
<file path=[Content_Types].xml><?xml version="1.0" encoding="utf-8"?>
<Types xmlns="http://schemas.openxmlformats.org/package/2006/content-types">
  <Default Extension="xml" ContentType="application/xml"/>
  <Default Extension="mp3" ContentType="audio/unknown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F283"/>
    <a:srgbClr val="24CE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8" d="100"/>
          <a:sy n="158" d="100"/>
        </p:scale>
        <p:origin x="-18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kg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24CEDD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17D2-21C2-4449-AD1B-96D34E22D423}" type="datetimeFigureOut">
              <a:rPr lang="en-US" smtClean="0"/>
              <a:t>3/15/13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25F-AF4A-6B4B-882A-A54F2038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0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17D2-21C2-4449-AD1B-96D34E22D423}" type="datetimeFigureOut">
              <a:rPr lang="en-US" smtClean="0"/>
              <a:t>3/15/13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25F-AF4A-6B4B-882A-A54F2038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6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17D2-21C2-4449-AD1B-96D34E22D423}" type="datetimeFigureOut">
              <a:rPr lang="en-US" smtClean="0"/>
              <a:t>3/15/13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25F-AF4A-6B4B-882A-A54F2038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3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kg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EF283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>
                <a:solidFill>
                  <a:schemeClr val="bg1"/>
                </a:solidFill>
                <a:latin typeface="Helvetica"/>
                <a:cs typeface="Helvetica"/>
              </a:defRPr>
            </a:lvl2pPr>
            <a:lvl3pPr>
              <a:defRPr>
                <a:solidFill>
                  <a:schemeClr val="bg1"/>
                </a:solidFill>
                <a:latin typeface="Helvetica"/>
                <a:cs typeface="Helvetica"/>
              </a:defRPr>
            </a:lvl3pPr>
            <a:lvl4pPr>
              <a:defRPr>
                <a:solidFill>
                  <a:schemeClr val="bg1"/>
                </a:solidFill>
                <a:latin typeface="Helvetica"/>
                <a:cs typeface="Helvetica"/>
              </a:defRPr>
            </a:lvl4pPr>
            <a:lvl5pPr>
              <a:defRPr>
                <a:solidFill>
                  <a:schemeClr val="bg1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17D2-21C2-4449-AD1B-96D34E22D423}" type="datetimeFigureOut">
              <a:rPr lang="en-US" smtClean="0"/>
              <a:t>3/15/13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25F-AF4A-6B4B-882A-A54F2038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2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17D2-21C2-4449-AD1B-96D34E22D423}" type="datetimeFigureOut">
              <a:rPr lang="en-US" smtClean="0"/>
              <a:t>3/15/13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25F-AF4A-6B4B-882A-A54F2038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2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17D2-21C2-4449-AD1B-96D34E22D423}" type="datetimeFigureOut">
              <a:rPr lang="en-US" smtClean="0"/>
              <a:t>3/15/13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25F-AF4A-6B4B-882A-A54F2038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2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17D2-21C2-4449-AD1B-96D34E22D423}" type="datetimeFigureOut">
              <a:rPr lang="en-US" smtClean="0"/>
              <a:t>3/15/13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25F-AF4A-6B4B-882A-A54F2038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5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17D2-21C2-4449-AD1B-96D34E22D423}" type="datetimeFigureOut">
              <a:rPr lang="en-US" smtClean="0"/>
              <a:t>3/15/13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25F-AF4A-6B4B-882A-A54F2038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3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17D2-21C2-4449-AD1B-96D34E22D423}" type="datetimeFigureOut">
              <a:rPr lang="en-US" smtClean="0"/>
              <a:t>3/15/13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25F-AF4A-6B4B-882A-A54F2038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65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17D2-21C2-4449-AD1B-96D34E22D423}" type="datetimeFigureOut">
              <a:rPr lang="en-US" smtClean="0"/>
              <a:t>3/15/13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25F-AF4A-6B4B-882A-A54F2038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87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17D2-21C2-4449-AD1B-96D34E22D423}" type="datetimeFigureOut">
              <a:rPr lang="en-US" smtClean="0"/>
              <a:t>3/15/13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25F-AF4A-6B4B-882A-A54F2038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9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817D2-21C2-4449-AD1B-96D34E22D423}" type="datetimeFigureOut">
              <a:rPr lang="en-US" smtClean="0"/>
              <a:t>3/15/13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3C25F-AF4A-6B4B-882A-A54F2038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0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Disclaimer:</a:t>
            </a:r>
          </a:p>
          <a:p>
            <a:pPr marL="0" indent="0" algn="ctr">
              <a:buNone/>
            </a:pPr>
            <a:r>
              <a:rPr lang="en-US" b="1" dirty="0" smtClean="0"/>
              <a:t>The information </a:t>
            </a:r>
            <a:r>
              <a:rPr lang="en-US" b="1" dirty="0"/>
              <a:t>provided by the USPTO </a:t>
            </a:r>
            <a:r>
              <a:rPr lang="en-US" b="1" dirty="0" smtClean="0"/>
              <a:t>is meant as an </a:t>
            </a:r>
            <a:r>
              <a:rPr lang="en-US" b="1" dirty="0"/>
              <a:t>educational resource only and should not be construed as legal advice or written law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0146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down of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97050"/>
            <a:ext cx="8229600" cy="3717433"/>
          </a:xfrm>
        </p:spPr>
        <p:txBody>
          <a:bodyPr>
            <a:noAutofit/>
          </a:bodyPr>
          <a:lstStyle/>
          <a:p>
            <a:r>
              <a:rPr lang="en-US" sz="2000" dirty="0" smtClean="0"/>
              <a:t>“Public use” - </a:t>
            </a:r>
            <a:r>
              <a:rPr lang="en-US" sz="2000" dirty="0"/>
              <a:t>the purported use of an invention </a:t>
            </a:r>
            <a:r>
              <a:rPr lang="en-US" sz="2000" dirty="0" smtClean="0"/>
              <a:t>was</a:t>
            </a:r>
          </a:p>
          <a:p>
            <a:pPr lvl="1"/>
            <a:r>
              <a:rPr lang="en-US" sz="2000" dirty="0" smtClean="0"/>
              <a:t>accessible </a:t>
            </a:r>
            <a:r>
              <a:rPr lang="en-US" sz="2000" dirty="0"/>
              <a:t>to the </a:t>
            </a:r>
            <a:r>
              <a:rPr lang="en-US" sz="2000" dirty="0" smtClean="0"/>
              <a:t>public</a:t>
            </a:r>
          </a:p>
          <a:p>
            <a:pPr lvl="1"/>
            <a:r>
              <a:rPr lang="en-US" sz="2000" dirty="0" smtClean="0"/>
              <a:t>commercially available</a:t>
            </a:r>
          </a:p>
          <a:p>
            <a:r>
              <a:rPr lang="en-US" sz="2000" dirty="0" smtClean="0"/>
              <a:t>Prior </a:t>
            </a:r>
            <a:r>
              <a:rPr lang="en-US" sz="2000" dirty="0"/>
              <a:t>to the AIA, the term “on sale” included </a:t>
            </a:r>
            <a:endParaRPr lang="en-US" sz="2000" dirty="0" smtClean="0"/>
          </a:p>
          <a:p>
            <a:pPr lvl="1"/>
            <a:r>
              <a:rPr lang="en-US" sz="2000" dirty="0" smtClean="0"/>
              <a:t>secret </a:t>
            </a:r>
            <a:r>
              <a:rPr lang="en-US" sz="2000" dirty="0"/>
              <a:t>or non-public </a:t>
            </a:r>
            <a:r>
              <a:rPr lang="en-US" sz="2000" dirty="0" smtClean="0"/>
              <a:t>sales</a:t>
            </a:r>
            <a:endParaRPr lang="en-US" sz="2000" dirty="0"/>
          </a:p>
          <a:p>
            <a:pPr lvl="1"/>
            <a:r>
              <a:rPr lang="en-US" sz="2000" dirty="0" smtClean="0"/>
              <a:t>offers </a:t>
            </a:r>
            <a:r>
              <a:rPr lang="en-US" sz="2000" dirty="0"/>
              <a:t>for </a:t>
            </a:r>
            <a:r>
              <a:rPr lang="en-US" sz="2000" dirty="0" smtClean="0"/>
              <a:t>sale</a:t>
            </a:r>
          </a:p>
          <a:p>
            <a:pPr lvl="1"/>
            <a:r>
              <a:rPr lang="en-US" sz="2000" dirty="0" smtClean="0"/>
              <a:t>other </a:t>
            </a:r>
            <a:r>
              <a:rPr lang="en-US" sz="2000" dirty="0"/>
              <a:t>non-public commercial </a:t>
            </a:r>
            <a:r>
              <a:rPr lang="en-US" sz="2000" dirty="0" smtClean="0"/>
              <a:t>activity</a:t>
            </a:r>
          </a:p>
          <a:p>
            <a:r>
              <a:rPr lang="en-US" sz="2000" dirty="0" smtClean="0"/>
              <a:t>35 </a:t>
            </a:r>
            <a:r>
              <a:rPr lang="en-US" sz="2000" dirty="0"/>
              <a:t>USC 102 </a:t>
            </a:r>
            <a:r>
              <a:rPr lang="en-US" sz="2000" b="1" dirty="0"/>
              <a:t>no longer </a:t>
            </a:r>
            <a:r>
              <a:rPr lang="en-US" sz="2000" dirty="0"/>
              <a:t>covers secret—or non-public—sale </a:t>
            </a:r>
            <a:r>
              <a:rPr lang="en-US" sz="2000" dirty="0" smtClean="0"/>
              <a:t>activity</a:t>
            </a:r>
          </a:p>
          <a:p>
            <a:pPr lvl="1"/>
            <a:r>
              <a:rPr lang="en-US" sz="2000" dirty="0" smtClean="0"/>
              <a:t>An </a:t>
            </a:r>
            <a:r>
              <a:rPr lang="en-US" sz="2000" dirty="0"/>
              <a:t>activity is secret if the transaction occurs among parties that have an obligation of </a:t>
            </a:r>
            <a:r>
              <a:rPr lang="en-US" sz="2000" dirty="0" smtClean="0"/>
              <a:t>confidentiality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7890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>
                <a:solidFill>
                  <a:schemeClr val="bg1"/>
                </a:solidFill>
              </a:rPr>
              <a:t>“A person shall be entitled to a patent unless—the claimed invention was patented, described in a printed publication, or in </a:t>
            </a:r>
            <a:r>
              <a:rPr lang="en-US" dirty="0" smtClean="0">
                <a:solidFill>
                  <a:srgbClr val="24CEDD"/>
                </a:solidFill>
              </a:rPr>
              <a:t>public use, on sale</a:t>
            </a:r>
            <a:r>
              <a:rPr lang="en-US" dirty="0" smtClean="0">
                <a:solidFill>
                  <a:schemeClr val="bg1"/>
                </a:solidFill>
              </a:rPr>
              <a:t>, or otherwise available to the public before the effective filing date of the claimed invention.”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IA #1_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2681" y="3102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6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42"/>
    </mc:Choice>
    <mc:Fallback xmlns="">
      <p:transition xmlns:p14="http://schemas.microsoft.com/office/powerpoint/2010/main" spd="slow" advTm="483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48342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down of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0790"/>
            <a:ext cx="8229600" cy="3385374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The </a:t>
            </a:r>
            <a:r>
              <a:rPr lang="en-US" dirty="0"/>
              <a:t>effective filing date can be established by </a:t>
            </a:r>
            <a:r>
              <a:rPr lang="en-US" dirty="0" smtClean="0"/>
              <a:t>either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actual filing date that an application containing the claimed invention was filed with the </a:t>
            </a:r>
            <a:r>
              <a:rPr lang="en-US" dirty="0" smtClean="0"/>
              <a:t>USPTO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filing date of the earliest patent application that the application containing the claimed invention depends </a:t>
            </a:r>
            <a:r>
              <a:rPr lang="en-US" dirty="0" smtClean="0"/>
              <a:t>on</a:t>
            </a:r>
          </a:p>
          <a:p>
            <a:pPr lvl="2"/>
            <a:r>
              <a:rPr lang="en-US" dirty="0" smtClean="0"/>
              <a:t>Whichever </a:t>
            </a:r>
            <a:r>
              <a:rPr lang="en-US" dirty="0"/>
              <a:t>is earlier is the effective filing </a:t>
            </a:r>
            <a:r>
              <a:rPr lang="en-US" dirty="0" smtClean="0"/>
              <a:t>date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7890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>
                <a:solidFill>
                  <a:schemeClr val="bg1"/>
                </a:solidFill>
              </a:rPr>
              <a:t>“A person shall be entitled to a patent unless—the claimed invention was patented, described in a printed publication, or in public use, on sale, or otherwise available to the public before the </a:t>
            </a:r>
            <a:r>
              <a:rPr lang="en-US" dirty="0" smtClean="0">
                <a:solidFill>
                  <a:srgbClr val="24CEDD"/>
                </a:solidFill>
              </a:rPr>
              <a:t>effective filing date </a:t>
            </a:r>
            <a:r>
              <a:rPr lang="en-US" dirty="0" smtClean="0">
                <a:solidFill>
                  <a:schemeClr val="bg1"/>
                </a:solidFill>
              </a:rPr>
              <a:t>of the claimed invention.”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AIA #1_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32"/>
    </mc:Choice>
    <mc:Fallback xmlns="">
      <p:transition xmlns:p14="http://schemas.microsoft.com/office/powerpoint/2010/main" spd="slow" advTm="4043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40432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down of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0790"/>
            <a:ext cx="8229600" cy="3385374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Example 1</a:t>
            </a:r>
          </a:p>
          <a:p>
            <a:pPr lvl="1"/>
            <a:r>
              <a:rPr lang="en-US" dirty="0" smtClean="0"/>
              <a:t>You </a:t>
            </a:r>
            <a:r>
              <a:rPr lang="en-US" dirty="0"/>
              <a:t>filed a </a:t>
            </a:r>
            <a:r>
              <a:rPr lang="en-US" dirty="0" err="1"/>
              <a:t>nonprovisional</a:t>
            </a:r>
            <a:r>
              <a:rPr lang="en-US" dirty="0"/>
              <a:t> patent application on June 1, 2013 for a claimed invention that has not been disclosed in any previous </a:t>
            </a:r>
            <a:r>
              <a:rPr lang="en-US" dirty="0" smtClean="0"/>
              <a:t>application</a:t>
            </a:r>
          </a:p>
          <a:p>
            <a:pPr lvl="1"/>
            <a:r>
              <a:rPr lang="en-US" dirty="0" smtClean="0"/>
              <a:t>Your </a:t>
            </a:r>
            <a:r>
              <a:rPr lang="en-US" dirty="0"/>
              <a:t>effective filing date for that claimed invention would be June 1, </a:t>
            </a:r>
            <a:r>
              <a:rPr lang="en-US" dirty="0" smtClean="0"/>
              <a:t>2013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7890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>
                <a:solidFill>
                  <a:schemeClr val="bg1"/>
                </a:solidFill>
              </a:rPr>
              <a:t>“A person shall be entitled to a patent unless—the claimed invention was patented, described in a printed publication, or in public use, on sale, or otherwise available to the public before the </a:t>
            </a:r>
            <a:r>
              <a:rPr lang="en-US" dirty="0" smtClean="0">
                <a:solidFill>
                  <a:srgbClr val="24CEDD"/>
                </a:solidFill>
              </a:rPr>
              <a:t>effective filing date </a:t>
            </a:r>
            <a:r>
              <a:rPr lang="en-US" dirty="0" smtClean="0">
                <a:solidFill>
                  <a:schemeClr val="bg1"/>
                </a:solidFill>
              </a:rPr>
              <a:t>of the claimed invention.”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AIA #1_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8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6"/>
    </mc:Choice>
    <mc:Fallback xmlns="">
      <p:transition xmlns:p14="http://schemas.microsoft.com/office/powerpoint/2010/main" spd="slow" advTm="3014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30146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down of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0789"/>
            <a:ext cx="8229600" cy="3496313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 smtClean="0"/>
              <a:t>Example 2</a:t>
            </a:r>
          </a:p>
          <a:p>
            <a:pPr lvl="1"/>
            <a:r>
              <a:rPr lang="en-US" sz="2200" dirty="0"/>
              <a:t>Y</a:t>
            </a:r>
            <a:r>
              <a:rPr lang="en-US" sz="2200" dirty="0" smtClean="0"/>
              <a:t>ou </a:t>
            </a:r>
            <a:r>
              <a:rPr lang="en-US" sz="2200" dirty="0"/>
              <a:t>file a provisional application for patent on August 21, </a:t>
            </a:r>
            <a:r>
              <a:rPr lang="en-US" sz="2200" dirty="0" smtClean="0"/>
              <a:t>2012</a:t>
            </a:r>
            <a:endParaRPr lang="en-US" sz="2200" dirty="0"/>
          </a:p>
          <a:p>
            <a:pPr lvl="1"/>
            <a:r>
              <a:rPr lang="en-US" sz="2200" dirty="0" smtClean="0"/>
              <a:t>You take </a:t>
            </a:r>
            <a:r>
              <a:rPr lang="en-US" sz="2200" dirty="0"/>
              <a:t>time to test the market and gather </a:t>
            </a:r>
            <a:r>
              <a:rPr lang="en-US" sz="2200" dirty="0" smtClean="0"/>
              <a:t>investors</a:t>
            </a:r>
          </a:p>
          <a:p>
            <a:pPr lvl="1"/>
            <a:r>
              <a:rPr lang="en-US" sz="2200" dirty="0" smtClean="0"/>
              <a:t>On </a:t>
            </a:r>
            <a:r>
              <a:rPr lang="en-US" sz="2200" dirty="0"/>
              <a:t>June 1, 2013, you follow up with a corresponding </a:t>
            </a:r>
            <a:r>
              <a:rPr lang="en-US" sz="2200" dirty="0" err="1"/>
              <a:t>nonprovisional</a:t>
            </a:r>
            <a:r>
              <a:rPr lang="en-US" sz="2200" dirty="0"/>
              <a:t> application for the same invention that claims the benefit of the provisional </a:t>
            </a:r>
            <a:r>
              <a:rPr lang="en-US" sz="2200" dirty="0" smtClean="0"/>
              <a:t>application</a:t>
            </a:r>
          </a:p>
          <a:p>
            <a:pPr lvl="1"/>
            <a:r>
              <a:rPr lang="en-US" sz="2200" dirty="0" smtClean="0"/>
              <a:t>Your </a:t>
            </a:r>
            <a:r>
              <a:rPr lang="en-US" sz="2200" dirty="0"/>
              <a:t>effective filing date for that claimed invention would actually be August 21, 2012, even though you filed the </a:t>
            </a:r>
            <a:r>
              <a:rPr lang="en-US" sz="2200" dirty="0" err="1"/>
              <a:t>nonprovisional</a:t>
            </a:r>
            <a:r>
              <a:rPr lang="en-US" sz="2200" dirty="0"/>
              <a:t> application on June 1, </a:t>
            </a:r>
            <a:r>
              <a:rPr lang="en-US" sz="2200" dirty="0" smtClean="0"/>
              <a:t>2013</a:t>
            </a:r>
            <a:endParaRPr lang="en-US" sz="22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7890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>
                <a:solidFill>
                  <a:schemeClr val="bg1"/>
                </a:solidFill>
              </a:rPr>
              <a:t>“A person shall be entitled to a patent unless—the claimed invention was patented, described in a printed publication, or in public use, on sale, or otherwise available to the public before the </a:t>
            </a:r>
            <a:r>
              <a:rPr lang="en-US" dirty="0" smtClean="0">
                <a:solidFill>
                  <a:srgbClr val="24CEDD"/>
                </a:solidFill>
              </a:rPr>
              <a:t>effective filing date </a:t>
            </a:r>
            <a:r>
              <a:rPr lang="en-US" dirty="0" smtClean="0">
                <a:solidFill>
                  <a:schemeClr val="bg1"/>
                </a:solidFill>
              </a:rPr>
              <a:t>of the claimed invention.”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AIA #1_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3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57"/>
    </mc:Choice>
    <mc:Fallback xmlns="">
      <p:transition xmlns:p14="http://schemas.microsoft.com/office/powerpoint/2010/main" spd="slow" advTm="461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46157" objId="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down of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79231"/>
            <a:ext cx="8229600" cy="3557872"/>
          </a:xfrm>
        </p:spPr>
        <p:txBody>
          <a:bodyPr>
            <a:noAutofit/>
          </a:bodyPr>
          <a:lstStyle/>
          <a:p>
            <a:pPr lvl="0"/>
            <a:r>
              <a:rPr lang="en-US" sz="2000" dirty="0"/>
              <a:t>So why is the effective filing date important</a:t>
            </a:r>
            <a:r>
              <a:rPr lang="en-US" sz="2000" dirty="0" smtClean="0"/>
              <a:t>?</a:t>
            </a:r>
          </a:p>
          <a:p>
            <a:pPr lvl="1"/>
            <a:r>
              <a:rPr lang="en-US" sz="2000" dirty="0" smtClean="0"/>
              <a:t>Any evidence </a:t>
            </a:r>
            <a:r>
              <a:rPr lang="en-US" sz="2000" dirty="0"/>
              <a:t>used to show that an invention is </a:t>
            </a:r>
            <a:r>
              <a:rPr lang="en-US" sz="2000" dirty="0" err="1"/>
              <a:t>unpatentable</a:t>
            </a:r>
            <a:r>
              <a:rPr lang="en-US" sz="2000" dirty="0"/>
              <a:t> based on the condition of novelty must have been made available to the </a:t>
            </a:r>
            <a:r>
              <a:rPr lang="en-US" sz="2000" dirty="0" smtClean="0"/>
              <a:t>public (become </a:t>
            </a:r>
            <a:r>
              <a:rPr lang="en-US" sz="2000" dirty="0"/>
              <a:t>part of the prior </a:t>
            </a:r>
            <a:r>
              <a:rPr lang="en-US" sz="2000" dirty="0" smtClean="0"/>
              <a:t>art) before </a:t>
            </a:r>
            <a:r>
              <a:rPr lang="en-US" sz="2000" dirty="0"/>
              <a:t>the effective filing </a:t>
            </a:r>
            <a:r>
              <a:rPr lang="en-US" sz="2000" dirty="0" smtClean="0"/>
              <a:t>date</a:t>
            </a:r>
            <a:endParaRPr lang="en-US" sz="2000" dirty="0"/>
          </a:p>
          <a:p>
            <a:pPr lvl="0"/>
            <a:r>
              <a:rPr lang="en-US" sz="2000" dirty="0"/>
              <a:t>K</a:t>
            </a:r>
            <a:r>
              <a:rPr lang="en-US" sz="2000" dirty="0" smtClean="0"/>
              <a:t>eep </a:t>
            </a:r>
            <a:r>
              <a:rPr lang="en-US" sz="2000" dirty="0"/>
              <a:t>in mind that an effective filing date is different than the date of </a:t>
            </a:r>
            <a:r>
              <a:rPr lang="en-US" sz="2000" dirty="0" smtClean="0"/>
              <a:t>invention</a:t>
            </a:r>
          </a:p>
          <a:p>
            <a:pPr lvl="1"/>
            <a:r>
              <a:rPr lang="en-US" sz="2000" dirty="0" smtClean="0"/>
              <a:t>Under </a:t>
            </a:r>
            <a:r>
              <a:rPr lang="en-US" sz="2000" dirty="0"/>
              <a:t>the AIA, the date of invention is no longer </a:t>
            </a:r>
            <a:r>
              <a:rPr lang="en-US" sz="2000" dirty="0" smtClean="0"/>
              <a:t>relevant</a:t>
            </a:r>
          </a:p>
          <a:p>
            <a:pPr lvl="1"/>
            <a:r>
              <a:rPr lang="en-US" sz="2000" dirty="0" smtClean="0"/>
              <a:t>If </a:t>
            </a:r>
            <a:r>
              <a:rPr lang="en-US" sz="2000" dirty="0"/>
              <a:t>the prior art that precedes the effective filing date of the claimed invention shows that an invention is </a:t>
            </a:r>
            <a:r>
              <a:rPr lang="en-US" sz="2000" dirty="0" err="1"/>
              <a:t>unpatentable</a:t>
            </a:r>
            <a:r>
              <a:rPr lang="en-US" sz="2000" dirty="0"/>
              <a:t>, that prior art cannot be disqualified by showing that the inventor invented the claimed invention before the date of the prior </a:t>
            </a:r>
            <a:r>
              <a:rPr lang="en-US" sz="2000" dirty="0" smtClean="0"/>
              <a:t>art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7890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>
                <a:solidFill>
                  <a:schemeClr val="bg1"/>
                </a:solidFill>
              </a:rPr>
              <a:t>“A person shall be entitled to a patent unless—the claimed invention was patented, described in a printed publication, or in public use, on sale, or otherwise available to the public before the </a:t>
            </a:r>
            <a:r>
              <a:rPr lang="en-US" dirty="0" smtClean="0">
                <a:solidFill>
                  <a:srgbClr val="24CEDD"/>
                </a:solidFill>
              </a:rPr>
              <a:t>effective filing date </a:t>
            </a:r>
            <a:r>
              <a:rPr lang="en-US" dirty="0" smtClean="0">
                <a:solidFill>
                  <a:schemeClr val="bg1"/>
                </a:solidFill>
              </a:rPr>
              <a:t>of the claimed invention.”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AIA #1_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5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16"/>
    </mc:Choice>
    <mc:Fallback xmlns="">
      <p:transition xmlns:p14="http://schemas.microsoft.com/office/powerpoint/2010/main" spd="slow" advTm="5031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50316" objId="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3201"/>
            <a:ext cx="8229600" cy="4693902"/>
          </a:xfrm>
        </p:spPr>
        <p:txBody>
          <a:bodyPr>
            <a:noAutofit/>
          </a:bodyPr>
          <a:lstStyle/>
          <a:p>
            <a:pPr lvl="0"/>
            <a:r>
              <a:rPr lang="en-US" sz="2400" dirty="0" smtClean="0"/>
              <a:t>Applications </a:t>
            </a:r>
            <a:r>
              <a:rPr lang="en-US" sz="2400" dirty="0"/>
              <a:t>having an effective filing date on or after March 16, 2013, will be examined under the AIA’s first-inventor-to-file </a:t>
            </a:r>
            <a:r>
              <a:rPr lang="en-US" sz="2400" dirty="0" smtClean="0"/>
              <a:t>provisions</a:t>
            </a:r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/>
              <a:t>The USPTO uses prior art as evidence to determine that a claimed invention is ineligible for a patent, but this evidence must be available to the public before the effective filing date of the claimed invention</a:t>
            </a:r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/>
              <a:t>The </a:t>
            </a:r>
            <a:r>
              <a:rPr lang="en-US" sz="2400" dirty="0"/>
              <a:t>date that a claimed invention is invented is no longer relevant for purposes of determining eligibility for a </a:t>
            </a:r>
            <a:r>
              <a:rPr lang="en-US" sz="2400" dirty="0" smtClean="0"/>
              <a:t>patent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AIA #1_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25"/>
    </mc:Choice>
    <mc:Fallback xmlns="">
      <p:transition xmlns:p14="http://schemas.microsoft.com/office/powerpoint/2010/main" spd="slow" advTm="5192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51850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exceptions to 35 USC 102 section (a)</a:t>
            </a:r>
            <a:r>
              <a:rPr lang="en-US" dirty="0"/>
              <a:t> , subsection </a:t>
            </a:r>
            <a:r>
              <a:rPr lang="en-US" dirty="0" smtClean="0"/>
              <a:t>1</a:t>
            </a:r>
          </a:p>
          <a:p>
            <a:r>
              <a:rPr lang="en-US" dirty="0" smtClean="0"/>
              <a:t>Please view next PowerPoint training to learn about exceptions</a:t>
            </a:r>
          </a:p>
          <a:p>
            <a:endParaRPr lang="en-US" dirty="0"/>
          </a:p>
        </p:txBody>
      </p:sp>
      <p:pic>
        <p:nvPicPr>
          <p:cNvPr id="4" name="AIA #1_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6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9"/>
    </mc:Choice>
    <mc:Fallback xmlns="">
      <p:transition xmlns:p14="http://schemas.microsoft.com/office/powerpoint/2010/main" spd="slow" advTm="1441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2638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3577"/>
            <a:ext cx="7772400" cy="197687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35 USC 102(a): Conditions for Patentability; novelty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America Invents Act (AIA) changes to patent law</a:t>
            </a:r>
            <a:endParaRPr lang="en-US" dirty="0"/>
          </a:p>
        </p:txBody>
      </p:sp>
      <p:pic>
        <p:nvPicPr>
          <p:cNvPr id="5" name="AIA #1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5400" y="5232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3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822"/>
    </mc:Choice>
    <mc:Fallback xmlns="">
      <p:transition xmlns:p14="http://schemas.microsoft.com/office/powerpoint/2010/main" spd="slow" advClick="0" advTm="1082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10822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What is happening with AIA?</a:t>
            </a:r>
          </a:p>
          <a:p>
            <a:r>
              <a:rPr lang="en-US" sz="4000" dirty="0" smtClean="0"/>
              <a:t>Break down of </a:t>
            </a:r>
            <a:r>
              <a:rPr lang="en-US" sz="4000" b="1" dirty="0" smtClean="0"/>
              <a:t>35 USC 102(a), subsection (1)</a:t>
            </a:r>
          </a:p>
          <a:p>
            <a:r>
              <a:rPr lang="en-US" sz="4000" dirty="0" smtClean="0"/>
              <a:t>Summary</a:t>
            </a:r>
          </a:p>
          <a:p>
            <a:r>
              <a:rPr lang="en-US" sz="4000" dirty="0" smtClean="0"/>
              <a:t>Additional materials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9553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4"/>
    </mc:Choice>
    <mc:Fallback xmlns="">
      <p:transition xmlns:p14="http://schemas.microsoft.com/office/powerpoint/2010/main" spd="slow" advTm="94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happening with AIA?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March </a:t>
            </a:r>
            <a:r>
              <a:rPr lang="en-US" dirty="0"/>
              <a:t>16, </a:t>
            </a:r>
            <a:r>
              <a:rPr lang="en-US" dirty="0" smtClean="0"/>
              <a:t>2013</a:t>
            </a:r>
          </a:p>
          <a:p>
            <a:pPr lvl="0"/>
            <a:r>
              <a:rPr lang="en-US" dirty="0"/>
              <a:t>S</a:t>
            </a:r>
            <a:r>
              <a:rPr lang="en-US" dirty="0" smtClean="0"/>
              <a:t>everal </a:t>
            </a:r>
            <a:r>
              <a:rPr lang="en-US" dirty="0"/>
              <a:t>provisions of the America Invents Act </a:t>
            </a:r>
            <a:r>
              <a:rPr lang="en-US" dirty="0" smtClean="0"/>
              <a:t>(AIA) </a:t>
            </a:r>
            <a:r>
              <a:rPr lang="en-US" dirty="0"/>
              <a:t>take </a:t>
            </a:r>
            <a:r>
              <a:rPr lang="en-US" dirty="0" smtClean="0"/>
              <a:t>effect</a:t>
            </a:r>
          </a:p>
          <a:p>
            <a:pPr lvl="1"/>
            <a:r>
              <a:rPr lang="en-US" dirty="0" smtClean="0"/>
              <a:t>changes </a:t>
            </a:r>
            <a:r>
              <a:rPr lang="en-US" dirty="0"/>
              <a:t>the laws governing what is patentable in the United </a:t>
            </a:r>
            <a:r>
              <a:rPr lang="en-US" dirty="0" smtClean="0"/>
              <a:t>States</a:t>
            </a:r>
          </a:p>
          <a:p>
            <a:pPr lvl="0"/>
            <a:r>
              <a:rPr lang="en-US" dirty="0" smtClean="0"/>
              <a:t>AIA </a:t>
            </a:r>
            <a:r>
              <a:rPr lang="en-US" dirty="0"/>
              <a:t>simplifies the process of evaluating patent </a:t>
            </a:r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More predictable, objective</a:t>
            </a:r>
            <a:r>
              <a:rPr lang="en-US" dirty="0"/>
              <a:t>, and </a:t>
            </a:r>
            <a:r>
              <a:rPr lang="en-US" dirty="0" smtClean="0"/>
              <a:t>transparent</a:t>
            </a:r>
            <a:endParaRPr lang="en-US" dirty="0"/>
          </a:p>
          <a:p>
            <a:endParaRPr lang="en-US" dirty="0"/>
          </a:p>
        </p:txBody>
      </p:sp>
      <p:pic>
        <p:nvPicPr>
          <p:cNvPr id="4" name="AIA #1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3626" y="3778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5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90"/>
    </mc:Choice>
    <mc:Fallback xmlns="">
      <p:transition xmlns:p14="http://schemas.microsoft.com/office/powerpoint/2010/main" spd="slow" advTm="2879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26893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happening with AIA?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Conversion </a:t>
            </a:r>
            <a:r>
              <a:rPr lang="en-US" dirty="0"/>
              <a:t>of the U.S. patent </a:t>
            </a:r>
            <a:r>
              <a:rPr lang="en-US" dirty="0" smtClean="0"/>
              <a:t>system</a:t>
            </a:r>
          </a:p>
          <a:p>
            <a:pPr lvl="1"/>
            <a:r>
              <a:rPr lang="en-US" dirty="0" smtClean="0"/>
              <a:t>from </a:t>
            </a:r>
            <a:r>
              <a:rPr lang="en-US" dirty="0"/>
              <a:t>a “first-to-invent” </a:t>
            </a:r>
            <a:r>
              <a:rPr lang="en-US" dirty="0" smtClean="0"/>
              <a:t>to “first </a:t>
            </a:r>
            <a:r>
              <a:rPr lang="en-US" dirty="0"/>
              <a:t>inventor to </a:t>
            </a:r>
            <a:r>
              <a:rPr lang="en-US" dirty="0" smtClean="0"/>
              <a:t>file”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new system is outlined in Title 35 of the United States </a:t>
            </a:r>
            <a:r>
              <a:rPr lang="en-US" dirty="0" smtClean="0"/>
              <a:t>Code section 102 (35 USC 102)</a:t>
            </a:r>
            <a:endParaRPr lang="en-US" dirty="0"/>
          </a:p>
          <a:p>
            <a:pPr lvl="2"/>
            <a:r>
              <a:rPr lang="en-US" dirty="0" smtClean="0"/>
              <a:t>spells </a:t>
            </a:r>
            <a:r>
              <a:rPr lang="en-US" dirty="0"/>
              <a:t>out what is prior art to an invention in new 35 USC 102(a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provides </a:t>
            </a:r>
            <a:r>
              <a:rPr lang="en-US" dirty="0"/>
              <a:t>exceptions to new 35 USC 102(a) in new 35 USC 102(b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4" name="AIA #1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4000" y="54740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71"/>
    </mc:Choice>
    <mc:Fallback xmlns="">
      <p:transition xmlns:p14="http://schemas.microsoft.com/office/powerpoint/2010/main" spd="slow" advTm="4507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44931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down of law</a:t>
            </a:r>
            <a:endParaRPr lang="en-US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Official text </a:t>
            </a:r>
            <a:r>
              <a:rPr lang="en-US" dirty="0"/>
              <a:t>of 35 USC section 102(a), subsection (1) </a:t>
            </a:r>
            <a:endParaRPr lang="en-US" dirty="0" smtClean="0"/>
          </a:p>
          <a:p>
            <a:pPr lvl="1"/>
            <a:r>
              <a:rPr lang="en-US" dirty="0" smtClean="0"/>
              <a:t>“A </a:t>
            </a:r>
            <a:r>
              <a:rPr lang="en-US" dirty="0"/>
              <a:t>person shall be entitled to a patent unless—the claimed invention was patented, described in a printed publication, or in public use, on sale, or otherwise available to the public before the effective filing date of the claimed invention</a:t>
            </a:r>
            <a:r>
              <a:rPr lang="en-US" dirty="0" smtClean="0"/>
              <a:t>.”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4" name="AIA #1_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1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4"/>
    </mc:Choice>
    <mc:Fallback xmlns="">
      <p:transition xmlns:p14="http://schemas.microsoft.com/office/powerpoint/2010/main" spd="slow" advTm="345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34564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down of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81914"/>
            <a:ext cx="8229600" cy="3144249"/>
          </a:xfrm>
        </p:spPr>
        <p:txBody>
          <a:bodyPr/>
          <a:lstStyle/>
          <a:p>
            <a:pPr lvl="0"/>
            <a:r>
              <a:rPr lang="en-US" dirty="0" smtClean="0"/>
              <a:t>“A </a:t>
            </a:r>
            <a:r>
              <a:rPr lang="en-US" dirty="0"/>
              <a:t>person shall be entitled to a patent </a:t>
            </a:r>
            <a:r>
              <a:rPr lang="en-US" dirty="0" smtClean="0"/>
              <a:t>unless”</a:t>
            </a:r>
          </a:p>
          <a:p>
            <a:pPr lvl="1"/>
            <a:r>
              <a:rPr lang="en-US" dirty="0" smtClean="0"/>
              <a:t>It is up to the United States Patent and Trademark Office (USPTO) to show that a claimed invention does not meet the requirements for a patent under the law.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7890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 smtClean="0">
                <a:solidFill>
                  <a:srgbClr val="24CEDD"/>
                </a:solidFill>
              </a:rPr>
              <a:t>A person shall be entitled to a patent unless</a:t>
            </a:r>
            <a:r>
              <a:rPr lang="en-US" dirty="0" smtClean="0">
                <a:solidFill>
                  <a:schemeClr val="bg1"/>
                </a:solidFill>
              </a:rPr>
              <a:t>—the claimed invention was patented, described in a printed publication, or in public use, on sale, or otherwise available to the public before the effective filing date of the claimed invention.”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IA #1_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67"/>
    </mc:Choice>
    <mc:Fallback xmlns="">
      <p:transition xmlns:p14="http://schemas.microsoft.com/office/powerpoint/2010/main" spd="slow" advTm="2016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20167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down of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74814"/>
            <a:ext cx="8229600" cy="3038176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patent provides legal protection for an invention only as it is defined in a patent application by what are known as “</a:t>
            </a:r>
            <a:r>
              <a:rPr lang="en-US" dirty="0" smtClean="0"/>
              <a:t>claims” </a:t>
            </a:r>
          </a:p>
          <a:p>
            <a:pPr lvl="0"/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“claimed invention” is the invention as it is defined in the application for legal </a:t>
            </a:r>
            <a:r>
              <a:rPr lang="en-US" dirty="0" smtClean="0"/>
              <a:t>protection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7890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>
                <a:solidFill>
                  <a:schemeClr val="bg1"/>
                </a:solidFill>
              </a:rPr>
              <a:t>“A person shall be entitled to a patent unless—</a:t>
            </a:r>
            <a:r>
              <a:rPr lang="en-US" dirty="0" smtClean="0">
                <a:solidFill>
                  <a:srgbClr val="24CEDD"/>
                </a:solidFill>
              </a:rPr>
              <a:t>the claimed invention</a:t>
            </a:r>
            <a:r>
              <a:rPr lang="en-US" dirty="0" smtClean="0">
                <a:solidFill>
                  <a:schemeClr val="bg1"/>
                </a:solidFill>
              </a:rPr>
              <a:t> was patented, described in a printed publication, or in public use, on sale, or otherwise available to the public before the effective filing date of the claimed invention.”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AIA #1_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1097" y="2058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0"/>
    </mc:Choice>
    <mc:Fallback xmlns="">
      <p:transition xmlns:p14="http://schemas.microsoft.com/office/powerpoint/2010/main" spd="slow" advTm="2247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22470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down of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05090"/>
            <a:ext cx="8229600" cy="3568650"/>
          </a:xfrm>
        </p:spPr>
        <p:txBody>
          <a:bodyPr>
            <a:noAutofit/>
          </a:bodyPr>
          <a:lstStyle/>
          <a:p>
            <a:pPr lvl="0"/>
            <a:r>
              <a:rPr lang="en-US" sz="2000" dirty="0"/>
              <a:t>“Patented, described in a printed publication” establish specific reasons why a patent may not be </a:t>
            </a:r>
            <a:r>
              <a:rPr lang="en-US" sz="2000" dirty="0" smtClean="0"/>
              <a:t>granted</a:t>
            </a:r>
          </a:p>
          <a:p>
            <a:pPr lvl="0"/>
            <a:r>
              <a:rPr lang="en-US" sz="2000" dirty="0" smtClean="0"/>
              <a:t>USPTO </a:t>
            </a:r>
            <a:r>
              <a:rPr lang="en-US" sz="2000" dirty="0"/>
              <a:t>must show that a claimed invention is not eligible for a </a:t>
            </a:r>
            <a:r>
              <a:rPr lang="en-US" sz="2000" dirty="0" smtClean="0"/>
              <a:t>patent</a:t>
            </a:r>
          </a:p>
          <a:p>
            <a:pPr lvl="0"/>
            <a:r>
              <a:rPr lang="en-US" sz="2000" dirty="0" smtClean="0"/>
              <a:t>establishing </a:t>
            </a:r>
            <a:r>
              <a:rPr lang="en-US" sz="2000" dirty="0"/>
              <a:t>a “prima facie” </a:t>
            </a:r>
            <a:r>
              <a:rPr lang="en-US" sz="2000" dirty="0" smtClean="0"/>
              <a:t>case (an </a:t>
            </a:r>
            <a:r>
              <a:rPr lang="en-US" sz="2000" dirty="0"/>
              <a:t>adequate </a:t>
            </a:r>
            <a:r>
              <a:rPr lang="en-US" sz="2000" dirty="0" smtClean="0"/>
              <a:t>reason) </a:t>
            </a:r>
            <a:r>
              <a:rPr lang="en-US" sz="2000" dirty="0"/>
              <a:t>for rejecting the </a:t>
            </a:r>
            <a:r>
              <a:rPr lang="en-US" sz="2000" dirty="0" smtClean="0"/>
              <a:t>claim</a:t>
            </a:r>
          </a:p>
          <a:p>
            <a:pPr lvl="1"/>
            <a:r>
              <a:rPr lang="en-US" sz="2000" dirty="0" smtClean="0"/>
              <a:t>show </a:t>
            </a:r>
            <a:r>
              <a:rPr lang="en-US" sz="2000" dirty="0"/>
              <a:t>that the invention is disclosed in the “prior art” or is an obvious modification over what is disclosed in the prior </a:t>
            </a:r>
            <a:r>
              <a:rPr lang="en-US" sz="2000" dirty="0" smtClean="0"/>
              <a:t>art</a:t>
            </a:r>
          </a:p>
          <a:p>
            <a:pPr lvl="2"/>
            <a:r>
              <a:rPr lang="en-US" sz="1600" dirty="0" smtClean="0"/>
              <a:t> </a:t>
            </a:r>
            <a:r>
              <a:rPr lang="en-US" sz="1600" dirty="0"/>
              <a:t>Prior art </a:t>
            </a:r>
            <a:r>
              <a:rPr lang="en-US" sz="1600" dirty="0" smtClean="0"/>
              <a:t>- term </a:t>
            </a:r>
            <a:r>
              <a:rPr lang="en-US" sz="1600" dirty="0"/>
              <a:t>used to collectively describe all pre-existing patents and published patent applications, printed publications and other non-patent literature anywhere in the </a:t>
            </a:r>
            <a:r>
              <a:rPr lang="en-US" sz="1600" dirty="0" smtClean="0"/>
              <a:t>world</a:t>
            </a:r>
            <a:endParaRPr lang="en-US" sz="1600" dirty="0"/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7890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>
                <a:solidFill>
                  <a:schemeClr val="bg1"/>
                </a:solidFill>
              </a:rPr>
              <a:t>“A person shall be entitled to a patent unless—the claimed invention was </a:t>
            </a:r>
            <a:r>
              <a:rPr lang="en-US" dirty="0" smtClean="0">
                <a:solidFill>
                  <a:srgbClr val="24CEDD"/>
                </a:solidFill>
              </a:rPr>
              <a:t>patented, described in a printed publication,</a:t>
            </a:r>
            <a:r>
              <a:rPr lang="en-US" dirty="0" smtClean="0">
                <a:solidFill>
                  <a:schemeClr val="bg1"/>
                </a:solidFill>
              </a:rPr>
              <a:t> or in public use, on sale, or otherwise available to the public before the effective filing date of the claimed invention.”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IA #1_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7197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4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66"/>
    </mc:Choice>
    <mc:Fallback xmlns="">
      <p:transition xmlns:p14="http://schemas.microsoft.com/office/powerpoint/2010/main" spd="slow" advTm="5496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54966" objId="4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1348</Words>
  <Application>Microsoft Macintosh PowerPoint</Application>
  <PresentationFormat>On-screen Show (4:3)</PresentationFormat>
  <Paragraphs>84</Paragraphs>
  <Slides>16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35 USC 102(a): Conditions for Patentability; novelty </vt:lpstr>
      <vt:lpstr>Overview</vt:lpstr>
      <vt:lpstr>What is happening with AIA?</vt:lpstr>
      <vt:lpstr>What is happening with AIA?</vt:lpstr>
      <vt:lpstr>Break down of law</vt:lpstr>
      <vt:lpstr>Break down of law</vt:lpstr>
      <vt:lpstr>Break down of law</vt:lpstr>
      <vt:lpstr>Break down of law</vt:lpstr>
      <vt:lpstr>Break down of law</vt:lpstr>
      <vt:lpstr>Break down of law</vt:lpstr>
      <vt:lpstr>Break down of law</vt:lpstr>
      <vt:lpstr>Break down of law</vt:lpstr>
      <vt:lpstr>Break down of law</vt:lpstr>
      <vt:lpstr>Summary</vt:lpstr>
      <vt:lpstr>Additional Materials</vt:lpstr>
    </vt:vector>
  </TitlesOfParts>
  <Company>USPTO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 USC 102(a): Conditions for Patentability; novelty </dc:title>
  <dc:creator>Messina Smith</dc:creator>
  <cp:lastModifiedBy>Messina Smith</cp:lastModifiedBy>
  <cp:revision>19</cp:revision>
  <dcterms:created xsi:type="dcterms:W3CDTF">2013-01-08T15:35:36Z</dcterms:created>
  <dcterms:modified xsi:type="dcterms:W3CDTF">2013-03-15T15:20:41Z</dcterms:modified>
</cp:coreProperties>
</file>