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0" r:id="rId4"/>
    <p:sldMasterId id="2147483697" r:id="rId5"/>
    <p:sldMasterId id="2147483714" r:id="rId6"/>
    <p:sldMasterId id="2147483723" r:id="rId7"/>
    <p:sldMasterId id="2147483731" r:id="rId8"/>
  </p:sldMasterIdLst>
  <p:notesMasterIdLst>
    <p:notesMasterId r:id="rId34"/>
  </p:notesMasterIdLst>
  <p:handoutMasterIdLst>
    <p:handoutMasterId r:id="rId35"/>
  </p:handoutMasterIdLst>
  <p:sldIdLst>
    <p:sldId id="258" r:id="rId9"/>
    <p:sldId id="535" r:id="rId10"/>
    <p:sldId id="573" r:id="rId11"/>
    <p:sldId id="540" r:id="rId12"/>
    <p:sldId id="571" r:id="rId13"/>
    <p:sldId id="575" r:id="rId14"/>
    <p:sldId id="542" r:id="rId15"/>
    <p:sldId id="650" r:id="rId16"/>
    <p:sldId id="652" r:id="rId17"/>
    <p:sldId id="557" r:id="rId18"/>
    <p:sldId id="628" r:id="rId19"/>
    <p:sldId id="642" r:id="rId20"/>
    <p:sldId id="621" r:id="rId21"/>
    <p:sldId id="635" r:id="rId22"/>
    <p:sldId id="591" r:id="rId23"/>
    <p:sldId id="631" r:id="rId24"/>
    <p:sldId id="604" r:id="rId25"/>
    <p:sldId id="607" r:id="rId26"/>
    <p:sldId id="577" r:id="rId27"/>
    <p:sldId id="612" r:id="rId28"/>
    <p:sldId id="586" r:id="rId29"/>
    <p:sldId id="655" r:id="rId30"/>
    <p:sldId id="633" r:id="rId31"/>
    <p:sldId id="512" r:id="rId32"/>
    <p:sldId id="556" r:id="rId33"/>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6978" autoAdjust="0"/>
  </p:normalViewPr>
  <p:slideViewPr>
    <p:cSldViewPr snapToGrid="0" snapToObjects="1">
      <p:cViewPr varScale="1">
        <p:scale>
          <a:sx n="135" d="100"/>
          <a:sy n="135" d="100"/>
        </p:scale>
        <p:origin x="846" y="12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1.6975112544026657E-16"/>
                  <c:y val="3.38527996500437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Sheet1!$B$3:$B$7</c:f>
              <c:numCache>
                <c:formatCode>General</c:formatCode>
                <c:ptCount val="5"/>
                <c:pt idx="0">
                  <c:v>40</c:v>
                </c:pt>
                <c:pt idx="1">
                  <c:v>31</c:v>
                </c:pt>
                <c:pt idx="2">
                  <c:v>41</c:v>
                </c:pt>
                <c:pt idx="3">
                  <c:v>32</c:v>
                </c:pt>
                <c:pt idx="4">
                  <c:v>14</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Sheet1!$C$3:$C$7</c:f>
              <c:numCache>
                <c:formatCode>General</c:formatCode>
                <c:ptCount val="5"/>
                <c:pt idx="0">
                  <c:v>37</c:v>
                </c:pt>
                <c:pt idx="1">
                  <c:v>33</c:v>
                </c:pt>
                <c:pt idx="2">
                  <c:v>45</c:v>
                </c:pt>
                <c:pt idx="3">
                  <c:v>28</c:v>
                </c:pt>
                <c:pt idx="4">
                  <c:v>24</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Sheet1!$D$3:$D$7</c:f>
              <c:numCache>
                <c:formatCode>General</c:formatCode>
                <c:ptCount val="5"/>
                <c:pt idx="0">
                  <c:v>17</c:v>
                </c:pt>
                <c:pt idx="1">
                  <c:v>22</c:v>
                </c:pt>
                <c:pt idx="2">
                  <c:v>19</c:v>
                </c:pt>
                <c:pt idx="3">
                  <c:v>13</c:v>
                </c:pt>
                <c:pt idx="4">
                  <c:v>5</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2017</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2017</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1189084177363819"/>
                  <c:y val="-0.113663975619404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9.4626093127901767E-2"/>
                  <c:y val="-0.13831363315018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5/9/2022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5/9/2022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3935798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826938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158962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1178978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233828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11319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4124259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298899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365674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14919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6128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396471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2983353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5278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9942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191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774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7174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5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3889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21.xml"/><Relationship Id="rId1" Type="http://schemas.openxmlformats.org/officeDocument/2006/relationships/slideLayout" Target="../slideLayouts/slideLayout39.xml"/><Relationship Id="rId4" Type="http://schemas.openxmlformats.org/officeDocument/2006/relationships/hyperlink" Target="http://www.uspto.gov/learning-and-resources/official-gazette/trademark-official-gazette-tmo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Discussion of select case law and regulations</a:t>
            </a:r>
          </a:p>
        </p:txBody>
      </p:sp>
      <p:sp>
        <p:nvSpPr>
          <p:cNvPr id="3" name="Content Placeholder 2"/>
          <p:cNvSpPr>
            <a:spLocks noGrp="1"/>
          </p:cNvSpPr>
          <p:nvPr>
            <p:ph type="body" idx="1"/>
          </p:nvPr>
        </p:nvSpPr>
        <p:spPr/>
        <p:txBody>
          <a:bodyPr/>
          <a:lstStyle/>
          <a:p>
            <a:endParaRPr lang="en-US" altLang="en-US" dirty="0"/>
          </a:p>
          <a:p>
            <a:endParaRPr lang="en-US" altLang="en-US" dirty="0"/>
          </a:p>
        </p:txBody>
      </p:sp>
    </p:spTree>
    <p:extLst>
      <p:ext uri="{BB962C8B-B14F-4D97-AF65-F5344CB8AC3E}">
        <p14:creationId xmlns:p14="http://schemas.microsoft.com/office/powerpoint/2010/main" val="294308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400" dirty="0"/>
              <a:t>Duty of Candor and Other Related Regulations</a:t>
            </a:r>
          </a:p>
        </p:txBody>
      </p:sp>
      <p:sp>
        <p:nvSpPr>
          <p:cNvPr id="3" name="Content Placeholder 2"/>
          <p:cNvSpPr>
            <a:spLocks noGrp="1"/>
          </p:cNvSpPr>
          <p:nvPr>
            <p:ph idx="1"/>
          </p:nvPr>
        </p:nvSpPr>
        <p:spPr/>
        <p:txBody>
          <a:bodyPr>
            <a:noAutofit/>
          </a:bodyPr>
          <a:lstStyle/>
          <a:p>
            <a:pPr>
              <a:spcBef>
                <a:spcPts val="0"/>
              </a:spcBef>
              <a:defRPr/>
            </a:pPr>
            <a:r>
              <a:rPr lang="en-US" altLang="en-US" sz="2000" dirty="0"/>
              <a:t>37 C.F.R. § 1.56 – Duty to disclose information material to patentability</a:t>
            </a:r>
          </a:p>
          <a:p>
            <a:pPr marL="0" indent="0">
              <a:spcBef>
                <a:spcPts val="0"/>
              </a:spcBef>
              <a:buNone/>
              <a:defRPr/>
            </a:pPr>
            <a:endParaRPr lang="en-US" altLang="en-US" sz="2000" dirty="0"/>
          </a:p>
          <a:p>
            <a:pPr>
              <a:spcBef>
                <a:spcPts val="0"/>
              </a:spcBef>
              <a:defRPr/>
            </a:pPr>
            <a:r>
              <a:rPr lang="en-US" altLang="en-US" sz="2000" dirty="0"/>
              <a:t>37 C.F.R. §11.18 - Certification upon filing of papers</a:t>
            </a:r>
          </a:p>
          <a:p>
            <a:pPr marL="0" indent="0">
              <a:spcBef>
                <a:spcPts val="0"/>
              </a:spcBef>
              <a:buNone/>
              <a:defRPr/>
            </a:pPr>
            <a:endParaRPr lang="en-US" altLang="en-US" sz="2000" dirty="0"/>
          </a:p>
          <a:p>
            <a:pPr>
              <a:spcBef>
                <a:spcPts val="0"/>
              </a:spcBef>
              <a:defRPr/>
            </a:pPr>
            <a:r>
              <a:rPr lang="en-US" altLang="en-US" sz="2000" dirty="0"/>
              <a:t>37 C.F.R. § 11.303 (a) (1)-(3) – Candor toward the tribunal</a:t>
            </a:r>
          </a:p>
          <a:p>
            <a:pPr marL="0" indent="0">
              <a:spcBef>
                <a:spcPts val="0"/>
              </a:spcBef>
              <a:buNone/>
              <a:defRPr/>
            </a:pPr>
            <a:endParaRPr lang="en-US" altLang="en-US" sz="2000" dirty="0"/>
          </a:p>
          <a:p>
            <a:pPr>
              <a:spcBef>
                <a:spcPts val="0"/>
              </a:spcBef>
              <a:defRPr/>
            </a:pPr>
            <a:r>
              <a:rPr lang="en-US" altLang="en-US" sz="2000" dirty="0"/>
              <a:t>37 C.F.R. § 11.804 (c), (d), and (i) </a:t>
            </a:r>
          </a:p>
          <a:p>
            <a:pPr lvl="1">
              <a:spcBef>
                <a:spcPts val="0"/>
              </a:spcBef>
              <a:defRPr/>
            </a:pPr>
            <a:r>
              <a:rPr lang="en-US" altLang="en-US" sz="1600" dirty="0"/>
              <a:t>  Misconduct involving deceit; </a:t>
            </a:r>
          </a:p>
          <a:p>
            <a:pPr lvl="1">
              <a:spcBef>
                <a:spcPts val="0"/>
              </a:spcBef>
              <a:defRPr/>
            </a:pPr>
            <a:r>
              <a:rPr lang="en-US" altLang="en-US" sz="1600" dirty="0"/>
              <a:t>  Engage in conduct prejudicial to the administration of justice;</a:t>
            </a:r>
          </a:p>
          <a:p>
            <a:pPr lvl="1">
              <a:spcBef>
                <a:spcPts val="0"/>
              </a:spcBef>
              <a:defRPr/>
            </a:pPr>
            <a:r>
              <a:rPr lang="en-US" altLang="en-US" sz="1600" dirty="0"/>
              <a:t>  Other conduct that adversely reflects on practitioner’s fitness to practice </a:t>
            </a:r>
          </a:p>
          <a:p>
            <a:pPr>
              <a:spcBef>
                <a:spcPts val="0"/>
              </a:spcBef>
              <a:defRPr/>
            </a:pPr>
            <a:endParaRPr lang="en-US" altLang="en-US" sz="2000" dirty="0"/>
          </a:p>
          <a:p>
            <a:pPr marL="0" indent="0">
              <a:spcBef>
                <a:spcPts val="0"/>
              </a:spcBef>
              <a:buNone/>
            </a:pPr>
            <a:endParaRPr lang="en-US" sz="1700" dirty="0"/>
          </a:p>
          <a:p>
            <a:pPr marL="0" indent="0">
              <a:buNone/>
            </a:pP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11</a:t>
            </a:fld>
            <a:endParaRPr lang="en-US"/>
          </a:p>
        </p:txBody>
      </p:sp>
    </p:spTree>
    <p:extLst>
      <p:ext uri="{BB962C8B-B14F-4D97-AF65-F5344CB8AC3E}">
        <p14:creationId xmlns:p14="http://schemas.microsoft.com/office/powerpoint/2010/main" val="60846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Neglect/candor</a:t>
            </a:r>
            <a:endParaRPr lang="en-US" dirty="0"/>
          </a:p>
        </p:txBody>
      </p:sp>
      <p:sp>
        <p:nvSpPr>
          <p:cNvPr id="3" name="Content Placeholder 2"/>
          <p:cNvSpPr>
            <a:spLocks noGrp="1"/>
          </p:cNvSpPr>
          <p:nvPr>
            <p:ph idx="1"/>
          </p:nvPr>
        </p:nvSpPr>
        <p:spPr>
          <a:xfrm>
            <a:off x="457200" y="1322894"/>
            <a:ext cx="8229600" cy="3970062"/>
          </a:xfrm>
        </p:spPr>
        <p:txBody>
          <a:bodyPr>
            <a:normAutofit fontScale="55000" lnSpcReduction="20000"/>
          </a:bodyPr>
          <a:lstStyle/>
          <a:p>
            <a:pPr marL="0" indent="0">
              <a:lnSpc>
                <a:spcPct val="120000"/>
              </a:lnSpc>
              <a:buNone/>
            </a:pPr>
            <a:r>
              <a:rPr lang="en-US" altLang="en-US" sz="3300" b="1" i="1" dirty="0"/>
              <a:t>In re Kroll</a:t>
            </a:r>
            <a:r>
              <a:rPr lang="en-US" altLang="en-US" sz="3300" dirty="0"/>
              <a:t>, Proceeding No. D2014-14 (USPTO Mar. 4, 2016)</a:t>
            </a:r>
          </a:p>
          <a:p>
            <a:pPr>
              <a:lnSpc>
                <a:spcPct val="120000"/>
              </a:lnSpc>
              <a:spcBef>
                <a:spcPts val="0"/>
              </a:spcBef>
              <a:buFont typeface="Arial" panose="020B0604020202020204" pitchFamily="34" charset="0"/>
              <a:buChar char="•"/>
            </a:pPr>
            <a:r>
              <a:rPr lang="en-US" altLang="en-US" sz="3300" dirty="0"/>
              <a:t>Patent attorney</a:t>
            </a:r>
          </a:p>
          <a:p>
            <a:pPr lvl="1">
              <a:lnSpc>
                <a:spcPct val="120000"/>
              </a:lnSpc>
              <a:spcBef>
                <a:spcPts val="0"/>
              </a:spcBef>
              <a:buFont typeface="Courier New" panose="02070309020205020404" pitchFamily="49" charset="0"/>
              <a:buChar char="-"/>
            </a:pPr>
            <a:r>
              <a:rPr lang="en-US" altLang="en-US" sz="2900" dirty="0"/>
              <a:t>Attorney routinely offered (and charged) to post client inventions for sale on his website</a:t>
            </a:r>
          </a:p>
          <a:p>
            <a:pPr lvl="1">
              <a:lnSpc>
                <a:spcPct val="120000"/>
              </a:lnSpc>
              <a:spcBef>
                <a:spcPts val="0"/>
              </a:spcBef>
              <a:buFont typeface="Courier New" panose="02070309020205020404" pitchFamily="49" charset="0"/>
              <a:buChar char="-"/>
            </a:pPr>
            <a:r>
              <a:rPr lang="en-US" altLang="en-US" sz="2900" dirty="0"/>
              <a:t>Did not use modern docket management system</a:t>
            </a:r>
          </a:p>
          <a:p>
            <a:pPr lvl="1">
              <a:lnSpc>
                <a:spcPct val="120000"/>
              </a:lnSpc>
              <a:spcBef>
                <a:spcPts val="0"/>
              </a:spcBef>
              <a:buFont typeface="Courier New" panose="02070309020205020404" pitchFamily="49" charset="0"/>
              <a:buChar char="-"/>
            </a:pPr>
            <a:r>
              <a:rPr lang="en-US" altLang="en-US" sz="2900" dirty="0"/>
              <a:t>Failed to file client’s application, but posted the invention for sale on his website</a:t>
            </a:r>
          </a:p>
          <a:p>
            <a:pPr lvl="1">
              <a:lnSpc>
                <a:spcPct val="120000"/>
              </a:lnSpc>
              <a:spcBef>
                <a:spcPts val="0"/>
              </a:spcBef>
              <a:buFont typeface="Courier New" panose="02070309020205020404" pitchFamily="49" charset="0"/>
              <a:buChar char="-"/>
            </a:pPr>
            <a:r>
              <a:rPr lang="en-US" altLang="en-US" sz="2900" dirty="0"/>
              <a:t>Filed application 20 months after posting on the website</a:t>
            </a:r>
          </a:p>
          <a:p>
            <a:pPr>
              <a:lnSpc>
                <a:spcPct val="120000"/>
              </a:lnSpc>
              <a:spcBef>
                <a:spcPts val="0"/>
              </a:spcBef>
              <a:buFont typeface="Arial" panose="020B0604020202020204" pitchFamily="34" charset="0"/>
              <a:buChar char="•"/>
            </a:pPr>
            <a:r>
              <a:rPr lang="en-US" altLang="en-US" sz="3300" dirty="0"/>
              <a:t>Aggravating factors included prior disciplinary history.</a:t>
            </a:r>
          </a:p>
          <a:p>
            <a:pPr>
              <a:lnSpc>
                <a:spcPct val="120000"/>
              </a:lnSpc>
              <a:spcBef>
                <a:spcPts val="0"/>
              </a:spcBef>
              <a:buFont typeface="Arial" panose="020B0604020202020204" pitchFamily="34" charset="0"/>
              <a:buChar char="•"/>
            </a:pPr>
            <a:r>
              <a:rPr lang="en-US" altLang="en-US" sz="3300" dirty="0"/>
              <a:t>Received two-year suspension</a:t>
            </a:r>
          </a:p>
          <a:p>
            <a:pPr>
              <a:lnSpc>
                <a:spcPct val="120000"/>
              </a:lnSpc>
              <a:spcBef>
                <a:spcPts val="0"/>
              </a:spcBef>
              <a:buFont typeface="Arial" panose="020B0604020202020204" pitchFamily="34" charset="0"/>
              <a:buChar char="•"/>
            </a:pPr>
            <a:r>
              <a:rPr lang="en-US" altLang="en-US" sz="3300" dirty="0"/>
              <a:t>Rule highlights:</a:t>
            </a:r>
          </a:p>
          <a:p>
            <a:pPr lvl="1">
              <a:lnSpc>
                <a:spcPct val="120000"/>
              </a:lnSpc>
              <a:spcBef>
                <a:spcPts val="0"/>
              </a:spcBef>
              <a:buFont typeface="Courier New" panose="02070309020205020404" pitchFamily="49" charset="0"/>
              <a:buChar char="-"/>
            </a:pPr>
            <a:r>
              <a:rPr lang="en-US" altLang="en-US" sz="2900" dirty="0"/>
              <a:t>37 C.F.R. </a:t>
            </a:r>
            <a:r>
              <a:rPr lang="en-US" sz="2900" dirty="0"/>
              <a:t>§ 10.23(a) – Disreputable or gross misconduct</a:t>
            </a:r>
          </a:p>
          <a:p>
            <a:pPr lvl="1">
              <a:lnSpc>
                <a:spcPct val="120000"/>
              </a:lnSpc>
              <a:spcBef>
                <a:spcPts val="0"/>
              </a:spcBef>
              <a:buFont typeface="Courier New" panose="02070309020205020404" pitchFamily="49" charset="0"/>
              <a:buChar char="-"/>
            </a:pPr>
            <a:r>
              <a:rPr lang="en-US" altLang="en-US" sz="2900" dirty="0"/>
              <a:t>37 C.F.R. </a:t>
            </a:r>
            <a:r>
              <a:rPr lang="en-US" sz="2900" dirty="0"/>
              <a:t>§ 11.18(b) – Certification upon submitting of papers</a:t>
            </a:r>
          </a:p>
          <a:p>
            <a:pPr lvl="1">
              <a:lnSpc>
                <a:spcPct val="120000"/>
              </a:lnSpc>
              <a:spcBef>
                <a:spcPts val="0"/>
              </a:spcBef>
              <a:buFont typeface="Courier New" panose="02070309020205020404" pitchFamily="49" charset="0"/>
              <a:buChar char="-"/>
            </a:pPr>
            <a:r>
              <a:rPr lang="en-US" altLang="en-US" sz="2900" dirty="0"/>
              <a:t>37 C.F.R. </a:t>
            </a:r>
            <a:r>
              <a:rPr lang="en-US" sz="2900" dirty="0"/>
              <a:t>§ 10.77(c) – Neglect</a:t>
            </a:r>
            <a:endParaRPr lang="en-US" altLang="en-US" sz="2900" dirty="0"/>
          </a:p>
          <a:p>
            <a:pPr>
              <a:lnSpc>
                <a:spcPct val="120000"/>
              </a:lnSpc>
            </a:pPr>
            <a:endParaRPr lang="en-US" dirty="0"/>
          </a:p>
        </p:txBody>
      </p:sp>
      <p:sp>
        <p:nvSpPr>
          <p:cNvPr id="4" name="Slide Number Placeholder 3"/>
          <p:cNvSpPr>
            <a:spLocks noGrp="1"/>
          </p:cNvSpPr>
          <p:nvPr>
            <p:ph type="sldNum" sz="quarter" idx="10"/>
          </p:nvPr>
        </p:nvSpPr>
        <p:spPr>
          <a:xfrm>
            <a:off x="457200" y="5275420"/>
            <a:ext cx="2133600" cy="303212"/>
          </a:xfrm>
        </p:spPr>
        <p:txBody>
          <a:bodyPr/>
          <a:lstStyle/>
          <a:p>
            <a:fld id="{92DA454B-C859-4892-B9FA-68B588C9F547}" type="slidenum">
              <a:rPr lang="en-US" smtClean="0"/>
              <a:pPr/>
              <a:t>12</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908" y="309580"/>
            <a:ext cx="8330184" cy="952500"/>
          </a:xfrm>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356616" y="1123122"/>
            <a:ext cx="8430768" cy="4282298"/>
          </a:xfrm>
        </p:spPr>
        <p:txBody>
          <a:bodyPr>
            <a:noAutofit/>
          </a:bodyPr>
          <a:lstStyle/>
          <a:p>
            <a:pPr marL="0" indent="0">
              <a:spcBef>
                <a:spcPts val="0"/>
              </a:spcBef>
              <a:buNone/>
              <a:defRPr/>
            </a:pPr>
            <a:r>
              <a:rPr lang="en-US" altLang="en-US" sz="2000" b="1" i="1" dirty="0"/>
              <a:t>In re </a:t>
            </a:r>
            <a:r>
              <a:rPr lang="en-US" altLang="en-US" sz="2000" b="1" i="1" dirty="0" err="1"/>
              <a:t>Walpert</a:t>
            </a:r>
            <a:r>
              <a:rPr lang="en-US" altLang="en-US" sz="2000" b="1" dirty="0"/>
              <a:t>, </a:t>
            </a:r>
            <a:r>
              <a:rPr lang="en-US" altLang="en-US" sz="2000" dirty="0"/>
              <a:t>Proceeding No. D2018-07 (USPTO Apr 29, 2021)</a:t>
            </a:r>
          </a:p>
          <a:p>
            <a:pPr>
              <a:spcBef>
                <a:spcPts val="0"/>
              </a:spcBef>
              <a:buFont typeface="Arial" panose="020B0604020202020204" pitchFamily="34" charset="0"/>
              <a:buChar char="•"/>
              <a:defRPr/>
            </a:pPr>
            <a:r>
              <a:rPr lang="en-US" altLang="en-US" sz="1600" dirty="0"/>
              <a:t>Disciplinary complaint alleged:</a:t>
            </a:r>
          </a:p>
          <a:p>
            <a:pPr lvl="1">
              <a:spcBef>
                <a:spcPts val="0"/>
              </a:spcBef>
              <a:buFont typeface="Courier New" panose="02070309020205020404" pitchFamily="49" charset="0"/>
              <a:buChar char="-"/>
              <a:defRPr/>
            </a:pPr>
            <a:r>
              <a:rPr lang="en-US" altLang="en-US" sz="1400" dirty="0"/>
              <a:t>Respondent entered into business relationship with his client and was given partial ownership interest in client company as compensation for providing legal services. </a:t>
            </a:r>
          </a:p>
          <a:p>
            <a:pPr lvl="1">
              <a:spcBef>
                <a:spcPts val="0"/>
              </a:spcBef>
              <a:buFont typeface="Courier New" panose="02070309020205020404" pitchFamily="49" charset="0"/>
              <a:buChar char="-"/>
              <a:defRPr/>
            </a:pPr>
            <a:r>
              <a:rPr lang="en-US" altLang="en-US" sz="1400" dirty="0"/>
              <a:t>Did not obtain informed consent from company or disclose any potential risks associated with transacting business with a client</a:t>
            </a:r>
          </a:p>
          <a:p>
            <a:pPr lvl="1">
              <a:spcBef>
                <a:spcPts val="0"/>
              </a:spcBef>
              <a:buFont typeface="Courier New" panose="02070309020205020404" pitchFamily="49" charset="0"/>
              <a:buChar char="-"/>
              <a:defRPr/>
            </a:pPr>
            <a:r>
              <a:rPr lang="en-US" altLang="en-US" sz="1400" dirty="0"/>
              <a:t>Several patent applications Respondent had worked on for the company became abandoned.</a:t>
            </a:r>
          </a:p>
          <a:p>
            <a:pPr lvl="1">
              <a:spcBef>
                <a:spcPts val="0"/>
              </a:spcBef>
              <a:buFont typeface="Courier New" panose="02070309020205020404" pitchFamily="49" charset="0"/>
              <a:buChar char="-"/>
              <a:defRPr/>
            </a:pPr>
            <a:r>
              <a:rPr lang="en-US" altLang="en-US" sz="1400" dirty="0"/>
              <a:t>Fabricated emails purportedly showed that he notified the company of application filing irregularities.</a:t>
            </a:r>
          </a:p>
          <a:p>
            <a:pPr lvl="1">
              <a:spcBef>
                <a:spcPts val="0"/>
              </a:spcBef>
              <a:buFont typeface="Courier New" panose="02070309020205020404" pitchFamily="49" charset="0"/>
              <a:buChar char="-"/>
              <a:defRPr/>
            </a:pPr>
            <a:r>
              <a:rPr lang="en-US" altLang="en-US" sz="1400" dirty="0"/>
              <a:t>Failed to notify company of the problems with their applications </a:t>
            </a:r>
          </a:p>
          <a:p>
            <a:pPr>
              <a:spcBef>
                <a:spcPts val="0"/>
              </a:spcBef>
              <a:buFont typeface="Arial" panose="020B0604020202020204" pitchFamily="34" charset="0"/>
              <a:buChar char="•"/>
              <a:defRPr/>
            </a:pPr>
            <a:r>
              <a:rPr lang="en-US" altLang="en-US" sz="1600" dirty="0"/>
              <a:t>Exclusion from practice before the office.  </a:t>
            </a:r>
          </a:p>
          <a:p>
            <a:pPr>
              <a:spcBef>
                <a:spcPts val="0"/>
              </a:spcBef>
              <a:buFont typeface="Arial" panose="020B0604020202020204" pitchFamily="34" charset="0"/>
              <a:buChar char="•"/>
              <a:defRPr/>
            </a:pPr>
            <a:r>
              <a:rPr lang="en-US" altLang="en-US" sz="1600" dirty="0"/>
              <a:t>Rule highlights:</a:t>
            </a:r>
          </a:p>
          <a:p>
            <a:pPr lvl="1">
              <a:spcBef>
                <a:spcPts val="0"/>
              </a:spcBef>
              <a:buFont typeface="Courier New" panose="02070309020205020404" pitchFamily="49" charset="0"/>
              <a:buChar char="-"/>
              <a:defRPr/>
            </a:pPr>
            <a:r>
              <a:rPr lang="en-US" altLang="en-US" sz="1400" dirty="0"/>
              <a:t>37 C.F.R. § 10.62 (2012) Refusing employment where the interest of practitioner may impair practitioner’s independent judgment</a:t>
            </a:r>
          </a:p>
          <a:p>
            <a:pPr lvl="1">
              <a:spcBef>
                <a:spcPts val="0"/>
              </a:spcBef>
              <a:buFont typeface="Courier New" panose="02070309020205020404" pitchFamily="49" charset="0"/>
              <a:buChar char="-"/>
              <a:defRPr/>
            </a:pPr>
            <a:r>
              <a:rPr lang="en-US" altLang="en-US" sz="1400" dirty="0"/>
              <a:t>37 C.F.R. § 10.65 (2012) Limiting business relations with a client</a:t>
            </a:r>
          </a:p>
          <a:p>
            <a:pPr lvl="1">
              <a:spcBef>
                <a:spcPts val="0"/>
              </a:spcBef>
              <a:buFont typeface="Courier New" panose="02070309020205020404" pitchFamily="49" charset="0"/>
              <a:buChar char="-"/>
              <a:defRPr/>
            </a:pPr>
            <a:r>
              <a:rPr lang="en-US" altLang="en-US" sz="1400" dirty="0"/>
              <a:t>37 C.F.R. § 11.108 - Conflict of interest</a:t>
            </a:r>
          </a:p>
          <a:p>
            <a:pPr lvl="1">
              <a:spcBef>
                <a:spcPts val="0"/>
              </a:spcBef>
              <a:buFont typeface="Courier New" panose="02070309020205020404" pitchFamily="49" charset="0"/>
              <a:buChar char="-"/>
              <a:defRPr/>
            </a:pPr>
            <a:r>
              <a:rPr lang="en-US" altLang="en-US" sz="1400" dirty="0"/>
              <a:t>37 C.F.R. § 11.303(a) – Candor towards the tribunal</a:t>
            </a:r>
          </a:p>
          <a:p>
            <a:pPr lvl="1">
              <a:spcBef>
                <a:spcPts val="0"/>
              </a:spcBef>
              <a:buFont typeface="Courier New" panose="02070309020205020404" pitchFamily="49" charset="0"/>
              <a:buChar char="-"/>
              <a:defRPr/>
            </a:pPr>
            <a:r>
              <a:rPr lang="en-US" altLang="en-US" sz="1400" dirty="0"/>
              <a:t>37 C.F.R. § 11.804(c) –  Conduct that involves dishonesty, fraud, deceit, or misrepresentation</a:t>
            </a:r>
          </a:p>
          <a:p>
            <a:pPr marL="914400" lvl="2" indent="0">
              <a:spcBef>
                <a:spcPts val="0"/>
              </a:spcBef>
              <a:buNone/>
              <a:defRPr/>
            </a:pPr>
            <a:endParaRPr lang="en-US" altLang="en-US" sz="1050" dirty="0"/>
          </a:p>
          <a:p>
            <a:pPr lvl="2">
              <a:spcBef>
                <a:spcPts val="0"/>
              </a:spcBef>
              <a:buFont typeface="Courier New" panose="02070309020205020404" pitchFamily="49" charset="0"/>
              <a:buChar char="-"/>
              <a:defRPr/>
            </a:pPr>
            <a:endParaRPr lang="en-US" altLang="en-US" sz="1100" dirty="0"/>
          </a:p>
          <a:p>
            <a:pPr marL="914400" lvl="2" indent="0">
              <a:spcBef>
                <a:spcPts val="0"/>
              </a:spcBef>
              <a:buNone/>
              <a:defRPr/>
            </a:pPr>
            <a:endParaRPr lang="en-US" altLang="en-US" sz="1100" dirty="0"/>
          </a:p>
          <a:p>
            <a:pPr lvl="2">
              <a:spcBef>
                <a:spcPts val="0"/>
              </a:spcBef>
              <a:buFont typeface="Courier New" panose="02070309020205020404" pitchFamily="49" charset="0"/>
              <a:buChar char="-"/>
              <a:defRPr/>
            </a:pPr>
            <a:endParaRPr lang="en-US" altLang="en-US" sz="1200" b="1" dirty="0"/>
          </a:p>
          <a:p>
            <a:pPr lvl="2">
              <a:spcBef>
                <a:spcPts val="0"/>
              </a:spcBef>
              <a:buFont typeface="Courier New" panose="02070309020205020404" pitchFamily="49" charset="0"/>
              <a:buChar char="-"/>
              <a:defRPr/>
            </a:pPr>
            <a:endParaRPr lang="en-US" altLang="en-US" sz="1400" b="1" dirty="0"/>
          </a:p>
          <a:p>
            <a:pPr marL="914400" lvl="2" indent="0">
              <a:spcBef>
                <a:spcPts val="0"/>
              </a:spcBef>
              <a:buNone/>
              <a:defRPr/>
            </a:pPr>
            <a:r>
              <a:rPr lang="en-US" altLang="en-US" sz="1400" b="1" dirty="0"/>
              <a:t> </a:t>
            </a:r>
          </a:p>
          <a:p>
            <a:pPr marL="914400" lvl="2" indent="0">
              <a:spcBef>
                <a:spcPts val="0"/>
              </a:spcBef>
              <a:buNone/>
              <a:defRPr/>
            </a:pPr>
            <a:endParaRPr lang="en-US" altLang="en-US" sz="1600" dirty="0"/>
          </a:p>
          <a:p>
            <a:pPr lvl="2">
              <a:spcBef>
                <a:spcPts val="0"/>
              </a:spcBef>
              <a:buFont typeface="Arial" panose="020B0604020202020204" pitchFamily="34" charset="0"/>
              <a:buChar char="•"/>
              <a:defRPr/>
            </a:pPr>
            <a:endParaRPr lang="en-US" altLang="en-US" sz="1400" dirty="0"/>
          </a:p>
          <a:p>
            <a:pPr marL="457200" lvl="1" indent="0">
              <a:spcBef>
                <a:spcPts val="0"/>
              </a:spcBef>
              <a:buNone/>
              <a:defRPr/>
            </a:pPr>
            <a:endParaRPr lang="en-US" altLang="en-US" sz="1800" dirty="0"/>
          </a:p>
          <a:p>
            <a:pPr lvl="1">
              <a:spcBef>
                <a:spcPts val="0"/>
              </a:spcBef>
              <a:defRPr/>
            </a:pPr>
            <a:endParaRPr lang="en-US" altLang="en-US" sz="20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t>13</a:t>
            </a:fld>
            <a:endParaRPr lang="en-US"/>
          </a:p>
        </p:txBody>
      </p:sp>
    </p:spTree>
    <p:extLst>
      <p:ext uri="{BB962C8B-B14F-4D97-AF65-F5344CB8AC3E}">
        <p14:creationId xmlns:p14="http://schemas.microsoft.com/office/powerpoint/2010/main" val="77825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000" dirty="0"/>
              <a:t>Improper signatures/failure to supervise</a:t>
            </a:r>
          </a:p>
        </p:txBody>
      </p:sp>
      <p:sp>
        <p:nvSpPr>
          <p:cNvPr id="5" name="Content Placeholder 2"/>
          <p:cNvSpPr>
            <a:spLocks noGrp="1"/>
          </p:cNvSpPr>
          <p:nvPr>
            <p:ph idx="1"/>
          </p:nvPr>
        </p:nvSpPr>
        <p:spPr>
          <a:xfrm>
            <a:off x="374904" y="877824"/>
            <a:ext cx="8394192" cy="4170523"/>
          </a:xfrm>
        </p:spPr>
        <p:txBody>
          <a:bodyPr>
            <a:noAutofit/>
          </a:bodyPr>
          <a:lstStyle/>
          <a:p>
            <a:pPr marL="0" indent="0">
              <a:lnSpc>
                <a:spcPct val="120000"/>
              </a:lnSpc>
              <a:spcBef>
                <a:spcPts val="0"/>
              </a:spcBef>
              <a:buNone/>
            </a:pPr>
            <a:r>
              <a:rPr lang="en-US" sz="1800" b="1" i="1" dirty="0"/>
              <a:t>In re Sapp</a:t>
            </a:r>
            <a:r>
              <a:rPr lang="en-US" sz="1800" dirty="0"/>
              <a:t>, Proceeding No. D2019-31 (USPTO May 15, 2019)</a:t>
            </a:r>
          </a:p>
          <a:p>
            <a:pPr>
              <a:spcBef>
                <a:spcPts val="0"/>
              </a:spcBef>
              <a:buFont typeface="Arial" panose="020B0604020202020204" pitchFamily="34" charset="0"/>
              <a:buChar char="•"/>
            </a:pPr>
            <a:r>
              <a:rPr lang="en-US" sz="1200" dirty="0"/>
              <a:t>Trademark (TM) attorney was attorney of record or responsible attorney for numerous trademark applications for law firm.</a:t>
            </a:r>
          </a:p>
          <a:p>
            <a:pPr lvl="1">
              <a:spcBef>
                <a:spcPts val="0"/>
              </a:spcBef>
              <a:buFont typeface="Courier New" panose="02070309020205020404" pitchFamily="49" charset="0"/>
              <a:buChar char="-"/>
            </a:pPr>
            <a:r>
              <a:rPr lang="en-US" sz="1200" dirty="0"/>
              <a:t>Had TM documents filed with USPTO where non-practitioner assistants signed the documents instead of the named signatory</a:t>
            </a:r>
          </a:p>
          <a:p>
            <a:pPr lvl="1">
              <a:spcBef>
                <a:spcPts val="0"/>
              </a:spcBef>
              <a:buFont typeface="Courier New" panose="02070309020205020404" pitchFamily="49" charset="0"/>
              <a:buChar char="-"/>
            </a:pPr>
            <a:r>
              <a:rPr lang="en-US" sz="1200" dirty="0"/>
              <a:t>Did not take reasonable steps to learn whether non-practitioner assistants were obtaining signatures properly</a:t>
            </a:r>
          </a:p>
          <a:p>
            <a:pPr lvl="1">
              <a:spcBef>
                <a:spcPts val="0"/>
              </a:spcBef>
              <a:buFont typeface="Courier New" panose="02070309020205020404" pitchFamily="49" charset="0"/>
              <a:buChar char="-"/>
            </a:pPr>
            <a:r>
              <a:rPr lang="en-US" sz="1200" dirty="0"/>
              <a:t>After learning of impermissible signatures, did not notify clients of improper signatures or potential consequences</a:t>
            </a:r>
          </a:p>
          <a:p>
            <a:pPr lvl="1">
              <a:spcBef>
                <a:spcPts val="0"/>
              </a:spcBef>
              <a:buFont typeface="Courier New" panose="02070309020205020404" pitchFamily="49" charset="0"/>
              <a:buChar char="-"/>
            </a:pPr>
            <a:r>
              <a:rPr lang="en-US" sz="1200" dirty="0"/>
              <a:t>After learning of impermissible signatures (including on declaration relied upon by TM examiners), did not notify the USPTO</a:t>
            </a:r>
          </a:p>
          <a:p>
            <a:pPr>
              <a:spcBef>
                <a:spcPts val="0"/>
              </a:spcBef>
              <a:buFont typeface="Arial" panose="020B0604020202020204" pitchFamily="34" charset="0"/>
              <a:buChar char="•"/>
            </a:pPr>
            <a:r>
              <a:rPr lang="en-US" sz="1200" dirty="0"/>
              <a:t>Mitigating factors:</a:t>
            </a:r>
          </a:p>
          <a:p>
            <a:pPr lvl="1">
              <a:spcBef>
                <a:spcPts val="0"/>
              </a:spcBef>
              <a:buFont typeface="Courier New" panose="02070309020205020404" pitchFamily="49" charset="0"/>
              <a:buChar char="-"/>
            </a:pPr>
            <a:r>
              <a:rPr lang="en-US" sz="1200" dirty="0"/>
              <a:t>Fourteen-year practice with no prior disciplinary history</a:t>
            </a:r>
          </a:p>
          <a:p>
            <a:pPr lvl="1">
              <a:spcBef>
                <a:spcPts val="0"/>
              </a:spcBef>
              <a:buFont typeface="Courier New" panose="02070309020205020404" pitchFamily="49" charset="0"/>
              <a:buChar char="-"/>
            </a:pPr>
            <a:r>
              <a:rPr lang="en-US" sz="1200" dirty="0"/>
              <a:t>Acknowledged ethical lapses and understands seriousness of submitting impermissible signatures to USPTO</a:t>
            </a:r>
          </a:p>
          <a:p>
            <a:pPr lvl="1">
              <a:spcBef>
                <a:spcPts val="0"/>
              </a:spcBef>
              <a:buFont typeface="Courier New" panose="02070309020205020404" pitchFamily="49" charset="0"/>
              <a:buChar char="-"/>
            </a:pPr>
            <a:r>
              <a:rPr lang="en-US" sz="1200" dirty="0"/>
              <a:t>Cooperated with OED investigation</a:t>
            </a:r>
          </a:p>
          <a:p>
            <a:pPr lvl="1">
              <a:spcBef>
                <a:spcPts val="0"/>
              </a:spcBef>
              <a:buFont typeface="Courier New" panose="02070309020205020404" pitchFamily="49" charset="0"/>
              <a:buChar char="-"/>
            </a:pPr>
            <a:r>
              <a:rPr lang="en-US" sz="1200" dirty="0"/>
              <a:t>Upon learning of impermissible signatures, retrained practitioners and non-practitioner assistants to ensure future compliance</a:t>
            </a:r>
          </a:p>
          <a:p>
            <a:pPr>
              <a:spcBef>
                <a:spcPts val="0"/>
              </a:spcBef>
              <a:buFont typeface="Arial" panose="020B0604020202020204" pitchFamily="34" charset="0"/>
              <a:buChar char="•"/>
            </a:pPr>
            <a:r>
              <a:rPr lang="en-US" sz="1200" dirty="0"/>
              <a:t>Settlement: public reprimand and one-year probation.</a:t>
            </a:r>
          </a:p>
          <a:p>
            <a:pPr>
              <a:spcBef>
                <a:spcPts val="0"/>
              </a:spcBef>
              <a:buFont typeface="Arial" panose="020B0604020202020204" pitchFamily="34" charset="0"/>
              <a:buChar char="•"/>
            </a:pPr>
            <a:r>
              <a:rPr lang="en-US" sz="1200" dirty="0"/>
              <a:t>Rule highlights:</a:t>
            </a:r>
          </a:p>
          <a:p>
            <a:pPr lvl="1">
              <a:spcBef>
                <a:spcPts val="0"/>
              </a:spcBef>
              <a:buFont typeface="Courier New" panose="02070309020205020404" pitchFamily="49" charset="0"/>
              <a:buChar char="-"/>
            </a:pPr>
            <a:r>
              <a:rPr lang="en-US" sz="1200" dirty="0"/>
              <a:t>37 C.F.R. § 11.101 – Competence</a:t>
            </a:r>
          </a:p>
          <a:p>
            <a:pPr lvl="1">
              <a:spcBef>
                <a:spcPts val="0"/>
              </a:spcBef>
              <a:buFont typeface="Courier New" panose="02070309020205020404" pitchFamily="49" charset="0"/>
              <a:buChar char="-"/>
            </a:pPr>
            <a:r>
              <a:rPr lang="en-US" sz="1200" dirty="0"/>
              <a:t>37 C.F.R. § 11.103 – Diligence</a:t>
            </a:r>
          </a:p>
          <a:p>
            <a:pPr lvl="1">
              <a:spcBef>
                <a:spcPts val="0"/>
              </a:spcBef>
              <a:buFont typeface="Courier New" panose="02070309020205020404" pitchFamily="49" charset="0"/>
              <a:buChar char="-"/>
            </a:pPr>
            <a:r>
              <a:rPr lang="en-US" sz="1200" dirty="0"/>
              <a:t>37 C.F.R. § 11.503 – Responsibilities regarding non-practitioner assistance</a:t>
            </a:r>
          </a:p>
          <a:p>
            <a:pPr lvl="1">
              <a:spcBef>
                <a:spcPts val="0"/>
              </a:spcBef>
              <a:buFont typeface="Courier New" panose="02070309020205020404" pitchFamily="49" charset="0"/>
              <a:buChar char="-"/>
            </a:pPr>
            <a:r>
              <a:rPr lang="en-US" sz="1200" dirty="0"/>
              <a:t>37 C.F.R. § 11.104(a) &amp; (b) – Client communication</a:t>
            </a:r>
          </a:p>
          <a:p>
            <a:pPr lvl="1">
              <a:spcBef>
                <a:spcPts val="0"/>
              </a:spcBef>
              <a:buFont typeface="Courier New" panose="02070309020205020404" pitchFamily="49" charset="0"/>
              <a:buChar char="-"/>
            </a:pPr>
            <a:r>
              <a:rPr lang="en-US" sz="1200" dirty="0"/>
              <a:t>37 C.F.R. § 11.303 – Candor toward tribunal</a:t>
            </a:r>
          </a:p>
          <a:p>
            <a:pPr lvl="1">
              <a:spcBef>
                <a:spcPts val="0"/>
              </a:spcBef>
              <a:buFont typeface="Courier New" panose="02070309020205020404" pitchFamily="49" charset="0"/>
              <a:buChar char="-"/>
            </a:pPr>
            <a:r>
              <a:rPr lang="en-US" sz="1200" dirty="0"/>
              <a:t>37 C.F.R. §§ 11.804(c) (misrepresentation) and (d) (conduct prejudicial to the administration of justice)</a:t>
            </a:r>
          </a:p>
          <a:p>
            <a:pPr lvl="2"/>
            <a:endParaRPr lang="en-US" sz="300" dirty="0"/>
          </a:p>
          <a:p>
            <a:pPr lvl="2"/>
            <a:endParaRPr lang="en-US" sz="300" dirty="0"/>
          </a:p>
          <a:p>
            <a:pPr lvl="2"/>
            <a:endParaRPr lang="en-US" sz="500" dirty="0"/>
          </a:p>
        </p:txBody>
      </p:sp>
      <p:sp>
        <p:nvSpPr>
          <p:cNvPr id="4" name="Slide Number Placeholder 3"/>
          <p:cNvSpPr>
            <a:spLocks noGrp="1"/>
          </p:cNvSpPr>
          <p:nvPr>
            <p:ph type="sldNum" sz="quarter" idx="10"/>
          </p:nvPr>
        </p:nvSpPr>
        <p:spPr/>
        <p:txBody>
          <a:bodyPr/>
          <a:lstStyle/>
          <a:p>
            <a:fld id="{92DA454B-C859-4892-B9FA-68B588C9F547}" type="slidenum">
              <a:rPr lang="en-US" smtClean="0"/>
              <a:t>14</a:t>
            </a:fld>
            <a:endParaRPr lang="en-US" dirty="0"/>
          </a:p>
        </p:txBody>
      </p:sp>
    </p:spTree>
    <p:extLst>
      <p:ext uri="{BB962C8B-B14F-4D97-AF65-F5344CB8AC3E}">
        <p14:creationId xmlns:p14="http://schemas.microsoft.com/office/powerpoint/2010/main" val="62084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prstClr val="black"/>
                </a:solidFill>
              </a:rPr>
              <a:t>Signatures on trademark documents</a:t>
            </a:r>
            <a:endParaRPr lang="en-US" sz="3000" dirty="0"/>
          </a:p>
        </p:txBody>
      </p:sp>
      <p:sp>
        <p:nvSpPr>
          <p:cNvPr id="3" name="Content Placeholder 2"/>
          <p:cNvSpPr>
            <a:spLocks noGrp="1"/>
          </p:cNvSpPr>
          <p:nvPr>
            <p:ph idx="1"/>
          </p:nvPr>
        </p:nvSpPr>
        <p:spPr/>
        <p:txBody>
          <a:bodyPr>
            <a:normAutofit/>
          </a:bodyPr>
          <a:lstStyle/>
          <a:p>
            <a:pPr lvl="0">
              <a:spcBef>
                <a:spcPts val="600"/>
              </a:spcBef>
            </a:pPr>
            <a:r>
              <a:rPr lang="en-US" altLang="en-US" sz="1600" dirty="0">
                <a:solidFill>
                  <a:prstClr val="black"/>
                </a:solidFill>
              </a:rPr>
              <a:t>37 C.F.R. § 2.193 Trademark correspondence and signature requirements</a:t>
            </a:r>
          </a:p>
          <a:p>
            <a:pPr lvl="1">
              <a:spcBef>
                <a:spcPts val="600"/>
              </a:spcBef>
            </a:pPr>
            <a:r>
              <a:rPr lang="en-US" altLang="en-US" sz="1400" dirty="0">
                <a:solidFill>
                  <a:prstClr val="black"/>
                </a:solidFill>
              </a:rPr>
              <a:t>“(a)…Each piece of correspondence that requires a signature must bear:</a:t>
            </a:r>
          </a:p>
          <a:p>
            <a:pPr lvl="2">
              <a:spcBef>
                <a:spcPts val="600"/>
              </a:spcBef>
            </a:pPr>
            <a:r>
              <a:rPr lang="en-US" altLang="en-US" sz="1400" dirty="0">
                <a:solidFill>
                  <a:prstClr val="black"/>
                </a:solidFill>
              </a:rPr>
              <a:t>(1) A handwritten signature </a:t>
            </a:r>
            <a:r>
              <a:rPr lang="en-US" altLang="en-US" sz="1400" b="1" dirty="0">
                <a:solidFill>
                  <a:prstClr val="black"/>
                </a:solidFill>
              </a:rPr>
              <a:t>personally</a:t>
            </a:r>
            <a:r>
              <a:rPr lang="en-US" altLang="en-US" sz="1400" dirty="0">
                <a:solidFill>
                  <a:prstClr val="black"/>
                </a:solidFill>
              </a:rPr>
              <a:t> signed in permanent ink by the person named as the signatory, or a true copy thereof; or</a:t>
            </a:r>
          </a:p>
          <a:p>
            <a:pPr lvl="2">
              <a:spcBef>
                <a:spcPts val="600"/>
              </a:spcBef>
            </a:pPr>
            <a:r>
              <a:rPr lang="en-US" altLang="en-US" sz="1400" dirty="0">
                <a:solidFill>
                  <a:prstClr val="black"/>
                </a:solidFill>
              </a:rPr>
              <a:t>(2) An electronic signature that meets the requirements of paragraph (c) of this section, </a:t>
            </a:r>
            <a:r>
              <a:rPr lang="en-US" altLang="en-US" sz="1400" b="1" dirty="0">
                <a:solidFill>
                  <a:prstClr val="black"/>
                </a:solidFill>
              </a:rPr>
              <a:t>personally entered by the person named as the signatory</a:t>
            </a:r>
            <a:r>
              <a:rPr lang="en-US" altLang="en-US" sz="1400" dirty="0">
                <a:solidFill>
                  <a:prstClr val="black"/>
                </a:solidFill>
              </a:rPr>
              <a:t>….</a:t>
            </a:r>
          </a:p>
          <a:p>
            <a:pPr marL="914400" lvl="2" indent="0">
              <a:spcBef>
                <a:spcPts val="600"/>
              </a:spcBef>
              <a:buNone/>
            </a:pPr>
            <a:r>
              <a:rPr lang="en-US" altLang="en-US" sz="1400" dirty="0">
                <a:solidFill>
                  <a:prstClr val="black"/>
                </a:solidFill>
              </a:rPr>
              <a:t>* * * * *</a:t>
            </a:r>
          </a:p>
          <a:p>
            <a:pPr lvl="1">
              <a:spcBef>
                <a:spcPts val="600"/>
              </a:spcBef>
            </a:pPr>
            <a:r>
              <a:rPr lang="en-US" altLang="en-US" sz="1400" dirty="0">
                <a:solidFill>
                  <a:prstClr val="black"/>
                </a:solidFill>
              </a:rPr>
              <a:t> (c) Requirements for electronic signature. A person signing a document electronically must:</a:t>
            </a:r>
          </a:p>
          <a:p>
            <a:pPr lvl="2">
              <a:spcBef>
                <a:spcPts val="600"/>
              </a:spcBef>
            </a:pPr>
            <a:r>
              <a:rPr lang="en-US" altLang="en-US" sz="1400" dirty="0">
                <a:solidFill>
                  <a:prstClr val="black"/>
                </a:solidFill>
              </a:rPr>
              <a:t>(1) </a:t>
            </a:r>
            <a:r>
              <a:rPr lang="en-US" altLang="en-US" sz="1400" b="1" dirty="0">
                <a:solidFill>
                  <a:prstClr val="black"/>
                </a:solidFill>
              </a:rPr>
              <a:t>Personally enter</a:t>
            </a:r>
            <a:r>
              <a:rPr lang="en-US" altLang="en-US" sz="1400" dirty="0">
                <a:solidFill>
                  <a:prstClr val="black"/>
                </a:solidFill>
              </a:rPr>
              <a:t> any combination of letters, numbers, spaces and/or punctuation marks that the signer has adopted as a signature, placed between two forward slash (“/”) symbols in the signature block on the electronic submission; or</a:t>
            </a:r>
          </a:p>
          <a:p>
            <a:pPr lvl="2">
              <a:spcBef>
                <a:spcPts val="600"/>
              </a:spcBef>
            </a:pPr>
            <a:r>
              <a:rPr lang="en-US" altLang="en-US" sz="1400" dirty="0">
                <a:solidFill>
                  <a:prstClr val="black"/>
                </a:solidFill>
              </a:rPr>
              <a:t>(2) Sign the document using some other form of electronic signature specified by the Director.”</a:t>
            </a:r>
          </a:p>
          <a:p>
            <a:pPr marL="914400" lvl="2" indent="0">
              <a:buNone/>
            </a:pPr>
            <a:endParaRPr lang="en-US" altLang="en-US" sz="2000" dirty="0"/>
          </a:p>
          <a:p>
            <a:pPr marL="457200" lvl="1" indent="0">
              <a:buNone/>
            </a:pPr>
            <a:endParaRPr lang="en-US" altLang="en-US" sz="24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15</a:t>
            </a:fld>
            <a:endParaRPr lang="en-US" dirty="0"/>
          </a:p>
        </p:txBody>
      </p:sp>
    </p:spTree>
    <p:extLst>
      <p:ext uri="{BB962C8B-B14F-4D97-AF65-F5344CB8AC3E}">
        <p14:creationId xmlns:p14="http://schemas.microsoft.com/office/powerpoint/2010/main" val="348143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Signatures on patent documents</a:t>
            </a:r>
          </a:p>
        </p:txBody>
      </p:sp>
      <p:sp>
        <p:nvSpPr>
          <p:cNvPr id="3" name="Content Placeholder 2"/>
          <p:cNvSpPr>
            <a:spLocks noGrp="1"/>
          </p:cNvSpPr>
          <p:nvPr>
            <p:ph idx="1"/>
          </p:nvPr>
        </p:nvSpPr>
        <p:spPr>
          <a:xfrm>
            <a:off x="457200" y="1194917"/>
            <a:ext cx="8229600" cy="4102571"/>
          </a:xfrm>
        </p:spPr>
        <p:txBody>
          <a:bodyPr>
            <a:normAutofit fontScale="32500" lnSpcReduction="20000"/>
          </a:bodyPr>
          <a:lstStyle/>
          <a:p>
            <a:pPr>
              <a:lnSpc>
                <a:spcPct val="120000"/>
              </a:lnSpc>
              <a:spcBef>
                <a:spcPts val="600"/>
              </a:spcBef>
            </a:pPr>
            <a:r>
              <a:rPr lang="en-US" altLang="en-US" sz="4300" dirty="0"/>
              <a:t>37 C.F.R. § 1.4(d)(1) Handwritten signature. </a:t>
            </a:r>
          </a:p>
          <a:p>
            <a:pPr lvl="1">
              <a:lnSpc>
                <a:spcPct val="120000"/>
              </a:lnSpc>
              <a:spcBef>
                <a:spcPts val="600"/>
              </a:spcBef>
            </a:pPr>
            <a:r>
              <a:rPr lang="en-US" altLang="en-US" sz="3700" dirty="0"/>
              <a:t>“Each piece of correspondence, except as provided in paragraphs (d)(2), (d)(3), (d)(4), (e), and (f) of this section, filed in an application, patent file, or other proceeding in the Office which requires a person's signature, must:</a:t>
            </a:r>
          </a:p>
          <a:p>
            <a:pPr lvl="2">
              <a:lnSpc>
                <a:spcPct val="120000"/>
              </a:lnSpc>
              <a:spcBef>
                <a:spcPts val="600"/>
              </a:spcBef>
            </a:pPr>
            <a:r>
              <a:rPr lang="en-US" altLang="en-US" sz="3400" dirty="0"/>
              <a:t>(</a:t>
            </a:r>
            <a:r>
              <a:rPr lang="en-US" altLang="en-US" sz="3400" dirty="0" err="1"/>
              <a:t>i</a:t>
            </a:r>
            <a:r>
              <a:rPr lang="en-US" altLang="en-US" sz="3400" dirty="0"/>
              <a:t>) Be an original, that is, have an original handwritten signature </a:t>
            </a:r>
            <a:r>
              <a:rPr lang="en-US" altLang="en-US" sz="3400" b="1" dirty="0"/>
              <a:t>personally signed</a:t>
            </a:r>
            <a:r>
              <a:rPr lang="en-US" altLang="en-US" sz="3400" dirty="0"/>
              <a:t>, in permanent dark ink or its equivalent, </a:t>
            </a:r>
            <a:r>
              <a:rPr lang="en-US" altLang="en-US" sz="3400" b="1" dirty="0"/>
              <a:t>by that person</a:t>
            </a:r>
            <a:r>
              <a:rPr lang="en-US" altLang="en-US" sz="3400" dirty="0"/>
              <a:t>; or</a:t>
            </a:r>
          </a:p>
          <a:p>
            <a:pPr lvl="2">
              <a:lnSpc>
                <a:spcPct val="120000"/>
              </a:lnSpc>
              <a:spcBef>
                <a:spcPts val="600"/>
              </a:spcBef>
            </a:pPr>
            <a:r>
              <a:rPr lang="en-US" altLang="en-US" sz="3400" dirty="0"/>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pPr>
              <a:lnSpc>
                <a:spcPct val="120000"/>
              </a:lnSpc>
              <a:spcBef>
                <a:spcPts val="600"/>
              </a:spcBef>
            </a:pPr>
            <a:r>
              <a:rPr lang="en-US" altLang="en-US" sz="4300" dirty="0"/>
              <a:t>37 C.F.R. § 1.4(d)(2) S-signature.</a:t>
            </a:r>
          </a:p>
          <a:p>
            <a:pPr lvl="1">
              <a:lnSpc>
                <a:spcPct val="120000"/>
              </a:lnSpc>
              <a:spcBef>
                <a:spcPts val="600"/>
              </a:spcBef>
            </a:pPr>
            <a:r>
              <a:rPr lang="en-US" altLang="en-US" sz="3700" dirty="0"/>
              <a:t>“(</a:t>
            </a:r>
            <a:r>
              <a:rPr lang="en-US" altLang="en-US" sz="3700" dirty="0" err="1"/>
              <a:t>i</a:t>
            </a:r>
            <a:r>
              <a:rPr lang="en-US" altLang="en-US" sz="3700" dirty="0"/>
              <a:t>)…the person signing the correspondence must insert his or her own S-signature…”</a:t>
            </a:r>
          </a:p>
          <a:p>
            <a:pPr>
              <a:lnSpc>
                <a:spcPct val="120000"/>
              </a:lnSpc>
              <a:spcBef>
                <a:spcPts val="600"/>
              </a:spcBef>
            </a:pPr>
            <a:r>
              <a:rPr lang="en-US" altLang="en-US" sz="4300" dirty="0"/>
              <a:t>37 C.F.R. § 1.4(d)(4)(ii) Certification as to the signature. </a:t>
            </a:r>
          </a:p>
          <a:p>
            <a:pPr lvl="1">
              <a:lnSpc>
                <a:spcPct val="120000"/>
              </a:lnSpc>
              <a:spcBef>
                <a:spcPts val="600"/>
              </a:spcBef>
            </a:pPr>
            <a:r>
              <a:rPr lang="en-US" altLang="en-US" sz="3700" dirty="0"/>
              <a:t>“The person inserting a signature under paragraph (d)(2) or (d)(3) of this section in a document submitted to the Office certifies that the inserted signature appearing in the document is his or her own signature.”</a:t>
            </a:r>
          </a:p>
          <a:p>
            <a:pPr>
              <a:lnSpc>
                <a:spcPct val="120000"/>
              </a:lnSpc>
              <a:spcBef>
                <a:spcPts val="600"/>
              </a:spcBef>
            </a:pPr>
            <a:r>
              <a:rPr lang="en-US" altLang="en-US" sz="4300" dirty="0"/>
              <a:t>Note: recent removal of of 37 C.F.R. § 1.4(e) (original handwritten signatures in permanent dark ink for OED correspondence and non EFS credit card payments). </a:t>
            </a:r>
          </a:p>
          <a:p>
            <a:pPr lvl="1">
              <a:lnSpc>
                <a:spcPct val="120000"/>
              </a:lnSpc>
              <a:spcBef>
                <a:spcPts val="600"/>
              </a:spcBef>
            </a:pPr>
            <a:r>
              <a:rPr lang="en-US" altLang="en-US" sz="3700" i="1" dirty="0"/>
              <a:t>See</a:t>
            </a:r>
            <a:r>
              <a:rPr lang="en-US" altLang="en-US" sz="3700" dirty="0"/>
              <a:t> 86 FR 35226 (July 2, 2021).</a:t>
            </a:r>
          </a:p>
          <a:p>
            <a:pPr lvl="1">
              <a:lnSpc>
                <a:spcPct val="12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16</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Trademarks: local counsel rule</a:t>
            </a:r>
          </a:p>
        </p:txBody>
      </p:sp>
      <p:sp>
        <p:nvSpPr>
          <p:cNvPr id="3" name="Content Placeholder 2"/>
          <p:cNvSpPr>
            <a:spLocks noGrp="1"/>
          </p:cNvSpPr>
          <p:nvPr>
            <p:ph idx="1"/>
          </p:nvPr>
        </p:nvSpPr>
        <p:spPr/>
        <p:txBody>
          <a:bodyPr>
            <a:noAutofit/>
          </a:bodyPr>
          <a:lstStyle/>
          <a:p>
            <a:pPr>
              <a:lnSpc>
                <a:spcPct val="120000"/>
              </a:lnSpc>
              <a:spcBef>
                <a:spcPts val="600"/>
              </a:spcBef>
            </a:pPr>
            <a:r>
              <a:rPr lang="en-US" sz="1400" dirty="0"/>
              <a:t>Increase in foreign parties not authorized to represent trademark applicants improperly representing foreign applicants in trademark (TM) matters</a:t>
            </a:r>
          </a:p>
          <a:p>
            <a:pPr>
              <a:lnSpc>
                <a:spcPct val="120000"/>
              </a:lnSpc>
              <a:spcBef>
                <a:spcPts val="600"/>
              </a:spcBef>
            </a:pPr>
            <a:r>
              <a:rPr lang="en-US" sz="1400" dirty="0"/>
              <a:t>Fraudulent or inaccurate claims of use are a burden on the trademark system and the public and jeopardize validity of marks</a:t>
            </a:r>
          </a:p>
          <a:p>
            <a:pPr>
              <a:lnSpc>
                <a:spcPct val="120000"/>
              </a:lnSpc>
              <a:spcBef>
                <a:spcPts val="600"/>
              </a:spcBef>
            </a:pPr>
            <a:r>
              <a:rPr lang="en-US" sz="1400" dirty="0"/>
              <a:t>Effective August 3, 2019: </a:t>
            </a:r>
          </a:p>
          <a:p>
            <a:pPr lvl="1">
              <a:lnSpc>
                <a:spcPct val="120000"/>
              </a:lnSpc>
              <a:spcBef>
                <a:spcPts val="600"/>
              </a:spcBef>
            </a:pPr>
            <a:r>
              <a:rPr lang="en-US" sz="1200" dirty="0"/>
              <a:t>Foreign-domiciled trademark applicants, registrants, and parties to Trademark Trial and Appeal Board proceedings must be represented at the USPTO by an attorney who is licensed to practice law in the United States.</a:t>
            </a:r>
          </a:p>
          <a:p>
            <a:pPr>
              <a:lnSpc>
                <a:spcPct val="120000"/>
              </a:lnSpc>
              <a:spcBef>
                <a:spcPts val="600"/>
              </a:spcBef>
            </a:pPr>
            <a:r>
              <a:rPr lang="en-US" sz="1400" dirty="0"/>
              <a:t>Final rule: 84 Fed. Reg. 31498 (July 2, 2019)</a:t>
            </a:r>
          </a:p>
          <a:p>
            <a:pPr>
              <a:lnSpc>
                <a:spcPct val="120000"/>
              </a:lnSpc>
              <a:spcBef>
                <a:spcPts val="600"/>
              </a:spcBef>
            </a:pPr>
            <a:r>
              <a:rPr lang="en-US" sz="1400" dirty="0"/>
              <a:t>Canadian patent agents are no longer able to represent Canadian parties in U.S. TM matters.</a:t>
            </a:r>
          </a:p>
          <a:p>
            <a:pPr>
              <a:lnSpc>
                <a:spcPct val="120000"/>
              </a:lnSpc>
              <a:spcBef>
                <a:spcPts val="600"/>
              </a:spcBef>
            </a:pPr>
            <a:r>
              <a:rPr lang="en-US" sz="1400" dirty="0"/>
              <a:t>Canadian TM attorneys and agents will only be able to serve as additionally appointed practitioners.</a:t>
            </a:r>
          </a:p>
          <a:p>
            <a:pPr lvl="1">
              <a:lnSpc>
                <a:spcPct val="120000"/>
              </a:lnSpc>
              <a:spcBef>
                <a:spcPts val="600"/>
              </a:spcBef>
            </a:pPr>
            <a:r>
              <a:rPr lang="en-US" sz="1200" dirty="0"/>
              <a:t>Clients must appoint U.S.-licensed attorney to file formal responses.</a:t>
            </a:r>
          </a:p>
          <a:p>
            <a:pPr lvl="1">
              <a:lnSpc>
                <a:spcPct val="120000"/>
              </a:lnSpc>
              <a:spcBef>
                <a:spcPts val="600"/>
              </a:spcBef>
            </a:pPr>
            <a:r>
              <a:rPr lang="en-US" sz="1200" dirty="0"/>
              <a:t>The USPTO will only correspond with U.S. licensed attorney.</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17</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Trademarks: local counsel rule</a:t>
            </a:r>
          </a:p>
        </p:txBody>
      </p:sp>
      <p:sp>
        <p:nvSpPr>
          <p:cNvPr id="4" name="Slide Number Placeholder 3"/>
          <p:cNvSpPr>
            <a:spLocks noGrp="1"/>
          </p:cNvSpPr>
          <p:nvPr>
            <p:ph type="sldNum" sz="quarter" idx="10"/>
          </p:nvPr>
        </p:nvSpPr>
        <p:spPr/>
        <p:txBody>
          <a:bodyPr/>
          <a:lstStyle/>
          <a:p>
            <a:fld id="{92DA454B-C859-4892-B9FA-68B588C9F547}" type="slidenum">
              <a:rPr lang="en-US" smtClean="0"/>
              <a:t>18</a:t>
            </a:fld>
            <a:endParaRPr lang="en-US" dirty="0"/>
          </a:p>
        </p:txBody>
      </p:sp>
      <p:pic>
        <p:nvPicPr>
          <p:cNvPr id="7" name="Picture 6"/>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447"/>
            <a:ext cx="8229600" cy="952500"/>
          </a:xfrm>
        </p:spPr>
        <p:txBody>
          <a:bodyPr>
            <a:noAutofit/>
          </a:bodyPr>
          <a:lstStyle/>
          <a:p>
            <a:r>
              <a:rPr lang="en-US" sz="2800" dirty="0"/>
              <a:t>Competence, informed consent, dishonesty</a:t>
            </a:r>
          </a:p>
        </p:txBody>
      </p:sp>
      <p:sp>
        <p:nvSpPr>
          <p:cNvPr id="3" name="Content Placeholder 2"/>
          <p:cNvSpPr>
            <a:spLocks noGrp="1"/>
          </p:cNvSpPr>
          <p:nvPr>
            <p:ph idx="1"/>
          </p:nvPr>
        </p:nvSpPr>
        <p:spPr>
          <a:xfrm>
            <a:off x="457200" y="1237860"/>
            <a:ext cx="8229600" cy="3786267"/>
          </a:xfrm>
        </p:spPr>
        <p:txBody>
          <a:bodyPr>
            <a:normAutofit fontScale="47500" lnSpcReduction="20000"/>
          </a:bodyPr>
          <a:lstStyle/>
          <a:p>
            <a:pPr marL="0" indent="0">
              <a:spcBef>
                <a:spcPts val="0"/>
              </a:spcBef>
              <a:spcAft>
                <a:spcPts val="600"/>
              </a:spcAft>
              <a:buNone/>
            </a:pPr>
            <a:r>
              <a:rPr lang="en-US" altLang="en-US" sz="3600" b="1" i="1" dirty="0">
                <a:latin typeface="+mn-lt"/>
              </a:rPr>
              <a:t>In re </a:t>
            </a:r>
            <a:r>
              <a:rPr lang="en-US" altLang="en-US" sz="3600" b="1" i="1" dirty="0" err="1">
                <a:latin typeface="+mn-lt"/>
              </a:rPr>
              <a:t>Caraco</a:t>
            </a:r>
            <a:r>
              <a:rPr lang="en-US" altLang="en-US" sz="3600" dirty="0">
                <a:latin typeface="+mn-lt"/>
              </a:rPr>
              <a:t>, Proceeding No. D2019-50 (USPTO Sept. 12, 2019)</a:t>
            </a:r>
          </a:p>
          <a:p>
            <a:pPr>
              <a:lnSpc>
                <a:spcPct val="120000"/>
              </a:lnSpc>
              <a:spcBef>
                <a:spcPts val="0"/>
              </a:spcBef>
              <a:buFont typeface="Arial" panose="020B0604020202020204" pitchFamily="34" charset="0"/>
              <a:buChar char="•"/>
            </a:pPr>
            <a:r>
              <a:rPr lang="en-US" altLang="en-US" sz="3300" dirty="0"/>
              <a:t>TM attorney:</a:t>
            </a:r>
          </a:p>
          <a:p>
            <a:pPr lvl="1">
              <a:lnSpc>
                <a:spcPct val="120000"/>
              </a:lnSpc>
              <a:spcBef>
                <a:spcPts val="0"/>
              </a:spcBef>
              <a:buFont typeface="Courier New" panose="02070309020205020404" pitchFamily="49" charset="0"/>
              <a:buChar char="-"/>
            </a:pPr>
            <a:r>
              <a:rPr lang="en-US" altLang="en-US" sz="2900" dirty="0"/>
              <a:t>Worked with a reciprocally-recognized Canadian practitioner to represent clients located in Canada before the USPTO in trademark matters</a:t>
            </a:r>
          </a:p>
          <a:p>
            <a:pPr lvl="1">
              <a:lnSpc>
                <a:spcPct val="120000"/>
              </a:lnSpc>
              <a:spcBef>
                <a:spcPts val="0"/>
              </a:spcBef>
              <a:buFont typeface="Courier New" panose="02070309020205020404" pitchFamily="49" charset="0"/>
              <a:buChar char="-"/>
            </a:pPr>
            <a:r>
              <a:rPr lang="en-US" altLang="en-US" sz="2900" dirty="0"/>
              <a:t>Reviewed TM applications and related documents prior to filing, but never consulted or spoke with clients</a:t>
            </a:r>
          </a:p>
          <a:p>
            <a:pPr lvl="1">
              <a:lnSpc>
                <a:spcPct val="120000"/>
              </a:lnSpc>
              <a:spcBef>
                <a:spcPts val="0"/>
              </a:spcBef>
              <a:buFont typeface="Courier New" panose="02070309020205020404" pitchFamily="49" charset="0"/>
              <a:buChar char="-"/>
            </a:pPr>
            <a:r>
              <a:rPr lang="en-US" altLang="en-US" sz="2900" dirty="0"/>
              <a:t>Allowed Canadian practitioner and her non-practitioner assistants to enter his signature on TM filings</a:t>
            </a:r>
          </a:p>
          <a:p>
            <a:pPr lvl="1">
              <a:lnSpc>
                <a:spcPct val="120000"/>
              </a:lnSpc>
              <a:spcBef>
                <a:spcPts val="0"/>
              </a:spcBef>
              <a:buFont typeface="Courier New" panose="02070309020205020404" pitchFamily="49" charset="0"/>
              <a:buChar char="-"/>
            </a:pPr>
            <a:r>
              <a:rPr lang="en-US" altLang="en-US" sz="2900" dirty="0"/>
              <a:t>Failed to notify any of the TM clients that he failed to personally sign any of the declarations in TM filings or any of the potential adverse consequences</a:t>
            </a:r>
          </a:p>
          <a:p>
            <a:pPr lvl="1">
              <a:lnSpc>
                <a:spcPct val="120000"/>
              </a:lnSpc>
              <a:spcBef>
                <a:spcPts val="0"/>
              </a:spcBef>
              <a:buFont typeface="Courier New" panose="02070309020205020404" pitchFamily="49" charset="0"/>
              <a:buChar char="-"/>
            </a:pPr>
            <a:r>
              <a:rPr lang="en-US" altLang="en-US" sz="2900" dirty="0"/>
              <a:t>Failed to notify trademark operations at USPTO of the impermissible signatures</a:t>
            </a:r>
          </a:p>
          <a:p>
            <a:pPr lvl="1">
              <a:lnSpc>
                <a:spcPct val="120000"/>
              </a:lnSpc>
              <a:spcBef>
                <a:spcPts val="0"/>
              </a:spcBef>
              <a:spcAft>
                <a:spcPts val="600"/>
              </a:spcAft>
              <a:buFont typeface="Courier New" panose="02070309020205020404" pitchFamily="49" charset="0"/>
              <a:buChar char="-"/>
            </a:pPr>
            <a:r>
              <a:rPr lang="en-US" altLang="en-US" sz="2900" dirty="0"/>
              <a:t>Excluded</a:t>
            </a:r>
          </a:p>
          <a:p>
            <a:pPr>
              <a:lnSpc>
                <a:spcPct val="120000"/>
              </a:lnSpc>
              <a:spcBef>
                <a:spcPts val="0"/>
              </a:spcBef>
              <a:buFont typeface="Arial" panose="020B0604020202020204" pitchFamily="34" charset="0"/>
              <a:buChar char="•"/>
            </a:pPr>
            <a:r>
              <a:rPr lang="en-US" altLang="en-US" sz="3300" dirty="0"/>
              <a:t>Rule highlights: </a:t>
            </a:r>
          </a:p>
          <a:p>
            <a:pPr lvl="1">
              <a:lnSpc>
                <a:spcPct val="120000"/>
              </a:lnSpc>
              <a:spcBef>
                <a:spcPts val="0"/>
              </a:spcBef>
              <a:buFont typeface="Courier New" panose="02070309020205020404" pitchFamily="49" charset="0"/>
              <a:buChar char="-"/>
            </a:pPr>
            <a:r>
              <a:rPr lang="en-US" altLang="en-US" sz="2700" dirty="0"/>
              <a:t>37 C.F.R. § 11.303(a)(1) - False statements of fact or law to the USPTO</a:t>
            </a:r>
          </a:p>
          <a:p>
            <a:pPr lvl="1">
              <a:lnSpc>
                <a:spcPct val="120000"/>
              </a:lnSpc>
              <a:spcBef>
                <a:spcPts val="0"/>
              </a:spcBef>
              <a:buFont typeface="Courier New" panose="02070309020205020404" pitchFamily="49" charset="0"/>
              <a:buChar char="-"/>
            </a:pPr>
            <a:r>
              <a:rPr lang="en-US" altLang="en-US" sz="2700" dirty="0"/>
              <a:t>37 C.F.R. § 11.303(a)(3) - Requiring a practitioner to take reasonable remedial measures if practitioner becomes aware of falsity of material evidence</a:t>
            </a:r>
          </a:p>
          <a:p>
            <a:pPr lvl="1"/>
            <a:endParaRPr lang="en-US" altLang="en-US" sz="2900" dirty="0"/>
          </a:p>
          <a:p>
            <a:endParaRPr lang="en-US" dirty="0"/>
          </a:p>
        </p:txBody>
      </p:sp>
      <p:sp>
        <p:nvSpPr>
          <p:cNvPr id="4" name="Slide Number Placeholder 3"/>
          <p:cNvSpPr>
            <a:spLocks noGrp="1"/>
          </p:cNvSpPr>
          <p:nvPr>
            <p:ph type="sldNum" sz="quarter" idx="10"/>
          </p:nvPr>
        </p:nvSpPr>
        <p:spPr/>
        <p:txBody>
          <a:bodyPr/>
          <a:lstStyle/>
          <a:p>
            <a:r>
              <a:rPr lang="en-US" dirty="0"/>
              <a:t>18</a:t>
            </a:r>
          </a:p>
        </p:txBody>
      </p:sp>
    </p:spTree>
    <p:extLst>
      <p:ext uri="{BB962C8B-B14F-4D97-AF65-F5344CB8AC3E}">
        <p14:creationId xmlns:p14="http://schemas.microsoft.com/office/powerpoint/2010/main" val="360511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altLang="en-US" dirty="0"/>
              <a:t>Professional responsibility and </a:t>
            </a:r>
            <a:br>
              <a:rPr lang="en-US" altLang="en-US" dirty="0"/>
            </a:br>
            <a:r>
              <a:rPr lang="en-US" altLang="en-US" dirty="0"/>
              <a:t>practice before the USPTO</a:t>
            </a:r>
            <a:br>
              <a:rPr lang="en-US" altLang="en-US" dirty="0"/>
            </a:br>
            <a:endParaRPr lang="en-US" dirty="0"/>
          </a:p>
        </p:txBody>
      </p:sp>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a:t>
            </a:r>
          </a:p>
        </p:txBody>
      </p:sp>
    </p:spTree>
    <p:extLst>
      <p:ext uri="{BB962C8B-B14F-4D97-AF65-F5344CB8AC3E}">
        <p14:creationId xmlns:p14="http://schemas.microsoft.com/office/powerpoint/2010/main" val="331324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a:t>Improper signatures/communication</a:t>
            </a:r>
          </a:p>
        </p:txBody>
      </p:sp>
      <p:sp>
        <p:nvSpPr>
          <p:cNvPr id="9" name="Content Placeholder 2"/>
          <p:cNvSpPr>
            <a:spLocks noGrp="1"/>
          </p:cNvSpPr>
          <p:nvPr>
            <p:ph idx="1"/>
          </p:nvPr>
        </p:nvSpPr>
        <p:spPr>
          <a:xfrm>
            <a:off x="457200" y="1147661"/>
            <a:ext cx="8229600" cy="3786267"/>
          </a:xfrm>
        </p:spPr>
        <p:txBody>
          <a:bodyPr>
            <a:normAutofit fontScale="25000" lnSpcReduction="20000"/>
          </a:bodyPr>
          <a:lstStyle/>
          <a:p>
            <a:pPr marL="0" indent="0">
              <a:buNone/>
            </a:pPr>
            <a:r>
              <a:rPr lang="en-US" sz="8000" b="1" i="1" dirty="0">
                <a:latin typeface="+mn-lt"/>
              </a:rPr>
              <a:t>In re Lou</a:t>
            </a:r>
            <a:r>
              <a:rPr lang="en-US" sz="8000" dirty="0">
                <a:latin typeface="+mn-lt"/>
              </a:rPr>
              <a:t>, Proceeding No. D2021-04 (USPTO May 12, 2021)</a:t>
            </a:r>
          </a:p>
          <a:p>
            <a:pPr lvl="1">
              <a:lnSpc>
                <a:spcPct val="120000"/>
              </a:lnSpc>
              <a:spcBef>
                <a:spcPts val="0"/>
              </a:spcBef>
              <a:buFont typeface="Arial" panose="020B0604020202020204" pitchFamily="34" charset="0"/>
              <a:buChar char="•"/>
            </a:pPr>
            <a:r>
              <a:rPr lang="en-US" sz="5600" dirty="0"/>
              <a:t>Trademark attorney had business relationship with foreign company that provided IP services to merchants</a:t>
            </a:r>
          </a:p>
          <a:p>
            <a:pPr lvl="1">
              <a:lnSpc>
                <a:spcPct val="120000"/>
              </a:lnSpc>
              <a:spcBef>
                <a:spcPts val="0"/>
              </a:spcBef>
              <a:buFont typeface="Arial" panose="020B0604020202020204" pitchFamily="34" charset="0"/>
              <a:buChar char="•"/>
            </a:pPr>
            <a:r>
              <a:rPr lang="en-US" sz="5600" dirty="0"/>
              <a:t>Over the course of their relationship, attorney reviewed up to 500 applications per month and received over $10,000 in compensation</a:t>
            </a:r>
          </a:p>
          <a:p>
            <a:pPr lvl="1">
              <a:lnSpc>
                <a:spcPct val="120000"/>
              </a:lnSpc>
              <a:spcBef>
                <a:spcPts val="0"/>
              </a:spcBef>
              <a:buFont typeface="Arial" panose="020B0604020202020204" pitchFamily="34" charset="0"/>
              <a:buChar char="•"/>
            </a:pPr>
            <a:r>
              <a:rPr lang="en-US" sz="5600" dirty="0"/>
              <a:t>As of Oct. 12, 2020, all of the attorney’s TM cases were received from the foreign company</a:t>
            </a:r>
          </a:p>
          <a:p>
            <a:pPr lvl="1">
              <a:lnSpc>
                <a:spcPct val="120000"/>
              </a:lnSpc>
              <a:spcBef>
                <a:spcPts val="0"/>
              </a:spcBef>
              <a:buFont typeface="Arial" panose="020B0604020202020204" pitchFamily="34" charset="0"/>
              <a:buChar char="•"/>
            </a:pPr>
            <a:r>
              <a:rPr lang="en-US" sz="5600" dirty="0"/>
              <a:t>Attorney impermissibly gave a company employee authorization to enter his electronic signature in the applications and attendant declarations. </a:t>
            </a:r>
          </a:p>
          <a:p>
            <a:pPr lvl="2">
              <a:lnSpc>
                <a:spcPct val="120000"/>
              </a:lnSpc>
              <a:spcBef>
                <a:spcPts val="0"/>
              </a:spcBef>
              <a:buFont typeface="Courier New" panose="02070309020205020404" pitchFamily="49" charset="0"/>
              <a:buChar char="-"/>
            </a:pPr>
            <a:r>
              <a:rPr lang="en-US" sz="4800" dirty="0"/>
              <a:t>Did not subsequently inform applicants that their applications were impermissibly signed</a:t>
            </a:r>
          </a:p>
          <a:p>
            <a:pPr lvl="1">
              <a:lnSpc>
                <a:spcPct val="120000"/>
              </a:lnSpc>
              <a:spcBef>
                <a:spcPts val="0"/>
              </a:spcBef>
              <a:buFont typeface="Arial" panose="020B0604020202020204" pitchFamily="34" charset="0"/>
              <a:buChar char="•"/>
            </a:pPr>
            <a:r>
              <a:rPr lang="en-US" sz="5600" dirty="0"/>
              <a:t>Provided the foreign company’s email address as correspondence address in applications</a:t>
            </a:r>
          </a:p>
          <a:p>
            <a:pPr lvl="2">
              <a:lnSpc>
                <a:spcPct val="120000"/>
              </a:lnSpc>
              <a:spcBef>
                <a:spcPts val="0"/>
              </a:spcBef>
              <a:buFont typeface="Courier New" panose="02070309020205020404" pitchFamily="49" charset="0"/>
              <a:buChar char="-"/>
            </a:pPr>
            <a:r>
              <a:rPr lang="en-US" sz="4800" dirty="0"/>
              <a:t>Did not monitor the email address; relied on the foreign company to provide him with updates on USPTO correspondence</a:t>
            </a:r>
          </a:p>
          <a:p>
            <a:pPr lvl="1">
              <a:lnSpc>
                <a:spcPct val="120000"/>
              </a:lnSpc>
              <a:spcBef>
                <a:spcPts val="0"/>
              </a:spcBef>
              <a:buFont typeface="Arial" panose="020B0604020202020204" pitchFamily="34" charset="0"/>
              <a:buChar char="•"/>
            </a:pPr>
            <a:r>
              <a:rPr lang="en-US" sz="5600" dirty="0"/>
              <a:t>Did not conduct conflicts checks for clients received from the foreign company</a:t>
            </a:r>
          </a:p>
          <a:p>
            <a:pPr lvl="1">
              <a:lnSpc>
                <a:spcPct val="120000"/>
              </a:lnSpc>
              <a:spcBef>
                <a:spcPts val="0"/>
              </a:spcBef>
              <a:buFont typeface="Arial" panose="020B0604020202020204" pitchFamily="34" charset="0"/>
              <a:buChar char="•"/>
            </a:pPr>
            <a:r>
              <a:rPr lang="en-US" sz="5600" dirty="0"/>
              <a:t>Settlement: three-month suspension</a:t>
            </a:r>
          </a:p>
          <a:p>
            <a:pPr lvl="1">
              <a:lnSpc>
                <a:spcPct val="120000"/>
              </a:lnSpc>
              <a:spcBef>
                <a:spcPts val="0"/>
              </a:spcBef>
              <a:buFont typeface="Arial" panose="020B0604020202020204" pitchFamily="34" charset="0"/>
              <a:buChar char="•"/>
            </a:pPr>
            <a:r>
              <a:rPr lang="en-US" sz="5600" dirty="0"/>
              <a:t>Rule highlights:</a:t>
            </a:r>
          </a:p>
          <a:p>
            <a:pPr lvl="2">
              <a:lnSpc>
                <a:spcPct val="120000"/>
              </a:lnSpc>
              <a:spcBef>
                <a:spcPts val="0"/>
              </a:spcBef>
              <a:buFont typeface="Courier New" panose="02070309020205020404" pitchFamily="49" charset="0"/>
              <a:buChar char="-"/>
            </a:pPr>
            <a:r>
              <a:rPr lang="en-US" sz="4800" dirty="0"/>
              <a:t>37 C.F.R. § 11.101 – Competence</a:t>
            </a:r>
          </a:p>
          <a:p>
            <a:pPr lvl="2">
              <a:lnSpc>
                <a:spcPct val="120000"/>
              </a:lnSpc>
              <a:spcBef>
                <a:spcPts val="0"/>
              </a:spcBef>
              <a:buFont typeface="Courier New" panose="02070309020205020404" pitchFamily="49" charset="0"/>
              <a:buChar char="-"/>
            </a:pPr>
            <a:r>
              <a:rPr lang="en-US" sz="4800" dirty="0"/>
              <a:t>37 C.F.R. §§ 11.104(a) &amp; (b) – Client communications</a:t>
            </a:r>
          </a:p>
          <a:p>
            <a:pPr lvl="2">
              <a:lnSpc>
                <a:spcPct val="120000"/>
              </a:lnSpc>
              <a:spcBef>
                <a:spcPts val="0"/>
              </a:spcBef>
              <a:buFont typeface="Courier New" panose="02070309020205020404" pitchFamily="49" charset="0"/>
              <a:buChar char="-"/>
            </a:pPr>
            <a:r>
              <a:rPr lang="en-US" sz="4800" dirty="0"/>
              <a:t>37 C.F.R. §§ 11.303(a)(1), (a)(2), (b) &amp; (d) – Candor toward tribunal</a:t>
            </a:r>
          </a:p>
          <a:p>
            <a:pPr lvl="2">
              <a:lnSpc>
                <a:spcPct val="120000"/>
              </a:lnSpc>
              <a:spcBef>
                <a:spcPts val="0"/>
              </a:spcBef>
              <a:buFont typeface="Courier New" panose="02070309020205020404" pitchFamily="49" charset="0"/>
              <a:buChar char="-"/>
            </a:pPr>
            <a:r>
              <a:rPr lang="en-US" sz="4800" dirty="0"/>
              <a:t>37 C.F.R. § 11.503(b) – Responsibilities regarding non-practitioner assistance</a:t>
            </a:r>
          </a:p>
          <a:p>
            <a:pPr lvl="2">
              <a:lnSpc>
                <a:spcPct val="120000"/>
              </a:lnSpc>
              <a:spcBef>
                <a:spcPts val="0"/>
              </a:spcBef>
              <a:buFont typeface="Courier New" panose="02070309020205020404" pitchFamily="49" charset="0"/>
              <a:buChar char="-"/>
            </a:pPr>
            <a:r>
              <a:rPr lang="en-US" sz="4800" dirty="0"/>
              <a:t>37 C.F.R. § 11.505 – Aiding UPL</a:t>
            </a:r>
          </a:p>
        </p:txBody>
      </p:sp>
      <p:sp>
        <p:nvSpPr>
          <p:cNvPr id="4" name="Slide Number Placeholder 3"/>
          <p:cNvSpPr>
            <a:spLocks noGrp="1"/>
          </p:cNvSpPr>
          <p:nvPr>
            <p:ph type="sldNum" sz="quarter" idx="10"/>
          </p:nvPr>
        </p:nvSpPr>
        <p:spPr/>
        <p:txBody>
          <a:bodyPr/>
          <a:lstStyle/>
          <a:p>
            <a:fld id="{92DA454B-C859-4892-B9FA-68B588C9F547}" type="slidenum">
              <a:rPr lang="en-US" smtClean="0"/>
              <a:t>20</a:t>
            </a:fld>
            <a:endParaRPr lang="en-US" dirty="0"/>
          </a:p>
        </p:txBody>
      </p:sp>
      <p:sp>
        <p:nvSpPr>
          <p:cNvPr id="10" name="Slide Number Placeholder 3"/>
          <p:cNvSpPr txBox="1">
            <a:spLocks/>
          </p:cNvSpPr>
          <p:nvPr/>
        </p:nvSpPr>
        <p:spPr>
          <a:xfrm>
            <a:off x="609600" y="54498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13295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Hijacking of U.S. practitioner data </a:t>
            </a:r>
          </a:p>
        </p:txBody>
      </p:sp>
      <p:sp>
        <p:nvSpPr>
          <p:cNvPr id="3" name="Content Placeholder 2"/>
          <p:cNvSpPr>
            <a:spLocks noGrp="1"/>
          </p:cNvSpPr>
          <p:nvPr>
            <p:ph idx="1"/>
          </p:nvPr>
        </p:nvSpPr>
        <p:spPr/>
        <p:txBody>
          <a:bodyPr>
            <a:normAutofit/>
          </a:bodyPr>
          <a:lstStyle/>
          <a:p>
            <a:endParaRPr lang="en-US" sz="2000" dirty="0"/>
          </a:p>
          <a:p>
            <a:r>
              <a:rPr lang="en-US" sz="2000" dirty="0"/>
              <a:t>Since the implementation of the local counsel rule, the USPTO has encountered several instances of co-opting/hijacking of U.S. practitioner’s name, address, and/or bar number.</a:t>
            </a:r>
          </a:p>
          <a:p>
            <a:pPr marL="0" indent="0">
              <a:buNone/>
            </a:pPr>
            <a:endParaRPr lang="en-US" sz="2000" dirty="0"/>
          </a:p>
          <a:p>
            <a:r>
              <a:rPr lang="en-US" sz="2000" dirty="0"/>
              <a:t>Referral to state bars and other agencies that address fraud and consumer protection.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21</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57200" y="1045248"/>
            <a:ext cx="8229600" cy="3786267"/>
          </a:xfrm>
        </p:spPr>
        <p:txBody>
          <a:bodyPr>
            <a:noAutofit/>
          </a:bodyPr>
          <a:lstStyle/>
          <a:p>
            <a:pPr marL="0" indent="0">
              <a:spcBef>
                <a:spcPts val="0"/>
              </a:spcBef>
              <a:spcAft>
                <a:spcPts val="600"/>
              </a:spcAft>
              <a:buNone/>
              <a:defRPr/>
            </a:pPr>
            <a:r>
              <a:rPr lang="en-US" altLang="en-US" sz="2100" b="1" i="1" dirty="0"/>
              <a:t>In re Schroeder, </a:t>
            </a:r>
            <a:r>
              <a:rPr lang="en-US" altLang="en-US" sz="2100" dirty="0"/>
              <a:t>Proceeding No. D2014-08 (USPTO May 18, 2015)</a:t>
            </a:r>
          </a:p>
          <a:p>
            <a:pPr>
              <a:spcBef>
                <a:spcPts val="0"/>
              </a:spcBef>
              <a:buFont typeface="Arial" panose="020B0604020202020204" pitchFamily="34" charset="0"/>
              <a:buChar char="•"/>
              <a:defRPr/>
            </a:pPr>
            <a:r>
              <a:rPr lang="en-US" altLang="en-US" sz="2000" dirty="0"/>
              <a:t>Patent Attorney:</a:t>
            </a:r>
          </a:p>
          <a:p>
            <a:pPr lvl="1">
              <a:spcBef>
                <a:spcPts val="0"/>
              </a:spcBef>
              <a:buFont typeface="Segoe UI" panose="020B0502040204020203" pitchFamily="34" charset="0"/>
              <a:buChar char="−"/>
              <a:defRPr/>
            </a:pPr>
            <a:r>
              <a:rPr lang="en-US" altLang="en-US" sz="1800" dirty="0"/>
              <a:t>Submitted unprofessional remarks in two separate Office action responses</a:t>
            </a:r>
          </a:p>
          <a:p>
            <a:pPr lvl="1">
              <a:spcBef>
                <a:spcPts val="0"/>
              </a:spcBef>
              <a:buFont typeface="Segoe UI" panose="020B0502040204020203" pitchFamily="34" charset="0"/>
              <a:buChar char="−"/>
              <a:defRPr/>
            </a:pPr>
            <a:r>
              <a:rPr lang="en-US" altLang="en-US" sz="1800" dirty="0"/>
              <a:t>Remarks were ultimately stricken from application files pursuant to                    37 C.F.R. </a:t>
            </a:r>
            <a:r>
              <a:rPr lang="en-US" altLang="en-US" sz="1800" dirty="0">
                <a:latin typeface="Segoe UI" pitchFamily="34" charset="0"/>
              </a:rPr>
              <a:t>§ </a:t>
            </a:r>
            <a:r>
              <a:rPr lang="en-US" altLang="en-US" sz="1800" dirty="0"/>
              <a:t>11.18(c)(1)</a:t>
            </a:r>
          </a:p>
          <a:p>
            <a:pPr lvl="1">
              <a:spcBef>
                <a:spcPts val="0"/>
              </a:spcBef>
              <a:buFont typeface="Segoe UI" panose="020B0502040204020203" pitchFamily="34" charset="0"/>
              <a:buChar char="−"/>
              <a:defRPr/>
            </a:pPr>
            <a:r>
              <a:rPr lang="en-US" altLang="en-US" sz="1800" dirty="0"/>
              <a:t>Order noted that behavior was outside of the ordinary standard of professional obligation and client’s interests</a:t>
            </a:r>
          </a:p>
          <a:p>
            <a:pPr lvl="1">
              <a:spcBef>
                <a:spcPts val="0"/>
              </a:spcBef>
              <a:buFont typeface="Segoe UI" panose="020B0502040204020203" pitchFamily="34" charset="0"/>
              <a:buChar char="−"/>
              <a:defRPr/>
            </a:pPr>
            <a:r>
              <a:rPr lang="en-US" altLang="en-US" sz="1800" dirty="0"/>
              <a:t>Aggravating factor: has not accepted responsibility or shown remorse for remarks</a:t>
            </a:r>
          </a:p>
          <a:p>
            <a:pPr>
              <a:spcBef>
                <a:spcPts val="0"/>
              </a:spcBef>
              <a:buFont typeface="Arial" panose="020B0604020202020204" pitchFamily="34" charset="0"/>
              <a:buChar char="•"/>
              <a:defRPr/>
            </a:pPr>
            <a:r>
              <a:rPr lang="en-US" altLang="en-US" sz="2000" dirty="0"/>
              <a:t>Default: 6-month suspension</a:t>
            </a:r>
          </a:p>
          <a:p>
            <a:pPr>
              <a:spcBef>
                <a:spcPts val="0"/>
              </a:spcBef>
              <a:buFont typeface="Arial" panose="020B0604020202020204" pitchFamily="34" charset="0"/>
              <a:buChar char="•"/>
              <a:defRPr/>
            </a:pPr>
            <a:r>
              <a:rPr lang="en-US" altLang="en-US" sz="2000" dirty="0"/>
              <a:t>Rule highlights:</a:t>
            </a:r>
          </a:p>
          <a:p>
            <a:pPr lvl="1">
              <a:spcBef>
                <a:spcPts val="0"/>
              </a:spcBef>
              <a:buFont typeface="Segoe UI" panose="020B0502040204020203" pitchFamily="34" charset="0"/>
              <a:buChar char="−"/>
              <a:defRPr/>
            </a:pPr>
            <a:r>
              <a:rPr lang="en-US" altLang="en-US" sz="1800" dirty="0"/>
              <a:t>37 C.F.R. </a:t>
            </a:r>
            <a:r>
              <a:rPr lang="en-US" sz="1800" dirty="0"/>
              <a:t>§ 10.23(a) – Disreputable or gross misconduct</a:t>
            </a:r>
          </a:p>
          <a:p>
            <a:pPr lvl="1">
              <a:spcBef>
                <a:spcPts val="0"/>
              </a:spcBef>
              <a:buFont typeface="Segoe UI" panose="020B0502040204020203" pitchFamily="34" charset="0"/>
              <a:buChar char="−"/>
              <a:defRPr/>
            </a:pPr>
            <a:r>
              <a:rPr lang="en-US" altLang="en-US" sz="1800" dirty="0"/>
              <a:t>37 C.F.R. </a:t>
            </a:r>
            <a:r>
              <a:rPr lang="en-US" sz="1800" dirty="0"/>
              <a:t>§ 10.89(c)(5) – Discourteous conduct before the office</a:t>
            </a:r>
          </a:p>
          <a:p>
            <a:pPr lvl="1">
              <a:spcBef>
                <a:spcPts val="0"/>
              </a:spcBef>
              <a:buFont typeface="Segoe UI" panose="020B0502040204020203" pitchFamily="34" charset="0"/>
              <a:buChar char="−"/>
              <a:defRPr/>
            </a:pPr>
            <a:r>
              <a:rPr lang="en-US" altLang="en-US" sz="1800" dirty="0"/>
              <a:t>37 C.F.R. </a:t>
            </a:r>
            <a:r>
              <a:rPr lang="en-US" sz="1800" dirty="0"/>
              <a:t>§ 10.23(b)(5) – Conduct prejudicial to the administration of justice</a:t>
            </a:r>
          </a:p>
          <a:p>
            <a:pPr lvl="1">
              <a:spcBef>
                <a:spcPts val="0"/>
              </a:spcBef>
              <a:buFont typeface="Segoe UI" panose="020B0502040204020203" pitchFamily="34" charset="0"/>
              <a:buChar char="−"/>
              <a:defRPr/>
            </a:pPr>
            <a:r>
              <a:rPr lang="en-US" altLang="en-US" sz="1800" dirty="0"/>
              <a:t>37 C.F.R. </a:t>
            </a:r>
            <a:r>
              <a:rPr lang="en-US" sz="1800" dirty="0"/>
              <a:t>§ 11.18 – Certification upon filing of papers</a:t>
            </a:r>
            <a:endParaRPr lang="en-US" altLang="en-US" sz="18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23</a:t>
            </a:fld>
            <a:endParaRPr lang="en-US"/>
          </a:p>
        </p:txBody>
      </p:sp>
    </p:spTree>
    <p:extLst>
      <p:ext uri="{BB962C8B-B14F-4D97-AF65-F5344CB8AC3E}">
        <p14:creationId xmlns:p14="http://schemas.microsoft.com/office/powerpoint/2010/main" val="230084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3" name="Content Placeholder 2"/>
          <p:cNvSpPr>
            <a:spLocks noGrp="1"/>
          </p:cNvSpPr>
          <p:nvPr>
            <p:ph idx="1"/>
          </p:nvPr>
        </p:nvSpPr>
        <p:spPr/>
        <p:txBody>
          <a:bodyPr/>
          <a:lstStyle/>
          <a:p>
            <a:r>
              <a:rPr lang="en-US" dirty="0">
                <a:hlinkClick r:id="rId3"/>
              </a:rPr>
              <a:t>foiadocuments.uspto.gov/</a:t>
            </a:r>
            <a:r>
              <a:rPr lang="en-US" dirty="0" err="1">
                <a:hlinkClick r:id="rId3"/>
              </a:rPr>
              <a:t>oed</a:t>
            </a:r>
            <a:r>
              <a:rPr lang="en-US" dirty="0">
                <a:hlinkClick r:id="rId3"/>
              </a:rPr>
              <a:t>/</a:t>
            </a:r>
            <a:r>
              <a:rPr lang="en-US" dirty="0"/>
              <a:t> </a:t>
            </a:r>
          </a:p>
          <a:p>
            <a:r>
              <a:rPr lang="en-US" altLang="en-US" dirty="0"/>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24</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OED</a:t>
            </a:r>
          </a:p>
        </p:txBody>
      </p:sp>
      <p:sp>
        <p:nvSpPr>
          <p:cNvPr id="6" name="Text Placeholder 5"/>
          <p:cNvSpPr>
            <a:spLocks noGrp="1"/>
          </p:cNvSpPr>
          <p:nvPr>
            <p:ph type="body" sz="quarter" idx="11"/>
          </p:nvPr>
        </p:nvSpPr>
        <p:spPr/>
        <p:txBody>
          <a:bodyPr/>
          <a:lstStyle/>
          <a:p>
            <a:r>
              <a:rPr lang="en-US" dirty="0"/>
              <a:t>571-272-4097</a:t>
            </a:r>
          </a:p>
        </p:txBody>
      </p:sp>
    </p:spTree>
    <p:extLst>
      <p:ext uri="{BB962C8B-B14F-4D97-AF65-F5344CB8AC3E}">
        <p14:creationId xmlns:p14="http://schemas.microsoft.com/office/powerpoint/2010/main" val="63133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before the USPTO</a:t>
            </a:r>
          </a:p>
        </p:txBody>
      </p:sp>
      <p:sp>
        <p:nvSpPr>
          <p:cNvPr id="3" name="Content Placeholder 2"/>
          <p:cNvSpPr>
            <a:spLocks noGrp="1"/>
          </p:cNvSpPr>
          <p:nvPr>
            <p:ph idx="1"/>
          </p:nvPr>
        </p:nvSpPr>
        <p:spPr>
          <a:xfrm>
            <a:off x="457200" y="1261608"/>
            <a:ext cx="8229600" cy="3786267"/>
          </a:xfrm>
        </p:spPr>
        <p:txBody>
          <a:bodyPr>
            <a:normAutofit fontScale="92500" lnSpcReduction="10000"/>
          </a:bodyPr>
          <a:lstStyle/>
          <a:p>
            <a:pPr>
              <a:lnSpc>
                <a:spcPct val="110000"/>
              </a:lnSpc>
            </a:pPr>
            <a:r>
              <a:rPr lang="en-US" sz="2000" dirty="0"/>
              <a:t>Activities that constitute practice before the USPTO are broadly defined in 37 C.F.R. §§ 11.5(b) &amp; 11.14:</a:t>
            </a:r>
          </a:p>
          <a:p>
            <a:pPr lvl="1">
              <a:lnSpc>
                <a:spcPct val="110000"/>
              </a:lnSpc>
            </a:pPr>
            <a:r>
              <a:rPr lang="en-US" sz="1600" dirty="0"/>
              <a:t>Includes communicating with and advising a client concerning matters pending or contemplated to be presented before the office (37 C.F.R. § 11.5(b))</a:t>
            </a:r>
          </a:p>
          <a:p>
            <a:pPr lvl="1">
              <a:lnSpc>
                <a:spcPct val="110000"/>
              </a:lnSpc>
            </a:pPr>
            <a:r>
              <a:rPr lang="en-US" sz="1600" dirty="0"/>
              <a:t>Consulting with or giving advice to a client in contemplation of filing a </a:t>
            </a:r>
            <a:r>
              <a:rPr lang="en-US" sz="1600" b="1" dirty="0"/>
              <a:t>patent application</a:t>
            </a:r>
            <a:r>
              <a:rPr lang="en-US" sz="1600" dirty="0"/>
              <a:t> or other document with the office (37 C.F.R. § 11.5(b)(1))</a:t>
            </a:r>
          </a:p>
          <a:p>
            <a:pPr lvl="1">
              <a:lnSpc>
                <a:spcPct val="110000"/>
              </a:lnSpc>
            </a:pPr>
            <a:r>
              <a:rPr lang="en-US" sz="1600" dirty="0"/>
              <a:t>Consulting with or giving advice to a client in contemplation of filing a </a:t>
            </a:r>
            <a:r>
              <a:rPr lang="en-US" sz="1600" b="1" dirty="0"/>
              <a:t>trademark application</a:t>
            </a:r>
            <a:r>
              <a:rPr lang="en-US" sz="1600" dirty="0"/>
              <a:t> or other document with the office (37 C.F.R. § 11.5(b)(2))</a:t>
            </a:r>
          </a:p>
          <a:p>
            <a:pPr lvl="1">
              <a:lnSpc>
                <a:spcPct val="110000"/>
              </a:lnSpc>
            </a:pPr>
            <a:r>
              <a:rPr lang="en-US" sz="1600" dirty="0"/>
              <a:t>Nothing in this section (37 C.F.R. § 11.5(b)) proscribes a practitioner from employing or retaining non-practitioner assistants under the supervision of the practitioner to assist the practitioner in matters pending or contemplated to be presented before the office</a:t>
            </a:r>
          </a:p>
          <a:p>
            <a:pPr lvl="1">
              <a:lnSpc>
                <a:spcPct val="110000"/>
              </a:lnSpc>
            </a:pPr>
            <a:r>
              <a:rPr lang="en-US" sz="1600" i="1" dirty="0"/>
              <a:t>See also</a:t>
            </a:r>
            <a:r>
              <a:rPr lang="en-US" sz="1600" dirty="0"/>
              <a:t> 37 C.F.R. § 11.14 for details regarding individuals who may practice before the office in trademark and other non-patent matters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normAutofit/>
          </a:bodyPr>
          <a:lstStyle/>
          <a:p>
            <a:r>
              <a:rPr lang="en-US" altLang="en-US" sz="1600" dirty="0"/>
              <a:t>An investigation into possible grounds for discipline may be initiated by the receipt of a grievance (see 37 C.F.R. § 11.22(a)).</a:t>
            </a:r>
          </a:p>
          <a:p>
            <a:r>
              <a:rPr lang="en-US" altLang="en-US" sz="1600" dirty="0"/>
              <a:t>Grievance: “a written submission from any source received by the OED Director that presents possible grounds for discipline of a specified practitioner” (37 C.F.R. § 11.1).</a:t>
            </a:r>
          </a:p>
          <a:p>
            <a:r>
              <a:rPr lang="en-US" sz="1600" dirty="0"/>
              <a:t>In the course of the investigation, the OED Director may request information and evidence regarding possible grounds for discipline of a practitioner from:</a:t>
            </a:r>
          </a:p>
          <a:p>
            <a:pPr marL="857250" lvl="1" indent="-400050">
              <a:buFont typeface="+mj-lt"/>
              <a:buAutoNum type="romanLcPeriod"/>
            </a:pPr>
            <a:r>
              <a:rPr lang="en-US" sz="1400" dirty="0"/>
              <a:t>The grievant,</a:t>
            </a:r>
          </a:p>
          <a:p>
            <a:pPr marL="857250" lvl="1" indent="-400050">
              <a:buFont typeface="+mj-lt"/>
              <a:buAutoNum type="romanLcPeriod"/>
            </a:pPr>
            <a:r>
              <a:rPr lang="en-US" sz="1400" dirty="0"/>
              <a:t>The practitioner, or</a:t>
            </a:r>
          </a:p>
          <a:p>
            <a:pPr marL="857250" lvl="1" indent="-400050">
              <a:buFont typeface="+mj-lt"/>
              <a:buAutoNum type="romanLcPeriod"/>
            </a:pPr>
            <a:r>
              <a:rPr lang="en-US" sz="1400" dirty="0"/>
              <a:t>Any person who may reasonably be expected to provide information and evidence needed in connection with the grievance or investigation. </a:t>
            </a:r>
          </a:p>
          <a:p>
            <a:pPr marL="457200" lvl="1" indent="0">
              <a:buNone/>
            </a:pPr>
            <a:r>
              <a:rPr lang="en-US" sz="1400" dirty="0"/>
              <a:t>(37 C.F.R. </a:t>
            </a:r>
            <a:r>
              <a:rPr lang="en-US" altLang="en-US" sz="1400" dirty="0"/>
              <a:t>§ 11.22(f)(1))</a:t>
            </a:r>
            <a:endParaRPr lang="en-US" sz="1400" dirty="0"/>
          </a:p>
          <a:p>
            <a:endParaRPr lang="en-US" altLang="en-US" sz="1600" dirty="0"/>
          </a:p>
          <a:p>
            <a:endParaRPr lang="en-US" altLang="en-US" sz="1600" dirty="0"/>
          </a:p>
          <a:p>
            <a:endParaRPr lang="en-US" altLang="en-US" sz="1600" dirty="0"/>
          </a:p>
          <a:p>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282194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t>OED discipline: grievances </a:t>
            </a:r>
            <a:br>
              <a:rPr lang="en-US" altLang="en-US" sz="3600" dirty="0"/>
            </a:br>
            <a:r>
              <a:rPr lang="en-US" altLang="en-US" sz="3600" dirty="0"/>
              <a:t>and complaints</a:t>
            </a:r>
            <a:endParaRPr lang="en-US" sz="3600"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sz="2300" dirty="0"/>
              <a:t>Upon the conclusion of an investigation, the OED Director may:</a:t>
            </a:r>
          </a:p>
          <a:p>
            <a:pPr lvl="1">
              <a:lnSpc>
                <a:spcPct val="110000"/>
              </a:lnSpc>
            </a:pPr>
            <a:r>
              <a:rPr lang="en-US" sz="2300" dirty="0"/>
              <a:t>Close the investigation without issuing a warning or taking disciplinary action,</a:t>
            </a:r>
          </a:p>
          <a:p>
            <a:pPr lvl="1">
              <a:lnSpc>
                <a:spcPct val="110000"/>
              </a:lnSpc>
            </a:pPr>
            <a:r>
              <a:rPr lang="en-US" sz="2300" dirty="0"/>
              <a:t>Issue a warning to the practitioner,</a:t>
            </a:r>
          </a:p>
          <a:p>
            <a:pPr lvl="1">
              <a:lnSpc>
                <a:spcPct val="110000"/>
              </a:lnSpc>
            </a:pPr>
            <a:r>
              <a:rPr lang="en-US" sz="2300" dirty="0"/>
              <a:t>Institute formal charges upon the approval of the Committee on Discipline, or</a:t>
            </a:r>
          </a:p>
          <a:p>
            <a:pPr lvl="1">
              <a:lnSpc>
                <a:spcPct val="110000"/>
              </a:lnSpc>
            </a:pPr>
            <a:r>
              <a:rPr lang="en-US" sz="2300" dirty="0"/>
              <a:t>Enter into a settlement agreement with the practitioner and submit the same for approval of the USPTO Director.            </a:t>
            </a:r>
          </a:p>
          <a:p>
            <a:pPr marL="457200" lvl="1" indent="0">
              <a:lnSpc>
                <a:spcPct val="110000"/>
              </a:lnSpc>
              <a:buNone/>
            </a:pPr>
            <a:r>
              <a:rPr lang="en-US" sz="2300" dirty="0"/>
              <a:t>(37 C.F.R. </a:t>
            </a:r>
            <a:r>
              <a:rPr lang="en-US" altLang="en-US" sz="2300" dirty="0"/>
              <a:t>§ 11.22(h))</a:t>
            </a:r>
            <a:r>
              <a:rPr lang="en-US" sz="2300" dirty="0"/>
              <a:t> </a:t>
            </a:r>
          </a:p>
          <a:p>
            <a:pPr>
              <a:lnSpc>
                <a:spcPct val="11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3901843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lstStyle/>
          <a:p>
            <a:pPr lvl="0">
              <a:spcBef>
                <a:spcPts val="0"/>
              </a:spcBef>
            </a:pPr>
            <a:r>
              <a:rPr lang="en-US" altLang="en-US" sz="1600" dirty="0">
                <a:solidFill>
                  <a:prstClr val="black"/>
                </a:solidFill>
              </a:rPr>
              <a:t>If investigation reveals that grounds for discipline exist, the matter may be referred to the Committee on Discipline to make a probable cause determination (</a:t>
            </a:r>
            <a:r>
              <a:rPr lang="en-US" altLang="en-US" sz="1600" i="1" dirty="0">
                <a:solidFill>
                  <a:prstClr val="black"/>
                </a:solidFill>
              </a:rPr>
              <a:t>see</a:t>
            </a:r>
            <a:r>
              <a:rPr lang="en-US" altLang="en-US" sz="1600" dirty="0">
                <a:solidFill>
                  <a:prstClr val="black"/>
                </a:solidFill>
              </a:rPr>
              <a:t> </a:t>
            </a:r>
            <a:br>
              <a:rPr lang="en-US" altLang="en-US" sz="1600" dirty="0">
                <a:solidFill>
                  <a:prstClr val="black"/>
                </a:solidFill>
              </a:rPr>
            </a:br>
            <a:r>
              <a:rPr lang="en-US" altLang="en-US" sz="1600" dirty="0">
                <a:solidFill>
                  <a:prstClr val="black"/>
                </a:solidFill>
              </a:rPr>
              <a:t>37 C.F.R. § 11.32).</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37 C.F.R. § 11.34(d) specifies that the timing for filing a complaint shall be within one year after the date on which the OED Director receives a grievance.</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37 C.F.R. § 11.34(d) also states that no complaint may be filed more than 10 years after the date on which the misconduct occurred.</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Self-reporting is often considered as a mitigating factor in the disciplinary process.</a:t>
            </a: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6</a:t>
            </a:fld>
            <a:endParaRPr lang="en-US" dirty="0"/>
          </a:p>
        </p:txBody>
      </p:sp>
    </p:spTree>
    <p:extLst>
      <p:ext uri="{BB962C8B-B14F-4D97-AF65-F5344CB8AC3E}">
        <p14:creationId xmlns:p14="http://schemas.microsoft.com/office/powerpoint/2010/main" val="37872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Other types of discipline</a:t>
            </a:r>
            <a:endParaRPr lang="en-US" dirty="0"/>
          </a:p>
        </p:txBody>
      </p:sp>
      <p:sp>
        <p:nvSpPr>
          <p:cNvPr id="3" name="Content Placeholder 2"/>
          <p:cNvSpPr>
            <a:spLocks noGrp="1"/>
          </p:cNvSpPr>
          <p:nvPr>
            <p:ph idx="1"/>
          </p:nvPr>
        </p:nvSpPr>
        <p:spPr/>
        <p:txBody>
          <a:bodyPr>
            <a:normAutofit/>
          </a:bodyPr>
          <a:lstStyle/>
          <a:p>
            <a:pPr>
              <a:lnSpc>
                <a:spcPct val="120000"/>
              </a:lnSpc>
            </a:pPr>
            <a:r>
              <a:rPr lang="en-US" altLang="en-US" sz="2400" dirty="0"/>
              <a:t>Reciprocal discipline (37 C.F.R. § 11.24)</a:t>
            </a:r>
          </a:p>
          <a:p>
            <a:pPr lvl="1">
              <a:lnSpc>
                <a:spcPct val="120000"/>
              </a:lnSpc>
            </a:pPr>
            <a:r>
              <a:rPr lang="en-US" altLang="en-US" sz="2000" dirty="0"/>
              <a:t>Based on discipline by a state or federal program or agency</a:t>
            </a:r>
          </a:p>
          <a:p>
            <a:pPr lvl="1">
              <a:lnSpc>
                <a:spcPct val="120000"/>
              </a:lnSpc>
            </a:pPr>
            <a:r>
              <a:rPr lang="en-US" altLang="en-US" sz="2000" dirty="0"/>
              <a:t>Often conducted on documentary record only</a:t>
            </a:r>
          </a:p>
          <a:p>
            <a:pPr>
              <a:lnSpc>
                <a:spcPct val="120000"/>
              </a:lnSpc>
            </a:pPr>
            <a:r>
              <a:rPr lang="en-US" altLang="en-US" sz="2400" dirty="0"/>
              <a:t>Interim suspension based on conviction of a serious crime (37 C.F.R. § 11.25)</a:t>
            </a:r>
          </a:p>
          <a:p>
            <a:pPr lvl="1">
              <a:lnSpc>
                <a:spcPct val="120000"/>
              </a:lnSpc>
            </a:pPr>
            <a:r>
              <a:rPr lang="en-US" altLang="en-US" sz="2000" dirty="0"/>
              <a:t>Referred to a hearing officer for determination of final disciplinary action</a:t>
            </a:r>
          </a:p>
          <a:p>
            <a:pPr>
              <a:lnSpc>
                <a:spcPct val="120000"/>
              </a:lnSpc>
            </a:pPr>
            <a:endParaRPr lang="en-US" sz="24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16507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1"/>
          <p:cNvSpPr txBox="1">
            <a:spLocks/>
          </p:cNvSpPr>
          <p:nvPr/>
        </p:nvSpPr>
        <p:spPr>
          <a:xfrm>
            <a:off x="457200" y="397932"/>
            <a:ext cx="8229600" cy="864147"/>
          </a:xfrm>
          <a:prstGeom prst="rect">
            <a:avLst/>
          </a:prstGeom>
        </p:spPr>
        <p:txBody>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a:ln>
                  <a:noFill/>
                </a:ln>
                <a:solidFill>
                  <a:prstClr val="black"/>
                </a:solidFill>
                <a:effectLst/>
                <a:uLnTx/>
                <a:uFillTx/>
                <a:latin typeface="Segoe UI"/>
                <a:ea typeface="+mj-ea"/>
                <a:cs typeface="+mj-cs"/>
              </a:rPr>
              <a:t> USPTO disciplinary matters </a:t>
            </a:r>
            <a:endParaRPr kumimoji="0" lang="en-US" sz="4000" b="1" i="0" u="none" strike="noStrike" kern="1200" cap="none" spc="0" normalizeH="0" baseline="0" noProof="0" dirty="0">
              <a:ln>
                <a:noFill/>
              </a:ln>
              <a:solidFill>
                <a:prstClr val="black"/>
              </a:solidFill>
              <a:effectLst/>
              <a:uLnTx/>
              <a:uFillTx/>
              <a:latin typeface="Segoe UI"/>
              <a:ea typeface="+mj-ea"/>
              <a:cs typeface="+mj-cs"/>
            </a:endParaRPr>
          </a:p>
        </p:txBody>
      </p:sp>
      <p:sp>
        <p:nvSpPr>
          <p:cNvPr id="4" name="Slide Number Placeholder 1"/>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5" name="Chart 4"/>
          <p:cNvGraphicFramePr/>
          <p:nvPr>
            <p:extLst/>
          </p:nvPr>
        </p:nvGraphicFramePr>
        <p:xfrm>
          <a:off x="1537200" y="1255086"/>
          <a:ext cx="54864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519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1"/>
          <p:cNvSpPr txBox="1">
            <a:spLocks/>
          </p:cNvSpPr>
          <p:nvPr/>
        </p:nvSpPr>
        <p:spPr>
          <a:xfrm>
            <a:off x="457200" y="397932"/>
            <a:ext cx="8229600" cy="864147"/>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Segoe UI"/>
                <a:ea typeface="+mj-ea"/>
                <a:cs typeface="+mj-cs"/>
              </a:rPr>
              <a:t> USPTO disciplinary matters </a:t>
            </a:r>
            <a:endParaRPr kumimoji="0" lang="en-US" sz="4000" b="1" i="0" u="none" strike="noStrike" kern="1200" cap="none" spc="0" normalizeH="0" baseline="0" noProof="0" dirty="0">
              <a:ln>
                <a:noFill/>
              </a:ln>
              <a:solidFill>
                <a:prstClr val="black"/>
              </a:solidFill>
              <a:effectLst/>
              <a:uLnTx/>
              <a:uFillTx/>
              <a:latin typeface="Segoe UI"/>
              <a:ea typeface="+mj-ea"/>
              <a:cs typeface="+mj-cs"/>
            </a:endParaRPr>
          </a:p>
        </p:txBody>
      </p:sp>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5" name="Chart 4"/>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8309030"/>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5.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8.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0</TotalTime>
  <Words>2754</Words>
  <Application>Microsoft Office PowerPoint</Application>
  <PresentationFormat>On-screen Show (16:10)</PresentationFormat>
  <Paragraphs>249</Paragraphs>
  <Slides>25</Slides>
  <Notes>22</Notes>
  <HiddenSlides>0</HiddenSlides>
  <MMClips>1</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25</vt:i4>
      </vt:variant>
    </vt:vector>
  </HeadingPairs>
  <TitlesOfParts>
    <vt:vector size="39" baseType="lpstr">
      <vt:lpstr>Arial</vt:lpstr>
      <vt:lpstr>Courier New</vt:lpstr>
      <vt:lpstr>Segoe UI</vt:lpstr>
      <vt:lpstr>Segoe UI Light</vt:lpstr>
      <vt:lpstr>Segoe UI Semibold</vt:lpstr>
      <vt:lpstr>Wingdings</vt:lpstr>
      <vt:lpstr>Brand master navy</vt:lpstr>
      <vt:lpstr>Brand master navy no logo</vt:lpstr>
      <vt:lpstr>1_Brand master navy no logo</vt:lpstr>
      <vt:lpstr>2_Brand master navy no logo</vt:lpstr>
      <vt:lpstr>1_Brand master navy</vt:lpstr>
      <vt:lpstr>3_Brand master navy no logo</vt:lpstr>
      <vt:lpstr>4_Brand master navy no logo</vt:lpstr>
      <vt:lpstr>2_Brand master navy</vt:lpstr>
      <vt:lpstr>PowerPoint Presentation</vt:lpstr>
      <vt:lpstr> Professional responsibility and  practice before the USPTO </vt:lpstr>
      <vt:lpstr>Practice before the USPTO</vt:lpstr>
      <vt:lpstr>OED discipline: grievances  and complaints</vt:lpstr>
      <vt:lpstr>OED discipline: grievances  and complaints</vt:lpstr>
      <vt:lpstr>OED discipline: grievances  and complaints</vt:lpstr>
      <vt:lpstr>Other types of discipline</vt:lpstr>
      <vt:lpstr>PowerPoint Presentation</vt:lpstr>
      <vt:lpstr>PowerPoint Presentation</vt:lpstr>
      <vt:lpstr>Discussion of select case law and regulations</vt:lpstr>
      <vt:lpstr>Duty of Candor and Other Related Regulations</vt:lpstr>
      <vt:lpstr>Neglect/candor</vt:lpstr>
      <vt:lpstr>Conflict of interest</vt:lpstr>
      <vt:lpstr>Improper signatures/failure to supervise</vt:lpstr>
      <vt:lpstr>Signatures on trademark documents</vt:lpstr>
      <vt:lpstr>Signatures on patent documents</vt:lpstr>
      <vt:lpstr>Trademarks: local counsel rule</vt:lpstr>
      <vt:lpstr>Trademarks: local counsel rule</vt:lpstr>
      <vt:lpstr>Competence, informed consent, dishonesty</vt:lpstr>
      <vt:lpstr>Improper signatures/communication</vt:lpstr>
      <vt:lpstr>Hijacking of U.S. practitioner data </vt:lpstr>
      <vt:lpstr>PowerPoint Presentation</vt:lpstr>
      <vt:lpstr>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2022-05-09T17:24:12Z</dcterms:modified>
</cp:coreProperties>
</file>