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1" r:id="rId1"/>
    <p:sldMasterId id="2147483676" r:id="rId2"/>
    <p:sldMasterId id="2147483683" r:id="rId3"/>
    <p:sldMasterId id="2147483690" r:id="rId4"/>
    <p:sldMasterId id="2147483697" r:id="rId5"/>
    <p:sldMasterId id="2147483714" r:id="rId6"/>
    <p:sldMasterId id="2147483723" r:id="rId7"/>
    <p:sldMasterId id="2147483731" r:id="rId8"/>
  </p:sldMasterIdLst>
  <p:notesMasterIdLst>
    <p:notesMasterId r:id="rId17"/>
  </p:notesMasterIdLst>
  <p:handoutMasterIdLst>
    <p:handoutMasterId r:id="rId18"/>
  </p:handoutMasterIdLst>
  <p:sldIdLst>
    <p:sldId id="535" r:id="rId9"/>
    <p:sldId id="617" r:id="rId10"/>
    <p:sldId id="658" r:id="rId11"/>
    <p:sldId id="262" r:id="rId12"/>
    <p:sldId id="326" r:id="rId13"/>
    <p:sldId id="370" r:id="rId14"/>
    <p:sldId id="346" r:id="rId15"/>
    <p:sldId id="556" r:id="rId16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39933"/>
    <a:srgbClr val="FF9900"/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6978" autoAdjust="0"/>
  </p:normalViewPr>
  <p:slideViewPr>
    <p:cSldViewPr snapToGrid="0" snapToObjects="1">
      <p:cViewPr varScale="1">
        <p:scale>
          <a:sx n="90" d="100"/>
          <a:sy n="90" d="100"/>
        </p:scale>
        <p:origin x="1171" y="5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5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A-4D6B-B9D5-2EE9ED72327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A-4D6B-B9D5-2EE9ED72327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A-4D6B-B9D5-2EE9ED72327E}"/>
              </c:ext>
            </c:extLst>
          </c:dPt>
          <c:dLbls>
            <c:dLbl>
              <c:idx val="0"/>
              <c:layout>
                <c:manualLayout>
                  <c:x val="0"/>
                  <c:y val="-0.42795238702452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EA-4D6B-B9D5-2EE9ED72327E}"/>
                </c:ext>
              </c:extLst>
            </c:dLbl>
            <c:dLbl>
              <c:idx val="1"/>
              <c:layout>
                <c:manualLayout>
                  <c:x val="0"/>
                  <c:y val="-4.528804053814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A-4D6B-B9D5-2EE9ED72327E}"/>
                </c:ext>
              </c:extLst>
            </c:dLbl>
            <c:dLbl>
              <c:idx val="2"/>
              <c:layout>
                <c:manualLayout>
                  <c:x val="-1.8202501539687974E-3"/>
                  <c:y val="-4.795204292274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EA-4D6B-B9D5-2EE9ED72327E}"/>
                </c:ext>
              </c:extLst>
            </c:dLbl>
            <c:dLbl>
              <c:idx val="3"/>
              <c:layout>
                <c:manualLayout>
                  <c:x val="-1.8202501539687974E-3"/>
                  <c:y val="-3.9960035768951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EA-4D6B-B9D5-2EE9ED723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Sheet1!$C$1:$F$1</c:f>
              <c:strCache>
                <c:ptCount val="4"/>
                <c:pt idx="0">
                  <c:v>Approved</c:v>
                </c:pt>
                <c:pt idx="1">
                  <c:v>Disapproved</c:v>
                </c:pt>
                <c:pt idx="2">
                  <c:v>Withdrawn</c:v>
                </c:pt>
                <c:pt idx="3">
                  <c:v>Pending</c:v>
                </c:pt>
              </c:strCache>
            </c:strRef>
          </c:cat>
          <c:val>
            <c:numRef>
              <c:f>Sheet1!$C$2:$F$2</c:f>
              <c:numCache>
                <c:formatCode>0.00%</c:formatCode>
                <c:ptCount val="4"/>
                <c:pt idx="0">
                  <c:v>0.9425</c:v>
                </c:pt>
                <c:pt idx="1">
                  <c:v>4.2299999999999997E-2</c:v>
                </c:pt>
                <c:pt idx="2">
                  <c:v>1.5E-3</c:v>
                </c:pt>
                <c:pt idx="3">
                  <c:v>1.37E-2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EA-4D6B-B9D5-2EE9ED723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499152"/>
        <c:axId val="577396288"/>
      </c:barChart>
      <c:catAx>
        <c:axId val="61149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288"/>
        <c:crosses val="autoZero"/>
        <c:auto val="1"/>
        <c:lblAlgn val="ctr"/>
        <c:lblOffset val="100"/>
        <c:noMultiLvlLbl val="0"/>
      </c:catAx>
      <c:valAx>
        <c:axId val="57739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9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Salutation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8-4A8C-B7FC-EFDF8930668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48-4A8C-B7FC-EFDF8930668D}"/>
              </c:ext>
            </c:extLst>
          </c:dPt>
          <c:dLbls>
            <c:dLbl>
              <c:idx val="0"/>
              <c:layout>
                <c:manualLayout>
                  <c:x val="-0.20293731957951688"/>
                  <c:y val="-7.59351836964637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8-4A8C-B7FC-EFDF8930668D}"/>
                </c:ext>
              </c:extLst>
            </c:dLbl>
            <c:dLbl>
              <c:idx val="1"/>
              <c:layout>
                <c:manualLayout>
                  <c:x val="0.18898023066669586"/>
                  <c:y val="6.57837994139561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E600D4-0579-4F2C-808C-829BCDCB0AC1}" type="VALUE">
                      <a:rPr lang="en-US" sz="1200" b="1"/>
                      <a:pPr>
                        <a:defRPr sz="12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48-4A8C-B7FC-EFDF89306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Sheet1!$G$1:$H$1</c:f>
              <c:strCache>
                <c:ptCount val="2"/>
                <c:pt idx="0">
                  <c:v>Mr.</c:v>
                </c:pt>
                <c:pt idx="1">
                  <c:v>Ms.</c:v>
                </c:pt>
              </c:strCache>
            </c:strRef>
          </c:cat>
          <c:val>
            <c:numRef>
              <c:f>Sheet1!$G$2:$H$2</c:f>
              <c:numCache>
                <c:formatCode>0.00%</c:formatCode>
                <c:ptCount val="2"/>
                <c:pt idx="0">
                  <c:v>0.64990000000000003</c:v>
                </c:pt>
                <c:pt idx="1">
                  <c:v>0.35010000000000002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8-4A8C-B7FC-EFDF89306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4/11/2022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9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*This included corporate entities and firms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**attorney or certificate by a judge AND STQs generally by affidavits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1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*Prometric handles administration of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4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OED Response sent on January 19,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1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1/1/2016-12/18/2020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9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jp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-6195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9" name="Picture 8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1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8435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391428"/>
            <a:ext cx="4021100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62278"/>
            <a:ext cx="4021100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41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18593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4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3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0" y="42389"/>
            <a:ext cx="9150889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5714999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Rectangle 9"/>
          <p:cNvSpPr/>
          <p:nvPr userDrawn="1"/>
        </p:nvSpPr>
        <p:spPr>
          <a:xfrm>
            <a:off x="-6195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80546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1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95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36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4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46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13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3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81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54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43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52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3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22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16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0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48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556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-6195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9" name="Picture 8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1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65004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0" y="42389"/>
            <a:ext cx="9150889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11" name="Rectangle 9"/>
          <p:cNvSpPr/>
          <p:nvPr userDrawn="1"/>
        </p:nvSpPr>
        <p:spPr>
          <a:xfrm>
            <a:off x="-6195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82967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89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7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0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019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21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66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56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70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47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391428"/>
            <a:ext cx="4021100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9292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62278"/>
            <a:ext cx="4021100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59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12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941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7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0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1757341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53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6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11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41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95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87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49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76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812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0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56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82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190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66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84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4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377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-6195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9" name="Picture 8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1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862522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0" y="42389"/>
            <a:ext cx="9150889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5714999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Rectangle 9"/>
          <p:cNvSpPr/>
          <p:nvPr userDrawn="1"/>
        </p:nvSpPr>
        <p:spPr>
          <a:xfrm>
            <a:off x="-6195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51642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2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4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53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8227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8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18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08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12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06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391428"/>
            <a:ext cx="4021100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0359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62278"/>
            <a:ext cx="4021100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38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46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20557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123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510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3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69" y="4896546"/>
            <a:ext cx="1322587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0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722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3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9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69" y="4896546"/>
            <a:ext cx="1322587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8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4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2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69" y="4896546"/>
            <a:ext cx="1322587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7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0945"/>
            <a:ext cx="7772400" cy="1225021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Professional responsibility and </a:t>
            </a:r>
            <a:br>
              <a:rPr lang="en-US" altLang="en-US" dirty="0"/>
            </a:br>
            <a:r>
              <a:rPr lang="en-US" altLang="en-US" dirty="0"/>
              <a:t>practice before the USPTO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Office of Enrollment and Discipline (OED)</a:t>
            </a:r>
          </a:p>
          <a:p>
            <a:r>
              <a:rPr lang="en-US" sz="2400" dirty="0"/>
              <a:t>United States Patent and Trademark Office</a:t>
            </a:r>
          </a:p>
        </p:txBody>
      </p:sp>
    </p:spTree>
    <p:extLst>
      <p:ext uri="{BB962C8B-B14F-4D97-AF65-F5344CB8AC3E}">
        <p14:creationId xmlns:p14="http://schemas.microsoft.com/office/powerpoint/2010/main" val="33132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698"/>
            <a:ext cx="8229600" cy="6306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History of the ‘Patent Bar’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890"/>
            <a:ext cx="8229600" cy="446546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1600" b="1" dirty="0"/>
              <a:t>Patent Act of 1790</a:t>
            </a:r>
          </a:p>
          <a:p>
            <a:pPr lvl="2"/>
            <a:r>
              <a:rPr lang="en-US" sz="1300" dirty="0"/>
              <a:t>Cabinet-level review of patents</a:t>
            </a:r>
          </a:p>
          <a:p>
            <a:pPr lvl="2"/>
            <a:r>
              <a:rPr lang="en-US" sz="1300" dirty="0"/>
              <a:t>Very few patent practitioners</a:t>
            </a:r>
          </a:p>
          <a:p>
            <a:pPr lvl="2"/>
            <a:r>
              <a:rPr lang="en-US" sz="1300" dirty="0"/>
              <a:t>Written petitions to present arguments</a:t>
            </a:r>
          </a:p>
          <a:p>
            <a:pPr lvl="1"/>
            <a:r>
              <a:rPr lang="en-US" sz="1600" b="1" dirty="0"/>
              <a:t>Patent Act of 1793</a:t>
            </a:r>
          </a:p>
          <a:p>
            <a:pPr lvl="2"/>
            <a:r>
              <a:rPr lang="en-US" sz="1300" dirty="0"/>
              <a:t>No examination, just registration after certain requirements</a:t>
            </a:r>
          </a:p>
          <a:p>
            <a:pPr lvl="2"/>
            <a:r>
              <a:rPr lang="en-US" sz="1300" dirty="0"/>
              <a:t>Patent practitioners were rare</a:t>
            </a:r>
          </a:p>
          <a:p>
            <a:pPr lvl="2"/>
            <a:r>
              <a:rPr lang="en-US" sz="1300" dirty="0"/>
              <a:t>Infringement proceeding was the only way to determine validity</a:t>
            </a:r>
          </a:p>
          <a:p>
            <a:pPr lvl="1"/>
            <a:r>
              <a:rPr lang="en-US" sz="1600" b="1" dirty="0"/>
              <a:t>Patent Act of 1836</a:t>
            </a:r>
          </a:p>
          <a:p>
            <a:pPr lvl="2"/>
            <a:r>
              <a:rPr lang="en-US" sz="1300" dirty="0"/>
              <a:t>Examination by professional examiners was done correspondence </a:t>
            </a:r>
          </a:p>
          <a:p>
            <a:pPr lvl="2"/>
            <a:r>
              <a:rPr lang="en-US" sz="1300" dirty="0"/>
              <a:t>Emergence of the ‘Patent Bar’ (both attorneys and non-attorneys are identified as “patent attorneys”)</a:t>
            </a:r>
          </a:p>
          <a:p>
            <a:pPr lvl="2"/>
            <a:r>
              <a:rPr lang="en-US" sz="1300" dirty="0"/>
              <a:t>Position of Commissioner of Patents was established and given authority to refuse recognition in 1861;</a:t>
            </a:r>
          </a:p>
          <a:p>
            <a:pPr lvl="2"/>
            <a:r>
              <a:rPr lang="en-US" sz="1300" dirty="0"/>
              <a:t>Qualifications Exam began in the 1860s</a:t>
            </a:r>
          </a:p>
          <a:p>
            <a:pPr lvl="1"/>
            <a:r>
              <a:rPr lang="en-US" sz="1600" b="1" dirty="0"/>
              <a:t>Patent Act of 1897</a:t>
            </a:r>
          </a:p>
          <a:p>
            <a:pPr lvl="2"/>
            <a:r>
              <a:rPr lang="en-US" sz="1300" dirty="0"/>
              <a:t>Rules of registration as a patent practitioner**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altLang="en-US" sz="1800" dirty="0"/>
          </a:p>
          <a:p>
            <a:pPr lvl="1"/>
            <a:endParaRPr lang="en-US" altLang="en-US" sz="16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4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698"/>
            <a:ext cx="8229600" cy="6306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History of the ‘Patent Bar’ </a:t>
            </a:r>
            <a:r>
              <a:rPr lang="en-US" sz="3600" b="0" i="1" dirty="0"/>
              <a:t>cont’d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650"/>
            <a:ext cx="8229600" cy="443265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1600" b="1" dirty="0"/>
              <a:t>First written examination by Board of Enrollment Patent Act of 1922</a:t>
            </a:r>
          </a:p>
          <a:p>
            <a:pPr lvl="2"/>
            <a:r>
              <a:rPr lang="en-US" sz="1500" dirty="0"/>
              <a:t>Express statutory authority to regulate recognitions due to competence issues</a:t>
            </a:r>
          </a:p>
          <a:p>
            <a:pPr lvl="1"/>
            <a:r>
              <a:rPr lang="en-US" sz="1600" b="1" dirty="0"/>
              <a:t>1934</a:t>
            </a:r>
          </a:p>
          <a:p>
            <a:pPr lvl="2"/>
            <a:r>
              <a:rPr lang="en-US" sz="1500" dirty="0"/>
              <a:t>First written registration exam by Board of Enrollment which addressed Patent Office Practice and Procedure and the preparation of a specification</a:t>
            </a:r>
          </a:p>
          <a:p>
            <a:pPr lvl="1"/>
            <a:r>
              <a:rPr lang="en-US" sz="1600" b="1" dirty="0"/>
              <a:t>1974</a:t>
            </a:r>
          </a:p>
          <a:p>
            <a:pPr lvl="2"/>
            <a:r>
              <a:rPr lang="en-US" sz="1500" dirty="0"/>
              <a:t>First roster distinction between agent and attorney; and</a:t>
            </a:r>
          </a:p>
          <a:p>
            <a:pPr lvl="2"/>
            <a:r>
              <a:rPr lang="en-US" sz="1500" dirty="0"/>
              <a:t>Only permitting individuals to be recognized </a:t>
            </a:r>
          </a:p>
          <a:p>
            <a:pPr lvl="1"/>
            <a:r>
              <a:rPr lang="en-US" sz="1600" b="1" dirty="0"/>
              <a:t>1985</a:t>
            </a:r>
          </a:p>
          <a:p>
            <a:pPr lvl="2"/>
            <a:r>
              <a:rPr lang="en-US" sz="1600" dirty="0"/>
              <a:t>Disciplinary investigations transferred from the Solicitor Office to newly formed OED</a:t>
            </a:r>
          </a:p>
          <a:p>
            <a:pPr lvl="1"/>
            <a:r>
              <a:rPr lang="en-US" sz="1600" b="1" dirty="0">
                <a:solidFill>
                  <a:prstClr val="black"/>
                </a:solidFill>
              </a:rPr>
              <a:t>1998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Multiple choice format</a:t>
            </a:r>
          </a:p>
          <a:p>
            <a:pPr lvl="1"/>
            <a:r>
              <a:rPr lang="en-US" sz="1600" b="1" dirty="0">
                <a:solidFill>
                  <a:prstClr val="black"/>
                </a:solidFill>
              </a:rPr>
              <a:t>2004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First computerized exam</a:t>
            </a:r>
          </a:p>
          <a:p>
            <a:pPr lvl="1"/>
            <a:r>
              <a:rPr lang="en-US" sz="1600" b="1" dirty="0">
                <a:solidFill>
                  <a:prstClr val="black"/>
                </a:solidFill>
              </a:rPr>
              <a:t>2020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USPTO no longer offers direct administration of exam*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prstClr val="black"/>
                </a:solidFill>
              </a:rPr>
              <a:t>	</a:t>
            </a:r>
            <a:endParaRPr lang="en-US" sz="1200" dirty="0"/>
          </a:p>
          <a:p>
            <a:pPr lvl="2"/>
            <a:endParaRPr lang="en-US" sz="12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altLang="en-US" sz="1800" dirty="0"/>
          </a:p>
          <a:p>
            <a:pPr lvl="1"/>
            <a:endParaRPr lang="en-US" altLang="en-US" sz="16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8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Congressional inquiry and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585"/>
            <a:ext cx="8499231" cy="374183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December 11, 2020 </a:t>
            </a:r>
            <a:r>
              <a:rPr lang="en-US" dirty="0"/>
              <a:t>– inquiry from U.S. Senators Tillis, Hirono and Coons</a:t>
            </a:r>
          </a:p>
          <a:p>
            <a:pPr>
              <a:lnSpc>
                <a:spcPct val="110000"/>
              </a:lnSpc>
            </a:pPr>
            <a:r>
              <a:rPr lang="en-US" b="1" dirty="0"/>
              <a:t>January 19, 2021 </a:t>
            </a:r>
            <a:r>
              <a:rPr lang="en-US" dirty="0"/>
              <a:t>– USPTO response</a:t>
            </a:r>
          </a:p>
          <a:p>
            <a:pPr>
              <a:lnSpc>
                <a:spcPct val="110000"/>
              </a:lnSpc>
            </a:pPr>
            <a:r>
              <a:rPr lang="en-US" b="1" dirty="0"/>
              <a:t>September 15, 2021 </a:t>
            </a:r>
            <a:r>
              <a:rPr lang="en-US" dirty="0"/>
              <a:t>– supplemental response</a:t>
            </a:r>
          </a:p>
          <a:p>
            <a:pPr>
              <a:lnSpc>
                <a:spcPct val="110000"/>
              </a:lnSpc>
            </a:pPr>
            <a:r>
              <a:rPr lang="en-US" b="1" dirty="0"/>
              <a:t>September 22, 2021 </a:t>
            </a:r>
            <a:r>
              <a:rPr lang="en-US" dirty="0"/>
              <a:t>– updates to scientific and technical qualifications		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6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Congressional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70"/>
            <a:ext cx="8229600" cy="403028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8000" dirty="0"/>
              <a:t>USPTO is not authorized to collect gender data from applicants for registration exam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8000" dirty="0"/>
              <a:t>Since FY2015, applications for exam include “Mr./Ms.” salutation field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8000" dirty="0"/>
              <a:t>	-  65% “Mr.” and 35% “Ms.”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0" dirty="0"/>
              <a:t>Identified possible updates to scientific and technical qualifications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8000" dirty="0"/>
              <a:t>Outreach – to address pipeline issue:</a:t>
            </a:r>
          </a:p>
          <a:p>
            <a:pPr lvl="1">
              <a:lnSpc>
                <a:spcPct val="110000"/>
              </a:lnSpc>
            </a:pPr>
            <a:r>
              <a:rPr lang="en-US" sz="8000" dirty="0">
                <a:latin typeface="Segoe UI" panose="020B0502040204020203" pitchFamily="34" charset="0"/>
                <a:cs typeface="Segoe UI" panose="020B0502040204020203" pitchFamily="34" charset="0"/>
              </a:rPr>
              <a:t>Law School Clinic Certification Program – expansion through </a:t>
            </a:r>
            <a:br>
              <a:rPr lang="en-US" sz="8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8000" dirty="0">
                <a:latin typeface="Segoe UI" panose="020B0502040204020203" pitchFamily="34" charset="0"/>
                <a:cs typeface="Segoe UI" panose="020B0502040204020203" pitchFamily="34" charset="0"/>
              </a:rPr>
              <a:t>December 31, 2022</a:t>
            </a:r>
          </a:p>
          <a:p>
            <a:pPr lvl="1">
              <a:lnSpc>
                <a:spcPct val="110000"/>
              </a:lnSpc>
            </a:pPr>
            <a:r>
              <a:rPr lang="en-US" sz="8000" dirty="0">
                <a:latin typeface="Segoe UI" panose="020B0502040204020203" pitchFamily="34" charset="0"/>
                <a:cs typeface="Segoe UI" panose="020B0502040204020203" pitchFamily="34" charset="0"/>
              </a:rPr>
              <a:t>Council for Inclusive Innovation (CI</a:t>
            </a:r>
            <a:r>
              <a:rPr lang="en-US" sz="8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80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4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4BA1-1680-441A-94A8-3BA83CDF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Applicant statistics</a:t>
            </a:r>
          </a:p>
        </p:txBody>
      </p:sp>
      <p:graphicFrame>
        <p:nvGraphicFramePr>
          <p:cNvPr id="5" name="Content Placeholder 4" descr="Bar chart showing 94.25% approved, 4.23% disapproved, 0.15% withdrawn, 1.37% pending">
            <a:extLst>
              <a:ext uri="{FF2B5EF4-FFF2-40B4-BE49-F238E27FC236}">
                <a16:creationId xmlns:a16="http://schemas.microsoft.com/office/drawing/2014/main" id="{977F7DC9-9718-450B-9AF2-D8BCB15F3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773836"/>
              </p:ext>
            </p:extLst>
          </p:nvPr>
        </p:nvGraphicFramePr>
        <p:xfrm>
          <a:off x="241611" y="1447800"/>
          <a:ext cx="5237356" cy="360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Pie chart showing salutations: &#10;64.99% Mr. &#10;35.01% Ms.">
            <a:extLst>
              <a:ext uri="{FF2B5EF4-FFF2-40B4-BE49-F238E27FC236}">
                <a16:creationId xmlns:a16="http://schemas.microsoft.com/office/drawing/2014/main" id="{F45EAD59-16DE-474F-91C2-966CD6C06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375430"/>
              </p:ext>
            </p:extLst>
          </p:nvPr>
        </p:nvGraphicFramePr>
        <p:xfrm>
          <a:off x="5293112" y="1414723"/>
          <a:ext cx="3609277" cy="320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4B5D6-E535-417E-A916-6F8829C8E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B488-9133-4E3D-9956-BF891736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Additional efforts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B6B9-947A-4BE3-ABF0-BF160D76A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Needing further research and development: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000" dirty="0"/>
              <a:t>Expand Category C – other professional credentials</a:t>
            </a:r>
          </a:p>
          <a:p>
            <a:r>
              <a:rPr lang="en-US" sz="3000" dirty="0"/>
              <a:t>Apprenticeship model</a:t>
            </a:r>
          </a:p>
          <a:p>
            <a:r>
              <a:rPr lang="en-US" sz="3000" dirty="0"/>
              <a:t>Patent litigation experience</a:t>
            </a:r>
          </a:p>
          <a:p>
            <a:r>
              <a:rPr lang="en-US" sz="3000" dirty="0"/>
              <a:t>In consultation with PTAB, consider registration requirement for practice (</a:t>
            </a:r>
            <a:r>
              <a:rPr lang="en-US" sz="3000" i="1" dirty="0"/>
              <a:t>e.g.</a:t>
            </a:r>
            <a:r>
              <a:rPr lang="en-US" sz="3000" dirty="0"/>
              <a:t>, IPRs)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ACB00-E7A3-40DA-8A5B-67F2EFBB3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5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571-272-4097</a:t>
            </a:r>
          </a:p>
        </p:txBody>
      </p:sp>
    </p:spTree>
    <p:extLst>
      <p:ext uri="{BB962C8B-B14F-4D97-AF65-F5344CB8AC3E}">
        <p14:creationId xmlns:p14="http://schemas.microsoft.com/office/powerpoint/2010/main" val="631330015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0EDBD83B-6104-4459-99A6-E42D8A2FE933}" vid="{B412284F-0704-4A01-939C-C680110881A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0EDBD83B-6104-4459-99A6-E42D8A2FE933}" vid="{A6D6BF8D-81E1-47F8-950F-2BDD92A0BE10}"/>
    </a:ext>
  </a:extLst>
</a:theme>
</file>

<file path=ppt/theme/theme3.xml><?xml version="1.0" encoding="utf-8"?>
<a:theme xmlns:a="http://schemas.openxmlformats.org/drawingml/2006/main" name="1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0EDBD83B-6104-4459-99A6-E42D8A2FE933}" vid="{A6D6BF8D-81E1-47F8-950F-2BDD92A0BE10}"/>
    </a:ext>
  </a:extLst>
</a:theme>
</file>

<file path=ppt/theme/theme4.xml><?xml version="1.0" encoding="utf-8"?>
<a:theme xmlns:a="http://schemas.openxmlformats.org/drawingml/2006/main" name="2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0EDBD83B-6104-4459-99A6-E42D8A2FE933}" vid="{A6D6BF8D-81E1-47F8-950F-2BDD92A0BE10}"/>
    </a:ext>
  </a:extLst>
</a:theme>
</file>

<file path=ppt/theme/theme5.xml><?xml version="1.0" encoding="utf-8"?>
<a:theme xmlns:a="http://schemas.openxmlformats.org/drawingml/2006/main" name="1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D012A0E0-A8F1-4958-8B8C-02837AD3D7F7}"/>
    </a:ext>
  </a:extLst>
</a:theme>
</file>

<file path=ppt/theme/theme6.xml><?xml version="1.0" encoding="utf-8"?>
<a:theme xmlns:a="http://schemas.openxmlformats.org/drawingml/2006/main" name="3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1ADA14F3-CD49-4E1E-9B65-FF2ABE8240E6}"/>
    </a:ext>
  </a:extLst>
</a:theme>
</file>

<file path=ppt/theme/theme7.xml><?xml version="1.0" encoding="utf-8"?>
<a:theme xmlns:a="http://schemas.openxmlformats.org/drawingml/2006/main" name="4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1ADA14F3-CD49-4E1E-9B65-FF2ABE8240E6}"/>
    </a:ext>
  </a:extLst>
</a:theme>
</file>

<file path=ppt/theme/theme8.xml><?xml version="1.0" encoding="utf-8"?>
<a:theme xmlns:a="http://schemas.openxmlformats.org/drawingml/2006/main" name="2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0EDBD83B-6104-4459-99A6-E42D8A2FE933}" vid="{B412284F-0704-4A01-939C-C680110881A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</Template>
  <TotalTime>0</TotalTime>
  <Words>388</Words>
  <Application>Microsoft Office PowerPoint</Application>
  <PresentationFormat>On-screen Show (16:10)</PresentationFormat>
  <Paragraphs>88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Courier New</vt:lpstr>
      <vt:lpstr>Segoe UI</vt:lpstr>
      <vt:lpstr>Segoe UI Light</vt:lpstr>
      <vt:lpstr>Segoe UI Semibold</vt:lpstr>
      <vt:lpstr>Wingdings</vt:lpstr>
      <vt:lpstr>Brand master navy</vt:lpstr>
      <vt:lpstr>Brand master navy no logo</vt:lpstr>
      <vt:lpstr>1_Brand master navy no logo</vt:lpstr>
      <vt:lpstr>2_Brand master navy no logo</vt:lpstr>
      <vt:lpstr>1_Brand master navy</vt:lpstr>
      <vt:lpstr>3_Brand master navy no logo</vt:lpstr>
      <vt:lpstr>4_Brand master navy no logo</vt:lpstr>
      <vt:lpstr>2_Brand master navy</vt:lpstr>
      <vt:lpstr> Professional responsibility and  practice before the USPTO </vt:lpstr>
      <vt:lpstr>History of the ‘Patent Bar’</vt:lpstr>
      <vt:lpstr>History of the ‘Patent Bar’ cont’d </vt:lpstr>
      <vt:lpstr>Congressional inquiry and updates</vt:lpstr>
      <vt:lpstr>Congressional response</vt:lpstr>
      <vt:lpstr>Applicant statistics</vt:lpstr>
      <vt:lpstr>Additional efforts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2020-06-16T17:18:07Z</dcterms:created>
  <dcterms:modified xsi:type="dcterms:W3CDTF">2022-04-11T14:46:02Z</dcterms:modified>
</cp:coreProperties>
</file>