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</p:sldMasterIdLst>
  <p:notesMasterIdLst>
    <p:notesMasterId r:id="rId16"/>
  </p:notesMasterIdLst>
  <p:handoutMasterIdLst>
    <p:handoutMasterId r:id="rId17"/>
  </p:handoutMasterIdLst>
  <p:sldIdLst>
    <p:sldId id="343" r:id="rId6"/>
    <p:sldId id="265" r:id="rId7"/>
    <p:sldId id="330" r:id="rId8"/>
    <p:sldId id="311" r:id="rId9"/>
    <p:sldId id="681" r:id="rId10"/>
    <p:sldId id="342" r:id="rId11"/>
    <p:sldId id="351" r:id="rId12"/>
    <p:sldId id="347" r:id="rId13"/>
    <p:sldId id="338" r:id="rId14"/>
    <p:sldId id="344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-Johnson, Hellen" initials="BH" lastIdx="6" clrIdx="0">
    <p:extLst>
      <p:ext uri="{19B8F6BF-5375-455C-9EA6-DF929625EA0E}">
        <p15:presenceInfo xmlns:p15="http://schemas.microsoft.com/office/powerpoint/2012/main" userId="S-1-5-21-185489447-88882503-980507067-27111" providerId="AD"/>
      </p:ext>
    </p:extLst>
  </p:cmAuthor>
  <p:cmAuthor id="2" name="Desai, Anand" initials="DA" lastIdx="6" clrIdx="1">
    <p:extLst>
      <p:ext uri="{19B8F6BF-5375-455C-9EA6-DF929625EA0E}">
        <p15:presenceInfo xmlns:p15="http://schemas.microsoft.com/office/powerpoint/2012/main" userId="S-1-5-21-185489447-88882503-980507067-128810" providerId="AD"/>
      </p:ext>
    </p:extLst>
  </p:cmAuthor>
  <p:cmAuthor id="3" name="Girgis, Dahlia" initials="GD" lastIdx="5" clrIdx="2">
    <p:extLst>
      <p:ext uri="{19B8F6BF-5375-455C-9EA6-DF929625EA0E}">
        <p15:presenceInfo xmlns:p15="http://schemas.microsoft.com/office/powerpoint/2012/main" userId="S::dgeorge@uspto.gov::7d13ff50-03c8-4e67-9676-e660ebd3af24" providerId="AD"/>
      </p:ext>
    </p:extLst>
  </p:cmAuthor>
  <p:cmAuthor id="4" name="Desai, Anand" initials="DA [2]" lastIdx="3" clrIdx="3">
    <p:extLst>
      <p:ext uri="{19B8F6BF-5375-455C-9EA6-DF929625EA0E}">
        <p15:presenceInfo xmlns:p15="http://schemas.microsoft.com/office/powerpoint/2012/main" userId="S::adesai@uspto.gov::471ee3cf-36c5-4d85-9b75-9ba9605caa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900"/>
    <a:srgbClr val="D9D9D6"/>
    <a:srgbClr val="A7A8AA"/>
    <a:srgbClr val="63666A"/>
    <a:srgbClr val="EFDBB2"/>
    <a:srgbClr val="F3D54E"/>
    <a:srgbClr val="A07400"/>
    <a:srgbClr val="C9B1D0"/>
    <a:srgbClr val="AB3388"/>
    <a:srgbClr val="6B2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130" d="100"/>
          <a:sy n="130" d="100"/>
        </p:scale>
        <p:origin x="672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10/6/2023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5CRVNiMzE&amp;embeds_referring_euri=https%3A%2F%2Fhubblecontent.osi.office.net%2F&amp;source_ve_path=Mjg2NjY&amp;feature=emb_log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Presentation (3)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YouTube Video if needed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https://www.youtube.com/watch?v=CZ5CRVNiMzE&amp;embeds_referring_euri=https%3A%2F%2Fhubblecontent.osi.office.net%2F&amp;source_ve_path=Mjg2NjY&amp;feature=emb_logo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7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4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8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701675"/>
            <a:ext cx="5613400" cy="3508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2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0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Discuss: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units sold, marketing, company creation, idea genesis how PPBP changed inventor’s life.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8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6EC39-E22B-41FE-840A-B485BB0346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3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5EFCED2B-0FC3-4490-B611-B1F6603A7697}"/>
              </a:ext>
            </a:extLst>
          </p:cNvPr>
          <p:cNvSpPr/>
          <p:nvPr userDrawn="1"/>
        </p:nvSpPr>
        <p:spPr>
          <a:xfrm>
            <a:off x="-3250" y="4154346"/>
            <a:ext cx="9153446" cy="1146097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545228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1137 w 9153505"/>
              <a:gd name="connsiteY0" fmla="*/ 788069 h 1062753"/>
              <a:gd name="connsiteX1" fmla="*/ 9153505 w 9153505"/>
              <a:gd name="connsiteY1" fmla="*/ 0 h 1062753"/>
              <a:gd name="connsiteX2" fmla="*/ 9153505 w 9153505"/>
              <a:gd name="connsiteY2" fmla="*/ 545228 h 1062753"/>
              <a:gd name="connsiteX3" fmla="*/ 135 w 9153505"/>
              <a:gd name="connsiteY3" fmla="*/ 1062753 h 1062753"/>
              <a:gd name="connsiteX4" fmla="*/ 1137 w 9153505"/>
              <a:gd name="connsiteY4" fmla="*/ 788069 h 1062753"/>
              <a:gd name="connsiteX0" fmla="*/ 29590 w 9153383"/>
              <a:gd name="connsiteY0" fmla="*/ 892844 h 1062753"/>
              <a:gd name="connsiteX1" fmla="*/ 9153383 w 9153383"/>
              <a:gd name="connsiteY1" fmla="*/ 0 h 1062753"/>
              <a:gd name="connsiteX2" fmla="*/ 9153383 w 9153383"/>
              <a:gd name="connsiteY2" fmla="*/ 545228 h 1062753"/>
              <a:gd name="connsiteX3" fmla="*/ 13 w 9153383"/>
              <a:gd name="connsiteY3" fmla="*/ 1062753 h 1062753"/>
              <a:gd name="connsiteX4" fmla="*/ 29590 w 9153383"/>
              <a:gd name="connsiteY4" fmla="*/ 892844 h 1062753"/>
              <a:gd name="connsiteX0" fmla="*/ 65301 w 9189094"/>
              <a:gd name="connsiteY0" fmla="*/ 892844 h 1146097"/>
              <a:gd name="connsiteX1" fmla="*/ 9189094 w 9189094"/>
              <a:gd name="connsiteY1" fmla="*/ 0 h 1146097"/>
              <a:gd name="connsiteX2" fmla="*/ 9189094 w 9189094"/>
              <a:gd name="connsiteY2" fmla="*/ 545228 h 1146097"/>
              <a:gd name="connsiteX3" fmla="*/ 5 w 9189094"/>
              <a:gd name="connsiteY3" fmla="*/ 1146097 h 1146097"/>
              <a:gd name="connsiteX4" fmla="*/ 65301 w 9189094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1137 w 9153505"/>
              <a:gd name="connsiteY0" fmla="*/ 1028575 h 1146097"/>
              <a:gd name="connsiteX1" fmla="*/ 9153505 w 9153505"/>
              <a:gd name="connsiteY1" fmla="*/ 0 h 1146097"/>
              <a:gd name="connsiteX2" fmla="*/ 9153505 w 9153505"/>
              <a:gd name="connsiteY2" fmla="*/ 545228 h 1146097"/>
              <a:gd name="connsiteX3" fmla="*/ 135 w 9153505"/>
              <a:gd name="connsiteY3" fmla="*/ 1146097 h 1146097"/>
              <a:gd name="connsiteX4" fmla="*/ 1137 w 9153505"/>
              <a:gd name="connsiteY4" fmla="*/ 1028575 h 1146097"/>
              <a:gd name="connsiteX0" fmla="*/ 1078 w 9153446"/>
              <a:gd name="connsiteY0" fmla="*/ 1028575 h 1146097"/>
              <a:gd name="connsiteX1" fmla="*/ 9153446 w 9153446"/>
              <a:gd name="connsiteY1" fmla="*/ 0 h 1146097"/>
              <a:gd name="connsiteX2" fmla="*/ 9153446 w 9153446"/>
              <a:gd name="connsiteY2" fmla="*/ 545228 h 1146097"/>
              <a:gd name="connsiteX3" fmla="*/ 76 w 9153446"/>
              <a:gd name="connsiteY3" fmla="*/ 1146097 h 1146097"/>
              <a:gd name="connsiteX4" fmla="*/ 1078 w 9153446"/>
              <a:gd name="connsiteY4" fmla="*/ 1028575 h 11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46" h="1146097">
                <a:moveTo>
                  <a:pt x="1078" y="1028575"/>
                </a:moveTo>
                <a:lnTo>
                  <a:pt x="9153446" y="0"/>
                </a:lnTo>
                <a:lnTo>
                  <a:pt x="9153446" y="545228"/>
                </a:lnTo>
                <a:lnTo>
                  <a:pt x="76" y="1146097"/>
                </a:lnTo>
                <a:cubicBezTo>
                  <a:pt x="-648" y="1122269"/>
                  <a:pt x="4183" y="1073835"/>
                  <a:pt x="1078" y="1028575"/>
                </a:cubicBezTo>
                <a:close/>
              </a:path>
            </a:pathLst>
          </a:cu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25F02B-4393-4638-9487-98FC36F3351D}"/>
              </a:ext>
            </a:extLst>
          </p:cNvPr>
          <p:cNvSpPr/>
          <p:nvPr userDrawn="1"/>
        </p:nvSpPr>
        <p:spPr>
          <a:xfrm>
            <a:off x="-2172" y="4397542"/>
            <a:ext cx="9152368" cy="1316753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368" h="1316753">
                <a:moveTo>
                  <a:pt x="0" y="788069"/>
                </a:moveTo>
                <a:lnTo>
                  <a:pt x="9152368" y="0"/>
                </a:lnTo>
                <a:lnTo>
                  <a:pt x="9152368" y="1316753"/>
                </a:lnTo>
                <a:lnTo>
                  <a:pt x="2173" y="1316753"/>
                </a:lnTo>
                <a:cubicBezTo>
                  <a:pt x="1449" y="1140525"/>
                  <a:pt x="724" y="964297"/>
                  <a:pt x="0" y="7880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5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USPTO logo">
            <a:extLst>
              <a:ext uri="{FF2B5EF4-FFF2-40B4-BE49-F238E27FC236}">
                <a16:creationId xmlns:a16="http://schemas.microsoft.com/office/drawing/2014/main" id="{3594C3FA-D04D-4DE1-895D-DDA79346B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0462" y="4995136"/>
            <a:ext cx="3442007" cy="417213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ED903D0-1E66-4915-8FFA-407D4C5B2B02}"/>
              </a:ext>
            </a:extLst>
          </p:cNvPr>
          <p:cNvSpPr/>
          <p:nvPr userDrawn="1"/>
        </p:nvSpPr>
        <p:spPr>
          <a:xfrm>
            <a:off x="0" y="-6167"/>
            <a:ext cx="9164399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6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4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USPTO logo">
            <a:extLst>
              <a:ext uri="{FF2B5EF4-FFF2-40B4-BE49-F238E27FC236}">
                <a16:creationId xmlns:a16="http://schemas.microsoft.com/office/drawing/2014/main" id="{C707D8F9-906B-4ED4-AA33-A28BB4C90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3844" y="1391176"/>
            <a:ext cx="4263263" cy="19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descr="USPTO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1450" y="1867964"/>
            <a:ext cx="4129734" cy="19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37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49941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3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3378890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92532" y="5129408"/>
            <a:ext cx="4145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Images used in this presentation are</a:t>
            </a:r>
            <a:r>
              <a:rPr lang="en-US" sz="1050" baseline="0" dirty="0">
                <a:solidFill>
                  <a:schemeClr val="bg1"/>
                </a:solidFill>
              </a:rPr>
              <a:t> for educational purposes only.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283423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78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27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0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531CA9-CD88-46D8-B961-5D0D80692A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08" t="11681" r="2939" b="25459"/>
          <a:stretch/>
        </p:blipFill>
        <p:spPr>
          <a:xfrm>
            <a:off x="1" y="-6167"/>
            <a:ext cx="9144000" cy="52473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24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750E4-82AA-4845-9B45-E30EEC1FB7FA}"/>
              </a:ext>
            </a:extLst>
          </p:cNvPr>
          <p:cNvSpPr/>
          <p:nvPr userDrawn="1"/>
        </p:nvSpPr>
        <p:spPr>
          <a:xfrm>
            <a:off x="-3250" y="4154346"/>
            <a:ext cx="9153446" cy="1146097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545228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  <a:gd name="connsiteX0" fmla="*/ 1137 w 9153505"/>
              <a:gd name="connsiteY0" fmla="*/ 788069 h 1062753"/>
              <a:gd name="connsiteX1" fmla="*/ 9153505 w 9153505"/>
              <a:gd name="connsiteY1" fmla="*/ 0 h 1062753"/>
              <a:gd name="connsiteX2" fmla="*/ 9153505 w 9153505"/>
              <a:gd name="connsiteY2" fmla="*/ 545228 h 1062753"/>
              <a:gd name="connsiteX3" fmla="*/ 135 w 9153505"/>
              <a:gd name="connsiteY3" fmla="*/ 1062753 h 1062753"/>
              <a:gd name="connsiteX4" fmla="*/ 1137 w 9153505"/>
              <a:gd name="connsiteY4" fmla="*/ 788069 h 1062753"/>
              <a:gd name="connsiteX0" fmla="*/ 29590 w 9153383"/>
              <a:gd name="connsiteY0" fmla="*/ 892844 h 1062753"/>
              <a:gd name="connsiteX1" fmla="*/ 9153383 w 9153383"/>
              <a:gd name="connsiteY1" fmla="*/ 0 h 1062753"/>
              <a:gd name="connsiteX2" fmla="*/ 9153383 w 9153383"/>
              <a:gd name="connsiteY2" fmla="*/ 545228 h 1062753"/>
              <a:gd name="connsiteX3" fmla="*/ 13 w 9153383"/>
              <a:gd name="connsiteY3" fmla="*/ 1062753 h 1062753"/>
              <a:gd name="connsiteX4" fmla="*/ 29590 w 9153383"/>
              <a:gd name="connsiteY4" fmla="*/ 892844 h 1062753"/>
              <a:gd name="connsiteX0" fmla="*/ 65301 w 9189094"/>
              <a:gd name="connsiteY0" fmla="*/ 892844 h 1146097"/>
              <a:gd name="connsiteX1" fmla="*/ 9189094 w 9189094"/>
              <a:gd name="connsiteY1" fmla="*/ 0 h 1146097"/>
              <a:gd name="connsiteX2" fmla="*/ 9189094 w 9189094"/>
              <a:gd name="connsiteY2" fmla="*/ 545228 h 1146097"/>
              <a:gd name="connsiteX3" fmla="*/ 5 w 9189094"/>
              <a:gd name="connsiteY3" fmla="*/ 1146097 h 1146097"/>
              <a:gd name="connsiteX4" fmla="*/ 65301 w 9189094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29590 w 9153383"/>
              <a:gd name="connsiteY0" fmla="*/ 892844 h 1146097"/>
              <a:gd name="connsiteX1" fmla="*/ 9153383 w 9153383"/>
              <a:gd name="connsiteY1" fmla="*/ 0 h 1146097"/>
              <a:gd name="connsiteX2" fmla="*/ 9153383 w 9153383"/>
              <a:gd name="connsiteY2" fmla="*/ 545228 h 1146097"/>
              <a:gd name="connsiteX3" fmla="*/ 13 w 9153383"/>
              <a:gd name="connsiteY3" fmla="*/ 1146097 h 1146097"/>
              <a:gd name="connsiteX4" fmla="*/ 29590 w 9153383"/>
              <a:gd name="connsiteY4" fmla="*/ 892844 h 1146097"/>
              <a:gd name="connsiteX0" fmla="*/ 1137 w 9153505"/>
              <a:gd name="connsiteY0" fmla="*/ 1028575 h 1146097"/>
              <a:gd name="connsiteX1" fmla="*/ 9153505 w 9153505"/>
              <a:gd name="connsiteY1" fmla="*/ 0 h 1146097"/>
              <a:gd name="connsiteX2" fmla="*/ 9153505 w 9153505"/>
              <a:gd name="connsiteY2" fmla="*/ 545228 h 1146097"/>
              <a:gd name="connsiteX3" fmla="*/ 135 w 9153505"/>
              <a:gd name="connsiteY3" fmla="*/ 1146097 h 1146097"/>
              <a:gd name="connsiteX4" fmla="*/ 1137 w 9153505"/>
              <a:gd name="connsiteY4" fmla="*/ 1028575 h 1146097"/>
              <a:gd name="connsiteX0" fmla="*/ 1078 w 9153446"/>
              <a:gd name="connsiteY0" fmla="*/ 1028575 h 1146097"/>
              <a:gd name="connsiteX1" fmla="*/ 9153446 w 9153446"/>
              <a:gd name="connsiteY1" fmla="*/ 0 h 1146097"/>
              <a:gd name="connsiteX2" fmla="*/ 9153446 w 9153446"/>
              <a:gd name="connsiteY2" fmla="*/ 545228 h 1146097"/>
              <a:gd name="connsiteX3" fmla="*/ 76 w 9153446"/>
              <a:gd name="connsiteY3" fmla="*/ 1146097 h 1146097"/>
              <a:gd name="connsiteX4" fmla="*/ 1078 w 9153446"/>
              <a:gd name="connsiteY4" fmla="*/ 1028575 h 11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46" h="1146097">
                <a:moveTo>
                  <a:pt x="1078" y="1028575"/>
                </a:moveTo>
                <a:lnTo>
                  <a:pt x="9153446" y="0"/>
                </a:lnTo>
                <a:lnTo>
                  <a:pt x="9153446" y="545228"/>
                </a:lnTo>
                <a:lnTo>
                  <a:pt x="76" y="1146097"/>
                </a:lnTo>
                <a:cubicBezTo>
                  <a:pt x="-648" y="1122269"/>
                  <a:pt x="4183" y="1073835"/>
                  <a:pt x="1078" y="1028575"/>
                </a:cubicBezTo>
                <a:close/>
              </a:path>
            </a:pathLst>
          </a:cu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3AA097B-91BE-4997-B48C-79834B5304EA}"/>
              </a:ext>
            </a:extLst>
          </p:cNvPr>
          <p:cNvSpPr/>
          <p:nvPr userDrawn="1"/>
        </p:nvSpPr>
        <p:spPr>
          <a:xfrm>
            <a:off x="-2172" y="4397542"/>
            <a:ext cx="9152368" cy="1316753"/>
          </a:xfrm>
          <a:custGeom>
            <a:avLst/>
            <a:gdLst>
              <a:gd name="connsiteX0" fmla="*/ 0 w 9150195"/>
              <a:gd name="connsiteY0" fmla="*/ 0 h 1316753"/>
              <a:gd name="connsiteX1" fmla="*/ 9150195 w 9150195"/>
              <a:gd name="connsiteY1" fmla="*/ 0 h 1316753"/>
              <a:gd name="connsiteX2" fmla="*/ 9150195 w 9150195"/>
              <a:gd name="connsiteY2" fmla="*/ 1316753 h 1316753"/>
              <a:gd name="connsiteX3" fmla="*/ 0 w 9150195"/>
              <a:gd name="connsiteY3" fmla="*/ 1316753 h 1316753"/>
              <a:gd name="connsiteX4" fmla="*/ 0 w 9150195"/>
              <a:gd name="connsiteY4" fmla="*/ 0 h 1316753"/>
              <a:gd name="connsiteX0" fmla="*/ 0 w 9168243"/>
              <a:gd name="connsiteY0" fmla="*/ 902369 h 1316753"/>
              <a:gd name="connsiteX1" fmla="*/ 9168243 w 9168243"/>
              <a:gd name="connsiteY1" fmla="*/ 0 h 1316753"/>
              <a:gd name="connsiteX2" fmla="*/ 9168243 w 9168243"/>
              <a:gd name="connsiteY2" fmla="*/ 1316753 h 1316753"/>
              <a:gd name="connsiteX3" fmla="*/ 18048 w 9168243"/>
              <a:gd name="connsiteY3" fmla="*/ 1316753 h 1316753"/>
              <a:gd name="connsiteX4" fmla="*/ 0 w 9168243"/>
              <a:gd name="connsiteY4" fmla="*/ 902369 h 1316753"/>
              <a:gd name="connsiteX0" fmla="*/ 0 w 9152368"/>
              <a:gd name="connsiteY0" fmla="*/ 788069 h 1316753"/>
              <a:gd name="connsiteX1" fmla="*/ 9152368 w 9152368"/>
              <a:gd name="connsiteY1" fmla="*/ 0 h 1316753"/>
              <a:gd name="connsiteX2" fmla="*/ 9152368 w 9152368"/>
              <a:gd name="connsiteY2" fmla="*/ 1316753 h 1316753"/>
              <a:gd name="connsiteX3" fmla="*/ 2173 w 9152368"/>
              <a:gd name="connsiteY3" fmla="*/ 1316753 h 1316753"/>
              <a:gd name="connsiteX4" fmla="*/ 0 w 9152368"/>
              <a:gd name="connsiteY4" fmla="*/ 788069 h 1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368" h="1316753">
                <a:moveTo>
                  <a:pt x="0" y="788069"/>
                </a:moveTo>
                <a:lnTo>
                  <a:pt x="9152368" y="0"/>
                </a:lnTo>
                <a:lnTo>
                  <a:pt x="9152368" y="1316753"/>
                </a:lnTo>
                <a:lnTo>
                  <a:pt x="2173" y="1316753"/>
                </a:lnTo>
                <a:cubicBezTo>
                  <a:pt x="1449" y="1140525"/>
                  <a:pt x="724" y="964297"/>
                  <a:pt x="0" y="7880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4">
            <a:extLst>
              <a:ext uri="{FF2B5EF4-FFF2-40B4-BE49-F238E27FC236}">
                <a16:creationId xmlns:a16="http://schemas.microsoft.com/office/drawing/2014/main" id="{46030774-377F-4EB6-AADB-7D5DE162977D}"/>
              </a:ext>
            </a:extLst>
          </p:cNvPr>
          <p:cNvSpPr/>
          <p:nvPr userDrawn="1"/>
        </p:nvSpPr>
        <p:spPr>
          <a:xfrm>
            <a:off x="0" y="-6167"/>
            <a:ext cx="9164399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USPTO logo">
            <a:extLst>
              <a:ext uri="{FF2B5EF4-FFF2-40B4-BE49-F238E27FC236}">
                <a16:creationId xmlns:a16="http://schemas.microsoft.com/office/drawing/2014/main" id="{709AAF22-60B0-4185-87B6-B3D8A78CA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0462" y="4995136"/>
            <a:ext cx="3442007" cy="4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24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77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96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93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7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2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23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0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56335"/>
            <a:ext cx="4041775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200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5"/>
            <a:ext cx="404018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0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4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sosceles Triangle 14">
            <a:extLst>
              <a:ext uri="{FF2B5EF4-FFF2-40B4-BE49-F238E27FC236}">
                <a16:creationId xmlns:a16="http://schemas.microsoft.com/office/drawing/2014/main" id="{9AD9D243-CB53-47F5-8D25-CC39442F7422}"/>
              </a:ext>
            </a:extLst>
          </p:cNvPr>
          <p:cNvSpPr/>
          <p:nvPr userDrawn="1"/>
        </p:nvSpPr>
        <p:spPr>
          <a:xfrm>
            <a:off x="0" y="-6167"/>
            <a:ext cx="9164399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9E080-732C-4921-861E-55FECCFE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412669" y="4876694"/>
            <a:ext cx="1426531" cy="4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4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87" r:id="rId10"/>
    <p:sldLayoutId id="2147483658" r:id="rId11"/>
    <p:sldLayoutId id="2147483671" r:id="rId12"/>
    <p:sldLayoutId id="2147483659" r:id="rId13"/>
    <p:sldLayoutId id="2147483689" r:id="rId14"/>
    <p:sldLayoutId id="2147483672" r:id="rId15"/>
    <p:sldLayoutId id="214748369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14">
            <a:extLst>
              <a:ext uri="{FF2B5EF4-FFF2-40B4-BE49-F238E27FC236}">
                <a16:creationId xmlns:a16="http://schemas.microsoft.com/office/drawing/2014/main" id="{8744B0B0-8A1A-4583-B0F2-6FDA3020753D}"/>
              </a:ext>
            </a:extLst>
          </p:cNvPr>
          <p:cNvSpPr/>
          <p:nvPr userDrawn="1"/>
        </p:nvSpPr>
        <p:spPr>
          <a:xfrm>
            <a:off x="0" y="-6167"/>
            <a:ext cx="9164399" cy="301334"/>
          </a:xfrm>
          <a:custGeom>
            <a:avLst/>
            <a:gdLst>
              <a:gd name="connsiteX0" fmla="*/ 0 w 9152368"/>
              <a:gd name="connsiteY0" fmla="*/ 384859 h 384859"/>
              <a:gd name="connsiteX1" fmla="*/ 4576184 w 9152368"/>
              <a:gd name="connsiteY1" fmla="*/ 0 h 384859"/>
              <a:gd name="connsiteX2" fmla="*/ 9152368 w 9152368"/>
              <a:gd name="connsiteY2" fmla="*/ 384859 h 384859"/>
              <a:gd name="connsiteX3" fmla="*/ 0 w 9152368"/>
              <a:gd name="connsiteY3" fmla="*/ 384859 h 384859"/>
              <a:gd name="connsiteX0" fmla="*/ 0 w 9164399"/>
              <a:gd name="connsiteY0" fmla="*/ 1106905 h 1106905"/>
              <a:gd name="connsiteX1" fmla="*/ 4576184 w 9164399"/>
              <a:gd name="connsiteY1" fmla="*/ 722046 h 1106905"/>
              <a:gd name="connsiteX2" fmla="*/ 9164399 w 9164399"/>
              <a:gd name="connsiteY2" fmla="*/ 0 h 1106905"/>
              <a:gd name="connsiteX3" fmla="*/ 0 w 9164399"/>
              <a:gd name="connsiteY3" fmla="*/ 1106905 h 1106905"/>
              <a:gd name="connsiteX0" fmla="*/ 0 w 9164399"/>
              <a:gd name="connsiteY0" fmla="*/ 6015 h 722046"/>
              <a:gd name="connsiteX1" fmla="*/ 4576184 w 9164399"/>
              <a:gd name="connsiteY1" fmla="*/ 722046 h 722046"/>
              <a:gd name="connsiteX2" fmla="*/ 9164399 w 9164399"/>
              <a:gd name="connsiteY2" fmla="*/ 0 h 722046"/>
              <a:gd name="connsiteX3" fmla="*/ 0 w 9164399"/>
              <a:gd name="connsiteY3" fmla="*/ 6015 h 722046"/>
              <a:gd name="connsiteX0" fmla="*/ 0 w 9164399"/>
              <a:gd name="connsiteY0" fmla="*/ 6015 h 499461"/>
              <a:gd name="connsiteX1" fmla="*/ 4184 w 9164399"/>
              <a:gd name="connsiteY1" fmla="*/ 499461 h 499461"/>
              <a:gd name="connsiteX2" fmla="*/ 9164399 w 9164399"/>
              <a:gd name="connsiteY2" fmla="*/ 0 h 499461"/>
              <a:gd name="connsiteX3" fmla="*/ 0 w 9164399"/>
              <a:gd name="connsiteY3" fmla="*/ 6015 h 49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399" h="499461">
                <a:moveTo>
                  <a:pt x="0" y="6015"/>
                </a:moveTo>
                <a:cubicBezTo>
                  <a:pt x="1395" y="170497"/>
                  <a:pt x="2789" y="334979"/>
                  <a:pt x="4184" y="499461"/>
                </a:cubicBezTo>
                <a:lnTo>
                  <a:pt x="9164399" y="0"/>
                </a:lnTo>
                <a:lnTo>
                  <a:pt x="0" y="6015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9154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1" r:id="rId3"/>
    <p:sldLayoutId id="2147483682" r:id="rId4"/>
    <p:sldLayoutId id="2147483688" r:id="rId5"/>
    <p:sldLayoutId id="2147483685" r:id="rId6"/>
    <p:sldLayoutId id="2147483686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poverty-guidelin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uspto.gov/video/cbt/spanish-trngcrtcrse/" TargetMode="External"/><Relationship Id="rId4" Type="http://schemas.openxmlformats.org/officeDocument/2006/relationships/hyperlink" Target="http://www.uspto.gov/video/cbt/certpck/index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CZ5CRVNiMzE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probonopate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robono@uspto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5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0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Anand Desai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658241"/>
            <a:ext cx="7086600" cy="1460500"/>
          </a:xfrm>
        </p:spPr>
        <p:txBody>
          <a:bodyPr>
            <a:normAutofit/>
          </a:bodyPr>
          <a:lstStyle/>
          <a:p>
            <a:r>
              <a:rPr lang="en-US" dirty="0"/>
              <a:t>Detailee, Patent Pro Bono Program</a:t>
            </a:r>
          </a:p>
          <a:p>
            <a:r>
              <a:rPr lang="en-US" dirty="0"/>
              <a:t>Patent Pro Bono Program Overview</a:t>
            </a:r>
          </a:p>
        </p:txBody>
      </p:sp>
    </p:spTree>
    <p:extLst>
      <p:ext uri="{BB962C8B-B14F-4D97-AF65-F5344CB8AC3E}">
        <p14:creationId xmlns:p14="http://schemas.microsoft.com/office/powerpoint/2010/main" val="160536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Patent Pro Bono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Program assists financially under-resourced independent inventors and small businesses.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Section 32 of Leahy-Smith America Invents Act (AIA) – The USPTO Director shall work with and support intellectual property law associations across the country in the establishment of pro bono programs designed to assist financially under-resourced independent inventors and small businesses.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USPTO 2022-2026 Strategic Plan calls for the USPTO to “drive inclusive U.S. innovation and global competitiveness.”</a:t>
            </a:r>
          </a:p>
          <a:p>
            <a:pPr>
              <a:lnSpc>
                <a:spcPct val="120000"/>
              </a:lnSpc>
            </a:pPr>
            <a:r>
              <a:rPr lang="en-US" dirty="0"/>
              <a:t>20 regional programs work to match financially under-resourced inventors and small businesses with volunteer practitioners to file and prosecute patent applications.  </a:t>
            </a:r>
          </a:p>
        </p:txBody>
      </p:sp>
    </p:spTree>
    <p:extLst>
      <p:ext uri="{BB962C8B-B14F-4D97-AF65-F5344CB8AC3E}">
        <p14:creationId xmlns:p14="http://schemas.microsoft.com/office/powerpoint/2010/main" val="58551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USPTO and inventors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Impact for USPTO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Increased participation in the patent system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Increases patent application filings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Improved patent quality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Supplements pro se (filing on your own) assistance efforts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Impact for inventors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Opportunity to work with experienced patent practitioners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Over $39M in donated legal services provided to inventors from 2015 to present</a:t>
            </a:r>
          </a:p>
        </p:txBody>
      </p:sp>
    </p:spTree>
    <p:extLst>
      <p:ext uri="{BB962C8B-B14F-4D97-AF65-F5344CB8AC3E}">
        <p14:creationId xmlns:p14="http://schemas.microsoft.com/office/powerpoint/2010/main" val="12529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 descr="Map of the United States of America with regional non-profit programs identified.">
            <a:extLst>
              <a:ext uri="{FF2B5EF4-FFF2-40B4-BE49-F238E27FC236}">
                <a16:creationId xmlns:a16="http://schemas.microsoft.com/office/drawing/2014/main" id="{CE415A66-78CD-407D-8771-E7DFDC967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160" y="1048049"/>
            <a:ext cx="5100432" cy="4380293"/>
          </a:xfrm>
          <a:prstGeom prst="rect">
            <a:avLst/>
          </a:prstGeom>
        </p:spPr>
      </p:pic>
      <p:pic>
        <p:nvPicPr>
          <p:cNvPr id="6" name="Picture 5" descr="QR code ">
            <a:extLst>
              <a:ext uri="{FF2B5EF4-FFF2-40B4-BE49-F238E27FC236}">
                <a16:creationId xmlns:a16="http://schemas.microsoft.com/office/drawing/2014/main" id="{021B71D4-AA73-4468-BD30-B8095CD9A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4958" y="1891145"/>
            <a:ext cx="1252970" cy="125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0"/>
            <a:ext cx="8229600" cy="864147"/>
          </a:xfrm>
        </p:spPr>
        <p:txBody>
          <a:bodyPr/>
          <a:lstStyle/>
          <a:p>
            <a:r>
              <a:rPr lang="en-US" dirty="0"/>
              <a:t>Current nationwide coverage</a:t>
            </a:r>
          </a:p>
        </p:txBody>
      </p:sp>
    </p:spTree>
    <p:extLst>
      <p:ext uri="{BB962C8B-B14F-4D97-AF65-F5344CB8AC3E}">
        <p14:creationId xmlns:p14="http://schemas.microsoft.com/office/powerpoint/2010/main" val="376959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Regional patent pro bono programs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0" y="964366"/>
            <a:ext cx="8229600" cy="465411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/>
              <a:t>Regional programs may cover individual or multiple states.  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Regional programs are operated by: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Nonprofit organizations focusing on copyright and trademark (e.g., lawyers for the arts)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Universities 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Bar associations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Regional programs follow general guidelines but are independent of the USPTO and set their own policies and procedures.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Regional programs are responsible for screening and matching patent pro bono applicants.  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Regional programs ensure applicants meet requirements for pro bono assistance.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Regional programs screen for:</a:t>
            </a:r>
          </a:p>
          <a:p>
            <a:pPr lvl="2">
              <a:lnSpc>
                <a:spcPct val="120000"/>
              </a:lnSpc>
            </a:pPr>
            <a:r>
              <a:rPr lang="en-US" sz="2900" dirty="0"/>
              <a:t>Income</a:t>
            </a:r>
          </a:p>
          <a:p>
            <a:pPr lvl="2">
              <a:lnSpc>
                <a:spcPct val="120000"/>
              </a:lnSpc>
            </a:pPr>
            <a:r>
              <a:rPr lang="en-US" sz="2900" dirty="0"/>
              <a:t>Knowledge of the patent system </a:t>
            </a:r>
          </a:p>
          <a:p>
            <a:pPr lvl="2">
              <a:lnSpc>
                <a:spcPct val="120000"/>
              </a:lnSpc>
            </a:pPr>
            <a:r>
              <a:rPr lang="en-US" sz="2900" dirty="0"/>
              <a:t>An actual invention (more than an idea)</a:t>
            </a:r>
          </a:p>
        </p:txBody>
      </p:sp>
    </p:spTree>
    <p:extLst>
      <p:ext uri="{BB962C8B-B14F-4D97-AF65-F5344CB8AC3E}">
        <p14:creationId xmlns:p14="http://schemas.microsoft.com/office/powerpoint/2010/main" val="308236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criteria for inventors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4960" y="1091984"/>
            <a:ext cx="8229600" cy="3786267"/>
          </a:xfrm>
        </p:spPr>
        <p:txBody>
          <a:bodyPr>
            <a:noAutofit/>
          </a:bodyPr>
          <a:lstStyle/>
          <a:p>
            <a:r>
              <a:rPr lang="en-US" sz="1600" dirty="0"/>
              <a:t>Gross household income:</a:t>
            </a:r>
          </a:p>
          <a:p>
            <a:pPr lvl="1"/>
            <a:r>
              <a:rPr lang="en-US" sz="1400" dirty="0"/>
              <a:t>Criteria depends on regional program; can be up to 400% of the federal poverty guidelines.</a:t>
            </a:r>
          </a:p>
          <a:p>
            <a:pPr lvl="1"/>
            <a:r>
              <a:rPr lang="en-US" sz="1400" dirty="0"/>
              <a:t>A single person could have an income of up to $58,320 (</a:t>
            </a:r>
            <a:r>
              <a:rPr lang="en-US" sz="1400" dirty="0">
                <a:hlinkClick r:id="rId3"/>
              </a:rPr>
              <a:t>see federal poverty guidelines</a:t>
            </a:r>
            <a:r>
              <a:rPr lang="en-US" sz="1400" dirty="0"/>
              <a:t>).</a:t>
            </a:r>
          </a:p>
          <a:p>
            <a:pPr lvl="1"/>
            <a:r>
              <a:rPr lang="en-US" sz="1400" dirty="0"/>
              <a:t>The limit increases with additional dependents.</a:t>
            </a:r>
          </a:p>
          <a:p>
            <a:r>
              <a:rPr lang="en-US" sz="1600" dirty="0"/>
              <a:t>Demonstrate knowledge of the patent system:</a:t>
            </a:r>
          </a:p>
          <a:p>
            <a:pPr lvl="1"/>
            <a:r>
              <a:rPr lang="en-US" sz="1400" dirty="0"/>
              <a:t>Have at least a provisional application on file with the USPTO or have completed a </a:t>
            </a:r>
            <a:r>
              <a:rPr lang="en-US" sz="1400" dirty="0">
                <a:hlinkClick r:id="rId4"/>
              </a:rPr>
              <a:t>certificate training course </a:t>
            </a:r>
            <a:r>
              <a:rPr lang="en-US" sz="1400" dirty="0"/>
              <a:t> (also available in </a:t>
            </a:r>
            <a:r>
              <a:rPr lang="en-US" sz="1400" dirty="0">
                <a:hlinkClick r:id="rId5"/>
              </a:rPr>
              <a:t>Spanish</a:t>
            </a:r>
            <a:r>
              <a:rPr lang="en-US" sz="1400" dirty="0"/>
              <a:t>).</a:t>
            </a:r>
          </a:p>
          <a:p>
            <a:r>
              <a:rPr lang="en-US" sz="1600" dirty="0"/>
              <a:t>Have an invention: more than an idea</a:t>
            </a:r>
          </a:p>
          <a:p>
            <a:pPr lvl="1"/>
            <a:r>
              <a:rPr lang="en-US" sz="1400" dirty="0"/>
              <a:t>To demonstrate that there is an invention one should be able to describe the invention so that someone could make and use the invention. </a:t>
            </a:r>
          </a:p>
          <a:p>
            <a:r>
              <a:rPr lang="en-US" sz="1600" dirty="0"/>
              <a:t>Responsible for all USPTO fees</a:t>
            </a:r>
          </a:p>
          <a:p>
            <a:pPr lvl="1"/>
            <a:r>
              <a:rPr lang="en-US" sz="1400" dirty="0"/>
              <a:t>Micro-entity status provides an 80% reduction in USPTO fees.</a:t>
            </a:r>
          </a:p>
          <a:p>
            <a:r>
              <a:rPr lang="en-US" sz="1600" dirty="0"/>
              <a:t>Regional programs may charge an application fee of $25-$150.</a:t>
            </a:r>
          </a:p>
        </p:txBody>
      </p:sp>
    </p:spTree>
    <p:extLst>
      <p:ext uri="{BB962C8B-B14F-4D97-AF65-F5344CB8AC3E}">
        <p14:creationId xmlns:p14="http://schemas.microsoft.com/office/powerpoint/2010/main" val="179239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descr="Inventor uses the USPTO’s Patent Pro Bono Program to advance accessibility technology" title="Inventor uses the USPTO’s Patent Pro Bono Program to advance accessibility technology">
            <a:hlinkClick r:id="" action="ppaction://media"/>
            <a:extLst>
              <a:ext uri="{FF2B5EF4-FFF2-40B4-BE49-F238E27FC236}">
                <a16:creationId xmlns:a16="http://schemas.microsoft.com/office/drawing/2014/main" id="{47832C91-2A9D-41DC-9BF9-1DA8ABAA1B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7800" y="1485900"/>
            <a:ext cx="5943600" cy="3343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176337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to the Patent Pro Bono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apply, please submit directly with your regional program. </a:t>
            </a:r>
          </a:p>
          <a:p>
            <a:pPr lvl="1"/>
            <a:r>
              <a:rPr lang="en-US" sz="2400" dirty="0"/>
              <a:t>To find the regional program that serves you, see </a:t>
            </a:r>
            <a:r>
              <a:rPr lang="en-US" sz="2400" dirty="0">
                <a:hlinkClick r:id="rId3"/>
              </a:rPr>
              <a:t>www.uspto.gov/probonopatents</a:t>
            </a:r>
            <a:r>
              <a:rPr lang="en-US" sz="2400" dirty="0"/>
              <a:t> for a map of the United States and select your state. </a:t>
            </a:r>
          </a:p>
          <a:p>
            <a:r>
              <a:rPr lang="en-US" sz="2800" dirty="0"/>
              <a:t>Email </a:t>
            </a:r>
            <a:r>
              <a:rPr lang="en-US" sz="2800" dirty="0">
                <a:hlinkClick r:id="rId4"/>
              </a:rPr>
              <a:t>probono@uspto.gov</a:t>
            </a:r>
            <a:r>
              <a:rPr lang="en-US" sz="2800" dirty="0"/>
              <a:t> if you have any questions.</a:t>
            </a:r>
          </a:p>
        </p:txBody>
      </p:sp>
    </p:spTree>
    <p:extLst>
      <p:ext uri="{BB962C8B-B14F-4D97-AF65-F5344CB8AC3E}">
        <p14:creationId xmlns:p14="http://schemas.microsoft.com/office/powerpoint/2010/main" val="3848650371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9-2022.potx" id="{81E55D4C-D4DE-4589-8633-27D980DF9B49}" vid="{B4B3D584-A102-4244-8B9D-E1A28DB6CA6F}"/>
    </a:ext>
  </a:extLst>
</a:theme>
</file>

<file path=ppt/theme/theme2.xml><?xml version="1.0" encoding="utf-8"?>
<a:theme xmlns:a="http://schemas.openxmlformats.org/drawingml/2006/main" name="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9-2022.potx" id="{81E55D4C-D4DE-4589-8633-27D980DF9B49}" vid="{E0235037-989C-4C58-9900-547017BBC0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EC74F2-7525-4424-95AD-E9F5F7F53E6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AE1EB6-44EC-4D07-9522-D814BA5734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57CA1F-5D61-4368-A0A6-F61305443C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 master navy revised 9-2022</Template>
  <TotalTime>209</TotalTime>
  <Words>569</Words>
  <Application>Microsoft Office PowerPoint</Application>
  <PresentationFormat>On-screen Show (16:10)</PresentationFormat>
  <Paragraphs>59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Segoe UI</vt:lpstr>
      <vt:lpstr>Segoe UI Light</vt:lpstr>
      <vt:lpstr>Segoe UI Semibold</vt:lpstr>
      <vt:lpstr>Wingdings</vt:lpstr>
      <vt:lpstr>Brand master navy</vt:lpstr>
      <vt:lpstr>Brand master navy no logo</vt:lpstr>
      <vt:lpstr>PowerPoint Presentation</vt:lpstr>
      <vt:lpstr> Anand Desai </vt:lpstr>
      <vt:lpstr>Patent Pro Bono Program</vt:lpstr>
      <vt:lpstr>Benefits to USPTO and inventors</vt:lpstr>
      <vt:lpstr>Current nationwide coverage</vt:lpstr>
      <vt:lpstr>Regional patent pro bono programs</vt:lpstr>
      <vt:lpstr>General criteria for inventors</vt:lpstr>
      <vt:lpstr>Success stories</vt:lpstr>
      <vt:lpstr>Applying to the Patent Pro Bono Program</vt:lpstr>
      <vt:lpstr>PowerPoint Presentation</vt:lpstr>
    </vt:vector>
  </TitlesOfParts>
  <Company>United States Patent and Trademark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McBride, Thomas</dc:creator>
  <dc:description>Revised 6-24-19</dc:description>
  <cp:lastModifiedBy>Littlejohn, Bernice</cp:lastModifiedBy>
  <cp:revision>38</cp:revision>
  <dcterms:created xsi:type="dcterms:W3CDTF">2023-08-01T10:50:52Z</dcterms:created>
  <dcterms:modified xsi:type="dcterms:W3CDTF">2023-10-06T17:05:46Z</dcterms:modified>
</cp:coreProperties>
</file>