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0" r:id="rId4"/>
    <p:sldMasterId id="2147483697" r:id="rId5"/>
    <p:sldMasterId id="2147483714" r:id="rId6"/>
    <p:sldMasterId id="2147483723" r:id="rId7"/>
    <p:sldMasterId id="2147483731" r:id="rId8"/>
  </p:sldMasterIdLst>
  <p:notesMasterIdLst>
    <p:notesMasterId r:id="rId30"/>
  </p:notesMasterIdLst>
  <p:handoutMasterIdLst>
    <p:handoutMasterId r:id="rId31"/>
  </p:handoutMasterIdLst>
  <p:sldIdLst>
    <p:sldId id="258" r:id="rId9"/>
    <p:sldId id="535" r:id="rId10"/>
    <p:sldId id="557" r:id="rId11"/>
    <p:sldId id="604" r:id="rId12"/>
    <p:sldId id="607" r:id="rId13"/>
    <p:sldId id="658" r:id="rId14"/>
    <p:sldId id="612" r:id="rId15"/>
    <p:sldId id="656" r:id="rId16"/>
    <p:sldId id="657" r:id="rId17"/>
    <p:sldId id="586" r:id="rId18"/>
    <p:sldId id="697" r:id="rId19"/>
    <p:sldId id="655" r:id="rId20"/>
    <p:sldId id="633" r:id="rId21"/>
    <p:sldId id="666" r:id="rId22"/>
    <p:sldId id="692" r:id="rId23"/>
    <p:sldId id="693" r:id="rId24"/>
    <p:sldId id="694" r:id="rId25"/>
    <p:sldId id="695" r:id="rId26"/>
    <p:sldId id="696" r:id="rId27"/>
    <p:sldId id="512" r:id="rId28"/>
    <p:sldId id="556" r:id="rId29"/>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6978" autoAdjust="0"/>
  </p:normalViewPr>
  <p:slideViewPr>
    <p:cSldViewPr snapToGrid="0" snapToObjects="1">
      <p:cViewPr varScale="1">
        <p:scale>
          <a:sx n="135" d="100"/>
          <a:sy n="135" d="100"/>
        </p:scale>
        <p:origin x="846" y="120"/>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9/6/2022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9/6/2022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4124259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79532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523264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9979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53660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271046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11319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23382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1708724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5278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9942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191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774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7174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5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3889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17.xml"/><Relationship Id="rId1" Type="http://schemas.openxmlformats.org/officeDocument/2006/relationships/slideLayout" Target="../slideLayouts/slideLayout39.xml"/><Relationship Id="rId4" Type="http://schemas.openxmlformats.org/officeDocument/2006/relationships/hyperlink" Target="http://www.uspto.gov/learning-and-resources/official-gazette/trademark-official-gazette-tmo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Hijacking of U.S. practitioner data </a:t>
            </a:r>
          </a:p>
        </p:txBody>
      </p:sp>
      <p:sp>
        <p:nvSpPr>
          <p:cNvPr id="3" name="Content Placeholder 2"/>
          <p:cNvSpPr>
            <a:spLocks noGrp="1"/>
          </p:cNvSpPr>
          <p:nvPr>
            <p:ph idx="1"/>
          </p:nvPr>
        </p:nvSpPr>
        <p:spPr/>
        <p:txBody>
          <a:bodyPr>
            <a:normAutofit/>
          </a:bodyPr>
          <a:lstStyle/>
          <a:p>
            <a:endParaRPr lang="en-US" sz="2000" dirty="0"/>
          </a:p>
          <a:p>
            <a:r>
              <a:rPr lang="en-US" sz="2000" dirty="0"/>
              <a:t>Since the implementation of the local counsel rule, the Office has encountered several instances of co-opting/hijacking of U.S. practitioner’s name, address, and/or bar number.</a:t>
            </a:r>
          </a:p>
          <a:p>
            <a:pPr marL="0" indent="0">
              <a:buNone/>
            </a:pPr>
            <a:endParaRPr lang="en-US" sz="2000" dirty="0"/>
          </a:p>
          <a:p>
            <a:r>
              <a:rPr lang="en-US" sz="2000" dirty="0"/>
              <a:t>Referral to state bars and other agencies that address fraud and consumer protection.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10</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Decorum Required in TM Communications </a:t>
            </a:r>
          </a:p>
        </p:txBody>
      </p:sp>
      <p:sp>
        <p:nvSpPr>
          <p:cNvPr id="3" name="Content Placeholder 2"/>
          <p:cNvSpPr>
            <a:spLocks noGrp="1"/>
          </p:cNvSpPr>
          <p:nvPr>
            <p:ph idx="1"/>
          </p:nvPr>
        </p:nvSpPr>
        <p:spPr>
          <a:xfrm>
            <a:off x="457200" y="1389322"/>
            <a:ext cx="8229600" cy="3844530"/>
          </a:xfrm>
        </p:spPr>
        <p:txBody>
          <a:bodyPr>
            <a:normAutofit/>
          </a:bodyPr>
          <a:lstStyle/>
          <a:p>
            <a:endParaRPr lang="en-US" sz="2000" dirty="0"/>
          </a:p>
          <a:p>
            <a:r>
              <a:rPr lang="en-US" sz="2000" dirty="0"/>
              <a:t>All those who practice TM matters before the USPTO are required to conduct their business with decorum and courtesy.  37 C.F.R. § 2.192; TMEP 709.07.</a:t>
            </a:r>
          </a:p>
          <a:p>
            <a:r>
              <a:rPr lang="en-US" sz="2000" dirty="0"/>
              <a:t>If a submitted document contains rude or discourteous remarks, it may be referred to the Deputy Commissioner for Trademark Examination Policy for review.</a:t>
            </a:r>
          </a:p>
          <a:p>
            <a:r>
              <a:rPr lang="en-US" sz="2000" dirty="0"/>
              <a:t>If it is determined that the document is in violation of 37 C.F.R.         § 2.192, the document will not be considered and remove the document from the file. </a:t>
            </a:r>
          </a:p>
          <a:p>
            <a:endParaRPr lang="en-US" sz="20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11</a:t>
            </a:fld>
            <a:endParaRPr lang="en-US" dirty="0"/>
          </a:p>
        </p:txBody>
      </p:sp>
    </p:spTree>
    <p:extLst>
      <p:ext uri="{BB962C8B-B14F-4D97-AF65-F5344CB8AC3E}">
        <p14:creationId xmlns:p14="http://schemas.microsoft.com/office/powerpoint/2010/main" val="3403805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06400" y="999456"/>
            <a:ext cx="8229600" cy="3994575"/>
          </a:xfrm>
        </p:spPr>
        <p:txBody>
          <a:bodyPr>
            <a:noAutofit/>
          </a:bodyPr>
          <a:lstStyle/>
          <a:p>
            <a:pPr marL="0" indent="0">
              <a:spcBef>
                <a:spcPts val="0"/>
              </a:spcBef>
              <a:spcAft>
                <a:spcPts val="600"/>
              </a:spcAft>
              <a:buNone/>
              <a:defRPr/>
            </a:pPr>
            <a:r>
              <a:rPr lang="en-US" altLang="en-US" sz="2100" b="1" i="1" dirty="0"/>
              <a:t>In re Schroeder, </a:t>
            </a:r>
            <a:r>
              <a:rPr lang="en-US" altLang="en-US" sz="1600" b="1" dirty="0"/>
              <a:t>Proceeding No. D2014-08 (USPTO May 18, 2015)</a:t>
            </a:r>
          </a:p>
          <a:p>
            <a:pPr lvl="1">
              <a:spcBef>
                <a:spcPts val="0"/>
              </a:spcBef>
              <a:buFont typeface="Arial" panose="020B0604020202020204" pitchFamily="34" charset="0"/>
              <a:buChar char="•"/>
              <a:defRPr/>
            </a:pPr>
            <a:r>
              <a:rPr lang="en-US" altLang="en-US" sz="1600" b="1" dirty="0"/>
              <a:t>Patent Attorney:</a:t>
            </a:r>
          </a:p>
          <a:p>
            <a:pPr lvl="2">
              <a:spcBef>
                <a:spcPts val="0"/>
              </a:spcBef>
              <a:buFont typeface="Segoe UI" panose="020B0502040204020203" pitchFamily="34" charset="0"/>
              <a:buChar char="−"/>
              <a:defRPr/>
            </a:pPr>
            <a:r>
              <a:rPr lang="en-US" altLang="en-US" sz="1600" b="1" dirty="0"/>
              <a:t>Submitted unprofessional remarks in two separate Office action responses.</a:t>
            </a:r>
          </a:p>
          <a:p>
            <a:pPr lvl="2">
              <a:spcBef>
                <a:spcPts val="0"/>
              </a:spcBef>
              <a:buFont typeface="Segoe UI" panose="020B0502040204020203" pitchFamily="34" charset="0"/>
              <a:buChar char="−"/>
              <a:defRPr/>
            </a:pPr>
            <a:r>
              <a:rPr lang="en-US" altLang="en-US" sz="1600" b="1" dirty="0"/>
              <a:t>Remarks were ultimately stricken from application files pursuant to                    37 C.F.R. </a:t>
            </a:r>
            <a:r>
              <a:rPr lang="en-US" altLang="en-US" sz="1600" b="1" dirty="0">
                <a:latin typeface="Segoe UI" pitchFamily="34" charset="0"/>
              </a:rPr>
              <a:t>§ </a:t>
            </a:r>
            <a:r>
              <a:rPr lang="en-US" altLang="en-US" sz="1600" b="1" dirty="0"/>
              <a:t>11.18(c)(1).</a:t>
            </a:r>
          </a:p>
          <a:p>
            <a:pPr lvl="2">
              <a:spcBef>
                <a:spcPts val="0"/>
              </a:spcBef>
              <a:buFont typeface="Segoe UI" panose="020B0502040204020203" pitchFamily="34" charset="0"/>
              <a:buChar char="−"/>
              <a:defRPr/>
            </a:pPr>
            <a:r>
              <a:rPr lang="en-US" altLang="en-US" sz="1600" b="1" dirty="0"/>
              <a:t>Order noted that behavior was outside of the ordinary standard of professional obligation and client’s interests.</a:t>
            </a:r>
          </a:p>
          <a:p>
            <a:pPr lvl="2">
              <a:spcBef>
                <a:spcPts val="0"/>
              </a:spcBef>
              <a:buFont typeface="Segoe UI" panose="020B0502040204020203" pitchFamily="34" charset="0"/>
              <a:buChar char="−"/>
              <a:defRPr/>
            </a:pPr>
            <a:r>
              <a:rPr lang="en-US" altLang="en-US" sz="1600" b="1" dirty="0"/>
              <a:t>Aggravating factor: has not accepted responsibility or shown remorse for remarks.</a:t>
            </a:r>
          </a:p>
          <a:p>
            <a:pPr lvl="1">
              <a:spcBef>
                <a:spcPts val="0"/>
              </a:spcBef>
              <a:buFont typeface="Arial" panose="020B0604020202020204" pitchFamily="34" charset="0"/>
              <a:buChar char="•"/>
              <a:defRPr/>
            </a:pPr>
            <a:r>
              <a:rPr lang="en-US" altLang="en-US" sz="1600" b="1" dirty="0"/>
              <a:t>Default: 6-month suspension.</a:t>
            </a:r>
          </a:p>
          <a:p>
            <a:pPr lvl="1">
              <a:spcBef>
                <a:spcPts val="0"/>
              </a:spcBef>
              <a:buFont typeface="Arial" panose="020B0604020202020204" pitchFamily="34" charset="0"/>
              <a:buChar char="•"/>
              <a:defRPr/>
            </a:pPr>
            <a:r>
              <a:rPr lang="en-US" altLang="en-US" sz="1600" b="1" dirty="0"/>
              <a:t>Rule highlights:</a:t>
            </a:r>
          </a:p>
          <a:p>
            <a:pPr lvl="2">
              <a:spcBef>
                <a:spcPts val="0"/>
              </a:spcBef>
              <a:buFont typeface="Segoe UI" panose="020B0502040204020203" pitchFamily="34" charset="0"/>
              <a:buChar char="−"/>
              <a:defRPr/>
            </a:pPr>
            <a:r>
              <a:rPr lang="en-US" altLang="en-US" sz="1600" b="1" dirty="0"/>
              <a:t>37 C.F.R. </a:t>
            </a:r>
            <a:r>
              <a:rPr lang="en-US" sz="1600" b="1" dirty="0"/>
              <a:t>§ 10.23(a) – Disreputable or gross misconduct.</a:t>
            </a:r>
          </a:p>
          <a:p>
            <a:pPr lvl="2">
              <a:spcBef>
                <a:spcPts val="0"/>
              </a:spcBef>
              <a:buFont typeface="Segoe UI" panose="020B0502040204020203" pitchFamily="34" charset="0"/>
              <a:buChar char="−"/>
              <a:defRPr/>
            </a:pPr>
            <a:r>
              <a:rPr lang="en-US" altLang="en-US" sz="1600" b="1" dirty="0"/>
              <a:t>37 C.F.R. </a:t>
            </a:r>
            <a:r>
              <a:rPr lang="en-US" sz="1600" b="1" dirty="0"/>
              <a:t>§ 10.89(c)(5) – Discourteous conduct before the office.</a:t>
            </a:r>
          </a:p>
          <a:p>
            <a:pPr lvl="2">
              <a:spcBef>
                <a:spcPts val="0"/>
              </a:spcBef>
              <a:buFont typeface="Segoe UI" panose="020B0502040204020203" pitchFamily="34" charset="0"/>
              <a:buChar char="−"/>
              <a:defRPr/>
            </a:pPr>
            <a:r>
              <a:rPr lang="en-US" altLang="en-US" sz="1600" b="1" dirty="0"/>
              <a:t>37 C.F.R. </a:t>
            </a:r>
            <a:r>
              <a:rPr lang="en-US" sz="1600" b="1" dirty="0"/>
              <a:t>§ 10.23(b)(5) – Conduct prejudicial to the administration of justice.</a:t>
            </a:r>
          </a:p>
          <a:p>
            <a:pPr lvl="2">
              <a:spcBef>
                <a:spcPts val="0"/>
              </a:spcBef>
              <a:buFont typeface="Segoe UI" panose="020B0502040204020203" pitchFamily="34" charset="0"/>
              <a:buChar char="−"/>
              <a:defRPr/>
            </a:pPr>
            <a:r>
              <a:rPr lang="en-US" altLang="en-US" sz="1600" b="1" dirty="0"/>
              <a:t>37 C.F.R. </a:t>
            </a:r>
            <a:r>
              <a:rPr lang="en-US" sz="1600" b="1" dirty="0"/>
              <a:t>§ 11.18 – Certification upon filing of papers.</a:t>
            </a:r>
            <a:endParaRPr lang="en-US" altLang="en-US" sz="1600" b="1"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13</a:t>
            </a:fld>
            <a:endParaRPr lang="en-US"/>
          </a:p>
        </p:txBody>
      </p:sp>
    </p:spTree>
    <p:extLst>
      <p:ext uri="{BB962C8B-B14F-4D97-AF65-F5344CB8AC3E}">
        <p14:creationId xmlns:p14="http://schemas.microsoft.com/office/powerpoint/2010/main" val="230084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883"/>
            <a:ext cx="8229600" cy="884058"/>
          </a:xfrm>
        </p:spPr>
        <p:txBody>
          <a:bodyPr>
            <a:normAutofit/>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57200" y="1139483"/>
            <a:ext cx="8229600" cy="3558119"/>
          </a:xfrm>
        </p:spPr>
        <p:txBody>
          <a:bodyPr>
            <a:noAutofit/>
          </a:bodyPr>
          <a:lstStyle/>
          <a:p>
            <a:pPr marL="0" indent="0">
              <a:buNone/>
            </a:pPr>
            <a:r>
              <a:rPr lang="en-US" sz="2000" b="1" i="1" dirty="0"/>
              <a:t>In re </a:t>
            </a:r>
            <a:r>
              <a:rPr lang="en-US" sz="2000" b="1" i="1" dirty="0" err="1"/>
              <a:t>Tassan</a:t>
            </a:r>
            <a:r>
              <a:rPr lang="en-US" sz="2000" b="1" i="1" dirty="0"/>
              <a:t>,</a:t>
            </a:r>
            <a:r>
              <a:rPr lang="en-US" sz="2000" i="1" dirty="0"/>
              <a:t> </a:t>
            </a:r>
            <a:r>
              <a:rPr lang="en-US" sz="2000" b="1" dirty="0"/>
              <a:t>Proceeding No. D2003-10 (USPTO Sept. 8, 2003).</a:t>
            </a:r>
          </a:p>
          <a:p>
            <a:pPr lvl="1">
              <a:buFont typeface="Arial" panose="020B0604020202020204" pitchFamily="34" charset="0"/>
              <a:buChar char="•"/>
            </a:pPr>
            <a:r>
              <a:rPr lang="en-US" sz="1800" b="1" dirty="0"/>
              <a:t>Registered practitioner who became upset when a case was decided against his client, and left profane voicemails with TTAB judges.</a:t>
            </a:r>
          </a:p>
          <a:p>
            <a:pPr lvl="1">
              <a:buFont typeface="Arial" panose="020B0604020202020204" pitchFamily="34" charset="0"/>
              <a:buChar char="•"/>
            </a:pPr>
            <a:r>
              <a:rPr lang="en-US" sz="1800" b="1" dirty="0"/>
              <a:t>Called and apologized one week later; said he had the flu and was taking strong cough medicine.</a:t>
            </a:r>
          </a:p>
          <a:p>
            <a:pPr lvl="1">
              <a:buFont typeface="Arial" panose="020B0604020202020204" pitchFamily="34" charset="0"/>
              <a:buChar char="•"/>
            </a:pPr>
            <a:r>
              <a:rPr lang="en-US" sz="1800" b="1" dirty="0"/>
              <a:t>Also had a floral arrangement and an apology note sent to each judge.</a:t>
            </a:r>
          </a:p>
          <a:p>
            <a:pPr lvl="1">
              <a:buFont typeface="Arial" panose="020B0604020202020204" pitchFamily="34" charset="0"/>
              <a:buChar char="•"/>
            </a:pPr>
            <a:r>
              <a:rPr lang="en-US" sz="1800" b="1" dirty="0"/>
              <a:t>Mitigating factors: private practice for 20 years with no prior discipline; cooperated fully with OED; showed remorse and voluntary sought and received counseling for anger management. </a:t>
            </a:r>
          </a:p>
          <a:p>
            <a:pPr lvl="1">
              <a:buFont typeface="Arial" panose="020B0604020202020204" pitchFamily="34" charset="0"/>
              <a:buChar char="•"/>
            </a:pPr>
            <a:r>
              <a:rPr lang="en-US" sz="1800" b="1" dirty="0"/>
              <a:t>Settlement: Reprimanded and ordered to continue attending anger management and have no contact with board judges for 2 years.</a:t>
            </a: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22952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354"/>
            <a:ext cx="8229600" cy="604911"/>
          </a:xfrm>
        </p:spPr>
        <p:txBody>
          <a:bodyPr>
            <a:normAutofit fontScale="90000"/>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57200" y="886265"/>
            <a:ext cx="8229600" cy="3981157"/>
          </a:xfrm>
        </p:spPr>
        <p:txBody>
          <a:bodyPr>
            <a:noAutofit/>
          </a:bodyPr>
          <a:lstStyle/>
          <a:p>
            <a:pPr marL="0" marR="0">
              <a:lnSpc>
                <a:spcPct val="107000"/>
              </a:lnSpc>
              <a:spcBef>
                <a:spcPts val="0"/>
              </a:spcBef>
              <a:spcAft>
                <a:spcPts val="800"/>
              </a:spcAft>
            </a:pPr>
            <a:r>
              <a:rPr lang="en-US" sz="2400" dirty="0"/>
              <a:t>Referred to patent examiner as “delusional,” that he </a:t>
            </a:r>
            <a:r>
              <a:rPr lang="en-US" sz="2400" dirty="0">
                <a:latin typeface="Calibri" panose="020F0502020204030204" pitchFamily="34" charset="0"/>
                <a:ea typeface="Calibri" panose="020F0502020204030204" pitchFamily="34" charset="0"/>
                <a:cs typeface="Times New Roman" panose="02020603050405020304" pitchFamily="18" charset="0"/>
              </a:rPr>
              <a:t>“will publish examiner’s statements … along with assessment of their adequacy by a certified psychologist/MD, on Internet/</a:t>
            </a:r>
            <a:r>
              <a:rPr lang="en-US" sz="2400" dirty="0" err="1">
                <a:latin typeface="Calibri" panose="020F0502020204030204" pitchFamily="34" charset="0"/>
                <a:ea typeface="Calibri" panose="020F0502020204030204" pitchFamily="34" charset="0"/>
                <a:cs typeface="Times New Roman" panose="02020603050405020304" pitchFamily="18" charset="0"/>
              </a:rPr>
              <a:t>Youtube</a:t>
            </a:r>
            <a:r>
              <a:rPr lang="en-US" sz="2400" dirty="0">
                <a:latin typeface="Calibri" panose="020F0502020204030204" pitchFamily="34" charset="0"/>
                <a:ea typeface="Calibri" panose="020F0502020204030204" pitchFamily="34" charset="0"/>
                <a:cs typeface="Times New Roman" panose="02020603050405020304" pitchFamily="18" charset="0"/>
              </a:rPr>
              <a:t> …” and that he will report his “public safety and mental health concerns [about the examiner] to Office of Human Resources of [the] USPTO.”</a:t>
            </a:r>
          </a:p>
          <a:p>
            <a:pPr marL="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Accused examiner of “irrational statements, delusions/hallucinations,” and stated that examiner “could become a t[h[</a:t>
            </a:r>
            <a:r>
              <a:rPr lang="en-US" sz="2400" dirty="0" err="1">
                <a:latin typeface="Calibri" panose="020F0502020204030204" pitchFamily="34" charset="0"/>
                <a:ea typeface="Calibri" panose="020F0502020204030204" pitchFamily="34" charset="0"/>
                <a:cs typeface="Times New Roman" panose="02020603050405020304" pitchFamily="18" charset="0"/>
              </a:rPr>
              <a:t>reat</a:t>
            </a:r>
            <a:r>
              <a:rPr lang="en-US" sz="2400" dirty="0">
                <a:latin typeface="Calibri" panose="020F0502020204030204" pitchFamily="34" charset="0"/>
                <a:ea typeface="Calibri" panose="020F0502020204030204" pitchFamily="34" charset="0"/>
                <a:cs typeface="Times New Roman" panose="02020603050405020304" pitchFamily="18" charset="0"/>
              </a:rPr>
              <a:t> for himself if such confusions/hallucinations or delusions happen at driving a car, operating an elevator, …”</a:t>
            </a: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9101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354"/>
            <a:ext cx="8229600" cy="604911"/>
          </a:xfrm>
        </p:spPr>
        <p:txBody>
          <a:bodyPr>
            <a:normAutofit fontScale="90000"/>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57200" y="886265"/>
            <a:ext cx="8229600" cy="4164037"/>
          </a:xfrm>
        </p:spPr>
        <p:txBody>
          <a:bodyPr>
            <a:noAutofit/>
          </a:bodyPr>
          <a:lstStyle/>
          <a:p>
            <a:pPr marL="0" marR="0">
              <a:lnSpc>
                <a:spcPct val="107000"/>
              </a:lnSpc>
              <a:spcBef>
                <a:spcPts val="0"/>
              </a:spcBef>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Left a voicemail message, asking that interlock call him back “so I don’t have to file another identical motion  … that you’ll probably kick back again for fear that maybe you’d have to work,” and “[m]</a:t>
            </a:r>
            <a:r>
              <a:rPr lang="en-US" sz="2000" b="1" dirty="0" err="1">
                <a:latin typeface="Calibri" panose="020F0502020204030204" pitchFamily="34" charset="0"/>
                <a:ea typeface="Calibri" panose="020F0502020204030204" pitchFamily="34" charset="0"/>
                <a:cs typeface="Times New Roman" panose="02020603050405020304" pitchFamily="18" charset="0"/>
              </a:rPr>
              <a:t>aybe</a:t>
            </a:r>
            <a:r>
              <a:rPr lang="en-US" sz="2000" b="1" dirty="0">
                <a:latin typeface="Calibri" panose="020F0502020204030204" pitchFamily="34" charset="0"/>
                <a:ea typeface="Calibri" panose="020F0502020204030204" pitchFamily="34" charset="0"/>
                <a:cs typeface="Times New Roman" panose="02020603050405020304" pitchFamily="18" charset="0"/>
              </a:rPr>
              <a:t> that’s too much to ask of a government official but I don’t think so.”</a:t>
            </a:r>
          </a:p>
          <a:p>
            <a:pPr marL="0" marR="0">
              <a:lnSpc>
                <a:spcPct val="107000"/>
              </a:lnSpc>
              <a:spcBef>
                <a:spcPts val="0"/>
              </a:spcBef>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Accused the interlock of “posturing and drama,” and closed his v-m message with “when an examiner sits in an ivory tower and seems to have a greater perception of a case in which she [has] (sic) simply refused to look at the facts or circumstances and rather would like to sling mud, then that gets under my ire,” and stated that “when you’re able to calm down, [then] (sic) you can call me and act respectfully and appropriately instead of mudslinging or otherwise threatening counsel who’s simply trying to do his job ….”</a:t>
            </a:r>
          </a:p>
          <a:p>
            <a:pPr marL="0" marR="0">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50826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354"/>
            <a:ext cx="8229600" cy="604911"/>
          </a:xfrm>
        </p:spPr>
        <p:txBody>
          <a:bodyPr>
            <a:normAutofit fontScale="90000"/>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57200" y="886265"/>
            <a:ext cx="8229600" cy="4164037"/>
          </a:xfrm>
        </p:spPr>
        <p:txBody>
          <a:bodyPr>
            <a:noAutofit/>
          </a:bodyPr>
          <a:lstStyle/>
          <a:p>
            <a:pPr marL="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When he spoke to another </a:t>
            </a:r>
            <a:r>
              <a:rPr lang="en-US" sz="2400" dirty="0" err="1">
                <a:latin typeface="Calibri" panose="020F0502020204030204" pitchFamily="34" charset="0"/>
                <a:ea typeface="Calibri" panose="020F0502020204030204" pitchFamily="34" charset="0"/>
                <a:cs typeface="Times New Roman" panose="02020603050405020304" pitchFamily="18" charset="0"/>
              </a:rPr>
              <a:t>interloc</a:t>
            </a:r>
            <a:r>
              <a:rPr lang="en-US" sz="2400" dirty="0">
                <a:latin typeface="Calibri" panose="020F0502020204030204" pitchFamily="34" charset="0"/>
                <a:ea typeface="Calibri" panose="020F0502020204030204" pitchFamily="34" charset="0"/>
                <a:cs typeface="Times New Roman" panose="02020603050405020304" pitchFamily="18" charset="0"/>
              </a:rPr>
              <a:t>, he was “in a rage and screamed at him” and to another, he yelled and told the </a:t>
            </a:r>
            <a:r>
              <a:rPr lang="en-US" sz="2400" dirty="0" err="1">
                <a:latin typeface="Calibri" panose="020F0502020204030204" pitchFamily="34" charset="0"/>
                <a:ea typeface="Calibri" panose="020F0502020204030204" pitchFamily="34" charset="0"/>
                <a:cs typeface="Times New Roman" panose="02020603050405020304" pitchFamily="18" charset="0"/>
              </a:rPr>
              <a:t>interloc</a:t>
            </a:r>
            <a:r>
              <a:rPr lang="en-US" sz="2400" dirty="0">
                <a:latin typeface="Calibri" panose="020F0502020204030204" pitchFamily="34" charset="0"/>
                <a:ea typeface="Calibri" panose="020F0502020204030204" pitchFamily="34" charset="0"/>
                <a:cs typeface="Times New Roman" panose="02020603050405020304" pitchFamily="18" charset="0"/>
              </a:rPr>
              <a:t> “how awful we all are” and “how terrible all government workers are.”</a:t>
            </a:r>
          </a:p>
          <a:p>
            <a:pPr marL="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While yelling at an </a:t>
            </a:r>
            <a:r>
              <a:rPr lang="en-US" sz="2400" dirty="0" err="1">
                <a:latin typeface="Calibri" panose="020F0502020204030204" pitchFamily="34" charset="0"/>
                <a:ea typeface="Calibri" panose="020F0502020204030204" pitchFamily="34" charset="0"/>
                <a:cs typeface="Times New Roman" panose="02020603050405020304" pitchFamily="18" charset="0"/>
              </a:rPr>
              <a:t>interloc</a:t>
            </a:r>
            <a:r>
              <a:rPr lang="en-US" sz="2400" dirty="0">
                <a:latin typeface="Calibri" panose="020F0502020204030204" pitchFamily="34" charset="0"/>
                <a:ea typeface="Calibri" panose="020F0502020204030204" pitchFamily="34" charset="0"/>
                <a:cs typeface="Times New Roman" panose="02020603050405020304" pitchFamily="18" charset="0"/>
              </a:rPr>
              <a:t> over the phone, he also claimed to be a friend of Judge Rogers and that he should receive special treatment, and again attacked the character of PTO employees, and demanded that the </a:t>
            </a:r>
            <a:r>
              <a:rPr lang="en-US" sz="2400" dirty="0" err="1">
                <a:latin typeface="Calibri" panose="020F0502020204030204" pitchFamily="34" charset="0"/>
                <a:ea typeface="Calibri" panose="020F0502020204030204" pitchFamily="34" charset="0"/>
                <a:cs typeface="Times New Roman" panose="02020603050405020304" pitchFamily="18" charset="0"/>
              </a:rPr>
              <a:t>interloc</a:t>
            </a:r>
            <a:r>
              <a:rPr lang="en-US" sz="2400" dirty="0">
                <a:latin typeface="Calibri" panose="020F0502020204030204" pitchFamily="34" charset="0"/>
                <a:ea typeface="Calibri" panose="020F0502020204030204" pitchFamily="34" charset="0"/>
                <a:cs typeface="Times New Roman" panose="02020603050405020304" pitchFamily="18" charset="0"/>
              </a:rPr>
              <a:t> on his case be replaced.  Another instance, after yelling at the </a:t>
            </a:r>
            <a:r>
              <a:rPr lang="en-US" sz="2400" dirty="0" err="1">
                <a:latin typeface="Calibri" panose="020F0502020204030204" pitchFamily="34" charset="0"/>
                <a:ea typeface="Calibri" panose="020F0502020204030204" pitchFamily="34" charset="0"/>
                <a:cs typeface="Times New Roman" panose="02020603050405020304" pitchFamily="18" charset="0"/>
              </a:rPr>
              <a:t>interloc</a:t>
            </a:r>
            <a:r>
              <a:rPr lang="en-US" sz="2400" dirty="0">
                <a:latin typeface="Calibri" panose="020F0502020204030204" pitchFamily="34" charset="0"/>
                <a:ea typeface="Calibri" panose="020F0502020204030204" pitchFamily="34" charset="0"/>
                <a:cs typeface="Times New Roman" panose="02020603050405020304" pitchFamily="18" charset="0"/>
              </a:rPr>
              <a:t>, he hung up on her.</a:t>
            </a:r>
          </a:p>
          <a:p>
            <a:pPr marR="0">
              <a:lnSpc>
                <a:spcPct val="107000"/>
              </a:lnSpc>
              <a:spcBef>
                <a:spcPts val="0"/>
              </a:spcBef>
              <a:spcAft>
                <a:spcPts val="80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88216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354"/>
            <a:ext cx="8229600" cy="604911"/>
          </a:xfrm>
        </p:spPr>
        <p:txBody>
          <a:bodyPr>
            <a:normAutofit fontScale="90000"/>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57200" y="886265"/>
            <a:ext cx="8229600" cy="4164037"/>
          </a:xfrm>
        </p:spPr>
        <p:txBody>
          <a:bodyPr>
            <a:noAutofit/>
          </a:bodyPr>
          <a:lstStyle/>
          <a:p>
            <a:pPr marR="0">
              <a:lnSpc>
                <a:spcPct val="107000"/>
              </a:lnSpc>
              <a:spcBef>
                <a:spcPts val="0"/>
              </a:spcBef>
              <a:spcAft>
                <a:spcPts val="800"/>
              </a:spcAft>
              <a:buFont typeface="Arial" panose="020B0604020202020204" pitchFamily="34" charset="0"/>
              <a:buChar char="•"/>
            </a:pPr>
            <a:r>
              <a:rPr lang="en-US" sz="2600" b="1" dirty="0">
                <a:latin typeface="Calibri" panose="020F0502020204030204" pitchFamily="34" charset="0"/>
                <a:ea typeface="Calibri" panose="020F0502020204030204" pitchFamily="34" charset="0"/>
                <a:cs typeface="Times New Roman" panose="02020603050405020304" pitchFamily="18" charset="0"/>
              </a:rPr>
              <a:t>Response to Office Action: “We are going to sit down with your [s]</a:t>
            </a:r>
            <a:r>
              <a:rPr lang="en-US" sz="2600" b="1" dirty="0" err="1">
                <a:latin typeface="Calibri" panose="020F0502020204030204" pitchFamily="34" charset="0"/>
                <a:ea typeface="Calibri" panose="020F0502020204030204" pitchFamily="34" charset="0"/>
                <a:cs typeface="Times New Roman" panose="02020603050405020304" pitchFamily="18" charset="0"/>
              </a:rPr>
              <a:t>upervisor</a:t>
            </a:r>
            <a:r>
              <a:rPr lang="en-US" sz="2600" b="1" dirty="0">
                <a:latin typeface="Calibri" panose="020F0502020204030204" pitchFamily="34" charset="0"/>
                <a:ea typeface="Calibri" panose="020F0502020204030204" pitchFamily="34" charset="0"/>
                <a:cs typeface="Times New Roman" panose="02020603050405020304" pitchFamily="18" charset="0"/>
              </a:rPr>
              <a:t> and walk through this. It will take 5 minutes to see you are wrong.”</a:t>
            </a:r>
          </a:p>
          <a:p>
            <a:pPr marR="0">
              <a:lnSpc>
                <a:spcPct val="107000"/>
              </a:lnSpc>
              <a:spcBef>
                <a:spcPts val="0"/>
              </a:spcBef>
              <a:spcAft>
                <a:spcPts val="800"/>
              </a:spcAft>
              <a:buFont typeface="Arial" panose="020B0604020202020204" pitchFamily="34" charset="0"/>
              <a:buChar char="•"/>
            </a:pPr>
            <a:r>
              <a:rPr lang="en-US" sz="2600" b="1" dirty="0">
                <a:latin typeface="Calibri" panose="020F0502020204030204" pitchFamily="34" charset="0"/>
                <a:ea typeface="Calibri" panose="020F0502020204030204" pitchFamily="34" charset="0"/>
                <a:cs typeface="Times New Roman" panose="02020603050405020304" pitchFamily="18" charset="0"/>
              </a:rPr>
              <a:t>We either have to abandon or appeal, but before that, we will talk to your management.”</a:t>
            </a:r>
          </a:p>
          <a:p>
            <a:pPr marR="0">
              <a:lnSpc>
                <a:spcPct val="107000"/>
              </a:lnSpc>
              <a:spcBef>
                <a:spcPts val="0"/>
              </a:spcBef>
              <a:spcAft>
                <a:spcPts val="800"/>
              </a:spcAft>
              <a:buFont typeface="Arial" panose="020B0604020202020204" pitchFamily="34" charset="0"/>
              <a:buChar char="•"/>
            </a:pPr>
            <a:r>
              <a:rPr lang="en-US" sz="2600" b="1" dirty="0">
                <a:latin typeface="Calibri" panose="020F0502020204030204" pitchFamily="34" charset="0"/>
                <a:ea typeface="Calibri" panose="020F0502020204030204" pitchFamily="34" charset="0"/>
                <a:cs typeface="Times New Roman" panose="02020603050405020304" pitchFamily="18" charset="0"/>
              </a:rPr>
              <a:t>Our effort at cooperation is slapped away with the following text, which is wrong, 100% wrong, and evidence the fundamental misapprehension of how to examine claims.”</a:t>
            </a: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512403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354"/>
            <a:ext cx="8229600" cy="604911"/>
          </a:xfrm>
        </p:spPr>
        <p:txBody>
          <a:bodyPr>
            <a:normAutofit fontScale="90000"/>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57200" y="886265"/>
            <a:ext cx="8229600" cy="4164037"/>
          </a:xfrm>
        </p:spPr>
        <p:txBody>
          <a:bodyPr>
            <a:noAutofit/>
          </a:bodyPr>
          <a:lstStyle/>
          <a:p>
            <a:endParaRPr lang="en-US" dirty="0"/>
          </a:p>
          <a:p>
            <a:endParaRPr lang="en-US" dirty="0"/>
          </a:p>
          <a:p>
            <a:r>
              <a:rPr lang="en-US" b="1" dirty="0"/>
              <a:t>Referred to the USPTO as the “Nazi patent and trademark office.”</a:t>
            </a: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843244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altLang="en-US" dirty="0"/>
              <a:t>Professional responsibility and </a:t>
            </a:r>
            <a:br>
              <a:rPr lang="en-US" altLang="en-US" dirty="0"/>
            </a:br>
            <a:r>
              <a:rPr lang="en-US" altLang="en-US" dirty="0"/>
              <a:t>practice before the USPTO</a:t>
            </a:r>
            <a:br>
              <a:rPr lang="en-US" altLang="en-US" dirty="0"/>
            </a:br>
            <a:endParaRPr lang="en-US" dirty="0"/>
          </a:p>
        </p:txBody>
      </p:sp>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a:t>
            </a:r>
          </a:p>
        </p:txBody>
      </p:sp>
    </p:spTree>
    <p:extLst>
      <p:ext uri="{BB962C8B-B14F-4D97-AF65-F5344CB8AC3E}">
        <p14:creationId xmlns:p14="http://schemas.microsoft.com/office/powerpoint/2010/main" val="331324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3" name="Content Placeholder 2"/>
          <p:cNvSpPr>
            <a:spLocks noGrp="1"/>
          </p:cNvSpPr>
          <p:nvPr>
            <p:ph idx="1"/>
          </p:nvPr>
        </p:nvSpPr>
        <p:spPr/>
        <p:txBody>
          <a:bodyPr/>
          <a:lstStyle/>
          <a:p>
            <a:r>
              <a:rPr lang="en-US" dirty="0">
                <a:hlinkClick r:id="rId3"/>
              </a:rPr>
              <a:t>foiadocuments.uspto.gov/</a:t>
            </a:r>
            <a:r>
              <a:rPr lang="en-US" dirty="0" err="1">
                <a:hlinkClick r:id="rId3"/>
              </a:rPr>
              <a:t>oed</a:t>
            </a:r>
            <a:r>
              <a:rPr lang="en-US" dirty="0">
                <a:hlinkClick r:id="rId3"/>
              </a:rPr>
              <a:t>/</a:t>
            </a:r>
            <a:r>
              <a:rPr lang="en-US" dirty="0"/>
              <a:t> </a:t>
            </a:r>
          </a:p>
          <a:p>
            <a:r>
              <a:rPr lang="en-US" altLang="en-US" dirty="0"/>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20</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OED</a:t>
            </a:r>
          </a:p>
        </p:txBody>
      </p:sp>
      <p:sp>
        <p:nvSpPr>
          <p:cNvPr id="6" name="Text Placeholder 5"/>
          <p:cNvSpPr>
            <a:spLocks noGrp="1"/>
          </p:cNvSpPr>
          <p:nvPr>
            <p:ph type="body" sz="quarter" idx="11"/>
          </p:nvPr>
        </p:nvSpPr>
        <p:spPr/>
        <p:txBody>
          <a:bodyPr/>
          <a:lstStyle/>
          <a:p>
            <a:r>
              <a:rPr lang="en-US" dirty="0"/>
              <a:t>571-272-4097</a:t>
            </a:r>
          </a:p>
        </p:txBody>
      </p:sp>
    </p:spTree>
    <p:extLst>
      <p:ext uri="{BB962C8B-B14F-4D97-AF65-F5344CB8AC3E}">
        <p14:creationId xmlns:p14="http://schemas.microsoft.com/office/powerpoint/2010/main" val="63133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Discussion of Select Case Law</a:t>
            </a:r>
          </a:p>
        </p:txBody>
      </p:sp>
    </p:spTree>
    <p:extLst>
      <p:ext uri="{BB962C8B-B14F-4D97-AF65-F5344CB8AC3E}">
        <p14:creationId xmlns:p14="http://schemas.microsoft.com/office/powerpoint/2010/main" val="294308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U.S. counsel rule</a:t>
            </a:r>
          </a:p>
        </p:txBody>
      </p:sp>
      <p:sp>
        <p:nvSpPr>
          <p:cNvPr id="3" name="Content Placeholder 2"/>
          <p:cNvSpPr>
            <a:spLocks noGrp="1"/>
          </p:cNvSpPr>
          <p:nvPr>
            <p:ph idx="1"/>
          </p:nvPr>
        </p:nvSpPr>
        <p:spPr/>
        <p:txBody>
          <a:bodyPr>
            <a:noAutofit/>
          </a:bodyPr>
          <a:lstStyle/>
          <a:p>
            <a:pPr>
              <a:lnSpc>
                <a:spcPct val="120000"/>
              </a:lnSpc>
            </a:pPr>
            <a:r>
              <a:rPr lang="en-US" sz="1200" dirty="0"/>
              <a:t>Increase in foreign parties not authorized to represent trademark applicants improperly representing foreign applicants in trademark (TM) matters.</a:t>
            </a:r>
          </a:p>
          <a:p>
            <a:pPr>
              <a:lnSpc>
                <a:spcPct val="120000"/>
              </a:lnSpc>
            </a:pPr>
            <a:r>
              <a:rPr lang="en-US" sz="1200" dirty="0"/>
              <a:t>Fraudulent or inaccurate claims of use are a burden on the trademark system and the public and jeopardize validity of marks.</a:t>
            </a:r>
          </a:p>
          <a:p>
            <a:pPr>
              <a:lnSpc>
                <a:spcPct val="120000"/>
              </a:lnSpc>
            </a:pPr>
            <a:r>
              <a:rPr lang="en-US" sz="1200" dirty="0"/>
              <a:t>Effective August 3, 2019: </a:t>
            </a:r>
          </a:p>
          <a:p>
            <a:pPr lvl="1">
              <a:lnSpc>
                <a:spcPct val="120000"/>
              </a:lnSpc>
            </a:pPr>
            <a:r>
              <a:rPr lang="en-US" sz="1100" dirty="0"/>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sz="1200" dirty="0"/>
              <a:t>Final rule: 84 Fed. Reg. 31498 (July 2, 2019)</a:t>
            </a:r>
          </a:p>
          <a:p>
            <a:pPr>
              <a:lnSpc>
                <a:spcPct val="120000"/>
              </a:lnSpc>
            </a:pPr>
            <a:r>
              <a:rPr lang="en-US" sz="1200" dirty="0"/>
              <a:t>Canadian patent agents are no longer able to represent Canadian parties in U.S. TM matters.</a:t>
            </a:r>
          </a:p>
          <a:p>
            <a:pPr>
              <a:lnSpc>
                <a:spcPct val="120000"/>
              </a:lnSpc>
            </a:pPr>
            <a:r>
              <a:rPr lang="en-US" sz="1200" dirty="0"/>
              <a:t>Canadian TM attorneys and agents will only be able to serve as additionally appointed practitioners.</a:t>
            </a:r>
          </a:p>
          <a:p>
            <a:pPr lvl="1">
              <a:lnSpc>
                <a:spcPct val="120000"/>
              </a:lnSpc>
            </a:pPr>
            <a:r>
              <a:rPr lang="en-US" sz="1100" dirty="0"/>
              <a:t>Clients must appoint U.S.-licensed attorney to file formal responses.</a:t>
            </a:r>
          </a:p>
          <a:p>
            <a:pPr lvl="1">
              <a:lnSpc>
                <a:spcPct val="120000"/>
              </a:lnSpc>
            </a:pPr>
            <a:r>
              <a:rPr lang="en-US" sz="1100" dirty="0"/>
              <a:t>The USPTO will only correspond with U.S. licensed attorney.</a:t>
            </a:r>
          </a:p>
        </p:txBody>
      </p:sp>
      <p:sp>
        <p:nvSpPr>
          <p:cNvPr id="5"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a:t>
            </a:r>
            <a:r>
              <a:rPr lang="en-US"/>
              <a:t>U.S. counsel </a:t>
            </a:r>
            <a:r>
              <a:rPr lang="en-US" dirty="0"/>
              <a:t>rule</a:t>
            </a:r>
          </a:p>
        </p:txBody>
      </p:sp>
      <p:sp>
        <p:nvSpPr>
          <p:cNvPr id="4" name="Slide Number Placeholder 3"/>
          <p:cNvSpPr>
            <a:spLocks noGrp="1"/>
          </p:cNvSpPr>
          <p:nvPr>
            <p:ph type="sldNum" sz="quarter" idx="10"/>
          </p:nvPr>
        </p:nvSpPr>
        <p:spPr/>
        <p:txBody>
          <a:bodyPr/>
          <a:lstStyle/>
          <a:p>
            <a:fld id="{92DA454B-C859-4892-B9FA-68B588C9F547}" type="slidenum">
              <a:rPr lang="en-US" smtClean="0"/>
              <a:t>5</a:t>
            </a:fld>
            <a:endParaRPr lang="en-US" dirty="0"/>
          </a:p>
        </p:txBody>
      </p:sp>
      <p:pic>
        <p:nvPicPr>
          <p:cNvPr id="7" name="Picture 6"/>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9B53-EAEE-42AB-B7B1-86594AAB0368}"/>
              </a:ext>
            </a:extLst>
          </p:cNvPr>
          <p:cNvSpPr>
            <a:spLocks noGrp="1"/>
          </p:cNvSpPr>
          <p:nvPr>
            <p:ph type="title"/>
          </p:nvPr>
        </p:nvSpPr>
        <p:spPr>
          <a:xfrm>
            <a:off x="457200" y="309580"/>
            <a:ext cx="8229600" cy="477229"/>
          </a:xfrm>
        </p:spPr>
        <p:txBody>
          <a:bodyPr>
            <a:normAutofit fontScale="90000"/>
          </a:bodyPr>
          <a:lstStyle/>
          <a:p>
            <a:pPr algn="ctr"/>
            <a:r>
              <a:rPr lang="en-US" dirty="0"/>
              <a:t>ID.me</a:t>
            </a:r>
          </a:p>
        </p:txBody>
      </p:sp>
      <p:pic>
        <p:nvPicPr>
          <p:cNvPr id="5" name="Content Placeholder 4">
            <a:extLst>
              <a:ext uri="{FF2B5EF4-FFF2-40B4-BE49-F238E27FC236}">
                <a16:creationId xmlns:a16="http://schemas.microsoft.com/office/drawing/2014/main" id="{6364E9E7-D3E3-4A6B-BA4F-D641BCF7DCD6}"/>
              </a:ext>
            </a:extLst>
          </p:cNvPr>
          <p:cNvPicPr>
            <a:picLocks noGrp="1" noChangeAspect="1"/>
          </p:cNvPicPr>
          <p:nvPr>
            <p:ph idx="1"/>
          </p:nvPr>
        </p:nvPicPr>
        <p:blipFill>
          <a:blip r:embed="rId2"/>
          <a:stretch>
            <a:fillRect/>
          </a:stretch>
        </p:blipFill>
        <p:spPr>
          <a:xfrm>
            <a:off x="5299202" y="1251098"/>
            <a:ext cx="2583067" cy="3786188"/>
          </a:xfrm>
          <a:prstGeom prst="rect">
            <a:avLst/>
          </a:prstGeom>
        </p:spPr>
      </p:pic>
      <p:sp>
        <p:nvSpPr>
          <p:cNvPr id="4" name="Slide Number Placeholder 3">
            <a:extLst>
              <a:ext uri="{FF2B5EF4-FFF2-40B4-BE49-F238E27FC236}">
                <a16:creationId xmlns:a16="http://schemas.microsoft.com/office/drawing/2014/main" id="{8511420D-7FF8-4DFF-B4E7-40A760B71835}"/>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C92177A0-E23F-49C4-B813-47B9F30CA27C}"/>
              </a:ext>
            </a:extLst>
          </p:cNvPr>
          <p:cNvSpPr/>
          <p:nvPr/>
        </p:nvSpPr>
        <p:spPr>
          <a:xfrm>
            <a:off x="368595" y="1123763"/>
            <a:ext cx="4203405" cy="44627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MicrosoftYaHei-Bold"/>
                <a:ea typeface="+mn-ea"/>
                <a:cs typeface="+mn-cs"/>
              </a:rPr>
              <a:t>美标源头律师合作，非华人律师</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MT"/>
                <a:ea typeface="+mn-ea"/>
                <a:cs typeface="+mn-cs"/>
              </a:rPr>
              <a:t>1 message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Arial-BoldMT"/>
                <a:ea typeface="+mn-ea"/>
                <a:cs typeface="+mn-cs"/>
              </a:rPr>
              <a:t>US_Trademark_Agent</a:t>
            </a:r>
            <a:r>
              <a:rPr kumimoji="0" lang="en-US" sz="1800" b="1" i="0" u="none" strike="noStrike" kern="1200" cap="none" spc="0" normalizeH="0" baseline="0" noProof="0" dirty="0">
                <a:ln>
                  <a:noFill/>
                </a:ln>
                <a:solidFill>
                  <a:srgbClr val="000000"/>
                </a:solidFill>
                <a:effectLst/>
                <a:uLnTx/>
                <a:uFillTx/>
                <a:latin typeface="Arial-BoldMT"/>
                <a:ea typeface="+mn-ea"/>
                <a:cs typeface="+mn-cs"/>
              </a:rPr>
              <a:t> </a:t>
            </a:r>
            <a:r>
              <a:rPr kumimoji="0" lang="en-US" sz="1800" b="0" i="0" u="none" strike="noStrike" kern="1200" cap="none" spc="0" normalizeH="0" baseline="0" noProof="0" dirty="0">
                <a:ln>
                  <a:noFill/>
                </a:ln>
                <a:solidFill>
                  <a:srgbClr val="000000"/>
                </a:solidFill>
                <a:effectLst/>
                <a:uLnTx/>
                <a:uFillTx/>
                <a:latin typeface="ArialMT"/>
                <a:ea typeface="+mn-ea"/>
                <a:cs typeface="+mn-cs"/>
              </a:rPr>
              <a:t>&lt;tony.3918253@ddyaopin.com&gt; Sat, Mar 12, 2022 at 2:23 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MT"/>
                <a:ea typeface="+mn-ea"/>
                <a:cs typeface="+mn-cs"/>
              </a:rPr>
              <a:t>Reply-To: tony@ukvat.cn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MT"/>
                <a:ea typeface="+mn-ea"/>
                <a:cs typeface="+mn-cs"/>
              </a:rPr>
              <a:t>To: @gmail.com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MicrosoftYaHei"/>
                <a:ea typeface="+mn-ea"/>
                <a:cs typeface="+mn-cs"/>
              </a:rPr>
              <a:t>您好，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初步沟通后，可提供美国白皮律师（非华人）商标方案如下：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ArialMT"/>
                <a:ea typeface="+mn-ea"/>
                <a:cs typeface="+mn-cs"/>
              </a:rPr>
              <a:t>*</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符合</a:t>
            </a:r>
            <a:r>
              <a:rPr kumimoji="0" lang="en-US" altLang="zh-CN" sz="1600" b="0" i="0" u="none" strike="noStrike" kern="1200" cap="none" spc="0" normalizeH="0" baseline="0" noProof="0" dirty="0">
                <a:ln>
                  <a:noFill/>
                </a:ln>
                <a:solidFill>
                  <a:srgbClr val="000000"/>
                </a:solidFill>
                <a:effectLst/>
                <a:uLnTx/>
                <a:uFillTx/>
                <a:latin typeface="ArialMT"/>
                <a:ea typeface="+mn-ea"/>
                <a:cs typeface="+mn-cs"/>
              </a:rPr>
              <a:t>4</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月</a:t>
            </a:r>
            <a:r>
              <a:rPr kumimoji="0" lang="en-US" altLang="zh-CN" sz="1600" b="0" i="0" u="none" strike="noStrike" kern="1200" cap="none" spc="0" normalizeH="0" baseline="0" noProof="0" dirty="0">
                <a:ln>
                  <a:noFill/>
                </a:ln>
                <a:solidFill>
                  <a:srgbClr val="000000"/>
                </a:solidFill>
                <a:effectLst/>
                <a:uLnTx/>
                <a:uFillTx/>
                <a:latin typeface="ArialMT"/>
                <a:ea typeface="+mn-ea"/>
                <a:cs typeface="+mn-cs"/>
              </a:rPr>
              <a:t>9</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日新规，</a:t>
            </a:r>
            <a:r>
              <a:rPr kumimoji="0" lang="en-US" altLang="zh-CN" sz="1600" b="0" i="0" u="none" strike="noStrike" kern="1200" cap="none" spc="0" normalizeH="0" baseline="0" noProof="0" dirty="0">
                <a:ln>
                  <a:noFill/>
                </a:ln>
                <a:solidFill>
                  <a:srgbClr val="000000"/>
                </a:solidFill>
                <a:effectLst/>
                <a:uLnTx/>
                <a:uFillTx/>
                <a:latin typeface="ArialMT"/>
                <a:ea typeface="+mn-ea"/>
                <a:cs typeface="+mn-cs"/>
              </a:rPr>
              <a:t>USPTO</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律师实人认证；</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ArialMT"/>
                <a:ea typeface="+mn-ea"/>
                <a:cs typeface="+mn-cs"/>
              </a:rPr>
              <a:t>*</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可协助</a:t>
            </a:r>
            <a:r>
              <a:rPr kumimoji="0" lang="en-US" altLang="zh-CN" sz="1600" b="0" i="0" u="none" strike="noStrike" kern="1200" cap="none" spc="0" normalizeH="0" baseline="0" noProof="0" dirty="0">
                <a:ln>
                  <a:noFill/>
                </a:ln>
                <a:solidFill>
                  <a:srgbClr val="000000"/>
                </a:solidFill>
                <a:effectLst/>
                <a:uLnTx/>
                <a:uFillTx/>
                <a:latin typeface="ArialMT"/>
                <a:ea typeface="+mn-ea"/>
                <a:cs typeface="+mn-cs"/>
              </a:rPr>
              <a:t>OBJ</a:t>
            </a:r>
            <a:r>
              <a:rPr kumimoji="0" lang="zh-CN" altLang="en-US" sz="1600" b="0" i="0" u="none" strike="noStrike" kern="1200" cap="none" spc="0" normalizeH="0" baseline="0" noProof="0" dirty="0">
                <a:ln>
                  <a:noFill/>
                </a:ln>
                <a:solidFill>
                  <a:srgbClr val="000000"/>
                </a:solidFill>
                <a:effectLst/>
                <a:uLnTx/>
                <a:uFillTx/>
                <a:latin typeface="MicrosoftYaHei"/>
                <a:ea typeface="+mn-ea"/>
                <a:cs typeface="+mn-cs"/>
              </a:rPr>
              <a:t>制作（律师助手子账号操作）；</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ArialMT"/>
                <a:ea typeface="+mn-ea"/>
                <a:cs typeface="+mn-cs"/>
              </a:rPr>
              <a:t>*</a:t>
            </a:r>
            <a:r>
              <a:rPr kumimoji="0" lang="ja-JP" altLang="en-US" sz="1600" b="0" i="0" u="none" strike="noStrike" kern="1200" cap="none" spc="0" normalizeH="0" baseline="0" noProof="0" dirty="0">
                <a:ln>
                  <a:noFill/>
                </a:ln>
                <a:solidFill>
                  <a:srgbClr val="000000"/>
                </a:solidFill>
                <a:effectLst/>
                <a:uLnTx/>
                <a:uFillTx/>
                <a:latin typeface="MicrosoftYaHei"/>
                <a:ea typeface="+mn-ea"/>
                <a:cs typeface="+mn-cs"/>
              </a:rPr>
              <a:t>使用</a:t>
            </a:r>
            <a:r>
              <a:rPr kumimoji="0" lang="en-US" sz="1600" b="0" i="0" u="none" strike="noStrike" kern="1200" cap="none" spc="0" normalizeH="0" baseline="0" noProof="0" dirty="0">
                <a:ln>
                  <a:noFill/>
                </a:ln>
                <a:solidFill>
                  <a:srgbClr val="000000"/>
                </a:solidFill>
                <a:effectLst/>
                <a:uLnTx/>
                <a:uFillTx/>
                <a:latin typeface="ArialMT"/>
                <a:ea typeface="+mn-ea"/>
                <a:cs typeface="+mn-cs"/>
              </a:rPr>
              <a:t>USPTO </a:t>
            </a:r>
            <a:r>
              <a:rPr kumimoji="0" lang="en-US" sz="1600" b="0" i="0" u="none" strike="noStrike" kern="1200" cap="none" spc="0" normalizeH="0" baseline="0" noProof="0" dirty="0" err="1">
                <a:ln>
                  <a:noFill/>
                </a:ln>
                <a:solidFill>
                  <a:srgbClr val="000000"/>
                </a:solidFill>
                <a:effectLst/>
                <a:uLnTx/>
                <a:uFillTx/>
                <a:latin typeface="ArialMT"/>
                <a:ea typeface="+mn-ea"/>
                <a:cs typeface="+mn-cs"/>
              </a:rPr>
              <a:t>Payement</a:t>
            </a:r>
            <a:r>
              <a:rPr kumimoji="0" lang="en-US" sz="1600" b="0" i="0" u="none" strike="noStrike" kern="1200" cap="none" spc="0" normalizeH="0" baseline="0" noProof="0" dirty="0">
                <a:ln>
                  <a:noFill/>
                </a:ln>
                <a:solidFill>
                  <a:srgbClr val="000000"/>
                </a:solidFill>
                <a:effectLst/>
                <a:uLnTx/>
                <a:uFillTx/>
                <a:latin typeface="ArialMT"/>
                <a:ea typeface="+mn-ea"/>
                <a:cs typeface="+mn-cs"/>
              </a:rPr>
              <a:t> Account</a:t>
            </a:r>
            <a:r>
              <a:rPr kumimoji="0" lang="ja-JP" altLang="en-US" sz="1600" b="0" i="0" u="none" strike="noStrike" kern="1200" cap="none" spc="0" normalizeH="0" baseline="0" noProof="0" dirty="0">
                <a:ln>
                  <a:noFill/>
                </a:ln>
                <a:solidFill>
                  <a:srgbClr val="000000"/>
                </a:solidFill>
                <a:effectLst/>
                <a:uLnTx/>
                <a:uFillTx/>
                <a:latin typeface="MicrosoftYaHei"/>
                <a:ea typeface="+mn-ea"/>
                <a:cs typeface="+mn-cs"/>
              </a:rPr>
              <a:t>支付商标官费；</a:t>
            </a: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641178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a:t>Improper signatures/communication</a:t>
            </a:r>
          </a:p>
        </p:txBody>
      </p:sp>
      <p:sp>
        <p:nvSpPr>
          <p:cNvPr id="9" name="Content Placeholder 2"/>
          <p:cNvSpPr>
            <a:spLocks noGrp="1"/>
          </p:cNvSpPr>
          <p:nvPr>
            <p:ph idx="1"/>
          </p:nvPr>
        </p:nvSpPr>
        <p:spPr>
          <a:xfrm>
            <a:off x="457200" y="1262080"/>
            <a:ext cx="8229600" cy="3786267"/>
          </a:xfrm>
        </p:spPr>
        <p:txBody>
          <a:bodyPr>
            <a:normAutofit fontScale="25000" lnSpcReduction="20000"/>
          </a:bodyPr>
          <a:lstStyle/>
          <a:p>
            <a:pPr marL="0" indent="0">
              <a:buNone/>
            </a:pPr>
            <a:r>
              <a:rPr lang="en-US" sz="8000" b="1" i="1" dirty="0">
                <a:latin typeface="+mn-lt"/>
              </a:rPr>
              <a:t>In re Lou</a:t>
            </a:r>
            <a:r>
              <a:rPr lang="en-US" sz="8000" dirty="0">
                <a:latin typeface="+mn-lt"/>
              </a:rPr>
              <a:t>, Proceeding No. D2021-04 (USPTO May 12, 2021)</a:t>
            </a:r>
          </a:p>
          <a:p>
            <a:pPr lvl="1">
              <a:lnSpc>
                <a:spcPct val="120000"/>
              </a:lnSpc>
              <a:spcBef>
                <a:spcPts val="0"/>
              </a:spcBef>
              <a:buFont typeface="Arial" panose="020B0604020202020204" pitchFamily="34" charset="0"/>
              <a:buChar char="•"/>
            </a:pPr>
            <a:r>
              <a:rPr lang="en-US" sz="5600" dirty="0"/>
              <a:t>Trademark Attorney had business relationship with foreign company that provided IP services to merchants.</a:t>
            </a:r>
          </a:p>
          <a:p>
            <a:pPr lvl="1">
              <a:lnSpc>
                <a:spcPct val="120000"/>
              </a:lnSpc>
              <a:spcBef>
                <a:spcPts val="0"/>
              </a:spcBef>
              <a:buFont typeface="Arial" panose="020B0604020202020204" pitchFamily="34" charset="0"/>
              <a:buChar char="•"/>
            </a:pPr>
            <a:r>
              <a:rPr lang="en-US" sz="5600" dirty="0"/>
              <a:t>Over the course of their relationship, attorney reviewed up to 500 applications per month and received over $10,000 in compensation.</a:t>
            </a:r>
          </a:p>
          <a:p>
            <a:pPr lvl="1">
              <a:lnSpc>
                <a:spcPct val="120000"/>
              </a:lnSpc>
              <a:spcBef>
                <a:spcPts val="0"/>
              </a:spcBef>
              <a:buFont typeface="Arial" panose="020B0604020202020204" pitchFamily="34" charset="0"/>
              <a:buChar char="•"/>
            </a:pPr>
            <a:r>
              <a:rPr lang="en-US" sz="5600" dirty="0"/>
              <a:t>As of Oct. 12, 2020, all of the attorney’s TM cases were received from the foreign company.</a:t>
            </a:r>
          </a:p>
          <a:p>
            <a:pPr lvl="1">
              <a:lnSpc>
                <a:spcPct val="120000"/>
              </a:lnSpc>
              <a:spcBef>
                <a:spcPts val="0"/>
              </a:spcBef>
              <a:buFont typeface="Arial" panose="020B0604020202020204" pitchFamily="34" charset="0"/>
              <a:buChar char="•"/>
            </a:pPr>
            <a:r>
              <a:rPr lang="en-US" sz="5600" dirty="0"/>
              <a:t>Attorney impermissibly gave a company employee authorization to enter his electronic signature in the applications and attendant declarations. </a:t>
            </a:r>
          </a:p>
          <a:p>
            <a:pPr lvl="2">
              <a:lnSpc>
                <a:spcPct val="120000"/>
              </a:lnSpc>
              <a:spcBef>
                <a:spcPts val="0"/>
              </a:spcBef>
              <a:buFont typeface="Courier New" panose="02070309020205020404" pitchFamily="49" charset="0"/>
              <a:buChar char="-"/>
            </a:pPr>
            <a:r>
              <a:rPr lang="en-US" sz="4800" dirty="0"/>
              <a:t>Did not subsequently inform applicants that their applications were impermissibly signed.</a:t>
            </a:r>
          </a:p>
          <a:p>
            <a:pPr lvl="1">
              <a:lnSpc>
                <a:spcPct val="120000"/>
              </a:lnSpc>
              <a:spcBef>
                <a:spcPts val="0"/>
              </a:spcBef>
              <a:buFont typeface="Arial" panose="020B0604020202020204" pitchFamily="34" charset="0"/>
              <a:buChar char="•"/>
            </a:pPr>
            <a:r>
              <a:rPr lang="en-US" sz="5600" dirty="0"/>
              <a:t>Provided the foreign company’s email address as correspondence address in applications.</a:t>
            </a:r>
          </a:p>
          <a:p>
            <a:pPr lvl="2">
              <a:lnSpc>
                <a:spcPct val="120000"/>
              </a:lnSpc>
              <a:spcBef>
                <a:spcPts val="0"/>
              </a:spcBef>
              <a:buFont typeface="Courier New" panose="02070309020205020404" pitchFamily="49" charset="0"/>
              <a:buChar char="-"/>
            </a:pPr>
            <a:r>
              <a:rPr lang="en-US" sz="4800" dirty="0"/>
              <a:t>Did not monitor the email address; relied on the foreign company to provide him with updates on USPTO correspondence.</a:t>
            </a:r>
          </a:p>
          <a:p>
            <a:pPr lvl="1">
              <a:lnSpc>
                <a:spcPct val="120000"/>
              </a:lnSpc>
              <a:spcBef>
                <a:spcPts val="0"/>
              </a:spcBef>
              <a:buFont typeface="Arial" panose="020B0604020202020204" pitchFamily="34" charset="0"/>
              <a:buChar char="•"/>
            </a:pPr>
            <a:r>
              <a:rPr lang="en-US" sz="5600" dirty="0"/>
              <a:t>Did not conduct conflicts checks for clients received from the foreign company.</a:t>
            </a:r>
          </a:p>
          <a:p>
            <a:pPr lvl="1">
              <a:lnSpc>
                <a:spcPct val="120000"/>
              </a:lnSpc>
              <a:spcBef>
                <a:spcPts val="0"/>
              </a:spcBef>
              <a:buFont typeface="Arial" panose="020B0604020202020204" pitchFamily="34" charset="0"/>
              <a:buChar char="•"/>
            </a:pPr>
            <a:r>
              <a:rPr lang="en-US" sz="5600" dirty="0"/>
              <a:t>Settlement: three-month suspension.</a:t>
            </a:r>
          </a:p>
          <a:p>
            <a:pPr lvl="1">
              <a:lnSpc>
                <a:spcPct val="120000"/>
              </a:lnSpc>
              <a:spcBef>
                <a:spcPts val="0"/>
              </a:spcBef>
              <a:buFont typeface="Arial" panose="020B0604020202020204" pitchFamily="34" charset="0"/>
              <a:buChar char="•"/>
            </a:pPr>
            <a:r>
              <a:rPr lang="en-US" sz="5600" dirty="0"/>
              <a:t>Rule highlights:</a:t>
            </a:r>
          </a:p>
          <a:p>
            <a:pPr lvl="2">
              <a:lnSpc>
                <a:spcPct val="120000"/>
              </a:lnSpc>
              <a:spcBef>
                <a:spcPts val="0"/>
              </a:spcBef>
              <a:buFont typeface="Courier New" panose="02070309020205020404" pitchFamily="49" charset="0"/>
              <a:buChar char="-"/>
            </a:pPr>
            <a:r>
              <a:rPr lang="en-US" sz="4800" dirty="0"/>
              <a:t>37 C.F.R. § 11.101 – Competence</a:t>
            </a:r>
          </a:p>
          <a:p>
            <a:pPr lvl="2">
              <a:lnSpc>
                <a:spcPct val="120000"/>
              </a:lnSpc>
              <a:spcBef>
                <a:spcPts val="0"/>
              </a:spcBef>
              <a:buFont typeface="Courier New" panose="02070309020205020404" pitchFamily="49" charset="0"/>
              <a:buChar char="-"/>
            </a:pPr>
            <a:r>
              <a:rPr lang="en-US" sz="4800" dirty="0"/>
              <a:t>37 C.F.R. §§ 11.104(a) &amp; (b) – Client communications</a:t>
            </a:r>
          </a:p>
          <a:p>
            <a:pPr lvl="2">
              <a:lnSpc>
                <a:spcPct val="120000"/>
              </a:lnSpc>
              <a:spcBef>
                <a:spcPts val="0"/>
              </a:spcBef>
              <a:buFont typeface="Courier New" panose="02070309020205020404" pitchFamily="49" charset="0"/>
              <a:buChar char="-"/>
            </a:pPr>
            <a:r>
              <a:rPr lang="en-US" sz="4800" dirty="0"/>
              <a:t>37 C.F.R. §§ 11.303(a)(1), (a)(2), (b) &amp; (d) – Candor toward tribunal</a:t>
            </a:r>
          </a:p>
          <a:p>
            <a:pPr lvl="2">
              <a:lnSpc>
                <a:spcPct val="120000"/>
              </a:lnSpc>
              <a:spcBef>
                <a:spcPts val="0"/>
              </a:spcBef>
              <a:buFont typeface="Courier New" panose="02070309020205020404" pitchFamily="49" charset="0"/>
              <a:buChar char="-"/>
            </a:pPr>
            <a:r>
              <a:rPr lang="en-US" sz="4800" dirty="0"/>
              <a:t>37 C.F.R. § 11.503(b) – Responsibilities regarding non-practitioner assistance</a:t>
            </a:r>
          </a:p>
          <a:p>
            <a:pPr lvl="2">
              <a:lnSpc>
                <a:spcPct val="120000"/>
              </a:lnSpc>
              <a:spcBef>
                <a:spcPts val="0"/>
              </a:spcBef>
              <a:buFont typeface="Courier New" panose="02070309020205020404" pitchFamily="49" charset="0"/>
              <a:buChar char="-"/>
            </a:pPr>
            <a:r>
              <a:rPr lang="en-US" sz="4800" dirty="0"/>
              <a:t>37 C.F.R. § 11.505 – Aiding UPL</a:t>
            </a:r>
          </a:p>
        </p:txBody>
      </p:sp>
      <p:sp>
        <p:nvSpPr>
          <p:cNvPr id="4" name="Slide Number Placeholder 3"/>
          <p:cNvSpPr>
            <a:spLocks noGrp="1"/>
          </p:cNvSpPr>
          <p:nvPr>
            <p:ph type="sldNum" sz="quarter" idx="10"/>
          </p:nvPr>
        </p:nvSpPr>
        <p:spPr/>
        <p:txBody>
          <a:bodyPr/>
          <a:lstStyle/>
          <a:p>
            <a:fld id="{92DA454B-C859-4892-B9FA-68B588C9F547}" type="slidenum">
              <a:rPr lang="en-US" smtClean="0"/>
              <a:t>7</a:t>
            </a:fld>
            <a:endParaRPr lang="en-US" dirty="0"/>
          </a:p>
        </p:txBody>
      </p:sp>
      <p:sp>
        <p:nvSpPr>
          <p:cNvPr id="10" name="Slide Number Placeholder 3"/>
          <p:cNvSpPr txBox="1">
            <a:spLocks/>
          </p:cNvSpPr>
          <p:nvPr/>
        </p:nvSpPr>
        <p:spPr>
          <a:xfrm>
            <a:off x="609600" y="54498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1329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5600" b="1" i="1" dirty="0">
                <a:latin typeface="Segoe UI "/>
              </a:rPr>
              <a:t>In re </a:t>
            </a:r>
            <a:r>
              <a:rPr lang="en-US" sz="5600" b="1" i="1" dirty="0" err="1">
                <a:latin typeface="Segoe UI "/>
              </a:rPr>
              <a:t>Hom</a:t>
            </a:r>
            <a:r>
              <a:rPr lang="en-US" sz="5600" dirty="0">
                <a:latin typeface="Segoe UI "/>
              </a:rPr>
              <a:t>, Proceeding No. D2021-10 (USPTO Dec. 17, 2021)</a:t>
            </a:r>
          </a:p>
          <a:p>
            <a:pPr marL="0" indent="0">
              <a:buNone/>
            </a:pPr>
            <a:r>
              <a:rPr lang="en-US" sz="5600" dirty="0">
                <a:latin typeface="Segoe UI "/>
              </a:rPr>
              <a:t>	Patent Attorney </a:t>
            </a:r>
          </a:p>
          <a:p>
            <a:pPr marL="0" indent="0">
              <a:buNone/>
            </a:pPr>
            <a:r>
              <a:rPr lang="en-US" sz="5600" dirty="0">
                <a:latin typeface="Segoe UI "/>
              </a:rPr>
              <a:t>	-Listed as attorney of record in &gt;13k TM apps.</a:t>
            </a:r>
          </a:p>
          <a:p>
            <a:pPr marL="0" indent="0">
              <a:buNone/>
            </a:pPr>
            <a:r>
              <a:rPr lang="en-US" sz="5600" dirty="0">
                <a:latin typeface="Segoe UI "/>
              </a:rPr>
              <a:t>	-Before local counsel rule, he was listed in 2k TM apps; afterwards, listed in &gt;11k apps.</a:t>
            </a:r>
          </a:p>
          <a:p>
            <a:pPr marL="0" indent="0">
              <a:buNone/>
            </a:pPr>
            <a:r>
              <a:rPr lang="en-US" sz="5600" dirty="0">
                <a:latin typeface="Segoe UI "/>
              </a:rPr>
              <a:t>	-Received instructions from foreign intermediaries </a:t>
            </a:r>
          </a:p>
          <a:p>
            <a:pPr marL="0" indent="0">
              <a:buNone/>
            </a:pPr>
            <a:r>
              <a:rPr lang="en-US" sz="5600" dirty="0">
                <a:latin typeface="Segoe UI "/>
              </a:rPr>
              <a:t>	-Failed to review specimens which appeared in more than one application for a different 	applicant; didn’t speak to applicants; and did not personally enter his signature on most apps.</a:t>
            </a:r>
          </a:p>
          <a:p>
            <a:pPr marL="0" indent="0">
              <a:buNone/>
            </a:pPr>
            <a:r>
              <a:rPr lang="en-US" sz="5600" dirty="0">
                <a:latin typeface="Segoe UI "/>
              </a:rPr>
              <a:t>	-Suspension for two years.</a:t>
            </a:r>
          </a:p>
          <a:p>
            <a:pPr marL="0" indent="0">
              <a:buNone/>
            </a:pPr>
            <a:r>
              <a:rPr lang="en-US" sz="5600" dirty="0">
                <a:latin typeface="Segoe UI "/>
              </a:rPr>
              <a:t>	Rule Highlights:</a:t>
            </a:r>
          </a:p>
          <a:p>
            <a:pPr marL="0" indent="0">
              <a:buNone/>
            </a:pPr>
            <a:r>
              <a:rPr lang="en-US" sz="5600" dirty="0">
                <a:latin typeface="Segoe UI "/>
              </a:rPr>
              <a:t>	37 C.F.R. § 11.101 – Competence</a:t>
            </a:r>
          </a:p>
          <a:p>
            <a:pPr marL="0" indent="0">
              <a:buNone/>
            </a:pPr>
            <a:r>
              <a:rPr lang="en-US" sz="5600" dirty="0">
                <a:latin typeface="Segoe UI "/>
              </a:rPr>
              <a:t>	37 C.F.R. § 11.103 – Diligence</a:t>
            </a:r>
          </a:p>
          <a:p>
            <a:pPr marL="0" indent="0">
              <a:buNone/>
            </a:pPr>
            <a:r>
              <a:rPr lang="en-US" sz="5600" dirty="0">
                <a:latin typeface="Segoe UI "/>
              </a:rPr>
              <a:t>	37 C.F.R. § 11.104 – Communication</a:t>
            </a:r>
          </a:p>
          <a:p>
            <a:pPr marL="0" indent="0">
              <a:buNone/>
            </a:pPr>
            <a:r>
              <a:rPr lang="en-US" sz="5600" dirty="0">
                <a:latin typeface="Segoe UI "/>
              </a:rPr>
              <a:t>	37 C.F.R. § 11.503 – Allowing non-</a:t>
            </a:r>
            <a:r>
              <a:rPr lang="en-US" sz="5600" dirty="0" err="1">
                <a:latin typeface="Segoe UI "/>
              </a:rPr>
              <a:t>prac</a:t>
            </a:r>
            <a:r>
              <a:rPr lang="en-US" sz="5600" dirty="0">
                <a:latin typeface="Segoe UI "/>
              </a:rPr>
              <a:t> assistants to draft TM documents; submit false specs</a:t>
            </a:r>
          </a:p>
          <a:p>
            <a:pPr marL="0" indent="0">
              <a:buNone/>
            </a:pPr>
            <a:r>
              <a:rPr lang="en-US" sz="5600" dirty="0">
                <a:latin typeface="Segoe UI "/>
              </a:rPr>
              <a:t>	37 C.F.R. § 11.505 – Assisting UPL</a:t>
            </a:r>
          </a:p>
          <a:p>
            <a:pPr marL="0" indent="0">
              <a:buNone/>
            </a:pPr>
            <a:r>
              <a:rPr lang="en-US" sz="5600" dirty="0">
                <a:latin typeface="Segoe UI "/>
              </a:rPr>
              <a:t>	37 C.F.R. § 11.804(d) – Conduct prejudicial to the administration of justice</a:t>
            </a:r>
          </a:p>
          <a:p>
            <a:pPr marL="0" indent="0">
              <a:buNone/>
            </a:pPr>
            <a:r>
              <a:rPr lang="en-US" sz="1600" dirty="0">
                <a:latin typeface="Segoe UI "/>
              </a:rPr>
              <a:t>	</a:t>
            </a:r>
          </a:p>
          <a:p>
            <a:pPr marL="0" indent="0">
              <a:buNone/>
            </a:pPr>
            <a:r>
              <a:rPr lang="en-US" sz="1800" dirty="0"/>
              <a:t>  </a:t>
            </a:r>
          </a:p>
        </p:txBody>
      </p:sp>
      <p:sp>
        <p:nvSpPr>
          <p:cNvPr id="4" name="Slide Number Placeholder 3"/>
          <p:cNvSpPr>
            <a:spLocks noGrp="1"/>
          </p:cNvSpPr>
          <p:nvPr>
            <p:ph type="sldNum" sz="quarter" idx="10"/>
          </p:nvPr>
        </p:nvSpPr>
        <p:spPr/>
        <p:txBody>
          <a:bodyPr/>
          <a:lstStyle/>
          <a:p>
            <a:fld id="{92DA454B-C859-4892-B9FA-68B588C9F547}" type="slidenum">
              <a:rPr lang="en-US" smtClean="0"/>
              <a:t>8</a:t>
            </a:fld>
            <a:endParaRPr lang="en-US" dirty="0"/>
          </a:p>
        </p:txBody>
      </p:sp>
    </p:spTree>
    <p:extLst>
      <p:ext uri="{BB962C8B-B14F-4D97-AF65-F5344CB8AC3E}">
        <p14:creationId xmlns:p14="http://schemas.microsoft.com/office/powerpoint/2010/main" val="76290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6400" b="1" i="1" dirty="0">
                <a:latin typeface="Segoe UI "/>
              </a:rPr>
              <a:t>In re Yang</a:t>
            </a:r>
            <a:r>
              <a:rPr lang="en-US" sz="6400" dirty="0">
                <a:latin typeface="Segoe UI "/>
              </a:rPr>
              <a:t>, Proceeding No. D2021-11 (USPTO Dec. 17, 2021)</a:t>
            </a:r>
          </a:p>
          <a:p>
            <a:pPr marL="0" indent="0">
              <a:buNone/>
            </a:pPr>
            <a:r>
              <a:rPr lang="en-US" sz="5600" dirty="0">
                <a:latin typeface="Segoe UI "/>
              </a:rPr>
              <a:t>	Patent Attorney </a:t>
            </a:r>
          </a:p>
          <a:p>
            <a:pPr marL="0" indent="0">
              <a:buNone/>
            </a:pPr>
            <a:r>
              <a:rPr lang="en-US" sz="5600" dirty="0">
                <a:latin typeface="Segoe UI "/>
              </a:rPr>
              <a:t>	-</a:t>
            </a:r>
            <a:r>
              <a:rPr lang="en-US" sz="4800" dirty="0">
                <a:latin typeface="Segoe UI "/>
              </a:rPr>
              <a:t>Agreed to allow foreign company to use her name to file TM applications as a domestic representative in 	exchange for $1500.00 a month for one year </a:t>
            </a:r>
          </a:p>
          <a:p>
            <a:pPr marL="0" indent="0">
              <a:buNone/>
            </a:pPr>
            <a:r>
              <a:rPr lang="en-US" sz="4800" dirty="0">
                <a:latin typeface="Segoe UI "/>
              </a:rPr>
              <a:t>	-Failed to review specimens; didn’t speak to TM applicants</a:t>
            </a:r>
          </a:p>
          <a:p>
            <a:pPr marL="0" indent="0">
              <a:buNone/>
            </a:pPr>
            <a:r>
              <a:rPr lang="en-US" sz="4800" dirty="0">
                <a:latin typeface="Segoe UI "/>
              </a:rPr>
              <a:t>	-Terminated her business arrangement with company</a:t>
            </a:r>
          </a:p>
          <a:p>
            <a:pPr marL="0" indent="0">
              <a:buNone/>
            </a:pPr>
            <a:r>
              <a:rPr lang="en-US" sz="4800" dirty="0">
                <a:latin typeface="Segoe UI "/>
              </a:rPr>
              <a:t>	-Ended company’s access to a joint email address and informed applicants about impermissible signatures and 	unauthorized filings; informed USPTO about the impermissible signatures</a:t>
            </a:r>
          </a:p>
          <a:p>
            <a:pPr marL="0" indent="0">
              <a:buNone/>
            </a:pPr>
            <a:r>
              <a:rPr lang="en-US" sz="4800" dirty="0">
                <a:latin typeface="Segoe UI "/>
              </a:rPr>
              <a:t>	-30-day suspension and probation for 12 </a:t>
            </a:r>
            <a:r>
              <a:rPr lang="en-US" sz="4800" dirty="0" err="1">
                <a:latin typeface="Segoe UI "/>
              </a:rPr>
              <a:t>mos</a:t>
            </a:r>
            <a:r>
              <a:rPr lang="en-US" sz="4800" dirty="0">
                <a:latin typeface="Segoe UI "/>
              </a:rPr>
              <a:t> thereafter</a:t>
            </a:r>
          </a:p>
          <a:p>
            <a:pPr marL="0" indent="0">
              <a:buNone/>
            </a:pPr>
            <a:r>
              <a:rPr lang="en-US" sz="4800" dirty="0">
                <a:latin typeface="Segoe UI "/>
              </a:rPr>
              <a:t>	Rule Highlights:</a:t>
            </a:r>
          </a:p>
          <a:p>
            <a:pPr marL="0" indent="0">
              <a:buNone/>
            </a:pPr>
            <a:r>
              <a:rPr lang="en-US" sz="4800" dirty="0">
                <a:latin typeface="Segoe UI "/>
              </a:rPr>
              <a:t>	37 C.F.R. § 11.101 – Competence</a:t>
            </a:r>
          </a:p>
          <a:p>
            <a:pPr marL="0" indent="0">
              <a:buNone/>
            </a:pPr>
            <a:r>
              <a:rPr lang="en-US" sz="4800" dirty="0">
                <a:latin typeface="Segoe UI "/>
              </a:rPr>
              <a:t>	37 C.F.R. § 11.103 – Diligence</a:t>
            </a:r>
          </a:p>
          <a:p>
            <a:pPr marL="0" indent="0">
              <a:buNone/>
            </a:pPr>
            <a:r>
              <a:rPr lang="en-US" sz="4800" dirty="0">
                <a:latin typeface="Segoe UI "/>
              </a:rPr>
              <a:t>	37 C.F.R. § 11.104 – Communication</a:t>
            </a:r>
          </a:p>
          <a:p>
            <a:pPr marL="0" indent="0">
              <a:buNone/>
            </a:pPr>
            <a:r>
              <a:rPr lang="en-US" sz="4800" dirty="0">
                <a:latin typeface="Segoe UI "/>
              </a:rPr>
              <a:t>	37 C.F.R. § 11.503 – Allowing non-</a:t>
            </a:r>
            <a:r>
              <a:rPr lang="en-US" sz="4800" dirty="0" err="1">
                <a:latin typeface="Segoe UI "/>
              </a:rPr>
              <a:t>prac</a:t>
            </a:r>
            <a:r>
              <a:rPr lang="en-US" sz="4800" dirty="0">
                <a:latin typeface="Segoe UI "/>
              </a:rPr>
              <a:t> assistants to draft TM documents; submit false specs</a:t>
            </a:r>
          </a:p>
          <a:p>
            <a:pPr marL="0" indent="0">
              <a:buNone/>
            </a:pPr>
            <a:r>
              <a:rPr lang="en-US" sz="4800" dirty="0">
                <a:latin typeface="Segoe UI "/>
              </a:rPr>
              <a:t>	37 C.F.R. § 11.505 – Assisting UPL</a:t>
            </a:r>
          </a:p>
          <a:p>
            <a:pPr marL="0" indent="0">
              <a:buNone/>
            </a:pPr>
            <a:r>
              <a:rPr lang="en-US" sz="4800" dirty="0">
                <a:latin typeface="Segoe UI "/>
              </a:rPr>
              <a:t>	37 C.F.R. § 11.804(d) – Conduct prejudicial to the administration of justice</a:t>
            </a:r>
          </a:p>
          <a:p>
            <a:pPr marL="0" indent="0">
              <a:buNone/>
            </a:pPr>
            <a:r>
              <a:rPr lang="en-US" sz="1600" dirty="0">
                <a:latin typeface="Segoe UI "/>
              </a:rPr>
              <a:t>	</a:t>
            </a:r>
          </a:p>
          <a:p>
            <a:pPr marL="0" indent="0">
              <a:buNone/>
            </a:pPr>
            <a:r>
              <a:rPr lang="en-US" sz="1800" dirty="0"/>
              <a:t>  </a:t>
            </a:r>
          </a:p>
        </p:txBody>
      </p:sp>
      <p:sp>
        <p:nvSpPr>
          <p:cNvPr id="4" name="Slide Number Placeholder 3"/>
          <p:cNvSpPr>
            <a:spLocks noGrp="1"/>
          </p:cNvSpPr>
          <p:nvPr>
            <p:ph type="sldNum" sz="quarter" idx="10"/>
          </p:nvPr>
        </p:nvSpPr>
        <p:spPr/>
        <p:txBody>
          <a:bodyPr/>
          <a:lstStyle/>
          <a:p>
            <a:fld id="{92DA454B-C859-4892-B9FA-68B588C9F547}" type="slidenum">
              <a:rPr lang="en-US" smtClean="0"/>
              <a:t>9</a:t>
            </a:fld>
            <a:endParaRPr lang="en-US" dirty="0"/>
          </a:p>
        </p:txBody>
      </p:sp>
    </p:spTree>
    <p:extLst>
      <p:ext uri="{BB962C8B-B14F-4D97-AF65-F5344CB8AC3E}">
        <p14:creationId xmlns:p14="http://schemas.microsoft.com/office/powerpoint/2010/main" val="3697946344"/>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5.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8.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0</TotalTime>
  <Words>2045</Words>
  <Application>Microsoft Office PowerPoint</Application>
  <PresentationFormat>On-screen Show (16:10)</PresentationFormat>
  <Paragraphs>170</Paragraphs>
  <Slides>21</Slides>
  <Notes>18</Notes>
  <HiddenSlides>0</HiddenSlides>
  <MMClips>1</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21</vt:i4>
      </vt:variant>
    </vt:vector>
  </HeadingPairs>
  <TitlesOfParts>
    <vt:vector size="42" baseType="lpstr">
      <vt:lpstr>Arial</vt:lpstr>
      <vt:lpstr>Arial-BoldMT</vt:lpstr>
      <vt:lpstr>ArialMT</vt:lpstr>
      <vt:lpstr>Calibri</vt:lpstr>
      <vt:lpstr>Courier New</vt:lpstr>
      <vt:lpstr>MicrosoftYaHei</vt:lpstr>
      <vt:lpstr>MicrosoftYaHei-Bold</vt:lpstr>
      <vt:lpstr>Segoe UI</vt:lpstr>
      <vt:lpstr>Segoe UI </vt:lpstr>
      <vt:lpstr>Segoe UI Light</vt:lpstr>
      <vt:lpstr>Segoe UI Semibold</vt:lpstr>
      <vt:lpstr>Times New Roman</vt:lpstr>
      <vt:lpstr>Wingdings</vt:lpstr>
      <vt:lpstr>Brand master navy</vt:lpstr>
      <vt:lpstr>Brand master navy no logo</vt:lpstr>
      <vt:lpstr>1_Brand master navy no logo</vt:lpstr>
      <vt:lpstr>2_Brand master navy no logo</vt:lpstr>
      <vt:lpstr>1_Brand master navy</vt:lpstr>
      <vt:lpstr>3_Brand master navy no logo</vt:lpstr>
      <vt:lpstr>4_Brand master navy no logo</vt:lpstr>
      <vt:lpstr>2_Brand master navy</vt:lpstr>
      <vt:lpstr>PowerPoint Presentation</vt:lpstr>
      <vt:lpstr> Professional responsibility and  practice before the USPTO </vt:lpstr>
      <vt:lpstr>Office of Enrollment and Discipline </vt:lpstr>
      <vt:lpstr>Trademarks: U.S. counsel rule</vt:lpstr>
      <vt:lpstr>Trademarks: U.S. counsel rule</vt:lpstr>
      <vt:lpstr>ID.me</vt:lpstr>
      <vt:lpstr>Improper signatures/communication</vt:lpstr>
      <vt:lpstr>Improper Signature, Informed Consent, Communication and Scope of Representation</vt:lpstr>
      <vt:lpstr>Improper Signature, Informed Consent, Communication and Scope of Representation</vt:lpstr>
      <vt:lpstr>Hijacking of U.S. practitioner data </vt:lpstr>
      <vt:lpstr>Decorum Required in TM Communications </vt:lpstr>
      <vt:lpstr>PowerPoint Presentation</vt:lpstr>
      <vt:lpstr>Disreputable or gross misconduct</vt:lpstr>
      <vt:lpstr>Disreputable or Gross Misconduct</vt:lpstr>
      <vt:lpstr>Disreputable or Gross Misconduct</vt:lpstr>
      <vt:lpstr>Disreputable or Gross Misconduct</vt:lpstr>
      <vt:lpstr>Disreputable or Gross Misconduct</vt:lpstr>
      <vt:lpstr>Disreputable or Gross Misconduct</vt:lpstr>
      <vt:lpstr>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2022-09-06T17:53:17Z</dcterms:modified>
</cp:coreProperties>
</file>