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61" r:id="rId1"/>
    <p:sldMasterId id="2147483676" r:id="rId2"/>
    <p:sldMasterId id="2147483683" r:id="rId3"/>
    <p:sldMasterId id="2147483690" r:id="rId4"/>
    <p:sldMasterId id="2147483697" r:id="rId5"/>
    <p:sldMasterId id="2147483714" r:id="rId6"/>
  </p:sldMasterIdLst>
  <p:notesMasterIdLst>
    <p:notesMasterId r:id="rId29"/>
  </p:notesMasterIdLst>
  <p:handoutMasterIdLst>
    <p:handoutMasterId r:id="rId30"/>
  </p:handoutMasterIdLst>
  <p:sldIdLst>
    <p:sldId id="258" r:id="rId7"/>
    <p:sldId id="676" r:id="rId8"/>
    <p:sldId id="579" r:id="rId9"/>
    <p:sldId id="573" r:id="rId10"/>
    <p:sldId id="540" r:id="rId11"/>
    <p:sldId id="571" r:id="rId12"/>
    <p:sldId id="575" r:id="rId13"/>
    <p:sldId id="542" r:id="rId14"/>
    <p:sldId id="695" r:id="rId15"/>
    <p:sldId id="696" r:id="rId16"/>
    <p:sldId id="546" r:id="rId17"/>
    <p:sldId id="619" r:id="rId18"/>
    <p:sldId id="620" r:id="rId19"/>
    <p:sldId id="687" r:id="rId20"/>
    <p:sldId id="697" r:id="rId21"/>
    <p:sldId id="698" r:id="rId22"/>
    <p:sldId id="699" r:id="rId23"/>
    <p:sldId id="617" r:id="rId24"/>
    <p:sldId id="512" r:id="rId25"/>
    <p:sldId id="543" r:id="rId26"/>
    <p:sldId id="660" r:id="rId27"/>
    <p:sldId id="556" r:id="rId28"/>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339933"/>
    <a:srgbClr val="FF9900"/>
    <a:srgbClr val="1644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70428" autoAdjust="0"/>
  </p:normalViewPr>
  <p:slideViewPr>
    <p:cSldViewPr snapToGrid="0" snapToObjects="1">
      <p:cViewPr varScale="1">
        <p:scale>
          <a:sx n="103" d="100"/>
          <a:sy n="103" d="100"/>
        </p:scale>
        <p:origin x="902" y="82"/>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98" d="100"/>
          <a:sy n="98" d="100"/>
        </p:scale>
        <p:origin x="354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Warning letters</c:v>
                </c:pt>
              </c:strCache>
            </c:strRef>
          </c:tx>
          <c:spPr>
            <a:solidFill>
              <a:schemeClr val="accent1"/>
            </a:solidFill>
            <a:ln>
              <a:noFill/>
            </a:ln>
            <a:effectLst/>
          </c:spPr>
          <c:invertIfNegative val="0"/>
          <c:dLbls>
            <c:dLbl>
              <c:idx val="4"/>
              <c:layout>
                <c:manualLayout>
                  <c:x val="0"/>
                  <c:y val="9.019083552055992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Sheet1!$B$3:$B$7</c:f>
              <c:numCache>
                <c:formatCode>General</c:formatCode>
                <c:ptCount val="5"/>
                <c:pt idx="0">
                  <c:v>31</c:v>
                </c:pt>
                <c:pt idx="1">
                  <c:v>41</c:v>
                </c:pt>
                <c:pt idx="2">
                  <c:v>32</c:v>
                </c:pt>
                <c:pt idx="3">
                  <c:v>14</c:v>
                </c:pt>
                <c:pt idx="4">
                  <c:v>16</c:v>
                </c:pt>
              </c:numCache>
            </c:numRef>
          </c:val>
          <c:extLst>
            <c:ext xmlns:c16="http://schemas.microsoft.com/office/drawing/2014/chart" uri="{C3380CC4-5D6E-409C-BE32-E72D297353CC}">
              <c16:uniqueId val="{00000000-60BE-4B21-8DE9-7DBCC1C6E8AD}"/>
            </c:ext>
          </c:extLst>
        </c:ser>
        <c:ser>
          <c:idx val="1"/>
          <c:order val="1"/>
          <c:tx>
            <c:strRef>
              <c:f>Sheet1!$C$1</c:f>
              <c:strCache>
                <c:ptCount val="1"/>
                <c:pt idx="0">
                  <c:v>Published formal matters</c:v>
                </c:pt>
              </c:strCache>
            </c:strRef>
          </c:tx>
          <c:spPr>
            <a:solidFill>
              <a:schemeClr val="accent2"/>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0BE-4B21-8DE9-7DBCC1C6E8AD}"/>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60BE-4B21-8DE9-7DBCC1C6E8AD}"/>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60BE-4B21-8DE9-7DBCC1C6E8AD}"/>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60BE-4B21-8DE9-7DBCC1C6E8AD}"/>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3D11-49EE-A7D8-40FEDB58B1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Sheet1!$C$3:$C$7</c:f>
              <c:numCache>
                <c:formatCode>General</c:formatCode>
                <c:ptCount val="5"/>
                <c:pt idx="0">
                  <c:v>33</c:v>
                </c:pt>
                <c:pt idx="1">
                  <c:v>45</c:v>
                </c:pt>
                <c:pt idx="2">
                  <c:v>28</c:v>
                </c:pt>
                <c:pt idx="3">
                  <c:v>24</c:v>
                </c:pt>
                <c:pt idx="4">
                  <c:v>29</c:v>
                </c:pt>
              </c:numCache>
            </c:numRef>
          </c:val>
          <c:extLst>
            <c:ext xmlns:c16="http://schemas.microsoft.com/office/drawing/2014/chart" uri="{C3380CC4-5D6E-409C-BE32-E72D297353CC}">
              <c16:uniqueId val="{00000005-60BE-4B21-8DE9-7DBCC1C6E8AD}"/>
            </c:ext>
          </c:extLst>
        </c:ser>
        <c:ser>
          <c:idx val="2"/>
          <c:order val="2"/>
          <c:tx>
            <c:strRef>
              <c:f>Sheet1!$D$1</c:f>
              <c:strCache>
                <c:ptCount val="1"/>
                <c:pt idx="0">
                  <c:v>Reciprocal</c:v>
                </c:pt>
              </c:strCache>
            </c:strRef>
          </c:tx>
          <c:spPr>
            <a:solidFill>
              <a:srgbClr val="FF9900"/>
            </a:solidFill>
            <a:ln>
              <a:noFill/>
            </a:ln>
            <a:effectLst/>
          </c:spPr>
          <c:invertIfNegative val="0"/>
          <c:dLbls>
            <c:dLbl>
              <c:idx val="4"/>
              <c:layout>
                <c:manualLayout>
                  <c:x val="-1.601567263361367E-16"/>
                  <c:y val="8.200690924353457E-2"/>
                </c:manualLayout>
              </c:layout>
              <c:showLegendKey val="0"/>
              <c:showVal val="1"/>
              <c:showCatName val="0"/>
              <c:showSerName val="0"/>
              <c:showPercent val="0"/>
              <c:showBubbleSize val="0"/>
              <c:extLst>
                <c:ext xmlns:c15="http://schemas.microsoft.com/office/drawing/2012/chart" uri="{CE6537A1-D6FC-4f65-9D91-7224C49458BB}">
                  <c15:layout>
                    <c:manualLayout>
                      <c:w val="2.7201564211608801E-2"/>
                      <c:h val="6.2062828915507053E-2"/>
                    </c:manualLayout>
                  </c15:layout>
                </c:ext>
                <c:ext xmlns:c16="http://schemas.microsoft.com/office/drawing/2014/chart" uri="{C3380CC4-5D6E-409C-BE32-E72D297353CC}">
                  <c16:uniqueId val="{00000000-24DF-4418-A8C7-F961AA36334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FY2018</c:v>
                </c:pt>
                <c:pt idx="1">
                  <c:v>FY2019</c:v>
                </c:pt>
                <c:pt idx="2">
                  <c:v>FY2020</c:v>
                </c:pt>
                <c:pt idx="3">
                  <c:v>FY2021</c:v>
                </c:pt>
                <c:pt idx="4">
                  <c:v>FY2022</c:v>
                </c:pt>
              </c:strCache>
            </c:strRef>
          </c:cat>
          <c:val>
            <c:numRef>
              <c:f>Sheet1!$D$3:$D$7</c:f>
              <c:numCache>
                <c:formatCode>General</c:formatCode>
                <c:ptCount val="5"/>
                <c:pt idx="0">
                  <c:v>22</c:v>
                </c:pt>
                <c:pt idx="1">
                  <c:v>19</c:v>
                </c:pt>
                <c:pt idx="2">
                  <c:v>13</c:v>
                </c:pt>
                <c:pt idx="3">
                  <c:v>5</c:v>
                </c:pt>
                <c:pt idx="4">
                  <c:v>9</c:v>
                </c:pt>
              </c:numCache>
            </c:numRef>
          </c:val>
          <c:extLst>
            <c:ext xmlns:c16="http://schemas.microsoft.com/office/drawing/2014/chart" uri="{C3380CC4-5D6E-409C-BE32-E72D297353CC}">
              <c16:uniqueId val="{00000006-60BE-4B21-8DE9-7DBCC1C6E8AD}"/>
            </c:ext>
          </c:extLst>
        </c:ser>
        <c:dLbls>
          <c:dLblPos val="outEnd"/>
          <c:showLegendKey val="0"/>
          <c:showVal val="1"/>
          <c:showCatName val="0"/>
          <c:showSerName val="0"/>
          <c:showPercent val="0"/>
          <c:showBubbleSize val="0"/>
        </c:dLbls>
        <c:gapWidth val="219"/>
        <c:overlap val="-27"/>
        <c:axId val="555557304"/>
        <c:axId val="555548776"/>
      </c:barChart>
      <c:catAx>
        <c:axId val="555557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48776"/>
        <c:crosses val="autoZero"/>
        <c:auto val="1"/>
        <c:lblAlgn val="ctr"/>
        <c:lblOffset val="100"/>
        <c:noMultiLvlLbl val="0"/>
      </c:catAx>
      <c:valAx>
        <c:axId val="555548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557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2018</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2018</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14D-435D-958C-3A3F6598CF5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314D-435D-958C-3A3F6598CF5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14D-435D-958C-3A3F6598CF5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14D-435D-958C-3A3F6598CF5A}"/>
              </c:ext>
            </c:extLst>
          </c:dPt>
          <c:dLbls>
            <c:dLbl>
              <c:idx val="1"/>
              <c:layout>
                <c:manualLayout>
                  <c:x val="0.12480163631613349"/>
                  <c:y val="-0.1211070900060072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14D-435D-958C-3A3F6598CF5A}"/>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21</c:v>
                </c:pt>
                <c:pt idx="1">
                  <c:v>3</c:v>
                </c:pt>
                <c:pt idx="2">
                  <c:v>9</c:v>
                </c:pt>
              </c:numCache>
            </c:numRef>
          </c:val>
          <c:extLst>
            <c:ext xmlns:c16="http://schemas.microsoft.com/office/drawing/2014/chart" uri="{C3380CC4-5D6E-409C-BE32-E72D297353CC}">
              <c16:uniqueId val="{00000008-314D-435D-958C-3A3F6598CF5A}"/>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2019</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2019</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7773-4606-B1A9-4CFF97F32B04}"/>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7773-4606-B1A9-4CFF97F32B04}"/>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7773-4606-B1A9-4CFF97F32B04}"/>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7773-4606-B1A9-4CFF97F32B04}"/>
              </c:ext>
            </c:extLst>
          </c:dPt>
          <c:dLbls>
            <c:dLbl>
              <c:idx val="1"/>
              <c:layout>
                <c:manualLayout>
                  <c:x val="0.13142922276509467"/>
                  <c:y val="-0.2028005366595089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773-4606-B1A9-4CFF97F32B0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25</c:v>
                </c:pt>
                <c:pt idx="1">
                  <c:v>4</c:v>
                </c:pt>
                <c:pt idx="2">
                  <c:v>16</c:v>
                </c:pt>
              </c:numCache>
            </c:numRef>
          </c:val>
          <c:extLst>
            <c:ext xmlns:c16="http://schemas.microsoft.com/office/drawing/2014/chart" uri="{C3380CC4-5D6E-409C-BE32-E72D297353CC}">
              <c16:uniqueId val="{00000008-7773-4606-B1A9-4CFF97F32B04}"/>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2020</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2020</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F56-4495-A94F-7FBA5C0BAFEA}"/>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8F56-4495-A94F-7FBA5C0BAFEA}"/>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F56-4495-A94F-7FBA5C0BAFE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F56-4495-A94F-7FBA5C0BAFE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22</c:v>
                </c:pt>
                <c:pt idx="1">
                  <c:v>1</c:v>
                </c:pt>
                <c:pt idx="2">
                  <c:v>5</c:v>
                </c:pt>
              </c:numCache>
            </c:numRef>
          </c:val>
          <c:extLst>
            <c:ext xmlns:c16="http://schemas.microsoft.com/office/drawing/2014/chart" uri="{C3380CC4-5D6E-409C-BE32-E72D297353CC}">
              <c16:uniqueId val="{00000008-8F56-4495-A94F-7FBA5C0BAFEA}"/>
            </c:ext>
          </c:extLst>
        </c:ser>
        <c:dLbls>
          <c:showLegendKey val="0"/>
          <c:showVal val="0"/>
          <c:showCatName val="0"/>
          <c:showSerName val="0"/>
          <c:showPercent val="0"/>
          <c:showBubbleSize val="0"/>
          <c:showLeaderLines val="0"/>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2021</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2021</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B4A-43DA-8F25-B7AAD6C05A29}"/>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CB4A-43DA-8F25-B7AAD6C05A29}"/>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B4A-43DA-8F25-B7AAD6C05A29}"/>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B4A-43DA-8F25-B7AAD6C05A2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15</c:v>
                </c:pt>
                <c:pt idx="1">
                  <c:v>3</c:v>
                </c:pt>
                <c:pt idx="2">
                  <c:v>6</c:v>
                </c:pt>
              </c:numCache>
            </c:numRef>
          </c:val>
          <c:extLst>
            <c:ext xmlns:c16="http://schemas.microsoft.com/office/drawing/2014/chart" uri="{C3380CC4-5D6E-409C-BE32-E72D297353CC}">
              <c16:uniqueId val="{00000008-CB4A-43DA-8F25-B7AAD6C05A29}"/>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dirty="0"/>
              <a:t>FY 2022</a:t>
            </a:r>
          </a:p>
        </c:rich>
      </c:tx>
      <c:layout>
        <c:manualLayout>
          <c:xMode val="edge"/>
          <c:yMode val="edge"/>
          <c:x val="0.42953021134749869"/>
          <c:y val="9.5146567751972957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FY 2022</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62AB-4E67-9E9C-195FF492BFAE}"/>
              </c:ext>
            </c:extLst>
          </c:dPt>
          <c:dPt>
            <c:idx val="1"/>
            <c:bubble3D val="0"/>
            <c:spPr>
              <a:solidFill>
                <a:schemeClr val="accent2">
                  <a:lumMod val="60000"/>
                  <a:lumOff val="4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62AB-4E67-9E9C-195FF492BFAE}"/>
              </c:ext>
            </c:extLst>
          </c:dPt>
          <c:dPt>
            <c:idx val="2"/>
            <c:bubble3D val="0"/>
            <c:spPr>
              <a:solidFill>
                <a:srgbClr val="339933"/>
              </a:solidFill>
              <a:ln w="25400">
                <a:solidFill>
                  <a:schemeClr val="lt1"/>
                </a:solidFill>
              </a:ln>
              <a:effectLst/>
              <a:sp3d contourW="25400">
                <a:contourClr>
                  <a:schemeClr val="lt1"/>
                </a:contourClr>
              </a:sp3d>
            </c:spPr>
            <c:extLst>
              <c:ext xmlns:c16="http://schemas.microsoft.com/office/drawing/2014/chart" uri="{C3380CC4-5D6E-409C-BE32-E72D297353CC}">
                <c16:uniqueId val="{00000005-62AB-4E67-9E9C-195FF492BFAE}"/>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62AB-4E67-9E9C-195FF492BFA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Patent Attorneys</c:v>
                </c:pt>
                <c:pt idx="1">
                  <c:v>Patent Agents</c:v>
                </c:pt>
                <c:pt idx="2">
                  <c:v>Trademark Attorneys</c:v>
                </c:pt>
              </c:strCache>
            </c:strRef>
          </c:cat>
          <c:val>
            <c:numRef>
              <c:f>Sheet1!$B$2:$B$5</c:f>
              <c:numCache>
                <c:formatCode>General</c:formatCode>
                <c:ptCount val="4"/>
                <c:pt idx="0">
                  <c:v>14</c:v>
                </c:pt>
                <c:pt idx="1">
                  <c:v>3</c:v>
                </c:pt>
                <c:pt idx="2">
                  <c:v>12</c:v>
                </c:pt>
              </c:numCache>
            </c:numRef>
          </c:val>
          <c:extLst>
            <c:ext xmlns:c16="http://schemas.microsoft.com/office/drawing/2014/chart" uri="{C3380CC4-5D6E-409C-BE32-E72D297353CC}">
              <c16:uniqueId val="{00000008-62AB-4E67-9E9C-195FF492BFAE}"/>
            </c:ext>
          </c:extLst>
        </c:ser>
        <c:dLbls>
          <c:dLblPos val="bestFit"/>
          <c:showLegendKey val="0"/>
          <c:showVal val="1"/>
          <c:showCatName val="0"/>
          <c:showSerName val="0"/>
          <c:showPercent val="0"/>
          <c:showBubbleSize val="0"/>
          <c:showLeaderLines val="1"/>
        </c:dLbls>
      </c:pie3DChart>
      <c:spPr>
        <a:noFill/>
        <a:ln>
          <a:noFill/>
        </a:ln>
        <a:effectLst/>
      </c:spPr>
    </c:plotArea>
    <c:legend>
      <c:legendPos val="b"/>
      <c:legendEntry>
        <c:idx val="3"/>
        <c:delete val="1"/>
      </c:legendEntry>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0.30637</cdr:x>
      <cdr:y>0.86449</cdr:y>
    </cdr:from>
    <cdr:to>
      <cdr:x>0.65577</cdr:x>
      <cdr:y>0.9135</cdr:y>
    </cdr:to>
    <cdr:sp macro="" textlink="">
      <cdr:nvSpPr>
        <cdr:cNvPr id="2" name="TextBox 1"/>
        <cdr:cNvSpPr txBox="1"/>
      </cdr:nvSpPr>
      <cdr:spPr>
        <a:xfrm xmlns:a="http://schemas.openxmlformats.org/drawingml/2006/main">
          <a:off x="1233055" y="2077028"/>
          <a:ext cx="1406236" cy="1177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1/19/2023</a:t>
            </a:fld>
            <a:endParaRPr lang="en-US" dirty="0">
              <a:latin typeface="Segoe UI"/>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1/19/2023</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2755943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2781864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2169418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16446514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16</a:t>
            </a:fld>
            <a:endParaRPr lang="en-US" dirty="0"/>
          </a:p>
        </p:txBody>
      </p:sp>
    </p:spTree>
    <p:extLst>
      <p:ext uri="{BB962C8B-B14F-4D97-AF65-F5344CB8AC3E}">
        <p14:creationId xmlns:p14="http://schemas.microsoft.com/office/powerpoint/2010/main" val="332475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4" indent="0" algn="l" defTabSz="4572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17</a:t>
            </a:fld>
            <a:endParaRPr lang="en-US" dirty="0"/>
          </a:p>
        </p:txBody>
      </p:sp>
    </p:spTree>
    <p:extLst>
      <p:ext uri="{BB962C8B-B14F-4D97-AF65-F5344CB8AC3E}">
        <p14:creationId xmlns:p14="http://schemas.microsoft.com/office/powerpoint/2010/main" val="4437638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18</a:t>
            </a:fld>
            <a:endParaRPr lang="en-US" dirty="0"/>
          </a:p>
        </p:txBody>
      </p:sp>
    </p:spTree>
    <p:extLst>
      <p:ext uri="{BB962C8B-B14F-4D97-AF65-F5344CB8AC3E}">
        <p14:creationId xmlns:p14="http://schemas.microsoft.com/office/powerpoint/2010/main" val="24025884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19</a:t>
            </a:fld>
            <a:endParaRPr lang="en-US" dirty="0"/>
          </a:p>
        </p:txBody>
      </p:sp>
    </p:spTree>
    <p:extLst>
      <p:ext uri="{BB962C8B-B14F-4D97-AF65-F5344CB8AC3E}">
        <p14:creationId xmlns:p14="http://schemas.microsoft.com/office/powerpoint/2010/main" val="4841037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20</a:t>
            </a:fld>
            <a:endParaRPr lang="en-US" dirty="0"/>
          </a:p>
        </p:txBody>
      </p:sp>
    </p:spTree>
    <p:extLst>
      <p:ext uri="{BB962C8B-B14F-4D97-AF65-F5344CB8AC3E}">
        <p14:creationId xmlns:p14="http://schemas.microsoft.com/office/powerpoint/2010/main" val="229068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21</a:t>
            </a:fld>
            <a:endParaRPr lang="en-US" dirty="0"/>
          </a:p>
        </p:txBody>
      </p:sp>
    </p:spTree>
    <p:extLst>
      <p:ext uri="{BB962C8B-B14F-4D97-AF65-F5344CB8AC3E}">
        <p14:creationId xmlns:p14="http://schemas.microsoft.com/office/powerpoint/2010/main" val="786823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22</a:t>
            </a:fld>
            <a:endParaRPr lang="en-US" dirty="0"/>
          </a:p>
        </p:txBody>
      </p:sp>
    </p:spTree>
    <p:extLst>
      <p:ext uri="{BB962C8B-B14F-4D97-AF65-F5344CB8AC3E}">
        <p14:creationId xmlns:p14="http://schemas.microsoft.com/office/powerpoint/2010/main" val="929934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2</a:t>
            </a:fld>
            <a:endParaRPr lang="en-US" dirty="0"/>
          </a:p>
        </p:txBody>
      </p:sp>
    </p:spTree>
    <p:extLst>
      <p:ext uri="{BB962C8B-B14F-4D97-AF65-F5344CB8AC3E}">
        <p14:creationId xmlns:p14="http://schemas.microsoft.com/office/powerpoint/2010/main" val="22375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3</a:t>
            </a:fld>
            <a:endParaRPr lang="en-US" dirty="0"/>
          </a:p>
        </p:txBody>
      </p:sp>
    </p:spTree>
    <p:extLst>
      <p:ext uri="{BB962C8B-B14F-4D97-AF65-F5344CB8AC3E}">
        <p14:creationId xmlns:p14="http://schemas.microsoft.com/office/powerpoint/2010/main" val="422515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3743217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2988991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656741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5963" y="696913"/>
            <a:ext cx="5578475"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149197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2206527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7166648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5.xml"/><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7"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9" name="Picture 8" descr="USPTO-logo-reverse-stacked-5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08435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42327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391428"/>
            <a:ext cx="4021100" cy="1990444"/>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4901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1450" y="1862278"/>
            <a:ext cx="4021100" cy="1990444"/>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1167978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729141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185936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Open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5" name="Picture 4" descr="USPTO-logo-reverse-stacked-1000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745986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losing slide">
    <p:spTree>
      <p:nvGrpSpPr>
        <p:cNvPr id="1" name=""/>
        <p:cNvGrpSpPr/>
        <p:nvPr/>
      </p:nvGrpSpPr>
      <p:grpSpPr>
        <a:xfrm>
          <a:off x="0" y="0"/>
          <a:ext cx="0" cy="0"/>
          <a:chOff x="0" y="0"/>
          <a:chExt cx="0" cy="0"/>
        </a:xfrm>
      </p:grpSpPr>
      <p:sp>
        <p:nvSpPr>
          <p:cNvPr id="3" name="Rectangle 2"/>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4" name="Picture 3" descr="uspto_seal_1000px-colo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207045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00715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792630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7" name="Picture 6" title="Patent drawing background"/>
          <p:cNvPicPr>
            <a:picLocks noChangeAspect="1"/>
          </p:cNvPicPr>
          <p:nvPr/>
        </p:nvPicPr>
        <p:blipFill rotWithShape="1">
          <a:blip r:embed="rId2"/>
          <a:srcRect r="-76"/>
          <a:stretch/>
        </p:blipFill>
        <p:spPr>
          <a:xfrm>
            <a:off x="0" y="42389"/>
            <a:ext cx="9150889" cy="545639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6196" y="4283558"/>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8" name="Picture 7" title="USPTO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04527" y="4701650"/>
            <a:ext cx="1338876" cy="662731"/>
          </a:xfrm>
          <a:prstGeom prst="rect">
            <a:avLst/>
          </a:prstGeom>
        </p:spPr>
      </p:pic>
      <p:sp>
        <p:nvSpPr>
          <p:cNvPr id="12"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11" name="Rectangle 9"/>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3" name="Picture 12" descr="USPTO-logo-reverse-stacked-500p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4" name="Rectangle 9"/>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4805466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3811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09895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03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8782465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729130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246813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1384281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1554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433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752783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6043524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99422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219168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077400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171748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65565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5EFCED2B-0FC3-4490-B611-B1F6603A7697}"/>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p:nvPicPr>
        <p:blipFill>
          <a:blip r:embed="rId2"/>
          <a:stretch>
            <a:fillRect/>
          </a:stretch>
        </p:blipFill>
        <p:spPr>
          <a:xfrm>
            <a:off x="5510462" y="4995136"/>
            <a:ext cx="3442007" cy="417213"/>
          </a:xfrm>
          <a:prstGeom prst="rect">
            <a:avLst/>
          </a:prstGeom>
        </p:spPr>
      </p:pic>
      <p:sp>
        <p:nvSpPr>
          <p:cNvPr id="15" name="Isosceles Triangle 14">
            <a:extLst>
              <a:ext uri="{FF2B5EF4-FFF2-40B4-BE49-F238E27FC236}">
                <a16:creationId xmlns:a16="http://schemas.microsoft.com/office/drawing/2014/main" id="{FED903D0-1E66-4915-8FFA-407D4C5B2B0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9">
            <a:extLst>
              <a:ext uri="{FF2B5EF4-FFF2-40B4-BE49-F238E27FC236}">
                <a16:creationId xmlns:a16="http://schemas.microsoft.com/office/drawing/2014/main" id="{400527D1-8565-4E98-ABD9-324652A6D1BE}"/>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0" name="Picture 9" descr="USPTO-logo-reverse-stacked-500px.png">
            <a:extLst>
              <a:ext uri="{FF2B5EF4-FFF2-40B4-BE49-F238E27FC236}">
                <a16:creationId xmlns:a16="http://schemas.microsoft.com/office/drawing/2014/main" id="{C5320339-AEC4-45AF-B86C-2E0D01D829D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1" name="Rectangle 9">
            <a:extLst>
              <a:ext uri="{FF2B5EF4-FFF2-40B4-BE49-F238E27FC236}">
                <a16:creationId xmlns:a16="http://schemas.microsoft.com/office/drawing/2014/main" id="{183A19B8-B7DE-4A96-82A8-15F06DE21875}"/>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24183933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Lst>
          </p:cNvPr>
          <p:cNvPicPr>
            <a:picLocks noChangeAspect="1"/>
          </p:cNvPicPr>
          <p:nvPr/>
        </p:nvPicPr>
        <p:blipFill rotWithShape="1">
          <a:blip r:embed="rId2"/>
          <a:srcRect l="12408" t="11681" r="2939" b="25459"/>
          <a:stretch/>
        </p:blipFill>
        <p:spPr>
          <a:xfrm>
            <a:off x="1" y="-6167"/>
            <a:ext cx="9144000" cy="5247343"/>
          </a:xfrm>
          <a:prstGeom prst="rect">
            <a:avLst/>
          </a:prstGeom>
        </p:spPr>
      </p:pic>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9" name="Rectangle 8">
            <a:extLst>
              <a:ext uri="{FF2B5EF4-FFF2-40B4-BE49-F238E27FC236}">
                <a16:creationId xmlns:a16="http://schemas.microsoft.com/office/drawing/2014/main" id="{D47750E4-82AA-4845-9B45-E30EEC1FB7FA}"/>
              </a:ext>
            </a:extLst>
          </p:cNvPr>
          <p:cNvSpPr/>
          <p:nvPr/>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Lst>
          </p:cNvPr>
          <p:cNvSpPr/>
          <p:nvPr/>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p:nvPicPr>
        <p:blipFill>
          <a:blip r:embed="rId3"/>
          <a:stretch>
            <a:fillRect/>
          </a:stretch>
        </p:blipFill>
        <p:spPr>
          <a:xfrm>
            <a:off x="5510462" y="4995136"/>
            <a:ext cx="3442007" cy="417213"/>
          </a:xfrm>
          <a:prstGeom prst="rect">
            <a:avLst/>
          </a:prstGeom>
        </p:spPr>
      </p:pic>
      <p:sp>
        <p:nvSpPr>
          <p:cNvPr id="12" name="Rectangle 9">
            <a:extLst>
              <a:ext uri="{FF2B5EF4-FFF2-40B4-BE49-F238E27FC236}">
                <a16:creationId xmlns:a16="http://schemas.microsoft.com/office/drawing/2014/main" id="{E39EC9FA-B427-48D0-BA51-A80578FDBAE0}"/>
              </a:ext>
            </a:extLst>
          </p:cNvPr>
          <p:cNvSpPr/>
          <p:nvPr userDrawn="1"/>
        </p:nvSpPr>
        <p:spPr>
          <a:xfrm>
            <a:off x="-6195" y="4283560"/>
            <a:ext cx="9150195" cy="1431441"/>
          </a:xfrm>
          <a:custGeom>
            <a:avLst/>
            <a:gdLst>
              <a:gd name="connsiteX0" fmla="*/ 0 w 9144000"/>
              <a:gd name="connsiteY0" fmla="*/ 0 h 1762512"/>
              <a:gd name="connsiteX1" fmla="*/ 9144000 w 9144000"/>
              <a:gd name="connsiteY1" fmla="*/ 0 h 1762512"/>
              <a:gd name="connsiteX2" fmla="*/ 9144000 w 9144000"/>
              <a:gd name="connsiteY2" fmla="*/ 1762512 h 1762512"/>
              <a:gd name="connsiteX3" fmla="*/ 0 w 9144000"/>
              <a:gd name="connsiteY3" fmla="*/ 1762512 h 1762512"/>
              <a:gd name="connsiteX4" fmla="*/ 0 w 9144000"/>
              <a:gd name="connsiteY4" fmla="*/ 0 h 1762512"/>
              <a:gd name="connsiteX0" fmla="*/ 80537 w 9144000"/>
              <a:gd name="connsiteY0" fmla="*/ 613317 h 1762512"/>
              <a:gd name="connsiteX1" fmla="*/ 9144000 w 9144000"/>
              <a:gd name="connsiteY1" fmla="*/ 0 h 1762512"/>
              <a:gd name="connsiteX2" fmla="*/ 9144000 w 9144000"/>
              <a:gd name="connsiteY2" fmla="*/ 1762512 h 1762512"/>
              <a:gd name="connsiteX3" fmla="*/ 0 w 9144000"/>
              <a:gd name="connsiteY3" fmla="*/ 1762512 h 1762512"/>
              <a:gd name="connsiteX4" fmla="*/ 80537 w 9144000"/>
              <a:gd name="connsiteY4" fmla="*/ 613317 h 1762512"/>
              <a:gd name="connsiteX0" fmla="*/ 0 w 9150195"/>
              <a:gd name="connsiteY0" fmla="*/ 229219 h 1762512"/>
              <a:gd name="connsiteX1" fmla="*/ 9150195 w 9150195"/>
              <a:gd name="connsiteY1" fmla="*/ 0 h 1762512"/>
              <a:gd name="connsiteX2" fmla="*/ 9150195 w 9150195"/>
              <a:gd name="connsiteY2" fmla="*/ 1762512 h 1762512"/>
              <a:gd name="connsiteX3" fmla="*/ 6195 w 9150195"/>
              <a:gd name="connsiteY3" fmla="*/ 1762512 h 1762512"/>
              <a:gd name="connsiteX4" fmla="*/ 0 w 9150195"/>
              <a:gd name="connsiteY4" fmla="*/ 229219 h 1762512"/>
              <a:gd name="connsiteX0" fmla="*/ 0 w 9150195"/>
              <a:gd name="connsiteY0" fmla="*/ 229219 h 1762512"/>
              <a:gd name="connsiteX1" fmla="*/ 4161872 w 9150195"/>
              <a:gd name="connsiteY1" fmla="*/ 125335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997718 w 9150195"/>
              <a:gd name="connsiteY1" fmla="*/ 1252784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 name="connsiteX0" fmla="*/ 0 w 9150195"/>
              <a:gd name="connsiteY0" fmla="*/ 229219 h 1762512"/>
              <a:gd name="connsiteX1" fmla="*/ 3086234 w 9150195"/>
              <a:gd name="connsiteY1" fmla="*/ 475233 h 1762512"/>
              <a:gd name="connsiteX2" fmla="*/ 9150195 w 9150195"/>
              <a:gd name="connsiteY2" fmla="*/ 0 h 1762512"/>
              <a:gd name="connsiteX3" fmla="*/ 9150195 w 9150195"/>
              <a:gd name="connsiteY3" fmla="*/ 1762512 h 1762512"/>
              <a:gd name="connsiteX4" fmla="*/ 6195 w 9150195"/>
              <a:gd name="connsiteY4" fmla="*/ 1762512 h 1762512"/>
              <a:gd name="connsiteX5" fmla="*/ 0 w 9150195"/>
              <a:gd name="connsiteY5" fmla="*/ 229219 h 1762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50195" h="1762512">
                <a:moveTo>
                  <a:pt x="0" y="229219"/>
                </a:moveTo>
                <a:lnTo>
                  <a:pt x="3086234" y="475233"/>
                </a:lnTo>
                <a:lnTo>
                  <a:pt x="9150195" y="0"/>
                </a:lnTo>
                <a:lnTo>
                  <a:pt x="9150195" y="1762512"/>
                </a:lnTo>
                <a:lnTo>
                  <a:pt x="6195" y="1762512"/>
                </a:lnTo>
                <a:lnTo>
                  <a:pt x="0" y="229219"/>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15" name="Picture 14" descr="USPTO-logo-reverse-stacked-500px.png">
            <a:extLst>
              <a:ext uri="{FF2B5EF4-FFF2-40B4-BE49-F238E27FC236}">
                <a16:creationId xmlns:a16="http://schemas.microsoft.com/office/drawing/2014/main" id="{116124DA-2542-4607-B769-563E1ECCE35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404527" y="4701652"/>
            <a:ext cx="1338876" cy="662731"/>
          </a:xfrm>
          <a:prstGeom prst="rect">
            <a:avLst/>
          </a:prstGeom>
        </p:spPr>
      </p:pic>
      <p:sp>
        <p:nvSpPr>
          <p:cNvPr id="16" name="Rectangle 9">
            <a:extLst>
              <a:ext uri="{FF2B5EF4-FFF2-40B4-BE49-F238E27FC236}">
                <a16:creationId xmlns:a16="http://schemas.microsoft.com/office/drawing/2014/main" id="{9D6DF917-A41B-42D0-B295-9125B0728871}"/>
              </a:ext>
            </a:extLst>
          </p:cNvPr>
          <p:cNvSpPr/>
          <p:nvPr userDrawn="1"/>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spTree>
    <p:extLst>
      <p:ext uri="{BB962C8B-B14F-4D97-AF65-F5344CB8AC3E}">
        <p14:creationId xmlns:p14="http://schemas.microsoft.com/office/powerpoint/2010/main" val="12184991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822980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7663443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3651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435904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17093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9663265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2557535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029367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5" name="Freeform 4"/>
          <p:cNvSpPr/>
          <p:nvPr/>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26861759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Opening slide with text">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p:nvPicPr>
        <p:blipFill>
          <a:blip r:embed="rId2"/>
          <a:stretch>
            <a:fillRect/>
          </a:stretch>
        </p:blipFill>
        <p:spPr>
          <a:xfrm>
            <a:off x="2563844" y="1391176"/>
            <a:ext cx="4263263" cy="1990696"/>
          </a:xfrm>
          <a:prstGeom prst="rect">
            <a:avLst/>
          </a:prstGeom>
        </p:spPr>
      </p:pic>
    </p:spTree>
    <p:extLst>
      <p:ext uri="{BB962C8B-B14F-4D97-AF65-F5344CB8AC3E}">
        <p14:creationId xmlns:p14="http://schemas.microsoft.com/office/powerpoint/2010/main" val="3319061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Open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p:nvPicPr>
        <p:blipFill>
          <a:blip r:embed="rId2"/>
          <a:stretch>
            <a:fillRect/>
          </a:stretch>
        </p:blipFill>
        <p:spPr>
          <a:xfrm>
            <a:off x="2561450" y="1867964"/>
            <a:ext cx="4129734" cy="1928346"/>
          </a:xfrm>
          <a:prstGeom prst="rect">
            <a:avLst/>
          </a:prstGeom>
        </p:spPr>
      </p:pic>
      <p:sp>
        <p:nvSpPr>
          <p:cNvPr id="5" name="Rectangle 4">
            <a:extLst>
              <a:ext uri="{FF2B5EF4-FFF2-40B4-BE49-F238E27FC236}">
                <a16:creationId xmlns:a16="http://schemas.microsoft.com/office/drawing/2014/main" id="{1E24A6E8-2C35-477C-80DD-A47514FBAC06}"/>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logo-reverse-stacked-1000px.png">
            <a:extLst>
              <a:ext uri="{FF2B5EF4-FFF2-40B4-BE49-F238E27FC236}">
                <a16:creationId xmlns:a16="http://schemas.microsoft.com/office/drawing/2014/main" id="{1A29E87E-906F-46C2-A873-6A2C79E7D7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61451" y="1852118"/>
            <a:ext cx="4021100" cy="1990444"/>
          </a:xfrm>
          <a:prstGeom prst="rect">
            <a:avLst/>
          </a:prstGeom>
        </p:spPr>
      </p:pic>
    </p:spTree>
    <p:extLst>
      <p:ext uri="{BB962C8B-B14F-4D97-AF65-F5344CB8AC3E}">
        <p14:creationId xmlns:p14="http://schemas.microsoft.com/office/powerpoint/2010/main" val="22437601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5" name="Rectangle 4">
            <a:extLst>
              <a:ext uri="{FF2B5EF4-FFF2-40B4-BE49-F238E27FC236}">
                <a16:creationId xmlns:a16="http://schemas.microsoft.com/office/drawing/2014/main" id="{220F28B8-E8C3-4B1E-854F-D7D2079BD6DD}"/>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sz="1620" dirty="0">
              <a:effectLst/>
              <a:latin typeface="Segoe UI"/>
            </a:endParaRPr>
          </a:p>
        </p:txBody>
      </p:sp>
      <p:pic>
        <p:nvPicPr>
          <p:cNvPr id="6" name="Picture 5" descr="uspto_seal_1000px-color.png">
            <a:extLst>
              <a:ext uri="{FF2B5EF4-FFF2-40B4-BE49-F238E27FC236}">
                <a16:creationId xmlns:a16="http://schemas.microsoft.com/office/drawing/2014/main" id="{BA5B0A50-F126-49F3-B01E-9FC9F9782A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7" y="916906"/>
            <a:ext cx="3881188" cy="3881188"/>
          </a:xfrm>
          <a:prstGeom prst="rect">
            <a:avLst/>
          </a:prstGeom>
        </p:spPr>
      </p:pic>
    </p:spTree>
    <p:extLst>
      <p:ext uri="{BB962C8B-B14F-4D97-AF65-F5344CB8AC3E}">
        <p14:creationId xmlns:p14="http://schemas.microsoft.com/office/powerpoint/2010/main" val="8777223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losing slide with image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606305683"/>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slide with contact info">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831406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823086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Closing slide w/ contact info and disclaimer">
    <p:spTree>
      <p:nvGrpSpPr>
        <p:cNvPr id="1" name=""/>
        <p:cNvGrpSpPr/>
        <p:nvPr/>
      </p:nvGrpSpPr>
      <p:grpSpPr>
        <a:xfrm>
          <a:off x="0" y="0"/>
          <a:ext cx="0" cy="0"/>
          <a:chOff x="0" y="0"/>
          <a:chExt cx="0" cy="0"/>
        </a:xfrm>
      </p:grpSpPr>
      <p:sp>
        <p:nvSpPr>
          <p:cNvPr id="3" name="Rectangle 2"/>
          <p:cNvSpPr/>
          <p:nvPr/>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10" name="TextBox 9"/>
          <p:cNvSpPr txBox="1"/>
          <p:nvPr/>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
        <p:nvSpPr>
          <p:cNvPr id="18" name="TextBox 17"/>
          <p:cNvSpPr txBox="1"/>
          <p:nvPr/>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2" name="TextBox 1"/>
          <p:cNvSpPr txBox="1"/>
          <p:nvPr/>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Tree>
    <p:extLst>
      <p:ext uri="{BB962C8B-B14F-4D97-AF65-F5344CB8AC3E}">
        <p14:creationId xmlns:p14="http://schemas.microsoft.com/office/powerpoint/2010/main" val="373631486"/>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584"/>
            <a:ext cx="8229600" cy="378626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012302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9582"/>
            <a:ext cx="8229600" cy="3491345"/>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948537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45312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1480852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12265453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3459304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9084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134656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462055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97932"/>
            <a:ext cx="8229600" cy="864147"/>
          </a:xfrm>
        </p:spPr>
        <p:txBody>
          <a:bodyPr anchor="t" anchorCtr="0"/>
          <a:lstStyle>
            <a:lvl1pPr algn="l">
              <a:defRPr/>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379921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92DA454B-C859-4892-B9FA-68B588C9F547}" type="slidenum">
              <a:rPr lang="en-US" smtClean="0"/>
              <a:t>‹#›</a:t>
            </a:fld>
            <a:endParaRPr lang="en-US" dirty="0"/>
          </a:p>
        </p:txBody>
      </p:sp>
    </p:spTree>
    <p:extLst>
      <p:ext uri="{BB962C8B-B14F-4D97-AF65-F5344CB8AC3E}">
        <p14:creationId xmlns:p14="http://schemas.microsoft.com/office/powerpoint/2010/main" val="106643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image" Target="../media/image6.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5.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3.xml"/><Relationship Id="rId7" Type="http://schemas.openxmlformats.org/officeDocument/2006/relationships/slideLayout" Target="../slideLayouts/slideLayout57.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12669" y="4896546"/>
            <a:ext cx="1322587" cy="466236"/>
          </a:xfrm>
          <a:prstGeom prst="rect">
            <a:avLst/>
          </a:prstGeom>
        </p:spPr>
      </p:pic>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Tree>
    <p:extLst>
      <p:ext uri="{BB962C8B-B14F-4D97-AF65-F5344CB8AC3E}">
        <p14:creationId xmlns:p14="http://schemas.microsoft.com/office/powerpoint/2010/main" val="317522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58" r:id="rId15"/>
    <p:sldLayoutId id="2147483659"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261330514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85803081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9"/>
          <p:cNvSpPr/>
          <p:nvPr/>
        </p:nvSpPr>
        <p:spPr>
          <a:xfrm>
            <a:off x="-815" y="0"/>
            <a:ext cx="9144000" cy="378022"/>
          </a:xfrm>
          <a:custGeom>
            <a:avLst/>
            <a:gdLst>
              <a:gd name="connsiteX0" fmla="*/ 0 w 9144000"/>
              <a:gd name="connsiteY0" fmla="*/ 0 h 242186"/>
              <a:gd name="connsiteX1" fmla="*/ 9144000 w 9144000"/>
              <a:gd name="connsiteY1" fmla="*/ 0 h 242186"/>
              <a:gd name="connsiteX2" fmla="*/ 9144000 w 9144000"/>
              <a:gd name="connsiteY2" fmla="*/ 242186 h 242186"/>
              <a:gd name="connsiteX3" fmla="*/ 0 w 9144000"/>
              <a:gd name="connsiteY3" fmla="*/ 242186 h 242186"/>
              <a:gd name="connsiteX4" fmla="*/ 0 w 9144000"/>
              <a:gd name="connsiteY4" fmla="*/ 0 h 242186"/>
              <a:gd name="connsiteX0" fmla="*/ 0 w 9144000"/>
              <a:gd name="connsiteY0" fmla="*/ 0 h 472558"/>
              <a:gd name="connsiteX1" fmla="*/ 9144000 w 9144000"/>
              <a:gd name="connsiteY1" fmla="*/ 0 h 472558"/>
              <a:gd name="connsiteX2" fmla="*/ 9144000 w 9144000"/>
              <a:gd name="connsiteY2" fmla="*/ 242186 h 472558"/>
              <a:gd name="connsiteX3" fmla="*/ 6119628 w 9144000"/>
              <a:gd name="connsiteY3" fmla="*/ 472558 h 472558"/>
              <a:gd name="connsiteX4" fmla="*/ 0 w 9144000"/>
              <a:gd name="connsiteY4" fmla="*/ 0 h 472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472558">
                <a:moveTo>
                  <a:pt x="0" y="0"/>
                </a:moveTo>
                <a:lnTo>
                  <a:pt x="9144000" y="0"/>
                </a:lnTo>
                <a:lnTo>
                  <a:pt x="9144000" y="242186"/>
                </a:lnTo>
                <a:lnTo>
                  <a:pt x="6119628" y="472558"/>
                </a:lnTo>
                <a:lnTo>
                  <a:pt x="0" y="0"/>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Tree>
    <p:extLst>
      <p:ext uri="{BB962C8B-B14F-4D97-AF65-F5344CB8AC3E}">
        <p14:creationId xmlns:p14="http://schemas.microsoft.com/office/powerpoint/2010/main" val="353889477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92DA454B-C859-4892-B9FA-68B588C9F547}" type="slidenum">
              <a:rPr lang="en-US" smtClean="0"/>
              <a:t>‹#›</a:t>
            </a:fld>
            <a:endParaRPr lang="en-US" dirty="0"/>
          </a:p>
        </p:txBody>
      </p:sp>
      <p:sp>
        <p:nvSpPr>
          <p:cNvPr id="9" name="Isosceles Triangle 14">
            <a:extLst>
              <a:ext uri="{FF2B5EF4-FFF2-40B4-BE49-F238E27FC236}">
                <a16:creationId xmlns:a16="http://schemas.microsoft.com/office/drawing/2014/main" id="{9AD9D243-CB53-47F5-8D25-CC39442F7422}"/>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p:nvPicPr>
        <p:blipFill>
          <a:blip r:embed="rId18"/>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24591236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6" name="Isosceles Triangle 14">
            <a:extLst>
              <a:ext uri="{FF2B5EF4-FFF2-40B4-BE49-F238E27FC236}">
                <a16:creationId xmlns:a16="http://schemas.microsoft.com/office/drawing/2014/main" id="{8744B0B0-8A1A-4583-B0F2-6FDA3020753D}"/>
              </a:ext>
            </a:extLst>
          </p:cNvPr>
          <p:cNvSpPr/>
          <p:nvPr/>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71097665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hyperlink" Target="https://foiadocuments.uspto.gov/oed/" TargetMode="External"/><Relationship Id="rId2" Type="http://schemas.openxmlformats.org/officeDocument/2006/relationships/notesSlide" Target="../notesSlides/notesSlide16.xml"/><Relationship Id="rId1" Type="http://schemas.openxmlformats.org/officeDocument/2006/relationships/slideLayout" Target="../slideLayouts/slideLayout38.xml"/><Relationship Id="rId4" Type="http://schemas.openxmlformats.org/officeDocument/2006/relationships/hyperlink" Target="http://www.uspto.gov/news/og/patent_og/index.jsp"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2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3A1717E-54E2-4EBA-AA92-C93B76849A37}"/>
              </a:ext>
            </a:extLst>
          </p:cNvPr>
          <p:cNvSpPr>
            <a:spLocks noGrp="1"/>
          </p:cNvSpPr>
          <p:nvPr>
            <p:ph type="title"/>
          </p:nvPr>
        </p:nvSpPr>
        <p:spPr/>
        <p:txBody>
          <a:bodyPr/>
          <a:lstStyle/>
          <a:p>
            <a:r>
              <a:rPr lang="en-US" dirty="0"/>
              <a:t>USPTO disciplinary matters</a:t>
            </a:r>
          </a:p>
        </p:txBody>
      </p:sp>
      <p:graphicFrame>
        <p:nvGraphicFramePr>
          <p:cNvPr id="6" name="Chart 5" descr="FY 2018&#10;&#10;3 patent agents&#10;9 Trademark attorneys&#10;21 patent attorneys"/>
          <p:cNvGraphicFramePr/>
          <p:nvPr>
            <p:extLst/>
          </p:nvPr>
        </p:nvGraphicFramePr>
        <p:xfrm>
          <a:off x="547255" y="1460876"/>
          <a:ext cx="1967346" cy="1706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descr="FY 2019&#10;4 Patent agents&#10;16 Trademark attorneys&#10;25 Patent attorneys"/>
          <p:cNvGraphicFramePr/>
          <p:nvPr>
            <p:extLst/>
          </p:nvPr>
        </p:nvGraphicFramePr>
        <p:xfrm>
          <a:off x="2764844" y="1460876"/>
          <a:ext cx="2070468" cy="1772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7" descr="FY 2020&#10;1 patent agent&#10;5 trademark attorneys&#10;22 patent attorneys"/>
          <p:cNvGraphicFramePr/>
          <p:nvPr>
            <p:extLst/>
          </p:nvPr>
        </p:nvGraphicFramePr>
        <p:xfrm>
          <a:off x="547255" y="3441175"/>
          <a:ext cx="2093920" cy="17432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Chart 4" descr="FY2021&#10;3 patent agents&#10;6 trademark attorneys&#10;15 patent attorneys&#10;"/>
          <p:cNvGraphicFramePr/>
          <p:nvPr>
            <p:extLst/>
          </p:nvPr>
        </p:nvGraphicFramePr>
        <p:xfrm>
          <a:off x="2591703" y="3487004"/>
          <a:ext cx="2403000" cy="16516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9" descr="FY 2022, through Q2&#10;2 patent agents&#10;2 patent attorneys &#10;5 trademark attorneys"/>
          <p:cNvGraphicFramePr/>
          <p:nvPr>
            <p:extLst/>
          </p:nvPr>
        </p:nvGraphicFramePr>
        <p:xfrm>
          <a:off x="4629625" y="1992604"/>
          <a:ext cx="4473633" cy="2735119"/>
        </p:xfrm>
        <a:graphic>
          <a:graphicData uri="http://schemas.openxmlformats.org/drawingml/2006/chart">
            <c:chart xmlns:c="http://schemas.openxmlformats.org/drawingml/2006/chart" xmlns:r="http://schemas.openxmlformats.org/officeDocument/2006/relationships" r:id="rId7"/>
          </a:graphicData>
        </a:graphic>
      </p:graphicFrame>
      <p:sp>
        <p:nvSpPr>
          <p:cNvPr id="4" name="Slide Number Placeholder 2"/>
          <p:cNvSpPr txBox="1">
            <a:spLocks/>
          </p:cNvSpPr>
          <p:nvPr/>
        </p:nvSpPr>
        <p:spPr>
          <a:xfrm>
            <a:off x="457200" y="5297488"/>
            <a:ext cx="2057400" cy="303212"/>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2DA454B-C859-4892-B9FA-68B588C9F547}" type="slidenum">
              <a:rPr lang="en-US" smtClean="0"/>
              <a:pPr/>
              <a:t>10</a:t>
            </a:fld>
            <a:endParaRPr lang="en-US" dirty="0"/>
          </a:p>
        </p:txBody>
      </p:sp>
    </p:spTree>
    <p:extLst>
      <p:ext uri="{BB962C8B-B14F-4D97-AF65-F5344CB8AC3E}">
        <p14:creationId xmlns:p14="http://schemas.microsoft.com/office/powerpoint/2010/main" val="1618592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Ethics scenarios and select case law</a:t>
            </a:r>
            <a:endParaRPr lang="en-US" dirty="0"/>
          </a:p>
        </p:txBody>
      </p:sp>
      <p:sp>
        <p:nvSpPr>
          <p:cNvPr id="3" name="Content Placeholder 2"/>
          <p:cNvSpPr>
            <a:spLocks noGrp="1"/>
          </p:cNvSpPr>
          <p:nvPr>
            <p:ph type="body" idx="1"/>
          </p:nvPr>
        </p:nvSpPr>
        <p:spPr/>
        <p:txBody>
          <a:bodyPr>
            <a:normAutofit/>
          </a:bodyPr>
          <a:lstStyle/>
          <a:p>
            <a:endParaRPr lang="en-US" altLang="en-US" dirty="0"/>
          </a:p>
          <a:p>
            <a:endParaRPr lang="en-US" altLang="en-US" dirty="0"/>
          </a:p>
          <a:p>
            <a:pPr marL="0" indent="0">
              <a:buNone/>
            </a:pPr>
            <a:r>
              <a:rPr lang="en-US" altLang="en-US" dirty="0"/>
              <a:t>OED</a:t>
            </a:r>
          </a:p>
        </p:txBody>
      </p:sp>
    </p:spTree>
    <p:extLst>
      <p:ext uri="{BB962C8B-B14F-4D97-AF65-F5344CB8AC3E}">
        <p14:creationId xmlns:p14="http://schemas.microsoft.com/office/powerpoint/2010/main" val="3389020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52144"/>
            <a:ext cx="8229600" cy="4081707"/>
          </a:xfrm>
        </p:spPr>
        <p:txBody>
          <a:bodyPr>
            <a:normAutofit fontScale="55000" lnSpcReduction="20000"/>
          </a:bodyPr>
          <a:lstStyle/>
          <a:p>
            <a:pPr>
              <a:spcBef>
                <a:spcPts val="0"/>
              </a:spcBef>
            </a:pPr>
            <a:r>
              <a:rPr lang="en-US" sz="3600" i="1" dirty="0"/>
              <a:t>In re Campbell</a:t>
            </a:r>
            <a:r>
              <a:rPr lang="en-US" sz="3600" dirty="0"/>
              <a:t>, Proceeding No. D2014-11 (USPTO Apr. 29, 2014):</a:t>
            </a:r>
          </a:p>
          <a:p>
            <a:pPr lvl="1">
              <a:lnSpc>
                <a:spcPct val="120000"/>
              </a:lnSpc>
              <a:spcBef>
                <a:spcPts val="600"/>
              </a:spcBef>
            </a:pPr>
            <a:r>
              <a:rPr lang="en-US" sz="2900" dirty="0"/>
              <a:t>Patent agent represented a person in Colorado on matters involving DUI charges.</a:t>
            </a:r>
          </a:p>
          <a:p>
            <a:pPr lvl="2">
              <a:lnSpc>
                <a:spcPct val="120000"/>
              </a:lnSpc>
              <a:spcBef>
                <a:spcPts val="600"/>
              </a:spcBef>
            </a:pPr>
            <a:r>
              <a:rPr lang="en-US" sz="2500" dirty="0"/>
              <a:t>Attempted to claim he was “attorney in fact” for driver.</a:t>
            </a:r>
          </a:p>
          <a:p>
            <a:pPr lvl="3">
              <a:lnSpc>
                <a:spcPct val="120000"/>
              </a:lnSpc>
              <a:spcBef>
                <a:spcPts val="0"/>
              </a:spcBef>
            </a:pPr>
            <a:r>
              <a:rPr lang="en-US" sz="2200" dirty="0"/>
              <a:t>Identified himself as "an attorney in fact duly appointed, and licensed to practice Federal Law in the United States of America.”</a:t>
            </a:r>
          </a:p>
          <a:p>
            <a:pPr lvl="3">
              <a:lnSpc>
                <a:spcPct val="120000"/>
              </a:lnSpc>
              <a:spcBef>
                <a:spcPts val="0"/>
              </a:spcBef>
            </a:pPr>
            <a:r>
              <a:rPr lang="en-US" sz="2200" dirty="0"/>
              <a:t>Arrest warrant was issued for driver for failure to appear.</a:t>
            </a:r>
          </a:p>
          <a:p>
            <a:pPr lvl="2">
              <a:lnSpc>
                <a:spcPct val="120000"/>
              </a:lnSpc>
              <a:spcBef>
                <a:spcPts val="600"/>
              </a:spcBef>
            </a:pPr>
            <a:r>
              <a:rPr lang="en-US" sz="2500" dirty="0"/>
              <a:t>Sued City of Colorado Springs in civil court on behalf of driver.</a:t>
            </a:r>
          </a:p>
          <a:p>
            <a:pPr lvl="3">
              <a:lnSpc>
                <a:spcPct val="120000"/>
              </a:lnSpc>
              <a:spcBef>
                <a:spcPts val="0"/>
              </a:spcBef>
            </a:pPr>
            <a:r>
              <a:rPr lang="en-US" sz="2200" dirty="0"/>
              <a:t>Identified himself before magistrate in civil suit as a “federal attorney” and provided his USPTO registration no. as his “federal attorney registration number.”</a:t>
            </a:r>
          </a:p>
          <a:p>
            <a:pPr lvl="2">
              <a:lnSpc>
                <a:spcPct val="120000"/>
              </a:lnSpc>
              <a:spcBef>
                <a:spcPts val="600"/>
              </a:spcBef>
            </a:pPr>
            <a:r>
              <a:rPr lang="en-US" sz="2500" dirty="0"/>
              <a:t>Appeared on behalf of driver in license revocation hearing.</a:t>
            </a:r>
          </a:p>
          <a:p>
            <a:pPr lvl="1">
              <a:lnSpc>
                <a:spcPct val="120000"/>
              </a:lnSpc>
              <a:spcBef>
                <a:spcPts val="600"/>
              </a:spcBef>
            </a:pPr>
            <a:r>
              <a:rPr lang="en-US" sz="2900" dirty="0"/>
              <a:t>Excluded from practice before the USPTO.</a:t>
            </a:r>
          </a:p>
          <a:p>
            <a:pPr lvl="1">
              <a:lnSpc>
                <a:spcPct val="120000"/>
              </a:lnSpc>
              <a:spcBef>
                <a:spcPts val="600"/>
              </a:spcBef>
            </a:pPr>
            <a:r>
              <a:rPr lang="en-US" sz="2900" dirty="0"/>
              <a:t>Rule highlights:</a:t>
            </a:r>
          </a:p>
          <a:p>
            <a:pPr lvl="2">
              <a:lnSpc>
                <a:spcPct val="120000"/>
              </a:lnSpc>
              <a:spcBef>
                <a:spcPts val="0"/>
              </a:spcBef>
            </a:pPr>
            <a:r>
              <a:rPr lang="en-US" sz="2500" dirty="0"/>
              <a:t>Dishonesty, fraud, deceit, or misrepresentation – 37 C.F.R. §§ 10.23(b)(4)</a:t>
            </a:r>
          </a:p>
          <a:p>
            <a:pPr lvl="2">
              <a:lnSpc>
                <a:spcPct val="120000"/>
              </a:lnSpc>
              <a:spcBef>
                <a:spcPts val="0"/>
              </a:spcBef>
            </a:pPr>
            <a:r>
              <a:rPr lang="en-US" sz="2500" dirty="0"/>
              <a:t>Conduct prejudicial to the administration of justice – 37 C.F.R. § 10.23(b)(5)</a:t>
            </a:r>
          </a:p>
          <a:p>
            <a:pPr lvl="2">
              <a:lnSpc>
                <a:spcPct val="120000"/>
              </a:lnSpc>
              <a:spcBef>
                <a:spcPts val="0"/>
              </a:spcBef>
            </a:pPr>
            <a:r>
              <a:rPr lang="en-US" sz="2500" dirty="0"/>
              <a:t>Holding oneself out to be an attorney or lawyer – 37 C.F.R. § 10.31(d)(1)</a:t>
            </a:r>
          </a:p>
          <a:p>
            <a:pPr lvl="2">
              <a:lnSpc>
                <a:spcPct val="120000"/>
              </a:lnSpc>
              <a:spcBef>
                <a:spcPts val="0"/>
              </a:spcBef>
            </a:pPr>
            <a:r>
              <a:rPr lang="en-US" sz="2500" dirty="0"/>
              <a:t>Intentionally or habitually violating disciplinary rules – 37 C.F.R. § 10.89(c)(6)</a:t>
            </a:r>
            <a:endParaRPr lang="en-US" sz="2500" dirty="0">
              <a:latin typeface="Segoe UI" panose="020B0502040204020203" pitchFamily="34" charset="0"/>
              <a:cs typeface="Segoe UI" panose="020B0502040204020203" pitchFamily="34" charset="0"/>
            </a:endParaRPr>
          </a:p>
          <a:p>
            <a:pPr lvl="2"/>
            <a:endParaRPr lang="en-US" dirty="0">
              <a:latin typeface="Segoe UI" panose="020B0502040204020203" pitchFamily="34" charset="0"/>
              <a:cs typeface="Segoe UI" panose="020B0502040204020203" pitchFamily="34" charset="0"/>
            </a:endParaRPr>
          </a:p>
          <a:p>
            <a:pPr marL="914400" lvl="2" indent="0">
              <a:buNone/>
            </a:pPr>
            <a:endParaRPr lang="en-US" dirty="0"/>
          </a:p>
        </p:txBody>
      </p:sp>
      <p:sp>
        <p:nvSpPr>
          <p:cNvPr id="2" name="Title 1"/>
          <p:cNvSpPr>
            <a:spLocks noGrp="1"/>
          </p:cNvSpPr>
          <p:nvPr>
            <p:ph type="title"/>
          </p:nvPr>
        </p:nvSpPr>
        <p:spPr/>
        <p:txBody>
          <a:bodyPr>
            <a:normAutofit fontScale="90000"/>
          </a:bodyPr>
          <a:lstStyle/>
          <a:p>
            <a:r>
              <a:rPr lang="en-US" dirty="0"/>
              <a:t>Unauthorized practice of law (UPL)</a:t>
            </a:r>
          </a:p>
        </p:txBody>
      </p:sp>
      <p:sp>
        <p:nvSpPr>
          <p:cNvPr id="6" name="Slide Number Placeholder 3"/>
          <p:cNvSpPr>
            <a:spLocks noGrp="1"/>
          </p:cNvSpPr>
          <p:nvPr>
            <p:ph type="sldNum" sz="quarter" idx="10"/>
          </p:nvPr>
        </p:nvSpPr>
        <p:spPr/>
        <p:txBody>
          <a:bodyPr/>
          <a:lstStyle/>
          <a:p>
            <a:fld id="{92DA454B-C859-4892-B9FA-68B588C9F547}" type="slidenum">
              <a:rPr lang="en-US" smtClean="0"/>
              <a:pPr/>
              <a:t>12</a:t>
            </a:fld>
            <a:endParaRPr lang="en-US" dirty="0"/>
          </a:p>
        </p:txBody>
      </p:sp>
    </p:spTree>
    <p:extLst>
      <p:ext uri="{BB962C8B-B14F-4D97-AF65-F5344CB8AC3E}">
        <p14:creationId xmlns:p14="http://schemas.microsoft.com/office/powerpoint/2010/main" val="3097192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61288"/>
            <a:ext cx="8229600" cy="4072563"/>
          </a:xfrm>
        </p:spPr>
        <p:txBody>
          <a:bodyPr>
            <a:noAutofit/>
          </a:bodyPr>
          <a:lstStyle/>
          <a:p>
            <a:r>
              <a:rPr lang="en-US" sz="1600" i="1" dirty="0"/>
              <a:t>In re Chow</a:t>
            </a:r>
            <a:r>
              <a:rPr lang="en-US" sz="1600" dirty="0"/>
              <a:t>, Proceeding No. D2018-27 (USPTO April 30, 2019):</a:t>
            </a:r>
          </a:p>
          <a:p>
            <a:pPr lvl="1">
              <a:spcBef>
                <a:spcPts val="300"/>
              </a:spcBef>
            </a:pPr>
            <a:r>
              <a:rPr lang="en-US" sz="1600" dirty="0"/>
              <a:t>Patent agent was sole registered practitioner for company that provided patent services to clients.</a:t>
            </a:r>
          </a:p>
          <a:p>
            <a:pPr lvl="2">
              <a:spcBef>
                <a:spcPts val="300"/>
              </a:spcBef>
            </a:pPr>
            <a:r>
              <a:rPr lang="en-US" sz="1400" dirty="0"/>
              <a:t>Patent agent’s son operated a second company that provided client referrals.</a:t>
            </a:r>
          </a:p>
          <a:p>
            <a:pPr lvl="2">
              <a:spcBef>
                <a:spcPts val="300"/>
              </a:spcBef>
            </a:pPr>
            <a:r>
              <a:rPr lang="en-US" sz="1400" dirty="0"/>
              <a:t>Between August 2012 and December 2017, agent’s customer number was associated with 6,760 patent applications (~105/month, ~5/work day).</a:t>
            </a:r>
          </a:p>
          <a:p>
            <a:pPr lvl="2">
              <a:spcBef>
                <a:spcPts val="300"/>
              </a:spcBef>
            </a:pPr>
            <a:r>
              <a:rPr lang="en-US" sz="1400" dirty="0"/>
              <a:t>Non-practitioner employees of son’s company drafted patentability opinions and patent applications and routinely communicated with clients, all with little to no supervision from patent agent.</a:t>
            </a:r>
          </a:p>
          <a:p>
            <a:pPr lvl="2">
              <a:spcBef>
                <a:spcPts val="300"/>
              </a:spcBef>
            </a:pPr>
            <a:r>
              <a:rPr lang="en-US" sz="1400" dirty="0"/>
              <a:t>Clients paid son’s company, who would allegedly pass funds along to patent agent. No disclosure to client of payment arrangement.</a:t>
            </a:r>
          </a:p>
          <a:p>
            <a:pPr lvl="2">
              <a:spcBef>
                <a:spcPts val="300"/>
              </a:spcBef>
            </a:pPr>
            <a:r>
              <a:rPr lang="en-US" sz="1400" dirty="0"/>
              <a:t>No disclosure to client regarding large referral relationship between companies.</a:t>
            </a:r>
          </a:p>
          <a:p>
            <a:pPr lvl="1">
              <a:spcBef>
                <a:spcPts val="300"/>
              </a:spcBef>
            </a:pPr>
            <a:r>
              <a:rPr lang="en-US" sz="1600" dirty="0"/>
              <a:t>Settlement: three-year suspension</a:t>
            </a:r>
          </a:p>
          <a:p>
            <a:pPr lvl="1">
              <a:spcBef>
                <a:spcPts val="300"/>
              </a:spcBef>
            </a:pPr>
            <a:r>
              <a:rPr lang="en-US" sz="1600" dirty="0"/>
              <a:t>Rule highlights:</a:t>
            </a:r>
          </a:p>
          <a:p>
            <a:pPr lvl="2">
              <a:spcBef>
                <a:spcPts val="300"/>
              </a:spcBef>
            </a:pPr>
            <a:r>
              <a:rPr lang="en-US" sz="1400" dirty="0"/>
              <a:t>Conduct prejudicial to the administration of justice: 37 C.F.R. §§ 10.23(b)(5) &amp; 11.804(d)</a:t>
            </a:r>
          </a:p>
          <a:p>
            <a:pPr lvl="2">
              <a:spcBef>
                <a:spcPts val="300"/>
              </a:spcBef>
            </a:pPr>
            <a:r>
              <a:rPr lang="en-US" sz="1400" dirty="0"/>
              <a:t>Aiding UPL: 37 C.F.R. §§ 10.47(a),(c) &amp; 11.505</a:t>
            </a:r>
          </a:p>
          <a:p>
            <a:pPr lvl="2">
              <a:spcBef>
                <a:spcPts val="300"/>
              </a:spcBef>
            </a:pPr>
            <a:r>
              <a:rPr lang="en-US" sz="1400" dirty="0"/>
              <a:t>Conflicts: 37 C.F.R. §§ 10.62(a), 10.68(a)(1), 11.107(a)(2), &amp; 11.108(f)</a:t>
            </a:r>
          </a:p>
        </p:txBody>
      </p:sp>
      <p:sp>
        <p:nvSpPr>
          <p:cNvPr id="2" name="Title 1"/>
          <p:cNvSpPr>
            <a:spLocks noGrp="1"/>
          </p:cNvSpPr>
          <p:nvPr>
            <p:ph type="title"/>
          </p:nvPr>
        </p:nvSpPr>
        <p:spPr/>
        <p:txBody>
          <a:bodyPr/>
          <a:lstStyle/>
          <a:p>
            <a:r>
              <a:rPr lang="en-US" dirty="0"/>
              <a:t>Misrepresentation/UPL</a:t>
            </a:r>
          </a:p>
        </p:txBody>
      </p:sp>
      <p:sp>
        <p:nvSpPr>
          <p:cNvPr id="5" name="Slide Number Placeholder 3"/>
          <p:cNvSpPr>
            <a:spLocks noGrp="1"/>
          </p:cNvSpPr>
          <p:nvPr>
            <p:ph type="sldNum" sz="quarter" idx="10"/>
          </p:nvPr>
        </p:nvSpPr>
        <p:spPr/>
        <p:txBody>
          <a:bodyPr/>
          <a:lstStyle/>
          <a:p>
            <a:fld id="{92DA454B-C859-4892-B9FA-68B588C9F547}" type="slidenum">
              <a:rPr lang="en-US" smtClean="0"/>
              <a:pPr/>
              <a:t>13</a:t>
            </a:fld>
            <a:endParaRPr lang="en-US" dirty="0"/>
          </a:p>
        </p:txBody>
      </p:sp>
    </p:spTree>
    <p:extLst>
      <p:ext uri="{BB962C8B-B14F-4D97-AF65-F5344CB8AC3E}">
        <p14:creationId xmlns:p14="http://schemas.microsoft.com/office/powerpoint/2010/main" val="3517379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latin typeface="Segoe UI" pitchFamily="34" charset="0"/>
              </a:rPr>
              <a:t>Conflicts of interest</a:t>
            </a:r>
            <a:endParaRPr lang="en-US" sz="3400" dirty="0"/>
          </a:p>
        </p:txBody>
      </p:sp>
      <p:sp>
        <p:nvSpPr>
          <p:cNvPr id="3" name="Content Placeholder 2"/>
          <p:cNvSpPr>
            <a:spLocks noGrp="1"/>
          </p:cNvSpPr>
          <p:nvPr>
            <p:ph idx="1"/>
          </p:nvPr>
        </p:nvSpPr>
        <p:spPr>
          <a:xfrm>
            <a:off x="322642" y="1013123"/>
            <a:ext cx="8320116" cy="4284365"/>
          </a:xfrm>
        </p:spPr>
        <p:txBody>
          <a:bodyPr>
            <a:noAutofit/>
          </a:bodyPr>
          <a:lstStyle/>
          <a:p>
            <a:pPr marL="0" indent="0">
              <a:spcBef>
                <a:spcPts val="0"/>
              </a:spcBef>
              <a:spcAft>
                <a:spcPts val="600"/>
              </a:spcAft>
              <a:buNone/>
              <a:defRPr/>
            </a:pPr>
            <a:r>
              <a:rPr lang="en-US" altLang="en-US" sz="2000" i="1" dirty="0"/>
              <a:t>In re Linden</a:t>
            </a:r>
            <a:r>
              <a:rPr lang="en-US" altLang="en-US" sz="2000" dirty="0"/>
              <a:t>,</a:t>
            </a:r>
            <a:r>
              <a:rPr lang="en-US" altLang="en-US" sz="2000" b="1" dirty="0"/>
              <a:t> </a:t>
            </a:r>
            <a:r>
              <a:rPr lang="en-US" altLang="en-US" sz="2000" dirty="0"/>
              <a:t>Proceeding No. D2022-10 (USPTO Apr. 15, 2022)</a:t>
            </a:r>
          </a:p>
          <a:p>
            <a:pPr lvl="1">
              <a:spcBef>
                <a:spcPts val="0"/>
              </a:spcBef>
              <a:buFont typeface="Arial" panose="020B0604020202020204" pitchFamily="34" charset="0"/>
              <a:buChar char="•"/>
              <a:defRPr/>
            </a:pPr>
            <a:r>
              <a:rPr lang="en-US" altLang="en-US" sz="1600" dirty="0"/>
              <a:t>Patent agent:</a:t>
            </a:r>
          </a:p>
          <a:p>
            <a:pPr lvl="2">
              <a:spcBef>
                <a:spcPts val="0"/>
              </a:spcBef>
              <a:buFont typeface="Courier New" panose="02070309020205020404" pitchFamily="49" charset="0"/>
              <a:buChar char="-"/>
              <a:defRPr/>
            </a:pPr>
            <a:r>
              <a:rPr lang="en-US" altLang="en-US" sz="1400" dirty="0"/>
              <a:t>Respondent represented Company 1 in its patent matters from 2007 until April 2021.</a:t>
            </a:r>
          </a:p>
          <a:p>
            <a:pPr lvl="2">
              <a:spcBef>
                <a:spcPts val="0"/>
              </a:spcBef>
              <a:buFont typeface="Courier New" panose="02070309020205020404" pitchFamily="49" charset="0"/>
              <a:buChar char="-"/>
              <a:defRPr/>
            </a:pPr>
            <a:r>
              <a:rPr lang="en-US" altLang="en-US" sz="1400" dirty="0">
                <a:solidFill>
                  <a:prstClr val="black"/>
                </a:solidFill>
              </a:rPr>
              <a:t>Company 1 licensed patents to Company 2.</a:t>
            </a:r>
          </a:p>
          <a:p>
            <a:pPr lvl="2">
              <a:spcBef>
                <a:spcPts val="0"/>
              </a:spcBef>
              <a:buFont typeface="Courier New" panose="02070309020205020404" pitchFamily="49" charset="0"/>
              <a:buChar char="-"/>
              <a:defRPr/>
            </a:pPr>
            <a:r>
              <a:rPr lang="en-US" altLang="en-US" sz="1400" dirty="0">
                <a:solidFill>
                  <a:prstClr val="black"/>
                </a:solidFill>
              </a:rPr>
              <a:t>Beginning in July 2019, Respondent represented Company 2 in developing a patent portfolio that differentiates from the patents it licensed from Company 1.</a:t>
            </a:r>
          </a:p>
          <a:p>
            <a:pPr lvl="2">
              <a:spcBef>
                <a:spcPts val="0"/>
              </a:spcBef>
              <a:buFont typeface="Courier New" panose="02070309020205020404" pitchFamily="49" charset="0"/>
              <a:buChar char="-"/>
              <a:defRPr/>
            </a:pPr>
            <a:r>
              <a:rPr lang="en-US" altLang="en-US" sz="1400" dirty="0">
                <a:solidFill>
                  <a:prstClr val="black"/>
                </a:solidFill>
              </a:rPr>
              <a:t>Respondent’s representation of Company 2 included:</a:t>
            </a:r>
          </a:p>
          <a:p>
            <a:pPr lvl="3">
              <a:spcBef>
                <a:spcPts val="0"/>
              </a:spcBef>
              <a:buFont typeface="Courier New" panose="02070309020205020404" pitchFamily="49" charset="0"/>
              <a:buChar char="-"/>
              <a:defRPr/>
            </a:pPr>
            <a:r>
              <a:rPr lang="en-US" altLang="en-US" sz="1000" dirty="0">
                <a:solidFill>
                  <a:prstClr val="black"/>
                </a:solidFill>
              </a:rPr>
              <a:t>Prosecution of patent applications including claims not patentably distinct from inventions disclosed in patent applications Respondent filed and prosecuted on behalf of Company 1.</a:t>
            </a:r>
          </a:p>
          <a:p>
            <a:pPr lvl="3">
              <a:spcBef>
                <a:spcPts val="0"/>
              </a:spcBef>
              <a:buFont typeface="Courier New" panose="02070309020205020404" pitchFamily="49" charset="0"/>
              <a:buChar char="-"/>
              <a:defRPr/>
            </a:pPr>
            <a:r>
              <a:rPr lang="en-US" altLang="en-US" sz="1000" dirty="0">
                <a:solidFill>
                  <a:prstClr val="black"/>
                </a:solidFill>
              </a:rPr>
              <a:t>In a patent application for Company 2, distinguishing the invention from that of a patent respondent drafted and prosecuted for Company 1.</a:t>
            </a:r>
          </a:p>
          <a:p>
            <a:pPr lvl="2">
              <a:spcBef>
                <a:spcPts val="0"/>
              </a:spcBef>
              <a:buFont typeface="Courier New" panose="02070309020205020404" pitchFamily="49" charset="0"/>
              <a:buChar char="-"/>
              <a:defRPr/>
            </a:pPr>
            <a:r>
              <a:rPr lang="en-US" altLang="en-US" sz="1400" dirty="0">
                <a:solidFill>
                  <a:prstClr val="black"/>
                </a:solidFill>
              </a:rPr>
              <a:t>No informed consent from Company 1 to represent Company 2.</a:t>
            </a:r>
          </a:p>
          <a:p>
            <a:pPr lvl="1">
              <a:spcBef>
                <a:spcPts val="0"/>
              </a:spcBef>
              <a:buFont typeface="Arial" panose="020B0604020202020204" pitchFamily="34" charset="0"/>
              <a:buChar char="•"/>
              <a:defRPr/>
            </a:pPr>
            <a:r>
              <a:rPr lang="en-US" altLang="en-US" sz="1600" dirty="0"/>
              <a:t>Settlement: public reprimand. </a:t>
            </a:r>
          </a:p>
          <a:p>
            <a:pPr lvl="1">
              <a:spcBef>
                <a:spcPts val="0"/>
              </a:spcBef>
              <a:buFont typeface="Arial" panose="020B0604020202020204" pitchFamily="34" charset="0"/>
              <a:buChar char="•"/>
              <a:defRPr/>
            </a:pPr>
            <a:r>
              <a:rPr lang="en-US" altLang="en-US" sz="1600" dirty="0">
                <a:solidFill>
                  <a:prstClr val="black"/>
                </a:solidFill>
              </a:rPr>
              <a:t>Rule highlights:</a:t>
            </a:r>
            <a:endParaRPr lang="en-US" altLang="en-US" sz="1600" dirty="0"/>
          </a:p>
          <a:p>
            <a:pPr lvl="2">
              <a:spcBef>
                <a:spcPts val="0"/>
              </a:spcBef>
              <a:buFont typeface="Courier New" panose="02070309020205020404" pitchFamily="49" charset="0"/>
              <a:buChar char="-"/>
              <a:defRPr/>
            </a:pPr>
            <a:r>
              <a:rPr lang="en-US" altLang="en-US" sz="1400" dirty="0">
                <a:solidFill>
                  <a:prstClr val="black"/>
                </a:solidFill>
              </a:rPr>
              <a:t>37 C.F.R. § 11.104(a) – Communication.</a:t>
            </a:r>
          </a:p>
          <a:p>
            <a:pPr lvl="2">
              <a:spcBef>
                <a:spcPts val="0"/>
              </a:spcBef>
              <a:buFont typeface="Courier New" panose="02070309020205020404" pitchFamily="49" charset="0"/>
              <a:buChar char="-"/>
              <a:defRPr/>
            </a:pPr>
            <a:r>
              <a:rPr lang="en-US" altLang="en-US" sz="1400" dirty="0">
                <a:solidFill>
                  <a:prstClr val="black"/>
                </a:solidFill>
              </a:rPr>
              <a:t>37 C.F.R. § 11.107 – Conflict of interest; Current clients.</a:t>
            </a:r>
          </a:p>
          <a:p>
            <a:pPr lvl="2">
              <a:spcBef>
                <a:spcPts val="0"/>
              </a:spcBef>
              <a:buFont typeface="Courier New" panose="02070309020205020404" pitchFamily="49" charset="0"/>
              <a:buChar char="-"/>
              <a:defRPr/>
            </a:pPr>
            <a:r>
              <a:rPr lang="en-US" altLang="en-US" sz="1400" dirty="0">
                <a:solidFill>
                  <a:prstClr val="black"/>
                </a:solidFill>
              </a:rPr>
              <a:t>37 C.F.R. § 11.109(a) – Duties to former clients.</a:t>
            </a:r>
          </a:p>
          <a:p>
            <a:pPr lvl="2">
              <a:spcBef>
                <a:spcPts val="0"/>
              </a:spcBef>
              <a:buFont typeface="Courier New" panose="02070309020205020404" pitchFamily="49" charset="0"/>
              <a:buChar char="-"/>
              <a:defRPr/>
            </a:pPr>
            <a:r>
              <a:rPr lang="en-US" altLang="en-US" sz="1400" dirty="0">
                <a:solidFill>
                  <a:prstClr val="black"/>
                </a:solidFill>
              </a:rPr>
              <a:t>37 C.F.R. § 11.116(a)(1) – Declining or terminating representation.</a:t>
            </a:r>
          </a:p>
          <a:p>
            <a:pPr lvl="2">
              <a:spcBef>
                <a:spcPts val="0"/>
              </a:spcBef>
              <a:buFont typeface="Courier New" panose="02070309020205020404" pitchFamily="49" charset="0"/>
              <a:buChar char="-"/>
              <a:defRPr/>
            </a:pPr>
            <a:endParaRPr lang="en-US" altLang="en-US" sz="1400" dirty="0">
              <a:solidFill>
                <a:prstClr val="black"/>
              </a:solidFill>
              <a:highlight>
                <a:srgbClr val="FFFF00"/>
              </a:highlight>
            </a:endParaRPr>
          </a:p>
          <a:p>
            <a:pPr lvl="2">
              <a:spcBef>
                <a:spcPts val="0"/>
              </a:spcBef>
              <a:buFont typeface="Courier New" panose="02070309020205020404" pitchFamily="49" charset="0"/>
              <a:buChar char="-"/>
              <a:defRPr/>
            </a:pPr>
            <a:endParaRPr lang="en-US" altLang="en-US" sz="1400" dirty="0">
              <a:highlight>
                <a:srgbClr val="FFFF00"/>
              </a:highlight>
            </a:endParaRPr>
          </a:p>
          <a:p>
            <a:pPr lvl="2">
              <a:spcBef>
                <a:spcPts val="0"/>
              </a:spcBef>
              <a:buFont typeface="Courier New" panose="02070309020205020404" pitchFamily="49" charset="0"/>
              <a:buChar char="-"/>
              <a:defRPr/>
            </a:pPr>
            <a:endParaRPr lang="en-US" altLang="en-US" sz="1600" b="1" dirty="0"/>
          </a:p>
          <a:p>
            <a:pPr marL="914400" lvl="2" indent="0">
              <a:spcBef>
                <a:spcPts val="0"/>
              </a:spcBef>
              <a:buNone/>
              <a:defRPr/>
            </a:pPr>
            <a:r>
              <a:rPr lang="en-US" altLang="en-US" sz="1600" b="1" dirty="0"/>
              <a:t> </a:t>
            </a:r>
          </a:p>
          <a:p>
            <a:pPr marL="914400" lvl="2" indent="0">
              <a:spcBef>
                <a:spcPts val="0"/>
              </a:spcBef>
              <a:buNone/>
              <a:defRPr/>
            </a:pPr>
            <a:endParaRPr lang="en-US" altLang="en-US" sz="1800" dirty="0"/>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14</a:t>
            </a:fld>
            <a:endParaRPr lang="en-US" dirty="0"/>
          </a:p>
        </p:txBody>
      </p:sp>
    </p:spTree>
    <p:extLst>
      <p:ext uri="{BB962C8B-B14F-4D97-AF65-F5344CB8AC3E}">
        <p14:creationId xmlns:p14="http://schemas.microsoft.com/office/powerpoint/2010/main" val="3285955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t>Fund misappropriation, signature issue</a:t>
            </a:r>
          </a:p>
        </p:txBody>
      </p:sp>
      <p:sp>
        <p:nvSpPr>
          <p:cNvPr id="3" name="Content Placeholder 2"/>
          <p:cNvSpPr>
            <a:spLocks noGrp="1"/>
          </p:cNvSpPr>
          <p:nvPr>
            <p:ph idx="1"/>
          </p:nvPr>
        </p:nvSpPr>
        <p:spPr>
          <a:xfrm>
            <a:off x="322642" y="1013123"/>
            <a:ext cx="8320116" cy="4284365"/>
          </a:xfrm>
        </p:spPr>
        <p:txBody>
          <a:bodyPr>
            <a:noAutofit/>
          </a:bodyPr>
          <a:lstStyle/>
          <a:p>
            <a:pPr marL="0" indent="0">
              <a:spcBef>
                <a:spcPct val="0"/>
              </a:spcBef>
              <a:buNone/>
            </a:pPr>
            <a:r>
              <a:rPr lang="en-US" altLang="en-US" sz="2200" i="1" dirty="0"/>
              <a:t>In re Reardon</a:t>
            </a:r>
            <a:r>
              <a:rPr lang="en-US" altLang="en-US" sz="2200" dirty="0"/>
              <a:t> </a:t>
            </a:r>
            <a:r>
              <a:rPr lang="en-US" altLang="en-US" sz="2000" dirty="0"/>
              <a:t>(USPTO D2012-19)</a:t>
            </a:r>
          </a:p>
          <a:p>
            <a:pPr lvl="1">
              <a:spcBef>
                <a:spcPct val="0"/>
              </a:spcBef>
              <a:buFont typeface="Arial" panose="020B0604020202020204" pitchFamily="34" charset="0"/>
              <a:buChar char="•"/>
            </a:pPr>
            <a:r>
              <a:rPr lang="en-US" altLang="en-US" sz="2000" dirty="0"/>
              <a:t>Patent agent; Disciplinary complaint alleged: </a:t>
            </a:r>
          </a:p>
          <a:p>
            <a:pPr lvl="2">
              <a:spcBef>
                <a:spcPct val="0"/>
              </a:spcBef>
              <a:buFont typeface="Segoe UI Light" panose="020B0502040204020203" pitchFamily="34" charset="0"/>
              <a:buChar char="–"/>
            </a:pPr>
            <a:r>
              <a:rPr lang="en-US" altLang="en-US" sz="1800" dirty="0"/>
              <a:t>Misappropriated at least $116,894 from non-profit org. for personal use.</a:t>
            </a:r>
          </a:p>
          <a:p>
            <a:pPr lvl="2">
              <a:spcBef>
                <a:spcPct val="0"/>
              </a:spcBef>
              <a:buFont typeface="Segoe UI Light" panose="020B0502040204020203" pitchFamily="34" charset="0"/>
              <a:buChar char="–"/>
            </a:pPr>
            <a:r>
              <a:rPr lang="en-US" altLang="en-US" sz="1800" dirty="0"/>
              <a:t>Used non-profit’s credit card for personal use without authorization. </a:t>
            </a:r>
          </a:p>
          <a:p>
            <a:pPr lvl="2">
              <a:spcBef>
                <a:spcPct val="0"/>
              </a:spcBef>
              <a:buFont typeface="Segoe UI Light" panose="020B0502040204020203" pitchFamily="34" charset="0"/>
              <a:buChar char="–"/>
            </a:pPr>
            <a:r>
              <a:rPr lang="en-US" altLang="en-US" sz="1800" dirty="0"/>
              <a:t>Submitted false annual financial reports to conceal his conduct.</a:t>
            </a:r>
          </a:p>
          <a:p>
            <a:pPr lvl="1">
              <a:spcBef>
                <a:spcPct val="0"/>
              </a:spcBef>
              <a:spcAft>
                <a:spcPts val="1200"/>
              </a:spcAft>
              <a:buFont typeface="Arial" panose="020B0604020202020204" pitchFamily="34" charset="0"/>
              <a:buChar char="•"/>
            </a:pPr>
            <a:r>
              <a:rPr lang="en-US" altLang="en-US" sz="2000" dirty="0"/>
              <a:t>Excluded from practice before the USPTO.</a:t>
            </a:r>
          </a:p>
          <a:p>
            <a:pPr marL="0" indent="0">
              <a:spcBef>
                <a:spcPct val="0"/>
              </a:spcBef>
              <a:buNone/>
            </a:pPr>
            <a:r>
              <a:rPr lang="en-US" altLang="en-US" sz="2200" i="1" dirty="0"/>
              <a:t>In re Chan</a:t>
            </a:r>
            <a:r>
              <a:rPr lang="en-US" altLang="en-US" sz="2200" dirty="0"/>
              <a:t> </a:t>
            </a:r>
            <a:r>
              <a:rPr lang="en-US" altLang="en-US" sz="2000" dirty="0"/>
              <a:t>(USPTO D2011-21)</a:t>
            </a:r>
          </a:p>
          <a:p>
            <a:pPr lvl="1">
              <a:spcBef>
                <a:spcPct val="0"/>
              </a:spcBef>
              <a:buFont typeface="Arial" panose="020B0604020202020204" pitchFamily="34" charset="0"/>
              <a:buChar char="•"/>
            </a:pPr>
            <a:r>
              <a:rPr lang="en-US" altLang="en-US" sz="2000" dirty="0"/>
              <a:t>Patent agent: </a:t>
            </a:r>
          </a:p>
          <a:p>
            <a:pPr lvl="2">
              <a:spcBef>
                <a:spcPct val="0"/>
              </a:spcBef>
              <a:buFont typeface="Segoe UI Light" panose="020B0502040204020203" pitchFamily="34" charset="0"/>
              <a:buChar char="–"/>
            </a:pPr>
            <a:r>
              <a:rPr lang="en-US" altLang="en-US" sz="1800" dirty="0"/>
              <a:t>Had clients sign oaths or declarations prior to any application preparation.</a:t>
            </a:r>
          </a:p>
          <a:p>
            <a:pPr lvl="1">
              <a:spcBef>
                <a:spcPct val="0"/>
              </a:spcBef>
              <a:buFont typeface="Arial" panose="020B0604020202020204" pitchFamily="34" charset="0"/>
              <a:buChar char="•"/>
            </a:pPr>
            <a:r>
              <a:rPr lang="en-US" altLang="en-US" sz="2000" dirty="0"/>
              <a:t>Received public reprimand.</a:t>
            </a:r>
          </a:p>
          <a:p>
            <a:pPr lvl="1">
              <a:spcBef>
                <a:spcPct val="0"/>
              </a:spcBef>
              <a:spcAft>
                <a:spcPts val="1200"/>
              </a:spcAft>
            </a:pPr>
            <a:endParaRPr lang="en-US" altLang="en-US" sz="2000" dirty="0"/>
          </a:p>
          <a:p>
            <a:pPr lvl="2">
              <a:spcBef>
                <a:spcPts val="0"/>
              </a:spcBef>
              <a:buFont typeface="Courier New" panose="02070309020205020404" pitchFamily="49" charset="0"/>
              <a:buChar char="-"/>
              <a:defRPr/>
            </a:pPr>
            <a:endParaRPr lang="en-US" altLang="en-US" sz="1400" dirty="0">
              <a:solidFill>
                <a:prstClr val="black"/>
              </a:solidFill>
              <a:highlight>
                <a:srgbClr val="FFFF00"/>
              </a:highlight>
            </a:endParaRPr>
          </a:p>
          <a:p>
            <a:pPr lvl="2">
              <a:spcBef>
                <a:spcPts val="0"/>
              </a:spcBef>
              <a:buFont typeface="Courier New" panose="02070309020205020404" pitchFamily="49" charset="0"/>
              <a:buChar char="-"/>
              <a:defRPr/>
            </a:pPr>
            <a:endParaRPr lang="en-US" altLang="en-US" sz="1400" dirty="0">
              <a:highlight>
                <a:srgbClr val="FFFF00"/>
              </a:highlight>
            </a:endParaRPr>
          </a:p>
          <a:p>
            <a:pPr lvl="2">
              <a:spcBef>
                <a:spcPts val="0"/>
              </a:spcBef>
              <a:buFont typeface="Courier New" panose="02070309020205020404" pitchFamily="49" charset="0"/>
              <a:buChar char="-"/>
              <a:defRPr/>
            </a:pPr>
            <a:endParaRPr lang="en-US" altLang="en-US" sz="1600" b="1" dirty="0"/>
          </a:p>
          <a:p>
            <a:pPr marL="914400" lvl="2" indent="0">
              <a:spcBef>
                <a:spcPts val="0"/>
              </a:spcBef>
              <a:buNone/>
              <a:defRPr/>
            </a:pPr>
            <a:r>
              <a:rPr lang="en-US" altLang="en-US" sz="1600" b="1" dirty="0"/>
              <a:t> </a:t>
            </a:r>
          </a:p>
          <a:p>
            <a:pPr marL="914400" lvl="2" indent="0">
              <a:spcBef>
                <a:spcPts val="0"/>
              </a:spcBef>
              <a:buNone/>
              <a:defRPr/>
            </a:pPr>
            <a:endParaRPr lang="en-US" altLang="en-US" sz="1800" dirty="0"/>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15</a:t>
            </a:fld>
            <a:endParaRPr lang="en-US" dirty="0"/>
          </a:p>
        </p:txBody>
      </p:sp>
    </p:spTree>
    <p:extLst>
      <p:ext uri="{BB962C8B-B14F-4D97-AF65-F5344CB8AC3E}">
        <p14:creationId xmlns:p14="http://schemas.microsoft.com/office/powerpoint/2010/main" val="1380681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3400" dirty="0"/>
              <a:t>Fee issues and lack of communication</a:t>
            </a:r>
          </a:p>
        </p:txBody>
      </p:sp>
      <p:sp>
        <p:nvSpPr>
          <p:cNvPr id="3" name="Content Placeholder 2"/>
          <p:cNvSpPr>
            <a:spLocks noGrp="1"/>
          </p:cNvSpPr>
          <p:nvPr>
            <p:ph idx="1"/>
          </p:nvPr>
        </p:nvSpPr>
        <p:spPr>
          <a:xfrm>
            <a:off x="322642" y="1013123"/>
            <a:ext cx="8320116" cy="4284365"/>
          </a:xfrm>
        </p:spPr>
        <p:txBody>
          <a:bodyPr>
            <a:noAutofit/>
          </a:bodyPr>
          <a:lstStyle/>
          <a:p>
            <a:pPr>
              <a:spcBef>
                <a:spcPts val="0"/>
              </a:spcBef>
              <a:defRPr/>
            </a:pPr>
            <a:r>
              <a:rPr lang="en-US" sz="2600" i="1" dirty="0"/>
              <a:t>In re Lane </a:t>
            </a:r>
            <a:r>
              <a:rPr lang="en-US" sz="2600" dirty="0"/>
              <a:t>(USPTO D2013-07)</a:t>
            </a:r>
          </a:p>
          <a:p>
            <a:pPr lvl="1" indent="-342900">
              <a:spcBef>
                <a:spcPts val="0"/>
              </a:spcBef>
              <a:buFont typeface="Arial" panose="020B0604020202020204" pitchFamily="34" charset="0"/>
              <a:buChar char="•"/>
              <a:defRPr/>
            </a:pPr>
            <a:r>
              <a:rPr lang="en-US" sz="2200" dirty="0"/>
              <a:t>Patent agent: </a:t>
            </a:r>
          </a:p>
          <a:p>
            <a:pPr marL="1085850" lvl="2">
              <a:spcBef>
                <a:spcPts val="0"/>
              </a:spcBef>
              <a:buFontTx/>
              <a:buChar char="-"/>
              <a:defRPr/>
            </a:pPr>
            <a:r>
              <a:rPr lang="en-US" sz="1800" dirty="0"/>
              <a:t>Sent notice of charges for services rendered to client without demand for payment, as parties were working on potential business relationship that would subsume the charges.</a:t>
            </a:r>
          </a:p>
          <a:p>
            <a:pPr marL="1085850" lvl="2">
              <a:spcBef>
                <a:spcPts val="0"/>
              </a:spcBef>
              <a:buFontTx/>
              <a:buChar char="-"/>
              <a:defRPr/>
            </a:pPr>
            <a:r>
              <a:rPr lang="en-US" sz="1800" dirty="0"/>
              <a:t>Later sent an invoice for the charges and added an 18% interest charge from first notice.</a:t>
            </a:r>
          </a:p>
          <a:p>
            <a:pPr marL="1085850" lvl="2">
              <a:spcBef>
                <a:spcPts val="0"/>
              </a:spcBef>
              <a:buFontTx/>
              <a:buChar char="-"/>
              <a:defRPr/>
            </a:pPr>
            <a:r>
              <a:rPr lang="en-US" sz="1800" dirty="0"/>
              <a:t>Because client was unaware that interest was accruing, interest charge was excessive fee and disreputable conduct.</a:t>
            </a:r>
          </a:p>
          <a:p>
            <a:pPr lvl="1" indent="-342900">
              <a:spcBef>
                <a:spcPts val="0"/>
              </a:spcBef>
              <a:buFont typeface="Arial" panose="020B0604020202020204" pitchFamily="34" charset="0"/>
              <a:buChar char="•"/>
              <a:defRPr/>
            </a:pPr>
            <a:r>
              <a:rPr lang="en-US" sz="2200" dirty="0"/>
              <a:t>18 month suspension added to earlier discipline</a:t>
            </a:r>
          </a:p>
          <a:p>
            <a:pPr marL="457200" lvl="1" indent="0">
              <a:spcBef>
                <a:spcPct val="0"/>
              </a:spcBef>
              <a:spcAft>
                <a:spcPts val="1200"/>
              </a:spcAft>
              <a:buNone/>
            </a:pPr>
            <a:endParaRPr lang="en-US" altLang="en-US" sz="2000" dirty="0"/>
          </a:p>
          <a:p>
            <a:pPr lvl="2">
              <a:spcBef>
                <a:spcPts val="0"/>
              </a:spcBef>
              <a:buFont typeface="Courier New" panose="02070309020205020404" pitchFamily="49" charset="0"/>
              <a:buChar char="-"/>
              <a:defRPr/>
            </a:pPr>
            <a:endParaRPr lang="en-US" altLang="en-US" sz="1400" dirty="0">
              <a:solidFill>
                <a:prstClr val="black"/>
              </a:solidFill>
              <a:highlight>
                <a:srgbClr val="FFFF00"/>
              </a:highlight>
            </a:endParaRPr>
          </a:p>
          <a:p>
            <a:pPr lvl="2">
              <a:spcBef>
                <a:spcPts val="0"/>
              </a:spcBef>
              <a:buFont typeface="Courier New" panose="02070309020205020404" pitchFamily="49" charset="0"/>
              <a:buChar char="-"/>
              <a:defRPr/>
            </a:pPr>
            <a:endParaRPr lang="en-US" altLang="en-US" sz="1400" dirty="0">
              <a:highlight>
                <a:srgbClr val="FFFF00"/>
              </a:highlight>
            </a:endParaRPr>
          </a:p>
          <a:p>
            <a:pPr lvl="2">
              <a:spcBef>
                <a:spcPts val="0"/>
              </a:spcBef>
              <a:buFont typeface="Courier New" panose="02070309020205020404" pitchFamily="49" charset="0"/>
              <a:buChar char="-"/>
              <a:defRPr/>
            </a:pPr>
            <a:endParaRPr lang="en-US" altLang="en-US" sz="1600" b="1" dirty="0"/>
          </a:p>
          <a:p>
            <a:pPr marL="914400" lvl="2" indent="0">
              <a:spcBef>
                <a:spcPts val="0"/>
              </a:spcBef>
              <a:buNone/>
              <a:defRPr/>
            </a:pPr>
            <a:r>
              <a:rPr lang="en-US" altLang="en-US" sz="1600" b="1" dirty="0"/>
              <a:t> </a:t>
            </a:r>
          </a:p>
          <a:p>
            <a:pPr marL="914400" lvl="2" indent="0">
              <a:spcBef>
                <a:spcPts val="0"/>
              </a:spcBef>
              <a:buNone/>
              <a:defRPr/>
            </a:pPr>
            <a:endParaRPr lang="en-US" altLang="en-US" sz="1800" dirty="0"/>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16</a:t>
            </a:fld>
            <a:endParaRPr lang="en-US" dirty="0"/>
          </a:p>
        </p:txBody>
      </p:sp>
    </p:spTree>
    <p:extLst>
      <p:ext uri="{BB962C8B-B14F-4D97-AF65-F5344CB8AC3E}">
        <p14:creationId xmlns:p14="http://schemas.microsoft.com/office/powerpoint/2010/main" val="2097674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019"/>
            <a:ext cx="8229600" cy="884058"/>
          </a:xfrm>
        </p:spPr>
        <p:txBody>
          <a:bodyPr>
            <a:normAutofit/>
          </a:bodyPr>
          <a:lstStyle/>
          <a:p>
            <a:r>
              <a:rPr lang="en-US" sz="2800" dirty="0"/>
              <a:t>Patent agent became USPTO patent examiner</a:t>
            </a:r>
          </a:p>
        </p:txBody>
      </p:sp>
      <p:sp>
        <p:nvSpPr>
          <p:cNvPr id="3" name="Content Placeholder 2"/>
          <p:cNvSpPr>
            <a:spLocks noGrp="1"/>
          </p:cNvSpPr>
          <p:nvPr>
            <p:ph idx="1"/>
          </p:nvPr>
        </p:nvSpPr>
        <p:spPr>
          <a:xfrm>
            <a:off x="322642" y="1013123"/>
            <a:ext cx="8320116" cy="4284365"/>
          </a:xfrm>
        </p:spPr>
        <p:txBody>
          <a:bodyPr>
            <a:noAutofit/>
          </a:bodyPr>
          <a:lstStyle/>
          <a:p>
            <a:pPr>
              <a:spcBef>
                <a:spcPts val="0"/>
              </a:spcBef>
              <a:defRPr/>
            </a:pPr>
            <a:r>
              <a:rPr lang="en-US" sz="2600" i="1" dirty="0"/>
              <a:t>In re </a:t>
            </a:r>
            <a:r>
              <a:rPr lang="en-US" sz="2600" i="1" dirty="0" err="1"/>
              <a:t>Seto</a:t>
            </a:r>
            <a:r>
              <a:rPr lang="en-US" sz="2600" i="1" dirty="0"/>
              <a:t> </a:t>
            </a:r>
            <a:r>
              <a:rPr lang="en-US" sz="2600" dirty="0"/>
              <a:t>(USPTO D2009-38)</a:t>
            </a:r>
          </a:p>
          <a:p>
            <a:pPr lvl="1" indent="-342900">
              <a:spcBef>
                <a:spcPts val="0"/>
              </a:spcBef>
              <a:buFont typeface="Arial" panose="020B0604020202020204" pitchFamily="34" charset="0"/>
              <a:buChar char="•"/>
              <a:defRPr/>
            </a:pPr>
            <a:r>
              <a:rPr lang="en-US" sz="2200" dirty="0"/>
              <a:t>Patent agent: </a:t>
            </a:r>
          </a:p>
          <a:p>
            <a:pPr marL="1085850" lvl="2">
              <a:spcBef>
                <a:spcPts val="0"/>
              </a:spcBef>
              <a:buFontTx/>
              <a:buChar char="-"/>
              <a:defRPr/>
            </a:pPr>
            <a:r>
              <a:rPr lang="en-US" sz="1800" dirty="0"/>
              <a:t>Hired as patent examiner; did not inform OED, as required.</a:t>
            </a:r>
          </a:p>
          <a:p>
            <a:pPr marL="1085850" lvl="2">
              <a:spcBef>
                <a:spcPts val="0"/>
              </a:spcBef>
              <a:buFontTx/>
              <a:buChar char="-"/>
              <a:defRPr/>
            </a:pPr>
            <a:r>
              <a:rPr lang="en-US" sz="1800" dirty="0"/>
              <a:t>Did not withdraw from all matters before the USPTO upon hiring. </a:t>
            </a:r>
          </a:p>
          <a:p>
            <a:pPr marL="1085850" lvl="2">
              <a:spcBef>
                <a:spcPts val="0"/>
              </a:spcBef>
              <a:buFontTx/>
              <a:buChar char="-"/>
              <a:defRPr/>
            </a:pPr>
            <a:r>
              <a:rPr lang="en-US" sz="1800" dirty="0"/>
              <a:t>Continued to prosecute patent applications while working at the USPTO.</a:t>
            </a:r>
          </a:p>
          <a:p>
            <a:pPr marL="1085850" lvl="2">
              <a:spcBef>
                <a:spcPts val="0"/>
              </a:spcBef>
              <a:buFontTx/>
              <a:buChar char="-"/>
              <a:defRPr/>
            </a:pPr>
            <a:r>
              <a:rPr lang="en-US" sz="1800" dirty="0"/>
              <a:t>Assisted in preparation of TM applications while working at USPTO.</a:t>
            </a:r>
          </a:p>
          <a:p>
            <a:pPr marL="1085850" lvl="2">
              <a:spcBef>
                <a:spcPts val="0"/>
              </a:spcBef>
              <a:buFontTx/>
              <a:buChar char="-"/>
              <a:defRPr/>
            </a:pPr>
            <a:r>
              <a:rPr lang="en-US" sz="1800" dirty="0"/>
              <a:t>Knew practice before the Office was not permitted for employees.</a:t>
            </a:r>
          </a:p>
          <a:p>
            <a:pPr lvl="1" indent="-342900">
              <a:spcBef>
                <a:spcPts val="0"/>
              </a:spcBef>
              <a:spcAft>
                <a:spcPts val="1200"/>
              </a:spcAft>
              <a:buFont typeface="Arial" panose="020B0604020202020204" pitchFamily="34" charset="0"/>
              <a:buChar char="•"/>
              <a:defRPr/>
            </a:pPr>
            <a:r>
              <a:rPr lang="en-US" sz="2200" dirty="0"/>
              <a:t>For this and other misconduct, received 5 year suspension.</a:t>
            </a:r>
          </a:p>
          <a:p>
            <a:pPr marL="457200" lvl="1" indent="0">
              <a:spcBef>
                <a:spcPct val="0"/>
              </a:spcBef>
              <a:spcAft>
                <a:spcPts val="1200"/>
              </a:spcAft>
              <a:buNone/>
            </a:pPr>
            <a:endParaRPr lang="en-US" altLang="en-US" sz="2000" dirty="0"/>
          </a:p>
          <a:p>
            <a:pPr lvl="2">
              <a:spcBef>
                <a:spcPts val="0"/>
              </a:spcBef>
              <a:buFont typeface="Courier New" panose="02070309020205020404" pitchFamily="49" charset="0"/>
              <a:buChar char="-"/>
              <a:defRPr/>
            </a:pPr>
            <a:endParaRPr lang="en-US" altLang="en-US" sz="1400" dirty="0">
              <a:solidFill>
                <a:prstClr val="black"/>
              </a:solidFill>
              <a:highlight>
                <a:srgbClr val="FFFF00"/>
              </a:highlight>
            </a:endParaRPr>
          </a:p>
          <a:p>
            <a:pPr lvl="2">
              <a:spcBef>
                <a:spcPts val="0"/>
              </a:spcBef>
              <a:buFont typeface="Courier New" panose="02070309020205020404" pitchFamily="49" charset="0"/>
              <a:buChar char="-"/>
              <a:defRPr/>
            </a:pPr>
            <a:endParaRPr lang="en-US" altLang="en-US" sz="1400" dirty="0">
              <a:highlight>
                <a:srgbClr val="FFFF00"/>
              </a:highlight>
            </a:endParaRPr>
          </a:p>
          <a:p>
            <a:pPr lvl="2">
              <a:spcBef>
                <a:spcPts val="0"/>
              </a:spcBef>
              <a:buFont typeface="Courier New" panose="02070309020205020404" pitchFamily="49" charset="0"/>
              <a:buChar char="-"/>
              <a:defRPr/>
            </a:pPr>
            <a:endParaRPr lang="en-US" altLang="en-US" sz="1600" b="1" dirty="0"/>
          </a:p>
          <a:p>
            <a:pPr marL="914400" lvl="2" indent="0">
              <a:spcBef>
                <a:spcPts val="0"/>
              </a:spcBef>
              <a:buNone/>
              <a:defRPr/>
            </a:pPr>
            <a:r>
              <a:rPr lang="en-US" altLang="en-US" sz="1600" b="1" dirty="0"/>
              <a:t> </a:t>
            </a:r>
          </a:p>
          <a:p>
            <a:pPr marL="914400" lvl="2" indent="0">
              <a:spcBef>
                <a:spcPts val="0"/>
              </a:spcBef>
              <a:buNone/>
              <a:defRPr/>
            </a:pPr>
            <a:endParaRPr lang="en-US" altLang="en-US" sz="1800" dirty="0"/>
          </a:p>
          <a:p>
            <a:pPr lvl="2">
              <a:spcBef>
                <a:spcPts val="0"/>
              </a:spcBef>
              <a:buFont typeface="Arial" panose="020B0604020202020204" pitchFamily="34" charset="0"/>
              <a:buChar char="•"/>
              <a:defRPr/>
            </a:pPr>
            <a:endParaRPr lang="en-US" altLang="en-US" sz="1600" dirty="0"/>
          </a:p>
          <a:p>
            <a:pPr marL="457200" lvl="1" indent="0">
              <a:spcBef>
                <a:spcPts val="0"/>
              </a:spcBef>
              <a:buNone/>
              <a:defRPr/>
            </a:pPr>
            <a:endParaRPr lang="en-US" altLang="en-US" sz="2000" dirty="0"/>
          </a:p>
          <a:p>
            <a:pPr lvl="1">
              <a:spcBef>
                <a:spcPts val="0"/>
              </a:spcBef>
              <a:defRPr/>
            </a:pPr>
            <a:endParaRPr lang="en-US" altLang="en-US" sz="2400" dirty="0"/>
          </a:p>
          <a:p>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17</a:t>
            </a:fld>
            <a:endParaRPr lang="en-US" dirty="0"/>
          </a:p>
        </p:txBody>
      </p:sp>
    </p:spTree>
    <p:extLst>
      <p:ext uri="{BB962C8B-B14F-4D97-AF65-F5344CB8AC3E}">
        <p14:creationId xmlns:p14="http://schemas.microsoft.com/office/powerpoint/2010/main" val="505984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pPr>
              <a:lnSpc>
                <a:spcPct val="120000"/>
              </a:lnSpc>
            </a:pPr>
            <a:r>
              <a:rPr lang="en-US" i="1" dirty="0"/>
              <a:t>In</a:t>
            </a:r>
            <a:r>
              <a:rPr lang="en-US" dirty="0"/>
              <a:t> </a:t>
            </a:r>
            <a:r>
              <a:rPr lang="en-US" i="1" dirty="0"/>
              <a:t>re Queen’s University at Kingston</a:t>
            </a:r>
            <a:r>
              <a:rPr lang="en-US" dirty="0"/>
              <a:t>, 820 F.3d 1287 (Fed. Cir. 2016)</a:t>
            </a:r>
          </a:p>
          <a:p>
            <a:pPr lvl="1">
              <a:lnSpc>
                <a:spcPct val="120000"/>
              </a:lnSpc>
            </a:pPr>
            <a:r>
              <a:rPr lang="en-US" dirty="0"/>
              <a:t>U.S. District Court granted Samsung’s motion to compel documents, including communications between Queen’s University employees and registered (non-lawyer) patent agents discussing prosecution of patents at issue in suit.</a:t>
            </a:r>
          </a:p>
          <a:p>
            <a:pPr lvl="1">
              <a:lnSpc>
                <a:spcPct val="120000"/>
              </a:lnSpc>
            </a:pPr>
            <a:r>
              <a:rPr lang="en-US" dirty="0"/>
              <a:t>Federal Circuit recognized privilege </a:t>
            </a:r>
            <a:r>
              <a:rPr lang="en-US" b="1" dirty="0"/>
              <a:t>only</a:t>
            </a:r>
            <a:r>
              <a:rPr lang="en-US" dirty="0"/>
              <a:t> as to those activities that patent agents are authorized to perform (s</a:t>
            </a:r>
            <a:r>
              <a:rPr lang="en-US" i="1" dirty="0"/>
              <a:t>ee</a:t>
            </a:r>
            <a:r>
              <a:rPr lang="en-US" dirty="0"/>
              <a:t> 37 C.F.R. § 11.5(b)(1)).</a:t>
            </a:r>
          </a:p>
          <a:p>
            <a:pPr>
              <a:lnSpc>
                <a:spcPct val="120000"/>
              </a:lnSpc>
            </a:pPr>
            <a:r>
              <a:rPr lang="en-US" i="1" dirty="0"/>
              <a:t>In</a:t>
            </a:r>
            <a:r>
              <a:rPr lang="en-US" dirty="0"/>
              <a:t> </a:t>
            </a:r>
            <a:r>
              <a:rPr lang="en-US" i="1" dirty="0"/>
              <a:t>re Silver, </a:t>
            </a:r>
            <a:r>
              <a:rPr lang="en-US" dirty="0"/>
              <a:t>540 S.W.3d 530 (Tex. 2018)</a:t>
            </a:r>
          </a:p>
          <a:p>
            <a:pPr lvl="1">
              <a:lnSpc>
                <a:spcPct val="120000"/>
              </a:lnSpc>
            </a:pPr>
            <a:r>
              <a:rPr lang="en-US" dirty="0"/>
              <a:t>Lower court ruled that communications between client and patent agent were not protected from discovery because Texas law did not recognize patent agent privilege.</a:t>
            </a:r>
          </a:p>
          <a:p>
            <a:pPr lvl="1">
              <a:lnSpc>
                <a:spcPct val="120000"/>
              </a:lnSpc>
            </a:pPr>
            <a:r>
              <a:rPr lang="en-US" dirty="0"/>
              <a:t>Supreme Court of Texas overturned, citing patent agents’ authorization to practice law.</a:t>
            </a:r>
          </a:p>
          <a:p>
            <a:pPr>
              <a:lnSpc>
                <a:spcPct val="120000"/>
              </a:lnSpc>
            </a:pPr>
            <a:r>
              <a:rPr lang="en-US" i="1" dirty="0"/>
              <a:t>Rule on Attorney-Client Privilege for Trials Before the Patent Trial and Appeal Board</a:t>
            </a:r>
            <a:r>
              <a:rPr lang="en-US" dirty="0"/>
              <a:t>, 82 Fed. Reg. 51570 (Nov. 7, 2017)</a:t>
            </a:r>
          </a:p>
          <a:p>
            <a:pPr>
              <a:lnSpc>
                <a:spcPct val="120000"/>
              </a:lnSpc>
            </a:pPr>
            <a:endParaRPr lang="en-US" dirty="0"/>
          </a:p>
        </p:txBody>
      </p:sp>
      <p:sp>
        <p:nvSpPr>
          <p:cNvPr id="2" name="Title 1"/>
          <p:cNvSpPr>
            <a:spLocks noGrp="1"/>
          </p:cNvSpPr>
          <p:nvPr>
            <p:ph type="title"/>
          </p:nvPr>
        </p:nvSpPr>
        <p:spPr/>
        <p:txBody>
          <a:bodyPr/>
          <a:lstStyle/>
          <a:p>
            <a:r>
              <a:rPr lang="en-US" dirty="0"/>
              <a:t>Patent agent privilege</a:t>
            </a:r>
          </a:p>
        </p:txBody>
      </p:sp>
      <p:sp>
        <p:nvSpPr>
          <p:cNvPr id="4" name="Slide Number Placeholder 3"/>
          <p:cNvSpPr>
            <a:spLocks noGrp="1"/>
          </p:cNvSpPr>
          <p:nvPr>
            <p:ph type="sldNum" sz="quarter" idx="10"/>
          </p:nvPr>
        </p:nvSpPr>
        <p:spPr/>
        <p:txBody>
          <a:bodyPr/>
          <a:lstStyle/>
          <a:p>
            <a:fld id="{92DA454B-C859-4892-B9FA-68B588C9F547}" type="slidenum">
              <a:rPr lang="en-US" smtClean="0"/>
              <a:pPr/>
              <a:t>18</a:t>
            </a:fld>
            <a:endParaRPr lang="en-US" dirty="0"/>
          </a:p>
        </p:txBody>
      </p:sp>
    </p:spTree>
    <p:extLst>
      <p:ext uri="{BB962C8B-B14F-4D97-AF65-F5344CB8AC3E}">
        <p14:creationId xmlns:p14="http://schemas.microsoft.com/office/powerpoint/2010/main" val="2080921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hlinkClick r:id="rId3" tooltip="FOIA reading room"/>
              </a:rPr>
              <a:t>foiadocuments.uspto.gov/oed/</a:t>
            </a:r>
            <a:r>
              <a:rPr lang="en-US" dirty="0"/>
              <a:t> </a:t>
            </a:r>
            <a:endParaRPr lang="en-US" altLang="en-US" dirty="0"/>
          </a:p>
          <a:p>
            <a:r>
              <a:rPr lang="en-US" altLang="en-US" dirty="0"/>
              <a:t>Official Gazette for Patents</a:t>
            </a:r>
          </a:p>
          <a:p>
            <a:pPr lvl="2"/>
            <a:r>
              <a:rPr lang="en-US" altLang="en-US" dirty="0">
                <a:hlinkClick r:id="rId4" tooltip="Official Gazette for Patents"/>
              </a:rPr>
              <a:t>www.uspto.gov/news/og/patent_og/index.jsp</a:t>
            </a:r>
            <a:r>
              <a:rPr lang="en-US" altLang="en-US" dirty="0"/>
              <a:t> </a:t>
            </a:r>
          </a:p>
          <a:p>
            <a:pPr lvl="3"/>
            <a:r>
              <a:rPr lang="en-US" altLang="en-US" dirty="0"/>
              <a:t>Select a published issue from the list, and click on the “Notices” link in the menu on the left side of the webpage</a:t>
            </a:r>
          </a:p>
          <a:p>
            <a:endParaRPr lang="en-US" altLang="en-US" dirty="0"/>
          </a:p>
          <a:p>
            <a:endParaRPr lang="en-US" dirty="0"/>
          </a:p>
        </p:txBody>
      </p:sp>
      <p:sp>
        <p:nvSpPr>
          <p:cNvPr id="2" name="Title 1"/>
          <p:cNvSpPr>
            <a:spLocks noGrp="1"/>
          </p:cNvSpPr>
          <p:nvPr>
            <p:ph type="title"/>
          </p:nvPr>
        </p:nvSpPr>
        <p:spPr/>
        <p:txBody>
          <a:bodyPr>
            <a:normAutofit fontScale="90000"/>
          </a:bodyPr>
          <a:lstStyle/>
          <a:p>
            <a:r>
              <a:rPr lang="en-US" altLang="en-US" dirty="0"/>
              <a:t>Decisions imposing public discipline available in “FOIA Reading Room”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19</a:t>
            </a:fld>
            <a:endParaRPr lang="en-US" dirty="0"/>
          </a:p>
        </p:txBody>
      </p:sp>
    </p:spTree>
    <p:extLst>
      <p:ext uri="{BB962C8B-B14F-4D97-AF65-F5344CB8AC3E}">
        <p14:creationId xmlns:p14="http://schemas.microsoft.com/office/powerpoint/2010/main" val="122936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p:cNvSpPr>
            <a:spLocks noGrp="1"/>
          </p:cNvSpPr>
          <p:nvPr>
            <p:ph type="subTitle" idx="1"/>
          </p:nvPr>
        </p:nvSpPr>
        <p:spPr/>
        <p:txBody>
          <a:bodyPr>
            <a:normAutofit/>
          </a:bodyPr>
          <a:lstStyle/>
          <a:p>
            <a:r>
              <a:rPr lang="en-US" sz="2400" dirty="0"/>
              <a:t>Office of Enrollment and Discipline (OED)</a:t>
            </a:r>
          </a:p>
          <a:p>
            <a:r>
              <a:rPr lang="en-US" sz="2400" dirty="0"/>
              <a:t>United States Patent and Trademark Office (USPTO)</a:t>
            </a:r>
          </a:p>
        </p:txBody>
      </p:sp>
      <p:sp>
        <p:nvSpPr>
          <p:cNvPr id="2" name="Title 1"/>
          <p:cNvSpPr>
            <a:spLocks noGrp="1"/>
          </p:cNvSpPr>
          <p:nvPr>
            <p:ph type="ctrTitle"/>
          </p:nvPr>
        </p:nvSpPr>
        <p:spPr>
          <a:xfrm>
            <a:off x="426719" y="740945"/>
            <a:ext cx="8342811" cy="1225021"/>
          </a:xfrm>
        </p:spPr>
        <p:txBody>
          <a:bodyPr>
            <a:normAutofit fontScale="90000"/>
          </a:bodyPr>
          <a:lstStyle/>
          <a:p>
            <a:br>
              <a:rPr lang="en-US" altLang="en-US" dirty="0"/>
            </a:br>
            <a:r>
              <a:rPr lang="en-US" dirty="0"/>
              <a:t>Ethical Issues Patent Agents May Face</a:t>
            </a:r>
            <a:br>
              <a:rPr lang="en-US" altLang="en-US" dirty="0"/>
            </a:br>
            <a:endParaRPr lang="en-US" dirty="0"/>
          </a:p>
        </p:txBody>
      </p:sp>
    </p:spTree>
    <p:extLst>
      <p:ext uri="{BB962C8B-B14F-4D97-AF65-F5344CB8AC3E}">
        <p14:creationId xmlns:p14="http://schemas.microsoft.com/office/powerpoint/2010/main" val="1825337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7264"/>
            <a:ext cx="8229600" cy="3786267"/>
          </a:xfrm>
        </p:spPr>
        <p:txBody>
          <a:bodyPr>
            <a:normAutofit lnSpcReduction="10000"/>
          </a:bodyPr>
          <a:lstStyle/>
          <a:p>
            <a:pPr>
              <a:lnSpc>
                <a:spcPct val="120000"/>
              </a:lnSpc>
            </a:pPr>
            <a:r>
              <a:rPr lang="en-US" altLang="en-US" sz="1800" dirty="0"/>
              <a:t>In 2016, the ABA Commission on Lawyer Assistance Programs and the Hazelden Betty Ford Foundation published a study of about 13,000 currently practicing attorneys and found the following:</a:t>
            </a:r>
          </a:p>
          <a:p>
            <a:pPr lvl="1">
              <a:lnSpc>
                <a:spcPct val="120000"/>
              </a:lnSpc>
            </a:pPr>
            <a:r>
              <a:rPr lang="en-US" altLang="en-US" sz="1600" dirty="0"/>
              <a:t>About 21% qualify as problem drinkers</a:t>
            </a:r>
          </a:p>
          <a:p>
            <a:pPr lvl="1">
              <a:lnSpc>
                <a:spcPct val="120000"/>
              </a:lnSpc>
            </a:pPr>
            <a:r>
              <a:rPr lang="en-US" altLang="en-US" sz="1600" dirty="0"/>
              <a:t>28% struggle with some level of depression</a:t>
            </a:r>
          </a:p>
          <a:p>
            <a:pPr lvl="1">
              <a:lnSpc>
                <a:spcPct val="120000"/>
              </a:lnSpc>
            </a:pPr>
            <a:r>
              <a:rPr lang="en-US" altLang="en-US" sz="1600" dirty="0"/>
              <a:t>19% struggle with anxiety</a:t>
            </a:r>
          </a:p>
          <a:p>
            <a:pPr lvl="1">
              <a:lnSpc>
                <a:spcPct val="120000"/>
              </a:lnSpc>
            </a:pPr>
            <a:r>
              <a:rPr lang="en-US" altLang="en-US" sz="1600" dirty="0"/>
              <a:t>23% struggle with stress</a:t>
            </a:r>
          </a:p>
          <a:p>
            <a:pPr>
              <a:lnSpc>
                <a:spcPct val="120000"/>
              </a:lnSpc>
            </a:pPr>
            <a:r>
              <a:rPr lang="en-US" altLang="en-US" sz="1800" dirty="0"/>
              <a:t>Other difficulties include social alienation, work addiction, sleep deprivation, job dissatisfaction, and complaints of work-life conflict.</a:t>
            </a:r>
          </a:p>
          <a:p>
            <a:pPr>
              <a:lnSpc>
                <a:spcPct val="120000"/>
              </a:lnSpc>
            </a:pPr>
            <a:r>
              <a:rPr lang="en-US" altLang="en-US" sz="1800" dirty="0"/>
              <a:t>In 2017, the USPTO launched the Diversion Pilot Program.</a:t>
            </a:r>
          </a:p>
        </p:txBody>
      </p:sp>
      <p:sp>
        <p:nvSpPr>
          <p:cNvPr id="2" name="Title 1"/>
          <p:cNvSpPr>
            <a:spLocks noGrp="1"/>
          </p:cNvSpPr>
          <p:nvPr>
            <p:ph type="title"/>
          </p:nvPr>
        </p:nvSpPr>
        <p:spPr/>
        <p:txBody>
          <a:bodyPr/>
          <a:lstStyle/>
          <a:p>
            <a:r>
              <a:rPr lang="en-US" altLang="en-US" dirty="0"/>
              <a:t>OED Diversion Pilot Program</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20</a:t>
            </a:fld>
            <a:endParaRPr lang="en-US" dirty="0"/>
          </a:p>
        </p:txBody>
      </p:sp>
    </p:spTree>
    <p:extLst>
      <p:ext uri="{BB962C8B-B14F-4D97-AF65-F5344CB8AC3E}">
        <p14:creationId xmlns:p14="http://schemas.microsoft.com/office/powerpoint/2010/main" val="15238478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7971"/>
            <a:ext cx="8229600" cy="3786267"/>
          </a:xfrm>
        </p:spPr>
        <p:txBody>
          <a:bodyPr>
            <a:normAutofit/>
          </a:bodyPr>
          <a:lstStyle/>
          <a:p>
            <a:r>
              <a:rPr lang="en-US" sz="1800" dirty="0"/>
              <a:t>Willingness and ability to participate in the program</a:t>
            </a:r>
          </a:p>
          <a:p>
            <a:r>
              <a:rPr lang="en-US" sz="1800" dirty="0"/>
              <a:t>No public discipline by the USPTO or another jurisdiction in the past three years, unless the discipline is based on the same conduct as the conduct that is the basis for the investigation.</a:t>
            </a:r>
          </a:p>
          <a:p>
            <a:r>
              <a:rPr lang="en-US" sz="1800" dirty="0"/>
              <a:t>Misconduct at issue must not:</a:t>
            </a:r>
          </a:p>
          <a:p>
            <a:pPr lvl="1"/>
            <a:r>
              <a:rPr lang="en-US" sz="1600" dirty="0"/>
              <a:t>Involve misappropriation of funds or dishonesty, fraud, deceit, or misrepresentation</a:t>
            </a:r>
          </a:p>
          <a:p>
            <a:pPr lvl="1"/>
            <a:r>
              <a:rPr lang="en-US" sz="1600" dirty="0"/>
              <a:t>Result in or be likely to result in substantial prejudice to a client or other person</a:t>
            </a:r>
          </a:p>
          <a:p>
            <a:pPr lvl="1"/>
            <a:r>
              <a:rPr lang="en-US" sz="1600" dirty="0"/>
              <a:t>Constitute a “serious crime” (see 37 C.F.R. § 11.1)</a:t>
            </a:r>
          </a:p>
          <a:p>
            <a:pPr lvl="1"/>
            <a:r>
              <a:rPr lang="en-US" sz="1600" dirty="0"/>
              <a:t>Be part of a pattern of similar misconduct or be of the same nature as misconduct for which practitioner has been disciplined within the past five years, unless the misconduct is minor and related to a chronic health condition or disease. </a:t>
            </a:r>
          </a:p>
          <a:p>
            <a:pPr lvl="1"/>
            <a:endParaRPr lang="en-US" sz="1600" dirty="0"/>
          </a:p>
          <a:p>
            <a:pPr lvl="1"/>
            <a:endParaRPr lang="en-US" sz="1600" dirty="0"/>
          </a:p>
        </p:txBody>
      </p:sp>
      <p:sp>
        <p:nvSpPr>
          <p:cNvPr id="2" name="Title 1"/>
          <p:cNvSpPr>
            <a:spLocks noGrp="1"/>
          </p:cNvSpPr>
          <p:nvPr>
            <p:ph type="title"/>
          </p:nvPr>
        </p:nvSpPr>
        <p:spPr/>
        <p:txBody>
          <a:bodyPr>
            <a:normAutofit/>
          </a:bodyPr>
          <a:lstStyle/>
          <a:p>
            <a:r>
              <a:rPr lang="en-US" altLang="en-US" sz="3200" dirty="0"/>
              <a:t>OED Diversion Pilot Program – criteria</a:t>
            </a:r>
            <a:endParaRPr lang="en-US" sz="32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21</a:t>
            </a:fld>
            <a:endParaRPr lang="en-US" dirty="0"/>
          </a:p>
        </p:txBody>
      </p:sp>
    </p:spTree>
    <p:extLst>
      <p:ext uri="{BB962C8B-B14F-4D97-AF65-F5344CB8AC3E}">
        <p14:creationId xmlns:p14="http://schemas.microsoft.com/office/powerpoint/2010/main" val="30263943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en-US"/>
              <a:t>571-272-4097</a:t>
            </a:r>
            <a:endParaRPr lang="en-US" dirty="0"/>
          </a:p>
        </p:txBody>
      </p:sp>
      <p:sp>
        <p:nvSpPr>
          <p:cNvPr id="5" name="Text Placeholder 4"/>
          <p:cNvSpPr>
            <a:spLocks noGrp="1"/>
          </p:cNvSpPr>
          <p:nvPr>
            <p:ph type="body" sz="quarter" idx="10"/>
          </p:nvPr>
        </p:nvSpPr>
        <p:spPr/>
        <p:txBody>
          <a:bodyPr/>
          <a:lstStyle/>
          <a:p>
            <a:r>
              <a:rPr lang="en-US"/>
              <a:t>OED</a:t>
            </a:r>
            <a:endParaRPr lang="en-US" dirty="0"/>
          </a:p>
        </p:txBody>
      </p:sp>
    </p:spTree>
    <p:extLst>
      <p:ext uri="{BB962C8B-B14F-4D97-AF65-F5344CB8AC3E}">
        <p14:creationId xmlns:p14="http://schemas.microsoft.com/office/powerpoint/2010/main" val="631330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Select OED regulations</a:t>
            </a:r>
            <a:br>
              <a:rPr lang="en-US" altLang="en-US" dirty="0"/>
            </a:br>
            <a:r>
              <a:rPr lang="en-US" altLang="en-US" dirty="0"/>
              <a:t> </a:t>
            </a:r>
            <a:endParaRPr lang="en-US" dirty="0"/>
          </a:p>
        </p:txBody>
      </p:sp>
      <p:sp>
        <p:nvSpPr>
          <p:cNvPr id="3" name="Content Placeholder 2"/>
          <p:cNvSpPr>
            <a:spLocks noGrp="1"/>
          </p:cNvSpPr>
          <p:nvPr>
            <p:ph type="body" idx="1"/>
          </p:nvPr>
        </p:nvSpPr>
        <p:spPr/>
        <p:txBody>
          <a:bodyPr/>
          <a:lstStyle/>
          <a:p>
            <a:r>
              <a:rPr lang="en-US" altLang="en-US" dirty="0"/>
              <a:t>OED</a:t>
            </a:r>
          </a:p>
        </p:txBody>
      </p:sp>
    </p:spTree>
    <p:extLst>
      <p:ext uri="{BB962C8B-B14F-4D97-AF65-F5344CB8AC3E}">
        <p14:creationId xmlns:p14="http://schemas.microsoft.com/office/powerpoint/2010/main" val="1561290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1608"/>
            <a:ext cx="8229600" cy="3786267"/>
          </a:xfrm>
        </p:spPr>
        <p:txBody>
          <a:bodyPr>
            <a:normAutofit fontScale="92500" lnSpcReduction="10000"/>
          </a:bodyPr>
          <a:lstStyle/>
          <a:p>
            <a:pPr>
              <a:lnSpc>
                <a:spcPct val="110000"/>
              </a:lnSpc>
            </a:pPr>
            <a:r>
              <a:rPr lang="en-US" sz="2000" dirty="0"/>
              <a:t>Activities that constitute practice before the USPTO are broadly defined in 37 C.F.R. §§ 11.5(b) &amp; 11.14:</a:t>
            </a:r>
          </a:p>
          <a:p>
            <a:pPr lvl="1">
              <a:lnSpc>
                <a:spcPct val="110000"/>
              </a:lnSpc>
            </a:pPr>
            <a:r>
              <a:rPr lang="en-US" sz="1600" dirty="0"/>
              <a:t>Includes communicating with and advising a client concerning matters pending or contemplated to be presented before the Office (37 C.F.R. § 11.5(b))</a:t>
            </a:r>
          </a:p>
          <a:p>
            <a:pPr lvl="1">
              <a:lnSpc>
                <a:spcPct val="110000"/>
              </a:lnSpc>
            </a:pPr>
            <a:r>
              <a:rPr lang="en-US" sz="1600" dirty="0"/>
              <a:t>Consulting with or giving advice to a client in contemplation of filing a patent application or other document with the Office (37 C.F.R. § 11.5(b)(1))</a:t>
            </a:r>
          </a:p>
          <a:p>
            <a:pPr lvl="1">
              <a:lnSpc>
                <a:spcPct val="110000"/>
              </a:lnSpc>
            </a:pPr>
            <a:r>
              <a:rPr lang="en-US" sz="1600" dirty="0"/>
              <a:t>Consulting with or giving advice to a client in contemplation of filing a trademark application or other document with the Office (37 C.F.R. § 11.5(b)(2))</a:t>
            </a:r>
          </a:p>
          <a:p>
            <a:pPr lvl="1">
              <a:lnSpc>
                <a:spcPct val="110000"/>
              </a:lnSpc>
            </a:pPr>
            <a:r>
              <a:rPr lang="en-US" sz="1600" dirty="0"/>
              <a:t>Nothing in this section (37 C.F.R. § 11.5(b)) proscribes a practitioner from employing or retaining non-practitioner assistants under the supervision of the practitioner to assist the practitioner in matters pending or contemplated to be presented before the Office.</a:t>
            </a:r>
          </a:p>
          <a:p>
            <a:pPr lvl="1">
              <a:lnSpc>
                <a:spcPct val="110000"/>
              </a:lnSpc>
            </a:pPr>
            <a:r>
              <a:rPr lang="en-US" sz="1600" i="1" dirty="0"/>
              <a:t>See also</a:t>
            </a:r>
            <a:r>
              <a:rPr lang="en-US" sz="1600" dirty="0"/>
              <a:t> 37 C.F.R. § 11.14 for details regarding individuals who may practice before the Office in trademark and other non-patent matters.</a:t>
            </a:r>
          </a:p>
        </p:txBody>
      </p:sp>
      <p:sp>
        <p:nvSpPr>
          <p:cNvPr id="2" name="Title 1"/>
          <p:cNvSpPr>
            <a:spLocks noGrp="1"/>
          </p:cNvSpPr>
          <p:nvPr>
            <p:ph type="title"/>
          </p:nvPr>
        </p:nvSpPr>
        <p:spPr/>
        <p:txBody>
          <a:bodyPr/>
          <a:lstStyle/>
          <a:p>
            <a:r>
              <a:rPr lang="en-US" dirty="0"/>
              <a:t>Practice before the USPTO</a:t>
            </a:r>
            <a:endParaRPr lang="en-US" strike="sngStrike" dirty="0"/>
          </a:p>
        </p:txBody>
      </p:sp>
      <p:sp>
        <p:nvSpPr>
          <p:cNvPr id="5" name="Slide Number Placeholder 3"/>
          <p:cNvSpPr>
            <a:spLocks noGrp="1"/>
          </p:cNvSpPr>
          <p:nvPr>
            <p:ph type="sldNum" sz="quarter" idx="10"/>
          </p:nvPr>
        </p:nvSpPr>
        <p:spPr/>
        <p:txBody>
          <a:bodyPr/>
          <a:lstStyle/>
          <a:p>
            <a:fld id="{92DA454B-C859-4892-B9FA-68B588C9F547}" type="slidenum">
              <a:rPr lang="en-US" smtClean="0"/>
              <a:pPr/>
              <a:t>4</a:t>
            </a:fld>
            <a:endParaRPr lang="en-US" dirty="0"/>
          </a:p>
        </p:txBody>
      </p:sp>
    </p:spTree>
    <p:extLst>
      <p:ext uri="{BB962C8B-B14F-4D97-AF65-F5344CB8AC3E}">
        <p14:creationId xmlns:p14="http://schemas.microsoft.com/office/powerpoint/2010/main" val="2296307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68154"/>
            <a:ext cx="8229600" cy="3491345"/>
          </a:xfrm>
        </p:spPr>
        <p:txBody>
          <a:bodyPr>
            <a:normAutofit/>
          </a:bodyPr>
          <a:lstStyle/>
          <a:p>
            <a:r>
              <a:rPr lang="en-US" altLang="en-US" sz="1600" dirty="0"/>
              <a:t>An investigation into possible grounds for discipline may be initiated by the receipt of a grievance (see 37 C.F.R. § 11.22(a))</a:t>
            </a:r>
          </a:p>
          <a:p>
            <a:r>
              <a:rPr lang="en-US" altLang="en-US" sz="1600" dirty="0"/>
              <a:t>Grievance: “a written submission from any source received by the OED Director that presents possible grounds for discipline of a specified practitioner” (37 C.F.R. § 11.1)</a:t>
            </a:r>
          </a:p>
          <a:p>
            <a:r>
              <a:rPr lang="en-US" sz="1600" dirty="0"/>
              <a:t>In the course of the investigation, the OED Director may request information and evidence regarding possible grounds for discipline of a practitioner from:</a:t>
            </a:r>
          </a:p>
          <a:p>
            <a:pPr marL="857250" lvl="1" indent="-400050">
              <a:buFont typeface="+mj-lt"/>
              <a:buAutoNum type="romanLcPeriod"/>
            </a:pPr>
            <a:r>
              <a:rPr lang="en-US" sz="1400" dirty="0"/>
              <a:t>The grievant</a:t>
            </a:r>
          </a:p>
          <a:p>
            <a:pPr marL="857250" lvl="1" indent="-400050">
              <a:buFont typeface="+mj-lt"/>
              <a:buAutoNum type="romanLcPeriod"/>
            </a:pPr>
            <a:r>
              <a:rPr lang="en-US" sz="1400" dirty="0"/>
              <a:t>The practitioner, or</a:t>
            </a:r>
          </a:p>
          <a:p>
            <a:pPr marL="857250" lvl="1" indent="-400050">
              <a:buFont typeface="+mj-lt"/>
              <a:buAutoNum type="romanLcPeriod"/>
            </a:pPr>
            <a:r>
              <a:rPr lang="en-US" sz="1400" dirty="0"/>
              <a:t>Any person who may reasonably be expected to provide information and evidence needed in connection with the grievance or investigation </a:t>
            </a:r>
          </a:p>
          <a:p>
            <a:pPr marL="457200" lvl="1" indent="0">
              <a:buNone/>
            </a:pPr>
            <a:r>
              <a:rPr lang="en-US" sz="1400" dirty="0"/>
              <a:t>(37 C.F.R. </a:t>
            </a:r>
            <a:r>
              <a:rPr lang="en-US" altLang="en-US" sz="1400" dirty="0"/>
              <a:t>§ 11.22(f)(1))</a:t>
            </a:r>
            <a:endParaRPr lang="en-US" sz="1400" dirty="0"/>
          </a:p>
          <a:p>
            <a:endParaRPr lang="en-US" altLang="en-US" sz="1600" dirty="0"/>
          </a:p>
          <a:p>
            <a:endParaRPr lang="en-US" altLang="en-US" sz="1600" dirty="0"/>
          </a:p>
          <a:p>
            <a:endParaRPr lang="en-US" altLang="en-US" sz="1600" dirty="0"/>
          </a:p>
          <a:p>
            <a:endParaRPr lang="en-US" sz="1600" dirty="0"/>
          </a:p>
        </p:txBody>
      </p:sp>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5</a:t>
            </a:fld>
            <a:endParaRPr lang="en-US" dirty="0"/>
          </a:p>
        </p:txBody>
      </p:sp>
    </p:spTree>
    <p:extLst>
      <p:ext uri="{BB962C8B-B14F-4D97-AF65-F5344CB8AC3E}">
        <p14:creationId xmlns:p14="http://schemas.microsoft.com/office/powerpoint/2010/main" val="2821940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nSpc>
                <a:spcPct val="120000"/>
              </a:lnSpc>
            </a:pPr>
            <a:r>
              <a:rPr lang="en-US" sz="2300" dirty="0"/>
              <a:t>Upon the conclusion of an investigation, the OED Director may:</a:t>
            </a:r>
          </a:p>
          <a:p>
            <a:pPr lvl="1">
              <a:lnSpc>
                <a:spcPct val="120000"/>
              </a:lnSpc>
            </a:pPr>
            <a:r>
              <a:rPr lang="en-US" sz="2300" dirty="0"/>
              <a:t>Close the investigation without issuing a warning or taking disciplinary action</a:t>
            </a:r>
          </a:p>
          <a:p>
            <a:pPr lvl="1">
              <a:lnSpc>
                <a:spcPct val="120000"/>
              </a:lnSpc>
            </a:pPr>
            <a:r>
              <a:rPr lang="en-US" sz="2300" dirty="0"/>
              <a:t>Issue a warning to the practitioner</a:t>
            </a:r>
          </a:p>
          <a:p>
            <a:pPr lvl="1">
              <a:lnSpc>
                <a:spcPct val="120000"/>
              </a:lnSpc>
            </a:pPr>
            <a:r>
              <a:rPr lang="en-US" sz="2300" dirty="0"/>
              <a:t>Institute formal charges upon the approval of the Committee on Discipline, or</a:t>
            </a:r>
          </a:p>
          <a:p>
            <a:pPr lvl="1">
              <a:lnSpc>
                <a:spcPct val="120000"/>
              </a:lnSpc>
            </a:pPr>
            <a:r>
              <a:rPr lang="en-US" sz="2300" dirty="0"/>
              <a:t>Enter into a settlement agreement with the practitioner and submit the same for approval of the USPTO Director.            </a:t>
            </a:r>
          </a:p>
          <a:p>
            <a:pPr marL="457200" lvl="1" indent="0">
              <a:lnSpc>
                <a:spcPct val="120000"/>
              </a:lnSpc>
              <a:buNone/>
            </a:pPr>
            <a:r>
              <a:rPr lang="en-US" sz="2300" dirty="0"/>
              <a:t>(37 C.F.R. </a:t>
            </a:r>
            <a:r>
              <a:rPr lang="en-US" altLang="en-US" sz="2300" dirty="0"/>
              <a:t>§ 11.22(h))</a:t>
            </a:r>
            <a:r>
              <a:rPr lang="en-US" sz="2300" dirty="0"/>
              <a:t> </a:t>
            </a:r>
          </a:p>
          <a:p>
            <a:pPr>
              <a:lnSpc>
                <a:spcPct val="120000"/>
              </a:lnSpc>
            </a:pPr>
            <a:endParaRPr lang="en-US" altLang="en-US" dirty="0"/>
          </a:p>
        </p:txBody>
      </p:sp>
      <p:sp>
        <p:nvSpPr>
          <p:cNvPr id="2" name="Title 1"/>
          <p:cNvSpPr>
            <a:spLocks noGrp="1"/>
          </p:cNvSpPr>
          <p:nvPr>
            <p:ph type="title"/>
          </p:nvPr>
        </p:nvSpPr>
        <p:spPr/>
        <p:txBody>
          <a:bodyPr>
            <a:noAutofit/>
          </a:bodyPr>
          <a:lstStyle/>
          <a:p>
            <a:r>
              <a:rPr lang="en-US" altLang="en-US" sz="3600" dirty="0"/>
              <a:t>OED discipline: grievances </a:t>
            </a:r>
            <a:br>
              <a:rPr lang="en-US" altLang="en-US" sz="3600" dirty="0"/>
            </a:br>
            <a:r>
              <a:rPr lang="en-US" altLang="en-US" sz="3600" dirty="0"/>
              <a:t>and complaints</a:t>
            </a:r>
            <a:endParaRPr lang="en-US" sz="3600" dirty="0"/>
          </a:p>
        </p:txBody>
      </p:sp>
      <p:sp>
        <p:nvSpPr>
          <p:cNvPr id="4" name="Slide Number Placeholder 3"/>
          <p:cNvSpPr>
            <a:spLocks noGrp="1"/>
          </p:cNvSpPr>
          <p:nvPr>
            <p:ph type="sldNum" sz="quarter" idx="10"/>
          </p:nvPr>
        </p:nvSpPr>
        <p:spPr/>
        <p:txBody>
          <a:bodyPr/>
          <a:lstStyle/>
          <a:p>
            <a:fld id="{92DA454B-C859-4892-B9FA-68B588C9F547}" type="slidenum">
              <a:rPr lang="en-US" smtClean="0"/>
              <a:pPr/>
              <a:t>6</a:t>
            </a:fld>
            <a:endParaRPr lang="en-US" dirty="0"/>
          </a:p>
        </p:txBody>
      </p:sp>
    </p:spTree>
    <p:extLst>
      <p:ext uri="{BB962C8B-B14F-4D97-AF65-F5344CB8AC3E}">
        <p14:creationId xmlns:p14="http://schemas.microsoft.com/office/powerpoint/2010/main" val="3901843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8011"/>
            <a:ext cx="8229600" cy="3786267"/>
          </a:xfrm>
        </p:spPr>
        <p:txBody>
          <a:bodyPr/>
          <a:lstStyle/>
          <a:p>
            <a:pPr lvl="0">
              <a:lnSpc>
                <a:spcPct val="120000"/>
              </a:lnSpc>
            </a:pPr>
            <a:r>
              <a:rPr lang="en-US" altLang="en-US" sz="1600" dirty="0">
                <a:solidFill>
                  <a:prstClr val="black"/>
                </a:solidFill>
              </a:rPr>
              <a:t>If investigation reveals that grounds for discipline exist, the matter may be referred to the Committee on Discipline to make a probable cause determination                     (</a:t>
            </a:r>
            <a:r>
              <a:rPr lang="en-US" altLang="en-US" sz="1600" i="1" dirty="0">
                <a:solidFill>
                  <a:prstClr val="black"/>
                </a:solidFill>
              </a:rPr>
              <a:t>see</a:t>
            </a:r>
            <a:r>
              <a:rPr lang="en-US" altLang="en-US" sz="1600" dirty="0">
                <a:solidFill>
                  <a:prstClr val="black"/>
                </a:solidFill>
              </a:rPr>
              <a:t> 37 C.F.R. § 11.32).</a:t>
            </a:r>
          </a:p>
          <a:p>
            <a:pPr lvl="0">
              <a:lnSpc>
                <a:spcPct val="120000"/>
              </a:lnSpc>
            </a:pPr>
            <a:r>
              <a:rPr lang="en-US" altLang="en-US" sz="1600" dirty="0">
                <a:solidFill>
                  <a:prstClr val="black"/>
                </a:solidFill>
              </a:rPr>
              <a:t>37 C.F.R. § 11.34(d) specifies that the timing for filing a complaint shall be within one year after the date on which the OED Director receives a grievance.</a:t>
            </a:r>
          </a:p>
          <a:p>
            <a:pPr lvl="0">
              <a:lnSpc>
                <a:spcPct val="120000"/>
              </a:lnSpc>
            </a:pPr>
            <a:r>
              <a:rPr lang="en-US" altLang="en-US" sz="1600" dirty="0">
                <a:solidFill>
                  <a:prstClr val="black"/>
                </a:solidFill>
              </a:rPr>
              <a:t>37 C.F.R. § 11.34(d) also states that no complaint may be filed more than 10 years after the date on which the misconduct occurred.</a:t>
            </a:r>
          </a:p>
          <a:p>
            <a:pPr lvl="0">
              <a:lnSpc>
                <a:spcPct val="120000"/>
              </a:lnSpc>
            </a:pPr>
            <a:r>
              <a:rPr lang="en-US" altLang="en-US" sz="1600" dirty="0">
                <a:solidFill>
                  <a:prstClr val="black"/>
                </a:solidFill>
              </a:rPr>
              <a:t>Self-reporting is often considered as a mitigating factor in the disciplinary process.</a:t>
            </a:r>
          </a:p>
          <a:p>
            <a:endParaRPr lang="en-US" dirty="0"/>
          </a:p>
        </p:txBody>
      </p:sp>
      <p:sp>
        <p:nvSpPr>
          <p:cNvPr id="2" name="Title 1"/>
          <p:cNvSpPr>
            <a:spLocks noGrp="1"/>
          </p:cNvSpPr>
          <p:nvPr>
            <p:ph type="title"/>
          </p:nvPr>
        </p:nvSpPr>
        <p:spPr/>
        <p:txBody>
          <a:bodyPr>
            <a:normAutofit fontScale="90000"/>
          </a:bodyPr>
          <a:lstStyle/>
          <a:p>
            <a:r>
              <a:rPr lang="en-US" altLang="en-US" dirty="0"/>
              <a:t>OED discipline: grievances </a:t>
            </a:r>
            <a:br>
              <a:rPr lang="en-US" altLang="en-US" dirty="0"/>
            </a:br>
            <a:r>
              <a:rPr lang="en-US" altLang="en-US" dirty="0"/>
              <a:t>and complaints</a:t>
            </a:r>
            <a:endParaRPr lang="en-US" dirty="0"/>
          </a:p>
        </p:txBody>
      </p:sp>
      <p:sp>
        <p:nvSpPr>
          <p:cNvPr id="4" name="Slide Number Placeholder 3"/>
          <p:cNvSpPr>
            <a:spLocks noGrp="1"/>
          </p:cNvSpPr>
          <p:nvPr>
            <p:ph type="sldNum" sz="quarter" idx="10"/>
          </p:nvPr>
        </p:nvSpPr>
        <p:spPr/>
        <p:txBody>
          <a:bodyPr/>
          <a:lstStyle/>
          <a:p>
            <a:fld id="{92DA454B-C859-4892-B9FA-68B588C9F547}" type="slidenum">
              <a:rPr lang="en-US" smtClean="0"/>
              <a:t>7</a:t>
            </a:fld>
            <a:endParaRPr lang="en-US" dirty="0"/>
          </a:p>
        </p:txBody>
      </p:sp>
    </p:spTree>
    <p:extLst>
      <p:ext uri="{BB962C8B-B14F-4D97-AF65-F5344CB8AC3E}">
        <p14:creationId xmlns:p14="http://schemas.microsoft.com/office/powerpoint/2010/main" val="378726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3200"/>
            <a:ext cx="8229600" cy="3786267"/>
          </a:xfrm>
        </p:spPr>
        <p:txBody>
          <a:bodyPr>
            <a:normAutofit/>
          </a:bodyPr>
          <a:lstStyle/>
          <a:p>
            <a:pPr>
              <a:lnSpc>
                <a:spcPct val="120000"/>
              </a:lnSpc>
            </a:pPr>
            <a:r>
              <a:rPr lang="en-US" altLang="en-US" sz="2400" dirty="0"/>
              <a:t>Reciprocal discipline (37 C.F.R. § 11.24)</a:t>
            </a:r>
          </a:p>
          <a:p>
            <a:pPr lvl="1">
              <a:lnSpc>
                <a:spcPct val="120000"/>
              </a:lnSpc>
            </a:pPr>
            <a:r>
              <a:rPr lang="en-US" altLang="en-US" sz="2000" dirty="0"/>
              <a:t>Based on discipline by a state or federal program or agency</a:t>
            </a:r>
          </a:p>
          <a:p>
            <a:pPr lvl="1">
              <a:lnSpc>
                <a:spcPct val="120000"/>
              </a:lnSpc>
            </a:pPr>
            <a:r>
              <a:rPr lang="en-US" altLang="en-US" sz="2000" dirty="0"/>
              <a:t>Often conducted on documentary record only</a:t>
            </a:r>
          </a:p>
          <a:p>
            <a:pPr>
              <a:lnSpc>
                <a:spcPct val="120000"/>
              </a:lnSpc>
            </a:pPr>
            <a:r>
              <a:rPr lang="en-US" altLang="en-US" sz="2400" dirty="0"/>
              <a:t>Interim suspension based on conviction of a serious crime (37 C.F.R. § 11.25)</a:t>
            </a:r>
          </a:p>
          <a:p>
            <a:pPr lvl="1">
              <a:lnSpc>
                <a:spcPct val="120000"/>
              </a:lnSpc>
            </a:pPr>
            <a:r>
              <a:rPr lang="en-US" altLang="en-US" sz="2000" dirty="0"/>
              <a:t>Referred to a hearing officer for determination of final disciplinary action</a:t>
            </a:r>
          </a:p>
          <a:p>
            <a:pPr>
              <a:lnSpc>
                <a:spcPct val="120000"/>
              </a:lnSpc>
            </a:pPr>
            <a:endParaRPr lang="en-US" sz="2400" dirty="0"/>
          </a:p>
        </p:txBody>
      </p:sp>
      <p:sp>
        <p:nvSpPr>
          <p:cNvPr id="2" name="Title 1"/>
          <p:cNvSpPr>
            <a:spLocks noGrp="1"/>
          </p:cNvSpPr>
          <p:nvPr>
            <p:ph type="title"/>
          </p:nvPr>
        </p:nvSpPr>
        <p:spPr/>
        <p:txBody>
          <a:bodyPr/>
          <a:lstStyle/>
          <a:p>
            <a:r>
              <a:rPr lang="en-US" altLang="en-US" dirty="0"/>
              <a:t>Other types of discipline</a:t>
            </a:r>
            <a:endParaRPr lang="en-US" dirty="0"/>
          </a:p>
        </p:txBody>
      </p:sp>
      <p:sp>
        <p:nvSpPr>
          <p:cNvPr id="4" name="Slide Number Placeholder 3"/>
          <p:cNvSpPr>
            <a:spLocks noGrp="1"/>
          </p:cNvSpPr>
          <p:nvPr>
            <p:ph type="sldNum" sz="quarter" idx="10"/>
          </p:nvPr>
        </p:nvSpPr>
        <p:spPr>
          <a:xfrm>
            <a:off x="457200" y="5233851"/>
            <a:ext cx="2133600" cy="303212"/>
          </a:xfrm>
        </p:spPr>
        <p:txBody>
          <a:bodyPr/>
          <a:lstStyle/>
          <a:p>
            <a:fld id="{92DA454B-C859-4892-B9FA-68B588C9F547}" type="slidenum">
              <a:rPr lang="en-US" smtClean="0"/>
              <a:pPr/>
              <a:t>8</a:t>
            </a:fld>
            <a:endParaRPr lang="en-US" dirty="0"/>
          </a:p>
        </p:txBody>
      </p:sp>
    </p:spTree>
    <p:extLst>
      <p:ext uri="{BB962C8B-B14F-4D97-AF65-F5344CB8AC3E}">
        <p14:creationId xmlns:p14="http://schemas.microsoft.com/office/powerpoint/2010/main" val="165074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B12917B-7FE2-48FE-90A8-48EA900B3CE6}"/>
              </a:ext>
            </a:extLst>
          </p:cNvPr>
          <p:cNvSpPr>
            <a:spLocks noGrp="1"/>
          </p:cNvSpPr>
          <p:nvPr>
            <p:ph type="title"/>
          </p:nvPr>
        </p:nvSpPr>
        <p:spPr/>
        <p:txBody>
          <a:bodyPr/>
          <a:lstStyle/>
          <a:p>
            <a:r>
              <a:rPr lang="en-US" altLang="en-US"/>
              <a:t>USPTO disciplinary matters</a:t>
            </a:r>
            <a:endParaRPr lang="en-US" dirty="0"/>
          </a:p>
        </p:txBody>
      </p:sp>
      <p:sp>
        <p:nvSpPr>
          <p:cNvPr id="2" name="Slide Number Placeholder 1"/>
          <p:cNvSpPr>
            <a:spLocks noGrp="1"/>
          </p:cNvSpPr>
          <p:nvPr>
            <p:ph type="sldNum" sz="quarter" idx="10"/>
          </p:nvPr>
        </p:nvSpPr>
        <p:spPr/>
        <p:txBody>
          <a:bodyPr/>
          <a:lstStyle/>
          <a:p>
            <a:fld id="{92DA454B-C859-4892-B9FA-68B588C9F547}" type="slidenum">
              <a:rPr lang="en-US" smtClean="0"/>
              <a:pPr/>
              <a:t>9</a:t>
            </a:fld>
            <a:endParaRPr lang="en-US" dirty="0"/>
          </a:p>
        </p:txBody>
      </p:sp>
      <p:graphicFrame>
        <p:nvGraphicFramePr>
          <p:cNvPr id="5" name="Chart 4" descr="Warning letters: &#10;&#10;FY2018 - 31&#10;FY2019 - 41&#10;FY2020-32&#10;FY 2021 -14&#10;FY2022 - 10&#10;&#10;Published formal matters&#10;FY2018 - 33&#10;FY2019 - 45&#10;FY 2020 - 28&#10;FY 2021 - 24&#10;FY 2022 - 9&#10;&#10;Reciprocal&#10;FY 2018 - 22&#10;FY 2019 -19&#10;FY 2020 -13&#10;FY 2022 - 0&#10;&#10;FY2022 numbers are through Q2">
            <a:extLst>
              <a:ext uri="{C183D7F6-B498-43B3-948B-1728B52AA6E4}">
                <adec:decorative xmlns:adec="http://schemas.microsoft.com/office/drawing/2017/decorative" val="0"/>
              </a:ext>
            </a:extLst>
          </p:cNvPr>
          <p:cNvGraphicFramePr/>
          <p:nvPr>
            <p:extLst/>
          </p:nvPr>
        </p:nvGraphicFramePr>
        <p:xfrm>
          <a:off x="1537200" y="1255085"/>
          <a:ext cx="5815070" cy="3871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3375877"/>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B412284F-0704-4A01-939C-C680110881A2}"/>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3.xml><?xml version="1.0" encoding="utf-8"?>
<a:theme xmlns:a="http://schemas.openxmlformats.org/drawingml/2006/main" name="1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4.xml><?xml version="1.0" encoding="utf-8"?>
<a:theme xmlns:a="http://schemas.openxmlformats.org/drawingml/2006/main" name="2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5-2019.potx" id="{0EDBD83B-6104-4459-99A6-E42D8A2FE933}" vid="{A6D6BF8D-81E1-47F8-950F-2BDD92A0BE10}"/>
    </a:ext>
  </a:extLst>
</a:theme>
</file>

<file path=ppt/theme/theme5.xml><?xml version="1.0" encoding="utf-8"?>
<a:theme xmlns:a="http://schemas.openxmlformats.org/drawingml/2006/main" name="1_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27C35C5C-F468-4222-821F-B9292E794193}"/>
    </a:ext>
  </a:extLst>
</a:theme>
</file>

<file path=ppt/theme/theme6.xml><?xml version="1.0" encoding="utf-8"?>
<a:theme xmlns:a="http://schemas.openxmlformats.org/drawingml/2006/main" name="3_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959EEF60-B09D-4789-880B-539AA34D33D4}" vid="{35989442-0E82-464F-B6A9-3F8DA2E1B1A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0</TotalTime>
  <Words>2114</Words>
  <Application>Microsoft Office PowerPoint</Application>
  <PresentationFormat>On-screen Show (16:10)</PresentationFormat>
  <Paragraphs>220</Paragraphs>
  <Slides>22</Slides>
  <Notes>19</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22</vt:i4>
      </vt:variant>
    </vt:vector>
  </HeadingPairs>
  <TitlesOfParts>
    <vt:vector size="34" baseType="lpstr">
      <vt:lpstr>Arial</vt:lpstr>
      <vt:lpstr>Courier New</vt:lpstr>
      <vt:lpstr>Segoe UI</vt:lpstr>
      <vt:lpstr>Segoe UI Light</vt:lpstr>
      <vt:lpstr>Segoe UI Semibold</vt:lpstr>
      <vt:lpstr>Wingdings</vt:lpstr>
      <vt:lpstr>Brand master navy</vt:lpstr>
      <vt:lpstr>Brand master navy no logo</vt:lpstr>
      <vt:lpstr>1_Brand master navy no logo</vt:lpstr>
      <vt:lpstr>2_Brand master navy no logo</vt:lpstr>
      <vt:lpstr>1_Brand master navy</vt:lpstr>
      <vt:lpstr>3_Brand master navy no logo</vt:lpstr>
      <vt:lpstr>PowerPoint Presentation</vt:lpstr>
      <vt:lpstr> Ethical Issues Patent Agents May Face </vt:lpstr>
      <vt:lpstr>Select OED regulations  </vt:lpstr>
      <vt:lpstr>Practice before the USPTO</vt:lpstr>
      <vt:lpstr>OED discipline: grievances  and complaints</vt:lpstr>
      <vt:lpstr>OED discipline: grievances  and complaints</vt:lpstr>
      <vt:lpstr>OED discipline: grievances  and complaints</vt:lpstr>
      <vt:lpstr>Other types of discipline</vt:lpstr>
      <vt:lpstr>USPTO disciplinary matters</vt:lpstr>
      <vt:lpstr>USPTO disciplinary matters</vt:lpstr>
      <vt:lpstr>Ethics scenarios and select case law</vt:lpstr>
      <vt:lpstr>Unauthorized practice of law (UPL)</vt:lpstr>
      <vt:lpstr>Misrepresentation/UPL</vt:lpstr>
      <vt:lpstr>Conflicts of interest</vt:lpstr>
      <vt:lpstr>Fund misappropriation, signature issue</vt:lpstr>
      <vt:lpstr>Fee issues and lack of communication</vt:lpstr>
      <vt:lpstr>Patent agent became USPTO patent examiner</vt:lpstr>
      <vt:lpstr>Patent agent privilege</vt:lpstr>
      <vt:lpstr>Decisions imposing public discipline available in “FOIA Reading Room”</vt:lpstr>
      <vt:lpstr>OED Diversion Pilot Program</vt:lpstr>
      <vt:lpstr>OED Diversion Pilot Program – criteria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2020-06-16T17:18:07Z</dcterms:created>
  <dcterms:modified xsi:type="dcterms:W3CDTF">2023-01-19T15:56:35Z</dcterms:modified>
</cp:coreProperties>
</file>