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31"/>
  </p:notesMasterIdLst>
  <p:handoutMasterIdLst>
    <p:handoutMasterId r:id="rId32"/>
  </p:handoutMasterIdLst>
  <p:sldIdLst>
    <p:sldId id="456" r:id="rId5"/>
    <p:sldId id="393" r:id="rId6"/>
    <p:sldId id="414" r:id="rId7"/>
    <p:sldId id="485" r:id="rId8"/>
    <p:sldId id="453" r:id="rId9"/>
    <p:sldId id="462" r:id="rId10"/>
    <p:sldId id="487" r:id="rId11"/>
    <p:sldId id="486" r:id="rId12"/>
    <p:sldId id="388" r:id="rId13"/>
    <p:sldId id="463" r:id="rId14"/>
    <p:sldId id="464" r:id="rId15"/>
    <p:sldId id="488" r:id="rId16"/>
    <p:sldId id="478" r:id="rId17"/>
    <p:sldId id="466" r:id="rId18"/>
    <p:sldId id="465" r:id="rId19"/>
    <p:sldId id="469" r:id="rId20"/>
    <p:sldId id="470" r:id="rId21"/>
    <p:sldId id="481" r:id="rId22"/>
    <p:sldId id="467" r:id="rId23"/>
    <p:sldId id="482" r:id="rId24"/>
    <p:sldId id="483" r:id="rId25"/>
    <p:sldId id="477" r:id="rId26"/>
    <p:sldId id="439" r:id="rId27"/>
    <p:sldId id="455" r:id="rId28"/>
    <p:sldId id="489" r:id="rId29"/>
    <p:sldId id="323" r:id="rId30"/>
  </p:sldIdLst>
  <p:sldSz cx="9144000" cy="5715000" type="screen16x10"/>
  <p:notesSz cx="6858000"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aver, Michael" initials="SM" lastIdx="3" clrIdx="0">
    <p:extLst>
      <p:ext uri="{19B8F6BF-5375-455C-9EA6-DF929625EA0E}">
        <p15:presenceInfo xmlns:p15="http://schemas.microsoft.com/office/powerpoint/2012/main" userId="S-1-5-21-185489447-88882503-980507067-296067" providerId="AD"/>
      </p:ext>
    </p:extLst>
  </p:cmAuthor>
  <p:cmAuthor id="2" name="Michelle Picard" initials="MP" lastIdx="5" clrIdx="1">
    <p:extLst>
      <p:ext uri="{19B8F6BF-5375-455C-9EA6-DF929625EA0E}">
        <p15:presenceInfo xmlns:p15="http://schemas.microsoft.com/office/powerpoint/2012/main" userId="Michelle Picard"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446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081" autoAdjust="0"/>
    <p:restoredTop sz="95987" autoAdjust="0"/>
  </p:normalViewPr>
  <p:slideViewPr>
    <p:cSldViewPr snapToGrid="0" snapToObjects="1">
      <p:cViewPr varScale="1">
        <p:scale>
          <a:sx n="157" d="100"/>
          <a:sy n="157" d="100"/>
        </p:scale>
        <p:origin x="672" y="126"/>
      </p:cViewPr>
      <p:guideLst>
        <p:guide orient="horz" pos="1800"/>
        <p:guide pos="2880"/>
      </p:guideLst>
    </p:cSldViewPr>
  </p:slideViewPr>
  <p:outlineViewPr>
    <p:cViewPr>
      <p:scale>
        <a:sx n="33" d="100"/>
        <a:sy n="33" d="100"/>
      </p:scale>
      <p:origin x="62" y="23578"/>
    </p:cViewPr>
  </p:outlineViewPr>
  <p:notesTextViewPr>
    <p:cViewPr>
      <p:scale>
        <a:sx n="3" d="2"/>
        <a:sy n="3" d="2"/>
      </p:scale>
      <p:origin x="0" y="0"/>
    </p:cViewPr>
  </p:notesTextViewPr>
  <p:sorterViewPr>
    <p:cViewPr>
      <p:scale>
        <a:sx n="100" d="100"/>
        <a:sy n="100" d="100"/>
      </p:scale>
      <p:origin x="0" y="0"/>
    </p:cViewPr>
  </p:sorterViewPr>
  <p:notesViewPr>
    <p:cSldViewPr snapToGrid="0" snapToObjects="1">
      <p:cViewPr varScale="1">
        <p:scale>
          <a:sx n="77" d="100"/>
          <a:sy n="77" d="100"/>
        </p:scale>
        <p:origin x="2904"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2971800" cy="461804"/>
          </a:xfrm>
          <a:prstGeom prst="rect">
            <a:avLst/>
          </a:prstGeom>
        </p:spPr>
        <p:txBody>
          <a:bodyPr vert="horz" lIns="92281" tIns="46141" rIns="92281" bIns="46141" rtlCol="0"/>
          <a:lstStyle>
            <a:lvl1pPr algn="l">
              <a:defRPr sz="1100"/>
            </a:lvl1pPr>
          </a:lstStyle>
          <a:p>
            <a:endParaRPr lang="en-US" dirty="0">
              <a:latin typeface="Segoe UI"/>
            </a:endParaRPr>
          </a:p>
        </p:txBody>
      </p:sp>
      <p:sp>
        <p:nvSpPr>
          <p:cNvPr id="3" name="Date Placeholder 2"/>
          <p:cNvSpPr>
            <a:spLocks noGrp="1"/>
          </p:cNvSpPr>
          <p:nvPr>
            <p:ph type="dt" sz="quarter" idx="1"/>
          </p:nvPr>
        </p:nvSpPr>
        <p:spPr>
          <a:xfrm>
            <a:off x="3884613" y="2"/>
            <a:ext cx="2971800" cy="461804"/>
          </a:xfrm>
          <a:prstGeom prst="rect">
            <a:avLst/>
          </a:prstGeom>
        </p:spPr>
        <p:txBody>
          <a:bodyPr vert="horz" lIns="92281" tIns="46141" rIns="92281" bIns="46141" rtlCol="0"/>
          <a:lstStyle>
            <a:lvl1pPr algn="r">
              <a:defRPr sz="1100"/>
            </a:lvl1pPr>
          </a:lstStyle>
          <a:p>
            <a:fld id="{C950A3BB-CAF4-1D4E-B3B2-E95D9B9E66DF}" type="datetimeFigureOut">
              <a:rPr lang="en-US" smtClean="0">
                <a:latin typeface="Segoe UI"/>
              </a:rPr>
              <a:t>11/8/2017</a:t>
            </a:fld>
            <a:endParaRPr lang="en-US" dirty="0">
              <a:latin typeface="Segoe UI"/>
            </a:endParaRPr>
          </a:p>
        </p:txBody>
      </p:sp>
      <p:sp>
        <p:nvSpPr>
          <p:cNvPr id="4" name="Footer Placeholder 3"/>
          <p:cNvSpPr>
            <a:spLocks noGrp="1"/>
          </p:cNvSpPr>
          <p:nvPr>
            <p:ph type="ftr" sz="quarter" idx="2"/>
          </p:nvPr>
        </p:nvSpPr>
        <p:spPr>
          <a:xfrm>
            <a:off x="0" y="8772671"/>
            <a:ext cx="2971800" cy="461804"/>
          </a:xfrm>
          <a:prstGeom prst="rect">
            <a:avLst/>
          </a:prstGeom>
        </p:spPr>
        <p:txBody>
          <a:bodyPr vert="horz" lIns="92281" tIns="46141" rIns="92281" bIns="46141" rtlCol="0" anchor="b"/>
          <a:lstStyle>
            <a:lvl1pPr algn="l">
              <a:defRPr sz="1100"/>
            </a:lvl1pPr>
          </a:lstStyle>
          <a:p>
            <a:endParaRPr lang="en-US" dirty="0">
              <a:latin typeface="Segoe UI"/>
            </a:endParaRPr>
          </a:p>
        </p:txBody>
      </p:sp>
      <p:sp>
        <p:nvSpPr>
          <p:cNvPr id="5" name="Slide Number Placeholder 4"/>
          <p:cNvSpPr>
            <a:spLocks noGrp="1"/>
          </p:cNvSpPr>
          <p:nvPr>
            <p:ph type="sldNum" sz="quarter" idx="3"/>
          </p:nvPr>
        </p:nvSpPr>
        <p:spPr>
          <a:xfrm>
            <a:off x="3884613" y="8772671"/>
            <a:ext cx="2971800" cy="461804"/>
          </a:xfrm>
          <a:prstGeom prst="rect">
            <a:avLst/>
          </a:prstGeom>
        </p:spPr>
        <p:txBody>
          <a:bodyPr vert="horz" lIns="92281" tIns="46141" rIns="92281" bIns="46141" rtlCol="0" anchor="b"/>
          <a:lstStyle>
            <a:lvl1pPr algn="r">
              <a:defRPr sz="1100"/>
            </a:lvl1pPr>
          </a:lstStyle>
          <a:p>
            <a:fld id="{CF44BD52-4119-7642-B93F-8F4EDBD635EC}" type="slidenum">
              <a:rPr lang="en-US" smtClean="0">
                <a:latin typeface="Segoe UI"/>
              </a:rPr>
              <a:t>‹#›</a:t>
            </a:fld>
            <a:endParaRPr lang="en-US" dirty="0">
              <a:latin typeface="Segoe UI"/>
            </a:endParaRPr>
          </a:p>
        </p:txBody>
      </p:sp>
    </p:spTree>
    <p:extLst>
      <p:ext uri="{BB962C8B-B14F-4D97-AF65-F5344CB8AC3E}">
        <p14:creationId xmlns:p14="http://schemas.microsoft.com/office/powerpoint/2010/main" val="358766472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2971800" cy="461804"/>
          </a:xfrm>
          <a:prstGeom prst="rect">
            <a:avLst/>
          </a:prstGeom>
        </p:spPr>
        <p:txBody>
          <a:bodyPr vert="horz" lIns="92281" tIns="46141" rIns="92281" bIns="46141" rtlCol="0"/>
          <a:lstStyle>
            <a:lvl1pPr algn="l">
              <a:defRPr sz="1100">
                <a:latin typeface="Segoe UI"/>
              </a:defRPr>
            </a:lvl1pPr>
          </a:lstStyle>
          <a:p>
            <a:endParaRPr lang="en-US" dirty="0"/>
          </a:p>
        </p:txBody>
      </p:sp>
      <p:sp>
        <p:nvSpPr>
          <p:cNvPr id="3" name="Date Placeholder 2"/>
          <p:cNvSpPr>
            <a:spLocks noGrp="1"/>
          </p:cNvSpPr>
          <p:nvPr>
            <p:ph type="dt" idx="1"/>
          </p:nvPr>
        </p:nvSpPr>
        <p:spPr>
          <a:xfrm>
            <a:off x="3884613" y="2"/>
            <a:ext cx="2971800" cy="461804"/>
          </a:xfrm>
          <a:prstGeom prst="rect">
            <a:avLst/>
          </a:prstGeom>
        </p:spPr>
        <p:txBody>
          <a:bodyPr vert="horz" lIns="92281" tIns="46141" rIns="92281" bIns="46141" rtlCol="0"/>
          <a:lstStyle>
            <a:lvl1pPr algn="r">
              <a:defRPr sz="1100">
                <a:latin typeface="Segoe UI"/>
              </a:defRPr>
            </a:lvl1pPr>
          </a:lstStyle>
          <a:p>
            <a:fld id="{139B48F8-1A14-4941-902A-1D33547A0B6A}" type="datetimeFigureOut">
              <a:rPr lang="en-US" smtClean="0"/>
              <a:pPr/>
              <a:t>11/8/2017</a:t>
            </a:fld>
            <a:endParaRPr lang="en-US" dirty="0"/>
          </a:p>
        </p:txBody>
      </p:sp>
      <p:sp>
        <p:nvSpPr>
          <p:cNvPr id="4" name="Slide Image Placeholder 3"/>
          <p:cNvSpPr>
            <a:spLocks noGrp="1" noRot="1" noChangeAspect="1"/>
          </p:cNvSpPr>
          <p:nvPr>
            <p:ph type="sldImg" idx="2"/>
          </p:nvPr>
        </p:nvSpPr>
        <p:spPr>
          <a:xfrm>
            <a:off x="657225" y="692150"/>
            <a:ext cx="5543550" cy="3463925"/>
          </a:xfrm>
          <a:prstGeom prst="rect">
            <a:avLst/>
          </a:prstGeom>
          <a:noFill/>
          <a:ln w="12700">
            <a:solidFill>
              <a:prstClr val="black"/>
            </a:solidFill>
          </a:ln>
        </p:spPr>
        <p:txBody>
          <a:bodyPr vert="horz" lIns="92281" tIns="46141" rIns="92281" bIns="46141" rtlCol="0" anchor="ctr"/>
          <a:lstStyle/>
          <a:p>
            <a:endParaRPr lang="en-US" dirty="0"/>
          </a:p>
        </p:txBody>
      </p:sp>
      <p:sp>
        <p:nvSpPr>
          <p:cNvPr id="5" name="Notes Placeholder 4"/>
          <p:cNvSpPr>
            <a:spLocks noGrp="1"/>
          </p:cNvSpPr>
          <p:nvPr>
            <p:ph type="body" sz="quarter" idx="3"/>
          </p:nvPr>
        </p:nvSpPr>
        <p:spPr>
          <a:xfrm>
            <a:off x="685800" y="4387137"/>
            <a:ext cx="5486400" cy="4156234"/>
          </a:xfrm>
          <a:prstGeom prst="rect">
            <a:avLst/>
          </a:prstGeom>
        </p:spPr>
        <p:txBody>
          <a:bodyPr vert="horz" lIns="92281" tIns="46141" rIns="92281" bIns="46141"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772671"/>
            <a:ext cx="2971800" cy="461804"/>
          </a:xfrm>
          <a:prstGeom prst="rect">
            <a:avLst/>
          </a:prstGeom>
        </p:spPr>
        <p:txBody>
          <a:bodyPr vert="horz" lIns="92281" tIns="46141" rIns="92281" bIns="46141" rtlCol="0" anchor="b"/>
          <a:lstStyle>
            <a:lvl1pPr algn="l">
              <a:defRPr sz="1100">
                <a:latin typeface="Segoe UI"/>
              </a:defRPr>
            </a:lvl1pPr>
          </a:lstStyle>
          <a:p>
            <a:endParaRPr lang="en-US" dirty="0"/>
          </a:p>
        </p:txBody>
      </p:sp>
      <p:sp>
        <p:nvSpPr>
          <p:cNvPr id="7" name="Slide Number Placeholder 6"/>
          <p:cNvSpPr>
            <a:spLocks noGrp="1"/>
          </p:cNvSpPr>
          <p:nvPr>
            <p:ph type="sldNum" sz="quarter" idx="5"/>
          </p:nvPr>
        </p:nvSpPr>
        <p:spPr>
          <a:xfrm>
            <a:off x="3884613" y="8772671"/>
            <a:ext cx="2971800" cy="461804"/>
          </a:xfrm>
          <a:prstGeom prst="rect">
            <a:avLst/>
          </a:prstGeom>
        </p:spPr>
        <p:txBody>
          <a:bodyPr vert="horz" lIns="92281" tIns="46141" rIns="92281" bIns="46141" rtlCol="0" anchor="b"/>
          <a:lstStyle>
            <a:lvl1pPr algn="r">
              <a:defRPr sz="1100">
                <a:latin typeface="Segoe UI"/>
              </a:defRPr>
            </a:lvl1pPr>
          </a:lstStyle>
          <a:p>
            <a:fld id="{C74B1ACE-5EB2-B245-8DCB-331A9858E083}" type="slidenum">
              <a:rPr lang="en-US" smtClean="0"/>
              <a:pPr/>
              <a:t>‹#›</a:t>
            </a:fld>
            <a:endParaRPr lang="en-US" dirty="0"/>
          </a:p>
        </p:txBody>
      </p:sp>
    </p:spTree>
    <p:extLst>
      <p:ext uri="{BB962C8B-B14F-4D97-AF65-F5344CB8AC3E}">
        <p14:creationId xmlns:p14="http://schemas.microsoft.com/office/powerpoint/2010/main" val="417893179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Segoe UI"/>
        <a:ea typeface="+mn-ea"/>
        <a:cs typeface="+mn-cs"/>
      </a:defRPr>
    </a:lvl1pPr>
    <a:lvl2pPr marL="457200" algn="l" defTabSz="457200" rtl="0" eaLnBrk="1" latinLnBrk="0" hangingPunct="1">
      <a:defRPr sz="1200" kern="1200">
        <a:solidFill>
          <a:schemeClr val="tx1"/>
        </a:solidFill>
        <a:latin typeface="Segoe UI"/>
        <a:ea typeface="+mn-ea"/>
        <a:cs typeface="+mn-cs"/>
      </a:defRPr>
    </a:lvl2pPr>
    <a:lvl3pPr marL="914400" algn="l" defTabSz="457200" rtl="0" eaLnBrk="1" latinLnBrk="0" hangingPunct="1">
      <a:defRPr sz="1200" kern="1200">
        <a:solidFill>
          <a:schemeClr val="tx1"/>
        </a:solidFill>
        <a:latin typeface="Segoe UI"/>
        <a:ea typeface="+mn-ea"/>
        <a:cs typeface="+mn-cs"/>
      </a:defRPr>
    </a:lvl3pPr>
    <a:lvl4pPr marL="1371600" algn="l" defTabSz="457200" rtl="0" eaLnBrk="1" latinLnBrk="0" hangingPunct="1">
      <a:defRPr sz="1200" kern="1200">
        <a:solidFill>
          <a:schemeClr val="tx1"/>
        </a:solidFill>
        <a:latin typeface="Segoe UI"/>
        <a:ea typeface="+mn-ea"/>
        <a:cs typeface="+mn-cs"/>
      </a:defRPr>
    </a:lvl4pPr>
    <a:lvl5pPr marL="1828800" algn="l" defTabSz="457200" rtl="0" eaLnBrk="1" latinLnBrk="0" hangingPunct="1">
      <a:defRPr sz="1200" kern="1200">
        <a:solidFill>
          <a:schemeClr val="tx1"/>
        </a:solidFill>
        <a:latin typeface="Segoe UI"/>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7225" y="692150"/>
            <a:ext cx="5543550"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8BB507-AD7F-8E46-B3ED-ACF79D3C27AA}" type="slidenum">
              <a:rPr lang="en-US" smtClean="0"/>
              <a:pPr/>
              <a:t>1</a:t>
            </a:fld>
            <a:endParaRPr lang="en-US" dirty="0"/>
          </a:p>
        </p:txBody>
      </p:sp>
    </p:spTree>
    <p:extLst>
      <p:ext uri="{BB962C8B-B14F-4D97-AF65-F5344CB8AC3E}">
        <p14:creationId xmlns:p14="http://schemas.microsoft.com/office/powerpoint/2010/main" val="27562301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15792"/>
            <a:ext cx="5486400" cy="4414177"/>
          </a:xfrm>
        </p:spPr>
        <p:txBody>
          <a:bodyPr/>
          <a:lstStyle/>
          <a:p>
            <a:pPr marL="285750" indent="-285750">
              <a:buFont typeface="Arial" panose="020B0604020202020204" pitchFamily="34" charset="0"/>
              <a:buChar char="•"/>
            </a:pPr>
            <a:endParaRPr lang="en-US" sz="1400" baseline="0" dirty="0" smtClean="0"/>
          </a:p>
        </p:txBody>
      </p:sp>
      <p:sp>
        <p:nvSpPr>
          <p:cNvPr id="4" name="Slide Number Placeholder 3"/>
          <p:cNvSpPr>
            <a:spLocks noGrp="1"/>
          </p:cNvSpPr>
          <p:nvPr>
            <p:ph type="sldNum" sz="quarter" idx="10"/>
          </p:nvPr>
        </p:nvSpPr>
        <p:spPr/>
        <p:txBody>
          <a:bodyPr/>
          <a:lstStyle/>
          <a:p>
            <a:fld id="{C74B1ACE-5EB2-B245-8DCB-331A9858E083}" type="slidenum">
              <a:rPr lang="en-US" smtClean="0"/>
              <a:pPr/>
              <a:t>10</a:t>
            </a:fld>
            <a:endParaRPr lang="en-US" dirty="0"/>
          </a:p>
        </p:txBody>
      </p:sp>
    </p:spTree>
    <p:extLst>
      <p:ext uri="{BB962C8B-B14F-4D97-AF65-F5344CB8AC3E}">
        <p14:creationId xmlns:p14="http://schemas.microsoft.com/office/powerpoint/2010/main" val="11394337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baseline="0" smtClean="0"/>
          </a:p>
          <a:p>
            <a:endParaRPr lang="en-US" sz="1100" dirty="0" smtClean="0"/>
          </a:p>
        </p:txBody>
      </p:sp>
      <p:sp>
        <p:nvSpPr>
          <p:cNvPr id="4" name="Slide Number Placeholder 3"/>
          <p:cNvSpPr>
            <a:spLocks noGrp="1"/>
          </p:cNvSpPr>
          <p:nvPr>
            <p:ph type="sldNum" sz="quarter" idx="10"/>
          </p:nvPr>
        </p:nvSpPr>
        <p:spPr/>
        <p:txBody>
          <a:bodyPr/>
          <a:lstStyle/>
          <a:p>
            <a:fld id="{C74B1ACE-5EB2-B245-8DCB-331A9858E083}" type="slidenum">
              <a:rPr lang="en-US" smtClean="0"/>
              <a:pPr/>
              <a:t>11</a:t>
            </a:fld>
            <a:endParaRPr lang="en-US" dirty="0"/>
          </a:p>
        </p:txBody>
      </p:sp>
    </p:spTree>
    <p:extLst>
      <p:ext uri="{BB962C8B-B14F-4D97-AF65-F5344CB8AC3E}">
        <p14:creationId xmlns:p14="http://schemas.microsoft.com/office/powerpoint/2010/main" val="30472673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baseline="0" smtClean="0"/>
          </a:p>
          <a:p>
            <a:endParaRPr lang="en-US" sz="1100" dirty="0" smtClean="0"/>
          </a:p>
        </p:txBody>
      </p:sp>
      <p:sp>
        <p:nvSpPr>
          <p:cNvPr id="4" name="Slide Number Placeholder 3"/>
          <p:cNvSpPr>
            <a:spLocks noGrp="1"/>
          </p:cNvSpPr>
          <p:nvPr>
            <p:ph type="sldNum" sz="quarter" idx="10"/>
          </p:nvPr>
        </p:nvSpPr>
        <p:spPr/>
        <p:txBody>
          <a:bodyPr/>
          <a:lstStyle/>
          <a:p>
            <a:fld id="{C74B1ACE-5EB2-B245-8DCB-331A9858E083}" type="slidenum">
              <a:rPr lang="en-US" smtClean="0"/>
              <a:pPr/>
              <a:t>12</a:t>
            </a:fld>
            <a:endParaRPr lang="en-US" dirty="0"/>
          </a:p>
        </p:txBody>
      </p:sp>
    </p:spTree>
    <p:extLst>
      <p:ext uri="{BB962C8B-B14F-4D97-AF65-F5344CB8AC3E}">
        <p14:creationId xmlns:p14="http://schemas.microsoft.com/office/powerpoint/2010/main" val="37706326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baseline="0" smtClean="0"/>
          </a:p>
          <a:p>
            <a:endParaRPr lang="en-US" sz="1100" dirty="0" smtClean="0"/>
          </a:p>
        </p:txBody>
      </p:sp>
      <p:sp>
        <p:nvSpPr>
          <p:cNvPr id="4" name="Slide Number Placeholder 3"/>
          <p:cNvSpPr>
            <a:spLocks noGrp="1"/>
          </p:cNvSpPr>
          <p:nvPr>
            <p:ph type="sldNum" sz="quarter" idx="10"/>
          </p:nvPr>
        </p:nvSpPr>
        <p:spPr/>
        <p:txBody>
          <a:bodyPr/>
          <a:lstStyle/>
          <a:p>
            <a:fld id="{C74B1ACE-5EB2-B245-8DCB-331A9858E083}" type="slidenum">
              <a:rPr lang="en-US" smtClean="0"/>
              <a:pPr/>
              <a:t>13</a:t>
            </a:fld>
            <a:endParaRPr lang="en-US" dirty="0"/>
          </a:p>
        </p:txBody>
      </p:sp>
    </p:spTree>
    <p:extLst>
      <p:ext uri="{BB962C8B-B14F-4D97-AF65-F5344CB8AC3E}">
        <p14:creationId xmlns:p14="http://schemas.microsoft.com/office/powerpoint/2010/main" val="21991666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14</a:t>
            </a:fld>
            <a:endParaRPr lang="en-US" dirty="0"/>
          </a:p>
        </p:txBody>
      </p:sp>
    </p:spTree>
    <p:extLst>
      <p:ext uri="{BB962C8B-B14F-4D97-AF65-F5344CB8AC3E}">
        <p14:creationId xmlns:p14="http://schemas.microsoft.com/office/powerpoint/2010/main" val="33150763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smtClean="0"/>
          </a:p>
          <a:p>
            <a:pPr marL="171450" indent="-171450">
              <a:buFont typeface="Arial" panose="020B0604020202020204" pitchFamily="34" charset="0"/>
              <a:buChar char="•"/>
            </a:pPr>
            <a:endParaRPr lang="en-US" smtClean="0"/>
          </a:p>
          <a:p>
            <a:pPr marL="171450" indent="-171450">
              <a:buFont typeface="Arial" panose="020B0604020202020204" pitchFamily="34" charset="0"/>
              <a:buChar char="•"/>
            </a:pPr>
            <a:endParaRPr lang="en-US" smtClean="0"/>
          </a:p>
          <a:p>
            <a:pPr marL="171450" indent="-171450">
              <a:buFont typeface="Arial" panose="020B0604020202020204" pitchFamily="34" charset="0"/>
              <a:buChar char="•"/>
            </a:pPr>
            <a:endParaRPr lang="en-US" baseline="0" smtClean="0"/>
          </a:p>
          <a:p>
            <a:pPr marL="171450" indent="-171450">
              <a:buFont typeface="Arial" panose="020B0604020202020204"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fld id="{C74B1ACE-5EB2-B245-8DCB-331A9858E083}" type="slidenum">
              <a:rPr lang="en-US" smtClean="0"/>
              <a:pPr/>
              <a:t>15</a:t>
            </a:fld>
            <a:endParaRPr lang="en-US" dirty="0"/>
          </a:p>
        </p:txBody>
      </p:sp>
    </p:spTree>
    <p:extLst>
      <p:ext uri="{BB962C8B-B14F-4D97-AF65-F5344CB8AC3E}">
        <p14:creationId xmlns:p14="http://schemas.microsoft.com/office/powerpoint/2010/main" val="10981994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16</a:t>
            </a:fld>
            <a:endParaRPr lang="en-US" dirty="0"/>
          </a:p>
        </p:txBody>
      </p:sp>
    </p:spTree>
    <p:extLst>
      <p:ext uri="{BB962C8B-B14F-4D97-AF65-F5344CB8AC3E}">
        <p14:creationId xmlns:p14="http://schemas.microsoft.com/office/powerpoint/2010/main" val="40258825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295211"/>
            <a:ext cx="5486400" cy="4534758"/>
          </a:xfrm>
        </p:spPr>
        <p:txBody>
          <a:bodyPr/>
          <a:lstStyle/>
          <a:p>
            <a:pPr marL="171450" indent="-171450">
              <a:buFont typeface="Arial" panose="020B0604020202020204" pitchFamily="34" charset="0"/>
              <a:buChar char="•"/>
            </a:pPr>
            <a:endParaRPr lang="en-US" sz="1250"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17</a:t>
            </a:fld>
            <a:endParaRPr lang="en-US" dirty="0"/>
          </a:p>
        </p:txBody>
      </p:sp>
    </p:spTree>
    <p:extLst>
      <p:ext uri="{BB962C8B-B14F-4D97-AF65-F5344CB8AC3E}">
        <p14:creationId xmlns:p14="http://schemas.microsoft.com/office/powerpoint/2010/main" val="13202432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22388652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19</a:t>
            </a:fld>
            <a:endParaRPr lang="en-US" dirty="0"/>
          </a:p>
        </p:txBody>
      </p:sp>
    </p:spTree>
    <p:extLst>
      <p:ext uri="{BB962C8B-B14F-4D97-AF65-F5344CB8AC3E}">
        <p14:creationId xmlns:p14="http://schemas.microsoft.com/office/powerpoint/2010/main" val="12446799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74B1ACE-5EB2-B245-8DCB-331A9858E083}" type="slidenum">
              <a:rPr lang="en-US" smtClean="0"/>
              <a:pPr/>
              <a:t>2</a:t>
            </a:fld>
            <a:endParaRPr lang="en-US" dirty="0"/>
          </a:p>
        </p:txBody>
      </p:sp>
    </p:spTree>
    <p:extLst>
      <p:ext uri="{BB962C8B-B14F-4D97-AF65-F5344CB8AC3E}">
        <p14:creationId xmlns:p14="http://schemas.microsoft.com/office/powerpoint/2010/main" val="7264369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74B1ACE-5EB2-B245-8DCB-331A9858E083}" type="slidenum">
              <a:rPr lang="en-US" smtClean="0"/>
              <a:pPr/>
              <a:t>20</a:t>
            </a:fld>
            <a:endParaRPr lang="en-US" dirty="0"/>
          </a:p>
        </p:txBody>
      </p:sp>
    </p:spTree>
    <p:extLst>
      <p:ext uri="{BB962C8B-B14F-4D97-AF65-F5344CB8AC3E}">
        <p14:creationId xmlns:p14="http://schemas.microsoft.com/office/powerpoint/2010/main" val="19205719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21</a:t>
            </a:fld>
            <a:endParaRPr lang="en-US" dirty="0"/>
          </a:p>
        </p:txBody>
      </p:sp>
    </p:spTree>
    <p:extLst>
      <p:ext uri="{BB962C8B-B14F-4D97-AF65-F5344CB8AC3E}">
        <p14:creationId xmlns:p14="http://schemas.microsoft.com/office/powerpoint/2010/main" val="1464246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295211"/>
            <a:ext cx="5486400" cy="4534758"/>
          </a:xfrm>
        </p:spPr>
        <p:txBody>
          <a:bodyPr/>
          <a:lstStyle/>
          <a:p>
            <a:pPr marL="171450" indent="-171450">
              <a:buFont typeface="Arial" panose="020B0604020202020204" pitchFamily="34" charset="0"/>
              <a:buChar char="•"/>
            </a:pPr>
            <a:endParaRPr lang="en-US" sz="1250" dirty="0"/>
          </a:p>
        </p:txBody>
      </p:sp>
      <p:sp>
        <p:nvSpPr>
          <p:cNvPr id="4" name="Slide Number Placeholder 3"/>
          <p:cNvSpPr>
            <a:spLocks noGrp="1"/>
          </p:cNvSpPr>
          <p:nvPr>
            <p:ph type="sldNum" sz="quarter" idx="10"/>
          </p:nvPr>
        </p:nvSpPr>
        <p:spPr/>
        <p:txBody>
          <a:bodyPr/>
          <a:lstStyle/>
          <a:p>
            <a:fld id="{C74B1ACE-5EB2-B245-8DCB-331A9858E083}"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9638929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74B1ACE-5EB2-B245-8DCB-331A9858E083}" type="slidenum">
              <a:rPr lang="en-US" smtClean="0"/>
              <a:pPr/>
              <a:t>23</a:t>
            </a:fld>
            <a:endParaRPr lang="en-US" dirty="0"/>
          </a:p>
        </p:txBody>
      </p:sp>
    </p:spTree>
    <p:extLst>
      <p:ext uri="{BB962C8B-B14F-4D97-AF65-F5344CB8AC3E}">
        <p14:creationId xmlns:p14="http://schemas.microsoft.com/office/powerpoint/2010/main" val="24738652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74B1ACE-5EB2-B245-8DCB-331A9858E083}" type="slidenum">
              <a:rPr lang="en-US" smtClean="0"/>
              <a:pPr/>
              <a:t>24</a:t>
            </a:fld>
            <a:endParaRPr lang="en-US" dirty="0"/>
          </a:p>
        </p:txBody>
      </p:sp>
    </p:spTree>
    <p:extLst>
      <p:ext uri="{BB962C8B-B14F-4D97-AF65-F5344CB8AC3E}">
        <p14:creationId xmlns:p14="http://schemas.microsoft.com/office/powerpoint/2010/main" val="17473662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74B1ACE-5EB2-B245-8DCB-331A9858E083}" type="slidenum">
              <a:rPr lang="en-US" smtClean="0"/>
              <a:pPr/>
              <a:t>25</a:t>
            </a:fld>
            <a:endParaRPr lang="en-US" dirty="0"/>
          </a:p>
        </p:txBody>
      </p:sp>
    </p:spTree>
    <p:extLst>
      <p:ext uri="{BB962C8B-B14F-4D97-AF65-F5344CB8AC3E}">
        <p14:creationId xmlns:p14="http://schemas.microsoft.com/office/powerpoint/2010/main" val="14469370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74B1ACE-5EB2-B245-8DCB-331A9858E083}" type="slidenum">
              <a:rPr lang="en-US" smtClean="0"/>
              <a:pPr/>
              <a:t>26</a:t>
            </a:fld>
            <a:endParaRPr lang="en-US" dirty="0"/>
          </a:p>
        </p:txBody>
      </p:sp>
    </p:spTree>
    <p:extLst>
      <p:ext uri="{BB962C8B-B14F-4D97-AF65-F5344CB8AC3E}">
        <p14:creationId xmlns:p14="http://schemas.microsoft.com/office/powerpoint/2010/main" val="40040612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74B1ACE-5EB2-B245-8DCB-331A9858E083}" type="slidenum">
              <a:rPr lang="en-US" smtClean="0"/>
              <a:pPr/>
              <a:t>3</a:t>
            </a:fld>
            <a:endParaRPr lang="en-US" dirty="0"/>
          </a:p>
        </p:txBody>
      </p:sp>
    </p:spTree>
    <p:extLst>
      <p:ext uri="{BB962C8B-B14F-4D97-AF65-F5344CB8AC3E}">
        <p14:creationId xmlns:p14="http://schemas.microsoft.com/office/powerpoint/2010/main" val="13688851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74B1ACE-5EB2-B245-8DCB-331A9858E083}" type="slidenum">
              <a:rPr lang="en-US" smtClean="0"/>
              <a:pPr/>
              <a:t>4</a:t>
            </a:fld>
            <a:endParaRPr lang="en-US" dirty="0"/>
          </a:p>
        </p:txBody>
      </p:sp>
    </p:spTree>
    <p:extLst>
      <p:ext uri="{BB962C8B-B14F-4D97-AF65-F5344CB8AC3E}">
        <p14:creationId xmlns:p14="http://schemas.microsoft.com/office/powerpoint/2010/main" val="39748934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74B1ACE-5EB2-B245-8DCB-331A9858E083}" type="slidenum">
              <a:rPr lang="en-US" smtClean="0"/>
              <a:pPr/>
              <a:t>5</a:t>
            </a:fld>
            <a:endParaRPr lang="en-US" dirty="0"/>
          </a:p>
        </p:txBody>
      </p:sp>
    </p:spTree>
    <p:extLst>
      <p:ext uri="{BB962C8B-B14F-4D97-AF65-F5344CB8AC3E}">
        <p14:creationId xmlns:p14="http://schemas.microsoft.com/office/powerpoint/2010/main" val="10873989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1350" y="711200"/>
            <a:ext cx="5575300" cy="3486150"/>
          </a:xfrm>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endParaRPr lang="en-US" sz="1500" baseline="0"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6</a:t>
            </a:fld>
            <a:endParaRPr lang="en-US" dirty="0"/>
          </a:p>
        </p:txBody>
      </p:sp>
    </p:spTree>
    <p:extLst>
      <p:ext uri="{BB962C8B-B14F-4D97-AF65-F5344CB8AC3E}">
        <p14:creationId xmlns:p14="http://schemas.microsoft.com/office/powerpoint/2010/main" val="34590486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74B1ACE-5EB2-B245-8DCB-331A9858E083}" type="slidenum">
              <a:rPr lang="en-US" smtClean="0"/>
              <a:pPr/>
              <a:t>7</a:t>
            </a:fld>
            <a:endParaRPr lang="en-US" dirty="0"/>
          </a:p>
        </p:txBody>
      </p:sp>
    </p:spTree>
    <p:extLst>
      <p:ext uri="{BB962C8B-B14F-4D97-AF65-F5344CB8AC3E}">
        <p14:creationId xmlns:p14="http://schemas.microsoft.com/office/powerpoint/2010/main" val="11236944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74B1ACE-5EB2-B245-8DCB-331A9858E083}" type="slidenum">
              <a:rPr lang="en-US" smtClean="0"/>
              <a:pPr/>
              <a:t>8</a:t>
            </a:fld>
            <a:endParaRPr lang="en-US" dirty="0"/>
          </a:p>
        </p:txBody>
      </p:sp>
    </p:spTree>
    <p:extLst>
      <p:ext uri="{BB962C8B-B14F-4D97-AF65-F5344CB8AC3E}">
        <p14:creationId xmlns:p14="http://schemas.microsoft.com/office/powerpoint/2010/main" val="28282861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74B1ACE-5EB2-B245-8DCB-331A9858E083}" type="slidenum">
              <a:rPr lang="en-US" smtClean="0"/>
              <a:pPr/>
              <a:t>9</a:t>
            </a:fld>
            <a:endParaRPr lang="en-US" dirty="0"/>
          </a:p>
        </p:txBody>
      </p:sp>
    </p:spTree>
    <p:extLst>
      <p:ext uri="{BB962C8B-B14F-4D97-AF65-F5344CB8AC3E}">
        <p14:creationId xmlns:p14="http://schemas.microsoft.com/office/powerpoint/2010/main" val="38060086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77208"/>
            <a:ext cx="7772400" cy="1225021"/>
          </a:xfrm>
        </p:spPr>
        <p:txBody>
          <a:bodyPr/>
          <a:lstStyle/>
          <a:p>
            <a:r>
              <a:rPr lang="en-US" smtClean="0"/>
              <a:t>Click to edit Master title style</a:t>
            </a:r>
            <a:endParaRPr lang="en-US"/>
          </a:p>
        </p:txBody>
      </p:sp>
      <p:sp>
        <p:nvSpPr>
          <p:cNvPr id="3" name="Subtitle 2"/>
          <p:cNvSpPr>
            <a:spLocks noGrp="1"/>
          </p:cNvSpPr>
          <p:nvPr>
            <p:ph type="subTitle" idx="1"/>
          </p:nvPr>
        </p:nvSpPr>
        <p:spPr>
          <a:xfrm>
            <a:off x="685800" y="2658241"/>
            <a:ext cx="7086600" cy="14605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57200" y="5296959"/>
            <a:ext cx="2133600" cy="304271"/>
          </a:xfrm>
          <a:prstGeom prst="rect">
            <a:avLst/>
          </a:prstGeom>
        </p:spPr>
        <p:txBody>
          <a:bodyPr/>
          <a:lstStyle>
            <a:lvl1pPr>
              <a:defRPr>
                <a:latin typeface="Segoe UI"/>
              </a:defRPr>
            </a:lvl1pPr>
          </a:lstStyle>
          <a:p>
            <a:fld id="{646D3EF4-FDF6-4D1E-83C6-ACEA955C45A1}" type="datetime1">
              <a:rPr lang="en-US" smtClean="0"/>
              <a:t>11/8/2017</a:t>
            </a:fld>
            <a:endParaRPr lang="en-US" dirty="0"/>
          </a:p>
        </p:txBody>
      </p:sp>
      <p:sp>
        <p:nvSpPr>
          <p:cNvPr id="5" name="Footer Placeholder 4"/>
          <p:cNvSpPr>
            <a:spLocks noGrp="1"/>
          </p:cNvSpPr>
          <p:nvPr>
            <p:ph type="ftr" sz="quarter" idx="11"/>
          </p:nvPr>
        </p:nvSpPr>
        <p:spPr>
          <a:xfrm>
            <a:off x="3124200" y="5296959"/>
            <a:ext cx="2895600" cy="304271"/>
          </a:xfrm>
          <a:prstGeom prst="rect">
            <a:avLst/>
          </a:prstGeom>
        </p:spPr>
        <p:txBody>
          <a:bodyPr/>
          <a:lstStyle>
            <a:lvl1pPr>
              <a:defRPr>
                <a:latin typeface="Segoe UI"/>
              </a:defRPr>
            </a:lvl1pPr>
          </a:lstStyle>
          <a:p>
            <a:endParaRPr lang="en-US" dirty="0"/>
          </a:p>
        </p:txBody>
      </p:sp>
      <p:sp>
        <p:nvSpPr>
          <p:cNvPr id="6" name="Slide Number Placeholder 5"/>
          <p:cNvSpPr>
            <a:spLocks noGrp="1"/>
          </p:cNvSpPr>
          <p:nvPr>
            <p:ph type="sldNum" sz="quarter" idx="12"/>
          </p:nvPr>
        </p:nvSpPr>
        <p:spPr>
          <a:xfrm>
            <a:off x="6553200" y="5296959"/>
            <a:ext cx="2133600" cy="304271"/>
          </a:xfrm>
          <a:prstGeom prst="rect">
            <a:avLst/>
          </a:prstGeom>
        </p:spPr>
        <p:txBody>
          <a:bodyPr/>
          <a:lstStyle>
            <a:lvl1pPr>
              <a:defRPr>
                <a:latin typeface="Segoe UI"/>
              </a:defRPr>
            </a:lvl1pPr>
          </a:lstStyle>
          <a:p>
            <a:fld id="{FD0CF2A8-0F06-0B4F-A023-17698AFBF42D}" type="slidenum">
              <a:rPr lang="en-US" smtClean="0"/>
              <a:pPr/>
              <a:t>‹#›</a:t>
            </a:fld>
            <a:endParaRPr lang="en-US" dirty="0"/>
          </a:p>
        </p:txBody>
      </p:sp>
      <p:sp>
        <p:nvSpPr>
          <p:cNvPr id="10" name="Rectangle 9"/>
          <p:cNvSpPr/>
          <p:nvPr userDrawn="1"/>
        </p:nvSpPr>
        <p:spPr>
          <a:xfrm>
            <a:off x="-6196" y="4283558"/>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8" name="Picture 7" descr="USPTO-logo-reverse-stacked-500p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04527" y="4701650"/>
            <a:ext cx="1338876" cy="662731"/>
          </a:xfrm>
          <a:prstGeom prst="rect">
            <a:avLst/>
          </a:prstGeom>
        </p:spPr>
      </p:pic>
      <p:sp>
        <p:nvSpPr>
          <p:cNvPr id="12" name="Rectangle 9"/>
          <p:cNvSpPr/>
          <p:nvPr userDrawn="1"/>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Tree>
    <p:extLst>
      <p:ext uri="{BB962C8B-B14F-4D97-AF65-F5344CB8AC3E}">
        <p14:creationId xmlns:p14="http://schemas.microsoft.com/office/powerpoint/2010/main" val="266196351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30D0B6-CF9E-4AB3-BDB1-7E1902DC8C74}" type="datetime1">
              <a:rPr lang="en-US" smtClean="0"/>
              <a:t>11/8/2017</a:t>
            </a:fld>
            <a:endParaRPr lang="en-US" dirty="0"/>
          </a:p>
        </p:txBody>
      </p:sp>
      <p:sp>
        <p:nvSpPr>
          <p:cNvPr id="6" name="Footer Placeholder 5"/>
          <p:cNvSpPr>
            <a:spLocks noGrp="1"/>
          </p:cNvSpPr>
          <p:nvPr>
            <p:ph type="ftr" sz="quarter" idx="11"/>
          </p:nvPr>
        </p:nvSpPr>
        <p:spPr>
          <a:xfrm>
            <a:off x="3124200" y="5297488"/>
            <a:ext cx="2895600" cy="303212"/>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15306453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pening slide">
    <p:spTree>
      <p:nvGrpSpPr>
        <p:cNvPr id="1" name=""/>
        <p:cNvGrpSpPr/>
        <p:nvPr/>
      </p:nvGrpSpPr>
      <p:grpSpPr>
        <a:xfrm>
          <a:off x="0" y="0"/>
          <a:ext cx="0" cy="0"/>
          <a:chOff x="0" y="0"/>
          <a:chExt cx="0" cy="0"/>
        </a:xfrm>
      </p:grpSpPr>
      <p:sp>
        <p:nvSpPr>
          <p:cNvPr id="3" name="Rectangle 2"/>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5" name="Picture 4" descr="USPTO-logo-reverse-stacked-1000p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1450" y="1852118"/>
            <a:ext cx="4021100" cy="1990444"/>
          </a:xfrm>
          <a:prstGeom prst="rect">
            <a:avLst/>
          </a:prstGeom>
        </p:spPr>
      </p:pic>
    </p:spTree>
    <p:extLst>
      <p:ext uri="{BB962C8B-B14F-4D97-AF65-F5344CB8AC3E}">
        <p14:creationId xmlns:p14="http://schemas.microsoft.com/office/powerpoint/2010/main" val="274598681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3" name="Rectangle 2"/>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descr="uspto_seal_1000px-colo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31406" y="916906"/>
            <a:ext cx="3881188" cy="3881188"/>
          </a:xfrm>
          <a:prstGeom prst="rect">
            <a:avLst/>
          </a:prstGeom>
        </p:spPr>
      </p:pic>
    </p:spTree>
    <p:extLst>
      <p:ext uri="{BB962C8B-B14F-4D97-AF65-F5344CB8AC3E}">
        <p14:creationId xmlns:p14="http://schemas.microsoft.com/office/powerpoint/2010/main" val="84361969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with background">
    <p:spTree>
      <p:nvGrpSpPr>
        <p:cNvPr id="1" name=""/>
        <p:cNvGrpSpPr/>
        <p:nvPr/>
      </p:nvGrpSpPr>
      <p:grpSpPr>
        <a:xfrm>
          <a:off x="0" y="0"/>
          <a:ext cx="0" cy="0"/>
          <a:chOff x="0" y="0"/>
          <a:chExt cx="0" cy="0"/>
        </a:xfrm>
      </p:grpSpPr>
      <p:sp>
        <p:nvSpPr>
          <p:cNvPr id="9" name="Rectangle 8"/>
          <p:cNvSpPr/>
          <p:nvPr userDrawn="1"/>
        </p:nvSpPr>
        <p:spPr>
          <a:xfrm>
            <a:off x="0" y="0"/>
            <a:ext cx="9144000" cy="5714999"/>
          </a:xfrm>
          <a:prstGeom prst="rect">
            <a:avLst/>
          </a:prstGeom>
          <a:blipFill dpi="0" rotWithShape="1">
            <a:blip r:embed="rId2">
              <a:alphaModFix amt="5000"/>
              <a:extLst>
                <a:ext uri="{28A0092B-C50C-407E-A947-70E740481C1C}">
                  <a14:useLocalDpi xmlns:a14="http://schemas.microsoft.com/office/drawing/2010/main" val="0"/>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1277208"/>
            <a:ext cx="7772400" cy="1225021"/>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685800" y="2658241"/>
            <a:ext cx="7086600" cy="14605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57200" y="5296959"/>
            <a:ext cx="2133600" cy="304271"/>
          </a:xfrm>
          <a:prstGeom prst="rect">
            <a:avLst/>
          </a:prstGeom>
        </p:spPr>
        <p:txBody>
          <a:bodyPr/>
          <a:lstStyle>
            <a:lvl1pPr>
              <a:defRPr>
                <a:latin typeface="Segoe UI"/>
              </a:defRPr>
            </a:lvl1pPr>
          </a:lstStyle>
          <a:p>
            <a:fld id="{EC90722F-9E3E-481C-B227-6A90D597D07C}" type="datetime1">
              <a:rPr lang="en-US" smtClean="0"/>
              <a:t>11/8/2017</a:t>
            </a:fld>
            <a:endParaRPr lang="en-US" dirty="0"/>
          </a:p>
        </p:txBody>
      </p:sp>
      <p:sp>
        <p:nvSpPr>
          <p:cNvPr id="5" name="Footer Placeholder 4"/>
          <p:cNvSpPr>
            <a:spLocks noGrp="1"/>
          </p:cNvSpPr>
          <p:nvPr>
            <p:ph type="ftr" sz="quarter" idx="11"/>
          </p:nvPr>
        </p:nvSpPr>
        <p:spPr>
          <a:xfrm>
            <a:off x="3124200" y="5296959"/>
            <a:ext cx="2895600" cy="304271"/>
          </a:xfrm>
          <a:prstGeom prst="rect">
            <a:avLst/>
          </a:prstGeom>
        </p:spPr>
        <p:txBody>
          <a:bodyPr/>
          <a:lstStyle>
            <a:lvl1pPr>
              <a:defRPr>
                <a:latin typeface="Segoe UI"/>
              </a:defRPr>
            </a:lvl1pPr>
          </a:lstStyle>
          <a:p>
            <a:endParaRPr lang="en-US" dirty="0"/>
          </a:p>
        </p:txBody>
      </p:sp>
      <p:sp>
        <p:nvSpPr>
          <p:cNvPr id="6" name="Slide Number Placeholder 5"/>
          <p:cNvSpPr>
            <a:spLocks noGrp="1"/>
          </p:cNvSpPr>
          <p:nvPr>
            <p:ph type="sldNum" sz="quarter" idx="12"/>
          </p:nvPr>
        </p:nvSpPr>
        <p:spPr>
          <a:xfrm>
            <a:off x="6553200" y="5296959"/>
            <a:ext cx="2133600" cy="304271"/>
          </a:xfrm>
          <a:prstGeom prst="rect">
            <a:avLst/>
          </a:prstGeom>
        </p:spPr>
        <p:txBody>
          <a:bodyPr/>
          <a:lstStyle>
            <a:lvl1pPr>
              <a:defRPr>
                <a:latin typeface="Segoe UI"/>
              </a:defRPr>
            </a:lvl1pPr>
          </a:lstStyle>
          <a:p>
            <a:fld id="{FD0CF2A8-0F06-0B4F-A023-17698AFBF42D}" type="slidenum">
              <a:rPr lang="en-US" smtClean="0"/>
              <a:pPr/>
              <a:t>‹#›</a:t>
            </a:fld>
            <a:endParaRPr lang="en-US" dirty="0"/>
          </a:p>
        </p:txBody>
      </p:sp>
      <p:sp>
        <p:nvSpPr>
          <p:cNvPr id="10" name="Rectangle 9"/>
          <p:cNvSpPr/>
          <p:nvPr userDrawn="1"/>
        </p:nvSpPr>
        <p:spPr>
          <a:xfrm>
            <a:off x="-6196" y="4283558"/>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8" name="Picture 7" descr="USPTO-logo-reverse-stacked-500px.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04527" y="4701650"/>
            <a:ext cx="1338876" cy="662731"/>
          </a:xfrm>
          <a:prstGeom prst="rect">
            <a:avLst/>
          </a:prstGeom>
        </p:spPr>
      </p:pic>
      <p:sp>
        <p:nvSpPr>
          <p:cNvPr id="12" name="Rectangle 9"/>
          <p:cNvSpPr/>
          <p:nvPr userDrawn="1"/>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Tree>
    <p:extLst>
      <p:ext uri="{BB962C8B-B14F-4D97-AF65-F5344CB8AC3E}">
        <p14:creationId xmlns:p14="http://schemas.microsoft.com/office/powerpoint/2010/main" val="168242484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447584"/>
            <a:ext cx="8229600" cy="33479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6E7BEF-CAFB-4DB1-A6C3-ED58E033AD22}" type="datetime1">
              <a:rPr lang="en-US" smtClean="0"/>
              <a:t>11/8/2017</a:t>
            </a:fld>
            <a:endParaRPr lang="en-US" dirty="0"/>
          </a:p>
        </p:txBody>
      </p:sp>
      <p:sp>
        <p:nvSpPr>
          <p:cNvPr id="5" name="Footer Placeholder 4"/>
          <p:cNvSpPr>
            <a:spLocks noGrp="1"/>
          </p:cNvSpPr>
          <p:nvPr>
            <p:ph type="ftr" sz="quarter" idx="11"/>
          </p:nvPr>
        </p:nvSpPr>
        <p:spPr>
          <a:xfrm>
            <a:off x="3124200" y="5297488"/>
            <a:ext cx="2895600" cy="303212"/>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261867229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7"/>
            <a:ext cx="7772400" cy="1135063"/>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9EC6E28-B89F-4DFD-86FD-0AB3B7B391C9}" type="datetime1">
              <a:rPr lang="en-US" smtClean="0"/>
              <a:t>11/8/2017</a:t>
            </a:fld>
            <a:endParaRPr lang="en-US" dirty="0"/>
          </a:p>
        </p:txBody>
      </p:sp>
      <p:sp>
        <p:nvSpPr>
          <p:cNvPr id="5" name="Footer Placeholder 4"/>
          <p:cNvSpPr>
            <a:spLocks noGrp="1"/>
          </p:cNvSpPr>
          <p:nvPr>
            <p:ph type="ftr" sz="quarter" idx="11"/>
          </p:nvPr>
        </p:nvSpPr>
        <p:spPr>
          <a:xfrm>
            <a:off x="3124200" y="5297488"/>
            <a:ext cx="2895600" cy="303212"/>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232223124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29F4ED6-A4FC-4A2E-8809-29B95F0CF91C}" type="datetime1">
              <a:rPr lang="en-US" smtClean="0"/>
              <a:t>11/8/2017</a:t>
            </a:fld>
            <a:endParaRPr lang="en-US" dirty="0"/>
          </a:p>
        </p:txBody>
      </p:sp>
      <p:sp>
        <p:nvSpPr>
          <p:cNvPr id="6" name="Footer Placeholder 5"/>
          <p:cNvSpPr>
            <a:spLocks noGrp="1"/>
          </p:cNvSpPr>
          <p:nvPr>
            <p:ph type="ftr" sz="quarter" idx="11"/>
          </p:nvPr>
        </p:nvSpPr>
        <p:spPr>
          <a:xfrm>
            <a:off x="3124200" y="5297488"/>
            <a:ext cx="2895600" cy="303212"/>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323340544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279261"/>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12396"/>
            <a:ext cx="4040188" cy="300302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279261"/>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812396"/>
            <a:ext cx="4041775" cy="300302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78A7D64-AD8B-44D8-AC43-8580B75C5E05}" type="datetime1">
              <a:rPr lang="en-US" smtClean="0"/>
              <a:t>11/8/2017</a:t>
            </a:fld>
            <a:endParaRPr lang="en-US" dirty="0"/>
          </a:p>
        </p:txBody>
      </p:sp>
      <p:sp>
        <p:nvSpPr>
          <p:cNvPr id="8" name="Footer Placeholder 7"/>
          <p:cNvSpPr>
            <a:spLocks noGrp="1"/>
          </p:cNvSpPr>
          <p:nvPr>
            <p:ph type="ftr" sz="quarter" idx="11"/>
          </p:nvPr>
        </p:nvSpPr>
        <p:spPr>
          <a:xfrm>
            <a:off x="3124200" y="5297488"/>
            <a:ext cx="2895600" cy="303212"/>
          </a:xfrm>
          <a:prstGeom prst="rect">
            <a:avLst/>
          </a:prstGeom>
        </p:spPr>
        <p:txBody>
          <a:bodyPr/>
          <a:lstStyle/>
          <a:p>
            <a:endParaRPr lang="en-US" dirty="0"/>
          </a:p>
        </p:txBody>
      </p:sp>
      <p:sp>
        <p:nvSpPr>
          <p:cNvPr id="9" name="Slide Number Placeholder 8"/>
          <p:cNvSpPr>
            <a:spLocks noGrp="1"/>
          </p:cNvSpPr>
          <p:nvPr>
            <p:ph type="sldNum" sz="quarter" idx="12"/>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416434985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0988063-A3B1-4016-8CA4-E73020A29143}" type="datetime1">
              <a:rPr lang="en-US" smtClean="0"/>
              <a:t>11/8/2017</a:t>
            </a:fld>
            <a:endParaRPr lang="en-US" dirty="0"/>
          </a:p>
        </p:txBody>
      </p:sp>
      <p:sp>
        <p:nvSpPr>
          <p:cNvPr id="4" name="Footer Placeholder 3"/>
          <p:cNvSpPr>
            <a:spLocks noGrp="1"/>
          </p:cNvSpPr>
          <p:nvPr>
            <p:ph type="ftr" sz="quarter" idx="11"/>
          </p:nvPr>
        </p:nvSpPr>
        <p:spPr>
          <a:xfrm>
            <a:off x="3124200" y="5297488"/>
            <a:ext cx="2895600" cy="303212"/>
          </a:xfrm>
          <a:prstGeom prst="rect">
            <a:avLst/>
          </a:prstGeom>
        </p:spPr>
        <p:txBody>
          <a:bodyPr/>
          <a:lstStyle/>
          <a:p>
            <a:endParaRPr lang="en-US" dirty="0"/>
          </a:p>
        </p:txBody>
      </p:sp>
      <p:sp>
        <p:nvSpPr>
          <p:cNvPr id="5" name="Slide Number Placeholder 4"/>
          <p:cNvSpPr>
            <a:spLocks noGrp="1"/>
          </p:cNvSpPr>
          <p:nvPr>
            <p:ph type="sldNum" sz="quarter" idx="12"/>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189213069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C6EAD7-376D-44B6-9635-88D35FB86AB1}" type="datetime1">
              <a:rPr lang="en-US" smtClean="0"/>
              <a:t>11/8/2017</a:t>
            </a:fld>
            <a:endParaRPr lang="en-US" dirty="0"/>
          </a:p>
        </p:txBody>
      </p:sp>
      <p:sp>
        <p:nvSpPr>
          <p:cNvPr id="3" name="Footer Placeholder 2"/>
          <p:cNvSpPr>
            <a:spLocks noGrp="1"/>
          </p:cNvSpPr>
          <p:nvPr>
            <p:ph type="ftr" sz="quarter" idx="11"/>
          </p:nvPr>
        </p:nvSpPr>
        <p:spPr>
          <a:xfrm>
            <a:off x="3124200" y="5297488"/>
            <a:ext cx="2895600" cy="303212"/>
          </a:xfrm>
          <a:prstGeom prst="rect">
            <a:avLst/>
          </a:prstGeom>
        </p:spPr>
        <p:txBody>
          <a:bodyPr/>
          <a:lstStyle/>
          <a:p>
            <a:endParaRPr lang="en-US" dirty="0"/>
          </a:p>
        </p:txBody>
      </p:sp>
      <p:sp>
        <p:nvSpPr>
          <p:cNvPr id="4" name="Slide Number Placeholder 3"/>
          <p:cNvSpPr>
            <a:spLocks noGrp="1"/>
          </p:cNvSpPr>
          <p:nvPr>
            <p:ph type="sldNum" sz="quarter" idx="12"/>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33820294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582082"/>
            <a:ext cx="3008313" cy="96837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582082"/>
            <a:ext cx="5111750" cy="452305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1550457"/>
            <a:ext cx="3008313" cy="355467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56F46F-B72E-4A0F-AC57-F8CEC18EFBFB}" type="datetime1">
              <a:rPr lang="en-US" smtClean="0"/>
              <a:t>11/8/2017</a:t>
            </a:fld>
            <a:endParaRPr lang="en-US" dirty="0"/>
          </a:p>
        </p:txBody>
      </p:sp>
      <p:sp>
        <p:nvSpPr>
          <p:cNvPr id="6" name="Footer Placeholder 5"/>
          <p:cNvSpPr>
            <a:spLocks noGrp="1"/>
          </p:cNvSpPr>
          <p:nvPr>
            <p:ph type="ftr" sz="quarter" idx="11"/>
          </p:nvPr>
        </p:nvSpPr>
        <p:spPr>
          <a:xfrm>
            <a:off x="3124200" y="5297488"/>
            <a:ext cx="2895600" cy="303212"/>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255597272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78022"/>
            <a:ext cx="8229600" cy="884058"/>
          </a:xfrm>
          <a:prstGeom prst="rect">
            <a:avLst/>
          </a:prstGeom>
        </p:spPr>
        <p:txBody>
          <a:bodyPr vert="horz" lIns="91440" tIns="45720" rIns="91440" bIns="45720" rtlCol="0" anchor="t"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447584"/>
            <a:ext cx="8229600" cy="365755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4" name="Date Placeholder 3"/>
          <p:cNvSpPr>
            <a:spLocks noGrp="1"/>
          </p:cNvSpPr>
          <p:nvPr>
            <p:ph type="dt" sz="half" idx="2"/>
          </p:nvPr>
        </p:nvSpPr>
        <p:spPr>
          <a:xfrm>
            <a:off x="457200" y="5297488"/>
            <a:ext cx="2133600" cy="303212"/>
          </a:xfrm>
          <a:prstGeom prst="rect">
            <a:avLst/>
          </a:prstGeom>
        </p:spPr>
        <p:txBody>
          <a:bodyPr vert="horz" lIns="91440" tIns="45720" rIns="91440" bIns="45720" rtlCol="0" anchor="ctr"/>
          <a:lstStyle>
            <a:lvl1pPr algn="l">
              <a:defRPr sz="1200">
                <a:solidFill>
                  <a:schemeClr val="tx1">
                    <a:tint val="75000"/>
                  </a:schemeClr>
                </a:solidFill>
              </a:defRPr>
            </a:lvl1pPr>
          </a:lstStyle>
          <a:p>
            <a:fld id="{BCC56D52-F8BD-4A61-9149-D9C7E85FFA82}" type="datetime1">
              <a:rPr lang="en-US" smtClean="0"/>
              <a:t>11/8/2017</a:t>
            </a:fld>
            <a:endParaRPr lang="en-US" dirty="0"/>
          </a:p>
        </p:txBody>
      </p:sp>
      <p:sp>
        <p:nvSpPr>
          <p:cNvPr id="7" name="Slide Number Placeholder 6"/>
          <p:cNvSpPr>
            <a:spLocks noGrp="1"/>
          </p:cNvSpPr>
          <p:nvPr>
            <p:ph type="sldNum" sz="quarter" idx="4"/>
          </p:nvPr>
        </p:nvSpPr>
        <p:spPr>
          <a:xfrm>
            <a:off x="6553200" y="5301759"/>
            <a:ext cx="2133600" cy="303212"/>
          </a:xfrm>
          <a:prstGeom prst="rect">
            <a:avLst/>
          </a:prstGeom>
        </p:spPr>
        <p:txBody>
          <a:bodyPr vert="horz" lIns="91440" tIns="45720" rIns="91440" bIns="45720" rtlCol="0" anchor="ctr"/>
          <a:lstStyle>
            <a:lvl1pPr algn="r">
              <a:defRPr sz="1200">
                <a:solidFill>
                  <a:schemeClr val="tx1">
                    <a:tint val="75000"/>
                  </a:schemeClr>
                </a:solidFill>
              </a:defRPr>
            </a:lvl1pPr>
          </a:lstStyle>
          <a:p>
            <a:fld id="{92DA454B-C859-4892-B9FA-68B588C9F547}" type="slidenum">
              <a:rPr lang="en-US" smtClean="0"/>
              <a:pPr/>
              <a:t>‹#›</a:t>
            </a:fld>
            <a:endParaRPr lang="en-US" dirty="0"/>
          </a:p>
        </p:txBody>
      </p:sp>
    </p:spTree>
    <p:extLst>
      <p:ext uri="{BB962C8B-B14F-4D97-AF65-F5344CB8AC3E}">
        <p14:creationId xmlns:p14="http://schemas.microsoft.com/office/powerpoint/2010/main" val="632847030"/>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iming>
    <p:tnLst>
      <p:par>
        <p:cTn id="1" dur="indefinite" restart="never" nodeType="tmRoot"/>
      </p:par>
    </p:tnLst>
  </p:timing>
  <p:hf hdr="0" ftr="0" dt="0"/>
  <p:txStyles>
    <p:titleStyle>
      <a:lvl1pPr algn="l" defTabSz="457200" rtl="0" eaLnBrk="1" latinLnBrk="0" hangingPunct="1">
        <a:spcBef>
          <a:spcPct val="0"/>
        </a:spcBef>
        <a:buNone/>
        <a:defRPr sz="4400" b="1" kern="1200">
          <a:solidFill>
            <a:schemeClr val="tx1"/>
          </a:solidFill>
          <a:latin typeface="Segoe UI"/>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Segoe UI"/>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Segoe UI"/>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Segoe UI"/>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Segoe UI"/>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Segoe U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ctrTitle"/>
          </p:nvPr>
        </p:nvSpPr>
        <p:spPr>
          <a:xfrm>
            <a:off x="685800" y="2306171"/>
            <a:ext cx="7772400" cy="841517"/>
          </a:xfrm>
        </p:spPr>
        <p:txBody>
          <a:bodyPr>
            <a:normAutofit fontScale="90000"/>
          </a:bodyPr>
          <a:lstStyle/>
          <a:p>
            <a:r>
              <a:rPr lang="en-US" sz="4000" dirty="0" smtClean="0">
                <a:solidFill>
                  <a:srgbClr val="002060"/>
                </a:solidFill>
                <a:ea typeface="Arial Unicode MS" panose="020B0604020202020204" pitchFamily="34" charset="-128"/>
                <a:cs typeface="+mn-cs"/>
              </a:rPr>
              <a:t>Final Rule: </a:t>
            </a:r>
            <a:r>
              <a:rPr lang="en-US" sz="4000" dirty="0">
                <a:solidFill>
                  <a:srgbClr val="002060"/>
                </a:solidFill>
                <a:ea typeface="Arial Unicode MS" panose="020B0604020202020204" pitchFamily="34" charset="-128"/>
              </a:rPr>
              <a:t>At-a-Glance</a:t>
            </a:r>
            <a:br>
              <a:rPr lang="en-US" sz="4000" dirty="0">
                <a:solidFill>
                  <a:srgbClr val="002060"/>
                </a:solidFill>
                <a:ea typeface="Arial Unicode MS" panose="020B0604020202020204" pitchFamily="34" charset="-128"/>
              </a:rPr>
            </a:br>
            <a:endParaRPr lang="en-US" sz="4000" dirty="0">
              <a:solidFill>
                <a:srgbClr val="002060"/>
              </a:solidFill>
              <a:ea typeface="Arial Unicode MS" panose="020B0604020202020204" pitchFamily="34" charset="-128"/>
              <a:cs typeface="+mn-cs"/>
            </a:endParaRPr>
          </a:p>
        </p:txBody>
      </p:sp>
      <p:sp>
        <p:nvSpPr>
          <p:cNvPr id="3" name="Subtitle 2"/>
          <p:cNvSpPr>
            <a:spLocks noGrp="1"/>
          </p:cNvSpPr>
          <p:nvPr>
            <p:ph type="subTitle" idx="1"/>
          </p:nvPr>
        </p:nvSpPr>
        <p:spPr>
          <a:xfrm>
            <a:off x="685800" y="3227293"/>
            <a:ext cx="6097621" cy="1028355"/>
          </a:xfrm>
        </p:spPr>
        <p:txBody>
          <a:bodyPr>
            <a:normAutofit fontScale="25000" lnSpcReduction="20000"/>
          </a:bodyPr>
          <a:lstStyle/>
          <a:p>
            <a:r>
              <a:rPr lang="en-US" sz="9600" b="1" dirty="0">
                <a:solidFill>
                  <a:schemeClr val="bg1">
                    <a:lumMod val="50000"/>
                  </a:schemeClr>
                </a:solidFill>
                <a:ea typeface="Arial Unicode MS" panose="020B0604020202020204" pitchFamily="34" charset="-128"/>
              </a:rPr>
              <a:t>Setting and Adjusting Patent Fees during Fiscal Year </a:t>
            </a:r>
            <a:r>
              <a:rPr lang="en-US" sz="9600" b="1" dirty="0" smtClean="0">
                <a:solidFill>
                  <a:schemeClr val="bg1">
                    <a:lumMod val="50000"/>
                  </a:schemeClr>
                </a:solidFill>
                <a:ea typeface="Arial Unicode MS" panose="020B0604020202020204" pitchFamily="34" charset="-128"/>
              </a:rPr>
              <a:t>2017</a:t>
            </a:r>
          </a:p>
          <a:p>
            <a:pPr marL="109728"/>
            <a:endParaRPr lang="en-US" sz="9600" b="1" dirty="0" smtClean="0">
              <a:solidFill>
                <a:schemeClr val="bg1">
                  <a:lumMod val="50000"/>
                </a:schemeClr>
              </a:solidFill>
              <a:ea typeface="Arial Unicode MS" panose="020B0604020202020204" pitchFamily="34" charset="-128"/>
            </a:endParaRPr>
          </a:p>
          <a:p>
            <a:pPr marL="109728"/>
            <a:endParaRPr lang="en-US" sz="9600" b="1" dirty="0">
              <a:solidFill>
                <a:schemeClr val="bg1">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109728"/>
            <a:endParaRPr lang="en-US" sz="4000" b="1" dirty="0">
              <a:solidFill>
                <a:schemeClr val="bg1">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109728" algn="l"/>
            <a:endParaRPr lang="en-US" sz="8000" b="1" dirty="0" smtClean="0">
              <a:solidFill>
                <a:schemeClr val="bg1">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109728" algn="l"/>
            <a:endParaRPr lang="en-US" sz="8000" b="1" dirty="0" smtClean="0">
              <a:solidFill>
                <a:schemeClr val="bg1">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109728" algn="l"/>
            <a:endParaRPr lang="en-US" sz="8000" b="1" dirty="0" smtClean="0">
              <a:solidFill>
                <a:schemeClr val="bg1">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109728" algn="l"/>
            <a:r>
              <a:rPr lang="en-US" sz="7200" b="1" dirty="0" smtClean="0">
                <a:solidFill>
                  <a:schemeClr val="bg1">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 </a:t>
            </a:r>
          </a:p>
          <a:p>
            <a:pPr marL="109728" algn="l"/>
            <a:endParaRPr lang="en-US" sz="5600" dirty="0" smtClean="0">
              <a:solidFill>
                <a:schemeClr val="bg1">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109728" algn="l"/>
            <a:endParaRPr lang="en-US" sz="4400" dirty="0">
              <a:solidFill>
                <a:schemeClr val="bg1">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a:p>
            <a:endParaRPr lang="en-US" dirty="0">
              <a:solidFill>
                <a:schemeClr val="bg1">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6" name="TextBox 5"/>
          <p:cNvSpPr txBox="1"/>
          <p:nvPr/>
        </p:nvSpPr>
        <p:spPr>
          <a:xfrm>
            <a:off x="6433226" y="489824"/>
            <a:ext cx="2024973" cy="369332"/>
          </a:xfrm>
          <a:prstGeom prst="rect">
            <a:avLst/>
          </a:prstGeom>
          <a:noFill/>
        </p:spPr>
        <p:txBody>
          <a:bodyPr wrap="square" rtlCol="0">
            <a:spAutoFit/>
          </a:bodyPr>
          <a:lstStyle/>
          <a:p>
            <a:pPr algn="r"/>
            <a:r>
              <a:rPr lang="en-US" b="1" dirty="0" smtClean="0">
                <a:latin typeface="Arial Unicode MS" panose="020B0604020202020204" pitchFamily="34" charset="-128"/>
                <a:ea typeface="Arial Unicode MS" panose="020B0604020202020204" pitchFamily="34" charset="-128"/>
                <a:cs typeface="Arial Unicode MS" panose="020B0604020202020204" pitchFamily="34" charset="-128"/>
              </a:rPr>
              <a:t>November 2017</a:t>
            </a:r>
            <a:endParaRPr lang="en-US" dirty="0"/>
          </a:p>
        </p:txBody>
      </p:sp>
      <p:pic>
        <p:nvPicPr>
          <p:cNvPr id="7" name="Picture 6" descr="Logo" title="USPTO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4434" y="489824"/>
            <a:ext cx="3598253" cy="1484249"/>
          </a:xfrm>
          <a:prstGeom prst="rect">
            <a:avLst/>
          </a:prstGeom>
        </p:spPr>
      </p:pic>
    </p:spTree>
    <p:extLst>
      <p:ext uri="{BB962C8B-B14F-4D97-AF65-F5344CB8AC3E}">
        <p14:creationId xmlns:p14="http://schemas.microsoft.com/office/powerpoint/2010/main" val="10965687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8022"/>
            <a:ext cx="8229598" cy="915201"/>
          </a:xfrm>
        </p:spPr>
        <p:txBody>
          <a:bodyPr>
            <a:noAutofit/>
          </a:bodyPr>
          <a:lstStyle/>
          <a:p>
            <a:pPr lvl="1" algn="l" defTabSz="457200" rtl="0">
              <a:spcBef>
                <a:spcPct val="0"/>
              </a:spcBef>
            </a:pPr>
            <a:r>
              <a:rPr lang="en-US" sz="2400" b="1" dirty="0" smtClean="0">
                <a:latin typeface="+mn-lt"/>
              </a:rPr>
              <a:t>Final Rule Fee Structure for a Utility Patent – </a:t>
            </a:r>
            <a:br>
              <a:rPr lang="en-US" sz="2400" b="1" dirty="0" smtClean="0">
                <a:latin typeface="+mn-lt"/>
              </a:rPr>
            </a:br>
            <a:r>
              <a:rPr lang="en-US" sz="2400" b="1" dirty="0" smtClean="0">
                <a:latin typeface="+mn-lt"/>
              </a:rPr>
              <a:t>Compared to Current Large Entity Fee Rates</a:t>
            </a:r>
            <a:endParaRPr lang="en-US" sz="2400" b="1" i="1" dirty="0">
              <a:solidFill>
                <a:srgbClr val="FF0000"/>
              </a:solidFill>
              <a:latin typeface="+mn-lt"/>
            </a:endParaRPr>
          </a:p>
        </p:txBody>
      </p:sp>
      <p:sp>
        <p:nvSpPr>
          <p:cNvPr id="3" name="Slide Number Placeholder 2"/>
          <p:cNvSpPr>
            <a:spLocks noGrp="1"/>
          </p:cNvSpPr>
          <p:nvPr>
            <p:ph type="sldNum" sz="quarter" idx="12"/>
          </p:nvPr>
        </p:nvSpPr>
        <p:spPr/>
        <p:txBody>
          <a:bodyPr/>
          <a:lstStyle/>
          <a:p>
            <a:fld id="{92DA454B-C859-4892-B9FA-68B588C9F547}" type="slidenum">
              <a:rPr lang="en-US" smtClean="0"/>
              <a:t>10</a:t>
            </a:fld>
            <a:endParaRPr lang="en-US" dirty="0"/>
          </a:p>
        </p:txBody>
      </p:sp>
      <p:sp>
        <p:nvSpPr>
          <p:cNvPr id="13" name="Rectangle 3"/>
          <p:cNvSpPr txBox="1">
            <a:spLocks noChangeArrowheads="1"/>
          </p:cNvSpPr>
          <p:nvPr/>
        </p:nvSpPr>
        <p:spPr>
          <a:xfrm>
            <a:off x="304800" y="1293223"/>
            <a:ext cx="3352800" cy="4035924"/>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Segoe UI"/>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Segoe UI"/>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Segoe UI"/>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Segoe UI"/>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Segoe U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400" dirty="0"/>
              <a:t>The fees to obtain a utility patent (file/search/exam and issue) </a:t>
            </a:r>
            <a:r>
              <a:rPr lang="en-US" sz="1400" dirty="0" smtClean="0"/>
              <a:t>will increase </a:t>
            </a:r>
            <a:r>
              <a:rPr lang="en-US" sz="1400" dirty="0"/>
              <a:t>slightly </a:t>
            </a:r>
            <a:r>
              <a:rPr lang="en-US" sz="1400" dirty="0" smtClean="0"/>
              <a:t>while </a:t>
            </a:r>
            <a:r>
              <a:rPr lang="en-US" sz="1400" dirty="0"/>
              <a:t>remaining significantly below cost to foster innovation and access to the intellectual property protection system. </a:t>
            </a:r>
          </a:p>
          <a:p>
            <a:r>
              <a:rPr lang="en-US" sz="1400" dirty="0" smtClean="0"/>
              <a:t>Small and micro entity discounts remain for eligible applicants.</a:t>
            </a:r>
          </a:p>
          <a:p>
            <a:r>
              <a:rPr lang="en-US" sz="1400" dirty="0" smtClean="0"/>
              <a:t>Maintenance </a:t>
            </a:r>
            <a:r>
              <a:rPr lang="en-US" sz="1400" dirty="0"/>
              <a:t>fee </a:t>
            </a:r>
            <a:r>
              <a:rPr lang="en-US" sz="1400" dirty="0" smtClean="0"/>
              <a:t>rates remain </a:t>
            </a:r>
            <a:r>
              <a:rPr lang="en-US" sz="1400" dirty="0"/>
              <a:t>unchanged for all three stages.</a:t>
            </a:r>
          </a:p>
          <a:p>
            <a:r>
              <a:rPr lang="en-US" sz="1400" dirty="0" smtClean="0"/>
              <a:t>Additional </a:t>
            </a:r>
            <a:r>
              <a:rPr lang="en-US" sz="1400" dirty="0"/>
              <a:t>revenue generated from the proposed increase will support continued improvements in patent examination quality, backlog reduction, and compact prosecution.</a:t>
            </a:r>
          </a:p>
        </p:txBody>
      </p:sp>
      <p:graphicFrame>
        <p:nvGraphicFramePr>
          <p:cNvPr id="4" name="Table 3" descr="Utility Filing Fee- $280 to $300 &#10;Utility Search Fee- $600 to $660 &#10;Utility Examination Fee- $720 to $760 &#10;Utility Issue Fee- $960 to $1,000 &#10;" title="Current and Final Rule Fees for Large Entities- Utility "/>
          <p:cNvGraphicFramePr>
            <a:graphicFrameLocks noGrp="1"/>
          </p:cNvGraphicFramePr>
          <p:nvPr>
            <p:extLst>
              <p:ext uri="{D42A27DB-BD31-4B8C-83A1-F6EECF244321}">
                <p14:modId xmlns:p14="http://schemas.microsoft.com/office/powerpoint/2010/main" val="717446794"/>
              </p:ext>
            </p:extLst>
          </p:nvPr>
        </p:nvGraphicFramePr>
        <p:xfrm>
          <a:off x="3720528" y="1541417"/>
          <a:ext cx="5049985" cy="2569495"/>
        </p:xfrm>
        <a:graphic>
          <a:graphicData uri="http://schemas.openxmlformats.org/drawingml/2006/table">
            <a:tbl>
              <a:tblPr firstRow="1" lastRow="1"/>
              <a:tblGrid>
                <a:gridCol w="1385945">
                  <a:extLst>
                    <a:ext uri="{9D8B030D-6E8A-4147-A177-3AD203B41FA5}">
                      <a16:colId xmlns:a16="http://schemas.microsoft.com/office/drawing/2014/main" val="20000"/>
                    </a:ext>
                  </a:extLst>
                </a:gridCol>
                <a:gridCol w="1094704">
                  <a:extLst>
                    <a:ext uri="{9D8B030D-6E8A-4147-A177-3AD203B41FA5}">
                      <a16:colId xmlns:a16="http://schemas.microsoft.com/office/drawing/2014/main" val="20001"/>
                    </a:ext>
                  </a:extLst>
                </a:gridCol>
                <a:gridCol w="1054394">
                  <a:extLst>
                    <a:ext uri="{9D8B030D-6E8A-4147-A177-3AD203B41FA5}">
                      <a16:colId xmlns:a16="http://schemas.microsoft.com/office/drawing/2014/main" val="20002"/>
                    </a:ext>
                  </a:extLst>
                </a:gridCol>
                <a:gridCol w="757471">
                  <a:extLst>
                    <a:ext uri="{9D8B030D-6E8A-4147-A177-3AD203B41FA5}">
                      <a16:colId xmlns:a16="http://schemas.microsoft.com/office/drawing/2014/main" val="20003"/>
                    </a:ext>
                  </a:extLst>
                </a:gridCol>
                <a:gridCol w="757471">
                  <a:extLst>
                    <a:ext uri="{9D8B030D-6E8A-4147-A177-3AD203B41FA5}">
                      <a16:colId xmlns:a16="http://schemas.microsoft.com/office/drawing/2014/main" val="20004"/>
                    </a:ext>
                  </a:extLst>
                </a:gridCol>
              </a:tblGrid>
              <a:tr h="536220">
                <a:tc>
                  <a:txBody>
                    <a:bodyPr/>
                    <a:lstStyle/>
                    <a:p>
                      <a:pPr algn="ctr" fontAlgn="ctr"/>
                      <a:r>
                        <a:rPr lang="en-US" sz="1600" b="1" i="0" u="none" strike="noStrike" dirty="0">
                          <a:solidFill>
                            <a:srgbClr val="000000"/>
                          </a:solidFill>
                          <a:effectLst/>
                          <a:latin typeface="Calibri"/>
                        </a:rPr>
                        <a:t>Fee</a:t>
                      </a:r>
                    </a:p>
                  </a:txBody>
                  <a:tcPr marL="11657" marR="11657" marT="1165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dirty="0">
                          <a:solidFill>
                            <a:srgbClr val="000000"/>
                          </a:solidFill>
                          <a:effectLst/>
                          <a:latin typeface="Calibri"/>
                        </a:rPr>
                        <a:t>Current Large Entity Fee </a:t>
                      </a:r>
                      <a:r>
                        <a:rPr lang="en-US" sz="1600" b="1" i="0" u="none" strike="noStrike" dirty="0" smtClean="0">
                          <a:solidFill>
                            <a:srgbClr val="000000"/>
                          </a:solidFill>
                          <a:effectLst/>
                          <a:latin typeface="Calibri"/>
                        </a:rPr>
                        <a:t>Rate</a:t>
                      </a:r>
                      <a:endParaRPr lang="en-US" sz="1600" b="1" i="0" u="none" strike="noStrike" dirty="0">
                        <a:solidFill>
                          <a:srgbClr val="000000"/>
                        </a:solidFill>
                        <a:effectLst/>
                        <a:latin typeface="Calibri"/>
                      </a:endParaRPr>
                    </a:p>
                  </a:txBody>
                  <a:tcPr marL="11657" marR="11657" marT="11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dirty="0" smtClean="0">
                          <a:solidFill>
                            <a:srgbClr val="000000"/>
                          </a:solidFill>
                          <a:effectLst/>
                          <a:latin typeface="Calibri"/>
                        </a:rPr>
                        <a:t>Final Rule Large </a:t>
                      </a:r>
                      <a:r>
                        <a:rPr lang="en-US" sz="1600" b="1" i="0" u="none" strike="noStrike" dirty="0">
                          <a:solidFill>
                            <a:srgbClr val="000000"/>
                          </a:solidFill>
                          <a:effectLst/>
                          <a:latin typeface="Calibri"/>
                        </a:rPr>
                        <a:t>Entity Fee </a:t>
                      </a:r>
                      <a:r>
                        <a:rPr lang="en-US" sz="1600" b="1" i="0" u="none" strike="noStrike" dirty="0" smtClean="0">
                          <a:solidFill>
                            <a:srgbClr val="000000"/>
                          </a:solidFill>
                          <a:effectLst/>
                          <a:latin typeface="Calibri"/>
                        </a:rPr>
                        <a:t>Rate</a:t>
                      </a:r>
                      <a:endParaRPr lang="en-US" sz="1600" b="1" i="0" u="none" strike="noStrike" dirty="0">
                        <a:solidFill>
                          <a:srgbClr val="000000"/>
                        </a:solidFill>
                        <a:effectLst/>
                        <a:latin typeface="Calibri"/>
                      </a:endParaRPr>
                    </a:p>
                  </a:txBody>
                  <a:tcPr marL="11657" marR="11657" marT="11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US" sz="1600" b="1" i="0" u="none" strike="noStrike" dirty="0" smtClean="0">
                          <a:solidFill>
                            <a:srgbClr val="000000"/>
                          </a:solidFill>
                          <a:effectLst/>
                          <a:latin typeface="Calibri"/>
                        </a:rPr>
                        <a:t>Percent Change</a:t>
                      </a:r>
                      <a:endParaRPr lang="en-US" sz="1600" b="1" i="0" u="none" strike="noStrike" dirty="0">
                        <a:solidFill>
                          <a:srgbClr val="000000"/>
                        </a:solidFill>
                        <a:effectLst/>
                        <a:latin typeface="Calibri"/>
                      </a:endParaRPr>
                    </a:p>
                  </a:txBody>
                  <a:tcPr marL="11657" marR="11657" marT="11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600" b="1" i="0" u="none" strike="noStrike" dirty="0" smtClean="0">
                          <a:solidFill>
                            <a:srgbClr val="000000"/>
                          </a:solidFill>
                          <a:effectLst/>
                          <a:latin typeface="Calibri"/>
                        </a:rPr>
                        <a:t>FY 2015 Unit Cost</a:t>
                      </a:r>
                      <a:endParaRPr lang="en-US" sz="1600" b="1" i="0" u="none" strike="noStrike" dirty="0">
                        <a:solidFill>
                          <a:srgbClr val="000000"/>
                        </a:solidFill>
                        <a:effectLst/>
                        <a:latin typeface="Calibri"/>
                      </a:endParaRPr>
                    </a:p>
                  </a:txBody>
                  <a:tcPr marL="11657" marR="11657" marT="1165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0"/>
                  </a:ext>
                </a:extLst>
              </a:tr>
              <a:tr h="268110">
                <a:tc>
                  <a:txBody>
                    <a:bodyPr/>
                    <a:lstStyle/>
                    <a:p>
                      <a:pPr algn="l" fontAlgn="ctr"/>
                      <a:r>
                        <a:rPr lang="en-US" sz="1600" b="0" i="0" u="none" strike="noStrike" dirty="0">
                          <a:solidFill>
                            <a:srgbClr val="000000"/>
                          </a:solidFill>
                          <a:effectLst/>
                          <a:latin typeface="Calibri"/>
                        </a:rPr>
                        <a:t>Utility Filing Fee</a:t>
                      </a:r>
                    </a:p>
                  </a:txBody>
                  <a:tcPr marL="11657" marR="11657" marT="1165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Calibri"/>
                        </a:rPr>
                        <a:t>$280 </a:t>
                      </a:r>
                    </a:p>
                  </a:txBody>
                  <a:tcPr marL="11657" marR="11657" marT="11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600" b="0" i="0" u="none" strike="noStrike" dirty="0">
                          <a:solidFill>
                            <a:srgbClr val="000000"/>
                          </a:solidFill>
                          <a:effectLst/>
                          <a:latin typeface="Calibri"/>
                        </a:rPr>
                        <a:t>$300 </a:t>
                      </a:r>
                    </a:p>
                  </a:txBody>
                  <a:tcPr marL="11657" marR="11657" marT="11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US" sz="1600" b="0" i="0" u="none" strike="noStrike" dirty="0" smtClean="0">
                          <a:solidFill>
                            <a:srgbClr val="000000"/>
                          </a:solidFill>
                          <a:effectLst/>
                          <a:latin typeface="Calibri"/>
                        </a:rPr>
                        <a:t>7%</a:t>
                      </a:r>
                      <a:endParaRPr lang="en-US" sz="1600" b="0" i="0" u="none" strike="noStrike" dirty="0">
                        <a:solidFill>
                          <a:srgbClr val="000000"/>
                        </a:solidFill>
                        <a:effectLst/>
                        <a:latin typeface="Calibri"/>
                      </a:endParaRPr>
                    </a:p>
                  </a:txBody>
                  <a:tcPr marL="11657" marR="11657" marT="11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600" b="0" i="0" u="none" strike="noStrike" dirty="0" smtClean="0">
                          <a:solidFill>
                            <a:srgbClr val="000000"/>
                          </a:solidFill>
                          <a:effectLst/>
                          <a:latin typeface="Calibri"/>
                        </a:rPr>
                        <a:t>$277</a:t>
                      </a:r>
                      <a:endParaRPr lang="en-US" sz="1600" b="0" i="0" u="none" strike="noStrike" dirty="0">
                        <a:solidFill>
                          <a:srgbClr val="000000"/>
                        </a:solidFill>
                        <a:effectLst/>
                        <a:latin typeface="Calibri"/>
                      </a:endParaRPr>
                    </a:p>
                  </a:txBody>
                  <a:tcPr marL="11657" marR="11657" marT="1165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1"/>
                  </a:ext>
                </a:extLst>
              </a:tr>
              <a:tr h="268110">
                <a:tc>
                  <a:txBody>
                    <a:bodyPr/>
                    <a:lstStyle/>
                    <a:p>
                      <a:pPr algn="l" fontAlgn="ctr"/>
                      <a:r>
                        <a:rPr lang="en-US" sz="1600" b="0" i="0" u="none" strike="noStrike" dirty="0">
                          <a:solidFill>
                            <a:srgbClr val="000000"/>
                          </a:solidFill>
                          <a:effectLst/>
                          <a:latin typeface="Calibri"/>
                        </a:rPr>
                        <a:t>Utility Search Fee</a:t>
                      </a:r>
                    </a:p>
                  </a:txBody>
                  <a:tcPr marL="11657" marR="11657" marT="1165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Calibri"/>
                        </a:rPr>
                        <a:t>$600 </a:t>
                      </a:r>
                    </a:p>
                  </a:txBody>
                  <a:tcPr marL="11657" marR="11657" marT="11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600" b="0" i="0" u="none" strike="noStrike" dirty="0">
                          <a:solidFill>
                            <a:srgbClr val="000000"/>
                          </a:solidFill>
                          <a:effectLst/>
                          <a:latin typeface="Calibri"/>
                        </a:rPr>
                        <a:t>$660 </a:t>
                      </a:r>
                    </a:p>
                  </a:txBody>
                  <a:tcPr marL="11657" marR="11657" marT="11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US" sz="1600" b="0" i="0" u="none" strike="noStrike" dirty="0" smtClean="0">
                          <a:solidFill>
                            <a:srgbClr val="000000"/>
                          </a:solidFill>
                          <a:effectLst/>
                          <a:latin typeface="Calibri"/>
                        </a:rPr>
                        <a:t>10%</a:t>
                      </a:r>
                      <a:endParaRPr lang="en-US" sz="1600" b="0" i="0" u="none" strike="noStrike" dirty="0">
                        <a:solidFill>
                          <a:srgbClr val="000000"/>
                        </a:solidFill>
                        <a:effectLst/>
                        <a:latin typeface="Calibri"/>
                      </a:endParaRPr>
                    </a:p>
                  </a:txBody>
                  <a:tcPr marL="11657" marR="11657" marT="11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600" b="0" i="0" u="none" strike="noStrike" dirty="0" smtClean="0">
                          <a:solidFill>
                            <a:srgbClr val="000000"/>
                          </a:solidFill>
                          <a:effectLst/>
                          <a:latin typeface="Calibri"/>
                        </a:rPr>
                        <a:t>$1,773</a:t>
                      </a:r>
                      <a:endParaRPr lang="en-US" sz="1600" b="0" i="0" u="none" strike="noStrike" dirty="0">
                        <a:solidFill>
                          <a:srgbClr val="000000"/>
                        </a:solidFill>
                        <a:effectLst/>
                        <a:latin typeface="Calibri"/>
                      </a:endParaRPr>
                    </a:p>
                  </a:txBody>
                  <a:tcPr marL="11657" marR="11657" marT="1165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2"/>
                  </a:ext>
                </a:extLst>
              </a:tr>
              <a:tr h="268110">
                <a:tc>
                  <a:txBody>
                    <a:bodyPr/>
                    <a:lstStyle/>
                    <a:p>
                      <a:pPr algn="l" fontAlgn="ctr"/>
                      <a:r>
                        <a:rPr lang="en-US" sz="1600" b="0" i="0" u="none" strike="noStrike" dirty="0">
                          <a:solidFill>
                            <a:srgbClr val="000000"/>
                          </a:solidFill>
                          <a:effectLst/>
                          <a:latin typeface="Calibri"/>
                        </a:rPr>
                        <a:t>Utility Examination Fee</a:t>
                      </a:r>
                    </a:p>
                  </a:txBody>
                  <a:tcPr marL="11657" marR="11657" marT="1165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Calibri"/>
                        </a:rPr>
                        <a:t>$720 </a:t>
                      </a:r>
                    </a:p>
                  </a:txBody>
                  <a:tcPr marL="11657" marR="11657" marT="11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600" b="0" i="0" u="none" strike="noStrike" dirty="0">
                          <a:solidFill>
                            <a:srgbClr val="000000"/>
                          </a:solidFill>
                          <a:effectLst/>
                          <a:latin typeface="Calibri"/>
                        </a:rPr>
                        <a:t>$760 </a:t>
                      </a:r>
                    </a:p>
                  </a:txBody>
                  <a:tcPr marL="11657" marR="11657" marT="11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US" sz="1600" b="0" i="0" u="none" strike="noStrike" dirty="0" smtClean="0">
                          <a:solidFill>
                            <a:srgbClr val="000000"/>
                          </a:solidFill>
                          <a:effectLst/>
                          <a:latin typeface="Calibri"/>
                        </a:rPr>
                        <a:t>6%</a:t>
                      </a:r>
                      <a:endParaRPr lang="en-US" sz="1600" b="0" i="0" u="none" strike="noStrike" dirty="0">
                        <a:solidFill>
                          <a:srgbClr val="000000"/>
                        </a:solidFill>
                        <a:effectLst/>
                        <a:latin typeface="Calibri"/>
                      </a:endParaRPr>
                    </a:p>
                  </a:txBody>
                  <a:tcPr marL="11657" marR="11657" marT="11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600" b="0" i="0" u="none" strike="noStrike" dirty="0" smtClean="0">
                          <a:solidFill>
                            <a:srgbClr val="000000"/>
                          </a:solidFill>
                          <a:effectLst/>
                          <a:latin typeface="Calibri"/>
                        </a:rPr>
                        <a:t>$2,205</a:t>
                      </a:r>
                      <a:endParaRPr lang="en-US" sz="1600" b="0" i="0" u="none" strike="noStrike" dirty="0">
                        <a:solidFill>
                          <a:srgbClr val="000000"/>
                        </a:solidFill>
                        <a:effectLst/>
                        <a:latin typeface="Calibri"/>
                      </a:endParaRPr>
                    </a:p>
                  </a:txBody>
                  <a:tcPr marL="11657" marR="11657" marT="1165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3"/>
                  </a:ext>
                </a:extLst>
              </a:tr>
              <a:tr h="279767">
                <a:tc>
                  <a:txBody>
                    <a:bodyPr/>
                    <a:lstStyle/>
                    <a:p>
                      <a:pPr algn="l" fontAlgn="ctr"/>
                      <a:r>
                        <a:rPr lang="en-US" sz="1600" b="0" i="0" u="none" strike="noStrike" dirty="0">
                          <a:solidFill>
                            <a:srgbClr val="000000"/>
                          </a:solidFill>
                          <a:effectLst/>
                          <a:latin typeface="Calibri"/>
                        </a:rPr>
                        <a:t>Utility Issue Fee</a:t>
                      </a:r>
                    </a:p>
                  </a:txBody>
                  <a:tcPr marL="11657" marR="11657" marT="1165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Calibri"/>
                        </a:rPr>
                        <a:t>$960 </a:t>
                      </a:r>
                    </a:p>
                  </a:txBody>
                  <a:tcPr marL="11657" marR="11657" marT="11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600" b="0" i="0" u="none" strike="noStrike" dirty="0">
                          <a:solidFill>
                            <a:srgbClr val="000000"/>
                          </a:solidFill>
                          <a:effectLst/>
                          <a:latin typeface="Calibri"/>
                        </a:rPr>
                        <a:t>$1,000 </a:t>
                      </a:r>
                    </a:p>
                  </a:txBody>
                  <a:tcPr marL="11657" marR="11657" marT="11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US" sz="1600" b="0" i="0" u="none" strike="noStrike" dirty="0" smtClean="0">
                          <a:solidFill>
                            <a:srgbClr val="000000"/>
                          </a:solidFill>
                          <a:effectLst/>
                          <a:latin typeface="Calibri"/>
                        </a:rPr>
                        <a:t>4%</a:t>
                      </a:r>
                      <a:endParaRPr lang="en-US" sz="1600" b="0" i="0" u="none" strike="noStrike" dirty="0">
                        <a:solidFill>
                          <a:srgbClr val="000000"/>
                        </a:solidFill>
                        <a:effectLst/>
                        <a:latin typeface="Calibri"/>
                      </a:endParaRPr>
                    </a:p>
                  </a:txBody>
                  <a:tcPr marL="11657" marR="11657" marT="11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600" b="0" i="0" u="none" strike="noStrike" dirty="0" smtClean="0">
                          <a:solidFill>
                            <a:srgbClr val="000000"/>
                          </a:solidFill>
                          <a:effectLst/>
                          <a:latin typeface="Calibri"/>
                        </a:rPr>
                        <a:t>$314</a:t>
                      </a:r>
                      <a:endParaRPr lang="en-US" sz="1600" b="0" i="0" u="none" strike="noStrike" dirty="0">
                        <a:solidFill>
                          <a:srgbClr val="000000"/>
                        </a:solidFill>
                        <a:effectLst/>
                        <a:latin typeface="Calibri"/>
                      </a:endParaRPr>
                    </a:p>
                  </a:txBody>
                  <a:tcPr marL="11657" marR="11657" marT="1165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4"/>
                  </a:ext>
                </a:extLst>
              </a:tr>
              <a:tr h="279767">
                <a:tc>
                  <a:txBody>
                    <a:bodyPr/>
                    <a:lstStyle/>
                    <a:p>
                      <a:pPr algn="l" fontAlgn="ctr"/>
                      <a:r>
                        <a:rPr lang="en-US" sz="1600" b="1" i="0" u="none" strike="noStrike" dirty="0" smtClean="0">
                          <a:solidFill>
                            <a:srgbClr val="000000"/>
                          </a:solidFill>
                          <a:effectLst/>
                          <a:latin typeface="Calibri"/>
                        </a:rPr>
                        <a:t>Total</a:t>
                      </a:r>
                      <a:endParaRPr lang="en-US" sz="1600" b="1" i="0" u="none" strike="noStrike" dirty="0">
                        <a:solidFill>
                          <a:srgbClr val="000000"/>
                        </a:solidFill>
                        <a:effectLst/>
                        <a:latin typeface="Calibri"/>
                      </a:endParaRPr>
                    </a:p>
                  </a:txBody>
                  <a:tcPr marL="11657" marR="11657" marT="1165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algn="ctr" fontAlgn="ctr"/>
                      <a:r>
                        <a:rPr lang="en-US" sz="1600" b="1" i="0" u="none" strike="noStrike" dirty="0" smtClean="0">
                          <a:solidFill>
                            <a:srgbClr val="000000"/>
                          </a:solidFill>
                          <a:effectLst/>
                          <a:latin typeface="Calibri"/>
                        </a:rPr>
                        <a:t>$2,560</a:t>
                      </a:r>
                      <a:endParaRPr lang="en-US" sz="1600" b="1" i="0" u="none" strike="noStrike" dirty="0">
                        <a:solidFill>
                          <a:srgbClr val="000000"/>
                        </a:solidFill>
                        <a:effectLst/>
                        <a:latin typeface="Calibri"/>
                      </a:endParaRPr>
                    </a:p>
                  </a:txBody>
                  <a:tcPr marL="11657" marR="11657" marT="11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algn="ctr" fontAlgn="ctr"/>
                      <a:r>
                        <a:rPr lang="en-US" sz="1600" b="1" i="0" u="none" strike="noStrike" dirty="0" smtClean="0">
                          <a:solidFill>
                            <a:srgbClr val="000000"/>
                          </a:solidFill>
                          <a:effectLst/>
                          <a:latin typeface="Calibri"/>
                        </a:rPr>
                        <a:t>$2,720</a:t>
                      </a:r>
                      <a:endParaRPr lang="en-US" sz="1600" b="1" i="0" u="none" strike="noStrike" dirty="0">
                        <a:solidFill>
                          <a:srgbClr val="000000"/>
                        </a:solidFill>
                        <a:effectLst/>
                        <a:latin typeface="Calibri"/>
                      </a:endParaRPr>
                    </a:p>
                  </a:txBody>
                  <a:tcPr marL="11657" marR="11657" marT="11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algn="ctr" fontAlgn="ctr"/>
                      <a:r>
                        <a:rPr lang="en-US" sz="1600" b="1" i="0" u="none" strike="noStrike" dirty="0" smtClean="0">
                          <a:solidFill>
                            <a:srgbClr val="000000"/>
                          </a:solidFill>
                          <a:effectLst/>
                          <a:latin typeface="Calibri"/>
                        </a:rPr>
                        <a:t>6%</a:t>
                      </a:r>
                      <a:endParaRPr lang="en-US" sz="1600" b="1" i="0" u="none" strike="noStrike" dirty="0">
                        <a:solidFill>
                          <a:srgbClr val="000000"/>
                        </a:solidFill>
                        <a:effectLst/>
                        <a:latin typeface="Calibri"/>
                      </a:endParaRPr>
                    </a:p>
                  </a:txBody>
                  <a:tcPr marL="11657" marR="11657" marT="11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algn="ctr" fontAlgn="ctr"/>
                      <a:r>
                        <a:rPr lang="en-US" sz="1600" b="1" i="0" u="none" strike="noStrike" dirty="0" smtClean="0">
                          <a:solidFill>
                            <a:srgbClr val="000000"/>
                          </a:solidFill>
                          <a:effectLst/>
                          <a:latin typeface="Calibri"/>
                        </a:rPr>
                        <a:t>$4,569</a:t>
                      </a:r>
                      <a:endParaRPr lang="en-US" sz="1600" b="1" i="0" u="none" strike="noStrike" dirty="0">
                        <a:solidFill>
                          <a:srgbClr val="000000"/>
                        </a:solidFill>
                        <a:effectLst/>
                        <a:latin typeface="Calibri"/>
                      </a:endParaRPr>
                    </a:p>
                  </a:txBody>
                  <a:tcPr marL="11657" marR="11657" marT="1165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8724947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8022"/>
            <a:ext cx="8229598" cy="804167"/>
          </a:xfrm>
        </p:spPr>
        <p:txBody>
          <a:bodyPr>
            <a:noAutofit/>
          </a:bodyPr>
          <a:lstStyle/>
          <a:p>
            <a:pPr lvl="1" algn="l" defTabSz="457200" rtl="0">
              <a:spcBef>
                <a:spcPct val="0"/>
              </a:spcBef>
            </a:pPr>
            <a:r>
              <a:rPr lang="en-US" sz="2400" b="1" dirty="0" smtClean="0">
                <a:latin typeface="+mn-lt"/>
              </a:rPr>
              <a:t>Final Rule Fee Structure for a Design Patent – </a:t>
            </a:r>
            <a:br>
              <a:rPr lang="en-US" sz="2400" b="1" dirty="0" smtClean="0">
                <a:latin typeface="+mn-lt"/>
              </a:rPr>
            </a:br>
            <a:r>
              <a:rPr lang="en-US" sz="2400" b="1" dirty="0" smtClean="0">
                <a:latin typeface="+mn-lt"/>
              </a:rPr>
              <a:t>Compared to Current Large Entity Fee Rates </a:t>
            </a:r>
            <a:endParaRPr lang="en-US" sz="2400" b="1" i="1" dirty="0">
              <a:solidFill>
                <a:srgbClr val="FF0000"/>
              </a:solidFill>
              <a:latin typeface="+mn-lt"/>
            </a:endParaRPr>
          </a:p>
        </p:txBody>
      </p:sp>
      <p:sp>
        <p:nvSpPr>
          <p:cNvPr id="3" name="Slide Number Placeholder 2"/>
          <p:cNvSpPr>
            <a:spLocks noGrp="1"/>
          </p:cNvSpPr>
          <p:nvPr>
            <p:ph type="sldNum" sz="quarter" idx="12"/>
          </p:nvPr>
        </p:nvSpPr>
        <p:spPr/>
        <p:txBody>
          <a:bodyPr/>
          <a:lstStyle/>
          <a:p>
            <a:fld id="{92DA454B-C859-4892-B9FA-68B588C9F547}" type="slidenum">
              <a:rPr lang="en-US" smtClean="0"/>
              <a:t>11</a:t>
            </a:fld>
            <a:endParaRPr lang="en-US" dirty="0"/>
          </a:p>
        </p:txBody>
      </p:sp>
      <p:sp>
        <p:nvSpPr>
          <p:cNvPr id="13" name="Rectangle 3"/>
          <p:cNvSpPr txBox="1">
            <a:spLocks noChangeArrowheads="1"/>
          </p:cNvSpPr>
          <p:nvPr/>
        </p:nvSpPr>
        <p:spPr>
          <a:xfrm>
            <a:off x="304799" y="1206649"/>
            <a:ext cx="3359331" cy="3073073"/>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Segoe UI"/>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Segoe UI"/>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Segoe UI"/>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Segoe UI"/>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Segoe U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400" dirty="0"/>
              <a:t>The fees to obtain a design patent (file/search/exam and issue) </a:t>
            </a:r>
            <a:r>
              <a:rPr lang="en-US" sz="1400" dirty="0" smtClean="0"/>
              <a:t>increase slightly beyond cost recovery for large entities to partially subsidize small and micro entity applicants. </a:t>
            </a:r>
            <a:endParaRPr lang="en-US" sz="1400" dirty="0"/>
          </a:p>
          <a:p>
            <a:r>
              <a:rPr lang="en-US" sz="1400" dirty="0"/>
              <a:t>At the aggregate level, the Office does not fully recover the costs incurred to process design applications. </a:t>
            </a:r>
            <a:endParaRPr lang="en-US" sz="1400" dirty="0" smtClean="0"/>
          </a:p>
          <a:p>
            <a:r>
              <a:rPr lang="en-US" sz="1400" dirty="0" smtClean="0"/>
              <a:t>Design patents </a:t>
            </a:r>
            <a:r>
              <a:rPr lang="en-US" sz="1400" dirty="0"/>
              <a:t>do not pay maintenance fees, and the majority of design applicants </a:t>
            </a:r>
            <a:r>
              <a:rPr lang="en-US" sz="1400" dirty="0" smtClean="0"/>
              <a:t>utilize </a:t>
            </a:r>
            <a:r>
              <a:rPr lang="en-US" sz="1400" dirty="0"/>
              <a:t>small and micro entity fee </a:t>
            </a:r>
            <a:r>
              <a:rPr lang="en-US" sz="1400" dirty="0" smtClean="0"/>
              <a:t>reductions.</a:t>
            </a:r>
            <a:endParaRPr lang="en-US" sz="1400" dirty="0"/>
          </a:p>
        </p:txBody>
      </p:sp>
      <p:sp>
        <p:nvSpPr>
          <p:cNvPr id="4" name="Rectangle 3"/>
          <p:cNvSpPr/>
          <p:nvPr/>
        </p:nvSpPr>
        <p:spPr>
          <a:xfrm>
            <a:off x="304799" y="4023837"/>
            <a:ext cx="8353173" cy="1384995"/>
          </a:xfrm>
          <a:prstGeom prst="rect">
            <a:avLst/>
          </a:prstGeom>
        </p:spPr>
        <p:txBody>
          <a:bodyPr wrap="square">
            <a:spAutoFit/>
          </a:bodyPr>
          <a:lstStyle/>
          <a:p>
            <a:pPr marL="342900" indent="-342900">
              <a:spcBef>
                <a:spcPct val="20000"/>
              </a:spcBef>
              <a:buFont typeface="Arial"/>
              <a:buChar char="•"/>
            </a:pPr>
            <a:r>
              <a:rPr lang="en-US" sz="1400" dirty="0" smtClean="0">
                <a:latin typeface="Segoe UI"/>
              </a:rPr>
              <a:t>The Office moderated the initial issue fee increase proposed in the NPRM in response to stakeholder feedback about equity and small entity access to services. The Office understands these concerns and stands behind the moderate </a:t>
            </a:r>
            <a:r>
              <a:rPr lang="en-US" sz="1400" dirty="0">
                <a:latin typeface="Segoe UI"/>
              </a:rPr>
              <a:t>front-end fee increases </a:t>
            </a:r>
            <a:r>
              <a:rPr lang="en-US" sz="1400" dirty="0" smtClean="0">
                <a:latin typeface="Segoe UI"/>
              </a:rPr>
              <a:t>that more </a:t>
            </a:r>
            <a:r>
              <a:rPr lang="en-US" sz="1400" dirty="0">
                <a:latin typeface="Segoe UI"/>
              </a:rPr>
              <a:t>closely align fee rates to </a:t>
            </a:r>
            <a:r>
              <a:rPr lang="en-US" sz="1400" dirty="0" smtClean="0">
                <a:latin typeface="Segoe UI"/>
              </a:rPr>
              <a:t>costs </a:t>
            </a:r>
            <a:r>
              <a:rPr lang="en-US" sz="1400" dirty="0">
                <a:latin typeface="Segoe UI"/>
              </a:rPr>
              <a:t>given the lack of a back-end subsidy and the </a:t>
            </a:r>
            <a:r>
              <a:rPr lang="en-US" sz="1400" dirty="0" smtClean="0">
                <a:latin typeface="Segoe UI"/>
              </a:rPr>
              <a:t>frequency of entity size-based fee reductions for </a:t>
            </a:r>
            <a:r>
              <a:rPr lang="en-US" sz="1400" dirty="0">
                <a:latin typeface="Segoe UI"/>
              </a:rPr>
              <a:t>this </a:t>
            </a:r>
            <a:r>
              <a:rPr lang="en-US" sz="1400" dirty="0" smtClean="0">
                <a:latin typeface="Segoe UI"/>
              </a:rPr>
              <a:t>filing type. With the fee rates presented in the final rule, design filings continue to enjoy subsidies from utility filings and other USPTO services that are not specific to this filing type.</a:t>
            </a:r>
            <a:endParaRPr lang="en-US" sz="1400" dirty="0">
              <a:latin typeface="Segoe UI"/>
            </a:endParaRPr>
          </a:p>
        </p:txBody>
      </p:sp>
      <p:graphicFrame>
        <p:nvGraphicFramePr>
          <p:cNvPr id="6" name="Table 5" descr="Design Filing Fee- $180 to $200 &#10;Design Search Fee- $120 to $160 &#10;Design Examination Fee- $460 to $600 &#10;Design Issue Fee - $560 to $1,000 &#10;" title="Current and Proposed Fees for Large Entities- Design"/>
          <p:cNvGraphicFramePr>
            <a:graphicFrameLocks noGrp="1"/>
          </p:cNvGraphicFramePr>
          <p:nvPr>
            <p:extLst>
              <p:ext uri="{D42A27DB-BD31-4B8C-83A1-F6EECF244321}">
                <p14:modId xmlns:p14="http://schemas.microsoft.com/office/powerpoint/2010/main" val="1016959697"/>
              </p:ext>
            </p:extLst>
          </p:nvPr>
        </p:nvGraphicFramePr>
        <p:xfrm>
          <a:off x="3735454" y="1422662"/>
          <a:ext cx="5074919" cy="2360702"/>
        </p:xfrm>
        <a:graphic>
          <a:graphicData uri="http://schemas.openxmlformats.org/drawingml/2006/table">
            <a:tbl>
              <a:tblPr firstRow="1"/>
              <a:tblGrid>
                <a:gridCol w="1583521">
                  <a:extLst>
                    <a:ext uri="{9D8B030D-6E8A-4147-A177-3AD203B41FA5}">
                      <a16:colId xmlns:a16="http://schemas.microsoft.com/office/drawing/2014/main" val="20000"/>
                    </a:ext>
                  </a:extLst>
                </a:gridCol>
                <a:gridCol w="1036749">
                  <a:extLst>
                    <a:ext uri="{9D8B030D-6E8A-4147-A177-3AD203B41FA5}">
                      <a16:colId xmlns:a16="http://schemas.microsoft.com/office/drawing/2014/main" val="20001"/>
                    </a:ext>
                  </a:extLst>
                </a:gridCol>
                <a:gridCol w="1023870">
                  <a:extLst>
                    <a:ext uri="{9D8B030D-6E8A-4147-A177-3AD203B41FA5}">
                      <a16:colId xmlns:a16="http://schemas.microsoft.com/office/drawing/2014/main" val="20002"/>
                    </a:ext>
                  </a:extLst>
                </a:gridCol>
                <a:gridCol w="727657">
                  <a:extLst>
                    <a:ext uri="{9D8B030D-6E8A-4147-A177-3AD203B41FA5}">
                      <a16:colId xmlns:a16="http://schemas.microsoft.com/office/drawing/2014/main" val="20003"/>
                    </a:ext>
                  </a:extLst>
                </a:gridCol>
                <a:gridCol w="703122">
                  <a:extLst>
                    <a:ext uri="{9D8B030D-6E8A-4147-A177-3AD203B41FA5}">
                      <a16:colId xmlns:a16="http://schemas.microsoft.com/office/drawing/2014/main" val="20004"/>
                    </a:ext>
                  </a:extLst>
                </a:gridCol>
              </a:tblGrid>
              <a:tr h="706400">
                <a:tc>
                  <a:txBody>
                    <a:bodyPr/>
                    <a:lstStyle/>
                    <a:p>
                      <a:pPr algn="ctr" fontAlgn="ctr"/>
                      <a:r>
                        <a:rPr lang="en-US" sz="1600" b="1" i="0" u="none" strike="noStrike" dirty="0">
                          <a:solidFill>
                            <a:srgbClr val="000000"/>
                          </a:solidFill>
                          <a:effectLst/>
                          <a:latin typeface="Calibri"/>
                        </a:rPr>
                        <a:t>Fee</a:t>
                      </a:r>
                    </a:p>
                  </a:txBody>
                  <a:tcPr marL="12063" marR="12063" marT="1206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dirty="0">
                          <a:solidFill>
                            <a:srgbClr val="000000"/>
                          </a:solidFill>
                          <a:effectLst/>
                          <a:latin typeface="Calibri"/>
                        </a:rPr>
                        <a:t>Current Large Entity Fee </a:t>
                      </a:r>
                      <a:r>
                        <a:rPr lang="en-US" sz="1600" b="1" i="0" u="none" strike="noStrike" dirty="0" smtClean="0">
                          <a:solidFill>
                            <a:srgbClr val="000000"/>
                          </a:solidFill>
                          <a:effectLst/>
                          <a:latin typeface="Calibri"/>
                        </a:rPr>
                        <a:t>Rate</a:t>
                      </a:r>
                      <a:endParaRPr lang="en-US" sz="1600" b="1" i="0" u="none" strike="noStrike" dirty="0">
                        <a:solidFill>
                          <a:srgbClr val="000000"/>
                        </a:solidFill>
                        <a:effectLst/>
                        <a:latin typeface="Calibri"/>
                      </a:endParaRPr>
                    </a:p>
                  </a:txBody>
                  <a:tcPr marL="12063" marR="12063" marT="120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dirty="0" smtClean="0">
                          <a:solidFill>
                            <a:srgbClr val="000000"/>
                          </a:solidFill>
                          <a:effectLst/>
                          <a:latin typeface="Calibri"/>
                        </a:rPr>
                        <a:t>Final Rule Large </a:t>
                      </a:r>
                      <a:r>
                        <a:rPr lang="en-US" sz="1600" b="1" i="0" u="none" strike="noStrike" dirty="0">
                          <a:solidFill>
                            <a:srgbClr val="000000"/>
                          </a:solidFill>
                          <a:effectLst/>
                          <a:latin typeface="Calibri"/>
                        </a:rPr>
                        <a:t>Entity Fee </a:t>
                      </a:r>
                      <a:r>
                        <a:rPr lang="en-US" sz="1600" b="1" i="0" u="none" strike="noStrike" dirty="0" smtClean="0">
                          <a:solidFill>
                            <a:srgbClr val="000000"/>
                          </a:solidFill>
                          <a:effectLst/>
                          <a:latin typeface="Calibri"/>
                        </a:rPr>
                        <a:t>Rate</a:t>
                      </a:r>
                      <a:endParaRPr lang="en-US" sz="1600" b="1" i="0" u="none" strike="noStrike" dirty="0">
                        <a:solidFill>
                          <a:srgbClr val="000000"/>
                        </a:solidFill>
                        <a:effectLst/>
                        <a:latin typeface="Calibri"/>
                      </a:endParaRPr>
                    </a:p>
                  </a:txBody>
                  <a:tcPr marL="12063" marR="12063" marT="120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US" sz="1600" b="1" i="0" u="none" strike="noStrike" dirty="0" smtClean="0">
                          <a:solidFill>
                            <a:srgbClr val="000000"/>
                          </a:solidFill>
                          <a:effectLst/>
                          <a:latin typeface="Calibri"/>
                        </a:rPr>
                        <a:t>Percent Change</a:t>
                      </a:r>
                      <a:endParaRPr lang="en-US" sz="1600" b="1" i="0" u="none" strike="noStrike" dirty="0">
                        <a:solidFill>
                          <a:srgbClr val="000000"/>
                        </a:solidFill>
                        <a:effectLst/>
                        <a:latin typeface="Calibri"/>
                      </a:endParaRPr>
                    </a:p>
                  </a:txBody>
                  <a:tcPr marL="11657" marR="11657" marT="11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600" b="1" i="0" u="none" strike="noStrike" dirty="0" smtClean="0">
                          <a:solidFill>
                            <a:srgbClr val="000000"/>
                          </a:solidFill>
                          <a:effectLst/>
                          <a:latin typeface="Calibri"/>
                        </a:rPr>
                        <a:t>FY 2015 Unit Cost</a:t>
                      </a:r>
                      <a:endParaRPr lang="en-US" sz="1600" b="1" i="0" u="none" strike="noStrike" dirty="0">
                        <a:solidFill>
                          <a:srgbClr val="000000"/>
                        </a:solidFill>
                        <a:effectLst/>
                        <a:latin typeface="Calibri"/>
                      </a:endParaRPr>
                    </a:p>
                  </a:txBody>
                  <a:tcPr marL="11657" marR="11657" marT="1165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0"/>
                  </a:ext>
                </a:extLst>
              </a:tr>
              <a:tr h="279344">
                <a:tc>
                  <a:txBody>
                    <a:bodyPr/>
                    <a:lstStyle/>
                    <a:p>
                      <a:pPr algn="l" fontAlgn="ctr"/>
                      <a:r>
                        <a:rPr lang="en-US" sz="1600" b="0" i="0" u="none" strike="noStrike" dirty="0">
                          <a:solidFill>
                            <a:srgbClr val="000000"/>
                          </a:solidFill>
                          <a:effectLst/>
                          <a:latin typeface="Calibri"/>
                        </a:rPr>
                        <a:t>Design Filing Fee</a:t>
                      </a:r>
                    </a:p>
                  </a:txBody>
                  <a:tcPr marL="12063" marR="12063" marT="1206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a:rPr>
                        <a:t>$180 </a:t>
                      </a:r>
                    </a:p>
                  </a:txBody>
                  <a:tcPr marL="12063" marR="12063" marT="120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a:rPr>
                        <a:t>$200 </a:t>
                      </a:r>
                    </a:p>
                  </a:txBody>
                  <a:tcPr marL="12063" marR="12063" marT="120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US" sz="1600" b="0" i="0" u="none" strike="noStrike" dirty="0" smtClean="0">
                          <a:solidFill>
                            <a:srgbClr val="000000"/>
                          </a:solidFill>
                          <a:effectLst/>
                          <a:latin typeface="Calibri"/>
                        </a:rPr>
                        <a:t>11%</a:t>
                      </a:r>
                      <a:endParaRPr lang="en-US" sz="1600" b="0" i="0" u="none" strike="noStrike" dirty="0">
                        <a:solidFill>
                          <a:srgbClr val="000000"/>
                        </a:solidFill>
                        <a:effectLst/>
                        <a:latin typeface="Calibri"/>
                      </a:endParaRPr>
                    </a:p>
                  </a:txBody>
                  <a:tcPr marL="11657" marR="11657" marT="11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600" b="0" i="0" u="none" strike="noStrike" dirty="0" smtClean="0">
                          <a:solidFill>
                            <a:srgbClr val="000000"/>
                          </a:solidFill>
                          <a:effectLst/>
                          <a:latin typeface="Calibri"/>
                        </a:rPr>
                        <a:t>$277</a:t>
                      </a:r>
                      <a:endParaRPr lang="en-US" sz="1600" b="0" i="0" u="none" strike="noStrike" dirty="0">
                        <a:solidFill>
                          <a:srgbClr val="000000"/>
                        </a:solidFill>
                        <a:effectLst/>
                        <a:latin typeface="Calibri"/>
                      </a:endParaRPr>
                    </a:p>
                  </a:txBody>
                  <a:tcPr marL="11657" marR="11657" marT="1165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1"/>
                  </a:ext>
                </a:extLst>
              </a:tr>
              <a:tr h="279344">
                <a:tc>
                  <a:txBody>
                    <a:bodyPr/>
                    <a:lstStyle/>
                    <a:p>
                      <a:pPr algn="l" fontAlgn="ctr"/>
                      <a:r>
                        <a:rPr lang="en-US" sz="1600" b="0" i="0" u="none" strike="noStrike" dirty="0">
                          <a:solidFill>
                            <a:srgbClr val="000000"/>
                          </a:solidFill>
                          <a:effectLst/>
                          <a:latin typeface="Calibri"/>
                        </a:rPr>
                        <a:t>Design Search Fee</a:t>
                      </a:r>
                    </a:p>
                  </a:txBody>
                  <a:tcPr marL="12063" marR="12063" marT="1206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a:rPr>
                        <a:t>$120 </a:t>
                      </a:r>
                    </a:p>
                  </a:txBody>
                  <a:tcPr marL="12063" marR="12063" marT="120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600" b="0" i="0" u="none" strike="noStrike" dirty="0">
                          <a:solidFill>
                            <a:srgbClr val="000000"/>
                          </a:solidFill>
                          <a:effectLst/>
                          <a:latin typeface="Calibri"/>
                        </a:rPr>
                        <a:t>$160 </a:t>
                      </a:r>
                    </a:p>
                  </a:txBody>
                  <a:tcPr marL="12063" marR="12063" marT="120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US" sz="1600" b="0" i="0" u="none" strike="noStrike" dirty="0" smtClean="0">
                          <a:solidFill>
                            <a:srgbClr val="000000"/>
                          </a:solidFill>
                          <a:effectLst/>
                          <a:latin typeface="Calibri"/>
                        </a:rPr>
                        <a:t>33%</a:t>
                      </a:r>
                      <a:endParaRPr lang="en-US" sz="1600" b="0" i="0" u="none" strike="noStrike" dirty="0">
                        <a:solidFill>
                          <a:srgbClr val="000000"/>
                        </a:solidFill>
                        <a:effectLst/>
                        <a:latin typeface="Calibri"/>
                      </a:endParaRPr>
                    </a:p>
                  </a:txBody>
                  <a:tcPr marL="11657" marR="11657" marT="11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600" b="0" i="0" u="none" strike="noStrike" dirty="0" smtClean="0">
                          <a:solidFill>
                            <a:srgbClr val="000000"/>
                          </a:solidFill>
                          <a:effectLst/>
                          <a:latin typeface="Calibri"/>
                        </a:rPr>
                        <a:t>$397</a:t>
                      </a:r>
                      <a:endParaRPr lang="en-US" sz="1600" b="0" i="0" u="none" strike="noStrike" dirty="0">
                        <a:solidFill>
                          <a:srgbClr val="000000"/>
                        </a:solidFill>
                        <a:effectLst/>
                        <a:latin typeface="Calibri"/>
                      </a:endParaRPr>
                    </a:p>
                  </a:txBody>
                  <a:tcPr marL="11657" marR="11657" marT="1165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2"/>
                  </a:ext>
                </a:extLst>
              </a:tr>
              <a:tr h="279344">
                <a:tc>
                  <a:txBody>
                    <a:bodyPr/>
                    <a:lstStyle/>
                    <a:p>
                      <a:pPr algn="l" fontAlgn="ctr"/>
                      <a:r>
                        <a:rPr lang="en-US" sz="1600" b="0" i="0" u="none" strike="noStrike" dirty="0">
                          <a:solidFill>
                            <a:srgbClr val="000000"/>
                          </a:solidFill>
                          <a:effectLst/>
                          <a:latin typeface="Calibri"/>
                        </a:rPr>
                        <a:t>Design Examination Fee</a:t>
                      </a:r>
                    </a:p>
                  </a:txBody>
                  <a:tcPr marL="12063" marR="12063" marT="1206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a:rPr>
                        <a:t>$460 </a:t>
                      </a:r>
                    </a:p>
                  </a:txBody>
                  <a:tcPr marL="12063" marR="12063" marT="120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600" b="0" i="0" u="none" strike="noStrike" dirty="0">
                          <a:solidFill>
                            <a:srgbClr val="000000"/>
                          </a:solidFill>
                          <a:effectLst/>
                          <a:latin typeface="Calibri"/>
                        </a:rPr>
                        <a:t>$600 </a:t>
                      </a:r>
                    </a:p>
                  </a:txBody>
                  <a:tcPr marL="12063" marR="12063" marT="120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US" sz="1600" b="0" i="0" u="none" strike="noStrike" dirty="0" smtClean="0">
                          <a:solidFill>
                            <a:srgbClr val="000000"/>
                          </a:solidFill>
                          <a:effectLst/>
                          <a:latin typeface="Calibri"/>
                        </a:rPr>
                        <a:t>30%</a:t>
                      </a:r>
                      <a:endParaRPr lang="en-US" sz="1600" b="0" i="0" u="none" strike="noStrike" dirty="0">
                        <a:solidFill>
                          <a:srgbClr val="000000"/>
                        </a:solidFill>
                        <a:effectLst/>
                        <a:latin typeface="Calibri"/>
                      </a:endParaRPr>
                    </a:p>
                  </a:txBody>
                  <a:tcPr marL="11657" marR="11657" marT="11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600" b="0" i="0" u="none" strike="noStrike" dirty="0" smtClean="0">
                          <a:solidFill>
                            <a:srgbClr val="000000"/>
                          </a:solidFill>
                          <a:effectLst/>
                          <a:latin typeface="Calibri"/>
                        </a:rPr>
                        <a:t>$608</a:t>
                      </a:r>
                      <a:endParaRPr lang="en-US" sz="1600" b="0" i="0" u="none" strike="noStrike" dirty="0">
                        <a:solidFill>
                          <a:srgbClr val="000000"/>
                        </a:solidFill>
                        <a:effectLst/>
                        <a:latin typeface="Calibri"/>
                      </a:endParaRPr>
                    </a:p>
                  </a:txBody>
                  <a:tcPr marL="11657" marR="11657" marT="1165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3"/>
                  </a:ext>
                </a:extLst>
              </a:tr>
              <a:tr h="279344">
                <a:tc>
                  <a:txBody>
                    <a:bodyPr/>
                    <a:lstStyle/>
                    <a:p>
                      <a:pPr algn="l" fontAlgn="ctr"/>
                      <a:r>
                        <a:rPr lang="en-US" sz="1600" b="0" i="0" u="none" strike="noStrike" dirty="0">
                          <a:solidFill>
                            <a:srgbClr val="000000"/>
                          </a:solidFill>
                          <a:effectLst/>
                          <a:latin typeface="Calibri"/>
                        </a:rPr>
                        <a:t>Design Issue Fee</a:t>
                      </a:r>
                    </a:p>
                  </a:txBody>
                  <a:tcPr marL="12063" marR="12063" marT="1206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a:rPr>
                        <a:t>$560 </a:t>
                      </a:r>
                    </a:p>
                  </a:txBody>
                  <a:tcPr marL="12063" marR="12063" marT="120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600" b="0" i="0" u="none" strike="noStrike" dirty="0" smtClean="0">
                          <a:solidFill>
                            <a:srgbClr val="000000"/>
                          </a:solidFill>
                          <a:effectLst/>
                          <a:latin typeface="Calibri"/>
                        </a:rPr>
                        <a:t>$700</a:t>
                      </a:r>
                      <a:endParaRPr lang="en-US" sz="1600" b="0" i="0" u="none" strike="noStrike" dirty="0">
                        <a:solidFill>
                          <a:srgbClr val="000000"/>
                        </a:solidFill>
                        <a:effectLst/>
                        <a:latin typeface="Calibri"/>
                      </a:endParaRPr>
                    </a:p>
                  </a:txBody>
                  <a:tcPr marL="12063" marR="12063" marT="120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US" sz="1600" b="0" i="0" u="none" strike="noStrike" dirty="0" smtClean="0">
                          <a:solidFill>
                            <a:srgbClr val="000000"/>
                          </a:solidFill>
                          <a:effectLst/>
                          <a:latin typeface="Calibri"/>
                        </a:rPr>
                        <a:t>25%</a:t>
                      </a:r>
                      <a:endParaRPr lang="en-US" sz="1600" b="0" i="0" u="none" strike="noStrike" dirty="0">
                        <a:solidFill>
                          <a:srgbClr val="000000"/>
                        </a:solidFill>
                        <a:effectLst/>
                        <a:latin typeface="Calibri"/>
                      </a:endParaRPr>
                    </a:p>
                  </a:txBody>
                  <a:tcPr marL="11657" marR="11657" marT="11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600" b="0" i="0" u="none" strike="noStrike" dirty="0" smtClean="0">
                          <a:solidFill>
                            <a:srgbClr val="000000"/>
                          </a:solidFill>
                          <a:effectLst/>
                          <a:latin typeface="Calibri"/>
                        </a:rPr>
                        <a:t>$314</a:t>
                      </a:r>
                      <a:endParaRPr lang="en-US" sz="1600" b="0" i="0" u="none" strike="noStrike" dirty="0">
                        <a:solidFill>
                          <a:srgbClr val="000000"/>
                        </a:solidFill>
                        <a:effectLst/>
                        <a:latin typeface="Calibri"/>
                      </a:endParaRPr>
                    </a:p>
                  </a:txBody>
                  <a:tcPr marL="11657" marR="11657" marT="1165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4"/>
                  </a:ext>
                </a:extLst>
              </a:tr>
              <a:tr h="279344">
                <a:tc>
                  <a:txBody>
                    <a:bodyPr/>
                    <a:lstStyle/>
                    <a:p>
                      <a:pPr algn="l" fontAlgn="ctr"/>
                      <a:r>
                        <a:rPr lang="en-US" sz="1600" b="1" i="0" u="none" strike="noStrike" dirty="0" smtClean="0">
                          <a:solidFill>
                            <a:srgbClr val="000000"/>
                          </a:solidFill>
                          <a:effectLst/>
                          <a:latin typeface="Calibri"/>
                        </a:rPr>
                        <a:t>Total</a:t>
                      </a:r>
                      <a:endParaRPr lang="en-US" sz="1600" b="1" i="0" u="none" strike="noStrike" dirty="0">
                        <a:solidFill>
                          <a:srgbClr val="000000"/>
                        </a:solidFill>
                        <a:effectLst/>
                        <a:latin typeface="Calibri"/>
                      </a:endParaRPr>
                    </a:p>
                  </a:txBody>
                  <a:tcPr marL="11657" marR="11657" marT="1165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algn="ctr" fontAlgn="ctr"/>
                      <a:r>
                        <a:rPr lang="en-US" sz="1600" b="1" i="0" u="none" strike="noStrike" dirty="0" smtClean="0">
                          <a:solidFill>
                            <a:srgbClr val="000000"/>
                          </a:solidFill>
                          <a:effectLst/>
                          <a:latin typeface="Calibri"/>
                        </a:rPr>
                        <a:t>$1,320</a:t>
                      </a:r>
                      <a:endParaRPr lang="en-US" sz="1600" b="1" i="0" u="none" strike="noStrike" dirty="0">
                        <a:solidFill>
                          <a:srgbClr val="000000"/>
                        </a:solidFill>
                        <a:effectLst/>
                        <a:latin typeface="Calibri"/>
                      </a:endParaRPr>
                    </a:p>
                  </a:txBody>
                  <a:tcPr marL="11657" marR="11657" marT="11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algn="ctr" fontAlgn="ctr"/>
                      <a:r>
                        <a:rPr lang="en-US" sz="1600" b="1" i="0" u="none" strike="noStrike" dirty="0" smtClean="0">
                          <a:solidFill>
                            <a:srgbClr val="000000"/>
                          </a:solidFill>
                          <a:effectLst/>
                          <a:latin typeface="Calibri"/>
                        </a:rPr>
                        <a:t>$1,660</a:t>
                      </a:r>
                      <a:endParaRPr lang="en-US" sz="1600" b="1" i="0" u="none" strike="noStrike" dirty="0">
                        <a:solidFill>
                          <a:srgbClr val="000000"/>
                        </a:solidFill>
                        <a:effectLst/>
                        <a:latin typeface="Calibri"/>
                      </a:endParaRPr>
                    </a:p>
                  </a:txBody>
                  <a:tcPr marL="11657" marR="11657" marT="11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algn="ctr" fontAlgn="ctr"/>
                      <a:r>
                        <a:rPr lang="en-US" sz="1600" b="1" i="0" u="none" strike="noStrike" dirty="0" smtClean="0">
                          <a:solidFill>
                            <a:srgbClr val="000000"/>
                          </a:solidFill>
                          <a:effectLst/>
                          <a:latin typeface="Calibri"/>
                        </a:rPr>
                        <a:t>26%</a:t>
                      </a:r>
                      <a:endParaRPr lang="en-US" sz="1600" b="1" i="0" u="none" strike="noStrike" dirty="0">
                        <a:solidFill>
                          <a:srgbClr val="000000"/>
                        </a:solidFill>
                        <a:effectLst/>
                        <a:latin typeface="Calibri"/>
                      </a:endParaRPr>
                    </a:p>
                  </a:txBody>
                  <a:tcPr marL="11657" marR="11657" marT="11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algn="ctr" fontAlgn="ctr"/>
                      <a:r>
                        <a:rPr lang="en-US" sz="1600" b="1" i="0" u="none" strike="noStrike" dirty="0" smtClean="0">
                          <a:solidFill>
                            <a:srgbClr val="000000"/>
                          </a:solidFill>
                          <a:effectLst/>
                          <a:latin typeface="Calibri"/>
                        </a:rPr>
                        <a:t>$1,596</a:t>
                      </a:r>
                      <a:endParaRPr lang="en-US" sz="1600" b="1" i="0" u="none" strike="noStrike" dirty="0">
                        <a:solidFill>
                          <a:srgbClr val="000000"/>
                        </a:solidFill>
                        <a:effectLst/>
                        <a:latin typeface="Calibri"/>
                      </a:endParaRPr>
                    </a:p>
                  </a:txBody>
                  <a:tcPr marL="11657" marR="11657" marT="1165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7301113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8022"/>
            <a:ext cx="8229598" cy="804167"/>
          </a:xfrm>
        </p:spPr>
        <p:txBody>
          <a:bodyPr>
            <a:noAutofit/>
          </a:bodyPr>
          <a:lstStyle/>
          <a:p>
            <a:pPr lvl="1" algn="l" defTabSz="457200" rtl="0">
              <a:spcBef>
                <a:spcPct val="0"/>
              </a:spcBef>
            </a:pPr>
            <a:r>
              <a:rPr lang="en-US" sz="2400" b="1" dirty="0" smtClean="0">
                <a:latin typeface="+mn-lt"/>
              </a:rPr>
              <a:t>Final Rule Fee Structure for a </a:t>
            </a:r>
            <a:r>
              <a:rPr lang="en-US" sz="2400" b="1" dirty="0" smtClean="0">
                <a:solidFill>
                  <a:schemeClr val="tx1"/>
                </a:solidFill>
                <a:latin typeface="+mn-lt"/>
              </a:rPr>
              <a:t>Plant Patent </a:t>
            </a:r>
            <a:r>
              <a:rPr lang="en-US" sz="2400" b="1" dirty="0" smtClean="0">
                <a:latin typeface="+mn-lt"/>
              </a:rPr>
              <a:t>– </a:t>
            </a:r>
            <a:br>
              <a:rPr lang="en-US" sz="2400" b="1" dirty="0" smtClean="0">
                <a:latin typeface="+mn-lt"/>
              </a:rPr>
            </a:br>
            <a:r>
              <a:rPr lang="en-US" sz="2400" b="1" dirty="0" smtClean="0">
                <a:latin typeface="+mn-lt"/>
              </a:rPr>
              <a:t>Compared to Current Large Entity Fee Rates </a:t>
            </a:r>
            <a:endParaRPr lang="en-US" sz="2400" b="1" i="1" dirty="0">
              <a:solidFill>
                <a:srgbClr val="FF0000"/>
              </a:solidFill>
              <a:latin typeface="+mn-lt"/>
            </a:endParaRPr>
          </a:p>
        </p:txBody>
      </p:sp>
      <p:sp>
        <p:nvSpPr>
          <p:cNvPr id="3" name="Slide Number Placeholder 2"/>
          <p:cNvSpPr>
            <a:spLocks noGrp="1"/>
          </p:cNvSpPr>
          <p:nvPr>
            <p:ph type="sldNum" sz="quarter" idx="12"/>
          </p:nvPr>
        </p:nvSpPr>
        <p:spPr/>
        <p:txBody>
          <a:bodyPr/>
          <a:lstStyle/>
          <a:p>
            <a:fld id="{92DA454B-C859-4892-B9FA-68B588C9F547}" type="slidenum">
              <a:rPr lang="en-US" smtClean="0"/>
              <a:t>12</a:t>
            </a:fld>
            <a:endParaRPr lang="en-US" dirty="0"/>
          </a:p>
        </p:txBody>
      </p:sp>
      <p:sp>
        <p:nvSpPr>
          <p:cNvPr id="13" name="Rectangle 3"/>
          <p:cNvSpPr txBox="1">
            <a:spLocks noChangeArrowheads="1"/>
          </p:cNvSpPr>
          <p:nvPr/>
        </p:nvSpPr>
        <p:spPr>
          <a:xfrm>
            <a:off x="304799" y="1206649"/>
            <a:ext cx="3430655" cy="3073073"/>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Segoe UI"/>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Segoe UI"/>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Segoe UI"/>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Segoe UI"/>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Segoe U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400" dirty="0"/>
              <a:t>The large entity fees to obtain a plant patent (file/search/exam and issue) increase slightly but remain significantly below cost recovery, recovering only 45% of the FY 2015 unit cost. </a:t>
            </a:r>
          </a:p>
          <a:p>
            <a:r>
              <a:rPr lang="en-US" sz="1400" dirty="0" smtClean="0"/>
              <a:t>As with design filings, plant patent applicants tend to be small and micro entities, which means they pay discounted fees despite similar costs to the Office. Further, plant patents are also not subject to maintenance fees. </a:t>
            </a:r>
          </a:p>
        </p:txBody>
      </p:sp>
      <p:sp>
        <p:nvSpPr>
          <p:cNvPr id="4" name="Rectangle 3"/>
          <p:cNvSpPr/>
          <p:nvPr/>
        </p:nvSpPr>
        <p:spPr>
          <a:xfrm>
            <a:off x="304799" y="4004533"/>
            <a:ext cx="8599252" cy="1600438"/>
          </a:xfrm>
          <a:prstGeom prst="rect">
            <a:avLst/>
          </a:prstGeom>
        </p:spPr>
        <p:txBody>
          <a:bodyPr wrap="square">
            <a:spAutoFit/>
          </a:bodyPr>
          <a:lstStyle/>
          <a:p>
            <a:pPr marL="342900" indent="-342900">
              <a:spcBef>
                <a:spcPct val="20000"/>
              </a:spcBef>
              <a:buFont typeface="Arial"/>
              <a:buChar char="•"/>
            </a:pPr>
            <a:r>
              <a:rPr lang="en-US" sz="1400" dirty="0" smtClean="0">
                <a:latin typeface="Segoe UI"/>
              </a:rPr>
              <a:t>In response to significant feedback from plant patent stakeholders, the </a:t>
            </a:r>
            <a:r>
              <a:rPr lang="en-US" sz="1400" dirty="0">
                <a:latin typeface="Segoe UI"/>
              </a:rPr>
              <a:t>Office moderated the initial </a:t>
            </a:r>
            <a:r>
              <a:rPr lang="en-US" sz="1400" dirty="0" smtClean="0">
                <a:latin typeface="Segoe UI"/>
              </a:rPr>
              <a:t>issue fee </a:t>
            </a:r>
            <a:r>
              <a:rPr lang="en-US" sz="1400" dirty="0">
                <a:latin typeface="Segoe UI"/>
              </a:rPr>
              <a:t>increase proposed in the </a:t>
            </a:r>
            <a:r>
              <a:rPr lang="en-US" sz="1400" dirty="0" smtClean="0">
                <a:latin typeface="Segoe UI"/>
              </a:rPr>
              <a:t>NPRM. At $800 for large entities, the 5 percent increase to this back-end fee partially mitigates the rather large subsidies that remain on the front-end fees like filing, search, and examination even though these fees increase slightly as well. The Office’s intention remains to foster innovation while also setting fees to facilitate the effective administration of the patent system</a:t>
            </a:r>
            <a:r>
              <a:rPr lang="en-US" sz="1400" dirty="0"/>
              <a:t>. </a:t>
            </a:r>
            <a:r>
              <a:rPr lang="en-US" sz="1400" dirty="0" smtClean="0"/>
              <a:t>As with design filings, the final rule fee </a:t>
            </a:r>
            <a:r>
              <a:rPr lang="en-US" sz="1400" dirty="0"/>
              <a:t>rates </a:t>
            </a:r>
            <a:r>
              <a:rPr lang="en-US" sz="1400" dirty="0" smtClean="0"/>
              <a:t>allow plant filings to continue </a:t>
            </a:r>
            <a:r>
              <a:rPr lang="en-US" sz="1400" dirty="0"/>
              <a:t>to enjoy subsidies from utility filings and other USPTO services that are not specific to this filing type</a:t>
            </a:r>
            <a:r>
              <a:rPr lang="en-US" sz="1400" dirty="0" smtClean="0"/>
              <a:t>.</a:t>
            </a:r>
            <a:endParaRPr lang="en-US" sz="1400" dirty="0">
              <a:latin typeface="Segoe UI"/>
            </a:endParaRPr>
          </a:p>
        </p:txBody>
      </p:sp>
      <p:graphicFrame>
        <p:nvGraphicFramePr>
          <p:cNvPr id="6" name="Table 5" descr="Plant Filing Fee- $180 to $200 &#10;Plant Search Fee- $380 to $420 &#10;Plant Examination Fee- $580 to $620 &#10;Plant Issue Fee - $760 to $800 &#10;" title="Current and Proposed Fees for Large Entities- Plant"/>
          <p:cNvGraphicFramePr>
            <a:graphicFrameLocks noGrp="1"/>
          </p:cNvGraphicFramePr>
          <p:nvPr>
            <p:extLst>
              <p:ext uri="{D42A27DB-BD31-4B8C-83A1-F6EECF244321}">
                <p14:modId xmlns:p14="http://schemas.microsoft.com/office/powerpoint/2010/main" val="188710759"/>
              </p:ext>
            </p:extLst>
          </p:nvPr>
        </p:nvGraphicFramePr>
        <p:xfrm>
          <a:off x="3735454" y="1338356"/>
          <a:ext cx="5074919" cy="2360702"/>
        </p:xfrm>
        <a:graphic>
          <a:graphicData uri="http://schemas.openxmlformats.org/drawingml/2006/table">
            <a:tbl>
              <a:tblPr firstRow="1"/>
              <a:tblGrid>
                <a:gridCol w="1583521">
                  <a:extLst>
                    <a:ext uri="{9D8B030D-6E8A-4147-A177-3AD203B41FA5}">
                      <a16:colId xmlns:a16="http://schemas.microsoft.com/office/drawing/2014/main" val="20000"/>
                    </a:ext>
                  </a:extLst>
                </a:gridCol>
                <a:gridCol w="1036749">
                  <a:extLst>
                    <a:ext uri="{9D8B030D-6E8A-4147-A177-3AD203B41FA5}">
                      <a16:colId xmlns:a16="http://schemas.microsoft.com/office/drawing/2014/main" val="20001"/>
                    </a:ext>
                  </a:extLst>
                </a:gridCol>
                <a:gridCol w="1023870">
                  <a:extLst>
                    <a:ext uri="{9D8B030D-6E8A-4147-A177-3AD203B41FA5}">
                      <a16:colId xmlns:a16="http://schemas.microsoft.com/office/drawing/2014/main" val="20002"/>
                    </a:ext>
                  </a:extLst>
                </a:gridCol>
                <a:gridCol w="727657">
                  <a:extLst>
                    <a:ext uri="{9D8B030D-6E8A-4147-A177-3AD203B41FA5}">
                      <a16:colId xmlns:a16="http://schemas.microsoft.com/office/drawing/2014/main" val="20003"/>
                    </a:ext>
                  </a:extLst>
                </a:gridCol>
                <a:gridCol w="703122">
                  <a:extLst>
                    <a:ext uri="{9D8B030D-6E8A-4147-A177-3AD203B41FA5}">
                      <a16:colId xmlns:a16="http://schemas.microsoft.com/office/drawing/2014/main" val="20004"/>
                    </a:ext>
                  </a:extLst>
                </a:gridCol>
              </a:tblGrid>
              <a:tr h="706400">
                <a:tc>
                  <a:txBody>
                    <a:bodyPr/>
                    <a:lstStyle/>
                    <a:p>
                      <a:pPr algn="ctr" fontAlgn="ctr"/>
                      <a:r>
                        <a:rPr lang="en-US" sz="1600" b="1" i="0" u="none" strike="noStrike" dirty="0">
                          <a:solidFill>
                            <a:srgbClr val="000000"/>
                          </a:solidFill>
                          <a:effectLst/>
                          <a:latin typeface="Calibri"/>
                        </a:rPr>
                        <a:t>Fee</a:t>
                      </a:r>
                    </a:p>
                  </a:txBody>
                  <a:tcPr marL="12063" marR="12063" marT="1206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dirty="0">
                          <a:solidFill>
                            <a:srgbClr val="000000"/>
                          </a:solidFill>
                          <a:effectLst/>
                          <a:latin typeface="Calibri"/>
                        </a:rPr>
                        <a:t>Current Large Entity Fee </a:t>
                      </a:r>
                      <a:r>
                        <a:rPr lang="en-US" sz="1600" b="1" i="0" u="none" strike="noStrike" dirty="0" smtClean="0">
                          <a:solidFill>
                            <a:srgbClr val="000000"/>
                          </a:solidFill>
                          <a:effectLst/>
                          <a:latin typeface="Calibri"/>
                        </a:rPr>
                        <a:t>Rate</a:t>
                      </a:r>
                      <a:endParaRPr lang="en-US" sz="1600" b="1" i="0" u="none" strike="noStrike" dirty="0">
                        <a:solidFill>
                          <a:srgbClr val="000000"/>
                        </a:solidFill>
                        <a:effectLst/>
                        <a:latin typeface="Calibri"/>
                      </a:endParaRPr>
                    </a:p>
                  </a:txBody>
                  <a:tcPr marL="12063" marR="12063" marT="120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dirty="0" smtClean="0">
                          <a:solidFill>
                            <a:srgbClr val="000000"/>
                          </a:solidFill>
                          <a:effectLst/>
                          <a:latin typeface="Calibri"/>
                        </a:rPr>
                        <a:t>Final Rule Large </a:t>
                      </a:r>
                      <a:r>
                        <a:rPr lang="en-US" sz="1600" b="1" i="0" u="none" strike="noStrike" dirty="0">
                          <a:solidFill>
                            <a:srgbClr val="000000"/>
                          </a:solidFill>
                          <a:effectLst/>
                          <a:latin typeface="Calibri"/>
                        </a:rPr>
                        <a:t>Entity Fee </a:t>
                      </a:r>
                      <a:r>
                        <a:rPr lang="en-US" sz="1600" b="1" i="0" u="none" strike="noStrike" dirty="0" smtClean="0">
                          <a:solidFill>
                            <a:srgbClr val="000000"/>
                          </a:solidFill>
                          <a:effectLst/>
                          <a:latin typeface="Calibri"/>
                        </a:rPr>
                        <a:t>Rate</a:t>
                      </a:r>
                      <a:endParaRPr lang="en-US" sz="1600" b="1" i="0" u="none" strike="noStrike" dirty="0">
                        <a:solidFill>
                          <a:srgbClr val="000000"/>
                        </a:solidFill>
                        <a:effectLst/>
                        <a:latin typeface="Calibri"/>
                      </a:endParaRPr>
                    </a:p>
                  </a:txBody>
                  <a:tcPr marL="12063" marR="12063" marT="120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US" sz="1600" b="1" i="0" u="none" strike="noStrike" dirty="0" smtClean="0">
                          <a:solidFill>
                            <a:srgbClr val="000000"/>
                          </a:solidFill>
                          <a:effectLst/>
                          <a:latin typeface="Calibri"/>
                        </a:rPr>
                        <a:t>Percent Change</a:t>
                      </a:r>
                      <a:endParaRPr lang="en-US" sz="1600" b="1" i="0" u="none" strike="noStrike" dirty="0">
                        <a:solidFill>
                          <a:srgbClr val="000000"/>
                        </a:solidFill>
                        <a:effectLst/>
                        <a:latin typeface="Calibri"/>
                      </a:endParaRPr>
                    </a:p>
                  </a:txBody>
                  <a:tcPr marL="11657" marR="11657" marT="11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600" b="1" i="0" u="none" strike="noStrike" dirty="0" smtClean="0">
                          <a:solidFill>
                            <a:srgbClr val="000000"/>
                          </a:solidFill>
                          <a:effectLst/>
                          <a:latin typeface="Calibri"/>
                        </a:rPr>
                        <a:t>FY 2015 Unit Cost</a:t>
                      </a:r>
                      <a:endParaRPr lang="en-US" sz="1600" b="1" i="0" u="none" strike="noStrike" dirty="0">
                        <a:solidFill>
                          <a:srgbClr val="000000"/>
                        </a:solidFill>
                        <a:effectLst/>
                        <a:latin typeface="Calibri"/>
                      </a:endParaRPr>
                    </a:p>
                  </a:txBody>
                  <a:tcPr marL="11657" marR="11657" marT="1165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0"/>
                  </a:ext>
                </a:extLst>
              </a:tr>
              <a:tr h="279344">
                <a:tc>
                  <a:txBody>
                    <a:bodyPr/>
                    <a:lstStyle/>
                    <a:p>
                      <a:pPr algn="l" fontAlgn="ctr"/>
                      <a:r>
                        <a:rPr lang="en-US" sz="1600" b="0" i="0" u="none" strike="noStrike" dirty="0" smtClean="0">
                          <a:solidFill>
                            <a:srgbClr val="000000"/>
                          </a:solidFill>
                          <a:effectLst/>
                          <a:latin typeface="Calibri"/>
                        </a:rPr>
                        <a:t>Plant Filing </a:t>
                      </a:r>
                      <a:r>
                        <a:rPr lang="en-US" sz="1600" b="0" i="0" u="none" strike="noStrike" dirty="0">
                          <a:solidFill>
                            <a:srgbClr val="000000"/>
                          </a:solidFill>
                          <a:effectLst/>
                          <a:latin typeface="Calibri"/>
                        </a:rPr>
                        <a:t>Fee</a:t>
                      </a:r>
                    </a:p>
                  </a:txBody>
                  <a:tcPr marL="12063" marR="12063" marT="1206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a:rPr>
                        <a:t>$180 </a:t>
                      </a:r>
                    </a:p>
                  </a:txBody>
                  <a:tcPr marL="12063" marR="12063" marT="120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a:rPr>
                        <a:t>$200 </a:t>
                      </a:r>
                    </a:p>
                  </a:txBody>
                  <a:tcPr marL="12063" marR="12063" marT="120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US" sz="1600" b="0" i="0" u="none" strike="noStrike" dirty="0" smtClean="0">
                          <a:solidFill>
                            <a:srgbClr val="000000"/>
                          </a:solidFill>
                          <a:effectLst/>
                          <a:latin typeface="Calibri"/>
                        </a:rPr>
                        <a:t>11%</a:t>
                      </a:r>
                      <a:endParaRPr lang="en-US" sz="1600" b="0" i="0" u="none" strike="noStrike" dirty="0">
                        <a:solidFill>
                          <a:srgbClr val="000000"/>
                        </a:solidFill>
                        <a:effectLst/>
                        <a:latin typeface="Calibri"/>
                      </a:endParaRPr>
                    </a:p>
                  </a:txBody>
                  <a:tcPr marL="11657" marR="11657" marT="11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600" b="0" i="0" u="none" strike="noStrike" dirty="0" smtClean="0">
                          <a:solidFill>
                            <a:srgbClr val="000000"/>
                          </a:solidFill>
                          <a:effectLst/>
                          <a:latin typeface="Calibri"/>
                        </a:rPr>
                        <a:t>$277</a:t>
                      </a:r>
                      <a:endParaRPr lang="en-US" sz="1600" b="0" i="0" u="none" strike="noStrike" dirty="0">
                        <a:solidFill>
                          <a:srgbClr val="000000"/>
                        </a:solidFill>
                        <a:effectLst/>
                        <a:latin typeface="Calibri"/>
                      </a:endParaRPr>
                    </a:p>
                  </a:txBody>
                  <a:tcPr marL="11657" marR="11657" marT="1165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1"/>
                  </a:ext>
                </a:extLst>
              </a:tr>
              <a:tr h="279344">
                <a:tc>
                  <a:txBody>
                    <a:bodyPr/>
                    <a:lstStyle/>
                    <a:p>
                      <a:pPr algn="l" fontAlgn="ctr"/>
                      <a:r>
                        <a:rPr lang="en-US" sz="1600" b="0" i="0" u="none" strike="noStrike" dirty="0" smtClean="0">
                          <a:solidFill>
                            <a:srgbClr val="000000"/>
                          </a:solidFill>
                          <a:effectLst/>
                          <a:latin typeface="Calibri"/>
                        </a:rPr>
                        <a:t>Plant Search </a:t>
                      </a:r>
                      <a:r>
                        <a:rPr lang="en-US" sz="1600" b="0" i="0" u="none" strike="noStrike" dirty="0">
                          <a:solidFill>
                            <a:srgbClr val="000000"/>
                          </a:solidFill>
                          <a:effectLst/>
                          <a:latin typeface="Calibri"/>
                        </a:rPr>
                        <a:t>Fee</a:t>
                      </a:r>
                    </a:p>
                  </a:txBody>
                  <a:tcPr marL="12063" marR="12063" marT="1206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smtClean="0">
                          <a:solidFill>
                            <a:srgbClr val="000000"/>
                          </a:solidFill>
                          <a:effectLst/>
                          <a:latin typeface="Calibri"/>
                        </a:rPr>
                        <a:t>$380</a:t>
                      </a:r>
                      <a:endParaRPr lang="en-US" sz="1600" b="0" i="0" u="none" strike="noStrike" dirty="0">
                        <a:solidFill>
                          <a:srgbClr val="000000"/>
                        </a:solidFill>
                        <a:effectLst/>
                        <a:latin typeface="Calibri"/>
                      </a:endParaRPr>
                    </a:p>
                  </a:txBody>
                  <a:tcPr marL="12063" marR="12063" marT="120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600" b="0" i="0" u="none" strike="noStrike" dirty="0" smtClean="0">
                          <a:solidFill>
                            <a:srgbClr val="000000"/>
                          </a:solidFill>
                          <a:effectLst/>
                          <a:latin typeface="Calibri"/>
                        </a:rPr>
                        <a:t>$420</a:t>
                      </a:r>
                      <a:endParaRPr lang="en-US" sz="1600" b="0" i="0" u="none" strike="noStrike" dirty="0">
                        <a:solidFill>
                          <a:srgbClr val="000000"/>
                        </a:solidFill>
                        <a:effectLst/>
                        <a:latin typeface="Calibri"/>
                      </a:endParaRPr>
                    </a:p>
                  </a:txBody>
                  <a:tcPr marL="12063" marR="12063" marT="120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US" sz="1600" b="0" i="0" u="none" strike="noStrike" dirty="0" smtClean="0">
                          <a:solidFill>
                            <a:srgbClr val="000000"/>
                          </a:solidFill>
                          <a:effectLst/>
                          <a:latin typeface="Calibri"/>
                        </a:rPr>
                        <a:t>11%</a:t>
                      </a:r>
                      <a:endParaRPr lang="en-US" sz="1600" b="0" i="0" u="none" strike="noStrike" dirty="0">
                        <a:solidFill>
                          <a:srgbClr val="000000"/>
                        </a:solidFill>
                        <a:effectLst/>
                        <a:latin typeface="Calibri"/>
                      </a:endParaRPr>
                    </a:p>
                  </a:txBody>
                  <a:tcPr marL="11657" marR="11657" marT="11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600" b="0" i="0" u="none" strike="noStrike" dirty="0" smtClean="0">
                          <a:solidFill>
                            <a:srgbClr val="000000"/>
                          </a:solidFill>
                          <a:effectLst/>
                          <a:latin typeface="Calibri"/>
                        </a:rPr>
                        <a:t>$1,773</a:t>
                      </a:r>
                      <a:endParaRPr lang="en-US" sz="1600" b="0" i="0" u="none" strike="noStrike" dirty="0">
                        <a:solidFill>
                          <a:srgbClr val="000000"/>
                        </a:solidFill>
                        <a:effectLst/>
                        <a:latin typeface="Calibri"/>
                      </a:endParaRPr>
                    </a:p>
                  </a:txBody>
                  <a:tcPr marL="11657" marR="11657" marT="1165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2"/>
                  </a:ext>
                </a:extLst>
              </a:tr>
              <a:tr h="279344">
                <a:tc>
                  <a:txBody>
                    <a:bodyPr/>
                    <a:lstStyle/>
                    <a:p>
                      <a:pPr algn="l" fontAlgn="ctr"/>
                      <a:r>
                        <a:rPr lang="en-US" sz="1600" b="0" i="0" u="none" strike="noStrike" dirty="0" smtClean="0">
                          <a:solidFill>
                            <a:srgbClr val="000000"/>
                          </a:solidFill>
                          <a:effectLst/>
                          <a:latin typeface="Calibri"/>
                        </a:rPr>
                        <a:t>Plant Examination </a:t>
                      </a:r>
                      <a:r>
                        <a:rPr lang="en-US" sz="1600" b="0" i="0" u="none" strike="noStrike" dirty="0">
                          <a:solidFill>
                            <a:srgbClr val="000000"/>
                          </a:solidFill>
                          <a:effectLst/>
                          <a:latin typeface="Calibri"/>
                        </a:rPr>
                        <a:t>Fee</a:t>
                      </a:r>
                    </a:p>
                  </a:txBody>
                  <a:tcPr marL="12063" marR="12063" marT="1206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smtClean="0">
                          <a:solidFill>
                            <a:srgbClr val="000000"/>
                          </a:solidFill>
                          <a:effectLst/>
                          <a:latin typeface="Calibri"/>
                        </a:rPr>
                        <a:t>$580</a:t>
                      </a:r>
                      <a:endParaRPr lang="en-US" sz="1600" b="0" i="0" u="none" strike="noStrike" dirty="0">
                        <a:solidFill>
                          <a:srgbClr val="000000"/>
                        </a:solidFill>
                        <a:effectLst/>
                        <a:latin typeface="Calibri"/>
                      </a:endParaRPr>
                    </a:p>
                  </a:txBody>
                  <a:tcPr marL="12063" marR="12063" marT="120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600" b="0" i="0" u="none" strike="noStrike" dirty="0" smtClean="0">
                          <a:solidFill>
                            <a:srgbClr val="000000"/>
                          </a:solidFill>
                          <a:effectLst/>
                          <a:latin typeface="Calibri"/>
                        </a:rPr>
                        <a:t>$620</a:t>
                      </a:r>
                      <a:endParaRPr lang="en-US" sz="1600" b="0" i="0" u="none" strike="noStrike" dirty="0">
                        <a:solidFill>
                          <a:srgbClr val="000000"/>
                        </a:solidFill>
                        <a:effectLst/>
                        <a:latin typeface="Calibri"/>
                      </a:endParaRPr>
                    </a:p>
                  </a:txBody>
                  <a:tcPr marL="12063" marR="12063" marT="120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US" sz="1600" b="0" i="0" u="none" strike="noStrike" dirty="0" smtClean="0">
                          <a:solidFill>
                            <a:srgbClr val="000000"/>
                          </a:solidFill>
                          <a:effectLst/>
                          <a:latin typeface="Calibri"/>
                        </a:rPr>
                        <a:t>7%</a:t>
                      </a:r>
                      <a:endParaRPr lang="en-US" sz="1600" b="0" i="0" u="none" strike="noStrike" dirty="0">
                        <a:solidFill>
                          <a:srgbClr val="000000"/>
                        </a:solidFill>
                        <a:effectLst/>
                        <a:latin typeface="Calibri"/>
                      </a:endParaRPr>
                    </a:p>
                  </a:txBody>
                  <a:tcPr marL="11657" marR="11657" marT="11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600" b="0" i="0" u="none" strike="noStrike" dirty="0" smtClean="0">
                          <a:solidFill>
                            <a:srgbClr val="000000"/>
                          </a:solidFill>
                          <a:effectLst/>
                          <a:latin typeface="Calibri"/>
                        </a:rPr>
                        <a:t>$2,205</a:t>
                      </a:r>
                      <a:endParaRPr lang="en-US" sz="1600" b="0" i="0" u="none" strike="noStrike" dirty="0">
                        <a:solidFill>
                          <a:srgbClr val="000000"/>
                        </a:solidFill>
                        <a:effectLst/>
                        <a:latin typeface="Calibri"/>
                      </a:endParaRPr>
                    </a:p>
                  </a:txBody>
                  <a:tcPr marL="11657" marR="11657" marT="1165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3"/>
                  </a:ext>
                </a:extLst>
              </a:tr>
              <a:tr h="279344">
                <a:tc>
                  <a:txBody>
                    <a:bodyPr/>
                    <a:lstStyle/>
                    <a:p>
                      <a:pPr algn="l" fontAlgn="ctr"/>
                      <a:r>
                        <a:rPr lang="en-US" sz="1600" b="0" i="0" u="none" strike="noStrike" dirty="0" smtClean="0">
                          <a:solidFill>
                            <a:srgbClr val="000000"/>
                          </a:solidFill>
                          <a:effectLst/>
                          <a:latin typeface="Calibri"/>
                        </a:rPr>
                        <a:t>Plant Issue </a:t>
                      </a:r>
                      <a:r>
                        <a:rPr lang="en-US" sz="1600" b="0" i="0" u="none" strike="noStrike" dirty="0">
                          <a:solidFill>
                            <a:srgbClr val="000000"/>
                          </a:solidFill>
                          <a:effectLst/>
                          <a:latin typeface="Calibri"/>
                        </a:rPr>
                        <a:t>Fee</a:t>
                      </a:r>
                    </a:p>
                  </a:txBody>
                  <a:tcPr marL="12063" marR="12063" marT="1206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smtClean="0">
                          <a:solidFill>
                            <a:srgbClr val="000000"/>
                          </a:solidFill>
                          <a:effectLst/>
                          <a:latin typeface="Calibri"/>
                        </a:rPr>
                        <a:t>$760</a:t>
                      </a:r>
                      <a:endParaRPr lang="en-US" sz="1600" b="0" i="0" u="none" strike="noStrike" dirty="0">
                        <a:solidFill>
                          <a:srgbClr val="000000"/>
                        </a:solidFill>
                        <a:effectLst/>
                        <a:latin typeface="Calibri"/>
                      </a:endParaRPr>
                    </a:p>
                  </a:txBody>
                  <a:tcPr marL="12063" marR="12063" marT="120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600" b="0" i="0" u="none" strike="noStrike" dirty="0" smtClean="0">
                          <a:solidFill>
                            <a:srgbClr val="000000"/>
                          </a:solidFill>
                          <a:effectLst/>
                          <a:latin typeface="Calibri"/>
                        </a:rPr>
                        <a:t>$800</a:t>
                      </a:r>
                      <a:endParaRPr lang="en-US" sz="1600" b="0" i="0" u="none" strike="noStrike" dirty="0">
                        <a:solidFill>
                          <a:srgbClr val="000000"/>
                        </a:solidFill>
                        <a:effectLst/>
                        <a:latin typeface="Calibri"/>
                      </a:endParaRPr>
                    </a:p>
                  </a:txBody>
                  <a:tcPr marL="12063" marR="12063" marT="120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US" sz="1600" b="0" i="0" u="none" strike="noStrike" dirty="0" smtClean="0">
                          <a:solidFill>
                            <a:srgbClr val="000000"/>
                          </a:solidFill>
                          <a:effectLst/>
                          <a:latin typeface="Calibri"/>
                        </a:rPr>
                        <a:t>5%</a:t>
                      </a:r>
                      <a:endParaRPr lang="en-US" sz="1600" b="0" i="0" u="none" strike="noStrike" dirty="0">
                        <a:solidFill>
                          <a:srgbClr val="000000"/>
                        </a:solidFill>
                        <a:effectLst/>
                        <a:latin typeface="Calibri"/>
                      </a:endParaRPr>
                    </a:p>
                  </a:txBody>
                  <a:tcPr marL="11657" marR="11657" marT="11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600" b="0" i="0" u="none" strike="noStrike" dirty="0" smtClean="0">
                          <a:solidFill>
                            <a:srgbClr val="000000"/>
                          </a:solidFill>
                          <a:effectLst/>
                          <a:latin typeface="Calibri"/>
                        </a:rPr>
                        <a:t>$314</a:t>
                      </a:r>
                      <a:endParaRPr lang="en-US" sz="1600" b="0" i="0" u="none" strike="noStrike" dirty="0">
                        <a:solidFill>
                          <a:srgbClr val="000000"/>
                        </a:solidFill>
                        <a:effectLst/>
                        <a:latin typeface="Calibri"/>
                      </a:endParaRPr>
                    </a:p>
                  </a:txBody>
                  <a:tcPr marL="11657" marR="11657" marT="1165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4"/>
                  </a:ext>
                </a:extLst>
              </a:tr>
              <a:tr h="279344">
                <a:tc>
                  <a:txBody>
                    <a:bodyPr/>
                    <a:lstStyle/>
                    <a:p>
                      <a:pPr algn="l" fontAlgn="ctr"/>
                      <a:r>
                        <a:rPr lang="en-US" sz="1600" b="1" i="0" u="none" strike="noStrike" dirty="0" smtClean="0">
                          <a:solidFill>
                            <a:srgbClr val="000000"/>
                          </a:solidFill>
                          <a:effectLst/>
                          <a:latin typeface="Calibri"/>
                        </a:rPr>
                        <a:t>Total</a:t>
                      </a:r>
                      <a:endParaRPr lang="en-US" sz="1600" b="1" i="0" u="none" strike="noStrike" dirty="0">
                        <a:solidFill>
                          <a:srgbClr val="000000"/>
                        </a:solidFill>
                        <a:effectLst/>
                        <a:latin typeface="Calibri"/>
                      </a:endParaRPr>
                    </a:p>
                  </a:txBody>
                  <a:tcPr marL="11657" marR="11657" marT="1165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algn="ctr" fontAlgn="ctr"/>
                      <a:r>
                        <a:rPr lang="en-US" sz="1600" b="1" i="0" u="none" strike="noStrike" dirty="0" smtClean="0">
                          <a:solidFill>
                            <a:srgbClr val="000000"/>
                          </a:solidFill>
                          <a:effectLst/>
                          <a:latin typeface="Calibri"/>
                        </a:rPr>
                        <a:t>$1,900</a:t>
                      </a:r>
                      <a:endParaRPr lang="en-US" sz="1600" b="1" i="0" u="none" strike="noStrike" dirty="0">
                        <a:solidFill>
                          <a:srgbClr val="000000"/>
                        </a:solidFill>
                        <a:effectLst/>
                        <a:latin typeface="Calibri"/>
                      </a:endParaRPr>
                    </a:p>
                  </a:txBody>
                  <a:tcPr marL="11657" marR="11657" marT="11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algn="ctr" fontAlgn="ctr"/>
                      <a:r>
                        <a:rPr lang="en-US" sz="1600" b="1" i="0" u="none" strike="noStrike" dirty="0" smtClean="0">
                          <a:solidFill>
                            <a:srgbClr val="000000"/>
                          </a:solidFill>
                          <a:effectLst/>
                          <a:latin typeface="Calibri"/>
                        </a:rPr>
                        <a:t>$2,040</a:t>
                      </a:r>
                      <a:endParaRPr lang="en-US" sz="1600" b="1" i="0" u="none" strike="noStrike" dirty="0">
                        <a:solidFill>
                          <a:srgbClr val="000000"/>
                        </a:solidFill>
                        <a:effectLst/>
                        <a:latin typeface="Calibri"/>
                      </a:endParaRPr>
                    </a:p>
                  </a:txBody>
                  <a:tcPr marL="11657" marR="11657" marT="11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algn="ctr" fontAlgn="ctr"/>
                      <a:r>
                        <a:rPr lang="en-US" sz="1600" b="1" i="0" u="none" strike="noStrike" dirty="0" smtClean="0">
                          <a:solidFill>
                            <a:srgbClr val="000000"/>
                          </a:solidFill>
                          <a:effectLst/>
                          <a:latin typeface="Calibri"/>
                        </a:rPr>
                        <a:t>7%</a:t>
                      </a:r>
                      <a:endParaRPr lang="en-US" sz="1600" b="1" i="0" u="none" strike="noStrike" dirty="0">
                        <a:solidFill>
                          <a:srgbClr val="000000"/>
                        </a:solidFill>
                        <a:effectLst/>
                        <a:latin typeface="Calibri"/>
                      </a:endParaRPr>
                    </a:p>
                  </a:txBody>
                  <a:tcPr marL="11657" marR="11657" marT="11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algn="ctr" fontAlgn="ctr"/>
                      <a:r>
                        <a:rPr lang="en-US" sz="1600" b="1" i="0" u="none" strike="noStrike" dirty="0" smtClean="0">
                          <a:solidFill>
                            <a:srgbClr val="000000"/>
                          </a:solidFill>
                          <a:effectLst/>
                          <a:latin typeface="Calibri"/>
                        </a:rPr>
                        <a:t>$4,569</a:t>
                      </a:r>
                      <a:endParaRPr lang="en-US" sz="1600" b="1" i="0" u="none" strike="noStrike" dirty="0">
                        <a:solidFill>
                          <a:srgbClr val="000000"/>
                        </a:solidFill>
                        <a:effectLst/>
                        <a:latin typeface="Calibri"/>
                      </a:endParaRPr>
                    </a:p>
                  </a:txBody>
                  <a:tcPr marL="11657" marR="11657" marT="1165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4125637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8022"/>
            <a:ext cx="8229598" cy="804167"/>
          </a:xfrm>
        </p:spPr>
        <p:txBody>
          <a:bodyPr>
            <a:noAutofit/>
          </a:bodyPr>
          <a:lstStyle/>
          <a:p>
            <a:pPr lvl="1" algn="l" defTabSz="457200" rtl="0">
              <a:spcBef>
                <a:spcPct val="0"/>
              </a:spcBef>
            </a:pPr>
            <a:r>
              <a:rPr lang="en-US" sz="2400" b="1" dirty="0">
                <a:latin typeface="+mn-lt"/>
              </a:rPr>
              <a:t>Final Rule </a:t>
            </a:r>
            <a:r>
              <a:rPr lang="en-US" sz="2400" b="1" dirty="0" smtClean="0">
                <a:latin typeface="+mn-lt"/>
              </a:rPr>
              <a:t>Fee </a:t>
            </a:r>
            <a:r>
              <a:rPr lang="en-US" sz="2400" b="1" dirty="0">
                <a:latin typeface="+mn-lt"/>
              </a:rPr>
              <a:t>Structure for Excess Claims </a:t>
            </a:r>
            <a:r>
              <a:rPr lang="en-US" sz="2400" b="1" dirty="0" smtClean="0">
                <a:latin typeface="+mn-lt"/>
              </a:rPr>
              <a:t>–</a:t>
            </a:r>
            <a:br>
              <a:rPr lang="en-US" sz="2400" b="1" dirty="0" smtClean="0">
                <a:latin typeface="+mn-lt"/>
              </a:rPr>
            </a:br>
            <a:r>
              <a:rPr lang="en-US" sz="2400" b="1" dirty="0" smtClean="0">
                <a:latin typeface="+mn-lt"/>
              </a:rPr>
              <a:t>Compared </a:t>
            </a:r>
            <a:r>
              <a:rPr lang="en-US" sz="2400" b="1" dirty="0">
                <a:latin typeface="+mn-lt"/>
              </a:rPr>
              <a:t>to Current Large Entity Fee Rates </a:t>
            </a:r>
          </a:p>
        </p:txBody>
      </p:sp>
      <p:sp>
        <p:nvSpPr>
          <p:cNvPr id="3" name="Slide Number Placeholder 2"/>
          <p:cNvSpPr>
            <a:spLocks noGrp="1"/>
          </p:cNvSpPr>
          <p:nvPr>
            <p:ph type="sldNum" sz="quarter" idx="12"/>
          </p:nvPr>
        </p:nvSpPr>
        <p:spPr/>
        <p:txBody>
          <a:bodyPr/>
          <a:lstStyle/>
          <a:p>
            <a:fld id="{92DA454B-C859-4892-B9FA-68B588C9F547}" type="slidenum">
              <a:rPr lang="en-US" smtClean="0"/>
              <a:t>13</a:t>
            </a:fld>
            <a:endParaRPr lang="en-US" dirty="0"/>
          </a:p>
        </p:txBody>
      </p:sp>
      <p:sp>
        <p:nvSpPr>
          <p:cNvPr id="8" name="Rectangle 3"/>
          <p:cNvSpPr txBox="1">
            <a:spLocks noChangeArrowheads="1"/>
          </p:cNvSpPr>
          <p:nvPr/>
        </p:nvSpPr>
        <p:spPr>
          <a:xfrm>
            <a:off x="338663" y="1320412"/>
            <a:ext cx="3429183" cy="2661443"/>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Segoe UI"/>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Segoe UI"/>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Segoe UI"/>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Segoe UI"/>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Segoe U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400" dirty="0"/>
              <a:t>The Office </a:t>
            </a:r>
            <a:r>
              <a:rPr lang="en-US" sz="1400" dirty="0" smtClean="0"/>
              <a:t>increases </a:t>
            </a:r>
            <a:r>
              <a:rPr lang="en-US" sz="1400" dirty="0"/>
              <a:t>excess </a:t>
            </a:r>
            <a:r>
              <a:rPr lang="en-US" sz="1400" dirty="0" smtClean="0"/>
              <a:t>claims fees for utility, plant, and reissue applications as well as reexamination and Patent Cooperation Treaty applications.</a:t>
            </a:r>
            <a:endParaRPr lang="en-US" sz="1400" dirty="0"/>
          </a:p>
          <a:p>
            <a:r>
              <a:rPr lang="en-US" sz="1400" dirty="0"/>
              <a:t>The Office does not capture unit cost data for these services. Rather, revenue from these fees supports the front-end subsidies built into the fee rates for filing, search, and </a:t>
            </a:r>
            <a:r>
              <a:rPr lang="en-US" sz="1400" dirty="0" smtClean="0"/>
              <a:t>examination across all application types (e.g., utility, design, and plant). </a:t>
            </a:r>
            <a:endParaRPr lang="en-US" sz="1400" dirty="0"/>
          </a:p>
        </p:txBody>
      </p:sp>
      <p:sp>
        <p:nvSpPr>
          <p:cNvPr id="4" name="Rectangle 3"/>
          <p:cNvSpPr/>
          <p:nvPr/>
        </p:nvSpPr>
        <p:spPr>
          <a:xfrm>
            <a:off x="338664" y="3955791"/>
            <a:ext cx="8434254" cy="1428083"/>
          </a:xfrm>
          <a:prstGeom prst="rect">
            <a:avLst/>
          </a:prstGeom>
        </p:spPr>
        <p:txBody>
          <a:bodyPr wrap="square">
            <a:spAutoFit/>
          </a:bodyPr>
          <a:lstStyle/>
          <a:p>
            <a:pPr marL="342900" indent="-342900">
              <a:spcBef>
                <a:spcPct val="20000"/>
              </a:spcBef>
              <a:buFont typeface="Arial"/>
              <a:buChar char="•"/>
              <a:tabLst>
                <a:tab pos="341313" algn="l"/>
              </a:tabLst>
            </a:pPr>
            <a:r>
              <a:rPr lang="en-US" sz="1400" dirty="0" smtClean="0">
                <a:latin typeface="Segoe UI"/>
              </a:rPr>
              <a:t>In </a:t>
            </a:r>
            <a:r>
              <a:rPr lang="en-US" sz="1400" dirty="0">
                <a:latin typeface="Segoe UI"/>
              </a:rPr>
              <a:t>its report, the PPAC expressed opposition to the proposed fee rates and recommended a refund system in which excess claim fees are returned to applicants when claims are cancelled in response to a restriction requirement. Under </a:t>
            </a:r>
            <a:r>
              <a:rPr lang="en-US" sz="1400" dirty="0" smtClean="0">
                <a:latin typeface="Segoe UI"/>
              </a:rPr>
              <a:t>such a </a:t>
            </a:r>
            <a:r>
              <a:rPr lang="en-US" sz="1400" dirty="0">
                <a:latin typeface="Segoe UI"/>
              </a:rPr>
              <a:t>proposal, an applicant would only incur fees for the claims that are actually examined, not just filed.  </a:t>
            </a:r>
          </a:p>
          <a:p>
            <a:pPr marL="342900" indent="-342900">
              <a:spcBef>
                <a:spcPct val="20000"/>
              </a:spcBef>
              <a:buFont typeface="Arial"/>
              <a:buChar char="•"/>
            </a:pPr>
            <a:r>
              <a:rPr lang="en-US" sz="1400" dirty="0">
                <a:latin typeface="Segoe UI"/>
              </a:rPr>
              <a:t>In response, the USPTO has committed to undertaking a study to determine the feasibility of the refund program that PPAC recommends.</a:t>
            </a:r>
          </a:p>
        </p:txBody>
      </p:sp>
      <p:graphicFrame>
        <p:nvGraphicFramePr>
          <p:cNvPr id="6" name="Table 5" descr="Each Independent Claim in Excess of Three- $420 to $460 &#10;Each Claim in Excess of 20- $80 to $100 &#10;Multiple Dependent Claims - $780 to $820 &#10;" title="Current and Proposed Fees for Large Entities- Excess Claims"/>
          <p:cNvGraphicFramePr>
            <a:graphicFrameLocks noGrp="1"/>
          </p:cNvGraphicFramePr>
          <p:nvPr>
            <p:extLst>
              <p:ext uri="{D42A27DB-BD31-4B8C-83A1-F6EECF244321}">
                <p14:modId xmlns:p14="http://schemas.microsoft.com/office/powerpoint/2010/main" val="1163817737"/>
              </p:ext>
            </p:extLst>
          </p:nvPr>
        </p:nvGraphicFramePr>
        <p:xfrm>
          <a:off x="3697997" y="1364155"/>
          <a:ext cx="5074921" cy="1797571"/>
        </p:xfrm>
        <a:graphic>
          <a:graphicData uri="http://schemas.openxmlformats.org/drawingml/2006/table">
            <a:tbl>
              <a:tblPr firstRow="1"/>
              <a:tblGrid>
                <a:gridCol w="2221209">
                  <a:extLst>
                    <a:ext uri="{9D8B030D-6E8A-4147-A177-3AD203B41FA5}">
                      <a16:colId xmlns:a16="http://schemas.microsoft.com/office/drawing/2014/main" val="20000"/>
                    </a:ext>
                  </a:extLst>
                </a:gridCol>
                <a:gridCol w="1038497">
                  <a:extLst>
                    <a:ext uri="{9D8B030D-6E8A-4147-A177-3AD203B41FA5}">
                      <a16:colId xmlns:a16="http://schemas.microsoft.com/office/drawing/2014/main" val="20001"/>
                    </a:ext>
                  </a:extLst>
                </a:gridCol>
                <a:gridCol w="1045029">
                  <a:extLst>
                    <a:ext uri="{9D8B030D-6E8A-4147-A177-3AD203B41FA5}">
                      <a16:colId xmlns:a16="http://schemas.microsoft.com/office/drawing/2014/main" val="20002"/>
                    </a:ext>
                  </a:extLst>
                </a:gridCol>
                <a:gridCol w="770186">
                  <a:extLst>
                    <a:ext uri="{9D8B030D-6E8A-4147-A177-3AD203B41FA5}">
                      <a16:colId xmlns:a16="http://schemas.microsoft.com/office/drawing/2014/main" val="20003"/>
                    </a:ext>
                  </a:extLst>
                </a:gridCol>
              </a:tblGrid>
              <a:tr h="706400">
                <a:tc>
                  <a:txBody>
                    <a:bodyPr/>
                    <a:lstStyle/>
                    <a:p>
                      <a:pPr algn="ctr" fontAlgn="ctr"/>
                      <a:r>
                        <a:rPr lang="en-US" sz="1600" b="1" i="0" u="none" strike="noStrike" dirty="0">
                          <a:solidFill>
                            <a:srgbClr val="000000"/>
                          </a:solidFill>
                          <a:effectLst/>
                          <a:latin typeface="Calibri"/>
                        </a:rPr>
                        <a:t>Fee</a:t>
                      </a:r>
                    </a:p>
                  </a:txBody>
                  <a:tcPr marL="12063" marR="12063" marT="12063"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dirty="0">
                          <a:solidFill>
                            <a:srgbClr val="000000"/>
                          </a:solidFill>
                          <a:effectLst/>
                          <a:latin typeface="Calibri"/>
                        </a:rPr>
                        <a:t>Current Large Entity Fee </a:t>
                      </a:r>
                      <a:r>
                        <a:rPr lang="en-US" sz="1600" b="1" i="0" u="none" strike="noStrike" dirty="0" smtClean="0">
                          <a:solidFill>
                            <a:srgbClr val="000000"/>
                          </a:solidFill>
                          <a:effectLst/>
                          <a:latin typeface="Calibri"/>
                        </a:rPr>
                        <a:t>Rate</a:t>
                      </a:r>
                      <a:endParaRPr lang="en-US" sz="1600" b="1" i="0" u="none" strike="noStrike" dirty="0">
                        <a:solidFill>
                          <a:srgbClr val="000000"/>
                        </a:solidFill>
                        <a:effectLst/>
                        <a:latin typeface="Calibri"/>
                      </a:endParaRPr>
                    </a:p>
                  </a:txBody>
                  <a:tcPr marL="12063" marR="12063" marT="120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dirty="0" smtClean="0">
                          <a:solidFill>
                            <a:srgbClr val="000000"/>
                          </a:solidFill>
                          <a:effectLst/>
                          <a:latin typeface="Calibri"/>
                        </a:rPr>
                        <a:t>Final Rule Large Entity Fee Rate</a:t>
                      </a:r>
                      <a:endParaRPr lang="en-US" sz="1600" b="1" i="0" u="none" strike="noStrike" dirty="0">
                        <a:solidFill>
                          <a:srgbClr val="000000"/>
                        </a:solidFill>
                        <a:effectLst/>
                        <a:latin typeface="Calibri"/>
                      </a:endParaRPr>
                    </a:p>
                  </a:txBody>
                  <a:tcPr marL="12063" marR="12063" marT="120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US" sz="1600" b="1" i="0" u="none" strike="noStrike" dirty="0" smtClean="0">
                          <a:solidFill>
                            <a:srgbClr val="000000"/>
                          </a:solidFill>
                          <a:effectLst/>
                          <a:latin typeface="Calibri"/>
                        </a:rPr>
                        <a:t>Percent Change</a:t>
                      </a:r>
                      <a:endParaRPr lang="en-US" sz="1600" b="1" i="0" u="none" strike="noStrike" dirty="0">
                        <a:solidFill>
                          <a:srgbClr val="000000"/>
                        </a:solidFill>
                        <a:effectLst/>
                        <a:latin typeface="Calibri"/>
                      </a:endParaRPr>
                    </a:p>
                  </a:txBody>
                  <a:tcPr marL="11657" marR="11657" marT="11657"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0"/>
                  </a:ext>
                </a:extLst>
              </a:tr>
              <a:tr h="279344">
                <a:tc>
                  <a:txBody>
                    <a:bodyPr/>
                    <a:lstStyle/>
                    <a:p>
                      <a:pPr algn="l" fontAlgn="ctr"/>
                      <a:r>
                        <a:rPr lang="en-US" sz="1600" b="0" i="0" u="none" strike="noStrike" dirty="0">
                          <a:solidFill>
                            <a:srgbClr val="000000"/>
                          </a:solidFill>
                          <a:effectLst/>
                          <a:latin typeface="Calibri" panose="020F0502020204030204" pitchFamily="34" charset="0"/>
                        </a:rPr>
                        <a:t>Each Independent Claim in Excess of Three</a:t>
                      </a:r>
                    </a:p>
                  </a:txBody>
                  <a:tcPr marL="7620" marR="7620" marT="762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457200" rtl="0" eaLnBrk="1" fontAlgn="ctr" latinLnBrk="0" hangingPunct="1"/>
                      <a:r>
                        <a:rPr lang="en-US" sz="1600" b="0" i="0" u="none" strike="noStrike" kern="1200" dirty="0">
                          <a:solidFill>
                            <a:srgbClr val="000000"/>
                          </a:solidFill>
                          <a:effectLst/>
                          <a:latin typeface="Calibri"/>
                          <a:ea typeface="+mn-ea"/>
                          <a:cs typeface="+mn-cs"/>
                        </a:rPr>
                        <a:t>$420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457200" rtl="0" eaLnBrk="1" fontAlgn="ctr" latinLnBrk="0" hangingPunct="1"/>
                      <a:r>
                        <a:rPr lang="en-US" sz="1600" b="0" i="0" u="none" strike="noStrike" kern="1200" dirty="0">
                          <a:solidFill>
                            <a:srgbClr val="000000"/>
                          </a:solidFill>
                          <a:effectLst/>
                          <a:latin typeface="Calibri"/>
                          <a:ea typeface="+mn-ea"/>
                          <a:cs typeface="+mn-cs"/>
                        </a:rPr>
                        <a:t>$460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marL="0" algn="ctr" defTabSz="457200" rtl="0" eaLnBrk="1" fontAlgn="ctr" latinLnBrk="0" hangingPunct="1"/>
                      <a:r>
                        <a:rPr lang="en-US" sz="1600" b="0" i="0" u="none" strike="noStrike" kern="1200" dirty="0">
                          <a:solidFill>
                            <a:srgbClr val="000000"/>
                          </a:solidFill>
                          <a:effectLst/>
                          <a:latin typeface="Calibri"/>
                          <a:ea typeface="+mn-ea"/>
                          <a:cs typeface="+mn-cs"/>
                        </a:rPr>
                        <a:t>10%</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1"/>
                  </a:ext>
                </a:extLst>
              </a:tr>
              <a:tr h="279344">
                <a:tc>
                  <a:txBody>
                    <a:bodyPr/>
                    <a:lstStyle/>
                    <a:p>
                      <a:pPr algn="l" fontAlgn="ctr"/>
                      <a:r>
                        <a:rPr lang="en-US" sz="1600" b="0" i="0" u="none" strike="noStrike" dirty="0">
                          <a:solidFill>
                            <a:srgbClr val="000000"/>
                          </a:solidFill>
                          <a:effectLst/>
                          <a:latin typeface="Calibri" panose="020F0502020204030204" pitchFamily="34" charset="0"/>
                        </a:rPr>
                        <a:t>Each Claim in Excess of 20</a:t>
                      </a:r>
                    </a:p>
                  </a:txBody>
                  <a:tcPr marL="7620" marR="7620" marT="762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457200" rtl="0" eaLnBrk="1" fontAlgn="ctr" latinLnBrk="0" hangingPunct="1"/>
                      <a:r>
                        <a:rPr lang="en-US" sz="1600" b="0" i="0" u="none" strike="noStrike" kern="1200" dirty="0">
                          <a:solidFill>
                            <a:srgbClr val="000000"/>
                          </a:solidFill>
                          <a:effectLst/>
                          <a:latin typeface="Calibri"/>
                          <a:ea typeface="+mn-ea"/>
                          <a:cs typeface="+mn-cs"/>
                        </a:rPr>
                        <a:t>$80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457200" rtl="0" eaLnBrk="1" fontAlgn="ctr" latinLnBrk="0" hangingPunct="1"/>
                      <a:r>
                        <a:rPr lang="en-US" sz="1600" b="0" i="0" u="none" strike="noStrike" kern="1200" dirty="0">
                          <a:solidFill>
                            <a:srgbClr val="000000"/>
                          </a:solidFill>
                          <a:effectLst/>
                          <a:latin typeface="Calibri"/>
                          <a:ea typeface="+mn-ea"/>
                          <a:cs typeface="+mn-cs"/>
                        </a:rPr>
                        <a:t>$100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marL="0" algn="ctr" defTabSz="457200" rtl="0" eaLnBrk="1" fontAlgn="ctr" latinLnBrk="0" hangingPunct="1"/>
                      <a:r>
                        <a:rPr lang="en-US" sz="1600" b="0" i="0" u="none" strike="noStrike" kern="1200" dirty="0">
                          <a:solidFill>
                            <a:srgbClr val="000000"/>
                          </a:solidFill>
                          <a:effectLst/>
                          <a:latin typeface="Calibri"/>
                          <a:ea typeface="+mn-ea"/>
                          <a:cs typeface="+mn-cs"/>
                        </a:rPr>
                        <a:t>25%</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2"/>
                  </a:ext>
                </a:extLst>
              </a:tr>
              <a:tr h="279344">
                <a:tc>
                  <a:txBody>
                    <a:bodyPr/>
                    <a:lstStyle/>
                    <a:p>
                      <a:pPr algn="l" fontAlgn="ctr"/>
                      <a:r>
                        <a:rPr lang="en-US" sz="1600" b="0" i="0" u="none" strike="noStrike" dirty="0">
                          <a:solidFill>
                            <a:srgbClr val="000000"/>
                          </a:solidFill>
                          <a:effectLst/>
                          <a:latin typeface="Calibri" panose="020F0502020204030204" pitchFamily="34" charset="0"/>
                        </a:rPr>
                        <a:t>Multiple Dependent Claim</a:t>
                      </a:r>
                    </a:p>
                  </a:txBody>
                  <a:tcPr marL="7620" marR="7620" marT="762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fontAlgn="ctr" latinLnBrk="0" hangingPunct="1"/>
                      <a:r>
                        <a:rPr lang="en-US" sz="1600" b="0" i="0" u="none" strike="noStrike" kern="1200" dirty="0">
                          <a:solidFill>
                            <a:srgbClr val="000000"/>
                          </a:solidFill>
                          <a:effectLst/>
                          <a:latin typeface="Calibri"/>
                          <a:ea typeface="+mn-ea"/>
                          <a:cs typeface="+mn-cs"/>
                        </a:rPr>
                        <a:t>$780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algn="ctr" defTabSz="457200" rtl="0" eaLnBrk="1" fontAlgn="ctr" latinLnBrk="0" hangingPunct="1"/>
                      <a:r>
                        <a:rPr lang="en-US" sz="1600" b="0" i="0" u="none" strike="noStrike" kern="1200" dirty="0">
                          <a:solidFill>
                            <a:srgbClr val="000000"/>
                          </a:solidFill>
                          <a:effectLst/>
                          <a:latin typeface="Calibri"/>
                          <a:ea typeface="+mn-ea"/>
                          <a:cs typeface="+mn-cs"/>
                        </a:rPr>
                        <a:t>$820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1"/>
                    </a:solidFill>
                  </a:tcPr>
                </a:tc>
                <a:tc>
                  <a:txBody>
                    <a:bodyPr/>
                    <a:lstStyle/>
                    <a:p>
                      <a:pPr marL="0" algn="ctr" defTabSz="457200" rtl="0" eaLnBrk="1" fontAlgn="ctr" latinLnBrk="0" hangingPunct="1"/>
                      <a:r>
                        <a:rPr lang="en-US" sz="1600" b="0" i="0" u="none" strike="noStrike" kern="1200" dirty="0">
                          <a:solidFill>
                            <a:srgbClr val="000000"/>
                          </a:solidFill>
                          <a:effectLst/>
                          <a:latin typeface="Calibri"/>
                          <a:ea typeface="+mn-ea"/>
                          <a:cs typeface="+mn-cs"/>
                        </a:rPr>
                        <a:t>5%</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7061813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8022"/>
            <a:ext cx="8229598" cy="812369"/>
          </a:xfrm>
        </p:spPr>
        <p:txBody>
          <a:bodyPr>
            <a:noAutofit/>
          </a:bodyPr>
          <a:lstStyle/>
          <a:p>
            <a:pPr lvl="1" algn="l" defTabSz="457200" rtl="0">
              <a:spcBef>
                <a:spcPct val="0"/>
              </a:spcBef>
            </a:pPr>
            <a:r>
              <a:rPr lang="en-US" sz="2400" b="1" dirty="0" smtClean="0">
                <a:latin typeface="+mn-lt"/>
              </a:rPr>
              <a:t>Final </a:t>
            </a:r>
            <a:r>
              <a:rPr lang="en-US" sz="2400" b="1" dirty="0">
                <a:latin typeface="+mn-lt"/>
              </a:rPr>
              <a:t>Fee Structure for IDS – </a:t>
            </a:r>
            <a:br>
              <a:rPr lang="en-US" sz="2400" b="1" dirty="0">
                <a:latin typeface="+mn-lt"/>
              </a:rPr>
            </a:br>
            <a:r>
              <a:rPr lang="en-US" sz="2400" b="1" dirty="0">
                <a:latin typeface="+mn-lt"/>
              </a:rPr>
              <a:t>Compared to Current Large Entity Fee Rates </a:t>
            </a:r>
          </a:p>
        </p:txBody>
      </p:sp>
      <p:sp>
        <p:nvSpPr>
          <p:cNvPr id="3" name="Slide Number Placeholder 2"/>
          <p:cNvSpPr>
            <a:spLocks noGrp="1"/>
          </p:cNvSpPr>
          <p:nvPr>
            <p:ph type="sldNum" sz="quarter" idx="12"/>
          </p:nvPr>
        </p:nvSpPr>
        <p:spPr/>
        <p:txBody>
          <a:bodyPr/>
          <a:lstStyle/>
          <a:p>
            <a:fld id="{92DA454B-C859-4892-B9FA-68B588C9F547}" type="slidenum">
              <a:rPr lang="en-US" smtClean="0"/>
              <a:t>14</a:t>
            </a:fld>
            <a:endParaRPr lang="en-US" dirty="0"/>
          </a:p>
        </p:txBody>
      </p:sp>
      <p:sp>
        <p:nvSpPr>
          <p:cNvPr id="5" name="Rectangle 3"/>
          <p:cNvSpPr txBox="1">
            <a:spLocks noChangeArrowheads="1"/>
          </p:cNvSpPr>
          <p:nvPr/>
        </p:nvSpPr>
        <p:spPr>
          <a:xfrm>
            <a:off x="243840" y="1320800"/>
            <a:ext cx="3530492" cy="427990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Segoe UI"/>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Segoe UI"/>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Segoe UI"/>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Segoe UI"/>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Segoe U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400" dirty="0" smtClean="0"/>
              <a:t>Upon review of stakeholder feedback about an initial proposal to eliminate the </a:t>
            </a:r>
            <a:r>
              <a:rPr lang="en-US" sz="1400" dirty="0"/>
              <a:t>certification requirement (under 37 C.F.R. 1.97 (e</a:t>
            </a:r>
            <a:r>
              <a:rPr lang="en-US" sz="1400" dirty="0" smtClean="0"/>
              <a:t>)), the Office opts instead to increase the </a:t>
            </a:r>
            <a:r>
              <a:rPr lang="en-US" sz="1400" dirty="0"/>
              <a:t>IDS submission fee </a:t>
            </a:r>
            <a:r>
              <a:rPr lang="en-US" sz="1400" dirty="0" smtClean="0"/>
              <a:t>rate to help defray aggregate costs. </a:t>
            </a:r>
          </a:p>
          <a:p>
            <a:r>
              <a:rPr lang="en-US" sz="1400" dirty="0" smtClean="0"/>
              <a:t>Additional revenue from this fee will support the Office’s strategic goals and offer needed revenue given smaller fee increases in the final rule.</a:t>
            </a:r>
            <a:endParaRPr lang="en-US" sz="1400" dirty="0"/>
          </a:p>
          <a:p>
            <a:endParaRPr lang="en-US" sz="1400" dirty="0"/>
          </a:p>
        </p:txBody>
      </p:sp>
      <p:graphicFrame>
        <p:nvGraphicFramePr>
          <p:cNvPr id="8" name="Table 7" descr="Submission of an Information Disclosure Statement after FAOM, before Notice of Allowance- $180 to $240 " title="Current and Proposed Fees for Large Entities- IDS"/>
          <p:cNvGraphicFramePr>
            <a:graphicFrameLocks noGrp="1"/>
          </p:cNvGraphicFramePr>
          <p:nvPr>
            <p:extLst>
              <p:ext uri="{D42A27DB-BD31-4B8C-83A1-F6EECF244321}">
                <p14:modId xmlns:p14="http://schemas.microsoft.com/office/powerpoint/2010/main" val="3591481477"/>
              </p:ext>
            </p:extLst>
          </p:nvPr>
        </p:nvGraphicFramePr>
        <p:xfrm>
          <a:off x="3860800" y="1335667"/>
          <a:ext cx="5074921" cy="2079826"/>
        </p:xfrm>
        <a:graphic>
          <a:graphicData uri="http://schemas.openxmlformats.org/drawingml/2006/table">
            <a:tbl>
              <a:tblPr firstRow="1"/>
              <a:tblGrid>
                <a:gridCol w="2034901">
                  <a:extLst>
                    <a:ext uri="{9D8B030D-6E8A-4147-A177-3AD203B41FA5}">
                      <a16:colId xmlns:a16="http://schemas.microsoft.com/office/drawing/2014/main" val="20000"/>
                    </a:ext>
                  </a:extLst>
                </a:gridCol>
                <a:gridCol w="1013340">
                  <a:extLst>
                    <a:ext uri="{9D8B030D-6E8A-4147-A177-3AD203B41FA5}">
                      <a16:colId xmlns:a16="http://schemas.microsoft.com/office/drawing/2014/main" val="20001"/>
                    </a:ext>
                  </a:extLst>
                </a:gridCol>
                <a:gridCol w="1013340">
                  <a:extLst>
                    <a:ext uri="{9D8B030D-6E8A-4147-A177-3AD203B41FA5}">
                      <a16:colId xmlns:a16="http://schemas.microsoft.com/office/drawing/2014/main" val="20002"/>
                    </a:ext>
                  </a:extLst>
                </a:gridCol>
                <a:gridCol w="1013340">
                  <a:extLst>
                    <a:ext uri="{9D8B030D-6E8A-4147-A177-3AD203B41FA5}">
                      <a16:colId xmlns:a16="http://schemas.microsoft.com/office/drawing/2014/main" val="20003"/>
                    </a:ext>
                  </a:extLst>
                </a:gridCol>
              </a:tblGrid>
              <a:tr h="515797">
                <a:tc>
                  <a:txBody>
                    <a:bodyPr/>
                    <a:lstStyle/>
                    <a:p>
                      <a:pPr algn="ctr" fontAlgn="ctr"/>
                      <a:r>
                        <a:rPr lang="en-US" sz="1500" b="1" i="0" u="none" strike="noStrike" dirty="0">
                          <a:solidFill>
                            <a:srgbClr val="000000"/>
                          </a:solidFill>
                          <a:effectLst/>
                          <a:latin typeface="Calibri"/>
                        </a:rPr>
                        <a:t>Fee</a:t>
                      </a:r>
                    </a:p>
                  </a:txBody>
                  <a:tcPr marL="11213" marR="11213" marT="11213" marB="0" anchor="ctr">
                    <a:lnL w="190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500" b="1" i="0" u="none" strike="noStrike" dirty="0">
                          <a:solidFill>
                            <a:srgbClr val="000000"/>
                          </a:solidFill>
                          <a:effectLst/>
                          <a:latin typeface="Calibri"/>
                        </a:rPr>
                        <a:t>Current Large Entity Fee </a:t>
                      </a:r>
                      <a:r>
                        <a:rPr lang="en-US" sz="1500" b="1" i="0" u="none" strike="noStrike" dirty="0" smtClean="0">
                          <a:solidFill>
                            <a:srgbClr val="000000"/>
                          </a:solidFill>
                          <a:effectLst/>
                          <a:latin typeface="Calibri"/>
                        </a:rPr>
                        <a:t>Rate</a:t>
                      </a:r>
                      <a:endParaRPr lang="en-US" sz="1500" b="1" i="0" u="none" strike="noStrike" dirty="0">
                        <a:solidFill>
                          <a:srgbClr val="000000"/>
                        </a:solidFill>
                        <a:effectLst/>
                        <a:latin typeface="Calibri"/>
                      </a:endParaRPr>
                    </a:p>
                  </a:txBody>
                  <a:tcPr marL="11213" marR="11213" marT="112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dirty="0" smtClean="0">
                          <a:solidFill>
                            <a:srgbClr val="000000"/>
                          </a:solidFill>
                          <a:effectLst/>
                          <a:latin typeface="Calibri"/>
                        </a:rPr>
                        <a:t>Final Rule </a:t>
                      </a:r>
                      <a:r>
                        <a:rPr lang="en-US" sz="1500" b="1" i="0" u="none" strike="noStrike" dirty="0" smtClean="0">
                          <a:solidFill>
                            <a:srgbClr val="000000"/>
                          </a:solidFill>
                          <a:effectLst/>
                          <a:latin typeface="Calibri"/>
                        </a:rPr>
                        <a:t>Large </a:t>
                      </a:r>
                      <a:r>
                        <a:rPr lang="en-US" sz="1500" b="1" i="0" u="none" strike="noStrike" dirty="0">
                          <a:solidFill>
                            <a:srgbClr val="000000"/>
                          </a:solidFill>
                          <a:effectLst/>
                          <a:latin typeface="Calibri"/>
                        </a:rPr>
                        <a:t>Entity Fee </a:t>
                      </a:r>
                      <a:r>
                        <a:rPr lang="en-US" sz="1500" b="1" i="0" u="none" strike="noStrike" dirty="0" smtClean="0">
                          <a:solidFill>
                            <a:srgbClr val="000000"/>
                          </a:solidFill>
                          <a:effectLst/>
                          <a:latin typeface="Calibri"/>
                        </a:rPr>
                        <a:t>Rate</a:t>
                      </a:r>
                      <a:endParaRPr lang="en-US" sz="1500" b="1" i="0" u="none" strike="noStrike" dirty="0">
                        <a:solidFill>
                          <a:srgbClr val="000000"/>
                        </a:solidFill>
                        <a:effectLst/>
                        <a:latin typeface="Calibri"/>
                      </a:endParaRPr>
                    </a:p>
                  </a:txBody>
                  <a:tcPr marL="11213" marR="11213" marT="112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US" sz="1500" b="1" i="0" u="none" strike="noStrike" dirty="0" smtClean="0">
                          <a:solidFill>
                            <a:srgbClr val="000000"/>
                          </a:solidFill>
                          <a:effectLst/>
                          <a:latin typeface="Calibri"/>
                        </a:rPr>
                        <a:t>Percent Change</a:t>
                      </a:r>
                      <a:endParaRPr lang="en-US" sz="1500" b="1" i="0" u="none" strike="noStrike" dirty="0">
                        <a:solidFill>
                          <a:srgbClr val="000000"/>
                        </a:solidFill>
                        <a:effectLst/>
                        <a:latin typeface="Calibri"/>
                      </a:endParaRPr>
                    </a:p>
                  </a:txBody>
                  <a:tcPr marL="11213" marR="11213" marT="11213" marB="0" anchor="ctr">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0"/>
                  </a:ext>
                </a:extLst>
              </a:tr>
              <a:tr h="1289493">
                <a:tc>
                  <a:txBody>
                    <a:bodyPr/>
                    <a:lstStyle/>
                    <a:p>
                      <a:pPr algn="l" fontAlgn="ctr"/>
                      <a:r>
                        <a:rPr lang="en-US" sz="1500" b="0" i="0" u="none" strike="noStrike" dirty="0">
                          <a:solidFill>
                            <a:srgbClr val="000000"/>
                          </a:solidFill>
                          <a:effectLst/>
                          <a:latin typeface="Calibri"/>
                        </a:rPr>
                        <a:t>Submission of an Information Disclosure Statement after </a:t>
                      </a:r>
                      <a:r>
                        <a:rPr lang="en-US" sz="1500" b="0" i="0" u="none" strike="noStrike" dirty="0" smtClean="0">
                          <a:solidFill>
                            <a:srgbClr val="000000"/>
                          </a:solidFill>
                          <a:effectLst/>
                          <a:latin typeface="Calibri"/>
                        </a:rPr>
                        <a:t>First Action on the Merits (FAOM), </a:t>
                      </a:r>
                      <a:r>
                        <a:rPr lang="en-US" sz="1500" b="0" i="0" u="none" strike="noStrike" dirty="0">
                          <a:solidFill>
                            <a:srgbClr val="000000"/>
                          </a:solidFill>
                          <a:effectLst/>
                          <a:latin typeface="Calibri"/>
                        </a:rPr>
                        <a:t>before Notice of Allowance</a:t>
                      </a:r>
                    </a:p>
                  </a:txBody>
                  <a:tcPr marL="11213" marR="11213" marT="11213" marB="0" anchor="ctr">
                    <a:lnL w="190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US" sz="1500" b="0" i="0" u="none" strike="noStrike" dirty="0">
                          <a:solidFill>
                            <a:srgbClr val="000000"/>
                          </a:solidFill>
                          <a:effectLst/>
                          <a:latin typeface="Calibri"/>
                        </a:rPr>
                        <a:t>$180 </a:t>
                      </a:r>
                    </a:p>
                  </a:txBody>
                  <a:tcPr marL="11213" marR="11213" marT="112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1500" b="0" i="0" u="none" strike="noStrike" dirty="0" smtClean="0">
                          <a:solidFill>
                            <a:srgbClr val="000000"/>
                          </a:solidFill>
                          <a:effectLst/>
                          <a:latin typeface="Calibri"/>
                        </a:rPr>
                        <a:t>$240</a:t>
                      </a:r>
                      <a:endParaRPr lang="en-US" sz="1500" b="0" i="0" u="none" strike="noStrike" dirty="0">
                        <a:solidFill>
                          <a:srgbClr val="000000"/>
                        </a:solidFill>
                        <a:effectLst/>
                        <a:latin typeface="Calibri"/>
                      </a:endParaRPr>
                    </a:p>
                  </a:txBody>
                  <a:tcPr marL="11213" marR="11213" marT="112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DCE6F1"/>
                    </a:solidFill>
                  </a:tcPr>
                </a:tc>
                <a:tc>
                  <a:txBody>
                    <a:bodyPr/>
                    <a:lstStyle/>
                    <a:p>
                      <a:pPr algn="ctr" fontAlgn="ctr"/>
                      <a:r>
                        <a:rPr lang="en-US" sz="1500" b="0" i="0" u="none" strike="noStrike" dirty="0" smtClean="0">
                          <a:solidFill>
                            <a:srgbClr val="000000"/>
                          </a:solidFill>
                          <a:effectLst/>
                          <a:latin typeface="Calibri"/>
                        </a:rPr>
                        <a:t>33%</a:t>
                      </a:r>
                      <a:endParaRPr lang="en-US" sz="1500" b="0" i="0" u="none" strike="noStrike" dirty="0">
                        <a:solidFill>
                          <a:srgbClr val="000000"/>
                        </a:solidFill>
                        <a:effectLst/>
                        <a:latin typeface="Calibri"/>
                      </a:endParaRPr>
                    </a:p>
                  </a:txBody>
                  <a:tcPr marL="11213" marR="11213" marT="11213" marB="0" anchor="ctr">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2168937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8022"/>
            <a:ext cx="8229598" cy="814576"/>
          </a:xfrm>
        </p:spPr>
        <p:txBody>
          <a:bodyPr>
            <a:noAutofit/>
          </a:bodyPr>
          <a:lstStyle/>
          <a:p>
            <a:pPr lvl="1" algn="l" defTabSz="457200" rtl="0">
              <a:spcBef>
                <a:spcPct val="0"/>
              </a:spcBef>
            </a:pPr>
            <a:r>
              <a:rPr lang="en-US" sz="2400" b="1" dirty="0" smtClean="0">
                <a:latin typeface="+mn-lt"/>
              </a:rPr>
              <a:t>Final Fee Structure for RCEs – </a:t>
            </a:r>
            <a:br>
              <a:rPr lang="en-US" sz="2400" b="1" dirty="0" smtClean="0">
                <a:latin typeface="+mn-lt"/>
              </a:rPr>
            </a:br>
            <a:r>
              <a:rPr lang="en-US" sz="2400" b="1" dirty="0" smtClean="0">
                <a:latin typeface="+mn-lt"/>
              </a:rPr>
              <a:t>Compared to Current </a:t>
            </a:r>
            <a:r>
              <a:rPr lang="en-US" sz="2400" b="1" dirty="0">
                <a:latin typeface="+mn-lt"/>
              </a:rPr>
              <a:t>Large Entity Fee Rates </a:t>
            </a:r>
          </a:p>
        </p:txBody>
      </p:sp>
      <p:sp>
        <p:nvSpPr>
          <p:cNvPr id="3" name="Slide Number Placeholder 2"/>
          <p:cNvSpPr>
            <a:spLocks noGrp="1"/>
          </p:cNvSpPr>
          <p:nvPr>
            <p:ph type="sldNum" sz="quarter" idx="12"/>
          </p:nvPr>
        </p:nvSpPr>
        <p:spPr/>
        <p:txBody>
          <a:bodyPr/>
          <a:lstStyle/>
          <a:p>
            <a:fld id="{92DA454B-C859-4892-B9FA-68B588C9F547}" type="slidenum">
              <a:rPr lang="en-US" smtClean="0"/>
              <a:t>15</a:t>
            </a:fld>
            <a:endParaRPr lang="en-US" dirty="0"/>
          </a:p>
        </p:txBody>
      </p:sp>
      <p:sp>
        <p:nvSpPr>
          <p:cNvPr id="9" name="Rectangle 3"/>
          <p:cNvSpPr txBox="1">
            <a:spLocks noChangeArrowheads="1"/>
          </p:cNvSpPr>
          <p:nvPr/>
        </p:nvSpPr>
        <p:spPr>
          <a:xfrm>
            <a:off x="277710" y="1223609"/>
            <a:ext cx="3366920" cy="3199126"/>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Segoe UI"/>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Segoe UI"/>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Segoe UI"/>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Segoe UI"/>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Segoe U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100" dirty="0" smtClean="0"/>
              <a:t>RCE fees increase</a:t>
            </a:r>
            <a:r>
              <a:rPr lang="en-US" sz="1100" dirty="0"/>
              <a:t> </a:t>
            </a:r>
            <a:r>
              <a:rPr lang="en-US" sz="1100" dirty="0" smtClean="0"/>
              <a:t>in the final rule to more closely align </a:t>
            </a:r>
            <a:r>
              <a:rPr lang="en-US" sz="1100" dirty="0"/>
              <a:t>the fee rates with the cost of processing an RCE, as calculated using the most recently available cost data (FY 2015</a:t>
            </a:r>
            <a:r>
              <a:rPr lang="en-US" sz="1100" dirty="0" smtClean="0"/>
              <a:t>). </a:t>
            </a:r>
          </a:p>
          <a:p>
            <a:r>
              <a:rPr lang="en-US" sz="1100" dirty="0" smtClean="0"/>
              <a:t>The fee </a:t>
            </a:r>
            <a:r>
              <a:rPr lang="en-US" sz="1100" dirty="0"/>
              <a:t>for the first </a:t>
            </a:r>
            <a:r>
              <a:rPr lang="en-US" sz="1100" dirty="0" smtClean="0"/>
              <a:t>RCE request </a:t>
            </a:r>
            <a:r>
              <a:rPr lang="en-US" sz="1100" dirty="0"/>
              <a:t>is still below </a:t>
            </a:r>
            <a:r>
              <a:rPr lang="en-US" sz="1100" dirty="0" smtClean="0"/>
              <a:t>its unit cost, while the fee for a 2</a:t>
            </a:r>
            <a:r>
              <a:rPr lang="en-US" sz="1100" baseline="30000" dirty="0" smtClean="0"/>
              <a:t>nd</a:t>
            </a:r>
            <a:r>
              <a:rPr lang="en-US" sz="1100" dirty="0" smtClean="0"/>
              <a:t> and subsequent RCE is slightly above its unit cost.</a:t>
            </a:r>
          </a:p>
          <a:p>
            <a:r>
              <a:rPr lang="en-US" sz="1100" dirty="0" smtClean="0"/>
              <a:t>Several stakeholders suggested that the USPTO is using fee increases to drive applicants away from RCEs, which are often critical to reaching an allowance. </a:t>
            </a:r>
            <a:r>
              <a:rPr lang="en-US" sz="1100" dirty="0"/>
              <a:t>Instead, some stakeholders suggest that the Office consider other ways to reduce pendency and the need for RCEs.  </a:t>
            </a:r>
            <a:endParaRPr lang="en-US" sz="1100" dirty="0" smtClean="0"/>
          </a:p>
          <a:p>
            <a:r>
              <a:rPr lang="en-US" sz="1100" dirty="0"/>
              <a:t>Based on the PPAC recommendations, the </a:t>
            </a:r>
            <a:r>
              <a:rPr lang="en-US" sz="1100" dirty="0" smtClean="0"/>
              <a:t>fee increases proposed in the NPRM were lowered (from $1,500 to $1,300 for 1</a:t>
            </a:r>
            <a:r>
              <a:rPr lang="en-US" sz="1100" baseline="30000" dirty="0" smtClean="0"/>
              <a:t>st</a:t>
            </a:r>
            <a:r>
              <a:rPr lang="en-US" sz="1100" dirty="0" smtClean="0"/>
              <a:t> </a:t>
            </a:r>
            <a:r>
              <a:rPr lang="en-US" sz="1100" dirty="0"/>
              <a:t>RCE </a:t>
            </a:r>
            <a:r>
              <a:rPr lang="en-US" sz="1100" dirty="0" smtClean="0"/>
              <a:t>and from $2,000 to $1,900 for 2</a:t>
            </a:r>
            <a:r>
              <a:rPr lang="en-US" sz="1100" baseline="30000" dirty="0" smtClean="0"/>
              <a:t>nd</a:t>
            </a:r>
            <a:r>
              <a:rPr lang="en-US" sz="1100" dirty="0" smtClean="0"/>
              <a:t> </a:t>
            </a:r>
            <a:r>
              <a:rPr lang="en-US" sz="1100" dirty="0"/>
              <a:t>and Subsequent </a:t>
            </a:r>
            <a:r>
              <a:rPr lang="en-US" sz="1100" dirty="0" smtClean="0"/>
              <a:t>RCE) from the initial proposals.</a:t>
            </a:r>
            <a:endParaRPr lang="en-US" sz="1100" dirty="0"/>
          </a:p>
          <a:p>
            <a:endParaRPr lang="en-US" sz="1100" dirty="0"/>
          </a:p>
          <a:p>
            <a:endParaRPr lang="en-US" sz="1100" dirty="0" smtClean="0"/>
          </a:p>
        </p:txBody>
      </p:sp>
      <p:sp>
        <p:nvSpPr>
          <p:cNvPr id="4" name="Rectangle 3"/>
          <p:cNvSpPr/>
          <p:nvPr/>
        </p:nvSpPr>
        <p:spPr>
          <a:xfrm>
            <a:off x="264217" y="4541732"/>
            <a:ext cx="8548314" cy="600164"/>
          </a:xfrm>
          <a:prstGeom prst="rect">
            <a:avLst/>
          </a:prstGeom>
        </p:spPr>
        <p:txBody>
          <a:bodyPr wrap="square">
            <a:spAutoFit/>
          </a:bodyPr>
          <a:lstStyle/>
          <a:p>
            <a:pPr marL="342900" indent="-342900">
              <a:spcBef>
                <a:spcPct val="20000"/>
              </a:spcBef>
              <a:buFont typeface="Arial"/>
              <a:buChar char="•"/>
            </a:pPr>
            <a:r>
              <a:rPr lang="en-US" sz="1100" dirty="0" smtClean="0">
                <a:latin typeface="Segoe UI"/>
              </a:rPr>
              <a:t>The final rule does not alter fees from the NPRM. The final rule fee increases still do not achieve full cost recovery for RCEs, but they will bring collections closer to costs and therefore reduce the subsidy for RCE filings currently provided by other patent fees.  In addition to the fee adjustments, the USPTO remains focused on initiatives aimed at reducing the need for RCEs.</a:t>
            </a:r>
            <a:endParaRPr lang="en-US" sz="1100" dirty="0">
              <a:latin typeface="Segoe UI"/>
            </a:endParaRPr>
          </a:p>
        </p:txBody>
      </p:sp>
      <p:graphicFrame>
        <p:nvGraphicFramePr>
          <p:cNvPr id="5" name="Table 4" descr="Request for Continued Examination (RCE) - 1st Request (see 37 CFR 1.114)- $1,200 to $1,300 &#10;Request for Continued Examination (RCE) - 2nd and Subsequent Request (see 37 CFR 1.114) - $1,700 to $1,900 &#10;" title="Current and Proposed Fees for Large Entities - RCEs"/>
          <p:cNvGraphicFramePr>
            <a:graphicFrameLocks noGrp="1"/>
          </p:cNvGraphicFramePr>
          <p:nvPr>
            <p:extLst>
              <p:ext uri="{D42A27DB-BD31-4B8C-83A1-F6EECF244321}">
                <p14:modId xmlns:p14="http://schemas.microsoft.com/office/powerpoint/2010/main" val="4234044963"/>
              </p:ext>
            </p:extLst>
          </p:nvPr>
        </p:nvGraphicFramePr>
        <p:xfrm>
          <a:off x="3737610" y="1358163"/>
          <a:ext cx="5074921" cy="2785712"/>
        </p:xfrm>
        <a:graphic>
          <a:graphicData uri="http://schemas.openxmlformats.org/drawingml/2006/table">
            <a:tbl>
              <a:tblPr firstRow="1"/>
              <a:tblGrid>
                <a:gridCol w="2122277">
                  <a:extLst>
                    <a:ext uri="{9D8B030D-6E8A-4147-A177-3AD203B41FA5}">
                      <a16:colId xmlns:a16="http://schemas.microsoft.com/office/drawing/2014/main" val="20000"/>
                    </a:ext>
                  </a:extLst>
                </a:gridCol>
                <a:gridCol w="830688">
                  <a:extLst>
                    <a:ext uri="{9D8B030D-6E8A-4147-A177-3AD203B41FA5}">
                      <a16:colId xmlns:a16="http://schemas.microsoft.com/office/drawing/2014/main" val="20001"/>
                    </a:ext>
                  </a:extLst>
                </a:gridCol>
                <a:gridCol w="811369">
                  <a:extLst>
                    <a:ext uri="{9D8B030D-6E8A-4147-A177-3AD203B41FA5}">
                      <a16:colId xmlns:a16="http://schemas.microsoft.com/office/drawing/2014/main" val="20002"/>
                    </a:ext>
                  </a:extLst>
                </a:gridCol>
                <a:gridCol w="637504">
                  <a:extLst>
                    <a:ext uri="{9D8B030D-6E8A-4147-A177-3AD203B41FA5}">
                      <a16:colId xmlns:a16="http://schemas.microsoft.com/office/drawing/2014/main" val="20003"/>
                    </a:ext>
                  </a:extLst>
                </a:gridCol>
                <a:gridCol w="673083">
                  <a:extLst>
                    <a:ext uri="{9D8B030D-6E8A-4147-A177-3AD203B41FA5}">
                      <a16:colId xmlns:a16="http://schemas.microsoft.com/office/drawing/2014/main" val="20004"/>
                    </a:ext>
                  </a:extLst>
                </a:gridCol>
              </a:tblGrid>
              <a:tr h="542498">
                <a:tc>
                  <a:txBody>
                    <a:bodyPr/>
                    <a:lstStyle/>
                    <a:p>
                      <a:pPr algn="ctr" fontAlgn="ctr"/>
                      <a:r>
                        <a:rPr lang="en-US" sz="1500" b="1" i="0" u="none" strike="noStrike" dirty="0">
                          <a:solidFill>
                            <a:srgbClr val="000000"/>
                          </a:solidFill>
                          <a:effectLst/>
                          <a:latin typeface="Calibri"/>
                        </a:rPr>
                        <a:t>Fee</a:t>
                      </a:r>
                    </a:p>
                  </a:txBody>
                  <a:tcPr marL="11793" marR="11793" marT="1179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500" b="1" i="0" u="none" strike="noStrike" dirty="0">
                          <a:solidFill>
                            <a:srgbClr val="000000"/>
                          </a:solidFill>
                          <a:effectLst/>
                          <a:latin typeface="Calibri"/>
                        </a:rPr>
                        <a:t>Current Large Entity Fee </a:t>
                      </a:r>
                      <a:r>
                        <a:rPr lang="en-US" sz="1500" b="1" i="0" u="none" strike="noStrike" dirty="0" smtClean="0">
                          <a:solidFill>
                            <a:srgbClr val="000000"/>
                          </a:solidFill>
                          <a:effectLst/>
                          <a:latin typeface="Calibri"/>
                        </a:rPr>
                        <a:t>Rate</a:t>
                      </a:r>
                      <a:endParaRPr lang="en-US" sz="1500" b="1" i="0" u="none" strike="noStrike" dirty="0">
                        <a:solidFill>
                          <a:srgbClr val="000000"/>
                        </a:solidFill>
                        <a:effectLst/>
                        <a:latin typeface="Calibri"/>
                      </a:endParaRPr>
                    </a:p>
                  </a:txBody>
                  <a:tcPr marL="11793" marR="11793" marT="11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dirty="0" smtClean="0">
                          <a:solidFill>
                            <a:srgbClr val="000000"/>
                          </a:solidFill>
                          <a:effectLst/>
                          <a:latin typeface="Calibri"/>
                        </a:rPr>
                        <a:t>Final Rule </a:t>
                      </a:r>
                      <a:r>
                        <a:rPr lang="en-US" sz="1500" b="1" i="0" u="none" strike="noStrike" dirty="0" smtClean="0">
                          <a:solidFill>
                            <a:srgbClr val="000000"/>
                          </a:solidFill>
                          <a:effectLst/>
                          <a:latin typeface="Calibri"/>
                        </a:rPr>
                        <a:t>Large </a:t>
                      </a:r>
                      <a:r>
                        <a:rPr lang="en-US" sz="1500" b="1" i="0" u="none" strike="noStrike" dirty="0">
                          <a:solidFill>
                            <a:srgbClr val="000000"/>
                          </a:solidFill>
                          <a:effectLst/>
                          <a:latin typeface="Calibri"/>
                        </a:rPr>
                        <a:t>Entity Fee </a:t>
                      </a:r>
                      <a:r>
                        <a:rPr lang="en-US" sz="1500" b="1" i="0" u="none" strike="noStrike" dirty="0" smtClean="0">
                          <a:solidFill>
                            <a:srgbClr val="000000"/>
                          </a:solidFill>
                          <a:effectLst/>
                          <a:latin typeface="Calibri"/>
                        </a:rPr>
                        <a:t>Rate</a:t>
                      </a:r>
                      <a:endParaRPr lang="en-US" sz="1500" b="1" i="0" u="none" strike="noStrike" dirty="0">
                        <a:solidFill>
                          <a:srgbClr val="000000"/>
                        </a:solidFill>
                        <a:effectLst/>
                        <a:latin typeface="Calibri"/>
                      </a:endParaRPr>
                    </a:p>
                  </a:txBody>
                  <a:tcPr marL="11793" marR="11793" marT="11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US" sz="1500" b="1" i="0" u="none" strike="noStrike" dirty="0" smtClean="0">
                          <a:solidFill>
                            <a:srgbClr val="000000"/>
                          </a:solidFill>
                          <a:effectLst/>
                          <a:latin typeface="Calibri"/>
                        </a:rPr>
                        <a:t>Percent Change</a:t>
                      </a:r>
                      <a:endParaRPr lang="en-US" sz="1500" b="1" i="0" u="none" strike="noStrike" dirty="0">
                        <a:solidFill>
                          <a:srgbClr val="000000"/>
                        </a:solidFill>
                        <a:effectLst/>
                        <a:latin typeface="Calibri"/>
                      </a:endParaRPr>
                    </a:p>
                  </a:txBody>
                  <a:tcPr marL="11793" marR="11793" marT="11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500" b="1" i="0" u="none" strike="noStrike" dirty="0" smtClean="0">
                          <a:solidFill>
                            <a:srgbClr val="000000"/>
                          </a:solidFill>
                          <a:effectLst/>
                          <a:latin typeface="Calibri"/>
                        </a:rPr>
                        <a:t>FY 2015 Unit Cost</a:t>
                      </a:r>
                      <a:endParaRPr lang="en-US" sz="1500" b="1" i="0" u="none" strike="noStrike" dirty="0">
                        <a:solidFill>
                          <a:srgbClr val="000000"/>
                        </a:solidFill>
                        <a:effectLst/>
                        <a:latin typeface="Calibri"/>
                      </a:endParaRPr>
                    </a:p>
                  </a:txBody>
                  <a:tcPr marL="11793" marR="11793" marT="1179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0"/>
                  </a:ext>
                </a:extLst>
              </a:tr>
              <a:tr h="857065">
                <a:tc>
                  <a:txBody>
                    <a:bodyPr/>
                    <a:lstStyle/>
                    <a:p>
                      <a:pPr algn="l" fontAlgn="ctr"/>
                      <a:r>
                        <a:rPr lang="en-US" sz="1500" b="0" i="0" u="none" strike="noStrike" dirty="0">
                          <a:solidFill>
                            <a:srgbClr val="000000"/>
                          </a:solidFill>
                          <a:effectLst/>
                          <a:latin typeface="Calibri"/>
                        </a:rPr>
                        <a:t>Request for Continued Examination (RCE) - 1st Request (see 37 CFR 1.114)</a:t>
                      </a:r>
                    </a:p>
                  </a:txBody>
                  <a:tcPr marL="11793" marR="11793" marT="1179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500" b="0" i="0" u="none" strike="noStrike" dirty="0">
                          <a:solidFill>
                            <a:srgbClr val="000000"/>
                          </a:solidFill>
                          <a:effectLst/>
                          <a:latin typeface="Calibri"/>
                        </a:rPr>
                        <a:t>$1,200 </a:t>
                      </a:r>
                    </a:p>
                  </a:txBody>
                  <a:tcPr marL="11793" marR="11793" marT="11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500" b="0" i="0" u="none" strike="noStrike" dirty="0" smtClean="0">
                          <a:solidFill>
                            <a:srgbClr val="000000"/>
                          </a:solidFill>
                          <a:effectLst/>
                          <a:latin typeface="Calibri"/>
                        </a:rPr>
                        <a:t>$1,300</a:t>
                      </a:r>
                      <a:endParaRPr lang="en-US" sz="1500" b="0" i="0" u="none" strike="noStrike" dirty="0">
                        <a:solidFill>
                          <a:srgbClr val="000000"/>
                        </a:solidFill>
                        <a:effectLst/>
                        <a:latin typeface="Calibri"/>
                      </a:endParaRPr>
                    </a:p>
                  </a:txBody>
                  <a:tcPr marL="11793" marR="11793" marT="11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US" sz="1500" b="0" i="0" u="none" strike="noStrike" dirty="0" smtClean="0">
                          <a:solidFill>
                            <a:srgbClr val="000000"/>
                          </a:solidFill>
                          <a:effectLst/>
                          <a:latin typeface="Calibri"/>
                        </a:rPr>
                        <a:t>8%</a:t>
                      </a:r>
                      <a:endParaRPr lang="en-US" sz="1500" b="0" i="0" u="none" strike="noStrike" dirty="0">
                        <a:solidFill>
                          <a:srgbClr val="000000"/>
                        </a:solidFill>
                        <a:effectLst/>
                        <a:latin typeface="Calibri"/>
                      </a:endParaRPr>
                    </a:p>
                  </a:txBody>
                  <a:tcPr marL="11793" marR="11793" marT="11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457200" rtl="0" eaLnBrk="1" fontAlgn="ctr" latinLnBrk="0" hangingPunct="1"/>
                      <a:r>
                        <a:rPr lang="en-US" sz="1500" b="0" i="0" u="none" strike="noStrike" kern="1200" dirty="0" smtClean="0">
                          <a:solidFill>
                            <a:srgbClr val="000000"/>
                          </a:solidFill>
                          <a:effectLst/>
                          <a:latin typeface="Calibri"/>
                          <a:ea typeface="+mn-ea"/>
                          <a:cs typeface="+mn-cs"/>
                        </a:rPr>
                        <a:t>$2,187 </a:t>
                      </a:r>
                      <a:endParaRPr lang="en-US" sz="1500" b="0" i="0" u="none" strike="noStrike" kern="1200" dirty="0">
                        <a:solidFill>
                          <a:srgbClr val="000000"/>
                        </a:solidFill>
                        <a:effectLst/>
                        <a:latin typeface="Calibri"/>
                        <a:ea typeface="+mn-ea"/>
                        <a:cs typeface="+mn-cs"/>
                      </a:endParaRPr>
                    </a:p>
                  </a:txBody>
                  <a:tcPr marL="11793" marR="11793" marT="1179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1"/>
                  </a:ext>
                </a:extLst>
              </a:tr>
              <a:tr h="1002454">
                <a:tc>
                  <a:txBody>
                    <a:bodyPr/>
                    <a:lstStyle/>
                    <a:p>
                      <a:pPr algn="l" fontAlgn="ctr"/>
                      <a:r>
                        <a:rPr lang="en-US" sz="1500" b="0" i="0" u="none" strike="noStrike" dirty="0">
                          <a:solidFill>
                            <a:srgbClr val="000000"/>
                          </a:solidFill>
                          <a:effectLst/>
                          <a:latin typeface="Calibri"/>
                        </a:rPr>
                        <a:t>Request for Continued Examination (RCE) - 2nd and Subsequent Request (see 37 CFR 1.114)</a:t>
                      </a:r>
                    </a:p>
                  </a:txBody>
                  <a:tcPr marL="11793" marR="11793" marT="1179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500" b="0" i="0" u="none" strike="noStrike" dirty="0">
                          <a:solidFill>
                            <a:srgbClr val="000000"/>
                          </a:solidFill>
                          <a:effectLst/>
                          <a:latin typeface="Calibri"/>
                        </a:rPr>
                        <a:t>$1,700 </a:t>
                      </a:r>
                    </a:p>
                  </a:txBody>
                  <a:tcPr marL="11793" marR="11793" marT="11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500" b="0" i="0" u="none" strike="noStrike" dirty="0" smtClean="0">
                          <a:solidFill>
                            <a:srgbClr val="000000"/>
                          </a:solidFill>
                          <a:effectLst/>
                          <a:latin typeface="Calibri"/>
                        </a:rPr>
                        <a:t>$1,900 </a:t>
                      </a:r>
                      <a:endParaRPr lang="en-US" sz="1500" b="0" i="0" u="none" strike="noStrike" dirty="0">
                        <a:solidFill>
                          <a:srgbClr val="000000"/>
                        </a:solidFill>
                        <a:effectLst/>
                        <a:latin typeface="Calibri"/>
                      </a:endParaRPr>
                    </a:p>
                  </a:txBody>
                  <a:tcPr marL="11793" marR="11793" marT="11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US" sz="1500" b="0" i="0" u="none" strike="noStrike" dirty="0" smtClean="0">
                          <a:solidFill>
                            <a:srgbClr val="000000"/>
                          </a:solidFill>
                          <a:effectLst/>
                          <a:latin typeface="Calibri"/>
                        </a:rPr>
                        <a:t>12%</a:t>
                      </a:r>
                      <a:endParaRPr lang="en-US" sz="1500" b="0" i="0" u="none" strike="noStrike" dirty="0">
                        <a:solidFill>
                          <a:srgbClr val="000000"/>
                        </a:solidFill>
                        <a:effectLst/>
                        <a:latin typeface="Calibri"/>
                      </a:endParaRPr>
                    </a:p>
                  </a:txBody>
                  <a:tcPr marL="11793" marR="11793" marT="11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ctr" defTabSz="457200" rtl="0" eaLnBrk="1" fontAlgn="ctr" latinLnBrk="0" hangingPunct="1"/>
                      <a:r>
                        <a:rPr lang="en-US" sz="1500" b="0" i="0" u="none" strike="noStrike" kern="1200" dirty="0" smtClean="0">
                          <a:solidFill>
                            <a:srgbClr val="000000"/>
                          </a:solidFill>
                          <a:effectLst/>
                          <a:latin typeface="Calibri"/>
                          <a:ea typeface="+mn-ea"/>
                          <a:cs typeface="+mn-cs"/>
                        </a:rPr>
                        <a:t>$1,540 </a:t>
                      </a:r>
                      <a:endParaRPr lang="en-US" sz="1500" b="0" i="0" u="none" strike="noStrike" kern="1200" dirty="0">
                        <a:solidFill>
                          <a:srgbClr val="000000"/>
                        </a:solidFill>
                        <a:effectLst/>
                        <a:latin typeface="Calibri"/>
                        <a:ea typeface="+mn-ea"/>
                        <a:cs typeface="+mn-cs"/>
                      </a:endParaRPr>
                    </a:p>
                  </a:txBody>
                  <a:tcPr marL="11793" marR="11793" marT="1179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8507616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8022"/>
            <a:ext cx="8229598" cy="869481"/>
          </a:xfrm>
        </p:spPr>
        <p:txBody>
          <a:bodyPr>
            <a:noAutofit/>
          </a:bodyPr>
          <a:lstStyle/>
          <a:p>
            <a:pPr lvl="1" algn="l" defTabSz="457200" rtl="0">
              <a:spcBef>
                <a:spcPct val="0"/>
              </a:spcBef>
            </a:pPr>
            <a:r>
              <a:rPr lang="en-US" sz="2400" b="1" dirty="0" smtClean="0">
                <a:latin typeface="+mn-lt"/>
              </a:rPr>
              <a:t>Final </a:t>
            </a:r>
            <a:r>
              <a:rPr lang="en-US" sz="2400" b="1" dirty="0">
                <a:latin typeface="+mn-lt"/>
              </a:rPr>
              <a:t>Fee Structure for </a:t>
            </a:r>
            <a:r>
              <a:rPr lang="en-US" sz="2400" b="1" dirty="0" smtClean="0">
                <a:latin typeface="+mn-lt"/>
              </a:rPr>
              <a:t>Appeals </a:t>
            </a:r>
            <a:r>
              <a:rPr lang="en-US" sz="2400" b="1" dirty="0">
                <a:latin typeface="+mn-lt"/>
              </a:rPr>
              <a:t>– </a:t>
            </a:r>
            <a:br>
              <a:rPr lang="en-US" sz="2400" b="1" dirty="0">
                <a:latin typeface="+mn-lt"/>
              </a:rPr>
            </a:br>
            <a:r>
              <a:rPr lang="en-US" sz="2400" b="1" dirty="0">
                <a:latin typeface="+mn-lt"/>
              </a:rPr>
              <a:t>Compared to </a:t>
            </a:r>
            <a:r>
              <a:rPr lang="en-US" sz="2400" b="1" dirty="0" smtClean="0">
                <a:latin typeface="+mn-lt"/>
              </a:rPr>
              <a:t>Current Large Entity Fee Rates</a:t>
            </a:r>
            <a:endParaRPr lang="en-US" sz="2400" b="1" i="1" dirty="0">
              <a:solidFill>
                <a:srgbClr val="FF0000"/>
              </a:solidFill>
              <a:latin typeface="+mn-lt"/>
            </a:endParaRPr>
          </a:p>
        </p:txBody>
      </p:sp>
      <p:sp>
        <p:nvSpPr>
          <p:cNvPr id="3" name="Slide Number Placeholder 2"/>
          <p:cNvSpPr>
            <a:spLocks noGrp="1"/>
          </p:cNvSpPr>
          <p:nvPr>
            <p:ph type="sldNum" sz="quarter" idx="12"/>
          </p:nvPr>
        </p:nvSpPr>
        <p:spPr/>
        <p:txBody>
          <a:bodyPr/>
          <a:lstStyle/>
          <a:p>
            <a:fld id="{92DA454B-C859-4892-B9FA-68B588C9F547}" type="slidenum">
              <a:rPr lang="en-US" smtClean="0"/>
              <a:t>16</a:t>
            </a:fld>
            <a:endParaRPr lang="en-US" dirty="0"/>
          </a:p>
        </p:txBody>
      </p:sp>
      <p:sp>
        <p:nvSpPr>
          <p:cNvPr id="5" name="Rectangle 3"/>
          <p:cNvSpPr txBox="1">
            <a:spLocks noChangeArrowheads="1"/>
          </p:cNvSpPr>
          <p:nvPr/>
        </p:nvSpPr>
        <p:spPr>
          <a:xfrm>
            <a:off x="457201" y="1258294"/>
            <a:ext cx="3317131" cy="2457672"/>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Segoe UI"/>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Segoe UI"/>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Segoe UI"/>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Segoe UI"/>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Segoe U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400" dirty="0" smtClean="0"/>
              <a:t>Stakeholder feedback suggested that increased appeal fees could discourage patent holders’ access to increasingly important USPTO appeal services. </a:t>
            </a:r>
          </a:p>
          <a:p>
            <a:r>
              <a:rPr lang="en-US" sz="1400" dirty="0"/>
              <a:t>In response, the Office </a:t>
            </a:r>
            <a:r>
              <a:rPr lang="en-US" sz="1400" dirty="0" smtClean="0"/>
              <a:t>elects to maintain the current fee rate for the notice of appeal and reduce the previously proposed fee to Forward an Appeal from $2,500 to $2,240. </a:t>
            </a:r>
            <a:endParaRPr lang="en-US" sz="1400" dirty="0">
              <a:solidFill>
                <a:srgbClr val="FF0000"/>
              </a:solidFill>
            </a:endParaRPr>
          </a:p>
        </p:txBody>
      </p:sp>
      <p:sp>
        <p:nvSpPr>
          <p:cNvPr id="4" name="Rectangle 3"/>
          <p:cNvSpPr/>
          <p:nvPr/>
        </p:nvSpPr>
        <p:spPr>
          <a:xfrm>
            <a:off x="457200" y="3658943"/>
            <a:ext cx="8315961" cy="1946027"/>
          </a:xfrm>
          <a:prstGeom prst="rect">
            <a:avLst/>
          </a:prstGeom>
        </p:spPr>
        <p:txBody>
          <a:bodyPr vert="horz" lIns="91440" tIns="45720" rIns="91440" bIns="45720" rtlCol="0">
            <a:noAutofit/>
          </a:bodyPr>
          <a:lstStyle/>
          <a:p>
            <a:pPr marL="342900" indent="-342900">
              <a:spcBef>
                <a:spcPct val="20000"/>
              </a:spcBef>
              <a:buFont typeface="Arial"/>
              <a:buChar char="•"/>
            </a:pPr>
            <a:r>
              <a:rPr lang="en-US" sz="1400" dirty="0" smtClean="0"/>
              <a:t>The new fees still do </a:t>
            </a:r>
            <a:r>
              <a:rPr lang="en-US" sz="1400" dirty="0"/>
              <a:t>not fully recover costs. In FY 2015, ex parte appeal fees covered approximately 58% of the cost per appeal.  The proposed fee increase results in a cost recovery of </a:t>
            </a:r>
            <a:r>
              <a:rPr lang="en-US" sz="1400" dirty="0" smtClean="0"/>
              <a:t>63% </a:t>
            </a:r>
            <a:r>
              <a:rPr lang="en-US" sz="1400" dirty="0"/>
              <a:t>per appeal. </a:t>
            </a:r>
            <a:endParaRPr lang="en-US" sz="1400" dirty="0" smtClean="0"/>
          </a:p>
          <a:p>
            <a:pPr marL="342900" indent="-342900">
              <a:spcBef>
                <a:spcPct val="20000"/>
              </a:spcBef>
              <a:buFont typeface="Arial"/>
              <a:buChar char="•"/>
            </a:pPr>
            <a:r>
              <a:rPr lang="en-US" sz="1400" dirty="0" smtClean="0"/>
              <a:t>The revised fee to forward an appeal aims to </a:t>
            </a:r>
            <a:r>
              <a:rPr lang="en-US" sz="1400" dirty="0"/>
              <a:t>better align fees with costs and allow continued progress on reducing the backlog of ex parte appeals</a:t>
            </a:r>
            <a:r>
              <a:rPr lang="en-US" sz="1400" dirty="0" smtClean="0"/>
              <a:t>.  </a:t>
            </a:r>
            <a:r>
              <a:rPr lang="en-US" sz="1400" dirty="0" smtClean="0">
                <a:latin typeface="Segoe UI"/>
              </a:rPr>
              <a:t>Since the 2013 patent fee rulemaking, ex </a:t>
            </a:r>
            <a:r>
              <a:rPr lang="en-US" sz="1400" dirty="0">
                <a:latin typeface="Segoe UI"/>
              </a:rPr>
              <a:t>parte appeal fees have enabled the PTAB to hire more </a:t>
            </a:r>
            <a:r>
              <a:rPr lang="en-US" sz="1400" dirty="0" smtClean="0">
                <a:latin typeface="Segoe UI"/>
              </a:rPr>
              <a:t>judges and greatly reduce the appeals backlog, from nearly 27,000 in 2012 </a:t>
            </a:r>
            <a:r>
              <a:rPr lang="en-US" sz="1400" dirty="0">
                <a:latin typeface="Segoe UI"/>
              </a:rPr>
              <a:t>to under 20,000 </a:t>
            </a:r>
            <a:r>
              <a:rPr lang="en-US" sz="1400" dirty="0" smtClean="0">
                <a:latin typeface="Segoe UI"/>
              </a:rPr>
              <a:t>in </a:t>
            </a:r>
            <a:r>
              <a:rPr lang="en-US" sz="1400" dirty="0">
                <a:latin typeface="Segoe UI"/>
              </a:rPr>
              <a:t>FY </a:t>
            </a:r>
            <a:r>
              <a:rPr lang="en-US" sz="1400" dirty="0" smtClean="0">
                <a:latin typeface="Segoe UI"/>
              </a:rPr>
              <a:t>2015.  Additional appeals fee revenue will support further backlog </a:t>
            </a:r>
            <a:r>
              <a:rPr lang="en-US" sz="1400" dirty="0">
                <a:latin typeface="Segoe UI"/>
              </a:rPr>
              <a:t>and </a:t>
            </a:r>
            <a:r>
              <a:rPr lang="en-US" sz="1400" dirty="0" smtClean="0">
                <a:latin typeface="Segoe UI"/>
              </a:rPr>
              <a:t>pendency reductions.</a:t>
            </a:r>
            <a:endParaRPr lang="en-US" sz="1400" dirty="0">
              <a:latin typeface="Segoe UI"/>
            </a:endParaRPr>
          </a:p>
        </p:txBody>
      </p:sp>
      <p:graphicFrame>
        <p:nvGraphicFramePr>
          <p:cNvPr id="6" name="Table 5" descr="Notice of Appeal - $800 to $800 &#10;Forwarding an Appeal in an Application or Ex Parte Reexamination Proceeding to the Board -$2,000 to $2,240 &#10;" title="Current and Proposed Fees for Large Entities - Appeals"/>
          <p:cNvGraphicFramePr>
            <a:graphicFrameLocks noGrp="1"/>
          </p:cNvGraphicFramePr>
          <p:nvPr>
            <p:extLst>
              <p:ext uri="{D42A27DB-BD31-4B8C-83A1-F6EECF244321}">
                <p14:modId xmlns:p14="http://schemas.microsoft.com/office/powerpoint/2010/main" val="883010323"/>
              </p:ext>
            </p:extLst>
          </p:nvPr>
        </p:nvGraphicFramePr>
        <p:xfrm>
          <a:off x="3915178" y="1334063"/>
          <a:ext cx="4857984" cy="2238321"/>
        </p:xfrm>
        <a:graphic>
          <a:graphicData uri="http://schemas.openxmlformats.org/drawingml/2006/table">
            <a:tbl>
              <a:tblPr firstRow="1"/>
              <a:tblGrid>
                <a:gridCol w="1957588">
                  <a:extLst>
                    <a:ext uri="{9D8B030D-6E8A-4147-A177-3AD203B41FA5}">
                      <a16:colId xmlns:a16="http://schemas.microsoft.com/office/drawing/2014/main" val="20000"/>
                    </a:ext>
                  </a:extLst>
                </a:gridCol>
                <a:gridCol w="779172">
                  <a:extLst>
                    <a:ext uri="{9D8B030D-6E8A-4147-A177-3AD203B41FA5}">
                      <a16:colId xmlns:a16="http://schemas.microsoft.com/office/drawing/2014/main" val="20001"/>
                    </a:ext>
                  </a:extLst>
                </a:gridCol>
                <a:gridCol w="825182">
                  <a:extLst>
                    <a:ext uri="{9D8B030D-6E8A-4147-A177-3AD203B41FA5}">
                      <a16:colId xmlns:a16="http://schemas.microsoft.com/office/drawing/2014/main" val="20002"/>
                    </a:ext>
                  </a:extLst>
                </a:gridCol>
                <a:gridCol w="604105">
                  <a:extLst>
                    <a:ext uri="{9D8B030D-6E8A-4147-A177-3AD203B41FA5}">
                      <a16:colId xmlns:a16="http://schemas.microsoft.com/office/drawing/2014/main" val="20003"/>
                    </a:ext>
                  </a:extLst>
                </a:gridCol>
                <a:gridCol w="691937">
                  <a:extLst>
                    <a:ext uri="{9D8B030D-6E8A-4147-A177-3AD203B41FA5}">
                      <a16:colId xmlns:a16="http://schemas.microsoft.com/office/drawing/2014/main" val="20004"/>
                    </a:ext>
                  </a:extLst>
                </a:gridCol>
              </a:tblGrid>
              <a:tr h="990174">
                <a:tc>
                  <a:txBody>
                    <a:bodyPr/>
                    <a:lstStyle/>
                    <a:p>
                      <a:pPr algn="ctr" fontAlgn="ctr"/>
                      <a:r>
                        <a:rPr lang="en-US" sz="1400" b="1" i="0" u="none" strike="noStrike" dirty="0">
                          <a:solidFill>
                            <a:srgbClr val="000000"/>
                          </a:solidFill>
                          <a:effectLst/>
                          <a:latin typeface="Calibri"/>
                        </a:rPr>
                        <a:t>Fee</a:t>
                      </a:r>
                    </a:p>
                  </a:txBody>
                  <a:tcPr marL="12156" marR="12156" marT="1215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dirty="0">
                          <a:solidFill>
                            <a:srgbClr val="000000"/>
                          </a:solidFill>
                          <a:effectLst/>
                          <a:latin typeface="Calibri"/>
                        </a:rPr>
                        <a:t>Current Large Entity Fee </a:t>
                      </a:r>
                      <a:r>
                        <a:rPr lang="en-US" sz="1400" b="1" i="0" u="none" strike="noStrike" dirty="0" smtClean="0">
                          <a:solidFill>
                            <a:srgbClr val="000000"/>
                          </a:solidFill>
                          <a:effectLst/>
                          <a:latin typeface="Calibri"/>
                        </a:rPr>
                        <a:t>Rate</a:t>
                      </a:r>
                      <a:endParaRPr lang="en-US" sz="1400" b="1" i="0" u="none" strike="noStrike" dirty="0">
                        <a:solidFill>
                          <a:srgbClr val="000000"/>
                        </a:solidFill>
                        <a:effectLst/>
                        <a:latin typeface="Calibri"/>
                      </a:endParaRPr>
                    </a:p>
                  </a:txBody>
                  <a:tcPr marL="12156" marR="12156" marT="121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dirty="0" smtClean="0">
                          <a:solidFill>
                            <a:srgbClr val="000000"/>
                          </a:solidFill>
                          <a:effectLst/>
                          <a:latin typeface="Calibri"/>
                        </a:rPr>
                        <a:t>Final Rule Large </a:t>
                      </a:r>
                      <a:r>
                        <a:rPr lang="en-US" sz="1400" b="1" i="0" u="none" strike="noStrike" dirty="0">
                          <a:solidFill>
                            <a:srgbClr val="000000"/>
                          </a:solidFill>
                          <a:effectLst/>
                          <a:latin typeface="Calibri"/>
                        </a:rPr>
                        <a:t>Entity Fee </a:t>
                      </a:r>
                      <a:r>
                        <a:rPr lang="en-US" sz="1400" b="1" i="0" u="none" strike="noStrike" dirty="0" smtClean="0">
                          <a:solidFill>
                            <a:srgbClr val="000000"/>
                          </a:solidFill>
                          <a:effectLst/>
                          <a:latin typeface="Calibri"/>
                        </a:rPr>
                        <a:t>Rate</a:t>
                      </a:r>
                      <a:endParaRPr lang="en-US" sz="1400" b="1" i="0" u="none" strike="noStrike" dirty="0">
                        <a:solidFill>
                          <a:srgbClr val="000000"/>
                        </a:solidFill>
                        <a:effectLst/>
                        <a:latin typeface="Calibri"/>
                      </a:endParaRPr>
                    </a:p>
                  </a:txBody>
                  <a:tcPr marL="12156" marR="12156" marT="121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US" sz="1400" b="1" i="0" u="none" strike="noStrike" dirty="0" smtClean="0">
                          <a:solidFill>
                            <a:srgbClr val="000000"/>
                          </a:solidFill>
                          <a:effectLst/>
                          <a:latin typeface="Calibri"/>
                        </a:rPr>
                        <a:t>Percent Change</a:t>
                      </a:r>
                      <a:endParaRPr lang="en-US" sz="1400" b="1" i="0" u="none" strike="noStrike" dirty="0">
                        <a:solidFill>
                          <a:srgbClr val="000000"/>
                        </a:solidFill>
                        <a:effectLst/>
                        <a:latin typeface="Calibri"/>
                      </a:endParaRPr>
                    </a:p>
                  </a:txBody>
                  <a:tcPr marL="12156" marR="12156" marT="121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1" i="0" u="none" strike="noStrike" dirty="0" smtClean="0">
                          <a:solidFill>
                            <a:srgbClr val="000000"/>
                          </a:solidFill>
                          <a:effectLst/>
                          <a:latin typeface="Calibri"/>
                        </a:rPr>
                        <a:t>FY 2015 Unit Cost</a:t>
                      </a:r>
                      <a:endParaRPr lang="en-US" sz="1400" b="1" i="0" u="none" strike="noStrike" dirty="0">
                        <a:solidFill>
                          <a:srgbClr val="000000"/>
                        </a:solidFill>
                        <a:effectLst/>
                        <a:latin typeface="Calibri"/>
                      </a:endParaRPr>
                    </a:p>
                  </a:txBody>
                  <a:tcPr marL="12156" marR="12156" marT="1215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0"/>
                  </a:ext>
                </a:extLst>
              </a:tr>
              <a:tr h="257973">
                <a:tc>
                  <a:txBody>
                    <a:bodyPr/>
                    <a:lstStyle/>
                    <a:p>
                      <a:pPr algn="l" fontAlgn="ctr"/>
                      <a:r>
                        <a:rPr lang="en-US" sz="1400" b="0" i="0" u="none" strike="noStrike" dirty="0">
                          <a:solidFill>
                            <a:srgbClr val="000000"/>
                          </a:solidFill>
                          <a:effectLst/>
                          <a:latin typeface="Calibri"/>
                        </a:rPr>
                        <a:t>Notice of Appeal</a:t>
                      </a:r>
                    </a:p>
                  </a:txBody>
                  <a:tcPr marL="12156" marR="12156" marT="1215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Calibri"/>
                        </a:rPr>
                        <a:t>$800 </a:t>
                      </a:r>
                    </a:p>
                  </a:txBody>
                  <a:tcPr marL="12156" marR="12156" marT="121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0" i="0" u="none" strike="noStrike" dirty="0" smtClean="0">
                          <a:solidFill>
                            <a:srgbClr val="000000"/>
                          </a:solidFill>
                          <a:effectLst/>
                          <a:latin typeface="Calibri"/>
                        </a:rPr>
                        <a:t>$800 </a:t>
                      </a:r>
                      <a:endParaRPr lang="en-US" sz="1400" b="0" i="0" u="none" strike="noStrike" dirty="0">
                        <a:solidFill>
                          <a:srgbClr val="000000"/>
                        </a:solidFill>
                        <a:effectLst/>
                        <a:latin typeface="Calibri"/>
                      </a:endParaRPr>
                    </a:p>
                  </a:txBody>
                  <a:tcPr marL="12156" marR="12156" marT="121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US" sz="1400" b="0" i="0" u="none" strike="noStrike" dirty="0" smtClean="0">
                          <a:solidFill>
                            <a:srgbClr val="000000"/>
                          </a:solidFill>
                          <a:effectLst/>
                          <a:latin typeface="Calibri"/>
                        </a:rPr>
                        <a:t>0%</a:t>
                      </a:r>
                      <a:endParaRPr lang="en-US" sz="1400" b="0" i="0" u="none" strike="noStrike" dirty="0">
                        <a:solidFill>
                          <a:srgbClr val="000000"/>
                        </a:solidFill>
                        <a:effectLst/>
                        <a:latin typeface="Calibri"/>
                      </a:endParaRPr>
                    </a:p>
                  </a:txBody>
                  <a:tcPr marL="12156" marR="12156" marT="121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0" i="0" u="none" strike="noStrike" dirty="0" smtClean="0">
                          <a:solidFill>
                            <a:srgbClr val="000000"/>
                          </a:solidFill>
                          <a:effectLst/>
                          <a:latin typeface="Calibri"/>
                        </a:rPr>
                        <a:t>$45</a:t>
                      </a:r>
                      <a:endParaRPr lang="en-US" sz="1400" b="0" i="0" u="none" strike="noStrike" dirty="0">
                        <a:solidFill>
                          <a:srgbClr val="000000"/>
                        </a:solidFill>
                        <a:effectLst/>
                        <a:latin typeface="Calibri"/>
                      </a:endParaRPr>
                    </a:p>
                  </a:txBody>
                  <a:tcPr marL="12156" marR="12156" marT="1215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1"/>
                  </a:ext>
                </a:extLst>
              </a:tr>
              <a:tr h="990174">
                <a:tc>
                  <a:txBody>
                    <a:bodyPr/>
                    <a:lstStyle/>
                    <a:p>
                      <a:pPr algn="l" fontAlgn="ctr"/>
                      <a:r>
                        <a:rPr lang="en-US" sz="1400" b="0" i="0" u="none" strike="noStrike" dirty="0">
                          <a:solidFill>
                            <a:srgbClr val="000000"/>
                          </a:solidFill>
                          <a:effectLst/>
                          <a:latin typeface="Calibri"/>
                        </a:rPr>
                        <a:t>Forwarding an Appeal in an Application or Ex Parte Reexamination Proceeding to the Board</a:t>
                      </a:r>
                    </a:p>
                  </a:txBody>
                  <a:tcPr marL="12156" marR="12156" marT="1215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Calibri"/>
                        </a:rPr>
                        <a:t>$2,000 </a:t>
                      </a:r>
                    </a:p>
                  </a:txBody>
                  <a:tcPr marL="12156" marR="12156" marT="121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0" i="0" u="none" strike="noStrike" dirty="0">
                          <a:solidFill>
                            <a:srgbClr val="000000"/>
                          </a:solidFill>
                          <a:effectLst/>
                          <a:latin typeface="Calibri"/>
                        </a:rPr>
                        <a:t>$</a:t>
                      </a:r>
                      <a:r>
                        <a:rPr lang="en-US" sz="1400" b="0" i="0" u="none" strike="noStrike" dirty="0" smtClean="0">
                          <a:solidFill>
                            <a:srgbClr val="000000"/>
                          </a:solidFill>
                          <a:effectLst/>
                          <a:latin typeface="Calibri"/>
                        </a:rPr>
                        <a:t>2,240 </a:t>
                      </a:r>
                      <a:endParaRPr lang="en-US" sz="1400" b="0" i="0" u="none" strike="noStrike" dirty="0">
                        <a:solidFill>
                          <a:srgbClr val="000000"/>
                        </a:solidFill>
                        <a:effectLst/>
                        <a:latin typeface="Calibri"/>
                      </a:endParaRPr>
                    </a:p>
                  </a:txBody>
                  <a:tcPr marL="12156" marR="12156" marT="121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US" sz="1400" b="0" i="0" u="none" strike="noStrike" dirty="0" smtClean="0">
                          <a:solidFill>
                            <a:srgbClr val="000000"/>
                          </a:solidFill>
                          <a:effectLst/>
                          <a:latin typeface="Calibri"/>
                        </a:rPr>
                        <a:t>12%</a:t>
                      </a:r>
                      <a:endParaRPr lang="en-US" sz="1400" b="0" i="0" u="none" strike="noStrike" dirty="0">
                        <a:solidFill>
                          <a:srgbClr val="000000"/>
                        </a:solidFill>
                        <a:effectLst/>
                        <a:latin typeface="Calibri"/>
                      </a:endParaRPr>
                    </a:p>
                  </a:txBody>
                  <a:tcPr marL="12156" marR="12156" marT="121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sz="1400" b="0" i="0" u="none" strike="noStrike" dirty="0" smtClean="0">
                          <a:solidFill>
                            <a:srgbClr val="000000"/>
                          </a:solidFill>
                          <a:effectLst/>
                          <a:latin typeface="Calibri"/>
                        </a:rPr>
                        <a:t>$4,815</a:t>
                      </a:r>
                      <a:endParaRPr lang="en-US" sz="1400" b="0" i="0" u="none" strike="noStrike" dirty="0">
                        <a:solidFill>
                          <a:srgbClr val="000000"/>
                        </a:solidFill>
                        <a:effectLst/>
                        <a:latin typeface="Calibri"/>
                      </a:endParaRPr>
                    </a:p>
                  </a:txBody>
                  <a:tcPr marL="12156" marR="12156" marT="1215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399699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8022"/>
            <a:ext cx="8229598" cy="784182"/>
          </a:xfrm>
        </p:spPr>
        <p:txBody>
          <a:bodyPr>
            <a:noAutofit/>
          </a:bodyPr>
          <a:lstStyle/>
          <a:p>
            <a:pPr lvl="1" algn="l" defTabSz="457200" rtl="0">
              <a:spcBef>
                <a:spcPct val="0"/>
              </a:spcBef>
            </a:pPr>
            <a:r>
              <a:rPr lang="en-US" sz="2400" b="1" dirty="0" smtClean="0">
                <a:latin typeface="+mn-lt"/>
              </a:rPr>
              <a:t>Final </a:t>
            </a:r>
            <a:r>
              <a:rPr lang="en-US" sz="2400" b="1" dirty="0">
                <a:latin typeface="+mn-lt"/>
              </a:rPr>
              <a:t>Fee Structure for </a:t>
            </a:r>
            <a:r>
              <a:rPr lang="en-US" sz="2400" b="1" dirty="0" smtClean="0">
                <a:latin typeface="+mn-lt"/>
              </a:rPr>
              <a:t>IPRs, PGRs, and CBMs </a:t>
            </a:r>
            <a:r>
              <a:rPr lang="en-US" sz="2400" b="1" dirty="0">
                <a:latin typeface="+mn-lt"/>
              </a:rPr>
              <a:t>– </a:t>
            </a:r>
            <a:br>
              <a:rPr lang="en-US" sz="2400" b="1" dirty="0">
                <a:latin typeface="+mn-lt"/>
              </a:rPr>
            </a:br>
            <a:r>
              <a:rPr lang="en-US" sz="2400" b="1" dirty="0">
                <a:latin typeface="+mn-lt"/>
              </a:rPr>
              <a:t>Compared to </a:t>
            </a:r>
            <a:r>
              <a:rPr lang="en-US" sz="2400" b="1" dirty="0" smtClean="0">
                <a:latin typeface="+mn-lt"/>
              </a:rPr>
              <a:t>Current Fee Rates</a:t>
            </a:r>
            <a:endParaRPr lang="en-US" sz="2400" b="1" i="1" dirty="0">
              <a:solidFill>
                <a:srgbClr val="FF0000"/>
              </a:solidFill>
              <a:latin typeface="+mn-lt"/>
            </a:endParaRPr>
          </a:p>
        </p:txBody>
      </p:sp>
      <p:sp>
        <p:nvSpPr>
          <p:cNvPr id="3" name="Slide Number Placeholder 2"/>
          <p:cNvSpPr>
            <a:spLocks noGrp="1"/>
          </p:cNvSpPr>
          <p:nvPr>
            <p:ph type="sldNum" sz="quarter" idx="12"/>
          </p:nvPr>
        </p:nvSpPr>
        <p:spPr/>
        <p:txBody>
          <a:bodyPr/>
          <a:lstStyle/>
          <a:p>
            <a:fld id="{92DA454B-C859-4892-B9FA-68B588C9F547}" type="slidenum">
              <a:rPr lang="en-US" smtClean="0"/>
              <a:t>17</a:t>
            </a:fld>
            <a:endParaRPr lang="en-US" dirty="0"/>
          </a:p>
        </p:txBody>
      </p:sp>
      <p:sp>
        <p:nvSpPr>
          <p:cNvPr id="5" name="Rectangle 3"/>
          <p:cNvSpPr txBox="1">
            <a:spLocks noChangeArrowheads="1"/>
          </p:cNvSpPr>
          <p:nvPr/>
        </p:nvSpPr>
        <p:spPr>
          <a:xfrm>
            <a:off x="298637" y="1162204"/>
            <a:ext cx="3572971" cy="4214713"/>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Segoe UI"/>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Segoe UI"/>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Segoe UI"/>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Segoe UI"/>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Segoe U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400" dirty="0" smtClean="0"/>
              <a:t>When the Office first set these fees using AIA authority in 2012, there was limited information to inform fee setting. Now, the Office has two years of historical cost data to inform revised fee rate proposals. </a:t>
            </a:r>
          </a:p>
          <a:p>
            <a:r>
              <a:rPr lang="en-US" sz="1400" dirty="0"/>
              <a:t>The </a:t>
            </a:r>
            <a:r>
              <a:rPr lang="en-US" sz="1400" dirty="0" smtClean="0"/>
              <a:t>proposed increases better align </a:t>
            </a:r>
            <a:r>
              <a:rPr lang="en-US" sz="1400" dirty="0"/>
              <a:t>fees with cost and aid the PTAB to </a:t>
            </a:r>
            <a:r>
              <a:rPr lang="en-US" sz="1400" dirty="0" smtClean="0"/>
              <a:t>accomplish its mission. </a:t>
            </a:r>
          </a:p>
          <a:p>
            <a:r>
              <a:rPr lang="en-US" sz="1400" dirty="0" smtClean="0"/>
              <a:t>The Office’s costs for Inter Partes Review requests are consistently outpacing the fees collected for this service</a:t>
            </a:r>
            <a:r>
              <a:rPr lang="en-US" sz="1400" dirty="0"/>
              <a:t>. </a:t>
            </a:r>
            <a:r>
              <a:rPr lang="en-US" sz="1400" dirty="0" smtClean="0"/>
              <a:t> These fee adjustments seek to more </a:t>
            </a:r>
            <a:r>
              <a:rPr lang="en-US" sz="1400" dirty="0"/>
              <a:t>closely align fees and </a:t>
            </a:r>
            <a:r>
              <a:rPr lang="en-US" sz="1400" dirty="0" smtClean="0"/>
              <a:t>costs. </a:t>
            </a:r>
          </a:p>
          <a:p>
            <a:r>
              <a:rPr lang="en-US" sz="1400" dirty="0" smtClean="0"/>
              <a:t>Trial fees and associated costs remain significantly less than court proceedings for most stakeholders.</a:t>
            </a:r>
          </a:p>
        </p:txBody>
      </p:sp>
      <p:graphicFrame>
        <p:nvGraphicFramePr>
          <p:cNvPr id="6" name="Table 5" descr="Inter Partes Review Request Fee - Up to 20 Claims - $9,000 to $15,500 &#10;Inter Partes Review Post-Institution Fee - Up to 15 Claims - $14,000 to $15,000 &#10;Post-Grant or Covered Business Method Review Request Fee - Up to 20 Claims - $12,000 to $16,000 &#10;Post-Grant or Covered Business Method Review Post-Institution Fee - Up to 15 Claims - $18,000 to $22,000 &#10;" title="Current and Proposed Fees for Large Entities - IPR, PGR, and CBMs"/>
          <p:cNvGraphicFramePr>
            <a:graphicFrameLocks noGrp="1"/>
          </p:cNvGraphicFramePr>
          <p:nvPr>
            <p:extLst>
              <p:ext uri="{D42A27DB-BD31-4B8C-83A1-F6EECF244321}">
                <p14:modId xmlns:p14="http://schemas.microsoft.com/office/powerpoint/2010/main" val="2827981696"/>
              </p:ext>
            </p:extLst>
          </p:nvPr>
        </p:nvGraphicFramePr>
        <p:xfrm>
          <a:off x="3777978" y="1246647"/>
          <a:ext cx="5074918" cy="3396988"/>
        </p:xfrm>
        <a:graphic>
          <a:graphicData uri="http://schemas.openxmlformats.org/drawingml/2006/table">
            <a:tbl>
              <a:tblPr firstRow="1"/>
              <a:tblGrid>
                <a:gridCol w="2299278">
                  <a:extLst>
                    <a:ext uri="{9D8B030D-6E8A-4147-A177-3AD203B41FA5}">
                      <a16:colId xmlns:a16="http://schemas.microsoft.com/office/drawing/2014/main" val="20000"/>
                    </a:ext>
                  </a:extLst>
                </a:gridCol>
                <a:gridCol w="697031">
                  <a:extLst>
                    <a:ext uri="{9D8B030D-6E8A-4147-A177-3AD203B41FA5}">
                      <a16:colId xmlns:a16="http://schemas.microsoft.com/office/drawing/2014/main" val="20001"/>
                    </a:ext>
                  </a:extLst>
                </a:gridCol>
                <a:gridCol w="721217">
                  <a:extLst>
                    <a:ext uri="{9D8B030D-6E8A-4147-A177-3AD203B41FA5}">
                      <a16:colId xmlns:a16="http://schemas.microsoft.com/office/drawing/2014/main" val="20002"/>
                    </a:ext>
                  </a:extLst>
                </a:gridCol>
                <a:gridCol w="663482">
                  <a:extLst>
                    <a:ext uri="{9D8B030D-6E8A-4147-A177-3AD203B41FA5}">
                      <a16:colId xmlns:a16="http://schemas.microsoft.com/office/drawing/2014/main" val="20003"/>
                    </a:ext>
                  </a:extLst>
                </a:gridCol>
                <a:gridCol w="693910">
                  <a:extLst>
                    <a:ext uri="{9D8B030D-6E8A-4147-A177-3AD203B41FA5}">
                      <a16:colId xmlns:a16="http://schemas.microsoft.com/office/drawing/2014/main" val="20004"/>
                    </a:ext>
                  </a:extLst>
                </a:gridCol>
              </a:tblGrid>
              <a:tr h="506711">
                <a:tc>
                  <a:txBody>
                    <a:bodyPr/>
                    <a:lstStyle/>
                    <a:p>
                      <a:pPr algn="ctr" fontAlgn="ctr"/>
                      <a:r>
                        <a:rPr lang="en-US" sz="1400" b="1" i="0" u="none" strike="noStrike" dirty="0">
                          <a:solidFill>
                            <a:srgbClr val="000000"/>
                          </a:solidFill>
                          <a:effectLst/>
                          <a:latin typeface="Calibri"/>
                        </a:rPr>
                        <a:t>Fee</a:t>
                      </a:r>
                    </a:p>
                  </a:txBody>
                  <a:tcPr marL="11015" marR="11015" marT="1101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dirty="0">
                          <a:solidFill>
                            <a:srgbClr val="000000"/>
                          </a:solidFill>
                          <a:effectLst/>
                          <a:latin typeface="Calibri"/>
                        </a:rPr>
                        <a:t>Current Fee </a:t>
                      </a:r>
                      <a:r>
                        <a:rPr lang="en-US" sz="1400" b="1" i="0" u="none" strike="noStrike" dirty="0" smtClean="0">
                          <a:solidFill>
                            <a:srgbClr val="000000"/>
                          </a:solidFill>
                          <a:effectLst/>
                          <a:latin typeface="Calibri"/>
                        </a:rPr>
                        <a:t>Rate</a:t>
                      </a:r>
                      <a:endParaRPr lang="en-US" sz="1400" b="1" i="0" u="none" strike="noStrike" dirty="0">
                        <a:solidFill>
                          <a:srgbClr val="000000"/>
                        </a:solidFill>
                        <a:effectLst/>
                        <a:latin typeface="Calibri"/>
                      </a:endParaRPr>
                    </a:p>
                  </a:txBody>
                  <a:tcPr marL="11015" marR="11015" marT="11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dirty="0" smtClean="0">
                          <a:solidFill>
                            <a:srgbClr val="000000"/>
                          </a:solidFill>
                          <a:effectLst/>
                          <a:latin typeface="Calibri"/>
                        </a:rPr>
                        <a:t>Final Rule Fee Rate</a:t>
                      </a:r>
                      <a:endParaRPr lang="en-US" sz="1400" b="1" i="0" u="none" strike="noStrike" dirty="0">
                        <a:solidFill>
                          <a:srgbClr val="000000"/>
                        </a:solidFill>
                        <a:effectLst/>
                        <a:latin typeface="Calibri"/>
                      </a:endParaRPr>
                    </a:p>
                  </a:txBody>
                  <a:tcPr marL="11015" marR="11015" marT="11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US" sz="1400" b="1" i="0" u="none" strike="noStrike" dirty="0" smtClean="0">
                          <a:solidFill>
                            <a:srgbClr val="000000"/>
                          </a:solidFill>
                          <a:effectLst/>
                          <a:latin typeface="Calibri"/>
                        </a:rPr>
                        <a:t>Percent Change</a:t>
                      </a:r>
                      <a:endParaRPr lang="en-US" sz="1400" b="1" i="0" u="none" strike="noStrike" dirty="0">
                        <a:solidFill>
                          <a:srgbClr val="000000"/>
                        </a:solidFill>
                        <a:effectLst/>
                        <a:latin typeface="Calibri"/>
                      </a:endParaRPr>
                    </a:p>
                  </a:txBody>
                  <a:tcPr marL="11015" marR="11015" marT="11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1" i="0" u="none" strike="noStrike" dirty="0" smtClean="0">
                          <a:solidFill>
                            <a:srgbClr val="000000"/>
                          </a:solidFill>
                          <a:effectLst/>
                          <a:latin typeface="Calibri"/>
                        </a:rPr>
                        <a:t>FY 2015 Unit Cost</a:t>
                      </a:r>
                      <a:endParaRPr lang="en-US" sz="1400" b="1" i="0" u="none" strike="noStrike" dirty="0">
                        <a:solidFill>
                          <a:srgbClr val="000000"/>
                        </a:solidFill>
                        <a:effectLst/>
                        <a:latin typeface="Calibri"/>
                      </a:endParaRPr>
                    </a:p>
                  </a:txBody>
                  <a:tcPr marL="11015" marR="11015" marT="1101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0"/>
                  </a:ext>
                </a:extLst>
              </a:tr>
              <a:tr h="529432">
                <a:tc>
                  <a:txBody>
                    <a:bodyPr/>
                    <a:lstStyle/>
                    <a:p>
                      <a:pPr algn="l" fontAlgn="ctr"/>
                      <a:r>
                        <a:rPr lang="en-US" sz="1400" b="0" i="0" u="none" strike="noStrike" dirty="0">
                          <a:solidFill>
                            <a:srgbClr val="000000"/>
                          </a:solidFill>
                          <a:effectLst/>
                          <a:latin typeface="Calibri"/>
                        </a:rPr>
                        <a:t>Inter Partes Review Request Fee - Up to 20 Claims</a:t>
                      </a:r>
                    </a:p>
                  </a:txBody>
                  <a:tcPr marL="11015" marR="11015" marT="1101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Calibri"/>
                        </a:rPr>
                        <a:t>$9,000 </a:t>
                      </a:r>
                    </a:p>
                  </a:txBody>
                  <a:tcPr marL="11015" marR="11015" marT="11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0" i="0" u="none" strike="noStrike" dirty="0">
                          <a:solidFill>
                            <a:srgbClr val="000000"/>
                          </a:solidFill>
                          <a:effectLst/>
                          <a:latin typeface="Calibri"/>
                        </a:rPr>
                        <a:t>$</a:t>
                      </a:r>
                      <a:r>
                        <a:rPr lang="en-US" sz="1400" b="0" i="0" u="none" strike="noStrike" dirty="0" smtClean="0">
                          <a:solidFill>
                            <a:srgbClr val="000000"/>
                          </a:solidFill>
                          <a:effectLst/>
                          <a:latin typeface="Calibri"/>
                        </a:rPr>
                        <a:t>15,500 </a:t>
                      </a:r>
                      <a:endParaRPr lang="en-US" sz="1400" b="0" i="0" u="none" strike="noStrike" dirty="0">
                        <a:solidFill>
                          <a:srgbClr val="000000"/>
                        </a:solidFill>
                        <a:effectLst/>
                        <a:latin typeface="Calibri"/>
                      </a:endParaRPr>
                    </a:p>
                  </a:txBody>
                  <a:tcPr marL="11015" marR="11015" marT="11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US" sz="1400" b="0" i="0" u="none" strike="noStrike" dirty="0" smtClean="0">
                          <a:solidFill>
                            <a:srgbClr val="000000"/>
                          </a:solidFill>
                          <a:effectLst/>
                          <a:latin typeface="Calibri"/>
                        </a:rPr>
                        <a:t>72%</a:t>
                      </a:r>
                      <a:endParaRPr lang="en-US" sz="1400" b="0" i="0" u="none" strike="noStrike" dirty="0">
                        <a:solidFill>
                          <a:srgbClr val="000000"/>
                        </a:solidFill>
                        <a:effectLst/>
                        <a:latin typeface="Calibri"/>
                      </a:endParaRPr>
                    </a:p>
                  </a:txBody>
                  <a:tcPr marL="11015" marR="11015" marT="11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0" i="0" u="none" strike="noStrike" dirty="0" smtClean="0">
                          <a:solidFill>
                            <a:srgbClr val="000000"/>
                          </a:solidFill>
                          <a:effectLst/>
                          <a:latin typeface="Calibri"/>
                        </a:rPr>
                        <a:t>$22,165</a:t>
                      </a:r>
                      <a:endParaRPr lang="en-US" sz="1400" b="0" i="0" u="none" strike="noStrike" dirty="0">
                        <a:solidFill>
                          <a:srgbClr val="000000"/>
                        </a:solidFill>
                        <a:effectLst/>
                        <a:latin typeface="Calibri"/>
                      </a:endParaRPr>
                    </a:p>
                  </a:txBody>
                  <a:tcPr marL="11015" marR="11015" marT="1101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1"/>
                  </a:ext>
                </a:extLst>
              </a:tr>
              <a:tr h="508000">
                <a:tc>
                  <a:txBody>
                    <a:bodyPr/>
                    <a:lstStyle/>
                    <a:p>
                      <a:pPr algn="l" fontAlgn="ctr"/>
                      <a:r>
                        <a:rPr lang="en-US" sz="1400" b="0" i="0" u="none" strike="noStrike" dirty="0">
                          <a:solidFill>
                            <a:srgbClr val="000000"/>
                          </a:solidFill>
                          <a:effectLst/>
                          <a:latin typeface="Calibri"/>
                        </a:rPr>
                        <a:t>Inter Partes Review Post-Institution Fee - Up to 15 Claims</a:t>
                      </a:r>
                    </a:p>
                  </a:txBody>
                  <a:tcPr marL="11015" marR="11015" marT="1101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Calibri"/>
                        </a:rPr>
                        <a:t>$14,000 </a:t>
                      </a:r>
                    </a:p>
                  </a:txBody>
                  <a:tcPr marL="11015" marR="11015" marT="11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0" i="0" u="none" strike="noStrike" dirty="0">
                          <a:solidFill>
                            <a:srgbClr val="000000"/>
                          </a:solidFill>
                          <a:effectLst/>
                          <a:latin typeface="Calibri"/>
                        </a:rPr>
                        <a:t>$</a:t>
                      </a:r>
                      <a:r>
                        <a:rPr lang="en-US" sz="1400" b="0" i="0" u="none" strike="noStrike" dirty="0" smtClean="0">
                          <a:solidFill>
                            <a:srgbClr val="000000"/>
                          </a:solidFill>
                          <a:effectLst/>
                          <a:latin typeface="Calibri"/>
                        </a:rPr>
                        <a:t>15,000 </a:t>
                      </a:r>
                      <a:endParaRPr lang="en-US" sz="1400" b="0" i="0" u="none" strike="noStrike" dirty="0">
                        <a:solidFill>
                          <a:srgbClr val="000000"/>
                        </a:solidFill>
                        <a:effectLst/>
                        <a:latin typeface="Calibri"/>
                      </a:endParaRPr>
                    </a:p>
                  </a:txBody>
                  <a:tcPr marL="11015" marR="11015" marT="11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US" sz="1400" b="0" i="0" u="none" strike="noStrike" dirty="0" smtClean="0">
                          <a:solidFill>
                            <a:srgbClr val="000000"/>
                          </a:solidFill>
                          <a:effectLst/>
                          <a:latin typeface="Calibri"/>
                        </a:rPr>
                        <a:t>7%</a:t>
                      </a:r>
                      <a:endParaRPr lang="en-US" sz="1400" b="0" i="0" u="none" strike="noStrike" dirty="0">
                        <a:solidFill>
                          <a:srgbClr val="000000"/>
                        </a:solidFill>
                        <a:effectLst/>
                        <a:latin typeface="Calibri"/>
                      </a:endParaRPr>
                    </a:p>
                  </a:txBody>
                  <a:tcPr marL="11015" marR="11015" marT="11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0" i="0" u="none" strike="noStrike" dirty="0" smtClean="0">
                          <a:solidFill>
                            <a:srgbClr val="000000"/>
                          </a:solidFill>
                          <a:effectLst/>
                          <a:latin typeface="Calibri"/>
                        </a:rPr>
                        <a:t>$12,674</a:t>
                      </a:r>
                      <a:endParaRPr lang="en-US" sz="1400" b="0" i="0" u="none" strike="noStrike" dirty="0">
                        <a:solidFill>
                          <a:srgbClr val="000000"/>
                        </a:solidFill>
                        <a:effectLst/>
                        <a:latin typeface="Calibri"/>
                      </a:endParaRPr>
                    </a:p>
                  </a:txBody>
                  <a:tcPr marL="11015" marR="11015" marT="1101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2"/>
                  </a:ext>
                </a:extLst>
              </a:tr>
              <a:tr h="700911">
                <a:tc>
                  <a:txBody>
                    <a:bodyPr/>
                    <a:lstStyle/>
                    <a:p>
                      <a:pPr algn="l" fontAlgn="ctr"/>
                      <a:r>
                        <a:rPr lang="en-US" sz="1400" b="0" i="0" u="none" strike="noStrike" dirty="0">
                          <a:solidFill>
                            <a:srgbClr val="000000"/>
                          </a:solidFill>
                          <a:effectLst/>
                          <a:latin typeface="Calibri"/>
                        </a:rPr>
                        <a:t>Post-Grant or Covered Business Method Review Request Fee - Up to 20 Claims</a:t>
                      </a:r>
                    </a:p>
                  </a:txBody>
                  <a:tcPr marL="11015" marR="11015" marT="1101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Calibri"/>
                        </a:rPr>
                        <a:t>$12,000 </a:t>
                      </a:r>
                    </a:p>
                  </a:txBody>
                  <a:tcPr marL="11015" marR="11015" marT="11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0" i="0" u="none" strike="noStrike" dirty="0">
                          <a:solidFill>
                            <a:srgbClr val="000000"/>
                          </a:solidFill>
                          <a:effectLst/>
                          <a:latin typeface="Calibri"/>
                        </a:rPr>
                        <a:t>$16,000 </a:t>
                      </a:r>
                    </a:p>
                  </a:txBody>
                  <a:tcPr marL="11015" marR="11015" marT="11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US" sz="1400" b="0" i="0" u="none" strike="noStrike" dirty="0" smtClean="0">
                          <a:solidFill>
                            <a:srgbClr val="000000"/>
                          </a:solidFill>
                          <a:effectLst/>
                          <a:latin typeface="Calibri"/>
                        </a:rPr>
                        <a:t>33%</a:t>
                      </a:r>
                      <a:endParaRPr lang="en-US" sz="1400" b="0" i="0" u="none" strike="noStrike" dirty="0">
                        <a:solidFill>
                          <a:srgbClr val="000000"/>
                        </a:solidFill>
                        <a:effectLst/>
                        <a:latin typeface="Calibri"/>
                      </a:endParaRPr>
                    </a:p>
                  </a:txBody>
                  <a:tcPr marL="11015" marR="11015" marT="11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0" i="0" u="none" strike="noStrike" dirty="0" smtClean="0">
                          <a:solidFill>
                            <a:srgbClr val="000000"/>
                          </a:solidFill>
                          <a:effectLst/>
                          <a:latin typeface="Calibri"/>
                        </a:rPr>
                        <a:t>$16,213</a:t>
                      </a:r>
                      <a:endParaRPr lang="en-US" sz="1400" b="0" i="0" u="none" strike="noStrike" dirty="0">
                        <a:solidFill>
                          <a:srgbClr val="000000"/>
                        </a:solidFill>
                        <a:effectLst/>
                        <a:latin typeface="Calibri"/>
                      </a:endParaRPr>
                    </a:p>
                  </a:txBody>
                  <a:tcPr marL="11015" marR="11015" marT="1101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3"/>
                  </a:ext>
                </a:extLst>
              </a:tr>
              <a:tr h="700911">
                <a:tc>
                  <a:txBody>
                    <a:bodyPr/>
                    <a:lstStyle/>
                    <a:p>
                      <a:pPr algn="l" fontAlgn="ctr"/>
                      <a:r>
                        <a:rPr lang="en-US" sz="1400" b="0" i="0" u="none" strike="noStrike" dirty="0">
                          <a:solidFill>
                            <a:srgbClr val="000000"/>
                          </a:solidFill>
                          <a:effectLst/>
                          <a:latin typeface="Calibri"/>
                        </a:rPr>
                        <a:t>Post-Grant or Covered Business Method Review Post-Institution Fee - Up to 15 Claims</a:t>
                      </a:r>
                    </a:p>
                  </a:txBody>
                  <a:tcPr marL="11015" marR="11015" marT="1101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Calibri"/>
                        </a:rPr>
                        <a:t>$18,000 </a:t>
                      </a:r>
                    </a:p>
                  </a:txBody>
                  <a:tcPr marL="11015" marR="11015" marT="11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0" i="0" u="none" strike="noStrike" dirty="0">
                          <a:solidFill>
                            <a:srgbClr val="000000"/>
                          </a:solidFill>
                          <a:effectLst/>
                          <a:latin typeface="Calibri"/>
                        </a:rPr>
                        <a:t>$22,000 </a:t>
                      </a:r>
                    </a:p>
                  </a:txBody>
                  <a:tcPr marL="11015" marR="11015" marT="11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US" sz="1400" b="0" i="0" u="none" strike="noStrike" dirty="0" smtClean="0">
                          <a:solidFill>
                            <a:srgbClr val="000000"/>
                          </a:solidFill>
                          <a:effectLst/>
                          <a:latin typeface="Calibri"/>
                        </a:rPr>
                        <a:t>22%</a:t>
                      </a:r>
                      <a:endParaRPr lang="en-US" sz="1400" b="0" i="0" u="none" strike="noStrike" dirty="0">
                        <a:solidFill>
                          <a:srgbClr val="000000"/>
                        </a:solidFill>
                        <a:effectLst/>
                        <a:latin typeface="Calibri"/>
                      </a:endParaRPr>
                    </a:p>
                  </a:txBody>
                  <a:tcPr marL="11015" marR="11015" marT="11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sz="1400" b="0" i="0" u="none" strike="noStrike" dirty="0" smtClean="0">
                          <a:solidFill>
                            <a:srgbClr val="000000"/>
                          </a:solidFill>
                          <a:effectLst/>
                          <a:latin typeface="Calibri"/>
                        </a:rPr>
                        <a:t>$23,060</a:t>
                      </a:r>
                      <a:endParaRPr lang="en-US" sz="1400" b="0" i="0" u="none" strike="noStrike" dirty="0">
                        <a:solidFill>
                          <a:srgbClr val="000000"/>
                        </a:solidFill>
                        <a:effectLst/>
                        <a:latin typeface="Calibri"/>
                      </a:endParaRPr>
                    </a:p>
                  </a:txBody>
                  <a:tcPr marL="11015" marR="11015" marT="1101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8887233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8022"/>
            <a:ext cx="8229598" cy="468645"/>
          </a:xfrm>
        </p:spPr>
        <p:txBody>
          <a:bodyPr>
            <a:noAutofit/>
          </a:bodyPr>
          <a:lstStyle/>
          <a:p>
            <a:pPr lvl="1" algn="l" defTabSz="457200" rtl="0">
              <a:spcBef>
                <a:spcPct val="0"/>
              </a:spcBef>
            </a:pPr>
            <a:r>
              <a:rPr lang="en-US" sz="2400" b="1" dirty="0" smtClean="0">
                <a:latin typeface="+mn-lt"/>
              </a:rPr>
              <a:t>New Patent Fees</a:t>
            </a:r>
          </a:p>
        </p:txBody>
      </p:sp>
      <p:sp>
        <p:nvSpPr>
          <p:cNvPr id="3" name="Slide Number Placeholder 2"/>
          <p:cNvSpPr>
            <a:spLocks noGrp="1"/>
          </p:cNvSpPr>
          <p:nvPr>
            <p:ph type="sldNum" sz="quarter" idx="12"/>
          </p:nvPr>
        </p:nvSpPr>
        <p:spPr/>
        <p:txBody>
          <a:bodyPr/>
          <a:lstStyle/>
          <a:p>
            <a:fld id="{92DA454B-C859-4892-B9FA-68B588C9F547}" type="slidenum">
              <a:rPr lang="en-US" smtClean="0">
                <a:solidFill>
                  <a:prstClr val="black">
                    <a:tint val="75000"/>
                  </a:prstClr>
                </a:solidFill>
              </a:rPr>
              <a:pPr/>
              <a:t>18</a:t>
            </a:fld>
            <a:endParaRPr lang="en-US" dirty="0">
              <a:solidFill>
                <a:prstClr val="black">
                  <a:tint val="75000"/>
                </a:prstClr>
              </a:solidFill>
            </a:endParaRPr>
          </a:p>
        </p:txBody>
      </p:sp>
      <p:sp>
        <p:nvSpPr>
          <p:cNvPr id="7" name="Content Placeholder 2"/>
          <p:cNvSpPr txBox="1">
            <a:spLocks/>
          </p:cNvSpPr>
          <p:nvPr/>
        </p:nvSpPr>
        <p:spPr>
          <a:xfrm>
            <a:off x="457200" y="933783"/>
            <a:ext cx="4480560" cy="2249685"/>
          </a:xfrm>
          <a:prstGeom prst="rect">
            <a:avLst/>
          </a:prstGeom>
        </p:spPr>
        <p:txBody>
          <a:bodyPr/>
          <a:lstStyle>
            <a:lvl1pPr marL="342900" indent="-342900" algn="l" rtl="0" eaLnBrk="0" fontAlgn="base" hangingPunct="0">
              <a:spcBef>
                <a:spcPct val="20000"/>
              </a:spcBef>
              <a:spcAft>
                <a:spcPct val="0"/>
              </a:spcAft>
              <a:buClr>
                <a:srgbClr val="86002D"/>
              </a:buClr>
              <a:buSzPct val="75000"/>
              <a:buFont typeface="Wingdings" pitchFamily="2" charset="2"/>
              <a:buChar char="¦"/>
              <a:defRPr sz="2800">
                <a:solidFill>
                  <a:srgbClr val="00246C"/>
                </a:solidFill>
                <a:latin typeface="+mn-lt"/>
                <a:ea typeface="+mn-ea"/>
                <a:cs typeface="+mn-cs"/>
              </a:defRPr>
            </a:lvl1pPr>
            <a:lvl2pPr marL="742950" indent="-285750" algn="l" rtl="0" eaLnBrk="0" fontAlgn="base" hangingPunct="0">
              <a:spcBef>
                <a:spcPct val="20000"/>
              </a:spcBef>
              <a:spcAft>
                <a:spcPct val="0"/>
              </a:spcAft>
              <a:buClr>
                <a:srgbClr val="86002D"/>
              </a:buClr>
              <a:buSzPct val="75000"/>
              <a:buFont typeface="Wingdings" pitchFamily="2" charset="2"/>
              <a:buChar char="Ä"/>
              <a:defRPr sz="2400">
                <a:solidFill>
                  <a:srgbClr val="00246C"/>
                </a:solidFill>
                <a:latin typeface="+mn-lt"/>
              </a:defRPr>
            </a:lvl2pPr>
            <a:lvl3pPr marL="1143000" indent="-228600" algn="l" rtl="0" eaLnBrk="0" fontAlgn="base" hangingPunct="0">
              <a:spcBef>
                <a:spcPct val="20000"/>
              </a:spcBef>
              <a:spcAft>
                <a:spcPct val="0"/>
              </a:spcAft>
              <a:buClr>
                <a:srgbClr val="86002D"/>
              </a:buClr>
              <a:buSzPct val="75000"/>
              <a:buFont typeface="Wingdings" pitchFamily="2" charset="2"/>
              <a:buChar char="ð"/>
              <a:defRPr sz="2000">
                <a:solidFill>
                  <a:srgbClr val="00246C"/>
                </a:solidFill>
                <a:latin typeface="+mn-lt"/>
              </a:defRPr>
            </a:lvl3pPr>
            <a:lvl4pPr marL="1600200" indent="-228600" algn="l" rtl="0" eaLnBrk="0" fontAlgn="base" hangingPunct="0">
              <a:spcBef>
                <a:spcPct val="20000"/>
              </a:spcBef>
              <a:spcAft>
                <a:spcPct val="0"/>
              </a:spcAft>
              <a:buClr>
                <a:srgbClr val="86002D"/>
              </a:buClr>
              <a:buFont typeface="Times New Roman" pitchFamily="18" charset="0"/>
              <a:buChar char="•"/>
              <a:defRPr sz="2000">
                <a:solidFill>
                  <a:srgbClr val="00246C"/>
                </a:solidFill>
                <a:latin typeface="+mn-lt"/>
              </a:defRPr>
            </a:lvl4pPr>
            <a:lvl5pPr marL="2057400" indent="-228600" algn="l" rtl="0" eaLnBrk="0" fontAlgn="base" hangingPunct="0">
              <a:spcBef>
                <a:spcPct val="20000"/>
              </a:spcBef>
              <a:spcAft>
                <a:spcPct val="0"/>
              </a:spcAft>
              <a:buClr>
                <a:srgbClr val="86002D"/>
              </a:buClr>
              <a:buFont typeface="Times New Roman" pitchFamily="18" charset="0"/>
              <a:buChar char="»"/>
              <a:defRPr>
                <a:solidFill>
                  <a:srgbClr val="00246C"/>
                </a:solidFill>
                <a:latin typeface="+mn-lt"/>
              </a:defRPr>
            </a:lvl5pPr>
            <a:lvl6pPr marL="2514600" indent="-228600" algn="l" rtl="0" fontAlgn="base">
              <a:spcBef>
                <a:spcPct val="20000"/>
              </a:spcBef>
              <a:spcAft>
                <a:spcPct val="0"/>
              </a:spcAft>
              <a:buClr>
                <a:srgbClr val="86002D"/>
              </a:buClr>
              <a:buFont typeface="Times New Roman" pitchFamily="18" charset="0"/>
              <a:buChar char="»"/>
              <a:defRPr>
                <a:solidFill>
                  <a:srgbClr val="00246C"/>
                </a:solidFill>
                <a:latin typeface="+mn-lt"/>
              </a:defRPr>
            </a:lvl6pPr>
            <a:lvl7pPr marL="2971800" indent="-228600" algn="l" rtl="0" fontAlgn="base">
              <a:spcBef>
                <a:spcPct val="20000"/>
              </a:spcBef>
              <a:spcAft>
                <a:spcPct val="0"/>
              </a:spcAft>
              <a:buClr>
                <a:srgbClr val="86002D"/>
              </a:buClr>
              <a:buFont typeface="Times New Roman" pitchFamily="18" charset="0"/>
              <a:buChar char="»"/>
              <a:defRPr>
                <a:solidFill>
                  <a:srgbClr val="00246C"/>
                </a:solidFill>
                <a:latin typeface="+mn-lt"/>
              </a:defRPr>
            </a:lvl7pPr>
            <a:lvl8pPr marL="3429000" indent="-228600" algn="l" rtl="0" fontAlgn="base">
              <a:spcBef>
                <a:spcPct val="20000"/>
              </a:spcBef>
              <a:spcAft>
                <a:spcPct val="0"/>
              </a:spcAft>
              <a:buClr>
                <a:srgbClr val="86002D"/>
              </a:buClr>
              <a:buFont typeface="Times New Roman" pitchFamily="18" charset="0"/>
              <a:buChar char="»"/>
              <a:defRPr>
                <a:solidFill>
                  <a:srgbClr val="00246C"/>
                </a:solidFill>
                <a:latin typeface="+mn-lt"/>
              </a:defRPr>
            </a:lvl8pPr>
            <a:lvl9pPr marL="3886200" indent="-228600" algn="l" rtl="0" fontAlgn="base">
              <a:spcBef>
                <a:spcPct val="20000"/>
              </a:spcBef>
              <a:spcAft>
                <a:spcPct val="0"/>
              </a:spcAft>
              <a:buClr>
                <a:srgbClr val="86002D"/>
              </a:buClr>
              <a:buFont typeface="Times New Roman" pitchFamily="18" charset="0"/>
              <a:buChar char="»"/>
              <a:defRPr>
                <a:solidFill>
                  <a:srgbClr val="00246C"/>
                </a:solidFill>
                <a:latin typeface="+mn-lt"/>
              </a:defRPr>
            </a:lvl9pPr>
          </a:lstStyle>
          <a:p>
            <a:pPr marL="0" indent="0">
              <a:buClrTx/>
              <a:buFont typeface="Wingdings" pitchFamily="2" charset="2"/>
              <a:buNone/>
            </a:pPr>
            <a:r>
              <a:rPr lang="en-US" sz="1400" b="1" dirty="0" smtClean="0">
                <a:solidFill>
                  <a:prstClr val="black"/>
                </a:solidFill>
              </a:rPr>
              <a:t>Streamlined Reexamination </a:t>
            </a:r>
          </a:p>
          <a:p>
            <a:pPr marL="342900" lvl="1" indent="-342900" eaLnBrk="1" fontAlgn="auto" hangingPunct="1">
              <a:spcBef>
                <a:spcPts val="0"/>
              </a:spcBef>
              <a:spcAft>
                <a:spcPts val="0"/>
              </a:spcAft>
              <a:buClrTx/>
              <a:buSzTx/>
              <a:buFont typeface="Arial" panose="020B0604020202020204" pitchFamily="34" charset="0"/>
              <a:buChar char="•"/>
            </a:pPr>
            <a:r>
              <a:rPr lang="en-US" sz="1400" dirty="0">
                <a:solidFill>
                  <a:prstClr val="black"/>
                </a:solidFill>
              </a:rPr>
              <a:t>The Office </a:t>
            </a:r>
            <a:r>
              <a:rPr lang="en-US" sz="1400" dirty="0" smtClean="0">
                <a:solidFill>
                  <a:prstClr val="black"/>
                </a:solidFill>
              </a:rPr>
              <a:t>sets a </a:t>
            </a:r>
            <a:r>
              <a:rPr lang="en-US" sz="1400" dirty="0">
                <a:solidFill>
                  <a:prstClr val="black"/>
                </a:solidFill>
              </a:rPr>
              <a:t>new fee for a smaller, streamlined request for reexamination. This fee is half the rate of the existing request for reexamination ($12,000) and maintains the small and micro entity discounts. </a:t>
            </a:r>
          </a:p>
          <a:p>
            <a:pPr marL="342900" lvl="1" indent="-342900" eaLnBrk="1" fontAlgn="auto" hangingPunct="1">
              <a:spcBef>
                <a:spcPts val="0"/>
              </a:spcBef>
              <a:spcAft>
                <a:spcPts val="0"/>
              </a:spcAft>
              <a:buClrTx/>
              <a:buSzTx/>
              <a:buFont typeface="Arial" panose="020B0604020202020204" pitchFamily="34" charset="0"/>
              <a:buChar char="•"/>
            </a:pPr>
            <a:r>
              <a:rPr lang="en-US" sz="1400" dirty="0">
                <a:solidFill>
                  <a:prstClr val="black"/>
                </a:solidFill>
              </a:rPr>
              <a:t>A streamlined application reduces the cost to the USPTO, which allows the Office to pass on the cost savings to applicants.</a:t>
            </a:r>
          </a:p>
          <a:p>
            <a:pPr marL="0" lvl="1" indent="0">
              <a:buClrTx/>
              <a:buNone/>
            </a:pPr>
            <a:endParaRPr lang="en-US" sz="1400" b="1" dirty="0">
              <a:solidFill>
                <a:schemeClr val="tx1"/>
              </a:solidFill>
            </a:endParaRPr>
          </a:p>
        </p:txBody>
      </p:sp>
      <p:graphicFrame>
        <p:nvGraphicFramePr>
          <p:cNvPr id="5" name="Table 4" descr="Ex Parte Reexamination (§1.510(a)) Streamlined - $6,000&#10;" title="New Patent Fees for Large Entities - Streamlined Reexamination"/>
          <p:cNvGraphicFramePr>
            <a:graphicFrameLocks noGrp="1"/>
          </p:cNvGraphicFramePr>
          <p:nvPr>
            <p:extLst>
              <p:ext uri="{D42A27DB-BD31-4B8C-83A1-F6EECF244321}">
                <p14:modId xmlns:p14="http://schemas.microsoft.com/office/powerpoint/2010/main" val="2257847901"/>
              </p:ext>
            </p:extLst>
          </p:nvPr>
        </p:nvGraphicFramePr>
        <p:xfrm>
          <a:off x="5066453" y="1056635"/>
          <a:ext cx="3623527" cy="1180527"/>
        </p:xfrm>
        <a:graphic>
          <a:graphicData uri="http://schemas.openxmlformats.org/drawingml/2006/table">
            <a:tbl>
              <a:tblPr firstRow="1"/>
              <a:tblGrid>
                <a:gridCol w="2339306">
                  <a:extLst>
                    <a:ext uri="{9D8B030D-6E8A-4147-A177-3AD203B41FA5}">
                      <a16:colId xmlns:a16="http://schemas.microsoft.com/office/drawing/2014/main" val="20000"/>
                    </a:ext>
                  </a:extLst>
                </a:gridCol>
                <a:gridCol w="1284221">
                  <a:extLst>
                    <a:ext uri="{9D8B030D-6E8A-4147-A177-3AD203B41FA5}">
                      <a16:colId xmlns:a16="http://schemas.microsoft.com/office/drawing/2014/main" val="20001"/>
                    </a:ext>
                  </a:extLst>
                </a:gridCol>
              </a:tblGrid>
              <a:tr h="506711">
                <a:tc>
                  <a:txBody>
                    <a:bodyPr/>
                    <a:lstStyle/>
                    <a:p>
                      <a:pPr algn="ctr" fontAlgn="ctr"/>
                      <a:r>
                        <a:rPr lang="en-US" sz="1400" b="1" i="0" u="none" strike="noStrike" dirty="0">
                          <a:solidFill>
                            <a:srgbClr val="000000"/>
                          </a:solidFill>
                          <a:effectLst/>
                          <a:latin typeface="+mn-lt"/>
                        </a:rPr>
                        <a:t>Fee</a:t>
                      </a:r>
                    </a:p>
                  </a:txBody>
                  <a:tcPr marL="11015" marR="11015" marT="1101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kern="1200" dirty="0" smtClean="0">
                          <a:solidFill>
                            <a:srgbClr val="000000"/>
                          </a:solidFill>
                          <a:effectLst/>
                          <a:latin typeface="+mn-lt"/>
                          <a:ea typeface="+mn-ea"/>
                          <a:cs typeface="+mn-cs"/>
                        </a:rPr>
                        <a:t>Final Rule </a:t>
                      </a:r>
                      <a:r>
                        <a:rPr lang="en-US" sz="1400" b="1" i="0" u="none" strike="noStrike" dirty="0" smtClean="0">
                          <a:solidFill>
                            <a:srgbClr val="000000"/>
                          </a:solidFill>
                          <a:effectLst/>
                          <a:latin typeface="+mn-lt"/>
                        </a:rPr>
                        <a:t>Large Entity Fee Rate</a:t>
                      </a:r>
                      <a:endParaRPr lang="en-US" sz="1400" b="1" i="0" u="none" strike="noStrike" dirty="0">
                        <a:solidFill>
                          <a:srgbClr val="000000"/>
                        </a:solidFill>
                        <a:effectLst/>
                        <a:latin typeface="+mn-lt"/>
                      </a:endParaRPr>
                    </a:p>
                  </a:txBody>
                  <a:tcPr marL="11015" marR="11015" marT="11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10000"/>
                  </a:ext>
                </a:extLst>
              </a:tr>
              <a:tr h="529432">
                <a:tc>
                  <a:txBody>
                    <a:bodyPr/>
                    <a:lstStyle/>
                    <a:p>
                      <a:pPr marL="0" lvl="1" indent="0" eaLnBrk="1" fontAlgn="auto" hangingPunct="1">
                        <a:spcBef>
                          <a:spcPts val="0"/>
                        </a:spcBef>
                        <a:spcAft>
                          <a:spcPts val="0"/>
                        </a:spcAft>
                        <a:buClrTx/>
                        <a:buSzTx/>
                        <a:buFont typeface="Arial" panose="020B0604020202020204" pitchFamily="34" charset="0"/>
                        <a:buNone/>
                      </a:pPr>
                      <a:r>
                        <a:rPr lang="en-US" sz="1400" noProof="0" dirty="0" smtClean="0">
                          <a:solidFill>
                            <a:prstClr val="black"/>
                          </a:solidFill>
                          <a:latin typeface="+mn-lt"/>
                        </a:rPr>
                        <a:t>Ex Parte Reexamination (§1.510(a)) Streamlined</a:t>
                      </a:r>
                      <a:endParaRPr lang="en-US" sz="1400" dirty="0" smtClean="0">
                        <a:solidFill>
                          <a:prstClr val="black"/>
                        </a:solidFill>
                        <a:latin typeface="+mn-lt"/>
                      </a:endParaRPr>
                    </a:p>
                  </a:txBody>
                  <a:tcPr marL="11015" marR="11015" marT="1101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smtClean="0">
                          <a:solidFill>
                            <a:srgbClr val="000000"/>
                          </a:solidFill>
                          <a:effectLst/>
                          <a:latin typeface="+mn-lt"/>
                        </a:rPr>
                        <a:t>$6,000</a:t>
                      </a:r>
                      <a:endParaRPr lang="en-US" sz="1400" b="0" i="0" u="none" strike="noStrike" dirty="0">
                        <a:solidFill>
                          <a:srgbClr val="000000"/>
                        </a:solidFill>
                        <a:effectLst/>
                        <a:latin typeface="+mn-lt"/>
                      </a:endParaRPr>
                    </a:p>
                  </a:txBody>
                  <a:tcPr marL="11015" marR="11015" marT="11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10001"/>
                  </a:ext>
                </a:extLst>
              </a:tr>
            </a:tbl>
          </a:graphicData>
        </a:graphic>
      </p:graphicFrame>
      <p:sp>
        <p:nvSpPr>
          <p:cNvPr id="8" name="Rectangle 7"/>
          <p:cNvSpPr/>
          <p:nvPr/>
        </p:nvSpPr>
        <p:spPr>
          <a:xfrm>
            <a:off x="457200" y="3039059"/>
            <a:ext cx="4572000" cy="1169551"/>
          </a:xfrm>
          <a:prstGeom prst="rect">
            <a:avLst/>
          </a:prstGeom>
        </p:spPr>
        <p:txBody>
          <a:bodyPr>
            <a:spAutoFit/>
          </a:bodyPr>
          <a:lstStyle/>
          <a:p>
            <a:r>
              <a:rPr lang="en-US" sz="1400" b="1" dirty="0">
                <a:solidFill>
                  <a:prstClr val="black"/>
                </a:solidFill>
              </a:rPr>
              <a:t>Hague Agreement Fees</a:t>
            </a:r>
          </a:p>
          <a:p>
            <a:pPr marL="342900" lvl="1" indent="-342900">
              <a:buClrTx/>
              <a:buFont typeface="Arial" panose="020B0604020202020204" pitchFamily="34" charset="0"/>
              <a:buChar char="•"/>
            </a:pPr>
            <a:r>
              <a:rPr lang="en-US" sz="1400" dirty="0">
                <a:solidFill>
                  <a:prstClr val="black"/>
                </a:solidFill>
              </a:rPr>
              <a:t>The Office </a:t>
            </a:r>
            <a:r>
              <a:rPr lang="en-US" sz="1400" dirty="0" smtClean="0">
                <a:solidFill>
                  <a:prstClr val="black"/>
                </a:solidFill>
              </a:rPr>
              <a:t>resets </a:t>
            </a:r>
            <a:r>
              <a:rPr lang="en-US" sz="1400" dirty="0">
                <a:solidFill>
                  <a:prstClr val="black"/>
                </a:solidFill>
              </a:rPr>
              <a:t>the international design application transmittal fee to provide small and micro entity discounts using AIA authority.</a:t>
            </a:r>
          </a:p>
          <a:p>
            <a:pPr marL="342900" lvl="1" indent="-342900">
              <a:buClrTx/>
              <a:buFont typeface="Arial" panose="020B0604020202020204" pitchFamily="34" charset="0"/>
              <a:buChar char="•"/>
            </a:pPr>
            <a:r>
              <a:rPr lang="en-US" sz="1400" dirty="0">
                <a:solidFill>
                  <a:prstClr val="black"/>
                </a:solidFill>
              </a:rPr>
              <a:t>The </a:t>
            </a:r>
            <a:r>
              <a:rPr lang="en-US" sz="1400" dirty="0" smtClean="0">
                <a:solidFill>
                  <a:prstClr val="black"/>
                </a:solidFill>
              </a:rPr>
              <a:t>fee </a:t>
            </a:r>
            <a:r>
              <a:rPr lang="en-US" sz="1400" dirty="0">
                <a:solidFill>
                  <a:prstClr val="black"/>
                </a:solidFill>
              </a:rPr>
              <a:t>rate for large entities remains the same. </a:t>
            </a:r>
            <a:endParaRPr lang="en-US" sz="1400" b="1" dirty="0"/>
          </a:p>
        </p:txBody>
      </p:sp>
      <p:graphicFrame>
        <p:nvGraphicFramePr>
          <p:cNvPr id="9" name="Table 8" descr="Hague International Design Application Fees - Transmittal Fee- $120" title="New Patent Fees for Large Entities - Hague Agreement"/>
          <p:cNvGraphicFramePr>
            <a:graphicFrameLocks noGrp="1"/>
          </p:cNvGraphicFramePr>
          <p:nvPr>
            <p:extLst>
              <p:ext uri="{D42A27DB-BD31-4B8C-83A1-F6EECF244321}">
                <p14:modId xmlns:p14="http://schemas.microsoft.com/office/powerpoint/2010/main" val="521694248"/>
              </p:ext>
            </p:extLst>
          </p:nvPr>
        </p:nvGraphicFramePr>
        <p:xfrm>
          <a:off x="5066453" y="3032431"/>
          <a:ext cx="3623527" cy="1302190"/>
        </p:xfrm>
        <a:graphic>
          <a:graphicData uri="http://schemas.openxmlformats.org/drawingml/2006/table">
            <a:tbl>
              <a:tblPr firstRow="1"/>
              <a:tblGrid>
                <a:gridCol w="2339306">
                  <a:extLst>
                    <a:ext uri="{9D8B030D-6E8A-4147-A177-3AD203B41FA5}">
                      <a16:colId xmlns:a16="http://schemas.microsoft.com/office/drawing/2014/main" val="20000"/>
                    </a:ext>
                  </a:extLst>
                </a:gridCol>
                <a:gridCol w="1284221">
                  <a:extLst>
                    <a:ext uri="{9D8B030D-6E8A-4147-A177-3AD203B41FA5}">
                      <a16:colId xmlns:a16="http://schemas.microsoft.com/office/drawing/2014/main" val="20001"/>
                    </a:ext>
                  </a:extLst>
                </a:gridCol>
              </a:tblGrid>
              <a:tr h="506711">
                <a:tc>
                  <a:txBody>
                    <a:bodyPr/>
                    <a:lstStyle/>
                    <a:p>
                      <a:pPr algn="ctr" fontAlgn="ctr"/>
                      <a:r>
                        <a:rPr lang="en-US" sz="1400" b="1" i="0" u="none" strike="noStrike" dirty="0">
                          <a:solidFill>
                            <a:srgbClr val="000000"/>
                          </a:solidFill>
                          <a:effectLst/>
                          <a:latin typeface="+mn-lt"/>
                        </a:rPr>
                        <a:t>Fee</a:t>
                      </a:r>
                    </a:p>
                  </a:txBody>
                  <a:tcPr marL="11015" marR="11015" marT="1101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dirty="0" smtClean="0">
                          <a:solidFill>
                            <a:srgbClr val="000000"/>
                          </a:solidFill>
                          <a:effectLst/>
                          <a:latin typeface="+mn-lt"/>
                        </a:rPr>
                        <a:t>Final Rule Large Entity Fee Rate</a:t>
                      </a:r>
                      <a:endParaRPr lang="en-US" sz="1400" b="1" i="0" u="none" strike="noStrike" dirty="0">
                        <a:solidFill>
                          <a:srgbClr val="000000"/>
                        </a:solidFill>
                        <a:effectLst/>
                        <a:latin typeface="+mn-lt"/>
                      </a:endParaRPr>
                    </a:p>
                  </a:txBody>
                  <a:tcPr marL="11015" marR="11015" marT="11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10000"/>
                  </a:ext>
                </a:extLst>
              </a:tr>
              <a:tr h="529432">
                <a:tc>
                  <a:txBody>
                    <a:bodyPr/>
                    <a:lstStyle/>
                    <a:p>
                      <a:pPr marL="0" lvl="1" indent="0" eaLnBrk="1" fontAlgn="auto" hangingPunct="1">
                        <a:spcBef>
                          <a:spcPts val="0"/>
                        </a:spcBef>
                        <a:spcAft>
                          <a:spcPts val="0"/>
                        </a:spcAft>
                        <a:buClrTx/>
                        <a:buSzTx/>
                        <a:buFont typeface="Arial" panose="020B0604020202020204" pitchFamily="34" charset="0"/>
                        <a:buNone/>
                      </a:pPr>
                      <a:r>
                        <a:rPr lang="en-US" sz="1400" dirty="0" smtClean="0">
                          <a:solidFill>
                            <a:prstClr val="black"/>
                          </a:solidFill>
                          <a:latin typeface="+mn-lt"/>
                        </a:rPr>
                        <a:t>Hague International Design Application Fees - Transmittal Fee</a:t>
                      </a:r>
                    </a:p>
                  </a:txBody>
                  <a:tcPr marL="11015" marR="11015" marT="1101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smtClean="0">
                          <a:solidFill>
                            <a:srgbClr val="000000"/>
                          </a:solidFill>
                          <a:effectLst/>
                          <a:latin typeface="+mn-lt"/>
                        </a:rPr>
                        <a:t>$120</a:t>
                      </a:r>
                      <a:endParaRPr lang="en-US" sz="1400" b="0" i="0" u="none" strike="noStrike" dirty="0">
                        <a:solidFill>
                          <a:srgbClr val="000000"/>
                        </a:solidFill>
                        <a:effectLst/>
                        <a:latin typeface="+mn-lt"/>
                      </a:endParaRPr>
                    </a:p>
                  </a:txBody>
                  <a:tcPr marL="11015" marR="11015" marT="11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10001"/>
                  </a:ext>
                </a:extLst>
              </a:tr>
            </a:tbl>
          </a:graphicData>
        </a:graphic>
      </p:graphicFrame>
      <p:sp>
        <p:nvSpPr>
          <p:cNvPr id="4" name="Rectangle 3"/>
          <p:cNvSpPr/>
          <p:nvPr/>
        </p:nvSpPr>
        <p:spPr>
          <a:xfrm>
            <a:off x="457200" y="4455741"/>
            <a:ext cx="8375018" cy="738664"/>
          </a:xfrm>
          <a:prstGeom prst="rect">
            <a:avLst/>
          </a:prstGeom>
        </p:spPr>
        <p:txBody>
          <a:bodyPr wrap="square">
            <a:spAutoFit/>
          </a:bodyPr>
          <a:lstStyle/>
          <a:p>
            <a:r>
              <a:rPr lang="en-US" sz="1400" b="1" dirty="0">
                <a:solidFill>
                  <a:prstClr val="black"/>
                </a:solidFill>
              </a:rPr>
              <a:t>Maintaining Multiple Reissue Patents</a:t>
            </a:r>
          </a:p>
          <a:p>
            <a:pPr marL="342900" lvl="1" indent="-342900">
              <a:buFont typeface="Arial" panose="020B0604020202020204" pitchFamily="34" charset="0"/>
              <a:buChar char="•"/>
            </a:pPr>
            <a:r>
              <a:rPr lang="en-US" sz="1400" dirty="0">
                <a:solidFill>
                  <a:prstClr val="black"/>
                </a:solidFill>
              </a:rPr>
              <a:t>The </a:t>
            </a:r>
            <a:r>
              <a:rPr lang="en-US" sz="1400" dirty="0" smtClean="0">
                <a:solidFill>
                  <a:prstClr val="black"/>
                </a:solidFill>
              </a:rPr>
              <a:t>final rule does not change maintenance fee </a:t>
            </a:r>
            <a:r>
              <a:rPr lang="en-US" sz="1400" dirty="0">
                <a:solidFill>
                  <a:prstClr val="black"/>
                </a:solidFill>
              </a:rPr>
              <a:t>rates. However, the </a:t>
            </a:r>
            <a:r>
              <a:rPr lang="en-US" sz="1400" dirty="0" smtClean="0">
                <a:solidFill>
                  <a:prstClr val="black"/>
                </a:solidFill>
              </a:rPr>
              <a:t>final rule changes </a:t>
            </a:r>
            <a:r>
              <a:rPr lang="en-US" sz="1400" dirty="0">
                <a:solidFill>
                  <a:prstClr val="black"/>
                </a:solidFill>
              </a:rPr>
              <a:t>procedures such that maintenance fees shall be paid for each reissued patent.</a:t>
            </a:r>
          </a:p>
        </p:txBody>
      </p:sp>
    </p:spTree>
    <p:extLst>
      <p:ext uri="{BB962C8B-B14F-4D97-AF65-F5344CB8AC3E}">
        <p14:creationId xmlns:p14="http://schemas.microsoft.com/office/powerpoint/2010/main" val="35212515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8022"/>
            <a:ext cx="8229598" cy="468645"/>
          </a:xfrm>
        </p:spPr>
        <p:txBody>
          <a:bodyPr>
            <a:noAutofit/>
          </a:bodyPr>
          <a:lstStyle/>
          <a:p>
            <a:pPr lvl="1" algn="l" defTabSz="457200" rtl="0">
              <a:spcBef>
                <a:spcPct val="0"/>
              </a:spcBef>
            </a:pPr>
            <a:r>
              <a:rPr lang="en-US" sz="2400" b="1" dirty="0" smtClean="0">
                <a:latin typeface="+mn-lt"/>
              </a:rPr>
              <a:t>New Patent Fees (continued)</a:t>
            </a:r>
          </a:p>
        </p:txBody>
      </p:sp>
      <p:sp>
        <p:nvSpPr>
          <p:cNvPr id="3" name="Slide Number Placeholder 2"/>
          <p:cNvSpPr>
            <a:spLocks noGrp="1"/>
          </p:cNvSpPr>
          <p:nvPr>
            <p:ph type="sldNum" sz="quarter" idx="12"/>
          </p:nvPr>
        </p:nvSpPr>
        <p:spPr/>
        <p:txBody>
          <a:bodyPr/>
          <a:lstStyle/>
          <a:p>
            <a:fld id="{92DA454B-C859-4892-B9FA-68B588C9F547}" type="slidenum">
              <a:rPr lang="en-US" smtClean="0"/>
              <a:t>19</a:t>
            </a:fld>
            <a:endParaRPr lang="en-US" dirty="0"/>
          </a:p>
        </p:txBody>
      </p:sp>
      <p:sp>
        <p:nvSpPr>
          <p:cNvPr id="7" name="Content Placeholder 2"/>
          <p:cNvSpPr txBox="1">
            <a:spLocks/>
          </p:cNvSpPr>
          <p:nvPr/>
        </p:nvSpPr>
        <p:spPr>
          <a:xfrm>
            <a:off x="440267" y="846668"/>
            <a:ext cx="4616027" cy="1988812"/>
          </a:xfrm>
          <a:prstGeom prst="rect">
            <a:avLst/>
          </a:prstGeom>
        </p:spPr>
        <p:txBody>
          <a:bodyPr/>
          <a:lstStyle>
            <a:lvl1pPr marL="342900" indent="-342900" algn="l" rtl="0" eaLnBrk="0" fontAlgn="base" hangingPunct="0">
              <a:spcBef>
                <a:spcPct val="20000"/>
              </a:spcBef>
              <a:spcAft>
                <a:spcPct val="0"/>
              </a:spcAft>
              <a:buClr>
                <a:srgbClr val="86002D"/>
              </a:buClr>
              <a:buSzPct val="75000"/>
              <a:buFont typeface="Wingdings" pitchFamily="2" charset="2"/>
              <a:buChar char="¦"/>
              <a:defRPr sz="2800">
                <a:solidFill>
                  <a:srgbClr val="00246C"/>
                </a:solidFill>
                <a:latin typeface="+mn-lt"/>
                <a:ea typeface="+mn-ea"/>
                <a:cs typeface="+mn-cs"/>
              </a:defRPr>
            </a:lvl1pPr>
            <a:lvl2pPr marL="742950" indent="-285750" algn="l" rtl="0" eaLnBrk="0" fontAlgn="base" hangingPunct="0">
              <a:spcBef>
                <a:spcPct val="20000"/>
              </a:spcBef>
              <a:spcAft>
                <a:spcPct val="0"/>
              </a:spcAft>
              <a:buClr>
                <a:srgbClr val="86002D"/>
              </a:buClr>
              <a:buSzPct val="75000"/>
              <a:buFont typeface="Wingdings" pitchFamily="2" charset="2"/>
              <a:buChar char="Ä"/>
              <a:defRPr sz="2400">
                <a:solidFill>
                  <a:srgbClr val="00246C"/>
                </a:solidFill>
                <a:latin typeface="+mn-lt"/>
              </a:defRPr>
            </a:lvl2pPr>
            <a:lvl3pPr marL="1143000" indent="-228600" algn="l" rtl="0" eaLnBrk="0" fontAlgn="base" hangingPunct="0">
              <a:spcBef>
                <a:spcPct val="20000"/>
              </a:spcBef>
              <a:spcAft>
                <a:spcPct val="0"/>
              </a:spcAft>
              <a:buClr>
                <a:srgbClr val="86002D"/>
              </a:buClr>
              <a:buSzPct val="75000"/>
              <a:buFont typeface="Wingdings" pitchFamily="2" charset="2"/>
              <a:buChar char="ð"/>
              <a:defRPr sz="2000">
                <a:solidFill>
                  <a:srgbClr val="00246C"/>
                </a:solidFill>
                <a:latin typeface="+mn-lt"/>
              </a:defRPr>
            </a:lvl3pPr>
            <a:lvl4pPr marL="1600200" indent="-228600" algn="l" rtl="0" eaLnBrk="0" fontAlgn="base" hangingPunct="0">
              <a:spcBef>
                <a:spcPct val="20000"/>
              </a:spcBef>
              <a:spcAft>
                <a:spcPct val="0"/>
              </a:spcAft>
              <a:buClr>
                <a:srgbClr val="86002D"/>
              </a:buClr>
              <a:buFont typeface="Times New Roman" pitchFamily="18" charset="0"/>
              <a:buChar char="•"/>
              <a:defRPr sz="2000">
                <a:solidFill>
                  <a:srgbClr val="00246C"/>
                </a:solidFill>
                <a:latin typeface="+mn-lt"/>
              </a:defRPr>
            </a:lvl4pPr>
            <a:lvl5pPr marL="2057400" indent="-228600" algn="l" rtl="0" eaLnBrk="0" fontAlgn="base" hangingPunct="0">
              <a:spcBef>
                <a:spcPct val="20000"/>
              </a:spcBef>
              <a:spcAft>
                <a:spcPct val="0"/>
              </a:spcAft>
              <a:buClr>
                <a:srgbClr val="86002D"/>
              </a:buClr>
              <a:buFont typeface="Times New Roman" pitchFamily="18" charset="0"/>
              <a:buChar char="»"/>
              <a:defRPr>
                <a:solidFill>
                  <a:srgbClr val="00246C"/>
                </a:solidFill>
                <a:latin typeface="+mn-lt"/>
              </a:defRPr>
            </a:lvl5pPr>
            <a:lvl6pPr marL="2514600" indent="-228600" algn="l" rtl="0" fontAlgn="base">
              <a:spcBef>
                <a:spcPct val="20000"/>
              </a:spcBef>
              <a:spcAft>
                <a:spcPct val="0"/>
              </a:spcAft>
              <a:buClr>
                <a:srgbClr val="86002D"/>
              </a:buClr>
              <a:buFont typeface="Times New Roman" pitchFamily="18" charset="0"/>
              <a:buChar char="»"/>
              <a:defRPr>
                <a:solidFill>
                  <a:srgbClr val="00246C"/>
                </a:solidFill>
                <a:latin typeface="+mn-lt"/>
              </a:defRPr>
            </a:lvl6pPr>
            <a:lvl7pPr marL="2971800" indent="-228600" algn="l" rtl="0" fontAlgn="base">
              <a:spcBef>
                <a:spcPct val="20000"/>
              </a:spcBef>
              <a:spcAft>
                <a:spcPct val="0"/>
              </a:spcAft>
              <a:buClr>
                <a:srgbClr val="86002D"/>
              </a:buClr>
              <a:buFont typeface="Times New Roman" pitchFamily="18" charset="0"/>
              <a:buChar char="»"/>
              <a:defRPr>
                <a:solidFill>
                  <a:srgbClr val="00246C"/>
                </a:solidFill>
                <a:latin typeface="+mn-lt"/>
              </a:defRPr>
            </a:lvl7pPr>
            <a:lvl8pPr marL="3429000" indent="-228600" algn="l" rtl="0" fontAlgn="base">
              <a:spcBef>
                <a:spcPct val="20000"/>
              </a:spcBef>
              <a:spcAft>
                <a:spcPct val="0"/>
              </a:spcAft>
              <a:buClr>
                <a:srgbClr val="86002D"/>
              </a:buClr>
              <a:buFont typeface="Times New Roman" pitchFamily="18" charset="0"/>
              <a:buChar char="»"/>
              <a:defRPr>
                <a:solidFill>
                  <a:srgbClr val="00246C"/>
                </a:solidFill>
                <a:latin typeface="+mn-lt"/>
              </a:defRPr>
            </a:lvl8pPr>
            <a:lvl9pPr marL="3886200" indent="-228600" algn="l" rtl="0" fontAlgn="base">
              <a:spcBef>
                <a:spcPct val="20000"/>
              </a:spcBef>
              <a:spcAft>
                <a:spcPct val="0"/>
              </a:spcAft>
              <a:buClr>
                <a:srgbClr val="86002D"/>
              </a:buClr>
              <a:buFont typeface="Times New Roman" pitchFamily="18" charset="0"/>
              <a:buChar char="»"/>
              <a:defRPr>
                <a:solidFill>
                  <a:srgbClr val="00246C"/>
                </a:solidFill>
                <a:latin typeface="+mn-lt"/>
              </a:defRPr>
            </a:lvl9pPr>
          </a:lstStyle>
          <a:p>
            <a:pPr marL="0" lvl="1" indent="0">
              <a:buClrTx/>
              <a:buNone/>
            </a:pPr>
            <a:r>
              <a:rPr lang="en-US" sz="1400" b="1" dirty="0">
                <a:solidFill>
                  <a:schemeClr val="tx1"/>
                </a:solidFill>
              </a:rPr>
              <a:t>Mega Sequence Submissions</a:t>
            </a:r>
          </a:p>
          <a:p>
            <a:pPr marL="342900" lvl="1" indent="-342900" eaLnBrk="1" fontAlgn="auto" hangingPunct="1">
              <a:spcBef>
                <a:spcPts val="0"/>
              </a:spcBef>
              <a:spcAft>
                <a:spcPts val="0"/>
              </a:spcAft>
              <a:buClrTx/>
              <a:buSzTx/>
              <a:buFont typeface="Arial" panose="020B0604020202020204" pitchFamily="34" charset="0"/>
              <a:buChar char="•"/>
            </a:pPr>
            <a:r>
              <a:rPr lang="en-US" sz="1400" dirty="0" smtClean="0">
                <a:solidFill>
                  <a:prstClr val="black"/>
                </a:solidFill>
              </a:rPr>
              <a:t>The Office sets two new fees aimed at dissuading applicants from submitting unnecessary large sequence listings that put undue burden on the Office’s information systems.</a:t>
            </a:r>
          </a:p>
          <a:p>
            <a:pPr marL="342900" lvl="1" indent="-342900" eaLnBrk="1" fontAlgn="auto" hangingPunct="1">
              <a:spcBef>
                <a:spcPts val="0"/>
              </a:spcBef>
              <a:spcAft>
                <a:spcPts val="0"/>
              </a:spcAft>
              <a:buClrTx/>
              <a:buSzTx/>
              <a:buFont typeface="Arial" panose="020B0604020202020204" pitchFamily="34" charset="0"/>
              <a:buChar char="•"/>
            </a:pPr>
            <a:r>
              <a:rPr lang="en-US" sz="1400" dirty="0" smtClean="0">
                <a:solidFill>
                  <a:prstClr val="black"/>
                </a:solidFill>
              </a:rPr>
              <a:t>Based on historical data, the Office expects fewer than 10 applications per year will be subject to these fees.</a:t>
            </a:r>
            <a:endParaRPr lang="en-US" sz="1400" dirty="0">
              <a:solidFill>
                <a:prstClr val="black"/>
              </a:solidFill>
            </a:endParaRPr>
          </a:p>
          <a:p>
            <a:pPr marL="0" lvl="1" indent="0">
              <a:buClrTx/>
              <a:buNone/>
            </a:pPr>
            <a:endParaRPr lang="en-US" sz="1400" b="1" dirty="0" smtClean="0">
              <a:solidFill>
                <a:schemeClr val="tx1"/>
              </a:solidFill>
            </a:endParaRPr>
          </a:p>
          <a:p>
            <a:pPr marL="0" lvl="1" indent="0">
              <a:buClrTx/>
              <a:buNone/>
            </a:pPr>
            <a:endParaRPr lang="en-US" sz="1400" b="1" dirty="0" smtClean="0">
              <a:solidFill>
                <a:schemeClr val="tx1"/>
              </a:solidFill>
            </a:endParaRPr>
          </a:p>
        </p:txBody>
      </p:sp>
      <p:graphicFrame>
        <p:nvGraphicFramePr>
          <p:cNvPr id="6" name="Table 5" descr="Submission of sequence listings of 300 MB to 800 MB - $1,000&#10;Submission of sequence listings of more than 800 MB- $10,000" title="New Patent Fees for Large Entities - Mega Sequence Submissions"/>
          <p:cNvGraphicFramePr>
            <a:graphicFrameLocks noGrp="1"/>
          </p:cNvGraphicFramePr>
          <p:nvPr>
            <p:extLst>
              <p:ext uri="{D42A27DB-BD31-4B8C-83A1-F6EECF244321}">
                <p14:modId xmlns:p14="http://schemas.microsoft.com/office/powerpoint/2010/main" val="1511365387"/>
              </p:ext>
            </p:extLst>
          </p:nvPr>
        </p:nvGraphicFramePr>
        <p:xfrm>
          <a:off x="5208691" y="857027"/>
          <a:ext cx="3623527" cy="1688527"/>
        </p:xfrm>
        <a:graphic>
          <a:graphicData uri="http://schemas.openxmlformats.org/drawingml/2006/table">
            <a:tbl>
              <a:tblPr firstRow="1"/>
              <a:tblGrid>
                <a:gridCol w="2339306">
                  <a:extLst>
                    <a:ext uri="{9D8B030D-6E8A-4147-A177-3AD203B41FA5}">
                      <a16:colId xmlns:a16="http://schemas.microsoft.com/office/drawing/2014/main" val="20000"/>
                    </a:ext>
                  </a:extLst>
                </a:gridCol>
                <a:gridCol w="1284221">
                  <a:extLst>
                    <a:ext uri="{9D8B030D-6E8A-4147-A177-3AD203B41FA5}">
                      <a16:colId xmlns:a16="http://schemas.microsoft.com/office/drawing/2014/main" val="20001"/>
                    </a:ext>
                  </a:extLst>
                </a:gridCol>
              </a:tblGrid>
              <a:tr h="506711">
                <a:tc>
                  <a:txBody>
                    <a:bodyPr/>
                    <a:lstStyle/>
                    <a:p>
                      <a:pPr algn="ctr" fontAlgn="ctr"/>
                      <a:r>
                        <a:rPr lang="en-US" sz="1400" b="1" i="0" u="none" strike="noStrike" dirty="0">
                          <a:solidFill>
                            <a:srgbClr val="000000"/>
                          </a:solidFill>
                          <a:effectLst/>
                          <a:latin typeface="+mn-lt"/>
                        </a:rPr>
                        <a:t>Fee</a:t>
                      </a:r>
                    </a:p>
                  </a:txBody>
                  <a:tcPr marL="11015" marR="11015" marT="1101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kern="1200" dirty="0" smtClean="0">
                          <a:solidFill>
                            <a:srgbClr val="000000"/>
                          </a:solidFill>
                          <a:effectLst/>
                          <a:latin typeface="+mn-lt"/>
                          <a:ea typeface="+mn-ea"/>
                          <a:cs typeface="+mn-cs"/>
                        </a:rPr>
                        <a:t>Final Rule </a:t>
                      </a:r>
                      <a:r>
                        <a:rPr lang="en-US" sz="1400" b="1" i="0" u="none" strike="noStrike" dirty="0" smtClean="0">
                          <a:solidFill>
                            <a:srgbClr val="000000"/>
                          </a:solidFill>
                          <a:effectLst/>
                          <a:latin typeface="+mn-lt"/>
                        </a:rPr>
                        <a:t>Large Entity Fee Rate</a:t>
                      </a:r>
                      <a:endParaRPr lang="en-US" sz="1400" b="1" i="0" u="none" strike="noStrike" dirty="0">
                        <a:solidFill>
                          <a:srgbClr val="000000"/>
                        </a:solidFill>
                        <a:effectLst/>
                        <a:latin typeface="+mn-lt"/>
                      </a:endParaRPr>
                    </a:p>
                  </a:txBody>
                  <a:tcPr marL="11015" marR="11015" marT="11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10000"/>
                  </a:ext>
                </a:extLst>
              </a:tr>
              <a:tr h="529432">
                <a:tc>
                  <a:txBody>
                    <a:bodyPr/>
                    <a:lstStyle/>
                    <a:p>
                      <a:pPr marL="0" lvl="1" indent="0" eaLnBrk="1" fontAlgn="auto" hangingPunct="1">
                        <a:spcBef>
                          <a:spcPts val="0"/>
                        </a:spcBef>
                        <a:spcAft>
                          <a:spcPts val="0"/>
                        </a:spcAft>
                        <a:buClrTx/>
                        <a:buSzTx/>
                        <a:buFont typeface="Arial" panose="020B0604020202020204" pitchFamily="34" charset="0"/>
                        <a:buNone/>
                      </a:pPr>
                      <a:r>
                        <a:rPr lang="en-US" sz="1400" dirty="0" smtClean="0">
                          <a:solidFill>
                            <a:prstClr val="black"/>
                          </a:solidFill>
                          <a:latin typeface="+mn-lt"/>
                        </a:rPr>
                        <a:t>Submission of sequence listings of 300 MB to 800 MB </a:t>
                      </a:r>
                    </a:p>
                  </a:txBody>
                  <a:tcPr marL="11015" marR="11015" marT="1101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mn-lt"/>
                        </a:rPr>
                        <a:t>$</a:t>
                      </a:r>
                      <a:r>
                        <a:rPr lang="en-US" sz="1400" b="0" i="0" u="none" strike="noStrike" dirty="0" smtClean="0">
                          <a:solidFill>
                            <a:srgbClr val="000000"/>
                          </a:solidFill>
                          <a:effectLst/>
                          <a:latin typeface="+mn-lt"/>
                        </a:rPr>
                        <a:t>1,000 </a:t>
                      </a:r>
                      <a:endParaRPr lang="en-US" sz="1400" b="0" i="0" u="none" strike="noStrike" dirty="0">
                        <a:solidFill>
                          <a:srgbClr val="000000"/>
                        </a:solidFill>
                        <a:effectLst/>
                        <a:latin typeface="+mn-lt"/>
                      </a:endParaRPr>
                    </a:p>
                  </a:txBody>
                  <a:tcPr marL="11015" marR="11015" marT="11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10001"/>
                  </a:ext>
                </a:extLst>
              </a:tr>
              <a:tr h="508000">
                <a:tc>
                  <a:txBody>
                    <a:bodyPr/>
                    <a:lstStyle/>
                    <a:p>
                      <a:pPr marL="0" lvl="1" indent="0" eaLnBrk="1" fontAlgn="auto" hangingPunct="1">
                        <a:spcBef>
                          <a:spcPts val="0"/>
                        </a:spcBef>
                        <a:spcAft>
                          <a:spcPts val="0"/>
                        </a:spcAft>
                        <a:buClrTx/>
                        <a:buSzTx/>
                        <a:buFont typeface="Arial" panose="020B0604020202020204" pitchFamily="34" charset="0"/>
                        <a:buNone/>
                      </a:pPr>
                      <a:r>
                        <a:rPr lang="en-US" sz="1400" dirty="0" smtClean="0">
                          <a:solidFill>
                            <a:prstClr val="black"/>
                          </a:solidFill>
                          <a:latin typeface="+mn-lt"/>
                        </a:rPr>
                        <a:t>Submission of sequence listings of more than 800 MB</a:t>
                      </a:r>
                      <a:endParaRPr lang="en-US" sz="1400" dirty="0">
                        <a:solidFill>
                          <a:prstClr val="black"/>
                        </a:solidFill>
                        <a:latin typeface="+mn-lt"/>
                      </a:endParaRPr>
                    </a:p>
                  </a:txBody>
                  <a:tcPr marL="11015" marR="11015" marT="1101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mn-lt"/>
                        </a:rPr>
                        <a:t>$</a:t>
                      </a:r>
                      <a:r>
                        <a:rPr lang="en-US" sz="1400" b="0" i="0" u="none" strike="noStrike" dirty="0" smtClean="0">
                          <a:solidFill>
                            <a:srgbClr val="000000"/>
                          </a:solidFill>
                          <a:effectLst/>
                          <a:latin typeface="+mn-lt"/>
                        </a:rPr>
                        <a:t>10,000 </a:t>
                      </a:r>
                      <a:endParaRPr lang="en-US" sz="1400" b="0" i="0" u="none" strike="noStrike" dirty="0">
                        <a:solidFill>
                          <a:srgbClr val="000000"/>
                        </a:solidFill>
                        <a:effectLst/>
                        <a:latin typeface="+mn-lt"/>
                      </a:endParaRPr>
                    </a:p>
                  </a:txBody>
                  <a:tcPr marL="11015" marR="11015" marT="11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440267" y="2959417"/>
            <a:ext cx="4616027" cy="2308324"/>
          </a:xfrm>
          <a:prstGeom prst="rect">
            <a:avLst/>
          </a:prstGeom>
          <a:noFill/>
        </p:spPr>
        <p:txBody>
          <a:bodyPr wrap="square" rtlCol="0">
            <a:spAutoFit/>
          </a:bodyPr>
          <a:lstStyle/>
          <a:p>
            <a:pPr marL="0" lvl="1" indent="0">
              <a:buClrTx/>
              <a:buNone/>
            </a:pPr>
            <a:r>
              <a:rPr lang="en-US" sz="1400" b="1" dirty="0"/>
              <a:t>Late Filing of Sequence Listings in an International Application</a:t>
            </a:r>
          </a:p>
          <a:p>
            <a:pPr marL="342900" lvl="1" indent="-342900">
              <a:buFont typeface="Arial" panose="020B0604020202020204" pitchFamily="34" charset="0"/>
              <a:buChar char="•"/>
            </a:pPr>
            <a:r>
              <a:rPr lang="en-US" sz="1400" dirty="0">
                <a:solidFill>
                  <a:prstClr val="black"/>
                </a:solidFill>
              </a:rPr>
              <a:t>A</a:t>
            </a:r>
            <a:r>
              <a:rPr lang="en-US" sz="1400" dirty="0" smtClean="0">
                <a:solidFill>
                  <a:prstClr val="black"/>
                </a:solidFill>
              </a:rPr>
              <a:t> new fee is established </a:t>
            </a:r>
            <a:r>
              <a:rPr lang="en-US" sz="1400" dirty="0">
                <a:solidFill>
                  <a:prstClr val="black"/>
                </a:solidFill>
              </a:rPr>
              <a:t>pursuant to PCT Rule 13</a:t>
            </a:r>
            <a:r>
              <a:rPr lang="en-US" sz="1400" i="1" dirty="0">
                <a:solidFill>
                  <a:prstClr val="black"/>
                </a:solidFill>
              </a:rPr>
              <a:t>ter</a:t>
            </a:r>
            <a:r>
              <a:rPr lang="en-US" sz="1400" dirty="0">
                <a:solidFill>
                  <a:prstClr val="black"/>
                </a:solidFill>
              </a:rPr>
              <a:t>.1(c</a:t>
            </a:r>
            <a:r>
              <a:rPr lang="en-US" sz="1400" dirty="0" smtClean="0">
                <a:solidFill>
                  <a:prstClr val="black"/>
                </a:solidFill>
              </a:rPr>
              <a:t>) that </a:t>
            </a:r>
            <a:r>
              <a:rPr lang="en-US" sz="1400" dirty="0">
                <a:solidFill>
                  <a:prstClr val="black"/>
                </a:solidFill>
              </a:rPr>
              <a:t>is similar in purpose and rate </a:t>
            </a:r>
            <a:r>
              <a:rPr lang="en-US" sz="1400" dirty="0" smtClean="0">
                <a:solidFill>
                  <a:prstClr val="black"/>
                </a:solidFill>
              </a:rPr>
              <a:t>to </a:t>
            </a:r>
            <a:r>
              <a:rPr lang="en-US" sz="1400" dirty="0">
                <a:solidFill>
                  <a:prstClr val="black"/>
                </a:solidFill>
              </a:rPr>
              <a:t>that charged by other international intellectual property agencies.  </a:t>
            </a:r>
          </a:p>
          <a:p>
            <a:pPr marL="342900" lvl="1" indent="-342900">
              <a:buFont typeface="Arial" panose="020B0604020202020204" pitchFamily="34" charset="0"/>
              <a:buChar char="•"/>
            </a:pPr>
            <a:r>
              <a:rPr lang="en-US" sz="1400" dirty="0">
                <a:solidFill>
                  <a:prstClr val="black"/>
                </a:solidFill>
              </a:rPr>
              <a:t>Additional information regarding the authority and purpose of this rule is available from the World Intellectual Property Organization (WIPO).</a:t>
            </a:r>
          </a:p>
          <a:p>
            <a:endParaRPr lang="en-US" dirty="0"/>
          </a:p>
        </p:txBody>
      </p:sp>
      <p:graphicFrame>
        <p:nvGraphicFramePr>
          <p:cNvPr id="8" name="Table 7" descr="Late Filing of Sequence Listing- $300" title="New Patent Fees for Large Entities - Late Filing of Sequence Listings in an International Application"/>
          <p:cNvGraphicFramePr>
            <a:graphicFrameLocks noGrp="1"/>
          </p:cNvGraphicFramePr>
          <p:nvPr>
            <p:extLst>
              <p:ext uri="{D42A27DB-BD31-4B8C-83A1-F6EECF244321}">
                <p14:modId xmlns:p14="http://schemas.microsoft.com/office/powerpoint/2010/main" val="3789667778"/>
              </p:ext>
            </p:extLst>
          </p:nvPr>
        </p:nvGraphicFramePr>
        <p:xfrm>
          <a:off x="5208691" y="3231857"/>
          <a:ext cx="3623527" cy="1180527"/>
        </p:xfrm>
        <a:graphic>
          <a:graphicData uri="http://schemas.openxmlformats.org/drawingml/2006/table">
            <a:tbl>
              <a:tblPr firstRow="1"/>
              <a:tblGrid>
                <a:gridCol w="2339306">
                  <a:extLst>
                    <a:ext uri="{9D8B030D-6E8A-4147-A177-3AD203B41FA5}">
                      <a16:colId xmlns:a16="http://schemas.microsoft.com/office/drawing/2014/main" val="20000"/>
                    </a:ext>
                  </a:extLst>
                </a:gridCol>
                <a:gridCol w="1284221">
                  <a:extLst>
                    <a:ext uri="{9D8B030D-6E8A-4147-A177-3AD203B41FA5}">
                      <a16:colId xmlns:a16="http://schemas.microsoft.com/office/drawing/2014/main" val="20001"/>
                    </a:ext>
                  </a:extLst>
                </a:gridCol>
              </a:tblGrid>
              <a:tr h="506711">
                <a:tc>
                  <a:txBody>
                    <a:bodyPr/>
                    <a:lstStyle/>
                    <a:p>
                      <a:pPr algn="ctr" fontAlgn="ctr"/>
                      <a:r>
                        <a:rPr lang="en-US" sz="1400" b="1" i="0" u="none" strike="noStrike" dirty="0">
                          <a:solidFill>
                            <a:srgbClr val="000000"/>
                          </a:solidFill>
                          <a:effectLst/>
                          <a:latin typeface="+mn-lt"/>
                        </a:rPr>
                        <a:t>Fee</a:t>
                      </a:r>
                    </a:p>
                  </a:txBody>
                  <a:tcPr marL="11015" marR="11015" marT="1101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dirty="0" smtClean="0">
                          <a:solidFill>
                            <a:srgbClr val="000000"/>
                          </a:solidFill>
                          <a:effectLst/>
                          <a:latin typeface="+mn-lt"/>
                        </a:rPr>
                        <a:t>Final Rule Large Entity Fee Rate</a:t>
                      </a:r>
                      <a:endParaRPr lang="en-US" sz="1400" b="1" i="0" u="none" strike="noStrike" dirty="0">
                        <a:solidFill>
                          <a:srgbClr val="000000"/>
                        </a:solidFill>
                        <a:effectLst/>
                        <a:latin typeface="+mn-lt"/>
                      </a:endParaRPr>
                    </a:p>
                  </a:txBody>
                  <a:tcPr marL="11015" marR="11015" marT="11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10000"/>
                  </a:ext>
                </a:extLst>
              </a:tr>
              <a:tr h="529432">
                <a:tc>
                  <a:txBody>
                    <a:bodyPr/>
                    <a:lstStyle/>
                    <a:p>
                      <a:pPr marL="0" lvl="1" indent="0" eaLnBrk="1" fontAlgn="auto" hangingPunct="1">
                        <a:spcBef>
                          <a:spcPts val="0"/>
                        </a:spcBef>
                        <a:spcAft>
                          <a:spcPts val="0"/>
                        </a:spcAft>
                        <a:buClrTx/>
                        <a:buSzTx/>
                        <a:buFont typeface="Arial" panose="020B0604020202020204" pitchFamily="34" charset="0"/>
                        <a:buNone/>
                      </a:pPr>
                      <a:r>
                        <a:rPr lang="en-US" sz="1400" dirty="0" smtClean="0">
                          <a:solidFill>
                            <a:prstClr val="black"/>
                          </a:solidFill>
                          <a:latin typeface="+mn-lt"/>
                        </a:rPr>
                        <a:t>Late Filing of Sequence Listing</a:t>
                      </a:r>
                    </a:p>
                  </a:txBody>
                  <a:tcPr marL="11015" marR="11015" marT="1101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smtClean="0">
                          <a:solidFill>
                            <a:srgbClr val="000000"/>
                          </a:solidFill>
                          <a:effectLst/>
                          <a:latin typeface="+mn-lt"/>
                        </a:rPr>
                        <a:t>$300</a:t>
                      </a:r>
                      <a:endParaRPr lang="en-US" sz="1400" b="0" i="0" u="none" strike="noStrike" dirty="0">
                        <a:solidFill>
                          <a:srgbClr val="000000"/>
                        </a:solidFill>
                        <a:effectLst/>
                        <a:latin typeface="+mn-lt"/>
                      </a:endParaRPr>
                    </a:p>
                  </a:txBody>
                  <a:tcPr marL="11015" marR="11015" marT="11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8775610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8022"/>
            <a:ext cx="8229598" cy="468645"/>
          </a:xfrm>
        </p:spPr>
        <p:txBody>
          <a:bodyPr>
            <a:noAutofit/>
          </a:bodyPr>
          <a:lstStyle/>
          <a:p>
            <a:pPr lvl="1" algn="l" defTabSz="457200" rtl="0">
              <a:spcBef>
                <a:spcPct val="0"/>
              </a:spcBef>
            </a:pPr>
            <a:r>
              <a:rPr lang="en-US" sz="2400" b="1" dirty="0" smtClean="0">
                <a:latin typeface="+mn-lt"/>
              </a:rPr>
              <a:t>Overview</a:t>
            </a:r>
            <a:endParaRPr lang="en-US" sz="2400" b="1" i="1" dirty="0">
              <a:latin typeface="+mn-lt"/>
            </a:endParaRPr>
          </a:p>
        </p:txBody>
      </p:sp>
      <p:sp>
        <p:nvSpPr>
          <p:cNvPr id="4" name="Content Placeholder 2"/>
          <p:cNvSpPr>
            <a:spLocks noGrp="1"/>
          </p:cNvSpPr>
          <p:nvPr>
            <p:ph idx="1"/>
          </p:nvPr>
        </p:nvSpPr>
        <p:spPr>
          <a:xfrm>
            <a:off x="457198" y="784699"/>
            <a:ext cx="8229600" cy="4269554"/>
          </a:xfrm>
        </p:spPr>
        <p:txBody>
          <a:bodyPr>
            <a:normAutofit fontScale="70000" lnSpcReduction="20000"/>
          </a:bodyPr>
          <a:lstStyle/>
          <a:p>
            <a:pPr>
              <a:spcBef>
                <a:spcPts val="600"/>
              </a:spcBef>
              <a:buFont typeface="Arial" panose="020B0604020202020204" pitchFamily="34" charset="0"/>
              <a:buChar char="•"/>
            </a:pPr>
            <a:r>
              <a:rPr lang="en-US" sz="1700" dirty="0"/>
              <a:t>Section 10 of the Leahy‐Smith America Invents Act (AIA) authorizes the United States Patent and Trademark Office (USPTO) to, in part, “set or adjust by rule any fee established, authorized, or charged” under Title 35 of the United States Code provided that the aggregate </a:t>
            </a:r>
            <a:r>
              <a:rPr lang="en-US" sz="1700" dirty="0" smtClean="0"/>
              <a:t>estimated patent </a:t>
            </a:r>
            <a:r>
              <a:rPr lang="en-US" sz="1700" dirty="0"/>
              <a:t>fee revenue equals the aggregate estimated cost of patent operations, including administrative costs</a:t>
            </a:r>
            <a:r>
              <a:rPr lang="en-US" sz="1700" dirty="0" smtClean="0"/>
              <a:t>. The USPTO first used AIA fee setting authority to set patent fees in FY 2013.</a:t>
            </a:r>
            <a:endParaRPr lang="en-US" sz="1700" dirty="0"/>
          </a:p>
          <a:p>
            <a:pPr>
              <a:spcBef>
                <a:spcPts val="600"/>
              </a:spcBef>
              <a:buFont typeface="Arial" panose="020B0604020202020204" pitchFamily="34" charset="0"/>
              <a:buChar char="•"/>
            </a:pPr>
            <a:r>
              <a:rPr lang="en-US" sz="1700" dirty="0"/>
              <a:t>The final rule, “Setting and Adjusting Patent Fees during Fiscal Year </a:t>
            </a:r>
            <a:r>
              <a:rPr lang="en-US" sz="1700" dirty="0" smtClean="0"/>
              <a:t>2017” is keeping with </a:t>
            </a:r>
            <a:r>
              <a:rPr lang="en-US" sz="1700" dirty="0"/>
              <a:t>the AIA fee setting process and USPTO </a:t>
            </a:r>
            <a:r>
              <a:rPr lang="en-US" sz="1700" dirty="0" smtClean="0"/>
              <a:t>policy. </a:t>
            </a:r>
          </a:p>
          <a:p>
            <a:pPr lvl="1">
              <a:spcBef>
                <a:spcPts val="600"/>
              </a:spcBef>
              <a:buFont typeface="Arial" panose="020B0604020202020204" pitchFamily="34" charset="0"/>
              <a:buChar char="•"/>
            </a:pPr>
            <a:r>
              <a:rPr lang="en-US" sz="1300" dirty="0" smtClean="0"/>
              <a:t>The fee setting process began with the biennial fee review in FY 2015, a process that is designed to assess the </a:t>
            </a:r>
            <a:r>
              <a:rPr lang="en-US" sz="1300" dirty="0"/>
              <a:t>effectiveness of the existing fee </a:t>
            </a:r>
            <a:r>
              <a:rPr lang="en-US" sz="1300" dirty="0" smtClean="0"/>
              <a:t>schedule and produce fee change proposals where needed.</a:t>
            </a:r>
          </a:p>
          <a:p>
            <a:pPr lvl="1">
              <a:spcBef>
                <a:spcPts val="600"/>
              </a:spcBef>
              <a:buFont typeface="Arial" panose="020B0604020202020204" pitchFamily="34" charset="0"/>
              <a:buChar char="•"/>
            </a:pPr>
            <a:r>
              <a:rPr lang="en-US" sz="1300" dirty="0" smtClean="0"/>
              <a:t>The fee review process resulted in several fee change proposals that were consolidated and </a:t>
            </a:r>
            <a:r>
              <a:rPr lang="en-US" sz="1300" dirty="0"/>
              <a:t>presented to the Patent Public Advisory Committee (PPAC) in October </a:t>
            </a:r>
            <a:r>
              <a:rPr lang="en-US" sz="1300" dirty="0" smtClean="0"/>
              <a:t>2015. </a:t>
            </a:r>
          </a:p>
          <a:p>
            <a:pPr lvl="1">
              <a:spcBef>
                <a:spcPts val="600"/>
              </a:spcBef>
              <a:buFont typeface="Arial" panose="020B0604020202020204" pitchFamily="34" charset="0"/>
              <a:buChar char="•"/>
            </a:pPr>
            <a:r>
              <a:rPr lang="en-US" sz="1300" dirty="0" smtClean="0"/>
              <a:t>The </a:t>
            </a:r>
            <a:r>
              <a:rPr lang="en-US" sz="1300" dirty="0"/>
              <a:t>PPAC conducted a </a:t>
            </a:r>
            <a:r>
              <a:rPr lang="en-US" sz="1300" dirty="0" smtClean="0"/>
              <a:t>public hearing </a:t>
            </a:r>
            <a:r>
              <a:rPr lang="en-US" sz="1300" dirty="0"/>
              <a:t>in November 2015 and accepted public comments before preparing a written report in response to the initial proposal. </a:t>
            </a:r>
            <a:endParaRPr lang="en-US" sz="1300" dirty="0" smtClean="0"/>
          </a:p>
          <a:p>
            <a:pPr lvl="1">
              <a:spcBef>
                <a:spcPts val="600"/>
              </a:spcBef>
              <a:buFont typeface="Arial" panose="020B0604020202020204" pitchFamily="34" charset="0"/>
              <a:buChar char="•"/>
            </a:pPr>
            <a:r>
              <a:rPr lang="en-US" sz="1300" dirty="0"/>
              <a:t>The Office considered </a:t>
            </a:r>
            <a:r>
              <a:rPr lang="en-US" sz="1300" dirty="0" smtClean="0"/>
              <a:t>the </a:t>
            </a:r>
            <a:r>
              <a:rPr lang="en-US" sz="1300" dirty="0"/>
              <a:t>PPAC report (released in February 2016) when it developed the notice of proposed rulemaking (NPRM).  Based on the PPAC recommendations, the NPRM reduced the proposed increase to the design issue fee by $200 for large entities, eliminated the proposed changes to IDS practice, and reduced the fee proposals for both RCE fees.  Additionally, the Office has committed to undertaking a study to determine the feasibility of an excess claims refund program. </a:t>
            </a:r>
            <a:endParaRPr lang="en-US" sz="1300" dirty="0" smtClean="0"/>
          </a:p>
          <a:p>
            <a:pPr lvl="1">
              <a:spcBef>
                <a:spcPts val="600"/>
              </a:spcBef>
              <a:buFont typeface="Arial" panose="020B0604020202020204" pitchFamily="34" charset="0"/>
              <a:buChar char="•"/>
            </a:pPr>
            <a:r>
              <a:rPr lang="en-US" sz="1300" dirty="0" smtClean="0"/>
              <a:t>The NPRM was published on October 3, 2016. The Office accepted public comments through December 2, 2016. </a:t>
            </a:r>
          </a:p>
          <a:p>
            <a:pPr lvl="1">
              <a:spcBef>
                <a:spcPts val="600"/>
              </a:spcBef>
              <a:buFont typeface="Arial" panose="020B0604020202020204" pitchFamily="34" charset="0"/>
              <a:buChar char="•"/>
            </a:pPr>
            <a:r>
              <a:rPr lang="en-US" sz="1300" dirty="0"/>
              <a:t>The final rule was published on November 14, 2017 and takes effect on January </a:t>
            </a:r>
            <a:r>
              <a:rPr lang="en-US" sz="1300" dirty="0" smtClean="0"/>
              <a:t>16, </a:t>
            </a:r>
            <a:r>
              <a:rPr lang="en-US" sz="1300" dirty="0"/>
              <a:t>2018.</a:t>
            </a:r>
            <a:endParaRPr lang="en-US" sz="1300" dirty="0" smtClean="0"/>
          </a:p>
          <a:p>
            <a:pPr>
              <a:spcBef>
                <a:spcPts val="600"/>
              </a:spcBef>
              <a:buFont typeface="Arial" panose="020B0604020202020204" pitchFamily="34" charset="0"/>
              <a:buChar char="•"/>
            </a:pPr>
            <a:r>
              <a:rPr lang="en-US" sz="1700" dirty="0" smtClean="0"/>
              <a:t>The final rule includes responses to the public comments received following the NPRM.  The fees presented in the final rule are intended to recover the aggregate estimated cost of patent operations and USPTO administrative services that support patent operations.  The additional estimated fee revenue will support the Office’s continued progress toward strategic goals and operational initiatives.</a:t>
            </a:r>
          </a:p>
          <a:p>
            <a:pPr>
              <a:spcBef>
                <a:spcPts val="600"/>
              </a:spcBef>
              <a:buFont typeface="Arial" panose="020B0604020202020204" pitchFamily="34" charset="0"/>
              <a:buChar char="•"/>
            </a:pPr>
            <a:r>
              <a:rPr lang="en-US" sz="1600" dirty="0"/>
              <a:t>OMB has determined that this rule involves a transfer payment from one group to another that does not affect the total resources available to </a:t>
            </a:r>
            <a:r>
              <a:rPr lang="en-US" sz="1600" dirty="0" smtClean="0"/>
              <a:t>society.</a:t>
            </a:r>
            <a:endParaRPr lang="en-US" sz="1600" dirty="0"/>
          </a:p>
        </p:txBody>
      </p:sp>
      <p:sp>
        <p:nvSpPr>
          <p:cNvPr id="3" name="Slide Number Placeholder 2"/>
          <p:cNvSpPr>
            <a:spLocks noGrp="1"/>
          </p:cNvSpPr>
          <p:nvPr>
            <p:ph type="sldNum" sz="quarter" idx="12"/>
          </p:nvPr>
        </p:nvSpPr>
        <p:spPr/>
        <p:txBody>
          <a:bodyPr/>
          <a:lstStyle/>
          <a:p>
            <a:fld id="{92DA454B-C859-4892-B9FA-68B588C9F547}" type="slidenum">
              <a:rPr lang="en-US" smtClean="0"/>
              <a:t>2</a:t>
            </a:fld>
            <a:endParaRPr lang="en-US" dirty="0"/>
          </a:p>
        </p:txBody>
      </p:sp>
    </p:spTree>
    <p:extLst>
      <p:ext uri="{BB962C8B-B14F-4D97-AF65-F5344CB8AC3E}">
        <p14:creationId xmlns:p14="http://schemas.microsoft.com/office/powerpoint/2010/main" val="23788941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378022"/>
            <a:ext cx="8229598" cy="468645"/>
          </a:xfrm>
        </p:spPr>
        <p:txBody>
          <a:bodyPr>
            <a:noAutofit/>
          </a:bodyPr>
          <a:lstStyle/>
          <a:p>
            <a:pPr lvl="1" algn="l" defTabSz="457200" rtl="0">
              <a:spcBef>
                <a:spcPct val="0"/>
              </a:spcBef>
            </a:pPr>
            <a:r>
              <a:rPr lang="en-US" sz="2400" b="1" dirty="0" smtClean="0">
                <a:latin typeface="+mn-lt"/>
              </a:rPr>
              <a:t>New </a:t>
            </a:r>
            <a:r>
              <a:rPr lang="en-US" sz="2400" b="1" dirty="0">
                <a:latin typeface="+mn-lt"/>
              </a:rPr>
              <a:t>Office of Enrollment and Discipline Fees and Patent Practitioner Enrollment </a:t>
            </a:r>
            <a:r>
              <a:rPr lang="en-US" sz="2400" b="1" dirty="0" smtClean="0">
                <a:latin typeface="+mn-lt"/>
              </a:rPr>
              <a:t>Fees</a:t>
            </a:r>
          </a:p>
        </p:txBody>
      </p:sp>
      <p:sp>
        <p:nvSpPr>
          <p:cNvPr id="4" name="Slide Number Placeholder 3"/>
          <p:cNvSpPr>
            <a:spLocks noGrp="1"/>
          </p:cNvSpPr>
          <p:nvPr>
            <p:ph type="sldNum" sz="quarter" idx="12"/>
          </p:nvPr>
        </p:nvSpPr>
        <p:spPr/>
        <p:txBody>
          <a:bodyPr/>
          <a:lstStyle/>
          <a:p>
            <a:fld id="{92DA454B-C859-4892-B9FA-68B588C9F547}" type="slidenum">
              <a:rPr lang="en-US" smtClean="0"/>
              <a:t>20</a:t>
            </a:fld>
            <a:endParaRPr lang="en-US" dirty="0"/>
          </a:p>
        </p:txBody>
      </p:sp>
      <p:sp>
        <p:nvSpPr>
          <p:cNvPr id="3" name="Content Placeholder 2"/>
          <p:cNvSpPr>
            <a:spLocks noGrp="1"/>
          </p:cNvSpPr>
          <p:nvPr>
            <p:ph idx="1"/>
          </p:nvPr>
        </p:nvSpPr>
        <p:spPr>
          <a:xfrm>
            <a:off x="457200" y="1250858"/>
            <a:ext cx="4290291" cy="4464142"/>
          </a:xfrm>
        </p:spPr>
        <p:txBody>
          <a:bodyPr>
            <a:noAutofit/>
          </a:bodyPr>
          <a:lstStyle/>
          <a:p>
            <a:pPr marL="342900" lvl="1" indent="-342900">
              <a:spcBef>
                <a:spcPts val="0"/>
              </a:spcBef>
              <a:buFont typeface="Arial" panose="020B0604020202020204" pitchFamily="34" charset="0"/>
              <a:buChar char="•"/>
            </a:pPr>
            <a:r>
              <a:rPr lang="en-US" sz="1400" dirty="0" smtClean="0">
                <a:solidFill>
                  <a:prstClr val="black"/>
                </a:solidFill>
                <a:latin typeface="+mn-lt"/>
              </a:rPr>
              <a:t>The Office sets several new OED fees aimed at better aligning fees with costs, streamlining administrative processes, encouraging self-service options, and promoting compliance.</a:t>
            </a:r>
          </a:p>
          <a:p>
            <a:pPr marL="342900" lvl="1" indent="-342900">
              <a:spcBef>
                <a:spcPts val="0"/>
              </a:spcBef>
              <a:buFont typeface="Arial" panose="020B0604020202020204" pitchFamily="34" charset="0"/>
              <a:buChar char="•"/>
            </a:pPr>
            <a:r>
              <a:rPr lang="en-US" sz="1400" dirty="0" smtClean="0">
                <a:solidFill>
                  <a:prstClr val="black"/>
                </a:solidFill>
                <a:latin typeface="+mn-lt"/>
              </a:rPr>
              <a:t>OED fees have remained unchanged for many years. </a:t>
            </a:r>
            <a:r>
              <a:rPr lang="en-US" sz="1400" dirty="0">
                <a:solidFill>
                  <a:prstClr val="black"/>
                </a:solidFill>
                <a:latin typeface="+mn-lt"/>
              </a:rPr>
              <a:t>No enrollment or disciplinary fees have been increased since 2008, and only two fees were adjusted that year</a:t>
            </a:r>
            <a:r>
              <a:rPr lang="en-US" sz="1400" dirty="0" smtClean="0">
                <a:solidFill>
                  <a:prstClr val="black"/>
                </a:solidFill>
                <a:latin typeface="+mn-lt"/>
              </a:rPr>
              <a:t>. </a:t>
            </a:r>
            <a:r>
              <a:rPr lang="en-US" sz="1400" dirty="0" smtClean="0"/>
              <a:t>All </a:t>
            </a:r>
            <a:r>
              <a:rPr lang="en-US" sz="1400" dirty="0"/>
              <a:t>other enrollment and disciplinary fees were last changed much earlier, specifically, between 1991 and 2004. </a:t>
            </a:r>
            <a:r>
              <a:rPr lang="en-US" sz="1400" dirty="0" smtClean="0"/>
              <a:t>In </a:t>
            </a:r>
            <a:r>
              <a:rPr lang="en-US" sz="1400" dirty="0"/>
              <a:t>fact, one OED fee has been unchanged since 1982</a:t>
            </a:r>
            <a:r>
              <a:rPr lang="en-US" sz="1400" dirty="0" smtClean="0"/>
              <a:t>.</a:t>
            </a:r>
            <a:r>
              <a:rPr lang="en-US" sz="1400" dirty="0">
                <a:solidFill>
                  <a:prstClr val="black"/>
                </a:solidFill>
                <a:latin typeface="+mn-lt"/>
              </a:rPr>
              <a:t> </a:t>
            </a:r>
            <a:endParaRPr lang="en-US" sz="1400" dirty="0" smtClean="0">
              <a:solidFill>
                <a:prstClr val="black"/>
              </a:solidFill>
              <a:latin typeface="+mn-lt"/>
            </a:endParaRPr>
          </a:p>
          <a:p>
            <a:pPr marL="342900" lvl="1" indent="-342900">
              <a:spcBef>
                <a:spcPts val="0"/>
              </a:spcBef>
              <a:buFont typeface="Arial" panose="020B0604020202020204" pitchFamily="34" charset="0"/>
              <a:buChar char="•"/>
            </a:pPr>
            <a:r>
              <a:rPr lang="en-US" sz="1400" dirty="0" smtClean="0">
                <a:solidFill>
                  <a:prstClr val="black"/>
                </a:solidFill>
                <a:latin typeface="+mn-lt"/>
              </a:rPr>
              <a:t>During </a:t>
            </a:r>
            <a:r>
              <a:rPr lang="en-US" sz="1400" dirty="0">
                <a:solidFill>
                  <a:prstClr val="black"/>
                </a:solidFill>
                <a:latin typeface="+mn-lt"/>
              </a:rPr>
              <a:t>the previous patent fee setting </a:t>
            </a:r>
            <a:r>
              <a:rPr lang="en-US" sz="1400" dirty="0" smtClean="0">
                <a:solidFill>
                  <a:prstClr val="black"/>
                </a:solidFill>
                <a:latin typeface="+mn-lt"/>
              </a:rPr>
              <a:t>effort (FY 2013), </a:t>
            </a:r>
            <a:r>
              <a:rPr lang="en-US" sz="1400" dirty="0">
                <a:solidFill>
                  <a:prstClr val="black"/>
                </a:solidFill>
                <a:latin typeface="+mn-lt"/>
              </a:rPr>
              <a:t>historical cost information for these activities was not available.  Since then, the Office has developed cost information to more appropriately make these fee adjustments.  </a:t>
            </a:r>
            <a:endParaRPr lang="en-US" sz="1400" dirty="0" smtClean="0">
              <a:solidFill>
                <a:prstClr val="black"/>
              </a:solidFill>
              <a:latin typeface="+mn-lt"/>
            </a:endParaRPr>
          </a:p>
        </p:txBody>
      </p:sp>
      <p:graphicFrame>
        <p:nvGraphicFramePr>
          <p:cNvPr id="2" name="Table 1" descr="On Grant of Limited Recognition Under §11.9(b)- $200&#10;For USPTO-Assisted Recovery of ID or Reset of Password for the Office of Enrollment and Discipline Information System- $70&#10;For USPTO-Assisted Change of Address Within the Office of Enrollment and Discipline Information System- $70&#10;For USPTO-Administered Review of Registration Examination- $450" title="New OED and Patent Practitioner Enrollment Fees"/>
          <p:cNvGraphicFramePr>
            <a:graphicFrameLocks noGrp="1"/>
          </p:cNvGraphicFramePr>
          <p:nvPr>
            <p:extLst>
              <p:ext uri="{D42A27DB-BD31-4B8C-83A1-F6EECF244321}">
                <p14:modId xmlns:p14="http://schemas.microsoft.com/office/powerpoint/2010/main" val="1360422360"/>
              </p:ext>
            </p:extLst>
          </p:nvPr>
        </p:nvGraphicFramePr>
        <p:xfrm>
          <a:off x="4919133" y="1441081"/>
          <a:ext cx="3742265" cy="3266263"/>
        </p:xfrm>
        <a:graphic>
          <a:graphicData uri="http://schemas.openxmlformats.org/drawingml/2006/table">
            <a:tbl>
              <a:tblPr firstRow="1"/>
              <a:tblGrid>
                <a:gridCol w="2850642">
                  <a:extLst>
                    <a:ext uri="{9D8B030D-6E8A-4147-A177-3AD203B41FA5}">
                      <a16:colId xmlns:a16="http://schemas.microsoft.com/office/drawing/2014/main" val="20000"/>
                    </a:ext>
                  </a:extLst>
                </a:gridCol>
                <a:gridCol w="891623">
                  <a:extLst>
                    <a:ext uri="{9D8B030D-6E8A-4147-A177-3AD203B41FA5}">
                      <a16:colId xmlns:a16="http://schemas.microsoft.com/office/drawing/2014/main" val="20001"/>
                    </a:ext>
                  </a:extLst>
                </a:gridCol>
              </a:tblGrid>
              <a:tr h="506711">
                <a:tc>
                  <a:txBody>
                    <a:bodyPr/>
                    <a:lstStyle/>
                    <a:p>
                      <a:pPr algn="ctr" fontAlgn="ctr"/>
                      <a:r>
                        <a:rPr lang="en-US" sz="1400" b="1" i="0" u="none" strike="noStrike" dirty="0">
                          <a:solidFill>
                            <a:srgbClr val="000000"/>
                          </a:solidFill>
                          <a:effectLst/>
                          <a:latin typeface="+mn-lt"/>
                        </a:rPr>
                        <a:t>Fee</a:t>
                      </a:r>
                    </a:p>
                  </a:txBody>
                  <a:tcPr marL="11015" marR="11015" marT="1101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dirty="0" smtClean="0">
                          <a:solidFill>
                            <a:srgbClr val="000000"/>
                          </a:solidFill>
                          <a:effectLst/>
                          <a:latin typeface="+mn-lt"/>
                        </a:rPr>
                        <a:t>Final Rule Fee Rate</a:t>
                      </a:r>
                      <a:endParaRPr lang="en-US" sz="1400" b="1" i="0" u="none" strike="noStrike" dirty="0">
                        <a:solidFill>
                          <a:srgbClr val="000000"/>
                        </a:solidFill>
                        <a:effectLst/>
                        <a:latin typeface="+mn-lt"/>
                      </a:endParaRPr>
                    </a:p>
                  </a:txBody>
                  <a:tcPr marL="11015" marR="11015" marT="11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10000"/>
                  </a:ext>
                </a:extLst>
              </a:tr>
              <a:tr h="529432">
                <a:tc>
                  <a:txBody>
                    <a:bodyPr/>
                    <a:lstStyle/>
                    <a:p>
                      <a:pPr marL="0" lvl="1" indent="0" eaLnBrk="1" fontAlgn="auto" hangingPunct="1">
                        <a:spcBef>
                          <a:spcPts val="0"/>
                        </a:spcBef>
                        <a:spcAft>
                          <a:spcPts val="0"/>
                        </a:spcAft>
                        <a:buClrTx/>
                        <a:buSzTx/>
                        <a:buFont typeface="Arial" panose="020B0604020202020204" pitchFamily="34" charset="0"/>
                        <a:buNone/>
                      </a:pPr>
                      <a:r>
                        <a:rPr lang="en-US" sz="1400" dirty="0" smtClean="0">
                          <a:solidFill>
                            <a:prstClr val="black"/>
                          </a:solidFill>
                          <a:latin typeface="+mn-lt"/>
                        </a:rPr>
                        <a:t>On Grant of Limited Recognition Under §11.9(b)</a:t>
                      </a:r>
                    </a:p>
                  </a:txBody>
                  <a:tcPr marL="11015" marR="11015" marT="1101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smtClean="0">
                          <a:solidFill>
                            <a:srgbClr val="000000"/>
                          </a:solidFill>
                          <a:effectLst/>
                          <a:latin typeface="+mn-lt"/>
                        </a:rPr>
                        <a:t>$200</a:t>
                      </a:r>
                      <a:endParaRPr lang="en-US" sz="1400" b="0" i="0" u="none" strike="noStrike" dirty="0">
                        <a:solidFill>
                          <a:srgbClr val="000000"/>
                        </a:solidFill>
                        <a:effectLst/>
                        <a:latin typeface="+mn-lt"/>
                      </a:endParaRPr>
                    </a:p>
                  </a:txBody>
                  <a:tcPr marL="11015" marR="11015" marT="11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10001"/>
                  </a:ext>
                </a:extLst>
              </a:tr>
              <a:tr h="508000">
                <a:tc>
                  <a:txBody>
                    <a:bodyPr/>
                    <a:lstStyle/>
                    <a:p>
                      <a:pPr marL="0" lvl="1" indent="0" algn="l" defTabSz="457200" rtl="0" eaLnBrk="1" fontAlgn="auto" latinLnBrk="0" hangingPunct="1">
                        <a:spcBef>
                          <a:spcPts val="0"/>
                        </a:spcBef>
                        <a:spcAft>
                          <a:spcPts val="0"/>
                        </a:spcAft>
                        <a:buClrTx/>
                        <a:buSzTx/>
                        <a:buFont typeface="Arial" panose="020B0604020202020204" pitchFamily="34" charset="0"/>
                        <a:buNone/>
                      </a:pPr>
                      <a:r>
                        <a:rPr lang="en-US" sz="1400" kern="1200" dirty="0" smtClean="0">
                          <a:solidFill>
                            <a:prstClr val="black"/>
                          </a:solidFill>
                          <a:latin typeface="+mn-lt"/>
                          <a:ea typeface="+mn-ea"/>
                          <a:cs typeface="+mn-cs"/>
                        </a:rPr>
                        <a:t>For USPTO-Assisted Recovery of ID or Reset of Password for the Office of Enrollment and Discipline Information System</a:t>
                      </a:r>
                      <a:endParaRPr lang="en-US" sz="1400" kern="1200" dirty="0">
                        <a:solidFill>
                          <a:prstClr val="black"/>
                        </a:solidFill>
                        <a:latin typeface="+mn-lt"/>
                        <a:ea typeface="+mn-ea"/>
                        <a:cs typeface="+mn-cs"/>
                      </a:endParaRP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smtClean="0">
                          <a:solidFill>
                            <a:srgbClr val="000000"/>
                          </a:solidFill>
                          <a:effectLst/>
                          <a:latin typeface="+mn-lt"/>
                        </a:rPr>
                        <a:t>$70</a:t>
                      </a:r>
                      <a:endParaRPr lang="en-US" sz="1400" b="0" i="0" u="none" strike="noStrike" dirty="0">
                        <a:solidFill>
                          <a:srgbClr val="000000"/>
                        </a:solidFill>
                        <a:effectLst/>
                        <a:latin typeface="+mn-lt"/>
                      </a:endParaRPr>
                    </a:p>
                  </a:txBody>
                  <a:tcPr marL="11015" marR="11015" marT="11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10002"/>
                  </a:ext>
                </a:extLst>
              </a:tr>
              <a:tr h="508000">
                <a:tc>
                  <a:txBody>
                    <a:bodyPr/>
                    <a:lstStyle/>
                    <a:p>
                      <a:pPr marL="0" lvl="1" indent="0" algn="l" defTabSz="457200" rtl="0" eaLnBrk="1" fontAlgn="auto" latinLnBrk="0" hangingPunct="1">
                        <a:spcBef>
                          <a:spcPts val="0"/>
                        </a:spcBef>
                        <a:spcAft>
                          <a:spcPts val="0"/>
                        </a:spcAft>
                        <a:buClrTx/>
                        <a:buSzTx/>
                        <a:buFont typeface="Arial" panose="020B0604020202020204" pitchFamily="34" charset="0"/>
                        <a:buNone/>
                      </a:pPr>
                      <a:r>
                        <a:rPr lang="en-US" sz="1400" kern="1200" dirty="0" smtClean="0">
                          <a:solidFill>
                            <a:prstClr val="black"/>
                          </a:solidFill>
                          <a:latin typeface="+mn-lt"/>
                          <a:ea typeface="+mn-ea"/>
                          <a:cs typeface="+mn-cs"/>
                        </a:rPr>
                        <a:t>For USPTO-Assisted Change of Address Within the Office of Enrollment and Discipline Information System</a:t>
                      </a:r>
                      <a:endParaRPr lang="en-US" sz="1400" kern="1200" dirty="0">
                        <a:solidFill>
                          <a:prstClr val="black"/>
                        </a:solidFill>
                        <a:latin typeface="+mn-lt"/>
                        <a:ea typeface="+mn-ea"/>
                        <a:cs typeface="+mn-cs"/>
                      </a:endParaRP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smtClean="0">
                          <a:solidFill>
                            <a:srgbClr val="000000"/>
                          </a:solidFill>
                          <a:effectLst/>
                          <a:latin typeface="+mn-lt"/>
                        </a:rPr>
                        <a:t>$70 </a:t>
                      </a:r>
                      <a:endParaRPr lang="en-US" sz="1400" b="0" i="0" u="none" strike="noStrike" dirty="0">
                        <a:solidFill>
                          <a:srgbClr val="000000"/>
                        </a:solidFill>
                        <a:effectLst/>
                        <a:latin typeface="+mn-lt"/>
                      </a:endParaRPr>
                    </a:p>
                  </a:txBody>
                  <a:tcPr marL="11015" marR="11015" marT="11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10003"/>
                  </a:ext>
                </a:extLst>
              </a:tr>
              <a:tr h="508000">
                <a:tc>
                  <a:txBody>
                    <a:bodyPr/>
                    <a:lstStyle/>
                    <a:p>
                      <a:pPr marL="0" lvl="1" indent="0" algn="l" defTabSz="457200" rtl="0" eaLnBrk="1" fontAlgn="auto" latinLnBrk="0" hangingPunct="1">
                        <a:spcBef>
                          <a:spcPts val="0"/>
                        </a:spcBef>
                        <a:spcAft>
                          <a:spcPts val="0"/>
                        </a:spcAft>
                        <a:buClrTx/>
                        <a:buSzTx/>
                        <a:buFont typeface="Arial" panose="020B0604020202020204" pitchFamily="34" charset="0"/>
                        <a:buNone/>
                      </a:pPr>
                      <a:r>
                        <a:rPr lang="en-US" sz="1400" kern="1200" dirty="0" smtClean="0">
                          <a:solidFill>
                            <a:prstClr val="black"/>
                          </a:solidFill>
                          <a:latin typeface="+mn-lt"/>
                          <a:ea typeface="+mn-ea"/>
                          <a:cs typeface="+mn-cs"/>
                        </a:rPr>
                        <a:t>For USPTO-Administered Review of Registration Examination</a:t>
                      </a:r>
                      <a:endParaRPr lang="en-US" sz="1400" kern="1200" dirty="0">
                        <a:solidFill>
                          <a:prstClr val="black"/>
                        </a:solidFill>
                        <a:latin typeface="+mn-lt"/>
                        <a:ea typeface="+mn-ea"/>
                        <a:cs typeface="+mn-cs"/>
                      </a:endParaRP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en-US" sz="1400" b="0" i="0" u="none" strike="noStrike" dirty="0" smtClean="0">
                          <a:solidFill>
                            <a:srgbClr val="000000"/>
                          </a:solidFill>
                          <a:effectLst/>
                          <a:latin typeface="+mn-lt"/>
                        </a:rPr>
                        <a:t>$450</a:t>
                      </a:r>
                      <a:endParaRPr lang="en-US" sz="1400" b="0" i="0" u="none" strike="noStrike" dirty="0">
                        <a:solidFill>
                          <a:srgbClr val="000000"/>
                        </a:solidFill>
                        <a:effectLst/>
                        <a:latin typeface="+mn-lt"/>
                      </a:endParaRPr>
                    </a:p>
                  </a:txBody>
                  <a:tcPr marL="11015" marR="11015" marT="11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1812993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8022"/>
            <a:ext cx="8229598" cy="468645"/>
          </a:xfrm>
        </p:spPr>
        <p:txBody>
          <a:bodyPr>
            <a:noAutofit/>
          </a:bodyPr>
          <a:lstStyle/>
          <a:p>
            <a:pPr lvl="1" algn="l" defTabSz="457200" rtl="0">
              <a:spcBef>
                <a:spcPct val="0"/>
              </a:spcBef>
            </a:pPr>
            <a:r>
              <a:rPr lang="en-US" sz="2400" b="1" dirty="0" smtClean="0">
                <a:latin typeface="+mn-lt"/>
              </a:rPr>
              <a:t>New Patent Service Fees</a:t>
            </a:r>
          </a:p>
        </p:txBody>
      </p:sp>
      <p:sp>
        <p:nvSpPr>
          <p:cNvPr id="3" name="Slide Number Placeholder 2"/>
          <p:cNvSpPr>
            <a:spLocks noGrp="1"/>
          </p:cNvSpPr>
          <p:nvPr>
            <p:ph type="sldNum" sz="quarter" idx="12"/>
          </p:nvPr>
        </p:nvSpPr>
        <p:spPr/>
        <p:txBody>
          <a:bodyPr/>
          <a:lstStyle/>
          <a:p>
            <a:fld id="{92DA454B-C859-4892-B9FA-68B588C9F547}" type="slidenum">
              <a:rPr lang="en-US" smtClean="0"/>
              <a:t>21</a:t>
            </a:fld>
            <a:endParaRPr lang="en-US" dirty="0"/>
          </a:p>
        </p:txBody>
      </p:sp>
      <p:sp>
        <p:nvSpPr>
          <p:cNvPr id="4" name="Rectangle 3"/>
          <p:cNvSpPr/>
          <p:nvPr/>
        </p:nvSpPr>
        <p:spPr>
          <a:xfrm>
            <a:off x="524933" y="856320"/>
            <a:ext cx="3852334" cy="3539430"/>
          </a:xfrm>
          <a:prstGeom prst="rect">
            <a:avLst/>
          </a:prstGeom>
        </p:spPr>
        <p:txBody>
          <a:bodyPr wrap="square">
            <a:spAutoFit/>
          </a:bodyPr>
          <a:lstStyle/>
          <a:p>
            <a:pPr marL="342900" lvl="1" indent="-342900">
              <a:buClrTx/>
              <a:buFont typeface="Arial" panose="020B0604020202020204" pitchFamily="34" charset="0"/>
              <a:buChar char="•"/>
            </a:pPr>
            <a:r>
              <a:rPr lang="en-US" sz="1400" dirty="0" smtClean="0"/>
              <a:t>The Office sets several new service fees to facilitate the </a:t>
            </a:r>
            <a:r>
              <a:rPr lang="en-US" sz="1400" dirty="0"/>
              <a:t>effective administration of the patent </a:t>
            </a:r>
            <a:r>
              <a:rPr lang="en-US" sz="1400" dirty="0" smtClean="0"/>
              <a:t>system.</a:t>
            </a:r>
          </a:p>
          <a:p>
            <a:pPr marL="342900" lvl="1" indent="-342900">
              <a:buFont typeface="Arial" panose="020B0604020202020204" pitchFamily="34" charset="0"/>
              <a:buChar char="•"/>
            </a:pPr>
            <a:r>
              <a:rPr lang="en-US" sz="1400" dirty="0" smtClean="0"/>
              <a:t>These new fees simplify </a:t>
            </a:r>
            <a:r>
              <a:rPr lang="en-US" sz="1400" dirty="0"/>
              <a:t>the fee </a:t>
            </a:r>
            <a:r>
              <a:rPr lang="en-US" sz="1400" dirty="0" smtClean="0"/>
              <a:t>structure, explicitly state the </a:t>
            </a:r>
            <a:r>
              <a:rPr lang="en-US" sz="1400" dirty="0"/>
              <a:t>service and fee </a:t>
            </a:r>
            <a:r>
              <a:rPr lang="en-US" sz="1400" dirty="0" smtClean="0"/>
              <a:t>to aid with customer decision making, and support the transition to the Office’s new </a:t>
            </a:r>
            <a:r>
              <a:rPr lang="en-US" sz="1400" dirty="0"/>
              <a:t>financial </a:t>
            </a:r>
            <a:r>
              <a:rPr lang="en-US" sz="1400" dirty="0" smtClean="0"/>
              <a:t>software for which defined fee rates rather than “at cost” rates are preferred</a:t>
            </a:r>
            <a:r>
              <a:rPr lang="en-US" sz="1400" dirty="0"/>
              <a:t>.</a:t>
            </a:r>
          </a:p>
          <a:p>
            <a:pPr marL="342900" lvl="1" indent="-342900">
              <a:buFont typeface="Arial" panose="020B0604020202020204" pitchFamily="34" charset="0"/>
              <a:buChar char="•"/>
            </a:pPr>
            <a:r>
              <a:rPr lang="en-US" sz="1400" dirty="0" smtClean="0"/>
              <a:t>For many of the new patent service fees, lower-cost or free services already exist. The USPTO encourages customers to explore available options before paying fees to request these administratively burdensome services from the Office.</a:t>
            </a:r>
            <a:endParaRPr lang="en-US" sz="1400" dirty="0"/>
          </a:p>
        </p:txBody>
      </p:sp>
      <p:graphicFrame>
        <p:nvGraphicFramePr>
          <p:cNvPr id="10" name="Table 9" descr="Copy of Patent Grant Single-Page TIFF Images (52 week subscription)- $10,400&#10;Copy of Patent Grant Full-Text W/Embedded Images, Patent Application Publication Single-Page TIFF Images, or Patent Application Publication Full-Text W/Embedded Images (52 week subscription)- $5,200&#10;Copy of Patent Technology Monitoring Team (PTMT) Patent Bibliographic Extract and Other DVD (Optical Disc)- $50&#10;Copy of U.S. Patent Custom Data Extracts- $100&#10;Copy of Selected Technology Reports, Miscellaneous Technology Areas- $30&#10;Copy Patent File Wrapper, Paper Medium, Any Number of Sheets- $280&#10;Copy Patent File Wrapper, Electronic Medium, Any Size or Provided Electronically- $55&#10;Additional Fee for Overnight Delivery- $40&#10;Additional Fee for Expedited Service- $160" title="New Patent Service Fees for Large Entities"/>
          <p:cNvGraphicFramePr>
            <a:graphicFrameLocks noGrp="1"/>
          </p:cNvGraphicFramePr>
          <p:nvPr>
            <p:extLst>
              <p:ext uri="{D42A27DB-BD31-4B8C-83A1-F6EECF244321}">
                <p14:modId xmlns:p14="http://schemas.microsoft.com/office/powerpoint/2010/main" val="3139930747"/>
              </p:ext>
            </p:extLst>
          </p:nvPr>
        </p:nvGraphicFramePr>
        <p:xfrm>
          <a:off x="4443305" y="779174"/>
          <a:ext cx="4328159" cy="4821526"/>
        </p:xfrm>
        <a:graphic>
          <a:graphicData uri="http://schemas.openxmlformats.org/drawingml/2006/table">
            <a:tbl>
              <a:tblPr firstRow="1"/>
              <a:tblGrid>
                <a:gridCol w="3421379">
                  <a:extLst>
                    <a:ext uri="{9D8B030D-6E8A-4147-A177-3AD203B41FA5}">
                      <a16:colId xmlns:a16="http://schemas.microsoft.com/office/drawing/2014/main" val="20000"/>
                    </a:ext>
                  </a:extLst>
                </a:gridCol>
                <a:gridCol w="906780">
                  <a:extLst>
                    <a:ext uri="{9D8B030D-6E8A-4147-A177-3AD203B41FA5}">
                      <a16:colId xmlns:a16="http://schemas.microsoft.com/office/drawing/2014/main" val="20001"/>
                    </a:ext>
                  </a:extLst>
                </a:gridCol>
              </a:tblGrid>
              <a:tr h="526953">
                <a:tc>
                  <a:txBody>
                    <a:bodyPr/>
                    <a:lstStyle/>
                    <a:p>
                      <a:pPr algn="ctr" fontAlgn="ctr"/>
                      <a:r>
                        <a:rPr lang="en-US" sz="1400" b="1" i="0" u="none" strike="noStrike" dirty="0">
                          <a:solidFill>
                            <a:srgbClr val="000000"/>
                          </a:solidFill>
                          <a:effectLst/>
                          <a:latin typeface="+mn-lt"/>
                        </a:rPr>
                        <a:t>Fee</a:t>
                      </a:r>
                    </a:p>
                  </a:txBody>
                  <a:tcPr marL="11015" marR="11015" marT="1101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400" b="1" i="0" u="none" strike="noStrike" dirty="0" smtClean="0">
                          <a:solidFill>
                            <a:srgbClr val="000000"/>
                          </a:solidFill>
                          <a:effectLst/>
                          <a:latin typeface="+mn-lt"/>
                        </a:rPr>
                        <a:t>Final Rule Fee </a:t>
                      </a:r>
                      <a:r>
                        <a:rPr lang="en-US" sz="1400" b="1" i="0" u="none" strike="noStrike" dirty="0">
                          <a:solidFill>
                            <a:srgbClr val="000000"/>
                          </a:solidFill>
                          <a:effectLst/>
                          <a:latin typeface="+mn-lt"/>
                        </a:rPr>
                        <a:t>Rates</a:t>
                      </a:r>
                    </a:p>
                  </a:txBody>
                  <a:tcPr marL="11015" marR="11015" marT="11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10000"/>
                  </a:ext>
                </a:extLst>
              </a:tr>
              <a:tr h="339497">
                <a:tc>
                  <a:txBody>
                    <a:bodyPr/>
                    <a:lstStyle/>
                    <a:p>
                      <a:pPr algn="l" fontAlgn="ctr"/>
                      <a:r>
                        <a:rPr lang="en-US" sz="1400" b="0" i="0" u="none" strike="noStrike" dirty="0" smtClean="0">
                          <a:solidFill>
                            <a:schemeClr val="tx1"/>
                          </a:solidFill>
                          <a:effectLst/>
                          <a:latin typeface="Calibri" panose="020F0502020204030204" pitchFamily="34" charset="0"/>
                        </a:rPr>
                        <a:t>Copy of Patent Grant Single-Page TIFF Images (52 week subscription)</a:t>
                      </a:r>
                      <a:endParaRPr lang="en-US" sz="1400" b="0" i="0" u="none" strike="noStrike" dirty="0">
                        <a:solidFill>
                          <a:schemeClr val="tx1"/>
                        </a:solidFill>
                        <a:effectLst/>
                        <a:latin typeface="Calibri" panose="020F0502020204030204" pitchFamily="34" charset="0"/>
                      </a:endParaRP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400" b="0" i="0" u="none" strike="noStrike" dirty="0">
                          <a:solidFill>
                            <a:schemeClr val="tx1"/>
                          </a:solidFill>
                          <a:effectLst/>
                          <a:latin typeface="Calibri" panose="020F0502020204030204" pitchFamily="34" charset="0"/>
                        </a:rPr>
                        <a:t>$10,400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10001"/>
                  </a:ext>
                </a:extLst>
              </a:tr>
              <a:tr h="895457">
                <a:tc>
                  <a:txBody>
                    <a:bodyPr/>
                    <a:lstStyle/>
                    <a:p>
                      <a:pPr algn="l" fontAlgn="ctr"/>
                      <a:r>
                        <a:rPr lang="en-US" sz="1400" b="0" i="0" u="none" strike="noStrike" dirty="0" smtClean="0">
                          <a:solidFill>
                            <a:schemeClr val="tx1"/>
                          </a:solidFill>
                          <a:effectLst/>
                          <a:latin typeface="Calibri" panose="020F0502020204030204" pitchFamily="34" charset="0"/>
                        </a:rPr>
                        <a:t>Copy of Patent Grant Full-Text W/Embedded Images, Patent Application Publication Single-Page TIFF Images, or Patent Application Publication Full-Text W/Embedded Images (52 week subscription)</a:t>
                      </a:r>
                      <a:endParaRPr lang="en-US" sz="1400" b="0" i="0" u="none" strike="noStrike" dirty="0">
                        <a:solidFill>
                          <a:schemeClr val="tx1"/>
                        </a:solidFill>
                        <a:effectLst/>
                        <a:latin typeface="Calibri" panose="020F0502020204030204" pitchFamily="34" charset="0"/>
                      </a:endParaRP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0" i="0" u="none" strike="noStrike" dirty="0">
                          <a:solidFill>
                            <a:schemeClr val="tx1"/>
                          </a:solidFill>
                          <a:effectLst/>
                          <a:latin typeface="Calibri" panose="020F0502020204030204" pitchFamily="34" charset="0"/>
                        </a:rPr>
                        <a:t>$5,200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10002"/>
                  </a:ext>
                </a:extLst>
              </a:tr>
              <a:tr h="550581">
                <a:tc>
                  <a:txBody>
                    <a:bodyPr/>
                    <a:lstStyle/>
                    <a:p>
                      <a:pPr algn="l" fontAlgn="b"/>
                      <a:r>
                        <a:rPr lang="en-US" sz="1400" b="0" i="0" u="none" strike="noStrike" dirty="0" smtClean="0">
                          <a:solidFill>
                            <a:schemeClr val="tx1"/>
                          </a:solidFill>
                          <a:effectLst/>
                          <a:latin typeface="Calibri" panose="020F0502020204030204" pitchFamily="34" charset="0"/>
                        </a:rPr>
                        <a:t>Copy of Patent Technology Monitoring Team (PTMT) Patent Bibliographic Extract and Other DVD (Optical Disc)</a:t>
                      </a:r>
                      <a:endParaRPr lang="en-US" sz="1400" b="0" i="0" u="none" strike="noStrike" dirty="0">
                        <a:solidFill>
                          <a:schemeClr val="tx1"/>
                        </a:solidFill>
                        <a:effectLst/>
                        <a:latin typeface="Calibri" panose="020F0502020204030204" pitchFamily="34" charset="0"/>
                      </a:endParaRP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0" i="0" u="none" strike="noStrike" dirty="0">
                          <a:solidFill>
                            <a:schemeClr val="tx1"/>
                          </a:solidFill>
                          <a:effectLst/>
                          <a:latin typeface="Calibri" panose="020F0502020204030204" pitchFamily="34" charset="0"/>
                        </a:rPr>
                        <a:t>$50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10003"/>
                  </a:ext>
                </a:extLst>
              </a:tr>
              <a:tr h="229808">
                <a:tc>
                  <a:txBody>
                    <a:bodyPr/>
                    <a:lstStyle/>
                    <a:p>
                      <a:pPr algn="l" fontAlgn="b"/>
                      <a:r>
                        <a:rPr lang="en-US" sz="1400" b="0" i="0" u="none" strike="noStrike" dirty="0">
                          <a:solidFill>
                            <a:schemeClr val="tx1"/>
                          </a:solidFill>
                          <a:effectLst/>
                          <a:latin typeface="Calibri" panose="020F0502020204030204" pitchFamily="34" charset="0"/>
                        </a:rPr>
                        <a:t>Copy of U.S. Patent Custom Data Extracts</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400" b="0" i="0" u="none" strike="noStrike" dirty="0">
                          <a:solidFill>
                            <a:schemeClr val="tx1"/>
                          </a:solidFill>
                          <a:effectLst/>
                          <a:latin typeface="Calibri" panose="020F0502020204030204" pitchFamily="34" charset="0"/>
                        </a:rPr>
                        <a:t>$100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10004"/>
                  </a:ext>
                </a:extLst>
              </a:tr>
              <a:tr h="463094">
                <a:tc>
                  <a:txBody>
                    <a:bodyPr/>
                    <a:lstStyle/>
                    <a:p>
                      <a:pPr algn="l" fontAlgn="b"/>
                      <a:r>
                        <a:rPr lang="en-US" sz="1400" b="0" i="0" u="none" strike="noStrike" dirty="0">
                          <a:solidFill>
                            <a:schemeClr val="tx1"/>
                          </a:solidFill>
                          <a:effectLst/>
                          <a:latin typeface="Calibri" panose="020F0502020204030204" pitchFamily="34" charset="0"/>
                        </a:rPr>
                        <a:t>Copy of Selected Technology Reports, Miscellaneous Technology Areas</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0" i="0" u="none" strike="noStrike" dirty="0">
                          <a:solidFill>
                            <a:schemeClr val="tx1"/>
                          </a:solidFill>
                          <a:effectLst/>
                          <a:latin typeface="Calibri" panose="020F0502020204030204" pitchFamily="34" charset="0"/>
                        </a:rPr>
                        <a:t>$30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10005"/>
                  </a:ext>
                </a:extLst>
              </a:tr>
              <a:tr h="493954">
                <a:tc>
                  <a:txBody>
                    <a:bodyPr/>
                    <a:lstStyle/>
                    <a:p>
                      <a:pPr algn="l" fontAlgn="ctr"/>
                      <a:r>
                        <a:rPr lang="en-US" sz="1400" b="0" i="0" u="none" strike="noStrike" dirty="0">
                          <a:solidFill>
                            <a:schemeClr val="tx1"/>
                          </a:solidFill>
                          <a:effectLst/>
                          <a:latin typeface="Calibri" panose="020F0502020204030204" pitchFamily="34" charset="0"/>
                        </a:rPr>
                        <a:t>Copy Patent File Wrapper, Paper Medium, Any Number of Sheets</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0" i="0" u="none" strike="noStrike" dirty="0" smtClean="0">
                          <a:solidFill>
                            <a:schemeClr val="tx1"/>
                          </a:solidFill>
                          <a:effectLst/>
                          <a:latin typeface="Calibri" panose="020F0502020204030204" pitchFamily="34" charset="0"/>
                        </a:rPr>
                        <a:t>$280</a:t>
                      </a:r>
                      <a:endParaRPr lang="en-US" sz="1400" b="0" i="0" u="none" strike="noStrike" dirty="0">
                        <a:solidFill>
                          <a:schemeClr val="tx1"/>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10006"/>
                  </a:ext>
                </a:extLst>
              </a:tr>
              <a:tr h="466659">
                <a:tc>
                  <a:txBody>
                    <a:bodyPr/>
                    <a:lstStyle/>
                    <a:p>
                      <a:pPr algn="l" fontAlgn="ctr"/>
                      <a:r>
                        <a:rPr lang="en-US" sz="1400" b="0" i="0" u="none" strike="noStrike" dirty="0" smtClean="0">
                          <a:solidFill>
                            <a:schemeClr val="tx1"/>
                          </a:solidFill>
                          <a:effectLst/>
                          <a:latin typeface="Calibri" panose="020F0502020204030204" pitchFamily="34" charset="0"/>
                        </a:rPr>
                        <a:t>Copy Patent File Wrapper, Electronic Medium, Any Size or Provided Electronically</a:t>
                      </a:r>
                      <a:endParaRPr lang="en-US" sz="1400" b="0" i="0" u="none" strike="noStrike" dirty="0">
                        <a:solidFill>
                          <a:schemeClr val="tx1"/>
                        </a:solidFill>
                        <a:effectLst/>
                        <a:latin typeface="Calibri" panose="020F0502020204030204" pitchFamily="34" charset="0"/>
                      </a:endParaRP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0" i="0" u="none" strike="noStrike" dirty="0" smtClean="0">
                          <a:solidFill>
                            <a:schemeClr val="tx1"/>
                          </a:solidFill>
                          <a:effectLst/>
                          <a:latin typeface="Calibri" panose="020F0502020204030204" pitchFamily="34" charset="0"/>
                        </a:rPr>
                        <a:t>$55</a:t>
                      </a:r>
                      <a:endParaRPr lang="en-US" sz="1400" b="0" i="0" u="none" strike="noStrike" dirty="0">
                        <a:solidFill>
                          <a:schemeClr val="tx1"/>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10007"/>
                  </a:ext>
                </a:extLst>
              </a:tr>
              <a:tr h="254790">
                <a:tc>
                  <a:txBody>
                    <a:bodyPr/>
                    <a:lstStyle/>
                    <a:p>
                      <a:pPr algn="l" fontAlgn="ctr"/>
                      <a:r>
                        <a:rPr lang="en-US" sz="1400" b="0" i="0" u="none" strike="noStrike" dirty="0">
                          <a:solidFill>
                            <a:schemeClr val="tx1"/>
                          </a:solidFill>
                          <a:effectLst/>
                          <a:latin typeface="Calibri" panose="020F0502020204030204" pitchFamily="34" charset="0"/>
                        </a:rPr>
                        <a:t>Additional Fee for Overnight Delivery</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0" i="0" u="none" strike="noStrike" dirty="0" smtClean="0">
                          <a:solidFill>
                            <a:schemeClr val="tx1"/>
                          </a:solidFill>
                          <a:effectLst/>
                          <a:latin typeface="Calibri" panose="020F0502020204030204" pitchFamily="34" charset="0"/>
                        </a:rPr>
                        <a:t>$40</a:t>
                      </a:r>
                      <a:endParaRPr lang="en-US" sz="1400" b="0" i="0" u="none" strike="noStrike" dirty="0">
                        <a:solidFill>
                          <a:schemeClr val="tx1"/>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10008"/>
                  </a:ext>
                </a:extLst>
              </a:tr>
              <a:tr h="229808">
                <a:tc>
                  <a:txBody>
                    <a:bodyPr/>
                    <a:lstStyle/>
                    <a:p>
                      <a:pPr algn="l" fontAlgn="ctr"/>
                      <a:r>
                        <a:rPr lang="en-US" sz="1400" b="0" i="0" u="none" strike="noStrike" dirty="0">
                          <a:solidFill>
                            <a:schemeClr val="tx1"/>
                          </a:solidFill>
                          <a:effectLst/>
                          <a:latin typeface="Calibri" panose="020F0502020204030204" pitchFamily="34" charset="0"/>
                        </a:rPr>
                        <a:t>Additional Fee for Expedited Service</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0" i="0" u="none" strike="noStrike" dirty="0" smtClean="0">
                          <a:solidFill>
                            <a:schemeClr val="tx1"/>
                          </a:solidFill>
                          <a:effectLst/>
                          <a:latin typeface="Calibri" panose="020F0502020204030204" pitchFamily="34" charset="0"/>
                        </a:rPr>
                        <a:t>$160</a:t>
                      </a:r>
                      <a:endParaRPr lang="en-US" sz="1400" b="0" i="0" u="none" strike="noStrike" dirty="0">
                        <a:solidFill>
                          <a:schemeClr val="tx1"/>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20678534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378023"/>
            <a:ext cx="8350461" cy="414372"/>
          </a:xfrm>
        </p:spPr>
        <p:txBody>
          <a:bodyPr>
            <a:noAutofit/>
          </a:bodyPr>
          <a:lstStyle/>
          <a:p>
            <a:pPr lvl="1" algn="l" defTabSz="457200" rtl="0">
              <a:spcBef>
                <a:spcPct val="0"/>
              </a:spcBef>
            </a:pPr>
            <a:r>
              <a:rPr lang="en-US" sz="2400" b="1" dirty="0" smtClean="0">
                <a:latin typeface="+mn-lt"/>
              </a:rPr>
              <a:t>Discontinued Fees</a:t>
            </a:r>
            <a:endParaRPr lang="en-US" sz="2400" b="1" i="1" dirty="0">
              <a:solidFill>
                <a:srgbClr val="FF0000"/>
              </a:solidFill>
              <a:latin typeface="+mn-lt"/>
            </a:endParaRPr>
          </a:p>
        </p:txBody>
      </p:sp>
      <p:sp>
        <p:nvSpPr>
          <p:cNvPr id="3" name="Slide Number Placeholder 2"/>
          <p:cNvSpPr>
            <a:spLocks noGrp="1"/>
          </p:cNvSpPr>
          <p:nvPr>
            <p:ph type="sldNum" sz="quarter" idx="12"/>
          </p:nvPr>
        </p:nvSpPr>
        <p:spPr/>
        <p:txBody>
          <a:bodyPr/>
          <a:lstStyle/>
          <a:p>
            <a:fld id="{92DA454B-C859-4892-B9FA-68B588C9F547}" type="slidenum">
              <a:rPr lang="en-US" smtClean="0">
                <a:solidFill>
                  <a:prstClr val="black">
                    <a:tint val="75000"/>
                  </a:prstClr>
                </a:solidFill>
              </a:rPr>
              <a:pPr/>
              <a:t>22</a:t>
            </a:fld>
            <a:endParaRPr lang="en-US" dirty="0">
              <a:solidFill>
                <a:prstClr val="black">
                  <a:tint val="75000"/>
                </a:prstClr>
              </a:solidFill>
            </a:endParaRPr>
          </a:p>
        </p:txBody>
      </p:sp>
      <p:sp>
        <p:nvSpPr>
          <p:cNvPr id="5" name="Rectangle 3"/>
          <p:cNvSpPr txBox="1">
            <a:spLocks noChangeArrowheads="1"/>
          </p:cNvSpPr>
          <p:nvPr/>
        </p:nvSpPr>
        <p:spPr>
          <a:xfrm>
            <a:off x="457200" y="846667"/>
            <a:ext cx="2768958" cy="459210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Segoe UI"/>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Segoe UI"/>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Segoe UI"/>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Segoe UI"/>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Segoe U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400" dirty="0" smtClean="0"/>
              <a:t>In the final rule, the Office discontinues several fees not deemed necessary to facilitate the effective administration of the patent system. </a:t>
            </a:r>
          </a:p>
          <a:p>
            <a:r>
              <a:rPr lang="en-US" sz="1400" dirty="0" smtClean="0"/>
              <a:t>Most of the fees being discontinued are service fees, and many of them have been replaced with new fees more clearly aligned to specific services.</a:t>
            </a:r>
          </a:p>
          <a:p>
            <a:r>
              <a:rPr lang="en-US" sz="1400" dirty="0" smtClean="0"/>
              <a:t>Some fees are being discontinued because they have not been in use for many years. </a:t>
            </a:r>
          </a:p>
          <a:p>
            <a:r>
              <a:rPr lang="en-US" sz="1400" dirty="0" smtClean="0"/>
              <a:t>Historical cost information is not available for these fees.</a:t>
            </a:r>
          </a:p>
        </p:txBody>
      </p:sp>
      <p:graphicFrame>
        <p:nvGraphicFramePr>
          <p:cNvPr id="7" name="Table 6" descr="Self-Service Copy Charge, per Page- $0.25&#10;Establish Deposit Account- $10&#10;Uncertified Statement Re Status of Maintenance Fee Payments- $10&#10;Copy of Patent-Related File Wrapper Contents That Were Submitted and are Stored on Compact Disk or Other Electronic Form (e.g., Compact Disks Stored in Artifact Folder), Other Than as Available in 1.19(b)(1); First Physical Electronic Medium in a Single Order- $55&#10;Additional Fee for Each Continuing Copy of Patent-Related File Wrapper Contents as Specified in 1.19(b)(2)(i)(A)- $15&#10;Copy of Patent-Related File Wrapper Contents That Were Submitted and are Stored on Compact Disk, or Other Electronic Form, Other Than as Available in 1.19(b)(1); if Provided Electronically Other Than on a Physical Electronic Medium, per Order- $55&#10;Petitions for documents in form other than that provided by this part, or in form other than that generally provided by Director, to be decided in accordance with merits.- At cost" title="Discontinued Fees"/>
          <p:cNvGraphicFramePr>
            <a:graphicFrameLocks noGrp="1"/>
          </p:cNvGraphicFramePr>
          <p:nvPr>
            <p:extLst>
              <p:ext uri="{D42A27DB-BD31-4B8C-83A1-F6EECF244321}">
                <p14:modId xmlns:p14="http://schemas.microsoft.com/office/powerpoint/2010/main" val="1640003231"/>
              </p:ext>
            </p:extLst>
          </p:nvPr>
        </p:nvGraphicFramePr>
        <p:xfrm>
          <a:off x="3316310" y="792394"/>
          <a:ext cx="5491351" cy="4455017"/>
        </p:xfrm>
        <a:graphic>
          <a:graphicData uri="http://schemas.openxmlformats.org/drawingml/2006/table">
            <a:tbl>
              <a:tblPr firstRow="1"/>
              <a:tblGrid>
                <a:gridCol w="4784501">
                  <a:extLst>
                    <a:ext uri="{9D8B030D-6E8A-4147-A177-3AD203B41FA5}">
                      <a16:colId xmlns:a16="http://schemas.microsoft.com/office/drawing/2014/main" val="20000"/>
                    </a:ext>
                  </a:extLst>
                </a:gridCol>
                <a:gridCol w="706850">
                  <a:extLst>
                    <a:ext uri="{9D8B030D-6E8A-4147-A177-3AD203B41FA5}">
                      <a16:colId xmlns:a16="http://schemas.microsoft.com/office/drawing/2014/main" val="20001"/>
                    </a:ext>
                  </a:extLst>
                </a:gridCol>
              </a:tblGrid>
              <a:tr h="384477">
                <a:tc>
                  <a:txBody>
                    <a:bodyPr/>
                    <a:lstStyle/>
                    <a:p>
                      <a:pPr algn="ctr" fontAlgn="ctr"/>
                      <a:r>
                        <a:rPr lang="en-US" sz="1300" b="1" i="0" u="none" strike="noStrike" dirty="0">
                          <a:solidFill>
                            <a:srgbClr val="000000"/>
                          </a:solidFill>
                          <a:effectLst/>
                          <a:latin typeface="+mn-lt"/>
                        </a:rPr>
                        <a:t>Fee</a:t>
                      </a:r>
                    </a:p>
                  </a:txBody>
                  <a:tcPr marL="11015" marR="11015" marT="1101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300" b="1" i="0" u="none" strike="noStrike" dirty="0" smtClean="0">
                          <a:solidFill>
                            <a:srgbClr val="000000"/>
                          </a:solidFill>
                          <a:effectLst/>
                          <a:latin typeface="+mn-lt"/>
                        </a:rPr>
                        <a:t>Current Fee </a:t>
                      </a:r>
                      <a:r>
                        <a:rPr lang="en-US" sz="1300" b="1" i="0" u="none" strike="noStrike" dirty="0">
                          <a:solidFill>
                            <a:srgbClr val="000000"/>
                          </a:solidFill>
                          <a:effectLst/>
                          <a:latin typeface="+mn-lt"/>
                        </a:rPr>
                        <a:t>Rates</a:t>
                      </a:r>
                    </a:p>
                  </a:txBody>
                  <a:tcPr marL="11015" marR="11015" marT="11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10000"/>
                  </a:ext>
                </a:extLst>
              </a:tr>
              <a:tr h="231439">
                <a:tc>
                  <a:txBody>
                    <a:bodyPr/>
                    <a:lstStyle/>
                    <a:p>
                      <a:pPr marL="0" marR="0" algn="l" defTabSz="457200" rtl="0" eaLnBrk="1" fontAlgn="ctr" latinLnBrk="0" hangingPunct="1">
                        <a:lnSpc>
                          <a:spcPct val="115000"/>
                        </a:lnSpc>
                        <a:spcBef>
                          <a:spcPts val="0"/>
                        </a:spcBef>
                        <a:spcAft>
                          <a:spcPts val="0"/>
                        </a:spcAft>
                      </a:pPr>
                      <a:r>
                        <a:rPr lang="en-US" sz="1300" b="0" i="0" u="none" strike="noStrike" kern="1200" dirty="0">
                          <a:solidFill>
                            <a:srgbClr val="000000"/>
                          </a:solidFill>
                          <a:effectLst/>
                          <a:latin typeface="Calibri" panose="020F0502020204030204" pitchFamily="34" charset="0"/>
                          <a:ea typeface="+mn-ea"/>
                          <a:cs typeface="+mn-cs"/>
                        </a:rPr>
                        <a:t>Self-Service Copy Charge, per Page</a:t>
                      </a:r>
                    </a:p>
                  </a:txBody>
                  <a:tcPr marL="68580" marR="6858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300" b="0" i="0" u="none" strike="noStrike" kern="1200" dirty="0">
                          <a:solidFill>
                            <a:srgbClr val="000000"/>
                          </a:solidFill>
                          <a:effectLst/>
                          <a:latin typeface="Calibri" panose="020F0502020204030204" pitchFamily="34" charset="0"/>
                          <a:ea typeface="+mn-ea"/>
                          <a:cs typeface="+mn-cs"/>
                        </a:rPr>
                        <a:t>$0.25 </a:t>
                      </a: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10001"/>
                  </a:ext>
                </a:extLst>
              </a:tr>
              <a:tr h="273942">
                <a:tc>
                  <a:txBody>
                    <a:bodyPr/>
                    <a:lstStyle/>
                    <a:p>
                      <a:pPr marL="0" marR="0" algn="l" defTabSz="457200" rtl="0" eaLnBrk="1" fontAlgn="ctr" latinLnBrk="0" hangingPunct="1">
                        <a:lnSpc>
                          <a:spcPct val="115000"/>
                        </a:lnSpc>
                        <a:spcBef>
                          <a:spcPts val="0"/>
                        </a:spcBef>
                        <a:spcAft>
                          <a:spcPts val="0"/>
                        </a:spcAft>
                      </a:pPr>
                      <a:r>
                        <a:rPr lang="en-US" sz="1300" b="0" i="0" u="none" strike="noStrike" kern="1200" dirty="0">
                          <a:solidFill>
                            <a:srgbClr val="000000"/>
                          </a:solidFill>
                          <a:effectLst/>
                          <a:latin typeface="Calibri" panose="020F0502020204030204" pitchFamily="34" charset="0"/>
                          <a:ea typeface="+mn-ea"/>
                          <a:cs typeface="+mn-cs"/>
                        </a:rPr>
                        <a:t>Establish Deposit Account</a:t>
                      </a:r>
                    </a:p>
                  </a:txBody>
                  <a:tcPr marL="68580" marR="6858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300" b="0" i="0" u="none" strike="noStrike" kern="1200" dirty="0">
                          <a:solidFill>
                            <a:srgbClr val="000000"/>
                          </a:solidFill>
                          <a:effectLst/>
                          <a:latin typeface="Calibri" panose="020F0502020204030204" pitchFamily="34" charset="0"/>
                          <a:ea typeface="+mn-ea"/>
                          <a:cs typeface="+mn-cs"/>
                        </a:rPr>
                        <a:t>$10 </a:t>
                      </a: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10002"/>
                  </a:ext>
                </a:extLst>
              </a:tr>
              <a:tr h="382367">
                <a:tc>
                  <a:txBody>
                    <a:bodyPr/>
                    <a:lstStyle/>
                    <a:p>
                      <a:pPr marL="0" marR="0" algn="l" defTabSz="457200" rtl="0" eaLnBrk="1" fontAlgn="ctr" latinLnBrk="0" hangingPunct="1">
                        <a:lnSpc>
                          <a:spcPct val="115000"/>
                        </a:lnSpc>
                        <a:spcBef>
                          <a:spcPts val="0"/>
                        </a:spcBef>
                        <a:spcAft>
                          <a:spcPts val="0"/>
                        </a:spcAft>
                      </a:pPr>
                      <a:r>
                        <a:rPr lang="en-US" sz="1300" b="0" i="0" u="none" strike="noStrike" kern="1200" dirty="0">
                          <a:solidFill>
                            <a:srgbClr val="000000"/>
                          </a:solidFill>
                          <a:effectLst/>
                          <a:latin typeface="Calibri" panose="020F0502020204030204" pitchFamily="34" charset="0"/>
                          <a:ea typeface="+mn-ea"/>
                          <a:cs typeface="+mn-cs"/>
                        </a:rPr>
                        <a:t>Uncertified Statement Re Status of Maintenance Fee Payments</a:t>
                      </a:r>
                    </a:p>
                  </a:txBody>
                  <a:tcPr marL="68580" marR="6858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300" b="0" i="0" u="none" strike="noStrike" kern="1200" dirty="0">
                          <a:solidFill>
                            <a:srgbClr val="000000"/>
                          </a:solidFill>
                          <a:effectLst/>
                          <a:latin typeface="Calibri" panose="020F0502020204030204" pitchFamily="34" charset="0"/>
                          <a:ea typeface="+mn-ea"/>
                          <a:cs typeface="+mn-cs"/>
                        </a:rPr>
                        <a:t>$10 </a:t>
                      </a: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10003"/>
                  </a:ext>
                </a:extLst>
              </a:tr>
              <a:tr h="382367">
                <a:tc>
                  <a:txBody>
                    <a:bodyPr/>
                    <a:lstStyle/>
                    <a:p>
                      <a:pPr marL="0" marR="0" algn="l" defTabSz="457200" rtl="0" eaLnBrk="1" fontAlgn="ctr" latinLnBrk="0" hangingPunct="1">
                        <a:lnSpc>
                          <a:spcPct val="115000"/>
                        </a:lnSpc>
                        <a:spcBef>
                          <a:spcPts val="0"/>
                        </a:spcBef>
                        <a:spcAft>
                          <a:spcPts val="0"/>
                        </a:spcAft>
                      </a:pPr>
                      <a:r>
                        <a:rPr lang="en-US" sz="1300" b="0" i="0" u="none" strike="noStrike" kern="1200" dirty="0">
                          <a:solidFill>
                            <a:srgbClr val="000000"/>
                          </a:solidFill>
                          <a:effectLst/>
                          <a:latin typeface="Calibri" panose="020F0502020204030204" pitchFamily="34" charset="0"/>
                          <a:ea typeface="+mn-ea"/>
                          <a:cs typeface="+mn-cs"/>
                        </a:rPr>
                        <a:t>Copy of Patent-Related File Wrapper Contents That Were Submitted and are Stored on Compact Disk or Other Electronic Form (e.g., Compact Disks Stored in Artifact Folder), Other Than as Available in 1.19(b)(1); First Physical Electronic Medium in a Single Order</a:t>
                      </a:r>
                    </a:p>
                  </a:txBody>
                  <a:tcPr marL="68580" marR="6858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300" b="0" i="0" u="none" strike="noStrike" kern="1200" dirty="0">
                          <a:solidFill>
                            <a:srgbClr val="000000"/>
                          </a:solidFill>
                          <a:effectLst/>
                          <a:latin typeface="Calibri" panose="020F0502020204030204" pitchFamily="34" charset="0"/>
                          <a:ea typeface="+mn-ea"/>
                          <a:cs typeface="+mn-cs"/>
                        </a:rPr>
                        <a:t>$55</a:t>
                      </a: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10004"/>
                  </a:ext>
                </a:extLst>
              </a:tr>
              <a:tr h="382367">
                <a:tc>
                  <a:txBody>
                    <a:bodyPr/>
                    <a:lstStyle/>
                    <a:p>
                      <a:pPr marL="0" marR="0" algn="l" defTabSz="457200" rtl="0" eaLnBrk="1" fontAlgn="ctr" latinLnBrk="0" hangingPunct="1">
                        <a:lnSpc>
                          <a:spcPct val="115000"/>
                        </a:lnSpc>
                        <a:spcBef>
                          <a:spcPts val="0"/>
                        </a:spcBef>
                        <a:spcAft>
                          <a:spcPts val="0"/>
                        </a:spcAft>
                      </a:pPr>
                      <a:r>
                        <a:rPr lang="en-US" sz="1300" b="0" i="0" u="none" strike="noStrike" kern="1200" dirty="0">
                          <a:solidFill>
                            <a:srgbClr val="000000"/>
                          </a:solidFill>
                          <a:effectLst/>
                          <a:latin typeface="Calibri" panose="020F0502020204030204" pitchFamily="34" charset="0"/>
                          <a:ea typeface="+mn-ea"/>
                          <a:cs typeface="+mn-cs"/>
                        </a:rPr>
                        <a:t>Additional Fee for Each Continuing Copy of Patent-Related File Wrapper Contents as Specified in 1.19(b)(2)(i)(A)</a:t>
                      </a:r>
                    </a:p>
                  </a:txBody>
                  <a:tcPr marL="68580" marR="6858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300" b="0" i="0" u="none" strike="noStrike" kern="1200" dirty="0">
                          <a:solidFill>
                            <a:srgbClr val="000000"/>
                          </a:solidFill>
                          <a:effectLst/>
                          <a:latin typeface="Calibri" panose="020F0502020204030204" pitchFamily="34" charset="0"/>
                          <a:ea typeface="+mn-ea"/>
                          <a:cs typeface="+mn-cs"/>
                        </a:rPr>
                        <a:t>$15 </a:t>
                      </a: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10005"/>
                  </a:ext>
                </a:extLst>
              </a:tr>
              <a:tr h="382367">
                <a:tc>
                  <a:txBody>
                    <a:bodyPr/>
                    <a:lstStyle/>
                    <a:p>
                      <a:pPr marL="0" marR="0" algn="l" defTabSz="457200" rtl="0" eaLnBrk="1" fontAlgn="ctr" latinLnBrk="0" hangingPunct="1">
                        <a:lnSpc>
                          <a:spcPct val="115000"/>
                        </a:lnSpc>
                        <a:spcBef>
                          <a:spcPts val="0"/>
                        </a:spcBef>
                        <a:spcAft>
                          <a:spcPts val="0"/>
                        </a:spcAft>
                      </a:pPr>
                      <a:r>
                        <a:rPr lang="en-US" sz="1300" b="0" i="0" u="none" strike="noStrike" kern="1200" dirty="0">
                          <a:solidFill>
                            <a:srgbClr val="000000"/>
                          </a:solidFill>
                          <a:effectLst/>
                          <a:latin typeface="Calibri" panose="020F0502020204030204" pitchFamily="34" charset="0"/>
                          <a:ea typeface="+mn-ea"/>
                          <a:cs typeface="+mn-cs"/>
                        </a:rPr>
                        <a:t>Copy of Patent-Related File Wrapper Contents That Were Submitted and are Stored on Compact Disk, or Other Electronic Form, Other Than as Available in 1.19(b)(1); if Provided Electronically Other Than on a Physical Electronic Medium, per Order</a:t>
                      </a:r>
                    </a:p>
                  </a:txBody>
                  <a:tcPr marL="68580" marR="6858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300" b="0" i="0" u="none" strike="noStrike" kern="1200" dirty="0">
                          <a:solidFill>
                            <a:srgbClr val="000000"/>
                          </a:solidFill>
                          <a:effectLst/>
                          <a:latin typeface="Calibri" panose="020F0502020204030204" pitchFamily="34" charset="0"/>
                          <a:ea typeface="+mn-ea"/>
                          <a:cs typeface="+mn-cs"/>
                        </a:rPr>
                        <a:t>$55 </a:t>
                      </a: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10006"/>
                  </a:ext>
                </a:extLst>
              </a:tr>
              <a:tr h="382367">
                <a:tc>
                  <a:txBody>
                    <a:bodyPr/>
                    <a:lstStyle/>
                    <a:p>
                      <a:pPr marL="0" marR="0" algn="l" defTabSz="457200" rtl="0" eaLnBrk="1" fontAlgn="ctr" latinLnBrk="0" hangingPunct="1">
                        <a:lnSpc>
                          <a:spcPct val="115000"/>
                        </a:lnSpc>
                        <a:spcBef>
                          <a:spcPts val="0"/>
                        </a:spcBef>
                        <a:spcAft>
                          <a:spcPts val="0"/>
                        </a:spcAft>
                      </a:pPr>
                      <a:r>
                        <a:rPr lang="en-US" sz="1300" b="0" i="0" u="none" strike="noStrike" kern="1200" dirty="0" smtClean="0">
                          <a:solidFill>
                            <a:srgbClr val="000000"/>
                          </a:solidFill>
                          <a:effectLst/>
                          <a:latin typeface="Calibri" panose="020F0502020204030204" pitchFamily="34" charset="0"/>
                          <a:ea typeface="+mn-ea"/>
                          <a:cs typeface="+mn-cs"/>
                        </a:rPr>
                        <a:t>Petitions for documents in form other than that provided by this part, or in form other than that generally provided by Director, to be decided in accordance with merits.</a:t>
                      </a:r>
                      <a:endParaRPr lang="en-US" sz="1300" b="0" i="0" u="none" strike="noStrike" kern="1200" dirty="0">
                        <a:solidFill>
                          <a:srgbClr val="000000"/>
                        </a:solidFill>
                        <a:effectLst/>
                        <a:latin typeface="Calibri" panose="020F0502020204030204" pitchFamily="34" charset="0"/>
                        <a:ea typeface="+mn-ea"/>
                        <a:cs typeface="+mn-cs"/>
                      </a:endParaRPr>
                    </a:p>
                  </a:txBody>
                  <a:tcPr marL="68580" marR="6858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300" b="0" i="0" u="none" strike="noStrike" kern="1200" dirty="0" smtClean="0">
                          <a:solidFill>
                            <a:srgbClr val="000000"/>
                          </a:solidFill>
                          <a:effectLst/>
                          <a:latin typeface="Calibri" panose="020F0502020204030204" pitchFamily="34" charset="0"/>
                          <a:ea typeface="+mn-ea"/>
                          <a:cs typeface="+mn-cs"/>
                        </a:rPr>
                        <a:t>At cost</a:t>
                      </a:r>
                      <a:endParaRPr lang="en-US" sz="1300" b="0" i="0" u="none" strike="noStrike" kern="1200" dirty="0">
                        <a:solidFill>
                          <a:srgbClr val="000000"/>
                        </a:solidFill>
                        <a:effectLst/>
                        <a:latin typeface="Calibri" panose="020F0502020204030204" pitchFamily="34" charset="0"/>
                        <a:ea typeface="+mn-ea"/>
                        <a:cs typeface="+mn-cs"/>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11172557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 y="2720340"/>
            <a:ext cx="8404858" cy="625687"/>
          </a:xfrm>
        </p:spPr>
        <p:txBody>
          <a:bodyPr>
            <a:noAutofit/>
          </a:bodyPr>
          <a:lstStyle/>
          <a:p>
            <a:pPr lvl="1" algn="ctr" defTabSz="457200" rtl="0">
              <a:spcBef>
                <a:spcPct val="0"/>
              </a:spcBef>
            </a:pPr>
            <a:r>
              <a:rPr lang="en-US" sz="3200" b="1" kern="1200" dirty="0">
                <a:solidFill>
                  <a:schemeClr val="tx1"/>
                </a:solidFill>
                <a:latin typeface="Segoe UI"/>
                <a:ea typeface="+mn-ea"/>
                <a:cs typeface="+mn-cs"/>
              </a:rPr>
              <a:t>Conclusion</a:t>
            </a:r>
          </a:p>
        </p:txBody>
      </p:sp>
      <p:sp>
        <p:nvSpPr>
          <p:cNvPr id="3" name="Slide Number Placeholder 2"/>
          <p:cNvSpPr>
            <a:spLocks noGrp="1"/>
          </p:cNvSpPr>
          <p:nvPr>
            <p:ph type="sldNum" sz="quarter" idx="12"/>
          </p:nvPr>
        </p:nvSpPr>
        <p:spPr/>
        <p:txBody>
          <a:bodyPr/>
          <a:lstStyle/>
          <a:p>
            <a:fld id="{92DA454B-C859-4892-B9FA-68B588C9F547}" type="slidenum">
              <a:rPr lang="en-US" smtClean="0"/>
              <a:t>23</a:t>
            </a:fld>
            <a:endParaRPr lang="en-US" dirty="0"/>
          </a:p>
        </p:txBody>
      </p:sp>
    </p:spTree>
    <p:extLst>
      <p:ext uri="{BB962C8B-B14F-4D97-AF65-F5344CB8AC3E}">
        <p14:creationId xmlns:p14="http://schemas.microsoft.com/office/powerpoint/2010/main" val="218093690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8022"/>
            <a:ext cx="8229598" cy="468645"/>
          </a:xfrm>
        </p:spPr>
        <p:txBody>
          <a:bodyPr>
            <a:noAutofit/>
          </a:bodyPr>
          <a:lstStyle/>
          <a:p>
            <a:pPr lvl="1" algn="l" defTabSz="457200" rtl="0">
              <a:spcBef>
                <a:spcPct val="0"/>
              </a:spcBef>
            </a:pPr>
            <a:r>
              <a:rPr lang="en-US" sz="2400" b="1" dirty="0" smtClean="0">
                <a:latin typeface="+mn-lt"/>
              </a:rPr>
              <a:t>Alternatives and Analysis</a:t>
            </a:r>
            <a:endParaRPr lang="en-US" b="1" i="1" dirty="0">
              <a:latin typeface="+mn-lt"/>
            </a:endParaRPr>
          </a:p>
        </p:txBody>
      </p:sp>
      <p:sp>
        <p:nvSpPr>
          <p:cNvPr id="4" name="Content Placeholder 2"/>
          <p:cNvSpPr>
            <a:spLocks noGrp="1"/>
          </p:cNvSpPr>
          <p:nvPr>
            <p:ph idx="1"/>
          </p:nvPr>
        </p:nvSpPr>
        <p:spPr>
          <a:xfrm>
            <a:off x="457200" y="760644"/>
            <a:ext cx="8377707" cy="4676988"/>
          </a:xfrm>
        </p:spPr>
        <p:txBody>
          <a:bodyPr>
            <a:noAutofit/>
          </a:bodyPr>
          <a:lstStyle/>
          <a:p>
            <a:pPr>
              <a:buFont typeface="Arial" panose="020B0604020202020204" pitchFamily="34" charset="0"/>
              <a:buChar char="•"/>
            </a:pPr>
            <a:r>
              <a:rPr lang="en-US" sz="1450" dirty="0" smtClean="0"/>
              <a:t>The </a:t>
            </a:r>
            <a:r>
              <a:rPr lang="en-US" sz="1450" dirty="0"/>
              <a:t>Office conducted </a:t>
            </a:r>
            <a:r>
              <a:rPr lang="en-US" sz="1450" dirty="0" smtClean="0"/>
              <a:t>two analyses as required</a:t>
            </a:r>
            <a:r>
              <a:rPr lang="en-US" sz="1450" dirty="0"/>
              <a:t>. The Office analyzed four alternatives for how well they aligned to the Office’s rulemaking strategies and goals, which are comprised of strategic priorities (goals, objectives, and initiatives) from the </a:t>
            </a:r>
            <a:r>
              <a:rPr lang="en-US" sz="1450" i="1" dirty="0"/>
              <a:t>USPTO 2014-2018 Strategic </a:t>
            </a:r>
            <a:r>
              <a:rPr lang="en-US" sz="1450" i="1" dirty="0" smtClean="0"/>
              <a:t>Plan</a:t>
            </a:r>
            <a:r>
              <a:rPr lang="en-US" sz="1450" dirty="0" smtClean="0"/>
              <a:t> </a:t>
            </a:r>
            <a:r>
              <a:rPr lang="en-US" sz="1450" dirty="0"/>
              <a:t>and the Office’s fee setting policy factors.  </a:t>
            </a:r>
            <a:r>
              <a:rPr lang="en-US" sz="1450" dirty="0" smtClean="0"/>
              <a:t>The four alternatives are: (1) the final rule, (2) unit </a:t>
            </a:r>
            <a:r>
              <a:rPr lang="en-US" sz="1450" dirty="0"/>
              <a:t>cost recovery, </a:t>
            </a:r>
            <a:r>
              <a:rPr lang="en-US" sz="1450" dirty="0" smtClean="0"/>
              <a:t>(3) across </a:t>
            </a:r>
            <a:r>
              <a:rPr lang="en-US" sz="1450" dirty="0"/>
              <a:t>the board increase</a:t>
            </a:r>
            <a:r>
              <a:rPr lang="en-US" sz="1450" dirty="0" smtClean="0"/>
              <a:t>, </a:t>
            </a:r>
            <a:r>
              <a:rPr lang="en-US" sz="1450" dirty="0"/>
              <a:t>and </a:t>
            </a:r>
            <a:r>
              <a:rPr lang="en-US" sz="1450" dirty="0" smtClean="0"/>
              <a:t>(4) baseline </a:t>
            </a:r>
            <a:r>
              <a:rPr lang="en-US" sz="1450" dirty="0"/>
              <a:t>(current fee schedule). </a:t>
            </a:r>
            <a:endParaRPr lang="en-US" sz="1450" dirty="0" smtClean="0"/>
          </a:p>
          <a:p>
            <a:pPr>
              <a:buFont typeface="Arial" panose="020B0604020202020204" pitchFamily="34" charset="0"/>
              <a:buChar char="•"/>
            </a:pPr>
            <a:r>
              <a:rPr lang="en-US" sz="1450" dirty="0" smtClean="0"/>
              <a:t>The Final </a:t>
            </a:r>
            <a:r>
              <a:rPr lang="en-US" sz="1450" dirty="0"/>
              <a:t>Regulatory Flexibility Analysis </a:t>
            </a:r>
            <a:r>
              <a:rPr lang="en-US" sz="1450" dirty="0" smtClean="0"/>
              <a:t>(FRFA</a:t>
            </a:r>
            <a:r>
              <a:rPr lang="en-US" sz="1450" dirty="0"/>
              <a:t>) </a:t>
            </a:r>
            <a:r>
              <a:rPr lang="en-US" sz="1450" dirty="0" smtClean="0"/>
              <a:t>finds that the proposed alternative does not impose undue or disproportionate burdens on smaller entities.</a:t>
            </a:r>
          </a:p>
          <a:p>
            <a:pPr>
              <a:buFont typeface="Arial" panose="020B0604020202020204" pitchFamily="34" charset="0"/>
              <a:buChar char="•"/>
            </a:pPr>
            <a:r>
              <a:rPr lang="en-US" sz="1450" dirty="0" smtClean="0"/>
              <a:t>The Regulatory Impact Analysis (RIA</a:t>
            </a:r>
            <a:r>
              <a:rPr lang="en-US" sz="1450" dirty="0"/>
              <a:t>) </a:t>
            </a:r>
            <a:r>
              <a:rPr lang="en-US" sz="1450" dirty="0" smtClean="0"/>
              <a:t>concludes </a:t>
            </a:r>
            <a:r>
              <a:rPr lang="en-US" sz="1450" dirty="0"/>
              <a:t>that the overall qualitative benefits to patent applicants, patent holders, other patent stakeholders, and society of the </a:t>
            </a:r>
            <a:r>
              <a:rPr lang="en-US" sz="1450" dirty="0" smtClean="0"/>
              <a:t>final rule fee </a:t>
            </a:r>
            <a:r>
              <a:rPr lang="en-US" sz="1450" dirty="0"/>
              <a:t>schedule </a:t>
            </a:r>
            <a:r>
              <a:rPr lang="en-US" sz="1450" dirty="0" smtClean="0"/>
              <a:t>are significant, specifically those benefits related to the </a:t>
            </a:r>
            <a:r>
              <a:rPr lang="en-US" sz="1450" dirty="0"/>
              <a:t>targeted </a:t>
            </a:r>
            <a:r>
              <a:rPr lang="en-US" sz="1450" dirty="0" smtClean="0"/>
              <a:t>fee </a:t>
            </a:r>
            <a:r>
              <a:rPr lang="en-US" sz="1450" dirty="0"/>
              <a:t>schedule </a:t>
            </a:r>
            <a:r>
              <a:rPr lang="en-US" sz="1450" dirty="0" smtClean="0"/>
              <a:t>design changes.  </a:t>
            </a:r>
          </a:p>
          <a:p>
            <a:pPr>
              <a:buFont typeface="Arial" panose="020B0604020202020204" pitchFamily="34" charset="0"/>
              <a:buChar char="•"/>
            </a:pPr>
            <a:r>
              <a:rPr lang="en-US" sz="1450" dirty="0" smtClean="0"/>
              <a:t>Both analyses found that patent </a:t>
            </a:r>
            <a:r>
              <a:rPr lang="en-US" sz="1450" dirty="0"/>
              <a:t>applicants and holders can expect continued progress towards the Office’s strategic priorities of quality enhancements and optimizing the timeliness of patent processing (through reductions to backlog and pendency). </a:t>
            </a:r>
            <a:r>
              <a:rPr lang="en-US" sz="1450" dirty="0" smtClean="0"/>
              <a:t>In addition, the final rule will support </a:t>
            </a:r>
            <a:r>
              <a:rPr lang="en-US" sz="1450" dirty="0"/>
              <a:t>the </a:t>
            </a:r>
            <a:r>
              <a:rPr lang="en-US" sz="1450" dirty="0" smtClean="0"/>
              <a:t>PTAB’s </a:t>
            </a:r>
            <a:r>
              <a:rPr lang="en-US" sz="1450" dirty="0"/>
              <a:t>continued efforts to recruit and hire the appropriate level of judicial, legal, and support staff to deliver high quality and timely </a:t>
            </a:r>
            <a:r>
              <a:rPr lang="en-US" sz="1450" dirty="0" smtClean="0"/>
              <a:t>decisions. The final rule fee schedule </a:t>
            </a:r>
            <a:r>
              <a:rPr lang="en-US" sz="1450" dirty="0"/>
              <a:t>will also provide the resources the Office estimates are necessary to continue IT improvements as it works to improve operations and the </a:t>
            </a:r>
            <a:r>
              <a:rPr lang="en-US" sz="1450" dirty="0" smtClean="0"/>
              <a:t>stakeholder experience </a:t>
            </a:r>
            <a:r>
              <a:rPr lang="en-US" sz="1450" dirty="0"/>
              <a:t>with the USPTO.  Along with these improvements, the proposed schedule will allow the Office to </a:t>
            </a:r>
            <a:r>
              <a:rPr lang="en-US" sz="1450" dirty="0" smtClean="0"/>
              <a:t>begin building </a:t>
            </a:r>
            <a:r>
              <a:rPr lang="en-US" sz="1450" dirty="0"/>
              <a:t>and </a:t>
            </a:r>
            <a:r>
              <a:rPr lang="en-US" sz="1450" dirty="0" smtClean="0"/>
              <a:t>maintaining </a:t>
            </a:r>
            <a:r>
              <a:rPr lang="en-US" sz="1450" dirty="0"/>
              <a:t>a viable operating reserve level that fulfills the need to mitigate operational risk caused by financial resource volatility, i.e., unanticipated funding fluctuations</a:t>
            </a:r>
            <a:r>
              <a:rPr lang="en-US" sz="1450" dirty="0" smtClean="0"/>
              <a:t>.</a:t>
            </a:r>
            <a:endParaRPr lang="en-US" sz="1450" dirty="0"/>
          </a:p>
        </p:txBody>
      </p:sp>
      <p:sp>
        <p:nvSpPr>
          <p:cNvPr id="3" name="Slide Number Placeholder 2"/>
          <p:cNvSpPr>
            <a:spLocks noGrp="1"/>
          </p:cNvSpPr>
          <p:nvPr>
            <p:ph type="sldNum" sz="quarter" idx="12"/>
          </p:nvPr>
        </p:nvSpPr>
        <p:spPr/>
        <p:txBody>
          <a:bodyPr/>
          <a:lstStyle/>
          <a:p>
            <a:fld id="{92DA454B-C859-4892-B9FA-68B588C9F547}" type="slidenum">
              <a:rPr lang="en-US" smtClean="0"/>
              <a:t>24</a:t>
            </a:fld>
            <a:endParaRPr lang="en-US" dirty="0"/>
          </a:p>
        </p:txBody>
      </p:sp>
    </p:spTree>
    <p:extLst>
      <p:ext uri="{BB962C8B-B14F-4D97-AF65-F5344CB8AC3E}">
        <p14:creationId xmlns:p14="http://schemas.microsoft.com/office/powerpoint/2010/main" val="74526668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8022"/>
            <a:ext cx="8229598" cy="468645"/>
          </a:xfrm>
        </p:spPr>
        <p:txBody>
          <a:bodyPr>
            <a:noAutofit/>
          </a:bodyPr>
          <a:lstStyle/>
          <a:p>
            <a:pPr lvl="1" algn="l" defTabSz="457200" rtl="0">
              <a:spcBef>
                <a:spcPct val="0"/>
              </a:spcBef>
            </a:pPr>
            <a:r>
              <a:rPr lang="en-US" sz="2400" b="1" dirty="0" smtClean="0">
                <a:solidFill>
                  <a:schemeClr val="tx1"/>
                </a:solidFill>
                <a:latin typeface="+mn-lt"/>
              </a:rPr>
              <a:t>Big Picture</a:t>
            </a:r>
            <a:endParaRPr lang="en-US" sz="2400" b="1" i="1" dirty="0">
              <a:solidFill>
                <a:schemeClr val="tx1"/>
              </a:solidFill>
              <a:latin typeface="+mn-lt"/>
            </a:endParaRPr>
          </a:p>
        </p:txBody>
      </p:sp>
      <p:sp>
        <p:nvSpPr>
          <p:cNvPr id="4" name="Content Placeholder 2"/>
          <p:cNvSpPr>
            <a:spLocks noGrp="1"/>
          </p:cNvSpPr>
          <p:nvPr>
            <p:ph idx="1"/>
          </p:nvPr>
        </p:nvSpPr>
        <p:spPr>
          <a:xfrm>
            <a:off x="457200" y="793327"/>
            <a:ext cx="8389620" cy="4676140"/>
          </a:xfrm>
        </p:spPr>
        <p:txBody>
          <a:bodyPr>
            <a:normAutofit fontScale="92500" lnSpcReduction="10000"/>
          </a:bodyPr>
          <a:lstStyle/>
          <a:p>
            <a:r>
              <a:rPr lang="en-US" sz="1800" dirty="0" smtClean="0"/>
              <a:t>USPTO </a:t>
            </a:r>
            <a:r>
              <a:rPr lang="en-US" sz="1800" dirty="0"/>
              <a:t>is a business-like organization operating in the Government environment.</a:t>
            </a:r>
          </a:p>
          <a:p>
            <a:r>
              <a:rPr lang="en-US" sz="1800" dirty="0" smtClean="0"/>
              <a:t>When </a:t>
            </a:r>
            <a:r>
              <a:rPr lang="en-US" sz="1800" dirty="0"/>
              <a:t>the USPTO found costs/spending exceeded resources, before proposing new fee rates, the first course of action was to examine budgetary requirements and seek efficiencies.</a:t>
            </a:r>
          </a:p>
          <a:p>
            <a:r>
              <a:rPr lang="en-US" sz="1800" dirty="0" smtClean="0"/>
              <a:t>As </a:t>
            </a:r>
            <a:r>
              <a:rPr lang="en-US" sz="1800" dirty="0"/>
              <a:t>part of </a:t>
            </a:r>
            <a:r>
              <a:rPr lang="en-US" sz="1800" dirty="0" smtClean="0"/>
              <a:t>the fee </a:t>
            </a:r>
            <a:r>
              <a:rPr lang="en-US" sz="1800" dirty="0"/>
              <a:t>setting process, </a:t>
            </a:r>
            <a:r>
              <a:rPr lang="en-US" sz="1800" dirty="0" smtClean="0"/>
              <a:t>USPTO solicited feedback from stakeholders, who generally support this rule.</a:t>
            </a:r>
          </a:p>
          <a:p>
            <a:r>
              <a:rPr lang="en-US" sz="1800" dirty="0"/>
              <a:t>This rule will benefit the intellectual property community by enabling the USPTO to continue to enhance the quality of patent examinations, achieve optimal examination times, </a:t>
            </a:r>
            <a:r>
              <a:rPr lang="en-US" sz="1800" dirty="0" smtClean="0"/>
              <a:t>invest in modernizing </a:t>
            </a:r>
            <a:r>
              <a:rPr lang="en-US" sz="1800" dirty="0"/>
              <a:t>patent IT </a:t>
            </a:r>
            <a:r>
              <a:rPr lang="en-US" sz="1800" dirty="0" smtClean="0"/>
              <a:t>systems and infrastructure, </a:t>
            </a:r>
            <a:r>
              <a:rPr lang="en-US" sz="1800" dirty="0"/>
              <a:t>and provide stability of USPTO operations even in times of financial fluctuations.</a:t>
            </a:r>
          </a:p>
          <a:p>
            <a:r>
              <a:rPr lang="en-US" sz="1800" dirty="0" smtClean="0"/>
              <a:t>The projected aggregate increase in fee collections as a result of this rule is approximately four percent, roughly consistent with the rate of inflation since patent fees were last set in 2013.  This increase is small enough that USPTO does not anticipate any adverse market conditions for consumers.</a:t>
            </a:r>
          </a:p>
          <a:p>
            <a:r>
              <a:rPr lang="en-US" sz="1800" dirty="0" smtClean="0"/>
              <a:t>The </a:t>
            </a:r>
            <a:r>
              <a:rPr lang="en-US" sz="1800" dirty="0"/>
              <a:t>USPTO supports the Administration’s commitment to reduce regulations and control regulatory costs to American businesses and citizens. </a:t>
            </a:r>
          </a:p>
          <a:p>
            <a:r>
              <a:rPr lang="en-US" sz="1800" dirty="0" smtClean="0"/>
              <a:t>There </a:t>
            </a:r>
            <a:r>
              <a:rPr lang="en-US" sz="1800" dirty="0"/>
              <a:t>will be significant and long-term impact to USPTO business operations and the stakeholder community if this fee proposal is not approved.</a:t>
            </a:r>
          </a:p>
        </p:txBody>
      </p:sp>
      <p:sp>
        <p:nvSpPr>
          <p:cNvPr id="3" name="Slide Number Placeholder 2"/>
          <p:cNvSpPr>
            <a:spLocks noGrp="1"/>
          </p:cNvSpPr>
          <p:nvPr>
            <p:ph type="sldNum" sz="quarter" idx="12"/>
          </p:nvPr>
        </p:nvSpPr>
        <p:spPr/>
        <p:txBody>
          <a:bodyPr/>
          <a:lstStyle/>
          <a:p>
            <a:fld id="{92DA454B-C859-4892-B9FA-68B588C9F547}" type="slidenum">
              <a:rPr lang="en-US" smtClean="0"/>
              <a:t>25</a:t>
            </a:fld>
            <a:endParaRPr lang="en-US" dirty="0"/>
          </a:p>
        </p:txBody>
      </p:sp>
    </p:spTree>
    <p:extLst>
      <p:ext uri="{BB962C8B-B14F-4D97-AF65-F5344CB8AC3E}">
        <p14:creationId xmlns:p14="http://schemas.microsoft.com/office/powerpoint/2010/main" val="379257162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61509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8022"/>
            <a:ext cx="8229598" cy="468645"/>
          </a:xfrm>
        </p:spPr>
        <p:txBody>
          <a:bodyPr>
            <a:noAutofit/>
          </a:bodyPr>
          <a:lstStyle/>
          <a:p>
            <a:pPr lvl="1" algn="l" defTabSz="457200" rtl="0">
              <a:spcBef>
                <a:spcPct val="0"/>
              </a:spcBef>
            </a:pPr>
            <a:r>
              <a:rPr lang="en-US" sz="2400" b="1" dirty="0">
                <a:latin typeface="+mn-lt"/>
              </a:rPr>
              <a:t>Fee Setting Goals and Objectives</a:t>
            </a:r>
          </a:p>
        </p:txBody>
      </p:sp>
      <p:sp>
        <p:nvSpPr>
          <p:cNvPr id="4" name="Content Placeholder 2"/>
          <p:cNvSpPr>
            <a:spLocks noGrp="1"/>
          </p:cNvSpPr>
          <p:nvPr>
            <p:ph idx="1"/>
          </p:nvPr>
        </p:nvSpPr>
        <p:spPr>
          <a:xfrm>
            <a:off x="457200" y="1013461"/>
            <a:ext cx="8001000" cy="4390708"/>
          </a:xfrm>
        </p:spPr>
        <p:txBody>
          <a:bodyPr>
            <a:normAutofit/>
          </a:bodyPr>
          <a:lstStyle/>
          <a:p>
            <a:pPr>
              <a:spcBef>
                <a:spcPts val="600"/>
              </a:spcBef>
            </a:pPr>
            <a:r>
              <a:rPr lang="en-US" sz="1600" dirty="0"/>
              <a:t>The goal of fee setting at the USPTO is to provide sufficient financial resources to facilitate the effective administration of the United States intellectual property system.</a:t>
            </a:r>
          </a:p>
          <a:p>
            <a:pPr>
              <a:spcBef>
                <a:spcPts val="600"/>
              </a:spcBef>
            </a:pPr>
            <a:r>
              <a:rPr lang="en-US" sz="1600" dirty="0" smtClean="0"/>
              <a:t>Office </a:t>
            </a:r>
            <a:r>
              <a:rPr lang="en-US" sz="1600" dirty="0"/>
              <a:t>leadership reviewed and analyzed fee change proposals for </a:t>
            </a:r>
            <a:r>
              <a:rPr lang="en-US" sz="1600" dirty="0" smtClean="0"/>
              <a:t>alignment </a:t>
            </a:r>
            <a:r>
              <a:rPr lang="en-US" sz="1600" dirty="0"/>
              <a:t>to the </a:t>
            </a:r>
            <a:r>
              <a:rPr lang="en-US" sz="1600" i="1" dirty="0" smtClean="0"/>
              <a:t>USPTO </a:t>
            </a:r>
            <a:r>
              <a:rPr lang="en-US" sz="1600" i="1" dirty="0"/>
              <a:t>2014 – 2018 Strategic </a:t>
            </a:r>
            <a:r>
              <a:rPr lang="en-US" sz="1600" i="1" dirty="0" smtClean="0"/>
              <a:t>Plan </a:t>
            </a:r>
            <a:r>
              <a:rPr lang="en-US" sz="1600" dirty="0" smtClean="0"/>
              <a:t>goals </a:t>
            </a:r>
            <a:r>
              <a:rPr lang="en-US" sz="1600" dirty="0"/>
              <a:t>and the USPTO’s Fee Structure Philosophy, initially introduced during the 2013 fee setting process.</a:t>
            </a:r>
          </a:p>
          <a:p>
            <a:pPr>
              <a:spcBef>
                <a:spcPts val="600"/>
              </a:spcBef>
            </a:pPr>
            <a:r>
              <a:rPr lang="en-US" sz="1600" dirty="0"/>
              <a:t>The fee setting proposal in the NPRM is directly aligned to </a:t>
            </a:r>
            <a:r>
              <a:rPr lang="en-US" sz="1600" dirty="0" smtClean="0"/>
              <a:t>the following Strategic Plan goals:</a:t>
            </a:r>
            <a:endParaRPr lang="en-US" sz="1600" dirty="0"/>
          </a:p>
          <a:p>
            <a:pPr marL="742950" lvl="2" indent="-342900"/>
            <a:r>
              <a:rPr lang="en-US" sz="1200" dirty="0"/>
              <a:t>Goal I: Optimize Patent Quality and Timeliness</a:t>
            </a:r>
          </a:p>
          <a:p>
            <a:pPr marL="742950" lvl="2" indent="-342900"/>
            <a:r>
              <a:rPr lang="en-US" sz="1200" dirty="0"/>
              <a:t>Goal II: Pursue Global IP Policy Protection and Enforcement </a:t>
            </a:r>
          </a:p>
          <a:p>
            <a:pPr marL="742950" lvl="2" indent="-342900"/>
            <a:r>
              <a:rPr lang="en-US" sz="1200" dirty="0"/>
              <a:t>Management Goal: Achieve Organizational Excellence </a:t>
            </a:r>
          </a:p>
          <a:p>
            <a:pPr>
              <a:spcBef>
                <a:spcPts val="600"/>
              </a:spcBef>
            </a:pPr>
            <a:r>
              <a:rPr lang="en-US" sz="1600" dirty="0"/>
              <a:t>The Fee Structure Philosophy has four objectives or fee setting policy factors:</a:t>
            </a:r>
          </a:p>
          <a:p>
            <a:pPr marL="742950" lvl="2" indent="-342900"/>
            <a:r>
              <a:rPr lang="en-US" sz="1200" dirty="0"/>
              <a:t>Promote innovation strategies</a:t>
            </a:r>
          </a:p>
          <a:p>
            <a:pPr marL="742950" lvl="2" indent="-342900"/>
            <a:r>
              <a:rPr lang="en-US" sz="1200" dirty="0"/>
              <a:t>Align fees with the full cost of products and services</a:t>
            </a:r>
          </a:p>
          <a:p>
            <a:pPr marL="742950" lvl="2" indent="-342900"/>
            <a:r>
              <a:rPr lang="en-US" sz="1200" dirty="0"/>
              <a:t>Set fees to facilitate the effective administration of the patent system</a:t>
            </a:r>
          </a:p>
          <a:p>
            <a:pPr marL="742950" lvl="2" indent="-342900"/>
            <a:r>
              <a:rPr lang="en-US" sz="1200" dirty="0"/>
              <a:t>Offer application processing options</a:t>
            </a:r>
          </a:p>
        </p:txBody>
      </p:sp>
      <p:sp>
        <p:nvSpPr>
          <p:cNvPr id="3" name="Slide Number Placeholder 2"/>
          <p:cNvSpPr>
            <a:spLocks noGrp="1"/>
          </p:cNvSpPr>
          <p:nvPr>
            <p:ph type="sldNum" sz="quarter" idx="12"/>
          </p:nvPr>
        </p:nvSpPr>
        <p:spPr/>
        <p:txBody>
          <a:bodyPr/>
          <a:lstStyle/>
          <a:p>
            <a:fld id="{92DA454B-C859-4892-B9FA-68B588C9F547}" type="slidenum">
              <a:rPr lang="en-US" smtClean="0"/>
              <a:t>3</a:t>
            </a:fld>
            <a:endParaRPr lang="en-US" dirty="0"/>
          </a:p>
        </p:txBody>
      </p:sp>
    </p:spTree>
    <p:extLst>
      <p:ext uri="{BB962C8B-B14F-4D97-AF65-F5344CB8AC3E}">
        <p14:creationId xmlns:p14="http://schemas.microsoft.com/office/powerpoint/2010/main" val="9650778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8022"/>
            <a:ext cx="8229598" cy="468645"/>
          </a:xfrm>
        </p:spPr>
        <p:txBody>
          <a:bodyPr>
            <a:noAutofit/>
          </a:bodyPr>
          <a:lstStyle/>
          <a:p>
            <a:pPr lvl="1" algn="l" defTabSz="457200" rtl="0">
              <a:spcBef>
                <a:spcPct val="0"/>
              </a:spcBef>
            </a:pPr>
            <a:r>
              <a:rPr lang="en-US" sz="2400" b="1" dirty="0" smtClean="0">
                <a:latin typeface="+mn-lt"/>
              </a:rPr>
              <a:t>Benefits For Stakeholders</a:t>
            </a:r>
            <a:endParaRPr lang="en-US" sz="2400" b="1" i="1" dirty="0">
              <a:latin typeface="+mn-lt"/>
            </a:endParaRPr>
          </a:p>
        </p:txBody>
      </p:sp>
      <p:sp>
        <p:nvSpPr>
          <p:cNvPr id="4" name="Content Placeholder 2"/>
          <p:cNvSpPr>
            <a:spLocks noGrp="1"/>
          </p:cNvSpPr>
          <p:nvPr>
            <p:ph idx="1"/>
          </p:nvPr>
        </p:nvSpPr>
        <p:spPr>
          <a:xfrm>
            <a:off x="457200" y="793327"/>
            <a:ext cx="8389620" cy="4676140"/>
          </a:xfrm>
        </p:spPr>
        <p:txBody>
          <a:bodyPr>
            <a:noAutofit/>
          </a:bodyPr>
          <a:lstStyle/>
          <a:p>
            <a:pPr marL="0" indent="0">
              <a:buNone/>
            </a:pPr>
            <a:r>
              <a:rPr lang="en-US" sz="1600" dirty="0" smtClean="0"/>
              <a:t>Implementation of the </a:t>
            </a:r>
            <a:r>
              <a:rPr lang="en-US" sz="1600" dirty="0"/>
              <a:t>USPTO </a:t>
            </a:r>
            <a:r>
              <a:rPr lang="en-US" sz="1600" dirty="0" smtClean="0"/>
              <a:t>patent fees final rule will benefit </a:t>
            </a:r>
            <a:r>
              <a:rPr lang="en-US" sz="1600" dirty="0"/>
              <a:t>the </a:t>
            </a:r>
            <a:r>
              <a:rPr lang="en-US" sz="1600" dirty="0" smtClean="0"/>
              <a:t>intellectual property community by enabling the USPTO to:</a:t>
            </a:r>
            <a:endParaRPr lang="en-US" sz="1600" dirty="0"/>
          </a:p>
          <a:p>
            <a:pPr>
              <a:buFont typeface="Arial" panose="020B0604020202020204" pitchFamily="34" charset="0"/>
              <a:buChar char="•"/>
            </a:pPr>
            <a:r>
              <a:rPr lang="en-US" sz="1600" dirty="0" smtClean="0"/>
              <a:t>Continue to enhance the quality of patent examinations via enhanced initiatives based on public feedback during patent quality forums</a:t>
            </a:r>
          </a:p>
          <a:p>
            <a:pPr>
              <a:buFont typeface="Arial" panose="020B0604020202020204" pitchFamily="34" charset="0"/>
              <a:buChar char="•"/>
            </a:pPr>
            <a:r>
              <a:rPr lang="en-US" sz="1600" dirty="0" smtClean="0"/>
              <a:t>Achieve optimal </a:t>
            </a:r>
            <a:r>
              <a:rPr lang="en-US" sz="1600" dirty="0"/>
              <a:t>examination times </a:t>
            </a:r>
            <a:r>
              <a:rPr lang="en-US" sz="1600" dirty="0" smtClean="0"/>
              <a:t>that will facilitate bringing </a:t>
            </a:r>
            <a:r>
              <a:rPr lang="en-US" sz="1600" dirty="0"/>
              <a:t>valuable patent assets to market </a:t>
            </a:r>
            <a:r>
              <a:rPr lang="en-US" sz="1600" dirty="0" smtClean="0"/>
              <a:t>faster </a:t>
            </a:r>
            <a:r>
              <a:rPr lang="en-US" sz="1600" dirty="0"/>
              <a:t>and </a:t>
            </a:r>
            <a:r>
              <a:rPr lang="en-US" sz="1600" dirty="0" smtClean="0"/>
              <a:t>reducing </a:t>
            </a:r>
            <a:r>
              <a:rPr lang="en-US" sz="1600" dirty="0"/>
              <a:t>congestion for all other </a:t>
            </a:r>
            <a:r>
              <a:rPr lang="en-US" sz="1600" dirty="0" smtClean="0"/>
              <a:t>applicants</a:t>
            </a:r>
            <a:endParaRPr lang="en-US" sz="1600" dirty="0"/>
          </a:p>
          <a:p>
            <a:pPr>
              <a:buFont typeface="Arial" panose="020B0604020202020204" pitchFamily="34" charset="0"/>
              <a:buChar char="•"/>
            </a:pPr>
            <a:r>
              <a:rPr lang="en-US" sz="1600" dirty="0" smtClean="0"/>
              <a:t>Provide more patent </a:t>
            </a:r>
            <a:r>
              <a:rPr lang="en-US" sz="1600" dirty="0"/>
              <a:t>prosecution options to enhance applicant choice and </a:t>
            </a:r>
            <a:r>
              <a:rPr lang="en-US" sz="1600" dirty="0" smtClean="0"/>
              <a:t>agency efficiency</a:t>
            </a:r>
          </a:p>
          <a:p>
            <a:pPr>
              <a:buFont typeface="Arial" panose="020B0604020202020204" pitchFamily="34" charset="0"/>
              <a:buChar char="•"/>
            </a:pPr>
            <a:r>
              <a:rPr lang="en-US" sz="1600" dirty="0" smtClean="0"/>
              <a:t>Align PTAB fees with costs while maintaining high quality and efficient proceedings</a:t>
            </a:r>
          </a:p>
          <a:p>
            <a:pPr>
              <a:buFont typeface="Arial" panose="020B0604020202020204" pitchFamily="34" charset="0"/>
              <a:buChar char="•"/>
            </a:pPr>
            <a:r>
              <a:rPr lang="en-US" sz="1600" dirty="0" smtClean="0"/>
              <a:t>Modernize patent IT systems </a:t>
            </a:r>
            <a:r>
              <a:rPr lang="en-US" sz="1600" dirty="0"/>
              <a:t>to increase efficiencies by providing a uniform platform for conducting business with the Office, including registering, entering, and updating information, and paying </a:t>
            </a:r>
            <a:r>
              <a:rPr lang="en-US" sz="1600" dirty="0" smtClean="0"/>
              <a:t>fees</a:t>
            </a:r>
            <a:endParaRPr lang="en-US" sz="1600" dirty="0"/>
          </a:p>
          <a:p>
            <a:pPr>
              <a:buFont typeface="Arial" panose="020B0604020202020204" pitchFamily="34" charset="0"/>
              <a:buChar char="•"/>
            </a:pPr>
            <a:r>
              <a:rPr lang="en-US" sz="1600" dirty="0" smtClean="0"/>
              <a:t>Stabilize </a:t>
            </a:r>
            <a:r>
              <a:rPr lang="en-US" sz="1600" dirty="0"/>
              <a:t>USPTO operations to deliver quality patent examinations and </a:t>
            </a:r>
            <a:r>
              <a:rPr lang="en-US" sz="1600" dirty="0" smtClean="0"/>
              <a:t>avoid future </a:t>
            </a:r>
            <a:r>
              <a:rPr lang="en-US" sz="1600" dirty="0"/>
              <a:t>patent application backlogs, even in times of financial </a:t>
            </a:r>
            <a:r>
              <a:rPr lang="en-US" sz="1600" dirty="0" smtClean="0"/>
              <a:t>fluctuations</a:t>
            </a:r>
          </a:p>
          <a:p>
            <a:pPr>
              <a:buFont typeface="Arial" panose="020B0604020202020204" pitchFamily="34" charset="0"/>
              <a:buChar char="•"/>
            </a:pPr>
            <a:r>
              <a:rPr lang="en-US" sz="1600" dirty="0" smtClean="0"/>
              <a:t>Deliver value to fee-paying customers and the public through a streamlined and more cost-based fee schedule</a:t>
            </a:r>
          </a:p>
          <a:p>
            <a:pPr>
              <a:buFont typeface="Arial" panose="020B0604020202020204" pitchFamily="34" charset="0"/>
              <a:buChar char="•"/>
            </a:pPr>
            <a:r>
              <a:rPr lang="en-US" sz="1600" dirty="0" smtClean="0"/>
              <a:t>Recruit and retain the highest quality employees to accomplish the work of the USPTO</a:t>
            </a:r>
          </a:p>
        </p:txBody>
      </p:sp>
      <p:sp>
        <p:nvSpPr>
          <p:cNvPr id="3" name="Slide Number Placeholder 2"/>
          <p:cNvSpPr>
            <a:spLocks noGrp="1"/>
          </p:cNvSpPr>
          <p:nvPr>
            <p:ph type="sldNum" sz="quarter" idx="12"/>
          </p:nvPr>
        </p:nvSpPr>
        <p:spPr/>
        <p:txBody>
          <a:bodyPr/>
          <a:lstStyle/>
          <a:p>
            <a:fld id="{92DA454B-C859-4892-B9FA-68B588C9F547}" type="slidenum">
              <a:rPr lang="en-US" smtClean="0"/>
              <a:t>4</a:t>
            </a:fld>
            <a:endParaRPr lang="en-US" dirty="0"/>
          </a:p>
        </p:txBody>
      </p:sp>
    </p:spTree>
    <p:extLst>
      <p:ext uri="{BB962C8B-B14F-4D97-AF65-F5344CB8AC3E}">
        <p14:creationId xmlns:p14="http://schemas.microsoft.com/office/powerpoint/2010/main" val="33438437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8022"/>
            <a:ext cx="8229598" cy="468645"/>
          </a:xfrm>
        </p:spPr>
        <p:txBody>
          <a:bodyPr>
            <a:noAutofit/>
          </a:bodyPr>
          <a:lstStyle/>
          <a:p>
            <a:pPr lvl="1" algn="l" defTabSz="457200" rtl="0">
              <a:spcBef>
                <a:spcPct val="0"/>
              </a:spcBef>
            </a:pPr>
            <a:r>
              <a:rPr lang="en-US" sz="2400" b="1" dirty="0" smtClean="0">
                <a:latin typeface="+mn-lt"/>
              </a:rPr>
              <a:t>Rulemaking Outcomes</a:t>
            </a:r>
            <a:endParaRPr lang="en-US" sz="2400" b="1" i="1" dirty="0">
              <a:latin typeface="+mn-lt"/>
            </a:endParaRPr>
          </a:p>
        </p:txBody>
      </p:sp>
      <p:sp>
        <p:nvSpPr>
          <p:cNvPr id="4" name="Content Placeholder 2"/>
          <p:cNvSpPr>
            <a:spLocks noGrp="1"/>
          </p:cNvSpPr>
          <p:nvPr>
            <p:ph idx="1"/>
          </p:nvPr>
        </p:nvSpPr>
        <p:spPr>
          <a:xfrm>
            <a:off x="524933" y="851747"/>
            <a:ext cx="8238066" cy="4427220"/>
          </a:xfrm>
        </p:spPr>
        <p:txBody>
          <a:bodyPr>
            <a:normAutofit/>
          </a:bodyPr>
          <a:lstStyle/>
          <a:p>
            <a:pPr marL="0" indent="0">
              <a:buNone/>
            </a:pPr>
            <a:r>
              <a:rPr lang="en-US" sz="1600" dirty="0" smtClean="0"/>
              <a:t>With the proposed fee schedule, the Office aims to:</a:t>
            </a:r>
          </a:p>
          <a:p>
            <a:pPr>
              <a:buFont typeface="Arial" panose="020B0604020202020204" pitchFamily="34" charset="0"/>
              <a:buChar char="•"/>
            </a:pPr>
            <a:r>
              <a:rPr lang="en-US" sz="1600" dirty="0" smtClean="0"/>
              <a:t>Continue progress towards the goals </a:t>
            </a:r>
            <a:r>
              <a:rPr lang="en-US" sz="1600" dirty="0"/>
              <a:t>and objectives of the </a:t>
            </a:r>
            <a:r>
              <a:rPr lang="en-US" sz="1600" i="1" dirty="0" smtClean="0"/>
              <a:t>USPTO FY </a:t>
            </a:r>
            <a:r>
              <a:rPr lang="en-US" sz="1600" i="1" dirty="0"/>
              <a:t>2014 – 2018 Strategic </a:t>
            </a:r>
            <a:r>
              <a:rPr lang="en-US" sz="1600" i="1" dirty="0" smtClean="0"/>
              <a:t>Plan</a:t>
            </a:r>
            <a:r>
              <a:rPr lang="en-US" sz="1600" dirty="0" smtClean="0"/>
              <a:t>  </a:t>
            </a:r>
            <a:endParaRPr lang="en-US" sz="1600" dirty="0"/>
          </a:p>
          <a:p>
            <a:pPr>
              <a:buFont typeface="Arial" panose="020B0604020202020204" pitchFamily="34" charset="0"/>
              <a:buChar char="•"/>
            </a:pPr>
            <a:r>
              <a:rPr lang="en-US" sz="1600" dirty="0"/>
              <a:t>Maintain momentum for ongoing quality initiatives like the Enhanced Patent Quality Initiative (EPQI)</a:t>
            </a:r>
          </a:p>
          <a:p>
            <a:pPr>
              <a:buFont typeface="Arial" panose="020B0604020202020204" pitchFamily="34" charset="0"/>
              <a:buChar char="•"/>
            </a:pPr>
            <a:r>
              <a:rPr lang="en-US" sz="1600" dirty="0" smtClean="0"/>
              <a:t>Maintain </a:t>
            </a:r>
            <a:r>
              <a:rPr lang="en-US" sz="1600" dirty="0"/>
              <a:t>the current trajectory to </a:t>
            </a:r>
            <a:r>
              <a:rPr lang="en-US" sz="1600" dirty="0" smtClean="0"/>
              <a:t>improve pendency </a:t>
            </a:r>
            <a:r>
              <a:rPr lang="en-US" sz="1600" dirty="0"/>
              <a:t>and backlog levels</a:t>
            </a:r>
          </a:p>
          <a:p>
            <a:r>
              <a:rPr lang="en-US" sz="1600" dirty="0" smtClean="0"/>
              <a:t>Support </a:t>
            </a:r>
            <a:r>
              <a:rPr lang="en-US" sz="1600" dirty="0"/>
              <a:t>the Patent Trial and Appeal Board’s (PTAB) continued efforts to recruit and hire the appropriate level of judicial, legal, and support staff to deliver high quality and timely decisions, particularly for AIA trials and reexamination and ex parte appeals </a:t>
            </a:r>
          </a:p>
          <a:p>
            <a:r>
              <a:rPr lang="en-US" sz="1600" dirty="0" smtClean="0"/>
              <a:t>Advance Patents </a:t>
            </a:r>
            <a:r>
              <a:rPr lang="en-US" sz="1600" dirty="0"/>
              <a:t>End-to-End (PE2E</a:t>
            </a:r>
            <a:r>
              <a:rPr lang="en-US" sz="1600" dirty="0" smtClean="0"/>
              <a:t>) and PTAB End-to-End technology solutions that enable new and improved ways to manage examination activities and trial and appeal caseloads respectively. Both will move the USPTO away from expensive legacy systems that no longer adequately support the Office’s increasingly complex workload.</a:t>
            </a:r>
          </a:p>
          <a:p>
            <a:pPr>
              <a:buFont typeface="Arial" panose="020B0604020202020204" pitchFamily="34" charset="0"/>
              <a:buChar char="•"/>
            </a:pPr>
            <a:r>
              <a:rPr lang="en-US" sz="1600" dirty="0" smtClean="0"/>
              <a:t>Work </a:t>
            </a:r>
            <a:r>
              <a:rPr lang="en-US" sz="1600" dirty="0"/>
              <a:t>towards an optimal </a:t>
            </a:r>
            <a:r>
              <a:rPr lang="en-US" sz="1600" dirty="0" smtClean="0"/>
              <a:t>operating reserve balance</a:t>
            </a:r>
            <a:endParaRPr lang="en-US" sz="1600" dirty="0"/>
          </a:p>
        </p:txBody>
      </p:sp>
      <p:sp>
        <p:nvSpPr>
          <p:cNvPr id="3" name="Slide Number Placeholder 2"/>
          <p:cNvSpPr>
            <a:spLocks noGrp="1"/>
          </p:cNvSpPr>
          <p:nvPr>
            <p:ph type="sldNum" sz="quarter" idx="12"/>
          </p:nvPr>
        </p:nvSpPr>
        <p:spPr/>
        <p:txBody>
          <a:bodyPr/>
          <a:lstStyle/>
          <a:p>
            <a:fld id="{92DA454B-C859-4892-B9FA-68B588C9F547}" type="slidenum">
              <a:rPr lang="en-US" smtClean="0"/>
              <a:t>5</a:t>
            </a:fld>
            <a:endParaRPr lang="en-US" dirty="0"/>
          </a:p>
        </p:txBody>
      </p:sp>
    </p:spTree>
    <p:extLst>
      <p:ext uri="{BB962C8B-B14F-4D97-AF65-F5344CB8AC3E}">
        <p14:creationId xmlns:p14="http://schemas.microsoft.com/office/powerpoint/2010/main" val="35555160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20089"/>
            <a:ext cx="8229600" cy="646444"/>
          </a:xfrm>
        </p:spPr>
        <p:txBody>
          <a:bodyPr>
            <a:normAutofit/>
          </a:bodyPr>
          <a:lstStyle/>
          <a:p>
            <a:pPr algn="ctr"/>
            <a:r>
              <a:rPr lang="en-US" sz="3200" dirty="0" smtClean="0"/>
              <a:t>Final Patent Fee Adjustments</a:t>
            </a:r>
            <a:endParaRPr lang="en-US" sz="3200" dirty="0"/>
          </a:p>
        </p:txBody>
      </p:sp>
      <p:sp>
        <p:nvSpPr>
          <p:cNvPr id="3" name="Slide Number Placeholder 2"/>
          <p:cNvSpPr>
            <a:spLocks noGrp="1"/>
          </p:cNvSpPr>
          <p:nvPr>
            <p:ph type="sldNum" sz="quarter" idx="12"/>
          </p:nvPr>
        </p:nvSpPr>
        <p:spPr/>
        <p:txBody>
          <a:bodyPr/>
          <a:lstStyle/>
          <a:p>
            <a:fld id="{92DA454B-C859-4892-B9FA-68B588C9F547}" type="slidenum">
              <a:rPr lang="en-US" smtClean="0"/>
              <a:pPr/>
              <a:t>6</a:t>
            </a:fld>
            <a:endParaRPr lang="en-US" dirty="0"/>
          </a:p>
        </p:txBody>
      </p:sp>
    </p:spTree>
    <p:extLst>
      <p:ext uri="{BB962C8B-B14F-4D97-AF65-F5344CB8AC3E}">
        <p14:creationId xmlns:p14="http://schemas.microsoft.com/office/powerpoint/2010/main" val="31673256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8022"/>
            <a:ext cx="8229600" cy="536378"/>
          </a:xfrm>
        </p:spPr>
        <p:txBody>
          <a:bodyPr>
            <a:normAutofit/>
          </a:bodyPr>
          <a:lstStyle/>
          <a:p>
            <a:pPr lvl="1" algn="l" defTabSz="457200" rtl="0">
              <a:spcBef>
                <a:spcPct val="0"/>
              </a:spcBef>
            </a:pPr>
            <a:r>
              <a:rPr lang="en-US" sz="2400" b="1" dirty="0" smtClean="0">
                <a:latin typeface="+mn-lt"/>
              </a:rPr>
              <a:t>Patent Five-Year Financial </a:t>
            </a:r>
            <a:r>
              <a:rPr lang="en-US" sz="2400" b="1" dirty="0">
                <a:latin typeface="+mn-lt"/>
              </a:rPr>
              <a:t>Outlook</a:t>
            </a:r>
          </a:p>
        </p:txBody>
      </p:sp>
      <p:sp>
        <p:nvSpPr>
          <p:cNvPr id="4" name="Slide Number Placeholder 3"/>
          <p:cNvSpPr>
            <a:spLocks noGrp="1"/>
          </p:cNvSpPr>
          <p:nvPr>
            <p:ph type="sldNum" sz="quarter" idx="12"/>
          </p:nvPr>
        </p:nvSpPr>
        <p:spPr/>
        <p:txBody>
          <a:bodyPr/>
          <a:lstStyle/>
          <a:p>
            <a:fld id="{92DA454B-C859-4892-B9FA-68B588C9F547}" type="slidenum">
              <a:rPr lang="en-US" smtClean="0"/>
              <a:t>7</a:t>
            </a:fld>
            <a:endParaRPr lang="en-US" dirty="0"/>
          </a:p>
        </p:txBody>
      </p:sp>
      <p:sp>
        <p:nvSpPr>
          <p:cNvPr id="13" name="Content Placeholder 2"/>
          <p:cNvSpPr>
            <a:spLocks noGrp="1"/>
          </p:cNvSpPr>
          <p:nvPr>
            <p:ph idx="1"/>
          </p:nvPr>
        </p:nvSpPr>
        <p:spPr>
          <a:xfrm>
            <a:off x="457200" y="775252"/>
            <a:ext cx="8305799" cy="1543878"/>
          </a:xfrm>
        </p:spPr>
        <p:txBody>
          <a:bodyPr>
            <a:normAutofit fontScale="85000" lnSpcReduction="10000"/>
          </a:bodyPr>
          <a:lstStyle/>
          <a:p>
            <a:r>
              <a:rPr lang="en-US" sz="1600" dirty="0" smtClean="0"/>
              <a:t>Some stakeholders raised concerns about the aggregate fee collections forecasted as a result of the fee proposals in the NPRM. </a:t>
            </a:r>
            <a:r>
              <a:rPr lang="en-US" sz="1600" dirty="0"/>
              <a:t>With FY 2016 actuals, updated </a:t>
            </a:r>
            <a:r>
              <a:rPr lang="en-US" sz="1600" dirty="0" smtClean="0"/>
              <a:t>assumptions, and several fee proposal reductions, the financial outlook changes from the NPRM to the final rule. </a:t>
            </a:r>
          </a:p>
          <a:p>
            <a:r>
              <a:rPr lang="en-US" sz="1600" dirty="0" smtClean="0"/>
              <a:t>Final rule estimates suggest that the USPTO will not reach the optimal operating reserve balance (three months of operating expenses) by FY 2021, but it will be on a gradual upward trend and the Office will reach the minimum level set for FY 2018 ($300M).</a:t>
            </a:r>
          </a:p>
          <a:p>
            <a:r>
              <a:rPr lang="en-US" sz="1600" dirty="0" smtClean="0"/>
              <a:t>Minimum balances for future years will be established during future budget formulation processes. </a:t>
            </a:r>
            <a:endParaRPr lang="en-US" sz="1600" dirty="0"/>
          </a:p>
        </p:txBody>
      </p:sp>
      <p:pic>
        <p:nvPicPr>
          <p:cNvPr id="8" name="Picture 7" descr="In the NPRM, the Five-Year Financial Outlook showed an End-Of-Year Patent Operating Reserve Balance that grew from $349 million in Fiscal Year 2017 to more than $1.2 billion in Fiscal year 2021 (exceeding the optimal level by $388 million).  &#10;&#10;With updated numbers, the Final Rule Five-Year Financial Outlook shows the End-Of-Year Patent Operating Reserve at $245 million in Fiscal Year 2017, growing to $501 million in Fiscal Year 2021 ($341 million below the optimal level)." title="Patent Five-Year Financial Outlook, NPRM and Final Rule"/>
          <p:cNvPicPr>
            <a:picLocks noChangeAspect="1"/>
          </p:cNvPicPr>
          <p:nvPr/>
        </p:nvPicPr>
        <p:blipFill>
          <a:blip r:embed="rId3"/>
          <a:stretch>
            <a:fillRect/>
          </a:stretch>
        </p:blipFill>
        <p:spPr>
          <a:xfrm>
            <a:off x="1732767" y="2376143"/>
            <a:ext cx="5678466" cy="3228828"/>
          </a:xfrm>
          <a:prstGeom prst="rect">
            <a:avLst/>
          </a:prstGeom>
        </p:spPr>
      </p:pic>
    </p:spTree>
    <p:extLst>
      <p:ext uri="{BB962C8B-B14F-4D97-AF65-F5344CB8AC3E}">
        <p14:creationId xmlns:p14="http://schemas.microsoft.com/office/powerpoint/2010/main" val="38005969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8022"/>
            <a:ext cx="8229598" cy="468645"/>
          </a:xfrm>
        </p:spPr>
        <p:txBody>
          <a:bodyPr>
            <a:noAutofit/>
          </a:bodyPr>
          <a:lstStyle/>
          <a:p>
            <a:pPr lvl="1" algn="l" defTabSz="457200" rtl="0">
              <a:spcBef>
                <a:spcPct val="0"/>
              </a:spcBef>
            </a:pPr>
            <a:r>
              <a:rPr lang="en-US" sz="2400" b="1" dirty="0" smtClean="0">
                <a:latin typeface="+mn-lt"/>
              </a:rPr>
              <a:t>Final Rule Patent Fee Adjustments</a:t>
            </a:r>
            <a:endParaRPr lang="en-US" sz="2400" b="1" i="1" dirty="0">
              <a:latin typeface="+mn-lt"/>
            </a:endParaRPr>
          </a:p>
        </p:txBody>
      </p:sp>
      <p:sp>
        <p:nvSpPr>
          <p:cNvPr id="4" name="Content Placeholder 2"/>
          <p:cNvSpPr>
            <a:spLocks noGrp="1"/>
          </p:cNvSpPr>
          <p:nvPr>
            <p:ph idx="1"/>
          </p:nvPr>
        </p:nvSpPr>
        <p:spPr>
          <a:xfrm>
            <a:off x="457200" y="944880"/>
            <a:ext cx="8229600" cy="4586596"/>
          </a:xfrm>
        </p:spPr>
        <p:txBody>
          <a:bodyPr>
            <a:noAutofit/>
          </a:bodyPr>
          <a:lstStyle/>
          <a:p>
            <a:pPr marL="0" indent="0">
              <a:buNone/>
            </a:pPr>
            <a:r>
              <a:rPr lang="en-US" sz="1600" dirty="0"/>
              <a:t>The USPTO </a:t>
            </a:r>
            <a:r>
              <a:rPr lang="en-US" sz="1600" dirty="0" smtClean="0"/>
              <a:t>sets </a:t>
            </a:r>
            <a:r>
              <a:rPr lang="en-US" sz="1600" dirty="0"/>
              <a:t>or adjust the fees contained in </a:t>
            </a:r>
            <a:r>
              <a:rPr lang="en-US" sz="1600" dirty="0" smtClean="0"/>
              <a:t>the “Table of Patent Fees—Current, Final Rule and Unit Cost.” The </a:t>
            </a:r>
            <a:r>
              <a:rPr lang="en-US" sz="1600" dirty="0"/>
              <a:t>more notable changes impact the following </a:t>
            </a:r>
            <a:r>
              <a:rPr lang="en-US" sz="1600" dirty="0" smtClean="0"/>
              <a:t>categories of fees:</a:t>
            </a:r>
            <a:endParaRPr lang="en-US" sz="1600" dirty="0"/>
          </a:p>
          <a:p>
            <a:pPr lvl="1">
              <a:buFont typeface="Arial" panose="020B0604020202020204" pitchFamily="34" charset="0"/>
              <a:buChar char="•"/>
            </a:pPr>
            <a:r>
              <a:rPr lang="en-US" sz="1600" dirty="0" smtClean="0"/>
              <a:t>Basic </a:t>
            </a:r>
            <a:r>
              <a:rPr lang="en-US" sz="1600" dirty="0"/>
              <a:t>F</a:t>
            </a:r>
            <a:r>
              <a:rPr lang="en-US" sz="1600" dirty="0" smtClean="0"/>
              <a:t>iling</a:t>
            </a:r>
            <a:r>
              <a:rPr lang="en-US" sz="1600" dirty="0"/>
              <a:t>, </a:t>
            </a:r>
            <a:r>
              <a:rPr lang="en-US" sz="1600" dirty="0" smtClean="0"/>
              <a:t>Search</a:t>
            </a:r>
            <a:r>
              <a:rPr lang="en-US" sz="1600" dirty="0"/>
              <a:t>, </a:t>
            </a:r>
            <a:r>
              <a:rPr lang="en-US" sz="1600" dirty="0" smtClean="0"/>
              <a:t>Examination and </a:t>
            </a:r>
            <a:r>
              <a:rPr lang="en-US" sz="1600" dirty="0"/>
              <a:t>Issue </a:t>
            </a:r>
            <a:r>
              <a:rPr lang="en-US" sz="1600" dirty="0" smtClean="0"/>
              <a:t>Fees (Utility and Design)</a:t>
            </a:r>
            <a:endParaRPr lang="en-US" sz="1600" dirty="0"/>
          </a:p>
          <a:p>
            <a:pPr lvl="1">
              <a:buFont typeface="Arial" panose="020B0604020202020204" pitchFamily="34" charset="0"/>
              <a:buChar char="•"/>
            </a:pPr>
            <a:r>
              <a:rPr lang="en-US" sz="1600" dirty="0" smtClean="0"/>
              <a:t>Excess Claims</a:t>
            </a:r>
          </a:p>
          <a:p>
            <a:pPr lvl="1">
              <a:buFont typeface="Arial" panose="020B0604020202020204" pitchFamily="34" charset="0"/>
              <a:buChar char="•"/>
            </a:pPr>
            <a:r>
              <a:rPr lang="en-US" sz="1600" dirty="0"/>
              <a:t>Information Disclosure Statements (IDS)</a:t>
            </a:r>
          </a:p>
          <a:p>
            <a:pPr lvl="1">
              <a:buFont typeface="Arial" panose="020B0604020202020204" pitchFamily="34" charset="0"/>
              <a:buChar char="•"/>
            </a:pPr>
            <a:r>
              <a:rPr lang="en-US" sz="1600" dirty="0" smtClean="0"/>
              <a:t>Request </a:t>
            </a:r>
            <a:r>
              <a:rPr lang="en-US" sz="1600" dirty="0"/>
              <a:t>for </a:t>
            </a:r>
            <a:r>
              <a:rPr lang="en-US" sz="1600" dirty="0" smtClean="0"/>
              <a:t>Continued </a:t>
            </a:r>
            <a:r>
              <a:rPr lang="en-US" sz="1600" dirty="0"/>
              <a:t>E</a:t>
            </a:r>
            <a:r>
              <a:rPr lang="en-US" sz="1600" dirty="0" smtClean="0"/>
              <a:t>xamination </a:t>
            </a:r>
            <a:r>
              <a:rPr lang="en-US" sz="1600" dirty="0"/>
              <a:t>(RCE</a:t>
            </a:r>
            <a:r>
              <a:rPr lang="en-US" sz="1600" dirty="0" smtClean="0"/>
              <a:t>)</a:t>
            </a:r>
          </a:p>
          <a:p>
            <a:pPr lvl="1">
              <a:buFont typeface="Arial" panose="020B0604020202020204" pitchFamily="34" charset="0"/>
              <a:buChar char="•"/>
            </a:pPr>
            <a:r>
              <a:rPr lang="en-US" sz="1600" dirty="0"/>
              <a:t>PTAB: </a:t>
            </a:r>
            <a:r>
              <a:rPr lang="en-US" sz="1600" dirty="0" smtClean="0"/>
              <a:t>Forwarding an Appeal</a:t>
            </a:r>
            <a:r>
              <a:rPr lang="en-US" sz="1600" dirty="0"/>
              <a:t>, Inter-Partes </a:t>
            </a:r>
            <a:r>
              <a:rPr lang="en-US" sz="1600" dirty="0" smtClean="0"/>
              <a:t>Review (IPR), </a:t>
            </a:r>
            <a:r>
              <a:rPr lang="en-US" sz="1600" dirty="0"/>
              <a:t>Post-Grant </a:t>
            </a:r>
            <a:r>
              <a:rPr lang="en-US" sz="1600" dirty="0" smtClean="0"/>
              <a:t>Review (PGR), </a:t>
            </a:r>
            <a:r>
              <a:rPr lang="en-US" sz="1600" dirty="0"/>
              <a:t>and Covered Business </a:t>
            </a:r>
            <a:r>
              <a:rPr lang="en-US" sz="1600" dirty="0" smtClean="0"/>
              <a:t>Method Review (CBMR)</a:t>
            </a:r>
            <a:endParaRPr lang="en-US" sz="1600" dirty="0"/>
          </a:p>
          <a:p>
            <a:pPr lvl="1">
              <a:buFont typeface="Arial" panose="020B0604020202020204" pitchFamily="34" charset="0"/>
              <a:buChar char="•"/>
            </a:pPr>
            <a:r>
              <a:rPr lang="en-US" sz="1600" dirty="0" smtClean="0"/>
              <a:t>Mega </a:t>
            </a:r>
            <a:r>
              <a:rPr lang="en-US" sz="1600" dirty="0"/>
              <a:t>Sequence Submissions</a:t>
            </a:r>
          </a:p>
          <a:p>
            <a:pPr lvl="1">
              <a:buFont typeface="Arial" panose="020B0604020202020204" pitchFamily="34" charset="0"/>
              <a:buChar char="•"/>
            </a:pPr>
            <a:r>
              <a:rPr lang="en-US" sz="1600" dirty="0" smtClean="0"/>
              <a:t>Late Filing of Sequence Listings in an International Application</a:t>
            </a:r>
            <a:endParaRPr lang="en-US" sz="1600" dirty="0"/>
          </a:p>
          <a:p>
            <a:pPr lvl="1">
              <a:buFont typeface="Arial" panose="020B0604020202020204" pitchFamily="34" charset="0"/>
              <a:buChar char="•"/>
            </a:pPr>
            <a:r>
              <a:rPr lang="en-US" sz="1600" dirty="0"/>
              <a:t>Streamlined Re-examinations</a:t>
            </a:r>
          </a:p>
          <a:p>
            <a:pPr lvl="1">
              <a:buFont typeface="Arial" panose="020B0604020202020204" pitchFamily="34" charset="0"/>
              <a:buChar char="•"/>
            </a:pPr>
            <a:r>
              <a:rPr lang="en-US" sz="1600" dirty="0"/>
              <a:t>Hague Agreement Fees</a:t>
            </a:r>
          </a:p>
          <a:p>
            <a:pPr lvl="1">
              <a:buFont typeface="Arial" panose="020B0604020202020204" pitchFamily="34" charset="0"/>
              <a:buChar char="•"/>
            </a:pPr>
            <a:r>
              <a:rPr lang="en-US" sz="1600" dirty="0" smtClean="0"/>
              <a:t>Maintaining </a:t>
            </a:r>
            <a:r>
              <a:rPr lang="en-US" sz="1600" dirty="0"/>
              <a:t>Multiple Reissue Patents</a:t>
            </a:r>
          </a:p>
          <a:p>
            <a:pPr lvl="1">
              <a:buFont typeface="Arial" panose="020B0604020202020204" pitchFamily="34" charset="0"/>
              <a:buChar char="•"/>
            </a:pPr>
            <a:r>
              <a:rPr lang="en-US" sz="1600" dirty="0" smtClean="0"/>
              <a:t>Office </a:t>
            </a:r>
            <a:r>
              <a:rPr lang="en-US" sz="1600" dirty="0"/>
              <a:t>of Enrollment and Discipline Fees and Patent Practitioner Enrollment </a:t>
            </a:r>
            <a:r>
              <a:rPr lang="en-US" sz="1600" dirty="0" smtClean="0"/>
              <a:t>Fees</a:t>
            </a:r>
            <a:endParaRPr lang="en-US" sz="1600" dirty="0"/>
          </a:p>
          <a:p>
            <a:pPr lvl="1">
              <a:buFont typeface="Arial" panose="020B0604020202020204" pitchFamily="34" charset="0"/>
              <a:buChar char="•"/>
            </a:pPr>
            <a:r>
              <a:rPr lang="en-US" sz="1600" dirty="0" smtClean="0"/>
              <a:t>Service Fees</a:t>
            </a:r>
            <a:endParaRPr lang="en-US" sz="1600" dirty="0"/>
          </a:p>
        </p:txBody>
      </p:sp>
      <p:sp>
        <p:nvSpPr>
          <p:cNvPr id="3" name="Slide Number Placeholder 2"/>
          <p:cNvSpPr>
            <a:spLocks noGrp="1"/>
          </p:cNvSpPr>
          <p:nvPr>
            <p:ph type="sldNum" sz="quarter" idx="12"/>
          </p:nvPr>
        </p:nvSpPr>
        <p:spPr/>
        <p:txBody>
          <a:bodyPr/>
          <a:lstStyle/>
          <a:p>
            <a:fld id="{92DA454B-C859-4892-B9FA-68B588C9F547}" type="slidenum">
              <a:rPr lang="en-US" smtClean="0"/>
              <a:t>8</a:t>
            </a:fld>
            <a:endParaRPr lang="en-US" dirty="0"/>
          </a:p>
        </p:txBody>
      </p:sp>
    </p:spTree>
    <p:extLst>
      <p:ext uri="{BB962C8B-B14F-4D97-AF65-F5344CB8AC3E}">
        <p14:creationId xmlns:p14="http://schemas.microsoft.com/office/powerpoint/2010/main" val="34502066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8022"/>
            <a:ext cx="8229598" cy="468645"/>
          </a:xfrm>
        </p:spPr>
        <p:txBody>
          <a:bodyPr>
            <a:noAutofit/>
          </a:bodyPr>
          <a:lstStyle/>
          <a:p>
            <a:pPr lvl="1" algn="l" defTabSz="457200" rtl="0">
              <a:spcBef>
                <a:spcPct val="0"/>
              </a:spcBef>
            </a:pPr>
            <a:r>
              <a:rPr lang="en-US" sz="2400" b="1" dirty="0" smtClean="0">
                <a:latin typeface="+mn-lt"/>
              </a:rPr>
              <a:t>Patent Fee Adjustments: NPRM to Final Rule</a:t>
            </a:r>
            <a:endParaRPr lang="en-US" sz="2400" b="1" i="1" dirty="0">
              <a:latin typeface="+mn-lt"/>
            </a:endParaRPr>
          </a:p>
        </p:txBody>
      </p:sp>
      <p:sp>
        <p:nvSpPr>
          <p:cNvPr id="4" name="Content Placeholder 2"/>
          <p:cNvSpPr>
            <a:spLocks noGrp="1"/>
          </p:cNvSpPr>
          <p:nvPr>
            <p:ph idx="1"/>
          </p:nvPr>
        </p:nvSpPr>
        <p:spPr>
          <a:xfrm>
            <a:off x="457200" y="944880"/>
            <a:ext cx="8229600" cy="1966576"/>
          </a:xfrm>
        </p:spPr>
        <p:txBody>
          <a:bodyPr>
            <a:noAutofit/>
          </a:bodyPr>
          <a:lstStyle/>
          <a:p>
            <a:r>
              <a:rPr lang="en-US" sz="1600" dirty="0" smtClean="0"/>
              <a:t>In response to feedback from patent stakeholders, the </a:t>
            </a:r>
            <a:r>
              <a:rPr lang="en-US" sz="1600" dirty="0"/>
              <a:t>USPTO </a:t>
            </a:r>
            <a:r>
              <a:rPr lang="en-US" sz="1600" dirty="0" smtClean="0"/>
              <a:t>altered several of the fee proposals introduced in the NPRM. </a:t>
            </a:r>
          </a:p>
          <a:p>
            <a:r>
              <a:rPr lang="en-US" sz="1600" dirty="0" smtClean="0"/>
              <a:t>While the revised fee proposals reduce overall aggregate revenue, the Office contends that the changes are still responsive to the fee setting policy factors and the overall rulemaking goals.</a:t>
            </a:r>
          </a:p>
          <a:p>
            <a:r>
              <a:rPr lang="en-US" sz="1600" dirty="0" smtClean="0"/>
              <a:t>Fees that changed between the NPRM and final rule are listed in the table below. </a:t>
            </a:r>
            <a:endParaRPr lang="en-US" sz="1600" dirty="0"/>
          </a:p>
        </p:txBody>
      </p:sp>
      <p:sp>
        <p:nvSpPr>
          <p:cNvPr id="3" name="Slide Number Placeholder 2"/>
          <p:cNvSpPr>
            <a:spLocks noGrp="1"/>
          </p:cNvSpPr>
          <p:nvPr>
            <p:ph type="sldNum" sz="quarter" idx="12"/>
          </p:nvPr>
        </p:nvSpPr>
        <p:spPr/>
        <p:txBody>
          <a:bodyPr/>
          <a:lstStyle/>
          <a:p>
            <a:fld id="{92DA454B-C859-4892-B9FA-68B588C9F547}" type="slidenum">
              <a:rPr lang="en-US" smtClean="0"/>
              <a:t>9</a:t>
            </a:fld>
            <a:endParaRPr lang="en-US" dirty="0"/>
          </a:p>
        </p:txBody>
      </p:sp>
      <p:graphicFrame>
        <p:nvGraphicFramePr>
          <p:cNvPr id="5" name="Table 4" descr="Plant Fee- Current $760, Proposed $1,000, Final Rule $800 &#10;Design Issue Fee- Current $560, Proposed $800, Final Rule $700&#10;Notice of Appeal Fee- Current $800, Proposed $1,000, Final Rule $800&#10;Forwarding an Appeal to the Board Fee- Current $2,000, Proposed $2,500, Final Rule $2,240&#10;Inter Partes Review Request Fee - Up to 20 Claims- Current $9,000, Proposed $14,000, Final Rule $15,500&#10;Inter Partes Review Post-Institution Fee - Up to 15 Claims- Current $14,000, Proposed $16,500, Final Rule $15,000&#10;" title="Current, Proposed, and Final Rule Fees for Large Entities"/>
          <p:cNvGraphicFramePr>
            <a:graphicFrameLocks noGrp="1"/>
          </p:cNvGraphicFramePr>
          <p:nvPr>
            <p:extLst>
              <p:ext uri="{D42A27DB-BD31-4B8C-83A1-F6EECF244321}">
                <p14:modId xmlns:p14="http://schemas.microsoft.com/office/powerpoint/2010/main" val="2614523739"/>
              </p:ext>
            </p:extLst>
          </p:nvPr>
        </p:nvGraphicFramePr>
        <p:xfrm>
          <a:off x="839243" y="2623358"/>
          <a:ext cx="7330788" cy="2924942"/>
        </p:xfrm>
        <a:graphic>
          <a:graphicData uri="http://schemas.openxmlformats.org/drawingml/2006/table">
            <a:tbl>
              <a:tblPr firstRow="1"/>
              <a:tblGrid>
                <a:gridCol w="2727105">
                  <a:extLst>
                    <a:ext uri="{9D8B030D-6E8A-4147-A177-3AD203B41FA5}">
                      <a16:colId xmlns:a16="http://schemas.microsoft.com/office/drawing/2014/main" val="20000"/>
                    </a:ext>
                  </a:extLst>
                </a:gridCol>
                <a:gridCol w="748643">
                  <a:extLst>
                    <a:ext uri="{9D8B030D-6E8A-4147-A177-3AD203B41FA5}">
                      <a16:colId xmlns:a16="http://schemas.microsoft.com/office/drawing/2014/main" val="20001"/>
                    </a:ext>
                  </a:extLst>
                </a:gridCol>
                <a:gridCol w="822377">
                  <a:extLst>
                    <a:ext uri="{9D8B030D-6E8A-4147-A177-3AD203B41FA5}">
                      <a16:colId xmlns:a16="http://schemas.microsoft.com/office/drawing/2014/main" val="20002"/>
                    </a:ext>
                  </a:extLst>
                </a:gridCol>
                <a:gridCol w="944750">
                  <a:extLst>
                    <a:ext uri="{9D8B030D-6E8A-4147-A177-3AD203B41FA5}">
                      <a16:colId xmlns:a16="http://schemas.microsoft.com/office/drawing/2014/main" val="20003"/>
                    </a:ext>
                  </a:extLst>
                </a:gridCol>
                <a:gridCol w="1025207">
                  <a:extLst>
                    <a:ext uri="{9D8B030D-6E8A-4147-A177-3AD203B41FA5}">
                      <a16:colId xmlns:a16="http://schemas.microsoft.com/office/drawing/2014/main" val="20004"/>
                    </a:ext>
                  </a:extLst>
                </a:gridCol>
                <a:gridCol w="1062706">
                  <a:extLst>
                    <a:ext uri="{9D8B030D-6E8A-4147-A177-3AD203B41FA5}">
                      <a16:colId xmlns:a16="http://schemas.microsoft.com/office/drawing/2014/main" val="20005"/>
                    </a:ext>
                  </a:extLst>
                </a:gridCol>
              </a:tblGrid>
              <a:tr h="877667">
                <a:tc>
                  <a:txBody>
                    <a:bodyPr/>
                    <a:lstStyle/>
                    <a:p>
                      <a:pPr algn="ctr" fontAlgn="ctr"/>
                      <a:r>
                        <a:rPr lang="en-US" sz="1200" b="1" i="0" u="none" strike="noStrike" dirty="0">
                          <a:solidFill>
                            <a:srgbClr val="000000"/>
                          </a:solidFill>
                          <a:effectLst/>
                          <a:latin typeface="Calibri"/>
                        </a:rPr>
                        <a:t>Fee</a:t>
                      </a:r>
                    </a:p>
                  </a:txBody>
                  <a:tcPr marL="12063" marR="12063" marT="1206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dirty="0" smtClean="0">
                          <a:solidFill>
                            <a:srgbClr val="000000"/>
                          </a:solidFill>
                          <a:effectLst/>
                          <a:latin typeface="Calibri"/>
                        </a:rPr>
                        <a:t>Current Large Entity Rate</a:t>
                      </a:r>
                      <a:endParaRPr lang="en-US" sz="1200" b="1" i="0" u="none" strike="noStrike" dirty="0">
                        <a:solidFill>
                          <a:srgbClr val="000000"/>
                        </a:solidFill>
                        <a:effectLst/>
                        <a:latin typeface="Calibri"/>
                      </a:endParaRPr>
                    </a:p>
                  </a:txBody>
                  <a:tcPr marL="12063" marR="12063" marT="120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dirty="0" smtClean="0">
                          <a:solidFill>
                            <a:srgbClr val="000000"/>
                          </a:solidFill>
                          <a:effectLst/>
                          <a:latin typeface="Calibri"/>
                        </a:rPr>
                        <a:t>NPRM Large Entity Rate</a:t>
                      </a:r>
                      <a:endParaRPr lang="en-US" sz="1200" b="1" i="0" u="none" strike="noStrike" dirty="0">
                        <a:solidFill>
                          <a:srgbClr val="000000"/>
                        </a:solidFill>
                        <a:effectLst/>
                        <a:latin typeface="Calibri"/>
                      </a:endParaRPr>
                    </a:p>
                  </a:txBody>
                  <a:tcPr marL="12063" marR="12063" marT="120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1" i="0" u="none" strike="noStrike" dirty="0" smtClean="0">
                          <a:solidFill>
                            <a:srgbClr val="000000"/>
                          </a:solidFill>
                          <a:effectLst/>
                          <a:latin typeface="Calibri"/>
                        </a:rPr>
                        <a:t>Final Rule Large Entity  Rate</a:t>
                      </a:r>
                    </a:p>
                  </a:txBody>
                  <a:tcPr marL="11657" marR="11657" marT="11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ctr"/>
                      <a:r>
                        <a:rPr lang="en-US" sz="1200" b="1" i="0" u="none" strike="noStrike" dirty="0" smtClean="0">
                          <a:solidFill>
                            <a:srgbClr val="000000"/>
                          </a:solidFill>
                          <a:effectLst/>
                          <a:latin typeface="Calibri"/>
                        </a:rPr>
                        <a:t>Percent</a:t>
                      </a:r>
                      <a:r>
                        <a:rPr lang="en-US" sz="1200" b="1" i="0" u="none" strike="noStrike" baseline="0" dirty="0" smtClean="0">
                          <a:solidFill>
                            <a:srgbClr val="000000"/>
                          </a:solidFill>
                          <a:effectLst/>
                          <a:latin typeface="Calibri"/>
                        </a:rPr>
                        <a:t> Change</a:t>
                      </a:r>
                    </a:p>
                    <a:p>
                      <a:pPr algn="ctr" fontAlgn="ctr"/>
                      <a:r>
                        <a:rPr lang="en-US" sz="1200" b="1" i="0" u="none" strike="noStrike" baseline="0" dirty="0" smtClean="0">
                          <a:solidFill>
                            <a:srgbClr val="000000"/>
                          </a:solidFill>
                          <a:effectLst/>
                          <a:latin typeface="Calibri"/>
                        </a:rPr>
                        <a:t>(NPRM to Final Rule)</a:t>
                      </a:r>
                      <a:endParaRPr lang="en-US" sz="1200" b="1" i="0" u="none" strike="noStrike" dirty="0">
                        <a:solidFill>
                          <a:srgbClr val="000000"/>
                        </a:solidFill>
                        <a:effectLst/>
                        <a:latin typeface="Calibri"/>
                      </a:endParaRPr>
                    </a:p>
                  </a:txBody>
                  <a:tcPr marL="11657" marR="11657" marT="11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1" i="0" u="none" strike="noStrike" dirty="0" smtClean="0">
                          <a:solidFill>
                            <a:srgbClr val="000000"/>
                          </a:solidFill>
                          <a:effectLst/>
                          <a:latin typeface="Calibri"/>
                        </a:rPr>
                        <a:t>Percent Change</a:t>
                      </a:r>
                    </a:p>
                    <a:p>
                      <a:pPr algn="ctr" fontAlgn="ctr"/>
                      <a:r>
                        <a:rPr lang="en-US" sz="1200" b="1" i="0" u="none" strike="noStrike" dirty="0" smtClean="0">
                          <a:solidFill>
                            <a:srgbClr val="000000"/>
                          </a:solidFill>
                          <a:effectLst/>
                          <a:latin typeface="Calibri"/>
                        </a:rPr>
                        <a:t>(Current to Final Rule)</a:t>
                      </a:r>
                      <a:endParaRPr lang="en-US" sz="1200" b="1" i="0" u="none" strike="noStrike" dirty="0">
                        <a:solidFill>
                          <a:srgbClr val="000000"/>
                        </a:solidFill>
                        <a:effectLst/>
                        <a:latin typeface="Calibri"/>
                      </a:endParaRPr>
                    </a:p>
                  </a:txBody>
                  <a:tcPr marL="11657" marR="11657" marT="11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0"/>
                  </a:ext>
                </a:extLst>
              </a:tr>
              <a:tr h="288384">
                <a:tc>
                  <a:txBody>
                    <a:bodyPr/>
                    <a:lstStyle/>
                    <a:p>
                      <a:pPr algn="l" fontAlgn="ctr"/>
                      <a:r>
                        <a:rPr lang="en-US" sz="1200" b="0" i="0" u="none" strike="noStrike" dirty="0" smtClean="0">
                          <a:solidFill>
                            <a:srgbClr val="000000"/>
                          </a:solidFill>
                          <a:effectLst/>
                          <a:latin typeface="Calibri"/>
                        </a:rPr>
                        <a:t>Plant Issue Fee</a:t>
                      </a:r>
                      <a:endParaRPr lang="en-US" sz="1200" b="0" i="0" u="none" strike="noStrike" dirty="0">
                        <a:solidFill>
                          <a:srgbClr val="000000"/>
                        </a:solidFill>
                        <a:effectLst/>
                        <a:latin typeface="Calibri"/>
                      </a:endParaRPr>
                    </a:p>
                  </a:txBody>
                  <a:tcPr marL="12063" marR="12063" marT="1206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smtClean="0">
                          <a:solidFill>
                            <a:srgbClr val="000000"/>
                          </a:solidFill>
                          <a:effectLst/>
                          <a:latin typeface="Calibri"/>
                        </a:rPr>
                        <a:t>$760</a:t>
                      </a:r>
                      <a:endParaRPr lang="en-US" sz="1200" b="0" i="0" u="none" strike="noStrike" dirty="0">
                        <a:solidFill>
                          <a:srgbClr val="000000"/>
                        </a:solidFill>
                        <a:effectLst/>
                        <a:latin typeface="Calibri"/>
                      </a:endParaRPr>
                    </a:p>
                  </a:txBody>
                  <a:tcPr marL="12063" marR="12063" marT="120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smtClean="0">
                          <a:solidFill>
                            <a:srgbClr val="000000"/>
                          </a:solidFill>
                          <a:effectLst/>
                          <a:latin typeface="Calibri"/>
                        </a:rPr>
                        <a:t>$1,000</a:t>
                      </a:r>
                      <a:endParaRPr lang="en-US" sz="1200" b="0" i="0" u="none" strike="noStrike" dirty="0">
                        <a:solidFill>
                          <a:srgbClr val="000000"/>
                        </a:solidFill>
                        <a:effectLst/>
                        <a:latin typeface="Calibri"/>
                      </a:endParaRPr>
                    </a:p>
                  </a:txBody>
                  <a:tcPr marL="12063" marR="12063" marT="120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dirty="0" smtClean="0">
                          <a:solidFill>
                            <a:srgbClr val="000000"/>
                          </a:solidFill>
                          <a:effectLst/>
                          <a:latin typeface="Calibri"/>
                        </a:rPr>
                        <a:t>$800</a:t>
                      </a:r>
                    </a:p>
                  </a:txBody>
                  <a:tcPr marL="11657" marR="11657" marT="11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ctr"/>
                      <a:r>
                        <a:rPr lang="en-US" sz="1200" b="0" i="0" u="none" strike="noStrike" dirty="0" smtClean="0">
                          <a:solidFill>
                            <a:srgbClr val="000000"/>
                          </a:solidFill>
                          <a:effectLst/>
                          <a:latin typeface="Calibri"/>
                        </a:rPr>
                        <a:t>-20%</a:t>
                      </a:r>
                      <a:endParaRPr lang="en-US" sz="1200" b="0" i="0" u="none" strike="noStrike" dirty="0">
                        <a:solidFill>
                          <a:srgbClr val="000000"/>
                        </a:solidFill>
                        <a:effectLst/>
                        <a:latin typeface="Calibri"/>
                      </a:endParaRPr>
                    </a:p>
                  </a:txBody>
                  <a:tcPr marL="11657" marR="11657" marT="11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dirty="0" smtClean="0">
                          <a:solidFill>
                            <a:srgbClr val="000000"/>
                          </a:solidFill>
                          <a:effectLst/>
                          <a:latin typeface="Calibri"/>
                        </a:rPr>
                        <a:t>5%</a:t>
                      </a:r>
                      <a:endParaRPr lang="en-US" sz="1200" b="0" i="0" u="none" strike="noStrike" dirty="0">
                        <a:solidFill>
                          <a:srgbClr val="000000"/>
                        </a:solidFill>
                        <a:effectLst/>
                        <a:latin typeface="Calibri"/>
                      </a:endParaRPr>
                    </a:p>
                  </a:txBody>
                  <a:tcPr marL="11657" marR="11657" marT="11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1"/>
                  </a:ext>
                </a:extLst>
              </a:tr>
              <a:tr h="288384">
                <a:tc>
                  <a:txBody>
                    <a:bodyPr/>
                    <a:lstStyle/>
                    <a:p>
                      <a:pPr algn="l" fontAlgn="ctr"/>
                      <a:r>
                        <a:rPr lang="en-US" sz="1200" b="0" i="0" u="none" strike="noStrike" dirty="0">
                          <a:solidFill>
                            <a:srgbClr val="000000"/>
                          </a:solidFill>
                          <a:effectLst/>
                          <a:latin typeface="Calibri"/>
                        </a:rPr>
                        <a:t>Design Issue Fee</a:t>
                      </a:r>
                    </a:p>
                  </a:txBody>
                  <a:tcPr marL="12063" marR="12063" marT="1206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a:rPr>
                        <a:t>$560 </a:t>
                      </a:r>
                    </a:p>
                  </a:txBody>
                  <a:tcPr marL="12063" marR="12063" marT="120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200" b="0" i="0" u="none" strike="noStrike" dirty="0" smtClean="0">
                          <a:solidFill>
                            <a:srgbClr val="000000"/>
                          </a:solidFill>
                          <a:effectLst/>
                          <a:latin typeface="Calibri"/>
                        </a:rPr>
                        <a:t>$800</a:t>
                      </a:r>
                      <a:endParaRPr lang="en-US" sz="1200" b="0" i="0" u="none" strike="noStrike" dirty="0">
                        <a:solidFill>
                          <a:srgbClr val="000000"/>
                        </a:solidFill>
                        <a:effectLst/>
                        <a:latin typeface="Calibri"/>
                      </a:endParaRPr>
                    </a:p>
                  </a:txBody>
                  <a:tcPr marL="12063" marR="12063" marT="120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dirty="0" smtClean="0">
                          <a:solidFill>
                            <a:srgbClr val="000000"/>
                          </a:solidFill>
                          <a:effectLst/>
                          <a:latin typeface="Calibri"/>
                        </a:rPr>
                        <a:t>$700</a:t>
                      </a:r>
                      <a:endParaRPr lang="en-US" sz="1200" b="0" i="0" u="none" strike="noStrike" dirty="0">
                        <a:solidFill>
                          <a:srgbClr val="000000"/>
                        </a:solidFill>
                        <a:effectLst/>
                        <a:latin typeface="Calibri"/>
                      </a:endParaRPr>
                    </a:p>
                  </a:txBody>
                  <a:tcPr marL="11657" marR="11657" marT="11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ctr"/>
                      <a:r>
                        <a:rPr lang="en-US" sz="1200" b="0" i="0" u="none" strike="noStrike" dirty="0" smtClean="0">
                          <a:solidFill>
                            <a:srgbClr val="000000"/>
                          </a:solidFill>
                          <a:effectLst/>
                          <a:latin typeface="Calibri"/>
                        </a:rPr>
                        <a:t>-13%</a:t>
                      </a:r>
                      <a:endParaRPr lang="en-US" sz="1200" b="0" i="0" u="none" strike="noStrike" dirty="0">
                        <a:solidFill>
                          <a:srgbClr val="000000"/>
                        </a:solidFill>
                        <a:effectLst/>
                        <a:latin typeface="Calibri"/>
                      </a:endParaRPr>
                    </a:p>
                  </a:txBody>
                  <a:tcPr marL="11657" marR="11657" marT="11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dirty="0" smtClean="0">
                          <a:solidFill>
                            <a:srgbClr val="000000"/>
                          </a:solidFill>
                          <a:effectLst/>
                          <a:latin typeface="Calibri"/>
                        </a:rPr>
                        <a:t>25%</a:t>
                      </a:r>
                      <a:endParaRPr lang="en-US" sz="1200" b="0" i="0" u="none" strike="noStrike" dirty="0">
                        <a:solidFill>
                          <a:srgbClr val="000000"/>
                        </a:solidFill>
                        <a:effectLst/>
                        <a:latin typeface="Calibri"/>
                      </a:endParaRPr>
                    </a:p>
                  </a:txBody>
                  <a:tcPr marL="11657" marR="11657" marT="11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2"/>
                  </a:ext>
                </a:extLst>
              </a:tr>
              <a:tr h="288384">
                <a:tc>
                  <a:txBody>
                    <a:bodyPr/>
                    <a:lstStyle/>
                    <a:p>
                      <a:r>
                        <a:rPr lang="en-US" sz="1200" b="0" i="0" u="none" strike="noStrike" kern="1200" dirty="0" smtClean="0">
                          <a:solidFill>
                            <a:srgbClr val="000000"/>
                          </a:solidFill>
                          <a:effectLst/>
                          <a:latin typeface="Calibri"/>
                          <a:ea typeface="+mn-ea"/>
                          <a:cs typeface="+mn-cs"/>
                        </a:rPr>
                        <a:t>Notice of Appeal</a:t>
                      </a:r>
                      <a:endParaRPr lang="en-US" sz="1200" b="0" i="0" u="none" strike="noStrike" kern="1200" dirty="0">
                        <a:solidFill>
                          <a:srgbClr val="000000"/>
                        </a:solidFill>
                        <a:effectLst/>
                        <a:latin typeface="Calibri"/>
                        <a:ea typeface="+mn-ea"/>
                        <a:cs typeface="+mn-cs"/>
                      </a:endParaRPr>
                    </a:p>
                  </a:txBody>
                  <a:tcPr marL="12063" marR="12063" marT="1206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457200" rtl="0" eaLnBrk="1" fontAlgn="b" latinLnBrk="0" hangingPunct="1"/>
                      <a:r>
                        <a:rPr lang="en-US" sz="1200" b="0" i="0" u="none" strike="noStrike" kern="1200" dirty="0" smtClean="0">
                          <a:solidFill>
                            <a:srgbClr val="000000"/>
                          </a:solidFill>
                          <a:effectLst/>
                          <a:latin typeface="Calibri"/>
                          <a:ea typeface="+mn-ea"/>
                          <a:cs typeface="+mn-cs"/>
                        </a:rPr>
                        <a:t>$800</a:t>
                      </a:r>
                      <a:endParaRPr lang="en-US" sz="1200" b="0" i="0" u="none" strike="noStrike" kern="1200" dirty="0">
                        <a:solidFill>
                          <a:srgbClr val="000000"/>
                        </a:solidFill>
                        <a:effectLst/>
                        <a:latin typeface="Calibri"/>
                        <a:ea typeface="+mn-ea"/>
                        <a:cs typeface="+mn-cs"/>
                      </a:endParaRPr>
                    </a:p>
                  </a:txBody>
                  <a:tcPr marL="12063" marR="12063" marT="120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457200" rtl="0" eaLnBrk="1" fontAlgn="b" latinLnBrk="0" hangingPunct="1"/>
                      <a:r>
                        <a:rPr lang="en-US" sz="1200" b="0" i="0" u="none" strike="noStrike" kern="1200" dirty="0" smtClean="0">
                          <a:solidFill>
                            <a:srgbClr val="000000"/>
                          </a:solidFill>
                          <a:effectLst/>
                          <a:latin typeface="Calibri"/>
                          <a:ea typeface="+mn-ea"/>
                          <a:cs typeface="+mn-cs"/>
                        </a:rPr>
                        <a:t>$1,000</a:t>
                      </a:r>
                      <a:endParaRPr lang="en-US" sz="1200" b="0" i="0" u="none" strike="noStrike" kern="1200" dirty="0">
                        <a:solidFill>
                          <a:srgbClr val="000000"/>
                        </a:solidFill>
                        <a:effectLst/>
                        <a:latin typeface="Calibri"/>
                        <a:ea typeface="+mn-ea"/>
                        <a:cs typeface="+mn-cs"/>
                      </a:endParaRPr>
                    </a:p>
                  </a:txBody>
                  <a:tcPr marL="12063" marR="12063" marT="120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457200" rtl="0" eaLnBrk="1" fontAlgn="b" latinLnBrk="0" hangingPunct="1"/>
                      <a:r>
                        <a:rPr lang="en-US" sz="1200" b="0" i="0" u="none" strike="noStrike" kern="1200" dirty="0" smtClean="0">
                          <a:solidFill>
                            <a:srgbClr val="000000"/>
                          </a:solidFill>
                          <a:effectLst/>
                          <a:latin typeface="Calibri"/>
                          <a:ea typeface="+mn-ea"/>
                          <a:cs typeface="+mn-cs"/>
                        </a:rPr>
                        <a:t>$800</a:t>
                      </a:r>
                      <a:endParaRPr lang="en-US" sz="1200" b="0" i="0" u="none" strike="noStrike" kern="1200" dirty="0">
                        <a:solidFill>
                          <a:srgbClr val="000000"/>
                        </a:solidFill>
                        <a:effectLst/>
                        <a:latin typeface="Calibri"/>
                        <a:ea typeface="+mn-ea"/>
                        <a:cs typeface="+mn-cs"/>
                      </a:endParaRPr>
                    </a:p>
                  </a:txBody>
                  <a:tcPr marL="11657" marR="11657" marT="11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marL="0" algn="ctr" defTabSz="457200" rtl="0" eaLnBrk="1" fontAlgn="b" latinLnBrk="0" hangingPunct="1"/>
                      <a:r>
                        <a:rPr lang="en-US" sz="1200" b="0" i="0" u="none" strike="noStrike" kern="1200" dirty="0" smtClean="0">
                          <a:solidFill>
                            <a:srgbClr val="000000"/>
                          </a:solidFill>
                          <a:effectLst/>
                          <a:latin typeface="Calibri"/>
                          <a:ea typeface="+mn-ea"/>
                          <a:cs typeface="+mn-cs"/>
                        </a:rPr>
                        <a:t>-20%</a:t>
                      </a:r>
                      <a:endParaRPr lang="en-US" sz="1200" b="0" i="0" u="none" strike="noStrike" kern="1200" dirty="0">
                        <a:solidFill>
                          <a:srgbClr val="000000"/>
                        </a:solidFill>
                        <a:effectLst/>
                        <a:latin typeface="Calibri"/>
                        <a:ea typeface="+mn-ea"/>
                        <a:cs typeface="+mn-cs"/>
                      </a:endParaRPr>
                    </a:p>
                  </a:txBody>
                  <a:tcPr marL="11657" marR="11657" marT="11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457200" rtl="0" eaLnBrk="1" fontAlgn="b" latinLnBrk="0" hangingPunct="1"/>
                      <a:r>
                        <a:rPr lang="en-US" sz="1200" b="0" i="0" u="none" strike="noStrike" kern="1200" dirty="0" smtClean="0">
                          <a:solidFill>
                            <a:srgbClr val="000000"/>
                          </a:solidFill>
                          <a:effectLst/>
                          <a:latin typeface="Calibri"/>
                          <a:ea typeface="+mn-ea"/>
                          <a:cs typeface="+mn-cs"/>
                        </a:rPr>
                        <a:t>0%</a:t>
                      </a:r>
                      <a:endParaRPr lang="en-US" sz="1200" b="0" i="0" u="none" strike="noStrike" kern="1200" dirty="0">
                        <a:solidFill>
                          <a:srgbClr val="000000"/>
                        </a:solidFill>
                        <a:effectLst/>
                        <a:latin typeface="Calibri"/>
                        <a:ea typeface="+mn-ea"/>
                        <a:cs typeface="+mn-cs"/>
                      </a:endParaRPr>
                    </a:p>
                  </a:txBody>
                  <a:tcPr marL="11657" marR="11657" marT="11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3"/>
                  </a:ext>
                </a:extLst>
              </a:tr>
              <a:tr h="288384">
                <a:tc>
                  <a:txBody>
                    <a:bodyPr/>
                    <a:lstStyle/>
                    <a:p>
                      <a:r>
                        <a:rPr lang="en-US" sz="1200" b="0" i="0" u="none" strike="noStrike" kern="1200" dirty="0" smtClean="0">
                          <a:solidFill>
                            <a:srgbClr val="000000"/>
                          </a:solidFill>
                          <a:effectLst/>
                          <a:latin typeface="Calibri"/>
                          <a:ea typeface="+mn-ea"/>
                          <a:cs typeface="+mn-cs"/>
                        </a:rPr>
                        <a:t>Forwarding an Appeal to the Board</a:t>
                      </a:r>
                      <a:endParaRPr lang="en-US" sz="1200" b="0" i="0" u="none" strike="noStrike" kern="1200" dirty="0">
                        <a:solidFill>
                          <a:srgbClr val="000000"/>
                        </a:solidFill>
                        <a:effectLst/>
                        <a:latin typeface="Calibri"/>
                        <a:ea typeface="+mn-ea"/>
                        <a:cs typeface="+mn-cs"/>
                      </a:endParaRPr>
                    </a:p>
                  </a:txBody>
                  <a:tcPr marL="12063" marR="12063" marT="1206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457200" rtl="0" eaLnBrk="1" fontAlgn="b" latinLnBrk="0" hangingPunct="1"/>
                      <a:r>
                        <a:rPr lang="en-US" sz="1200" b="0" i="0" u="none" strike="noStrike" kern="1200" dirty="0" smtClean="0">
                          <a:solidFill>
                            <a:srgbClr val="000000"/>
                          </a:solidFill>
                          <a:effectLst/>
                          <a:latin typeface="Calibri"/>
                          <a:ea typeface="+mn-ea"/>
                          <a:cs typeface="+mn-cs"/>
                        </a:rPr>
                        <a:t>$2,000</a:t>
                      </a:r>
                      <a:endParaRPr lang="en-US" sz="1200" b="0" i="0" u="none" strike="noStrike" kern="1200" dirty="0">
                        <a:solidFill>
                          <a:srgbClr val="000000"/>
                        </a:solidFill>
                        <a:effectLst/>
                        <a:latin typeface="Calibri"/>
                        <a:ea typeface="+mn-ea"/>
                        <a:cs typeface="+mn-cs"/>
                      </a:endParaRPr>
                    </a:p>
                  </a:txBody>
                  <a:tcPr marL="12063" marR="12063" marT="120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457200" rtl="0" eaLnBrk="1" fontAlgn="b" latinLnBrk="0" hangingPunct="1"/>
                      <a:r>
                        <a:rPr lang="en-US" sz="1200" b="0" i="0" u="none" strike="noStrike" kern="1200" dirty="0" smtClean="0">
                          <a:solidFill>
                            <a:srgbClr val="000000"/>
                          </a:solidFill>
                          <a:effectLst/>
                          <a:latin typeface="Calibri"/>
                          <a:ea typeface="+mn-ea"/>
                          <a:cs typeface="+mn-cs"/>
                        </a:rPr>
                        <a:t>$2,500</a:t>
                      </a:r>
                      <a:endParaRPr lang="en-US" sz="1200" b="0" i="0" u="none" strike="noStrike" kern="1200" dirty="0">
                        <a:solidFill>
                          <a:srgbClr val="000000"/>
                        </a:solidFill>
                        <a:effectLst/>
                        <a:latin typeface="Calibri"/>
                        <a:ea typeface="+mn-ea"/>
                        <a:cs typeface="+mn-cs"/>
                      </a:endParaRPr>
                    </a:p>
                  </a:txBody>
                  <a:tcPr marL="12063" marR="12063" marT="120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457200" rtl="0" eaLnBrk="1" fontAlgn="b" latinLnBrk="0" hangingPunct="1"/>
                      <a:r>
                        <a:rPr lang="en-US" sz="1200" b="0" i="0" u="none" strike="noStrike" kern="1200" dirty="0" smtClean="0">
                          <a:solidFill>
                            <a:srgbClr val="000000"/>
                          </a:solidFill>
                          <a:effectLst/>
                          <a:latin typeface="Calibri"/>
                          <a:ea typeface="+mn-ea"/>
                          <a:cs typeface="+mn-cs"/>
                        </a:rPr>
                        <a:t>$2,240</a:t>
                      </a:r>
                      <a:endParaRPr lang="en-US" sz="1200" b="0" i="0" u="none" strike="noStrike" kern="1200" dirty="0">
                        <a:solidFill>
                          <a:srgbClr val="000000"/>
                        </a:solidFill>
                        <a:effectLst/>
                        <a:latin typeface="Calibri"/>
                        <a:ea typeface="+mn-ea"/>
                        <a:cs typeface="+mn-cs"/>
                      </a:endParaRPr>
                    </a:p>
                  </a:txBody>
                  <a:tcPr marL="11657" marR="11657" marT="11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marL="0" algn="ctr" defTabSz="457200" rtl="0" eaLnBrk="1" fontAlgn="b" latinLnBrk="0" hangingPunct="1"/>
                      <a:r>
                        <a:rPr lang="en-US" sz="1200" b="0" i="0" u="none" strike="noStrike" kern="1200" dirty="0" smtClean="0">
                          <a:solidFill>
                            <a:srgbClr val="000000"/>
                          </a:solidFill>
                          <a:effectLst/>
                          <a:latin typeface="Calibri"/>
                          <a:ea typeface="+mn-ea"/>
                          <a:cs typeface="+mn-cs"/>
                        </a:rPr>
                        <a:t>-10%</a:t>
                      </a:r>
                      <a:endParaRPr lang="en-US" sz="1200" b="0" i="0" u="none" strike="noStrike" kern="1200" dirty="0">
                        <a:solidFill>
                          <a:srgbClr val="000000"/>
                        </a:solidFill>
                        <a:effectLst/>
                        <a:latin typeface="Calibri"/>
                        <a:ea typeface="+mn-ea"/>
                        <a:cs typeface="+mn-cs"/>
                      </a:endParaRPr>
                    </a:p>
                  </a:txBody>
                  <a:tcPr marL="11657" marR="11657" marT="11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457200" rtl="0" eaLnBrk="1" fontAlgn="b" latinLnBrk="0" hangingPunct="1"/>
                      <a:r>
                        <a:rPr lang="en-US" sz="1200" b="0" i="0" u="none" strike="noStrike" kern="1200" dirty="0" smtClean="0">
                          <a:solidFill>
                            <a:srgbClr val="000000"/>
                          </a:solidFill>
                          <a:effectLst/>
                          <a:latin typeface="Calibri"/>
                          <a:ea typeface="+mn-ea"/>
                          <a:cs typeface="+mn-cs"/>
                        </a:rPr>
                        <a:t>12%</a:t>
                      </a:r>
                      <a:endParaRPr lang="en-US" sz="1200" b="0" i="0" u="none" strike="noStrike" kern="1200" dirty="0">
                        <a:solidFill>
                          <a:srgbClr val="000000"/>
                        </a:solidFill>
                        <a:effectLst/>
                        <a:latin typeface="Calibri"/>
                        <a:ea typeface="+mn-ea"/>
                        <a:cs typeface="+mn-cs"/>
                      </a:endParaRPr>
                    </a:p>
                  </a:txBody>
                  <a:tcPr marL="11657" marR="11657" marT="11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4"/>
                  </a:ext>
                </a:extLst>
              </a:tr>
              <a:tr h="288384">
                <a:tc>
                  <a:txBody>
                    <a:bodyPr/>
                    <a:lstStyle/>
                    <a:p>
                      <a:r>
                        <a:rPr lang="en-US" sz="1200" kern="1200" dirty="0" smtClean="0">
                          <a:solidFill>
                            <a:schemeClr val="tx1"/>
                          </a:solidFill>
                          <a:effectLst/>
                          <a:latin typeface="Calibri" panose="020F0502020204030204" pitchFamily="34" charset="0"/>
                          <a:ea typeface="+mn-ea"/>
                          <a:cs typeface="Calibri" panose="020F0502020204030204" pitchFamily="34" charset="0"/>
                        </a:rPr>
                        <a:t>Inter </a:t>
                      </a:r>
                      <a:r>
                        <a:rPr lang="en-US" sz="1200" kern="1200" dirty="0" err="1" smtClean="0">
                          <a:solidFill>
                            <a:schemeClr val="tx1"/>
                          </a:solidFill>
                          <a:effectLst/>
                          <a:latin typeface="Calibri" panose="020F0502020204030204" pitchFamily="34" charset="0"/>
                          <a:ea typeface="+mn-ea"/>
                          <a:cs typeface="Calibri" panose="020F0502020204030204" pitchFamily="34" charset="0"/>
                        </a:rPr>
                        <a:t>Partes</a:t>
                      </a:r>
                      <a:r>
                        <a:rPr lang="en-US" sz="1200" kern="1200" dirty="0" smtClean="0">
                          <a:solidFill>
                            <a:schemeClr val="tx1"/>
                          </a:solidFill>
                          <a:effectLst/>
                          <a:latin typeface="Calibri" panose="020F0502020204030204" pitchFamily="34" charset="0"/>
                          <a:ea typeface="+mn-ea"/>
                          <a:cs typeface="Calibri" panose="020F0502020204030204" pitchFamily="34" charset="0"/>
                        </a:rPr>
                        <a:t> Review Request Fee - Up to 20 Claims</a:t>
                      </a:r>
                      <a:endParaRPr lang="en-US" sz="1200" b="0" i="0" u="none" strike="noStrike" kern="1200" dirty="0">
                        <a:solidFill>
                          <a:srgbClr val="000000"/>
                        </a:solidFill>
                        <a:effectLst/>
                        <a:latin typeface="Calibri" panose="020F0502020204030204" pitchFamily="34" charset="0"/>
                        <a:ea typeface="+mn-ea"/>
                        <a:cs typeface="Calibri" panose="020F0502020204030204" pitchFamily="34" charset="0"/>
                      </a:endParaRPr>
                    </a:p>
                  </a:txBody>
                  <a:tcPr marL="12063" marR="12063" marT="1206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457200" rtl="0" eaLnBrk="1" fontAlgn="b" latinLnBrk="0" hangingPunct="1"/>
                      <a:r>
                        <a:rPr lang="en-US" sz="1200" b="0" i="0" u="none" strike="noStrike" kern="1200" dirty="0" smtClean="0">
                          <a:solidFill>
                            <a:srgbClr val="000000"/>
                          </a:solidFill>
                          <a:effectLst/>
                          <a:latin typeface="Calibri"/>
                          <a:ea typeface="+mn-ea"/>
                          <a:cs typeface="+mn-cs"/>
                        </a:rPr>
                        <a:t>$9,000</a:t>
                      </a:r>
                      <a:endParaRPr lang="en-US" sz="1200" b="0" i="0" u="none" strike="noStrike" kern="1200" dirty="0">
                        <a:solidFill>
                          <a:srgbClr val="000000"/>
                        </a:solidFill>
                        <a:effectLst/>
                        <a:latin typeface="Calibri"/>
                        <a:ea typeface="+mn-ea"/>
                        <a:cs typeface="+mn-cs"/>
                      </a:endParaRPr>
                    </a:p>
                  </a:txBody>
                  <a:tcPr marL="12063" marR="12063" marT="120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457200" rtl="0" eaLnBrk="1" fontAlgn="b" latinLnBrk="0" hangingPunct="1"/>
                      <a:r>
                        <a:rPr lang="en-US" sz="1200" b="0" i="0" u="none" strike="noStrike" kern="1200" dirty="0" smtClean="0">
                          <a:solidFill>
                            <a:srgbClr val="000000"/>
                          </a:solidFill>
                          <a:effectLst/>
                          <a:latin typeface="Calibri"/>
                          <a:ea typeface="+mn-ea"/>
                          <a:cs typeface="+mn-cs"/>
                        </a:rPr>
                        <a:t>$14,000</a:t>
                      </a:r>
                      <a:endParaRPr lang="en-US" sz="1200" b="0" i="0" u="none" strike="noStrike" kern="1200" dirty="0">
                        <a:solidFill>
                          <a:srgbClr val="000000"/>
                        </a:solidFill>
                        <a:effectLst/>
                        <a:latin typeface="Calibri"/>
                        <a:ea typeface="+mn-ea"/>
                        <a:cs typeface="+mn-cs"/>
                      </a:endParaRPr>
                    </a:p>
                  </a:txBody>
                  <a:tcPr marL="12063" marR="12063" marT="120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457200" rtl="0" eaLnBrk="1" fontAlgn="b" latinLnBrk="0" hangingPunct="1"/>
                      <a:r>
                        <a:rPr lang="en-US" sz="1200" b="0" i="0" u="none" strike="noStrike" kern="1200" dirty="0" smtClean="0">
                          <a:solidFill>
                            <a:srgbClr val="000000"/>
                          </a:solidFill>
                          <a:effectLst/>
                          <a:latin typeface="Calibri"/>
                          <a:ea typeface="+mn-ea"/>
                          <a:cs typeface="+mn-cs"/>
                        </a:rPr>
                        <a:t>$15,500</a:t>
                      </a:r>
                      <a:endParaRPr lang="en-US" sz="1200" b="0" i="0" u="none" strike="noStrike" kern="1200" dirty="0">
                        <a:solidFill>
                          <a:srgbClr val="000000"/>
                        </a:solidFill>
                        <a:effectLst/>
                        <a:latin typeface="Calibri"/>
                        <a:ea typeface="+mn-ea"/>
                        <a:cs typeface="+mn-cs"/>
                      </a:endParaRPr>
                    </a:p>
                  </a:txBody>
                  <a:tcPr marL="11657" marR="11657" marT="11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marL="0" algn="ctr" defTabSz="457200" rtl="0" eaLnBrk="1" fontAlgn="b" latinLnBrk="0" hangingPunct="1"/>
                      <a:r>
                        <a:rPr lang="en-US" sz="1200" b="0" i="0" u="none" strike="noStrike" kern="1200" dirty="0" smtClean="0">
                          <a:solidFill>
                            <a:srgbClr val="000000"/>
                          </a:solidFill>
                          <a:effectLst/>
                          <a:latin typeface="Calibri"/>
                          <a:ea typeface="+mn-ea"/>
                          <a:cs typeface="+mn-cs"/>
                        </a:rPr>
                        <a:t>+11%</a:t>
                      </a:r>
                      <a:endParaRPr lang="en-US" sz="1200" b="0" i="0" u="none" strike="noStrike" kern="1200" dirty="0">
                        <a:solidFill>
                          <a:srgbClr val="000000"/>
                        </a:solidFill>
                        <a:effectLst/>
                        <a:latin typeface="Calibri"/>
                        <a:ea typeface="+mn-ea"/>
                        <a:cs typeface="+mn-cs"/>
                      </a:endParaRPr>
                    </a:p>
                  </a:txBody>
                  <a:tcPr marL="11657" marR="11657" marT="11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457200" rtl="0" eaLnBrk="1" fontAlgn="b" latinLnBrk="0" hangingPunct="1"/>
                      <a:r>
                        <a:rPr lang="en-US" sz="1200" b="0" i="0" u="none" strike="noStrike" kern="1200" dirty="0" smtClean="0">
                          <a:solidFill>
                            <a:srgbClr val="000000"/>
                          </a:solidFill>
                          <a:effectLst/>
                          <a:latin typeface="Calibri"/>
                          <a:ea typeface="+mn-ea"/>
                          <a:cs typeface="+mn-cs"/>
                        </a:rPr>
                        <a:t>72%</a:t>
                      </a:r>
                      <a:endParaRPr lang="en-US" sz="1200" b="0" i="0" u="none" strike="noStrike" kern="1200" dirty="0">
                        <a:solidFill>
                          <a:srgbClr val="000000"/>
                        </a:solidFill>
                        <a:effectLst/>
                        <a:latin typeface="Calibri"/>
                        <a:ea typeface="+mn-ea"/>
                        <a:cs typeface="+mn-cs"/>
                      </a:endParaRPr>
                    </a:p>
                  </a:txBody>
                  <a:tcPr marL="11657" marR="11657" marT="11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5"/>
                  </a:ext>
                </a:extLst>
              </a:tr>
              <a:tr h="515916">
                <a:tc>
                  <a:txBody>
                    <a:bodyPr/>
                    <a:lstStyle/>
                    <a:p>
                      <a:r>
                        <a:rPr lang="en-US" sz="1200" kern="1200" dirty="0" smtClean="0">
                          <a:solidFill>
                            <a:schemeClr val="tx1"/>
                          </a:solidFill>
                          <a:effectLst/>
                          <a:latin typeface="Calibri" panose="020F0502020204030204" pitchFamily="34" charset="0"/>
                          <a:ea typeface="+mn-ea"/>
                          <a:cs typeface="Calibri" panose="020F0502020204030204" pitchFamily="34" charset="0"/>
                        </a:rPr>
                        <a:t>Inter </a:t>
                      </a:r>
                      <a:r>
                        <a:rPr lang="en-US" sz="1200" kern="1200" dirty="0" err="1" smtClean="0">
                          <a:solidFill>
                            <a:schemeClr val="tx1"/>
                          </a:solidFill>
                          <a:effectLst/>
                          <a:latin typeface="Calibri" panose="020F0502020204030204" pitchFamily="34" charset="0"/>
                          <a:ea typeface="+mn-ea"/>
                          <a:cs typeface="Calibri" panose="020F0502020204030204" pitchFamily="34" charset="0"/>
                        </a:rPr>
                        <a:t>Partes</a:t>
                      </a:r>
                      <a:r>
                        <a:rPr lang="en-US" sz="1200" kern="1200" dirty="0" smtClean="0">
                          <a:solidFill>
                            <a:schemeClr val="tx1"/>
                          </a:solidFill>
                          <a:effectLst/>
                          <a:latin typeface="Calibri" panose="020F0502020204030204" pitchFamily="34" charset="0"/>
                          <a:ea typeface="+mn-ea"/>
                          <a:cs typeface="Calibri" panose="020F0502020204030204" pitchFamily="34" charset="0"/>
                        </a:rPr>
                        <a:t> Review Post-Institution Fee - Up to 15 Claims</a:t>
                      </a:r>
                      <a:endParaRPr lang="en-US" sz="1200" b="0" i="0" u="none" strike="noStrike" kern="1200" dirty="0">
                        <a:solidFill>
                          <a:srgbClr val="000000"/>
                        </a:solidFill>
                        <a:effectLst/>
                        <a:latin typeface="Calibri" panose="020F0502020204030204" pitchFamily="34" charset="0"/>
                        <a:ea typeface="+mn-ea"/>
                        <a:cs typeface="Calibri" panose="020F0502020204030204" pitchFamily="34" charset="0"/>
                      </a:endParaRPr>
                    </a:p>
                  </a:txBody>
                  <a:tcPr marL="12063" marR="12063" marT="1206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457200" rtl="0" eaLnBrk="1" fontAlgn="b" latinLnBrk="0" hangingPunct="1"/>
                      <a:r>
                        <a:rPr lang="en-US" sz="1200" b="0" i="0" u="none" strike="noStrike" kern="1200" dirty="0" smtClean="0">
                          <a:solidFill>
                            <a:srgbClr val="000000"/>
                          </a:solidFill>
                          <a:effectLst/>
                          <a:latin typeface="Calibri"/>
                          <a:ea typeface="+mn-ea"/>
                          <a:cs typeface="+mn-cs"/>
                        </a:rPr>
                        <a:t>$14,000</a:t>
                      </a:r>
                      <a:endParaRPr lang="en-US" sz="1200" b="0" i="0" u="none" strike="noStrike" kern="1200" dirty="0">
                        <a:solidFill>
                          <a:srgbClr val="000000"/>
                        </a:solidFill>
                        <a:effectLst/>
                        <a:latin typeface="Calibri"/>
                        <a:ea typeface="+mn-ea"/>
                        <a:cs typeface="+mn-cs"/>
                      </a:endParaRPr>
                    </a:p>
                  </a:txBody>
                  <a:tcPr marL="12063" marR="12063" marT="120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457200" rtl="0" eaLnBrk="1" fontAlgn="b" latinLnBrk="0" hangingPunct="1"/>
                      <a:r>
                        <a:rPr lang="en-US" sz="1200" b="0" i="0" u="none" strike="noStrike" kern="1200" dirty="0" smtClean="0">
                          <a:solidFill>
                            <a:srgbClr val="000000"/>
                          </a:solidFill>
                          <a:effectLst/>
                          <a:latin typeface="Calibri"/>
                          <a:ea typeface="+mn-ea"/>
                          <a:cs typeface="+mn-cs"/>
                        </a:rPr>
                        <a:t>$16,500</a:t>
                      </a:r>
                      <a:endParaRPr lang="en-US" sz="1200" b="0" i="0" u="none" strike="noStrike" kern="1200" dirty="0">
                        <a:solidFill>
                          <a:srgbClr val="000000"/>
                        </a:solidFill>
                        <a:effectLst/>
                        <a:latin typeface="Calibri"/>
                        <a:ea typeface="+mn-ea"/>
                        <a:cs typeface="+mn-cs"/>
                      </a:endParaRPr>
                    </a:p>
                  </a:txBody>
                  <a:tcPr marL="12063" marR="12063" marT="120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457200" rtl="0" eaLnBrk="1" fontAlgn="b" latinLnBrk="0" hangingPunct="1"/>
                      <a:r>
                        <a:rPr lang="en-US" sz="1200" b="0" i="0" u="none" strike="noStrike" kern="1200" dirty="0" smtClean="0">
                          <a:solidFill>
                            <a:srgbClr val="000000"/>
                          </a:solidFill>
                          <a:effectLst/>
                          <a:latin typeface="Calibri"/>
                          <a:ea typeface="+mn-ea"/>
                          <a:cs typeface="+mn-cs"/>
                        </a:rPr>
                        <a:t>$15,000</a:t>
                      </a:r>
                      <a:endParaRPr lang="en-US" sz="1200" b="0" i="0" u="none" strike="noStrike" kern="1200" dirty="0">
                        <a:solidFill>
                          <a:srgbClr val="000000"/>
                        </a:solidFill>
                        <a:effectLst/>
                        <a:latin typeface="Calibri"/>
                        <a:ea typeface="+mn-ea"/>
                        <a:cs typeface="+mn-cs"/>
                      </a:endParaRPr>
                    </a:p>
                  </a:txBody>
                  <a:tcPr marL="11657" marR="11657" marT="11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marL="0" algn="ctr" defTabSz="457200" rtl="0" eaLnBrk="1" fontAlgn="b" latinLnBrk="0" hangingPunct="1"/>
                      <a:r>
                        <a:rPr lang="en-US" sz="1200" b="0" i="0" u="none" strike="noStrike" kern="1200" dirty="0" smtClean="0">
                          <a:solidFill>
                            <a:srgbClr val="000000"/>
                          </a:solidFill>
                          <a:effectLst/>
                          <a:latin typeface="Calibri"/>
                          <a:ea typeface="+mn-ea"/>
                          <a:cs typeface="+mn-cs"/>
                        </a:rPr>
                        <a:t>-9%</a:t>
                      </a:r>
                      <a:endParaRPr lang="en-US" sz="1200" b="0" i="0" u="none" strike="noStrike" kern="1200" dirty="0">
                        <a:solidFill>
                          <a:srgbClr val="000000"/>
                        </a:solidFill>
                        <a:effectLst/>
                        <a:latin typeface="Calibri"/>
                        <a:ea typeface="+mn-ea"/>
                        <a:cs typeface="+mn-cs"/>
                      </a:endParaRPr>
                    </a:p>
                  </a:txBody>
                  <a:tcPr marL="11657" marR="11657" marT="11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457200" rtl="0" eaLnBrk="1" fontAlgn="b" latinLnBrk="0" hangingPunct="1"/>
                      <a:r>
                        <a:rPr lang="en-US" sz="1200" b="0" i="0" u="none" strike="noStrike" kern="1200" dirty="0" smtClean="0">
                          <a:solidFill>
                            <a:srgbClr val="000000"/>
                          </a:solidFill>
                          <a:effectLst/>
                          <a:latin typeface="Calibri"/>
                          <a:ea typeface="+mn-ea"/>
                          <a:cs typeface="+mn-cs"/>
                        </a:rPr>
                        <a:t>7%</a:t>
                      </a:r>
                      <a:endParaRPr lang="en-US" sz="1200" b="0" i="0" u="none" strike="noStrike" kern="1200" dirty="0">
                        <a:solidFill>
                          <a:srgbClr val="000000"/>
                        </a:solidFill>
                        <a:effectLst/>
                        <a:latin typeface="Calibri"/>
                        <a:ea typeface="+mn-ea"/>
                        <a:cs typeface="+mn-cs"/>
                      </a:endParaRPr>
                    </a:p>
                  </a:txBody>
                  <a:tcPr marL="11657" marR="11657" marT="11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354812054"/>
      </p:ext>
    </p:extLst>
  </p:cSld>
  <p:clrMapOvr>
    <a:masterClrMapping/>
  </p:clrMapOvr>
  <p:timing>
    <p:tnLst>
      <p:par>
        <p:cTn id="1" dur="indefinite" restart="never" nodeType="tmRoot"/>
      </p:par>
    </p:tnLst>
  </p:timing>
</p:sld>
</file>

<file path=ppt/theme/theme1.xml><?xml version="1.0" encoding="utf-8"?>
<a:theme xmlns:a="http://schemas.openxmlformats.org/drawingml/2006/main" name="FAB - Group 1 -TTAB 4.28.15">
  <a:themeElements>
    <a:clrScheme name="USPTO Brand 1">
      <a:dk1>
        <a:sysClr val="windowText" lastClr="000000"/>
      </a:dk1>
      <a:lt1>
        <a:sysClr val="window" lastClr="FFFFFF"/>
      </a:lt1>
      <a:dk2>
        <a:srgbClr val="004C97"/>
      </a:dk2>
      <a:lt2>
        <a:srgbClr val="D9D9D6"/>
      </a:lt2>
      <a:accent1>
        <a:srgbClr val="1596D1"/>
      </a:accent1>
      <a:accent2>
        <a:srgbClr val="AC2B37"/>
      </a:accent2>
      <a:accent3>
        <a:srgbClr val="88A620"/>
      </a:accent3>
      <a:accent4>
        <a:srgbClr val="6B2F75"/>
      </a:accent4>
      <a:accent5>
        <a:srgbClr val="97B8D4"/>
      </a:accent5>
      <a:accent6>
        <a:srgbClr val="C88242"/>
      </a:accent6>
      <a:hlink>
        <a:srgbClr val="004C97"/>
      </a:hlink>
      <a:folHlink>
        <a:srgbClr val="3C1053"/>
      </a:folHlink>
    </a:clrScheme>
    <a:fontScheme name="USPTO Brand 1">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9C3E461E62D2F4A8AC5F08F3E4468D5" ma:contentTypeVersion="0" ma:contentTypeDescription="Create a new document." ma:contentTypeScope="" ma:versionID="de310b02eead8d9ba4f3f7e0d3248da1">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37B8C586-CF91-4579-ABD1-D4D466AD3DDC}">
  <ds:schemaRefs>
    <ds:schemaRef ds:uri="http://schemas.microsoft.com/sharepoint/v3/contenttype/forms"/>
  </ds:schemaRefs>
</ds:datastoreItem>
</file>

<file path=customXml/itemProps2.xml><?xml version="1.0" encoding="utf-8"?>
<ds:datastoreItem xmlns:ds="http://schemas.openxmlformats.org/officeDocument/2006/customXml" ds:itemID="{31755427-F48A-41AF-BD41-81E91A395B51}">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www.w3.org/XML/1998/namespace"/>
    <ds:schemaRef ds:uri="http://purl.org/dc/dcmitype/"/>
  </ds:schemaRefs>
</ds:datastoreItem>
</file>

<file path=customXml/itemProps3.xml><?xml version="1.0" encoding="utf-8"?>
<ds:datastoreItem xmlns:ds="http://schemas.openxmlformats.org/officeDocument/2006/customXml" ds:itemID="{05B26722-4EE5-4725-B5D7-7F9021C52AE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FAB - Group 1 -TTAB 4.28.15</Template>
  <TotalTime>18096</TotalTime>
  <Words>4668</Words>
  <Application>Microsoft Office PowerPoint</Application>
  <PresentationFormat>On-screen Show (16:10)</PresentationFormat>
  <Paragraphs>486</Paragraphs>
  <Slides>26</Slides>
  <Notes>26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Arial Unicode MS</vt:lpstr>
      <vt:lpstr>Calibri</vt:lpstr>
      <vt:lpstr>Segoe UI</vt:lpstr>
      <vt:lpstr>Wingdings</vt:lpstr>
      <vt:lpstr>FAB - Group 1 -TTAB 4.28.15</vt:lpstr>
      <vt:lpstr>Final Rule: At-a-Glance </vt:lpstr>
      <vt:lpstr>Overview</vt:lpstr>
      <vt:lpstr>Fee Setting Goals and Objectives</vt:lpstr>
      <vt:lpstr>Benefits For Stakeholders</vt:lpstr>
      <vt:lpstr>Rulemaking Outcomes</vt:lpstr>
      <vt:lpstr>Final Patent Fee Adjustments</vt:lpstr>
      <vt:lpstr>Patent Five-Year Financial Outlook</vt:lpstr>
      <vt:lpstr>Final Rule Patent Fee Adjustments</vt:lpstr>
      <vt:lpstr>Patent Fee Adjustments: NPRM to Final Rule</vt:lpstr>
      <vt:lpstr>Final Rule Fee Structure for a Utility Patent –  Compared to Current Large Entity Fee Rates</vt:lpstr>
      <vt:lpstr>Final Rule Fee Structure for a Design Patent –  Compared to Current Large Entity Fee Rates </vt:lpstr>
      <vt:lpstr>Final Rule Fee Structure for a Plant Patent –  Compared to Current Large Entity Fee Rates </vt:lpstr>
      <vt:lpstr>Final Rule Fee Structure for Excess Claims – Compared to Current Large Entity Fee Rates </vt:lpstr>
      <vt:lpstr>Final Fee Structure for IDS –  Compared to Current Large Entity Fee Rates </vt:lpstr>
      <vt:lpstr>Final Fee Structure for RCEs –  Compared to Current Large Entity Fee Rates </vt:lpstr>
      <vt:lpstr>Final Fee Structure for Appeals –  Compared to Current Large Entity Fee Rates</vt:lpstr>
      <vt:lpstr>Final Fee Structure for IPRs, PGRs, and CBMs –  Compared to Current Fee Rates</vt:lpstr>
      <vt:lpstr>New Patent Fees</vt:lpstr>
      <vt:lpstr>New Patent Fees (continued)</vt:lpstr>
      <vt:lpstr>New Office of Enrollment and Discipline Fees and Patent Practitioner Enrollment Fees</vt:lpstr>
      <vt:lpstr>New Patent Service Fees</vt:lpstr>
      <vt:lpstr>Discontinued Fees</vt:lpstr>
      <vt:lpstr>Conclusion</vt:lpstr>
      <vt:lpstr>Alternatives and Analysis</vt:lpstr>
      <vt:lpstr>Big Picture</vt:lpstr>
      <vt:lpstr>PowerPoint Presentation</vt:lpstr>
    </vt:vector>
  </TitlesOfParts>
  <Company>U.S. Patent and Trademark Office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USPTO</dc:creator>
  <cp:lastModifiedBy>Stagnaro, Melissa</cp:lastModifiedBy>
  <cp:revision>696</cp:revision>
  <cp:lastPrinted>2015-10-20T17:51:44Z</cp:lastPrinted>
  <dcterms:created xsi:type="dcterms:W3CDTF">2015-04-28T14:14:46Z</dcterms:created>
  <dcterms:modified xsi:type="dcterms:W3CDTF">2017-11-08T18:50:42Z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0x010100D9C3E461E62D2F4A8AC5F08F3E4468D5</vt:lpwstr>
  </property>
</Properties>
</file>