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23"/>
  </p:notesMasterIdLst>
  <p:handoutMasterIdLst>
    <p:handoutMasterId r:id="rId24"/>
  </p:handoutMasterIdLst>
  <p:sldIdLst>
    <p:sldId id="258" r:id="rId3"/>
    <p:sldId id="261" r:id="rId4"/>
    <p:sldId id="262" r:id="rId5"/>
    <p:sldId id="278" r:id="rId6"/>
    <p:sldId id="279" r:id="rId7"/>
    <p:sldId id="277" r:id="rId8"/>
    <p:sldId id="284" r:id="rId9"/>
    <p:sldId id="265" r:id="rId10"/>
    <p:sldId id="280" r:id="rId11"/>
    <p:sldId id="281" r:id="rId12"/>
    <p:sldId id="285" r:id="rId13"/>
    <p:sldId id="286" r:id="rId14"/>
    <p:sldId id="290" r:id="rId15"/>
    <p:sldId id="294" r:id="rId16"/>
    <p:sldId id="292" r:id="rId17"/>
    <p:sldId id="291" r:id="rId18"/>
    <p:sldId id="282" r:id="rId19"/>
    <p:sldId id="296" r:id="rId20"/>
    <p:sldId id="295" r:id="rId21"/>
    <p:sldId id="259" r:id="rId22"/>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9D9D6"/>
    <a:srgbClr val="3C1053"/>
    <a:srgbClr val="215732"/>
    <a:srgbClr val="A7A8AA"/>
    <a:srgbClr val="63666A"/>
    <a:srgbClr val="EFDBB2"/>
    <a:srgbClr val="F3D54E"/>
    <a:srgbClr val="F2A900"/>
    <a:srgbClr val="A07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9" autoAdjust="0"/>
  </p:normalViewPr>
  <p:slideViewPr>
    <p:cSldViewPr snapToGrid="0" snapToObjects="1">
      <p:cViewPr varScale="1">
        <p:scale>
          <a:sx n="84" d="100"/>
          <a:sy n="84" d="100"/>
        </p:scale>
        <p:origin x="102" y="42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2/16/2021</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2/16/2021</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16748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69866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576338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222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2235"/>
            <a:ext cx="8229600" cy="78719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p:hf hdr="0" ftr="0" dt="0"/>
  <p:txStyles>
    <p:titleStyle>
      <a:lvl1pPr algn="l" defTabSz="457200" rtl="0" eaLnBrk="1" latinLnBrk="0" hangingPunct="1">
        <a:spcBef>
          <a:spcPct val="0"/>
        </a:spcBef>
        <a:buNone/>
        <a:defRPr sz="36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92235"/>
            <a:ext cx="8229600" cy="78719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hf hdr="0" ftr="0" dt="0"/>
  <p:txStyles>
    <p:titleStyle>
      <a:lvl1pPr algn="l" defTabSz="457200" rtl="0" eaLnBrk="1" latinLnBrk="0" hangingPunct="1">
        <a:spcBef>
          <a:spcPct val="0"/>
        </a:spcBef>
        <a:buNone/>
        <a:defRPr sz="36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International discussions</a:t>
            </a:r>
            <a:endParaRPr lang="en-US" dirty="0"/>
          </a:p>
        </p:txBody>
      </p:sp>
      <p:sp>
        <p:nvSpPr>
          <p:cNvPr id="3" name="Content Placeholder 2"/>
          <p:cNvSpPr>
            <a:spLocks noGrp="1"/>
          </p:cNvSpPr>
          <p:nvPr>
            <p:ph idx="1"/>
          </p:nvPr>
        </p:nvSpPr>
        <p:spPr>
          <a:xfrm>
            <a:off x="457200" y="1447584"/>
            <a:ext cx="7793182" cy="3786267"/>
          </a:xfrm>
        </p:spPr>
        <p:txBody>
          <a:bodyPr>
            <a:normAutofit/>
          </a:bodyPr>
          <a:lstStyle/>
          <a:p>
            <a:r>
              <a:rPr lang="en-US" sz="2400" dirty="0" smtClean="0"/>
              <a:t>SCT/37/2</a:t>
            </a:r>
            <a:r>
              <a:rPr lang="en-US" sz="2400" dirty="0" smtClean="0">
                <a:solidFill>
                  <a:srgbClr val="FF0000"/>
                </a:solidFill>
              </a:rPr>
              <a:t> </a:t>
            </a:r>
            <a:r>
              <a:rPr lang="en-US" sz="2400" dirty="0" smtClean="0"/>
              <a:t>– January 31, 2017: WIPO Secretariat’s analysis of response</a:t>
            </a:r>
            <a:r>
              <a:rPr lang="en-US" sz="2000" dirty="0" smtClean="0"/>
              <a:t> </a:t>
            </a:r>
            <a:endParaRPr lang="en-US" sz="2000" dirty="0"/>
          </a:p>
          <a:p>
            <a:pPr lvl="1"/>
            <a:r>
              <a:rPr lang="en-US" sz="1400" dirty="0" smtClean="0"/>
              <a:t>GUIs/icons and typeface/type font designs are widely protected. </a:t>
            </a:r>
          </a:p>
          <a:p>
            <a:pPr lvl="1"/>
            <a:r>
              <a:rPr lang="en-US" sz="1400" dirty="0"/>
              <a:t>In almost all jurisdictions GUI/icons and typeface/type font designs can be protected with a variety of representations: </a:t>
            </a:r>
            <a:r>
              <a:rPr lang="en-US" sz="1400" dirty="0" err="1"/>
              <a:t>b&amp;w</a:t>
            </a:r>
            <a:r>
              <a:rPr lang="en-US" sz="1400" dirty="0"/>
              <a:t>, color photographs, line drawings, etc</a:t>
            </a:r>
            <a:r>
              <a:rPr lang="en-US" sz="1400" dirty="0" smtClean="0"/>
              <a:t>.</a:t>
            </a:r>
          </a:p>
          <a:p>
            <a:pPr lvl="1"/>
            <a:r>
              <a:rPr lang="en-US" sz="1400" dirty="0"/>
              <a:t>Eligibility criteria for GUIs, icons or typefaces/type fonts do not differ from those for other designs</a:t>
            </a:r>
            <a:r>
              <a:rPr lang="en-US" sz="1400" dirty="0" smtClean="0"/>
              <a:t>.</a:t>
            </a:r>
          </a:p>
          <a:p>
            <a:pPr lvl="1"/>
            <a:r>
              <a:rPr lang="en-US" sz="1400" dirty="0" smtClean="0"/>
              <a:t>In a majority of  </a:t>
            </a:r>
            <a:r>
              <a:rPr lang="en-US" sz="1400" dirty="0"/>
              <a:t>jurisdictions, the scope of protection is not limited by the classification of the </a:t>
            </a:r>
            <a:r>
              <a:rPr lang="en-US" sz="1400" dirty="0" smtClean="0"/>
              <a:t>design.</a:t>
            </a:r>
          </a:p>
          <a:p>
            <a:pPr lvl="1"/>
            <a:r>
              <a:rPr lang="en-US" sz="1400" dirty="0" smtClean="0"/>
              <a:t>In more than half of jurisdictions, if a GUI/icon is protected in relation to one product, it is also protected against its use in relation to another product.</a:t>
            </a:r>
            <a:endParaRPr lang="en-US" sz="1400" dirty="0"/>
          </a:p>
          <a:p>
            <a:pPr lvl="1"/>
            <a:endParaRPr lang="en-US" sz="1400" dirty="0"/>
          </a:p>
          <a:p>
            <a:pPr lvl="1"/>
            <a:endParaRPr lang="en-US" sz="1400" dirty="0"/>
          </a:p>
          <a:p>
            <a:pPr lvl="1"/>
            <a:endParaRPr lang="en-US" sz="1400" dirty="0" smtClean="0"/>
          </a:p>
          <a:p>
            <a:pPr marL="914400" lvl="2" indent="0">
              <a:buNone/>
            </a:pPr>
            <a:endParaRPr lang="en-US" sz="1800" dirty="0" smtClean="0"/>
          </a:p>
          <a:p>
            <a:pPr lvl="2"/>
            <a:endParaRPr lang="en-US" sz="1800" dirty="0" smtClean="0"/>
          </a:p>
          <a:p>
            <a:pPr lvl="2"/>
            <a:endParaRPr lang="en-US" sz="1800" dirty="0" smtClean="0"/>
          </a:p>
          <a:p>
            <a:pPr lvl="2"/>
            <a:endParaRPr lang="en-US" sz="1800" dirty="0" smtClean="0"/>
          </a:p>
          <a:p>
            <a:pPr lvl="2"/>
            <a:endParaRPr lang="en-US" sz="1800" dirty="0" smtClean="0"/>
          </a:p>
          <a:p>
            <a:endParaRPr lang="en-US" sz="2400" dirty="0" smtClean="0"/>
          </a:p>
          <a:p>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10</a:t>
            </a:fld>
            <a:endParaRPr lang="en-US" dirty="0"/>
          </a:p>
        </p:txBody>
      </p:sp>
      <p:sp>
        <p:nvSpPr>
          <p:cNvPr id="6" name="TextBox 5"/>
          <p:cNvSpPr txBox="1"/>
          <p:nvPr/>
        </p:nvSpPr>
        <p:spPr>
          <a:xfrm>
            <a:off x="457200" y="4798724"/>
            <a:ext cx="5175386" cy="276999"/>
          </a:xfrm>
          <a:prstGeom prst="rect">
            <a:avLst/>
          </a:prstGeom>
          <a:noFill/>
        </p:spPr>
        <p:txBody>
          <a:bodyPr wrap="square" rtlCol="0">
            <a:spAutoFit/>
          </a:bodyPr>
          <a:lstStyle/>
          <a:p>
            <a:r>
              <a:rPr lang="en-US" sz="1200" u="sng" dirty="0" smtClean="0">
                <a:solidFill>
                  <a:schemeClr val="tx2">
                    <a:lumMod val="75000"/>
                  </a:schemeClr>
                </a:solidFill>
              </a:rPr>
              <a:t>www.wipo.int/edocs/mdocs/sct/en/sct_37/sct_37_2.pdf</a:t>
            </a:r>
            <a:endParaRPr lang="en-US" sz="1200" u="sng" dirty="0">
              <a:solidFill>
                <a:schemeClr val="tx2">
                  <a:lumMod val="75000"/>
                </a:schemeClr>
              </a:solidFill>
            </a:endParaRPr>
          </a:p>
        </p:txBody>
      </p:sp>
    </p:spTree>
    <p:extLst>
      <p:ext uri="{BB962C8B-B14F-4D97-AF65-F5344CB8AC3E}">
        <p14:creationId xmlns:p14="http://schemas.microsoft.com/office/powerpoint/2010/main" val="3973236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International discussions</a:t>
            </a:r>
            <a:endParaRPr lang="en-US" dirty="0"/>
          </a:p>
        </p:txBody>
      </p:sp>
      <p:sp>
        <p:nvSpPr>
          <p:cNvPr id="3" name="Content Placeholder 2"/>
          <p:cNvSpPr>
            <a:spLocks noGrp="1"/>
          </p:cNvSpPr>
          <p:nvPr>
            <p:ph idx="1"/>
          </p:nvPr>
        </p:nvSpPr>
        <p:spPr/>
        <p:txBody>
          <a:bodyPr>
            <a:normAutofit/>
          </a:bodyPr>
          <a:lstStyle/>
          <a:p>
            <a:r>
              <a:rPr lang="en-US" sz="2400" dirty="0" smtClean="0"/>
              <a:t>SCT/41/2 Rev. – January 23, 2020</a:t>
            </a:r>
          </a:p>
          <a:p>
            <a:pPr lvl="1"/>
            <a:r>
              <a:rPr lang="en-US" sz="2000" dirty="0" smtClean="0"/>
              <a:t>Compilation of returns to the second questionnaire on GUI, icon and typeface/type font designs</a:t>
            </a:r>
          </a:p>
          <a:p>
            <a:pPr lvl="1"/>
            <a:r>
              <a:rPr lang="en-US" sz="2000" dirty="0" smtClean="0"/>
              <a:t>Two main focuses:</a:t>
            </a:r>
          </a:p>
          <a:p>
            <a:pPr lvl="2"/>
            <a:r>
              <a:rPr lang="en-US" sz="1800" dirty="0" smtClean="0"/>
              <a:t>Link between design and article or product</a:t>
            </a:r>
          </a:p>
          <a:p>
            <a:pPr lvl="2"/>
            <a:r>
              <a:rPr lang="en-US" sz="1800" dirty="0" smtClean="0"/>
              <a:t>Protection of animated designs</a:t>
            </a:r>
          </a:p>
          <a:p>
            <a:pPr lvl="1"/>
            <a:r>
              <a:rPr lang="en-US" sz="2000" dirty="0" smtClean="0"/>
              <a:t>40 member states; 2 IGOs</a:t>
            </a:r>
            <a:endParaRPr lang="en-US" sz="20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11</a:t>
            </a:fld>
            <a:endParaRPr lang="en-US" dirty="0"/>
          </a:p>
        </p:txBody>
      </p:sp>
      <p:sp>
        <p:nvSpPr>
          <p:cNvPr id="6" name="TextBox 5"/>
          <p:cNvSpPr txBox="1"/>
          <p:nvPr/>
        </p:nvSpPr>
        <p:spPr>
          <a:xfrm>
            <a:off x="457200" y="4521634"/>
            <a:ext cx="5175386" cy="276999"/>
          </a:xfrm>
          <a:prstGeom prst="rect">
            <a:avLst/>
          </a:prstGeom>
          <a:noFill/>
        </p:spPr>
        <p:txBody>
          <a:bodyPr wrap="square" rtlCol="0">
            <a:spAutoFit/>
          </a:bodyPr>
          <a:lstStyle/>
          <a:p>
            <a:r>
              <a:rPr lang="en-US" sz="1200" u="sng" dirty="0">
                <a:solidFill>
                  <a:schemeClr val="tx2">
                    <a:lumMod val="75000"/>
                  </a:schemeClr>
                </a:solidFill>
              </a:rPr>
              <a:t>https://www.wipo.int/edocs/mdocs/sct/en/sct_41/sct_41_2_rev.pdf</a:t>
            </a:r>
            <a:endParaRPr lang="en-US" sz="1200" u="sng" dirty="0">
              <a:solidFill>
                <a:srgbClr val="FF0000"/>
              </a:solidFill>
            </a:endParaRPr>
          </a:p>
        </p:txBody>
      </p:sp>
    </p:spTree>
    <p:extLst>
      <p:ext uri="{BB962C8B-B14F-4D97-AF65-F5344CB8AC3E}">
        <p14:creationId xmlns:p14="http://schemas.microsoft.com/office/powerpoint/2010/main" val="1866431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International discussions</a:t>
            </a:r>
            <a:endParaRPr lang="en-US" dirty="0"/>
          </a:p>
        </p:txBody>
      </p:sp>
      <p:sp>
        <p:nvSpPr>
          <p:cNvPr id="3" name="Content Placeholder 2"/>
          <p:cNvSpPr>
            <a:spLocks noGrp="1"/>
          </p:cNvSpPr>
          <p:nvPr>
            <p:ph idx="1"/>
          </p:nvPr>
        </p:nvSpPr>
        <p:spPr/>
        <p:txBody>
          <a:bodyPr>
            <a:normAutofit/>
          </a:bodyPr>
          <a:lstStyle/>
          <a:p>
            <a:r>
              <a:rPr lang="en-US" sz="2400" dirty="0" smtClean="0"/>
              <a:t>SCT/43/2 – February 5, 2020</a:t>
            </a:r>
          </a:p>
          <a:p>
            <a:pPr lvl="1"/>
            <a:r>
              <a:rPr lang="en-US" sz="2000" dirty="0" smtClean="0"/>
              <a:t>Analysis of returns to the second questionnaire </a:t>
            </a:r>
          </a:p>
          <a:p>
            <a:pPr lvl="2"/>
            <a:r>
              <a:rPr lang="en-US" sz="1800" dirty="0" smtClean="0"/>
              <a:t>Article / design link</a:t>
            </a:r>
          </a:p>
          <a:p>
            <a:pPr lvl="3"/>
            <a:r>
              <a:rPr lang="en-US" sz="1600" dirty="0" smtClean="0"/>
              <a:t>In 67 percent of responding jurisdictions, a link between the GUI/icon design and an article is not required (GUI/icon per se).</a:t>
            </a:r>
          </a:p>
          <a:p>
            <a:pPr lvl="3"/>
            <a:r>
              <a:rPr lang="en-US" sz="1600" dirty="0" smtClean="0"/>
              <a:t>In 60 percent of responding jurisdictions, a single design registration can cover use of the design in a physical environment and in a virtual computer environment; in 19 percent it cannot.</a:t>
            </a:r>
          </a:p>
          <a:p>
            <a:pPr lvl="3"/>
            <a:r>
              <a:rPr lang="en-US" sz="1600" dirty="0" smtClean="0"/>
              <a:t>In 76 percent of the responding jurisdictions, there is no distinction in the infringement criteria; the other 24 percent did not reply.</a:t>
            </a:r>
          </a:p>
        </p:txBody>
      </p:sp>
      <p:sp>
        <p:nvSpPr>
          <p:cNvPr id="2" name="Slide Number Placeholder 1"/>
          <p:cNvSpPr>
            <a:spLocks noGrp="1"/>
          </p:cNvSpPr>
          <p:nvPr>
            <p:ph type="sldNum" sz="quarter" idx="10"/>
          </p:nvPr>
        </p:nvSpPr>
        <p:spPr/>
        <p:txBody>
          <a:bodyPr/>
          <a:lstStyle/>
          <a:p>
            <a:fld id="{1D648693-0942-45E9-83AE-76FC568F9452}" type="slidenum">
              <a:rPr lang="en-US" smtClean="0"/>
              <a:pPr/>
              <a:t>12</a:t>
            </a:fld>
            <a:endParaRPr lang="en-US" dirty="0"/>
          </a:p>
        </p:txBody>
      </p:sp>
      <p:sp>
        <p:nvSpPr>
          <p:cNvPr id="6" name="TextBox 5"/>
          <p:cNvSpPr txBox="1"/>
          <p:nvPr/>
        </p:nvSpPr>
        <p:spPr>
          <a:xfrm>
            <a:off x="457200" y="4987630"/>
            <a:ext cx="5175386" cy="276999"/>
          </a:xfrm>
          <a:prstGeom prst="rect">
            <a:avLst/>
          </a:prstGeom>
          <a:noFill/>
        </p:spPr>
        <p:txBody>
          <a:bodyPr wrap="square" rtlCol="0">
            <a:spAutoFit/>
          </a:bodyPr>
          <a:lstStyle/>
          <a:p>
            <a:r>
              <a:rPr lang="en-US" sz="1200" u="sng" dirty="0" smtClean="0">
                <a:solidFill>
                  <a:schemeClr val="tx2">
                    <a:lumMod val="75000"/>
                  </a:schemeClr>
                </a:solidFill>
              </a:rPr>
              <a:t>www.wipo.int/edocs/mdocs/sct/fr/sct_43/sct_43_2.pdf</a:t>
            </a:r>
            <a:endParaRPr lang="en-US" sz="1200" u="sng" dirty="0">
              <a:solidFill>
                <a:schemeClr val="tx2">
                  <a:lumMod val="75000"/>
                </a:schemeClr>
              </a:solidFill>
            </a:endParaRPr>
          </a:p>
        </p:txBody>
      </p:sp>
    </p:spTree>
    <p:extLst>
      <p:ext uri="{BB962C8B-B14F-4D97-AF65-F5344CB8AC3E}">
        <p14:creationId xmlns:p14="http://schemas.microsoft.com/office/powerpoint/2010/main" val="768638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International discussions</a:t>
            </a:r>
            <a:endParaRPr lang="en-US" dirty="0"/>
          </a:p>
        </p:txBody>
      </p:sp>
      <p:sp>
        <p:nvSpPr>
          <p:cNvPr id="3" name="Content Placeholder 2"/>
          <p:cNvSpPr>
            <a:spLocks noGrp="1"/>
          </p:cNvSpPr>
          <p:nvPr>
            <p:ph idx="1"/>
          </p:nvPr>
        </p:nvSpPr>
        <p:spPr>
          <a:xfrm>
            <a:off x="457201" y="1447584"/>
            <a:ext cx="7578436" cy="3786267"/>
          </a:xfrm>
        </p:spPr>
        <p:txBody>
          <a:bodyPr>
            <a:normAutofit/>
          </a:bodyPr>
          <a:lstStyle/>
          <a:p>
            <a:pPr>
              <a:spcBef>
                <a:spcPts val="600"/>
              </a:spcBef>
            </a:pPr>
            <a:r>
              <a:rPr lang="en-US" sz="2400" dirty="0" smtClean="0"/>
              <a:t>SCT/43/2– February 5, 2020</a:t>
            </a:r>
          </a:p>
          <a:p>
            <a:pPr lvl="1">
              <a:spcBef>
                <a:spcPts val="600"/>
              </a:spcBef>
            </a:pPr>
            <a:r>
              <a:rPr lang="en-US" sz="2000" dirty="0" smtClean="0"/>
              <a:t>Analysis of Returns to the Second Questionnaire </a:t>
            </a:r>
          </a:p>
          <a:p>
            <a:pPr lvl="2">
              <a:spcBef>
                <a:spcPts val="600"/>
              </a:spcBef>
            </a:pPr>
            <a:r>
              <a:rPr lang="en-US" sz="1800" dirty="0" smtClean="0"/>
              <a:t>Publication</a:t>
            </a:r>
          </a:p>
          <a:p>
            <a:pPr lvl="3">
              <a:spcBef>
                <a:spcPts val="600"/>
              </a:spcBef>
            </a:pPr>
            <a:r>
              <a:rPr lang="en-US" sz="1600" dirty="0" smtClean="0"/>
              <a:t>67 percent of responding jurisdictions designs published animated designs electronically; 22 percent on paper. </a:t>
            </a:r>
          </a:p>
          <a:p>
            <a:pPr lvl="3">
              <a:spcBef>
                <a:spcPts val="600"/>
              </a:spcBef>
            </a:pPr>
            <a:r>
              <a:rPr lang="en-US" sz="1600" dirty="0" smtClean="0"/>
              <a:t>50 percent of responding jurisdictions publish only electronically; </a:t>
            </a:r>
            <a:br>
              <a:rPr lang="en-US" sz="1600" dirty="0" smtClean="0"/>
            </a:br>
            <a:r>
              <a:rPr lang="en-US" sz="1600" dirty="0" smtClean="0"/>
              <a:t>5 percent publish only in paper; 17 percent publish in both forms.</a:t>
            </a:r>
          </a:p>
          <a:p>
            <a:pPr lvl="2">
              <a:spcBef>
                <a:spcPts val="600"/>
              </a:spcBef>
            </a:pPr>
            <a:r>
              <a:rPr lang="en-US" sz="1800" dirty="0" smtClean="0"/>
              <a:t>Non-permanent designs </a:t>
            </a:r>
          </a:p>
          <a:p>
            <a:pPr lvl="3">
              <a:spcBef>
                <a:spcPts val="600"/>
              </a:spcBef>
            </a:pPr>
            <a:r>
              <a:rPr lang="en-US" sz="1600" dirty="0" smtClean="0"/>
              <a:t>protected in 69% percent of responding jurisdictions; not protected in 29% of responding  jurisdictions.</a:t>
            </a:r>
          </a:p>
        </p:txBody>
      </p:sp>
      <p:sp>
        <p:nvSpPr>
          <p:cNvPr id="2" name="Slide Number Placeholder 1"/>
          <p:cNvSpPr>
            <a:spLocks noGrp="1"/>
          </p:cNvSpPr>
          <p:nvPr>
            <p:ph type="sldNum" sz="quarter" idx="10"/>
          </p:nvPr>
        </p:nvSpPr>
        <p:spPr/>
        <p:txBody>
          <a:bodyPr/>
          <a:lstStyle/>
          <a:p>
            <a:fld id="{1D648693-0942-45E9-83AE-76FC568F9452}" type="slidenum">
              <a:rPr lang="en-US" smtClean="0"/>
              <a:pPr/>
              <a:t>13</a:t>
            </a:fld>
            <a:endParaRPr lang="en-US" dirty="0"/>
          </a:p>
        </p:txBody>
      </p:sp>
      <p:sp>
        <p:nvSpPr>
          <p:cNvPr id="6" name="TextBox 5"/>
          <p:cNvSpPr txBox="1"/>
          <p:nvPr/>
        </p:nvSpPr>
        <p:spPr>
          <a:xfrm>
            <a:off x="509952" y="4864519"/>
            <a:ext cx="5175386" cy="276999"/>
          </a:xfrm>
          <a:prstGeom prst="rect">
            <a:avLst/>
          </a:prstGeom>
          <a:noFill/>
        </p:spPr>
        <p:txBody>
          <a:bodyPr wrap="square" rtlCol="0">
            <a:spAutoFit/>
          </a:bodyPr>
          <a:lstStyle/>
          <a:p>
            <a:r>
              <a:rPr lang="en-US" sz="1200" u="sng" dirty="0" smtClean="0">
                <a:solidFill>
                  <a:schemeClr val="tx2">
                    <a:lumMod val="75000"/>
                  </a:schemeClr>
                </a:solidFill>
              </a:rPr>
              <a:t>www.wipo.int/edocs/mdocs/sct/fr/sct_43/sct_43_2.pdf</a:t>
            </a:r>
            <a:endParaRPr lang="en-US" sz="1200" u="sng" dirty="0">
              <a:solidFill>
                <a:schemeClr val="tx2">
                  <a:lumMod val="75000"/>
                </a:schemeClr>
              </a:solidFill>
            </a:endParaRPr>
          </a:p>
        </p:txBody>
      </p:sp>
    </p:spTree>
    <p:extLst>
      <p:ext uri="{BB962C8B-B14F-4D97-AF65-F5344CB8AC3E}">
        <p14:creationId xmlns:p14="http://schemas.microsoft.com/office/powerpoint/2010/main" val="1391539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ID5 developments</a:t>
            </a:r>
            <a:endParaRPr lang="en-US" dirty="0"/>
          </a:p>
        </p:txBody>
      </p:sp>
      <p:sp>
        <p:nvSpPr>
          <p:cNvPr id="3" name="Content Placeholder 2"/>
          <p:cNvSpPr>
            <a:spLocks noGrp="1"/>
          </p:cNvSpPr>
          <p:nvPr>
            <p:ph idx="1"/>
          </p:nvPr>
        </p:nvSpPr>
        <p:spPr>
          <a:xfrm>
            <a:off x="457200" y="1447584"/>
            <a:ext cx="5216236" cy="3786267"/>
          </a:xfrm>
        </p:spPr>
        <p:txBody>
          <a:bodyPr>
            <a:normAutofit/>
          </a:bodyPr>
          <a:lstStyle/>
          <a:p>
            <a:r>
              <a:rPr lang="en-US" altLang="en-US" sz="2400" dirty="0" smtClean="0"/>
              <a:t>ID5 comparative studies:</a:t>
            </a:r>
          </a:p>
          <a:p>
            <a:pPr lvl="1"/>
            <a:r>
              <a:rPr lang="en-US" altLang="en-US" sz="2000" dirty="0" smtClean="0"/>
              <a:t>3D Printing in the Protection of Industrial Designs</a:t>
            </a:r>
          </a:p>
          <a:p>
            <a:pPr lvl="1"/>
            <a:r>
              <a:rPr lang="en-US" altLang="en-US" sz="2000" dirty="0" smtClean="0"/>
              <a:t>Practices on the Protection of </a:t>
            </a:r>
            <a:br>
              <a:rPr lang="en-US" altLang="en-US" sz="2000" dirty="0" smtClean="0"/>
            </a:br>
            <a:r>
              <a:rPr lang="en-US" altLang="en-US" sz="2000" dirty="0" smtClean="0"/>
              <a:t>New Technological Designs</a:t>
            </a:r>
          </a:p>
          <a:p>
            <a:pPr marL="0" indent="0">
              <a:buNone/>
            </a:pPr>
            <a:r>
              <a:rPr lang="en-US" altLang="en-US" sz="2400" u="sng" dirty="0" smtClean="0">
                <a:solidFill>
                  <a:schemeClr val="tx2">
                    <a:lumMod val="75000"/>
                  </a:schemeClr>
                </a:solidFill>
              </a:rPr>
              <a:t>www.id-five.org</a:t>
            </a:r>
          </a:p>
          <a:p>
            <a:pPr lvl="2"/>
            <a:endParaRPr lang="en-US" altLang="en-US" sz="1800" dirty="0" smtClean="0"/>
          </a:p>
          <a:p>
            <a:pPr lvl="2"/>
            <a:endParaRPr lang="en-US" altLang="en-US" sz="1800" dirty="0" smtClean="0"/>
          </a:p>
          <a:p>
            <a:pPr lvl="1"/>
            <a:endParaRPr lang="en-US" altLang="en-US" sz="2000" dirty="0" smtClean="0"/>
          </a:p>
          <a:p>
            <a:endParaRPr lang="en-US" sz="24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14</a:t>
            </a:fld>
            <a:endParaRPr lang="en-US" dirty="0"/>
          </a:p>
        </p:txBody>
      </p:sp>
      <p:pic>
        <p:nvPicPr>
          <p:cNvPr id="7" name="Content Placeholder 6" descr="ID5, Industrial Design 5 2020 key art"/>
          <p:cNvPicPr>
            <a:picLocks noGrp="1" noChangeAspect="1"/>
          </p:cNvPicPr>
          <p:nvPr>
            <p:ph sz="half" idx="4294967295"/>
          </p:nvPr>
        </p:nvPicPr>
        <p:blipFill>
          <a:blip r:embed="rId2"/>
          <a:stretch>
            <a:fillRect/>
          </a:stretch>
        </p:blipFill>
        <p:spPr>
          <a:xfrm>
            <a:off x="5558559" y="1430338"/>
            <a:ext cx="2317750" cy="3422650"/>
          </a:xfrm>
        </p:spPr>
      </p:pic>
    </p:spTree>
    <p:extLst>
      <p:ext uri="{BB962C8B-B14F-4D97-AF65-F5344CB8AC3E}">
        <p14:creationId xmlns:p14="http://schemas.microsoft.com/office/powerpoint/2010/main" val="3889084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Developments in Singapore	</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“Non-physical” products are now eligible for design protection as of 2018</a:t>
            </a:r>
          </a:p>
          <a:p>
            <a:pPr lvl="1">
              <a:lnSpc>
                <a:spcPct val="120000"/>
              </a:lnSpc>
            </a:pPr>
            <a:r>
              <a:rPr lang="en-US" dirty="0" smtClean="0"/>
              <a:t>A non-physical product is defined as anything that does not have a physical form, is produced by the projection of a design on a surface or into a medium (including air), and has an intrinsic utilitarian function (other than merely to portray the appearance of the thing or to convey information).</a:t>
            </a:r>
          </a:p>
          <a:p>
            <a:pPr lvl="1">
              <a:lnSpc>
                <a:spcPct val="120000"/>
              </a:lnSpc>
            </a:pPr>
            <a:r>
              <a:rPr lang="en-US" i="1" dirty="0" smtClean="0"/>
              <a:t>Example of eligible subject matter</a:t>
            </a:r>
            <a:r>
              <a:rPr lang="en-US" dirty="0" smtClean="0"/>
              <a:t>: A virtual keyboard that is projected onto a surface that can be used to type characters in the same manner as a physical computer keyboard</a:t>
            </a:r>
          </a:p>
          <a:p>
            <a:pPr lvl="2">
              <a:lnSpc>
                <a:spcPct val="120000"/>
              </a:lnSpc>
            </a:pPr>
            <a:r>
              <a:rPr lang="en-US" dirty="0" smtClean="0"/>
              <a:t>Intrinsic utilitarian function: can be used to type characters in the same manner as a physical computer keyboard.</a:t>
            </a:r>
          </a:p>
          <a:p>
            <a:pPr lvl="1">
              <a:lnSpc>
                <a:spcPct val="120000"/>
              </a:lnSpc>
            </a:pPr>
            <a:r>
              <a:rPr lang="en-US" i="1" dirty="0" smtClean="0"/>
              <a:t>Example of ineligible subject matter</a:t>
            </a:r>
            <a:r>
              <a:rPr lang="en-US" dirty="0" smtClean="0"/>
              <a:t>: The appearance of a cup that is projected onto a surface or into the air, and that cannot actually hold liquid. </a:t>
            </a:r>
          </a:p>
          <a:p>
            <a:pPr lvl="2">
              <a:lnSpc>
                <a:spcPct val="120000"/>
              </a:lnSpc>
            </a:pPr>
            <a:r>
              <a:rPr lang="en-US" dirty="0" smtClean="0"/>
              <a:t>It merely portrays the appearance of a thing.</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15</a:t>
            </a:fld>
            <a:endParaRPr lang="en-US" dirty="0"/>
          </a:p>
        </p:txBody>
      </p:sp>
      <p:sp>
        <p:nvSpPr>
          <p:cNvPr id="5" name="TextBox 4"/>
          <p:cNvSpPr txBox="1"/>
          <p:nvPr/>
        </p:nvSpPr>
        <p:spPr>
          <a:xfrm>
            <a:off x="510575" y="4949918"/>
            <a:ext cx="6285080" cy="276999"/>
          </a:xfrm>
          <a:prstGeom prst="rect">
            <a:avLst/>
          </a:prstGeom>
          <a:noFill/>
        </p:spPr>
        <p:txBody>
          <a:bodyPr wrap="square" rtlCol="0">
            <a:spAutoFit/>
          </a:bodyPr>
          <a:lstStyle/>
          <a:p>
            <a:r>
              <a:rPr lang="en-US" sz="1200" i="1" dirty="0" smtClean="0"/>
              <a:t>See Intellectual </a:t>
            </a:r>
            <a:r>
              <a:rPr lang="en-US" sz="1200" i="1" dirty="0"/>
              <a:t>Property Office of Singapore, Practice Direction No. 4 of 2018 (June 20, 2018)</a:t>
            </a:r>
          </a:p>
        </p:txBody>
      </p:sp>
    </p:spTree>
    <p:extLst>
      <p:ext uri="{BB962C8B-B14F-4D97-AF65-F5344CB8AC3E}">
        <p14:creationId xmlns:p14="http://schemas.microsoft.com/office/powerpoint/2010/main" val="190301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Developments in Japan</a:t>
            </a:r>
            <a:endParaRPr lang="en-US" dirty="0"/>
          </a:p>
        </p:txBody>
      </p:sp>
      <p:sp>
        <p:nvSpPr>
          <p:cNvPr id="3" name="Content Placeholder 2"/>
          <p:cNvSpPr>
            <a:spLocks noGrp="1"/>
          </p:cNvSpPr>
          <p:nvPr>
            <p:ph idx="1"/>
          </p:nvPr>
        </p:nvSpPr>
        <p:spPr/>
        <p:txBody>
          <a:bodyPr>
            <a:normAutofit/>
          </a:bodyPr>
          <a:lstStyle/>
          <a:p>
            <a:r>
              <a:rPr lang="en-US" sz="2400" dirty="0" smtClean="0"/>
              <a:t>Expanded the scope of protected designs to cover graphic images that are not recorded or shown on articles. (March 1, 2019)</a:t>
            </a:r>
          </a:p>
          <a:p>
            <a:pPr lvl="1"/>
            <a:r>
              <a:rPr lang="en-US" sz="2000" dirty="0" smtClean="0"/>
              <a:t>Digital images that are not displayed on an article, such as graphic designs viewed or provided through a computer network and projected images, including images on screens (GUI/icon per se).</a:t>
            </a:r>
          </a:p>
          <a:p>
            <a:pPr lvl="1"/>
            <a:r>
              <a:rPr lang="en-US" sz="2000" dirty="0" smtClean="0"/>
              <a:t>Images appearing through virtual and augmented reality.</a:t>
            </a:r>
            <a:endParaRPr lang="en-US" sz="20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16</a:t>
            </a:fld>
            <a:endParaRPr lang="en-US" dirty="0"/>
          </a:p>
        </p:txBody>
      </p:sp>
      <p:sp>
        <p:nvSpPr>
          <p:cNvPr id="5" name="TextBox 4"/>
          <p:cNvSpPr txBox="1"/>
          <p:nvPr/>
        </p:nvSpPr>
        <p:spPr>
          <a:xfrm>
            <a:off x="552592" y="4376211"/>
            <a:ext cx="5016935" cy="646331"/>
          </a:xfrm>
          <a:prstGeom prst="rect">
            <a:avLst/>
          </a:prstGeom>
          <a:noFill/>
        </p:spPr>
        <p:txBody>
          <a:bodyPr wrap="square" rtlCol="0">
            <a:spAutoFit/>
          </a:bodyPr>
          <a:lstStyle/>
          <a:p>
            <a:pPr>
              <a:spcBef>
                <a:spcPts val="600"/>
              </a:spcBef>
            </a:pPr>
            <a:r>
              <a:rPr lang="en-US" sz="1200" i="1" dirty="0"/>
              <a:t>See Ministry of Economy, Trade and Industry (METI), Cabinet Decision on the Bill for the Act of Partial Revision of the Patent Act (Mar. 1, 2019), </a:t>
            </a:r>
            <a:r>
              <a:rPr lang="en-US" sz="1200" u="sng" dirty="0" smtClean="0">
                <a:solidFill>
                  <a:schemeClr val="tx2">
                    <a:lumMod val="75000"/>
                  </a:schemeClr>
                </a:solidFill>
              </a:rPr>
              <a:t>www.meti.go.jp</a:t>
            </a:r>
            <a:r>
              <a:rPr lang="en-US" sz="1200" u="sng" dirty="0">
                <a:solidFill>
                  <a:schemeClr val="tx2">
                    <a:lumMod val="75000"/>
                  </a:schemeClr>
                </a:solidFill>
              </a:rPr>
              <a:t>/​</a:t>
            </a:r>
            <a:r>
              <a:rPr lang="en-US" sz="1200" u="sng" dirty="0" err="1">
                <a:solidFill>
                  <a:schemeClr val="tx2">
                    <a:lumMod val="75000"/>
                  </a:schemeClr>
                </a:solidFill>
              </a:rPr>
              <a:t>english</a:t>
            </a:r>
            <a:r>
              <a:rPr lang="en-US" sz="1200" u="sng" dirty="0">
                <a:solidFill>
                  <a:schemeClr val="tx2">
                    <a:lumMod val="75000"/>
                  </a:schemeClr>
                </a:solidFill>
              </a:rPr>
              <a:t>/​press/​2019/​0301_​003.html</a:t>
            </a:r>
            <a:r>
              <a:rPr lang="en-US" sz="1200" u="sng" dirty="0"/>
              <a:t> </a:t>
            </a:r>
          </a:p>
        </p:txBody>
      </p:sp>
    </p:spTree>
    <p:extLst>
      <p:ext uri="{BB962C8B-B14F-4D97-AF65-F5344CB8AC3E}">
        <p14:creationId xmlns:p14="http://schemas.microsoft.com/office/powerpoint/2010/main" val="1486125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discussions</a:t>
            </a:r>
            <a:endParaRPr lang="en-US" dirty="0"/>
          </a:p>
        </p:txBody>
      </p:sp>
      <p:sp>
        <p:nvSpPr>
          <p:cNvPr id="3" name="Content Placeholder 2"/>
          <p:cNvSpPr>
            <a:spLocks noGrp="1"/>
          </p:cNvSpPr>
          <p:nvPr>
            <p:ph idx="1"/>
          </p:nvPr>
        </p:nvSpPr>
        <p:spPr>
          <a:xfrm>
            <a:off x="457200" y="1447584"/>
            <a:ext cx="4946073" cy="3786267"/>
          </a:xfrm>
        </p:spPr>
        <p:txBody>
          <a:bodyPr>
            <a:normAutofit/>
          </a:bodyPr>
          <a:lstStyle/>
          <a:p>
            <a:r>
              <a:rPr lang="en-US" sz="2400" dirty="0" smtClean="0"/>
              <a:t>USPTO - Request for information</a:t>
            </a:r>
          </a:p>
          <a:p>
            <a:pPr lvl="1"/>
            <a:r>
              <a:rPr lang="en-US" sz="2000" dirty="0" smtClean="0"/>
              <a:t>The Article of Manufacture Requirement (35 USC 171).</a:t>
            </a:r>
          </a:p>
          <a:p>
            <a:pPr lvl="1"/>
            <a:r>
              <a:rPr lang="en-US" sz="2000" dirty="0" smtClean="0"/>
              <a:t>Docket No. PTO-C-2020-0068.</a:t>
            </a:r>
          </a:p>
          <a:p>
            <a:pPr lvl="1"/>
            <a:r>
              <a:rPr lang="en-US" sz="2000" dirty="0" smtClean="0"/>
              <a:t>Federal Register, Vol. 85, No. 245, Monday, December 21, 2020.</a:t>
            </a:r>
            <a:endParaRPr lang="en-US" sz="20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17</a:t>
            </a:fld>
            <a:endParaRPr lang="en-US" dirty="0"/>
          </a:p>
        </p:txBody>
      </p:sp>
      <p:pic>
        <p:nvPicPr>
          <p:cNvPr id="8" name="Picture 7" descr="image of page from federal register"/>
          <p:cNvPicPr>
            <a:picLocks noChangeAspect="1"/>
          </p:cNvPicPr>
          <p:nvPr/>
        </p:nvPicPr>
        <p:blipFill>
          <a:blip r:embed="rId2"/>
          <a:stretch>
            <a:fillRect/>
          </a:stretch>
        </p:blipFill>
        <p:spPr>
          <a:xfrm>
            <a:off x="5843361" y="1551707"/>
            <a:ext cx="2559828" cy="3308567"/>
          </a:xfrm>
          <a:prstGeom prst="rect">
            <a:avLst/>
          </a:prstGeom>
          <a:noFill/>
          <a:ln w="12700">
            <a:solidFill>
              <a:schemeClr val="tx1"/>
            </a:solidFill>
          </a:ln>
        </p:spPr>
      </p:pic>
      <p:sp>
        <p:nvSpPr>
          <p:cNvPr id="9" name="TextBox 8"/>
          <p:cNvSpPr txBox="1"/>
          <p:nvPr/>
        </p:nvSpPr>
        <p:spPr>
          <a:xfrm>
            <a:off x="457200" y="4027505"/>
            <a:ext cx="5175386" cy="276999"/>
          </a:xfrm>
          <a:prstGeom prst="rect">
            <a:avLst/>
          </a:prstGeom>
          <a:noFill/>
        </p:spPr>
        <p:txBody>
          <a:bodyPr wrap="square" rtlCol="0">
            <a:spAutoFit/>
          </a:bodyPr>
          <a:lstStyle/>
          <a:p>
            <a:r>
              <a:rPr lang="en-US" sz="1200" u="sng" dirty="0" smtClean="0">
                <a:solidFill>
                  <a:schemeClr val="tx2">
                    <a:lumMod val="75000"/>
                  </a:schemeClr>
                </a:solidFill>
              </a:rPr>
              <a:t>www.govinfo.gov/content/pkg/FR-2020-12-21/pdf/2020-28110.pdf</a:t>
            </a:r>
            <a:endParaRPr lang="en-US" sz="1200" u="sng" dirty="0">
              <a:solidFill>
                <a:schemeClr val="tx2">
                  <a:lumMod val="75000"/>
                </a:schemeClr>
              </a:solidFill>
            </a:endParaRPr>
          </a:p>
        </p:txBody>
      </p:sp>
    </p:spTree>
    <p:extLst>
      <p:ext uri="{BB962C8B-B14F-4D97-AF65-F5344CB8AC3E}">
        <p14:creationId xmlns:p14="http://schemas.microsoft.com/office/powerpoint/2010/main" val="1984645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discussions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Summary: </a:t>
            </a:r>
          </a:p>
          <a:p>
            <a:r>
              <a:rPr lang="en-US" sz="2400" dirty="0" smtClean="0"/>
              <a:t>Request for public input on whether the USPTO’s interpretation of the article of manufacture requirement in the United States Code should be revised to protect digital designs that encompass new and emerging technologies.</a:t>
            </a:r>
            <a:endParaRPr lang="en-US" sz="24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18</a:t>
            </a:fld>
            <a:endParaRPr lang="en-US" dirty="0"/>
          </a:p>
        </p:txBody>
      </p:sp>
      <p:sp>
        <p:nvSpPr>
          <p:cNvPr id="9" name="TextBox 8"/>
          <p:cNvSpPr txBox="1"/>
          <p:nvPr/>
        </p:nvSpPr>
        <p:spPr>
          <a:xfrm>
            <a:off x="537572" y="4069075"/>
            <a:ext cx="5175386" cy="276999"/>
          </a:xfrm>
          <a:prstGeom prst="rect">
            <a:avLst/>
          </a:prstGeom>
          <a:noFill/>
        </p:spPr>
        <p:txBody>
          <a:bodyPr wrap="square" rtlCol="0">
            <a:spAutoFit/>
          </a:bodyPr>
          <a:lstStyle/>
          <a:p>
            <a:r>
              <a:rPr lang="en-US" sz="1200" u="sng" dirty="0" smtClean="0">
                <a:solidFill>
                  <a:schemeClr val="tx2">
                    <a:lumMod val="75000"/>
                  </a:schemeClr>
                </a:solidFill>
              </a:rPr>
              <a:t>www.govinfo.gov/content/pkg/FR-2020-12-21/pdf/2020-28110.pdf</a:t>
            </a:r>
            <a:endParaRPr lang="en-US" sz="1200" u="sng" dirty="0">
              <a:solidFill>
                <a:schemeClr val="tx2">
                  <a:lumMod val="75000"/>
                </a:schemeClr>
              </a:solidFill>
            </a:endParaRPr>
          </a:p>
        </p:txBody>
      </p:sp>
    </p:spTree>
    <p:extLst>
      <p:ext uri="{BB962C8B-B14F-4D97-AF65-F5344CB8AC3E}">
        <p14:creationId xmlns:p14="http://schemas.microsoft.com/office/powerpoint/2010/main" val="402479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discussions</a:t>
            </a:r>
            <a:endParaRPr lang="en-US" dirty="0"/>
          </a:p>
        </p:txBody>
      </p:sp>
      <p:sp>
        <p:nvSpPr>
          <p:cNvPr id="3" name="Content Placeholder 2"/>
          <p:cNvSpPr>
            <a:spLocks noGrp="1"/>
          </p:cNvSpPr>
          <p:nvPr>
            <p:ph idx="1"/>
          </p:nvPr>
        </p:nvSpPr>
        <p:spPr/>
        <p:txBody>
          <a:bodyPr>
            <a:normAutofit/>
          </a:bodyPr>
          <a:lstStyle/>
          <a:p>
            <a:r>
              <a:rPr lang="en-US" sz="2400" dirty="0" smtClean="0"/>
              <a:t>Link between design and article</a:t>
            </a:r>
          </a:p>
          <a:p>
            <a:pPr lvl="1"/>
            <a:r>
              <a:rPr lang="en-US" sz="2000" dirty="0" smtClean="0"/>
              <a:t>Effect of new technology</a:t>
            </a:r>
          </a:p>
          <a:p>
            <a:r>
              <a:rPr lang="en-US" sz="2400" dirty="0" smtClean="0"/>
              <a:t>Scope</a:t>
            </a:r>
          </a:p>
          <a:p>
            <a:pPr lvl="1"/>
            <a:r>
              <a:rPr lang="en-US" sz="2000" dirty="0" smtClean="0"/>
              <a:t>Are virtual and tangible product environments covered by a single industrial registration? Can they be?  Should they be?</a:t>
            </a:r>
          </a:p>
          <a:p>
            <a:r>
              <a:rPr lang="en-US" sz="2400" dirty="0" smtClean="0"/>
              <a:t>Artificial intelligence</a:t>
            </a:r>
          </a:p>
          <a:p>
            <a:pPr lvl="1"/>
            <a:r>
              <a:rPr lang="en-US" sz="2000" dirty="0" smtClean="0"/>
              <a:t>Tool for examination? Creation of designs?</a:t>
            </a:r>
            <a:endParaRPr lang="en-US" sz="20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19</a:t>
            </a:fld>
            <a:endParaRPr lang="en-US" dirty="0"/>
          </a:p>
        </p:txBody>
      </p:sp>
    </p:spTree>
    <p:extLst>
      <p:ext uri="{BB962C8B-B14F-4D97-AF65-F5344CB8AC3E}">
        <p14:creationId xmlns:p14="http://schemas.microsoft.com/office/powerpoint/2010/main" val="292630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mtClean="0"/>
              <a:t>Modernizing </a:t>
            </a:r>
            <a:r>
              <a:rPr lang="en-US" dirty="0" smtClean="0"/>
              <a:t>industrial design protection for new technologies</a:t>
            </a:r>
            <a:endParaRPr lang="en-US" b="1" dirty="0"/>
          </a:p>
        </p:txBody>
      </p:sp>
      <p:sp>
        <p:nvSpPr>
          <p:cNvPr id="3" name="Subtitle 2"/>
          <p:cNvSpPr>
            <a:spLocks noGrp="1"/>
          </p:cNvSpPr>
          <p:nvPr>
            <p:ph type="subTitle" idx="1"/>
          </p:nvPr>
        </p:nvSpPr>
        <p:spPr>
          <a:xfrm>
            <a:off x="685801" y="2875951"/>
            <a:ext cx="7086600" cy="1460500"/>
          </a:xfrm>
        </p:spPr>
        <p:txBody>
          <a:bodyPr>
            <a:normAutofit/>
          </a:bodyPr>
          <a:lstStyle/>
          <a:p>
            <a:r>
              <a:rPr lang="en-US" smtClean="0"/>
              <a:t>David </a:t>
            </a:r>
            <a:r>
              <a:rPr lang="en-US"/>
              <a:t>Gerk - Acting Senior Patent Counsel, </a:t>
            </a:r>
            <a:br>
              <a:rPr lang="en-US"/>
            </a:br>
            <a:r>
              <a:rPr lang="en-US"/>
              <a:t>Office of Policy and International Affairs</a:t>
            </a:r>
            <a:r>
              <a:rPr lang="en-US" sz="2800" dirty="0" smtClean="0"/>
              <a:t/>
            </a:r>
            <a:br>
              <a:rPr lang="en-US" sz="2800" dirty="0" smtClean="0"/>
            </a:br>
            <a:r>
              <a:rPr lang="en-US" sz="2800" dirty="0" smtClean="0"/>
              <a:t>February 9, 2021</a:t>
            </a:r>
            <a:endParaRPr lang="en-US" sz="2800" dirty="0"/>
          </a:p>
        </p:txBody>
      </p:sp>
    </p:spTree>
    <p:extLst>
      <p:ext uri="{BB962C8B-B14F-4D97-AF65-F5344CB8AC3E}">
        <p14:creationId xmlns:p14="http://schemas.microsoft.com/office/powerpoint/2010/main" val="4176538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p:txBody>
          <a:bodyPr/>
          <a:lstStyle/>
          <a:p>
            <a:r>
              <a:rPr lang="en-US" smtClean="0"/>
              <a:t>New technologies and environments</a:t>
            </a:r>
          </a:p>
          <a:p>
            <a:r>
              <a:rPr lang="en-US" smtClean="0"/>
              <a:t>International discussions</a:t>
            </a:r>
          </a:p>
          <a:p>
            <a:r>
              <a:rPr lang="en-US" smtClean="0"/>
              <a:t>Notable practice/law changes </a:t>
            </a:r>
          </a:p>
          <a:p>
            <a:r>
              <a:rPr lang="en-US" smtClean="0"/>
              <a:t>Current discussions</a:t>
            </a:r>
          </a:p>
          <a:p>
            <a:endParaRPr lang="en-US" smtClean="0"/>
          </a:p>
          <a:p>
            <a:endParaRPr lang="en-US"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3</a:t>
            </a:fld>
            <a:endParaRPr lang="en-US" dirty="0"/>
          </a:p>
        </p:txBody>
      </p:sp>
    </p:spTree>
    <p:extLst>
      <p:ext uri="{BB962C8B-B14F-4D97-AF65-F5344CB8AC3E}">
        <p14:creationId xmlns:p14="http://schemas.microsoft.com/office/powerpoint/2010/main" val="3685067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technologies and environments</a:t>
            </a:r>
            <a:endParaRPr lang="en-US" dirty="0"/>
          </a:p>
        </p:txBody>
      </p:sp>
      <p:sp>
        <p:nvSpPr>
          <p:cNvPr id="9" name="Content Placeholder 2"/>
          <p:cNvSpPr>
            <a:spLocks noGrp="1"/>
          </p:cNvSpPr>
          <p:nvPr>
            <p:ph idx="1"/>
          </p:nvPr>
        </p:nvSpPr>
        <p:spPr>
          <a:xfrm>
            <a:off x="457200" y="1447584"/>
            <a:ext cx="4329545" cy="3786267"/>
          </a:xfrm>
        </p:spPr>
        <p:txBody>
          <a:bodyPr/>
          <a:lstStyle/>
          <a:p>
            <a:r>
              <a:rPr lang="en-US" dirty="0" smtClean="0"/>
              <a:t>State of new electronics technology in the 1980s and early 1990s.</a:t>
            </a:r>
          </a:p>
        </p:txBody>
      </p:sp>
      <p:sp>
        <p:nvSpPr>
          <p:cNvPr id="2" name="Slide Number Placeholder 1"/>
          <p:cNvSpPr>
            <a:spLocks noGrp="1"/>
          </p:cNvSpPr>
          <p:nvPr>
            <p:ph type="sldNum" sz="quarter" idx="10"/>
          </p:nvPr>
        </p:nvSpPr>
        <p:spPr/>
        <p:txBody>
          <a:bodyPr/>
          <a:lstStyle/>
          <a:p>
            <a:fld id="{1D648693-0942-45E9-83AE-76FC568F9452}" type="slidenum">
              <a:rPr lang="en-US" smtClean="0"/>
              <a:pPr/>
              <a:t>4</a:t>
            </a:fld>
            <a:endParaRPr lang="en-US" dirty="0"/>
          </a:p>
        </p:txBody>
      </p:sp>
      <p:grpSp>
        <p:nvGrpSpPr>
          <p:cNvPr id="12" name="Group 11" descr="line drawing of "/>
          <p:cNvGrpSpPr/>
          <p:nvPr/>
        </p:nvGrpSpPr>
        <p:grpSpPr>
          <a:xfrm>
            <a:off x="5150964" y="1271557"/>
            <a:ext cx="2586713" cy="3653018"/>
            <a:chOff x="5133109" y="1237381"/>
            <a:chExt cx="2789669" cy="3939637"/>
          </a:xfrm>
        </p:grpSpPr>
        <p:pic>
          <p:nvPicPr>
            <p:cNvPr id="4" name="Picture 3" descr="line drawing of computer from 1980s"/>
            <p:cNvPicPr>
              <a:picLocks noChangeAspect="1"/>
            </p:cNvPicPr>
            <p:nvPr/>
          </p:nvPicPr>
          <p:blipFill>
            <a:blip r:embed="rId2"/>
            <a:stretch>
              <a:fillRect/>
            </a:stretch>
          </p:blipFill>
          <p:spPr>
            <a:xfrm>
              <a:off x="5133109" y="1237381"/>
              <a:ext cx="1243918" cy="1243918"/>
            </a:xfrm>
            <a:prstGeom prst="rect">
              <a:avLst/>
            </a:prstGeom>
          </p:spPr>
        </p:pic>
        <p:pic>
          <p:nvPicPr>
            <p:cNvPr id="6" name="Picture 5" descr="line drawing of computer from 1980s"/>
            <p:cNvPicPr>
              <a:picLocks noChangeAspect="1"/>
            </p:cNvPicPr>
            <p:nvPr/>
          </p:nvPicPr>
          <p:blipFill>
            <a:blip r:embed="rId3"/>
            <a:stretch>
              <a:fillRect/>
            </a:stretch>
          </p:blipFill>
          <p:spPr>
            <a:xfrm>
              <a:off x="6708022" y="1372541"/>
              <a:ext cx="1214756" cy="1253442"/>
            </a:xfrm>
            <a:prstGeom prst="rect">
              <a:avLst/>
            </a:prstGeom>
          </p:spPr>
        </p:pic>
        <p:pic>
          <p:nvPicPr>
            <p:cNvPr id="11" name="Picture 10" descr="line drawing of computer from 1980s"/>
            <p:cNvPicPr>
              <a:picLocks noChangeAspect="1"/>
            </p:cNvPicPr>
            <p:nvPr/>
          </p:nvPicPr>
          <p:blipFill>
            <a:blip r:embed="rId4"/>
            <a:stretch>
              <a:fillRect/>
            </a:stretch>
          </p:blipFill>
          <p:spPr>
            <a:xfrm>
              <a:off x="6754156" y="2871659"/>
              <a:ext cx="1154967" cy="1704418"/>
            </a:xfrm>
            <a:prstGeom prst="rect">
              <a:avLst/>
            </a:prstGeom>
          </p:spPr>
        </p:pic>
        <p:pic>
          <p:nvPicPr>
            <p:cNvPr id="13" name="Picture 12" descr="line drawing of computer from 1980s"/>
            <p:cNvPicPr>
              <a:picLocks noChangeAspect="1"/>
            </p:cNvPicPr>
            <p:nvPr/>
          </p:nvPicPr>
          <p:blipFill>
            <a:blip r:embed="rId5"/>
            <a:stretch>
              <a:fillRect/>
            </a:stretch>
          </p:blipFill>
          <p:spPr>
            <a:xfrm>
              <a:off x="5181629" y="3975136"/>
              <a:ext cx="1241418" cy="1201882"/>
            </a:xfrm>
            <a:prstGeom prst="rect">
              <a:avLst/>
            </a:prstGeom>
          </p:spPr>
        </p:pic>
        <p:pic>
          <p:nvPicPr>
            <p:cNvPr id="14" name="Picture 13" descr="line drawing of computer from 1980s"/>
            <p:cNvPicPr>
              <a:picLocks noChangeAspect="1"/>
            </p:cNvPicPr>
            <p:nvPr/>
          </p:nvPicPr>
          <p:blipFill>
            <a:blip r:embed="rId6"/>
            <a:stretch>
              <a:fillRect/>
            </a:stretch>
          </p:blipFill>
          <p:spPr>
            <a:xfrm>
              <a:off x="5181629" y="2679236"/>
              <a:ext cx="1195398" cy="1146936"/>
            </a:xfrm>
            <a:prstGeom prst="rect">
              <a:avLst/>
            </a:prstGeom>
          </p:spPr>
        </p:pic>
      </p:grpSp>
      <p:sp>
        <p:nvSpPr>
          <p:cNvPr id="10" name="TextBox 9"/>
          <p:cNvSpPr txBox="1"/>
          <p:nvPr/>
        </p:nvSpPr>
        <p:spPr>
          <a:xfrm>
            <a:off x="674093" y="3140259"/>
            <a:ext cx="4380508" cy="276999"/>
          </a:xfrm>
          <a:prstGeom prst="rect">
            <a:avLst/>
          </a:prstGeom>
          <a:noFill/>
        </p:spPr>
        <p:txBody>
          <a:bodyPr wrap="square" rtlCol="0">
            <a:spAutoFit/>
          </a:bodyPr>
          <a:lstStyle/>
          <a:p>
            <a:r>
              <a:rPr lang="en-US" sz="1200" u="sng" dirty="0" smtClean="0">
                <a:solidFill>
                  <a:schemeClr val="tx2">
                    <a:lumMod val="75000"/>
                  </a:schemeClr>
                </a:solidFill>
              </a:rPr>
              <a:t>www.wipo.int/edocs/mdocs/sct/en/sct_35/sct_35_6_rev_2.pdf</a:t>
            </a:r>
            <a:endParaRPr lang="en-US" sz="1200" u="sng" dirty="0">
              <a:solidFill>
                <a:schemeClr val="tx2">
                  <a:lumMod val="75000"/>
                </a:schemeClr>
              </a:solidFill>
            </a:endParaRPr>
          </a:p>
        </p:txBody>
      </p:sp>
    </p:spTree>
    <p:extLst>
      <p:ext uri="{BB962C8B-B14F-4D97-AF65-F5344CB8AC3E}">
        <p14:creationId xmlns:p14="http://schemas.microsoft.com/office/powerpoint/2010/main" val="170573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New technologies and environments</a:t>
            </a:r>
            <a:endParaRPr lang="en-US" dirty="0"/>
          </a:p>
        </p:txBody>
      </p:sp>
      <p:sp>
        <p:nvSpPr>
          <p:cNvPr id="9" name="Content Placeholder 2"/>
          <p:cNvSpPr>
            <a:spLocks noGrp="1"/>
          </p:cNvSpPr>
          <p:nvPr>
            <p:ph idx="1"/>
          </p:nvPr>
        </p:nvSpPr>
        <p:spPr>
          <a:xfrm>
            <a:off x="457200" y="1447584"/>
            <a:ext cx="4461164" cy="3786267"/>
          </a:xfrm>
        </p:spPr>
        <p:txBody>
          <a:bodyPr>
            <a:normAutofit/>
          </a:bodyPr>
          <a:lstStyle/>
          <a:p>
            <a:r>
              <a:rPr lang="en-US" sz="2400" dirty="0" smtClean="0"/>
              <a:t>Virtually any product now may utilize a GUI in interaction with users.</a:t>
            </a:r>
          </a:p>
          <a:p>
            <a:r>
              <a:rPr lang="en-US" sz="2400" dirty="0" smtClean="0"/>
              <a:t>Designs appear on glass, in air, on walls, etc. </a:t>
            </a:r>
          </a:p>
          <a:p>
            <a:endParaRPr lang="en-US" sz="2400" dirty="0" smtClean="0"/>
          </a:p>
          <a:p>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5</a:t>
            </a:fld>
            <a:endParaRPr lang="en-US" dirty="0"/>
          </a:p>
        </p:txBody>
      </p:sp>
      <p:pic>
        <p:nvPicPr>
          <p:cNvPr id="7" name="Picture 6" descr="image of car dashboard  with computer"/>
          <p:cNvPicPr>
            <a:picLocks noChangeAspect="1"/>
          </p:cNvPicPr>
          <p:nvPr/>
        </p:nvPicPr>
        <p:blipFill>
          <a:blip r:embed="rId2"/>
          <a:stretch>
            <a:fillRect/>
          </a:stretch>
        </p:blipFill>
        <p:spPr>
          <a:xfrm>
            <a:off x="5282104" y="3177103"/>
            <a:ext cx="2247688" cy="1597530"/>
          </a:xfrm>
          <a:prstGeom prst="rect">
            <a:avLst/>
          </a:prstGeom>
        </p:spPr>
      </p:pic>
      <p:pic>
        <p:nvPicPr>
          <p:cNvPr id="8" name="Picture 7" descr="image of car dashboard  with computer"/>
          <p:cNvPicPr>
            <a:picLocks noChangeAspect="1"/>
          </p:cNvPicPr>
          <p:nvPr/>
        </p:nvPicPr>
        <p:blipFill>
          <a:blip r:embed="rId3"/>
          <a:stretch>
            <a:fillRect/>
          </a:stretch>
        </p:blipFill>
        <p:spPr>
          <a:xfrm>
            <a:off x="5071371" y="1447584"/>
            <a:ext cx="2264458" cy="1530774"/>
          </a:xfrm>
          <a:prstGeom prst="rect">
            <a:avLst/>
          </a:prstGeom>
        </p:spPr>
      </p:pic>
      <p:sp>
        <p:nvSpPr>
          <p:cNvPr id="10" name="TextBox 9"/>
          <p:cNvSpPr txBox="1"/>
          <p:nvPr/>
        </p:nvSpPr>
        <p:spPr>
          <a:xfrm>
            <a:off x="537856" y="3729647"/>
            <a:ext cx="4380508" cy="276999"/>
          </a:xfrm>
          <a:prstGeom prst="rect">
            <a:avLst/>
          </a:prstGeom>
          <a:noFill/>
        </p:spPr>
        <p:txBody>
          <a:bodyPr wrap="square" rtlCol="0">
            <a:spAutoFit/>
          </a:bodyPr>
          <a:lstStyle/>
          <a:p>
            <a:r>
              <a:rPr lang="en-US" sz="1200" u="sng" dirty="0" smtClean="0">
                <a:solidFill>
                  <a:schemeClr val="tx2">
                    <a:lumMod val="75000"/>
                  </a:schemeClr>
                </a:solidFill>
              </a:rPr>
              <a:t>www.wipo.int/edocs/mdocs/sct/en/sct_35/sct_35_6_rev_2.pdf</a:t>
            </a:r>
            <a:endParaRPr lang="en-US" sz="1200" u="sng" dirty="0">
              <a:solidFill>
                <a:schemeClr val="tx2">
                  <a:lumMod val="75000"/>
                </a:schemeClr>
              </a:solidFill>
            </a:endParaRPr>
          </a:p>
        </p:txBody>
      </p:sp>
    </p:spTree>
    <p:extLst>
      <p:ext uri="{BB962C8B-B14F-4D97-AF65-F5344CB8AC3E}">
        <p14:creationId xmlns:p14="http://schemas.microsoft.com/office/powerpoint/2010/main" val="106857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New technologies and environments</a:t>
            </a:r>
            <a:endParaRPr lang="en-US" dirty="0"/>
          </a:p>
        </p:txBody>
      </p:sp>
      <p:sp>
        <p:nvSpPr>
          <p:cNvPr id="9" name="Content Placeholder 2"/>
          <p:cNvSpPr>
            <a:spLocks noGrp="1"/>
          </p:cNvSpPr>
          <p:nvPr>
            <p:ph idx="1"/>
          </p:nvPr>
        </p:nvSpPr>
        <p:spPr>
          <a:xfrm>
            <a:off x="457200" y="1447584"/>
            <a:ext cx="3498273" cy="3786267"/>
          </a:xfrm>
        </p:spPr>
        <p:txBody>
          <a:bodyPr>
            <a:normAutofit/>
          </a:bodyPr>
          <a:lstStyle/>
          <a:p>
            <a:r>
              <a:rPr lang="en-US" sz="2400" dirty="0" smtClean="0"/>
              <a:t>Projected in air or on a surface.</a:t>
            </a:r>
          </a:p>
          <a:p>
            <a:r>
              <a:rPr lang="en-US" sz="2400" dirty="0" smtClean="0"/>
              <a:t>May react to user actions large or small.</a:t>
            </a:r>
          </a:p>
          <a:p>
            <a:endParaRPr lang="en-US" sz="2400" dirty="0" smtClean="0"/>
          </a:p>
          <a:p>
            <a:pPr marL="0" indent="0">
              <a:buNone/>
            </a:pPr>
            <a:endParaRPr lang="en-US" sz="2400" dirty="0" smtClean="0"/>
          </a:p>
          <a:p>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6</a:t>
            </a:fld>
            <a:endParaRPr lang="en-US" dirty="0"/>
          </a:p>
        </p:txBody>
      </p:sp>
      <p:pic>
        <p:nvPicPr>
          <p:cNvPr id="10" name="Picture 9" descr="image of computer projection"/>
          <p:cNvPicPr>
            <a:picLocks noChangeAspect="1"/>
          </p:cNvPicPr>
          <p:nvPr/>
        </p:nvPicPr>
        <p:blipFill>
          <a:blip r:embed="rId2"/>
          <a:stretch>
            <a:fillRect/>
          </a:stretch>
        </p:blipFill>
        <p:spPr>
          <a:xfrm>
            <a:off x="5102558" y="1368342"/>
            <a:ext cx="2323314" cy="1575749"/>
          </a:xfrm>
          <a:prstGeom prst="rect">
            <a:avLst/>
          </a:prstGeom>
        </p:spPr>
      </p:pic>
      <p:pic>
        <p:nvPicPr>
          <p:cNvPr id="14" name="Picture 13" descr="image of computer proj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194" y="3088539"/>
            <a:ext cx="2323314" cy="1744677"/>
          </a:xfrm>
          <a:prstGeom prst="rect">
            <a:avLst/>
          </a:prstGeom>
        </p:spPr>
      </p:pic>
      <p:sp>
        <p:nvSpPr>
          <p:cNvPr id="11" name="TextBox 10"/>
          <p:cNvSpPr txBox="1"/>
          <p:nvPr/>
        </p:nvSpPr>
        <p:spPr>
          <a:xfrm>
            <a:off x="457200" y="3405313"/>
            <a:ext cx="4380508" cy="276999"/>
          </a:xfrm>
          <a:prstGeom prst="rect">
            <a:avLst/>
          </a:prstGeom>
          <a:noFill/>
        </p:spPr>
        <p:txBody>
          <a:bodyPr wrap="square" rtlCol="0">
            <a:spAutoFit/>
          </a:bodyPr>
          <a:lstStyle/>
          <a:p>
            <a:r>
              <a:rPr lang="en-US" sz="1200" u="sng" dirty="0" smtClean="0">
                <a:solidFill>
                  <a:schemeClr val="tx2">
                    <a:lumMod val="75000"/>
                  </a:schemeClr>
                </a:solidFill>
              </a:rPr>
              <a:t>www.wipo.int/edocs/mdocs/sct/en/sct_35/sct_35_6_rev_2.pdf</a:t>
            </a:r>
            <a:endParaRPr lang="en-US" sz="1200" u="sng" dirty="0">
              <a:solidFill>
                <a:schemeClr val="tx2">
                  <a:lumMod val="75000"/>
                </a:schemeClr>
              </a:solidFill>
            </a:endParaRPr>
          </a:p>
        </p:txBody>
      </p:sp>
    </p:spTree>
    <p:extLst>
      <p:ext uri="{BB962C8B-B14F-4D97-AF65-F5344CB8AC3E}">
        <p14:creationId xmlns:p14="http://schemas.microsoft.com/office/powerpoint/2010/main" val="2876502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New technologies and environments</a:t>
            </a:r>
            <a:endParaRPr lang="en-US" dirty="0"/>
          </a:p>
        </p:txBody>
      </p:sp>
      <p:sp>
        <p:nvSpPr>
          <p:cNvPr id="9" name="Content Placeholder 2"/>
          <p:cNvSpPr>
            <a:spLocks noGrp="1"/>
          </p:cNvSpPr>
          <p:nvPr>
            <p:ph idx="1"/>
          </p:nvPr>
        </p:nvSpPr>
        <p:spPr>
          <a:xfrm>
            <a:off x="457200" y="1447584"/>
            <a:ext cx="4530436" cy="3786267"/>
          </a:xfrm>
        </p:spPr>
        <p:txBody>
          <a:bodyPr>
            <a:normAutofit/>
          </a:bodyPr>
          <a:lstStyle/>
          <a:p>
            <a:r>
              <a:rPr lang="en-US" sz="2400" dirty="0" smtClean="0"/>
              <a:t>Virtual reality and augmented reality environments.</a:t>
            </a:r>
          </a:p>
          <a:p>
            <a:r>
              <a:rPr lang="en-US" sz="2400" dirty="0" smtClean="0"/>
              <a:t>Environments not considered when global industrial design laws drafted.</a:t>
            </a:r>
          </a:p>
          <a:p>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7</a:t>
            </a:fld>
            <a:endParaRPr lang="en-US" dirty="0"/>
          </a:p>
        </p:txBody>
      </p:sp>
      <p:pic>
        <p:nvPicPr>
          <p:cNvPr id="8" name="Picture 7" descr="image of women wearing virtual reality glas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511" y="1595216"/>
            <a:ext cx="2479123" cy="1652749"/>
          </a:xfrm>
          <a:prstGeom prst="rect">
            <a:avLst/>
          </a:prstGeom>
        </p:spPr>
      </p:pic>
      <p:pic>
        <p:nvPicPr>
          <p:cNvPr id="11" name="Picture 2" descr="Mobile Phone, Smartphone, 3D, Manipulation, Screen,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253" y="3403288"/>
            <a:ext cx="2486068" cy="165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8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International discussions</a:t>
            </a:r>
          </a:p>
        </p:txBody>
      </p:sp>
      <p:sp>
        <p:nvSpPr>
          <p:cNvPr id="16" name="Content Placeholder 2"/>
          <p:cNvSpPr>
            <a:spLocks noGrp="1"/>
          </p:cNvSpPr>
          <p:nvPr>
            <p:ph idx="1"/>
          </p:nvPr>
        </p:nvSpPr>
        <p:spPr>
          <a:xfrm>
            <a:off x="457200" y="1447584"/>
            <a:ext cx="4191000" cy="3786267"/>
          </a:xfrm>
        </p:spPr>
        <p:txBody>
          <a:bodyPr>
            <a:normAutofit/>
          </a:bodyPr>
          <a:lstStyle/>
          <a:p>
            <a:r>
              <a:rPr lang="en-US" sz="2400" dirty="0" smtClean="0"/>
              <a:t>SCT/35/6 Rev. 2</a:t>
            </a:r>
          </a:p>
          <a:p>
            <a:pPr lvl="1"/>
            <a:r>
              <a:rPr lang="en-US" sz="2000" dirty="0" smtClean="0"/>
              <a:t>September 12, 2016</a:t>
            </a:r>
          </a:p>
          <a:p>
            <a:pPr lvl="1"/>
            <a:r>
              <a:rPr lang="en-US" sz="2000" dirty="0" smtClean="0"/>
              <a:t>US-JP-IL Proposal</a:t>
            </a:r>
          </a:p>
          <a:p>
            <a:r>
              <a:rPr lang="en-US" sz="2400" dirty="0" smtClean="0"/>
              <a:t>Similarities and differences in the protection of new technological designs.</a:t>
            </a:r>
          </a:p>
          <a:p>
            <a:endParaRPr lang="en-US" sz="2400" dirty="0" smtClean="0"/>
          </a:p>
          <a:p>
            <a:pPr marL="0" indent="0">
              <a:buNone/>
            </a:pPr>
            <a:endParaRPr lang="en-US" sz="2400" dirty="0" smtClean="0"/>
          </a:p>
          <a:p>
            <a:endParaRPr lang="en-US" sz="2400"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8</a:t>
            </a:fld>
            <a:endParaRPr lang="en-US" dirty="0"/>
          </a:p>
        </p:txBody>
      </p:sp>
      <p:pic>
        <p:nvPicPr>
          <p:cNvPr id="2" name="Picture 1" descr="image of WIPO proposal"/>
          <p:cNvPicPr>
            <a:picLocks noChangeAspect="1"/>
          </p:cNvPicPr>
          <p:nvPr/>
        </p:nvPicPr>
        <p:blipFill>
          <a:blip r:embed="rId2"/>
          <a:stretch>
            <a:fillRect/>
          </a:stretch>
        </p:blipFill>
        <p:spPr>
          <a:xfrm>
            <a:off x="5081278" y="1524794"/>
            <a:ext cx="3365293" cy="3772694"/>
          </a:xfrm>
          <a:prstGeom prst="rect">
            <a:avLst/>
          </a:prstGeom>
          <a:ln w="12700">
            <a:solidFill>
              <a:schemeClr val="tx1"/>
            </a:solidFill>
          </a:ln>
        </p:spPr>
      </p:pic>
      <p:sp>
        <p:nvSpPr>
          <p:cNvPr id="7" name="TextBox 6"/>
          <p:cNvSpPr txBox="1"/>
          <p:nvPr/>
        </p:nvSpPr>
        <p:spPr>
          <a:xfrm>
            <a:off x="457200" y="4266111"/>
            <a:ext cx="4380508" cy="276999"/>
          </a:xfrm>
          <a:prstGeom prst="rect">
            <a:avLst/>
          </a:prstGeom>
          <a:noFill/>
        </p:spPr>
        <p:txBody>
          <a:bodyPr wrap="square" rtlCol="0">
            <a:spAutoFit/>
          </a:bodyPr>
          <a:lstStyle/>
          <a:p>
            <a:r>
              <a:rPr lang="en-US" sz="1200" u="sng" dirty="0" smtClean="0">
                <a:solidFill>
                  <a:schemeClr val="tx2">
                    <a:lumMod val="75000"/>
                  </a:schemeClr>
                </a:solidFill>
              </a:rPr>
              <a:t>www.wipo.int/edocs/mdocs/sct/en/sct_35/sct_35_6_rev_2.pdf</a:t>
            </a:r>
            <a:endParaRPr lang="en-US" sz="1200" u="sng" dirty="0">
              <a:solidFill>
                <a:schemeClr val="tx2">
                  <a:lumMod val="75000"/>
                </a:schemeClr>
              </a:solidFill>
            </a:endParaRPr>
          </a:p>
        </p:txBody>
      </p:sp>
    </p:spTree>
    <p:extLst>
      <p:ext uri="{BB962C8B-B14F-4D97-AF65-F5344CB8AC3E}">
        <p14:creationId xmlns:p14="http://schemas.microsoft.com/office/powerpoint/2010/main" val="293990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International discussions</a:t>
            </a:r>
            <a:endParaRPr lang="en-US" dirty="0"/>
          </a:p>
        </p:txBody>
      </p:sp>
      <p:sp>
        <p:nvSpPr>
          <p:cNvPr id="3" name="Content Placeholder 2"/>
          <p:cNvSpPr>
            <a:spLocks noGrp="1"/>
          </p:cNvSpPr>
          <p:nvPr>
            <p:ph idx="1"/>
          </p:nvPr>
        </p:nvSpPr>
        <p:spPr>
          <a:xfrm>
            <a:off x="457200" y="1447584"/>
            <a:ext cx="7786255" cy="3786267"/>
          </a:xfrm>
        </p:spPr>
        <p:txBody>
          <a:bodyPr>
            <a:normAutofit/>
          </a:bodyPr>
          <a:lstStyle/>
          <a:p>
            <a:r>
              <a:rPr lang="en-US" sz="2400" dirty="0" smtClean="0"/>
              <a:t>SCT/36/2 Rev. 2 – August 4, 2016</a:t>
            </a:r>
          </a:p>
          <a:p>
            <a:pPr lvl="1"/>
            <a:r>
              <a:rPr lang="en-US" sz="2000" dirty="0" smtClean="0"/>
              <a:t>Responses to comparative questionnaire covering system of protection, applications, examination, scope and duration of protections for designs in new technology designs</a:t>
            </a:r>
          </a:p>
          <a:p>
            <a:pPr lvl="1"/>
            <a:r>
              <a:rPr lang="en-US" sz="2000" dirty="0" smtClean="0"/>
              <a:t>(66 member states, 2 IGOs and 6 NGOs). </a:t>
            </a:r>
          </a:p>
          <a:p>
            <a:endParaRPr lang="en-US" sz="2400" dirty="0" smtClean="0"/>
          </a:p>
          <a:p>
            <a:endParaRPr lang="en-US" sz="2400" dirty="0"/>
          </a:p>
        </p:txBody>
      </p:sp>
      <p:sp>
        <p:nvSpPr>
          <p:cNvPr id="2" name="Slide Number Placeholder 1"/>
          <p:cNvSpPr>
            <a:spLocks noGrp="1"/>
          </p:cNvSpPr>
          <p:nvPr>
            <p:ph type="sldNum" sz="quarter" idx="10"/>
          </p:nvPr>
        </p:nvSpPr>
        <p:spPr/>
        <p:txBody>
          <a:bodyPr/>
          <a:lstStyle/>
          <a:p>
            <a:fld id="{1D648693-0942-45E9-83AE-76FC568F9452}" type="slidenum">
              <a:rPr lang="en-US" smtClean="0"/>
              <a:pPr/>
              <a:t>9</a:t>
            </a:fld>
            <a:endParaRPr lang="en-US" dirty="0"/>
          </a:p>
        </p:txBody>
      </p:sp>
      <p:sp>
        <p:nvSpPr>
          <p:cNvPr id="6" name="TextBox 5"/>
          <p:cNvSpPr txBox="1"/>
          <p:nvPr/>
        </p:nvSpPr>
        <p:spPr>
          <a:xfrm>
            <a:off x="457200" y="3823559"/>
            <a:ext cx="5175386" cy="276999"/>
          </a:xfrm>
          <a:prstGeom prst="rect">
            <a:avLst/>
          </a:prstGeom>
          <a:noFill/>
        </p:spPr>
        <p:txBody>
          <a:bodyPr wrap="square" rtlCol="0">
            <a:spAutoFit/>
          </a:bodyPr>
          <a:lstStyle/>
          <a:p>
            <a:r>
              <a:rPr lang="en-US" sz="1200" u="sng" dirty="0" smtClean="0">
                <a:solidFill>
                  <a:schemeClr val="tx2">
                    <a:lumMod val="75000"/>
                  </a:schemeClr>
                </a:solidFill>
              </a:rPr>
              <a:t>www.wipo.int/edocs/mdocs/geoind/en/sct_36/sct_36_2_rev_2.pdf</a:t>
            </a:r>
            <a:endParaRPr lang="en-US" sz="1200" u="sng" dirty="0">
              <a:solidFill>
                <a:schemeClr val="tx2">
                  <a:lumMod val="75000"/>
                </a:schemeClr>
              </a:solidFill>
            </a:endParaRPr>
          </a:p>
        </p:txBody>
      </p:sp>
    </p:spTree>
    <p:extLst>
      <p:ext uri="{BB962C8B-B14F-4D97-AF65-F5344CB8AC3E}">
        <p14:creationId xmlns:p14="http://schemas.microsoft.com/office/powerpoint/2010/main" val="1624869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5-2019.potx" id="{29361FAD-0026-41BA-AFEC-2306FE8307E6}" vid="{3692D7F3-D9B7-403D-88F0-F2A75A4496F4}"/>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5-2019.potx" id="{29361FAD-0026-41BA-AFEC-2306FE8307E6}" vid="{562CF5C2-0D52-40E9-A810-ECAF2B8BC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 master purple revised 5-2019</Template>
  <TotalTime>15838</TotalTime>
  <Words>1016</Words>
  <Application>Microsoft Office PowerPoint</Application>
  <PresentationFormat>On-screen Show (16:10)</PresentationFormat>
  <Paragraphs>129</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Courier New</vt:lpstr>
      <vt:lpstr>Segoe UI</vt:lpstr>
      <vt:lpstr>Segoe UI Light</vt:lpstr>
      <vt:lpstr>Segoe UI Semibold</vt:lpstr>
      <vt:lpstr>Wingdings</vt:lpstr>
      <vt:lpstr>Brand master navy</vt:lpstr>
      <vt:lpstr>Brand master navy no logo</vt:lpstr>
      <vt:lpstr>PowerPoint Presentation</vt:lpstr>
      <vt:lpstr>Modernizing industrial design protection for new technologies</vt:lpstr>
      <vt:lpstr>Overview</vt:lpstr>
      <vt:lpstr>New technologies and environments</vt:lpstr>
      <vt:lpstr>New technologies and environments</vt:lpstr>
      <vt:lpstr>New technologies and environments</vt:lpstr>
      <vt:lpstr>New technologies and environments</vt:lpstr>
      <vt:lpstr>International discussions</vt:lpstr>
      <vt:lpstr>International discussions</vt:lpstr>
      <vt:lpstr>International discussions</vt:lpstr>
      <vt:lpstr>International discussions</vt:lpstr>
      <vt:lpstr>International discussions</vt:lpstr>
      <vt:lpstr>International discussions</vt:lpstr>
      <vt:lpstr>ID5 developments</vt:lpstr>
      <vt:lpstr>Developments in Singapore </vt:lpstr>
      <vt:lpstr>Developments in Japan</vt:lpstr>
      <vt:lpstr>Current discussions</vt:lpstr>
      <vt:lpstr>Current discussions</vt:lpstr>
      <vt:lpstr>Current discussions</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USPTO</dc:creator>
  <dc:description>Revised 6-24-19</dc:description>
  <cp:lastModifiedBy>Harvey, Melissa</cp:lastModifiedBy>
  <cp:revision>90</cp:revision>
  <cp:lastPrinted>2021-02-02T00:29:34Z</cp:lastPrinted>
  <dcterms:created xsi:type="dcterms:W3CDTF">2021-01-04T16:30:09Z</dcterms:created>
  <dcterms:modified xsi:type="dcterms:W3CDTF">2021-02-16T21:55:25Z</dcterms:modified>
</cp:coreProperties>
</file>