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790" r:id="rId14"/>
    <p:sldMasterId id="2147483807" r:id="rId15"/>
  </p:sldMasterIdLst>
  <p:notesMasterIdLst>
    <p:notesMasterId r:id="rId72"/>
  </p:notesMasterIdLst>
  <p:handoutMasterIdLst>
    <p:handoutMasterId r:id="rId73"/>
  </p:handoutMasterIdLst>
  <p:sldIdLst>
    <p:sldId id="258" r:id="rId16"/>
    <p:sldId id="261" r:id="rId17"/>
    <p:sldId id="582" r:id="rId18"/>
    <p:sldId id="583" r:id="rId19"/>
    <p:sldId id="573" r:id="rId20"/>
    <p:sldId id="588" r:id="rId21"/>
    <p:sldId id="590" r:id="rId22"/>
    <p:sldId id="542" r:id="rId23"/>
    <p:sldId id="697" r:id="rId24"/>
    <p:sldId id="616" r:id="rId25"/>
    <p:sldId id="710" r:id="rId26"/>
    <p:sldId id="711" r:id="rId27"/>
    <p:sldId id="617" r:id="rId28"/>
    <p:sldId id="546" r:id="rId29"/>
    <p:sldId id="670" r:id="rId30"/>
    <p:sldId id="347" r:id="rId31"/>
    <p:sldId id="642" r:id="rId32"/>
    <p:sldId id="897" r:id="rId33"/>
    <p:sldId id="896" r:id="rId34"/>
    <p:sldId id="684" r:id="rId35"/>
    <p:sldId id="276" r:id="rId36"/>
    <p:sldId id="707" r:id="rId37"/>
    <p:sldId id="620" r:id="rId38"/>
    <p:sldId id="887" r:id="rId39"/>
    <p:sldId id="886" r:id="rId40"/>
    <p:sldId id="890" r:id="rId41"/>
    <p:sldId id="350" r:id="rId42"/>
    <p:sldId id="351" r:id="rId43"/>
    <p:sldId id="352" r:id="rId44"/>
    <p:sldId id="364" r:id="rId45"/>
    <p:sldId id="898" r:id="rId46"/>
    <p:sldId id="326" r:id="rId47"/>
    <p:sldId id="349" r:id="rId48"/>
    <p:sldId id="891" r:id="rId49"/>
    <p:sldId id="883" r:id="rId50"/>
    <p:sldId id="892" r:id="rId51"/>
    <p:sldId id="893" r:id="rId52"/>
    <p:sldId id="894" r:id="rId53"/>
    <p:sldId id="631" r:id="rId54"/>
    <p:sldId id="604" r:id="rId55"/>
    <p:sldId id="607" r:id="rId56"/>
    <p:sldId id="663" r:id="rId57"/>
    <p:sldId id="702" r:id="rId58"/>
    <p:sldId id="703" r:id="rId59"/>
    <p:sldId id="586" r:id="rId60"/>
    <p:sldId id="691" r:id="rId61"/>
    <p:sldId id="700" r:id="rId62"/>
    <p:sldId id="895" r:id="rId63"/>
    <p:sldId id="655" r:id="rId64"/>
    <p:sldId id="704" r:id="rId65"/>
    <p:sldId id="666" r:id="rId66"/>
    <p:sldId id="692" r:id="rId67"/>
    <p:sldId id="693" r:id="rId68"/>
    <p:sldId id="694" r:id="rId69"/>
    <p:sldId id="512" r:id="rId70"/>
    <p:sldId id="556" r:id="rId7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782" autoAdjust="0"/>
  </p:normalViewPr>
  <p:slideViewPr>
    <p:cSldViewPr snapToGrid="0" snapToObjects="1">
      <p:cViewPr varScale="1">
        <p:scale>
          <a:sx n="100" d="100"/>
          <a:sy n="100" d="100"/>
        </p:scale>
        <p:origin x="96" y="90"/>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28</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8</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5/24/2023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5/24/2023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1171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8050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371561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This case is full of interesting issues dealing with inequitable conduct.  It is a good read for those interested in the subject.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One of the points here is that a person coordinating litigation and reexamination was held responsible for ensuring that information was properly cited to the PTO.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Segoe UI"/>
                <a:ea typeface="+mn-ea"/>
                <a:cs typeface="+mn-cs"/>
              </a:rPr>
              <a:t>Protective Orders</a:t>
            </a: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 Its important to pay attention to the terms of the protective order to make sure that things that aren’t subject to the protective order are evaluated for citation in a co-pending prosecution matter.  For example, if invalidity contentions containing prior art are submitted by defendants to a patent infringement action – you might want to make sure the appropriate people are looking at them to see if anything needs to be cited.</a:t>
            </a:r>
            <a:endParaRPr kumimoji="0" lang="en-US" sz="1200" b="1" i="0" u="sng" strike="noStrike" kern="1200" cap="none" spc="0" normalizeH="0" baseline="0" noProof="0" dirty="0">
              <a:ln>
                <a:noFill/>
              </a:ln>
              <a:solidFill>
                <a:prstClr val="black"/>
              </a:solidFill>
              <a:effectLst/>
              <a:uLnTx/>
              <a:uFillTx/>
              <a:latin typeface="Segoe UI"/>
              <a:ea typeface="+mn-ea"/>
              <a:cs typeface="+mn-cs"/>
            </a:endParaRPr>
          </a:p>
          <a:p>
            <a:pPr marL="0" indent="0">
              <a:buFontTx/>
              <a:buNone/>
            </a:pPr>
            <a:endParaRPr lang="en-US" b="1" u="sng"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8723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4052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1"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4400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u="sng"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1419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Hicks had prior discipline in California for discovery abuses.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Discuss implications of 303 under new rules – discuss how this is not conduct before the USPTO, yet OED can impose discipline.</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a:ea typeface="+mn-ea"/>
                <a:cs typeface="+mn-cs"/>
              </a:rPr>
              <a:t>In the discussion about “Tools for Compliance” with the duty of disclosure, this case is extremely important.  This case, it’s District and Fed. Circuit counterparts and the cases referenced therein discuss the means by which mistakes and misrepresentations </a:t>
            </a:r>
            <a:r>
              <a:rPr kumimoji="0" lang="en-US" sz="1200" b="0" i="0" u="sng" strike="noStrike" kern="1200" cap="none" spc="0" normalizeH="0" baseline="0" noProof="0" dirty="0">
                <a:ln>
                  <a:noFill/>
                </a:ln>
                <a:solidFill>
                  <a:prstClr val="black"/>
                </a:solidFill>
                <a:effectLst/>
                <a:uLnTx/>
                <a:uFillTx/>
                <a:latin typeface="Segoe UI"/>
                <a:ea typeface="+mn-ea"/>
                <a:cs typeface="+mn-cs"/>
              </a:rPr>
              <a:t>must</a:t>
            </a:r>
            <a:r>
              <a:rPr kumimoji="0" lang="en-US" sz="1200" b="0" i="0" u="none" strike="noStrike" kern="1200" cap="none" spc="0" normalizeH="0" baseline="0" noProof="0" dirty="0">
                <a:ln>
                  <a:noFill/>
                </a:ln>
                <a:solidFill>
                  <a:prstClr val="black"/>
                </a:solidFill>
                <a:effectLst/>
                <a:uLnTx/>
                <a:uFillTx/>
                <a:latin typeface="Segoe UI"/>
                <a:ea typeface="+mn-ea"/>
                <a:cs typeface="+mn-cs"/>
              </a:rPr>
              <a:t> be corrected.</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89133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99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42463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9177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02417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6772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Ethics Scenario: Gross and Disreputable Misconduct – Are you Drunk?</a:t>
            </a:r>
          </a:p>
          <a:p>
            <a:endParaRPr lang="en-US" dirty="0"/>
          </a:p>
          <a:p>
            <a:r>
              <a:rPr lang="en-US" dirty="0"/>
              <a:t>Scene 1: In Patent Attorney’s office.  Patent Attorney picks up the phone and Client is on the other line.</a:t>
            </a:r>
          </a:p>
          <a:p>
            <a:r>
              <a:rPr lang="en-US" dirty="0"/>
              <a:t>Patent Attorney to Client: Hello Client.  I have filed a utility patent application for your method of conducting mergers and acquisitions with the USPTO.  It will probably be at least one year until we get a response from the USPTO.</a:t>
            </a:r>
          </a:p>
          <a:p>
            <a:endParaRPr lang="en-US" dirty="0"/>
          </a:p>
          <a:p>
            <a:r>
              <a:rPr lang="en-US" dirty="0"/>
              <a:t>Client to Patent Attorney: Okay, great. Thank you! Please let me know when you hear something from the Office.</a:t>
            </a:r>
          </a:p>
          <a:p>
            <a:endParaRPr lang="en-US" dirty="0"/>
          </a:p>
          <a:p>
            <a:r>
              <a:rPr lang="en-US" dirty="0"/>
              <a:t>[Show moving calendar, ticking clock, or sun rising and setting to demonstrate time]</a:t>
            </a:r>
          </a:p>
          <a:p>
            <a:endParaRPr lang="en-US" dirty="0"/>
          </a:p>
          <a:p>
            <a:r>
              <a:rPr lang="en-US" dirty="0"/>
              <a:t>Text Reads: Over 1 year later.</a:t>
            </a:r>
          </a:p>
          <a:p>
            <a:endParaRPr lang="en-US" dirty="0"/>
          </a:p>
          <a:p>
            <a:r>
              <a:rPr lang="en-US" dirty="0"/>
              <a:t>Patent Attorney over phone to Client: Hello Client! I just received a non-final Office action in your application, rejecting the claims as being directed to patent ineligible subject matter under 35 U.S.C. § 101.  But don’t worry! I will request an interview with the Examiner to resolve this issue.</a:t>
            </a:r>
          </a:p>
          <a:p>
            <a:endParaRPr lang="en-US" dirty="0"/>
          </a:p>
          <a:p>
            <a:r>
              <a:rPr lang="en-US" dirty="0"/>
              <a:t>Client: Okay. I hope you are able to overcome the rejection.  Thank you!</a:t>
            </a:r>
          </a:p>
          <a:p>
            <a:r>
              <a:rPr lang="en-US" dirty="0"/>
              <a:t>Scene 2: Patent Attorney sitting in front of Examiner in new location.</a:t>
            </a:r>
          </a:p>
          <a:p>
            <a:r>
              <a:rPr lang="en-US" dirty="0"/>
              <a:t>Patent Attorney: Hello, Examiner. I would like to discuss your subject matter eligibility rejection. I do not agree with your rejection and do not believe the claimed invention is directed to patent ineligible subject matter.</a:t>
            </a:r>
          </a:p>
          <a:p>
            <a:endParaRPr lang="en-US" dirty="0"/>
          </a:p>
          <a:p>
            <a:r>
              <a:rPr lang="en-US" dirty="0"/>
              <a:t>Examiner: I’m sorry, sir, but the claimed invention does not recite eligible subject matter because it is directed to an abstract idea. </a:t>
            </a:r>
          </a:p>
          <a:p>
            <a:endParaRPr lang="en-US" dirty="0"/>
          </a:p>
          <a:p>
            <a:r>
              <a:rPr lang="en-US" dirty="0"/>
              <a:t>Patent Attorney: What do you mean the claimed invention does not recite eligible subject matter? Are you drunk? No, seriously . . . are you drinking scotch and whiskey with a side of crack cocaine while you ‘examine’ patent applications?</a:t>
            </a:r>
          </a:p>
          <a:p>
            <a:r>
              <a:rPr lang="en-US" dirty="0"/>
              <a:t>Patent Attorney gets up and walks out of interview room.  Examiner picks up phone. Phone rings.</a:t>
            </a:r>
          </a:p>
          <a:p>
            <a:r>
              <a:rPr lang="en-US" dirty="0"/>
              <a:t>Examiner:  Hi OED.  I’m an Examiner in 3700 and I would like to file a complaint against a practitioner.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55</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56</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281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8335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4.jp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47798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42668545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800219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7135266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1000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618923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4538784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449987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712099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70861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7353043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9398063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38161780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9436120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422988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4447700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252154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0"/>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996343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7584357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42653665"/>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1744882"/>
      </p:ext>
    </p:extLst>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6596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3073405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51268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32858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49112500"/>
      </p:ext>
    </p:extLst>
  </p:cSld>
  <p:clrMapOvr>
    <a:masterClrMapping/>
  </p:clrMapOvr>
  <p:hf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3315802806"/>
      </p:ext>
    </p:extLst>
  </p:cSld>
  <p:clrMapOvr>
    <a:masterClrMapping/>
  </p:clrMapOvr>
  <p:hf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26485201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1415742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5611033"/>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41050708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027455793"/>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52118"/>
            <a:ext cx="4021100" cy="1990444"/>
          </a:xfrm>
          <a:prstGeom prst="rect">
            <a:avLst/>
          </a:prstGeom>
        </p:spPr>
      </p:pic>
    </p:spTree>
    <p:extLst>
      <p:ext uri="{BB962C8B-B14F-4D97-AF65-F5344CB8AC3E}">
        <p14:creationId xmlns:p14="http://schemas.microsoft.com/office/powerpoint/2010/main" val="3716723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151947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7.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image" Target="../media/image1.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theme" Target="../theme/theme12.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176595958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98304345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hyperlink" Target="http://www.uspto.gov/probonopat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1.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01.xml"/><Relationship Id="rId4" Type="http://schemas.openxmlformats.org/officeDocument/2006/relationships/image" Target="../media/image15.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9.png"/><Relationship Id="rId4"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8.xml"/></Relationships>
</file>

<file path=ppt/slides/_rels/slide55.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6.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334"/>
            <a:ext cx="8229600" cy="3664527"/>
          </a:xfrm>
        </p:spPr>
        <p:txBody>
          <a:bodyPr>
            <a:normAutofit fontScale="62500" lnSpcReduction="20000"/>
          </a:bodyPr>
          <a:lstStyle/>
          <a:p>
            <a:r>
              <a:rPr lang="en-US" dirty="0">
                <a:latin typeface="+mn-lt"/>
                <a:cs typeface="Segoe UI Light" panose="020B0502040204020203" pitchFamily="34" charset="0"/>
              </a:rPr>
              <a:t>Practitioner must have willingness and ability to participate in the program.</a:t>
            </a:r>
          </a:p>
          <a:p>
            <a:r>
              <a:rPr lang="en-US" dirty="0">
                <a:latin typeface="+mn-lt"/>
                <a:cs typeface="Segoe UI Light" panose="020B0502040204020203" pitchFamily="34" charset="0"/>
              </a:rPr>
              <a:t>In some circumstances, prior discipline is not a bar to diversion.</a:t>
            </a:r>
          </a:p>
          <a:p>
            <a:r>
              <a:rPr lang="en-US" dirty="0">
                <a:latin typeface="+mn-lt"/>
                <a:cs typeface="Segoe UI Light" panose="020B0502040204020203" pitchFamily="34" charset="0"/>
              </a:rPr>
              <a:t>Misconduct at issue must not:</a:t>
            </a:r>
          </a:p>
          <a:p>
            <a:pPr lvl="1"/>
            <a:r>
              <a:rPr lang="en-US" dirty="0">
                <a:latin typeface="+mn-lt"/>
              </a:rPr>
              <a:t>Involve misappropriation of funds or dishonesty, fraud, deceit, or misrepresentation;</a:t>
            </a:r>
          </a:p>
          <a:p>
            <a:pPr lvl="1"/>
            <a:r>
              <a:rPr lang="en-US" dirty="0">
                <a:latin typeface="+mn-lt"/>
              </a:rPr>
              <a:t>Result in or be likely to result in substantial prejudice to a client or other person;</a:t>
            </a:r>
          </a:p>
          <a:p>
            <a:pPr lvl="1"/>
            <a:r>
              <a:rPr lang="en-US" dirty="0">
                <a:latin typeface="+mn-lt"/>
              </a:rPr>
              <a:t>Constitute a “serious crime” (see 37 C.F.R. § 11.1); or</a:t>
            </a:r>
          </a:p>
          <a:p>
            <a:pPr lvl="1"/>
            <a:r>
              <a:rPr lang="en-US" dirty="0">
                <a:latin typeface="+mn-lt"/>
              </a:rPr>
              <a:t>Be part of a pattern of major similar misconduct or be of the same nature as misconduct for which practitioner has been disciplined within the past five years.</a:t>
            </a:r>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altLang="en-US" sz="3500" dirty="0"/>
              <a:t>OED Diversion Pilot Program – criteria</a:t>
            </a:r>
            <a:endParaRPr lang="en-US" sz="35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sp>
        <p:nvSpPr>
          <p:cNvPr id="2" name="Slide Number Placeholder 1"/>
          <p:cNvSpPr>
            <a:spLocks noGrp="1"/>
          </p:cNvSpPr>
          <p:nvPr>
            <p:ph type="sldNum" sz="quarter" idx="10"/>
          </p:nvPr>
        </p:nvSpPr>
        <p:spPr/>
        <p:txBody>
          <a:bodyPr/>
          <a:lstStyle/>
          <a:p>
            <a:fld id="{92DA454B-C859-4892-B9FA-68B588C9F547}" type="slidenum">
              <a:rPr lang="en-US" smtClean="0"/>
              <a:pPr/>
              <a:t>11</a:t>
            </a:fld>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4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altLang="en-US" b="1" dirty="0">
                <a:latin typeface="+mn-lt"/>
                <a:cs typeface="Segoe UI Light" panose="020B0502040204020203" pitchFamily="34" charset="0"/>
              </a:rPr>
              <a:t>USPTO Law School Clinic Certification Program</a:t>
            </a:r>
          </a:p>
          <a:p>
            <a:pPr lvl="1"/>
            <a:r>
              <a:rPr lang="en-US" altLang="en-US" dirty="0">
                <a:latin typeface="+mn-lt"/>
              </a:rPr>
              <a:t>Allows students in a participating law school’s clinic program to practice before the USPTO under the strict guidance of a law school faculty clinic supervisor; and</a:t>
            </a:r>
          </a:p>
          <a:p>
            <a:pPr lvl="1"/>
            <a:r>
              <a:rPr lang="en-US" altLang="en-US" dirty="0">
                <a:latin typeface="+mn-lt"/>
              </a:rPr>
              <a:t>Limited recognition for participating students.</a:t>
            </a:r>
          </a:p>
          <a:p>
            <a:pPr lvl="1"/>
            <a:r>
              <a:rPr lang="en-US" dirty="0">
                <a:latin typeface="+mn-lt"/>
                <a:hlinkClick r:id="rId3"/>
              </a:rPr>
              <a:t>www.uspto.gov/lawschoolclinic</a:t>
            </a:r>
            <a:endParaRPr lang="en-US" dirty="0">
              <a:latin typeface="+mn-lt"/>
            </a:endParaRPr>
          </a:p>
          <a:p>
            <a:pPr lvl="1"/>
            <a:endParaRPr lang="en-US" dirty="0">
              <a:latin typeface="+mn-lt"/>
            </a:endParaRPr>
          </a:p>
          <a:p>
            <a:r>
              <a:rPr lang="en-US" b="1" dirty="0">
                <a:latin typeface="+mn-lt"/>
                <a:cs typeface="Segoe UI Light" panose="020B0502040204020203" pitchFamily="34" charset="0"/>
              </a:rPr>
              <a:t>USPTO Patent Pro Bono Program</a:t>
            </a:r>
          </a:p>
          <a:p>
            <a:pPr lvl="1"/>
            <a:r>
              <a:rPr lang="en-US" dirty="0">
                <a:latin typeface="+mn-lt"/>
              </a:rPr>
              <a:t>Independent regional programs located across the nation work to match financially under-resourced inventors and small businesses with volunteer practitioners to file and prosecute patent applications.</a:t>
            </a:r>
          </a:p>
          <a:p>
            <a:pPr lvl="1"/>
            <a:r>
              <a:rPr lang="en-US" dirty="0">
                <a:latin typeface="+mn-lt"/>
              </a:rPr>
              <a:t>Inventors and interested attorneys can navigate the USPTO website to find links to their regional program: </a:t>
            </a:r>
            <a:r>
              <a:rPr lang="en-US" dirty="0">
                <a:latin typeface="+mn-lt"/>
                <a:hlinkClick r:id="rId4"/>
              </a:rPr>
              <a:t>www.uspto.gov/probonopatents</a:t>
            </a:r>
            <a:endParaRPr lang="en-US" dirty="0">
              <a:latin typeface="+mn-lt"/>
            </a:endParaRPr>
          </a:p>
        </p:txBody>
      </p:sp>
      <p:sp>
        <p:nvSpPr>
          <p:cNvPr id="2" name="Title 1"/>
          <p:cNvSpPr>
            <a:spLocks noGrp="1"/>
          </p:cNvSpPr>
          <p:nvPr>
            <p:ph type="title"/>
          </p:nvPr>
        </p:nvSpPr>
        <p:spPr/>
        <p:txBody>
          <a:bodyPr/>
          <a:lstStyle/>
          <a:p>
            <a:r>
              <a:rPr lang="en-US" altLang="en-US" dirty="0"/>
              <a:t>Pro bono programs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13</a:t>
            </a:fld>
            <a:endParaRPr lang="en-US"/>
          </a:p>
        </p:txBody>
      </p:sp>
    </p:spTree>
    <p:extLst>
      <p:ext uri="{BB962C8B-B14F-4D97-AF65-F5344CB8AC3E}">
        <p14:creationId xmlns:p14="http://schemas.microsoft.com/office/powerpoint/2010/main" val="913442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48"/>
            <a:ext cx="8229600" cy="3786267"/>
          </a:xfrm>
        </p:spPr>
        <p:txBody>
          <a:bodyPr/>
          <a:lstStyle/>
          <a:p>
            <a:r>
              <a:rPr lang="en-US" dirty="0">
                <a:latin typeface="+mn-lt"/>
                <a:cs typeface="Segoe UI Light" panose="020B0502040204020203" pitchFamily="34" charset="0"/>
              </a:rPr>
              <a:t>Neglect</a:t>
            </a:r>
          </a:p>
          <a:p>
            <a:r>
              <a:rPr lang="en-US" dirty="0">
                <a:latin typeface="+mn-lt"/>
                <a:cs typeface="Segoe UI Light" panose="020B0502040204020203" pitchFamily="34" charset="0"/>
              </a:rPr>
              <a:t>Failure to communicate</a:t>
            </a:r>
          </a:p>
          <a:p>
            <a:r>
              <a:rPr lang="en-US" dirty="0">
                <a:latin typeface="+mn-lt"/>
                <a:cs typeface="Segoe UI Light" panose="020B0502040204020203" pitchFamily="34" charset="0"/>
              </a:rPr>
              <a:t>Lying to the client</a:t>
            </a:r>
          </a:p>
          <a:p>
            <a:r>
              <a:rPr lang="en-US" dirty="0">
                <a:latin typeface="+mn-lt"/>
                <a:cs typeface="Segoe UI Light" panose="020B0502040204020203" pitchFamily="34" charset="0"/>
              </a:rPr>
              <a:t>Lack of candor to the USPTO</a:t>
            </a:r>
          </a:p>
          <a:p>
            <a:r>
              <a:rPr lang="en-US" dirty="0">
                <a:latin typeface="+mn-lt"/>
                <a:cs typeface="Segoe UI Light" panose="020B0502040204020203" pitchFamily="34" charset="0"/>
              </a:rPr>
              <a:t>Trademark U.S. counsel cases and </a:t>
            </a:r>
          </a:p>
          <a:p>
            <a:r>
              <a:rPr lang="en-US" dirty="0">
                <a:latin typeface="+mn-lt"/>
                <a:cs typeface="Segoe UI Light" panose="020B0502040204020203" pitchFamily="34" charset="0"/>
              </a:rPr>
              <a:t>Invention promotion cases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15</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Duties of candor, disclosure, and good faith</a:t>
            </a:r>
          </a:p>
        </p:txBody>
      </p:sp>
      <p:sp>
        <p:nvSpPr>
          <p:cNvPr id="3" name="Content Placeholder 2"/>
          <p:cNvSpPr>
            <a:spLocks noGrp="1"/>
          </p:cNvSpPr>
          <p:nvPr>
            <p:ph idx="1"/>
          </p:nvPr>
        </p:nvSpPr>
        <p:spPr/>
        <p:txBody>
          <a:bodyPr>
            <a:normAutofit/>
          </a:bodyPr>
          <a:lstStyle/>
          <a:p>
            <a:r>
              <a:rPr lang="en-US" sz="1600" dirty="0"/>
              <a:t>37 C.F.R. § 1.56 - Duty to disclose information material to patentability</a:t>
            </a:r>
          </a:p>
          <a:p>
            <a:r>
              <a:rPr lang="en-US" sz="1600" dirty="0"/>
              <a:t>37 C.F.R. § 1.555 - Information material to patentability in </a:t>
            </a:r>
            <a:r>
              <a:rPr lang="en-US" sz="1600" i="1" dirty="0"/>
              <a:t>ex parte </a:t>
            </a:r>
            <a:r>
              <a:rPr lang="en-US" sz="1600" dirty="0"/>
              <a:t>and </a:t>
            </a:r>
            <a:r>
              <a:rPr lang="en-US" sz="1600" i="1" dirty="0"/>
              <a:t>inter </a:t>
            </a:r>
            <a:r>
              <a:rPr lang="en-US" sz="1600" i="1" dirty="0" err="1"/>
              <a:t>partes</a:t>
            </a:r>
            <a:r>
              <a:rPr lang="en-US" sz="1600" i="1" dirty="0"/>
              <a:t> </a:t>
            </a:r>
            <a:r>
              <a:rPr lang="en-US" sz="1600" dirty="0"/>
              <a:t>reexamination proceedings</a:t>
            </a:r>
          </a:p>
          <a:p>
            <a:r>
              <a:rPr lang="en-US" sz="1600" dirty="0"/>
              <a:t>37 C.F.R. § 11.18(b) - Signature and certificate for correspondence filed in the office</a:t>
            </a:r>
          </a:p>
          <a:p>
            <a:r>
              <a:rPr lang="en-US" sz="1600" dirty="0"/>
              <a:t>37 C.F.R. § 11.106(c) - Confidentiality of information</a:t>
            </a:r>
          </a:p>
          <a:p>
            <a:r>
              <a:rPr lang="en-US" sz="1600" dirty="0"/>
              <a:t>37 C.F.R. § 11.303(a)-(e) - Candor toward the tribunal</a:t>
            </a:r>
          </a:p>
          <a:p>
            <a:r>
              <a:rPr lang="en-US" sz="1600" dirty="0"/>
              <a:t>37 C.F.R. § 11.801(a)-(b) - Registration, recognition, and disciplinary matters</a:t>
            </a:r>
          </a:p>
          <a:p>
            <a:r>
              <a:rPr lang="en-US" sz="1600" dirty="0"/>
              <a:t>37 C.F.R. § 11.804(c) - Misconduct (dishonesty, fraud, deceit, misrepresentation)</a:t>
            </a:r>
          </a:p>
          <a:p>
            <a:r>
              <a:rPr lang="en-US" sz="1600" dirty="0"/>
              <a:t>37 C.F.R. § 42.11 - Duty of candor; signing papers; representations to the Board; sanctions</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8409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mn-lt"/>
                <a:cs typeface="Segoe UI Light" panose="020B0502040204020203" pitchFamily="34" charset="0"/>
              </a:rPr>
              <a:t>In re Kroll</a:t>
            </a:r>
            <a:r>
              <a:rPr lang="en-US" altLang="en-US" sz="4400" dirty="0">
                <a:latin typeface="+mn-lt"/>
                <a:cs typeface="Segoe UI Light" panose="020B0502040204020203" pitchFamily="34" charset="0"/>
              </a:rPr>
              <a:t>, Proceeding No. D2014-14 (USPTO Mar. 4, 2016)</a:t>
            </a:r>
          </a:p>
          <a:p>
            <a:r>
              <a:rPr lang="en-US" altLang="en-US" dirty="0">
                <a:latin typeface="+mn-lt"/>
                <a:cs typeface="Segoe UI Light" panose="020B0502040204020203" pitchFamily="34" charset="0"/>
              </a:rPr>
              <a:t>Patent attorney:</a:t>
            </a:r>
          </a:p>
          <a:p>
            <a:pPr lvl="1"/>
            <a:r>
              <a:rPr lang="en-US" altLang="en-US" dirty="0">
                <a:latin typeface="+mn-lt"/>
              </a:rPr>
              <a:t>Attorney routinely offered (and charged) to post client inventions for sale on his website;</a:t>
            </a:r>
          </a:p>
          <a:p>
            <a:pPr lvl="1"/>
            <a:r>
              <a:rPr lang="en-US" altLang="en-US" dirty="0">
                <a:latin typeface="+mn-lt"/>
              </a:rPr>
              <a:t>Did not use modern docket management system;</a:t>
            </a:r>
          </a:p>
          <a:p>
            <a:pPr lvl="1"/>
            <a:r>
              <a:rPr lang="en-US" altLang="en-US" dirty="0">
                <a:latin typeface="+mn-lt"/>
              </a:rPr>
              <a:t>Failed to file client’s application, but posted the invention for sale on his website; and</a:t>
            </a:r>
          </a:p>
          <a:p>
            <a:pPr lvl="1"/>
            <a:r>
              <a:rPr lang="en-US" altLang="en-US" dirty="0">
                <a:latin typeface="+mn-lt"/>
              </a:rPr>
              <a:t>Filed application 20 months after posting on the website.</a:t>
            </a:r>
          </a:p>
          <a:p>
            <a:r>
              <a:rPr lang="en-US" altLang="en-US" dirty="0">
                <a:latin typeface="+mn-lt"/>
                <a:cs typeface="Segoe UI Light" panose="020B0502040204020203" pitchFamily="34" charset="0"/>
              </a:rPr>
              <a:t>Aggravating factors included prior disciplinary history.</a:t>
            </a:r>
          </a:p>
          <a:p>
            <a:r>
              <a:rPr lang="en-US" altLang="en-US" dirty="0">
                <a:latin typeface="+mn-lt"/>
                <a:cs typeface="Segoe UI Light" panose="020B0502040204020203" pitchFamily="34" charset="0"/>
              </a:rPr>
              <a:t>Received two-year suspension.</a:t>
            </a:r>
          </a:p>
          <a:p>
            <a:r>
              <a:rPr lang="en-US" altLang="en-US" dirty="0">
                <a:latin typeface="+mn-lt"/>
                <a:cs typeface="Segoe UI Light" panose="020B0502040204020203" pitchFamily="34" charset="0"/>
              </a:rPr>
              <a:t>Rule highlights:</a:t>
            </a:r>
          </a:p>
          <a:p>
            <a:pPr lvl="1"/>
            <a:r>
              <a:rPr lang="en-US" altLang="en-US" dirty="0">
                <a:latin typeface="+mn-lt"/>
              </a:rPr>
              <a:t>37 C.F.R. </a:t>
            </a:r>
            <a:r>
              <a:rPr lang="en-US" dirty="0">
                <a:latin typeface="+mn-lt"/>
              </a:rPr>
              <a:t>§ 10.23(a) – Disreputable or gross misconduct</a:t>
            </a:r>
          </a:p>
          <a:p>
            <a:pPr lvl="1"/>
            <a:r>
              <a:rPr lang="en-US" altLang="en-US" dirty="0">
                <a:latin typeface="+mn-lt"/>
              </a:rPr>
              <a:t>37 C.F.R. </a:t>
            </a:r>
            <a:r>
              <a:rPr lang="en-US" dirty="0">
                <a:latin typeface="+mn-lt"/>
              </a:rPr>
              <a:t>§ 11.18(b) – Certification upon submitting of papers</a:t>
            </a:r>
          </a:p>
          <a:p>
            <a:pPr lvl="1"/>
            <a:r>
              <a:rPr lang="en-US" altLang="en-US" dirty="0">
                <a:latin typeface="+mn-lt"/>
              </a:rPr>
              <a:t>37 C.F.R. </a:t>
            </a:r>
            <a:r>
              <a:rPr lang="en-US" dirty="0">
                <a:latin typeface="+mn-lt"/>
              </a:rPr>
              <a:t>§ 10.77(c) – Neglect</a:t>
            </a:r>
            <a:endParaRPr lang="en-US" altLang="en-US" dirty="0">
              <a:latin typeface="+mn-lt"/>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altLang="en-US" b="1" i="1" dirty="0">
                <a:latin typeface="+mn-lt"/>
              </a:rPr>
              <a:t>In re Chew</a:t>
            </a:r>
            <a:r>
              <a:rPr lang="en-US" altLang="en-US" dirty="0">
                <a:latin typeface="+mn-lt"/>
              </a:rPr>
              <a:t>, Proceeding No. D2023-08 (USPTO Jan. 20, 2023)</a:t>
            </a:r>
          </a:p>
          <a:p>
            <a:pPr lvl="1"/>
            <a:r>
              <a:rPr lang="en-US" dirty="0">
                <a:latin typeface="+mn-lt"/>
              </a:rPr>
              <a:t>Presenting a paper to the USPTO certifies that a reasonable inquiry has been conducted. </a:t>
            </a:r>
            <a:r>
              <a:rPr lang="en-US" i="1" dirty="0">
                <a:latin typeface="+mn-lt"/>
              </a:rPr>
              <a:t>See</a:t>
            </a:r>
            <a:r>
              <a:rPr lang="en-US" dirty="0">
                <a:latin typeface="+mn-lt"/>
              </a:rPr>
              <a:t> 37 C.F.R. § 11.18(b) </a:t>
            </a:r>
          </a:p>
          <a:p>
            <a:pPr lvl="1"/>
            <a:r>
              <a:rPr lang="en-US" dirty="0">
                <a:latin typeface="+mn-lt"/>
              </a:rPr>
              <a:t>Respondent publicly reprimanded for signing 171 micro-entity certifications without inquiring. </a:t>
            </a:r>
            <a:r>
              <a:rPr lang="en-US" i="1" dirty="0">
                <a:latin typeface="+mn-lt"/>
              </a:rPr>
              <a:t>See</a:t>
            </a:r>
            <a:r>
              <a:rPr lang="en-US" dirty="0">
                <a:latin typeface="+mn-lt"/>
              </a:rPr>
              <a:t> 37 C.F.R. § 1.29(a)</a:t>
            </a:r>
          </a:p>
          <a:p>
            <a:pPr lvl="1"/>
            <a:r>
              <a:rPr lang="en-US" altLang="en-US" dirty="0">
                <a:latin typeface="+mn-lt"/>
              </a:rPr>
              <a:t>Respondent contended that his docketing system was insufficient.</a:t>
            </a:r>
          </a:p>
          <a:p>
            <a:pPr lvl="1"/>
            <a:r>
              <a:rPr lang="en-US" altLang="en-US" dirty="0">
                <a:latin typeface="+mn-lt"/>
              </a:rPr>
              <a:t>Mitigating factors:</a:t>
            </a:r>
          </a:p>
          <a:p>
            <a:pPr lvl="2"/>
            <a:r>
              <a:rPr lang="en-US" dirty="0">
                <a:latin typeface="+mn-lt"/>
              </a:rPr>
              <a:t>Respondent timely changed the entity status and paid the deficiencies.</a:t>
            </a:r>
            <a:endParaRPr lang="en-US" altLang="en-US" dirty="0">
              <a:latin typeface="+mn-lt"/>
            </a:endParaRPr>
          </a:p>
          <a:p>
            <a:pPr lvl="2"/>
            <a:r>
              <a:rPr lang="en-US" altLang="en-US" dirty="0">
                <a:latin typeface="+mn-lt"/>
              </a:rPr>
              <a:t>Respondent adopted measures to prevent recurrence.</a:t>
            </a:r>
          </a:p>
        </p:txBody>
      </p:sp>
      <p:sp>
        <p:nvSpPr>
          <p:cNvPr id="2" name="Title 1"/>
          <p:cNvSpPr>
            <a:spLocks noGrp="1"/>
          </p:cNvSpPr>
          <p:nvPr>
            <p:ph type="title"/>
          </p:nvPr>
        </p:nvSpPr>
        <p:spPr/>
        <p:txBody>
          <a:bodyPr/>
          <a:lstStyle/>
          <a:p>
            <a:r>
              <a:rPr lang="en-US" altLang="en-US"/>
              <a:t>Certifications before the USPTO</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lvl="0"/>
            <a:fld id="{92DA454B-C859-4892-B9FA-68B588C9F547}" type="slidenum">
              <a:rPr lang="en-US" noProof="0" smtClean="0"/>
              <a:pPr lvl="0"/>
              <a:t>18</a:t>
            </a:fld>
            <a:endParaRPr lang="en-US" noProof="0" dirty="0"/>
          </a:p>
        </p:txBody>
      </p:sp>
    </p:spTree>
    <p:extLst>
      <p:ext uri="{BB962C8B-B14F-4D97-AF65-F5344CB8AC3E}">
        <p14:creationId xmlns:p14="http://schemas.microsoft.com/office/powerpoint/2010/main" val="3882645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3" y="2688910"/>
            <a:ext cx="499594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C97">
                    <a:lumMod val="75000"/>
                  </a:srgbClr>
                </a:solidFill>
                <a:effectLst/>
                <a:uLnTx/>
                <a:uFillTx/>
                <a:latin typeface="Segoe UI"/>
                <a:ea typeface="+mn-ea"/>
                <a:cs typeface="+mn-cs"/>
              </a:rPr>
              <a:t>Conflicts between clients</a:t>
            </a:r>
          </a:p>
        </p:txBody>
      </p:sp>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8083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thics Video (Joint Inventors) May30-2018" descr="Video demonstrating conflicts of interest scenario ">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28800" y="1314450"/>
            <a:ext cx="5486400" cy="3086100"/>
          </a:xfrm>
          <a:prstGeom prst="rect">
            <a:avLst/>
          </a:prstGeom>
        </p:spPr>
      </p:pic>
      <p:sp>
        <p:nvSpPr>
          <p:cNvPr id="2" name="Slide Number Placeholder 1">
            <a:extLst>
              <a:ext uri="{FF2B5EF4-FFF2-40B4-BE49-F238E27FC236}">
                <a16:creationId xmlns:a16="http://schemas.microsoft.com/office/drawing/2014/main" id="{A768A01D-73C1-418F-9120-4A410CDB106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956178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US" altLang="en-US" dirty="0">
              <a:latin typeface="+mn-lt"/>
            </a:endParaRPr>
          </a:p>
          <a:p>
            <a:r>
              <a:rPr lang="en-US" altLang="en-US" sz="3600" b="1" i="1" dirty="0">
                <a:latin typeface="+mn-lt"/>
              </a:rPr>
              <a:t>In re </a:t>
            </a:r>
            <a:r>
              <a:rPr lang="en-US" altLang="en-US" sz="3600" b="1" i="1" dirty="0" err="1">
                <a:latin typeface="+mn-lt"/>
              </a:rPr>
              <a:t>Radanovic</a:t>
            </a:r>
            <a:r>
              <a:rPr lang="en-US" altLang="en-US" sz="3600" dirty="0">
                <a:latin typeface="+mn-lt"/>
              </a:rPr>
              <a:t>, Proceeding No. D2014-29 (USPTO Dec. 16, 2014)</a:t>
            </a:r>
          </a:p>
          <a:p>
            <a:pPr lvl="1"/>
            <a:r>
              <a:rPr lang="en-US" altLang="en-US" sz="3300" dirty="0">
                <a:latin typeface="+mn-lt"/>
              </a:rPr>
              <a:t>Patent attorney:</a:t>
            </a:r>
          </a:p>
          <a:p>
            <a:pPr lvl="2"/>
            <a:r>
              <a:rPr lang="en-US" altLang="en-US" sz="2700" dirty="0">
                <a:latin typeface="+mn-lt"/>
              </a:rPr>
              <a:t>Represented two joint inventors of patent application.</a:t>
            </a:r>
          </a:p>
          <a:p>
            <a:pPr lvl="2"/>
            <a:r>
              <a:rPr lang="en-US" altLang="en-US" sz="2700" dirty="0">
                <a:latin typeface="+mn-lt"/>
              </a:rPr>
              <a:t>No written agreement regarding representation.</a:t>
            </a:r>
          </a:p>
          <a:p>
            <a:pPr lvl="2"/>
            <a:r>
              <a:rPr lang="en-US" altLang="en-US" sz="2700" dirty="0">
                <a:latin typeface="+mn-lt"/>
              </a:rPr>
              <a:t>Attorney became aware of a dispute wherein one inventor alleged that the other did not contribute to allowed claims.</a:t>
            </a:r>
          </a:p>
          <a:p>
            <a:pPr lvl="2"/>
            <a:r>
              <a:rPr lang="en-US" altLang="en-US" sz="2700" dirty="0">
                <a:latin typeface="+mn-lt"/>
              </a:rPr>
              <a:t>Continued to represent both inventors. </a:t>
            </a:r>
          </a:p>
          <a:p>
            <a:pPr lvl="2"/>
            <a:r>
              <a:rPr lang="en-US" altLang="en-US" sz="2700" dirty="0">
                <a:latin typeface="+mn-lt"/>
              </a:rPr>
              <a:t>Expressly abandoned application naming both inventors in favor of continuation naming one.</a:t>
            </a:r>
          </a:p>
          <a:p>
            <a:pPr lvl="1"/>
            <a:r>
              <a:rPr lang="en-US" altLang="en-US" sz="3300" dirty="0">
                <a:latin typeface="+mn-lt"/>
              </a:rPr>
              <a:t>Mitigating factors included clean 50-year disciplinary history.</a:t>
            </a:r>
          </a:p>
          <a:p>
            <a:pPr lvl="1"/>
            <a:r>
              <a:rPr lang="en-US" altLang="en-US" sz="3300" dirty="0">
                <a:latin typeface="+mn-lt"/>
              </a:rPr>
              <a:t>Received public reprimand.</a:t>
            </a:r>
          </a:p>
          <a:p>
            <a:endParaRPr lang="en-US" dirty="0">
              <a:latin typeface="+mn-lt"/>
            </a:endParaRPr>
          </a:p>
        </p:txBody>
      </p:sp>
      <p:sp>
        <p:nvSpPr>
          <p:cNvPr id="2" name="Title 1"/>
          <p:cNvSpPr>
            <a:spLocks noGrp="1"/>
          </p:cNvSpPr>
          <p:nvPr>
            <p:ph type="title"/>
          </p:nvPr>
        </p:nvSpPr>
        <p:spPr/>
        <p:txBody>
          <a:bodyPr/>
          <a:lstStyle/>
          <a:p>
            <a:r>
              <a:rPr lang="en-US" altLang="en-US" dirty="0"/>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lvl="0"/>
            <a:fld id="{92DA454B-C859-4892-B9FA-68B588C9F547}" type="slidenum">
              <a:rPr lang="en-US" noProof="0" smtClean="0"/>
              <a:pPr lvl="0"/>
              <a:t>21</a:t>
            </a:fld>
            <a:endParaRPr lang="en-US" noProof="0" dirty="0"/>
          </a:p>
        </p:txBody>
      </p:sp>
    </p:spTree>
    <p:extLst>
      <p:ext uri="{BB962C8B-B14F-4D97-AF65-F5344CB8AC3E}">
        <p14:creationId xmlns:p14="http://schemas.microsoft.com/office/powerpoint/2010/main" val="199583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0735"/>
            <a:ext cx="8229600" cy="4048518"/>
          </a:xfrm>
        </p:spPr>
        <p:txBody>
          <a:bodyPr>
            <a:normAutofit fontScale="40000" lnSpcReduction="20000"/>
          </a:bodyPr>
          <a:lstStyle/>
          <a:p>
            <a:pPr marL="0" indent="0">
              <a:buNone/>
            </a:pPr>
            <a:r>
              <a:rPr lang="en-US" altLang="en-US" sz="4300" b="1" i="1" dirty="0">
                <a:latin typeface="+mn-lt"/>
                <a:cs typeface="Segoe UI Light" panose="020B0502040204020203" pitchFamily="34" charset="0"/>
              </a:rPr>
              <a:t>In re </a:t>
            </a:r>
            <a:r>
              <a:rPr lang="en-US" altLang="en-US" sz="4300" b="1" i="1" dirty="0" err="1">
                <a:latin typeface="+mn-lt"/>
                <a:cs typeface="Segoe UI Light" panose="020B0502040204020203" pitchFamily="34" charset="0"/>
              </a:rPr>
              <a:t>Walpert</a:t>
            </a:r>
            <a:r>
              <a:rPr lang="en-US" altLang="en-US" sz="4300" dirty="0">
                <a:latin typeface="+mn-lt"/>
                <a:cs typeface="Segoe UI Light" panose="020B0502040204020203" pitchFamily="34" charset="0"/>
              </a:rPr>
              <a:t>, Proceeding No. D2018-07 (USPTO Apr. 29, 2021)</a:t>
            </a:r>
          </a:p>
          <a:p>
            <a:r>
              <a:rPr lang="en-US" altLang="en-US" dirty="0">
                <a:latin typeface="+mn-lt"/>
                <a:cs typeface="Segoe UI Light" panose="020B0502040204020203" pitchFamily="34" charset="0"/>
              </a:rPr>
              <a:t>Disciplinary complaint alleged:</a:t>
            </a:r>
          </a:p>
          <a:p>
            <a:pPr lvl="1"/>
            <a:r>
              <a:rPr lang="en-US" altLang="en-US" dirty="0">
                <a:latin typeface="+mn-lt"/>
              </a:rPr>
              <a:t>Respondent entered into business relationship with his client and was given partial ownership interest in client company as compensation for providing legal services; </a:t>
            </a:r>
          </a:p>
          <a:p>
            <a:pPr lvl="1"/>
            <a:r>
              <a:rPr lang="en-US" altLang="en-US" dirty="0">
                <a:latin typeface="+mn-lt"/>
              </a:rPr>
              <a:t>Did not obtain informed consent from company or disclose any potential risks associated with transacting business with a client;</a:t>
            </a:r>
          </a:p>
          <a:p>
            <a:pPr lvl="1"/>
            <a:r>
              <a:rPr lang="en-US" altLang="en-US" dirty="0">
                <a:latin typeface="+mn-lt"/>
              </a:rPr>
              <a:t>Several patent applications Respondent had worked on for the company became abandoned; </a:t>
            </a:r>
          </a:p>
          <a:p>
            <a:pPr lvl="1"/>
            <a:r>
              <a:rPr lang="en-US" altLang="en-US" dirty="0">
                <a:latin typeface="+mn-lt"/>
              </a:rPr>
              <a:t>Fabricated emails purportedly showing that he notified the company of application filing irregularities; and </a:t>
            </a:r>
          </a:p>
          <a:p>
            <a:pPr lvl="1"/>
            <a:r>
              <a:rPr lang="en-US" altLang="en-US" dirty="0">
                <a:latin typeface="+mn-lt"/>
              </a:rPr>
              <a:t>Failed to notify company of the problems with their applications.</a:t>
            </a:r>
          </a:p>
          <a:p>
            <a:r>
              <a:rPr lang="en-US" altLang="en-US" dirty="0">
                <a:latin typeface="+mn-lt"/>
                <a:cs typeface="Segoe UI Light" panose="020B0502040204020203" pitchFamily="34" charset="0"/>
              </a:rPr>
              <a:t>Exclusion from practice before the office. </a:t>
            </a:r>
          </a:p>
          <a:p>
            <a:r>
              <a:rPr lang="en-US" altLang="en-US" dirty="0">
                <a:latin typeface="+mn-lt"/>
                <a:cs typeface="Segoe UI Light" panose="020B0502040204020203" pitchFamily="34" charset="0"/>
              </a:rPr>
              <a:t>Rule highlights:</a:t>
            </a:r>
          </a:p>
          <a:p>
            <a:pPr lvl="1"/>
            <a:r>
              <a:rPr lang="en-US" altLang="en-US" dirty="0">
                <a:latin typeface="+mn-lt"/>
              </a:rPr>
              <a:t>37 C.F.R. § 10.62 (2012) – Refusing employment where the interest of practitioner may impair practitioner’s independent judgment</a:t>
            </a:r>
          </a:p>
          <a:p>
            <a:pPr lvl="1"/>
            <a:r>
              <a:rPr lang="en-US" altLang="en-US" dirty="0">
                <a:latin typeface="+mn-lt"/>
              </a:rPr>
              <a:t>37 C.F.R. § 10.65 (2012) – Limiting business relations with a client</a:t>
            </a:r>
          </a:p>
          <a:p>
            <a:pPr lvl="1"/>
            <a:r>
              <a:rPr lang="en-US" altLang="en-US" dirty="0">
                <a:latin typeface="+mn-lt"/>
              </a:rPr>
              <a:t>37 C.F.R. § 11.108 – Conflict of interest</a:t>
            </a:r>
          </a:p>
          <a:p>
            <a:pPr lvl="1"/>
            <a:r>
              <a:rPr lang="en-US" altLang="en-US" dirty="0">
                <a:latin typeface="+mn-lt"/>
              </a:rPr>
              <a:t>37 C.F.R. § 11.303(a) – Candor towards the tribunal</a:t>
            </a:r>
          </a:p>
          <a:p>
            <a:pPr lvl="1"/>
            <a:r>
              <a:rPr lang="en-US" altLang="en-US" dirty="0">
                <a:latin typeface="+mn-lt"/>
              </a:rPr>
              <a:t>37 C.F.R. § 11.804(c) –  Conduct that involves dishonesty, fraud, deceit, or misrepresentation</a:t>
            </a:r>
            <a:endParaRPr lang="en-US" dirty="0">
              <a:latin typeface="+mn-lt"/>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a:t>Conflict of interest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3645077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50"/>
            <a:ext cx="8229600" cy="4186101"/>
          </a:xfrm>
        </p:spPr>
        <p:txBody>
          <a:bodyPr>
            <a:noAutofit/>
          </a:bodyPr>
          <a:lstStyle/>
          <a:p>
            <a:r>
              <a:rPr lang="en-US" sz="1600" b="1" i="1" dirty="0">
                <a:latin typeface="+mj-lt"/>
              </a:rPr>
              <a:t>In re Chow</a:t>
            </a:r>
            <a:r>
              <a:rPr lang="en-US" sz="1600" dirty="0">
                <a:latin typeface="+mj-lt"/>
              </a:rPr>
              <a:t>, </a:t>
            </a:r>
            <a:r>
              <a:rPr lang="en-US" sz="1600" dirty="0">
                <a:latin typeface="Segoe UI (Body)"/>
              </a:rPr>
              <a:t>Proceeding No. D2018-27 (USPTO April 30, 2019)</a:t>
            </a:r>
          </a:p>
          <a:p>
            <a:pPr lvl="1">
              <a:spcBef>
                <a:spcPts val="300"/>
              </a:spcBef>
            </a:pPr>
            <a:r>
              <a:rPr lang="en-US" sz="1600" dirty="0">
                <a:latin typeface="Segoe UI "/>
                <a:cs typeface="Segoe UI" panose="020B0502040204020203" pitchFamily="34" charset="0"/>
              </a:rPr>
              <a:t>Patent agent was sole registered practitioner for company that provided patent services to clients.</a:t>
            </a:r>
          </a:p>
          <a:p>
            <a:pPr lvl="2">
              <a:spcBef>
                <a:spcPts val="300"/>
              </a:spcBef>
            </a:pPr>
            <a:r>
              <a:rPr lang="en-US" sz="1400" dirty="0">
                <a:latin typeface="Segoe UI "/>
                <a:cs typeface="Segoe UI" panose="020B0502040204020203" pitchFamily="34" charset="0"/>
              </a:rPr>
              <a:t>Patent agent’s son operated a second company that provided client referrals.</a:t>
            </a:r>
          </a:p>
          <a:p>
            <a:pPr lvl="2">
              <a:spcBef>
                <a:spcPts val="300"/>
              </a:spcBef>
            </a:pPr>
            <a:r>
              <a:rPr lang="en-US" sz="1400" dirty="0">
                <a:latin typeface="Segoe UI "/>
                <a:cs typeface="Segoe UI" panose="020B0502040204020203" pitchFamily="34" charset="0"/>
              </a:rPr>
              <a:t>Between August 2012 and December 2017, agent’s customer number was associated with 6,760 patent applications (~105/month, ~5/work day).</a:t>
            </a:r>
          </a:p>
          <a:p>
            <a:pPr lvl="2">
              <a:spcBef>
                <a:spcPts val="300"/>
              </a:spcBef>
            </a:pPr>
            <a:r>
              <a:rPr lang="en-US" sz="1400" dirty="0">
                <a:latin typeface="Segoe UI "/>
                <a:cs typeface="Segoe UI" panose="020B0502040204020203" pitchFamily="34" charset="0"/>
              </a:rPr>
              <a:t>Non-practitioner employees of son’s company drafted patentability opinions and patent applications and routinely communicated with clients, all with little to no supervision from patent agent.</a:t>
            </a:r>
          </a:p>
          <a:p>
            <a:pPr lvl="2">
              <a:spcBef>
                <a:spcPts val="300"/>
              </a:spcBef>
            </a:pPr>
            <a:r>
              <a:rPr lang="en-US" sz="1400" dirty="0">
                <a:latin typeface="Segoe UI "/>
                <a:cs typeface="Segoe UI" panose="020B0502040204020203" pitchFamily="34" charset="0"/>
              </a:rPr>
              <a:t>Clients paid son’s company, who would allegedly pass funds along to patent agent. No disclosure to client of payment arrangement.</a:t>
            </a:r>
          </a:p>
          <a:p>
            <a:pPr lvl="2">
              <a:spcBef>
                <a:spcPts val="300"/>
              </a:spcBef>
            </a:pPr>
            <a:r>
              <a:rPr lang="en-US" sz="1400" dirty="0">
                <a:latin typeface="Segoe UI "/>
                <a:cs typeface="Segoe UI" panose="020B0502040204020203" pitchFamily="34" charset="0"/>
              </a:rPr>
              <a:t>No disclosure to client regarding large referral relationship between companies.</a:t>
            </a:r>
          </a:p>
          <a:p>
            <a:pPr lvl="1">
              <a:spcBef>
                <a:spcPts val="300"/>
              </a:spcBef>
            </a:pPr>
            <a:r>
              <a:rPr lang="en-US" sz="1600" dirty="0">
                <a:latin typeface="Segoe UI "/>
                <a:cs typeface="Segoe UI" panose="020B0502040204020203" pitchFamily="34" charset="0"/>
              </a:rPr>
              <a:t>Settlement: three-year suspension</a:t>
            </a:r>
          </a:p>
          <a:p>
            <a:pPr lvl="1">
              <a:spcBef>
                <a:spcPts val="300"/>
              </a:spcBef>
            </a:pPr>
            <a:r>
              <a:rPr lang="en-US" sz="1600" dirty="0">
                <a:latin typeface="Segoe UI "/>
                <a:cs typeface="Segoe UI" panose="020B0502040204020203" pitchFamily="34" charset="0"/>
              </a:rPr>
              <a:t>Rule highlights:</a:t>
            </a:r>
          </a:p>
          <a:p>
            <a:pPr lvl="2">
              <a:spcBef>
                <a:spcPts val="300"/>
              </a:spcBef>
            </a:pPr>
            <a:r>
              <a:rPr lang="en-US" sz="1400" dirty="0">
                <a:latin typeface="Segoe UI "/>
                <a:cs typeface="Segoe UI" panose="020B0502040204020203" pitchFamily="34" charset="0"/>
              </a:rPr>
              <a:t>Conduct prejudicial to the administration of justice: 37 C.F.R. §§ 10.23(b)(5) &amp; 11.804(d)</a:t>
            </a:r>
          </a:p>
          <a:p>
            <a:pPr lvl="2">
              <a:spcBef>
                <a:spcPts val="300"/>
              </a:spcBef>
            </a:pPr>
            <a:r>
              <a:rPr lang="en-US" sz="1400" dirty="0">
                <a:latin typeface="Segoe UI "/>
                <a:cs typeface="Segoe UI" panose="020B0502040204020203" pitchFamily="34" charset="0"/>
              </a:rPr>
              <a:t>Aiding UPL: 37 C.F.R. §§ 10.47(a),(c) &amp; 11.505</a:t>
            </a:r>
          </a:p>
          <a:p>
            <a:pPr lvl="2">
              <a:spcBef>
                <a:spcPts val="300"/>
              </a:spcBef>
            </a:pPr>
            <a:r>
              <a:rPr lang="en-US" sz="1400" dirty="0">
                <a:latin typeface="Segoe UI "/>
                <a:cs typeface="Segoe UI" panose="020B0502040204020203" pitchFamily="34" charset="0"/>
              </a:rPr>
              <a:t>Conflicts: 37 C.F.R. §§ 10.62(a), 10.68(a)(1), 11.107(a)(2), &amp; 11.108(f)</a:t>
            </a:r>
          </a:p>
        </p:txBody>
      </p:sp>
      <p:sp>
        <p:nvSpPr>
          <p:cNvPr id="2" name="Title 1"/>
          <p:cNvSpPr>
            <a:spLocks noGrp="1"/>
          </p:cNvSpPr>
          <p:nvPr>
            <p:ph type="title"/>
          </p:nvPr>
        </p:nvSpPr>
        <p:spPr>
          <a:xfrm>
            <a:off x="457200" y="309580"/>
            <a:ext cx="8229600" cy="851708"/>
          </a:xfrm>
        </p:spPr>
        <p:txBody>
          <a:bodyPr>
            <a:normAutofit/>
          </a:bodyPr>
          <a:lstStyle/>
          <a:p>
            <a:r>
              <a:rPr lang="en-US" dirty="0"/>
              <a:t>Conflict of interest/UPL</a:t>
            </a:r>
          </a:p>
        </p:txBody>
      </p:sp>
      <p:sp>
        <p:nvSpPr>
          <p:cNvPr id="4" name="Slide Number Placeholder 3">
            <a:extLst>
              <a:ext uri="{FF2B5EF4-FFF2-40B4-BE49-F238E27FC236}">
                <a16:creationId xmlns:a16="http://schemas.microsoft.com/office/drawing/2014/main" id="{FB3FDE58-B015-4382-A386-A4C91550EEA1}"/>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17379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8" y="2472779"/>
            <a:ext cx="499594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C97">
                    <a:lumMod val="75000"/>
                  </a:srgbClr>
                </a:solidFill>
                <a:effectLst/>
                <a:uLnTx/>
                <a:uFillTx/>
                <a:latin typeface="Segoe UI"/>
                <a:ea typeface="+mn-ea"/>
                <a:cs typeface="+mn-cs"/>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1" y="3313159"/>
            <a:ext cx="499594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4C97">
                    <a:lumMod val="75000"/>
                  </a:srgbClr>
                </a:solidFill>
                <a:effectLst/>
                <a:uLnTx/>
                <a:uFillTx/>
                <a:latin typeface="Segoe UI"/>
                <a:ea typeface="+mn-ea"/>
                <a:cs typeface="+mn-cs"/>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5123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7"/>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53280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302625"/>
            <a:ext cx="6824749" cy="2994863"/>
          </a:xfrm>
        </p:spPr>
        <p:txBody>
          <a:bodyPr>
            <a:normAutofit/>
          </a:bodyPr>
          <a:lstStyle/>
          <a:p>
            <a:pPr marL="0" indent="0" algn="just">
              <a:lnSpc>
                <a:spcPct val="120000"/>
              </a:lnSpc>
              <a:spcBef>
                <a:spcPts val="600"/>
              </a:spcBef>
              <a:buNone/>
            </a:pPr>
            <a:r>
              <a:rPr lang="en-US" altLang="en-US" sz="1800" dirty="0"/>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50" lvl="1" indent="0" algn="just">
              <a:lnSpc>
                <a:spcPct val="120000"/>
              </a:lnSpc>
              <a:spcBef>
                <a:spcPts val="600"/>
              </a:spcBef>
              <a:buNone/>
            </a:pPr>
            <a:r>
              <a:rPr lang="en-US" altLang="en-US" sz="1800" dirty="0">
                <a:latin typeface="+mn-lt"/>
              </a:rPr>
              <a:t>- MPEP 2001.01</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5"/>
            <a:ext cx="2057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Answer: D - Typist</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022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Inequitable conduct</a:t>
            </a:r>
            <a:br>
              <a:rPr lang="en-US" sz="2800" dirty="0"/>
            </a:br>
            <a:r>
              <a:rPr lang="en-US" sz="2800" i="1" dirty="0"/>
              <a:t>Ohio Willow Wood Co. v. Alps South, LLC</a:t>
            </a:r>
            <a:r>
              <a:rPr lang="en-US" sz="2800" dirty="0"/>
              <a:t>, </a:t>
            </a:r>
            <a:br>
              <a:rPr lang="en-US" sz="2800" dirty="0"/>
            </a:br>
            <a:r>
              <a:rPr lang="en-US" sz="2800" dirty="0"/>
              <a:t>813 F.3d 1350 (Fed. Cir. 2016)</a:t>
            </a:r>
            <a:br>
              <a:rPr lang="en-US" sz="2800" dirty="0"/>
            </a:br>
            <a:endParaRPr lang="en-US" sz="2800" dirty="0"/>
          </a:p>
        </p:txBody>
      </p:sp>
      <p:sp>
        <p:nvSpPr>
          <p:cNvPr id="3" name="Content Placeholder 2"/>
          <p:cNvSpPr>
            <a:spLocks noGrp="1"/>
          </p:cNvSpPr>
          <p:nvPr>
            <p:ph idx="1"/>
          </p:nvPr>
        </p:nvSpPr>
        <p:spPr>
          <a:xfrm>
            <a:off x="457200" y="1957749"/>
            <a:ext cx="8229600" cy="3491345"/>
          </a:xfrm>
        </p:spPr>
        <p:txBody>
          <a:bodyPr>
            <a:normAutofit/>
          </a:bodyPr>
          <a:lstStyle/>
          <a:p>
            <a:r>
              <a:rPr lang="en-US" sz="1800" dirty="0"/>
              <a:t>Concurrent litigation and reexamination for patent at issue. Patentee used same firm for both litigation and </a:t>
            </a:r>
            <a:r>
              <a:rPr lang="en-US" sz="1800" dirty="0" err="1"/>
              <a:t>reexam</a:t>
            </a:r>
            <a:r>
              <a:rPr lang="en-US" sz="1800" dirty="0"/>
              <a:t>. Firm established an ethical screen between the two teams.</a:t>
            </a:r>
          </a:p>
          <a:p>
            <a:r>
              <a:rPr lang="en-US" sz="1800" dirty="0"/>
              <a:t>Director of research at patentee company was the connection between litigation and reexamination teams. He was not a registered practitioner, but had experience in patent matters.</a:t>
            </a:r>
          </a:p>
          <a:p>
            <a:r>
              <a:rPr lang="en-US" sz="1800" dirty="0"/>
              <a:t>Director knew of evidence that contradicted arguments made by </a:t>
            </a:r>
            <a:r>
              <a:rPr lang="en-US" sz="1800" dirty="0" err="1"/>
              <a:t>reexam</a:t>
            </a:r>
            <a:r>
              <a:rPr lang="en-US" sz="1800" dirty="0"/>
              <a:t> counsel in favor of patentability.  </a:t>
            </a:r>
          </a:p>
          <a:p>
            <a:r>
              <a:rPr lang="en-US" sz="1800" dirty="0"/>
              <a:t>Federal Circuit affirmed district court finding of inequitable conduct for failure to bring the evidence to the attention of the USPTO.</a:t>
            </a:r>
          </a:p>
          <a:p>
            <a:endParaRPr lang="en-US" sz="18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1270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Information disclosure statements (IDS)</a:t>
            </a:r>
            <a:br>
              <a:rPr lang="en-US" sz="3200" dirty="0"/>
            </a:br>
            <a:r>
              <a:rPr lang="en-US" sz="3200" i="1" dirty="0"/>
              <a:t>In re </a:t>
            </a:r>
            <a:r>
              <a:rPr lang="en-US" sz="3200" i="1" dirty="0" err="1"/>
              <a:t>Janka</a:t>
            </a:r>
            <a:r>
              <a:rPr lang="en-US" sz="3200" dirty="0"/>
              <a:t>, D2011-57 (USPTO 2011)</a:t>
            </a:r>
            <a:br>
              <a:rPr lang="en-US" sz="3200" dirty="0"/>
            </a:br>
            <a:endParaRPr lang="en-US" sz="3200" dirty="0"/>
          </a:p>
        </p:txBody>
      </p:sp>
      <p:sp>
        <p:nvSpPr>
          <p:cNvPr id="3" name="Content Placeholder 2"/>
          <p:cNvSpPr>
            <a:spLocks noGrp="1"/>
          </p:cNvSpPr>
          <p:nvPr>
            <p:ph idx="1"/>
          </p:nvPr>
        </p:nvSpPr>
        <p:spPr/>
        <p:txBody>
          <a:bodyPr>
            <a:noAutofit/>
          </a:bodyPr>
          <a:lstStyle/>
          <a:p>
            <a:r>
              <a:rPr lang="en-US" sz="1600" dirty="0"/>
              <a:t>Patent attorney was part of litigation team for infringement suit. District court found contempt connected with attorney’s submission of IDS to USPTO in a reexamination proceeding. IDS contained documents covered by a protective order.</a:t>
            </a:r>
          </a:p>
          <a:p>
            <a:r>
              <a:rPr lang="en-US" sz="1600" dirty="0"/>
              <a:t>IDS was prepared by the attorney, forwarded to colleague (registered practitioner) who filed it with the USPTO.</a:t>
            </a:r>
          </a:p>
          <a:p>
            <a:r>
              <a:rPr lang="en-US" sz="1600" dirty="0"/>
              <a:t>Attorney argued that he believed the confidentiality of the documents had been waived and therefore they were not covered by protective order.</a:t>
            </a:r>
          </a:p>
          <a:p>
            <a:r>
              <a:rPr lang="en-US" sz="1600" dirty="0"/>
              <a:t>Conduct violated 37 C.F.R. § 10.77(b) – handling legal matter without preparation adequate under the circumstances.</a:t>
            </a:r>
          </a:p>
          <a:p>
            <a:r>
              <a:rPr lang="en-US" sz="1600" dirty="0"/>
              <a:t>Settlement: Public reprimand</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63811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Information disclosure statements</a:t>
            </a:r>
            <a:br>
              <a:rPr lang="en-US" sz="3200" dirty="0"/>
            </a:br>
            <a:r>
              <a:rPr lang="en-US" sz="3200" i="1" dirty="0"/>
              <a:t>In re </a:t>
            </a:r>
            <a:r>
              <a:rPr lang="en-US" sz="3200" i="1" dirty="0" err="1"/>
              <a:t>Bollman</a:t>
            </a:r>
            <a:r>
              <a:rPr lang="en-US" sz="3200" dirty="0"/>
              <a:t>, D2010-40 (USPTO 2011)</a:t>
            </a:r>
            <a:br>
              <a:rPr lang="en-US" sz="3200" dirty="0"/>
            </a:br>
            <a:endParaRPr lang="en-US" sz="3200" dirty="0"/>
          </a:p>
        </p:txBody>
      </p:sp>
      <p:sp>
        <p:nvSpPr>
          <p:cNvPr id="3" name="Content Placeholder 2"/>
          <p:cNvSpPr>
            <a:spLocks noGrp="1"/>
          </p:cNvSpPr>
          <p:nvPr>
            <p:ph idx="1"/>
          </p:nvPr>
        </p:nvSpPr>
        <p:spPr/>
        <p:txBody>
          <a:bodyPr>
            <a:noAutofit/>
          </a:bodyPr>
          <a:lstStyle/>
          <a:p>
            <a:r>
              <a:rPr lang="en-US" sz="1800" dirty="0"/>
              <a:t>Related to </a:t>
            </a:r>
            <a:r>
              <a:rPr lang="en-US" sz="1800" b="1" i="1" dirty="0"/>
              <a:t>In re </a:t>
            </a:r>
            <a:r>
              <a:rPr lang="en-US" sz="1800" b="1" i="1" dirty="0" err="1"/>
              <a:t>Janka</a:t>
            </a:r>
            <a:r>
              <a:rPr lang="en-US" sz="1800" dirty="0"/>
              <a:t>, D2011-57 (USPTO 2011).</a:t>
            </a:r>
          </a:p>
          <a:p>
            <a:r>
              <a:rPr lang="en-US" sz="1800" dirty="0"/>
              <a:t>Patent attorney received an assembled IDS from practitioner involved in litigation related to pending reexamination proceeding. He filed the IDS (six boxes of documents) without inspecting them. Did not file documents as confidential.  </a:t>
            </a:r>
          </a:p>
          <a:p>
            <a:r>
              <a:rPr lang="en-US" sz="1800" dirty="0"/>
              <a:t>Some of the documents were confidential and subject to a protective order in the related litigation.</a:t>
            </a:r>
          </a:p>
          <a:p>
            <a:r>
              <a:rPr lang="en-US" sz="1800" dirty="0"/>
              <a:t>Submitting the IDS without inspection of the documents held to be a false certification pursuant to 37 C.F.R. § 11.18(b).</a:t>
            </a:r>
          </a:p>
          <a:p>
            <a:r>
              <a:rPr lang="en-US" sz="1800" dirty="0"/>
              <a:t>Settlement: public reprimand and two-year probation.</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6196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Segoe UI "/>
                <a:cs typeface="Segoe UI Light" panose="020B0502040204020203" pitchFamily="34" charset="0"/>
              </a:rPr>
              <a:t>Authorization to practice before the USPTO in patent matters:</a:t>
            </a:r>
          </a:p>
          <a:p>
            <a:pPr lvl="1"/>
            <a:r>
              <a:rPr lang="en-US" dirty="0">
                <a:latin typeface="Segoe UI "/>
              </a:rPr>
              <a:t>Attorneys, agents, limited recognition</a:t>
            </a:r>
          </a:p>
          <a:p>
            <a:r>
              <a:rPr lang="en-US" dirty="0">
                <a:latin typeface="Segoe UI "/>
                <a:cs typeface="Segoe UI Light" panose="020B0502040204020203" pitchFamily="34" charset="0"/>
              </a:rPr>
              <a:t>3 factors for registration:</a:t>
            </a:r>
          </a:p>
          <a:p>
            <a:pPr lvl="1"/>
            <a:r>
              <a:rPr lang="en-US" dirty="0">
                <a:latin typeface="Segoe UI "/>
              </a:rPr>
              <a:t>Scientific and technical qualifications</a:t>
            </a:r>
          </a:p>
          <a:p>
            <a:pPr lvl="1"/>
            <a:r>
              <a:rPr lang="en-US" dirty="0">
                <a:latin typeface="Segoe UI "/>
              </a:rPr>
              <a:t>Legal competence</a:t>
            </a:r>
            <a:r>
              <a:rPr lang="en-US">
                <a:latin typeface="Segoe UI "/>
              </a:rPr>
              <a:t>: Registration </a:t>
            </a:r>
            <a:r>
              <a:rPr lang="en-US" dirty="0">
                <a:latin typeface="Segoe UI "/>
              </a:rPr>
              <a:t>exam</a:t>
            </a:r>
          </a:p>
          <a:p>
            <a:pPr lvl="1"/>
            <a:r>
              <a:rPr lang="en-US" dirty="0">
                <a:latin typeface="Segoe UI "/>
              </a:rPr>
              <a:t>Moral character</a:t>
            </a:r>
          </a:p>
          <a:p>
            <a:pPr marL="457200" lvl="1" indent="0">
              <a:buNone/>
            </a:pPr>
            <a:r>
              <a:rPr lang="en-US" i="1" dirty="0">
                <a:latin typeface="Segoe UI "/>
              </a:rPr>
              <a:t>See</a:t>
            </a:r>
            <a:r>
              <a:rPr lang="en-US" dirty="0">
                <a:latin typeface="Segoe UI "/>
              </a:rPr>
              <a:t> 37 C.F.R. § 11.7 and General Requirements Bulletin</a:t>
            </a:r>
          </a:p>
        </p:txBody>
      </p:sp>
      <p:sp>
        <p:nvSpPr>
          <p:cNvPr id="2" name="Title 1"/>
          <p:cNvSpPr>
            <a:spLocks noGrp="1"/>
          </p:cNvSpPr>
          <p:nvPr>
            <p:ph type="title"/>
          </p:nvPr>
        </p:nvSpPr>
        <p:spPr/>
        <p:txBody>
          <a:bodyPr/>
          <a:lstStyle/>
          <a:p>
            <a:r>
              <a:rPr lang="en-US"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Materiality standard is “but-for” materiality.</a:t>
            </a:r>
          </a:p>
          <a:p>
            <a:pPr lvl="1"/>
            <a:r>
              <a:rPr lang="en-US" dirty="0"/>
              <a:t>Prior art is but-for material if the PTO would not have allowed a claim had it been aware of the undisclosed prior art.</a:t>
            </a:r>
          </a:p>
          <a:p>
            <a:r>
              <a:rPr lang="en-US" dirty="0"/>
              <a:t>Materiality prong may also be satisfied in cases of affirmative egregious misconduct.</a:t>
            </a:r>
          </a:p>
          <a:p>
            <a:r>
              <a:rPr lang="en-US" dirty="0"/>
              <a:t>Intent to deceive USPTO must be weighed independent of materiality.</a:t>
            </a:r>
          </a:p>
          <a:p>
            <a:pPr lvl="1"/>
            <a:r>
              <a:rPr lang="en-US" dirty="0"/>
              <a:t>Courts previously used sliding scale when weighing intent and materiality.</a:t>
            </a:r>
          </a:p>
          <a:p>
            <a:r>
              <a:rPr lang="en-US" dirty="0"/>
              <a:t>Intent to deceive must be single most reasonable inference to be drawn from evidence.</a:t>
            </a:r>
          </a:p>
        </p:txBody>
      </p:sp>
      <p:sp>
        <p:nvSpPr>
          <p:cNvPr id="2" name="Title 1"/>
          <p:cNvSpPr>
            <a:spLocks noGrp="1"/>
          </p:cNvSpPr>
          <p:nvPr>
            <p:ph type="title"/>
          </p:nvPr>
        </p:nvSpPr>
        <p:spPr/>
        <p:txBody>
          <a:bodyPr>
            <a:normAutofit fontScale="90000"/>
          </a:bodyPr>
          <a:lstStyle/>
          <a:p>
            <a:r>
              <a:rPr lang="en-US" sz="3600" dirty="0"/>
              <a:t>Inequitable conduct</a:t>
            </a:r>
            <a:br>
              <a:rPr lang="en-US" sz="3600" dirty="0"/>
            </a:br>
            <a:r>
              <a:rPr lang="en-US" sz="3100" i="1" dirty="0"/>
              <a:t>Therasense, Inc. v. Becton, Dickenson &amp; Co.</a:t>
            </a:r>
            <a:r>
              <a:rPr lang="en-US" sz="3100" dirty="0"/>
              <a:t>,    649 F.3d 1276 (Fed. Cir. 2011)</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36524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Candor toward tribunal</a:t>
            </a:r>
            <a:br>
              <a:rPr lang="en-US" dirty="0"/>
            </a:br>
            <a:r>
              <a:rPr lang="en-US" sz="3600" i="1" dirty="0"/>
              <a:t>In re Hicks</a:t>
            </a:r>
            <a:r>
              <a:rPr lang="en-US" sz="3600" dirty="0"/>
              <a:t>, D2013-11 (USPTO 2013)</a:t>
            </a:r>
            <a:br>
              <a:rPr lang="en-US" sz="3600" dirty="0"/>
            </a:br>
            <a:endParaRPr lang="en-US" sz="3600" dirty="0"/>
          </a:p>
        </p:txBody>
      </p:sp>
      <p:sp>
        <p:nvSpPr>
          <p:cNvPr id="3" name="Content Placeholder 2"/>
          <p:cNvSpPr>
            <a:spLocks noGrp="1"/>
          </p:cNvSpPr>
          <p:nvPr>
            <p:ph idx="1"/>
          </p:nvPr>
        </p:nvSpPr>
        <p:spPr/>
        <p:txBody>
          <a:bodyPr>
            <a:normAutofit fontScale="55000" lnSpcReduction="20000"/>
          </a:bodyPr>
          <a:lstStyle/>
          <a:p>
            <a:r>
              <a:rPr lang="en-US" altLang="en-US" dirty="0">
                <a:latin typeface="+mn-lt"/>
              </a:rPr>
              <a:t>Attorney sanctioned by EDNY for non-compliance with discovery orders.</a:t>
            </a:r>
          </a:p>
          <a:p>
            <a:r>
              <a:rPr lang="en-US" altLang="en-US" dirty="0">
                <a:latin typeface="+mn-lt"/>
              </a:rPr>
              <a:t>Federal Circuit affirmed sanction and found appellate brief to contain “misleading or improper” statements. </a:t>
            </a:r>
          </a:p>
          <a:p>
            <a:pPr lvl="1"/>
            <a:r>
              <a:rPr lang="en-US" dirty="0">
                <a:latin typeface="+mn-lt"/>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r>
              <a:rPr lang="en-US" dirty="0">
                <a:latin typeface="+mn-lt"/>
              </a:rPr>
              <a:t>Mr. Hicks also failed to inform the court that a case citation was non-precedential and therefore unavailable to support his legal contentions aside from “claim preclusion, issue preclusion, judicial estoppel, law of the case, and the like.”</a:t>
            </a:r>
          </a:p>
          <a:p>
            <a:pPr lvl="1"/>
            <a:r>
              <a:rPr lang="en-US" i="1" dirty="0">
                <a:latin typeface="+mn-lt"/>
              </a:rPr>
              <a:t>Rates Technology, Inc. v Mediatrix Telecom, Inc.</a:t>
            </a:r>
            <a:r>
              <a:rPr lang="en-US" dirty="0">
                <a:latin typeface="+mn-lt"/>
              </a:rPr>
              <a:t>, 688 F.3d 742 (Fed. Cir. 2012)</a:t>
            </a:r>
          </a:p>
          <a:p>
            <a:r>
              <a:rPr lang="en-US" altLang="en-US" dirty="0">
                <a:latin typeface="+mn-lt"/>
              </a:rPr>
              <a:t>Settlement: public reprimand and one-year probation.</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31</a:t>
            </a:fld>
            <a:endParaRPr lang="en-US" noProof="0" dirty="0"/>
          </a:p>
        </p:txBody>
      </p:sp>
    </p:spTree>
    <p:extLst>
      <p:ext uri="{BB962C8B-B14F-4D97-AF65-F5344CB8AC3E}">
        <p14:creationId xmlns:p14="http://schemas.microsoft.com/office/powerpoint/2010/main" val="90806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pPr>
            <a:r>
              <a:rPr lang="en-US" sz="1200" dirty="0">
                <a:latin typeface="+mn-lt"/>
              </a:rPr>
              <a:t>Patent attorney filed Rule 131 declaration re: reduction to practice with USPTO.</a:t>
            </a:r>
          </a:p>
          <a:p>
            <a:pPr>
              <a:lnSpc>
                <a:spcPct val="120000"/>
              </a:lnSpc>
            </a:pPr>
            <a:r>
              <a:rPr lang="en-US" sz="1200" dirty="0">
                <a:latin typeface="Segoe UI "/>
              </a:rPr>
              <a:t>Soon after, attorney learned that the inventor did not review the declaration and that declaration contained inaccurate information.</a:t>
            </a:r>
          </a:p>
          <a:p>
            <a:pPr>
              <a:lnSpc>
                <a:spcPct val="120000"/>
              </a:lnSpc>
            </a:pPr>
            <a:r>
              <a:rPr lang="en-US" sz="1200" dirty="0">
                <a:latin typeface="Segoe UI "/>
              </a:rPr>
              <a:t>Respondent did not advise the office in writing of the inaccurate information and did not fully correct the record in writing.</a:t>
            </a:r>
          </a:p>
          <a:p>
            <a:pPr>
              <a:lnSpc>
                <a:spcPct val="120000"/>
              </a:lnSpc>
            </a:pPr>
            <a:r>
              <a:rPr lang="en-US" sz="1200" dirty="0">
                <a:latin typeface="Segoe UI "/>
              </a:rPr>
              <a:t>District court held resultant patent unenforceable due to inequitable conduct, in part, because of false declaration.  </a:t>
            </a:r>
            <a:r>
              <a:rPr lang="en-US" sz="1200" i="1" dirty="0">
                <a:latin typeface="Segoe UI "/>
              </a:rPr>
              <a:t>Intellect Wireless v. HTC Corp</a:t>
            </a:r>
            <a:r>
              <a:rPr lang="en-US" sz="1200" dirty="0">
                <a:latin typeface="Segoe UI "/>
              </a:rPr>
              <a:t>., 910 F. Supp. 1056 (N.D. Ill. 2012). Federal Circuit upheld.</a:t>
            </a:r>
          </a:p>
          <a:p>
            <a:pPr lvl="1">
              <a:lnSpc>
                <a:spcPct val="120000"/>
              </a:lnSpc>
            </a:pPr>
            <a:r>
              <a:rPr lang="en-US" sz="1100" dirty="0">
                <a:latin typeface="Segoe UI "/>
              </a:rPr>
              <a:t>First requirement is to expressly advise the USPTO of existence of misrepresentation, stating specifically where it resides.</a:t>
            </a:r>
          </a:p>
          <a:p>
            <a:pPr lvl="1">
              <a:lnSpc>
                <a:spcPct val="120000"/>
              </a:lnSpc>
            </a:pPr>
            <a:r>
              <a:rPr lang="en-US" sz="11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100" dirty="0">
                <a:latin typeface="Segoe UI "/>
              </a:rPr>
              <a:t>It does not suffice to merely supply the office with accurate facts without calling attention to the misrepresentation.</a:t>
            </a:r>
          </a:p>
          <a:p>
            <a:pPr>
              <a:lnSpc>
                <a:spcPct val="120000"/>
              </a:lnSpc>
            </a:pPr>
            <a:r>
              <a:rPr lang="en-US" sz="1200" dirty="0">
                <a:latin typeface="Segoe UI "/>
              </a:rPr>
              <a:t>Settlement: Four-year suspension (eligible for reinstatement after two years).</a:t>
            </a:r>
          </a:p>
        </p:txBody>
      </p:sp>
      <p:sp>
        <p:nvSpPr>
          <p:cNvPr id="2" name="Title 1"/>
          <p:cNvSpPr>
            <a:spLocks noGrp="1"/>
          </p:cNvSpPr>
          <p:nvPr>
            <p:ph type="title"/>
          </p:nvPr>
        </p:nvSpPr>
        <p:spPr>
          <a:xfrm>
            <a:off x="457200" y="309580"/>
            <a:ext cx="8229600" cy="952500"/>
          </a:xfrm>
        </p:spPr>
        <p:txBody>
          <a:bodyPr>
            <a:normAutofit fontScale="90000"/>
          </a:bodyPr>
          <a:lstStyle/>
          <a:p>
            <a:r>
              <a:rPr lang="en-US" sz="3600" dirty="0"/>
              <a:t>Inequitable conduct:</a:t>
            </a:r>
            <a:br>
              <a:rPr lang="en-US" sz="3600" dirty="0"/>
            </a:br>
            <a:r>
              <a:rPr lang="en-US" sz="2700" i="1" dirty="0"/>
              <a:t>In re Tendler</a:t>
            </a:r>
            <a:r>
              <a:rPr lang="en-US" sz="2700" dirty="0"/>
              <a:t>, Proceeding No. D2013-17 (USPTO 2014)</a:t>
            </a:r>
            <a:br>
              <a:rPr lang="en-US" sz="2700" dirty="0"/>
            </a:br>
            <a:endParaRPr lang="en-US" sz="2700"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96408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OED investigations</a:t>
            </a:r>
            <a:endParaRPr lang="en-US" dirty="0"/>
          </a:p>
        </p:txBody>
      </p:sp>
      <p:sp>
        <p:nvSpPr>
          <p:cNvPr id="3" name="Content Placeholder 2"/>
          <p:cNvSpPr>
            <a:spLocks noGrp="1"/>
          </p:cNvSpPr>
          <p:nvPr>
            <p:ph idx="1"/>
          </p:nvPr>
        </p:nvSpPr>
        <p:spPr/>
        <p:txBody>
          <a:bodyPr>
            <a:noAutofit/>
          </a:bodyPr>
          <a:lstStyle/>
          <a:p>
            <a:r>
              <a:rPr lang="en-US" sz="2400" dirty="0">
                <a:latin typeface="+mn-lt"/>
              </a:rPr>
              <a:t>Court decisions are not dispositive, but are considered in ethical investigations.</a:t>
            </a:r>
          </a:p>
          <a:p>
            <a:pPr lvl="1"/>
            <a:r>
              <a:rPr lang="en-US" sz="2000" dirty="0">
                <a:latin typeface="+mn-lt"/>
              </a:rPr>
              <a:t>Including factual findings and legal analysis</a:t>
            </a:r>
          </a:p>
          <a:p>
            <a:r>
              <a:rPr lang="en-US" sz="2400" dirty="0">
                <a:latin typeface="+mn-lt"/>
              </a:rPr>
              <a:t>Court decisions can represent an incomplete record of events.</a:t>
            </a:r>
          </a:p>
          <a:p>
            <a:r>
              <a:rPr lang="en-US" sz="2400" dirty="0">
                <a:latin typeface="+mn-lt"/>
              </a:rPr>
              <a:t>OED conducts its own investigation.</a:t>
            </a:r>
          </a:p>
          <a:p>
            <a:pPr lvl="1"/>
            <a:r>
              <a:rPr lang="en-US" sz="2000" dirty="0">
                <a:latin typeface="+mn-lt"/>
              </a:rPr>
              <a:t>Contacts practitioner</a:t>
            </a:r>
          </a:p>
          <a:p>
            <a:pPr lvl="1"/>
            <a:r>
              <a:rPr lang="en-US" sz="2000" dirty="0">
                <a:latin typeface="+mn-lt"/>
              </a:rPr>
              <a:t>Considers information not available to court</a:t>
            </a:r>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0505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8" y="2472779"/>
            <a:ext cx="499594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4C97">
                    <a:lumMod val="75000"/>
                  </a:srgbClr>
                </a:solidFill>
                <a:effectLst/>
                <a:uLnTx/>
                <a:uFillTx/>
                <a:latin typeface="Segoe UI"/>
                <a:ea typeface="+mn-ea"/>
                <a:cs typeface="+mn-cs"/>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3" y="3313159"/>
            <a:ext cx="4995949"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4C97">
                    <a:lumMod val="75000"/>
                  </a:srgbClr>
                </a:solidFill>
                <a:effectLst/>
                <a:uLnTx/>
                <a:uFillTx/>
                <a:latin typeface="Segoe UI"/>
                <a:ea typeface="+mn-ea"/>
                <a:cs typeface="+mn-cs"/>
              </a:rPr>
              <a:t>Signatures</a:t>
            </a:r>
          </a:p>
        </p:txBody>
      </p:sp>
      <p:sp>
        <p:nvSpPr>
          <p:cNvPr id="2" name="Slide Number Placeholder 1">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06233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3"/>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32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302625"/>
            <a:ext cx="6824749" cy="2994863"/>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5"/>
            <a:ext cx="29043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Answer: C – Client only</a:t>
            </a: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152058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7"/>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0"/>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99837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2" name="Title 1"/>
          <p:cNvSpPr>
            <a:spLocks noGrp="1"/>
          </p:cNvSpPr>
          <p:nvPr>
            <p:ph type="title"/>
          </p:nvPr>
        </p:nvSpPr>
        <p:spPr>
          <a:xfrm>
            <a:off x="457200" y="318289"/>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5"/>
            <a:ext cx="29043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Answer: C – Inventor only</a:t>
            </a: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4" y="4170604"/>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20000"/>
              </a:lnSpc>
              <a:spcBef>
                <a:spcPts val="600"/>
              </a:spcBef>
              <a:spcAft>
                <a:spcPts val="0"/>
              </a:spcAft>
              <a:buClrTx/>
              <a:buSzTx/>
              <a:buFont typeface="Arial"/>
              <a:buNone/>
              <a:tabLst/>
              <a:defRPr/>
            </a:pPr>
            <a:r>
              <a:rPr kumimoji="0" lang="en-US" altLang="en-US" sz="18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See however</a:t>
            </a:r>
            <a:r>
              <a:rPr kumimoji="0" lang="en-US" altLang="en-US" sz="1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17232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2268"/>
            <a:ext cx="8229600" cy="4031584"/>
          </a:xfrm>
        </p:spPr>
        <p:txBody>
          <a:bodyPr>
            <a:normAutofit fontScale="47500" lnSpcReduction="20000"/>
          </a:bodyPr>
          <a:lstStyle/>
          <a:p>
            <a:r>
              <a:rPr lang="en-US" altLang="en-US" dirty="0">
                <a:latin typeface="+mn-lt"/>
                <a:cs typeface="Segoe UI Light" panose="020B0502040204020203" pitchFamily="34" charset="0"/>
              </a:rPr>
              <a:t>37 C.F.R. § 1.4(d)(1) Handwritten signature </a:t>
            </a:r>
          </a:p>
          <a:p>
            <a:pPr lvl="1"/>
            <a:r>
              <a:rPr lang="en-US" altLang="en-US" dirty="0">
                <a:latin typeface="+mn-lt"/>
              </a:rPr>
              <a:t>“Each piece of correspondence, except as provided in paragraphs (d)(2), (d)(3), (d)(4), (e), and (f) of this section, filed in an application, patent file, or other proceeding in the Office which requires a person's signature, must:</a:t>
            </a:r>
          </a:p>
          <a:p>
            <a:pPr lvl="2"/>
            <a:r>
              <a:rPr lang="en-US" altLang="en-US" dirty="0">
                <a:latin typeface="+mn-lt"/>
              </a:rPr>
              <a:t>(</a:t>
            </a:r>
            <a:r>
              <a:rPr lang="en-US" altLang="en-US" dirty="0" err="1">
                <a:latin typeface="+mn-lt"/>
              </a:rPr>
              <a:t>i</a:t>
            </a:r>
            <a:r>
              <a:rPr lang="en-US" altLang="en-US" dirty="0">
                <a:latin typeface="+mn-lt"/>
              </a:rPr>
              <a:t>) Be an original, that is, have an original handwritten signature </a:t>
            </a:r>
            <a:r>
              <a:rPr lang="en-US" altLang="en-US" b="1" dirty="0">
                <a:latin typeface="+mn-lt"/>
              </a:rPr>
              <a:t>personally signed</a:t>
            </a:r>
            <a:r>
              <a:rPr lang="en-US" altLang="en-US" dirty="0">
                <a:latin typeface="+mn-lt"/>
              </a:rPr>
              <a:t>, in permanent dark ink or its equivalent, </a:t>
            </a:r>
            <a:r>
              <a:rPr lang="en-US" altLang="en-US" b="1" dirty="0">
                <a:latin typeface="+mn-lt"/>
              </a:rPr>
              <a:t>by that person</a:t>
            </a:r>
            <a:r>
              <a:rPr lang="en-US" altLang="en-US" dirty="0">
                <a:latin typeface="+mn-lt"/>
              </a:rPr>
              <a:t>; or</a:t>
            </a:r>
          </a:p>
          <a:p>
            <a:pPr lvl="2"/>
            <a:r>
              <a:rPr lang="en-US" altLang="en-US" dirty="0">
                <a:latin typeface="+mn-lt"/>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r>
              <a:rPr lang="en-US" altLang="en-US" dirty="0">
                <a:latin typeface="+mn-lt"/>
                <a:cs typeface="Segoe UI Light" panose="020B0502040204020203" pitchFamily="34" charset="0"/>
              </a:rPr>
              <a:t>37 C.F.R. § 1.4(d)(2) S-signature</a:t>
            </a:r>
          </a:p>
          <a:p>
            <a:pPr lvl="1"/>
            <a:r>
              <a:rPr lang="en-US" altLang="en-US" dirty="0">
                <a:latin typeface="+mn-lt"/>
              </a:rPr>
              <a:t>“(</a:t>
            </a:r>
            <a:r>
              <a:rPr lang="en-US" altLang="en-US" dirty="0" err="1">
                <a:latin typeface="+mn-lt"/>
              </a:rPr>
              <a:t>i</a:t>
            </a:r>
            <a:r>
              <a:rPr lang="en-US" altLang="en-US" dirty="0">
                <a:latin typeface="+mn-lt"/>
              </a:rPr>
              <a:t>)…the person signing the correspondence must insert his or her own S-signature…”</a:t>
            </a:r>
          </a:p>
          <a:p>
            <a:r>
              <a:rPr lang="en-US" altLang="en-US" dirty="0">
                <a:latin typeface="+mn-lt"/>
                <a:cs typeface="Segoe UI Light" panose="020B0502040204020203" pitchFamily="34" charset="0"/>
              </a:rPr>
              <a:t>37 C.F.R. § 1.4(d)(4)(ii) Certification as to the signature </a:t>
            </a:r>
          </a:p>
          <a:p>
            <a:pPr lvl="1"/>
            <a:r>
              <a:rPr lang="en-US" altLang="en-US" dirty="0">
                <a:latin typeface="+mn-lt"/>
              </a:rPr>
              <a:t>“The person inserting a signature under paragraph (d)(2) or (d)(3) of this section in a document submitted to the Office certifies that the inserted signature appearing in the document is his or her own signature.”</a:t>
            </a:r>
          </a:p>
          <a:p>
            <a:r>
              <a:rPr lang="en-US" altLang="en-US" dirty="0">
                <a:latin typeface="+mn-lt"/>
                <a:cs typeface="Segoe UI Light" panose="020B0502040204020203" pitchFamily="34" charset="0"/>
              </a:rPr>
              <a:t>Note: recent removal of 37 C.F.R. § 1.4(e) (original handwritten signatures in permanent dark ink for OED correspondence and non EFS credit card payments)</a:t>
            </a:r>
          </a:p>
          <a:p>
            <a:pPr lvl="1"/>
            <a:r>
              <a:rPr lang="en-US" altLang="en-US" i="1" dirty="0">
                <a:latin typeface="+mn-lt"/>
              </a:rPr>
              <a:t>See</a:t>
            </a:r>
            <a:r>
              <a:rPr lang="en-US" altLang="en-US" dirty="0">
                <a:latin typeface="+mn-lt"/>
              </a:rPr>
              <a:t> 86 FR 35226 (July 2, 2021).</a:t>
            </a:r>
          </a:p>
        </p:txBody>
      </p:sp>
      <p:sp>
        <p:nvSpPr>
          <p:cNvPr id="2" name="Title 1"/>
          <p:cNvSpPr>
            <a:spLocks noGrp="1"/>
          </p:cNvSpPr>
          <p:nvPr>
            <p:ph type="title"/>
          </p:nvPr>
        </p:nvSpPr>
        <p:spPr/>
        <p:txBody>
          <a:bodyPr/>
          <a:lstStyle/>
          <a:p>
            <a:r>
              <a:rPr lang="en-US"/>
              <a:t>Signatures on patent documents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latin typeface="+mn-lt"/>
                <a:cs typeface="Segoe UI Light" panose="020B0502040204020203" pitchFamily="34" charset="0"/>
              </a:rPr>
              <a:t>Mission: protect the public and the integrity of the patent and trademark systems</a:t>
            </a:r>
          </a:p>
          <a:p>
            <a:r>
              <a:rPr lang="en-US" dirty="0">
                <a:latin typeface="+mn-lt"/>
                <a:cs typeface="Segoe UI Light" panose="020B0502040204020203" pitchFamily="34" charset="0"/>
              </a:rPr>
              <a:t>Statutory authority</a:t>
            </a:r>
          </a:p>
          <a:p>
            <a:pPr lvl="1"/>
            <a:r>
              <a:rPr lang="en-US" dirty="0">
                <a:latin typeface="+mn-lt"/>
              </a:rPr>
              <a:t>35 U.S.C. §§ 2(b)(2)(D) and 32 </a:t>
            </a:r>
          </a:p>
          <a:p>
            <a:r>
              <a:rPr lang="en-US" dirty="0">
                <a:latin typeface="+mn-lt"/>
                <a:cs typeface="Segoe UI Light" panose="020B0502040204020203" pitchFamily="34" charset="0"/>
              </a:rPr>
              <a:t>Disciplinary jurisdiction (37 C.F.R. § 11.19)</a:t>
            </a:r>
          </a:p>
          <a:p>
            <a:pPr lvl="1"/>
            <a:r>
              <a:rPr lang="en-US" dirty="0">
                <a:latin typeface="+mn-lt"/>
              </a:rPr>
              <a:t>All practitioners engaged in practice before the USPTO</a:t>
            </a:r>
          </a:p>
          <a:p>
            <a:pPr lvl="1"/>
            <a:r>
              <a:rPr lang="en-US" dirty="0">
                <a:latin typeface="+mn-lt"/>
              </a:rPr>
              <a:t>Non-practitioners who engage in or offer to engage in practice before the USPTO</a:t>
            </a:r>
          </a:p>
          <a:p>
            <a:r>
              <a:rPr lang="en-US" dirty="0">
                <a:latin typeface="+mn-lt"/>
                <a:cs typeface="Segoe UI Light" panose="020B0502040204020203" pitchFamily="34" charset="0"/>
              </a:rPr>
              <a:t>Governing regulations</a:t>
            </a:r>
          </a:p>
          <a:p>
            <a:pPr lvl="1"/>
            <a:r>
              <a:rPr lang="en-US" dirty="0">
                <a:latin typeface="+mn-lt"/>
              </a:rPr>
              <a:t>USPTO Rules of Professional Conduct 37 C.F.R. §§ 11.101-11.901</a:t>
            </a:r>
          </a:p>
          <a:p>
            <a:pPr lvl="1"/>
            <a:r>
              <a:rPr lang="en-US" dirty="0">
                <a:latin typeface="+mn-lt"/>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090851"/>
          </a:xfrm>
        </p:spPr>
        <p:txBody>
          <a:bodyPr>
            <a:normAutofit fontScale="40000" lnSpcReduction="20000"/>
          </a:bodyPr>
          <a:lstStyle/>
          <a:p>
            <a:pPr>
              <a:lnSpc>
                <a:spcPct val="120000"/>
              </a:lnSpc>
            </a:pPr>
            <a:r>
              <a:rPr lang="en-US" dirty="0">
                <a:latin typeface="Segoe UI "/>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dirty="0">
                <a:latin typeface="Segoe UI "/>
                <a:cs typeface="Segoe UI Light" panose="020B0502040204020203" pitchFamily="34" charset="0"/>
              </a:rPr>
              <a:t>Fraudulent or inaccurate claims of use are a burden on the trademark system and the public and jeopardize validity of marks.</a:t>
            </a:r>
          </a:p>
          <a:p>
            <a:pPr>
              <a:lnSpc>
                <a:spcPct val="120000"/>
              </a:lnSpc>
            </a:pPr>
            <a:r>
              <a:rPr lang="en-US" dirty="0">
                <a:latin typeface="Segoe UI "/>
                <a:cs typeface="Segoe UI Light" panose="020B0502040204020203" pitchFamily="34" charset="0"/>
              </a:rPr>
              <a:t>Effective August 3, 2019: </a:t>
            </a:r>
          </a:p>
          <a:p>
            <a:pPr lvl="1">
              <a:lnSpc>
                <a:spcPct val="120000"/>
              </a:lnSpc>
            </a:pPr>
            <a:r>
              <a:rPr lang="en-US" dirty="0">
                <a:latin typeface="Segoe UI "/>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dirty="0">
                <a:latin typeface="Segoe UI "/>
                <a:cs typeface="Segoe UI Light" panose="020B0502040204020203" pitchFamily="34" charset="0"/>
              </a:rPr>
              <a:t>Final rule: 84 Fed. Reg. 31498 (July 2, 2019).</a:t>
            </a:r>
          </a:p>
          <a:p>
            <a:pPr>
              <a:lnSpc>
                <a:spcPct val="120000"/>
              </a:lnSpc>
            </a:pPr>
            <a:r>
              <a:rPr lang="en-US" dirty="0">
                <a:latin typeface="Segoe UI "/>
                <a:cs typeface="Segoe UI Light" panose="020B0502040204020203" pitchFamily="34" charset="0"/>
              </a:rPr>
              <a:t>Canadian patent agents are no longer able to represent Canadian parties in U.S. TM matters.</a:t>
            </a:r>
          </a:p>
          <a:p>
            <a:pPr>
              <a:lnSpc>
                <a:spcPct val="120000"/>
              </a:lnSpc>
            </a:pPr>
            <a:r>
              <a:rPr lang="en-US" dirty="0">
                <a:latin typeface="Segoe UI "/>
                <a:cs typeface="Segoe UI Light" panose="020B0502040204020203" pitchFamily="34" charset="0"/>
              </a:rPr>
              <a:t>Canadian TM attorneys and agents will only be able to serve as additionally appointed practitioners:</a:t>
            </a:r>
          </a:p>
          <a:p>
            <a:pPr lvl="1">
              <a:lnSpc>
                <a:spcPct val="120000"/>
              </a:lnSpc>
            </a:pPr>
            <a:r>
              <a:rPr lang="en-US" dirty="0">
                <a:latin typeface="Segoe UI "/>
              </a:rPr>
              <a:t>Clients must appoint U.S.-licensed attorney to file formal responses; and </a:t>
            </a:r>
          </a:p>
          <a:p>
            <a:pPr lvl="1">
              <a:lnSpc>
                <a:spcPct val="120000"/>
              </a:lnSpc>
            </a:pPr>
            <a:r>
              <a:rPr lang="en-US" dirty="0">
                <a:latin typeface="Segoe UI "/>
              </a:rPr>
              <a:t>The USPTO will only correspond with U.S. licensed attorney.</a:t>
            </a:r>
          </a:p>
        </p:txBody>
      </p:sp>
      <p:sp>
        <p:nvSpPr>
          <p:cNvPr id="2" name="Title 1"/>
          <p:cNvSpPr>
            <a:spLocks noGrp="1"/>
          </p:cNvSpPr>
          <p:nvPr>
            <p:ph type="title"/>
          </p:nvPr>
        </p:nvSpPr>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40</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sp>
        <p:nvSpPr>
          <p:cNvPr id="4" name="Slide Number Placeholder 3"/>
          <p:cNvSpPr>
            <a:spLocks noGrp="1"/>
          </p:cNvSpPr>
          <p:nvPr>
            <p:ph type="sldNum" sz="quarter" idx="10"/>
          </p:nvPr>
        </p:nvSpPr>
        <p:spPr/>
        <p:txBody>
          <a:bodyPr/>
          <a:lstStyle/>
          <a:p>
            <a:fld id="{92DA454B-C859-4892-B9FA-68B588C9F547}" type="slidenum">
              <a:rPr lang="en-US" smtClean="0"/>
              <a:t>41</a:t>
            </a:fld>
            <a:endParaRPr lang="en-US" dirty="0"/>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Segoe UI Light" panose="020B0502040204020203" pitchFamily="34" charset="0"/>
                <a:cs typeface="Segoe UI Light" panose="020B0502040204020203" pitchFamily="34" charset="0"/>
              </a:rPr>
              <a:t>US_Trademark_Agent</a:t>
            </a: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&lt;</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tony@zcompany.com</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Reply-To: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05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3676"/>
            <a:ext cx="8229600" cy="4053812"/>
          </a:xfrm>
        </p:spPr>
        <p:txBody>
          <a:bodyPr>
            <a:normAutofit fontScale="40000" lnSpcReduction="20000"/>
          </a:bodyPr>
          <a:lstStyle/>
          <a:p>
            <a:pPr marL="0" lvl="0" indent="0">
              <a:buNone/>
            </a:pPr>
            <a:r>
              <a:rPr lang="en-US" sz="4000" b="1" i="1" dirty="0">
                <a:latin typeface="+mn-lt"/>
                <a:cs typeface="Segoe UI Light" panose="020B0502040204020203" pitchFamily="34" charset="0"/>
              </a:rPr>
              <a:t>In re Lou</a:t>
            </a:r>
            <a:r>
              <a:rPr lang="en-US" sz="4000" dirty="0">
                <a:latin typeface="+mn-lt"/>
                <a:cs typeface="Segoe UI Light" panose="020B0502040204020203" pitchFamily="34" charset="0"/>
              </a:rPr>
              <a:t>, Proceeding No. D2021-04 (USPTO May 12, 2021)</a:t>
            </a:r>
          </a:p>
          <a:p>
            <a:r>
              <a:rPr lang="en-US" dirty="0">
                <a:latin typeface="+mn-lt"/>
                <a:cs typeface="Segoe UI Light" panose="020B0502040204020203" pitchFamily="34" charset="0"/>
              </a:rPr>
              <a:t>Trademark (TM) attorney had business relationship with foreign company that provided IP services to merchants.</a:t>
            </a:r>
          </a:p>
          <a:p>
            <a:r>
              <a:rPr lang="en-US" dirty="0">
                <a:latin typeface="+mn-lt"/>
                <a:cs typeface="Segoe UI Light" panose="020B0502040204020203" pitchFamily="34" charset="0"/>
              </a:rPr>
              <a:t>Attorney reviewed up to 500 TM applications per month and received over $10,000 in total compensation.</a:t>
            </a:r>
          </a:p>
          <a:p>
            <a:r>
              <a:rPr lang="en-US" dirty="0">
                <a:latin typeface="+mn-lt"/>
                <a:cs typeface="Segoe UI Light" panose="020B0502040204020203" pitchFamily="34" charset="0"/>
              </a:rPr>
              <a:t>As of Oct. 12, 2020, all of the attorney’s TM cases were received from the foreign company.</a:t>
            </a:r>
          </a:p>
          <a:p>
            <a:r>
              <a:rPr lang="en-US" dirty="0">
                <a:latin typeface="+mn-lt"/>
                <a:cs typeface="Segoe UI Light" panose="020B0502040204020203" pitchFamily="34" charset="0"/>
              </a:rPr>
              <a:t>Attorney gave company authorization to improperly enter his signature directly in the applications.</a:t>
            </a:r>
          </a:p>
          <a:p>
            <a:r>
              <a:rPr lang="en-US" dirty="0">
                <a:latin typeface="+mn-lt"/>
                <a:cs typeface="Segoe UI Light" panose="020B0502040204020203" pitchFamily="34" charset="0"/>
              </a:rPr>
              <a:t>Provided the company’s email address as correspondence address, did not monitor, and relied on company to provide him updates on USPTO correspondence.</a:t>
            </a:r>
          </a:p>
          <a:p>
            <a:r>
              <a:rPr lang="en-US" dirty="0">
                <a:latin typeface="+mn-lt"/>
                <a:cs typeface="Segoe UI Light" panose="020B0502040204020203" pitchFamily="34" charset="0"/>
              </a:rPr>
              <a:t>Did not conduct conflicts checks for clients received from the foreign company.</a:t>
            </a:r>
          </a:p>
          <a:p>
            <a:r>
              <a:rPr lang="en-US" dirty="0">
                <a:latin typeface="+mn-lt"/>
                <a:cs typeface="Segoe UI Light" panose="020B0502040204020203" pitchFamily="34" charset="0"/>
              </a:rPr>
              <a:t>Settlement: three-month suspension</a:t>
            </a:r>
          </a:p>
          <a:p>
            <a:r>
              <a:rPr lang="en-US" dirty="0">
                <a:latin typeface="+mn-lt"/>
                <a:cs typeface="Segoe UI Light" panose="020B0502040204020203" pitchFamily="34" charset="0"/>
              </a:rPr>
              <a:t>Rule highlights:</a:t>
            </a:r>
          </a:p>
          <a:p>
            <a:pPr lvl="1"/>
            <a:r>
              <a:rPr lang="en-US" dirty="0">
                <a:latin typeface="+mn-lt"/>
              </a:rPr>
              <a:t>37 C.F.R. § 11.101 – Competence</a:t>
            </a:r>
          </a:p>
          <a:p>
            <a:pPr lvl="1"/>
            <a:r>
              <a:rPr lang="en-US" dirty="0">
                <a:latin typeface="+mn-lt"/>
              </a:rPr>
              <a:t>37 C.F.R. § 11.104(a) and (b) – Client communications</a:t>
            </a:r>
          </a:p>
          <a:p>
            <a:pPr lvl="1"/>
            <a:r>
              <a:rPr lang="en-US" dirty="0">
                <a:latin typeface="+mn-lt"/>
              </a:rPr>
              <a:t>37 C.F.R. § 11.303(a)(1), (a)(2), (b) and (d) – Candor toward tribunal</a:t>
            </a:r>
          </a:p>
          <a:p>
            <a:pPr lvl="1"/>
            <a:r>
              <a:rPr lang="en-US" dirty="0">
                <a:latin typeface="+mn-lt"/>
              </a:rPr>
              <a:t>37 C.F.R. § 11.503(b) – Responsibilities regarding non-practitioner assistance;</a:t>
            </a:r>
          </a:p>
          <a:p>
            <a:pPr lvl="1"/>
            <a:r>
              <a:rPr lang="en-US" dirty="0">
                <a:latin typeface="+mn-lt"/>
              </a:rPr>
              <a:t>37 C.F.R. § 11.505 – Assisting UPL</a:t>
            </a:r>
          </a:p>
        </p:txBody>
      </p:sp>
      <p:sp>
        <p:nvSpPr>
          <p:cNvPr id="2" name="Title 1"/>
          <p:cNvSpPr>
            <a:spLocks noGrp="1"/>
          </p:cNvSpPr>
          <p:nvPr>
            <p:ph type="title"/>
          </p:nvPr>
        </p:nvSpPr>
        <p:spPr>
          <a:xfrm>
            <a:off x="457200" y="279843"/>
            <a:ext cx="8229600" cy="952500"/>
          </a:xfrm>
        </p:spPr>
        <p:txBody>
          <a:bodyPr>
            <a:normAutofit fontScale="90000"/>
          </a:bodyPr>
          <a:lstStyle/>
          <a:p>
            <a:r>
              <a:rPr lang="en-US" dirty="0"/>
              <a:t>Improper signatures/communication</a:t>
            </a:r>
          </a:p>
        </p:txBody>
      </p:sp>
      <p:sp>
        <p:nvSpPr>
          <p:cNvPr id="4" name="Slide Number Placeholder 3"/>
          <p:cNvSpPr>
            <a:spLocks noGrp="1"/>
          </p:cNvSpPr>
          <p:nvPr>
            <p:ph type="sldNum" sz="quarter" idx="10"/>
          </p:nvPr>
        </p:nvSpPr>
        <p:spPr/>
        <p:txBody>
          <a:bodyPr/>
          <a:lstStyle/>
          <a:p>
            <a:pPr lvl="0"/>
            <a:fld id="{A95F3E7E-263A-4B26-8260-43677B4C109F}" type="slidenum">
              <a:rPr lang="en-US" noProof="0" smtClean="0"/>
              <a:pPr lvl="0"/>
              <a:t>43</a:t>
            </a:fld>
            <a:endParaRPr lang="en-US" noProof="0" dirty="0"/>
          </a:p>
        </p:txBody>
      </p:sp>
    </p:spTree>
    <p:extLst>
      <p:ext uri="{BB962C8B-B14F-4D97-AF65-F5344CB8AC3E}">
        <p14:creationId xmlns:p14="http://schemas.microsoft.com/office/powerpoint/2010/main" val="2913991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29046"/>
            <a:ext cx="8229600" cy="3786267"/>
          </a:xfrm>
        </p:spPr>
        <p:txBody>
          <a:bodyPr>
            <a:normAutofit fontScale="40000" lnSpcReduction="20000"/>
          </a:bodyPr>
          <a:lstStyle/>
          <a:p>
            <a:pPr marL="0" indent="0">
              <a:buNone/>
            </a:pPr>
            <a:r>
              <a:rPr lang="en-US" sz="4000" b="1" i="1" dirty="0">
                <a:latin typeface="+mn-lt"/>
                <a:cs typeface="Segoe UI Light" panose="020B0502040204020203" pitchFamily="34" charset="0"/>
              </a:rPr>
              <a:t>In re </a:t>
            </a:r>
            <a:r>
              <a:rPr lang="en-US" sz="4000" b="1" i="1" dirty="0" err="1">
                <a:latin typeface="+mn-lt"/>
                <a:cs typeface="Segoe UI Light" panose="020B0502040204020203" pitchFamily="34" charset="0"/>
              </a:rPr>
              <a:t>Hom</a:t>
            </a:r>
            <a:r>
              <a:rPr lang="en-US" sz="4000" dirty="0">
                <a:latin typeface="+mn-lt"/>
                <a:cs typeface="Segoe UI Light" panose="020B0502040204020203" pitchFamily="34" charset="0"/>
              </a:rPr>
              <a:t>, Proceeding No. D2021-10 (USPTO Dec. 12, 2021)</a:t>
            </a:r>
          </a:p>
          <a:p>
            <a:r>
              <a:rPr lang="en-US" dirty="0">
                <a:latin typeface="+mn-lt"/>
                <a:cs typeface="Segoe UI Light" panose="020B0502040204020203" pitchFamily="34" charset="0"/>
              </a:rPr>
              <a:t>Patent attorney listed as attorney of record in &gt;13k trademark (TM) applications;</a:t>
            </a:r>
          </a:p>
          <a:p>
            <a:r>
              <a:rPr lang="en-US" dirty="0">
                <a:latin typeface="+mn-lt"/>
                <a:cs typeface="Segoe UI Light" panose="020B0502040204020203" pitchFamily="34" charset="0"/>
              </a:rPr>
              <a:t>Before U.S. counsel rule, he was listed in 2k; afterwards listed in 11k TM applications;</a:t>
            </a:r>
          </a:p>
          <a:p>
            <a:r>
              <a:rPr lang="en-US" dirty="0">
                <a:latin typeface="+mn-lt"/>
                <a:cs typeface="Segoe UI Light" panose="020B0502040204020203" pitchFamily="34" charset="0"/>
              </a:rPr>
              <a:t>Received instructions from foreign intermediaries; and</a:t>
            </a:r>
          </a:p>
          <a:p>
            <a:r>
              <a:rPr lang="en-US" dirty="0">
                <a:latin typeface="+mn-lt"/>
                <a:cs typeface="Segoe UI Light" panose="020B0502040204020203" pitchFamily="34" charset="0"/>
              </a:rPr>
              <a:t>Failed to review specimens which appeared in more than one application for a different applicant; didn’t speak to applicants; and did not personally enter his signature on most apps. </a:t>
            </a:r>
          </a:p>
          <a:p>
            <a:r>
              <a:rPr lang="en-US" dirty="0">
                <a:latin typeface="+mn-lt"/>
                <a:cs typeface="Segoe UI Light" panose="020B0502040204020203" pitchFamily="34" charset="0"/>
              </a:rPr>
              <a:t>Settlement: two-year suspension.</a:t>
            </a:r>
          </a:p>
          <a:p>
            <a:r>
              <a:rPr lang="en-US" dirty="0">
                <a:latin typeface="+mn-lt"/>
                <a:cs typeface="Segoe UI Light" panose="020B0502040204020203" pitchFamily="34" charset="0"/>
              </a:rPr>
              <a:t>Rule highlights:</a:t>
            </a:r>
          </a:p>
          <a:p>
            <a:pPr lvl="1"/>
            <a:r>
              <a:rPr lang="en-US" dirty="0">
                <a:latin typeface="+mn-lt"/>
              </a:rPr>
              <a:t>37 C.F.R. § 11.101 – Competence</a:t>
            </a:r>
          </a:p>
          <a:p>
            <a:pPr lvl="1"/>
            <a:r>
              <a:rPr lang="en-US" dirty="0">
                <a:latin typeface="+mn-lt"/>
              </a:rPr>
              <a:t>37 C.F.R. § 11.103 – Diligence</a:t>
            </a:r>
          </a:p>
          <a:p>
            <a:pPr lvl="1"/>
            <a:r>
              <a:rPr lang="en-US" dirty="0">
                <a:latin typeface="+mn-lt"/>
              </a:rPr>
              <a:t>37 C.F.R. § 11.104 – Client communication</a:t>
            </a:r>
          </a:p>
          <a:p>
            <a:pPr lvl="1"/>
            <a:r>
              <a:rPr lang="en-US" dirty="0">
                <a:latin typeface="+mn-lt"/>
              </a:rPr>
              <a:t>37 C.F.R. § 11.503 – Non-practitioner assistance</a:t>
            </a:r>
          </a:p>
          <a:p>
            <a:pPr lvl="1"/>
            <a:r>
              <a:rPr lang="en-US" dirty="0">
                <a:latin typeface="+mn-lt"/>
              </a:rPr>
              <a:t>37 C.F.R. § 11.505 – Assisting UPL</a:t>
            </a:r>
          </a:p>
          <a:p>
            <a:pPr lvl="1"/>
            <a:r>
              <a:rPr lang="en-US" dirty="0">
                <a:latin typeface="+mn-lt"/>
              </a:rPr>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a:t>Improper signatures/communication</a:t>
            </a:r>
            <a:endParaRPr lang="en-US" dirty="0"/>
          </a:p>
        </p:txBody>
      </p:sp>
      <p:sp>
        <p:nvSpPr>
          <p:cNvPr id="4" name="Slide Number Placeholder 3" descr="Slide number 28"/>
          <p:cNvSpPr>
            <a:spLocks noGrp="1"/>
          </p:cNvSpPr>
          <p:nvPr>
            <p:ph type="sldNum" sz="quarter" idx="10"/>
          </p:nvPr>
        </p:nvSpPr>
        <p:spPr/>
        <p:txBody>
          <a:bodyPr/>
          <a:lstStyle/>
          <a:p>
            <a:pPr lvl="0"/>
            <a:fld id="{57130853-60C6-4629-A3B3-CF87A0408725}" type="slidenum">
              <a:rPr lang="en-US" noProof="0" smtClean="0"/>
              <a:t>44</a:t>
            </a:fld>
            <a:endParaRPr lang="en-US" noProof="0" dirty="0"/>
          </a:p>
        </p:txBody>
      </p:sp>
    </p:spTree>
    <p:extLst>
      <p:ext uri="{BB962C8B-B14F-4D97-AF65-F5344CB8AC3E}">
        <p14:creationId xmlns:p14="http://schemas.microsoft.com/office/powerpoint/2010/main" val="2747447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
              <a:cs typeface="Segoe UI Light" panose="020B0502040204020203" pitchFamily="34" charset="0"/>
            </a:endParaRPr>
          </a:p>
          <a:p>
            <a:r>
              <a:rPr lang="en-US" sz="2400" dirty="0">
                <a:latin typeface="Segoe UI "/>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45</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0"/>
            <a:ext cx="8229600" cy="4109901"/>
          </a:xfrm>
        </p:spPr>
        <p:txBody>
          <a:bodyPr>
            <a:normAutofit fontScale="25000" lnSpcReduction="20000"/>
          </a:bodyPr>
          <a:lstStyle/>
          <a:p>
            <a:pPr marL="0" indent="0">
              <a:buNone/>
            </a:pPr>
            <a:r>
              <a:rPr lang="en-US" altLang="en-US" sz="5600" b="1" i="1" dirty="0">
                <a:latin typeface="+mn-lt"/>
                <a:cs typeface="Segoe UI Light" panose="020B0502040204020203" pitchFamily="34" charset="0"/>
              </a:rPr>
              <a:t>In re </a:t>
            </a:r>
            <a:r>
              <a:rPr lang="en-US" altLang="en-US" sz="5600" b="1" i="1" dirty="0" err="1">
                <a:latin typeface="+mn-lt"/>
                <a:cs typeface="Segoe UI Light" panose="020B0502040204020203" pitchFamily="34" charset="0"/>
              </a:rPr>
              <a:t>Chirnomas</a:t>
            </a:r>
            <a:r>
              <a:rPr lang="en-US" altLang="en-US" sz="5600" dirty="0">
                <a:latin typeface="+mn-lt"/>
                <a:cs typeface="Segoe UI Light" panose="020B0502040204020203" pitchFamily="34" charset="0"/>
              </a:rPr>
              <a:t>, Proceeding No. D2020-29 (USPTO Apr. 29, 2021)</a:t>
            </a:r>
          </a:p>
          <a:p>
            <a:r>
              <a:rPr lang="en-US" altLang="en-US" sz="4400" dirty="0">
                <a:latin typeface="+mn-lt"/>
                <a:cs typeface="Segoe UI Light" panose="020B0502040204020203" pitchFamily="34" charset="0"/>
              </a:rPr>
              <a:t>Disciplinary complaint alleged:</a:t>
            </a:r>
          </a:p>
          <a:p>
            <a:pPr lvl="1"/>
            <a:r>
              <a:rPr lang="en-US" altLang="en-US" sz="4400" dirty="0">
                <a:latin typeface="+mn-lt"/>
              </a:rPr>
              <a:t>Respondent retained by foreign client to prepare and file a national stage utility patent application with the USPTO; </a:t>
            </a:r>
          </a:p>
          <a:p>
            <a:pPr lvl="1"/>
            <a:r>
              <a:rPr lang="en-US" altLang="en-US" sz="4400" dirty="0">
                <a:latin typeface="+mn-lt"/>
              </a:rPr>
              <a:t>Filed the application but did not submit payment to the USPTO for any of the filing fees;</a:t>
            </a:r>
          </a:p>
          <a:p>
            <a:pPr lvl="1"/>
            <a:r>
              <a:rPr lang="en-US" altLang="en-US" sz="4400" dirty="0">
                <a:latin typeface="+mn-lt"/>
              </a:rPr>
              <a:t>Invoiced client for fees associated with filing the application and Respondent’s legal services;  </a:t>
            </a:r>
          </a:p>
          <a:p>
            <a:pPr lvl="1"/>
            <a:r>
              <a:rPr lang="en-US" altLang="en-US" sz="4400" dirty="0">
                <a:latin typeface="+mn-lt"/>
              </a:rPr>
              <a:t>Had client wire funds for the total amount of fees (including an advance payment of expenses) to personal bank account;</a:t>
            </a:r>
          </a:p>
          <a:p>
            <a:pPr lvl="1"/>
            <a:r>
              <a:rPr lang="en-US" altLang="en-US" sz="4400" dirty="0">
                <a:latin typeface="+mn-lt"/>
              </a:rPr>
              <a:t>Failed to notify the client of Notice of Insufficient Basic National Fee Required and subsequent Notice of Abandonment sent by USPTO; and </a:t>
            </a:r>
          </a:p>
          <a:p>
            <a:pPr lvl="1"/>
            <a:r>
              <a:rPr lang="en-US" altLang="en-US" sz="4400" dirty="0">
                <a:latin typeface="+mn-lt"/>
              </a:rPr>
              <a:t>Client attempted to contact Respondent on several occasions regarding the abandonment but Respondent never responded.</a:t>
            </a:r>
          </a:p>
          <a:p>
            <a:r>
              <a:rPr lang="en-US" altLang="en-US" sz="4400" dirty="0">
                <a:latin typeface="+mn-lt"/>
                <a:cs typeface="Segoe UI Light" panose="020B0502040204020203" pitchFamily="34" charset="0"/>
              </a:rPr>
              <a:t>Exclusion from practice before the Office.</a:t>
            </a:r>
          </a:p>
          <a:p>
            <a:r>
              <a:rPr lang="en-US" altLang="en-US" sz="4400" dirty="0">
                <a:latin typeface="+mn-lt"/>
                <a:cs typeface="Segoe UI Light" panose="020B0502040204020203" pitchFamily="34" charset="0"/>
              </a:rPr>
              <a:t>Rule highlights:</a:t>
            </a:r>
          </a:p>
          <a:p>
            <a:pPr lvl="1"/>
            <a:r>
              <a:rPr lang="en-US" altLang="en-US" sz="4400" dirty="0">
                <a:latin typeface="+mn-lt"/>
              </a:rPr>
              <a:t>37 C.F.R. § 11.103 – Diligence and promptness in representing a client</a:t>
            </a:r>
          </a:p>
          <a:p>
            <a:pPr lvl="1"/>
            <a:r>
              <a:rPr lang="en-US" altLang="en-US" sz="4400" dirty="0">
                <a:latin typeface="+mn-lt"/>
              </a:rPr>
              <a:t>37 C.F.R. § 11.104(a)(3) and (a)(4) – Client communication </a:t>
            </a:r>
          </a:p>
          <a:p>
            <a:pPr lvl="1"/>
            <a:r>
              <a:rPr lang="en-US" altLang="en-US" sz="4400" dirty="0">
                <a:latin typeface="+mn-lt"/>
              </a:rPr>
              <a:t>37 C.F.R. § 11.115(a), (c) and (d) – Safekeeping property</a:t>
            </a:r>
          </a:p>
          <a:p>
            <a:pPr lvl="1"/>
            <a:r>
              <a:rPr lang="en-US" altLang="en-US" sz="4400" dirty="0">
                <a:latin typeface="+mn-lt"/>
              </a:rPr>
              <a:t>37 C.F.R. § 11.116 – Protecting client’s interests on termination</a:t>
            </a:r>
          </a:p>
          <a:p>
            <a:pPr lvl="1"/>
            <a:r>
              <a:rPr lang="en-US" altLang="en-US" sz="4400" dirty="0">
                <a:latin typeface="+mn-lt"/>
              </a:rPr>
              <a:t>37 C.F.R. § 11.804(c) – Dishonesty, fraud, deceit or misrepresentation</a:t>
            </a:r>
          </a:p>
          <a:p>
            <a:pPr lvl="2"/>
            <a:endParaRPr lang="en-US" altLang="en-US" dirty="0">
              <a:latin typeface="+mn-lt"/>
            </a:endParaRPr>
          </a:p>
          <a:p>
            <a:pPr lvl="1"/>
            <a:endParaRPr lang="en-US" altLang="en-US" dirty="0">
              <a:latin typeface="+mn-lt"/>
            </a:endParaRPr>
          </a:p>
          <a:p>
            <a:pPr lvl="1"/>
            <a:endParaRPr lang="en-US" altLang="en-US" dirty="0">
              <a:latin typeface="+mn-lt"/>
            </a:endParaRPr>
          </a:p>
          <a:p>
            <a:endParaRPr lang="en-US" dirty="0">
              <a:latin typeface="+mn-lt"/>
            </a:endParaRPr>
          </a:p>
        </p:txBody>
      </p:sp>
      <p:sp>
        <p:nvSpPr>
          <p:cNvPr id="2" name="Title 1"/>
          <p:cNvSpPr>
            <a:spLocks noGrp="1"/>
          </p:cNvSpPr>
          <p:nvPr>
            <p:ph type="title"/>
          </p:nvPr>
        </p:nvSpPr>
        <p:spPr/>
        <p:txBody>
          <a:bodyPr/>
          <a:lstStyle/>
          <a:p>
            <a:r>
              <a:rPr lang="en-US" dirty="0"/>
              <a:t>Commingling funds/neglect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46</a:t>
            </a:fld>
            <a:endParaRPr lang="en-US" noProof="0" dirty="0"/>
          </a:p>
        </p:txBody>
      </p:sp>
    </p:spTree>
    <p:extLst>
      <p:ext uri="{BB962C8B-B14F-4D97-AF65-F5344CB8AC3E}">
        <p14:creationId xmlns:p14="http://schemas.microsoft.com/office/powerpoint/2010/main" val="1709852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n-US" altLang="en-US" b="1" i="1" dirty="0">
                <a:latin typeface="+mn-lt"/>
                <a:cs typeface="Segoe UI Light" panose="020B0502040204020203" pitchFamily="34" charset="0"/>
              </a:rPr>
              <a:t>In re Anonymous</a:t>
            </a:r>
            <a:r>
              <a:rPr lang="en-US" altLang="en-US" dirty="0">
                <a:latin typeface="Segoe UI Light" panose="020B0502040204020203" pitchFamily="34" charset="0"/>
                <a:cs typeface="Segoe UI Light" panose="020B0502040204020203" pitchFamily="34" charset="0"/>
              </a:rPr>
              <a:t>, </a:t>
            </a:r>
            <a:r>
              <a:rPr lang="en-US" altLang="en-US" dirty="0">
                <a:latin typeface="Segoe UI "/>
                <a:cs typeface="Segoe UI Light" panose="020B0502040204020203" pitchFamily="34" charset="0"/>
              </a:rPr>
              <a:t>Proceeding No. D2014-05 (USPTO Apr. 1, 2014)</a:t>
            </a:r>
          </a:p>
          <a:p>
            <a:r>
              <a:rPr lang="en-US" altLang="en-US" dirty="0">
                <a:latin typeface="Segoe UI "/>
                <a:cs typeface="Segoe UI Light" panose="020B0502040204020203" pitchFamily="34" charset="0"/>
              </a:rPr>
              <a:t>Trademark attorney</a:t>
            </a:r>
          </a:p>
          <a:p>
            <a:pPr lvl="1"/>
            <a:r>
              <a:rPr lang="en-US" altLang="en-US" dirty="0">
                <a:latin typeface="Segoe UI "/>
              </a:rPr>
              <a:t>Submitted sworn statements from himself and his client to the USPTO attesting that the client’s mark had acquired distinctiveness and should be registered due to the client’s “substantially continuous and exclusive use” of the mark in commerce.  </a:t>
            </a:r>
          </a:p>
          <a:p>
            <a:pPr lvl="1"/>
            <a:r>
              <a:rPr lang="en-US" altLang="en-US" dirty="0">
                <a:latin typeface="Segoe UI "/>
              </a:rPr>
              <a:t>Prior to submitting the statements, practitioner was informed that materials provided to him contained evidence contrary to the claim of acquired distinctiveness.  </a:t>
            </a:r>
          </a:p>
          <a:p>
            <a:pPr lvl="1"/>
            <a:r>
              <a:rPr lang="en-US" altLang="en-US" dirty="0">
                <a:latin typeface="Segoe UI "/>
              </a:rPr>
              <a:t>Practitioner failed to look at materials or share them with his client before submitting the statements to the USPTO.</a:t>
            </a:r>
          </a:p>
          <a:p>
            <a:r>
              <a:rPr lang="en-US" altLang="en-US" dirty="0">
                <a:latin typeface="Segoe UI "/>
                <a:cs typeface="Segoe UI Light" panose="020B0502040204020203" pitchFamily="34" charset="0"/>
              </a:rPr>
              <a:t>Settlement: Private reprimand</a:t>
            </a:r>
          </a:p>
          <a:p>
            <a:r>
              <a:rPr lang="en-US" altLang="en-US" dirty="0">
                <a:latin typeface="Segoe UI "/>
                <a:cs typeface="Segoe UI Light" panose="020B0502040204020203" pitchFamily="34" charset="0"/>
              </a:rPr>
              <a:t>Actions were deemed to constitute violations for the inadequate preparation  (37 C.F.R. § 10.77(b)) and presenting a paper in violation of 37 C.F.R. § 11.18       (37 C.F.R. § 10.23(c)(15)). </a:t>
            </a:r>
          </a:p>
          <a:p>
            <a:pPr lvl="2"/>
            <a:endParaRPr lang="en-US" dirty="0"/>
          </a:p>
          <a:p>
            <a:pPr lvl="2"/>
            <a:endParaRPr lang="en-US" dirty="0"/>
          </a:p>
          <a:p>
            <a:pPr lvl="2"/>
            <a:endParaRPr lang="en-US" dirty="0"/>
          </a:p>
          <a:p>
            <a:endParaRPr lang="en-US" dirty="0"/>
          </a:p>
        </p:txBody>
      </p:sp>
      <p:sp>
        <p:nvSpPr>
          <p:cNvPr id="2" name="Title 1"/>
          <p:cNvSpPr>
            <a:spLocks noGrp="1"/>
          </p:cNvSpPr>
          <p:nvPr>
            <p:ph type="title"/>
          </p:nvPr>
        </p:nvSpPr>
        <p:spPr/>
        <p:txBody>
          <a:bodyPr/>
          <a:lstStyle/>
          <a:p>
            <a:r>
              <a:rPr lang="en-US"/>
              <a:t>Misrepresentation</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47</a:t>
            </a:fld>
            <a:endParaRPr lang="en-US" noProof="0" dirty="0"/>
          </a:p>
        </p:txBody>
      </p:sp>
    </p:spTree>
    <p:extLst>
      <p:ext uri="{BB962C8B-B14F-4D97-AF65-F5344CB8AC3E}">
        <p14:creationId xmlns:p14="http://schemas.microsoft.com/office/powerpoint/2010/main" val="3584748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4962524" y="2688910"/>
            <a:ext cx="3503987" cy="646331"/>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004C97">
                    <a:lumMod val="75000"/>
                  </a:srgbClr>
                </a:solidFill>
                <a:effectLst/>
                <a:uLnTx/>
                <a:uFillTx/>
                <a:latin typeface="Segoe UI"/>
                <a:ea typeface="+mn-ea"/>
                <a:cs typeface="+mn-cs"/>
              </a:rPr>
              <a:t>37 C.F.</a:t>
            </a:r>
            <a:r>
              <a:rPr lang="en-US" sz="3600" b="1" dirty="0">
                <a:solidFill>
                  <a:srgbClr val="004C97">
                    <a:lumMod val="75000"/>
                  </a:srgbClr>
                </a:solidFill>
              </a:rPr>
              <a:t>R. § 1.3</a:t>
            </a:r>
            <a:endParaRPr kumimoji="0" lang="en-US" sz="3600" b="1" i="0" u="none" strike="noStrike" kern="1200" cap="none" spc="0" normalizeH="0" baseline="0" noProof="0" dirty="0">
              <a:ln>
                <a:noFill/>
              </a:ln>
              <a:solidFill>
                <a:srgbClr val="004C97">
                  <a:lumMod val="75000"/>
                </a:srgbClr>
              </a:solidFill>
              <a:effectLst/>
              <a:uLnTx/>
              <a:uFillTx/>
              <a:latin typeface="Segoe UI"/>
              <a:ea typeface="+mn-ea"/>
              <a:cs typeface="+mn-cs"/>
            </a:endParaRP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8" y="1159617"/>
            <a:ext cx="4285037" cy="3395766"/>
          </a:xfrm>
          <a:prstGeom prst="rect">
            <a:avLst/>
          </a:prstGeom>
        </p:spPr>
      </p:pic>
    </p:spTree>
    <p:extLst>
      <p:ext uri="{BB962C8B-B14F-4D97-AF65-F5344CB8AC3E}">
        <p14:creationId xmlns:p14="http://schemas.microsoft.com/office/powerpoint/2010/main" val="2838131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Ethics Scenario: 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mn-lt"/>
                <a:cs typeface="Segoe UI Light" panose="020B0502040204020203" pitchFamily="34" charset="0"/>
              </a:rPr>
              <a:t>Activities that constitute practice before the USPTO are broadly defined in        37 C.F.R. §§ 11.5(b) and 11.14:</a:t>
            </a:r>
          </a:p>
          <a:p>
            <a:pPr lvl="1"/>
            <a:r>
              <a:rPr lang="en-US" dirty="0">
                <a:latin typeface="+mn-lt"/>
              </a:rPr>
              <a:t>Includes communicating with and advising a client concerning matters pending or contemplated to be presented before the USPTO (37 C.F.R. § 11.5(b));</a:t>
            </a:r>
          </a:p>
          <a:p>
            <a:pPr lvl="1"/>
            <a:r>
              <a:rPr lang="en-US" dirty="0">
                <a:latin typeface="+mn-lt"/>
              </a:rPr>
              <a:t>Consulting with or giving advice to a client in contemplation of filing a </a:t>
            </a:r>
            <a:r>
              <a:rPr lang="en-US" b="1" dirty="0">
                <a:latin typeface="+mn-lt"/>
              </a:rPr>
              <a:t>patent application </a:t>
            </a:r>
            <a:r>
              <a:rPr lang="en-US" dirty="0">
                <a:latin typeface="+mn-lt"/>
              </a:rPr>
              <a:t>or other document with the USPTO (37 C.F.R. § 11.5(b)(1)); or</a:t>
            </a:r>
          </a:p>
          <a:p>
            <a:pPr lvl="1"/>
            <a:r>
              <a:rPr lang="en-US" dirty="0">
                <a:latin typeface="+mn-lt"/>
              </a:rPr>
              <a:t>Consulting with or giving advice to a client in contemplation of filing a </a:t>
            </a:r>
            <a:r>
              <a:rPr lang="en-US" b="1" dirty="0">
                <a:latin typeface="+mn-lt"/>
              </a:rPr>
              <a:t>trademark application </a:t>
            </a:r>
            <a:r>
              <a:rPr lang="en-US" dirty="0">
                <a:latin typeface="+mn-lt"/>
              </a:rPr>
              <a:t>or other document with the USPTO (37 C.F.R. § 11.5(b)(2)).</a:t>
            </a:r>
          </a:p>
          <a:p>
            <a:pPr lvl="1"/>
            <a:r>
              <a:rPr lang="en-US" dirty="0">
                <a:latin typeface="+mn-lt"/>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mn-lt"/>
              </a:rPr>
              <a:t>See also </a:t>
            </a:r>
            <a:r>
              <a:rPr lang="en-US" dirty="0">
                <a:latin typeface="+mn-lt"/>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3800" b="1" i="1" dirty="0">
                <a:latin typeface="+mn-lt"/>
                <a:cs typeface="Segoe UI Light" panose="020B0502040204020203" pitchFamily="34" charset="0"/>
              </a:rPr>
              <a:t>In re Schroeder</a:t>
            </a:r>
            <a:r>
              <a:rPr lang="en-US" altLang="en-US" sz="3800" dirty="0">
                <a:latin typeface="+mn-lt"/>
                <a:cs typeface="Segoe UI Light" panose="020B0502040204020203" pitchFamily="34" charset="0"/>
              </a:rPr>
              <a:t>, Proceeding No. D2014-08 (USPTO May 18, 2015)</a:t>
            </a:r>
          </a:p>
          <a:p>
            <a:r>
              <a:rPr lang="en-US" altLang="en-US" dirty="0">
                <a:latin typeface="+mn-lt"/>
                <a:cs typeface="Segoe UI Light" panose="020B0502040204020203" pitchFamily="34" charset="0"/>
              </a:rPr>
              <a:t>Patent attorney:</a:t>
            </a:r>
          </a:p>
          <a:p>
            <a:pPr lvl="1"/>
            <a:r>
              <a:rPr lang="en-US" altLang="en-US" dirty="0">
                <a:latin typeface="+mn-lt"/>
              </a:rPr>
              <a:t>Submitted unprofessional remarks in two separate Office action responses;</a:t>
            </a:r>
          </a:p>
          <a:p>
            <a:pPr lvl="1"/>
            <a:r>
              <a:rPr lang="en-US" altLang="en-US" dirty="0">
                <a:latin typeface="+mn-lt"/>
              </a:rPr>
              <a:t>Remarks were ultimately stricken from application files pursuant to 37 C.F.R. § 11.18(c)(1);</a:t>
            </a:r>
          </a:p>
          <a:p>
            <a:pPr lvl="1"/>
            <a:r>
              <a:rPr lang="en-US" altLang="en-US" dirty="0">
                <a:latin typeface="+mn-lt"/>
              </a:rPr>
              <a:t>Order noted that behavior was outside of the ordinary standard of professional obligation and client’s interests; and</a:t>
            </a:r>
          </a:p>
          <a:p>
            <a:pPr lvl="1"/>
            <a:r>
              <a:rPr lang="en-US" altLang="en-US" dirty="0">
                <a:latin typeface="+mn-lt"/>
              </a:rPr>
              <a:t>Aggravating factor: has not accepted responsibility or shown remorse for remarks.</a:t>
            </a:r>
          </a:p>
          <a:p>
            <a:r>
              <a:rPr lang="en-US" altLang="en-US" dirty="0">
                <a:latin typeface="+mn-lt"/>
                <a:cs typeface="Segoe UI Light" panose="020B0502040204020203" pitchFamily="34" charset="0"/>
              </a:rPr>
              <a:t>Default: 6-month suspension.</a:t>
            </a:r>
          </a:p>
          <a:p>
            <a:r>
              <a:rPr lang="en-US" altLang="en-US" dirty="0">
                <a:latin typeface="+mn-lt"/>
                <a:cs typeface="Segoe UI Light" panose="020B0502040204020203" pitchFamily="34" charset="0"/>
              </a:rPr>
              <a:t>Rule highlights:</a:t>
            </a:r>
          </a:p>
          <a:p>
            <a:pPr lvl="1"/>
            <a:r>
              <a:rPr lang="en-US" altLang="en-US" dirty="0">
                <a:latin typeface="+mn-lt"/>
              </a:rPr>
              <a:t>37 C.F.R. </a:t>
            </a:r>
            <a:r>
              <a:rPr lang="en-US" dirty="0">
                <a:latin typeface="+mn-lt"/>
              </a:rPr>
              <a:t>§ 10.23(a) – Disreputable or gross misconduct</a:t>
            </a:r>
          </a:p>
          <a:p>
            <a:pPr lvl="1"/>
            <a:r>
              <a:rPr lang="en-US" altLang="en-US" dirty="0">
                <a:latin typeface="+mn-lt"/>
              </a:rPr>
              <a:t>37 C.F.R. </a:t>
            </a:r>
            <a:r>
              <a:rPr lang="en-US" dirty="0">
                <a:latin typeface="+mn-lt"/>
              </a:rPr>
              <a:t>§ 10.89(c)(5) – Discourteous conduct before the Office</a:t>
            </a:r>
          </a:p>
          <a:p>
            <a:pPr lvl="1"/>
            <a:r>
              <a:rPr lang="en-US" altLang="en-US" dirty="0">
                <a:latin typeface="+mn-lt"/>
              </a:rPr>
              <a:t>37 C.F.R. </a:t>
            </a:r>
            <a:r>
              <a:rPr lang="en-US" dirty="0">
                <a:latin typeface="+mn-lt"/>
              </a:rPr>
              <a:t>§ 10.23(b)(5) – Conduct prejudicial to the administration of justice</a:t>
            </a:r>
          </a:p>
          <a:p>
            <a:pPr lvl="1"/>
            <a:r>
              <a:rPr lang="en-US" altLang="en-US" dirty="0">
                <a:latin typeface="+mn-lt"/>
              </a:rPr>
              <a:t>37 C.F.R. </a:t>
            </a:r>
            <a:r>
              <a:rPr lang="en-US" dirty="0">
                <a:latin typeface="+mn-lt"/>
              </a:rPr>
              <a:t>§ 11.18 – Certification upon filing of papers</a:t>
            </a:r>
            <a:endParaRPr lang="en-US" altLang="en-US" dirty="0"/>
          </a:p>
          <a:p>
            <a:endParaRPr lang="en-US" dirty="0"/>
          </a:p>
        </p:txBody>
      </p:sp>
      <p:sp>
        <p:nvSpPr>
          <p:cNvPr id="2" name="Title 1"/>
          <p:cNvSpPr>
            <a:spLocks noGrp="1"/>
          </p:cNvSpPr>
          <p:nvPr>
            <p:ph type="title"/>
          </p:nvPr>
        </p:nvSpPr>
        <p:spPr/>
        <p:txBody>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50</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714"/>
            <a:ext cx="8229600" cy="3491345"/>
          </a:xfrm>
        </p:spPr>
        <p:txBody>
          <a:bodyPr>
            <a:normAutofit fontScale="55000" lnSpcReduction="20000"/>
          </a:bodyPr>
          <a:lstStyle/>
          <a:p>
            <a:pPr marL="0" indent="0">
              <a:buNone/>
            </a:pPr>
            <a:r>
              <a:rPr lang="en-US" sz="3600" b="1" i="1" dirty="0">
                <a:latin typeface="+mn-lt"/>
                <a:cs typeface="Segoe UI Light" panose="020B0502040204020203" pitchFamily="34" charset="0"/>
              </a:rPr>
              <a:t>In re </a:t>
            </a:r>
            <a:r>
              <a:rPr lang="en-US" sz="3600" b="1" i="1" dirty="0" err="1">
                <a:latin typeface="+mn-lt"/>
                <a:cs typeface="Segoe UI Light" panose="020B0502040204020203" pitchFamily="34" charset="0"/>
              </a:rPr>
              <a:t>Tassan</a:t>
            </a:r>
            <a:r>
              <a:rPr lang="en-US" sz="3600" dirty="0">
                <a:latin typeface="+mn-lt"/>
                <a:cs typeface="Segoe UI Light" panose="020B0502040204020203" pitchFamily="34" charset="0"/>
              </a:rPr>
              <a:t>, Proceeding No. D2003-10 (USPTO Sept. 8, 2003)</a:t>
            </a:r>
          </a:p>
          <a:p>
            <a:r>
              <a:rPr lang="en-US" dirty="0">
                <a:latin typeface="+mn-lt"/>
                <a:cs typeface="Segoe UI Light" panose="020B0502040204020203" pitchFamily="34" charset="0"/>
              </a:rPr>
              <a:t>Registered practitioner who became upset when a case was decided against his client, and left profane voicemails with TTAB judges.</a:t>
            </a:r>
          </a:p>
          <a:p>
            <a:r>
              <a:rPr lang="en-US" dirty="0">
                <a:latin typeface="+mn-lt"/>
                <a:cs typeface="Segoe UI Light" panose="020B0502040204020203" pitchFamily="34" charset="0"/>
              </a:rPr>
              <a:t>Called and apologized one week later; said he had the flu and was taking strong cough medicine.</a:t>
            </a:r>
          </a:p>
          <a:p>
            <a:r>
              <a:rPr lang="en-US" dirty="0">
                <a:latin typeface="+mn-lt"/>
                <a:cs typeface="Segoe UI Light" panose="020B0502040204020203" pitchFamily="34" charset="0"/>
              </a:rPr>
              <a:t>Also had a floral arrangement and an apology note sent to each judge.</a:t>
            </a:r>
          </a:p>
          <a:p>
            <a:r>
              <a:rPr lang="en-US" dirty="0">
                <a:latin typeface="+mn-lt"/>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dirty="0">
                <a:latin typeface="+mn-lt"/>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51</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8679"/>
            <a:ext cx="8229600" cy="3296093"/>
          </a:xfrm>
        </p:spPr>
        <p:txBody>
          <a:bodyPr>
            <a:noAutofit/>
          </a:bodyPr>
          <a:lstStyle/>
          <a:p>
            <a:pPr>
              <a:lnSpc>
                <a:spcPct val="107000"/>
              </a:lnSpc>
              <a:spcBef>
                <a:spcPts val="0"/>
              </a:spcBef>
              <a:spcAft>
                <a:spcPts val="800"/>
              </a:spcAft>
            </a:pPr>
            <a:r>
              <a:rPr lang="en-US" sz="1800" dirty="0">
                <a:latin typeface="Segoe UI "/>
              </a:rPr>
              <a:t>Practitioner referred to patent examiner as “delusional,” that he </a:t>
            </a:r>
            <a:r>
              <a:rPr lang="en-US" sz="1800" dirty="0">
                <a:latin typeface="Segoe UI "/>
                <a:ea typeface="Calibri" panose="020F0502020204030204" pitchFamily="34" charset="0"/>
                <a:cs typeface="Times New Roman" panose="02020603050405020304" pitchFamily="18" charset="0"/>
              </a:rPr>
              <a:t>“will publish examiner’s statements … along with assessment of their adequacy by a certified psychologist/MD, on Internet/You [T]ube …” and that he will report his “public safety and mental health concerns [about the examiner] to Office of Human Resources of [the] USPTO.”</a:t>
            </a:r>
          </a:p>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accused examiner of “irrational statements, delusions/hallucinations,” and stated that examiner “could become a t[h]reat for himself if such confusions/hallucinations or delusions happen at driving a car, operating an elevator, …”</a:t>
            </a:r>
          </a:p>
          <a:p>
            <a:endParaRPr lang="en-US" dirty="0"/>
          </a:p>
        </p:txBody>
      </p:sp>
      <p:sp>
        <p:nvSpPr>
          <p:cNvPr id="2" name="Title 1"/>
          <p:cNvSpPr>
            <a:spLocks noGrp="1"/>
          </p:cNvSpPr>
          <p:nvPr>
            <p:ph type="title"/>
          </p:nvPr>
        </p:nvSpPr>
        <p:spPr>
          <a:xfrm>
            <a:off x="457200" y="281354"/>
            <a:ext cx="8229600" cy="406218"/>
          </a:xfrm>
        </p:spPr>
        <p:txBody>
          <a:bodyPr>
            <a:noAutofit/>
          </a:bodyPr>
          <a:lstStyle/>
          <a:p>
            <a:r>
              <a:rPr lang="en-US" sz="3200" dirty="0">
                <a:latin typeface="Segoe UI" pitchFamily="34" charset="0"/>
              </a:rPr>
              <a:t>Other examples of disreputable or gross misconduct</a:t>
            </a:r>
            <a:endParaRPr lang="en-US" sz="32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3261760"/>
          </a:xfrm>
        </p:spPr>
        <p:txBody>
          <a:bodyPr>
            <a:noAutofit/>
          </a:bodyPr>
          <a:lstStyle/>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left a voicemail message, asking that the interlocutory call him back “so I don’t have to file another identical motion  … that you’ll probably kick back again for fear that maybe you’d have to work,” and “[m]aybe that’s too much to ask of a government official but I don’t think so.”</a:t>
            </a:r>
          </a:p>
          <a:p>
            <a:pPr>
              <a:lnSpc>
                <a:spcPct val="107000"/>
              </a:lnSpc>
              <a:spcBef>
                <a:spcPts val="0"/>
              </a:spcBef>
              <a:spcAft>
                <a:spcPts val="800"/>
              </a:spcAft>
            </a:pPr>
            <a:r>
              <a:rPr lang="en-US" sz="1800" dirty="0">
                <a:latin typeface="Segoe UI "/>
                <a:ea typeface="Calibri" panose="020F0502020204030204" pitchFamily="34" charset="0"/>
                <a:cs typeface="Times New Roman" panose="02020603050405020304" pitchFamily="18" charset="0"/>
              </a:rPr>
              <a:t>Practitioner accused the interlocutory of “posturing and drama,” and closed his voicemail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3"/>
            <a:ext cx="8229600" cy="772343"/>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213"/>
            <a:ext cx="8229600" cy="3162409"/>
          </a:xfrm>
        </p:spPr>
        <p:txBody>
          <a:bodyPr>
            <a:noAutofit/>
          </a:bodyPr>
          <a:lstStyle/>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When he spoke to another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While yelling at an interlocutory over the phone, Practitioner also claimed to be a friend of Judge Rogers and that he should receive special treatment, and again attacked the character of PTO employees, and demanded that the interlocutory on his case be replaced.  Another instance, after yelling at the interlocutory, he hung up on her.</a:t>
            </a:r>
          </a:p>
          <a:p>
            <a:pPr marR="0">
              <a:lnSpc>
                <a:spcPct val="107000"/>
              </a:lnSpc>
              <a:spcBef>
                <a:spcPts val="0"/>
              </a:spcBef>
              <a:spcAft>
                <a:spcPts val="800"/>
              </a:spcAft>
              <a:buFont typeface="Arial" panose="020B0604020202020204" pitchFamily="34" charset="0"/>
              <a:buChar char="•"/>
            </a:pPr>
            <a:endParaRPr lang="en-US" sz="1800" dirty="0">
              <a:latin typeface="Segoe Ligh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4"/>
            <a:ext cx="8229600" cy="604911"/>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55</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0"/>
            <a:ext cx="8229600" cy="4065451"/>
          </a:xfrm>
        </p:spPr>
        <p:txBody>
          <a:bodyPr>
            <a:normAutofit fontScale="55000" lnSpcReduction="20000"/>
          </a:bodyPr>
          <a:lstStyle/>
          <a:p>
            <a:r>
              <a:rPr lang="en-US" dirty="0">
                <a:latin typeface="+mn-lt"/>
                <a:cs typeface="Segoe UI Light" panose="020B0502040204020203" pitchFamily="34" charset="0"/>
              </a:rPr>
              <a:t>OED investigation begins with receipt of a grievance by the OED Director.</a:t>
            </a:r>
          </a:p>
          <a:p>
            <a:pPr lvl="1"/>
            <a:r>
              <a:rPr lang="en-US" dirty="0">
                <a:latin typeface="+mn-lt"/>
              </a:rPr>
              <a:t>Grievance: a written submission from any source received by the OED Director that presents possible grounds for discipline of a specified practitioner. </a:t>
            </a:r>
            <a:r>
              <a:rPr lang="en-US" i="1" dirty="0">
                <a:latin typeface="+mn-lt"/>
              </a:rPr>
              <a:t>See</a:t>
            </a:r>
            <a:r>
              <a:rPr lang="en-US" dirty="0">
                <a:latin typeface="+mn-lt"/>
              </a:rPr>
              <a:t> 37 C.F.R. § 11.1.</a:t>
            </a:r>
          </a:p>
          <a:p>
            <a:pPr lvl="1"/>
            <a:r>
              <a:rPr lang="en-US" altLang="en-US" dirty="0">
                <a:latin typeface="+mn-lt"/>
              </a:rPr>
              <a:t>Self-reporting is often considered as a mitigating factor in the disciplinary process.</a:t>
            </a:r>
            <a:endParaRPr lang="en-US" dirty="0">
              <a:latin typeface="+mn-lt"/>
            </a:endParaRPr>
          </a:p>
          <a:p>
            <a:r>
              <a:rPr lang="en-US" dirty="0">
                <a:latin typeface="+mn-lt"/>
                <a:cs typeface="Segoe UI Light" panose="020B0502040204020203" pitchFamily="34" charset="0"/>
              </a:rPr>
              <a:t>Time period for filing formal complaint = 1 year from receipt of grievance or 10 years from date of misconduct.</a:t>
            </a:r>
          </a:p>
          <a:p>
            <a:pPr lvl="1"/>
            <a:r>
              <a:rPr lang="en-US" i="1" dirty="0">
                <a:latin typeface="+mn-lt"/>
              </a:rPr>
              <a:t>See</a:t>
            </a:r>
            <a:r>
              <a:rPr lang="en-US" dirty="0">
                <a:latin typeface="+mn-lt"/>
              </a:rPr>
              <a:t> 35 U.S.C. § 32 and 37 C.F.R. § 11.34(d)</a:t>
            </a:r>
          </a:p>
          <a:p>
            <a:r>
              <a:rPr lang="en-US" dirty="0">
                <a:latin typeface="+mn-lt"/>
                <a:cs typeface="Segoe UI Light" panose="020B0502040204020203" pitchFamily="34" charset="0"/>
              </a:rPr>
              <a:t>After investigation, OED Director may:</a:t>
            </a:r>
          </a:p>
          <a:p>
            <a:pPr lvl="1"/>
            <a:r>
              <a:rPr lang="en-US" dirty="0">
                <a:latin typeface="+mn-lt"/>
              </a:rPr>
              <a:t>Terminate investigation with no action;</a:t>
            </a:r>
          </a:p>
          <a:p>
            <a:pPr lvl="1"/>
            <a:r>
              <a:rPr lang="en-US" dirty="0">
                <a:latin typeface="+mn-lt"/>
              </a:rPr>
              <a:t>Issue a warning to the practitioner;</a:t>
            </a:r>
          </a:p>
          <a:p>
            <a:pPr lvl="1"/>
            <a:r>
              <a:rPr lang="en-US" dirty="0">
                <a:latin typeface="+mn-lt"/>
              </a:rPr>
              <a:t>Institute formal charges with the approval of the Committee on Discipline; or</a:t>
            </a:r>
          </a:p>
          <a:p>
            <a:pPr lvl="1"/>
            <a:r>
              <a:rPr lang="en-US" dirty="0">
                <a:latin typeface="+mn-lt"/>
              </a:rPr>
              <a:t>Enter into a settlement agreement with the practitioner and submit the same to the USPTO Director for approval.</a:t>
            </a:r>
          </a:p>
          <a:p>
            <a:pPr marL="457200" lvl="1" indent="0">
              <a:buNone/>
            </a:pPr>
            <a:r>
              <a:rPr lang="en-US" dirty="0">
                <a:latin typeface="+mn-lt"/>
              </a:rPr>
              <a:t>37 C.F.R. § 11.22(h)</a:t>
            </a:r>
          </a:p>
        </p:txBody>
      </p:sp>
      <p:sp>
        <p:nvSpPr>
          <p:cNvPr id="2" name="Title 1"/>
          <p:cNvSpPr>
            <a:spLocks noGrp="1"/>
          </p:cNvSpPr>
          <p:nvPr>
            <p:ph type="title"/>
          </p:nvPr>
        </p:nvSpPr>
        <p:spPr/>
        <p:txBody>
          <a:bodyPr/>
          <a:lstStyle/>
          <a:p>
            <a:r>
              <a:rPr lang="en-US" dirty="0"/>
              <a:t>OED: Disciplinary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mn-lt"/>
                <a:cs typeface="Segoe UI Light" panose="020B0502040204020203" pitchFamily="34" charset="0"/>
              </a:rPr>
              <a:t>Referral to the Committee on Discipline (COD)</a:t>
            </a:r>
          </a:p>
          <a:p>
            <a:pPr lvl="1"/>
            <a:r>
              <a:rPr lang="en-US" dirty="0">
                <a:latin typeface="+mn-lt"/>
              </a:rPr>
              <a:t>OED presents results of investigation to the COD;</a:t>
            </a:r>
          </a:p>
          <a:p>
            <a:pPr lvl="1"/>
            <a:r>
              <a:rPr lang="en-US" dirty="0">
                <a:latin typeface="+mn-lt"/>
              </a:rPr>
              <a:t>COD determines if probable cause of misconduct exists;</a:t>
            </a:r>
          </a:p>
          <a:p>
            <a:pPr lvl="1"/>
            <a:r>
              <a:rPr lang="en-US" dirty="0">
                <a:latin typeface="+mn-lt"/>
              </a:rPr>
              <a:t>If probable cause is found, Solicitor’s Office files formal complaint with hearing officer;</a:t>
            </a:r>
          </a:p>
          <a:p>
            <a:pPr lvl="1"/>
            <a:r>
              <a:rPr lang="en-US" dirty="0">
                <a:latin typeface="+mn-lt"/>
              </a:rPr>
              <a:t>Hearing officer issues an initial decision (37 C.F.R. § 11.54); and</a:t>
            </a:r>
          </a:p>
          <a:p>
            <a:pPr lvl="1"/>
            <a:r>
              <a:rPr lang="en-US" dirty="0">
                <a:latin typeface="+mn-lt"/>
              </a:rPr>
              <a:t>Either party may appeal initial decision to USPTO Director, otherwise it becomes the final decision of the USPTO Director.</a:t>
            </a:r>
          </a:p>
          <a:p>
            <a:pPr marL="457200" lvl="1" indent="0">
              <a:buNone/>
            </a:pPr>
            <a:r>
              <a:rPr lang="en-US" dirty="0">
                <a:latin typeface="+mn-lt"/>
              </a:rPr>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381031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7062"/>
            <a:ext cx="8229600" cy="3438918"/>
          </a:xfrm>
        </p:spPr>
        <p:txBody>
          <a:bodyPr>
            <a:normAutofit fontScale="92500" lnSpcReduction="20000"/>
          </a:bodyPr>
          <a:lstStyle/>
          <a:p>
            <a:r>
              <a:rPr lang="en-US" altLang="en-US" dirty="0">
                <a:latin typeface="+mn-lt"/>
                <a:cs typeface="Segoe UI Light" panose="020B0502040204020203" pitchFamily="34" charset="0"/>
              </a:rPr>
              <a:t>Reciprocal discipline (37 C.F.R. § 11.24)</a:t>
            </a:r>
          </a:p>
          <a:p>
            <a:pPr lvl="1"/>
            <a:r>
              <a:rPr lang="en-US" altLang="en-US" dirty="0">
                <a:latin typeface="+mn-lt"/>
              </a:rPr>
              <a:t>Based on discipline by a state or federal program or agency, and</a:t>
            </a:r>
          </a:p>
          <a:p>
            <a:pPr lvl="1"/>
            <a:r>
              <a:rPr lang="en-US" altLang="en-US" dirty="0">
                <a:latin typeface="+mn-lt"/>
              </a:rPr>
              <a:t>Often conducted on documentary record only.</a:t>
            </a:r>
          </a:p>
          <a:p>
            <a:r>
              <a:rPr lang="en-US" altLang="en-US" dirty="0">
                <a:latin typeface="+mn-lt"/>
                <a:cs typeface="Segoe UI Light" panose="020B0502040204020203" pitchFamily="34" charset="0"/>
              </a:rPr>
              <a:t>Interim suspension based on conviction of a serious crime (37 C.F.R. § 11.25)</a:t>
            </a:r>
          </a:p>
          <a:p>
            <a:pPr lvl="1"/>
            <a:r>
              <a:rPr lang="en-US" altLang="en-US" dirty="0">
                <a:latin typeface="+mn-lt"/>
              </a:rPr>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a:t>Other types of discipline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altLang="en-US" dirty="0">
                <a:latin typeface="+mn-lt"/>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dirty="0">
                <a:latin typeface="+mn-lt"/>
              </a:rPr>
              <a:t>About 21% qualify as problem drinkers;</a:t>
            </a:r>
          </a:p>
          <a:p>
            <a:pPr lvl="1"/>
            <a:r>
              <a:rPr lang="en-US" altLang="en-US" dirty="0">
                <a:latin typeface="+mn-lt"/>
              </a:rPr>
              <a:t>28% struggle with some level of depression;</a:t>
            </a:r>
          </a:p>
          <a:p>
            <a:pPr lvl="1"/>
            <a:r>
              <a:rPr lang="en-US" altLang="en-US" dirty="0">
                <a:latin typeface="+mn-lt"/>
              </a:rPr>
              <a:t>19% struggle with anxiety; and</a:t>
            </a:r>
          </a:p>
          <a:p>
            <a:pPr lvl="1"/>
            <a:r>
              <a:rPr lang="en-US" altLang="en-US" dirty="0">
                <a:latin typeface="+mn-lt"/>
              </a:rPr>
              <a:t>23% struggle with stress.</a:t>
            </a:r>
          </a:p>
          <a:p>
            <a:pPr lvl="0"/>
            <a:r>
              <a:rPr lang="en-US" altLang="en-US" dirty="0">
                <a:latin typeface="+mn-lt"/>
                <a:cs typeface="Segoe UI Light" panose="020B0502040204020203" pitchFamily="34" charset="0"/>
              </a:rPr>
              <a:t>Other difficulties include social alienation, work addiction, sleep deprivation, job dissatisfaction, and complaints of work-life conflict.</a:t>
            </a:r>
          </a:p>
          <a:p>
            <a:pPr lvl="0"/>
            <a:r>
              <a:rPr lang="en-US" altLang="en-US" dirty="0">
                <a:latin typeface="+mn-lt"/>
                <a:cs typeface="Segoe UI Light" panose="020B0502040204020203" pitchFamily="34" charset="0"/>
              </a:rPr>
              <a:t>The USPTO launched the Diversion Pilot Program in 2017 and it has been extended until 2022. </a:t>
            </a:r>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OED Diversion Pilot Program</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9</a:t>
            </a:fld>
            <a:endParaRPr lang="en-US" noProof="0" dirty="0"/>
          </a:p>
        </p:txBody>
      </p:sp>
    </p:spTree>
    <p:extLst>
      <p:ext uri="{BB962C8B-B14F-4D97-AF65-F5344CB8AC3E}">
        <p14:creationId xmlns:p14="http://schemas.microsoft.com/office/powerpoint/2010/main" val="4054818019"/>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12.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E1D56-0087-4600-BBD7-3EBBD265CA3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B60319F-EA48-43D0-B82A-88FB1572A6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6479</Words>
  <Application>Microsoft Office PowerPoint</Application>
  <PresentationFormat>On-screen Show (16:10)</PresentationFormat>
  <Paragraphs>530</Paragraphs>
  <Slides>56</Slides>
  <Notes>47</Notes>
  <HiddenSlides>0</HiddenSlides>
  <MMClips>2</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56</vt:i4>
      </vt:variant>
    </vt:vector>
  </HeadingPairs>
  <TitlesOfParts>
    <vt:vector size="79" baseType="lpstr">
      <vt:lpstr>Arial</vt:lpstr>
      <vt:lpstr>Calibri</vt:lpstr>
      <vt:lpstr>Courier New</vt:lpstr>
      <vt:lpstr>Segoe Light</vt:lpstr>
      <vt:lpstr>Segoe UI</vt:lpstr>
      <vt:lpstr>Segoe UI </vt:lpstr>
      <vt:lpstr>Segoe UI (Body)</vt:lpstr>
      <vt:lpstr>Segoe UI Light</vt:lpstr>
      <vt:lpstr>Segoe UI Semibold</vt:lpstr>
      <vt:lpstr>Times New Roman</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5_Brand master navy</vt:lpstr>
      <vt:lpstr>6_Brand master navy</vt:lpstr>
      <vt:lpstr>PowerPoint Presentation</vt:lpstr>
      <vt:lpstr>Professional responsibility and  practice before the USPTO</vt:lpstr>
      <vt:lpstr>OED: Enrollment</vt:lpstr>
      <vt:lpstr>OED: Discipline</vt:lpstr>
      <vt:lpstr>Practice before the USPTO</vt:lpstr>
      <vt:lpstr>OED: Disciplinary process</vt:lpstr>
      <vt:lpstr>OED: Disciplinary process cont.</vt:lpstr>
      <vt:lpstr>Other types of discipline</vt:lpstr>
      <vt:lpstr>OED Diversion Pilot Program</vt:lpstr>
      <vt:lpstr>OED Diversion Pilot Program – criteria</vt:lpstr>
      <vt:lpstr>USPTO disciplinary matters</vt:lpstr>
      <vt:lpstr>USPTO disciplinary matters</vt:lpstr>
      <vt:lpstr>Pro bono programs</vt:lpstr>
      <vt:lpstr>Ethics scenarios and select case law</vt:lpstr>
      <vt:lpstr>OED: Examples of misconduct</vt:lpstr>
      <vt:lpstr>Duties of candor, disclosure, and good faith</vt:lpstr>
      <vt:lpstr>Neglect/candor</vt:lpstr>
      <vt:lpstr>Certifications before the USPTO</vt:lpstr>
      <vt:lpstr>PowerPoint Presentation</vt:lpstr>
      <vt:lpstr>PowerPoint Presentation</vt:lpstr>
      <vt:lpstr>Conflict of interest</vt:lpstr>
      <vt:lpstr>Conflict of interest</vt:lpstr>
      <vt:lpstr>Conflict of interest/UPL</vt:lpstr>
      <vt:lpstr>PowerPoint Presentation</vt:lpstr>
      <vt:lpstr>Pop Quiz – Rule 1.56</vt:lpstr>
      <vt:lpstr>Pop Quiz – Rule 1.56</vt:lpstr>
      <vt:lpstr>Inequitable conduct Ohio Willow Wood Co. v. Alps South, LLC,  813 F.3d 1350 (Fed. Cir. 2016) </vt:lpstr>
      <vt:lpstr>Information disclosure statements (IDS) In re Janka, D2011-57 (USPTO 2011) </vt:lpstr>
      <vt:lpstr>Information disclosure statements In re Bollman, D2010-40 (USPTO 2011) </vt:lpstr>
      <vt:lpstr>Inequitable conduct Therasense, Inc. v. Becton, Dickenson &amp; Co.,    649 F.3d 1276 (Fed. Cir. 2011) </vt:lpstr>
      <vt:lpstr>Candor toward tribunal In re Hicks, D2013-11 (USPTO 2013) </vt:lpstr>
      <vt:lpstr>Inequitable conduct: In re Tendler, Proceeding No. D2013-17 (USPTO 2014) </vt:lpstr>
      <vt:lpstr>OED investigations</vt:lpstr>
      <vt:lpstr>PowerPoint Presentation</vt:lpstr>
      <vt:lpstr>Pop Quiz - signature</vt:lpstr>
      <vt:lpstr>Pop Quiz – signature</vt:lpstr>
      <vt:lpstr>Pop Quiz – signature</vt:lpstr>
      <vt:lpstr>Pop Quiz – signature</vt:lpstr>
      <vt:lpstr>Signatures on patent documents</vt:lpstr>
      <vt:lpstr>Trademarks: U.S. counsel rule</vt:lpstr>
      <vt:lpstr>U.S. counsel rule – solicitation</vt:lpstr>
      <vt:lpstr>U.S. counsel rule – solicitation</vt:lpstr>
      <vt:lpstr>Improper signatures/communication</vt:lpstr>
      <vt:lpstr>Improper signatures/communication</vt:lpstr>
      <vt:lpstr>Hijacking of U.S. practitioner data </vt:lpstr>
      <vt:lpstr>Commingling funds/neglect</vt:lpstr>
      <vt:lpstr>Misrepresentation</vt:lpstr>
      <vt:lpstr>PowerPoint Presentation</vt:lpstr>
      <vt:lpstr>PowerPoint Presentation</vt:lpstr>
      <vt:lpstr>Disreputable or gross misconduct</vt:lpstr>
      <vt:lpstr>Disreputable or gross misconduct</vt:lpstr>
      <vt:lpstr>Other examples of disreputable or gross misconduct</vt:lpstr>
      <vt:lpstr>Other examples of 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2023-05-24T14:24:58Z</dcterms:modified>
</cp:coreProperties>
</file>