
<file path=[Content_Types].xml><?xml version="1.0" encoding="utf-8"?>
<Types xmlns="http://schemas.openxmlformats.org/package/2006/content-types">
  <Default Extension="png" ContentType="image/png"/>
  <Default Extension="svg" ContentType="image/svg+xml"/>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2.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1" r:id="rId4"/>
    <p:sldMasterId id="2147483676" r:id="rId5"/>
    <p:sldMasterId id="2147483683" r:id="rId6"/>
    <p:sldMasterId id="2147483697" r:id="rId7"/>
    <p:sldMasterId id="2147483714" r:id="rId8"/>
    <p:sldMasterId id="2147483723" r:id="rId9"/>
    <p:sldMasterId id="2147483731" r:id="rId10"/>
    <p:sldMasterId id="2147483748" r:id="rId11"/>
    <p:sldMasterId id="2147483765" r:id="rId12"/>
    <p:sldMasterId id="2147483773" r:id="rId13"/>
  </p:sldMasterIdLst>
  <p:notesMasterIdLst>
    <p:notesMasterId r:id="rId69"/>
  </p:notesMasterIdLst>
  <p:handoutMasterIdLst>
    <p:handoutMasterId r:id="rId70"/>
  </p:handoutMasterIdLst>
  <p:sldIdLst>
    <p:sldId id="258" r:id="rId14"/>
    <p:sldId id="261" r:id="rId15"/>
    <p:sldId id="582" r:id="rId16"/>
    <p:sldId id="573" r:id="rId17"/>
    <p:sldId id="583" r:id="rId18"/>
    <p:sldId id="588" r:id="rId19"/>
    <p:sldId id="590" r:id="rId20"/>
    <p:sldId id="542" r:id="rId21"/>
    <p:sldId id="697" r:id="rId22"/>
    <p:sldId id="616" r:id="rId23"/>
    <p:sldId id="710" r:id="rId24"/>
    <p:sldId id="711" r:id="rId25"/>
    <p:sldId id="617" r:id="rId26"/>
    <p:sldId id="546" r:id="rId27"/>
    <p:sldId id="670" r:id="rId28"/>
    <p:sldId id="642" r:id="rId29"/>
    <p:sldId id="896" r:id="rId30"/>
    <p:sldId id="684" r:id="rId31"/>
    <p:sldId id="276" r:id="rId32"/>
    <p:sldId id="888" r:id="rId33"/>
    <p:sldId id="683" r:id="rId34"/>
    <p:sldId id="889" r:id="rId35"/>
    <p:sldId id="618" r:id="rId36"/>
    <p:sldId id="619" r:id="rId37"/>
    <p:sldId id="707" r:id="rId38"/>
    <p:sldId id="620" r:id="rId39"/>
    <p:sldId id="698" r:id="rId40"/>
    <p:sldId id="887" r:id="rId41"/>
    <p:sldId id="886" r:id="rId42"/>
    <p:sldId id="890" r:id="rId43"/>
    <p:sldId id="326" r:id="rId44"/>
    <p:sldId id="353" r:id="rId45"/>
    <p:sldId id="891" r:id="rId46"/>
    <p:sldId id="883" r:id="rId47"/>
    <p:sldId id="892" r:id="rId48"/>
    <p:sldId id="893" r:id="rId49"/>
    <p:sldId id="894" r:id="rId50"/>
    <p:sldId id="631" r:id="rId51"/>
    <p:sldId id="591" r:id="rId52"/>
    <p:sldId id="895" r:id="rId53"/>
    <p:sldId id="604" r:id="rId54"/>
    <p:sldId id="607" r:id="rId55"/>
    <p:sldId id="663" r:id="rId56"/>
    <p:sldId id="873" r:id="rId57"/>
    <p:sldId id="874" r:id="rId58"/>
    <p:sldId id="586" r:id="rId59"/>
    <p:sldId id="705" r:id="rId60"/>
    <p:sldId id="655" r:id="rId61"/>
    <p:sldId id="704" r:id="rId62"/>
    <p:sldId id="666" r:id="rId63"/>
    <p:sldId id="692" r:id="rId64"/>
    <p:sldId id="693" r:id="rId65"/>
    <p:sldId id="694" r:id="rId66"/>
    <p:sldId id="512" r:id="rId67"/>
    <p:sldId id="556" r:id="rId68"/>
  </p:sldIdLst>
  <p:sldSz cx="9144000" cy="5715000" type="screen16x1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2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339933"/>
    <a:srgbClr val="FF9900"/>
    <a:srgbClr val="16446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1" autoAdjust="0"/>
    <p:restoredTop sz="86782" autoAdjust="0"/>
  </p:normalViewPr>
  <p:slideViewPr>
    <p:cSldViewPr snapToGrid="0" snapToObjects="1">
      <p:cViewPr varScale="1">
        <p:scale>
          <a:sx n="100" d="100"/>
          <a:sy n="100" d="100"/>
        </p:scale>
        <p:origin x="636" y="90"/>
      </p:cViewPr>
      <p:guideLst>
        <p:guide orient="horz" pos="1800"/>
        <p:guide pos="2880"/>
      </p:guideLst>
    </p:cSldViewPr>
  </p:slideViewPr>
  <p:notesTextViewPr>
    <p:cViewPr>
      <p:scale>
        <a:sx n="100" d="100"/>
        <a:sy n="100" d="100"/>
      </p:scale>
      <p:origin x="0" y="0"/>
    </p:cViewPr>
  </p:notesTextViewPr>
  <p:notesViewPr>
    <p:cSldViewPr snapToGrid="0" snapToObjects="1">
      <p:cViewPr varScale="1">
        <p:scale>
          <a:sx n="98" d="100"/>
          <a:sy n="98" d="100"/>
        </p:scale>
        <p:origin x="3546"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slide" Target="slides/slide50.xml"/><Relationship Id="rId68" Type="http://schemas.openxmlformats.org/officeDocument/2006/relationships/slide" Target="slides/slide55.xml"/><Relationship Id="rId7" Type="http://schemas.openxmlformats.org/officeDocument/2006/relationships/slideMaster" Target="slideMasters/slideMaster4.xml"/><Relationship Id="rId71"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61" Type="http://schemas.openxmlformats.org/officeDocument/2006/relationships/slide" Target="slides/slide48.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Warning letters</c:v>
                </c:pt>
              </c:strCache>
            </c:strRef>
          </c:tx>
          <c:spPr>
            <a:solidFill>
              <a:schemeClr val="accent1"/>
            </a:solidFill>
            <a:ln>
              <a:noFill/>
            </a:ln>
            <a:effectLst/>
          </c:spPr>
          <c:invertIfNegative val="0"/>
          <c:dLbls>
            <c:dLbl>
              <c:idx val="4"/>
              <c:layout>
                <c:manualLayout>
                  <c:x val="0"/>
                  <c:y val="9.019083552055992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D11-49EE-A7D8-40FEDB58B18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Sheet1!$A$3:$A$7</c:f>
              <c:strCache>
                <c:ptCount val="5"/>
                <c:pt idx="0">
                  <c:v>FY2018</c:v>
                </c:pt>
                <c:pt idx="1">
                  <c:v>FY2019</c:v>
                </c:pt>
                <c:pt idx="2">
                  <c:v>FY2020</c:v>
                </c:pt>
                <c:pt idx="3">
                  <c:v>FY2021</c:v>
                </c:pt>
                <c:pt idx="4">
                  <c:v>FY2022</c:v>
                </c:pt>
              </c:strCache>
            </c:strRef>
          </c:cat>
          <c:val>
            <c:numRef>
              <c:f>Sheet1!$B$3:$B$7</c:f>
              <c:numCache>
                <c:formatCode>General</c:formatCode>
                <c:ptCount val="5"/>
                <c:pt idx="0">
                  <c:v>31</c:v>
                </c:pt>
                <c:pt idx="1">
                  <c:v>41</c:v>
                </c:pt>
                <c:pt idx="2">
                  <c:v>32</c:v>
                </c:pt>
                <c:pt idx="3">
                  <c:v>14</c:v>
                </c:pt>
                <c:pt idx="4">
                  <c:v>16</c:v>
                </c:pt>
              </c:numCache>
            </c:numRef>
          </c:val>
          <c:extLst>
            <c:ext xmlns:c16="http://schemas.microsoft.com/office/drawing/2014/chart" uri="{C3380CC4-5D6E-409C-BE32-E72D297353CC}">
              <c16:uniqueId val="{00000000-60BE-4B21-8DE9-7DBCC1C6E8AD}"/>
            </c:ext>
          </c:extLst>
        </c:ser>
        <c:ser>
          <c:idx val="1"/>
          <c:order val="1"/>
          <c:tx>
            <c:strRef>
              <c:f>Sheet1!$C$1</c:f>
              <c:strCache>
                <c:ptCount val="1"/>
                <c:pt idx="0">
                  <c:v>Published formal matters</c:v>
                </c:pt>
              </c:strCache>
            </c:strRef>
          </c:tx>
          <c:spPr>
            <a:solidFill>
              <a:schemeClr val="accent2"/>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1-60BE-4B21-8DE9-7DBCC1C6E8AD}"/>
                </c:ext>
              </c:extLst>
            </c:dLbl>
            <c:dLbl>
              <c:idx val="1"/>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2-60BE-4B21-8DE9-7DBCC1C6E8AD}"/>
                </c:ext>
              </c:extLst>
            </c:dLbl>
            <c:dLbl>
              <c:idx val="2"/>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3-60BE-4B21-8DE9-7DBCC1C6E8AD}"/>
                </c:ext>
              </c:extLst>
            </c:dLbl>
            <c:dLbl>
              <c:idx val="3"/>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4-60BE-4B21-8DE9-7DBCC1C6E8AD}"/>
                </c:ext>
              </c:extLst>
            </c:dLbl>
            <c:dLbl>
              <c:idx val="4"/>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1-3D11-49EE-A7D8-40FEDB58B18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Sheet1!$A$3:$A$7</c:f>
              <c:strCache>
                <c:ptCount val="5"/>
                <c:pt idx="0">
                  <c:v>FY2018</c:v>
                </c:pt>
                <c:pt idx="1">
                  <c:v>FY2019</c:v>
                </c:pt>
                <c:pt idx="2">
                  <c:v>FY2020</c:v>
                </c:pt>
                <c:pt idx="3">
                  <c:v>FY2021</c:v>
                </c:pt>
                <c:pt idx="4">
                  <c:v>FY2022</c:v>
                </c:pt>
              </c:strCache>
            </c:strRef>
          </c:cat>
          <c:val>
            <c:numRef>
              <c:f>Sheet1!$C$3:$C$7</c:f>
              <c:numCache>
                <c:formatCode>General</c:formatCode>
                <c:ptCount val="5"/>
                <c:pt idx="0">
                  <c:v>33</c:v>
                </c:pt>
                <c:pt idx="1">
                  <c:v>45</c:v>
                </c:pt>
                <c:pt idx="2">
                  <c:v>28</c:v>
                </c:pt>
                <c:pt idx="3">
                  <c:v>24</c:v>
                </c:pt>
                <c:pt idx="4">
                  <c:v>28</c:v>
                </c:pt>
              </c:numCache>
            </c:numRef>
          </c:val>
          <c:extLst>
            <c:ext xmlns:c16="http://schemas.microsoft.com/office/drawing/2014/chart" uri="{C3380CC4-5D6E-409C-BE32-E72D297353CC}">
              <c16:uniqueId val="{00000005-60BE-4B21-8DE9-7DBCC1C6E8AD}"/>
            </c:ext>
          </c:extLst>
        </c:ser>
        <c:ser>
          <c:idx val="2"/>
          <c:order val="2"/>
          <c:tx>
            <c:strRef>
              <c:f>Sheet1!$D$1</c:f>
              <c:strCache>
                <c:ptCount val="1"/>
                <c:pt idx="0">
                  <c:v>Reciprocal</c:v>
                </c:pt>
              </c:strCache>
            </c:strRef>
          </c:tx>
          <c:spPr>
            <a:solidFill>
              <a:srgbClr val="FF9900"/>
            </a:solidFill>
            <a:ln>
              <a:noFill/>
            </a:ln>
            <a:effectLst/>
          </c:spPr>
          <c:invertIfNegative val="0"/>
          <c:dLbls>
            <c:dLbl>
              <c:idx val="4"/>
              <c:layout>
                <c:manualLayout>
                  <c:x val="-1.601567263361367E-16"/>
                  <c:y val="8.200690924353457E-2"/>
                </c:manualLayout>
              </c:layout>
              <c:showLegendKey val="0"/>
              <c:showVal val="1"/>
              <c:showCatName val="0"/>
              <c:showSerName val="0"/>
              <c:showPercent val="0"/>
              <c:showBubbleSize val="0"/>
              <c:extLst>
                <c:ext xmlns:c15="http://schemas.microsoft.com/office/drawing/2012/chart" uri="{CE6537A1-D6FC-4f65-9D91-7224C49458BB}">
                  <c15:layout>
                    <c:manualLayout>
                      <c:w val="2.7201564211608801E-2"/>
                      <c:h val="6.2062828915507053E-2"/>
                    </c:manualLayout>
                  </c15:layout>
                </c:ext>
                <c:ext xmlns:c16="http://schemas.microsoft.com/office/drawing/2014/chart" uri="{C3380CC4-5D6E-409C-BE32-E72D297353CC}">
                  <c16:uniqueId val="{00000000-24DF-4418-A8C7-F961AA36334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Sheet1!$A$3:$A$7</c:f>
              <c:strCache>
                <c:ptCount val="5"/>
                <c:pt idx="0">
                  <c:v>FY2018</c:v>
                </c:pt>
                <c:pt idx="1">
                  <c:v>FY2019</c:v>
                </c:pt>
                <c:pt idx="2">
                  <c:v>FY2020</c:v>
                </c:pt>
                <c:pt idx="3">
                  <c:v>FY2021</c:v>
                </c:pt>
                <c:pt idx="4">
                  <c:v>FY2022</c:v>
                </c:pt>
              </c:strCache>
            </c:strRef>
          </c:cat>
          <c:val>
            <c:numRef>
              <c:f>Sheet1!$D$3:$D$7</c:f>
              <c:numCache>
                <c:formatCode>General</c:formatCode>
                <c:ptCount val="5"/>
                <c:pt idx="0">
                  <c:v>22</c:v>
                </c:pt>
                <c:pt idx="1">
                  <c:v>19</c:v>
                </c:pt>
                <c:pt idx="2">
                  <c:v>13</c:v>
                </c:pt>
                <c:pt idx="3">
                  <c:v>5</c:v>
                </c:pt>
                <c:pt idx="4">
                  <c:v>8</c:v>
                </c:pt>
              </c:numCache>
            </c:numRef>
          </c:val>
          <c:extLst>
            <c:ext xmlns:c16="http://schemas.microsoft.com/office/drawing/2014/chart" uri="{C3380CC4-5D6E-409C-BE32-E72D297353CC}">
              <c16:uniqueId val="{00000006-60BE-4B21-8DE9-7DBCC1C6E8AD}"/>
            </c:ext>
          </c:extLst>
        </c:ser>
        <c:dLbls>
          <c:dLblPos val="outEnd"/>
          <c:showLegendKey val="0"/>
          <c:showVal val="1"/>
          <c:showCatName val="0"/>
          <c:showSerName val="0"/>
          <c:showPercent val="0"/>
          <c:showBubbleSize val="0"/>
        </c:dLbls>
        <c:gapWidth val="219"/>
        <c:overlap val="-27"/>
        <c:axId val="555557304"/>
        <c:axId val="555548776"/>
      </c:barChart>
      <c:catAx>
        <c:axId val="555557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55548776"/>
        <c:crosses val="autoZero"/>
        <c:auto val="1"/>
        <c:lblAlgn val="ctr"/>
        <c:lblOffset val="100"/>
        <c:noMultiLvlLbl val="0"/>
      </c:catAx>
      <c:valAx>
        <c:axId val="5555487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55557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dirty="0"/>
              <a:t>FY 2018</a:t>
            </a:r>
          </a:p>
        </c:rich>
      </c:tx>
      <c:layout>
        <c:manualLayout>
          <c:xMode val="edge"/>
          <c:yMode val="edge"/>
          <c:x val="0.42953021134749869"/>
          <c:y val="9.5146567751972957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FY 2018</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314D-435D-958C-3A3F6598CF5A}"/>
              </c:ext>
            </c:extLst>
          </c:dPt>
          <c:dPt>
            <c:idx val="1"/>
            <c:bubble3D val="0"/>
            <c:spPr>
              <a:solidFill>
                <a:schemeClr val="accent2">
                  <a:lumMod val="60000"/>
                  <a:lumOff val="4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3-314D-435D-958C-3A3F6598CF5A}"/>
              </c:ext>
            </c:extLst>
          </c:dPt>
          <c:dPt>
            <c:idx val="2"/>
            <c:bubble3D val="0"/>
            <c:spPr>
              <a:solidFill>
                <a:srgbClr val="339933"/>
              </a:solidFill>
              <a:ln w="25400">
                <a:solidFill>
                  <a:schemeClr val="lt1"/>
                </a:solidFill>
              </a:ln>
              <a:effectLst/>
              <a:sp3d contourW="25400">
                <a:contourClr>
                  <a:schemeClr val="lt1"/>
                </a:contourClr>
              </a:sp3d>
            </c:spPr>
            <c:extLst>
              <c:ext xmlns:c16="http://schemas.microsoft.com/office/drawing/2014/chart" uri="{C3380CC4-5D6E-409C-BE32-E72D297353CC}">
                <c16:uniqueId val="{00000005-314D-435D-958C-3A3F6598CF5A}"/>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314D-435D-958C-3A3F6598CF5A}"/>
              </c:ext>
            </c:extLst>
          </c:dPt>
          <c:dLbls>
            <c:dLbl>
              <c:idx val="1"/>
              <c:layout>
                <c:manualLayout>
                  <c:x val="0.12480163631613349"/>
                  <c:y val="-0.1211070900060072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14D-435D-958C-3A3F6598CF5A}"/>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Patent Attorneys</c:v>
                </c:pt>
                <c:pt idx="1">
                  <c:v>Patent Agents</c:v>
                </c:pt>
                <c:pt idx="2">
                  <c:v>Trademark Attorneys</c:v>
                </c:pt>
              </c:strCache>
            </c:strRef>
          </c:cat>
          <c:val>
            <c:numRef>
              <c:f>Sheet1!$B$2:$B$5</c:f>
              <c:numCache>
                <c:formatCode>General</c:formatCode>
                <c:ptCount val="4"/>
                <c:pt idx="0">
                  <c:v>21</c:v>
                </c:pt>
                <c:pt idx="1">
                  <c:v>3</c:v>
                </c:pt>
                <c:pt idx="2">
                  <c:v>9</c:v>
                </c:pt>
              </c:numCache>
            </c:numRef>
          </c:val>
          <c:extLst>
            <c:ext xmlns:c16="http://schemas.microsoft.com/office/drawing/2014/chart" uri="{C3380CC4-5D6E-409C-BE32-E72D297353CC}">
              <c16:uniqueId val="{00000008-314D-435D-958C-3A3F6598CF5A}"/>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dirty="0"/>
              <a:t>FY 2019</a:t>
            </a:r>
          </a:p>
        </c:rich>
      </c:tx>
      <c:layout>
        <c:manualLayout>
          <c:xMode val="edge"/>
          <c:yMode val="edge"/>
          <c:x val="0.42953021134749869"/>
          <c:y val="9.5146567751972957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FY 2019</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7773-4606-B1A9-4CFF97F32B04}"/>
              </c:ext>
            </c:extLst>
          </c:dPt>
          <c:dPt>
            <c:idx val="1"/>
            <c:bubble3D val="0"/>
            <c:spPr>
              <a:solidFill>
                <a:schemeClr val="accent2">
                  <a:lumMod val="60000"/>
                  <a:lumOff val="4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3-7773-4606-B1A9-4CFF97F32B04}"/>
              </c:ext>
            </c:extLst>
          </c:dPt>
          <c:dPt>
            <c:idx val="2"/>
            <c:bubble3D val="0"/>
            <c:spPr>
              <a:solidFill>
                <a:srgbClr val="339933"/>
              </a:solidFill>
              <a:ln w="25400">
                <a:solidFill>
                  <a:schemeClr val="lt1"/>
                </a:solidFill>
              </a:ln>
              <a:effectLst/>
              <a:sp3d contourW="25400">
                <a:contourClr>
                  <a:schemeClr val="lt1"/>
                </a:contourClr>
              </a:sp3d>
            </c:spPr>
            <c:extLst>
              <c:ext xmlns:c16="http://schemas.microsoft.com/office/drawing/2014/chart" uri="{C3380CC4-5D6E-409C-BE32-E72D297353CC}">
                <c16:uniqueId val="{00000005-7773-4606-B1A9-4CFF97F32B04}"/>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7773-4606-B1A9-4CFF97F32B04}"/>
              </c:ext>
            </c:extLst>
          </c:dPt>
          <c:dLbls>
            <c:dLbl>
              <c:idx val="1"/>
              <c:layout>
                <c:manualLayout>
                  <c:x val="0.13142922276509467"/>
                  <c:y val="-0.2028005366595089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773-4606-B1A9-4CFF97F32B04}"/>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Patent Attorneys</c:v>
                </c:pt>
                <c:pt idx="1">
                  <c:v>Patent Agents</c:v>
                </c:pt>
                <c:pt idx="2">
                  <c:v>Trademark Attorneys</c:v>
                </c:pt>
              </c:strCache>
            </c:strRef>
          </c:cat>
          <c:val>
            <c:numRef>
              <c:f>Sheet1!$B$2:$B$5</c:f>
              <c:numCache>
                <c:formatCode>General</c:formatCode>
                <c:ptCount val="4"/>
                <c:pt idx="0">
                  <c:v>25</c:v>
                </c:pt>
                <c:pt idx="1">
                  <c:v>4</c:v>
                </c:pt>
                <c:pt idx="2">
                  <c:v>16</c:v>
                </c:pt>
              </c:numCache>
            </c:numRef>
          </c:val>
          <c:extLst>
            <c:ext xmlns:c16="http://schemas.microsoft.com/office/drawing/2014/chart" uri="{C3380CC4-5D6E-409C-BE32-E72D297353CC}">
              <c16:uniqueId val="{00000008-7773-4606-B1A9-4CFF97F32B04}"/>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dirty="0"/>
              <a:t>FY 2020</a:t>
            </a:r>
          </a:p>
        </c:rich>
      </c:tx>
      <c:layout>
        <c:manualLayout>
          <c:xMode val="edge"/>
          <c:yMode val="edge"/>
          <c:x val="0.42953021134749869"/>
          <c:y val="9.5146567751972957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FY 2020</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8F56-4495-A94F-7FBA5C0BAFEA}"/>
              </c:ext>
            </c:extLst>
          </c:dPt>
          <c:dPt>
            <c:idx val="1"/>
            <c:bubble3D val="0"/>
            <c:spPr>
              <a:solidFill>
                <a:schemeClr val="accent2">
                  <a:lumMod val="60000"/>
                  <a:lumOff val="4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3-8F56-4495-A94F-7FBA5C0BAFEA}"/>
              </c:ext>
            </c:extLst>
          </c:dPt>
          <c:dPt>
            <c:idx val="2"/>
            <c:bubble3D val="0"/>
            <c:spPr>
              <a:solidFill>
                <a:srgbClr val="339933"/>
              </a:solidFill>
              <a:ln w="25400">
                <a:solidFill>
                  <a:schemeClr val="lt1"/>
                </a:solidFill>
              </a:ln>
              <a:effectLst/>
              <a:sp3d contourW="25400">
                <a:contourClr>
                  <a:schemeClr val="lt1"/>
                </a:contourClr>
              </a:sp3d>
            </c:spPr>
            <c:extLst>
              <c:ext xmlns:c16="http://schemas.microsoft.com/office/drawing/2014/chart" uri="{C3380CC4-5D6E-409C-BE32-E72D297353CC}">
                <c16:uniqueId val="{00000005-8F56-4495-A94F-7FBA5C0BAFEA}"/>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8F56-4495-A94F-7FBA5C0BAFEA}"/>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Sheet1!$A$2:$A$5</c:f>
              <c:strCache>
                <c:ptCount val="3"/>
                <c:pt idx="0">
                  <c:v>Patent Attorneys</c:v>
                </c:pt>
                <c:pt idx="1">
                  <c:v>Patent Agents</c:v>
                </c:pt>
                <c:pt idx="2">
                  <c:v>Trademark Attorneys</c:v>
                </c:pt>
              </c:strCache>
            </c:strRef>
          </c:cat>
          <c:val>
            <c:numRef>
              <c:f>Sheet1!$B$2:$B$5</c:f>
              <c:numCache>
                <c:formatCode>General</c:formatCode>
                <c:ptCount val="4"/>
                <c:pt idx="0">
                  <c:v>22</c:v>
                </c:pt>
                <c:pt idx="1">
                  <c:v>1</c:v>
                </c:pt>
                <c:pt idx="2">
                  <c:v>5</c:v>
                </c:pt>
              </c:numCache>
            </c:numRef>
          </c:val>
          <c:extLst>
            <c:ext xmlns:c16="http://schemas.microsoft.com/office/drawing/2014/chart" uri="{C3380CC4-5D6E-409C-BE32-E72D297353CC}">
              <c16:uniqueId val="{00000008-8F56-4495-A94F-7FBA5C0BAFEA}"/>
            </c:ext>
          </c:extLst>
        </c:ser>
        <c:dLbls>
          <c:showLegendKey val="0"/>
          <c:showVal val="0"/>
          <c:showCatName val="0"/>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dirty="0"/>
              <a:t>FY 2021</a:t>
            </a:r>
          </a:p>
        </c:rich>
      </c:tx>
      <c:layout>
        <c:manualLayout>
          <c:xMode val="edge"/>
          <c:yMode val="edge"/>
          <c:x val="0.42953021134749869"/>
          <c:y val="9.5146567751972957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FY 2021</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CB4A-43DA-8F25-B7AAD6C05A29}"/>
              </c:ext>
            </c:extLst>
          </c:dPt>
          <c:dPt>
            <c:idx val="1"/>
            <c:bubble3D val="0"/>
            <c:spPr>
              <a:solidFill>
                <a:schemeClr val="accent2">
                  <a:lumMod val="60000"/>
                  <a:lumOff val="4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3-CB4A-43DA-8F25-B7AAD6C05A29}"/>
              </c:ext>
            </c:extLst>
          </c:dPt>
          <c:dPt>
            <c:idx val="2"/>
            <c:bubble3D val="0"/>
            <c:spPr>
              <a:solidFill>
                <a:srgbClr val="339933"/>
              </a:solidFill>
              <a:ln w="25400">
                <a:solidFill>
                  <a:schemeClr val="lt1"/>
                </a:solidFill>
              </a:ln>
              <a:effectLst/>
              <a:sp3d contourW="25400">
                <a:contourClr>
                  <a:schemeClr val="lt1"/>
                </a:contourClr>
              </a:sp3d>
            </c:spPr>
            <c:extLst>
              <c:ext xmlns:c16="http://schemas.microsoft.com/office/drawing/2014/chart" uri="{C3380CC4-5D6E-409C-BE32-E72D297353CC}">
                <c16:uniqueId val="{00000005-CB4A-43DA-8F25-B7AAD6C05A29}"/>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CB4A-43DA-8F25-B7AAD6C05A29}"/>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Patent Attorneys</c:v>
                </c:pt>
                <c:pt idx="1">
                  <c:v>Patent Agents</c:v>
                </c:pt>
                <c:pt idx="2">
                  <c:v>Trademark Attorneys</c:v>
                </c:pt>
              </c:strCache>
            </c:strRef>
          </c:cat>
          <c:val>
            <c:numRef>
              <c:f>Sheet1!$B$2:$B$5</c:f>
              <c:numCache>
                <c:formatCode>General</c:formatCode>
                <c:ptCount val="4"/>
                <c:pt idx="0">
                  <c:v>15</c:v>
                </c:pt>
                <c:pt idx="1">
                  <c:v>3</c:v>
                </c:pt>
                <c:pt idx="2">
                  <c:v>6</c:v>
                </c:pt>
              </c:numCache>
            </c:numRef>
          </c:val>
          <c:extLst>
            <c:ext xmlns:c16="http://schemas.microsoft.com/office/drawing/2014/chart" uri="{C3380CC4-5D6E-409C-BE32-E72D297353CC}">
              <c16:uniqueId val="{00000008-CB4A-43DA-8F25-B7AAD6C05A29}"/>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dirty="0"/>
              <a:t>FY 2022</a:t>
            </a:r>
          </a:p>
        </c:rich>
      </c:tx>
      <c:layout>
        <c:manualLayout>
          <c:xMode val="edge"/>
          <c:yMode val="edge"/>
          <c:x val="0.42953021134749869"/>
          <c:y val="9.5146567751972957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FY 2022</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62AB-4E67-9E9C-195FF492BFAE}"/>
              </c:ext>
            </c:extLst>
          </c:dPt>
          <c:dPt>
            <c:idx val="1"/>
            <c:bubble3D val="0"/>
            <c:spPr>
              <a:solidFill>
                <a:schemeClr val="accent2">
                  <a:lumMod val="60000"/>
                  <a:lumOff val="4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3-62AB-4E67-9E9C-195FF492BFAE}"/>
              </c:ext>
            </c:extLst>
          </c:dPt>
          <c:dPt>
            <c:idx val="2"/>
            <c:bubble3D val="0"/>
            <c:spPr>
              <a:solidFill>
                <a:srgbClr val="339933"/>
              </a:solidFill>
              <a:ln w="25400">
                <a:solidFill>
                  <a:schemeClr val="lt1"/>
                </a:solidFill>
              </a:ln>
              <a:effectLst/>
              <a:sp3d contourW="25400">
                <a:contourClr>
                  <a:schemeClr val="lt1"/>
                </a:contourClr>
              </a:sp3d>
            </c:spPr>
            <c:extLst>
              <c:ext xmlns:c16="http://schemas.microsoft.com/office/drawing/2014/chart" uri="{C3380CC4-5D6E-409C-BE32-E72D297353CC}">
                <c16:uniqueId val="{00000005-62AB-4E67-9E9C-195FF492BFAE}"/>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62AB-4E67-9E9C-195FF492BFA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Patent Attorneys</c:v>
                </c:pt>
                <c:pt idx="1">
                  <c:v>Patent Agents</c:v>
                </c:pt>
                <c:pt idx="2">
                  <c:v>Trademark Attorneys</c:v>
                </c:pt>
              </c:strCache>
            </c:strRef>
          </c:cat>
          <c:val>
            <c:numRef>
              <c:f>Sheet1!$B$2:$B$5</c:f>
              <c:numCache>
                <c:formatCode>General</c:formatCode>
                <c:ptCount val="4"/>
                <c:pt idx="0">
                  <c:v>13</c:v>
                </c:pt>
                <c:pt idx="1">
                  <c:v>3</c:v>
                </c:pt>
                <c:pt idx="2">
                  <c:v>12</c:v>
                </c:pt>
              </c:numCache>
            </c:numRef>
          </c:val>
          <c:extLst>
            <c:ext xmlns:c16="http://schemas.microsoft.com/office/drawing/2014/chart" uri="{C3380CC4-5D6E-409C-BE32-E72D297353CC}">
              <c16:uniqueId val="{00000008-62AB-4E67-9E9C-195FF492BFAE}"/>
            </c:ext>
          </c:extLst>
        </c:ser>
        <c:dLbls>
          <c:dLblPos val="bestFit"/>
          <c:showLegendKey val="0"/>
          <c:showVal val="1"/>
          <c:showCatName val="0"/>
          <c:showSerName val="0"/>
          <c:showPercent val="0"/>
          <c:showBubbleSize val="0"/>
          <c:showLeaderLines val="1"/>
        </c:dLbls>
      </c:pie3DChart>
      <c:spPr>
        <a:noFill/>
        <a:ln>
          <a:noFill/>
        </a:ln>
        <a:effectLst/>
      </c:spPr>
    </c:plotArea>
    <c:legend>
      <c:legendPos val="b"/>
      <c:legendEntry>
        <c:idx val="3"/>
        <c:delete val="1"/>
      </c:legendEntry>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0.30637</cdr:x>
      <cdr:y>0.86449</cdr:y>
    </cdr:from>
    <cdr:to>
      <cdr:x>0.65577</cdr:x>
      <cdr:y>0.9135</cdr:y>
    </cdr:to>
    <cdr:sp macro="" textlink="">
      <cdr:nvSpPr>
        <cdr:cNvPr id="2" name="TextBox 1"/>
        <cdr:cNvSpPr txBox="1"/>
      </cdr:nvSpPr>
      <cdr:spPr>
        <a:xfrm xmlns:a="http://schemas.openxmlformats.org/drawingml/2006/main">
          <a:off x="1233055" y="2077028"/>
          <a:ext cx="1406236" cy="11776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0.30637</cdr:x>
      <cdr:y>0.86449</cdr:y>
    </cdr:from>
    <cdr:to>
      <cdr:x>0.65577</cdr:x>
      <cdr:y>0.9135</cdr:y>
    </cdr:to>
    <cdr:sp macro="" textlink="">
      <cdr:nvSpPr>
        <cdr:cNvPr id="2" name="TextBox 1"/>
        <cdr:cNvSpPr txBox="1"/>
      </cdr:nvSpPr>
      <cdr:spPr>
        <a:xfrm xmlns:a="http://schemas.openxmlformats.org/drawingml/2006/main">
          <a:off x="1233055" y="2077028"/>
          <a:ext cx="1406236" cy="11776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77" tIns="46589" rIns="93177" bIns="46589" rtlCol="0"/>
          <a:lstStyle>
            <a:lvl1pPr algn="l">
              <a:defRPr sz="1200"/>
            </a:lvl1pPr>
          </a:lstStyle>
          <a:p>
            <a:endParaRPr lang="en-US" dirty="0">
              <a:latin typeface="Segoe UI"/>
            </a:endParaRPr>
          </a:p>
        </p:txBody>
      </p:sp>
      <p:sp>
        <p:nvSpPr>
          <p:cNvPr id="3" name="Date Placeholder 2"/>
          <p:cNvSpPr>
            <a:spLocks noGrp="1"/>
          </p:cNvSpPr>
          <p:nvPr>
            <p:ph type="dt" sz="quarter" idx="1"/>
          </p:nvPr>
        </p:nvSpPr>
        <p:spPr>
          <a:xfrm>
            <a:off x="3970939" y="0"/>
            <a:ext cx="3037840" cy="464820"/>
          </a:xfrm>
          <a:prstGeom prst="rect">
            <a:avLst/>
          </a:prstGeom>
        </p:spPr>
        <p:txBody>
          <a:bodyPr vert="horz" lIns="93177" tIns="46589" rIns="93177" bIns="46589" rtlCol="0"/>
          <a:lstStyle>
            <a:lvl1pPr algn="r">
              <a:defRPr sz="1200"/>
            </a:lvl1pPr>
          </a:lstStyle>
          <a:p>
            <a:fld id="{C950A3BB-CAF4-1D4E-B3B2-E95D9B9E66DF}" type="datetimeFigureOut">
              <a:rPr lang="en-US" smtClean="0">
                <a:latin typeface="Segoe UI"/>
              </a:rPr>
              <a:t>6/5/2023</a:t>
            </a:fld>
            <a:endParaRPr lang="en-US" dirty="0">
              <a:latin typeface="Segoe UI"/>
            </a:endParaRPr>
          </a:p>
        </p:txBody>
      </p:sp>
      <p:sp>
        <p:nvSpPr>
          <p:cNvPr id="4" name="Footer Placeholder 3"/>
          <p:cNvSpPr>
            <a:spLocks noGrp="1"/>
          </p:cNvSpPr>
          <p:nvPr>
            <p:ph type="ftr" sz="quarter" idx="2"/>
          </p:nvPr>
        </p:nvSpPr>
        <p:spPr>
          <a:xfrm>
            <a:off x="1" y="8829967"/>
            <a:ext cx="3037840" cy="464820"/>
          </a:xfrm>
          <a:prstGeom prst="rect">
            <a:avLst/>
          </a:prstGeom>
        </p:spPr>
        <p:txBody>
          <a:bodyPr vert="horz" lIns="93177" tIns="46589" rIns="93177" bIns="46589" rtlCol="0" anchor="b"/>
          <a:lstStyle>
            <a:lvl1pPr algn="l">
              <a:defRPr sz="1200"/>
            </a:lvl1pPr>
          </a:lstStyle>
          <a:p>
            <a:endParaRPr lang="en-US" dirty="0">
              <a:latin typeface="Segoe UI"/>
            </a:endParaRPr>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lIns="93177" tIns="46589" rIns="93177" bIns="46589" rtlCol="0" anchor="b"/>
          <a:lstStyle>
            <a:lvl1pPr algn="r">
              <a:defRPr sz="1200"/>
            </a:lvl1pPr>
          </a:lstStyle>
          <a:p>
            <a:fld id="{CF44BD52-4119-7642-B93F-8F4EDBD635EC}" type="slidenum">
              <a:rPr lang="en-US" smtClean="0">
                <a:latin typeface="Segoe UI"/>
              </a:rPr>
              <a:t>‹#›</a:t>
            </a:fld>
            <a:endParaRPr lang="en-US" dirty="0">
              <a:latin typeface="Segoe UI"/>
            </a:endParaRPr>
          </a:p>
        </p:txBody>
      </p:sp>
    </p:spTree>
    <p:extLst>
      <p:ext uri="{BB962C8B-B14F-4D97-AF65-F5344CB8AC3E}">
        <p14:creationId xmlns:p14="http://schemas.microsoft.com/office/powerpoint/2010/main" val="358766472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77" tIns="46589" rIns="93177" bIns="46589" rtlCol="0"/>
          <a:lstStyle>
            <a:lvl1pPr algn="l">
              <a:defRPr sz="1200">
                <a:latin typeface="Segoe UI"/>
              </a:defRPr>
            </a:lvl1pPr>
          </a:lstStyle>
          <a:p>
            <a:endParaRPr lang="en-US" dirty="0"/>
          </a:p>
        </p:txBody>
      </p:sp>
      <p:sp>
        <p:nvSpPr>
          <p:cNvPr id="3" name="Date Placeholder 2"/>
          <p:cNvSpPr>
            <a:spLocks noGrp="1"/>
          </p:cNvSpPr>
          <p:nvPr>
            <p:ph type="dt" idx="1"/>
          </p:nvPr>
        </p:nvSpPr>
        <p:spPr>
          <a:xfrm>
            <a:off x="3970939" y="0"/>
            <a:ext cx="3037840" cy="464820"/>
          </a:xfrm>
          <a:prstGeom prst="rect">
            <a:avLst/>
          </a:prstGeom>
        </p:spPr>
        <p:txBody>
          <a:bodyPr vert="horz" lIns="93177" tIns="46589" rIns="93177" bIns="46589" rtlCol="0"/>
          <a:lstStyle>
            <a:lvl1pPr algn="r">
              <a:defRPr sz="1200">
                <a:latin typeface="Segoe UI"/>
              </a:defRPr>
            </a:lvl1pPr>
          </a:lstStyle>
          <a:p>
            <a:fld id="{139B48F8-1A14-4941-902A-1D33547A0B6A}" type="datetimeFigureOut">
              <a:rPr lang="en-US" smtClean="0"/>
              <a:pPr/>
              <a:t>6/5/2023</a:t>
            </a:fld>
            <a:endParaRPr lang="en-US" dirty="0"/>
          </a:p>
        </p:txBody>
      </p:sp>
      <p:sp>
        <p:nvSpPr>
          <p:cNvPr id="4" name="Slide Image Placeholder 3"/>
          <p:cNvSpPr>
            <a:spLocks noGrp="1" noRot="1" noChangeAspect="1"/>
          </p:cNvSpPr>
          <p:nvPr>
            <p:ph type="sldImg" idx="2"/>
          </p:nvPr>
        </p:nvSpPr>
        <p:spPr>
          <a:xfrm>
            <a:off x="715963" y="696913"/>
            <a:ext cx="5578475"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1" y="4415790"/>
            <a:ext cx="5608320" cy="4183380"/>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1" y="8829967"/>
            <a:ext cx="3037840" cy="464820"/>
          </a:xfrm>
          <a:prstGeom prst="rect">
            <a:avLst/>
          </a:prstGeom>
        </p:spPr>
        <p:txBody>
          <a:bodyPr vert="horz" lIns="93177" tIns="46589" rIns="93177" bIns="46589" rtlCol="0" anchor="b"/>
          <a:lstStyle>
            <a:lvl1pPr algn="l">
              <a:defRPr sz="1200">
                <a:latin typeface="Segoe UI"/>
              </a:defRPr>
            </a:lvl1pPr>
          </a:lstStyle>
          <a:p>
            <a:endParaRPr lang="en-US" dirty="0"/>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3177" tIns="46589" rIns="93177" bIns="46589" rtlCol="0" anchor="b"/>
          <a:lstStyle>
            <a:lvl1pPr algn="r">
              <a:defRPr sz="1200">
                <a:latin typeface="Segoe UI"/>
              </a:defRPr>
            </a:lvl1pPr>
          </a:lstStyle>
          <a:p>
            <a:fld id="{C74B1ACE-5EB2-B245-8DCB-331A9858E083}" type="slidenum">
              <a:rPr lang="en-US" smtClean="0"/>
              <a:pPr/>
              <a:t>‹#›</a:t>
            </a:fld>
            <a:endParaRPr lang="en-US" dirty="0"/>
          </a:p>
        </p:txBody>
      </p:sp>
    </p:spTree>
    <p:extLst>
      <p:ext uri="{BB962C8B-B14F-4D97-AF65-F5344CB8AC3E}">
        <p14:creationId xmlns:p14="http://schemas.microsoft.com/office/powerpoint/2010/main" val="417893179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Segoe UI"/>
        <a:ea typeface="+mn-ea"/>
        <a:cs typeface="+mn-cs"/>
      </a:defRPr>
    </a:lvl1pPr>
    <a:lvl2pPr marL="457200" algn="l" defTabSz="457200" rtl="0" eaLnBrk="1" latinLnBrk="0" hangingPunct="1">
      <a:defRPr sz="1200" kern="1200">
        <a:solidFill>
          <a:schemeClr val="tx1"/>
        </a:solidFill>
        <a:latin typeface="Segoe UI"/>
        <a:ea typeface="+mn-ea"/>
        <a:cs typeface="+mn-cs"/>
      </a:defRPr>
    </a:lvl2pPr>
    <a:lvl3pPr marL="914400" algn="l" defTabSz="457200" rtl="0" eaLnBrk="1" latinLnBrk="0" hangingPunct="1">
      <a:defRPr sz="1200" kern="1200">
        <a:solidFill>
          <a:schemeClr val="tx1"/>
        </a:solidFill>
        <a:latin typeface="Segoe UI"/>
        <a:ea typeface="+mn-ea"/>
        <a:cs typeface="+mn-cs"/>
      </a:defRPr>
    </a:lvl3pPr>
    <a:lvl4pPr marL="1371600" algn="l" defTabSz="457200" rtl="0" eaLnBrk="1" latinLnBrk="0" hangingPunct="1">
      <a:defRPr sz="1200" kern="1200">
        <a:solidFill>
          <a:schemeClr val="tx1"/>
        </a:solidFill>
        <a:latin typeface="Segoe UI"/>
        <a:ea typeface="+mn-ea"/>
        <a:cs typeface="+mn-cs"/>
      </a:defRPr>
    </a:lvl4pPr>
    <a:lvl5pPr marL="1828800" algn="l" defTabSz="457200" rtl="0" eaLnBrk="1" latinLnBrk="0" hangingPunct="1">
      <a:defRPr sz="1200" kern="1200">
        <a:solidFill>
          <a:schemeClr val="tx1"/>
        </a:solidFill>
        <a:latin typeface="Segoe UI"/>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4B1ACE-5EB2-B245-8DCB-331A9858E083}" type="slidenum">
              <a:rPr lang="en-US" smtClean="0"/>
              <a:pPr/>
              <a:t>1</a:t>
            </a:fld>
            <a:endParaRPr lang="en-US" dirty="0"/>
          </a:p>
        </p:txBody>
      </p:sp>
    </p:spTree>
    <p:extLst>
      <p:ext uri="{BB962C8B-B14F-4D97-AF65-F5344CB8AC3E}">
        <p14:creationId xmlns:p14="http://schemas.microsoft.com/office/powerpoint/2010/main" val="27559431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1680501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4227958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7290071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16230359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4025884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669656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4B1ACE-5EB2-B245-8DCB-331A9858E083}" type="slidenum">
              <a:rPr lang="en-US" smtClean="0"/>
              <a:pPr/>
              <a:t>25</a:t>
            </a:fld>
            <a:endParaRPr lang="en-US" dirty="0"/>
          </a:p>
        </p:txBody>
      </p:sp>
    </p:spTree>
    <p:extLst>
      <p:ext uri="{BB962C8B-B14F-4D97-AF65-F5344CB8AC3E}">
        <p14:creationId xmlns:p14="http://schemas.microsoft.com/office/powerpoint/2010/main" val="37156198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2996619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2812572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978652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4B1ACE-5EB2-B245-8DCB-331A9858E083}" type="slidenum">
              <a:rPr lang="en-US" smtClean="0"/>
              <a:pPr/>
              <a:t>8</a:t>
            </a:fld>
            <a:endParaRPr lang="en-US" dirty="0"/>
          </a:p>
        </p:txBody>
      </p:sp>
    </p:spTree>
    <p:extLst>
      <p:ext uri="{BB962C8B-B14F-4D97-AF65-F5344CB8AC3E}">
        <p14:creationId xmlns:p14="http://schemas.microsoft.com/office/powerpoint/2010/main" val="1491970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2229189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8426598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3296347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4819188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6779941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6424637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41387293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208064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4B1ACE-5EB2-B245-8DCB-331A9858E083}" type="slidenum">
              <a:rPr lang="en-US" smtClean="0"/>
              <a:pPr/>
              <a:t>38</a:t>
            </a:fld>
            <a:endParaRPr lang="en-US" dirty="0"/>
          </a:p>
        </p:txBody>
      </p:sp>
    </p:spTree>
    <p:extLst>
      <p:ext uri="{BB962C8B-B14F-4D97-AF65-F5344CB8AC3E}">
        <p14:creationId xmlns:p14="http://schemas.microsoft.com/office/powerpoint/2010/main" val="5874829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589627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4031514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3984147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4B1ACE-5EB2-B245-8DCB-331A9858E083}" type="slidenum">
              <a:rPr lang="en-US" smtClean="0"/>
              <a:pPr/>
              <a:t>41</a:t>
            </a:fld>
            <a:endParaRPr lang="en-US" dirty="0"/>
          </a:p>
        </p:txBody>
      </p:sp>
    </p:spTree>
    <p:extLst>
      <p:ext uri="{BB962C8B-B14F-4D97-AF65-F5344CB8AC3E}">
        <p14:creationId xmlns:p14="http://schemas.microsoft.com/office/powerpoint/2010/main" val="12094799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4B1ACE-5EB2-B245-8DCB-331A9858E083}" type="slidenum">
              <a:rPr lang="en-US" smtClean="0"/>
              <a:pPr/>
              <a:t>42</a:t>
            </a:fld>
            <a:endParaRPr lang="en-US" dirty="0"/>
          </a:p>
        </p:txBody>
      </p:sp>
    </p:spTree>
    <p:extLst>
      <p:ext uri="{BB962C8B-B14F-4D97-AF65-F5344CB8AC3E}">
        <p14:creationId xmlns:p14="http://schemas.microsoft.com/office/powerpoint/2010/main" val="11897982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7920500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pPr marL="0" marR="0" lvl="0" indent="0">
              <a:lnSpc>
                <a:spcPct val="105000"/>
              </a:lnSpc>
              <a:spcBef>
                <a:spcPts val="0"/>
              </a:spcBef>
              <a:spcAft>
                <a:spcPts val="0"/>
              </a:spcAft>
              <a:buFont typeface="Wingdings" panose="05000000000000000000" pitchFamily="2" charset="2"/>
              <a:buNone/>
            </a:pPr>
            <a:endParaRPr lang="en-US" dirty="0"/>
          </a:p>
        </p:txBody>
      </p:sp>
      <p:sp>
        <p:nvSpPr>
          <p:cNvPr id="4" name="Slide Number Placeholder 3"/>
          <p:cNvSpPr>
            <a:spLocks noGrp="1"/>
          </p:cNvSpPr>
          <p:nvPr>
            <p:ph type="sldNum" sz="quarter" idx="10"/>
          </p:nvPr>
        </p:nvSpPr>
        <p:spPr/>
        <p:txBody>
          <a:bodyPr/>
          <a:lstStyle/>
          <a:p>
            <a:pPr marL="0" marR="0" lvl="0" indent="0" algn="r" defTabSz="713232" rtl="0" eaLnBrk="1" fontAlgn="auto" latinLnBrk="0" hangingPunct="1">
              <a:lnSpc>
                <a:spcPct val="100000"/>
              </a:lnSpc>
              <a:spcBef>
                <a:spcPts val="0"/>
              </a:spcBef>
              <a:spcAft>
                <a:spcPts val="0"/>
              </a:spcAft>
              <a:buClrTx/>
              <a:buSzTx/>
              <a:buFontTx/>
              <a:buNone/>
              <a:tabLst/>
              <a:defRPr/>
            </a:pPr>
            <a:fld id="{64DC909A-0CA4-4EE7-867D-85E59AE1B5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32"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3708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pPr marL="0" marR="0" lvl="0" indent="0">
              <a:lnSpc>
                <a:spcPct val="105000"/>
              </a:lnSpc>
              <a:spcBef>
                <a:spcPts val="0"/>
              </a:spcBef>
              <a:spcAft>
                <a:spcPts val="0"/>
              </a:spcAft>
              <a:buFont typeface="Wingdings" panose="05000000000000000000" pitchFamily="2" charset="2"/>
              <a:buNone/>
            </a:pPr>
            <a:endParaRPr lang="en-US" dirty="0"/>
          </a:p>
        </p:txBody>
      </p:sp>
      <p:sp>
        <p:nvSpPr>
          <p:cNvPr id="4" name="Slide Number Placeholder 3"/>
          <p:cNvSpPr>
            <a:spLocks noGrp="1"/>
          </p:cNvSpPr>
          <p:nvPr>
            <p:ph type="sldNum" sz="quarter" idx="10"/>
          </p:nvPr>
        </p:nvSpPr>
        <p:spPr/>
        <p:txBody>
          <a:bodyPr/>
          <a:lstStyle/>
          <a:p>
            <a:pPr marL="0" marR="0" lvl="0" indent="0" algn="r" defTabSz="713232" rtl="0" eaLnBrk="1" fontAlgn="auto" latinLnBrk="0" hangingPunct="1">
              <a:lnSpc>
                <a:spcPct val="100000"/>
              </a:lnSpc>
              <a:spcBef>
                <a:spcPts val="0"/>
              </a:spcBef>
              <a:spcAft>
                <a:spcPts val="0"/>
              </a:spcAft>
              <a:buClrTx/>
              <a:buSzTx/>
              <a:buFontTx/>
              <a:buNone/>
              <a:tabLst/>
              <a:defRPr/>
            </a:pPr>
            <a:fld id="{64DC909A-0CA4-4EE7-867D-85E59AE1B5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32"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64828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4B1ACE-5EB2-B245-8DCB-331A9858E083}" type="slidenum">
              <a:rPr lang="en-US" smtClean="0"/>
              <a:pPr/>
              <a:t>46</a:t>
            </a:fld>
            <a:endParaRPr lang="en-US" dirty="0"/>
          </a:p>
        </p:txBody>
      </p:sp>
    </p:spTree>
    <p:extLst>
      <p:ext uri="{BB962C8B-B14F-4D97-AF65-F5344CB8AC3E}">
        <p14:creationId xmlns:p14="http://schemas.microsoft.com/office/powerpoint/2010/main" val="4206683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7087242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Ethics Scenario: Gross and Disreputable Misconduct – Are you Drunk?</a:t>
            </a:r>
          </a:p>
          <a:p>
            <a:endParaRPr lang="en-US" dirty="0"/>
          </a:p>
          <a:p>
            <a:r>
              <a:rPr lang="en-US" dirty="0"/>
              <a:t>Scene 1: In Patent Attorney’s office.  Patent Attorney picks up the phone and Client is on the other line.</a:t>
            </a:r>
          </a:p>
          <a:p>
            <a:r>
              <a:rPr lang="en-US" dirty="0"/>
              <a:t>Patent Attorney to Client: Hello Client.  I have filed a utility patent application for your method of conducting mergers and acquisitions with the USPTO.  It will probably be at least one year until we get a response from the USPTO.</a:t>
            </a:r>
          </a:p>
          <a:p>
            <a:endParaRPr lang="en-US" dirty="0"/>
          </a:p>
          <a:p>
            <a:r>
              <a:rPr lang="en-US" dirty="0"/>
              <a:t>Client to Patent Attorney: Okay, great. Thank you! Please let me know when you hear something from the Office.</a:t>
            </a:r>
          </a:p>
          <a:p>
            <a:endParaRPr lang="en-US" dirty="0"/>
          </a:p>
          <a:p>
            <a:r>
              <a:rPr lang="en-US" dirty="0"/>
              <a:t>[Show moving calendar, ticking clock, or sun rising and setting to demonstrate time]</a:t>
            </a:r>
          </a:p>
          <a:p>
            <a:endParaRPr lang="en-US" dirty="0"/>
          </a:p>
          <a:p>
            <a:r>
              <a:rPr lang="en-US" dirty="0"/>
              <a:t>Text Reads: Over 1 year later.</a:t>
            </a:r>
          </a:p>
          <a:p>
            <a:endParaRPr lang="en-US" dirty="0"/>
          </a:p>
          <a:p>
            <a:r>
              <a:rPr lang="en-US" dirty="0"/>
              <a:t>Patent Attorney over phone to Client: Hello Client! I just received a non-final Office action in your application, rejecting the claims as being directed to patent ineligible subject matter under 35 U.S.C. § 101.  But don’t worry! I will request an interview with the Examiner to resolve this issue.</a:t>
            </a:r>
          </a:p>
          <a:p>
            <a:endParaRPr lang="en-US" dirty="0"/>
          </a:p>
          <a:p>
            <a:r>
              <a:rPr lang="en-US" dirty="0"/>
              <a:t>Client: Okay. I hope you are able to overcome the rejection.  Thank you!</a:t>
            </a:r>
          </a:p>
          <a:p>
            <a:r>
              <a:rPr lang="en-US" dirty="0"/>
              <a:t>Scene 2: Patent Attorney sitting in front of Examiner in new location.</a:t>
            </a:r>
          </a:p>
          <a:p>
            <a:r>
              <a:rPr lang="en-US" dirty="0"/>
              <a:t>Patent Attorney: Hello, Examiner. I would like to discuss your subject matter eligibility rejection. I do not agree with your rejection and do not believe the claimed invention is directed to patent ineligible subject matter.</a:t>
            </a:r>
          </a:p>
          <a:p>
            <a:endParaRPr lang="en-US" dirty="0"/>
          </a:p>
          <a:p>
            <a:r>
              <a:rPr lang="en-US" dirty="0"/>
              <a:t>Examiner: I’m sorry, sir, but the claimed invention does not recite eligible subject matter because it is directed to an abstract idea. </a:t>
            </a:r>
          </a:p>
          <a:p>
            <a:endParaRPr lang="en-US" dirty="0"/>
          </a:p>
          <a:p>
            <a:r>
              <a:rPr lang="en-US" dirty="0"/>
              <a:t>Patent Attorney: What do you mean the claimed invention does not recite eligible subject matter? Are you drunk? No, seriously . . . are you drinking scotch and whiskey with a side of crack cocaine while you ‘examine’ patent applications?</a:t>
            </a:r>
          </a:p>
          <a:p>
            <a:r>
              <a:rPr lang="en-US" dirty="0"/>
              <a:t>Patent Attorney gets up and walks out of interview room.  Examiner picks up phone. Phone rings.</a:t>
            </a:r>
          </a:p>
          <a:p>
            <a:r>
              <a:rPr lang="en-US" dirty="0"/>
              <a:t>Examiner:  Hi OED.  I’m an Examiner in 3700 and I would like to file a complaint against a practitioner.</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0073881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4124259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4B1ACE-5EB2-B245-8DCB-331A9858E083}" type="slidenum">
              <a:rPr lang="en-US" smtClean="0"/>
              <a:pPr/>
              <a:t>10</a:t>
            </a:fld>
            <a:endParaRPr lang="en-US" dirty="0"/>
          </a:p>
        </p:txBody>
      </p:sp>
    </p:spTree>
    <p:extLst>
      <p:ext uri="{BB962C8B-B14F-4D97-AF65-F5344CB8AC3E}">
        <p14:creationId xmlns:p14="http://schemas.microsoft.com/office/powerpoint/2010/main" val="34900798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0901931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7953255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5232644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3997977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4B1ACE-5EB2-B245-8DCB-331A9858E083}" type="slidenum">
              <a:rPr lang="en-US" smtClean="0"/>
              <a:pPr/>
              <a:t>54</a:t>
            </a:fld>
            <a:endParaRPr lang="en-US" dirty="0"/>
          </a:p>
        </p:txBody>
      </p:sp>
    </p:spTree>
    <p:extLst>
      <p:ext uri="{BB962C8B-B14F-4D97-AF65-F5344CB8AC3E}">
        <p14:creationId xmlns:p14="http://schemas.microsoft.com/office/powerpoint/2010/main" val="4841037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4B1ACE-5EB2-B245-8DCB-331A9858E083}" type="slidenum">
              <a:rPr lang="en-US" smtClean="0"/>
              <a:pPr/>
              <a:t>55</a:t>
            </a:fld>
            <a:endParaRPr lang="en-US" dirty="0"/>
          </a:p>
        </p:txBody>
      </p:sp>
    </p:spTree>
    <p:extLst>
      <p:ext uri="{BB962C8B-B14F-4D97-AF65-F5344CB8AC3E}">
        <p14:creationId xmlns:p14="http://schemas.microsoft.com/office/powerpoint/2010/main" val="929934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4B1ACE-5EB2-B245-8DCB-331A9858E083}" type="slidenum">
              <a:rPr lang="en-US" smtClean="0"/>
              <a:pPr/>
              <a:t>11</a:t>
            </a:fld>
            <a:endParaRPr lang="en-US" dirty="0"/>
          </a:p>
        </p:txBody>
      </p:sp>
    </p:spTree>
    <p:extLst>
      <p:ext uri="{BB962C8B-B14F-4D97-AF65-F5344CB8AC3E}">
        <p14:creationId xmlns:p14="http://schemas.microsoft.com/office/powerpoint/2010/main" val="2206527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4B1ACE-5EB2-B245-8DCB-331A9858E083}" type="slidenum">
              <a:rPr lang="en-US" smtClean="0"/>
              <a:pPr/>
              <a:t>13</a:t>
            </a:fld>
            <a:endParaRPr lang="en-US" dirty="0"/>
          </a:p>
        </p:txBody>
      </p:sp>
    </p:spTree>
    <p:extLst>
      <p:ext uri="{BB962C8B-B14F-4D97-AF65-F5344CB8AC3E}">
        <p14:creationId xmlns:p14="http://schemas.microsoft.com/office/powerpoint/2010/main" val="3475813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781864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4B1ACE-5EB2-B245-8DCB-331A9858E083}" type="slidenum">
              <a:rPr lang="en-US" smtClean="0"/>
              <a:pPr/>
              <a:t>16</a:t>
            </a:fld>
            <a:endParaRPr lang="en-US" dirty="0"/>
          </a:p>
        </p:txBody>
      </p:sp>
    </p:spTree>
    <p:extLst>
      <p:ext uri="{BB962C8B-B14F-4D97-AF65-F5344CB8AC3E}">
        <p14:creationId xmlns:p14="http://schemas.microsoft.com/office/powerpoint/2010/main" val="2983353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8622882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0.jpg"/><Relationship Id="rId1" Type="http://schemas.openxmlformats.org/officeDocument/2006/relationships/slideMaster" Target="../slideMasters/slideMaster10.xml"/><Relationship Id="rId4" Type="http://schemas.openxmlformats.org/officeDocument/2006/relationships/image" Target="../media/image2.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emf"/><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4.jp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4.jp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emf"/><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77208"/>
            <a:ext cx="7772400" cy="1225021"/>
          </a:xfrm>
        </p:spPr>
        <p:txBody>
          <a:bodyPr/>
          <a:lstStyle>
            <a:lvl1pPr algn="l">
              <a:defRPr/>
            </a:lvl1pPr>
          </a:lstStyle>
          <a:p>
            <a:r>
              <a:rPr lang="en-US"/>
              <a:t>Click to edit Master title style</a:t>
            </a:r>
            <a:endParaRPr lang="en-US" dirty="0"/>
          </a:p>
        </p:txBody>
      </p:sp>
      <p:sp>
        <p:nvSpPr>
          <p:cNvPr id="3" name="Subtitle 2"/>
          <p:cNvSpPr>
            <a:spLocks noGrp="1"/>
          </p:cNvSpPr>
          <p:nvPr>
            <p:ph type="subTitle" idx="1"/>
          </p:nvPr>
        </p:nvSpPr>
        <p:spPr>
          <a:xfrm>
            <a:off x="685800" y="2823058"/>
            <a:ext cx="7086600" cy="14605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Rectangle 9"/>
          <p:cNvSpPr/>
          <p:nvPr/>
        </p:nvSpPr>
        <p:spPr>
          <a:xfrm>
            <a:off x="-6196" y="4283558"/>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8" name="Picture 7" title="USPTO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4527" y="4701650"/>
            <a:ext cx="1338876" cy="662731"/>
          </a:xfrm>
          <a:prstGeom prst="rect">
            <a:avLst/>
          </a:prstGeom>
        </p:spPr>
      </p:pic>
      <p:sp>
        <p:nvSpPr>
          <p:cNvPr id="12" name="Rectangle 9"/>
          <p:cNvSpPr/>
          <p:nvPr/>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7" name="Rectangle 9"/>
          <p:cNvSpPr/>
          <p:nvPr userDrawn="1"/>
        </p:nvSpPr>
        <p:spPr>
          <a:xfrm>
            <a:off x="-6195" y="4283560"/>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9" name="Picture 8" descr="USPTO-logo-reverse-stacked-500p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04527" y="4701652"/>
            <a:ext cx="1338876" cy="662731"/>
          </a:xfrm>
          <a:prstGeom prst="rect">
            <a:avLst/>
          </a:prstGeom>
        </p:spPr>
      </p:pic>
      <p:sp>
        <p:nvSpPr>
          <p:cNvPr id="11" name="Rectangle 9"/>
          <p:cNvSpPr/>
          <p:nvPr userDrawn="1"/>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spTree>
    <p:extLst>
      <p:ext uri="{BB962C8B-B14F-4D97-AF65-F5344CB8AC3E}">
        <p14:creationId xmlns:p14="http://schemas.microsoft.com/office/powerpoint/2010/main" val="1084357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5" name="Freeform 4"/>
          <p:cNvSpPr/>
          <p:nvPr/>
        </p:nvSpPr>
        <p:spPr>
          <a:xfrm>
            <a:off x="404558" y="452445"/>
            <a:ext cx="911259" cy="811812"/>
          </a:xfrm>
          <a:custGeom>
            <a:avLst/>
            <a:gdLst/>
            <a:ahLst/>
            <a:cxnLst/>
            <a:rect l="l" t="t" r="r" b="b"/>
            <a:pathLst>
              <a:path w="1246682" h="1110630">
                <a:moveTo>
                  <a:pt x="1030110" y="0"/>
                </a:moveTo>
                <a:lnTo>
                  <a:pt x="1182821" y="97614"/>
                </a:lnTo>
                <a:cubicBezTo>
                  <a:pt x="1060478" y="268663"/>
                  <a:pt x="992915" y="445294"/>
                  <a:pt x="980131" y="627506"/>
                </a:cubicBezTo>
                <a:lnTo>
                  <a:pt x="1246682" y="627506"/>
                </a:lnTo>
                <a:lnTo>
                  <a:pt x="1246682" y="1110630"/>
                </a:lnTo>
                <a:lnTo>
                  <a:pt x="769112" y="1110630"/>
                </a:lnTo>
                <a:lnTo>
                  <a:pt x="769112" y="648548"/>
                </a:lnTo>
                <a:cubicBezTo>
                  <a:pt x="769112" y="470413"/>
                  <a:pt x="856111" y="254231"/>
                  <a:pt x="1030110" y="0"/>
                </a:cubicBezTo>
                <a:close/>
                <a:moveTo>
                  <a:pt x="260998" y="0"/>
                </a:moveTo>
                <a:lnTo>
                  <a:pt x="408157" y="92018"/>
                </a:lnTo>
                <a:cubicBezTo>
                  <a:pt x="282285" y="287246"/>
                  <a:pt x="216573" y="465742"/>
                  <a:pt x="211020" y="627506"/>
                </a:cubicBezTo>
                <a:lnTo>
                  <a:pt x="472018" y="627506"/>
                </a:lnTo>
                <a:lnTo>
                  <a:pt x="472018" y="1110630"/>
                </a:lnTo>
                <a:lnTo>
                  <a:pt x="0" y="1110630"/>
                </a:lnTo>
                <a:lnTo>
                  <a:pt x="0" y="648548"/>
                </a:lnTo>
                <a:cubicBezTo>
                  <a:pt x="0" y="449994"/>
                  <a:pt x="87000" y="233811"/>
                  <a:pt x="260998" y="0"/>
                </a:cubicBezTo>
                <a:close/>
              </a:path>
            </a:pathLst>
          </a:custGeom>
          <a:gradFill flip="none" rotWithShape="1">
            <a:gsLst>
              <a:gs pos="0">
                <a:schemeClr val="accent3"/>
              </a:gs>
              <a:gs pos="100000">
                <a:schemeClr val="accent3">
                  <a:lumMod val="20000"/>
                  <a:lumOff val="80000"/>
                </a:schemeClr>
              </a:gs>
            </a:gsLst>
            <a:lin ang="4800000" scaled="0"/>
            <a:tileRect/>
          </a:gra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Content Placeholder 5"/>
          <p:cNvSpPr>
            <a:spLocks noGrp="1"/>
          </p:cNvSpPr>
          <p:nvPr>
            <p:ph sz="quarter" idx="4" hasCustomPrompt="1"/>
          </p:nvPr>
        </p:nvSpPr>
        <p:spPr>
          <a:xfrm>
            <a:off x="1065009" y="4131482"/>
            <a:ext cx="7681428" cy="489163"/>
          </a:xfrm>
        </p:spPr>
        <p:txBody>
          <a:bodyPr anchor="b">
            <a:normAutofit/>
          </a:bodyPr>
          <a:lstStyle>
            <a:lvl1pPr marL="0" indent="0" algn="r">
              <a:buFont typeface="Courier New" panose="02070309020205020404" pitchFamily="49" charset="0"/>
              <a:buNone/>
              <a:defRPr sz="1600" b="1" spc="200" baseline="0">
                <a:latin typeface="+mn-lt"/>
              </a:defRPr>
            </a:lvl1pPr>
            <a:lvl2pPr marL="891540" indent="-342900">
              <a:buFont typeface="Arial" panose="020B0604020202020204" pitchFamily="34" charset="0"/>
              <a:buChar char="•"/>
              <a:defRPr sz="2400"/>
            </a:lvl2pPr>
            <a:lvl3pPr marL="1371600" indent="-274320">
              <a:buFont typeface="Wingdings" panose="05000000000000000000" pitchFamily="2" charset="2"/>
              <a:buChar char="§"/>
              <a:defRPr sz="2160"/>
            </a:lvl3pPr>
            <a:lvl4pPr>
              <a:defRPr sz="1920"/>
            </a:lvl4pPr>
            <a:lvl5pPr>
              <a:defRPr sz="1920"/>
            </a:lvl5pPr>
            <a:lvl6pPr>
              <a:defRPr sz="1920"/>
            </a:lvl6pPr>
            <a:lvl7pPr>
              <a:defRPr sz="1920"/>
            </a:lvl7pPr>
            <a:lvl8pPr>
              <a:defRPr sz="1920"/>
            </a:lvl8pPr>
            <a:lvl9pPr>
              <a:defRPr sz="1920"/>
            </a:lvl9pPr>
          </a:lstStyle>
          <a:p>
            <a:pPr lvl="0"/>
            <a:r>
              <a:rPr lang="en-US" dirty="0"/>
              <a:t>- CREDIT IN ALL CAPS</a:t>
            </a:r>
          </a:p>
        </p:txBody>
      </p:sp>
      <p:sp>
        <p:nvSpPr>
          <p:cNvPr id="7" name="Title 1"/>
          <p:cNvSpPr>
            <a:spLocks noGrp="1"/>
          </p:cNvSpPr>
          <p:nvPr>
            <p:ph type="title" hasCustomPrompt="1"/>
          </p:nvPr>
        </p:nvSpPr>
        <p:spPr>
          <a:xfrm>
            <a:off x="747424" y="834887"/>
            <a:ext cx="7999012" cy="3101009"/>
          </a:xfrm>
        </p:spPr>
        <p:txBody>
          <a:bodyPr anchor="t">
            <a:normAutofit/>
          </a:bodyPr>
          <a:lstStyle>
            <a:lvl1pPr algn="l">
              <a:defRPr sz="4000" b="0" baseline="0">
                <a:latin typeface="+mj-lt"/>
              </a:defRPr>
            </a:lvl1pPr>
          </a:lstStyle>
          <a:p>
            <a:r>
              <a:rPr lang="en-US" dirty="0"/>
              <a:t>Quote here Twenty Words or Less. Keep it Short and Memorable. Quote here Twenty Words or Less. Keep it Short.”</a:t>
            </a:r>
          </a:p>
        </p:txBody>
      </p:sp>
      <p:sp>
        <p:nvSpPr>
          <p:cNvPr id="8" name="Slide Number Placeholder 7"/>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124232709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with backgroun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4531CA9-CD88-46D8-B961-5D0D80692AB8}"/>
              </a:ext>
            </a:extLst>
          </p:cNvPr>
          <p:cNvPicPr>
            <a:picLocks noChangeAspect="1"/>
          </p:cNvPicPr>
          <p:nvPr/>
        </p:nvPicPr>
        <p:blipFill rotWithShape="1">
          <a:blip r:embed="rId2"/>
          <a:srcRect l="12408" t="11681" r="2939" b="25459"/>
          <a:stretch/>
        </p:blipFill>
        <p:spPr>
          <a:xfrm>
            <a:off x="1" y="-6167"/>
            <a:ext cx="9144000" cy="5247343"/>
          </a:xfrm>
          <a:prstGeom prst="rect">
            <a:avLst/>
          </a:prstGeom>
        </p:spPr>
      </p:pic>
      <p:sp>
        <p:nvSpPr>
          <p:cNvPr id="3" name="Subtitle 2"/>
          <p:cNvSpPr>
            <a:spLocks noGrp="1"/>
          </p:cNvSpPr>
          <p:nvPr>
            <p:ph type="subTitle" idx="1"/>
          </p:nvPr>
        </p:nvSpPr>
        <p:spPr>
          <a:xfrm>
            <a:off x="685800" y="2826248"/>
            <a:ext cx="7086600" cy="14605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685800" y="1277208"/>
            <a:ext cx="7772400" cy="1225021"/>
          </a:xfrm>
        </p:spPr>
        <p:txBody>
          <a:bodyPr/>
          <a:lstStyle>
            <a:lvl1pPr algn="l">
              <a:defRPr/>
            </a:lvl1pPr>
          </a:lstStyle>
          <a:p>
            <a:r>
              <a:rPr lang="en-US"/>
              <a:t>Click to edit Master title style</a:t>
            </a:r>
            <a:endParaRPr lang="en-US" dirty="0"/>
          </a:p>
        </p:txBody>
      </p:sp>
      <p:sp>
        <p:nvSpPr>
          <p:cNvPr id="9" name="Rectangle 8">
            <a:extLst>
              <a:ext uri="{FF2B5EF4-FFF2-40B4-BE49-F238E27FC236}">
                <a16:creationId xmlns:a16="http://schemas.microsoft.com/office/drawing/2014/main" id="{D47750E4-82AA-4845-9B45-E30EEC1FB7FA}"/>
              </a:ext>
            </a:extLst>
          </p:cNvPr>
          <p:cNvSpPr/>
          <p:nvPr/>
        </p:nvSpPr>
        <p:spPr>
          <a:xfrm>
            <a:off x="-3250" y="4154346"/>
            <a:ext cx="9153446" cy="1146097"/>
          </a:xfrm>
          <a:custGeom>
            <a:avLst/>
            <a:gdLst>
              <a:gd name="connsiteX0" fmla="*/ 0 w 9150195"/>
              <a:gd name="connsiteY0" fmla="*/ 0 h 1316753"/>
              <a:gd name="connsiteX1" fmla="*/ 9150195 w 9150195"/>
              <a:gd name="connsiteY1" fmla="*/ 0 h 1316753"/>
              <a:gd name="connsiteX2" fmla="*/ 9150195 w 9150195"/>
              <a:gd name="connsiteY2" fmla="*/ 1316753 h 1316753"/>
              <a:gd name="connsiteX3" fmla="*/ 0 w 9150195"/>
              <a:gd name="connsiteY3" fmla="*/ 1316753 h 1316753"/>
              <a:gd name="connsiteX4" fmla="*/ 0 w 9150195"/>
              <a:gd name="connsiteY4" fmla="*/ 0 h 1316753"/>
              <a:gd name="connsiteX0" fmla="*/ 0 w 9168243"/>
              <a:gd name="connsiteY0" fmla="*/ 902369 h 1316753"/>
              <a:gd name="connsiteX1" fmla="*/ 9168243 w 9168243"/>
              <a:gd name="connsiteY1" fmla="*/ 0 h 1316753"/>
              <a:gd name="connsiteX2" fmla="*/ 9168243 w 9168243"/>
              <a:gd name="connsiteY2" fmla="*/ 1316753 h 1316753"/>
              <a:gd name="connsiteX3" fmla="*/ 18048 w 9168243"/>
              <a:gd name="connsiteY3" fmla="*/ 1316753 h 1316753"/>
              <a:gd name="connsiteX4" fmla="*/ 0 w 9168243"/>
              <a:gd name="connsiteY4" fmla="*/ 902369 h 1316753"/>
              <a:gd name="connsiteX0" fmla="*/ 0 w 9152368"/>
              <a:gd name="connsiteY0" fmla="*/ 788069 h 1316753"/>
              <a:gd name="connsiteX1" fmla="*/ 9152368 w 9152368"/>
              <a:gd name="connsiteY1" fmla="*/ 0 h 1316753"/>
              <a:gd name="connsiteX2" fmla="*/ 9152368 w 9152368"/>
              <a:gd name="connsiteY2" fmla="*/ 1316753 h 1316753"/>
              <a:gd name="connsiteX3" fmla="*/ 2173 w 9152368"/>
              <a:gd name="connsiteY3" fmla="*/ 1316753 h 1316753"/>
              <a:gd name="connsiteX4" fmla="*/ 0 w 9152368"/>
              <a:gd name="connsiteY4" fmla="*/ 788069 h 1316753"/>
              <a:gd name="connsiteX0" fmla="*/ 0 w 9152368"/>
              <a:gd name="connsiteY0" fmla="*/ 788069 h 1316753"/>
              <a:gd name="connsiteX1" fmla="*/ 9152368 w 9152368"/>
              <a:gd name="connsiteY1" fmla="*/ 0 h 1316753"/>
              <a:gd name="connsiteX2" fmla="*/ 9152368 w 9152368"/>
              <a:gd name="connsiteY2" fmla="*/ 545228 h 1316753"/>
              <a:gd name="connsiteX3" fmla="*/ 2173 w 9152368"/>
              <a:gd name="connsiteY3" fmla="*/ 1316753 h 1316753"/>
              <a:gd name="connsiteX4" fmla="*/ 0 w 9152368"/>
              <a:gd name="connsiteY4" fmla="*/ 788069 h 1316753"/>
              <a:gd name="connsiteX0" fmla="*/ 1137 w 9153505"/>
              <a:gd name="connsiteY0" fmla="*/ 788069 h 1062753"/>
              <a:gd name="connsiteX1" fmla="*/ 9153505 w 9153505"/>
              <a:gd name="connsiteY1" fmla="*/ 0 h 1062753"/>
              <a:gd name="connsiteX2" fmla="*/ 9153505 w 9153505"/>
              <a:gd name="connsiteY2" fmla="*/ 545228 h 1062753"/>
              <a:gd name="connsiteX3" fmla="*/ 135 w 9153505"/>
              <a:gd name="connsiteY3" fmla="*/ 1062753 h 1062753"/>
              <a:gd name="connsiteX4" fmla="*/ 1137 w 9153505"/>
              <a:gd name="connsiteY4" fmla="*/ 788069 h 1062753"/>
              <a:gd name="connsiteX0" fmla="*/ 29590 w 9153383"/>
              <a:gd name="connsiteY0" fmla="*/ 892844 h 1062753"/>
              <a:gd name="connsiteX1" fmla="*/ 9153383 w 9153383"/>
              <a:gd name="connsiteY1" fmla="*/ 0 h 1062753"/>
              <a:gd name="connsiteX2" fmla="*/ 9153383 w 9153383"/>
              <a:gd name="connsiteY2" fmla="*/ 545228 h 1062753"/>
              <a:gd name="connsiteX3" fmla="*/ 13 w 9153383"/>
              <a:gd name="connsiteY3" fmla="*/ 1062753 h 1062753"/>
              <a:gd name="connsiteX4" fmla="*/ 29590 w 9153383"/>
              <a:gd name="connsiteY4" fmla="*/ 892844 h 1062753"/>
              <a:gd name="connsiteX0" fmla="*/ 65301 w 9189094"/>
              <a:gd name="connsiteY0" fmla="*/ 892844 h 1146097"/>
              <a:gd name="connsiteX1" fmla="*/ 9189094 w 9189094"/>
              <a:gd name="connsiteY1" fmla="*/ 0 h 1146097"/>
              <a:gd name="connsiteX2" fmla="*/ 9189094 w 9189094"/>
              <a:gd name="connsiteY2" fmla="*/ 545228 h 1146097"/>
              <a:gd name="connsiteX3" fmla="*/ 5 w 9189094"/>
              <a:gd name="connsiteY3" fmla="*/ 1146097 h 1146097"/>
              <a:gd name="connsiteX4" fmla="*/ 65301 w 9189094"/>
              <a:gd name="connsiteY4" fmla="*/ 892844 h 1146097"/>
              <a:gd name="connsiteX0" fmla="*/ 29590 w 9153383"/>
              <a:gd name="connsiteY0" fmla="*/ 892844 h 1146097"/>
              <a:gd name="connsiteX1" fmla="*/ 9153383 w 9153383"/>
              <a:gd name="connsiteY1" fmla="*/ 0 h 1146097"/>
              <a:gd name="connsiteX2" fmla="*/ 9153383 w 9153383"/>
              <a:gd name="connsiteY2" fmla="*/ 545228 h 1146097"/>
              <a:gd name="connsiteX3" fmla="*/ 13 w 9153383"/>
              <a:gd name="connsiteY3" fmla="*/ 1146097 h 1146097"/>
              <a:gd name="connsiteX4" fmla="*/ 29590 w 9153383"/>
              <a:gd name="connsiteY4" fmla="*/ 892844 h 1146097"/>
              <a:gd name="connsiteX0" fmla="*/ 29590 w 9153383"/>
              <a:gd name="connsiteY0" fmla="*/ 892844 h 1146097"/>
              <a:gd name="connsiteX1" fmla="*/ 9153383 w 9153383"/>
              <a:gd name="connsiteY1" fmla="*/ 0 h 1146097"/>
              <a:gd name="connsiteX2" fmla="*/ 9153383 w 9153383"/>
              <a:gd name="connsiteY2" fmla="*/ 545228 h 1146097"/>
              <a:gd name="connsiteX3" fmla="*/ 13 w 9153383"/>
              <a:gd name="connsiteY3" fmla="*/ 1146097 h 1146097"/>
              <a:gd name="connsiteX4" fmla="*/ 29590 w 9153383"/>
              <a:gd name="connsiteY4" fmla="*/ 892844 h 1146097"/>
              <a:gd name="connsiteX0" fmla="*/ 1137 w 9153505"/>
              <a:gd name="connsiteY0" fmla="*/ 1028575 h 1146097"/>
              <a:gd name="connsiteX1" fmla="*/ 9153505 w 9153505"/>
              <a:gd name="connsiteY1" fmla="*/ 0 h 1146097"/>
              <a:gd name="connsiteX2" fmla="*/ 9153505 w 9153505"/>
              <a:gd name="connsiteY2" fmla="*/ 545228 h 1146097"/>
              <a:gd name="connsiteX3" fmla="*/ 135 w 9153505"/>
              <a:gd name="connsiteY3" fmla="*/ 1146097 h 1146097"/>
              <a:gd name="connsiteX4" fmla="*/ 1137 w 9153505"/>
              <a:gd name="connsiteY4" fmla="*/ 1028575 h 1146097"/>
              <a:gd name="connsiteX0" fmla="*/ 1078 w 9153446"/>
              <a:gd name="connsiteY0" fmla="*/ 1028575 h 1146097"/>
              <a:gd name="connsiteX1" fmla="*/ 9153446 w 9153446"/>
              <a:gd name="connsiteY1" fmla="*/ 0 h 1146097"/>
              <a:gd name="connsiteX2" fmla="*/ 9153446 w 9153446"/>
              <a:gd name="connsiteY2" fmla="*/ 545228 h 1146097"/>
              <a:gd name="connsiteX3" fmla="*/ 76 w 9153446"/>
              <a:gd name="connsiteY3" fmla="*/ 1146097 h 1146097"/>
              <a:gd name="connsiteX4" fmla="*/ 1078 w 9153446"/>
              <a:gd name="connsiteY4" fmla="*/ 1028575 h 1146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3446" h="1146097">
                <a:moveTo>
                  <a:pt x="1078" y="1028575"/>
                </a:moveTo>
                <a:lnTo>
                  <a:pt x="9153446" y="0"/>
                </a:lnTo>
                <a:lnTo>
                  <a:pt x="9153446" y="545228"/>
                </a:lnTo>
                <a:lnTo>
                  <a:pt x="76" y="1146097"/>
                </a:lnTo>
                <a:cubicBezTo>
                  <a:pt x="-648" y="1122269"/>
                  <a:pt x="4183" y="1073835"/>
                  <a:pt x="1078" y="1028575"/>
                </a:cubicBezTo>
                <a:close/>
              </a:path>
            </a:pathLst>
          </a:custGeom>
          <a:solidFill>
            <a:srgbClr val="F2A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25000" dirty="0"/>
          </a:p>
        </p:txBody>
      </p:sp>
      <p:sp>
        <p:nvSpPr>
          <p:cNvPr id="11" name="Rectangle 8">
            <a:extLst>
              <a:ext uri="{FF2B5EF4-FFF2-40B4-BE49-F238E27FC236}">
                <a16:creationId xmlns:a16="http://schemas.microsoft.com/office/drawing/2014/main" id="{93AA097B-91BE-4997-B48C-79834B5304EA}"/>
              </a:ext>
            </a:extLst>
          </p:cNvPr>
          <p:cNvSpPr/>
          <p:nvPr/>
        </p:nvSpPr>
        <p:spPr>
          <a:xfrm>
            <a:off x="-2172" y="4397542"/>
            <a:ext cx="9152368" cy="1316753"/>
          </a:xfrm>
          <a:custGeom>
            <a:avLst/>
            <a:gdLst>
              <a:gd name="connsiteX0" fmla="*/ 0 w 9150195"/>
              <a:gd name="connsiteY0" fmla="*/ 0 h 1316753"/>
              <a:gd name="connsiteX1" fmla="*/ 9150195 w 9150195"/>
              <a:gd name="connsiteY1" fmla="*/ 0 h 1316753"/>
              <a:gd name="connsiteX2" fmla="*/ 9150195 w 9150195"/>
              <a:gd name="connsiteY2" fmla="*/ 1316753 h 1316753"/>
              <a:gd name="connsiteX3" fmla="*/ 0 w 9150195"/>
              <a:gd name="connsiteY3" fmla="*/ 1316753 h 1316753"/>
              <a:gd name="connsiteX4" fmla="*/ 0 w 9150195"/>
              <a:gd name="connsiteY4" fmla="*/ 0 h 1316753"/>
              <a:gd name="connsiteX0" fmla="*/ 0 w 9168243"/>
              <a:gd name="connsiteY0" fmla="*/ 902369 h 1316753"/>
              <a:gd name="connsiteX1" fmla="*/ 9168243 w 9168243"/>
              <a:gd name="connsiteY1" fmla="*/ 0 h 1316753"/>
              <a:gd name="connsiteX2" fmla="*/ 9168243 w 9168243"/>
              <a:gd name="connsiteY2" fmla="*/ 1316753 h 1316753"/>
              <a:gd name="connsiteX3" fmla="*/ 18048 w 9168243"/>
              <a:gd name="connsiteY3" fmla="*/ 1316753 h 1316753"/>
              <a:gd name="connsiteX4" fmla="*/ 0 w 9168243"/>
              <a:gd name="connsiteY4" fmla="*/ 902369 h 1316753"/>
              <a:gd name="connsiteX0" fmla="*/ 0 w 9152368"/>
              <a:gd name="connsiteY0" fmla="*/ 788069 h 1316753"/>
              <a:gd name="connsiteX1" fmla="*/ 9152368 w 9152368"/>
              <a:gd name="connsiteY1" fmla="*/ 0 h 1316753"/>
              <a:gd name="connsiteX2" fmla="*/ 9152368 w 9152368"/>
              <a:gd name="connsiteY2" fmla="*/ 1316753 h 1316753"/>
              <a:gd name="connsiteX3" fmla="*/ 2173 w 9152368"/>
              <a:gd name="connsiteY3" fmla="*/ 1316753 h 1316753"/>
              <a:gd name="connsiteX4" fmla="*/ 0 w 9152368"/>
              <a:gd name="connsiteY4" fmla="*/ 788069 h 1316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2368" h="1316753">
                <a:moveTo>
                  <a:pt x="0" y="788069"/>
                </a:moveTo>
                <a:lnTo>
                  <a:pt x="9152368" y="0"/>
                </a:lnTo>
                <a:lnTo>
                  <a:pt x="9152368" y="1316753"/>
                </a:lnTo>
                <a:lnTo>
                  <a:pt x="2173" y="1316753"/>
                </a:lnTo>
                <a:cubicBezTo>
                  <a:pt x="1449" y="1140525"/>
                  <a:pt x="724" y="964297"/>
                  <a:pt x="0" y="788069"/>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Isosceles Triangle 14">
            <a:extLst>
              <a:ext uri="{FF2B5EF4-FFF2-40B4-BE49-F238E27FC236}">
                <a16:creationId xmlns:a16="http://schemas.microsoft.com/office/drawing/2014/main" id="{46030774-377F-4EB6-AADB-7D5DE162977D}"/>
              </a:ext>
            </a:extLst>
          </p:cNvPr>
          <p:cNvSpPr/>
          <p:nvPr/>
        </p:nvSpPr>
        <p:spPr>
          <a:xfrm>
            <a:off x="0" y="-6167"/>
            <a:ext cx="9164399" cy="301334"/>
          </a:xfrm>
          <a:custGeom>
            <a:avLst/>
            <a:gdLst>
              <a:gd name="connsiteX0" fmla="*/ 0 w 9152368"/>
              <a:gd name="connsiteY0" fmla="*/ 384859 h 384859"/>
              <a:gd name="connsiteX1" fmla="*/ 4576184 w 9152368"/>
              <a:gd name="connsiteY1" fmla="*/ 0 h 384859"/>
              <a:gd name="connsiteX2" fmla="*/ 9152368 w 9152368"/>
              <a:gd name="connsiteY2" fmla="*/ 384859 h 384859"/>
              <a:gd name="connsiteX3" fmla="*/ 0 w 9152368"/>
              <a:gd name="connsiteY3" fmla="*/ 384859 h 384859"/>
              <a:gd name="connsiteX0" fmla="*/ 0 w 9164399"/>
              <a:gd name="connsiteY0" fmla="*/ 1106905 h 1106905"/>
              <a:gd name="connsiteX1" fmla="*/ 4576184 w 9164399"/>
              <a:gd name="connsiteY1" fmla="*/ 722046 h 1106905"/>
              <a:gd name="connsiteX2" fmla="*/ 9164399 w 9164399"/>
              <a:gd name="connsiteY2" fmla="*/ 0 h 1106905"/>
              <a:gd name="connsiteX3" fmla="*/ 0 w 9164399"/>
              <a:gd name="connsiteY3" fmla="*/ 1106905 h 1106905"/>
              <a:gd name="connsiteX0" fmla="*/ 0 w 9164399"/>
              <a:gd name="connsiteY0" fmla="*/ 6015 h 722046"/>
              <a:gd name="connsiteX1" fmla="*/ 4576184 w 9164399"/>
              <a:gd name="connsiteY1" fmla="*/ 722046 h 722046"/>
              <a:gd name="connsiteX2" fmla="*/ 9164399 w 9164399"/>
              <a:gd name="connsiteY2" fmla="*/ 0 h 722046"/>
              <a:gd name="connsiteX3" fmla="*/ 0 w 9164399"/>
              <a:gd name="connsiteY3" fmla="*/ 6015 h 722046"/>
              <a:gd name="connsiteX0" fmla="*/ 0 w 9164399"/>
              <a:gd name="connsiteY0" fmla="*/ 6015 h 499461"/>
              <a:gd name="connsiteX1" fmla="*/ 4184 w 9164399"/>
              <a:gd name="connsiteY1" fmla="*/ 499461 h 499461"/>
              <a:gd name="connsiteX2" fmla="*/ 9164399 w 9164399"/>
              <a:gd name="connsiteY2" fmla="*/ 0 h 499461"/>
              <a:gd name="connsiteX3" fmla="*/ 0 w 9164399"/>
              <a:gd name="connsiteY3" fmla="*/ 6015 h 499461"/>
            </a:gdLst>
            <a:ahLst/>
            <a:cxnLst>
              <a:cxn ang="0">
                <a:pos x="connsiteX0" y="connsiteY0"/>
              </a:cxn>
              <a:cxn ang="0">
                <a:pos x="connsiteX1" y="connsiteY1"/>
              </a:cxn>
              <a:cxn ang="0">
                <a:pos x="connsiteX2" y="connsiteY2"/>
              </a:cxn>
              <a:cxn ang="0">
                <a:pos x="connsiteX3" y="connsiteY3"/>
              </a:cxn>
            </a:cxnLst>
            <a:rect l="l" t="t" r="r" b="b"/>
            <a:pathLst>
              <a:path w="9164399" h="499461">
                <a:moveTo>
                  <a:pt x="0" y="6015"/>
                </a:moveTo>
                <a:cubicBezTo>
                  <a:pt x="1395" y="170497"/>
                  <a:pt x="2789" y="334979"/>
                  <a:pt x="4184" y="499461"/>
                </a:cubicBezTo>
                <a:lnTo>
                  <a:pt x="9164399" y="0"/>
                </a:lnTo>
                <a:lnTo>
                  <a:pt x="0" y="6015"/>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USPTO logo">
            <a:extLst>
              <a:ext uri="{FF2B5EF4-FFF2-40B4-BE49-F238E27FC236}">
                <a16:creationId xmlns:a16="http://schemas.microsoft.com/office/drawing/2014/main" id="{709AAF22-60B0-4185-87B6-B3D8A78CA681}"/>
              </a:ext>
            </a:extLst>
          </p:cNvPr>
          <p:cNvPicPr>
            <a:picLocks noChangeAspect="1"/>
          </p:cNvPicPr>
          <p:nvPr/>
        </p:nvPicPr>
        <p:blipFill>
          <a:blip r:embed="rId3"/>
          <a:stretch>
            <a:fillRect/>
          </a:stretch>
        </p:blipFill>
        <p:spPr>
          <a:xfrm>
            <a:off x="5510462" y="4995136"/>
            <a:ext cx="3442007" cy="417213"/>
          </a:xfrm>
          <a:prstGeom prst="rect">
            <a:avLst/>
          </a:prstGeom>
        </p:spPr>
      </p:pic>
      <p:sp>
        <p:nvSpPr>
          <p:cNvPr id="12" name="Rectangle 9">
            <a:extLst>
              <a:ext uri="{FF2B5EF4-FFF2-40B4-BE49-F238E27FC236}">
                <a16:creationId xmlns:a16="http://schemas.microsoft.com/office/drawing/2014/main" id="{E39EC9FA-B427-48D0-BA51-A80578FDBAE0}"/>
              </a:ext>
            </a:extLst>
          </p:cNvPr>
          <p:cNvSpPr/>
          <p:nvPr userDrawn="1"/>
        </p:nvSpPr>
        <p:spPr>
          <a:xfrm>
            <a:off x="-6195" y="4283560"/>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15" name="Picture 14" descr="USPTO-logo-reverse-stacked-500px.png">
            <a:extLst>
              <a:ext uri="{FF2B5EF4-FFF2-40B4-BE49-F238E27FC236}">
                <a16:creationId xmlns:a16="http://schemas.microsoft.com/office/drawing/2014/main" id="{116124DA-2542-4607-B769-563E1ECCE35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04527" y="4701652"/>
            <a:ext cx="1338876" cy="662731"/>
          </a:xfrm>
          <a:prstGeom prst="rect">
            <a:avLst/>
          </a:prstGeom>
        </p:spPr>
      </p:pic>
      <p:sp>
        <p:nvSpPr>
          <p:cNvPr id="16" name="Rectangle 9">
            <a:extLst>
              <a:ext uri="{FF2B5EF4-FFF2-40B4-BE49-F238E27FC236}">
                <a16:creationId xmlns:a16="http://schemas.microsoft.com/office/drawing/2014/main" id="{9D6DF917-A41B-42D0-B295-9125B0728871}"/>
              </a:ext>
            </a:extLst>
          </p:cNvPr>
          <p:cNvSpPr/>
          <p:nvPr userDrawn="1"/>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spTree>
    <p:extLst>
      <p:ext uri="{BB962C8B-B14F-4D97-AF65-F5344CB8AC3E}">
        <p14:creationId xmlns:p14="http://schemas.microsoft.com/office/powerpoint/2010/main" val="420608805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584"/>
            <a:ext cx="8229600" cy="3786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4" name="Slide Number Placeholder 3"/>
          <p:cNvSpPr>
            <a:spLocks noGrp="1"/>
          </p:cNvSpPr>
          <p:nvPr>
            <p:ph type="sldNum" sz="quarter" idx="10"/>
          </p:nvPr>
        </p:nvSpPr>
        <p:spPr/>
        <p:txBody>
          <a:bodyPr/>
          <a:lstStyle>
            <a:lvl1pPr>
              <a:defRPr sz="800">
                <a:solidFill>
                  <a:schemeClr val="tx1"/>
                </a:solidFill>
              </a:defRPr>
            </a:lvl1pPr>
          </a:lstStyle>
          <a:p>
            <a:fld id="{92DA454B-C859-4892-B9FA-68B588C9F547}" type="slidenum">
              <a:rPr lang="en-US" smtClean="0"/>
              <a:t>‹#›</a:t>
            </a:fld>
            <a:endParaRPr lang="en-US" dirty="0"/>
          </a:p>
        </p:txBody>
      </p:sp>
    </p:spTree>
    <p:extLst>
      <p:ext uri="{BB962C8B-B14F-4D97-AF65-F5344CB8AC3E}">
        <p14:creationId xmlns:p14="http://schemas.microsoft.com/office/powerpoint/2010/main" val="147797968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 2 line headline">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49582"/>
            <a:ext cx="8229600" cy="349134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4" name="Slide Number Placeholder 3"/>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20155820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Divider slide">
    <p:spTree>
      <p:nvGrpSpPr>
        <p:cNvPr id="1" name=""/>
        <p:cNvGrpSpPr/>
        <p:nvPr/>
      </p:nvGrpSpPr>
      <p:grpSpPr>
        <a:xfrm>
          <a:off x="0" y="0"/>
          <a:ext cx="0" cy="0"/>
          <a:chOff x="0" y="0"/>
          <a:chExt cx="0" cy="0"/>
        </a:xfrm>
      </p:grpSpPr>
      <p:sp>
        <p:nvSpPr>
          <p:cNvPr id="4" name="Rectangle 3"/>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2" name="Title 1"/>
          <p:cNvSpPr>
            <a:spLocks noGrp="1"/>
          </p:cNvSpPr>
          <p:nvPr>
            <p:ph type="title"/>
          </p:nvPr>
        </p:nvSpPr>
        <p:spPr>
          <a:xfrm>
            <a:off x="722313" y="3672417"/>
            <a:ext cx="7772400" cy="1135063"/>
          </a:xfrm>
        </p:spPr>
        <p:txBody>
          <a:bodyPr anchor="t"/>
          <a:lstStyle>
            <a:lvl1pPr algn="l">
              <a:defRPr sz="4000" b="1" cap="none"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2">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83185620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48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half" idx="1"/>
          </p:nvPr>
        </p:nvSpPr>
        <p:spPr>
          <a:xfrm>
            <a:off x="457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5" name="Slide Number Placeholder 4"/>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170203222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645026" y="1956335"/>
            <a:ext cx="4041775" cy="28696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423200"/>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1956335"/>
            <a:ext cx="4040188" cy="28696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p:cNvSpPr>
            <a:spLocks noGrp="1"/>
          </p:cNvSpPr>
          <p:nvPr>
            <p:ph type="body" idx="1"/>
          </p:nvPr>
        </p:nvSpPr>
        <p:spPr>
          <a:xfrm>
            <a:off x="457200" y="1423200"/>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7" name="Slide Number Placeholder 6"/>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250554228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10250"/>
            <a:ext cx="8229600" cy="864147"/>
          </a:xfrm>
        </p:spPr>
        <p:txBody>
          <a:bodyPr anchor="t" anchorCtr="0"/>
          <a:lstStyle>
            <a:lvl1pPr algn="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3086536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130457047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5" name="Freeform 4"/>
          <p:cNvSpPr/>
          <p:nvPr/>
        </p:nvSpPr>
        <p:spPr>
          <a:xfrm>
            <a:off x="404558" y="452445"/>
            <a:ext cx="911259" cy="811812"/>
          </a:xfrm>
          <a:custGeom>
            <a:avLst/>
            <a:gdLst/>
            <a:ahLst/>
            <a:cxnLst/>
            <a:rect l="l" t="t" r="r" b="b"/>
            <a:pathLst>
              <a:path w="1246682" h="1110630">
                <a:moveTo>
                  <a:pt x="1030110" y="0"/>
                </a:moveTo>
                <a:lnTo>
                  <a:pt x="1182821" y="97614"/>
                </a:lnTo>
                <a:cubicBezTo>
                  <a:pt x="1060478" y="268663"/>
                  <a:pt x="992915" y="445294"/>
                  <a:pt x="980131" y="627506"/>
                </a:cubicBezTo>
                <a:lnTo>
                  <a:pt x="1246682" y="627506"/>
                </a:lnTo>
                <a:lnTo>
                  <a:pt x="1246682" y="1110630"/>
                </a:lnTo>
                <a:lnTo>
                  <a:pt x="769112" y="1110630"/>
                </a:lnTo>
                <a:lnTo>
                  <a:pt x="769112" y="648548"/>
                </a:lnTo>
                <a:cubicBezTo>
                  <a:pt x="769112" y="470413"/>
                  <a:pt x="856111" y="254231"/>
                  <a:pt x="1030110" y="0"/>
                </a:cubicBezTo>
                <a:close/>
                <a:moveTo>
                  <a:pt x="260998" y="0"/>
                </a:moveTo>
                <a:lnTo>
                  <a:pt x="408157" y="92018"/>
                </a:lnTo>
                <a:cubicBezTo>
                  <a:pt x="282285" y="287246"/>
                  <a:pt x="216573" y="465742"/>
                  <a:pt x="211020" y="627506"/>
                </a:cubicBezTo>
                <a:lnTo>
                  <a:pt x="472018" y="627506"/>
                </a:lnTo>
                <a:lnTo>
                  <a:pt x="472018" y="1110630"/>
                </a:lnTo>
                <a:lnTo>
                  <a:pt x="0" y="1110630"/>
                </a:lnTo>
                <a:lnTo>
                  <a:pt x="0" y="648548"/>
                </a:lnTo>
                <a:cubicBezTo>
                  <a:pt x="0" y="449994"/>
                  <a:pt x="87000" y="233811"/>
                  <a:pt x="260998" y="0"/>
                </a:cubicBezTo>
                <a:close/>
              </a:path>
            </a:pathLst>
          </a:custGeom>
          <a:gradFill flip="none" rotWithShape="1">
            <a:gsLst>
              <a:gs pos="0">
                <a:schemeClr val="accent3"/>
              </a:gs>
              <a:gs pos="100000">
                <a:schemeClr val="accent3">
                  <a:lumMod val="20000"/>
                  <a:lumOff val="80000"/>
                </a:schemeClr>
              </a:gs>
            </a:gsLst>
            <a:lin ang="4800000" scaled="0"/>
            <a:tileRect/>
          </a:gra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Content Placeholder 5"/>
          <p:cNvSpPr>
            <a:spLocks noGrp="1"/>
          </p:cNvSpPr>
          <p:nvPr>
            <p:ph sz="quarter" idx="4" hasCustomPrompt="1"/>
          </p:nvPr>
        </p:nvSpPr>
        <p:spPr>
          <a:xfrm>
            <a:off x="1065009" y="4131482"/>
            <a:ext cx="7681428" cy="489163"/>
          </a:xfrm>
        </p:spPr>
        <p:txBody>
          <a:bodyPr anchor="b">
            <a:normAutofit/>
          </a:bodyPr>
          <a:lstStyle>
            <a:lvl1pPr marL="0" indent="0" algn="r">
              <a:buFont typeface="Courier New" panose="02070309020205020404" pitchFamily="49" charset="0"/>
              <a:buNone/>
              <a:defRPr sz="1600" b="1" spc="200" baseline="0">
                <a:latin typeface="+mn-lt"/>
              </a:defRPr>
            </a:lvl1pPr>
            <a:lvl2pPr marL="891540" indent="-342900">
              <a:buFont typeface="Arial" panose="020B0604020202020204" pitchFamily="34" charset="0"/>
              <a:buChar char="•"/>
              <a:defRPr sz="2400"/>
            </a:lvl2pPr>
            <a:lvl3pPr marL="1371600" indent="-274320">
              <a:buFont typeface="Wingdings" panose="05000000000000000000" pitchFamily="2" charset="2"/>
              <a:buChar char="§"/>
              <a:defRPr sz="2160"/>
            </a:lvl3pPr>
            <a:lvl4pPr>
              <a:defRPr sz="1920"/>
            </a:lvl4pPr>
            <a:lvl5pPr>
              <a:defRPr sz="1920"/>
            </a:lvl5pPr>
            <a:lvl6pPr>
              <a:defRPr sz="1920"/>
            </a:lvl6pPr>
            <a:lvl7pPr>
              <a:defRPr sz="1920"/>
            </a:lvl7pPr>
            <a:lvl8pPr>
              <a:defRPr sz="1920"/>
            </a:lvl8pPr>
            <a:lvl9pPr>
              <a:defRPr sz="1920"/>
            </a:lvl9pPr>
          </a:lstStyle>
          <a:p>
            <a:pPr lvl="0"/>
            <a:r>
              <a:rPr lang="en-US" dirty="0"/>
              <a:t>- CREDIT IN ALL CAPS</a:t>
            </a:r>
          </a:p>
        </p:txBody>
      </p:sp>
      <p:sp>
        <p:nvSpPr>
          <p:cNvPr id="7" name="Title 1"/>
          <p:cNvSpPr>
            <a:spLocks noGrp="1"/>
          </p:cNvSpPr>
          <p:nvPr>
            <p:ph type="title" hasCustomPrompt="1"/>
          </p:nvPr>
        </p:nvSpPr>
        <p:spPr>
          <a:xfrm>
            <a:off x="747424" y="834887"/>
            <a:ext cx="7999012" cy="3101009"/>
          </a:xfrm>
        </p:spPr>
        <p:txBody>
          <a:bodyPr anchor="t">
            <a:normAutofit/>
          </a:bodyPr>
          <a:lstStyle>
            <a:lvl1pPr algn="l">
              <a:defRPr sz="4000" b="0" baseline="0">
                <a:latin typeface="+mj-lt"/>
              </a:defRPr>
            </a:lvl1pPr>
          </a:lstStyle>
          <a:p>
            <a:r>
              <a:rPr lang="en-US" dirty="0"/>
              <a:t>Quote here Twenty Words or Less. Keep it Short and Memorable. Quote here Twenty Words or Less. Keep it Short.”</a:t>
            </a:r>
          </a:p>
        </p:txBody>
      </p:sp>
      <p:sp>
        <p:nvSpPr>
          <p:cNvPr id="8" name="Slide Number Placeholder 7"/>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387962072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Opening slide with text">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6" name="Subtitle 2"/>
          <p:cNvSpPr>
            <a:spLocks noGrp="1"/>
          </p:cNvSpPr>
          <p:nvPr>
            <p:ph type="subTitle" idx="1" hasCustomPrompt="1"/>
          </p:nvPr>
        </p:nvSpPr>
        <p:spPr>
          <a:xfrm>
            <a:off x="685799" y="4348634"/>
            <a:ext cx="7885827" cy="746877"/>
          </a:xfrm>
        </p:spPr>
        <p:txBody>
          <a:bodyPr anchor="b">
            <a:normAutofit/>
          </a:bodyPr>
          <a:lstStyle>
            <a:lvl1pPr marL="0" indent="0" algn="ctr">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title style</a:t>
            </a:r>
          </a:p>
        </p:txBody>
      </p:sp>
      <p:pic>
        <p:nvPicPr>
          <p:cNvPr id="5" name="Picture 4" descr="USPTO logo">
            <a:extLst>
              <a:ext uri="{FF2B5EF4-FFF2-40B4-BE49-F238E27FC236}">
                <a16:creationId xmlns:a16="http://schemas.microsoft.com/office/drawing/2014/main" id="{C707D8F9-906B-4ED4-AA33-A28BB4C90CFF}"/>
              </a:ext>
            </a:extLst>
          </p:cNvPr>
          <p:cNvPicPr>
            <a:picLocks noChangeAspect="1"/>
          </p:cNvPicPr>
          <p:nvPr/>
        </p:nvPicPr>
        <p:blipFill>
          <a:blip r:embed="rId2"/>
          <a:stretch>
            <a:fillRect/>
          </a:stretch>
        </p:blipFill>
        <p:spPr>
          <a:xfrm>
            <a:off x="2563844" y="1391176"/>
            <a:ext cx="4263263" cy="1990696"/>
          </a:xfrm>
          <a:prstGeom prst="rect">
            <a:avLst/>
          </a:prstGeom>
        </p:spPr>
      </p:pic>
    </p:spTree>
    <p:extLst>
      <p:ext uri="{BB962C8B-B14F-4D97-AF65-F5344CB8AC3E}">
        <p14:creationId xmlns:p14="http://schemas.microsoft.com/office/powerpoint/2010/main" val="3971960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Opening slide with text">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1450" y="1391428"/>
            <a:ext cx="4021100" cy="1990444"/>
          </a:xfrm>
          <a:prstGeom prst="rect">
            <a:avLst/>
          </a:prstGeom>
        </p:spPr>
      </p:pic>
      <p:sp>
        <p:nvSpPr>
          <p:cNvPr id="6" name="Subtitle 2"/>
          <p:cNvSpPr>
            <a:spLocks noGrp="1"/>
          </p:cNvSpPr>
          <p:nvPr>
            <p:ph type="subTitle" idx="1" hasCustomPrompt="1"/>
          </p:nvPr>
        </p:nvSpPr>
        <p:spPr>
          <a:xfrm>
            <a:off x="685799" y="4348634"/>
            <a:ext cx="7885827" cy="746877"/>
          </a:xfrm>
        </p:spPr>
        <p:txBody>
          <a:bodyPr anchor="b">
            <a:normAutofit/>
          </a:bodyPr>
          <a:lstStyle>
            <a:lvl1pPr marL="0" indent="0" algn="ctr">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title style</a:t>
            </a:r>
          </a:p>
        </p:txBody>
      </p:sp>
    </p:spTree>
    <p:extLst>
      <p:ext uri="{BB962C8B-B14F-4D97-AF65-F5344CB8AC3E}">
        <p14:creationId xmlns:p14="http://schemas.microsoft.com/office/powerpoint/2010/main" val="2490104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Opening slide">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descr="USPTO logo"/>
          <p:cNvPicPr>
            <a:picLocks noChangeAspect="1"/>
          </p:cNvPicPr>
          <p:nvPr/>
        </p:nvPicPr>
        <p:blipFill>
          <a:blip r:embed="rId2"/>
          <a:stretch>
            <a:fillRect/>
          </a:stretch>
        </p:blipFill>
        <p:spPr>
          <a:xfrm>
            <a:off x="2561450" y="1867964"/>
            <a:ext cx="4129734" cy="1928346"/>
          </a:xfrm>
          <a:prstGeom prst="rect">
            <a:avLst/>
          </a:prstGeom>
        </p:spPr>
      </p:pic>
      <p:sp>
        <p:nvSpPr>
          <p:cNvPr id="5" name="Rectangle 4">
            <a:extLst>
              <a:ext uri="{FF2B5EF4-FFF2-40B4-BE49-F238E27FC236}">
                <a16:creationId xmlns:a16="http://schemas.microsoft.com/office/drawing/2014/main" id="{1E24A6E8-2C35-477C-80DD-A47514FBAC06}"/>
              </a:ext>
            </a:extLst>
          </p:cNvPr>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6" name="Picture 5" descr="USPTO-logo-reverse-stacked-1000px.png">
            <a:extLst>
              <a:ext uri="{FF2B5EF4-FFF2-40B4-BE49-F238E27FC236}">
                <a16:creationId xmlns:a16="http://schemas.microsoft.com/office/drawing/2014/main" id="{1A29E87E-906F-46C2-A873-6A2C79E7D77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61451" y="1852118"/>
            <a:ext cx="4021100" cy="1990444"/>
          </a:xfrm>
          <a:prstGeom prst="rect">
            <a:avLst/>
          </a:prstGeom>
        </p:spPr>
      </p:pic>
    </p:spTree>
    <p:extLst>
      <p:ext uri="{BB962C8B-B14F-4D97-AF65-F5344CB8AC3E}">
        <p14:creationId xmlns:p14="http://schemas.microsoft.com/office/powerpoint/2010/main" val="388016194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1406" y="916906"/>
            <a:ext cx="3881188" cy="3881188"/>
          </a:xfrm>
          <a:prstGeom prst="rect">
            <a:avLst/>
          </a:prstGeom>
        </p:spPr>
      </p:pic>
      <p:sp>
        <p:nvSpPr>
          <p:cNvPr id="5" name="Rectangle 4">
            <a:extLst>
              <a:ext uri="{FF2B5EF4-FFF2-40B4-BE49-F238E27FC236}">
                <a16:creationId xmlns:a16="http://schemas.microsoft.com/office/drawing/2014/main" id="{220F28B8-E8C3-4B1E-854F-D7D2079BD6DD}"/>
              </a:ext>
            </a:extLst>
          </p:cNvPr>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6" name="Picture 5" descr="uspto_seal_1000px-color.png">
            <a:extLst>
              <a:ext uri="{FF2B5EF4-FFF2-40B4-BE49-F238E27FC236}">
                <a16:creationId xmlns:a16="http://schemas.microsoft.com/office/drawing/2014/main" id="{BA5B0A50-F126-49F3-B01E-9FC9F9782A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31407" y="916906"/>
            <a:ext cx="3881188" cy="3881188"/>
          </a:xfrm>
          <a:prstGeom prst="rect">
            <a:avLst/>
          </a:prstGeom>
        </p:spPr>
      </p:pic>
    </p:spTree>
    <p:extLst>
      <p:ext uri="{BB962C8B-B14F-4D97-AF65-F5344CB8AC3E}">
        <p14:creationId xmlns:p14="http://schemas.microsoft.com/office/powerpoint/2010/main" val="426584577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Closing slide with image disclaimer">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1406" y="916906"/>
            <a:ext cx="3881188" cy="3881188"/>
          </a:xfrm>
          <a:prstGeom prst="rect">
            <a:avLst/>
          </a:prstGeom>
        </p:spPr>
      </p:pic>
      <p:sp>
        <p:nvSpPr>
          <p:cNvPr id="2" name="TextBox 1"/>
          <p:cNvSpPr txBox="1"/>
          <p:nvPr/>
        </p:nvSpPr>
        <p:spPr>
          <a:xfrm>
            <a:off x="2499412" y="5129408"/>
            <a:ext cx="4145175" cy="253916"/>
          </a:xfrm>
          <a:prstGeom prst="rect">
            <a:avLst/>
          </a:prstGeom>
          <a:noFill/>
        </p:spPr>
        <p:txBody>
          <a:bodyPr wrap="square" rtlCol="0">
            <a:spAutoFit/>
          </a:bodyPr>
          <a:lstStyle/>
          <a:p>
            <a:pPr algn="ctr"/>
            <a:r>
              <a:rPr lang="en-US" sz="1050" dirty="0">
                <a:solidFill>
                  <a:schemeClr val="bg1"/>
                </a:solidFill>
              </a:rPr>
              <a:t>Images used in this presentation are</a:t>
            </a:r>
            <a:r>
              <a:rPr lang="en-US" sz="1050" baseline="0" dirty="0">
                <a:solidFill>
                  <a:schemeClr val="bg1"/>
                </a:solidFill>
              </a:rPr>
              <a:t> for educational purposes only.</a:t>
            </a:r>
            <a:endParaRPr lang="en-US" sz="1050" dirty="0">
              <a:solidFill>
                <a:schemeClr val="bg1"/>
              </a:solidFill>
            </a:endParaRPr>
          </a:p>
        </p:txBody>
      </p:sp>
    </p:spTree>
    <p:extLst>
      <p:ext uri="{BB962C8B-B14F-4D97-AF65-F5344CB8AC3E}">
        <p14:creationId xmlns:p14="http://schemas.microsoft.com/office/powerpoint/2010/main" val="280326094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Closing slide with contact info">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526" y="916906"/>
            <a:ext cx="3881188" cy="3881188"/>
          </a:xfrm>
          <a:prstGeom prst="rect">
            <a:avLst/>
          </a:prstGeom>
        </p:spPr>
      </p:pic>
      <p:sp>
        <p:nvSpPr>
          <p:cNvPr id="18" name="TextBox 17"/>
          <p:cNvSpPr txBox="1"/>
          <p:nvPr/>
        </p:nvSpPr>
        <p:spPr>
          <a:xfrm>
            <a:off x="5303520" y="4210157"/>
            <a:ext cx="28162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kern="1200" dirty="0">
                <a:solidFill>
                  <a:schemeClr val="bg1"/>
                </a:solidFill>
                <a:latin typeface="Segoe UI" panose="020B0502040204020203" pitchFamily="34" charset="0"/>
                <a:ea typeface="+mn-ea"/>
                <a:cs typeface="Segoe UI" panose="020B0502040204020203" pitchFamily="34" charset="0"/>
              </a:rPr>
              <a:t>www.uspto.gov</a:t>
            </a:r>
          </a:p>
        </p:txBody>
      </p:sp>
      <p:sp>
        <p:nvSpPr>
          <p:cNvPr id="16" name="Text Placeholder 12"/>
          <p:cNvSpPr>
            <a:spLocks noGrp="1"/>
          </p:cNvSpPr>
          <p:nvPr>
            <p:ph type="body" sz="quarter" idx="13" hasCustomPrompt="1"/>
          </p:nvPr>
        </p:nvSpPr>
        <p:spPr>
          <a:xfrm>
            <a:off x="5303519" y="3828585"/>
            <a:ext cx="2816225" cy="386576"/>
          </a:xfrm>
        </p:spPr>
        <p:txBody>
          <a:bodyPr>
            <a:normAutofit/>
          </a:bodyPr>
          <a:lstStyle>
            <a:lvl1pPr marL="0" indent="0">
              <a:buNone/>
              <a:defRPr sz="1800" b="0">
                <a:solidFill>
                  <a:schemeClr val="bg1"/>
                </a:solidFill>
              </a:defRPr>
            </a:lvl1pPr>
          </a:lstStyle>
          <a:p>
            <a:pPr lvl="0"/>
            <a:r>
              <a:rPr lang="en-US" dirty="0"/>
              <a:t>Phone</a:t>
            </a:r>
          </a:p>
        </p:txBody>
      </p:sp>
      <p:sp>
        <p:nvSpPr>
          <p:cNvPr id="15" name="Text Placeholder 12"/>
          <p:cNvSpPr>
            <a:spLocks noGrp="1"/>
          </p:cNvSpPr>
          <p:nvPr>
            <p:ph type="body" sz="quarter" idx="12" hasCustomPrompt="1"/>
          </p:nvPr>
        </p:nvSpPr>
        <p:spPr>
          <a:xfrm>
            <a:off x="5303520" y="3462967"/>
            <a:ext cx="2816225" cy="365618"/>
          </a:xfrm>
        </p:spPr>
        <p:txBody>
          <a:bodyPr>
            <a:normAutofit/>
          </a:bodyPr>
          <a:lstStyle>
            <a:lvl1pPr marL="0" indent="0">
              <a:buNone/>
              <a:defRPr sz="1800" b="0">
                <a:solidFill>
                  <a:schemeClr val="bg1"/>
                </a:solidFill>
              </a:defRPr>
            </a:lvl1pPr>
          </a:lstStyle>
          <a:p>
            <a:pPr lvl="0"/>
            <a:r>
              <a:rPr lang="en-US" dirty="0"/>
              <a:t>Email</a:t>
            </a:r>
          </a:p>
        </p:txBody>
      </p:sp>
      <p:sp>
        <p:nvSpPr>
          <p:cNvPr id="14" name="Text Placeholder 12"/>
          <p:cNvSpPr>
            <a:spLocks noGrp="1"/>
          </p:cNvSpPr>
          <p:nvPr>
            <p:ph type="body" sz="quarter" idx="11" hasCustomPrompt="1"/>
          </p:nvPr>
        </p:nvSpPr>
        <p:spPr>
          <a:xfrm>
            <a:off x="5303520" y="2637699"/>
            <a:ext cx="2816225" cy="519383"/>
          </a:xfrm>
        </p:spPr>
        <p:txBody>
          <a:bodyPr>
            <a:normAutofit/>
          </a:bodyPr>
          <a:lstStyle>
            <a:lvl1pPr marL="0" indent="0">
              <a:buNone/>
              <a:defRPr sz="1800" b="0">
                <a:solidFill>
                  <a:schemeClr val="bg1"/>
                </a:solidFill>
              </a:defRPr>
            </a:lvl1pPr>
          </a:lstStyle>
          <a:p>
            <a:pPr lvl="0"/>
            <a:r>
              <a:rPr lang="en-US" dirty="0"/>
              <a:t>Title</a:t>
            </a:r>
          </a:p>
        </p:txBody>
      </p:sp>
      <p:sp>
        <p:nvSpPr>
          <p:cNvPr id="13" name="Text Placeholder 12"/>
          <p:cNvSpPr>
            <a:spLocks noGrp="1"/>
          </p:cNvSpPr>
          <p:nvPr>
            <p:ph type="body" sz="quarter" idx="10" hasCustomPrompt="1"/>
          </p:nvPr>
        </p:nvSpPr>
        <p:spPr>
          <a:xfrm>
            <a:off x="5303520" y="2103447"/>
            <a:ext cx="2816225" cy="519383"/>
          </a:xfrm>
        </p:spPr>
        <p:txBody>
          <a:bodyPr>
            <a:normAutofit/>
          </a:bodyPr>
          <a:lstStyle>
            <a:lvl1pPr marL="0" indent="0">
              <a:buNone/>
              <a:defRPr sz="2800" b="1">
                <a:solidFill>
                  <a:schemeClr val="bg1"/>
                </a:solidFill>
              </a:defRPr>
            </a:lvl1pPr>
          </a:lstStyle>
          <a:p>
            <a:pPr lvl="0"/>
            <a:r>
              <a:rPr lang="en-US" dirty="0"/>
              <a:t>Name</a:t>
            </a:r>
          </a:p>
        </p:txBody>
      </p:sp>
      <p:sp>
        <p:nvSpPr>
          <p:cNvPr id="2" name="TextBox 1"/>
          <p:cNvSpPr txBox="1"/>
          <p:nvPr/>
        </p:nvSpPr>
        <p:spPr>
          <a:xfrm>
            <a:off x="5303520" y="975743"/>
            <a:ext cx="3396343" cy="769441"/>
          </a:xfrm>
          <a:prstGeom prst="rect">
            <a:avLst/>
          </a:prstGeom>
          <a:noFill/>
        </p:spPr>
        <p:txBody>
          <a:bodyPr wrap="square" rtlCol="0">
            <a:spAutoFit/>
          </a:bodyPr>
          <a:lstStyle/>
          <a:p>
            <a:r>
              <a:rPr lang="en-US" sz="4400" b="1" dirty="0">
                <a:solidFill>
                  <a:schemeClr val="bg1"/>
                </a:solidFill>
              </a:rPr>
              <a:t>Thank</a:t>
            </a:r>
            <a:r>
              <a:rPr lang="en-US" sz="4400" b="1" baseline="0" dirty="0">
                <a:solidFill>
                  <a:schemeClr val="bg1"/>
                </a:solidFill>
              </a:rPr>
              <a:t> you!</a:t>
            </a:r>
          </a:p>
        </p:txBody>
      </p:sp>
    </p:spTree>
    <p:extLst>
      <p:ext uri="{BB962C8B-B14F-4D97-AF65-F5344CB8AC3E}">
        <p14:creationId xmlns:p14="http://schemas.microsoft.com/office/powerpoint/2010/main" val="214358584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Closing slide w/ contact info and disclaimer">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526" y="916906"/>
            <a:ext cx="3881188" cy="3881188"/>
          </a:xfrm>
          <a:prstGeom prst="rect">
            <a:avLst/>
          </a:prstGeom>
        </p:spPr>
      </p:pic>
      <p:sp>
        <p:nvSpPr>
          <p:cNvPr id="10" name="TextBox 9"/>
          <p:cNvSpPr txBox="1"/>
          <p:nvPr/>
        </p:nvSpPr>
        <p:spPr>
          <a:xfrm>
            <a:off x="792532" y="5129408"/>
            <a:ext cx="4145175" cy="253916"/>
          </a:xfrm>
          <a:prstGeom prst="rect">
            <a:avLst/>
          </a:prstGeom>
          <a:noFill/>
        </p:spPr>
        <p:txBody>
          <a:bodyPr wrap="square" rtlCol="0">
            <a:spAutoFit/>
          </a:bodyPr>
          <a:lstStyle/>
          <a:p>
            <a:pPr algn="ctr"/>
            <a:r>
              <a:rPr lang="en-US" sz="1050" dirty="0">
                <a:solidFill>
                  <a:schemeClr val="bg1"/>
                </a:solidFill>
              </a:rPr>
              <a:t>Images used in this presentation are</a:t>
            </a:r>
            <a:r>
              <a:rPr lang="en-US" sz="1050" baseline="0" dirty="0">
                <a:solidFill>
                  <a:schemeClr val="bg1"/>
                </a:solidFill>
              </a:rPr>
              <a:t> for educational purposes only.</a:t>
            </a:r>
            <a:endParaRPr lang="en-US" sz="1050" dirty="0">
              <a:solidFill>
                <a:schemeClr val="bg1"/>
              </a:solidFill>
            </a:endParaRPr>
          </a:p>
        </p:txBody>
      </p:sp>
      <p:sp>
        <p:nvSpPr>
          <p:cNvPr id="18" name="TextBox 17"/>
          <p:cNvSpPr txBox="1"/>
          <p:nvPr/>
        </p:nvSpPr>
        <p:spPr>
          <a:xfrm>
            <a:off x="5303520" y="4210157"/>
            <a:ext cx="28162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kern="1200" dirty="0">
                <a:solidFill>
                  <a:schemeClr val="bg1"/>
                </a:solidFill>
                <a:latin typeface="Segoe UI" panose="020B0502040204020203" pitchFamily="34" charset="0"/>
                <a:ea typeface="+mn-ea"/>
                <a:cs typeface="Segoe UI" panose="020B0502040204020203" pitchFamily="34" charset="0"/>
              </a:rPr>
              <a:t>www.uspto.gov</a:t>
            </a:r>
          </a:p>
        </p:txBody>
      </p:sp>
      <p:sp>
        <p:nvSpPr>
          <p:cNvPr id="16" name="Text Placeholder 12"/>
          <p:cNvSpPr>
            <a:spLocks noGrp="1"/>
          </p:cNvSpPr>
          <p:nvPr>
            <p:ph type="body" sz="quarter" idx="13" hasCustomPrompt="1"/>
          </p:nvPr>
        </p:nvSpPr>
        <p:spPr>
          <a:xfrm>
            <a:off x="5303519" y="3828585"/>
            <a:ext cx="2816225" cy="386576"/>
          </a:xfrm>
        </p:spPr>
        <p:txBody>
          <a:bodyPr>
            <a:normAutofit/>
          </a:bodyPr>
          <a:lstStyle>
            <a:lvl1pPr marL="0" indent="0">
              <a:buNone/>
              <a:defRPr sz="1800" b="0">
                <a:solidFill>
                  <a:schemeClr val="bg1"/>
                </a:solidFill>
              </a:defRPr>
            </a:lvl1pPr>
          </a:lstStyle>
          <a:p>
            <a:pPr lvl="0"/>
            <a:r>
              <a:rPr lang="en-US" dirty="0"/>
              <a:t>Phone</a:t>
            </a:r>
          </a:p>
        </p:txBody>
      </p:sp>
      <p:sp>
        <p:nvSpPr>
          <p:cNvPr id="15" name="Text Placeholder 12"/>
          <p:cNvSpPr>
            <a:spLocks noGrp="1"/>
          </p:cNvSpPr>
          <p:nvPr>
            <p:ph type="body" sz="quarter" idx="12" hasCustomPrompt="1"/>
          </p:nvPr>
        </p:nvSpPr>
        <p:spPr>
          <a:xfrm>
            <a:off x="5303520" y="3462967"/>
            <a:ext cx="2816225" cy="365618"/>
          </a:xfrm>
        </p:spPr>
        <p:txBody>
          <a:bodyPr>
            <a:normAutofit/>
          </a:bodyPr>
          <a:lstStyle>
            <a:lvl1pPr marL="0" indent="0">
              <a:buNone/>
              <a:defRPr sz="1800" b="0">
                <a:solidFill>
                  <a:schemeClr val="bg1"/>
                </a:solidFill>
              </a:defRPr>
            </a:lvl1pPr>
          </a:lstStyle>
          <a:p>
            <a:pPr lvl="0"/>
            <a:r>
              <a:rPr lang="en-US" dirty="0"/>
              <a:t>Email</a:t>
            </a:r>
          </a:p>
        </p:txBody>
      </p:sp>
      <p:sp>
        <p:nvSpPr>
          <p:cNvPr id="14" name="Text Placeholder 12"/>
          <p:cNvSpPr>
            <a:spLocks noGrp="1"/>
          </p:cNvSpPr>
          <p:nvPr>
            <p:ph type="body" sz="quarter" idx="11" hasCustomPrompt="1"/>
          </p:nvPr>
        </p:nvSpPr>
        <p:spPr>
          <a:xfrm>
            <a:off x="5303520" y="2637699"/>
            <a:ext cx="2816225" cy="519383"/>
          </a:xfrm>
        </p:spPr>
        <p:txBody>
          <a:bodyPr>
            <a:normAutofit/>
          </a:bodyPr>
          <a:lstStyle>
            <a:lvl1pPr marL="0" indent="0">
              <a:buNone/>
              <a:defRPr sz="1800" b="0">
                <a:solidFill>
                  <a:schemeClr val="bg1"/>
                </a:solidFill>
              </a:defRPr>
            </a:lvl1pPr>
          </a:lstStyle>
          <a:p>
            <a:pPr lvl="0"/>
            <a:r>
              <a:rPr lang="en-US" dirty="0"/>
              <a:t>Title</a:t>
            </a:r>
          </a:p>
        </p:txBody>
      </p:sp>
      <p:sp>
        <p:nvSpPr>
          <p:cNvPr id="13" name="Text Placeholder 12"/>
          <p:cNvSpPr>
            <a:spLocks noGrp="1"/>
          </p:cNvSpPr>
          <p:nvPr>
            <p:ph type="body" sz="quarter" idx="10" hasCustomPrompt="1"/>
          </p:nvPr>
        </p:nvSpPr>
        <p:spPr>
          <a:xfrm>
            <a:off x="5303520" y="2103447"/>
            <a:ext cx="2816225" cy="519383"/>
          </a:xfrm>
        </p:spPr>
        <p:txBody>
          <a:bodyPr>
            <a:normAutofit/>
          </a:bodyPr>
          <a:lstStyle>
            <a:lvl1pPr marL="0" indent="0">
              <a:buNone/>
              <a:defRPr sz="2800" b="1">
                <a:solidFill>
                  <a:schemeClr val="bg1"/>
                </a:solidFill>
              </a:defRPr>
            </a:lvl1pPr>
          </a:lstStyle>
          <a:p>
            <a:pPr lvl="0"/>
            <a:r>
              <a:rPr lang="en-US" dirty="0"/>
              <a:t>Name</a:t>
            </a:r>
          </a:p>
        </p:txBody>
      </p:sp>
      <p:sp>
        <p:nvSpPr>
          <p:cNvPr id="2" name="TextBox 1"/>
          <p:cNvSpPr txBox="1"/>
          <p:nvPr/>
        </p:nvSpPr>
        <p:spPr>
          <a:xfrm>
            <a:off x="5303520" y="975743"/>
            <a:ext cx="3396343" cy="769441"/>
          </a:xfrm>
          <a:prstGeom prst="rect">
            <a:avLst/>
          </a:prstGeom>
          <a:noFill/>
        </p:spPr>
        <p:txBody>
          <a:bodyPr wrap="square" rtlCol="0">
            <a:spAutoFit/>
          </a:bodyPr>
          <a:lstStyle/>
          <a:p>
            <a:r>
              <a:rPr lang="en-US" sz="4400" b="1" dirty="0">
                <a:solidFill>
                  <a:schemeClr val="bg1"/>
                </a:solidFill>
              </a:rPr>
              <a:t>Thank</a:t>
            </a:r>
            <a:r>
              <a:rPr lang="en-US" sz="4400" b="1" baseline="0" dirty="0">
                <a:solidFill>
                  <a:schemeClr val="bg1"/>
                </a:solidFill>
              </a:rPr>
              <a:t> you!</a:t>
            </a:r>
          </a:p>
        </p:txBody>
      </p:sp>
    </p:spTree>
    <p:extLst>
      <p:ext uri="{BB962C8B-B14F-4D97-AF65-F5344CB8AC3E}">
        <p14:creationId xmlns:p14="http://schemas.microsoft.com/office/powerpoint/2010/main" val="1223591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Opening slide">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1450" y="1862278"/>
            <a:ext cx="4021100" cy="1990444"/>
          </a:xfrm>
          <a:prstGeom prst="rect">
            <a:avLst/>
          </a:prstGeom>
        </p:spPr>
      </p:pic>
      <p:sp>
        <p:nvSpPr>
          <p:cNvPr id="5" name="Rectangle 4"/>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6" name="Picture 5" descr="USPTO-logo-reverse-stacked-1000p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61451" y="1852118"/>
            <a:ext cx="4021100" cy="1990444"/>
          </a:xfrm>
          <a:prstGeom prst="rect">
            <a:avLst/>
          </a:prstGeom>
        </p:spPr>
      </p:pic>
    </p:spTree>
    <p:extLst>
      <p:ext uri="{BB962C8B-B14F-4D97-AF65-F5344CB8AC3E}">
        <p14:creationId xmlns:p14="http://schemas.microsoft.com/office/powerpoint/2010/main" val="11679789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1406" y="916906"/>
            <a:ext cx="3881188" cy="3881188"/>
          </a:xfrm>
          <a:prstGeom prst="rect">
            <a:avLst/>
          </a:prstGeom>
        </p:spPr>
      </p:pic>
      <p:sp>
        <p:nvSpPr>
          <p:cNvPr id="5" name="Rectangle 4"/>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6" name="Picture 5" descr="uspto_seal_1000px-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31407" y="916906"/>
            <a:ext cx="3881188" cy="3881188"/>
          </a:xfrm>
          <a:prstGeom prst="rect">
            <a:avLst/>
          </a:prstGeom>
        </p:spPr>
      </p:pic>
    </p:spTree>
    <p:extLst>
      <p:ext uri="{BB962C8B-B14F-4D97-AF65-F5344CB8AC3E}">
        <p14:creationId xmlns:p14="http://schemas.microsoft.com/office/powerpoint/2010/main" val="7291416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losing slide with contact info">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526" y="916906"/>
            <a:ext cx="3881188" cy="3881188"/>
          </a:xfrm>
          <a:prstGeom prst="rect">
            <a:avLst/>
          </a:prstGeom>
        </p:spPr>
      </p:pic>
      <p:sp>
        <p:nvSpPr>
          <p:cNvPr id="2" name="TextBox 1"/>
          <p:cNvSpPr txBox="1"/>
          <p:nvPr/>
        </p:nvSpPr>
        <p:spPr>
          <a:xfrm>
            <a:off x="5303520" y="975743"/>
            <a:ext cx="3396343" cy="769441"/>
          </a:xfrm>
          <a:prstGeom prst="rect">
            <a:avLst/>
          </a:prstGeom>
          <a:noFill/>
        </p:spPr>
        <p:txBody>
          <a:bodyPr wrap="square" rtlCol="0">
            <a:spAutoFit/>
          </a:bodyPr>
          <a:lstStyle/>
          <a:p>
            <a:r>
              <a:rPr lang="en-US" sz="4400" b="1" dirty="0">
                <a:solidFill>
                  <a:schemeClr val="bg1"/>
                </a:solidFill>
              </a:rPr>
              <a:t>Thank</a:t>
            </a:r>
            <a:r>
              <a:rPr lang="en-US" sz="4400" b="1" baseline="0" dirty="0">
                <a:solidFill>
                  <a:schemeClr val="bg1"/>
                </a:solidFill>
              </a:rPr>
              <a:t> you!</a:t>
            </a:r>
          </a:p>
        </p:txBody>
      </p:sp>
      <p:sp>
        <p:nvSpPr>
          <p:cNvPr id="13" name="Text Placeholder 12"/>
          <p:cNvSpPr>
            <a:spLocks noGrp="1"/>
          </p:cNvSpPr>
          <p:nvPr>
            <p:ph type="body" sz="quarter" idx="10" hasCustomPrompt="1"/>
          </p:nvPr>
        </p:nvSpPr>
        <p:spPr>
          <a:xfrm>
            <a:off x="5303520" y="2103447"/>
            <a:ext cx="2816225" cy="519383"/>
          </a:xfrm>
        </p:spPr>
        <p:txBody>
          <a:bodyPr>
            <a:normAutofit/>
          </a:bodyPr>
          <a:lstStyle>
            <a:lvl1pPr marL="0" indent="0">
              <a:buNone/>
              <a:defRPr sz="2800" b="1">
                <a:solidFill>
                  <a:schemeClr val="bg1"/>
                </a:solidFill>
              </a:defRPr>
            </a:lvl1pPr>
          </a:lstStyle>
          <a:p>
            <a:pPr lvl="0"/>
            <a:r>
              <a:rPr lang="en-US" dirty="0"/>
              <a:t>Name</a:t>
            </a:r>
          </a:p>
        </p:txBody>
      </p:sp>
      <p:sp>
        <p:nvSpPr>
          <p:cNvPr id="14" name="Text Placeholder 12"/>
          <p:cNvSpPr>
            <a:spLocks noGrp="1"/>
          </p:cNvSpPr>
          <p:nvPr>
            <p:ph type="body" sz="quarter" idx="11" hasCustomPrompt="1"/>
          </p:nvPr>
        </p:nvSpPr>
        <p:spPr>
          <a:xfrm>
            <a:off x="5303520" y="2637699"/>
            <a:ext cx="2816225" cy="519383"/>
          </a:xfrm>
        </p:spPr>
        <p:txBody>
          <a:bodyPr>
            <a:normAutofit/>
          </a:bodyPr>
          <a:lstStyle>
            <a:lvl1pPr marL="0" indent="0">
              <a:buNone/>
              <a:defRPr sz="1800" b="0">
                <a:solidFill>
                  <a:schemeClr val="bg1"/>
                </a:solidFill>
              </a:defRPr>
            </a:lvl1pPr>
          </a:lstStyle>
          <a:p>
            <a:pPr lvl="0"/>
            <a:r>
              <a:rPr lang="en-US" dirty="0"/>
              <a:t>Title</a:t>
            </a:r>
          </a:p>
        </p:txBody>
      </p:sp>
      <p:sp>
        <p:nvSpPr>
          <p:cNvPr id="15" name="Text Placeholder 12"/>
          <p:cNvSpPr>
            <a:spLocks noGrp="1"/>
          </p:cNvSpPr>
          <p:nvPr>
            <p:ph type="body" sz="quarter" idx="12" hasCustomPrompt="1"/>
          </p:nvPr>
        </p:nvSpPr>
        <p:spPr>
          <a:xfrm>
            <a:off x="5303520" y="3462967"/>
            <a:ext cx="2816225" cy="365618"/>
          </a:xfrm>
        </p:spPr>
        <p:txBody>
          <a:bodyPr>
            <a:normAutofit/>
          </a:bodyPr>
          <a:lstStyle>
            <a:lvl1pPr marL="0" indent="0">
              <a:buNone/>
              <a:defRPr sz="1800" b="0">
                <a:solidFill>
                  <a:schemeClr val="bg1"/>
                </a:solidFill>
              </a:defRPr>
            </a:lvl1pPr>
          </a:lstStyle>
          <a:p>
            <a:pPr lvl="0"/>
            <a:r>
              <a:rPr lang="en-US" dirty="0"/>
              <a:t>Email</a:t>
            </a:r>
          </a:p>
        </p:txBody>
      </p:sp>
      <p:sp>
        <p:nvSpPr>
          <p:cNvPr id="16" name="Text Placeholder 12"/>
          <p:cNvSpPr>
            <a:spLocks noGrp="1"/>
          </p:cNvSpPr>
          <p:nvPr>
            <p:ph type="body" sz="quarter" idx="13" hasCustomPrompt="1"/>
          </p:nvPr>
        </p:nvSpPr>
        <p:spPr>
          <a:xfrm>
            <a:off x="5303519" y="3828585"/>
            <a:ext cx="2816225" cy="386576"/>
          </a:xfrm>
        </p:spPr>
        <p:txBody>
          <a:bodyPr>
            <a:normAutofit/>
          </a:bodyPr>
          <a:lstStyle>
            <a:lvl1pPr marL="0" indent="0">
              <a:buNone/>
              <a:defRPr sz="1800" b="0">
                <a:solidFill>
                  <a:schemeClr val="bg1"/>
                </a:solidFill>
              </a:defRPr>
            </a:lvl1pPr>
          </a:lstStyle>
          <a:p>
            <a:pPr lvl="0"/>
            <a:r>
              <a:rPr lang="en-US" dirty="0"/>
              <a:t>Phone</a:t>
            </a:r>
          </a:p>
        </p:txBody>
      </p:sp>
      <p:sp>
        <p:nvSpPr>
          <p:cNvPr id="18" name="TextBox 17"/>
          <p:cNvSpPr txBox="1"/>
          <p:nvPr/>
        </p:nvSpPr>
        <p:spPr>
          <a:xfrm>
            <a:off x="5303520" y="4210157"/>
            <a:ext cx="28162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kern="1200" dirty="0">
                <a:solidFill>
                  <a:schemeClr val="bg1"/>
                </a:solidFill>
                <a:latin typeface="Segoe UI" panose="020B0502040204020203" pitchFamily="34" charset="0"/>
                <a:ea typeface="+mn-ea"/>
                <a:cs typeface="Segoe UI" panose="020B0502040204020203" pitchFamily="34" charset="0"/>
              </a:rPr>
              <a:t>www.uspto.gov</a:t>
            </a:r>
          </a:p>
        </p:txBody>
      </p:sp>
    </p:spTree>
    <p:extLst>
      <p:ext uri="{BB962C8B-B14F-4D97-AF65-F5344CB8AC3E}">
        <p14:creationId xmlns:p14="http://schemas.microsoft.com/office/powerpoint/2010/main" val="18593611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Opening slide">
    <p:spTree>
      <p:nvGrpSpPr>
        <p:cNvPr id="1" name=""/>
        <p:cNvGrpSpPr/>
        <p:nvPr/>
      </p:nvGrpSpPr>
      <p:grpSpPr>
        <a:xfrm>
          <a:off x="0" y="0"/>
          <a:ext cx="0" cy="0"/>
          <a:chOff x="0" y="0"/>
          <a:chExt cx="0" cy="0"/>
        </a:xfrm>
      </p:grpSpPr>
      <p:sp>
        <p:nvSpPr>
          <p:cNvPr id="3" name="Rectangle 2"/>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5" name="Picture 4" descr="USPTO-logo-reverse-stacked-1000p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61451" y="1852118"/>
            <a:ext cx="4021100" cy="1990444"/>
          </a:xfrm>
          <a:prstGeom prst="rect">
            <a:avLst/>
          </a:prstGeom>
        </p:spPr>
      </p:pic>
    </p:spTree>
    <p:extLst>
      <p:ext uri="{BB962C8B-B14F-4D97-AF65-F5344CB8AC3E}">
        <p14:creationId xmlns:p14="http://schemas.microsoft.com/office/powerpoint/2010/main" val="27459868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losing slide">
    <p:spTree>
      <p:nvGrpSpPr>
        <p:cNvPr id="1" name=""/>
        <p:cNvGrpSpPr/>
        <p:nvPr/>
      </p:nvGrpSpPr>
      <p:grpSpPr>
        <a:xfrm>
          <a:off x="0" y="0"/>
          <a:ext cx="0" cy="0"/>
          <a:chOff x="0" y="0"/>
          <a:chExt cx="0" cy="0"/>
        </a:xfrm>
      </p:grpSpPr>
      <p:sp>
        <p:nvSpPr>
          <p:cNvPr id="3" name="Rectangle 2"/>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4" name="Picture 3" descr="uspto_seal_1000px-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31407" y="916906"/>
            <a:ext cx="3881188" cy="3881188"/>
          </a:xfrm>
          <a:prstGeom prst="rect">
            <a:avLst/>
          </a:prstGeom>
        </p:spPr>
      </p:pic>
    </p:spTree>
    <p:extLst>
      <p:ext uri="{BB962C8B-B14F-4D97-AF65-F5344CB8AC3E}">
        <p14:creationId xmlns:p14="http://schemas.microsoft.com/office/powerpoint/2010/main" val="8436196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457200" y="1447584"/>
            <a:ext cx="8229600" cy="3786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lvl1pPr>
              <a:defRPr sz="800">
                <a:solidFill>
                  <a:schemeClr val="tx1"/>
                </a:solidFill>
              </a:defRPr>
            </a:lvl1p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12070456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 2 line headline 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457200" y="1849582"/>
            <a:ext cx="8229600" cy="349134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3007150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no logo">
    <p:spTree>
      <p:nvGrpSpPr>
        <p:cNvPr id="1" name=""/>
        <p:cNvGrpSpPr/>
        <p:nvPr/>
      </p:nvGrpSpPr>
      <p:grpSpPr>
        <a:xfrm>
          <a:off x="0" y="0"/>
          <a:ext cx="0" cy="0"/>
          <a:chOff x="0" y="0"/>
          <a:chExt cx="0" cy="0"/>
        </a:xfrm>
      </p:grpSpPr>
      <p:sp>
        <p:nvSpPr>
          <p:cNvPr id="2" name="Title 1"/>
          <p:cNvSpPr>
            <a:spLocks noGrp="1"/>
          </p:cNvSpPr>
          <p:nvPr>
            <p:ph type="title"/>
          </p:nvPr>
        </p:nvSpPr>
        <p:spPr>
          <a:xfrm>
            <a:off x="457200" y="397932"/>
            <a:ext cx="8229600" cy="864147"/>
          </a:xfrm>
        </p:spPr>
        <p:txBody>
          <a:bodyPr anchor="t" anchorCtr="0"/>
          <a:lstStyle>
            <a:lvl1pPr algn="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1792630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with background">
    <p:spTree>
      <p:nvGrpSpPr>
        <p:cNvPr id="1" name=""/>
        <p:cNvGrpSpPr/>
        <p:nvPr/>
      </p:nvGrpSpPr>
      <p:grpSpPr>
        <a:xfrm>
          <a:off x="0" y="0"/>
          <a:ext cx="0" cy="0"/>
          <a:chOff x="0" y="0"/>
          <a:chExt cx="0" cy="0"/>
        </a:xfrm>
      </p:grpSpPr>
      <p:pic>
        <p:nvPicPr>
          <p:cNvPr id="7" name="Picture 6" title="Patent drawing background"/>
          <p:cNvPicPr>
            <a:picLocks noChangeAspect="1"/>
          </p:cNvPicPr>
          <p:nvPr/>
        </p:nvPicPr>
        <p:blipFill rotWithShape="1">
          <a:blip r:embed="rId2"/>
          <a:srcRect r="-76"/>
          <a:stretch/>
        </p:blipFill>
        <p:spPr>
          <a:xfrm>
            <a:off x="0" y="42389"/>
            <a:ext cx="9150889" cy="5456393"/>
          </a:xfrm>
          <a:prstGeom prst="rect">
            <a:avLst/>
          </a:prstGeom>
        </p:spPr>
      </p:pic>
      <p:sp>
        <p:nvSpPr>
          <p:cNvPr id="2" name="Title 1"/>
          <p:cNvSpPr>
            <a:spLocks noGrp="1"/>
          </p:cNvSpPr>
          <p:nvPr>
            <p:ph type="ctrTitle"/>
          </p:nvPr>
        </p:nvSpPr>
        <p:spPr>
          <a:xfrm>
            <a:off x="685800" y="1277208"/>
            <a:ext cx="7772400" cy="1225021"/>
          </a:xfrm>
        </p:spPr>
        <p:txBody>
          <a:bodyPr/>
          <a:lstStyle>
            <a:lvl1pPr algn="l">
              <a:defRPr/>
            </a:lvl1pPr>
          </a:lstStyle>
          <a:p>
            <a:r>
              <a:rPr lang="en-US"/>
              <a:t>Click to edit Master title style</a:t>
            </a:r>
            <a:endParaRPr lang="en-US" dirty="0"/>
          </a:p>
        </p:txBody>
      </p:sp>
      <p:sp>
        <p:nvSpPr>
          <p:cNvPr id="3" name="Subtitle 2"/>
          <p:cNvSpPr>
            <a:spLocks noGrp="1"/>
          </p:cNvSpPr>
          <p:nvPr>
            <p:ph type="subTitle" idx="1"/>
          </p:nvPr>
        </p:nvSpPr>
        <p:spPr>
          <a:xfrm>
            <a:off x="685800" y="2826248"/>
            <a:ext cx="7086600" cy="14605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Rectangle 9"/>
          <p:cNvSpPr/>
          <p:nvPr/>
        </p:nvSpPr>
        <p:spPr>
          <a:xfrm>
            <a:off x="-6196" y="4283558"/>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8" name="Picture 7" title="USPTO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4527" y="4701650"/>
            <a:ext cx="1338876" cy="662731"/>
          </a:xfrm>
          <a:prstGeom prst="rect">
            <a:avLst/>
          </a:prstGeom>
        </p:spPr>
      </p:pic>
      <p:sp>
        <p:nvSpPr>
          <p:cNvPr id="12" name="Rectangle 9"/>
          <p:cNvSpPr/>
          <p:nvPr/>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9" name="Rectangle 8"/>
          <p:cNvSpPr/>
          <p:nvPr userDrawn="1"/>
        </p:nvSpPr>
        <p:spPr>
          <a:xfrm>
            <a:off x="0" y="2"/>
            <a:ext cx="9144000" cy="5714999"/>
          </a:xfrm>
          <a:prstGeom prst="rect">
            <a:avLst/>
          </a:prstGeom>
          <a:blipFill dpi="0" rotWithShape="1">
            <a:blip r:embed="rId4">
              <a:alphaModFix amt="5000"/>
              <a:extLst>
                <a:ext uri="{28A0092B-C50C-407E-A947-70E740481C1C}">
                  <a14:useLocalDpi xmlns:a14="http://schemas.microsoft.com/office/drawing/2010/main" val="0"/>
                </a:ext>
              </a:extLst>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20" dirty="0"/>
          </a:p>
        </p:txBody>
      </p:sp>
      <p:sp>
        <p:nvSpPr>
          <p:cNvPr id="11" name="Rectangle 9"/>
          <p:cNvSpPr/>
          <p:nvPr userDrawn="1"/>
        </p:nvSpPr>
        <p:spPr>
          <a:xfrm>
            <a:off x="-6195" y="4283560"/>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13" name="Picture 12" descr="USPTO-logo-reverse-stacked-500px.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04527" y="4701652"/>
            <a:ext cx="1338876" cy="662731"/>
          </a:xfrm>
          <a:prstGeom prst="rect">
            <a:avLst/>
          </a:prstGeom>
        </p:spPr>
      </p:pic>
      <p:sp>
        <p:nvSpPr>
          <p:cNvPr id="14" name="Rectangle 9"/>
          <p:cNvSpPr/>
          <p:nvPr userDrawn="1"/>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spTree>
    <p:extLst>
      <p:ext uri="{BB962C8B-B14F-4D97-AF65-F5344CB8AC3E}">
        <p14:creationId xmlns:p14="http://schemas.microsoft.com/office/powerpoint/2010/main" val="4805466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no logo">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2138113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Freeform 4" title="Quotation mark"/>
          <p:cNvSpPr/>
          <p:nvPr userDrawn="1"/>
        </p:nvSpPr>
        <p:spPr>
          <a:xfrm>
            <a:off x="404558" y="452445"/>
            <a:ext cx="911259" cy="811812"/>
          </a:xfrm>
          <a:custGeom>
            <a:avLst/>
            <a:gdLst/>
            <a:ahLst/>
            <a:cxnLst/>
            <a:rect l="l" t="t" r="r" b="b"/>
            <a:pathLst>
              <a:path w="1246682" h="1110630">
                <a:moveTo>
                  <a:pt x="1030110" y="0"/>
                </a:moveTo>
                <a:lnTo>
                  <a:pt x="1182821" y="97614"/>
                </a:lnTo>
                <a:cubicBezTo>
                  <a:pt x="1060478" y="268663"/>
                  <a:pt x="992915" y="445294"/>
                  <a:pt x="980131" y="627506"/>
                </a:cubicBezTo>
                <a:lnTo>
                  <a:pt x="1246682" y="627506"/>
                </a:lnTo>
                <a:lnTo>
                  <a:pt x="1246682" y="1110630"/>
                </a:lnTo>
                <a:lnTo>
                  <a:pt x="769112" y="1110630"/>
                </a:lnTo>
                <a:lnTo>
                  <a:pt x="769112" y="648548"/>
                </a:lnTo>
                <a:cubicBezTo>
                  <a:pt x="769112" y="470413"/>
                  <a:pt x="856111" y="254231"/>
                  <a:pt x="1030110" y="0"/>
                </a:cubicBezTo>
                <a:close/>
                <a:moveTo>
                  <a:pt x="260998" y="0"/>
                </a:moveTo>
                <a:lnTo>
                  <a:pt x="408157" y="92018"/>
                </a:lnTo>
                <a:cubicBezTo>
                  <a:pt x="282285" y="287246"/>
                  <a:pt x="216573" y="465742"/>
                  <a:pt x="211020" y="627506"/>
                </a:cubicBezTo>
                <a:lnTo>
                  <a:pt x="472018" y="627506"/>
                </a:lnTo>
                <a:lnTo>
                  <a:pt x="472018" y="1110630"/>
                </a:lnTo>
                <a:lnTo>
                  <a:pt x="0" y="1110630"/>
                </a:lnTo>
                <a:lnTo>
                  <a:pt x="0" y="648548"/>
                </a:lnTo>
                <a:cubicBezTo>
                  <a:pt x="0" y="449994"/>
                  <a:pt x="87000" y="233811"/>
                  <a:pt x="260998" y="0"/>
                </a:cubicBezTo>
                <a:close/>
              </a:path>
            </a:pathLst>
          </a:custGeom>
          <a:gradFill flip="none" rotWithShape="1">
            <a:gsLst>
              <a:gs pos="0">
                <a:schemeClr val="accent3"/>
              </a:gs>
              <a:gs pos="100000">
                <a:schemeClr val="accent3">
                  <a:lumMod val="20000"/>
                  <a:lumOff val="80000"/>
                </a:schemeClr>
              </a:gs>
            </a:gsLst>
            <a:lin ang="4800000" scaled="0"/>
            <a:tileRect/>
          </a:gra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Content Placeholder 5"/>
          <p:cNvSpPr>
            <a:spLocks noGrp="1"/>
          </p:cNvSpPr>
          <p:nvPr>
            <p:ph sz="quarter" idx="4" hasCustomPrompt="1"/>
          </p:nvPr>
        </p:nvSpPr>
        <p:spPr>
          <a:xfrm>
            <a:off x="1065009" y="4131482"/>
            <a:ext cx="7681428" cy="489163"/>
          </a:xfrm>
        </p:spPr>
        <p:txBody>
          <a:bodyPr anchor="b">
            <a:normAutofit/>
          </a:bodyPr>
          <a:lstStyle>
            <a:lvl1pPr marL="0" indent="0" algn="r">
              <a:buFont typeface="Courier New" panose="02070309020205020404" pitchFamily="49" charset="0"/>
              <a:buNone/>
              <a:defRPr sz="1600" b="1" spc="200" baseline="0">
                <a:latin typeface="+mn-lt"/>
              </a:defRPr>
            </a:lvl1pPr>
            <a:lvl2pPr marL="891540" indent="-342900">
              <a:buFont typeface="Arial" panose="020B0604020202020204" pitchFamily="34" charset="0"/>
              <a:buChar char="•"/>
              <a:defRPr sz="2400"/>
            </a:lvl2pPr>
            <a:lvl3pPr marL="1371600" indent="-274320">
              <a:buFont typeface="Wingdings" panose="05000000000000000000" pitchFamily="2" charset="2"/>
              <a:buChar char="§"/>
              <a:defRPr sz="2160"/>
            </a:lvl3pPr>
            <a:lvl4pPr>
              <a:defRPr sz="1920"/>
            </a:lvl4pPr>
            <a:lvl5pPr>
              <a:defRPr sz="1920"/>
            </a:lvl5pPr>
            <a:lvl6pPr>
              <a:defRPr sz="1920"/>
            </a:lvl6pPr>
            <a:lvl7pPr>
              <a:defRPr sz="1920"/>
            </a:lvl7pPr>
            <a:lvl8pPr>
              <a:defRPr sz="1920"/>
            </a:lvl8pPr>
            <a:lvl9pPr>
              <a:defRPr sz="1920"/>
            </a:lvl9pPr>
          </a:lstStyle>
          <a:p>
            <a:pPr lvl="0"/>
            <a:r>
              <a:rPr lang="en-US" dirty="0"/>
              <a:t>- CREDIT IN ALL CAPS</a:t>
            </a:r>
          </a:p>
        </p:txBody>
      </p:sp>
      <p:sp>
        <p:nvSpPr>
          <p:cNvPr id="7" name="Title 1"/>
          <p:cNvSpPr>
            <a:spLocks noGrp="1"/>
          </p:cNvSpPr>
          <p:nvPr>
            <p:ph type="title" hasCustomPrompt="1"/>
          </p:nvPr>
        </p:nvSpPr>
        <p:spPr>
          <a:xfrm>
            <a:off x="747424" y="834887"/>
            <a:ext cx="7999012" cy="3101009"/>
          </a:xfrm>
        </p:spPr>
        <p:txBody>
          <a:bodyPr anchor="t">
            <a:normAutofit/>
          </a:bodyPr>
          <a:lstStyle>
            <a:lvl1pPr algn="l">
              <a:defRPr sz="4000" b="0" baseline="0">
                <a:latin typeface="+mj-lt"/>
              </a:defRPr>
            </a:lvl1pPr>
          </a:lstStyle>
          <a:p>
            <a:r>
              <a:rPr lang="en-US" dirty="0"/>
              <a:t>Quote here Twenty Words or Less. Keep it Short and Memorable. Quote here Twenty Words or Less. Keep it Short.”</a:t>
            </a:r>
          </a:p>
        </p:txBody>
      </p:sp>
      <p:sp>
        <p:nvSpPr>
          <p:cNvPr id="8" name="Slide Number Placeholder 7"/>
          <p:cNvSpPr>
            <a:spLocks noGrp="1"/>
          </p:cNvSpPr>
          <p:nvPr>
            <p:ph type="sldNum" sz="quarter" idx="10"/>
          </p:nvPr>
        </p:nvSpPr>
        <p:spPr/>
        <p:txBody>
          <a:body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8098958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0363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cSld name="Divider slide">
    <p:spTree>
      <p:nvGrpSpPr>
        <p:cNvPr id="1" name=""/>
        <p:cNvGrpSpPr/>
        <p:nvPr/>
      </p:nvGrpSpPr>
      <p:grpSpPr>
        <a:xfrm>
          <a:off x="0" y="0"/>
          <a:ext cx="0" cy="0"/>
          <a:chOff x="0" y="0"/>
          <a:chExt cx="0" cy="0"/>
        </a:xfrm>
      </p:grpSpPr>
      <p:sp>
        <p:nvSpPr>
          <p:cNvPr id="4" name="Rectangle 3"/>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2" name="Title 1"/>
          <p:cNvSpPr>
            <a:spLocks noGrp="1"/>
          </p:cNvSpPr>
          <p:nvPr>
            <p:ph type="title"/>
          </p:nvPr>
        </p:nvSpPr>
        <p:spPr>
          <a:xfrm>
            <a:off x="722313" y="3672417"/>
            <a:ext cx="7772400" cy="1135063"/>
          </a:xfrm>
        </p:spPr>
        <p:txBody>
          <a:bodyPr anchor="t"/>
          <a:lstStyle>
            <a:lvl1pPr algn="l">
              <a:defRPr sz="4000" b="1" cap="none"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2">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5544077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457200" y="1447584"/>
            <a:ext cx="8229600" cy="3786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lvl1pPr>
              <a:defRPr sz="800">
                <a:solidFill>
                  <a:schemeClr val="tx1"/>
                </a:solidFill>
              </a:defRPr>
            </a:lvl1p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38782465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 2 line headline 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457200" y="1849582"/>
            <a:ext cx="8229600" cy="349134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22729130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no logo">
    <p:spTree>
      <p:nvGrpSpPr>
        <p:cNvPr id="1" name=""/>
        <p:cNvGrpSpPr/>
        <p:nvPr/>
      </p:nvGrpSpPr>
      <p:grpSpPr>
        <a:xfrm>
          <a:off x="0" y="0"/>
          <a:ext cx="0" cy="0"/>
          <a:chOff x="0" y="0"/>
          <a:chExt cx="0" cy="0"/>
        </a:xfrm>
      </p:grpSpPr>
      <p:sp>
        <p:nvSpPr>
          <p:cNvPr id="2" name="Title 1"/>
          <p:cNvSpPr>
            <a:spLocks noGrp="1"/>
          </p:cNvSpPr>
          <p:nvPr>
            <p:ph type="title"/>
          </p:nvPr>
        </p:nvSpPr>
        <p:spPr>
          <a:xfrm>
            <a:off x="457200" y="397932"/>
            <a:ext cx="8229600" cy="864147"/>
          </a:xfrm>
        </p:spPr>
        <p:txBody>
          <a:bodyPr anchor="t" anchorCtr="0"/>
          <a:lstStyle>
            <a:lvl1pPr algn="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22468133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no logo">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13842813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Freeform 4" title="Quotation mark"/>
          <p:cNvSpPr/>
          <p:nvPr userDrawn="1"/>
        </p:nvSpPr>
        <p:spPr>
          <a:xfrm>
            <a:off x="404558" y="452445"/>
            <a:ext cx="911259" cy="811812"/>
          </a:xfrm>
          <a:custGeom>
            <a:avLst/>
            <a:gdLst/>
            <a:ahLst/>
            <a:cxnLst/>
            <a:rect l="l" t="t" r="r" b="b"/>
            <a:pathLst>
              <a:path w="1246682" h="1110630">
                <a:moveTo>
                  <a:pt x="1030110" y="0"/>
                </a:moveTo>
                <a:lnTo>
                  <a:pt x="1182821" y="97614"/>
                </a:lnTo>
                <a:cubicBezTo>
                  <a:pt x="1060478" y="268663"/>
                  <a:pt x="992915" y="445294"/>
                  <a:pt x="980131" y="627506"/>
                </a:cubicBezTo>
                <a:lnTo>
                  <a:pt x="1246682" y="627506"/>
                </a:lnTo>
                <a:lnTo>
                  <a:pt x="1246682" y="1110630"/>
                </a:lnTo>
                <a:lnTo>
                  <a:pt x="769112" y="1110630"/>
                </a:lnTo>
                <a:lnTo>
                  <a:pt x="769112" y="648548"/>
                </a:lnTo>
                <a:cubicBezTo>
                  <a:pt x="769112" y="470413"/>
                  <a:pt x="856111" y="254231"/>
                  <a:pt x="1030110" y="0"/>
                </a:cubicBezTo>
                <a:close/>
                <a:moveTo>
                  <a:pt x="260998" y="0"/>
                </a:moveTo>
                <a:lnTo>
                  <a:pt x="408157" y="92018"/>
                </a:lnTo>
                <a:cubicBezTo>
                  <a:pt x="282285" y="287246"/>
                  <a:pt x="216573" y="465742"/>
                  <a:pt x="211020" y="627506"/>
                </a:cubicBezTo>
                <a:lnTo>
                  <a:pt x="472018" y="627506"/>
                </a:lnTo>
                <a:lnTo>
                  <a:pt x="472018" y="1110630"/>
                </a:lnTo>
                <a:lnTo>
                  <a:pt x="0" y="1110630"/>
                </a:lnTo>
                <a:lnTo>
                  <a:pt x="0" y="648548"/>
                </a:lnTo>
                <a:cubicBezTo>
                  <a:pt x="0" y="449994"/>
                  <a:pt x="87000" y="233811"/>
                  <a:pt x="260998" y="0"/>
                </a:cubicBezTo>
                <a:close/>
              </a:path>
            </a:pathLst>
          </a:custGeom>
          <a:gradFill flip="none" rotWithShape="1">
            <a:gsLst>
              <a:gs pos="0">
                <a:schemeClr val="accent3"/>
              </a:gs>
              <a:gs pos="100000">
                <a:schemeClr val="accent3">
                  <a:lumMod val="20000"/>
                  <a:lumOff val="80000"/>
                </a:schemeClr>
              </a:gs>
            </a:gsLst>
            <a:lin ang="4800000" scaled="0"/>
            <a:tileRect/>
          </a:gra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Content Placeholder 5"/>
          <p:cNvSpPr>
            <a:spLocks noGrp="1"/>
          </p:cNvSpPr>
          <p:nvPr>
            <p:ph sz="quarter" idx="4" hasCustomPrompt="1"/>
          </p:nvPr>
        </p:nvSpPr>
        <p:spPr>
          <a:xfrm>
            <a:off x="1065009" y="4131482"/>
            <a:ext cx="7681428" cy="489163"/>
          </a:xfrm>
        </p:spPr>
        <p:txBody>
          <a:bodyPr anchor="b">
            <a:normAutofit/>
          </a:bodyPr>
          <a:lstStyle>
            <a:lvl1pPr marL="0" indent="0" algn="r">
              <a:buFont typeface="Courier New" panose="02070309020205020404" pitchFamily="49" charset="0"/>
              <a:buNone/>
              <a:defRPr sz="1600" b="1" spc="200" baseline="0">
                <a:latin typeface="+mn-lt"/>
              </a:defRPr>
            </a:lvl1pPr>
            <a:lvl2pPr marL="891540" indent="-342900">
              <a:buFont typeface="Arial" panose="020B0604020202020204" pitchFamily="34" charset="0"/>
              <a:buChar char="•"/>
              <a:defRPr sz="2400"/>
            </a:lvl2pPr>
            <a:lvl3pPr marL="1371600" indent="-274320">
              <a:buFont typeface="Wingdings" panose="05000000000000000000" pitchFamily="2" charset="2"/>
              <a:buChar char="§"/>
              <a:defRPr sz="2160"/>
            </a:lvl3pPr>
            <a:lvl4pPr>
              <a:defRPr sz="1920"/>
            </a:lvl4pPr>
            <a:lvl5pPr>
              <a:defRPr sz="1920"/>
            </a:lvl5pPr>
            <a:lvl6pPr>
              <a:defRPr sz="1920"/>
            </a:lvl6pPr>
            <a:lvl7pPr>
              <a:defRPr sz="1920"/>
            </a:lvl7pPr>
            <a:lvl8pPr>
              <a:defRPr sz="1920"/>
            </a:lvl8pPr>
            <a:lvl9pPr>
              <a:defRPr sz="1920"/>
            </a:lvl9pPr>
          </a:lstStyle>
          <a:p>
            <a:pPr lvl="0"/>
            <a:r>
              <a:rPr lang="en-US" dirty="0"/>
              <a:t>- CREDIT IN ALL CAPS</a:t>
            </a:r>
          </a:p>
        </p:txBody>
      </p:sp>
      <p:sp>
        <p:nvSpPr>
          <p:cNvPr id="7" name="Title 1"/>
          <p:cNvSpPr>
            <a:spLocks noGrp="1"/>
          </p:cNvSpPr>
          <p:nvPr>
            <p:ph type="title" hasCustomPrompt="1"/>
          </p:nvPr>
        </p:nvSpPr>
        <p:spPr>
          <a:xfrm>
            <a:off x="747424" y="834887"/>
            <a:ext cx="7999012" cy="3101009"/>
          </a:xfrm>
        </p:spPr>
        <p:txBody>
          <a:bodyPr anchor="t">
            <a:normAutofit/>
          </a:bodyPr>
          <a:lstStyle>
            <a:lvl1pPr algn="l">
              <a:defRPr sz="4000" b="0" baseline="0">
                <a:latin typeface="+mj-lt"/>
              </a:defRPr>
            </a:lvl1pPr>
          </a:lstStyle>
          <a:p>
            <a:r>
              <a:rPr lang="en-US" dirty="0"/>
              <a:t>Quote here Twenty Words or Less. Keep it Short and Memorable. Quote here Twenty Words or Less. Keep it Short.”</a:t>
            </a:r>
          </a:p>
        </p:txBody>
      </p:sp>
      <p:sp>
        <p:nvSpPr>
          <p:cNvPr id="8" name="Slide Number Placeholder 7"/>
          <p:cNvSpPr>
            <a:spLocks noGrp="1"/>
          </p:cNvSpPr>
          <p:nvPr>
            <p:ph type="sldNum" sz="quarter" idx="10"/>
          </p:nvPr>
        </p:nvSpPr>
        <p:spPr/>
        <p:txBody>
          <a:body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26115540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7433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457200" y="1447584"/>
            <a:ext cx="8229600" cy="3786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lvl1pPr>
              <a:defRPr sz="800">
                <a:solidFill>
                  <a:schemeClr val="tx1"/>
                </a:solidFill>
              </a:defRPr>
            </a:lvl1pPr>
          </a:lstStyle>
          <a:p>
            <a:fld id="{92DA454B-C859-4892-B9FA-68B588C9F547}" type="slidenum">
              <a:rPr lang="en-US" smtClean="0"/>
              <a:t>‹#›</a:t>
            </a:fld>
            <a:endParaRPr lang="en-US" dirty="0"/>
          </a:p>
        </p:txBody>
      </p:sp>
    </p:spTree>
    <p:extLst>
      <p:ext uri="{BB962C8B-B14F-4D97-AF65-F5344CB8AC3E}">
        <p14:creationId xmlns:p14="http://schemas.microsoft.com/office/powerpoint/2010/main" val="6043524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77208"/>
            <a:ext cx="7772400" cy="1225021"/>
          </a:xfrm>
        </p:spPr>
        <p:txBody>
          <a:bodyPr/>
          <a:lstStyle>
            <a:lvl1pPr algn="l">
              <a:defRPr/>
            </a:lvl1pPr>
          </a:lstStyle>
          <a:p>
            <a:r>
              <a:rPr lang="en-US"/>
              <a:t>Click to edit Master title style</a:t>
            </a:r>
            <a:endParaRPr lang="en-US" dirty="0"/>
          </a:p>
        </p:txBody>
      </p:sp>
      <p:sp>
        <p:nvSpPr>
          <p:cNvPr id="3" name="Subtitle 2"/>
          <p:cNvSpPr>
            <a:spLocks noGrp="1"/>
          </p:cNvSpPr>
          <p:nvPr>
            <p:ph type="subTitle" idx="1"/>
          </p:nvPr>
        </p:nvSpPr>
        <p:spPr>
          <a:xfrm>
            <a:off x="685800" y="2823058"/>
            <a:ext cx="7086600" cy="14605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Rectangle 9"/>
          <p:cNvSpPr/>
          <p:nvPr/>
        </p:nvSpPr>
        <p:spPr>
          <a:xfrm>
            <a:off x="-6196" y="4283558"/>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8" name="Picture 7" title="USPTO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4527" y="4701650"/>
            <a:ext cx="1338876" cy="662731"/>
          </a:xfrm>
          <a:prstGeom prst="rect">
            <a:avLst/>
          </a:prstGeom>
        </p:spPr>
      </p:pic>
      <p:sp>
        <p:nvSpPr>
          <p:cNvPr id="12" name="Rectangle 9"/>
          <p:cNvSpPr/>
          <p:nvPr/>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7" name="Rectangle 9"/>
          <p:cNvSpPr/>
          <p:nvPr userDrawn="1"/>
        </p:nvSpPr>
        <p:spPr>
          <a:xfrm>
            <a:off x="-6195" y="4283560"/>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9" name="Picture 8" descr="USPTO-logo-reverse-stacked-500p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04527" y="4701652"/>
            <a:ext cx="1338876" cy="662731"/>
          </a:xfrm>
          <a:prstGeom prst="rect">
            <a:avLst/>
          </a:prstGeom>
        </p:spPr>
      </p:pic>
      <p:sp>
        <p:nvSpPr>
          <p:cNvPr id="11" name="Rectangle 9"/>
          <p:cNvSpPr/>
          <p:nvPr userDrawn="1"/>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spTree>
    <p:extLst>
      <p:ext uri="{BB962C8B-B14F-4D97-AF65-F5344CB8AC3E}">
        <p14:creationId xmlns:p14="http://schemas.microsoft.com/office/powerpoint/2010/main" val="36650042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with background">
    <p:spTree>
      <p:nvGrpSpPr>
        <p:cNvPr id="1" name=""/>
        <p:cNvGrpSpPr/>
        <p:nvPr/>
      </p:nvGrpSpPr>
      <p:grpSpPr>
        <a:xfrm>
          <a:off x="0" y="0"/>
          <a:ext cx="0" cy="0"/>
          <a:chOff x="0" y="0"/>
          <a:chExt cx="0" cy="0"/>
        </a:xfrm>
      </p:grpSpPr>
      <p:pic>
        <p:nvPicPr>
          <p:cNvPr id="7" name="Picture 6" title="Patent drawing background"/>
          <p:cNvPicPr>
            <a:picLocks noChangeAspect="1"/>
          </p:cNvPicPr>
          <p:nvPr/>
        </p:nvPicPr>
        <p:blipFill rotWithShape="1">
          <a:blip r:embed="rId2"/>
          <a:srcRect r="-76"/>
          <a:stretch/>
        </p:blipFill>
        <p:spPr>
          <a:xfrm>
            <a:off x="0" y="42389"/>
            <a:ext cx="9150889" cy="5456393"/>
          </a:xfrm>
          <a:prstGeom prst="rect">
            <a:avLst/>
          </a:prstGeom>
        </p:spPr>
      </p:pic>
      <p:sp>
        <p:nvSpPr>
          <p:cNvPr id="2" name="Title 1"/>
          <p:cNvSpPr>
            <a:spLocks noGrp="1"/>
          </p:cNvSpPr>
          <p:nvPr>
            <p:ph type="ctrTitle"/>
          </p:nvPr>
        </p:nvSpPr>
        <p:spPr>
          <a:xfrm>
            <a:off x="685800" y="1277208"/>
            <a:ext cx="7772400" cy="1225021"/>
          </a:xfrm>
        </p:spPr>
        <p:txBody>
          <a:bodyPr/>
          <a:lstStyle>
            <a:lvl1pPr algn="l">
              <a:defRPr/>
            </a:lvl1pPr>
          </a:lstStyle>
          <a:p>
            <a:r>
              <a:rPr lang="en-US"/>
              <a:t>Click to edit Master title style</a:t>
            </a:r>
            <a:endParaRPr lang="en-US" dirty="0"/>
          </a:p>
        </p:txBody>
      </p:sp>
      <p:sp>
        <p:nvSpPr>
          <p:cNvPr id="3" name="Subtitle 2"/>
          <p:cNvSpPr>
            <a:spLocks noGrp="1"/>
          </p:cNvSpPr>
          <p:nvPr>
            <p:ph type="subTitle" idx="1"/>
          </p:nvPr>
        </p:nvSpPr>
        <p:spPr>
          <a:xfrm>
            <a:off x="685800" y="2826248"/>
            <a:ext cx="7086600" cy="14605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Rectangle 9"/>
          <p:cNvSpPr/>
          <p:nvPr/>
        </p:nvSpPr>
        <p:spPr>
          <a:xfrm>
            <a:off x="-6196" y="4283558"/>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8" name="Picture 7" title="USPTO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4527" y="4701650"/>
            <a:ext cx="1338876" cy="662731"/>
          </a:xfrm>
          <a:prstGeom prst="rect">
            <a:avLst/>
          </a:prstGeom>
        </p:spPr>
      </p:pic>
      <p:sp>
        <p:nvSpPr>
          <p:cNvPr id="12" name="Rectangle 9"/>
          <p:cNvSpPr/>
          <p:nvPr/>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9" name="Rectangle 8"/>
          <p:cNvSpPr/>
          <p:nvPr userDrawn="1"/>
        </p:nvSpPr>
        <p:spPr>
          <a:xfrm>
            <a:off x="0" y="2"/>
            <a:ext cx="9144000" cy="5714999"/>
          </a:xfrm>
          <a:prstGeom prst="rect">
            <a:avLst/>
          </a:prstGeom>
          <a:blipFill dpi="0" rotWithShape="1">
            <a:blip r:embed="rId4">
              <a:alphaModFix amt="5000"/>
              <a:extLst>
                <a:ext uri="{28A0092B-C50C-407E-A947-70E740481C1C}">
                  <a14:useLocalDpi xmlns:a14="http://schemas.microsoft.com/office/drawing/2010/main" val="0"/>
                </a:ext>
              </a:extLst>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20" dirty="0"/>
          </a:p>
        </p:txBody>
      </p:sp>
      <p:sp>
        <p:nvSpPr>
          <p:cNvPr id="11" name="Rectangle 9"/>
          <p:cNvSpPr/>
          <p:nvPr userDrawn="1"/>
        </p:nvSpPr>
        <p:spPr>
          <a:xfrm>
            <a:off x="-6195" y="4283560"/>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13" name="Picture 12" descr="USPTO-logo-reverse-stacked-500px.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04527" y="4701652"/>
            <a:ext cx="1338876" cy="662731"/>
          </a:xfrm>
          <a:prstGeom prst="rect">
            <a:avLst/>
          </a:prstGeom>
        </p:spPr>
      </p:pic>
      <p:sp>
        <p:nvSpPr>
          <p:cNvPr id="14" name="Rectangle 9"/>
          <p:cNvSpPr/>
          <p:nvPr userDrawn="1"/>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spTree>
    <p:extLst>
      <p:ext uri="{BB962C8B-B14F-4D97-AF65-F5344CB8AC3E}">
        <p14:creationId xmlns:p14="http://schemas.microsoft.com/office/powerpoint/2010/main" val="16829671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457200" y="1447584"/>
            <a:ext cx="8229600" cy="3786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lvl1pPr>
              <a:defRPr sz="800">
                <a:solidFill>
                  <a:schemeClr val="tx1"/>
                </a:solidFill>
              </a:defRPr>
            </a:lvl1pPr>
          </a:lstStyle>
          <a:p>
            <a:fld id="{92DA454B-C859-4892-B9FA-68B588C9F547}" type="slidenum">
              <a:rPr lang="en-US" smtClean="0"/>
              <a:t>‹#›</a:t>
            </a:fld>
            <a:endParaRPr lang="en-US" dirty="0"/>
          </a:p>
        </p:txBody>
      </p:sp>
    </p:spTree>
    <p:extLst>
      <p:ext uri="{BB962C8B-B14F-4D97-AF65-F5344CB8AC3E}">
        <p14:creationId xmlns:p14="http://schemas.microsoft.com/office/powerpoint/2010/main" val="18575896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 2 line head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457200" y="1849582"/>
            <a:ext cx="8229600" cy="349134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24949704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Divider slide">
    <p:spTree>
      <p:nvGrpSpPr>
        <p:cNvPr id="1" name=""/>
        <p:cNvGrpSpPr/>
        <p:nvPr/>
      </p:nvGrpSpPr>
      <p:grpSpPr>
        <a:xfrm>
          <a:off x="0" y="0"/>
          <a:ext cx="0" cy="0"/>
          <a:chOff x="0" y="0"/>
          <a:chExt cx="0" cy="0"/>
        </a:xfrm>
      </p:grpSpPr>
      <p:sp>
        <p:nvSpPr>
          <p:cNvPr id="4" name="Rectangle 3"/>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2" name="Title 1"/>
          <p:cNvSpPr>
            <a:spLocks noGrp="1"/>
          </p:cNvSpPr>
          <p:nvPr>
            <p:ph type="title"/>
          </p:nvPr>
        </p:nvSpPr>
        <p:spPr>
          <a:xfrm>
            <a:off x="722313" y="3672417"/>
            <a:ext cx="7772400" cy="1135063"/>
          </a:xfrm>
        </p:spPr>
        <p:txBody>
          <a:bodyPr anchor="t"/>
          <a:lstStyle>
            <a:lvl1pPr algn="l">
              <a:defRPr sz="4000" b="1" cap="none"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2">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6780194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sz="half" idx="1"/>
          </p:nvPr>
        </p:nvSpPr>
        <p:spPr>
          <a:xfrm>
            <a:off x="457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15049211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Text Placeholder 2"/>
          <p:cNvSpPr>
            <a:spLocks noGrp="1"/>
          </p:cNvSpPr>
          <p:nvPr>
            <p:ph type="body" idx="1"/>
          </p:nvPr>
        </p:nvSpPr>
        <p:spPr>
          <a:xfrm>
            <a:off x="457200" y="1423200"/>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1956335"/>
            <a:ext cx="4040188" cy="28696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6" y="1423200"/>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6" y="1956335"/>
            <a:ext cx="4041775" cy="28696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10299667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10250"/>
            <a:ext cx="8229600" cy="864147"/>
          </a:xfrm>
        </p:spPr>
        <p:txBody>
          <a:bodyPr anchor="t" anchorCtr="0"/>
          <a:lstStyle>
            <a:lvl1pPr algn="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19941562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23226702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5" name="Freeform 4"/>
          <p:cNvSpPr/>
          <p:nvPr/>
        </p:nvSpPr>
        <p:spPr>
          <a:xfrm>
            <a:off x="404558" y="452445"/>
            <a:ext cx="911259" cy="811812"/>
          </a:xfrm>
          <a:custGeom>
            <a:avLst/>
            <a:gdLst/>
            <a:ahLst/>
            <a:cxnLst/>
            <a:rect l="l" t="t" r="r" b="b"/>
            <a:pathLst>
              <a:path w="1246682" h="1110630">
                <a:moveTo>
                  <a:pt x="1030110" y="0"/>
                </a:moveTo>
                <a:lnTo>
                  <a:pt x="1182821" y="97614"/>
                </a:lnTo>
                <a:cubicBezTo>
                  <a:pt x="1060478" y="268663"/>
                  <a:pt x="992915" y="445294"/>
                  <a:pt x="980131" y="627506"/>
                </a:cubicBezTo>
                <a:lnTo>
                  <a:pt x="1246682" y="627506"/>
                </a:lnTo>
                <a:lnTo>
                  <a:pt x="1246682" y="1110630"/>
                </a:lnTo>
                <a:lnTo>
                  <a:pt x="769112" y="1110630"/>
                </a:lnTo>
                <a:lnTo>
                  <a:pt x="769112" y="648548"/>
                </a:lnTo>
                <a:cubicBezTo>
                  <a:pt x="769112" y="470413"/>
                  <a:pt x="856111" y="254231"/>
                  <a:pt x="1030110" y="0"/>
                </a:cubicBezTo>
                <a:close/>
                <a:moveTo>
                  <a:pt x="260998" y="0"/>
                </a:moveTo>
                <a:lnTo>
                  <a:pt x="408157" y="92018"/>
                </a:lnTo>
                <a:cubicBezTo>
                  <a:pt x="282285" y="287246"/>
                  <a:pt x="216573" y="465742"/>
                  <a:pt x="211020" y="627506"/>
                </a:cubicBezTo>
                <a:lnTo>
                  <a:pt x="472018" y="627506"/>
                </a:lnTo>
                <a:lnTo>
                  <a:pt x="472018" y="1110630"/>
                </a:lnTo>
                <a:lnTo>
                  <a:pt x="0" y="1110630"/>
                </a:lnTo>
                <a:lnTo>
                  <a:pt x="0" y="648548"/>
                </a:lnTo>
                <a:cubicBezTo>
                  <a:pt x="0" y="449994"/>
                  <a:pt x="87000" y="233811"/>
                  <a:pt x="260998" y="0"/>
                </a:cubicBezTo>
                <a:close/>
              </a:path>
            </a:pathLst>
          </a:custGeom>
          <a:gradFill flip="none" rotWithShape="1">
            <a:gsLst>
              <a:gs pos="0">
                <a:schemeClr val="accent3"/>
              </a:gs>
              <a:gs pos="100000">
                <a:schemeClr val="accent3">
                  <a:lumMod val="20000"/>
                  <a:lumOff val="80000"/>
                </a:schemeClr>
              </a:gs>
            </a:gsLst>
            <a:lin ang="4800000" scaled="0"/>
            <a:tileRect/>
          </a:gra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ontent Placeholder 5"/>
          <p:cNvSpPr>
            <a:spLocks noGrp="1"/>
          </p:cNvSpPr>
          <p:nvPr>
            <p:ph sz="quarter" idx="4" hasCustomPrompt="1"/>
          </p:nvPr>
        </p:nvSpPr>
        <p:spPr>
          <a:xfrm>
            <a:off x="1065009" y="4131482"/>
            <a:ext cx="7681428" cy="489163"/>
          </a:xfrm>
        </p:spPr>
        <p:txBody>
          <a:bodyPr anchor="b">
            <a:normAutofit/>
          </a:bodyPr>
          <a:lstStyle>
            <a:lvl1pPr marL="0" indent="0" algn="r">
              <a:buFont typeface="Courier New" panose="02070309020205020404" pitchFamily="49" charset="0"/>
              <a:buNone/>
              <a:defRPr sz="1600" b="1" spc="200" baseline="0">
                <a:latin typeface="+mn-lt"/>
              </a:defRPr>
            </a:lvl1pPr>
            <a:lvl2pPr marL="891540" indent="-342900">
              <a:buFont typeface="Arial" panose="020B0604020202020204" pitchFamily="34" charset="0"/>
              <a:buChar char="•"/>
              <a:defRPr sz="2400"/>
            </a:lvl2pPr>
            <a:lvl3pPr marL="1371600" indent="-274320">
              <a:buFont typeface="Wingdings" panose="05000000000000000000" pitchFamily="2" charset="2"/>
              <a:buChar char="§"/>
              <a:defRPr sz="2160"/>
            </a:lvl3pPr>
            <a:lvl4pPr>
              <a:defRPr sz="1920"/>
            </a:lvl4pPr>
            <a:lvl5pPr>
              <a:defRPr sz="1920"/>
            </a:lvl5pPr>
            <a:lvl6pPr>
              <a:defRPr sz="1920"/>
            </a:lvl6pPr>
            <a:lvl7pPr>
              <a:defRPr sz="1920"/>
            </a:lvl7pPr>
            <a:lvl8pPr>
              <a:defRPr sz="1920"/>
            </a:lvl8pPr>
            <a:lvl9pPr>
              <a:defRPr sz="1920"/>
            </a:lvl9pPr>
          </a:lstStyle>
          <a:p>
            <a:pPr lvl="0"/>
            <a:r>
              <a:rPr lang="en-US" dirty="0"/>
              <a:t>- CREDIT IN ALL CAPS</a:t>
            </a:r>
          </a:p>
        </p:txBody>
      </p:sp>
      <p:sp>
        <p:nvSpPr>
          <p:cNvPr id="7" name="Title 1"/>
          <p:cNvSpPr>
            <a:spLocks noGrp="1"/>
          </p:cNvSpPr>
          <p:nvPr>
            <p:ph type="title" hasCustomPrompt="1"/>
          </p:nvPr>
        </p:nvSpPr>
        <p:spPr>
          <a:xfrm>
            <a:off x="747424" y="834887"/>
            <a:ext cx="7999012" cy="3101009"/>
          </a:xfrm>
        </p:spPr>
        <p:txBody>
          <a:bodyPr anchor="t">
            <a:normAutofit/>
          </a:bodyPr>
          <a:lstStyle>
            <a:lvl1pPr algn="l">
              <a:defRPr sz="4000" b="0" baseline="0">
                <a:latin typeface="+mj-lt"/>
              </a:defRPr>
            </a:lvl1pPr>
          </a:lstStyle>
          <a:p>
            <a:r>
              <a:rPr lang="en-US" dirty="0"/>
              <a:t>Quote here Twenty Words or Less. Keep it Short and Memorable. Quote here Twenty Words or Less. Keep it Short.”</a:t>
            </a:r>
          </a:p>
        </p:txBody>
      </p:sp>
      <p:sp>
        <p:nvSpPr>
          <p:cNvPr id="8" name="Slide Number Placeholder 7"/>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476747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 2 line head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457200" y="1849582"/>
            <a:ext cx="8229600" cy="349134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1435904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Opening slide with text">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1450" y="1391428"/>
            <a:ext cx="4021100" cy="1990444"/>
          </a:xfrm>
          <a:prstGeom prst="rect">
            <a:avLst/>
          </a:prstGeom>
        </p:spPr>
      </p:pic>
      <p:sp>
        <p:nvSpPr>
          <p:cNvPr id="6" name="Subtitle 2"/>
          <p:cNvSpPr>
            <a:spLocks noGrp="1"/>
          </p:cNvSpPr>
          <p:nvPr>
            <p:ph type="subTitle" idx="1" hasCustomPrompt="1"/>
          </p:nvPr>
        </p:nvSpPr>
        <p:spPr>
          <a:xfrm>
            <a:off x="685799" y="4348634"/>
            <a:ext cx="7885827" cy="746877"/>
          </a:xfrm>
        </p:spPr>
        <p:txBody>
          <a:bodyPr anchor="b">
            <a:normAutofit/>
          </a:bodyPr>
          <a:lstStyle>
            <a:lvl1pPr marL="0" indent="0" algn="ctr">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title style</a:t>
            </a:r>
          </a:p>
        </p:txBody>
      </p:sp>
    </p:spTree>
    <p:extLst>
      <p:ext uri="{BB962C8B-B14F-4D97-AF65-F5344CB8AC3E}">
        <p14:creationId xmlns:p14="http://schemas.microsoft.com/office/powerpoint/2010/main" val="14092921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Opening slide">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1450" y="1862278"/>
            <a:ext cx="4021100" cy="1990444"/>
          </a:xfrm>
          <a:prstGeom prst="rect">
            <a:avLst/>
          </a:prstGeom>
        </p:spPr>
      </p:pic>
      <p:sp>
        <p:nvSpPr>
          <p:cNvPr id="5" name="Rectangle 4"/>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6" name="Picture 5" descr="USPTO-logo-reverse-stacked-1000p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61451" y="1852118"/>
            <a:ext cx="4021100" cy="1990444"/>
          </a:xfrm>
          <a:prstGeom prst="rect">
            <a:avLst/>
          </a:prstGeom>
        </p:spPr>
      </p:pic>
    </p:spTree>
    <p:extLst>
      <p:ext uri="{BB962C8B-B14F-4D97-AF65-F5344CB8AC3E}">
        <p14:creationId xmlns:p14="http://schemas.microsoft.com/office/powerpoint/2010/main" val="5923595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1406" y="916906"/>
            <a:ext cx="3881188" cy="3881188"/>
          </a:xfrm>
          <a:prstGeom prst="rect">
            <a:avLst/>
          </a:prstGeom>
        </p:spPr>
      </p:pic>
      <p:sp>
        <p:nvSpPr>
          <p:cNvPr id="5" name="Rectangle 4"/>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6" name="Picture 5" descr="uspto_seal_1000px-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31407" y="916906"/>
            <a:ext cx="3881188" cy="3881188"/>
          </a:xfrm>
          <a:prstGeom prst="rect">
            <a:avLst/>
          </a:prstGeom>
        </p:spPr>
      </p:pic>
    </p:spTree>
    <p:extLst>
      <p:ext uri="{BB962C8B-B14F-4D97-AF65-F5344CB8AC3E}">
        <p14:creationId xmlns:p14="http://schemas.microsoft.com/office/powerpoint/2010/main" val="17969126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losing slide with image disclaimer">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1406" y="916906"/>
            <a:ext cx="3881188" cy="3881188"/>
          </a:xfrm>
          <a:prstGeom prst="rect">
            <a:avLst/>
          </a:prstGeom>
        </p:spPr>
      </p:pic>
      <p:sp>
        <p:nvSpPr>
          <p:cNvPr id="2" name="TextBox 1"/>
          <p:cNvSpPr txBox="1"/>
          <p:nvPr/>
        </p:nvSpPr>
        <p:spPr>
          <a:xfrm>
            <a:off x="2499412" y="5129408"/>
            <a:ext cx="4145175" cy="253916"/>
          </a:xfrm>
          <a:prstGeom prst="rect">
            <a:avLst/>
          </a:prstGeom>
          <a:noFill/>
        </p:spPr>
        <p:txBody>
          <a:bodyPr wrap="square" rtlCol="0">
            <a:spAutoFit/>
          </a:bodyPr>
          <a:lstStyle/>
          <a:p>
            <a:pPr algn="ctr"/>
            <a:r>
              <a:rPr lang="en-US" sz="1050" dirty="0">
                <a:solidFill>
                  <a:schemeClr val="bg1"/>
                </a:solidFill>
              </a:rPr>
              <a:t>Images used in this presentation are</a:t>
            </a:r>
            <a:r>
              <a:rPr lang="en-US" sz="1050" baseline="0" dirty="0">
                <a:solidFill>
                  <a:schemeClr val="bg1"/>
                </a:solidFill>
              </a:rPr>
              <a:t> for educational purposes only.</a:t>
            </a:r>
            <a:endParaRPr lang="en-US" sz="1050" dirty="0">
              <a:solidFill>
                <a:schemeClr val="bg1"/>
              </a:solidFill>
            </a:endParaRPr>
          </a:p>
        </p:txBody>
      </p:sp>
    </p:spTree>
    <p:extLst>
      <p:ext uri="{BB962C8B-B14F-4D97-AF65-F5344CB8AC3E}">
        <p14:creationId xmlns:p14="http://schemas.microsoft.com/office/powerpoint/2010/main" val="25947774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losing slide with contact info">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526" y="916906"/>
            <a:ext cx="3881188" cy="3881188"/>
          </a:xfrm>
          <a:prstGeom prst="rect">
            <a:avLst/>
          </a:prstGeom>
        </p:spPr>
      </p:pic>
      <p:sp>
        <p:nvSpPr>
          <p:cNvPr id="2" name="TextBox 1"/>
          <p:cNvSpPr txBox="1"/>
          <p:nvPr/>
        </p:nvSpPr>
        <p:spPr>
          <a:xfrm>
            <a:off x="5303520" y="975743"/>
            <a:ext cx="3396343" cy="769441"/>
          </a:xfrm>
          <a:prstGeom prst="rect">
            <a:avLst/>
          </a:prstGeom>
          <a:noFill/>
        </p:spPr>
        <p:txBody>
          <a:bodyPr wrap="square" rtlCol="0">
            <a:spAutoFit/>
          </a:bodyPr>
          <a:lstStyle/>
          <a:p>
            <a:r>
              <a:rPr lang="en-US" sz="4400" b="1" dirty="0">
                <a:solidFill>
                  <a:schemeClr val="bg1"/>
                </a:solidFill>
              </a:rPr>
              <a:t>Thank</a:t>
            </a:r>
            <a:r>
              <a:rPr lang="en-US" sz="4400" b="1" baseline="0" dirty="0">
                <a:solidFill>
                  <a:schemeClr val="bg1"/>
                </a:solidFill>
              </a:rPr>
              <a:t> you!</a:t>
            </a:r>
          </a:p>
        </p:txBody>
      </p:sp>
      <p:sp>
        <p:nvSpPr>
          <p:cNvPr id="13" name="Text Placeholder 12"/>
          <p:cNvSpPr>
            <a:spLocks noGrp="1"/>
          </p:cNvSpPr>
          <p:nvPr>
            <p:ph type="body" sz="quarter" idx="10" hasCustomPrompt="1"/>
          </p:nvPr>
        </p:nvSpPr>
        <p:spPr>
          <a:xfrm>
            <a:off x="5303520" y="2103447"/>
            <a:ext cx="2816225" cy="519383"/>
          </a:xfrm>
        </p:spPr>
        <p:txBody>
          <a:bodyPr>
            <a:normAutofit/>
          </a:bodyPr>
          <a:lstStyle>
            <a:lvl1pPr marL="0" indent="0">
              <a:buNone/>
              <a:defRPr sz="2800" b="1">
                <a:solidFill>
                  <a:schemeClr val="bg1"/>
                </a:solidFill>
              </a:defRPr>
            </a:lvl1pPr>
          </a:lstStyle>
          <a:p>
            <a:pPr lvl="0"/>
            <a:r>
              <a:rPr lang="en-US" dirty="0"/>
              <a:t>Name</a:t>
            </a:r>
          </a:p>
        </p:txBody>
      </p:sp>
      <p:sp>
        <p:nvSpPr>
          <p:cNvPr id="14" name="Text Placeholder 12"/>
          <p:cNvSpPr>
            <a:spLocks noGrp="1"/>
          </p:cNvSpPr>
          <p:nvPr>
            <p:ph type="body" sz="quarter" idx="11" hasCustomPrompt="1"/>
          </p:nvPr>
        </p:nvSpPr>
        <p:spPr>
          <a:xfrm>
            <a:off x="5303520" y="2637699"/>
            <a:ext cx="2816225" cy="519383"/>
          </a:xfrm>
        </p:spPr>
        <p:txBody>
          <a:bodyPr>
            <a:normAutofit/>
          </a:bodyPr>
          <a:lstStyle>
            <a:lvl1pPr marL="0" indent="0">
              <a:buNone/>
              <a:defRPr sz="1800" b="0">
                <a:solidFill>
                  <a:schemeClr val="bg1"/>
                </a:solidFill>
              </a:defRPr>
            </a:lvl1pPr>
          </a:lstStyle>
          <a:p>
            <a:pPr lvl="0"/>
            <a:r>
              <a:rPr lang="en-US" dirty="0"/>
              <a:t>Title</a:t>
            </a:r>
          </a:p>
        </p:txBody>
      </p:sp>
      <p:sp>
        <p:nvSpPr>
          <p:cNvPr id="15" name="Text Placeholder 12"/>
          <p:cNvSpPr>
            <a:spLocks noGrp="1"/>
          </p:cNvSpPr>
          <p:nvPr>
            <p:ph type="body" sz="quarter" idx="12" hasCustomPrompt="1"/>
          </p:nvPr>
        </p:nvSpPr>
        <p:spPr>
          <a:xfrm>
            <a:off x="5303520" y="3462967"/>
            <a:ext cx="2816225" cy="365618"/>
          </a:xfrm>
        </p:spPr>
        <p:txBody>
          <a:bodyPr>
            <a:normAutofit/>
          </a:bodyPr>
          <a:lstStyle>
            <a:lvl1pPr marL="0" indent="0">
              <a:buNone/>
              <a:defRPr sz="1800" b="0">
                <a:solidFill>
                  <a:schemeClr val="bg1"/>
                </a:solidFill>
              </a:defRPr>
            </a:lvl1pPr>
          </a:lstStyle>
          <a:p>
            <a:pPr lvl="0"/>
            <a:r>
              <a:rPr lang="en-US" dirty="0"/>
              <a:t>Email</a:t>
            </a:r>
          </a:p>
        </p:txBody>
      </p:sp>
      <p:sp>
        <p:nvSpPr>
          <p:cNvPr id="16" name="Text Placeholder 12"/>
          <p:cNvSpPr>
            <a:spLocks noGrp="1"/>
          </p:cNvSpPr>
          <p:nvPr>
            <p:ph type="body" sz="quarter" idx="13" hasCustomPrompt="1"/>
          </p:nvPr>
        </p:nvSpPr>
        <p:spPr>
          <a:xfrm>
            <a:off x="5303519" y="3828585"/>
            <a:ext cx="2816225" cy="386576"/>
          </a:xfrm>
        </p:spPr>
        <p:txBody>
          <a:bodyPr>
            <a:normAutofit/>
          </a:bodyPr>
          <a:lstStyle>
            <a:lvl1pPr marL="0" indent="0">
              <a:buNone/>
              <a:defRPr sz="1800" b="0">
                <a:solidFill>
                  <a:schemeClr val="bg1"/>
                </a:solidFill>
              </a:defRPr>
            </a:lvl1pPr>
          </a:lstStyle>
          <a:p>
            <a:pPr lvl="0"/>
            <a:r>
              <a:rPr lang="en-US" dirty="0"/>
              <a:t>Phone</a:t>
            </a:r>
          </a:p>
        </p:txBody>
      </p:sp>
      <p:sp>
        <p:nvSpPr>
          <p:cNvPr id="18" name="TextBox 17"/>
          <p:cNvSpPr txBox="1"/>
          <p:nvPr/>
        </p:nvSpPr>
        <p:spPr>
          <a:xfrm>
            <a:off x="5303520" y="4210157"/>
            <a:ext cx="28162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kern="1200" dirty="0">
                <a:solidFill>
                  <a:schemeClr val="bg1"/>
                </a:solidFill>
                <a:latin typeface="Segoe UI" panose="020B0502040204020203" pitchFamily="34" charset="0"/>
                <a:ea typeface="+mn-ea"/>
                <a:cs typeface="Segoe UI" panose="020B0502040204020203" pitchFamily="34" charset="0"/>
              </a:rPr>
              <a:t>www.uspto.gov</a:t>
            </a:r>
          </a:p>
        </p:txBody>
      </p:sp>
    </p:spTree>
    <p:extLst>
      <p:ext uri="{BB962C8B-B14F-4D97-AF65-F5344CB8AC3E}">
        <p14:creationId xmlns:p14="http://schemas.microsoft.com/office/powerpoint/2010/main" val="17573417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losing slide w/ contact info and disclaimer">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526" y="916906"/>
            <a:ext cx="3881188" cy="3881188"/>
          </a:xfrm>
          <a:prstGeom prst="rect">
            <a:avLst/>
          </a:prstGeom>
        </p:spPr>
      </p:pic>
      <p:sp>
        <p:nvSpPr>
          <p:cNvPr id="2" name="TextBox 1"/>
          <p:cNvSpPr txBox="1"/>
          <p:nvPr/>
        </p:nvSpPr>
        <p:spPr>
          <a:xfrm>
            <a:off x="5303520" y="975743"/>
            <a:ext cx="3396343" cy="769441"/>
          </a:xfrm>
          <a:prstGeom prst="rect">
            <a:avLst/>
          </a:prstGeom>
          <a:noFill/>
        </p:spPr>
        <p:txBody>
          <a:bodyPr wrap="square" rtlCol="0">
            <a:spAutoFit/>
          </a:bodyPr>
          <a:lstStyle/>
          <a:p>
            <a:r>
              <a:rPr lang="en-US" sz="4400" b="1" dirty="0">
                <a:solidFill>
                  <a:schemeClr val="bg1"/>
                </a:solidFill>
              </a:rPr>
              <a:t>Thank</a:t>
            </a:r>
            <a:r>
              <a:rPr lang="en-US" sz="4400" b="1" baseline="0" dirty="0">
                <a:solidFill>
                  <a:schemeClr val="bg1"/>
                </a:solidFill>
              </a:rPr>
              <a:t> you!</a:t>
            </a:r>
          </a:p>
        </p:txBody>
      </p:sp>
      <p:sp>
        <p:nvSpPr>
          <p:cNvPr id="13" name="Text Placeholder 12"/>
          <p:cNvSpPr>
            <a:spLocks noGrp="1"/>
          </p:cNvSpPr>
          <p:nvPr>
            <p:ph type="body" sz="quarter" idx="10" hasCustomPrompt="1"/>
          </p:nvPr>
        </p:nvSpPr>
        <p:spPr>
          <a:xfrm>
            <a:off x="5303520" y="2103447"/>
            <a:ext cx="2816225" cy="519383"/>
          </a:xfrm>
        </p:spPr>
        <p:txBody>
          <a:bodyPr>
            <a:normAutofit/>
          </a:bodyPr>
          <a:lstStyle>
            <a:lvl1pPr marL="0" indent="0">
              <a:buNone/>
              <a:defRPr sz="2800" b="1">
                <a:solidFill>
                  <a:schemeClr val="bg1"/>
                </a:solidFill>
              </a:defRPr>
            </a:lvl1pPr>
          </a:lstStyle>
          <a:p>
            <a:pPr lvl="0"/>
            <a:r>
              <a:rPr lang="en-US" dirty="0"/>
              <a:t>Name</a:t>
            </a:r>
          </a:p>
        </p:txBody>
      </p:sp>
      <p:sp>
        <p:nvSpPr>
          <p:cNvPr id="14" name="Text Placeholder 12"/>
          <p:cNvSpPr>
            <a:spLocks noGrp="1"/>
          </p:cNvSpPr>
          <p:nvPr>
            <p:ph type="body" sz="quarter" idx="11" hasCustomPrompt="1"/>
          </p:nvPr>
        </p:nvSpPr>
        <p:spPr>
          <a:xfrm>
            <a:off x="5303520" y="2637699"/>
            <a:ext cx="2816225" cy="519383"/>
          </a:xfrm>
        </p:spPr>
        <p:txBody>
          <a:bodyPr>
            <a:normAutofit/>
          </a:bodyPr>
          <a:lstStyle>
            <a:lvl1pPr marL="0" indent="0">
              <a:buNone/>
              <a:defRPr sz="1800" b="0">
                <a:solidFill>
                  <a:schemeClr val="bg1"/>
                </a:solidFill>
              </a:defRPr>
            </a:lvl1pPr>
          </a:lstStyle>
          <a:p>
            <a:pPr lvl="0"/>
            <a:r>
              <a:rPr lang="en-US" dirty="0"/>
              <a:t>Title</a:t>
            </a:r>
          </a:p>
        </p:txBody>
      </p:sp>
      <p:sp>
        <p:nvSpPr>
          <p:cNvPr id="15" name="Text Placeholder 12"/>
          <p:cNvSpPr>
            <a:spLocks noGrp="1"/>
          </p:cNvSpPr>
          <p:nvPr>
            <p:ph type="body" sz="quarter" idx="12" hasCustomPrompt="1"/>
          </p:nvPr>
        </p:nvSpPr>
        <p:spPr>
          <a:xfrm>
            <a:off x="5303520" y="3462967"/>
            <a:ext cx="2816225" cy="365618"/>
          </a:xfrm>
        </p:spPr>
        <p:txBody>
          <a:bodyPr>
            <a:normAutofit/>
          </a:bodyPr>
          <a:lstStyle>
            <a:lvl1pPr marL="0" indent="0">
              <a:buNone/>
              <a:defRPr sz="1800" b="0">
                <a:solidFill>
                  <a:schemeClr val="bg1"/>
                </a:solidFill>
              </a:defRPr>
            </a:lvl1pPr>
          </a:lstStyle>
          <a:p>
            <a:pPr lvl="0"/>
            <a:r>
              <a:rPr lang="en-US" dirty="0"/>
              <a:t>Email</a:t>
            </a:r>
          </a:p>
        </p:txBody>
      </p:sp>
      <p:sp>
        <p:nvSpPr>
          <p:cNvPr id="16" name="Text Placeholder 12"/>
          <p:cNvSpPr>
            <a:spLocks noGrp="1"/>
          </p:cNvSpPr>
          <p:nvPr>
            <p:ph type="body" sz="quarter" idx="13" hasCustomPrompt="1"/>
          </p:nvPr>
        </p:nvSpPr>
        <p:spPr>
          <a:xfrm>
            <a:off x="5303519" y="3828585"/>
            <a:ext cx="2816225" cy="386576"/>
          </a:xfrm>
        </p:spPr>
        <p:txBody>
          <a:bodyPr>
            <a:normAutofit/>
          </a:bodyPr>
          <a:lstStyle>
            <a:lvl1pPr marL="0" indent="0">
              <a:buNone/>
              <a:defRPr sz="1800" b="0">
                <a:solidFill>
                  <a:schemeClr val="bg1"/>
                </a:solidFill>
              </a:defRPr>
            </a:lvl1pPr>
          </a:lstStyle>
          <a:p>
            <a:pPr lvl="0"/>
            <a:r>
              <a:rPr lang="en-US" dirty="0"/>
              <a:t>Phone</a:t>
            </a:r>
          </a:p>
        </p:txBody>
      </p:sp>
      <p:sp>
        <p:nvSpPr>
          <p:cNvPr id="18" name="TextBox 17"/>
          <p:cNvSpPr txBox="1"/>
          <p:nvPr/>
        </p:nvSpPr>
        <p:spPr>
          <a:xfrm>
            <a:off x="5303520" y="4210157"/>
            <a:ext cx="28162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kern="1200" dirty="0">
                <a:solidFill>
                  <a:schemeClr val="bg1"/>
                </a:solidFill>
                <a:latin typeface="Segoe UI" panose="020B0502040204020203" pitchFamily="34" charset="0"/>
                <a:ea typeface="+mn-ea"/>
                <a:cs typeface="Segoe UI" panose="020B0502040204020203" pitchFamily="34" charset="0"/>
              </a:rPr>
              <a:t>www.uspto.gov</a:t>
            </a:r>
          </a:p>
        </p:txBody>
      </p:sp>
      <p:sp>
        <p:nvSpPr>
          <p:cNvPr id="10" name="TextBox 9"/>
          <p:cNvSpPr txBox="1"/>
          <p:nvPr/>
        </p:nvSpPr>
        <p:spPr>
          <a:xfrm>
            <a:off x="792532" y="5129408"/>
            <a:ext cx="4145175" cy="253916"/>
          </a:xfrm>
          <a:prstGeom prst="rect">
            <a:avLst/>
          </a:prstGeom>
          <a:noFill/>
        </p:spPr>
        <p:txBody>
          <a:bodyPr wrap="square" rtlCol="0">
            <a:spAutoFit/>
          </a:bodyPr>
          <a:lstStyle/>
          <a:p>
            <a:pPr algn="ctr"/>
            <a:r>
              <a:rPr lang="en-US" sz="1050" dirty="0">
                <a:solidFill>
                  <a:schemeClr val="bg1"/>
                </a:solidFill>
              </a:rPr>
              <a:t>Images used in this presentation are</a:t>
            </a:r>
            <a:r>
              <a:rPr lang="en-US" sz="1050" baseline="0" dirty="0">
                <a:solidFill>
                  <a:schemeClr val="bg1"/>
                </a:solidFill>
              </a:rPr>
              <a:t> for educational purposes only.</a:t>
            </a:r>
            <a:endParaRPr lang="en-US" sz="1050" dirty="0">
              <a:solidFill>
                <a:schemeClr val="bg1"/>
              </a:solidFill>
            </a:endParaRPr>
          </a:p>
        </p:txBody>
      </p:sp>
    </p:spTree>
    <p:extLst>
      <p:ext uri="{BB962C8B-B14F-4D97-AF65-F5344CB8AC3E}">
        <p14:creationId xmlns:p14="http://schemas.microsoft.com/office/powerpoint/2010/main" val="2425863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457200" y="1447584"/>
            <a:ext cx="8229600" cy="3786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lvl1pPr>
              <a:defRPr sz="800">
                <a:solidFill>
                  <a:schemeClr val="tx1"/>
                </a:solidFill>
              </a:defRPr>
            </a:lvl1p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22294113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 2 line headline 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457200" y="1849582"/>
            <a:ext cx="8229600" cy="349134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p>
            <a:fld id="{1D648693-0942-45E9-83AE-76FC568F9452}" type="slidenum">
              <a:rPr lang="en-US" smtClean="0"/>
              <a:pPr/>
              <a:t>‹#›</a:t>
            </a:fld>
            <a:endParaRPr lang="en-US"/>
          </a:p>
        </p:txBody>
      </p:sp>
    </p:spTree>
    <p:extLst>
      <p:ext uri="{BB962C8B-B14F-4D97-AF65-F5344CB8AC3E}">
        <p14:creationId xmlns:p14="http://schemas.microsoft.com/office/powerpoint/2010/main" val="32839411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no logo">
    <p:spTree>
      <p:nvGrpSpPr>
        <p:cNvPr id="1" name=""/>
        <p:cNvGrpSpPr/>
        <p:nvPr/>
      </p:nvGrpSpPr>
      <p:grpSpPr>
        <a:xfrm>
          <a:off x="0" y="0"/>
          <a:ext cx="0" cy="0"/>
          <a:chOff x="0" y="0"/>
          <a:chExt cx="0" cy="0"/>
        </a:xfrm>
      </p:grpSpPr>
      <p:sp>
        <p:nvSpPr>
          <p:cNvPr id="2" name="Title 1"/>
          <p:cNvSpPr>
            <a:spLocks noGrp="1"/>
          </p:cNvSpPr>
          <p:nvPr>
            <p:ph type="title"/>
          </p:nvPr>
        </p:nvSpPr>
        <p:spPr>
          <a:xfrm>
            <a:off x="457200" y="310250"/>
            <a:ext cx="8229600" cy="864147"/>
          </a:xfrm>
        </p:spPr>
        <p:txBody>
          <a:bodyPr anchor="t" anchorCtr="0"/>
          <a:lstStyle>
            <a:lvl1pPr algn="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1D648693-0942-45E9-83AE-76FC568F9452}" type="slidenum">
              <a:rPr lang="en-US" smtClean="0"/>
              <a:pPr/>
              <a:t>‹#›</a:t>
            </a:fld>
            <a:endParaRPr lang="en-US"/>
          </a:p>
        </p:txBody>
      </p:sp>
    </p:spTree>
    <p:extLst>
      <p:ext uri="{BB962C8B-B14F-4D97-AF65-F5344CB8AC3E}">
        <p14:creationId xmlns:p14="http://schemas.microsoft.com/office/powerpoint/2010/main" val="27342951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no logo">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D648693-0942-45E9-83AE-76FC568F9452}" type="slidenum">
              <a:rPr lang="en-US" smtClean="0"/>
              <a:pPr/>
              <a:t>‹#›</a:t>
            </a:fld>
            <a:endParaRPr lang="en-US"/>
          </a:p>
        </p:txBody>
      </p:sp>
    </p:spTree>
    <p:extLst>
      <p:ext uri="{BB962C8B-B14F-4D97-AF65-F5344CB8AC3E}">
        <p14:creationId xmlns:p14="http://schemas.microsoft.com/office/powerpoint/2010/main" val="3228987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Divider slide">
    <p:spTree>
      <p:nvGrpSpPr>
        <p:cNvPr id="1" name=""/>
        <p:cNvGrpSpPr/>
        <p:nvPr/>
      </p:nvGrpSpPr>
      <p:grpSpPr>
        <a:xfrm>
          <a:off x="0" y="0"/>
          <a:ext cx="0" cy="0"/>
          <a:chOff x="0" y="0"/>
          <a:chExt cx="0" cy="0"/>
        </a:xfrm>
      </p:grpSpPr>
      <p:sp>
        <p:nvSpPr>
          <p:cNvPr id="4" name="Rectangle 3"/>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2" name="Title 1"/>
          <p:cNvSpPr>
            <a:spLocks noGrp="1"/>
          </p:cNvSpPr>
          <p:nvPr>
            <p:ph type="title"/>
          </p:nvPr>
        </p:nvSpPr>
        <p:spPr>
          <a:xfrm>
            <a:off x="722313" y="3672417"/>
            <a:ext cx="7772400" cy="1135063"/>
          </a:xfrm>
        </p:spPr>
        <p:txBody>
          <a:bodyPr anchor="t"/>
          <a:lstStyle>
            <a:lvl1pPr algn="l">
              <a:defRPr sz="4000" b="1" cap="none"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2">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823086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 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sz="half" idx="1"/>
          </p:nvPr>
        </p:nvSpPr>
        <p:spPr>
          <a:xfrm>
            <a:off x="457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p>
            <a:fld id="{1D648693-0942-45E9-83AE-76FC568F9452}" type="slidenum">
              <a:rPr lang="en-US" smtClean="0"/>
              <a:pPr/>
              <a:t>‹#›</a:t>
            </a:fld>
            <a:endParaRPr lang="en-US"/>
          </a:p>
        </p:txBody>
      </p:sp>
    </p:spTree>
    <p:extLst>
      <p:ext uri="{BB962C8B-B14F-4D97-AF65-F5344CB8AC3E}">
        <p14:creationId xmlns:p14="http://schemas.microsoft.com/office/powerpoint/2010/main" val="14007495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Freeform 4" title="Quotation mark"/>
          <p:cNvSpPr/>
          <p:nvPr userDrawn="1"/>
        </p:nvSpPr>
        <p:spPr>
          <a:xfrm>
            <a:off x="404558" y="452445"/>
            <a:ext cx="911259" cy="811812"/>
          </a:xfrm>
          <a:custGeom>
            <a:avLst/>
            <a:gdLst/>
            <a:ahLst/>
            <a:cxnLst/>
            <a:rect l="l" t="t" r="r" b="b"/>
            <a:pathLst>
              <a:path w="1246682" h="1110630">
                <a:moveTo>
                  <a:pt x="1030110" y="0"/>
                </a:moveTo>
                <a:lnTo>
                  <a:pt x="1182821" y="97614"/>
                </a:lnTo>
                <a:cubicBezTo>
                  <a:pt x="1060478" y="268663"/>
                  <a:pt x="992915" y="445294"/>
                  <a:pt x="980131" y="627506"/>
                </a:cubicBezTo>
                <a:lnTo>
                  <a:pt x="1246682" y="627506"/>
                </a:lnTo>
                <a:lnTo>
                  <a:pt x="1246682" y="1110630"/>
                </a:lnTo>
                <a:lnTo>
                  <a:pt x="769112" y="1110630"/>
                </a:lnTo>
                <a:lnTo>
                  <a:pt x="769112" y="648548"/>
                </a:lnTo>
                <a:cubicBezTo>
                  <a:pt x="769112" y="470413"/>
                  <a:pt x="856111" y="254231"/>
                  <a:pt x="1030110" y="0"/>
                </a:cubicBezTo>
                <a:close/>
                <a:moveTo>
                  <a:pt x="260998" y="0"/>
                </a:moveTo>
                <a:lnTo>
                  <a:pt x="408157" y="92018"/>
                </a:lnTo>
                <a:cubicBezTo>
                  <a:pt x="282285" y="287246"/>
                  <a:pt x="216573" y="465742"/>
                  <a:pt x="211020" y="627506"/>
                </a:cubicBezTo>
                <a:lnTo>
                  <a:pt x="472018" y="627506"/>
                </a:lnTo>
                <a:lnTo>
                  <a:pt x="472018" y="1110630"/>
                </a:lnTo>
                <a:lnTo>
                  <a:pt x="0" y="1110630"/>
                </a:lnTo>
                <a:lnTo>
                  <a:pt x="0" y="648548"/>
                </a:lnTo>
                <a:cubicBezTo>
                  <a:pt x="0" y="449994"/>
                  <a:pt x="87000" y="233811"/>
                  <a:pt x="260998" y="0"/>
                </a:cubicBezTo>
                <a:close/>
              </a:path>
            </a:pathLst>
          </a:custGeom>
          <a:gradFill flip="none" rotWithShape="1">
            <a:gsLst>
              <a:gs pos="0">
                <a:schemeClr val="accent3"/>
              </a:gs>
              <a:gs pos="100000">
                <a:schemeClr val="accent3">
                  <a:lumMod val="20000"/>
                  <a:lumOff val="80000"/>
                </a:schemeClr>
              </a:gs>
            </a:gsLst>
            <a:lin ang="4800000" scaled="0"/>
            <a:tileRect/>
          </a:gra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ontent Placeholder 5"/>
          <p:cNvSpPr>
            <a:spLocks noGrp="1"/>
          </p:cNvSpPr>
          <p:nvPr>
            <p:ph sz="quarter" idx="4" hasCustomPrompt="1"/>
          </p:nvPr>
        </p:nvSpPr>
        <p:spPr>
          <a:xfrm>
            <a:off x="1065009" y="4131482"/>
            <a:ext cx="7681428" cy="489163"/>
          </a:xfrm>
        </p:spPr>
        <p:txBody>
          <a:bodyPr anchor="b">
            <a:normAutofit/>
          </a:bodyPr>
          <a:lstStyle>
            <a:lvl1pPr marL="0" indent="0" algn="r">
              <a:buFont typeface="Courier New" panose="02070309020205020404" pitchFamily="49" charset="0"/>
              <a:buNone/>
              <a:defRPr sz="1600" b="1" spc="200" baseline="0">
                <a:latin typeface="+mn-lt"/>
              </a:defRPr>
            </a:lvl1pPr>
            <a:lvl2pPr marL="891540" indent="-342900">
              <a:buFont typeface="Arial" panose="020B0604020202020204" pitchFamily="34" charset="0"/>
              <a:buChar char="•"/>
              <a:defRPr sz="2400"/>
            </a:lvl2pPr>
            <a:lvl3pPr marL="1371600" indent="-274320">
              <a:buFont typeface="Wingdings" panose="05000000000000000000" pitchFamily="2" charset="2"/>
              <a:buChar char="§"/>
              <a:defRPr sz="2160"/>
            </a:lvl3pPr>
            <a:lvl4pPr>
              <a:defRPr sz="1920"/>
            </a:lvl4pPr>
            <a:lvl5pPr>
              <a:defRPr sz="1920"/>
            </a:lvl5pPr>
            <a:lvl6pPr>
              <a:defRPr sz="1920"/>
            </a:lvl6pPr>
            <a:lvl7pPr>
              <a:defRPr sz="1920"/>
            </a:lvl7pPr>
            <a:lvl8pPr>
              <a:defRPr sz="1920"/>
            </a:lvl8pPr>
            <a:lvl9pPr>
              <a:defRPr sz="1920"/>
            </a:lvl9pPr>
          </a:lstStyle>
          <a:p>
            <a:pPr lvl="0"/>
            <a:r>
              <a:rPr lang="en-US" dirty="0"/>
              <a:t>- CREDIT IN ALL CAPS</a:t>
            </a:r>
          </a:p>
        </p:txBody>
      </p:sp>
      <p:sp>
        <p:nvSpPr>
          <p:cNvPr id="7" name="Title 1"/>
          <p:cNvSpPr>
            <a:spLocks noGrp="1"/>
          </p:cNvSpPr>
          <p:nvPr>
            <p:ph type="title" hasCustomPrompt="1"/>
          </p:nvPr>
        </p:nvSpPr>
        <p:spPr>
          <a:xfrm>
            <a:off x="747424" y="834887"/>
            <a:ext cx="7999012" cy="3101009"/>
          </a:xfrm>
        </p:spPr>
        <p:txBody>
          <a:bodyPr anchor="t">
            <a:normAutofit/>
          </a:bodyPr>
          <a:lstStyle>
            <a:lvl1pPr algn="l">
              <a:defRPr sz="4000" b="0" baseline="0">
                <a:latin typeface="+mj-lt"/>
              </a:defRPr>
            </a:lvl1pPr>
          </a:lstStyle>
          <a:p>
            <a:r>
              <a:rPr lang="en-US" dirty="0"/>
              <a:t>Quote here Twenty Words or Less. Keep it Short and Memorable. Quote here Twenty Words or Less. Keep it Short.”</a:t>
            </a:r>
          </a:p>
        </p:txBody>
      </p:sp>
      <p:sp>
        <p:nvSpPr>
          <p:cNvPr id="8" name="Slide Number Placeholder 7"/>
          <p:cNvSpPr>
            <a:spLocks noGrp="1"/>
          </p:cNvSpPr>
          <p:nvPr>
            <p:ph type="sldNum" sz="quarter" idx="10"/>
          </p:nvPr>
        </p:nvSpPr>
        <p:spPr/>
        <p:txBody>
          <a:body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10858769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28127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457200" y="1447584"/>
            <a:ext cx="8229600" cy="3786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lvl1pPr>
              <a:defRPr sz="800">
                <a:solidFill>
                  <a:schemeClr val="tx1"/>
                </a:solidFill>
              </a:defRPr>
            </a:lvl1p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21582030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 2 line headline 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457200" y="1849582"/>
            <a:ext cx="8229600" cy="349134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p>
            <a:fld id="{1D648693-0942-45E9-83AE-76FC568F9452}" type="slidenum">
              <a:rPr lang="en-US" smtClean="0"/>
              <a:pPr/>
              <a:t>‹#›</a:t>
            </a:fld>
            <a:endParaRPr lang="en-US"/>
          </a:p>
        </p:txBody>
      </p:sp>
    </p:spTree>
    <p:extLst>
      <p:ext uri="{BB962C8B-B14F-4D97-AF65-F5344CB8AC3E}">
        <p14:creationId xmlns:p14="http://schemas.microsoft.com/office/powerpoint/2010/main" val="37795827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no logo">
    <p:spTree>
      <p:nvGrpSpPr>
        <p:cNvPr id="1" name=""/>
        <p:cNvGrpSpPr/>
        <p:nvPr/>
      </p:nvGrpSpPr>
      <p:grpSpPr>
        <a:xfrm>
          <a:off x="0" y="0"/>
          <a:ext cx="0" cy="0"/>
          <a:chOff x="0" y="0"/>
          <a:chExt cx="0" cy="0"/>
        </a:xfrm>
      </p:grpSpPr>
      <p:sp>
        <p:nvSpPr>
          <p:cNvPr id="2" name="Title 1"/>
          <p:cNvSpPr>
            <a:spLocks noGrp="1"/>
          </p:cNvSpPr>
          <p:nvPr>
            <p:ph type="title"/>
          </p:nvPr>
        </p:nvSpPr>
        <p:spPr>
          <a:xfrm>
            <a:off x="457200" y="310250"/>
            <a:ext cx="8229600" cy="864147"/>
          </a:xfrm>
        </p:spPr>
        <p:txBody>
          <a:bodyPr anchor="t" anchorCtr="0"/>
          <a:lstStyle>
            <a:lvl1pPr algn="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1D648693-0942-45E9-83AE-76FC568F9452}" type="slidenum">
              <a:rPr lang="en-US" smtClean="0"/>
              <a:pPr/>
              <a:t>‹#›</a:t>
            </a:fld>
            <a:endParaRPr lang="en-US"/>
          </a:p>
        </p:txBody>
      </p:sp>
    </p:spTree>
    <p:extLst>
      <p:ext uri="{BB962C8B-B14F-4D97-AF65-F5344CB8AC3E}">
        <p14:creationId xmlns:p14="http://schemas.microsoft.com/office/powerpoint/2010/main" val="7775190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no logo">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D648693-0942-45E9-83AE-76FC568F9452}" type="slidenum">
              <a:rPr lang="en-US" smtClean="0"/>
              <a:pPr/>
              <a:t>‹#›</a:t>
            </a:fld>
            <a:endParaRPr lang="en-US"/>
          </a:p>
        </p:txBody>
      </p:sp>
    </p:spTree>
    <p:extLst>
      <p:ext uri="{BB962C8B-B14F-4D97-AF65-F5344CB8AC3E}">
        <p14:creationId xmlns:p14="http://schemas.microsoft.com/office/powerpoint/2010/main" val="12534666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 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sz="half" idx="1"/>
          </p:nvPr>
        </p:nvSpPr>
        <p:spPr>
          <a:xfrm>
            <a:off x="457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p>
            <a:fld id="{1D648693-0942-45E9-83AE-76FC568F9452}" type="slidenum">
              <a:rPr lang="en-US" smtClean="0"/>
              <a:pPr/>
              <a:t>‹#›</a:t>
            </a:fld>
            <a:endParaRPr lang="en-US"/>
          </a:p>
        </p:txBody>
      </p:sp>
    </p:spTree>
    <p:extLst>
      <p:ext uri="{BB962C8B-B14F-4D97-AF65-F5344CB8AC3E}">
        <p14:creationId xmlns:p14="http://schemas.microsoft.com/office/powerpoint/2010/main" val="31701848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Freeform 4" title="Quotation mark"/>
          <p:cNvSpPr/>
          <p:nvPr userDrawn="1"/>
        </p:nvSpPr>
        <p:spPr>
          <a:xfrm>
            <a:off x="404558" y="452445"/>
            <a:ext cx="911259" cy="811812"/>
          </a:xfrm>
          <a:custGeom>
            <a:avLst/>
            <a:gdLst/>
            <a:ahLst/>
            <a:cxnLst/>
            <a:rect l="l" t="t" r="r" b="b"/>
            <a:pathLst>
              <a:path w="1246682" h="1110630">
                <a:moveTo>
                  <a:pt x="1030110" y="0"/>
                </a:moveTo>
                <a:lnTo>
                  <a:pt x="1182821" y="97614"/>
                </a:lnTo>
                <a:cubicBezTo>
                  <a:pt x="1060478" y="268663"/>
                  <a:pt x="992915" y="445294"/>
                  <a:pt x="980131" y="627506"/>
                </a:cubicBezTo>
                <a:lnTo>
                  <a:pt x="1246682" y="627506"/>
                </a:lnTo>
                <a:lnTo>
                  <a:pt x="1246682" y="1110630"/>
                </a:lnTo>
                <a:lnTo>
                  <a:pt x="769112" y="1110630"/>
                </a:lnTo>
                <a:lnTo>
                  <a:pt x="769112" y="648548"/>
                </a:lnTo>
                <a:cubicBezTo>
                  <a:pt x="769112" y="470413"/>
                  <a:pt x="856111" y="254231"/>
                  <a:pt x="1030110" y="0"/>
                </a:cubicBezTo>
                <a:close/>
                <a:moveTo>
                  <a:pt x="260998" y="0"/>
                </a:moveTo>
                <a:lnTo>
                  <a:pt x="408157" y="92018"/>
                </a:lnTo>
                <a:cubicBezTo>
                  <a:pt x="282285" y="287246"/>
                  <a:pt x="216573" y="465742"/>
                  <a:pt x="211020" y="627506"/>
                </a:cubicBezTo>
                <a:lnTo>
                  <a:pt x="472018" y="627506"/>
                </a:lnTo>
                <a:lnTo>
                  <a:pt x="472018" y="1110630"/>
                </a:lnTo>
                <a:lnTo>
                  <a:pt x="0" y="1110630"/>
                </a:lnTo>
                <a:lnTo>
                  <a:pt x="0" y="648548"/>
                </a:lnTo>
                <a:cubicBezTo>
                  <a:pt x="0" y="449994"/>
                  <a:pt x="87000" y="233811"/>
                  <a:pt x="260998" y="0"/>
                </a:cubicBezTo>
                <a:close/>
              </a:path>
            </a:pathLst>
          </a:custGeom>
          <a:gradFill flip="none" rotWithShape="1">
            <a:gsLst>
              <a:gs pos="0">
                <a:schemeClr val="accent3"/>
              </a:gs>
              <a:gs pos="100000">
                <a:schemeClr val="accent3">
                  <a:lumMod val="20000"/>
                  <a:lumOff val="80000"/>
                </a:schemeClr>
              </a:gs>
            </a:gsLst>
            <a:lin ang="4800000" scaled="0"/>
            <a:tileRect/>
          </a:gra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ontent Placeholder 5"/>
          <p:cNvSpPr>
            <a:spLocks noGrp="1"/>
          </p:cNvSpPr>
          <p:nvPr>
            <p:ph sz="quarter" idx="4" hasCustomPrompt="1"/>
          </p:nvPr>
        </p:nvSpPr>
        <p:spPr>
          <a:xfrm>
            <a:off x="1065009" y="4131482"/>
            <a:ext cx="7681428" cy="489163"/>
          </a:xfrm>
        </p:spPr>
        <p:txBody>
          <a:bodyPr anchor="b">
            <a:normAutofit/>
          </a:bodyPr>
          <a:lstStyle>
            <a:lvl1pPr marL="0" indent="0" algn="r">
              <a:buFont typeface="Courier New" panose="02070309020205020404" pitchFamily="49" charset="0"/>
              <a:buNone/>
              <a:defRPr sz="1600" b="1" spc="200" baseline="0">
                <a:latin typeface="+mn-lt"/>
              </a:defRPr>
            </a:lvl1pPr>
            <a:lvl2pPr marL="891540" indent="-342900">
              <a:buFont typeface="Arial" panose="020B0604020202020204" pitchFamily="34" charset="0"/>
              <a:buChar char="•"/>
              <a:defRPr sz="2400"/>
            </a:lvl2pPr>
            <a:lvl3pPr marL="1371600" indent="-274320">
              <a:buFont typeface="Wingdings" panose="05000000000000000000" pitchFamily="2" charset="2"/>
              <a:buChar char="§"/>
              <a:defRPr sz="2160"/>
            </a:lvl3pPr>
            <a:lvl4pPr>
              <a:defRPr sz="1920"/>
            </a:lvl4pPr>
            <a:lvl5pPr>
              <a:defRPr sz="1920"/>
            </a:lvl5pPr>
            <a:lvl6pPr>
              <a:defRPr sz="1920"/>
            </a:lvl6pPr>
            <a:lvl7pPr>
              <a:defRPr sz="1920"/>
            </a:lvl7pPr>
            <a:lvl8pPr>
              <a:defRPr sz="1920"/>
            </a:lvl8pPr>
            <a:lvl9pPr>
              <a:defRPr sz="1920"/>
            </a:lvl9pPr>
          </a:lstStyle>
          <a:p>
            <a:pPr lvl="0"/>
            <a:r>
              <a:rPr lang="en-US" dirty="0"/>
              <a:t>- CREDIT IN ALL CAPS</a:t>
            </a:r>
          </a:p>
        </p:txBody>
      </p:sp>
      <p:sp>
        <p:nvSpPr>
          <p:cNvPr id="7" name="Title 1"/>
          <p:cNvSpPr>
            <a:spLocks noGrp="1"/>
          </p:cNvSpPr>
          <p:nvPr>
            <p:ph type="title" hasCustomPrompt="1"/>
          </p:nvPr>
        </p:nvSpPr>
        <p:spPr>
          <a:xfrm>
            <a:off x="747424" y="834887"/>
            <a:ext cx="7999012" cy="3101009"/>
          </a:xfrm>
        </p:spPr>
        <p:txBody>
          <a:bodyPr anchor="t">
            <a:normAutofit/>
          </a:bodyPr>
          <a:lstStyle>
            <a:lvl1pPr algn="l">
              <a:defRPr sz="4000" b="0" baseline="0">
                <a:latin typeface="+mj-lt"/>
              </a:defRPr>
            </a:lvl1pPr>
          </a:lstStyle>
          <a:p>
            <a:r>
              <a:rPr lang="en-US" dirty="0"/>
              <a:t>Quote here Twenty Words or Less. Keep it Short and Memorable. Quote here Twenty Words or Less. Keep it Short.”</a:t>
            </a:r>
          </a:p>
        </p:txBody>
      </p:sp>
      <p:sp>
        <p:nvSpPr>
          <p:cNvPr id="8" name="Slide Number Placeholder 7"/>
          <p:cNvSpPr>
            <a:spLocks noGrp="1"/>
          </p:cNvSpPr>
          <p:nvPr>
            <p:ph type="sldNum" sz="quarter" idx="10"/>
          </p:nvPr>
        </p:nvSpPr>
        <p:spPr/>
        <p:txBody>
          <a:body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26979463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blank" preserve="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8377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sz="half" idx="1"/>
          </p:nvPr>
        </p:nvSpPr>
        <p:spPr>
          <a:xfrm>
            <a:off x="457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31346564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77208"/>
            <a:ext cx="7772400" cy="1225021"/>
          </a:xfrm>
        </p:spPr>
        <p:txBody>
          <a:bodyPr/>
          <a:lstStyle>
            <a:lvl1pPr algn="l">
              <a:defRPr/>
            </a:lvl1pPr>
          </a:lstStyle>
          <a:p>
            <a:r>
              <a:rPr lang="en-US"/>
              <a:t>Click to edit Master title style</a:t>
            </a:r>
            <a:endParaRPr lang="en-US" dirty="0"/>
          </a:p>
        </p:txBody>
      </p:sp>
      <p:sp>
        <p:nvSpPr>
          <p:cNvPr id="3" name="Subtitle 2"/>
          <p:cNvSpPr>
            <a:spLocks noGrp="1"/>
          </p:cNvSpPr>
          <p:nvPr>
            <p:ph type="subTitle" idx="1"/>
          </p:nvPr>
        </p:nvSpPr>
        <p:spPr>
          <a:xfrm>
            <a:off x="685800" y="2823058"/>
            <a:ext cx="7086600" cy="14605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Rectangle 9"/>
          <p:cNvSpPr/>
          <p:nvPr/>
        </p:nvSpPr>
        <p:spPr>
          <a:xfrm>
            <a:off x="-6196" y="4283558"/>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8" name="Picture 7" title="USPTO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4527" y="4701650"/>
            <a:ext cx="1338876" cy="662731"/>
          </a:xfrm>
          <a:prstGeom prst="rect">
            <a:avLst/>
          </a:prstGeom>
        </p:spPr>
      </p:pic>
      <p:sp>
        <p:nvSpPr>
          <p:cNvPr id="12" name="Rectangle 9"/>
          <p:cNvSpPr/>
          <p:nvPr/>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7" name="Rectangle 9"/>
          <p:cNvSpPr/>
          <p:nvPr userDrawn="1"/>
        </p:nvSpPr>
        <p:spPr>
          <a:xfrm>
            <a:off x="-6195" y="4283560"/>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9" name="Picture 8" descr="USPTO-logo-reverse-stacked-500p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04527" y="4701652"/>
            <a:ext cx="1338876" cy="662731"/>
          </a:xfrm>
          <a:prstGeom prst="rect">
            <a:avLst/>
          </a:prstGeom>
        </p:spPr>
      </p:pic>
      <p:sp>
        <p:nvSpPr>
          <p:cNvPr id="11" name="Rectangle 9"/>
          <p:cNvSpPr/>
          <p:nvPr userDrawn="1"/>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spTree>
    <p:extLst>
      <p:ext uri="{BB962C8B-B14F-4D97-AF65-F5344CB8AC3E}">
        <p14:creationId xmlns:p14="http://schemas.microsoft.com/office/powerpoint/2010/main" val="9862522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with background">
    <p:spTree>
      <p:nvGrpSpPr>
        <p:cNvPr id="1" name=""/>
        <p:cNvGrpSpPr/>
        <p:nvPr/>
      </p:nvGrpSpPr>
      <p:grpSpPr>
        <a:xfrm>
          <a:off x="0" y="0"/>
          <a:ext cx="0" cy="0"/>
          <a:chOff x="0" y="0"/>
          <a:chExt cx="0" cy="0"/>
        </a:xfrm>
      </p:grpSpPr>
      <p:pic>
        <p:nvPicPr>
          <p:cNvPr id="7" name="Picture 6" title="Patent drawing background"/>
          <p:cNvPicPr>
            <a:picLocks noChangeAspect="1"/>
          </p:cNvPicPr>
          <p:nvPr/>
        </p:nvPicPr>
        <p:blipFill rotWithShape="1">
          <a:blip r:embed="rId2"/>
          <a:srcRect r="-76"/>
          <a:stretch/>
        </p:blipFill>
        <p:spPr>
          <a:xfrm>
            <a:off x="0" y="42389"/>
            <a:ext cx="9150889" cy="5456393"/>
          </a:xfrm>
          <a:prstGeom prst="rect">
            <a:avLst/>
          </a:prstGeom>
        </p:spPr>
      </p:pic>
      <p:sp>
        <p:nvSpPr>
          <p:cNvPr id="2" name="Title 1"/>
          <p:cNvSpPr>
            <a:spLocks noGrp="1"/>
          </p:cNvSpPr>
          <p:nvPr>
            <p:ph type="ctrTitle"/>
          </p:nvPr>
        </p:nvSpPr>
        <p:spPr>
          <a:xfrm>
            <a:off x="685800" y="1277208"/>
            <a:ext cx="7772400" cy="1225021"/>
          </a:xfrm>
        </p:spPr>
        <p:txBody>
          <a:bodyPr/>
          <a:lstStyle>
            <a:lvl1pPr algn="l">
              <a:defRPr/>
            </a:lvl1pPr>
          </a:lstStyle>
          <a:p>
            <a:r>
              <a:rPr lang="en-US"/>
              <a:t>Click to edit Master title style</a:t>
            </a:r>
            <a:endParaRPr lang="en-US" dirty="0"/>
          </a:p>
        </p:txBody>
      </p:sp>
      <p:sp>
        <p:nvSpPr>
          <p:cNvPr id="3" name="Subtitle 2"/>
          <p:cNvSpPr>
            <a:spLocks noGrp="1"/>
          </p:cNvSpPr>
          <p:nvPr>
            <p:ph type="subTitle" idx="1"/>
          </p:nvPr>
        </p:nvSpPr>
        <p:spPr>
          <a:xfrm>
            <a:off x="685800" y="2826248"/>
            <a:ext cx="7086600" cy="14605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Rectangle 9"/>
          <p:cNvSpPr/>
          <p:nvPr/>
        </p:nvSpPr>
        <p:spPr>
          <a:xfrm>
            <a:off x="-6196" y="4283558"/>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8" name="Picture 7" title="USPTO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4527" y="4701650"/>
            <a:ext cx="1338876" cy="662731"/>
          </a:xfrm>
          <a:prstGeom prst="rect">
            <a:avLst/>
          </a:prstGeom>
        </p:spPr>
      </p:pic>
      <p:sp>
        <p:nvSpPr>
          <p:cNvPr id="12" name="Rectangle 9"/>
          <p:cNvSpPr/>
          <p:nvPr/>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9" name="Rectangle 8"/>
          <p:cNvSpPr/>
          <p:nvPr userDrawn="1"/>
        </p:nvSpPr>
        <p:spPr>
          <a:xfrm>
            <a:off x="0" y="2"/>
            <a:ext cx="9144000" cy="5714999"/>
          </a:xfrm>
          <a:prstGeom prst="rect">
            <a:avLst/>
          </a:prstGeom>
          <a:blipFill dpi="0" rotWithShape="1">
            <a:blip r:embed="rId4">
              <a:alphaModFix amt="5000"/>
              <a:extLst>
                <a:ext uri="{28A0092B-C50C-407E-A947-70E740481C1C}">
                  <a14:useLocalDpi xmlns:a14="http://schemas.microsoft.com/office/drawing/2010/main" val="0"/>
                </a:ext>
              </a:extLst>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20" dirty="0"/>
          </a:p>
        </p:txBody>
      </p:sp>
      <p:sp>
        <p:nvSpPr>
          <p:cNvPr id="11" name="Rectangle 9"/>
          <p:cNvSpPr/>
          <p:nvPr userDrawn="1"/>
        </p:nvSpPr>
        <p:spPr>
          <a:xfrm>
            <a:off x="-6195" y="4283560"/>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13" name="Picture 12" descr="USPTO-logo-reverse-stacked-500px.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04527" y="4701652"/>
            <a:ext cx="1338876" cy="662731"/>
          </a:xfrm>
          <a:prstGeom prst="rect">
            <a:avLst/>
          </a:prstGeom>
        </p:spPr>
      </p:pic>
      <p:sp>
        <p:nvSpPr>
          <p:cNvPr id="14" name="Rectangle 9"/>
          <p:cNvSpPr/>
          <p:nvPr userDrawn="1"/>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spTree>
    <p:extLst>
      <p:ext uri="{BB962C8B-B14F-4D97-AF65-F5344CB8AC3E}">
        <p14:creationId xmlns:p14="http://schemas.microsoft.com/office/powerpoint/2010/main" val="25516421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457200" y="1447584"/>
            <a:ext cx="8229600" cy="3786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lvl1pPr>
              <a:defRPr sz="800">
                <a:solidFill>
                  <a:schemeClr val="tx1"/>
                </a:solidFill>
              </a:defRPr>
            </a:lvl1pPr>
          </a:lstStyle>
          <a:p>
            <a:fld id="{92DA454B-C859-4892-B9FA-68B588C9F547}" type="slidenum">
              <a:rPr lang="en-US" smtClean="0"/>
              <a:t>‹#›</a:t>
            </a:fld>
            <a:endParaRPr lang="en-US" dirty="0"/>
          </a:p>
        </p:txBody>
      </p:sp>
    </p:spTree>
    <p:extLst>
      <p:ext uri="{BB962C8B-B14F-4D97-AF65-F5344CB8AC3E}">
        <p14:creationId xmlns:p14="http://schemas.microsoft.com/office/powerpoint/2010/main" val="29676820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 2 line head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457200" y="1849582"/>
            <a:ext cx="8229600" cy="349134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13185478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Divider slide">
    <p:spTree>
      <p:nvGrpSpPr>
        <p:cNvPr id="1" name=""/>
        <p:cNvGrpSpPr/>
        <p:nvPr/>
      </p:nvGrpSpPr>
      <p:grpSpPr>
        <a:xfrm>
          <a:off x="0" y="0"/>
          <a:ext cx="0" cy="0"/>
          <a:chOff x="0" y="0"/>
          <a:chExt cx="0" cy="0"/>
        </a:xfrm>
      </p:grpSpPr>
      <p:sp>
        <p:nvSpPr>
          <p:cNvPr id="4" name="Rectangle 3"/>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2" name="Title 1"/>
          <p:cNvSpPr>
            <a:spLocks noGrp="1"/>
          </p:cNvSpPr>
          <p:nvPr>
            <p:ph type="title"/>
          </p:nvPr>
        </p:nvSpPr>
        <p:spPr>
          <a:xfrm>
            <a:off x="722313" y="3672417"/>
            <a:ext cx="7772400" cy="1135063"/>
          </a:xfrm>
        </p:spPr>
        <p:txBody>
          <a:bodyPr anchor="t"/>
          <a:lstStyle>
            <a:lvl1pPr algn="l">
              <a:defRPr sz="4000" b="1" cap="none"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2">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7278227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sz="half" idx="1"/>
          </p:nvPr>
        </p:nvSpPr>
        <p:spPr>
          <a:xfrm>
            <a:off x="457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36845681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Text Placeholder 2"/>
          <p:cNvSpPr>
            <a:spLocks noGrp="1"/>
          </p:cNvSpPr>
          <p:nvPr>
            <p:ph type="body" idx="1"/>
          </p:nvPr>
        </p:nvSpPr>
        <p:spPr>
          <a:xfrm>
            <a:off x="457200" y="1423200"/>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1956335"/>
            <a:ext cx="4040188" cy="28696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6" y="1423200"/>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6" y="1956335"/>
            <a:ext cx="4041775" cy="28696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27547184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97932"/>
            <a:ext cx="8229600" cy="864147"/>
          </a:xfrm>
        </p:spPr>
        <p:txBody>
          <a:bodyPr anchor="t" anchorCtr="0"/>
          <a:lstStyle>
            <a:lvl1pPr algn="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635908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40295121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5" name="Freeform 4"/>
          <p:cNvSpPr/>
          <p:nvPr/>
        </p:nvSpPr>
        <p:spPr>
          <a:xfrm>
            <a:off x="404558" y="452445"/>
            <a:ext cx="911259" cy="811812"/>
          </a:xfrm>
          <a:custGeom>
            <a:avLst/>
            <a:gdLst/>
            <a:ahLst/>
            <a:cxnLst/>
            <a:rect l="l" t="t" r="r" b="b"/>
            <a:pathLst>
              <a:path w="1246682" h="1110630">
                <a:moveTo>
                  <a:pt x="1030110" y="0"/>
                </a:moveTo>
                <a:lnTo>
                  <a:pt x="1182821" y="97614"/>
                </a:lnTo>
                <a:cubicBezTo>
                  <a:pt x="1060478" y="268663"/>
                  <a:pt x="992915" y="445294"/>
                  <a:pt x="980131" y="627506"/>
                </a:cubicBezTo>
                <a:lnTo>
                  <a:pt x="1246682" y="627506"/>
                </a:lnTo>
                <a:lnTo>
                  <a:pt x="1246682" y="1110630"/>
                </a:lnTo>
                <a:lnTo>
                  <a:pt x="769112" y="1110630"/>
                </a:lnTo>
                <a:lnTo>
                  <a:pt x="769112" y="648548"/>
                </a:lnTo>
                <a:cubicBezTo>
                  <a:pt x="769112" y="470413"/>
                  <a:pt x="856111" y="254231"/>
                  <a:pt x="1030110" y="0"/>
                </a:cubicBezTo>
                <a:close/>
                <a:moveTo>
                  <a:pt x="260998" y="0"/>
                </a:moveTo>
                <a:lnTo>
                  <a:pt x="408157" y="92018"/>
                </a:lnTo>
                <a:cubicBezTo>
                  <a:pt x="282285" y="287246"/>
                  <a:pt x="216573" y="465742"/>
                  <a:pt x="211020" y="627506"/>
                </a:cubicBezTo>
                <a:lnTo>
                  <a:pt x="472018" y="627506"/>
                </a:lnTo>
                <a:lnTo>
                  <a:pt x="472018" y="1110630"/>
                </a:lnTo>
                <a:lnTo>
                  <a:pt x="0" y="1110630"/>
                </a:lnTo>
                <a:lnTo>
                  <a:pt x="0" y="648548"/>
                </a:lnTo>
                <a:cubicBezTo>
                  <a:pt x="0" y="449994"/>
                  <a:pt x="87000" y="233811"/>
                  <a:pt x="260998" y="0"/>
                </a:cubicBezTo>
                <a:close/>
              </a:path>
            </a:pathLst>
          </a:custGeom>
          <a:gradFill flip="none" rotWithShape="1">
            <a:gsLst>
              <a:gs pos="0">
                <a:schemeClr val="accent3"/>
              </a:gs>
              <a:gs pos="100000">
                <a:schemeClr val="accent3">
                  <a:lumMod val="20000"/>
                  <a:lumOff val="80000"/>
                </a:schemeClr>
              </a:gs>
            </a:gsLst>
            <a:lin ang="4800000" scaled="0"/>
            <a:tileRect/>
          </a:gra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Content Placeholder 5"/>
          <p:cNvSpPr>
            <a:spLocks noGrp="1"/>
          </p:cNvSpPr>
          <p:nvPr>
            <p:ph sz="quarter" idx="4" hasCustomPrompt="1"/>
          </p:nvPr>
        </p:nvSpPr>
        <p:spPr>
          <a:xfrm>
            <a:off x="1065009" y="4131482"/>
            <a:ext cx="7681428" cy="489163"/>
          </a:xfrm>
        </p:spPr>
        <p:txBody>
          <a:bodyPr anchor="b">
            <a:normAutofit/>
          </a:bodyPr>
          <a:lstStyle>
            <a:lvl1pPr marL="0" indent="0" algn="r">
              <a:buFont typeface="Courier New" panose="02070309020205020404" pitchFamily="49" charset="0"/>
              <a:buNone/>
              <a:defRPr sz="1600" b="1" spc="200" baseline="0">
                <a:latin typeface="+mn-lt"/>
              </a:defRPr>
            </a:lvl1pPr>
            <a:lvl2pPr marL="891540" indent="-342900">
              <a:buFont typeface="Arial" panose="020B0604020202020204" pitchFamily="34" charset="0"/>
              <a:buChar char="•"/>
              <a:defRPr sz="2400"/>
            </a:lvl2pPr>
            <a:lvl3pPr marL="1371600" indent="-274320">
              <a:buFont typeface="Wingdings" panose="05000000000000000000" pitchFamily="2" charset="2"/>
              <a:buChar char="§"/>
              <a:defRPr sz="2160"/>
            </a:lvl3pPr>
            <a:lvl4pPr>
              <a:defRPr sz="1920"/>
            </a:lvl4pPr>
            <a:lvl5pPr>
              <a:defRPr sz="1920"/>
            </a:lvl5pPr>
            <a:lvl6pPr>
              <a:defRPr sz="1920"/>
            </a:lvl6pPr>
            <a:lvl7pPr>
              <a:defRPr sz="1920"/>
            </a:lvl7pPr>
            <a:lvl8pPr>
              <a:defRPr sz="1920"/>
            </a:lvl8pPr>
            <a:lvl9pPr>
              <a:defRPr sz="1920"/>
            </a:lvl9pPr>
          </a:lstStyle>
          <a:p>
            <a:pPr lvl="0"/>
            <a:r>
              <a:rPr lang="en-US" dirty="0"/>
              <a:t>- CREDIT IN ALL CAPS</a:t>
            </a:r>
          </a:p>
        </p:txBody>
      </p:sp>
      <p:sp>
        <p:nvSpPr>
          <p:cNvPr id="7" name="Title 1"/>
          <p:cNvSpPr>
            <a:spLocks noGrp="1"/>
          </p:cNvSpPr>
          <p:nvPr>
            <p:ph type="title" hasCustomPrompt="1"/>
          </p:nvPr>
        </p:nvSpPr>
        <p:spPr>
          <a:xfrm>
            <a:off x="747424" y="834887"/>
            <a:ext cx="7999012" cy="3101009"/>
          </a:xfrm>
        </p:spPr>
        <p:txBody>
          <a:bodyPr anchor="t">
            <a:normAutofit/>
          </a:bodyPr>
          <a:lstStyle>
            <a:lvl1pPr algn="l">
              <a:defRPr sz="4000" b="0" baseline="0">
                <a:latin typeface="+mj-lt"/>
              </a:defRPr>
            </a:lvl1pPr>
          </a:lstStyle>
          <a:p>
            <a:r>
              <a:rPr lang="en-US" dirty="0"/>
              <a:t>Quote here Twenty Words or Less. Keep it Short and Memorable. Quote here Twenty Words or Less. Keep it Short.”</a:t>
            </a:r>
          </a:p>
        </p:txBody>
      </p:sp>
      <p:sp>
        <p:nvSpPr>
          <p:cNvPr id="8" name="Slide Number Placeholder 7"/>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1988006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Text Placeholder 2"/>
          <p:cNvSpPr>
            <a:spLocks noGrp="1"/>
          </p:cNvSpPr>
          <p:nvPr>
            <p:ph type="body" idx="1"/>
          </p:nvPr>
        </p:nvSpPr>
        <p:spPr>
          <a:xfrm>
            <a:off x="457200" y="1423200"/>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1956335"/>
            <a:ext cx="4040188" cy="28696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6" y="1423200"/>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6" y="1956335"/>
            <a:ext cx="4041775" cy="28696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4620553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Opening slide with text">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1450" y="1391428"/>
            <a:ext cx="4021100" cy="1990444"/>
          </a:xfrm>
          <a:prstGeom prst="rect">
            <a:avLst/>
          </a:prstGeom>
        </p:spPr>
      </p:pic>
      <p:sp>
        <p:nvSpPr>
          <p:cNvPr id="6" name="Subtitle 2"/>
          <p:cNvSpPr>
            <a:spLocks noGrp="1"/>
          </p:cNvSpPr>
          <p:nvPr>
            <p:ph type="subTitle" idx="1" hasCustomPrompt="1"/>
          </p:nvPr>
        </p:nvSpPr>
        <p:spPr>
          <a:xfrm>
            <a:off x="685799" y="4348634"/>
            <a:ext cx="7885827" cy="746877"/>
          </a:xfrm>
        </p:spPr>
        <p:txBody>
          <a:bodyPr anchor="b">
            <a:normAutofit/>
          </a:bodyPr>
          <a:lstStyle>
            <a:lvl1pPr marL="0" indent="0" algn="ctr">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title style</a:t>
            </a:r>
          </a:p>
        </p:txBody>
      </p:sp>
    </p:spTree>
    <p:extLst>
      <p:ext uri="{BB962C8B-B14F-4D97-AF65-F5344CB8AC3E}">
        <p14:creationId xmlns:p14="http://schemas.microsoft.com/office/powerpoint/2010/main" val="429003592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Opening slide">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1450" y="1862278"/>
            <a:ext cx="4021100" cy="1990444"/>
          </a:xfrm>
          <a:prstGeom prst="rect">
            <a:avLst/>
          </a:prstGeom>
        </p:spPr>
      </p:pic>
      <p:sp>
        <p:nvSpPr>
          <p:cNvPr id="5" name="Rectangle 4"/>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6" name="Picture 5" descr="USPTO-logo-reverse-stacked-1000p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61451" y="1852118"/>
            <a:ext cx="4021100" cy="1990444"/>
          </a:xfrm>
          <a:prstGeom prst="rect">
            <a:avLst/>
          </a:prstGeom>
        </p:spPr>
      </p:pic>
    </p:spTree>
    <p:extLst>
      <p:ext uri="{BB962C8B-B14F-4D97-AF65-F5344CB8AC3E}">
        <p14:creationId xmlns:p14="http://schemas.microsoft.com/office/powerpoint/2010/main" val="20224387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1406" y="916906"/>
            <a:ext cx="3881188" cy="3881188"/>
          </a:xfrm>
          <a:prstGeom prst="rect">
            <a:avLst/>
          </a:prstGeom>
        </p:spPr>
      </p:pic>
      <p:sp>
        <p:nvSpPr>
          <p:cNvPr id="5" name="Rectangle 4"/>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6" name="Picture 5" descr="uspto_seal_1000px-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31407" y="916906"/>
            <a:ext cx="3881188" cy="3881188"/>
          </a:xfrm>
          <a:prstGeom prst="rect">
            <a:avLst/>
          </a:prstGeom>
        </p:spPr>
      </p:pic>
    </p:spTree>
    <p:extLst>
      <p:ext uri="{BB962C8B-B14F-4D97-AF65-F5344CB8AC3E}">
        <p14:creationId xmlns:p14="http://schemas.microsoft.com/office/powerpoint/2010/main" val="18248546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Closing slide with contact info">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526" y="916906"/>
            <a:ext cx="3881188" cy="3881188"/>
          </a:xfrm>
          <a:prstGeom prst="rect">
            <a:avLst/>
          </a:prstGeom>
        </p:spPr>
      </p:pic>
      <p:sp>
        <p:nvSpPr>
          <p:cNvPr id="2" name="TextBox 1"/>
          <p:cNvSpPr txBox="1"/>
          <p:nvPr/>
        </p:nvSpPr>
        <p:spPr>
          <a:xfrm>
            <a:off x="5303520" y="975743"/>
            <a:ext cx="3396343" cy="769441"/>
          </a:xfrm>
          <a:prstGeom prst="rect">
            <a:avLst/>
          </a:prstGeom>
          <a:noFill/>
        </p:spPr>
        <p:txBody>
          <a:bodyPr wrap="square" rtlCol="0">
            <a:spAutoFit/>
          </a:bodyPr>
          <a:lstStyle/>
          <a:p>
            <a:r>
              <a:rPr lang="en-US" sz="4400" b="1" dirty="0">
                <a:solidFill>
                  <a:schemeClr val="bg1"/>
                </a:solidFill>
              </a:rPr>
              <a:t>Thank</a:t>
            </a:r>
            <a:r>
              <a:rPr lang="en-US" sz="4400" b="1" baseline="0" dirty="0">
                <a:solidFill>
                  <a:schemeClr val="bg1"/>
                </a:solidFill>
              </a:rPr>
              <a:t> you!</a:t>
            </a:r>
          </a:p>
        </p:txBody>
      </p:sp>
      <p:sp>
        <p:nvSpPr>
          <p:cNvPr id="13" name="Text Placeholder 12"/>
          <p:cNvSpPr>
            <a:spLocks noGrp="1"/>
          </p:cNvSpPr>
          <p:nvPr>
            <p:ph type="body" sz="quarter" idx="10" hasCustomPrompt="1"/>
          </p:nvPr>
        </p:nvSpPr>
        <p:spPr>
          <a:xfrm>
            <a:off x="5303520" y="2103447"/>
            <a:ext cx="2816225" cy="519383"/>
          </a:xfrm>
        </p:spPr>
        <p:txBody>
          <a:bodyPr>
            <a:normAutofit/>
          </a:bodyPr>
          <a:lstStyle>
            <a:lvl1pPr marL="0" indent="0">
              <a:buNone/>
              <a:defRPr sz="2800" b="1">
                <a:solidFill>
                  <a:schemeClr val="bg1"/>
                </a:solidFill>
              </a:defRPr>
            </a:lvl1pPr>
          </a:lstStyle>
          <a:p>
            <a:pPr lvl="0"/>
            <a:r>
              <a:rPr lang="en-US" dirty="0"/>
              <a:t>Name</a:t>
            </a:r>
          </a:p>
        </p:txBody>
      </p:sp>
      <p:sp>
        <p:nvSpPr>
          <p:cNvPr id="14" name="Text Placeholder 12"/>
          <p:cNvSpPr>
            <a:spLocks noGrp="1"/>
          </p:cNvSpPr>
          <p:nvPr>
            <p:ph type="body" sz="quarter" idx="11" hasCustomPrompt="1"/>
          </p:nvPr>
        </p:nvSpPr>
        <p:spPr>
          <a:xfrm>
            <a:off x="5303520" y="2637699"/>
            <a:ext cx="2816225" cy="519383"/>
          </a:xfrm>
        </p:spPr>
        <p:txBody>
          <a:bodyPr>
            <a:normAutofit/>
          </a:bodyPr>
          <a:lstStyle>
            <a:lvl1pPr marL="0" indent="0">
              <a:buNone/>
              <a:defRPr sz="1800" b="0">
                <a:solidFill>
                  <a:schemeClr val="bg1"/>
                </a:solidFill>
              </a:defRPr>
            </a:lvl1pPr>
          </a:lstStyle>
          <a:p>
            <a:pPr lvl="0"/>
            <a:r>
              <a:rPr lang="en-US" dirty="0"/>
              <a:t>Title</a:t>
            </a:r>
          </a:p>
        </p:txBody>
      </p:sp>
      <p:sp>
        <p:nvSpPr>
          <p:cNvPr id="15" name="Text Placeholder 12"/>
          <p:cNvSpPr>
            <a:spLocks noGrp="1"/>
          </p:cNvSpPr>
          <p:nvPr>
            <p:ph type="body" sz="quarter" idx="12" hasCustomPrompt="1"/>
          </p:nvPr>
        </p:nvSpPr>
        <p:spPr>
          <a:xfrm>
            <a:off x="5303520" y="3462967"/>
            <a:ext cx="2816225" cy="365618"/>
          </a:xfrm>
        </p:spPr>
        <p:txBody>
          <a:bodyPr>
            <a:normAutofit/>
          </a:bodyPr>
          <a:lstStyle>
            <a:lvl1pPr marL="0" indent="0">
              <a:buNone/>
              <a:defRPr sz="1800" b="0">
                <a:solidFill>
                  <a:schemeClr val="bg1"/>
                </a:solidFill>
              </a:defRPr>
            </a:lvl1pPr>
          </a:lstStyle>
          <a:p>
            <a:pPr lvl="0"/>
            <a:r>
              <a:rPr lang="en-US" dirty="0"/>
              <a:t>Email</a:t>
            </a:r>
          </a:p>
        </p:txBody>
      </p:sp>
      <p:sp>
        <p:nvSpPr>
          <p:cNvPr id="16" name="Text Placeholder 12"/>
          <p:cNvSpPr>
            <a:spLocks noGrp="1"/>
          </p:cNvSpPr>
          <p:nvPr>
            <p:ph type="body" sz="quarter" idx="13" hasCustomPrompt="1"/>
          </p:nvPr>
        </p:nvSpPr>
        <p:spPr>
          <a:xfrm>
            <a:off x="5303519" y="3828585"/>
            <a:ext cx="2816225" cy="386576"/>
          </a:xfrm>
        </p:spPr>
        <p:txBody>
          <a:bodyPr>
            <a:normAutofit/>
          </a:bodyPr>
          <a:lstStyle>
            <a:lvl1pPr marL="0" indent="0">
              <a:buNone/>
              <a:defRPr sz="1800" b="0">
                <a:solidFill>
                  <a:schemeClr val="bg1"/>
                </a:solidFill>
              </a:defRPr>
            </a:lvl1pPr>
          </a:lstStyle>
          <a:p>
            <a:pPr lvl="0"/>
            <a:r>
              <a:rPr lang="en-US" dirty="0"/>
              <a:t>Phone</a:t>
            </a:r>
          </a:p>
        </p:txBody>
      </p:sp>
      <p:sp>
        <p:nvSpPr>
          <p:cNvPr id="18" name="TextBox 17"/>
          <p:cNvSpPr txBox="1"/>
          <p:nvPr/>
        </p:nvSpPr>
        <p:spPr>
          <a:xfrm>
            <a:off x="5303520" y="4210157"/>
            <a:ext cx="28162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kern="1200" dirty="0">
                <a:solidFill>
                  <a:schemeClr val="bg1"/>
                </a:solidFill>
                <a:latin typeface="Segoe UI" panose="020B0502040204020203" pitchFamily="34" charset="0"/>
                <a:ea typeface="+mn-ea"/>
                <a:cs typeface="Segoe UI" panose="020B0502040204020203" pitchFamily="34" charset="0"/>
              </a:rPr>
              <a:t>www.uspto.gov</a:t>
            </a:r>
          </a:p>
        </p:txBody>
      </p:sp>
    </p:spTree>
    <p:extLst>
      <p:ext uri="{BB962C8B-B14F-4D97-AF65-F5344CB8AC3E}">
        <p14:creationId xmlns:p14="http://schemas.microsoft.com/office/powerpoint/2010/main" val="20557889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Opening slide">
    <p:spTree>
      <p:nvGrpSpPr>
        <p:cNvPr id="1" name=""/>
        <p:cNvGrpSpPr/>
        <p:nvPr/>
      </p:nvGrpSpPr>
      <p:grpSpPr>
        <a:xfrm>
          <a:off x="0" y="0"/>
          <a:ext cx="0" cy="0"/>
          <a:chOff x="0" y="0"/>
          <a:chExt cx="0" cy="0"/>
        </a:xfrm>
      </p:grpSpPr>
      <p:sp>
        <p:nvSpPr>
          <p:cNvPr id="3" name="Rectangle 2"/>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5" name="Picture 4" descr="USPTO-logo-reverse-stacked-1000p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61451" y="1852118"/>
            <a:ext cx="4021100" cy="1990444"/>
          </a:xfrm>
          <a:prstGeom prst="rect">
            <a:avLst/>
          </a:prstGeom>
        </p:spPr>
      </p:pic>
    </p:spTree>
    <p:extLst>
      <p:ext uri="{BB962C8B-B14F-4D97-AF65-F5344CB8AC3E}">
        <p14:creationId xmlns:p14="http://schemas.microsoft.com/office/powerpoint/2010/main" val="34571510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Closing slide">
    <p:spTree>
      <p:nvGrpSpPr>
        <p:cNvPr id="1" name=""/>
        <p:cNvGrpSpPr/>
        <p:nvPr/>
      </p:nvGrpSpPr>
      <p:grpSpPr>
        <a:xfrm>
          <a:off x="0" y="0"/>
          <a:ext cx="0" cy="0"/>
          <a:chOff x="0" y="0"/>
          <a:chExt cx="0" cy="0"/>
        </a:xfrm>
      </p:grpSpPr>
      <p:sp>
        <p:nvSpPr>
          <p:cNvPr id="3" name="Rectangle 2"/>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4" name="Picture 3" descr="uspto_seal_1000px-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31407" y="916906"/>
            <a:ext cx="3881188" cy="3881188"/>
          </a:xfrm>
          <a:prstGeom prst="rect">
            <a:avLst/>
          </a:prstGeom>
        </p:spPr>
      </p:pic>
    </p:spTree>
    <p:extLst>
      <p:ext uri="{BB962C8B-B14F-4D97-AF65-F5344CB8AC3E}">
        <p14:creationId xmlns:p14="http://schemas.microsoft.com/office/powerpoint/2010/main" val="42069160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5EFCED2B-0FC3-4490-B611-B1F6603A7697}"/>
              </a:ext>
            </a:extLst>
          </p:cNvPr>
          <p:cNvSpPr/>
          <p:nvPr/>
        </p:nvSpPr>
        <p:spPr>
          <a:xfrm>
            <a:off x="-3250" y="4154346"/>
            <a:ext cx="9153446" cy="1146097"/>
          </a:xfrm>
          <a:custGeom>
            <a:avLst/>
            <a:gdLst>
              <a:gd name="connsiteX0" fmla="*/ 0 w 9150195"/>
              <a:gd name="connsiteY0" fmla="*/ 0 h 1316753"/>
              <a:gd name="connsiteX1" fmla="*/ 9150195 w 9150195"/>
              <a:gd name="connsiteY1" fmla="*/ 0 h 1316753"/>
              <a:gd name="connsiteX2" fmla="*/ 9150195 w 9150195"/>
              <a:gd name="connsiteY2" fmla="*/ 1316753 h 1316753"/>
              <a:gd name="connsiteX3" fmla="*/ 0 w 9150195"/>
              <a:gd name="connsiteY3" fmla="*/ 1316753 h 1316753"/>
              <a:gd name="connsiteX4" fmla="*/ 0 w 9150195"/>
              <a:gd name="connsiteY4" fmla="*/ 0 h 1316753"/>
              <a:gd name="connsiteX0" fmla="*/ 0 w 9168243"/>
              <a:gd name="connsiteY0" fmla="*/ 902369 h 1316753"/>
              <a:gd name="connsiteX1" fmla="*/ 9168243 w 9168243"/>
              <a:gd name="connsiteY1" fmla="*/ 0 h 1316753"/>
              <a:gd name="connsiteX2" fmla="*/ 9168243 w 9168243"/>
              <a:gd name="connsiteY2" fmla="*/ 1316753 h 1316753"/>
              <a:gd name="connsiteX3" fmla="*/ 18048 w 9168243"/>
              <a:gd name="connsiteY3" fmla="*/ 1316753 h 1316753"/>
              <a:gd name="connsiteX4" fmla="*/ 0 w 9168243"/>
              <a:gd name="connsiteY4" fmla="*/ 902369 h 1316753"/>
              <a:gd name="connsiteX0" fmla="*/ 0 w 9152368"/>
              <a:gd name="connsiteY0" fmla="*/ 788069 h 1316753"/>
              <a:gd name="connsiteX1" fmla="*/ 9152368 w 9152368"/>
              <a:gd name="connsiteY1" fmla="*/ 0 h 1316753"/>
              <a:gd name="connsiteX2" fmla="*/ 9152368 w 9152368"/>
              <a:gd name="connsiteY2" fmla="*/ 1316753 h 1316753"/>
              <a:gd name="connsiteX3" fmla="*/ 2173 w 9152368"/>
              <a:gd name="connsiteY3" fmla="*/ 1316753 h 1316753"/>
              <a:gd name="connsiteX4" fmla="*/ 0 w 9152368"/>
              <a:gd name="connsiteY4" fmla="*/ 788069 h 1316753"/>
              <a:gd name="connsiteX0" fmla="*/ 0 w 9152368"/>
              <a:gd name="connsiteY0" fmla="*/ 788069 h 1316753"/>
              <a:gd name="connsiteX1" fmla="*/ 9152368 w 9152368"/>
              <a:gd name="connsiteY1" fmla="*/ 0 h 1316753"/>
              <a:gd name="connsiteX2" fmla="*/ 9152368 w 9152368"/>
              <a:gd name="connsiteY2" fmla="*/ 545228 h 1316753"/>
              <a:gd name="connsiteX3" fmla="*/ 2173 w 9152368"/>
              <a:gd name="connsiteY3" fmla="*/ 1316753 h 1316753"/>
              <a:gd name="connsiteX4" fmla="*/ 0 w 9152368"/>
              <a:gd name="connsiteY4" fmla="*/ 788069 h 1316753"/>
              <a:gd name="connsiteX0" fmla="*/ 1137 w 9153505"/>
              <a:gd name="connsiteY0" fmla="*/ 788069 h 1062753"/>
              <a:gd name="connsiteX1" fmla="*/ 9153505 w 9153505"/>
              <a:gd name="connsiteY1" fmla="*/ 0 h 1062753"/>
              <a:gd name="connsiteX2" fmla="*/ 9153505 w 9153505"/>
              <a:gd name="connsiteY2" fmla="*/ 545228 h 1062753"/>
              <a:gd name="connsiteX3" fmla="*/ 135 w 9153505"/>
              <a:gd name="connsiteY3" fmla="*/ 1062753 h 1062753"/>
              <a:gd name="connsiteX4" fmla="*/ 1137 w 9153505"/>
              <a:gd name="connsiteY4" fmla="*/ 788069 h 1062753"/>
              <a:gd name="connsiteX0" fmla="*/ 29590 w 9153383"/>
              <a:gd name="connsiteY0" fmla="*/ 892844 h 1062753"/>
              <a:gd name="connsiteX1" fmla="*/ 9153383 w 9153383"/>
              <a:gd name="connsiteY1" fmla="*/ 0 h 1062753"/>
              <a:gd name="connsiteX2" fmla="*/ 9153383 w 9153383"/>
              <a:gd name="connsiteY2" fmla="*/ 545228 h 1062753"/>
              <a:gd name="connsiteX3" fmla="*/ 13 w 9153383"/>
              <a:gd name="connsiteY3" fmla="*/ 1062753 h 1062753"/>
              <a:gd name="connsiteX4" fmla="*/ 29590 w 9153383"/>
              <a:gd name="connsiteY4" fmla="*/ 892844 h 1062753"/>
              <a:gd name="connsiteX0" fmla="*/ 65301 w 9189094"/>
              <a:gd name="connsiteY0" fmla="*/ 892844 h 1146097"/>
              <a:gd name="connsiteX1" fmla="*/ 9189094 w 9189094"/>
              <a:gd name="connsiteY1" fmla="*/ 0 h 1146097"/>
              <a:gd name="connsiteX2" fmla="*/ 9189094 w 9189094"/>
              <a:gd name="connsiteY2" fmla="*/ 545228 h 1146097"/>
              <a:gd name="connsiteX3" fmla="*/ 5 w 9189094"/>
              <a:gd name="connsiteY3" fmla="*/ 1146097 h 1146097"/>
              <a:gd name="connsiteX4" fmla="*/ 65301 w 9189094"/>
              <a:gd name="connsiteY4" fmla="*/ 892844 h 1146097"/>
              <a:gd name="connsiteX0" fmla="*/ 29590 w 9153383"/>
              <a:gd name="connsiteY0" fmla="*/ 892844 h 1146097"/>
              <a:gd name="connsiteX1" fmla="*/ 9153383 w 9153383"/>
              <a:gd name="connsiteY1" fmla="*/ 0 h 1146097"/>
              <a:gd name="connsiteX2" fmla="*/ 9153383 w 9153383"/>
              <a:gd name="connsiteY2" fmla="*/ 545228 h 1146097"/>
              <a:gd name="connsiteX3" fmla="*/ 13 w 9153383"/>
              <a:gd name="connsiteY3" fmla="*/ 1146097 h 1146097"/>
              <a:gd name="connsiteX4" fmla="*/ 29590 w 9153383"/>
              <a:gd name="connsiteY4" fmla="*/ 892844 h 1146097"/>
              <a:gd name="connsiteX0" fmla="*/ 29590 w 9153383"/>
              <a:gd name="connsiteY0" fmla="*/ 892844 h 1146097"/>
              <a:gd name="connsiteX1" fmla="*/ 9153383 w 9153383"/>
              <a:gd name="connsiteY1" fmla="*/ 0 h 1146097"/>
              <a:gd name="connsiteX2" fmla="*/ 9153383 w 9153383"/>
              <a:gd name="connsiteY2" fmla="*/ 545228 h 1146097"/>
              <a:gd name="connsiteX3" fmla="*/ 13 w 9153383"/>
              <a:gd name="connsiteY3" fmla="*/ 1146097 h 1146097"/>
              <a:gd name="connsiteX4" fmla="*/ 29590 w 9153383"/>
              <a:gd name="connsiteY4" fmla="*/ 892844 h 1146097"/>
              <a:gd name="connsiteX0" fmla="*/ 1137 w 9153505"/>
              <a:gd name="connsiteY0" fmla="*/ 1028575 h 1146097"/>
              <a:gd name="connsiteX1" fmla="*/ 9153505 w 9153505"/>
              <a:gd name="connsiteY1" fmla="*/ 0 h 1146097"/>
              <a:gd name="connsiteX2" fmla="*/ 9153505 w 9153505"/>
              <a:gd name="connsiteY2" fmla="*/ 545228 h 1146097"/>
              <a:gd name="connsiteX3" fmla="*/ 135 w 9153505"/>
              <a:gd name="connsiteY3" fmla="*/ 1146097 h 1146097"/>
              <a:gd name="connsiteX4" fmla="*/ 1137 w 9153505"/>
              <a:gd name="connsiteY4" fmla="*/ 1028575 h 1146097"/>
              <a:gd name="connsiteX0" fmla="*/ 1078 w 9153446"/>
              <a:gd name="connsiteY0" fmla="*/ 1028575 h 1146097"/>
              <a:gd name="connsiteX1" fmla="*/ 9153446 w 9153446"/>
              <a:gd name="connsiteY1" fmla="*/ 0 h 1146097"/>
              <a:gd name="connsiteX2" fmla="*/ 9153446 w 9153446"/>
              <a:gd name="connsiteY2" fmla="*/ 545228 h 1146097"/>
              <a:gd name="connsiteX3" fmla="*/ 76 w 9153446"/>
              <a:gd name="connsiteY3" fmla="*/ 1146097 h 1146097"/>
              <a:gd name="connsiteX4" fmla="*/ 1078 w 9153446"/>
              <a:gd name="connsiteY4" fmla="*/ 1028575 h 1146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3446" h="1146097">
                <a:moveTo>
                  <a:pt x="1078" y="1028575"/>
                </a:moveTo>
                <a:lnTo>
                  <a:pt x="9153446" y="0"/>
                </a:lnTo>
                <a:lnTo>
                  <a:pt x="9153446" y="545228"/>
                </a:lnTo>
                <a:lnTo>
                  <a:pt x="76" y="1146097"/>
                </a:lnTo>
                <a:cubicBezTo>
                  <a:pt x="-648" y="1122269"/>
                  <a:pt x="4183" y="1073835"/>
                  <a:pt x="1078" y="1028575"/>
                </a:cubicBezTo>
                <a:close/>
              </a:path>
            </a:pathLst>
          </a:custGeom>
          <a:solidFill>
            <a:srgbClr val="F2A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25000"/>
          </a:p>
        </p:txBody>
      </p:sp>
      <p:sp>
        <p:nvSpPr>
          <p:cNvPr id="9" name="Rectangle 8">
            <a:extLst>
              <a:ext uri="{FF2B5EF4-FFF2-40B4-BE49-F238E27FC236}">
                <a16:creationId xmlns:a16="http://schemas.microsoft.com/office/drawing/2014/main" id="{8625F02B-4393-4638-9487-98FC36F3351D}"/>
              </a:ext>
            </a:extLst>
          </p:cNvPr>
          <p:cNvSpPr/>
          <p:nvPr/>
        </p:nvSpPr>
        <p:spPr>
          <a:xfrm>
            <a:off x="-2172" y="4397542"/>
            <a:ext cx="9152368" cy="1316753"/>
          </a:xfrm>
          <a:custGeom>
            <a:avLst/>
            <a:gdLst>
              <a:gd name="connsiteX0" fmla="*/ 0 w 9150195"/>
              <a:gd name="connsiteY0" fmla="*/ 0 h 1316753"/>
              <a:gd name="connsiteX1" fmla="*/ 9150195 w 9150195"/>
              <a:gd name="connsiteY1" fmla="*/ 0 h 1316753"/>
              <a:gd name="connsiteX2" fmla="*/ 9150195 w 9150195"/>
              <a:gd name="connsiteY2" fmla="*/ 1316753 h 1316753"/>
              <a:gd name="connsiteX3" fmla="*/ 0 w 9150195"/>
              <a:gd name="connsiteY3" fmla="*/ 1316753 h 1316753"/>
              <a:gd name="connsiteX4" fmla="*/ 0 w 9150195"/>
              <a:gd name="connsiteY4" fmla="*/ 0 h 1316753"/>
              <a:gd name="connsiteX0" fmla="*/ 0 w 9168243"/>
              <a:gd name="connsiteY0" fmla="*/ 902369 h 1316753"/>
              <a:gd name="connsiteX1" fmla="*/ 9168243 w 9168243"/>
              <a:gd name="connsiteY1" fmla="*/ 0 h 1316753"/>
              <a:gd name="connsiteX2" fmla="*/ 9168243 w 9168243"/>
              <a:gd name="connsiteY2" fmla="*/ 1316753 h 1316753"/>
              <a:gd name="connsiteX3" fmla="*/ 18048 w 9168243"/>
              <a:gd name="connsiteY3" fmla="*/ 1316753 h 1316753"/>
              <a:gd name="connsiteX4" fmla="*/ 0 w 9168243"/>
              <a:gd name="connsiteY4" fmla="*/ 902369 h 1316753"/>
              <a:gd name="connsiteX0" fmla="*/ 0 w 9152368"/>
              <a:gd name="connsiteY0" fmla="*/ 788069 h 1316753"/>
              <a:gd name="connsiteX1" fmla="*/ 9152368 w 9152368"/>
              <a:gd name="connsiteY1" fmla="*/ 0 h 1316753"/>
              <a:gd name="connsiteX2" fmla="*/ 9152368 w 9152368"/>
              <a:gd name="connsiteY2" fmla="*/ 1316753 h 1316753"/>
              <a:gd name="connsiteX3" fmla="*/ 2173 w 9152368"/>
              <a:gd name="connsiteY3" fmla="*/ 1316753 h 1316753"/>
              <a:gd name="connsiteX4" fmla="*/ 0 w 9152368"/>
              <a:gd name="connsiteY4" fmla="*/ 788069 h 1316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2368" h="1316753">
                <a:moveTo>
                  <a:pt x="0" y="788069"/>
                </a:moveTo>
                <a:lnTo>
                  <a:pt x="9152368" y="0"/>
                </a:lnTo>
                <a:lnTo>
                  <a:pt x="9152368" y="1316753"/>
                </a:lnTo>
                <a:lnTo>
                  <a:pt x="2173" y="1316753"/>
                </a:lnTo>
                <a:cubicBezTo>
                  <a:pt x="1449" y="1140525"/>
                  <a:pt x="724" y="964297"/>
                  <a:pt x="0" y="788069"/>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85800" y="2823058"/>
            <a:ext cx="7086600" cy="14605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685800" y="1277208"/>
            <a:ext cx="7772400" cy="1225021"/>
          </a:xfrm>
        </p:spPr>
        <p:txBody>
          <a:bodyPr/>
          <a:lstStyle>
            <a:lvl1pPr algn="l">
              <a:defRPr/>
            </a:lvl1pPr>
          </a:lstStyle>
          <a:p>
            <a:r>
              <a:rPr lang="en-US"/>
              <a:t>Click to edit Master title style</a:t>
            </a:r>
            <a:endParaRPr lang="en-US" dirty="0"/>
          </a:p>
        </p:txBody>
      </p:sp>
      <p:pic>
        <p:nvPicPr>
          <p:cNvPr id="7" name="Picture 6" descr="USPTO logo">
            <a:extLst>
              <a:ext uri="{FF2B5EF4-FFF2-40B4-BE49-F238E27FC236}">
                <a16:creationId xmlns:a16="http://schemas.microsoft.com/office/drawing/2014/main" id="{3594C3FA-D04D-4DE1-895D-DDA79346B786}"/>
              </a:ext>
            </a:extLst>
          </p:cNvPr>
          <p:cNvPicPr>
            <a:picLocks noChangeAspect="1"/>
          </p:cNvPicPr>
          <p:nvPr/>
        </p:nvPicPr>
        <p:blipFill>
          <a:blip r:embed="rId2"/>
          <a:stretch>
            <a:fillRect/>
          </a:stretch>
        </p:blipFill>
        <p:spPr>
          <a:xfrm>
            <a:off x="5510462" y="4995136"/>
            <a:ext cx="3442007" cy="417213"/>
          </a:xfrm>
          <a:prstGeom prst="rect">
            <a:avLst/>
          </a:prstGeom>
        </p:spPr>
      </p:pic>
      <p:sp>
        <p:nvSpPr>
          <p:cNvPr id="15" name="Isosceles Triangle 14">
            <a:extLst>
              <a:ext uri="{FF2B5EF4-FFF2-40B4-BE49-F238E27FC236}">
                <a16:creationId xmlns:a16="http://schemas.microsoft.com/office/drawing/2014/main" id="{FED903D0-1E66-4915-8FFA-407D4C5B2B02}"/>
              </a:ext>
            </a:extLst>
          </p:cNvPr>
          <p:cNvSpPr/>
          <p:nvPr/>
        </p:nvSpPr>
        <p:spPr>
          <a:xfrm>
            <a:off x="0" y="-6167"/>
            <a:ext cx="9164399" cy="301334"/>
          </a:xfrm>
          <a:custGeom>
            <a:avLst/>
            <a:gdLst>
              <a:gd name="connsiteX0" fmla="*/ 0 w 9152368"/>
              <a:gd name="connsiteY0" fmla="*/ 384859 h 384859"/>
              <a:gd name="connsiteX1" fmla="*/ 4576184 w 9152368"/>
              <a:gd name="connsiteY1" fmla="*/ 0 h 384859"/>
              <a:gd name="connsiteX2" fmla="*/ 9152368 w 9152368"/>
              <a:gd name="connsiteY2" fmla="*/ 384859 h 384859"/>
              <a:gd name="connsiteX3" fmla="*/ 0 w 9152368"/>
              <a:gd name="connsiteY3" fmla="*/ 384859 h 384859"/>
              <a:gd name="connsiteX0" fmla="*/ 0 w 9164399"/>
              <a:gd name="connsiteY0" fmla="*/ 1106905 h 1106905"/>
              <a:gd name="connsiteX1" fmla="*/ 4576184 w 9164399"/>
              <a:gd name="connsiteY1" fmla="*/ 722046 h 1106905"/>
              <a:gd name="connsiteX2" fmla="*/ 9164399 w 9164399"/>
              <a:gd name="connsiteY2" fmla="*/ 0 h 1106905"/>
              <a:gd name="connsiteX3" fmla="*/ 0 w 9164399"/>
              <a:gd name="connsiteY3" fmla="*/ 1106905 h 1106905"/>
              <a:gd name="connsiteX0" fmla="*/ 0 w 9164399"/>
              <a:gd name="connsiteY0" fmla="*/ 6015 h 722046"/>
              <a:gd name="connsiteX1" fmla="*/ 4576184 w 9164399"/>
              <a:gd name="connsiteY1" fmla="*/ 722046 h 722046"/>
              <a:gd name="connsiteX2" fmla="*/ 9164399 w 9164399"/>
              <a:gd name="connsiteY2" fmla="*/ 0 h 722046"/>
              <a:gd name="connsiteX3" fmla="*/ 0 w 9164399"/>
              <a:gd name="connsiteY3" fmla="*/ 6015 h 722046"/>
              <a:gd name="connsiteX0" fmla="*/ 0 w 9164399"/>
              <a:gd name="connsiteY0" fmla="*/ 6015 h 499461"/>
              <a:gd name="connsiteX1" fmla="*/ 4184 w 9164399"/>
              <a:gd name="connsiteY1" fmla="*/ 499461 h 499461"/>
              <a:gd name="connsiteX2" fmla="*/ 9164399 w 9164399"/>
              <a:gd name="connsiteY2" fmla="*/ 0 h 499461"/>
              <a:gd name="connsiteX3" fmla="*/ 0 w 9164399"/>
              <a:gd name="connsiteY3" fmla="*/ 6015 h 499461"/>
            </a:gdLst>
            <a:ahLst/>
            <a:cxnLst>
              <a:cxn ang="0">
                <a:pos x="connsiteX0" y="connsiteY0"/>
              </a:cxn>
              <a:cxn ang="0">
                <a:pos x="connsiteX1" y="connsiteY1"/>
              </a:cxn>
              <a:cxn ang="0">
                <a:pos x="connsiteX2" y="connsiteY2"/>
              </a:cxn>
              <a:cxn ang="0">
                <a:pos x="connsiteX3" y="connsiteY3"/>
              </a:cxn>
            </a:cxnLst>
            <a:rect l="l" t="t" r="r" b="b"/>
            <a:pathLst>
              <a:path w="9164399" h="499461">
                <a:moveTo>
                  <a:pt x="0" y="6015"/>
                </a:moveTo>
                <a:cubicBezTo>
                  <a:pt x="1395" y="170497"/>
                  <a:pt x="2789" y="334979"/>
                  <a:pt x="4184" y="499461"/>
                </a:cubicBezTo>
                <a:lnTo>
                  <a:pt x="9164399" y="0"/>
                </a:lnTo>
                <a:lnTo>
                  <a:pt x="0" y="6015"/>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20408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with background">
    <p:spTree>
      <p:nvGrpSpPr>
        <p:cNvPr id="1" name=""/>
        <p:cNvGrpSpPr/>
        <p:nvPr/>
      </p:nvGrpSpPr>
      <p:grpSpPr>
        <a:xfrm>
          <a:off x="0" y="0"/>
          <a:ext cx="0" cy="0"/>
          <a:chOff x="0" y="0"/>
          <a:chExt cx="0" cy="0"/>
        </a:xfrm>
      </p:grpSpPr>
      <p:pic>
        <p:nvPicPr>
          <p:cNvPr id="7" name="Picture 6" title="Patent drawing background"/>
          <p:cNvPicPr>
            <a:picLocks noChangeAspect="1"/>
          </p:cNvPicPr>
          <p:nvPr/>
        </p:nvPicPr>
        <p:blipFill rotWithShape="1">
          <a:blip r:embed="rId2"/>
          <a:srcRect r="-76"/>
          <a:stretch/>
        </p:blipFill>
        <p:spPr>
          <a:xfrm>
            <a:off x="0" y="42389"/>
            <a:ext cx="9150889" cy="5456393"/>
          </a:xfrm>
          <a:prstGeom prst="rect">
            <a:avLst/>
          </a:prstGeom>
        </p:spPr>
      </p:pic>
      <p:sp>
        <p:nvSpPr>
          <p:cNvPr id="3" name="Subtitle 2"/>
          <p:cNvSpPr>
            <a:spLocks noGrp="1"/>
          </p:cNvSpPr>
          <p:nvPr>
            <p:ph type="subTitle" idx="1"/>
          </p:nvPr>
        </p:nvSpPr>
        <p:spPr>
          <a:xfrm>
            <a:off x="685800" y="2826248"/>
            <a:ext cx="7086600" cy="14605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685800" y="1277208"/>
            <a:ext cx="7772400" cy="1225021"/>
          </a:xfrm>
        </p:spPr>
        <p:txBody>
          <a:bodyPr/>
          <a:lstStyle>
            <a:lvl1pPr algn="l">
              <a:defRPr/>
            </a:lvl1pPr>
          </a:lstStyle>
          <a:p>
            <a:r>
              <a:rPr lang="en-US"/>
              <a:t>Click to edit Master title style</a:t>
            </a:r>
            <a:endParaRPr lang="en-US" dirty="0"/>
          </a:p>
        </p:txBody>
      </p:sp>
      <p:sp>
        <p:nvSpPr>
          <p:cNvPr id="9" name="Rectangle 8">
            <a:extLst>
              <a:ext uri="{FF2B5EF4-FFF2-40B4-BE49-F238E27FC236}">
                <a16:creationId xmlns:a16="http://schemas.microsoft.com/office/drawing/2014/main" id="{D47750E4-82AA-4845-9B45-E30EEC1FB7FA}"/>
              </a:ext>
            </a:extLst>
          </p:cNvPr>
          <p:cNvSpPr/>
          <p:nvPr/>
        </p:nvSpPr>
        <p:spPr>
          <a:xfrm>
            <a:off x="-3250" y="4154346"/>
            <a:ext cx="9153446" cy="1146097"/>
          </a:xfrm>
          <a:custGeom>
            <a:avLst/>
            <a:gdLst>
              <a:gd name="connsiteX0" fmla="*/ 0 w 9150195"/>
              <a:gd name="connsiteY0" fmla="*/ 0 h 1316753"/>
              <a:gd name="connsiteX1" fmla="*/ 9150195 w 9150195"/>
              <a:gd name="connsiteY1" fmla="*/ 0 h 1316753"/>
              <a:gd name="connsiteX2" fmla="*/ 9150195 w 9150195"/>
              <a:gd name="connsiteY2" fmla="*/ 1316753 h 1316753"/>
              <a:gd name="connsiteX3" fmla="*/ 0 w 9150195"/>
              <a:gd name="connsiteY3" fmla="*/ 1316753 h 1316753"/>
              <a:gd name="connsiteX4" fmla="*/ 0 w 9150195"/>
              <a:gd name="connsiteY4" fmla="*/ 0 h 1316753"/>
              <a:gd name="connsiteX0" fmla="*/ 0 w 9168243"/>
              <a:gd name="connsiteY0" fmla="*/ 902369 h 1316753"/>
              <a:gd name="connsiteX1" fmla="*/ 9168243 w 9168243"/>
              <a:gd name="connsiteY1" fmla="*/ 0 h 1316753"/>
              <a:gd name="connsiteX2" fmla="*/ 9168243 w 9168243"/>
              <a:gd name="connsiteY2" fmla="*/ 1316753 h 1316753"/>
              <a:gd name="connsiteX3" fmla="*/ 18048 w 9168243"/>
              <a:gd name="connsiteY3" fmla="*/ 1316753 h 1316753"/>
              <a:gd name="connsiteX4" fmla="*/ 0 w 9168243"/>
              <a:gd name="connsiteY4" fmla="*/ 902369 h 1316753"/>
              <a:gd name="connsiteX0" fmla="*/ 0 w 9152368"/>
              <a:gd name="connsiteY0" fmla="*/ 788069 h 1316753"/>
              <a:gd name="connsiteX1" fmla="*/ 9152368 w 9152368"/>
              <a:gd name="connsiteY1" fmla="*/ 0 h 1316753"/>
              <a:gd name="connsiteX2" fmla="*/ 9152368 w 9152368"/>
              <a:gd name="connsiteY2" fmla="*/ 1316753 h 1316753"/>
              <a:gd name="connsiteX3" fmla="*/ 2173 w 9152368"/>
              <a:gd name="connsiteY3" fmla="*/ 1316753 h 1316753"/>
              <a:gd name="connsiteX4" fmla="*/ 0 w 9152368"/>
              <a:gd name="connsiteY4" fmla="*/ 788069 h 1316753"/>
              <a:gd name="connsiteX0" fmla="*/ 0 w 9152368"/>
              <a:gd name="connsiteY0" fmla="*/ 788069 h 1316753"/>
              <a:gd name="connsiteX1" fmla="*/ 9152368 w 9152368"/>
              <a:gd name="connsiteY1" fmla="*/ 0 h 1316753"/>
              <a:gd name="connsiteX2" fmla="*/ 9152368 w 9152368"/>
              <a:gd name="connsiteY2" fmla="*/ 545228 h 1316753"/>
              <a:gd name="connsiteX3" fmla="*/ 2173 w 9152368"/>
              <a:gd name="connsiteY3" fmla="*/ 1316753 h 1316753"/>
              <a:gd name="connsiteX4" fmla="*/ 0 w 9152368"/>
              <a:gd name="connsiteY4" fmla="*/ 788069 h 1316753"/>
              <a:gd name="connsiteX0" fmla="*/ 1137 w 9153505"/>
              <a:gd name="connsiteY0" fmla="*/ 788069 h 1062753"/>
              <a:gd name="connsiteX1" fmla="*/ 9153505 w 9153505"/>
              <a:gd name="connsiteY1" fmla="*/ 0 h 1062753"/>
              <a:gd name="connsiteX2" fmla="*/ 9153505 w 9153505"/>
              <a:gd name="connsiteY2" fmla="*/ 545228 h 1062753"/>
              <a:gd name="connsiteX3" fmla="*/ 135 w 9153505"/>
              <a:gd name="connsiteY3" fmla="*/ 1062753 h 1062753"/>
              <a:gd name="connsiteX4" fmla="*/ 1137 w 9153505"/>
              <a:gd name="connsiteY4" fmla="*/ 788069 h 1062753"/>
              <a:gd name="connsiteX0" fmla="*/ 29590 w 9153383"/>
              <a:gd name="connsiteY0" fmla="*/ 892844 h 1062753"/>
              <a:gd name="connsiteX1" fmla="*/ 9153383 w 9153383"/>
              <a:gd name="connsiteY1" fmla="*/ 0 h 1062753"/>
              <a:gd name="connsiteX2" fmla="*/ 9153383 w 9153383"/>
              <a:gd name="connsiteY2" fmla="*/ 545228 h 1062753"/>
              <a:gd name="connsiteX3" fmla="*/ 13 w 9153383"/>
              <a:gd name="connsiteY3" fmla="*/ 1062753 h 1062753"/>
              <a:gd name="connsiteX4" fmla="*/ 29590 w 9153383"/>
              <a:gd name="connsiteY4" fmla="*/ 892844 h 1062753"/>
              <a:gd name="connsiteX0" fmla="*/ 65301 w 9189094"/>
              <a:gd name="connsiteY0" fmla="*/ 892844 h 1146097"/>
              <a:gd name="connsiteX1" fmla="*/ 9189094 w 9189094"/>
              <a:gd name="connsiteY1" fmla="*/ 0 h 1146097"/>
              <a:gd name="connsiteX2" fmla="*/ 9189094 w 9189094"/>
              <a:gd name="connsiteY2" fmla="*/ 545228 h 1146097"/>
              <a:gd name="connsiteX3" fmla="*/ 5 w 9189094"/>
              <a:gd name="connsiteY3" fmla="*/ 1146097 h 1146097"/>
              <a:gd name="connsiteX4" fmla="*/ 65301 w 9189094"/>
              <a:gd name="connsiteY4" fmla="*/ 892844 h 1146097"/>
              <a:gd name="connsiteX0" fmla="*/ 29590 w 9153383"/>
              <a:gd name="connsiteY0" fmla="*/ 892844 h 1146097"/>
              <a:gd name="connsiteX1" fmla="*/ 9153383 w 9153383"/>
              <a:gd name="connsiteY1" fmla="*/ 0 h 1146097"/>
              <a:gd name="connsiteX2" fmla="*/ 9153383 w 9153383"/>
              <a:gd name="connsiteY2" fmla="*/ 545228 h 1146097"/>
              <a:gd name="connsiteX3" fmla="*/ 13 w 9153383"/>
              <a:gd name="connsiteY3" fmla="*/ 1146097 h 1146097"/>
              <a:gd name="connsiteX4" fmla="*/ 29590 w 9153383"/>
              <a:gd name="connsiteY4" fmla="*/ 892844 h 1146097"/>
              <a:gd name="connsiteX0" fmla="*/ 29590 w 9153383"/>
              <a:gd name="connsiteY0" fmla="*/ 892844 h 1146097"/>
              <a:gd name="connsiteX1" fmla="*/ 9153383 w 9153383"/>
              <a:gd name="connsiteY1" fmla="*/ 0 h 1146097"/>
              <a:gd name="connsiteX2" fmla="*/ 9153383 w 9153383"/>
              <a:gd name="connsiteY2" fmla="*/ 545228 h 1146097"/>
              <a:gd name="connsiteX3" fmla="*/ 13 w 9153383"/>
              <a:gd name="connsiteY3" fmla="*/ 1146097 h 1146097"/>
              <a:gd name="connsiteX4" fmla="*/ 29590 w 9153383"/>
              <a:gd name="connsiteY4" fmla="*/ 892844 h 1146097"/>
              <a:gd name="connsiteX0" fmla="*/ 1137 w 9153505"/>
              <a:gd name="connsiteY0" fmla="*/ 1028575 h 1146097"/>
              <a:gd name="connsiteX1" fmla="*/ 9153505 w 9153505"/>
              <a:gd name="connsiteY1" fmla="*/ 0 h 1146097"/>
              <a:gd name="connsiteX2" fmla="*/ 9153505 w 9153505"/>
              <a:gd name="connsiteY2" fmla="*/ 545228 h 1146097"/>
              <a:gd name="connsiteX3" fmla="*/ 135 w 9153505"/>
              <a:gd name="connsiteY3" fmla="*/ 1146097 h 1146097"/>
              <a:gd name="connsiteX4" fmla="*/ 1137 w 9153505"/>
              <a:gd name="connsiteY4" fmla="*/ 1028575 h 1146097"/>
              <a:gd name="connsiteX0" fmla="*/ 1078 w 9153446"/>
              <a:gd name="connsiteY0" fmla="*/ 1028575 h 1146097"/>
              <a:gd name="connsiteX1" fmla="*/ 9153446 w 9153446"/>
              <a:gd name="connsiteY1" fmla="*/ 0 h 1146097"/>
              <a:gd name="connsiteX2" fmla="*/ 9153446 w 9153446"/>
              <a:gd name="connsiteY2" fmla="*/ 545228 h 1146097"/>
              <a:gd name="connsiteX3" fmla="*/ 76 w 9153446"/>
              <a:gd name="connsiteY3" fmla="*/ 1146097 h 1146097"/>
              <a:gd name="connsiteX4" fmla="*/ 1078 w 9153446"/>
              <a:gd name="connsiteY4" fmla="*/ 1028575 h 1146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3446" h="1146097">
                <a:moveTo>
                  <a:pt x="1078" y="1028575"/>
                </a:moveTo>
                <a:lnTo>
                  <a:pt x="9153446" y="0"/>
                </a:lnTo>
                <a:lnTo>
                  <a:pt x="9153446" y="545228"/>
                </a:lnTo>
                <a:lnTo>
                  <a:pt x="76" y="1146097"/>
                </a:lnTo>
                <a:cubicBezTo>
                  <a:pt x="-648" y="1122269"/>
                  <a:pt x="4183" y="1073835"/>
                  <a:pt x="1078" y="1028575"/>
                </a:cubicBezTo>
                <a:close/>
              </a:path>
            </a:pathLst>
          </a:custGeom>
          <a:solidFill>
            <a:srgbClr val="F2A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25000"/>
          </a:p>
        </p:txBody>
      </p:sp>
      <p:sp>
        <p:nvSpPr>
          <p:cNvPr id="11" name="Rectangle 8">
            <a:extLst>
              <a:ext uri="{FF2B5EF4-FFF2-40B4-BE49-F238E27FC236}">
                <a16:creationId xmlns:a16="http://schemas.microsoft.com/office/drawing/2014/main" id="{93AA097B-91BE-4997-B48C-79834B5304EA}"/>
              </a:ext>
            </a:extLst>
          </p:cNvPr>
          <p:cNvSpPr/>
          <p:nvPr/>
        </p:nvSpPr>
        <p:spPr>
          <a:xfrm>
            <a:off x="-2172" y="4397542"/>
            <a:ext cx="9152368" cy="1316753"/>
          </a:xfrm>
          <a:custGeom>
            <a:avLst/>
            <a:gdLst>
              <a:gd name="connsiteX0" fmla="*/ 0 w 9150195"/>
              <a:gd name="connsiteY0" fmla="*/ 0 h 1316753"/>
              <a:gd name="connsiteX1" fmla="*/ 9150195 w 9150195"/>
              <a:gd name="connsiteY1" fmla="*/ 0 h 1316753"/>
              <a:gd name="connsiteX2" fmla="*/ 9150195 w 9150195"/>
              <a:gd name="connsiteY2" fmla="*/ 1316753 h 1316753"/>
              <a:gd name="connsiteX3" fmla="*/ 0 w 9150195"/>
              <a:gd name="connsiteY3" fmla="*/ 1316753 h 1316753"/>
              <a:gd name="connsiteX4" fmla="*/ 0 w 9150195"/>
              <a:gd name="connsiteY4" fmla="*/ 0 h 1316753"/>
              <a:gd name="connsiteX0" fmla="*/ 0 w 9168243"/>
              <a:gd name="connsiteY0" fmla="*/ 902369 h 1316753"/>
              <a:gd name="connsiteX1" fmla="*/ 9168243 w 9168243"/>
              <a:gd name="connsiteY1" fmla="*/ 0 h 1316753"/>
              <a:gd name="connsiteX2" fmla="*/ 9168243 w 9168243"/>
              <a:gd name="connsiteY2" fmla="*/ 1316753 h 1316753"/>
              <a:gd name="connsiteX3" fmla="*/ 18048 w 9168243"/>
              <a:gd name="connsiteY3" fmla="*/ 1316753 h 1316753"/>
              <a:gd name="connsiteX4" fmla="*/ 0 w 9168243"/>
              <a:gd name="connsiteY4" fmla="*/ 902369 h 1316753"/>
              <a:gd name="connsiteX0" fmla="*/ 0 w 9152368"/>
              <a:gd name="connsiteY0" fmla="*/ 788069 h 1316753"/>
              <a:gd name="connsiteX1" fmla="*/ 9152368 w 9152368"/>
              <a:gd name="connsiteY1" fmla="*/ 0 h 1316753"/>
              <a:gd name="connsiteX2" fmla="*/ 9152368 w 9152368"/>
              <a:gd name="connsiteY2" fmla="*/ 1316753 h 1316753"/>
              <a:gd name="connsiteX3" fmla="*/ 2173 w 9152368"/>
              <a:gd name="connsiteY3" fmla="*/ 1316753 h 1316753"/>
              <a:gd name="connsiteX4" fmla="*/ 0 w 9152368"/>
              <a:gd name="connsiteY4" fmla="*/ 788069 h 1316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2368" h="1316753">
                <a:moveTo>
                  <a:pt x="0" y="788069"/>
                </a:moveTo>
                <a:lnTo>
                  <a:pt x="9152368" y="0"/>
                </a:lnTo>
                <a:lnTo>
                  <a:pt x="9152368" y="1316753"/>
                </a:lnTo>
                <a:lnTo>
                  <a:pt x="2173" y="1316753"/>
                </a:lnTo>
                <a:cubicBezTo>
                  <a:pt x="1449" y="1140525"/>
                  <a:pt x="724" y="964297"/>
                  <a:pt x="0" y="788069"/>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Isosceles Triangle 14">
            <a:extLst>
              <a:ext uri="{FF2B5EF4-FFF2-40B4-BE49-F238E27FC236}">
                <a16:creationId xmlns:a16="http://schemas.microsoft.com/office/drawing/2014/main" id="{46030774-377F-4EB6-AADB-7D5DE162977D}"/>
              </a:ext>
            </a:extLst>
          </p:cNvPr>
          <p:cNvSpPr/>
          <p:nvPr/>
        </p:nvSpPr>
        <p:spPr>
          <a:xfrm>
            <a:off x="0" y="-6167"/>
            <a:ext cx="9164399" cy="301334"/>
          </a:xfrm>
          <a:custGeom>
            <a:avLst/>
            <a:gdLst>
              <a:gd name="connsiteX0" fmla="*/ 0 w 9152368"/>
              <a:gd name="connsiteY0" fmla="*/ 384859 h 384859"/>
              <a:gd name="connsiteX1" fmla="*/ 4576184 w 9152368"/>
              <a:gd name="connsiteY1" fmla="*/ 0 h 384859"/>
              <a:gd name="connsiteX2" fmla="*/ 9152368 w 9152368"/>
              <a:gd name="connsiteY2" fmla="*/ 384859 h 384859"/>
              <a:gd name="connsiteX3" fmla="*/ 0 w 9152368"/>
              <a:gd name="connsiteY3" fmla="*/ 384859 h 384859"/>
              <a:gd name="connsiteX0" fmla="*/ 0 w 9164399"/>
              <a:gd name="connsiteY0" fmla="*/ 1106905 h 1106905"/>
              <a:gd name="connsiteX1" fmla="*/ 4576184 w 9164399"/>
              <a:gd name="connsiteY1" fmla="*/ 722046 h 1106905"/>
              <a:gd name="connsiteX2" fmla="*/ 9164399 w 9164399"/>
              <a:gd name="connsiteY2" fmla="*/ 0 h 1106905"/>
              <a:gd name="connsiteX3" fmla="*/ 0 w 9164399"/>
              <a:gd name="connsiteY3" fmla="*/ 1106905 h 1106905"/>
              <a:gd name="connsiteX0" fmla="*/ 0 w 9164399"/>
              <a:gd name="connsiteY0" fmla="*/ 6015 h 722046"/>
              <a:gd name="connsiteX1" fmla="*/ 4576184 w 9164399"/>
              <a:gd name="connsiteY1" fmla="*/ 722046 h 722046"/>
              <a:gd name="connsiteX2" fmla="*/ 9164399 w 9164399"/>
              <a:gd name="connsiteY2" fmla="*/ 0 h 722046"/>
              <a:gd name="connsiteX3" fmla="*/ 0 w 9164399"/>
              <a:gd name="connsiteY3" fmla="*/ 6015 h 722046"/>
              <a:gd name="connsiteX0" fmla="*/ 0 w 9164399"/>
              <a:gd name="connsiteY0" fmla="*/ 6015 h 499461"/>
              <a:gd name="connsiteX1" fmla="*/ 4184 w 9164399"/>
              <a:gd name="connsiteY1" fmla="*/ 499461 h 499461"/>
              <a:gd name="connsiteX2" fmla="*/ 9164399 w 9164399"/>
              <a:gd name="connsiteY2" fmla="*/ 0 h 499461"/>
              <a:gd name="connsiteX3" fmla="*/ 0 w 9164399"/>
              <a:gd name="connsiteY3" fmla="*/ 6015 h 499461"/>
            </a:gdLst>
            <a:ahLst/>
            <a:cxnLst>
              <a:cxn ang="0">
                <a:pos x="connsiteX0" y="connsiteY0"/>
              </a:cxn>
              <a:cxn ang="0">
                <a:pos x="connsiteX1" y="connsiteY1"/>
              </a:cxn>
              <a:cxn ang="0">
                <a:pos x="connsiteX2" y="connsiteY2"/>
              </a:cxn>
              <a:cxn ang="0">
                <a:pos x="connsiteX3" y="connsiteY3"/>
              </a:cxn>
            </a:cxnLst>
            <a:rect l="l" t="t" r="r" b="b"/>
            <a:pathLst>
              <a:path w="9164399" h="499461">
                <a:moveTo>
                  <a:pt x="0" y="6015"/>
                </a:moveTo>
                <a:cubicBezTo>
                  <a:pt x="1395" y="170497"/>
                  <a:pt x="2789" y="334979"/>
                  <a:pt x="4184" y="499461"/>
                </a:cubicBezTo>
                <a:lnTo>
                  <a:pt x="9164399" y="0"/>
                </a:lnTo>
                <a:lnTo>
                  <a:pt x="0" y="6015"/>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USPTO logo">
            <a:extLst>
              <a:ext uri="{FF2B5EF4-FFF2-40B4-BE49-F238E27FC236}">
                <a16:creationId xmlns:a16="http://schemas.microsoft.com/office/drawing/2014/main" id="{709AAF22-60B0-4185-87B6-B3D8A78CA681}"/>
              </a:ext>
            </a:extLst>
          </p:cNvPr>
          <p:cNvPicPr>
            <a:picLocks noChangeAspect="1"/>
          </p:cNvPicPr>
          <p:nvPr/>
        </p:nvPicPr>
        <p:blipFill>
          <a:blip r:embed="rId3"/>
          <a:stretch>
            <a:fillRect/>
          </a:stretch>
        </p:blipFill>
        <p:spPr>
          <a:xfrm>
            <a:off x="5510462" y="4995136"/>
            <a:ext cx="3442007" cy="417213"/>
          </a:xfrm>
          <a:prstGeom prst="rect">
            <a:avLst/>
          </a:prstGeom>
        </p:spPr>
      </p:pic>
    </p:spTree>
    <p:extLst>
      <p:ext uri="{BB962C8B-B14F-4D97-AF65-F5344CB8AC3E}">
        <p14:creationId xmlns:p14="http://schemas.microsoft.com/office/powerpoint/2010/main" val="25304093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584"/>
            <a:ext cx="8229600" cy="3786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4" name="Slide Number Placeholder 3"/>
          <p:cNvSpPr>
            <a:spLocks noGrp="1"/>
          </p:cNvSpPr>
          <p:nvPr>
            <p:ph type="sldNum" sz="quarter" idx="10"/>
          </p:nvPr>
        </p:nvSpPr>
        <p:spPr/>
        <p:txBody>
          <a:bodyPr/>
          <a:lstStyle>
            <a:lvl1pPr>
              <a:defRPr sz="800">
                <a:solidFill>
                  <a:schemeClr val="tx1"/>
                </a:solidFill>
              </a:defRPr>
            </a:lvl1pPr>
          </a:lstStyle>
          <a:p>
            <a:fld id="{92DA454B-C859-4892-B9FA-68B588C9F547}" type="slidenum">
              <a:rPr lang="en-US" smtClean="0"/>
              <a:t>‹#›</a:t>
            </a:fld>
            <a:endParaRPr lang="en-US" dirty="0"/>
          </a:p>
        </p:txBody>
      </p:sp>
    </p:spTree>
    <p:extLst>
      <p:ext uri="{BB962C8B-B14F-4D97-AF65-F5344CB8AC3E}">
        <p14:creationId xmlns:p14="http://schemas.microsoft.com/office/powerpoint/2010/main" val="35259947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 2 line headline">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49582"/>
            <a:ext cx="8229600" cy="349134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4" name="Slide Number Placeholder 3"/>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3267384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97932"/>
            <a:ext cx="8229600" cy="864147"/>
          </a:xfrm>
        </p:spPr>
        <p:txBody>
          <a:bodyPr anchor="t" anchorCtr="0"/>
          <a:lstStyle>
            <a:lvl1pPr algn="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379921231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Divider slide">
    <p:spTree>
      <p:nvGrpSpPr>
        <p:cNvPr id="1" name=""/>
        <p:cNvGrpSpPr/>
        <p:nvPr/>
      </p:nvGrpSpPr>
      <p:grpSpPr>
        <a:xfrm>
          <a:off x="0" y="0"/>
          <a:ext cx="0" cy="0"/>
          <a:chOff x="0" y="0"/>
          <a:chExt cx="0" cy="0"/>
        </a:xfrm>
      </p:grpSpPr>
      <p:sp>
        <p:nvSpPr>
          <p:cNvPr id="4" name="Rectangle 3"/>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2" name="Title 1"/>
          <p:cNvSpPr>
            <a:spLocks noGrp="1"/>
          </p:cNvSpPr>
          <p:nvPr>
            <p:ph type="title"/>
          </p:nvPr>
        </p:nvSpPr>
        <p:spPr>
          <a:xfrm>
            <a:off x="722313" y="3672417"/>
            <a:ext cx="7772400" cy="1135063"/>
          </a:xfrm>
        </p:spPr>
        <p:txBody>
          <a:bodyPr anchor="t"/>
          <a:lstStyle>
            <a:lvl1pPr algn="l">
              <a:defRPr sz="4000" b="1" cap="none"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2">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7721954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48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half" idx="1"/>
          </p:nvPr>
        </p:nvSpPr>
        <p:spPr>
          <a:xfrm>
            <a:off x="457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5" name="Slide Number Placeholder 4"/>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3541338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645026" y="1956335"/>
            <a:ext cx="4041775" cy="28696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423200"/>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1956335"/>
            <a:ext cx="4040188" cy="28696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p:cNvSpPr>
            <a:spLocks noGrp="1"/>
          </p:cNvSpPr>
          <p:nvPr>
            <p:ph type="body" idx="1"/>
          </p:nvPr>
        </p:nvSpPr>
        <p:spPr>
          <a:xfrm>
            <a:off x="457200" y="1423200"/>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7" name="Slide Number Placeholder 6"/>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39741496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10250"/>
            <a:ext cx="8229600" cy="864147"/>
          </a:xfrm>
        </p:spPr>
        <p:txBody>
          <a:bodyPr anchor="t" anchorCtr="0"/>
          <a:lstStyle>
            <a:lvl1pPr algn="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386424228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173610416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5" name="Freeform 4"/>
          <p:cNvSpPr/>
          <p:nvPr/>
        </p:nvSpPr>
        <p:spPr>
          <a:xfrm>
            <a:off x="404558" y="452445"/>
            <a:ext cx="911259" cy="811812"/>
          </a:xfrm>
          <a:custGeom>
            <a:avLst/>
            <a:gdLst/>
            <a:ahLst/>
            <a:cxnLst/>
            <a:rect l="l" t="t" r="r" b="b"/>
            <a:pathLst>
              <a:path w="1246682" h="1110630">
                <a:moveTo>
                  <a:pt x="1030110" y="0"/>
                </a:moveTo>
                <a:lnTo>
                  <a:pt x="1182821" y="97614"/>
                </a:lnTo>
                <a:cubicBezTo>
                  <a:pt x="1060478" y="268663"/>
                  <a:pt x="992915" y="445294"/>
                  <a:pt x="980131" y="627506"/>
                </a:cubicBezTo>
                <a:lnTo>
                  <a:pt x="1246682" y="627506"/>
                </a:lnTo>
                <a:lnTo>
                  <a:pt x="1246682" y="1110630"/>
                </a:lnTo>
                <a:lnTo>
                  <a:pt x="769112" y="1110630"/>
                </a:lnTo>
                <a:lnTo>
                  <a:pt x="769112" y="648548"/>
                </a:lnTo>
                <a:cubicBezTo>
                  <a:pt x="769112" y="470413"/>
                  <a:pt x="856111" y="254231"/>
                  <a:pt x="1030110" y="0"/>
                </a:cubicBezTo>
                <a:close/>
                <a:moveTo>
                  <a:pt x="260998" y="0"/>
                </a:moveTo>
                <a:lnTo>
                  <a:pt x="408157" y="92018"/>
                </a:lnTo>
                <a:cubicBezTo>
                  <a:pt x="282285" y="287246"/>
                  <a:pt x="216573" y="465742"/>
                  <a:pt x="211020" y="627506"/>
                </a:cubicBezTo>
                <a:lnTo>
                  <a:pt x="472018" y="627506"/>
                </a:lnTo>
                <a:lnTo>
                  <a:pt x="472018" y="1110630"/>
                </a:lnTo>
                <a:lnTo>
                  <a:pt x="0" y="1110630"/>
                </a:lnTo>
                <a:lnTo>
                  <a:pt x="0" y="648548"/>
                </a:lnTo>
                <a:cubicBezTo>
                  <a:pt x="0" y="449994"/>
                  <a:pt x="87000" y="233811"/>
                  <a:pt x="260998" y="0"/>
                </a:cubicBezTo>
                <a:close/>
              </a:path>
            </a:pathLst>
          </a:custGeom>
          <a:gradFill flip="none" rotWithShape="1">
            <a:gsLst>
              <a:gs pos="0">
                <a:schemeClr val="accent3"/>
              </a:gs>
              <a:gs pos="100000">
                <a:schemeClr val="accent3">
                  <a:lumMod val="20000"/>
                  <a:lumOff val="80000"/>
                </a:schemeClr>
              </a:gs>
            </a:gsLst>
            <a:lin ang="4800000" scaled="0"/>
            <a:tileRect/>
          </a:gra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ontent Placeholder 5"/>
          <p:cNvSpPr>
            <a:spLocks noGrp="1"/>
          </p:cNvSpPr>
          <p:nvPr>
            <p:ph sz="quarter" idx="4" hasCustomPrompt="1"/>
          </p:nvPr>
        </p:nvSpPr>
        <p:spPr>
          <a:xfrm>
            <a:off x="1065009" y="4131482"/>
            <a:ext cx="7681428" cy="489163"/>
          </a:xfrm>
        </p:spPr>
        <p:txBody>
          <a:bodyPr anchor="b">
            <a:normAutofit/>
          </a:bodyPr>
          <a:lstStyle>
            <a:lvl1pPr marL="0" indent="0" algn="r">
              <a:buFont typeface="Courier New" panose="02070309020205020404" pitchFamily="49" charset="0"/>
              <a:buNone/>
              <a:defRPr sz="1600" b="1" spc="200" baseline="0">
                <a:latin typeface="+mn-lt"/>
              </a:defRPr>
            </a:lvl1pPr>
            <a:lvl2pPr marL="891540" indent="-342900">
              <a:buFont typeface="Arial" panose="020B0604020202020204" pitchFamily="34" charset="0"/>
              <a:buChar char="•"/>
              <a:defRPr sz="2400"/>
            </a:lvl2pPr>
            <a:lvl3pPr marL="1371600" indent="-274320">
              <a:buFont typeface="Wingdings" panose="05000000000000000000" pitchFamily="2" charset="2"/>
              <a:buChar char="§"/>
              <a:defRPr sz="2160"/>
            </a:lvl3pPr>
            <a:lvl4pPr>
              <a:defRPr sz="1920"/>
            </a:lvl4pPr>
            <a:lvl5pPr>
              <a:defRPr sz="1920"/>
            </a:lvl5pPr>
            <a:lvl6pPr>
              <a:defRPr sz="1920"/>
            </a:lvl6pPr>
            <a:lvl7pPr>
              <a:defRPr sz="1920"/>
            </a:lvl7pPr>
            <a:lvl8pPr>
              <a:defRPr sz="1920"/>
            </a:lvl8pPr>
            <a:lvl9pPr>
              <a:defRPr sz="1920"/>
            </a:lvl9pPr>
          </a:lstStyle>
          <a:p>
            <a:pPr lvl="0"/>
            <a:r>
              <a:rPr lang="en-US" dirty="0"/>
              <a:t>- CREDIT IN ALL CAPS</a:t>
            </a:r>
          </a:p>
        </p:txBody>
      </p:sp>
      <p:sp>
        <p:nvSpPr>
          <p:cNvPr id="7" name="Title 1"/>
          <p:cNvSpPr>
            <a:spLocks noGrp="1"/>
          </p:cNvSpPr>
          <p:nvPr>
            <p:ph type="title" hasCustomPrompt="1"/>
          </p:nvPr>
        </p:nvSpPr>
        <p:spPr>
          <a:xfrm>
            <a:off x="747424" y="834887"/>
            <a:ext cx="7999012" cy="3101009"/>
          </a:xfrm>
        </p:spPr>
        <p:txBody>
          <a:bodyPr anchor="t">
            <a:normAutofit/>
          </a:bodyPr>
          <a:lstStyle>
            <a:lvl1pPr algn="l">
              <a:defRPr sz="4000" b="0" baseline="0">
                <a:latin typeface="+mj-lt"/>
              </a:defRPr>
            </a:lvl1pPr>
          </a:lstStyle>
          <a:p>
            <a:r>
              <a:rPr lang="en-US" dirty="0"/>
              <a:t>Quote here Twenty Words or Less. Keep it Short and Memorable. Quote here Twenty Words or Less. Keep it Short.”</a:t>
            </a:r>
          </a:p>
        </p:txBody>
      </p:sp>
      <p:sp>
        <p:nvSpPr>
          <p:cNvPr id="8" name="Slide Number Placeholder 7"/>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376631142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Opening slide with text">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6" name="Subtitle 2"/>
          <p:cNvSpPr>
            <a:spLocks noGrp="1"/>
          </p:cNvSpPr>
          <p:nvPr>
            <p:ph type="subTitle" idx="1" hasCustomPrompt="1"/>
          </p:nvPr>
        </p:nvSpPr>
        <p:spPr>
          <a:xfrm>
            <a:off x="685799" y="4348634"/>
            <a:ext cx="7885827" cy="746877"/>
          </a:xfrm>
        </p:spPr>
        <p:txBody>
          <a:bodyPr anchor="b">
            <a:normAutofit/>
          </a:bodyPr>
          <a:lstStyle>
            <a:lvl1pPr marL="0" indent="0" algn="ctr">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title style</a:t>
            </a:r>
          </a:p>
        </p:txBody>
      </p:sp>
      <p:pic>
        <p:nvPicPr>
          <p:cNvPr id="5" name="Picture 4" descr="USPTO logo">
            <a:extLst>
              <a:ext uri="{FF2B5EF4-FFF2-40B4-BE49-F238E27FC236}">
                <a16:creationId xmlns:a16="http://schemas.microsoft.com/office/drawing/2014/main" id="{C707D8F9-906B-4ED4-AA33-A28BB4C90CFF}"/>
              </a:ext>
            </a:extLst>
          </p:cNvPr>
          <p:cNvPicPr>
            <a:picLocks noChangeAspect="1"/>
          </p:cNvPicPr>
          <p:nvPr/>
        </p:nvPicPr>
        <p:blipFill>
          <a:blip r:embed="rId2"/>
          <a:stretch>
            <a:fillRect/>
          </a:stretch>
        </p:blipFill>
        <p:spPr>
          <a:xfrm>
            <a:off x="2563844" y="1391176"/>
            <a:ext cx="4263263" cy="1990696"/>
          </a:xfrm>
          <a:prstGeom prst="rect">
            <a:avLst/>
          </a:prstGeom>
        </p:spPr>
      </p:pic>
    </p:spTree>
    <p:extLst>
      <p:ext uri="{BB962C8B-B14F-4D97-AF65-F5344CB8AC3E}">
        <p14:creationId xmlns:p14="http://schemas.microsoft.com/office/powerpoint/2010/main" val="276759423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Opening slide">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descr="USPTO logo"/>
          <p:cNvPicPr>
            <a:picLocks noChangeAspect="1"/>
          </p:cNvPicPr>
          <p:nvPr/>
        </p:nvPicPr>
        <p:blipFill>
          <a:blip r:embed="rId2"/>
          <a:stretch>
            <a:fillRect/>
          </a:stretch>
        </p:blipFill>
        <p:spPr>
          <a:xfrm>
            <a:off x="2561450" y="1867964"/>
            <a:ext cx="4129734" cy="1928346"/>
          </a:xfrm>
          <a:prstGeom prst="rect">
            <a:avLst/>
          </a:prstGeom>
        </p:spPr>
      </p:pic>
    </p:spTree>
    <p:extLst>
      <p:ext uri="{BB962C8B-B14F-4D97-AF65-F5344CB8AC3E}">
        <p14:creationId xmlns:p14="http://schemas.microsoft.com/office/powerpoint/2010/main" val="41697539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1406" y="916906"/>
            <a:ext cx="3881188" cy="3881188"/>
          </a:xfrm>
          <a:prstGeom prst="rect">
            <a:avLst/>
          </a:prstGeom>
        </p:spPr>
      </p:pic>
    </p:spTree>
    <p:extLst>
      <p:ext uri="{BB962C8B-B14F-4D97-AF65-F5344CB8AC3E}">
        <p14:creationId xmlns:p14="http://schemas.microsoft.com/office/powerpoint/2010/main" val="40244206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Closing slide with image disclaimer">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1406" y="916906"/>
            <a:ext cx="3881188" cy="3881188"/>
          </a:xfrm>
          <a:prstGeom prst="rect">
            <a:avLst/>
          </a:prstGeom>
        </p:spPr>
      </p:pic>
      <p:sp>
        <p:nvSpPr>
          <p:cNvPr id="2" name="TextBox 1"/>
          <p:cNvSpPr txBox="1"/>
          <p:nvPr/>
        </p:nvSpPr>
        <p:spPr>
          <a:xfrm>
            <a:off x="2499412" y="5129408"/>
            <a:ext cx="4145175" cy="253916"/>
          </a:xfrm>
          <a:prstGeom prst="rect">
            <a:avLst/>
          </a:prstGeom>
          <a:noFill/>
        </p:spPr>
        <p:txBody>
          <a:bodyPr wrap="square" rtlCol="0">
            <a:spAutoFit/>
          </a:bodyPr>
          <a:lstStyle/>
          <a:p>
            <a:pPr algn="ctr"/>
            <a:r>
              <a:rPr lang="en-US" sz="1050" dirty="0">
                <a:solidFill>
                  <a:schemeClr val="bg1"/>
                </a:solidFill>
              </a:rPr>
              <a:t>Images used in this presentation are</a:t>
            </a:r>
            <a:r>
              <a:rPr lang="en-US" sz="1050" baseline="0" dirty="0">
                <a:solidFill>
                  <a:schemeClr val="bg1"/>
                </a:solidFill>
              </a:rPr>
              <a:t> for educational purposes only.</a:t>
            </a:r>
            <a:endParaRPr lang="en-US" sz="1050" dirty="0">
              <a:solidFill>
                <a:schemeClr val="bg1"/>
              </a:solidFill>
            </a:endParaRPr>
          </a:p>
        </p:txBody>
      </p:sp>
    </p:spTree>
    <p:extLst>
      <p:ext uri="{BB962C8B-B14F-4D97-AF65-F5344CB8AC3E}">
        <p14:creationId xmlns:p14="http://schemas.microsoft.com/office/powerpoint/2010/main" val="1215064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106643651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Closing slide with contact info">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526" y="916906"/>
            <a:ext cx="3881188" cy="3881188"/>
          </a:xfrm>
          <a:prstGeom prst="rect">
            <a:avLst/>
          </a:prstGeom>
        </p:spPr>
      </p:pic>
      <p:sp>
        <p:nvSpPr>
          <p:cNvPr id="18" name="TextBox 17"/>
          <p:cNvSpPr txBox="1"/>
          <p:nvPr/>
        </p:nvSpPr>
        <p:spPr>
          <a:xfrm>
            <a:off x="5303520" y="4210157"/>
            <a:ext cx="28162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kern="1200" dirty="0">
                <a:solidFill>
                  <a:schemeClr val="bg1"/>
                </a:solidFill>
                <a:latin typeface="Segoe UI" panose="020B0502040204020203" pitchFamily="34" charset="0"/>
                <a:ea typeface="+mn-ea"/>
                <a:cs typeface="Segoe UI" panose="020B0502040204020203" pitchFamily="34" charset="0"/>
              </a:rPr>
              <a:t>www.uspto.gov</a:t>
            </a:r>
          </a:p>
        </p:txBody>
      </p:sp>
      <p:sp>
        <p:nvSpPr>
          <p:cNvPr id="16" name="Text Placeholder 12"/>
          <p:cNvSpPr>
            <a:spLocks noGrp="1"/>
          </p:cNvSpPr>
          <p:nvPr>
            <p:ph type="body" sz="quarter" idx="13" hasCustomPrompt="1"/>
          </p:nvPr>
        </p:nvSpPr>
        <p:spPr>
          <a:xfrm>
            <a:off x="5303519" y="3828585"/>
            <a:ext cx="2816225" cy="386576"/>
          </a:xfrm>
        </p:spPr>
        <p:txBody>
          <a:bodyPr>
            <a:normAutofit/>
          </a:bodyPr>
          <a:lstStyle>
            <a:lvl1pPr marL="0" indent="0">
              <a:buNone/>
              <a:defRPr sz="1800" b="0">
                <a:solidFill>
                  <a:schemeClr val="bg1"/>
                </a:solidFill>
              </a:defRPr>
            </a:lvl1pPr>
          </a:lstStyle>
          <a:p>
            <a:pPr lvl="0"/>
            <a:r>
              <a:rPr lang="en-US" dirty="0"/>
              <a:t>Phone</a:t>
            </a:r>
          </a:p>
        </p:txBody>
      </p:sp>
      <p:sp>
        <p:nvSpPr>
          <p:cNvPr id="15" name="Text Placeholder 12"/>
          <p:cNvSpPr>
            <a:spLocks noGrp="1"/>
          </p:cNvSpPr>
          <p:nvPr>
            <p:ph type="body" sz="quarter" idx="12" hasCustomPrompt="1"/>
          </p:nvPr>
        </p:nvSpPr>
        <p:spPr>
          <a:xfrm>
            <a:off x="5303520" y="3462967"/>
            <a:ext cx="2816225" cy="365618"/>
          </a:xfrm>
        </p:spPr>
        <p:txBody>
          <a:bodyPr>
            <a:normAutofit/>
          </a:bodyPr>
          <a:lstStyle>
            <a:lvl1pPr marL="0" indent="0">
              <a:buNone/>
              <a:defRPr sz="1800" b="0">
                <a:solidFill>
                  <a:schemeClr val="bg1"/>
                </a:solidFill>
              </a:defRPr>
            </a:lvl1pPr>
          </a:lstStyle>
          <a:p>
            <a:pPr lvl="0"/>
            <a:r>
              <a:rPr lang="en-US" dirty="0"/>
              <a:t>Email</a:t>
            </a:r>
          </a:p>
        </p:txBody>
      </p:sp>
      <p:sp>
        <p:nvSpPr>
          <p:cNvPr id="14" name="Text Placeholder 12"/>
          <p:cNvSpPr>
            <a:spLocks noGrp="1"/>
          </p:cNvSpPr>
          <p:nvPr>
            <p:ph type="body" sz="quarter" idx="11" hasCustomPrompt="1"/>
          </p:nvPr>
        </p:nvSpPr>
        <p:spPr>
          <a:xfrm>
            <a:off x="5303520" y="2637699"/>
            <a:ext cx="2816225" cy="519383"/>
          </a:xfrm>
        </p:spPr>
        <p:txBody>
          <a:bodyPr>
            <a:normAutofit/>
          </a:bodyPr>
          <a:lstStyle>
            <a:lvl1pPr marL="0" indent="0">
              <a:buNone/>
              <a:defRPr sz="1800" b="0">
                <a:solidFill>
                  <a:schemeClr val="bg1"/>
                </a:solidFill>
              </a:defRPr>
            </a:lvl1pPr>
          </a:lstStyle>
          <a:p>
            <a:pPr lvl="0"/>
            <a:r>
              <a:rPr lang="en-US" dirty="0"/>
              <a:t>Title</a:t>
            </a:r>
          </a:p>
        </p:txBody>
      </p:sp>
      <p:sp>
        <p:nvSpPr>
          <p:cNvPr id="13" name="Text Placeholder 12"/>
          <p:cNvSpPr>
            <a:spLocks noGrp="1"/>
          </p:cNvSpPr>
          <p:nvPr>
            <p:ph type="body" sz="quarter" idx="10" hasCustomPrompt="1"/>
          </p:nvPr>
        </p:nvSpPr>
        <p:spPr>
          <a:xfrm>
            <a:off x="5303520" y="2103447"/>
            <a:ext cx="2816225" cy="519383"/>
          </a:xfrm>
        </p:spPr>
        <p:txBody>
          <a:bodyPr>
            <a:normAutofit/>
          </a:bodyPr>
          <a:lstStyle>
            <a:lvl1pPr marL="0" indent="0">
              <a:buNone/>
              <a:defRPr sz="2800" b="1">
                <a:solidFill>
                  <a:schemeClr val="bg1"/>
                </a:solidFill>
              </a:defRPr>
            </a:lvl1pPr>
          </a:lstStyle>
          <a:p>
            <a:pPr lvl="0"/>
            <a:r>
              <a:rPr lang="en-US" dirty="0"/>
              <a:t>Name</a:t>
            </a:r>
          </a:p>
        </p:txBody>
      </p:sp>
      <p:sp>
        <p:nvSpPr>
          <p:cNvPr id="2" name="TextBox 1"/>
          <p:cNvSpPr txBox="1"/>
          <p:nvPr/>
        </p:nvSpPr>
        <p:spPr>
          <a:xfrm>
            <a:off x="5303520" y="975743"/>
            <a:ext cx="3396343" cy="769441"/>
          </a:xfrm>
          <a:prstGeom prst="rect">
            <a:avLst/>
          </a:prstGeom>
          <a:noFill/>
        </p:spPr>
        <p:txBody>
          <a:bodyPr wrap="square" rtlCol="0">
            <a:spAutoFit/>
          </a:bodyPr>
          <a:lstStyle/>
          <a:p>
            <a:r>
              <a:rPr lang="en-US" sz="4400" b="1" dirty="0">
                <a:solidFill>
                  <a:schemeClr val="bg1"/>
                </a:solidFill>
              </a:rPr>
              <a:t>Thank</a:t>
            </a:r>
            <a:r>
              <a:rPr lang="en-US" sz="4400" b="1" baseline="0" dirty="0">
                <a:solidFill>
                  <a:schemeClr val="bg1"/>
                </a:solidFill>
              </a:rPr>
              <a:t> you!</a:t>
            </a:r>
          </a:p>
        </p:txBody>
      </p:sp>
    </p:spTree>
    <p:extLst>
      <p:ext uri="{BB962C8B-B14F-4D97-AF65-F5344CB8AC3E}">
        <p14:creationId xmlns:p14="http://schemas.microsoft.com/office/powerpoint/2010/main" val="83165362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Closing slide w/ contact info and disclaimer">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526" y="916906"/>
            <a:ext cx="3881188" cy="3881188"/>
          </a:xfrm>
          <a:prstGeom prst="rect">
            <a:avLst/>
          </a:prstGeom>
        </p:spPr>
      </p:pic>
      <p:sp>
        <p:nvSpPr>
          <p:cNvPr id="10" name="TextBox 9"/>
          <p:cNvSpPr txBox="1"/>
          <p:nvPr/>
        </p:nvSpPr>
        <p:spPr>
          <a:xfrm>
            <a:off x="792532" y="5129408"/>
            <a:ext cx="4145175" cy="253916"/>
          </a:xfrm>
          <a:prstGeom prst="rect">
            <a:avLst/>
          </a:prstGeom>
          <a:noFill/>
        </p:spPr>
        <p:txBody>
          <a:bodyPr wrap="square" rtlCol="0">
            <a:spAutoFit/>
          </a:bodyPr>
          <a:lstStyle/>
          <a:p>
            <a:pPr algn="ctr"/>
            <a:r>
              <a:rPr lang="en-US" sz="1050" dirty="0">
                <a:solidFill>
                  <a:schemeClr val="bg1"/>
                </a:solidFill>
              </a:rPr>
              <a:t>Images used in this presentation are</a:t>
            </a:r>
            <a:r>
              <a:rPr lang="en-US" sz="1050" baseline="0" dirty="0">
                <a:solidFill>
                  <a:schemeClr val="bg1"/>
                </a:solidFill>
              </a:rPr>
              <a:t> for educational purposes only.</a:t>
            </a:r>
            <a:endParaRPr lang="en-US" sz="1050" dirty="0">
              <a:solidFill>
                <a:schemeClr val="bg1"/>
              </a:solidFill>
            </a:endParaRPr>
          </a:p>
        </p:txBody>
      </p:sp>
      <p:sp>
        <p:nvSpPr>
          <p:cNvPr id="18" name="TextBox 17"/>
          <p:cNvSpPr txBox="1"/>
          <p:nvPr/>
        </p:nvSpPr>
        <p:spPr>
          <a:xfrm>
            <a:off x="5303520" y="4210157"/>
            <a:ext cx="28162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kern="1200" dirty="0">
                <a:solidFill>
                  <a:schemeClr val="bg1"/>
                </a:solidFill>
                <a:latin typeface="Segoe UI" panose="020B0502040204020203" pitchFamily="34" charset="0"/>
                <a:ea typeface="+mn-ea"/>
                <a:cs typeface="Segoe UI" panose="020B0502040204020203" pitchFamily="34" charset="0"/>
              </a:rPr>
              <a:t>www.uspto.gov</a:t>
            </a:r>
          </a:p>
        </p:txBody>
      </p:sp>
      <p:sp>
        <p:nvSpPr>
          <p:cNvPr id="16" name="Text Placeholder 12"/>
          <p:cNvSpPr>
            <a:spLocks noGrp="1"/>
          </p:cNvSpPr>
          <p:nvPr>
            <p:ph type="body" sz="quarter" idx="13" hasCustomPrompt="1"/>
          </p:nvPr>
        </p:nvSpPr>
        <p:spPr>
          <a:xfrm>
            <a:off x="5303519" y="3828585"/>
            <a:ext cx="2816225" cy="386576"/>
          </a:xfrm>
        </p:spPr>
        <p:txBody>
          <a:bodyPr>
            <a:normAutofit/>
          </a:bodyPr>
          <a:lstStyle>
            <a:lvl1pPr marL="0" indent="0">
              <a:buNone/>
              <a:defRPr sz="1800" b="0">
                <a:solidFill>
                  <a:schemeClr val="bg1"/>
                </a:solidFill>
              </a:defRPr>
            </a:lvl1pPr>
          </a:lstStyle>
          <a:p>
            <a:pPr lvl="0"/>
            <a:r>
              <a:rPr lang="en-US" dirty="0"/>
              <a:t>Phone</a:t>
            </a:r>
          </a:p>
        </p:txBody>
      </p:sp>
      <p:sp>
        <p:nvSpPr>
          <p:cNvPr id="15" name="Text Placeholder 12"/>
          <p:cNvSpPr>
            <a:spLocks noGrp="1"/>
          </p:cNvSpPr>
          <p:nvPr>
            <p:ph type="body" sz="quarter" idx="12" hasCustomPrompt="1"/>
          </p:nvPr>
        </p:nvSpPr>
        <p:spPr>
          <a:xfrm>
            <a:off x="5303520" y="3462967"/>
            <a:ext cx="2816225" cy="365618"/>
          </a:xfrm>
        </p:spPr>
        <p:txBody>
          <a:bodyPr>
            <a:normAutofit/>
          </a:bodyPr>
          <a:lstStyle>
            <a:lvl1pPr marL="0" indent="0">
              <a:buNone/>
              <a:defRPr sz="1800" b="0">
                <a:solidFill>
                  <a:schemeClr val="bg1"/>
                </a:solidFill>
              </a:defRPr>
            </a:lvl1pPr>
          </a:lstStyle>
          <a:p>
            <a:pPr lvl="0"/>
            <a:r>
              <a:rPr lang="en-US" dirty="0"/>
              <a:t>Email</a:t>
            </a:r>
          </a:p>
        </p:txBody>
      </p:sp>
      <p:sp>
        <p:nvSpPr>
          <p:cNvPr id="14" name="Text Placeholder 12"/>
          <p:cNvSpPr>
            <a:spLocks noGrp="1"/>
          </p:cNvSpPr>
          <p:nvPr>
            <p:ph type="body" sz="quarter" idx="11" hasCustomPrompt="1"/>
          </p:nvPr>
        </p:nvSpPr>
        <p:spPr>
          <a:xfrm>
            <a:off x="5303520" y="2637699"/>
            <a:ext cx="2816225" cy="519383"/>
          </a:xfrm>
        </p:spPr>
        <p:txBody>
          <a:bodyPr>
            <a:normAutofit/>
          </a:bodyPr>
          <a:lstStyle>
            <a:lvl1pPr marL="0" indent="0">
              <a:buNone/>
              <a:defRPr sz="1800" b="0">
                <a:solidFill>
                  <a:schemeClr val="bg1"/>
                </a:solidFill>
              </a:defRPr>
            </a:lvl1pPr>
          </a:lstStyle>
          <a:p>
            <a:pPr lvl="0"/>
            <a:r>
              <a:rPr lang="en-US" dirty="0"/>
              <a:t>Title</a:t>
            </a:r>
          </a:p>
        </p:txBody>
      </p:sp>
      <p:sp>
        <p:nvSpPr>
          <p:cNvPr id="13" name="Text Placeholder 12"/>
          <p:cNvSpPr>
            <a:spLocks noGrp="1"/>
          </p:cNvSpPr>
          <p:nvPr>
            <p:ph type="body" sz="quarter" idx="10" hasCustomPrompt="1"/>
          </p:nvPr>
        </p:nvSpPr>
        <p:spPr>
          <a:xfrm>
            <a:off x="5303520" y="2103447"/>
            <a:ext cx="2816225" cy="519383"/>
          </a:xfrm>
        </p:spPr>
        <p:txBody>
          <a:bodyPr>
            <a:normAutofit/>
          </a:bodyPr>
          <a:lstStyle>
            <a:lvl1pPr marL="0" indent="0">
              <a:buNone/>
              <a:defRPr sz="2800" b="1">
                <a:solidFill>
                  <a:schemeClr val="bg1"/>
                </a:solidFill>
              </a:defRPr>
            </a:lvl1pPr>
          </a:lstStyle>
          <a:p>
            <a:pPr lvl="0"/>
            <a:r>
              <a:rPr lang="en-US" dirty="0"/>
              <a:t>Name</a:t>
            </a:r>
          </a:p>
        </p:txBody>
      </p:sp>
      <p:sp>
        <p:nvSpPr>
          <p:cNvPr id="2" name="TextBox 1"/>
          <p:cNvSpPr txBox="1"/>
          <p:nvPr/>
        </p:nvSpPr>
        <p:spPr>
          <a:xfrm>
            <a:off x="5303520" y="975743"/>
            <a:ext cx="3396343" cy="769441"/>
          </a:xfrm>
          <a:prstGeom prst="rect">
            <a:avLst/>
          </a:prstGeom>
          <a:noFill/>
        </p:spPr>
        <p:txBody>
          <a:bodyPr wrap="square" rtlCol="0">
            <a:spAutoFit/>
          </a:bodyPr>
          <a:lstStyle/>
          <a:p>
            <a:r>
              <a:rPr lang="en-US" sz="4400" b="1" dirty="0">
                <a:solidFill>
                  <a:schemeClr val="bg1"/>
                </a:solidFill>
              </a:rPr>
              <a:t>Thank</a:t>
            </a:r>
            <a:r>
              <a:rPr lang="en-US" sz="4400" b="1" baseline="0" dirty="0">
                <a:solidFill>
                  <a:schemeClr val="bg1"/>
                </a:solidFill>
              </a:rPr>
              <a:t> you!</a:t>
            </a:r>
          </a:p>
        </p:txBody>
      </p:sp>
    </p:spTree>
    <p:extLst>
      <p:ext uri="{BB962C8B-B14F-4D97-AF65-F5344CB8AC3E}">
        <p14:creationId xmlns:p14="http://schemas.microsoft.com/office/powerpoint/2010/main" val="348739759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no logo">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584"/>
            <a:ext cx="8229600" cy="3786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4" name="Slide Number Placeholder 3"/>
          <p:cNvSpPr>
            <a:spLocks noGrp="1"/>
          </p:cNvSpPr>
          <p:nvPr>
            <p:ph type="sldNum" sz="quarter" idx="10"/>
          </p:nvPr>
        </p:nvSpPr>
        <p:spPr/>
        <p:txBody>
          <a:bodyPr/>
          <a:lstStyle>
            <a:lvl1pPr>
              <a:defRPr sz="800">
                <a:solidFill>
                  <a:schemeClr val="tx1"/>
                </a:solidFill>
              </a:defRPr>
            </a:lvl1p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38320409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 2 line headline no logo">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49582"/>
            <a:ext cx="8229600" cy="349134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4" name="Slide Number Placeholder 3"/>
          <p:cNvSpPr>
            <a:spLocks noGrp="1"/>
          </p:cNvSpPr>
          <p:nvPr>
            <p:ph type="sldNum" sz="quarter" idx="10"/>
          </p:nvPr>
        </p:nvSpPr>
        <p:spPr/>
        <p:txBody>
          <a:bodyPr/>
          <a:lstStyle/>
          <a:p>
            <a:fld id="{1D648693-0942-45E9-83AE-76FC568F9452}" type="slidenum">
              <a:rPr lang="en-US" smtClean="0"/>
              <a:pPr/>
              <a:t>‹#›</a:t>
            </a:fld>
            <a:endParaRPr lang="en-US"/>
          </a:p>
        </p:txBody>
      </p:sp>
    </p:spTree>
    <p:extLst>
      <p:ext uri="{BB962C8B-B14F-4D97-AF65-F5344CB8AC3E}">
        <p14:creationId xmlns:p14="http://schemas.microsoft.com/office/powerpoint/2010/main" val="369878861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no logo">
    <p:spTree>
      <p:nvGrpSpPr>
        <p:cNvPr id="1" name=""/>
        <p:cNvGrpSpPr/>
        <p:nvPr/>
      </p:nvGrpSpPr>
      <p:grpSpPr>
        <a:xfrm>
          <a:off x="0" y="0"/>
          <a:ext cx="0" cy="0"/>
          <a:chOff x="0" y="0"/>
          <a:chExt cx="0" cy="0"/>
        </a:xfrm>
      </p:grpSpPr>
      <p:sp>
        <p:nvSpPr>
          <p:cNvPr id="2" name="Title 1"/>
          <p:cNvSpPr>
            <a:spLocks noGrp="1"/>
          </p:cNvSpPr>
          <p:nvPr>
            <p:ph type="title"/>
          </p:nvPr>
        </p:nvSpPr>
        <p:spPr>
          <a:xfrm>
            <a:off x="457200" y="310250"/>
            <a:ext cx="8229600" cy="864147"/>
          </a:xfrm>
        </p:spPr>
        <p:txBody>
          <a:bodyPr anchor="t" anchorCtr="0"/>
          <a:lstStyle>
            <a:lvl1pPr algn="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1D648693-0942-45E9-83AE-76FC568F9452}" type="slidenum">
              <a:rPr lang="en-US" smtClean="0"/>
              <a:pPr/>
              <a:t>‹#›</a:t>
            </a:fld>
            <a:endParaRPr lang="en-US"/>
          </a:p>
        </p:txBody>
      </p:sp>
    </p:spTree>
    <p:extLst>
      <p:ext uri="{BB962C8B-B14F-4D97-AF65-F5344CB8AC3E}">
        <p14:creationId xmlns:p14="http://schemas.microsoft.com/office/powerpoint/2010/main" val="6454319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no logo">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D648693-0942-45E9-83AE-76FC568F9452}" type="slidenum">
              <a:rPr lang="en-US" smtClean="0"/>
              <a:pPr/>
              <a:t>‹#›</a:t>
            </a:fld>
            <a:endParaRPr lang="en-US"/>
          </a:p>
        </p:txBody>
      </p:sp>
    </p:spTree>
    <p:extLst>
      <p:ext uri="{BB962C8B-B14F-4D97-AF65-F5344CB8AC3E}">
        <p14:creationId xmlns:p14="http://schemas.microsoft.com/office/powerpoint/2010/main" val="1606876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 no logo">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48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half" idx="1"/>
          </p:nvPr>
        </p:nvSpPr>
        <p:spPr>
          <a:xfrm>
            <a:off x="457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5" name="Slide Number Placeholder 4"/>
          <p:cNvSpPr>
            <a:spLocks noGrp="1"/>
          </p:cNvSpPr>
          <p:nvPr>
            <p:ph type="sldNum" sz="quarter" idx="10"/>
          </p:nvPr>
        </p:nvSpPr>
        <p:spPr/>
        <p:txBody>
          <a:bodyPr/>
          <a:lstStyle/>
          <a:p>
            <a:fld id="{1D648693-0942-45E9-83AE-76FC568F9452}" type="slidenum">
              <a:rPr lang="en-US" smtClean="0"/>
              <a:pPr/>
              <a:t>‹#›</a:t>
            </a:fld>
            <a:endParaRPr lang="en-US"/>
          </a:p>
        </p:txBody>
      </p:sp>
    </p:spTree>
    <p:extLst>
      <p:ext uri="{BB962C8B-B14F-4D97-AF65-F5344CB8AC3E}">
        <p14:creationId xmlns:p14="http://schemas.microsoft.com/office/powerpoint/2010/main" val="28641274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Freeform 4" title="Quotation mark"/>
          <p:cNvSpPr/>
          <p:nvPr userDrawn="1"/>
        </p:nvSpPr>
        <p:spPr>
          <a:xfrm>
            <a:off x="404558" y="452445"/>
            <a:ext cx="911259" cy="811812"/>
          </a:xfrm>
          <a:custGeom>
            <a:avLst/>
            <a:gdLst/>
            <a:ahLst/>
            <a:cxnLst/>
            <a:rect l="l" t="t" r="r" b="b"/>
            <a:pathLst>
              <a:path w="1246682" h="1110630">
                <a:moveTo>
                  <a:pt x="1030110" y="0"/>
                </a:moveTo>
                <a:lnTo>
                  <a:pt x="1182821" y="97614"/>
                </a:lnTo>
                <a:cubicBezTo>
                  <a:pt x="1060478" y="268663"/>
                  <a:pt x="992915" y="445294"/>
                  <a:pt x="980131" y="627506"/>
                </a:cubicBezTo>
                <a:lnTo>
                  <a:pt x="1246682" y="627506"/>
                </a:lnTo>
                <a:lnTo>
                  <a:pt x="1246682" y="1110630"/>
                </a:lnTo>
                <a:lnTo>
                  <a:pt x="769112" y="1110630"/>
                </a:lnTo>
                <a:lnTo>
                  <a:pt x="769112" y="648548"/>
                </a:lnTo>
                <a:cubicBezTo>
                  <a:pt x="769112" y="470413"/>
                  <a:pt x="856111" y="254231"/>
                  <a:pt x="1030110" y="0"/>
                </a:cubicBezTo>
                <a:close/>
                <a:moveTo>
                  <a:pt x="260998" y="0"/>
                </a:moveTo>
                <a:lnTo>
                  <a:pt x="408157" y="92018"/>
                </a:lnTo>
                <a:cubicBezTo>
                  <a:pt x="282285" y="287246"/>
                  <a:pt x="216573" y="465742"/>
                  <a:pt x="211020" y="627506"/>
                </a:cubicBezTo>
                <a:lnTo>
                  <a:pt x="472018" y="627506"/>
                </a:lnTo>
                <a:lnTo>
                  <a:pt x="472018" y="1110630"/>
                </a:lnTo>
                <a:lnTo>
                  <a:pt x="0" y="1110630"/>
                </a:lnTo>
                <a:lnTo>
                  <a:pt x="0" y="648548"/>
                </a:lnTo>
                <a:cubicBezTo>
                  <a:pt x="0" y="449994"/>
                  <a:pt x="87000" y="233811"/>
                  <a:pt x="260998" y="0"/>
                </a:cubicBezTo>
                <a:close/>
              </a:path>
            </a:pathLst>
          </a:custGeom>
          <a:gradFill flip="none" rotWithShape="1">
            <a:gsLst>
              <a:gs pos="0">
                <a:schemeClr val="accent3"/>
              </a:gs>
              <a:gs pos="100000">
                <a:schemeClr val="accent3">
                  <a:lumMod val="20000"/>
                  <a:lumOff val="80000"/>
                </a:schemeClr>
              </a:gs>
            </a:gsLst>
            <a:lin ang="4800000" scaled="0"/>
            <a:tileRect/>
          </a:gra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ontent Placeholder 5"/>
          <p:cNvSpPr>
            <a:spLocks noGrp="1"/>
          </p:cNvSpPr>
          <p:nvPr>
            <p:ph sz="quarter" idx="4" hasCustomPrompt="1"/>
          </p:nvPr>
        </p:nvSpPr>
        <p:spPr>
          <a:xfrm>
            <a:off x="1065009" y="4131482"/>
            <a:ext cx="7681428" cy="489163"/>
          </a:xfrm>
        </p:spPr>
        <p:txBody>
          <a:bodyPr anchor="b">
            <a:normAutofit/>
          </a:bodyPr>
          <a:lstStyle>
            <a:lvl1pPr marL="0" indent="0" algn="r">
              <a:buFont typeface="Courier New" panose="02070309020205020404" pitchFamily="49" charset="0"/>
              <a:buNone/>
              <a:defRPr sz="1600" b="1" spc="200" baseline="0">
                <a:latin typeface="+mn-lt"/>
              </a:defRPr>
            </a:lvl1pPr>
            <a:lvl2pPr marL="891540" indent="-342900">
              <a:buFont typeface="Arial" panose="020B0604020202020204" pitchFamily="34" charset="0"/>
              <a:buChar char="•"/>
              <a:defRPr sz="2400"/>
            </a:lvl2pPr>
            <a:lvl3pPr marL="1371600" indent="-274320">
              <a:buFont typeface="Wingdings" panose="05000000000000000000" pitchFamily="2" charset="2"/>
              <a:buChar char="§"/>
              <a:defRPr sz="2160"/>
            </a:lvl3pPr>
            <a:lvl4pPr>
              <a:defRPr sz="1920"/>
            </a:lvl4pPr>
            <a:lvl5pPr>
              <a:defRPr sz="1920"/>
            </a:lvl5pPr>
            <a:lvl6pPr>
              <a:defRPr sz="1920"/>
            </a:lvl6pPr>
            <a:lvl7pPr>
              <a:defRPr sz="1920"/>
            </a:lvl7pPr>
            <a:lvl8pPr>
              <a:defRPr sz="1920"/>
            </a:lvl8pPr>
            <a:lvl9pPr>
              <a:defRPr sz="1920"/>
            </a:lvl9pPr>
          </a:lstStyle>
          <a:p>
            <a:pPr lvl="0"/>
            <a:r>
              <a:rPr lang="en-US" dirty="0"/>
              <a:t>- CREDIT IN ALL CAPS</a:t>
            </a:r>
          </a:p>
        </p:txBody>
      </p:sp>
      <p:sp>
        <p:nvSpPr>
          <p:cNvPr id="7" name="Title 1"/>
          <p:cNvSpPr>
            <a:spLocks noGrp="1"/>
          </p:cNvSpPr>
          <p:nvPr>
            <p:ph type="title" hasCustomPrompt="1"/>
          </p:nvPr>
        </p:nvSpPr>
        <p:spPr>
          <a:xfrm>
            <a:off x="747424" y="834887"/>
            <a:ext cx="7999012" cy="3101009"/>
          </a:xfrm>
        </p:spPr>
        <p:txBody>
          <a:bodyPr anchor="t">
            <a:normAutofit/>
          </a:bodyPr>
          <a:lstStyle>
            <a:lvl1pPr algn="l">
              <a:defRPr sz="4000" b="0" baseline="0">
                <a:latin typeface="+mj-lt"/>
              </a:defRPr>
            </a:lvl1pPr>
          </a:lstStyle>
          <a:p>
            <a:r>
              <a:rPr lang="en-US" dirty="0"/>
              <a:t>Quote here Twenty Words or Less. Keep it Short and Memorable. Quote here Twenty Words or Less. Keep it Short.”</a:t>
            </a:r>
          </a:p>
        </p:txBody>
      </p:sp>
      <p:sp>
        <p:nvSpPr>
          <p:cNvPr id="8" name="Slide Number Placeholder 7"/>
          <p:cNvSpPr>
            <a:spLocks noGrp="1"/>
          </p:cNvSpPr>
          <p:nvPr>
            <p:ph type="sldNum" sz="quarter" idx="10"/>
          </p:nvPr>
        </p:nvSpPr>
        <p:spPr/>
        <p:txBody>
          <a:body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119256175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blank" preserve="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104663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5EFCED2B-0FC3-4490-B611-B1F6603A7697}"/>
              </a:ext>
            </a:extLst>
          </p:cNvPr>
          <p:cNvSpPr/>
          <p:nvPr/>
        </p:nvSpPr>
        <p:spPr>
          <a:xfrm>
            <a:off x="-3250" y="4154346"/>
            <a:ext cx="9153446" cy="1146097"/>
          </a:xfrm>
          <a:custGeom>
            <a:avLst/>
            <a:gdLst>
              <a:gd name="connsiteX0" fmla="*/ 0 w 9150195"/>
              <a:gd name="connsiteY0" fmla="*/ 0 h 1316753"/>
              <a:gd name="connsiteX1" fmla="*/ 9150195 w 9150195"/>
              <a:gd name="connsiteY1" fmla="*/ 0 h 1316753"/>
              <a:gd name="connsiteX2" fmla="*/ 9150195 w 9150195"/>
              <a:gd name="connsiteY2" fmla="*/ 1316753 h 1316753"/>
              <a:gd name="connsiteX3" fmla="*/ 0 w 9150195"/>
              <a:gd name="connsiteY3" fmla="*/ 1316753 h 1316753"/>
              <a:gd name="connsiteX4" fmla="*/ 0 w 9150195"/>
              <a:gd name="connsiteY4" fmla="*/ 0 h 1316753"/>
              <a:gd name="connsiteX0" fmla="*/ 0 w 9168243"/>
              <a:gd name="connsiteY0" fmla="*/ 902369 h 1316753"/>
              <a:gd name="connsiteX1" fmla="*/ 9168243 w 9168243"/>
              <a:gd name="connsiteY1" fmla="*/ 0 h 1316753"/>
              <a:gd name="connsiteX2" fmla="*/ 9168243 w 9168243"/>
              <a:gd name="connsiteY2" fmla="*/ 1316753 h 1316753"/>
              <a:gd name="connsiteX3" fmla="*/ 18048 w 9168243"/>
              <a:gd name="connsiteY3" fmla="*/ 1316753 h 1316753"/>
              <a:gd name="connsiteX4" fmla="*/ 0 w 9168243"/>
              <a:gd name="connsiteY4" fmla="*/ 902369 h 1316753"/>
              <a:gd name="connsiteX0" fmla="*/ 0 w 9152368"/>
              <a:gd name="connsiteY0" fmla="*/ 788069 h 1316753"/>
              <a:gd name="connsiteX1" fmla="*/ 9152368 w 9152368"/>
              <a:gd name="connsiteY1" fmla="*/ 0 h 1316753"/>
              <a:gd name="connsiteX2" fmla="*/ 9152368 w 9152368"/>
              <a:gd name="connsiteY2" fmla="*/ 1316753 h 1316753"/>
              <a:gd name="connsiteX3" fmla="*/ 2173 w 9152368"/>
              <a:gd name="connsiteY3" fmla="*/ 1316753 h 1316753"/>
              <a:gd name="connsiteX4" fmla="*/ 0 w 9152368"/>
              <a:gd name="connsiteY4" fmla="*/ 788069 h 1316753"/>
              <a:gd name="connsiteX0" fmla="*/ 0 w 9152368"/>
              <a:gd name="connsiteY0" fmla="*/ 788069 h 1316753"/>
              <a:gd name="connsiteX1" fmla="*/ 9152368 w 9152368"/>
              <a:gd name="connsiteY1" fmla="*/ 0 h 1316753"/>
              <a:gd name="connsiteX2" fmla="*/ 9152368 w 9152368"/>
              <a:gd name="connsiteY2" fmla="*/ 545228 h 1316753"/>
              <a:gd name="connsiteX3" fmla="*/ 2173 w 9152368"/>
              <a:gd name="connsiteY3" fmla="*/ 1316753 h 1316753"/>
              <a:gd name="connsiteX4" fmla="*/ 0 w 9152368"/>
              <a:gd name="connsiteY4" fmla="*/ 788069 h 1316753"/>
              <a:gd name="connsiteX0" fmla="*/ 1137 w 9153505"/>
              <a:gd name="connsiteY0" fmla="*/ 788069 h 1062753"/>
              <a:gd name="connsiteX1" fmla="*/ 9153505 w 9153505"/>
              <a:gd name="connsiteY1" fmla="*/ 0 h 1062753"/>
              <a:gd name="connsiteX2" fmla="*/ 9153505 w 9153505"/>
              <a:gd name="connsiteY2" fmla="*/ 545228 h 1062753"/>
              <a:gd name="connsiteX3" fmla="*/ 135 w 9153505"/>
              <a:gd name="connsiteY3" fmla="*/ 1062753 h 1062753"/>
              <a:gd name="connsiteX4" fmla="*/ 1137 w 9153505"/>
              <a:gd name="connsiteY4" fmla="*/ 788069 h 1062753"/>
              <a:gd name="connsiteX0" fmla="*/ 29590 w 9153383"/>
              <a:gd name="connsiteY0" fmla="*/ 892844 h 1062753"/>
              <a:gd name="connsiteX1" fmla="*/ 9153383 w 9153383"/>
              <a:gd name="connsiteY1" fmla="*/ 0 h 1062753"/>
              <a:gd name="connsiteX2" fmla="*/ 9153383 w 9153383"/>
              <a:gd name="connsiteY2" fmla="*/ 545228 h 1062753"/>
              <a:gd name="connsiteX3" fmla="*/ 13 w 9153383"/>
              <a:gd name="connsiteY3" fmla="*/ 1062753 h 1062753"/>
              <a:gd name="connsiteX4" fmla="*/ 29590 w 9153383"/>
              <a:gd name="connsiteY4" fmla="*/ 892844 h 1062753"/>
              <a:gd name="connsiteX0" fmla="*/ 65301 w 9189094"/>
              <a:gd name="connsiteY0" fmla="*/ 892844 h 1146097"/>
              <a:gd name="connsiteX1" fmla="*/ 9189094 w 9189094"/>
              <a:gd name="connsiteY1" fmla="*/ 0 h 1146097"/>
              <a:gd name="connsiteX2" fmla="*/ 9189094 w 9189094"/>
              <a:gd name="connsiteY2" fmla="*/ 545228 h 1146097"/>
              <a:gd name="connsiteX3" fmla="*/ 5 w 9189094"/>
              <a:gd name="connsiteY3" fmla="*/ 1146097 h 1146097"/>
              <a:gd name="connsiteX4" fmla="*/ 65301 w 9189094"/>
              <a:gd name="connsiteY4" fmla="*/ 892844 h 1146097"/>
              <a:gd name="connsiteX0" fmla="*/ 29590 w 9153383"/>
              <a:gd name="connsiteY0" fmla="*/ 892844 h 1146097"/>
              <a:gd name="connsiteX1" fmla="*/ 9153383 w 9153383"/>
              <a:gd name="connsiteY1" fmla="*/ 0 h 1146097"/>
              <a:gd name="connsiteX2" fmla="*/ 9153383 w 9153383"/>
              <a:gd name="connsiteY2" fmla="*/ 545228 h 1146097"/>
              <a:gd name="connsiteX3" fmla="*/ 13 w 9153383"/>
              <a:gd name="connsiteY3" fmla="*/ 1146097 h 1146097"/>
              <a:gd name="connsiteX4" fmla="*/ 29590 w 9153383"/>
              <a:gd name="connsiteY4" fmla="*/ 892844 h 1146097"/>
              <a:gd name="connsiteX0" fmla="*/ 29590 w 9153383"/>
              <a:gd name="connsiteY0" fmla="*/ 892844 h 1146097"/>
              <a:gd name="connsiteX1" fmla="*/ 9153383 w 9153383"/>
              <a:gd name="connsiteY1" fmla="*/ 0 h 1146097"/>
              <a:gd name="connsiteX2" fmla="*/ 9153383 w 9153383"/>
              <a:gd name="connsiteY2" fmla="*/ 545228 h 1146097"/>
              <a:gd name="connsiteX3" fmla="*/ 13 w 9153383"/>
              <a:gd name="connsiteY3" fmla="*/ 1146097 h 1146097"/>
              <a:gd name="connsiteX4" fmla="*/ 29590 w 9153383"/>
              <a:gd name="connsiteY4" fmla="*/ 892844 h 1146097"/>
              <a:gd name="connsiteX0" fmla="*/ 1137 w 9153505"/>
              <a:gd name="connsiteY0" fmla="*/ 1028575 h 1146097"/>
              <a:gd name="connsiteX1" fmla="*/ 9153505 w 9153505"/>
              <a:gd name="connsiteY1" fmla="*/ 0 h 1146097"/>
              <a:gd name="connsiteX2" fmla="*/ 9153505 w 9153505"/>
              <a:gd name="connsiteY2" fmla="*/ 545228 h 1146097"/>
              <a:gd name="connsiteX3" fmla="*/ 135 w 9153505"/>
              <a:gd name="connsiteY3" fmla="*/ 1146097 h 1146097"/>
              <a:gd name="connsiteX4" fmla="*/ 1137 w 9153505"/>
              <a:gd name="connsiteY4" fmla="*/ 1028575 h 1146097"/>
              <a:gd name="connsiteX0" fmla="*/ 1078 w 9153446"/>
              <a:gd name="connsiteY0" fmla="*/ 1028575 h 1146097"/>
              <a:gd name="connsiteX1" fmla="*/ 9153446 w 9153446"/>
              <a:gd name="connsiteY1" fmla="*/ 0 h 1146097"/>
              <a:gd name="connsiteX2" fmla="*/ 9153446 w 9153446"/>
              <a:gd name="connsiteY2" fmla="*/ 545228 h 1146097"/>
              <a:gd name="connsiteX3" fmla="*/ 76 w 9153446"/>
              <a:gd name="connsiteY3" fmla="*/ 1146097 h 1146097"/>
              <a:gd name="connsiteX4" fmla="*/ 1078 w 9153446"/>
              <a:gd name="connsiteY4" fmla="*/ 1028575 h 1146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3446" h="1146097">
                <a:moveTo>
                  <a:pt x="1078" y="1028575"/>
                </a:moveTo>
                <a:lnTo>
                  <a:pt x="9153446" y="0"/>
                </a:lnTo>
                <a:lnTo>
                  <a:pt x="9153446" y="545228"/>
                </a:lnTo>
                <a:lnTo>
                  <a:pt x="76" y="1146097"/>
                </a:lnTo>
                <a:cubicBezTo>
                  <a:pt x="-648" y="1122269"/>
                  <a:pt x="4183" y="1073835"/>
                  <a:pt x="1078" y="1028575"/>
                </a:cubicBezTo>
                <a:close/>
              </a:path>
            </a:pathLst>
          </a:custGeom>
          <a:solidFill>
            <a:srgbClr val="F2A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25000" dirty="0"/>
          </a:p>
        </p:txBody>
      </p:sp>
      <p:sp>
        <p:nvSpPr>
          <p:cNvPr id="9" name="Rectangle 8">
            <a:extLst>
              <a:ext uri="{FF2B5EF4-FFF2-40B4-BE49-F238E27FC236}">
                <a16:creationId xmlns:a16="http://schemas.microsoft.com/office/drawing/2014/main" id="{8625F02B-4393-4638-9487-98FC36F3351D}"/>
              </a:ext>
            </a:extLst>
          </p:cNvPr>
          <p:cNvSpPr/>
          <p:nvPr/>
        </p:nvSpPr>
        <p:spPr>
          <a:xfrm>
            <a:off x="-2172" y="4397542"/>
            <a:ext cx="9152368" cy="1316753"/>
          </a:xfrm>
          <a:custGeom>
            <a:avLst/>
            <a:gdLst>
              <a:gd name="connsiteX0" fmla="*/ 0 w 9150195"/>
              <a:gd name="connsiteY0" fmla="*/ 0 h 1316753"/>
              <a:gd name="connsiteX1" fmla="*/ 9150195 w 9150195"/>
              <a:gd name="connsiteY1" fmla="*/ 0 h 1316753"/>
              <a:gd name="connsiteX2" fmla="*/ 9150195 w 9150195"/>
              <a:gd name="connsiteY2" fmla="*/ 1316753 h 1316753"/>
              <a:gd name="connsiteX3" fmla="*/ 0 w 9150195"/>
              <a:gd name="connsiteY3" fmla="*/ 1316753 h 1316753"/>
              <a:gd name="connsiteX4" fmla="*/ 0 w 9150195"/>
              <a:gd name="connsiteY4" fmla="*/ 0 h 1316753"/>
              <a:gd name="connsiteX0" fmla="*/ 0 w 9168243"/>
              <a:gd name="connsiteY0" fmla="*/ 902369 h 1316753"/>
              <a:gd name="connsiteX1" fmla="*/ 9168243 w 9168243"/>
              <a:gd name="connsiteY1" fmla="*/ 0 h 1316753"/>
              <a:gd name="connsiteX2" fmla="*/ 9168243 w 9168243"/>
              <a:gd name="connsiteY2" fmla="*/ 1316753 h 1316753"/>
              <a:gd name="connsiteX3" fmla="*/ 18048 w 9168243"/>
              <a:gd name="connsiteY3" fmla="*/ 1316753 h 1316753"/>
              <a:gd name="connsiteX4" fmla="*/ 0 w 9168243"/>
              <a:gd name="connsiteY4" fmla="*/ 902369 h 1316753"/>
              <a:gd name="connsiteX0" fmla="*/ 0 w 9152368"/>
              <a:gd name="connsiteY0" fmla="*/ 788069 h 1316753"/>
              <a:gd name="connsiteX1" fmla="*/ 9152368 w 9152368"/>
              <a:gd name="connsiteY1" fmla="*/ 0 h 1316753"/>
              <a:gd name="connsiteX2" fmla="*/ 9152368 w 9152368"/>
              <a:gd name="connsiteY2" fmla="*/ 1316753 h 1316753"/>
              <a:gd name="connsiteX3" fmla="*/ 2173 w 9152368"/>
              <a:gd name="connsiteY3" fmla="*/ 1316753 h 1316753"/>
              <a:gd name="connsiteX4" fmla="*/ 0 w 9152368"/>
              <a:gd name="connsiteY4" fmla="*/ 788069 h 1316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2368" h="1316753">
                <a:moveTo>
                  <a:pt x="0" y="788069"/>
                </a:moveTo>
                <a:lnTo>
                  <a:pt x="9152368" y="0"/>
                </a:lnTo>
                <a:lnTo>
                  <a:pt x="9152368" y="1316753"/>
                </a:lnTo>
                <a:lnTo>
                  <a:pt x="2173" y="1316753"/>
                </a:lnTo>
                <a:cubicBezTo>
                  <a:pt x="1449" y="1140525"/>
                  <a:pt x="724" y="964297"/>
                  <a:pt x="0" y="788069"/>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685800" y="2823058"/>
            <a:ext cx="7086600" cy="14605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685800" y="1277208"/>
            <a:ext cx="7772400" cy="1225021"/>
          </a:xfrm>
        </p:spPr>
        <p:txBody>
          <a:bodyPr/>
          <a:lstStyle>
            <a:lvl1pPr algn="l">
              <a:defRPr/>
            </a:lvl1pPr>
          </a:lstStyle>
          <a:p>
            <a:r>
              <a:rPr lang="en-US"/>
              <a:t>Click to edit Master title style</a:t>
            </a:r>
            <a:endParaRPr lang="en-US" dirty="0"/>
          </a:p>
        </p:txBody>
      </p:sp>
      <p:pic>
        <p:nvPicPr>
          <p:cNvPr id="7" name="Picture 6" descr="USPTO logo">
            <a:extLst>
              <a:ext uri="{FF2B5EF4-FFF2-40B4-BE49-F238E27FC236}">
                <a16:creationId xmlns:a16="http://schemas.microsoft.com/office/drawing/2014/main" id="{3594C3FA-D04D-4DE1-895D-DDA79346B786}"/>
              </a:ext>
            </a:extLst>
          </p:cNvPr>
          <p:cNvPicPr>
            <a:picLocks noChangeAspect="1"/>
          </p:cNvPicPr>
          <p:nvPr/>
        </p:nvPicPr>
        <p:blipFill>
          <a:blip r:embed="rId2"/>
          <a:stretch>
            <a:fillRect/>
          </a:stretch>
        </p:blipFill>
        <p:spPr>
          <a:xfrm>
            <a:off x="5510462" y="4995136"/>
            <a:ext cx="3442007" cy="417213"/>
          </a:xfrm>
          <a:prstGeom prst="rect">
            <a:avLst/>
          </a:prstGeom>
        </p:spPr>
      </p:pic>
      <p:sp>
        <p:nvSpPr>
          <p:cNvPr id="15" name="Isosceles Triangle 14">
            <a:extLst>
              <a:ext uri="{FF2B5EF4-FFF2-40B4-BE49-F238E27FC236}">
                <a16:creationId xmlns:a16="http://schemas.microsoft.com/office/drawing/2014/main" id="{FED903D0-1E66-4915-8FFA-407D4C5B2B02}"/>
              </a:ext>
            </a:extLst>
          </p:cNvPr>
          <p:cNvSpPr/>
          <p:nvPr/>
        </p:nvSpPr>
        <p:spPr>
          <a:xfrm>
            <a:off x="0" y="-6167"/>
            <a:ext cx="9164399" cy="301334"/>
          </a:xfrm>
          <a:custGeom>
            <a:avLst/>
            <a:gdLst>
              <a:gd name="connsiteX0" fmla="*/ 0 w 9152368"/>
              <a:gd name="connsiteY0" fmla="*/ 384859 h 384859"/>
              <a:gd name="connsiteX1" fmla="*/ 4576184 w 9152368"/>
              <a:gd name="connsiteY1" fmla="*/ 0 h 384859"/>
              <a:gd name="connsiteX2" fmla="*/ 9152368 w 9152368"/>
              <a:gd name="connsiteY2" fmla="*/ 384859 h 384859"/>
              <a:gd name="connsiteX3" fmla="*/ 0 w 9152368"/>
              <a:gd name="connsiteY3" fmla="*/ 384859 h 384859"/>
              <a:gd name="connsiteX0" fmla="*/ 0 w 9164399"/>
              <a:gd name="connsiteY0" fmla="*/ 1106905 h 1106905"/>
              <a:gd name="connsiteX1" fmla="*/ 4576184 w 9164399"/>
              <a:gd name="connsiteY1" fmla="*/ 722046 h 1106905"/>
              <a:gd name="connsiteX2" fmla="*/ 9164399 w 9164399"/>
              <a:gd name="connsiteY2" fmla="*/ 0 h 1106905"/>
              <a:gd name="connsiteX3" fmla="*/ 0 w 9164399"/>
              <a:gd name="connsiteY3" fmla="*/ 1106905 h 1106905"/>
              <a:gd name="connsiteX0" fmla="*/ 0 w 9164399"/>
              <a:gd name="connsiteY0" fmla="*/ 6015 h 722046"/>
              <a:gd name="connsiteX1" fmla="*/ 4576184 w 9164399"/>
              <a:gd name="connsiteY1" fmla="*/ 722046 h 722046"/>
              <a:gd name="connsiteX2" fmla="*/ 9164399 w 9164399"/>
              <a:gd name="connsiteY2" fmla="*/ 0 h 722046"/>
              <a:gd name="connsiteX3" fmla="*/ 0 w 9164399"/>
              <a:gd name="connsiteY3" fmla="*/ 6015 h 722046"/>
              <a:gd name="connsiteX0" fmla="*/ 0 w 9164399"/>
              <a:gd name="connsiteY0" fmla="*/ 6015 h 499461"/>
              <a:gd name="connsiteX1" fmla="*/ 4184 w 9164399"/>
              <a:gd name="connsiteY1" fmla="*/ 499461 h 499461"/>
              <a:gd name="connsiteX2" fmla="*/ 9164399 w 9164399"/>
              <a:gd name="connsiteY2" fmla="*/ 0 h 499461"/>
              <a:gd name="connsiteX3" fmla="*/ 0 w 9164399"/>
              <a:gd name="connsiteY3" fmla="*/ 6015 h 499461"/>
            </a:gdLst>
            <a:ahLst/>
            <a:cxnLst>
              <a:cxn ang="0">
                <a:pos x="connsiteX0" y="connsiteY0"/>
              </a:cxn>
              <a:cxn ang="0">
                <a:pos x="connsiteX1" y="connsiteY1"/>
              </a:cxn>
              <a:cxn ang="0">
                <a:pos x="connsiteX2" y="connsiteY2"/>
              </a:cxn>
              <a:cxn ang="0">
                <a:pos x="connsiteX3" y="connsiteY3"/>
              </a:cxn>
            </a:cxnLst>
            <a:rect l="l" t="t" r="r" b="b"/>
            <a:pathLst>
              <a:path w="9164399" h="499461">
                <a:moveTo>
                  <a:pt x="0" y="6015"/>
                </a:moveTo>
                <a:cubicBezTo>
                  <a:pt x="1395" y="170497"/>
                  <a:pt x="2789" y="334979"/>
                  <a:pt x="4184" y="499461"/>
                </a:cubicBezTo>
                <a:lnTo>
                  <a:pt x="9164399" y="0"/>
                </a:lnTo>
                <a:lnTo>
                  <a:pt x="0" y="6015"/>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9">
            <a:extLst>
              <a:ext uri="{FF2B5EF4-FFF2-40B4-BE49-F238E27FC236}">
                <a16:creationId xmlns:a16="http://schemas.microsoft.com/office/drawing/2014/main" id="{400527D1-8565-4E98-ABD9-324652A6D1BE}"/>
              </a:ext>
            </a:extLst>
          </p:cNvPr>
          <p:cNvSpPr/>
          <p:nvPr userDrawn="1"/>
        </p:nvSpPr>
        <p:spPr>
          <a:xfrm>
            <a:off x="-6195" y="4283560"/>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10" name="Picture 9" descr="USPTO-logo-reverse-stacked-500px.png">
            <a:extLst>
              <a:ext uri="{FF2B5EF4-FFF2-40B4-BE49-F238E27FC236}">
                <a16:creationId xmlns:a16="http://schemas.microsoft.com/office/drawing/2014/main" id="{C5320339-AEC4-45AF-B86C-2E0D01D829D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04527" y="4701652"/>
            <a:ext cx="1338876" cy="662731"/>
          </a:xfrm>
          <a:prstGeom prst="rect">
            <a:avLst/>
          </a:prstGeom>
        </p:spPr>
      </p:pic>
      <p:sp>
        <p:nvSpPr>
          <p:cNvPr id="11" name="Rectangle 9">
            <a:extLst>
              <a:ext uri="{FF2B5EF4-FFF2-40B4-BE49-F238E27FC236}">
                <a16:creationId xmlns:a16="http://schemas.microsoft.com/office/drawing/2014/main" id="{183A19B8-B7DE-4A96-82A8-15F06DE21875}"/>
              </a:ext>
            </a:extLst>
          </p:cNvPr>
          <p:cNvSpPr/>
          <p:nvPr userDrawn="1"/>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spTree>
    <p:extLst>
      <p:ext uri="{BB962C8B-B14F-4D97-AF65-F5344CB8AC3E}">
        <p14:creationId xmlns:p14="http://schemas.microsoft.com/office/powerpoint/2010/main" val="4009538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image" Target="../media/image7.emf"/><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theme" Target="../theme/theme10.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image" Target="../media/image1.pn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theme" Target="../theme/theme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55.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5" Type="http://schemas.openxmlformats.org/officeDocument/2006/relationships/slideLayout" Target="../slideLayouts/slideLayout57.xml"/><Relationship Id="rId4"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image" Target="../media/image1.pn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theme" Target="../theme/theme7.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image" Target="../media/image7.emf"/><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theme" Target="../theme/theme8.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5" Type="http://schemas.openxmlformats.org/officeDocument/2006/relationships/slideLayout" Target="../slideLayouts/slideLayout96.xml"/><Relationship Id="rId4"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09580"/>
            <a:ext cx="8229600" cy="952500"/>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447584"/>
            <a:ext cx="8229600" cy="365755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9"/>
          <p:cNvSpPr/>
          <p:nvPr/>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alpha val="1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412669" y="4896546"/>
            <a:ext cx="1322587" cy="466236"/>
          </a:xfrm>
          <a:prstGeom prst="rect">
            <a:avLst/>
          </a:prstGeom>
        </p:spPr>
      </p:pic>
      <p:sp>
        <p:nvSpPr>
          <p:cNvPr id="5" name="Slide Number Placeholder 4"/>
          <p:cNvSpPr>
            <a:spLocks noGrp="1"/>
          </p:cNvSpPr>
          <p:nvPr>
            <p:ph type="sldNum" sz="quarter" idx="4"/>
          </p:nvPr>
        </p:nvSpPr>
        <p:spPr>
          <a:xfrm>
            <a:off x="457200" y="5297488"/>
            <a:ext cx="2057400" cy="303212"/>
          </a:xfrm>
          <a:prstGeom prst="rect">
            <a:avLst/>
          </a:prstGeom>
        </p:spPr>
        <p:txBody>
          <a:bodyPr vert="horz" lIns="91440" tIns="45720" rIns="91440" bIns="45720" rtlCol="0" anchor="ctr"/>
          <a:lstStyle>
            <a:lvl1pPr algn="l">
              <a:defRPr sz="800">
                <a:solidFill>
                  <a:schemeClr val="tx1"/>
                </a:solidFill>
              </a:defRPr>
            </a:lvl1pPr>
          </a:lstStyle>
          <a:p>
            <a:fld id="{92DA454B-C859-4892-B9FA-68B588C9F547}" type="slidenum">
              <a:rPr lang="en-US" smtClean="0"/>
              <a:t>‹#›</a:t>
            </a:fld>
            <a:endParaRPr lang="en-US" dirty="0"/>
          </a:p>
        </p:txBody>
      </p:sp>
    </p:spTree>
    <p:extLst>
      <p:ext uri="{BB962C8B-B14F-4D97-AF65-F5344CB8AC3E}">
        <p14:creationId xmlns:p14="http://schemas.microsoft.com/office/powerpoint/2010/main" val="3175227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58" r:id="rId15"/>
    <p:sldLayoutId id="2147483659" r:id="rId16"/>
  </p:sldLayoutIdLst>
  <p:hf hdr="0" dt="0"/>
  <p:txStyles>
    <p:titleStyle>
      <a:lvl1pPr algn="l" defTabSz="457200" rtl="0" eaLnBrk="1" latinLnBrk="0" hangingPunct="1">
        <a:spcBef>
          <a:spcPct val="0"/>
        </a:spcBef>
        <a:buNone/>
        <a:defRPr sz="4000" b="1" kern="1200">
          <a:solidFill>
            <a:schemeClr val="tx1"/>
          </a:solidFill>
          <a:latin typeface="Segoe UI"/>
          <a:ea typeface="+mj-ea"/>
          <a:cs typeface="+mj-cs"/>
        </a:defRPr>
      </a:lvl1pPr>
    </p:titleStyle>
    <p:bodyStyle>
      <a:lvl1pPr marL="342900" indent="-342900" algn="l" defTabSz="457200" rtl="0" eaLnBrk="1" latinLnBrk="0" hangingPunct="1">
        <a:spcBef>
          <a:spcPts val="900"/>
        </a:spcBef>
        <a:buFont typeface="Arial"/>
        <a:buChar char="•"/>
        <a:defRPr sz="3200" kern="1200">
          <a:solidFill>
            <a:schemeClr val="tx1"/>
          </a:solidFill>
          <a:latin typeface="Segoe UI" panose="020B0502040204020203" pitchFamily="34" charset="0"/>
          <a:ea typeface="+mn-ea"/>
          <a:cs typeface="Segoe UI" panose="020B0502040204020203" pitchFamily="34" charset="0"/>
        </a:defRPr>
      </a:lvl1pPr>
      <a:lvl2pPr marL="742950" indent="-285750" algn="l" defTabSz="457200" rtl="0" eaLnBrk="1" latinLnBrk="0" hangingPunct="1">
        <a:spcBef>
          <a:spcPts val="900"/>
        </a:spcBef>
        <a:buFont typeface="Arial"/>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457200" rtl="0" eaLnBrk="1" latinLnBrk="0" hangingPunct="1">
        <a:spcBef>
          <a:spcPts val="900"/>
        </a:spcBef>
        <a:buFont typeface="Arial"/>
        <a:buChar char="•"/>
        <a:defRPr sz="24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447584"/>
            <a:ext cx="8229600" cy="365755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457200" y="309580"/>
            <a:ext cx="8229600" cy="952500"/>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5" name="Slide Number Placeholder 4"/>
          <p:cNvSpPr>
            <a:spLocks noGrp="1"/>
          </p:cNvSpPr>
          <p:nvPr>
            <p:ph type="sldNum" sz="quarter" idx="4"/>
          </p:nvPr>
        </p:nvSpPr>
        <p:spPr>
          <a:xfrm>
            <a:off x="457200" y="5297488"/>
            <a:ext cx="2057400" cy="303212"/>
          </a:xfrm>
          <a:prstGeom prst="rect">
            <a:avLst/>
          </a:prstGeom>
        </p:spPr>
        <p:txBody>
          <a:bodyPr vert="horz" lIns="91440" tIns="45720" rIns="91440" bIns="45720" rtlCol="0" anchor="ctr"/>
          <a:lstStyle>
            <a:lvl1pPr algn="l">
              <a:defRPr sz="800">
                <a:solidFill>
                  <a:schemeClr val="tx1"/>
                </a:solidFill>
              </a:defRPr>
            </a:lvl1pPr>
          </a:lstStyle>
          <a:p>
            <a:fld id="{92DA454B-C859-4892-B9FA-68B588C9F547}" type="slidenum">
              <a:rPr lang="en-US" smtClean="0"/>
              <a:t>‹#›</a:t>
            </a:fld>
            <a:endParaRPr lang="en-US" dirty="0"/>
          </a:p>
        </p:txBody>
      </p:sp>
      <p:sp>
        <p:nvSpPr>
          <p:cNvPr id="9" name="Isosceles Triangle 14">
            <a:extLst>
              <a:ext uri="{FF2B5EF4-FFF2-40B4-BE49-F238E27FC236}">
                <a16:creationId xmlns:a16="http://schemas.microsoft.com/office/drawing/2014/main" id="{9AD9D243-CB53-47F5-8D25-CC39442F7422}"/>
              </a:ext>
            </a:extLst>
          </p:cNvPr>
          <p:cNvSpPr/>
          <p:nvPr/>
        </p:nvSpPr>
        <p:spPr>
          <a:xfrm>
            <a:off x="0" y="-6167"/>
            <a:ext cx="9164399" cy="301334"/>
          </a:xfrm>
          <a:custGeom>
            <a:avLst/>
            <a:gdLst>
              <a:gd name="connsiteX0" fmla="*/ 0 w 9152368"/>
              <a:gd name="connsiteY0" fmla="*/ 384859 h 384859"/>
              <a:gd name="connsiteX1" fmla="*/ 4576184 w 9152368"/>
              <a:gd name="connsiteY1" fmla="*/ 0 h 384859"/>
              <a:gd name="connsiteX2" fmla="*/ 9152368 w 9152368"/>
              <a:gd name="connsiteY2" fmla="*/ 384859 h 384859"/>
              <a:gd name="connsiteX3" fmla="*/ 0 w 9152368"/>
              <a:gd name="connsiteY3" fmla="*/ 384859 h 384859"/>
              <a:gd name="connsiteX0" fmla="*/ 0 w 9164399"/>
              <a:gd name="connsiteY0" fmla="*/ 1106905 h 1106905"/>
              <a:gd name="connsiteX1" fmla="*/ 4576184 w 9164399"/>
              <a:gd name="connsiteY1" fmla="*/ 722046 h 1106905"/>
              <a:gd name="connsiteX2" fmla="*/ 9164399 w 9164399"/>
              <a:gd name="connsiteY2" fmla="*/ 0 h 1106905"/>
              <a:gd name="connsiteX3" fmla="*/ 0 w 9164399"/>
              <a:gd name="connsiteY3" fmla="*/ 1106905 h 1106905"/>
              <a:gd name="connsiteX0" fmla="*/ 0 w 9164399"/>
              <a:gd name="connsiteY0" fmla="*/ 6015 h 722046"/>
              <a:gd name="connsiteX1" fmla="*/ 4576184 w 9164399"/>
              <a:gd name="connsiteY1" fmla="*/ 722046 h 722046"/>
              <a:gd name="connsiteX2" fmla="*/ 9164399 w 9164399"/>
              <a:gd name="connsiteY2" fmla="*/ 0 h 722046"/>
              <a:gd name="connsiteX3" fmla="*/ 0 w 9164399"/>
              <a:gd name="connsiteY3" fmla="*/ 6015 h 722046"/>
              <a:gd name="connsiteX0" fmla="*/ 0 w 9164399"/>
              <a:gd name="connsiteY0" fmla="*/ 6015 h 499461"/>
              <a:gd name="connsiteX1" fmla="*/ 4184 w 9164399"/>
              <a:gd name="connsiteY1" fmla="*/ 499461 h 499461"/>
              <a:gd name="connsiteX2" fmla="*/ 9164399 w 9164399"/>
              <a:gd name="connsiteY2" fmla="*/ 0 h 499461"/>
              <a:gd name="connsiteX3" fmla="*/ 0 w 9164399"/>
              <a:gd name="connsiteY3" fmla="*/ 6015 h 499461"/>
            </a:gdLst>
            <a:ahLst/>
            <a:cxnLst>
              <a:cxn ang="0">
                <a:pos x="connsiteX0" y="connsiteY0"/>
              </a:cxn>
              <a:cxn ang="0">
                <a:pos x="connsiteX1" y="connsiteY1"/>
              </a:cxn>
              <a:cxn ang="0">
                <a:pos x="connsiteX2" y="connsiteY2"/>
              </a:cxn>
              <a:cxn ang="0">
                <a:pos x="connsiteX3" y="connsiteY3"/>
              </a:cxn>
            </a:cxnLst>
            <a:rect l="l" t="t" r="r" b="b"/>
            <a:pathLst>
              <a:path w="9164399" h="499461">
                <a:moveTo>
                  <a:pt x="0" y="6015"/>
                </a:moveTo>
                <a:cubicBezTo>
                  <a:pt x="1395" y="170497"/>
                  <a:pt x="2789" y="334979"/>
                  <a:pt x="4184" y="499461"/>
                </a:cubicBezTo>
                <a:lnTo>
                  <a:pt x="9164399" y="0"/>
                </a:lnTo>
                <a:lnTo>
                  <a:pt x="0" y="6015"/>
                </a:lnTo>
                <a:close/>
              </a:path>
            </a:pathLst>
          </a:custGeom>
          <a:solidFill>
            <a:srgbClr val="164469">
              <a:alpha val="14902"/>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effectLst/>
              <a:latin typeface="Segoe UI"/>
            </a:endParaRPr>
          </a:p>
        </p:txBody>
      </p:sp>
      <p:pic>
        <p:nvPicPr>
          <p:cNvPr id="7" name="Picture 6">
            <a:extLst>
              <a:ext uri="{FF2B5EF4-FFF2-40B4-BE49-F238E27FC236}">
                <a16:creationId xmlns:a16="http://schemas.microsoft.com/office/drawing/2014/main" id="{3349E080-732C-4921-861E-55FECCFED417}"/>
              </a:ext>
              <a:ext uri="{C183D7F6-B498-43B3-948B-1728B52AA6E4}">
                <adec:decorative xmlns:adec="http://schemas.microsoft.com/office/drawing/2017/decorative" val="1"/>
              </a:ext>
            </a:extLst>
          </p:cNvPr>
          <p:cNvPicPr>
            <a:picLocks noChangeAspect="1"/>
          </p:cNvPicPr>
          <p:nvPr/>
        </p:nvPicPr>
        <p:blipFill>
          <a:blip r:embed="rId18"/>
          <a:stretch>
            <a:fillRect/>
          </a:stretch>
        </p:blipFill>
        <p:spPr>
          <a:xfrm>
            <a:off x="7412669" y="4876694"/>
            <a:ext cx="1426531" cy="471579"/>
          </a:xfrm>
          <a:prstGeom prst="rect">
            <a:avLst/>
          </a:prstGeom>
        </p:spPr>
      </p:pic>
    </p:spTree>
    <p:extLst>
      <p:ext uri="{BB962C8B-B14F-4D97-AF65-F5344CB8AC3E}">
        <p14:creationId xmlns:p14="http://schemas.microsoft.com/office/powerpoint/2010/main" val="323766835"/>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Lst>
  <p:hf hdr="0" ftr="0" dt="0"/>
  <p:txStyles>
    <p:titleStyle>
      <a:lvl1pPr algn="l" defTabSz="457200" rtl="0" eaLnBrk="1" latinLnBrk="0" hangingPunct="1">
        <a:spcBef>
          <a:spcPct val="0"/>
        </a:spcBef>
        <a:buNone/>
        <a:defRPr sz="4000" b="1" kern="1200">
          <a:solidFill>
            <a:schemeClr val="tx1"/>
          </a:solidFill>
          <a:latin typeface="Segoe UI"/>
          <a:ea typeface="+mj-ea"/>
          <a:cs typeface="+mj-cs"/>
        </a:defRPr>
      </a:lvl1pPr>
    </p:titleStyle>
    <p:bodyStyle>
      <a:lvl1pPr marL="342900" indent="-342900" algn="l" defTabSz="457200" rtl="0" eaLnBrk="1" latinLnBrk="0" hangingPunct="1">
        <a:spcBef>
          <a:spcPts val="900"/>
        </a:spcBef>
        <a:buFont typeface="Arial"/>
        <a:buChar char="•"/>
        <a:defRPr sz="3200" kern="1200">
          <a:solidFill>
            <a:schemeClr val="tx1"/>
          </a:solidFill>
          <a:latin typeface="Segoe UI" panose="020B0502040204020203" pitchFamily="34" charset="0"/>
          <a:ea typeface="+mn-ea"/>
          <a:cs typeface="Segoe UI" panose="020B0502040204020203" pitchFamily="34" charset="0"/>
        </a:defRPr>
      </a:lvl1pPr>
      <a:lvl2pPr marL="742950" indent="-285750" algn="l" defTabSz="457200" rtl="0" eaLnBrk="1" latinLnBrk="0" hangingPunct="1">
        <a:spcBef>
          <a:spcPts val="900"/>
        </a:spcBef>
        <a:buFont typeface="Arial"/>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457200" rtl="0" eaLnBrk="1" latinLnBrk="0" hangingPunct="1">
        <a:spcBef>
          <a:spcPts val="900"/>
        </a:spcBef>
        <a:buFont typeface="Arial"/>
        <a:buChar char="•"/>
        <a:defRPr sz="24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09580"/>
            <a:ext cx="8229600" cy="952500"/>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447584"/>
            <a:ext cx="8229600" cy="365755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9"/>
          <p:cNvSpPr/>
          <p:nvPr/>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alpha val="1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5" name="Slide Number Placeholder 4"/>
          <p:cNvSpPr>
            <a:spLocks noGrp="1"/>
          </p:cNvSpPr>
          <p:nvPr>
            <p:ph type="sldNum" sz="quarter" idx="4"/>
          </p:nvPr>
        </p:nvSpPr>
        <p:spPr>
          <a:xfrm>
            <a:off x="457200" y="5297488"/>
            <a:ext cx="2057400" cy="303212"/>
          </a:xfrm>
          <a:prstGeom prst="rect">
            <a:avLst/>
          </a:prstGeom>
        </p:spPr>
        <p:txBody>
          <a:bodyPr vert="horz" lIns="91440" tIns="45720" rIns="91440" bIns="45720" rtlCol="0" anchor="ctr"/>
          <a:lstStyle>
            <a:lvl1pPr algn="l">
              <a:defRPr sz="800">
                <a:solidFill>
                  <a:schemeClr val="tx1"/>
                </a:solidFill>
              </a:defRPr>
            </a:lvl1p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261330514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722" r:id="rId7"/>
  </p:sldLayoutIdLst>
  <p:hf hdr="0" dt="0"/>
  <p:txStyles>
    <p:titleStyle>
      <a:lvl1pPr algn="l" defTabSz="457200" rtl="0" eaLnBrk="1" latinLnBrk="0" hangingPunct="1">
        <a:spcBef>
          <a:spcPct val="0"/>
        </a:spcBef>
        <a:buNone/>
        <a:defRPr sz="4000" b="1" kern="1200">
          <a:solidFill>
            <a:schemeClr val="tx1"/>
          </a:solidFill>
          <a:latin typeface="Segoe UI"/>
          <a:ea typeface="+mj-ea"/>
          <a:cs typeface="+mj-cs"/>
        </a:defRPr>
      </a:lvl1pPr>
    </p:titleStyle>
    <p:bodyStyle>
      <a:lvl1pPr marL="342900" indent="-342900" algn="l" defTabSz="457200" rtl="0" eaLnBrk="1" latinLnBrk="0" hangingPunct="1">
        <a:spcBef>
          <a:spcPts val="900"/>
        </a:spcBef>
        <a:buFont typeface="Arial"/>
        <a:buChar char="•"/>
        <a:defRPr sz="3200" kern="1200">
          <a:solidFill>
            <a:schemeClr val="tx1"/>
          </a:solidFill>
          <a:latin typeface="Segoe UI" panose="020B0502040204020203" pitchFamily="34" charset="0"/>
          <a:ea typeface="+mn-ea"/>
          <a:cs typeface="Segoe UI" panose="020B0502040204020203" pitchFamily="34" charset="0"/>
        </a:defRPr>
      </a:lvl1pPr>
      <a:lvl2pPr marL="742950" indent="-285750" algn="l" defTabSz="457200" rtl="0" eaLnBrk="1" latinLnBrk="0" hangingPunct="1">
        <a:spcBef>
          <a:spcPts val="900"/>
        </a:spcBef>
        <a:buFont typeface="Arial"/>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457200" rtl="0" eaLnBrk="1" latinLnBrk="0" hangingPunct="1">
        <a:spcBef>
          <a:spcPts val="900"/>
        </a:spcBef>
        <a:buFont typeface="Arial"/>
        <a:buChar char="•"/>
        <a:defRPr sz="24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09580"/>
            <a:ext cx="8229600" cy="952500"/>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447584"/>
            <a:ext cx="8229600" cy="365755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9"/>
          <p:cNvSpPr/>
          <p:nvPr/>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alpha val="1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5" name="Slide Number Placeholder 4"/>
          <p:cNvSpPr>
            <a:spLocks noGrp="1"/>
          </p:cNvSpPr>
          <p:nvPr>
            <p:ph type="sldNum" sz="quarter" idx="4"/>
          </p:nvPr>
        </p:nvSpPr>
        <p:spPr>
          <a:xfrm>
            <a:off x="457200" y="5297488"/>
            <a:ext cx="2057400" cy="303212"/>
          </a:xfrm>
          <a:prstGeom prst="rect">
            <a:avLst/>
          </a:prstGeom>
        </p:spPr>
        <p:txBody>
          <a:bodyPr vert="horz" lIns="91440" tIns="45720" rIns="91440" bIns="45720" rtlCol="0" anchor="ctr"/>
          <a:lstStyle>
            <a:lvl1pPr algn="l">
              <a:defRPr sz="800">
                <a:solidFill>
                  <a:schemeClr val="tx1"/>
                </a:solidFill>
              </a:defRPr>
            </a:lvl1p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85803081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Lst>
  <p:hf hdr="0" dt="0"/>
  <p:txStyles>
    <p:titleStyle>
      <a:lvl1pPr algn="l" defTabSz="457200" rtl="0" eaLnBrk="1" latinLnBrk="0" hangingPunct="1">
        <a:spcBef>
          <a:spcPct val="0"/>
        </a:spcBef>
        <a:buNone/>
        <a:defRPr sz="4000" b="1" kern="1200">
          <a:solidFill>
            <a:schemeClr val="tx1"/>
          </a:solidFill>
          <a:latin typeface="Segoe UI"/>
          <a:ea typeface="+mj-ea"/>
          <a:cs typeface="+mj-cs"/>
        </a:defRPr>
      </a:lvl1pPr>
    </p:titleStyle>
    <p:bodyStyle>
      <a:lvl1pPr marL="342900" indent="-342900" algn="l" defTabSz="457200" rtl="0" eaLnBrk="1" latinLnBrk="0" hangingPunct="1">
        <a:spcBef>
          <a:spcPts val="900"/>
        </a:spcBef>
        <a:buFont typeface="Arial"/>
        <a:buChar char="•"/>
        <a:defRPr sz="3200" kern="1200">
          <a:solidFill>
            <a:schemeClr val="tx1"/>
          </a:solidFill>
          <a:latin typeface="Segoe UI" panose="020B0502040204020203" pitchFamily="34" charset="0"/>
          <a:ea typeface="+mn-ea"/>
          <a:cs typeface="Segoe UI" panose="020B0502040204020203" pitchFamily="34" charset="0"/>
        </a:defRPr>
      </a:lvl1pPr>
      <a:lvl2pPr marL="742950" indent="-285750" algn="l" defTabSz="457200" rtl="0" eaLnBrk="1" latinLnBrk="0" hangingPunct="1">
        <a:spcBef>
          <a:spcPts val="900"/>
        </a:spcBef>
        <a:buFont typeface="Arial"/>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457200" rtl="0" eaLnBrk="1" latinLnBrk="0" hangingPunct="1">
        <a:spcBef>
          <a:spcPts val="900"/>
        </a:spcBef>
        <a:buFont typeface="Arial"/>
        <a:buChar char="•"/>
        <a:defRPr sz="24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09580"/>
            <a:ext cx="8229600" cy="952500"/>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447584"/>
            <a:ext cx="8229600" cy="365755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9"/>
          <p:cNvSpPr/>
          <p:nvPr/>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alpha val="1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412669" y="4896546"/>
            <a:ext cx="1322587" cy="466236"/>
          </a:xfrm>
          <a:prstGeom prst="rect">
            <a:avLst/>
          </a:prstGeom>
        </p:spPr>
      </p:pic>
      <p:sp>
        <p:nvSpPr>
          <p:cNvPr id="5" name="Slide Number Placeholder 4"/>
          <p:cNvSpPr>
            <a:spLocks noGrp="1"/>
          </p:cNvSpPr>
          <p:nvPr>
            <p:ph type="sldNum" sz="quarter" idx="4"/>
          </p:nvPr>
        </p:nvSpPr>
        <p:spPr>
          <a:xfrm>
            <a:off x="457200" y="5297488"/>
            <a:ext cx="2057400" cy="303212"/>
          </a:xfrm>
          <a:prstGeom prst="rect">
            <a:avLst/>
          </a:prstGeom>
        </p:spPr>
        <p:txBody>
          <a:bodyPr vert="horz" lIns="91440" tIns="45720" rIns="91440" bIns="45720" rtlCol="0" anchor="ctr"/>
          <a:lstStyle>
            <a:lvl1pPr algn="l">
              <a:defRPr sz="800">
                <a:solidFill>
                  <a:schemeClr val="tx1"/>
                </a:solidFill>
              </a:defRPr>
            </a:lvl1pPr>
          </a:lstStyle>
          <a:p>
            <a:fld id="{92DA454B-C859-4892-B9FA-68B588C9F547}" type="slidenum">
              <a:rPr lang="en-US" smtClean="0"/>
              <a:t>‹#›</a:t>
            </a:fld>
            <a:endParaRPr lang="en-US" dirty="0"/>
          </a:p>
        </p:txBody>
      </p:sp>
    </p:spTree>
    <p:extLst>
      <p:ext uri="{BB962C8B-B14F-4D97-AF65-F5344CB8AC3E}">
        <p14:creationId xmlns:p14="http://schemas.microsoft.com/office/powerpoint/2010/main" val="425878755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Lst>
  <p:hf hdr="0" dt="0"/>
  <p:txStyles>
    <p:titleStyle>
      <a:lvl1pPr algn="l" defTabSz="457200" rtl="0" eaLnBrk="1" latinLnBrk="0" hangingPunct="1">
        <a:spcBef>
          <a:spcPct val="0"/>
        </a:spcBef>
        <a:buNone/>
        <a:defRPr sz="4000" b="1" kern="1200">
          <a:solidFill>
            <a:schemeClr val="tx1"/>
          </a:solidFill>
          <a:latin typeface="Segoe UI"/>
          <a:ea typeface="+mj-ea"/>
          <a:cs typeface="+mj-cs"/>
        </a:defRPr>
      </a:lvl1pPr>
    </p:titleStyle>
    <p:bodyStyle>
      <a:lvl1pPr marL="342900" indent="-342900" algn="l" defTabSz="457200" rtl="0" eaLnBrk="1" latinLnBrk="0" hangingPunct="1">
        <a:spcBef>
          <a:spcPts val="900"/>
        </a:spcBef>
        <a:buFont typeface="Arial"/>
        <a:buChar char="•"/>
        <a:defRPr sz="3200" kern="1200">
          <a:solidFill>
            <a:schemeClr val="tx1"/>
          </a:solidFill>
          <a:latin typeface="Segoe UI" panose="020B0502040204020203" pitchFamily="34" charset="0"/>
          <a:ea typeface="+mn-ea"/>
          <a:cs typeface="Segoe UI" panose="020B0502040204020203" pitchFamily="34" charset="0"/>
        </a:defRPr>
      </a:lvl1pPr>
      <a:lvl2pPr marL="742950" indent="-285750" algn="l" defTabSz="457200" rtl="0" eaLnBrk="1" latinLnBrk="0" hangingPunct="1">
        <a:spcBef>
          <a:spcPts val="900"/>
        </a:spcBef>
        <a:buFont typeface="Arial"/>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457200" rtl="0" eaLnBrk="1" latinLnBrk="0" hangingPunct="1">
        <a:spcBef>
          <a:spcPts val="900"/>
        </a:spcBef>
        <a:buFont typeface="Arial"/>
        <a:buChar char="•"/>
        <a:defRPr sz="24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09580"/>
            <a:ext cx="8229600" cy="952500"/>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447584"/>
            <a:ext cx="8229600" cy="365755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9"/>
          <p:cNvSpPr/>
          <p:nvPr/>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alpha val="1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5" name="Slide Number Placeholder 4"/>
          <p:cNvSpPr>
            <a:spLocks noGrp="1"/>
          </p:cNvSpPr>
          <p:nvPr>
            <p:ph type="sldNum" sz="quarter" idx="4"/>
          </p:nvPr>
        </p:nvSpPr>
        <p:spPr>
          <a:xfrm>
            <a:off x="457200" y="5297488"/>
            <a:ext cx="2057400" cy="303212"/>
          </a:xfrm>
          <a:prstGeom prst="rect">
            <a:avLst/>
          </a:prstGeom>
        </p:spPr>
        <p:txBody>
          <a:bodyPr vert="horz" lIns="91440" tIns="45720" rIns="91440" bIns="45720" rtlCol="0" anchor="ctr"/>
          <a:lstStyle>
            <a:lvl1pPr algn="l">
              <a:defRPr sz="800">
                <a:solidFill>
                  <a:schemeClr val="tx1"/>
                </a:solidFill>
              </a:defRPr>
            </a:lvl1p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349044662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Lst>
  <p:hf hdr="0" dt="0"/>
  <p:txStyles>
    <p:titleStyle>
      <a:lvl1pPr algn="l" defTabSz="457200" rtl="0" eaLnBrk="1" latinLnBrk="0" hangingPunct="1">
        <a:spcBef>
          <a:spcPct val="0"/>
        </a:spcBef>
        <a:buNone/>
        <a:defRPr sz="4000" b="1" kern="1200">
          <a:solidFill>
            <a:schemeClr val="tx1"/>
          </a:solidFill>
          <a:latin typeface="Segoe UI"/>
          <a:ea typeface="+mj-ea"/>
          <a:cs typeface="+mj-cs"/>
        </a:defRPr>
      </a:lvl1pPr>
    </p:titleStyle>
    <p:bodyStyle>
      <a:lvl1pPr marL="342900" indent="-342900" algn="l" defTabSz="457200" rtl="0" eaLnBrk="1" latinLnBrk="0" hangingPunct="1">
        <a:spcBef>
          <a:spcPts val="900"/>
        </a:spcBef>
        <a:buFont typeface="Arial"/>
        <a:buChar char="•"/>
        <a:defRPr sz="3200" kern="1200">
          <a:solidFill>
            <a:schemeClr val="tx1"/>
          </a:solidFill>
          <a:latin typeface="Segoe UI" panose="020B0502040204020203" pitchFamily="34" charset="0"/>
          <a:ea typeface="+mn-ea"/>
          <a:cs typeface="Segoe UI" panose="020B0502040204020203" pitchFamily="34" charset="0"/>
        </a:defRPr>
      </a:lvl1pPr>
      <a:lvl2pPr marL="742950" indent="-285750" algn="l" defTabSz="457200" rtl="0" eaLnBrk="1" latinLnBrk="0" hangingPunct="1">
        <a:spcBef>
          <a:spcPts val="900"/>
        </a:spcBef>
        <a:buFont typeface="Arial"/>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457200" rtl="0" eaLnBrk="1" latinLnBrk="0" hangingPunct="1">
        <a:spcBef>
          <a:spcPts val="900"/>
        </a:spcBef>
        <a:buFont typeface="Arial"/>
        <a:buChar char="•"/>
        <a:defRPr sz="24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09580"/>
            <a:ext cx="8229600" cy="952500"/>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447584"/>
            <a:ext cx="8229600" cy="365755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9"/>
          <p:cNvSpPr/>
          <p:nvPr/>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alpha val="1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5" name="Slide Number Placeholder 4"/>
          <p:cNvSpPr>
            <a:spLocks noGrp="1"/>
          </p:cNvSpPr>
          <p:nvPr>
            <p:ph type="sldNum" sz="quarter" idx="4"/>
          </p:nvPr>
        </p:nvSpPr>
        <p:spPr>
          <a:xfrm>
            <a:off x="457200" y="5297488"/>
            <a:ext cx="2057400" cy="303212"/>
          </a:xfrm>
          <a:prstGeom prst="rect">
            <a:avLst/>
          </a:prstGeom>
        </p:spPr>
        <p:txBody>
          <a:bodyPr vert="horz" lIns="91440" tIns="45720" rIns="91440" bIns="45720" rtlCol="0" anchor="ctr"/>
          <a:lstStyle>
            <a:lvl1pPr algn="l">
              <a:defRPr sz="800">
                <a:solidFill>
                  <a:schemeClr val="tx1"/>
                </a:solidFill>
              </a:defRPr>
            </a:lvl1p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391652061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Lst>
  <p:hf hdr="0" ftr="0" dt="0"/>
  <p:txStyles>
    <p:titleStyle>
      <a:lvl1pPr algn="l" defTabSz="457200" rtl="0" eaLnBrk="1" latinLnBrk="0" hangingPunct="1">
        <a:spcBef>
          <a:spcPct val="0"/>
        </a:spcBef>
        <a:buNone/>
        <a:defRPr sz="4000" b="1" kern="1200">
          <a:solidFill>
            <a:schemeClr val="tx1"/>
          </a:solidFill>
          <a:latin typeface="Segoe UI"/>
          <a:ea typeface="+mj-ea"/>
          <a:cs typeface="+mj-cs"/>
        </a:defRPr>
      </a:lvl1pPr>
    </p:titleStyle>
    <p:bodyStyle>
      <a:lvl1pPr marL="342900" indent="-342900" algn="l" defTabSz="457200" rtl="0" eaLnBrk="1" latinLnBrk="0" hangingPunct="1">
        <a:spcBef>
          <a:spcPts val="900"/>
        </a:spcBef>
        <a:buFont typeface="Arial"/>
        <a:buChar char="•"/>
        <a:defRPr sz="3200" kern="1200">
          <a:solidFill>
            <a:schemeClr val="tx1"/>
          </a:solidFill>
          <a:latin typeface="Segoe UI" panose="020B0502040204020203" pitchFamily="34" charset="0"/>
          <a:ea typeface="+mn-ea"/>
          <a:cs typeface="Segoe UI" panose="020B0502040204020203" pitchFamily="34" charset="0"/>
        </a:defRPr>
      </a:lvl1pPr>
      <a:lvl2pPr marL="742950" indent="-285750" algn="l" defTabSz="457200" rtl="0" eaLnBrk="1" latinLnBrk="0" hangingPunct="1">
        <a:spcBef>
          <a:spcPts val="900"/>
        </a:spcBef>
        <a:buFont typeface="Arial"/>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457200" rtl="0" eaLnBrk="1" latinLnBrk="0" hangingPunct="1">
        <a:spcBef>
          <a:spcPts val="900"/>
        </a:spcBef>
        <a:buFont typeface="Arial"/>
        <a:buChar char="•"/>
        <a:defRPr sz="24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09580"/>
            <a:ext cx="8229600" cy="952500"/>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447584"/>
            <a:ext cx="8229600" cy="365755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9"/>
          <p:cNvSpPr/>
          <p:nvPr/>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alpha val="1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412669" y="4896546"/>
            <a:ext cx="1322587" cy="466236"/>
          </a:xfrm>
          <a:prstGeom prst="rect">
            <a:avLst/>
          </a:prstGeom>
        </p:spPr>
      </p:pic>
      <p:sp>
        <p:nvSpPr>
          <p:cNvPr id="5" name="Slide Number Placeholder 4"/>
          <p:cNvSpPr>
            <a:spLocks noGrp="1"/>
          </p:cNvSpPr>
          <p:nvPr>
            <p:ph type="sldNum" sz="quarter" idx="4"/>
          </p:nvPr>
        </p:nvSpPr>
        <p:spPr>
          <a:xfrm>
            <a:off x="457200" y="5297488"/>
            <a:ext cx="2057400" cy="303212"/>
          </a:xfrm>
          <a:prstGeom prst="rect">
            <a:avLst/>
          </a:prstGeom>
        </p:spPr>
        <p:txBody>
          <a:bodyPr vert="horz" lIns="91440" tIns="45720" rIns="91440" bIns="45720" rtlCol="0" anchor="ctr"/>
          <a:lstStyle>
            <a:lvl1pPr algn="l">
              <a:defRPr sz="800">
                <a:solidFill>
                  <a:schemeClr val="tx1"/>
                </a:solidFill>
              </a:defRPr>
            </a:lvl1pPr>
          </a:lstStyle>
          <a:p>
            <a:fld id="{92DA454B-C859-4892-B9FA-68B588C9F547}" type="slidenum">
              <a:rPr lang="en-US" smtClean="0"/>
              <a:t>‹#›</a:t>
            </a:fld>
            <a:endParaRPr lang="en-US" dirty="0"/>
          </a:p>
        </p:txBody>
      </p:sp>
    </p:spTree>
    <p:extLst>
      <p:ext uri="{BB962C8B-B14F-4D97-AF65-F5344CB8AC3E}">
        <p14:creationId xmlns:p14="http://schemas.microsoft.com/office/powerpoint/2010/main" val="2989075431"/>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Lst>
  <p:hf hdr="0" ftr="0" dt="0"/>
  <p:txStyles>
    <p:titleStyle>
      <a:lvl1pPr algn="l" defTabSz="457200" rtl="0" eaLnBrk="1" latinLnBrk="0" hangingPunct="1">
        <a:spcBef>
          <a:spcPct val="0"/>
        </a:spcBef>
        <a:buNone/>
        <a:defRPr sz="4000" b="1" kern="1200">
          <a:solidFill>
            <a:schemeClr val="tx1"/>
          </a:solidFill>
          <a:latin typeface="Segoe UI"/>
          <a:ea typeface="+mj-ea"/>
          <a:cs typeface="+mj-cs"/>
        </a:defRPr>
      </a:lvl1pPr>
    </p:titleStyle>
    <p:bodyStyle>
      <a:lvl1pPr marL="342900" indent="-342900" algn="l" defTabSz="457200" rtl="0" eaLnBrk="1" latinLnBrk="0" hangingPunct="1">
        <a:spcBef>
          <a:spcPts val="900"/>
        </a:spcBef>
        <a:buFont typeface="Arial"/>
        <a:buChar char="•"/>
        <a:defRPr sz="3200" kern="1200">
          <a:solidFill>
            <a:schemeClr val="tx1"/>
          </a:solidFill>
          <a:latin typeface="Segoe UI" panose="020B0502040204020203" pitchFamily="34" charset="0"/>
          <a:ea typeface="+mn-ea"/>
          <a:cs typeface="Segoe UI" panose="020B0502040204020203" pitchFamily="34" charset="0"/>
        </a:defRPr>
      </a:lvl1pPr>
      <a:lvl2pPr marL="742950" indent="-285750" algn="l" defTabSz="457200" rtl="0" eaLnBrk="1" latinLnBrk="0" hangingPunct="1">
        <a:spcBef>
          <a:spcPts val="900"/>
        </a:spcBef>
        <a:buFont typeface="Arial"/>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457200" rtl="0" eaLnBrk="1" latinLnBrk="0" hangingPunct="1">
        <a:spcBef>
          <a:spcPts val="900"/>
        </a:spcBef>
        <a:buFont typeface="Arial"/>
        <a:buChar char="•"/>
        <a:defRPr sz="24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447584"/>
            <a:ext cx="8229600" cy="365755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457200" y="309580"/>
            <a:ext cx="8229600" cy="952500"/>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5" name="Slide Number Placeholder 4"/>
          <p:cNvSpPr>
            <a:spLocks noGrp="1"/>
          </p:cNvSpPr>
          <p:nvPr>
            <p:ph type="sldNum" sz="quarter" idx="4"/>
          </p:nvPr>
        </p:nvSpPr>
        <p:spPr>
          <a:xfrm>
            <a:off x="457200" y="5297488"/>
            <a:ext cx="2057400" cy="303212"/>
          </a:xfrm>
          <a:prstGeom prst="rect">
            <a:avLst/>
          </a:prstGeom>
        </p:spPr>
        <p:txBody>
          <a:bodyPr vert="horz" lIns="91440" tIns="45720" rIns="91440" bIns="45720" rtlCol="0" anchor="ctr"/>
          <a:lstStyle>
            <a:lvl1pPr algn="l">
              <a:defRPr sz="800">
                <a:solidFill>
                  <a:schemeClr val="tx1"/>
                </a:solidFill>
              </a:defRPr>
            </a:lvl1pPr>
          </a:lstStyle>
          <a:p>
            <a:fld id="{92DA454B-C859-4892-B9FA-68B588C9F547}" type="slidenum">
              <a:rPr lang="en-US" smtClean="0"/>
              <a:t>‹#›</a:t>
            </a:fld>
            <a:endParaRPr lang="en-US" dirty="0"/>
          </a:p>
        </p:txBody>
      </p:sp>
      <p:sp>
        <p:nvSpPr>
          <p:cNvPr id="9" name="Isosceles Triangle 14">
            <a:extLst>
              <a:ext uri="{FF2B5EF4-FFF2-40B4-BE49-F238E27FC236}">
                <a16:creationId xmlns:a16="http://schemas.microsoft.com/office/drawing/2014/main" id="{9AD9D243-CB53-47F5-8D25-CC39442F7422}"/>
              </a:ext>
            </a:extLst>
          </p:cNvPr>
          <p:cNvSpPr/>
          <p:nvPr/>
        </p:nvSpPr>
        <p:spPr>
          <a:xfrm>
            <a:off x="0" y="-6167"/>
            <a:ext cx="9164399" cy="301334"/>
          </a:xfrm>
          <a:custGeom>
            <a:avLst/>
            <a:gdLst>
              <a:gd name="connsiteX0" fmla="*/ 0 w 9152368"/>
              <a:gd name="connsiteY0" fmla="*/ 384859 h 384859"/>
              <a:gd name="connsiteX1" fmla="*/ 4576184 w 9152368"/>
              <a:gd name="connsiteY1" fmla="*/ 0 h 384859"/>
              <a:gd name="connsiteX2" fmla="*/ 9152368 w 9152368"/>
              <a:gd name="connsiteY2" fmla="*/ 384859 h 384859"/>
              <a:gd name="connsiteX3" fmla="*/ 0 w 9152368"/>
              <a:gd name="connsiteY3" fmla="*/ 384859 h 384859"/>
              <a:gd name="connsiteX0" fmla="*/ 0 w 9164399"/>
              <a:gd name="connsiteY0" fmla="*/ 1106905 h 1106905"/>
              <a:gd name="connsiteX1" fmla="*/ 4576184 w 9164399"/>
              <a:gd name="connsiteY1" fmla="*/ 722046 h 1106905"/>
              <a:gd name="connsiteX2" fmla="*/ 9164399 w 9164399"/>
              <a:gd name="connsiteY2" fmla="*/ 0 h 1106905"/>
              <a:gd name="connsiteX3" fmla="*/ 0 w 9164399"/>
              <a:gd name="connsiteY3" fmla="*/ 1106905 h 1106905"/>
              <a:gd name="connsiteX0" fmla="*/ 0 w 9164399"/>
              <a:gd name="connsiteY0" fmla="*/ 6015 h 722046"/>
              <a:gd name="connsiteX1" fmla="*/ 4576184 w 9164399"/>
              <a:gd name="connsiteY1" fmla="*/ 722046 h 722046"/>
              <a:gd name="connsiteX2" fmla="*/ 9164399 w 9164399"/>
              <a:gd name="connsiteY2" fmla="*/ 0 h 722046"/>
              <a:gd name="connsiteX3" fmla="*/ 0 w 9164399"/>
              <a:gd name="connsiteY3" fmla="*/ 6015 h 722046"/>
              <a:gd name="connsiteX0" fmla="*/ 0 w 9164399"/>
              <a:gd name="connsiteY0" fmla="*/ 6015 h 499461"/>
              <a:gd name="connsiteX1" fmla="*/ 4184 w 9164399"/>
              <a:gd name="connsiteY1" fmla="*/ 499461 h 499461"/>
              <a:gd name="connsiteX2" fmla="*/ 9164399 w 9164399"/>
              <a:gd name="connsiteY2" fmla="*/ 0 h 499461"/>
              <a:gd name="connsiteX3" fmla="*/ 0 w 9164399"/>
              <a:gd name="connsiteY3" fmla="*/ 6015 h 499461"/>
            </a:gdLst>
            <a:ahLst/>
            <a:cxnLst>
              <a:cxn ang="0">
                <a:pos x="connsiteX0" y="connsiteY0"/>
              </a:cxn>
              <a:cxn ang="0">
                <a:pos x="connsiteX1" y="connsiteY1"/>
              </a:cxn>
              <a:cxn ang="0">
                <a:pos x="connsiteX2" y="connsiteY2"/>
              </a:cxn>
              <a:cxn ang="0">
                <a:pos x="connsiteX3" y="connsiteY3"/>
              </a:cxn>
            </a:cxnLst>
            <a:rect l="l" t="t" r="r" b="b"/>
            <a:pathLst>
              <a:path w="9164399" h="499461">
                <a:moveTo>
                  <a:pt x="0" y="6015"/>
                </a:moveTo>
                <a:cubicBezTo>
                  <a:pt x="1395" y="170497"/>
                  <a:pt x="2789" y="334979"/>
                  <a:pt x="4184" y="499461"/>
                </a:cubicBezTo>
                <a:lnTo>
                  <a:pt x="9164399" y="0"/>
                </a:lnTo>
                <a:lnTo>
                  <a:pt x="0" y="6015"/>
                </a:lnTo>
                <a:close/>
              </a:path>
            </a:pathLst>
          </a:custGeom>
          <a:solidFill>
            <a:srgbClr val="164469">
              <a:alpha val="14902"/>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effectLst/>
              <a:latin typeface="Segoe UI"/>
            </a:endParaRPr>
          </a:p>
        </p:txBody>
      </p:sp>
      <p:pic>
        <p:nvPicPr>
          <p:cNvPr id="7" name="Picture 6">
            <a:extLst>
              <a:ext uri="{FF2B5EF4-FFF2-40B4-BE49-F238E27FC236}">
                <a16:creationId xmlns:a16="http://schemas.microsoft.com/office/drawing/2014/main" id="{3349E080-732C-4921-861E-55FECCFED417}"/>
              </a:ext>
              <a:ext uri="{C183D7F6-B498-43B3-948B-1728B52AA6E4}">
                <adec:decorative xmlns:adec="http://schemas.microsoft.com/office/drawing/2017/decorative" val="1"/>
              </a:ext>
            </a:extLst>
          </p:cNvPr>
          <p:cNvPicPr>
            <a:picLocks noChangeAspect="1"/>
          </p:cNvPicPr>
          <p:nvPr/>
        </p:nvPicPr>
        <p:blipFill>
          <a:blip r:embed="rId18"/>
          <a:stretch>
            <a:fillRect/>
          </a:stretch>
        </p:blipFill>
        <p:spPr>
          <a:xfrm>
            <a:off x="7412669" y="4876694"/>
            <a:ext cx="1426531" cy="471579"/>
          </a:xfrm>
          <a:prstGeom prst="rect">
            <a:avLst/>
          </a:prstGeom>
        </p:spPr>
      </p:pic>
    </p:spTree>
    <p:extLst>
      <p:ext uri="{BB962C8B-B14F-4D97-AF65-F5344CB8AC3E}">
        <p14:creationId xmlns:p14="http://schemas.microsoft.com/office/powerpoint/2010/main" val="2926545694"/>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Lst>
  <p:hf hdr="0" dt="0"/>
  <p:txStyles>
    <p:titleStyle>
      <a:lvl1pPr algn="l" defTabSz="457200" rtl="0" eaLnBrk="1" latinLnBrk="0" hangingPunct="1">
        <a:spcBef>
          <a:spcPct val="0"/>
        </a:spcBef>
        <a:buNone/>
        <a:defRPr sz="4000" b="1" kern="1200">
          <a:solidFill>
            <a:schemeClr val="tx1"/>
          </a:solidFill>
          <a:latin typeface="Segoe UI"/>
          <a:ea typeface="+mj-ea"/>
          <a:cs typeface="+mj-cs"/>
        </a:defRPr>
      </a:lvl1pPr>
    </p:titleStyle>
    <p:bodyStyle>
      <a:lvl1pPr marL="342900" indent="-342900" algn="l" defTabSz="457200" rtl="0" eaLnBrk="1" latinLnBrk="0" hangingPunct="1">
        <a:spcBef>
          <a:spcPts val="900"/>
        </a:spcBef>
        <a:buFont typeface="Arial"/>
        <a:buChar char="•"/>
        <a:defRPr sz="3200" kern="1200">
          <a:solidFill>
            <a:schemeClr val="tx1"/>
          </a:solidFill>
          <a:latin typeface="Segoe UI" panose="020B0502040204020203" pitchFamily="34" charset="0"/>
          <a:ea typeface="+mn-ea"/>
          <a:cs typeface="Segoe UI" panose="020B0502040204020203" pitchFamily="34" charset="0"/>
        </a:defRPr>
      </a:lvl1pPr>
      <a:lvl2pPr marL="742950" indent="-285750" algn="l" defTabSz="457200" rtl="0" eaLnBrk="1" latinLnBrk="0" hangingPunct="1">
        <a:spcBef>
          <a:spcPts val="900"/>
        </a:spcBef>
        <a:buFont typeface="Arial"/>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457200" rtl="0" eaLnBrk="1" latinLnBrk="0" hangingPunct="1">
        <a:spcBef>
          <a:spcPts val="900"/>
        </a:spcBef>
        <a:buFont typeface="Arial"/>
        <a:buChar char="•"/>
        <a:defRPr sz="24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447584"/>
            <a:ext cx="8229600" cy="365755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457200" y="309580"/>
            <a:ext cx="8229600" cy="952500"/>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5" name="Slide Number Placeholder 4"/>
          <p:cNvSpPr>
            <a:spLocks noGrp="1"/>
          </p:cNvSpPr>
          <p:nvPr>
            <p:ph type="sldNum" sz="quarter" idx="4"/>
          </p:nvPr>
        </p:nvSpPr>
        <p:spPr>
          <a:xfrm>
            <a:off x="457200" y="5297488"/>
            <a:ext cx="2057400" cy="303212"/>
          </a:xfrm>
          <a:prstGeom prst="rect">
            <a:avLst/>
          </a:prstGeom>
        </p:spPr>
        <p:txBody>
          <a:bodyPr vert="horz" lIns="91440" tIns="45720" rIns="91440" bIns="45720" rtlCol="0" anchor="ctr"/>
          <a:lstStyle>
            <a:lvl1pPr algn="l">
              <a:defRPr sz="800">
                <a:solidFill>
                  <a:schemeClr val="tx1"/>
                </a:solidFill>
              </a:defRPr>
            </a:lvl1pPr>
          </a:lstStyle>
          <a:p>
            <a:fld id="{1D648693-0942-45E9-83AE-76FC568F9452}" type="slidenum">
              <a:rPr lang="en-US" smtClean="0"/>
              <a:pPr/>
              <a:t>‹#›</a:t>
            </a:fld>
            <a:endParaRPr lang="en-US" dirty="0"/>
          </a:p>
        </p:txBody>
      </p:sp>
      <p:sp>
        <p:nvSpPr>
          <p:cNvPr id="6" name="Isosceles Triangle 14">
            <a:extLst>
              <a:ext uri="{FF2B5EF4-FFF2-40B4-BE49-F238E27FC236}">
                <a16:creationId xmlns:a16="http://schemas.microsoft.com/office/drawing/2014/main" id="{8744B0B0-8A1A-4583-B0F2-6FDA3020753D}"/>
              </a:ext>
            </a:extLst>
          </p:cNvPr>
          <p:cNvSpPr/>
          <p:nvPr/>
        </p:nvSpPr>
        <p:spPr>
          <a:xfrm>
            <a:off x="0" y="-6167"/>
            <a:ext cx="9164399" cy="301334"/>
          </a:xfrm>
          <a:custGeom>
            <a:avLst/>
            <a:gdLst>
              <a:gd name="connsiteX0" fmla="*/ 0 w 9152368"/>
              <a:gd name="connsiteY0" fmla="*/ 384859 h 384859"/>
              <a:gd name="connsiteX1" fmla="*/ 4576184 w 9152368"/>
              <a:gd name="connsiteY1" fmla="*/ 0 h 384859"/>
              <a:gd name="connsiteX2" fmla="*/ 9152368 w 9152368"/>
              <a:gd name="connsiteY2" fmla="*/ 384859 h 384859"/>
              <a:gd name="connsiteX3" fmla="*/ 0 w 9152368"/>
              <a:gd name="connsiteY3" fmla="*/ 384859 h 384859"/>
              <a:gd name="connsiteX0" fmla="*/ 0 w 9164399"/>
              <a:gd name="connsiteY0" fmla="*/ 1106905 h 1106905"/>
              <a:gd name="connsiteX1" fmla="*/ 4576184 w 9164399"/>
              <a:gd name="connsiteY1" fmla="*/ 722046 h 1106905"/>
              <a:gd name="connsiteX2" fmla="*/ 9164399 w 9164399"/>
              <a:gd name="connsiteY2" fmla="*/ 0 h 1106905"/>
              <a:gd name="connsiteX3" fmla="*/ 0 w 9164399"/>
              <a:gd name="connsiteY3" fmla="*/ 1106905 h 1106905"/>
              <a:gd name="connsiteX0" fmla="*/ 0 w 9164399"/>
              <a:gd name="connsiteY0" fmla="*/ 6015 h 722046"/>
              <a:gd name="connsiteX1" fmla="*/ 4576184 w 9164399"/>
              <a:gd name="connsiteY1" fmla="*/ 722046 h 722046"/>
              <a:gd name="connsiteX2" fmla="*/ 9164399 w 9164399"/>
              <a:gd name="connsiteY2" fmla="*/ 0 h 722046"/>
              <a:gd name="connsiteX3" fmla="*/ 0 w 9164399"/>
              <a:gd name="connsiteY3" fmla="*/ 6015 h 722046"/>
              <a:gd name="connsiteX0" fmla="*/ 0 w 9164399"/>
              <a:gd name="connsiteY0" fmla="*/ 6015 h 499461"/>
              <a:gd name="connsiteX1" fmla="*/ 4184 w 9164399"/>
              <a:gd name="connsiteY1" fmla="*/ 499461 h 499461"/>
              <a:gd name="connsiteX2" fmla="*/ 9164399 w 9164399"/>
              <a:gd name="connsiteY2" fmla="*/ 0 h 499461"/>
              <a:gd name="connsiteX3" fmla="*/ 0 w 9164399"/>
              <a:gd name="connsiteY3" fmla="*/ 6015 h 499461"/>
            </a:gdLst>
            <a:ahLst/>
            <a:cxnLst>
              <a:cxn ang="0">
                <a:pos x="connsiteX0" y="connsiteY0"/>
              </a:cxn>
              <a:cxn ang="0">
                <a:pos x="connsiteX1" y="connsiteY1"/>
              </a:cxn>
              <a:cxn ang="0">
                <a:pos x="connsiteX2" y="connsiteY2"/>
              </a:cxn>
              <a:cxn ang="0">
                <a:pos x="connsiteX3" y="connsiteY3"/>
              </a:cxn>
            </a:cxnLst>
            <a:rect l="l" t="t" r="r" b="b"/>
            <a:pathLst>
              <a:path w="9164399" h="499461">
                <a:moveTo>
                  <a:pt x="0" y="6015"/>
                </a:moveTo>
                <a:cubicBezTo>
                  <a:pt x="1395" y="170497"/>
                  <a:pt x="2789" y="334979"/>
                  <a:pt x="4184" y="499461"/>
                </a:cubicBezTo>
                <a:lnTo>
                  <a:pt x="9164399" y="0"/>
                </a:lnTo>
                <a:lnTo>
                  <a:pt x="0" y="6015"/>
                </a:lnTo>
                <a:close/>
              </a:path>
            </a:pathLst>
          </a:custGeom>
          <a:solidFill>
            <a:srgbClr val="164469">
              <a:alpha val="14902"/>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effectLst/>
              <a:latin typeface="Segoe UI"/>
            </a:endParaRPr>
          </a:p>
        </p:txBody>
      </p:sp>
    </p:spTree>
    <p:extLst>
      <p:ext uri="{BB962C8B-B14F-4D97-AF65-F5344CB8AC3E}">
        <p14:creationId xmlns:p14="http://schemas.microsoft.com/office/powerpoint/2010/main" val="2661439994"/>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Lst>
  <p:hf hdr="0" ftr="0" dt="0"/>
  <p:txStyles>
    <p:titleStyle>
      <a:lvl1pPr algn="l" defTabSz="457200" rtl="0" eaLnBrk="1" latinLnBrk="0" hangingPunct="1">
        <a:spcBef>
          <a:spcPct val="0"/>
        </a:spcBef>
        <a:buNone/>
        <a:defRPr sz="4000" b="1" kern="1200">
          <a:solidFill>
            <a:schemeClr val="tx1"/>
          </a:solidFill>
          <a:latin typeface="Segoe UI"/>
          <a:ea typeface="+mj-ea"/>
          <a:cs typeface="+mj-cs"/>
        </a:defRPr>
      </a:lvl1pPr>
    </p:titleStyle>
    <p:bodyStyle>
      <a:lvl1pPr marL="342900" indent="-342900" algn="l" defTabSz="457200" rtl="0" eaLnBrk="1" latinLnBrk="0" hangingPunct="1">
        <a:spcBef>
          <a:spcPts val="900"/>
        </a:spcBef>
        <a:buFont typeface="Arial"/>
        <a:buChar char="•"/>
        <a:defRPr sz="3200" kern="1200">
          <a:solidFill>
            <a:schemeClr val="tx1"/>
          </a:solidFill>
          <a:latin typeface="Segoe UI" panose="020B0502040204020203" pitchFamily="34" charset="0"/>
          <a:ea typeface="+mn-ea"/>
          <a:cs typeface="Segoe UI" panose="020B0502040204020203" pitchFamily="34" charset="0"/>
        </a:defRPr>
      </a:lvl1pPr>
      <a:lvl2pPr marL="742950" indent="-285750" algn="l" defTabSz="457200" rtl="0" eaLnBrk="1" latinLnBrk="0" hangingPunct="1">
        <a:spcBef>
          <a:spcPts val="900"/>
        </a:spcBef>
        <a:buFont typeface="Arial"/>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457200" rtl="0" eaLnBrk="1" latinLnBrk="0" hangingPunct="1">
        <a:spcBef>
          <a:spcPts val="900"/>
        </a:spcBef>
        <a:buFont typeface="Arial"/>
        <a:buChar char="•"/>
        <a:defRPr sz="24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9.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78.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83.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13.xml.rels><?xml version="1.0" encoding="UTF-8" standalone="yes"?>
<Relationships xmlns="http://schemas.openxmlformats.org/package/2006/relationships"><Relationship Id="rId3" Type="http://schemas.openxmlformats.org/officeDocument/2006/relationships/hyperlink" Target="http://www.uspto.gov/lawschoolclinic" TargetMode="External"/><Relationship Id="rId2" Type="http://schemas.openxmlformats.org/officeDocument/2006/relationships/notesSlide" Target="../notesSlides/notesSlide6.xml"/><Relationship Id="rId1" Type="http://schemas.openxmlformats.org/officeDocument/2006/relationships/slideLayout" Target="../slideLayouts/slideLayout78.xml"/><Relationship Id="rId4" Type="http://schemas.openxmlformats.org/officeDocument/2006/relationships/hyperlink" Target="http://www.uspto.gov/probonopatents"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8.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01.xml"/><Relationship Id="rId4" Type="http://schemas.openxmlformats.org/officeDocument/2006/relationships/image" Target="../media/image12.sv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0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01.xml"/><Relationship Id="rId4" Type="http://schemas.openxmlformats.org/officeDocument/2006/relationships/image" Target="../media/image15.sv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0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6.png"/><Relationship Id="rId4"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9.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01.xml"/><Relationship Id="rId4" Type="http://schemas.openxmlformats.org/officeDocument/2006/relationships/image" Target="../media/image18.sv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1.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101.xml"/><Relationship Id="rId4" Type="http://schemas.openxmlformats.org/officeDocument/2006/relationships/image" Target="../media/image18.sv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101.xml"/><Relationship Id="rId4" Type="http://schemas.openxmlformats.org/officeDocument/2006/relationships/image" Target="../media/image20.sv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8.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78.xml"/></Relationships>
</file>

<file path=ppt/slides/_rels/slide4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33.xml"/><Relationship Id="rId1" Type="http://schemas.openxmlformats.org/officeDocument/2006/relationships/slideLayout" Target="../slideLayouts/slideLayout7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8.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8.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3.png"/><Relationship Id="rId4" Type="http://schemas.openxmlformats.org/officeDocument/2006/relationships/notesSlide" Target="../notesSlides/notesSlide3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8.xml"/></Relationships>
</file>

<file path=ppt/slides/_rels/slide54.xml.rels><?xml version="1.0" encoding="UTF-8" standalone="yes"?>
<Relationships xmlns="http://schemas.openxmlformats.org/package/2006/relationships"><Relationship Id="rId3" Type="http://schemas.openxmlformats.org/officeDocument/2006/relationships/hyperlink" Target="https://foiadocuments.uspto.gov/oed/" TargetMode="External"/><Relationship Id="rId2" Type="http://schemas.openxmlformats.org/officeDocument/2006/relationships/notesSlide" Target="../notesSlides/notesSlide44.xml"/><Relationship Id="rId1" Type="http://schemas.openxmlformats.org/officeDocument/2006/relationships/slideLayout" Target="../slideLayouts/slideLayout79.xml"/><Relationship Id="rId4" Type="http://schemas.openxmlformats.org/officeDocument/2006/relationships/hyperlink" Target="http://www.uspto.gov/learning-and-resources/official-gazette/trademark-official-gazette-tmog"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9124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12334"/>
            <a:ext cx="8229600" cy="3664527"/>
          </a:xfrm>
        </p:spPr>
        <p:txBody>
          <a:bodyPr>
            <a:normAutofit fontScale="62500" lnSpcReduction="20000"/>
          </a:bodyPr>
          <a:lstStyle/>
          <a:p>
            <a:r>
              <a:rPr lang="en-US" dirty="0">
                <a:latin typeface="Segoe UI Light" panose="020B0502040204020203" pitchFamily="34" charset="0"/>
                <a:cs typeface="Segoe UI Light" panose="020B0502040204020203" pitchFamily="34" charset="0"/>
              </a:rPr>
              <a:t>Practitioner must have willingness and ability to participate in the program.</a:t>
            </a:r>
          </a:p>
          <a:p>
            <a:r>
              <a:rPr lang="en-US" dirty="0">
                <a:latin typeface="Segoe UI Light" panose="020B0502040204020203" pitchFamily="34" charset="0"/>
                <a:cs typeface="Segoe UI Light" panose="020B0502040204020203" pitchFamily="34" charset="0"/>
              </a:rPr>
              <a:t>In some circumstances, prior discipline is not a bar to diversion.</a:t>
            </a:r>
          </a:p>
          <a:p>
            <a:r>
              <a:rPr lang="en-US" dirty="0">
                <a:latin typeface="Segoe UI Light" panose="020B0502040204020203" pitchFamily="34" charset="0"/>
                <a:cs typeface="Segoe UI Light" panose="020B0502040204020203" pitchFamily="34" charset="0"/>
              </a:rPr>
              <a:t>Misconduct at issue must not:</a:t>
            </a:r>
          </a:p>
          <a:p>
            <a:pPr lvl="1"/>
            <a:r>
              <a:rPr lang="en-US" dirty="0"/>
              <a:t>Involve misappropriation of funds or dishonesty, fraud, deceit, or misrepresentation;</a:t>
            </a:r>
          </a:p>
          <a:p>
            <a:pPr lvl="1"/>
            <a:r>
              <a:rPr lang="en-US" dirty="0"/>
              <a:t>Result in or be likely to result in substantial prejudice to a client or other person;</a:t>
            </a:r>
          </a:p>
          <a:p>
            <a:pPr lvl="1"/>
            <a:r>
              <a:rPr lang="en-US" dirty="0"/>
              <a:t>Constitute a “serious crime” (see 37 C.F.R. § 11.1); or</a:t>
            </a:r>
          </a:p>
          <a:p>
            <a:pPr lvl="1"/>
            <a:r>
              <a:rPr lang="en-US" dirty="0"/>
              <a:t>Be part of a pattern of major similar misconduct or be of the same nature as misconduct for which practitioner has been disciplined within the past five years.</a:t>
            </a:r>
          </a:p>
          <a:p>
            <a:pPr lvl="1"/>
            <a:endParaRPr lang="en-US" dirty="0"/>
          </a:p>
          <a:p>
            <a:pPr lvl="1"/>
            <a:endParaRPr lang="en-US" dirty="0"/>
          </a:p>
        </p:txBody>
      </p:sp>
      <p:sp>
        <p:nvSpPr>
          <p:cNvPr id="2" name="Title 1"/>
          <p:cNvSpPr>
            <a:spLocks noGrp="1"/>
          </p:cNvSpPr>
          <p:nvPr>
            <p:ph type="title"/>
          </p:nvPr>
        </p:nvSpPr>
        <p:spPr/>
        <p:txBody>
          <a:bodyPr>
            <a:normAutofit/>
          </a:bodyPr>
          <a:lstStyle/>
          <a:p>
            <a:r>
              <a:rPr lang="en-US" altLang="en-US" sz="3500" dirty="0"/>
              <a:t>OED Diversion Pilot Program – criteria</a:t>
            </a:r>
            <a:endParaRPr lang="en-US" sz="3500" dirty="0"/>
          </a:p>
        </p:txBody>
      </p:sp>
      <p:sp>
        <p:nvSpPr>
          <p:cNvPr id="4" name="Slide Number Placeholder 3"/>
          <p:cNvSpPr>
            <a:spLocks noGrp="1"/>
          </p:cNvSpPr>
          <p:nvPr>
            <p:ph type="sldNum" sz="quarter" idx="10"/>
          </p:nvPr>
        </p:nvSpPr>
        <p:spPr/>
        <p:txBody>
          <a:bodyPr/>
          <a:lstStyle/>
          <a:p>
            <a:fld id="{92DA454B-C859-4892-B9FA-68B588C9F547}" type="slidenum">
              <a:rPr lang="en-US" smtClean="0"/>
              <a:pPr/>
              <a:t>10</a:t>
            </a:fld>
            <a:endParaRPr lang="en-US" dirty="0"/>
          </a:p>
        </p:txBody>
      </p:sp>
    </p:spTree>
    <p:extLst>
      <p:ext uri="{BB962C8B-B14F-4D97-AF65-F5344CB8AC3E}">
        <p14:creationId xmlns:p14="http://schemas.microsoft.com/office/powerpoint/2010/main" val="9440735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B12917B-7FE2-48FE-90A8-48EA900B3CE6}"/>
              </a:ext>
            </a:extLst>
          </p:cNvPr>
          <p:cNvSpPr>
            <a:spLocks noGrp="1"/>
          </p:cNvSpPr>
          <p:nvPr>
            <p:ph type="title"/>
          </p:nvPr>
        </p:nvSpPr>
        <p:spPr/>
        <p:txBody>
          <a:bodyPr/>
          <a:lstStyle/>
          <a:p>
            <a:r>
              <a:rPr lang="en-US" altLang="en-US"/>
              <a:t>USPTO disciplinary matters</a:t>
            </a:r>
            <a:endParaRPr lang="en-US" dirty="0"/>
          </a:p>
        </p:txBody>
      </p:sp>
      <p:sp>
        <p:nvSpPr>
          <p:cNvPr id="2" name="Slide Number Placeholder 1"/>
          <p:cNvSpPr>
            <a:spLocks noGrp="1"/>
          </p:cNvSpPr>
          <p:nvPr>
            <p:ph type="sldNum" sz="quarter" idx="10"/>
          </p:nvPr>
        </p:nvSpPr>
        <p:spPr/>
        <p:txBody>
          <a:bodyPr/>
          <a:lstStyle/>
          <a:p>
            <a:fld id="{92DA454B-C859-4892-B9FA-68B588C9F547}" type="slidenum">
              <a:rPr lang="en-US" smtClean="0"/>
              <a:pPr/>
              <a:t>11</a:t>
            </a:fld>
            <a:endParaRPr lang="en-US" dirty="0"/>
          </a:p>
        </p:txBody>
      </p:sp>
      <p:graphicFrame>
        <p:nvGraphicFramePr>
          <p:cNvPr id="5" name="Chart 4" descr="Warning letters: &#10;&#10;FY2018 - 31&#10;FY2019 - 41&#10;FY2020-32&#10;FY 2021 -14&#10;FY2022 - 10&#10;&#10;Published formal matters&#10;FY2018 - 33&#10;FY2019 - 45&#10;FY 2020 - 28&#10;FY 2021 - 24&#10;FY 2022 - 9&#10;&#10;Reciprocal&#10;FY 2018 - 22&#10;FY 2019 -19&#10;FY 2020 -13&#10;FY 2022 - 0&#10;&#10;FY2022 numbers are through Q2">
            <a:extLst>
              <a:ext uri="{C183D7F6-B498-43B3-948B-1728B52AA6E4}">
                <adec:decorative xmlns:adec="http://schemas.microsoft.com/office/drawing/2017/decorative" val="0"/>
              </a:ext>
            </a:extLst>
          </p:cNvPr>
          <p:cNvGraphicFramePr/>
          <p:nvPr>
            <p:extLst/>
          </p:nvPr>
        </p:nvGraphicFramePr>
        <p:xfrm>
          <a:off x="1537200" y="1255085"/>
          <a:ext cx="5815070" cy="38716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18417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93A1717E-54E2-4EBA-AA92-C93B76849A37}"/>
              </a:ext>
            </a:extLst>
          </p:cNvPr>
          <p:cNvSpPr>
            <a:spLocks noGrp="1"/>
          </p:cNvSpPr>
          <p:nvPr>
            <p:ph type="title"/>
          </p:nvPr>
        </p:nvSpPr>
        <p:spPr/>
        <p:txBody>
          <a:bodyPr/>
          <a:lstStyle/>
          <a:p>
            <a:r>
              <a:rPr lang="en-US" dirty="0"/>
              <a:t>USPTO disciplinary matters</a:t>
            </a:r>
          </a:p>
        </p:txBody>
      </p:sp>
      <p:graphicFrame>
        <p:nvGraphicFramePr>
          <p:cNvPr id="6" name="Chart 5" descr="FY 2018&#10;&#10;3 patent agents&#10;9 Trademark attorneys&#10;21 patent attorneys"/>
          <p:cNvGraphicFramePr/>
          <p:nvPr>
            <p:extLst/>
          </p:nvPr>
        </p:nvGraphicFramePr>
        <p:xfrm>
          <a:off x="547255" y="1460876"/>
          <a:ext cx="1967346" cy="17062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descr="FY 2019&#10;4 Patent agents&#10;16 Trademark attorneys&#10;25 Patent attorneys"/>
          <p:cNvGraphicFramePr/>
          <p:nvPr>
            <p:extLst/>
          </p:nvPr>
        </p:nvGraphicFramePr>
        <p:xfrm>
          <a:off x="2764844" y="1460876"/>
          <a:ext cx="2070468" cy="177244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descr="FY 2020&#10;1 patent agent&#10;5 trademark attorneys&#10;22 patent attorneys"/>
          <p:cNvGraphicFramePr/>
          <p:nvPr>
            <p:extLst/>
          </p:nvPr>
        </p:nvGraphicFramePr>
        <p:xfrm>
          <a:off x="547255" y="3441175"/>
          <a:ext cx="2093920" cy="174329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descr="FY2021&#10;3 patent agents&#10;6 trademark attorneys&#10;15 patent attorneys&#10;"/>
          <p:cNvGraphicFramePr/>
          <p:nvPr>
            <p:extLst/>
          </p:nvPr>
        </p:nvGraphicFramePr>
        <p:xfrm>
          <a:off x="2591703" y="3487004"/>
          <a:ext cx="2403000" cy="165163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descr="FY 2022, through Q2&#10;2 patent agents&#10;2 patent attorneys &#10;5 trademark attorneys"/>
          <p:cNvGraphicFramePr/>
          <p:nvPr>
            <p:extLst/>
          </p:nvPr>
        </p:nvGraphicFramePr>
        <p:xfrm>
          <a:off x="4629625" y="1992604"/>
          <a:ext cx="4473633" cy="2735119"/>
        </p:xfrm>
        <a:graphic>
          <a:graphicData uri="http://schemas.openxmlformats.org/drawingml/2006/chart">
            <c:chart xmlns:c="http://schemas.openxmlformats.org/drawingml/2006/chart" xmlns:r="http://schemas.openxmlformats.org/officeDocument/2006/relationships" r:id="rId6"/>
          </a:graphicData>
        </a:graphic>
      </p:graphicFrame>
      <p:sp>
        <p:nvSpPr>
          <p:cNvPr id="4" name="Slide Number Placeholder 2"/>
          <p:cNvSpPr txBox="1">
            <a:spLocks/>
          </p:cNvSpPr>
          <p:nvPr/>
        </p:nvSpPr>
        <p:spPr>
          <a:xfrm>
            <a:off x="457200" y="5297488"/>
            <a:ext cx="2057400" cy="303212"/>
          </a:xfrm>
          <a:prstGeom prst="rect">
            <a:avLst/>
          </a:prstGeom>
        </p:spPr>
        <p:txBody>
          <a:bodyPr vert="horz" lIns="91440" tIns="45720" rIns="91440" bIns="45720" rtlCol="0" anchor="ctr"/>
          <a:lstStyle>
            <a:defPPr>
              <a:defRPr lang="en-US"/>
            </a:defPPr>
            <a:lvl1pPr marL="0" algn="l" defTabSz="457200" rtl="0" eaLnBrk="1" latinLnBrk="0" hangingPunct="1">
              <a:defRPr sz="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2DA454B-C859-4892-B9FA-68B588C9F547}" type="slidenum">
              <a:rPr lang="en-US" smtClean="0"/>
              <a:pPr/>
              <a:t>12</a:t>
            </a:fld>
            <a:endParaRPr lang="en-US" dirty="0"/>
          </a:p>
        </p:txBody>
      </p:sp>
    </p:spTree>
    <p:extLst>
      <p:ext uri="{BB962C8B-B14F-4D97-AF65-F5344CB8AC3E}">
        <p14:creationId xmlns:p14="http://schemas.microsoft.com/office/powerpoint/2010/main" val="36195880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55000" lnSpcReduction="20000"/>
          </a:bodyPr>
          <a:lstStyle/>
          <a:p>
            <a:r>
              <a:rPr lang="en-US" altLang="en-US" dirty="0">
                <a:latin typeface="Segoe UI Light" panose="020B0502040204020203" pitchFamily="34" charset="0"/>
                <a:cs typeface="Segoe UI Light" panose="020B0502040204020203" pitchFamily="34" charset="0"/>
              </a:rPr>
              <a:t>USPTO Law School Clinic Certification Program</a:t>
            </a:r>
          </a:p>
          <a:p>
            <a:pPr lvl="1"/>
            <a:r>
              <a:rPr lang="en-US" altLang="en-US" dirty="0"/>
              <a:t>Allows students in a participating law school’s clinic program to practice before the USPTO under the strict guidance of a law school faculty clinic supervisor; and</a:t>
            </a:r>
          </a:p>
          <a:p>
            <a:pPr lvl="1"/>
            <a:r>
              <a:rPr lang="en-US" altLang="en-US" dirty="0"/>
              <a:t>Limited recognition for participating students.</a:t>
            </a:r>
          </a:p>
          <a:p>
            <a:pPr lvl="1"/>
            <a:r>
              <a:rPr lang="en-US" dirty="0">
                <a:hlinkClick r:id="rId3"/>
              </a:rPr>
              <a:t>www.uspto.gov/lawschoolclinic</a:t>
            </a:r>
            <a:endParaRPr lang="en-US" dirty="0"/>
          </a:p>
          <a:p>
            <a:pPr lvl="1"/>
            <a:endParaRPr lang="en-US" dirty="0"/>
          </a:p>
          <a:p>
            <a:r>
              <a:rPr lang="en-US" dirty="0">
                <a:latin typeface="Segoe UI Light" panose="020B0502040204020203" pitchFamily="34" charset="0"/>
                <a:cs typeface="Segoe UI Light" panose="020B0502040204020203" pitchFamily="34" charset="0"/>
              </a:rPr>
              <a:t>USPTO Patent Pro Bono Program</a:t>
            </a:r>
          </a:p>
          <a:p>
            <a:pPr lvl="1"/>
            <a:r>
              <a:rPr lang="en-US" dirty="0"/>
              <a:t>Independent regional programs located across the nation work to match financially under-resourced inventors and small businesses with volunteer practitioners to file and prosecute patent applications.</a:t>
            </a:r>
          </a:p>
          <a:p>
            <a:pPr lvl="1"/>
            <a:r>
              <a:rPr lang="en-US" dirty="0"/>
              <a:t>Inventors and interested attorneys can navigate the USPTO website to find links to their regional program: </a:t>
            </a:r>
            <a:r>
              <a:rPr lang="en-US" dirty="0">
                <a:hlinkClick r:id="rId4"/>
              </a:rPr>
              <a:t>www.uspto.gov/probonopatents</a:t>
            </a:r>
            <a:endParaRPr lang="en-US" dirty="0"/>
          </a:p>
        </p:txBody>
      </p:sp>
      <p:sp>
        <p:nvSpPr>
          <p:cNvPr id="2" name="Title 1"/>
          <p:cNvSpPr>
            <a:spLocks noGrp="1"/>
          </p:cNvSpPr>
          <p:nvPr>
            <p:ph type="title"/>
          </p:nvPr>
        </p:nvSpPr>
        <p:spPr/>
        <p:txBody>
          <a:bodyPr/>
          <a:lstStyle/>
          <a:p>
            <a:r>
              <a:rPr lang="en-US" altLang="en-US" dirty="0"/>
              <a:t>Pro bono programs</a:t>
            </a:r>
            <a:endParaRPr lang="en-US" dirty="0"/>
          </a:p>
        </p:txBody>
      </p:sp>
      <p:sp>
        <p:nvSpPr>
          <p:cNvPr id="4" name="Slide Number Placeholder 3"/>
          <p:cNvSpPr>
            <a:spLocks noGrp="1"/>
          </p:cNvSpPr>
          <p:nvPr>
            <p:ph type="sldNum" sz="quarter" idx="10"/>
          </p:nvPr>
        </p:nvSpPr>
        <p:spPr/>
        <p:txBody>
          <a:bodyPr/>
          <a:lstStyle/>
          <a:p>
            <a:fld id="{92DA454B-C859-4892-B9FA-68B588C9F547}" type="slidenum">
              <a:rPr lang="en-US" smtClean="0"/>
              <a:pPr/>
              <a:t>13</a:t>
            </a:fld>
            <a:endParaRPr lang="en-US"/>
          </a:p>
        </p:txBody>
      </p:sp>
    </p:spTree>
    <p:extLst>
      <p:ext uri="{BB962C8B-B14F-4D97-AF65-F5344CB8AC3E}">
        <p14:creationId xmlns:p14="http://schemas.microsoft.com/office/powerpoint/2010/main" val="9134426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dirty="0"/>
              <a:t>Ethics scenarios and select case law</a:t>
            </a:r>
            <a:endParaRPr lang="en-US" dirty="0"/>
          </a:p>
        </p:txBody>
      </p:sp>
      <p:sp>
        <p:nvSpPr>
          <p:cNvPr id="3" name="Content Placeholder 2"/>
          <p:cNvSpPr>
            <a:spLocks noGrp="1"/>
          </p:cNvSpPr>
          <p:nvPr>
            <p:ph type="body" idx="1"/>
          </p:nvPr>
        </p:nvSpPr>
        <p:spPr/>
        <p:txBody>
          <a:bodyPr>
            <a:normAutofit/>
          </a:bodyPr>
          <a:lstStyle/>
          <a:p>
            <a:endParaRPr lang="en-US" altLang="en-US" dirty="0"/>
          </a:p>
          <a:p>
            <a:endParaRPr lang="en-US" altLang="en-US" dirty="0"/>
          </a:p>
          <a:p>
            <a:pPr marL="0" indent="0">
              <a:buNone/>
            </a:pPr>
            <a:r>
              <a:rPr lang="en-US" altLang="en-US" dirty="0"/>
              <a:t>OED</a:t>
            </a:r>
          </a:p>
        </p:txBody>
      </p:sp>
    </p:spTree>
    <p:extLst>
      <p:ext uri="{BB962C8B-B14F-4D97-AF65-F5344CB8AC3E}">
        <p14:creationId xmlns:p14="http://schemas.microsoft.com/office/powerpoint/2010/main" val="33890202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9848"/>
            <a:ext cx="8229600" cy="3786267"/>
          </a:xfrm>
        </p:spPr>
        <p:txBody>
          <a:bodyPr/>
          <a:lstStyle/>
          <a:p>
            <a:r>
              <a:rPr lang="en-US" dirty="0">
                <a:latin typeface="Segoe UI "/>
                <a:cs typeface="Segoe UI Light" panose="020B0502040204020203" pitchFamily="34" charset="0"/>
              </a:rPr>
              <a:t>Neglect;</a:t>
            </a:r>
          </a:p>
          <a:p>
            <a:r>
              <a:rPr lang="en-US" dirty="0">
                <a:latin typeface="Segoe UI "/>
                <a:cs typeface="Segoe UI Light" panose="020B0502040204020203" pitchFamily="34" charset="0"/>
              </a:rPr>
              <a:t>Failure to communicate;</a:t>
            </a:r>
          </a:p>
          <a:p>
            <a:r>
              <a:rPr lang="en-US" dirty="0">
                <a:latin typeface="Segoe UI "/>
                <a:cs typeface="Segoe UI Light" panose="020B0502040204020203" pitchFamily="34" charset="0"/>
              </a:rPr>
              <a:t>Lying to the client;</a:t>
            </a:r>
          </a:p>
          <a:p>
            <a:r>
              <a:rPr lang="en-US" dirty="0">
                <a:latin typeface="Segoe UI "/>
                <a:cs typeface="Segoe UI Light" panose="020B0502040204020203" pitchFamily="34" charset="0"/>
              </a:rPr>
              <a:t>Lack of candor to the USPTO;</a:t>
            </a:r>
          </a:p>
          <a:p>
            <a:r>
              <a:rPr lang="en-US" dirty="0">
                <a:latin typeface="Segoe UI "/>
                <a:cs typeface="Segoe UI Light" panose="020B0502040204020203" pitchFamily="34" charset="0"/>
              </a:rPr>
              <a:t>Trademark U.S. counsel cases; and </a:t>
            </a:r>
          </a:p>
          <a:p>
            <a:r>
              <a:rPr lang="en-US" dirty="0">
                <a:latin typeface="Segoe UI "/>
                <a:cs typeface="Segoe UI Light" panose="020B0502040204020203" pitchFamily="34" charset="0"/>
              </a:rPr>
              <a:t>Invention promotion cases.</a:t>
            </a:r>
          </a:p>
        </p:txBody>
      </p:sp>
      <p:sp>
        <p:nvSpPr>
          <p:cNvPr id="2" name="Title 1"/>
          <p:cNvSpPr>
            <a:spLocks noGrp="1"/>
          </p:cNvSpPr>
          <p:nvPr>
            <p:ph type="title"/>
          </p:nvPr>
        </p:nvSpPr>
        <p:spPr/>
        <p:txBody>
          <a:bodyPr/>
          <a:lstStyle/>
          <a:p>
            <a:r>
              <a:rPr lang="en-US" dirty="0"/>
              <a:t>OED: Examples of misconduct</a:t>
            </a:r>
          </a:p>
        </p:txBody>
      </p:sp>
      <p:sp>
        <p:nvSpPr>
          <p:cNvPr id="5" name="Slide Number Placeholder 3"/>
          <p:cNvSpPr>
            <a:spLocks noGrp="1"/>
          </p:cNvSpPr>
          <p:nvPr>
            <p:ph type="sldNum" sz="quarter" idx="10"/>
          </p:nvPr>
        </p:nvSpPr>
        <p:spPr/>
        <p:txBody>
          <a:bodyPr/>
          <a:lstStyle/>
          <a:p>
            <a:fld id="{92DA454B-C859-4892-B9FA-68B588C9F547}" type="slidenum">
              <a:rPr lang="en-US" smtClean="0"/>
              <a:pPr/>
              <a:t>15</a:t>
            </a:fld>
            <a:endParaRPr lang="en-US" dirty="0"/>
          </a:p>
        </p:txBody>
      </p:sp>
    </p:spTree>
    <p:extLst>
      <p:ext uri="{BB962C8B-B14F-4D97-AF65-F5344CB8AC3E}">
        <p14:creationId xmlns:p14="http://schemas.microsoft.com/office/powerpoint/2010/main" val="10065797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47500" lnSpcReduction="20000"/>
          </a:bodyPr>
          <a:lstStyle/>
          <a:p>
            <a:pPr marL="0" indent="0">
              <a:buNone/>
            </a:pPr>
            <a:r>
              <a:rPr lang="en-US" altLang="en-US" sz="4400" b="1" i="1" dirty="0">
                <a:latin typeface="Segoe UI "/>
                <a:cs typeface="Segoe UI Light" panose="020B0502040204020203" pitchFamily="34" charset="0"/>
              </a:rPr>
              <a:t>In re Kroll</a:t>
            </a:r>
            <a:r>
              <a:rPr lang="en-US" altLang="en-US" sz="4400" dirty="0">
                <a:latin typeface="Segoe UI "/>
                <a:cs typeface="Segoe UI Light" panose="020B0502040204020203" pitchFamily="34" charset="0"/>
              </a:rPr>
              <a:t>, Proceeding No. D2014-14 (USPTO Mar. 4, 2016):</a:t>
            </a:r>
          </a:p>
          <a:p>
            <a:r>
              <a:rPr lang="en-US" altLang="en-US" dirty="0">
                <a:latin typeface="Segoe UI "/>
                <a:cs typeface="Segoe UI Light" panose="020B0502040204020203" pitchFamily="34" charset="0"/>
              </a:rPr>
              <a:t>Patent attorney:</a:t>
            </a:r>
          </a:p>
          <a:p>
            <a:pPr lvl="1"/>
            <a:r>
              <a:rPr lang="en-US" altLang="en-US" dirty="0">
                <a:latin typeface="Segoe UI "/>
              </a:rPr>
              <a:t>Attorney routinely offered (and charged) to post client inventions for sale on his website;</a:t>
            </a:r>
          </a:p>
          <a:p>
            <a:pPr lvl="1"/>
            <a:r>
              <a:rPr lang="en-US" altLang="en-US" dirty="0">
                <a:latin typeface="Segoe UI "/>
              </a:rPr>
              <a:t>Did not use modern docket management system;</a:t>
            </a:r>
          </a:p>
          <a:p>
            <a:pPr lvl="1"/>
            <a:r>
              <a:rPr lang="en-US" altLang="en-US" dirty="0">
                <a:latin typeface="Segoe UI "/>
              </a:rPr>
              <a:t>Failed to file client’s application, but posted the invention for sale on his website; and</a:t>
            </a:r>
          </a:p>
          <a:p>
            <a:pPr lvl="1"/>
            <a:r>
              <a:rPr lang="en-US" altLang="en-US" dirty="0">
                <a:latin typeface="Segoe UI "/>
              </a:rPr>
              <a:t>Filed application 20 months after posting on the website.</a:t>
            </a:r>
          </a:p>
          <a:p>
            <a:r>
              <a:rPr lang="en-US" altLang="en-US" dirty="0">
                <a:latin typeface="Segoe UI "/>
                <a:cs typeface="Segoe UI Light" panose="020B0502040204020203" pitchFamily="34" charset="0"/>
              </a:rPr>
              <a:t>Aggravating factors included prior disciplinary history.</a:t>
            </a:r>
          </a:p>
          <a:p>
            <a:r>
              <a:rPr lang="en-US" altLang="en-US" dirty="0">
                <a:latin typeface="Segoe UI "/>
                <a:cs typeface="Segoe UI Light" panose="020B0502040204020203" pitchFamily="34" charset="0"/>
              </a:rPr>
              <a:t>Received two-year suspension.</a:t>
            </a:r>
          </a:p>
          <a:p>
            <a:r>
              <a:rPr lang="en-US" altLang="en-US" dirty="0">
                <a:latin typeface="Segoe UI "/>
                <a:cs typeface="Segoe UI Light" panose="020B0502040204020203" pitchFamily="34" charset="0"/>
              </a:rPr>
              <a:t>Rule highlights:</a:t>
            </a:r>
          </a:p>
          <a:p>
            <a:pPr lvl="1"/>
            <a:r>
              <a:rPr lang="en-US" altLang="en-US" dirty="0">
                <a:latin typeface="Segoe UI "/>
              </a:rPr>
              <a:t>37 C.F.R. </a:t>
            </a:r>
            <a:r>
              <a:rPr lang="en-US" dirty="0">
                <a:latin typeface="Segoe UI "/>
              </a:rPr>
              <a:t>§ 10.23(a) – Disreputable or gross misconduct;</a:t>
            </a:r>
          </a:p>
          <a:p>
            <a:pPr lvl="1"/>
            <a:r>
              <a:rPr lang="en-US" altLang="en-US" dirty="0">
                <a:latin typeface="Segoe UI "/>
              </a:rPr>
              <a:t>37 C.F.R. </a:t>
            </a:r>
            <a:r>
              <a:rPr lang="en-US" dirty="0">
                <a:latin typeface="Segoe UI "/>
              </a:rPr>
              <a:t>§ 11.18(b) – Certification upon submitting of papers; and </a:t>
            </a:r>
          </a:p>
          <a:p>
            <a:pPr lvl="1"/>
            <a:r>
              <a:rPr lang="en-US" altLang="en-US" dirty="0">
                <a:latin typeface="Segoe UI "/>
              </a:rPr>
              <a:t>37 C.F.R. </a:t>
            </a:r>
            <a:r>
              <a:rPr lang="en-US" dirty="0">
                <a:latin typeface="Segoe UI "/>
              </a:rPr>
              <a:t>§ 10.77(c) – Neglect.</a:t>
            </a:r>
            <a:endParaRPr lang="en-US" altLang="en-US" dirty="0">
              <a:latin typeface="Segoe UI "/>
            </a:endParaRPr>
          </a:p>
          <a:p>
            <a:pPr lvl="1"/>
            <a:endParaRPr lang="en-US" altLang="en-US" dirty="0"/>
          </a:p>
          <a:p>
            <a:endParaRPr lang="en-US" dirty="0"/>
          </a:p>
        </p:txBody>
      </p:sp>
      <p:sp>
        <p:nvSpPr>
          <p:cNvPr id="2" name="Title 1"/>
          <p:cNvSpPr>
            <a:spLocks noGrp="1"/>
          </p:cNvSpPr>
          <p:nvPr>
            <p:ph type="title"/>
          </p:nvPr>
        </p:nvSpPr>
        <p:spPr/>
        <p:txBody>
          <a:bodyPr/>
          <a:lstStyle/>
          <a:p>
            <a:r>
              <a:rPr lang="en-US" altLang="en-US" dirty="0"/>
              <a:t>Neglect/candor</a:t>
            </a:r>
            <a:endParaRPr lang="en-US" dirty="0"/>
          </a:p>
        </p:txBody>
      </p:sp>
      <p:sp>
        <p:nvSpPr>
          <p:cNvPr id="4" name="Slide Number Placeholder 3"/>
          <p:cNvSpPr>
            <a:spLocks noGrp="1"/>
          </p:cNvSpPr>
          <p:nvPr>
            <p:ph type="sldNum" sz="quarter" idx="10"/>
          </p:nvPr>
        </p:nvSpPr>
        <p:spPr/>
        <p:txBody>
          <a:bodyPr/>
          <a:lstStyle/>
          <a:p>
            <a:fld id="{92DA454B-C859-4892-B9FA-68B588C9F547}" type="slidenum">
              <a:rPr lang="en-US" smtClean="0"/>
              <a:pPr/>
              <a:t>16</a:t>
            </a:fld>
            <a:endParaRPr lang="en-US" dirty="0"/>
          </a:p>
        </p:txBody>
      </p:sp>
    </p:spTree>
    <p:extLst>
      <p:ext uri="{BB962C8B-B14F-4D97-AF65-F5344CB8AC3E}">
        <p14:creationId xmlns:p14="http://schemas.microsoft.com/office/powerpoint/2010/main" val="32959038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9A3F922-8B0D-480C-8560-C6A89A4F38A0}"/>
              </a:ext>
            </a:extLst>
          </p:cNvPr>
          <p:cNvSpPr txBox="1"/>
          <p:nvPr/>
        </p:nvSpPr>
        <p:spPr>
          <a:xfrm>
            <a:off x="3470563" y="2688910"/>
            <a:ext cx="4995949"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4C97">
                    <a:lumMod val="75000"/>
                  </a:srgbClr>
                </a:solidFill>
                <a:effectLst/>
                <a:uLnTx/>
                <a:uFillTx/>
                <a:latin typeface="Segoe UI"/>
                <a:ea typeface="+mn-ea"/>
                <a:cs typeface="+mn-cs"/>
              </a:rPr>
              <a:t>Conflicts between clients</a:t>
            </a:r>
          </a:p>
        </p:txBody>
      </p:sp>
      <p:pic>
        <p:nvPicPr>
          <p:cNvPr id="5" name="Graphic 4" descr="Lightning">
            <a:extLst>
              <a:ext uri="{FF2B5EF4-FFF2-40B4-BE49-F238E27FC236}">
                <a16:creationId xmlns:a16="http://schemas.microsoft.com/office/drawing/2014/main" id="{2C35DD5E-9193-4CB9-B947-E53AA83A30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9715" y="2080760"/>
            <a:ext cx="2057400" cy="2057400"/>
          </a:xfrm>
          <a:prstGeom prst="rect">
            <a:avLst/>
          </a:prstGeom>
        </p:spPr>
      </p:pic>
      <p:sp>
        <p:nvSpPr>
          <p:cNvPr id="6" name="Slide Number Placeholder 5">
            <a:extLst>
              <a:ext uri="{FF2B5EF4-FFF2-40B4-BE49-F238E27FC236}">
                <a16:creationId xmlns:a16="http://schemas.microsoft.com/office/drawing/2014/main" id="{EC05F864-F859-4B1B-8614-09FE4C184D8A}"/>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17</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2808395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thics Video (Joint Inventors) May30-2018" descr="Video demonstrating conflicts of interest scenario ">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28800" y="1314450"/>
            <a:ext cx="5486400" cy="3086100"/>
          </a:xfrm>
          <a:prstGeom prst="rect">
            <a:avLst/>
          </a:prstGeom>
        </p:spPr>
      </p:pic>
      <p:sp>
        <p:nvSpPr>
          <p:cNvPr id="2" name="Slide Number Placeholder 1">
            <a:extLst>
              <a:ext uri="{FF2B5EF4-FFF2-40B4-BE49-F238E27FC236}">
                <a16:creationId xmlns:a16="http://schemas.microsoft.com/office/drawing/2014/main" id="{A768A01D-73C1-418F-9120-4A410CDB1068}"/>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18</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9561789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400" y="1041184"/>
            <a:ext cx="8229600" cy="3854666"/>
          </a:xfrm>
        </p:spPr>
        <p:txBody>
          <a:bodyPr>
            <a:noAutofit/>
          </a:bodyPr>
          <a:lstStyle/>
          <a:p>
            <a:pPr>
              <a:spcBef>
                <a:spcPct val="0"/>
              </a:spcBef>
              <a:defRPr/>
            </a:pPr>
            <a:endParaRPr lang="en-US" altLang="en-US" sz="2200" i="1" dirty="0"/>
          </a:p>
          <a:p>
            <a:pPr>
              <a:spcBef>
                <a:spcPct val="0"/>
              </a:spcBef>
              <a:defRPr/>
            </a:pPr>
            <a:r>
              <a:rPr lang="en-US" altLang="en-US" sz="2400" i="1" dirty="0"/>
              <a:t>In re Radanovic, Proceeding No. D2014-29</a:t>
            </a:r>
            <a:r>
              <a:rPr lang="en-US" altLang="en-US" sz="2400" dirty="0"/>
              <a:t> (USPTO December 16, 2014)</a:t>
            </a:r>
          </a:p>
          <a:p>
            <a:pPr lvl="1">
              <a:spcBef>
                <a:spcPct val="0"/>
              </a:spcBef>
              <a:defRPr/>
            </a:pPr>
            <a:r>
              <a:rPr lang="en-US" altLang="en-US" sz="2000" dirty="0">
                <a:latin typeface="Segoe UI" panose="020B0502040204020203" pitchFamily="34" charset="0"/>
                <a:cs typeface="Segoe UI" panose="020B0502040204020203" pitchFamily="34" charset="0"/>
              </a:rPr>
              <a:t>Patent attorney:</a:t>
            </a:r>
          </a:p>
          <a:p>
            <a:pPr lvl="2">
              <a:spcBef>
                <a:spcPct val="0"/>
              </a:spcBef>
              <a:defRPr/>
            </a:pPr>
            <a:r>
              <a:rPr lang="en-US" altLang="en-US" sz="1600" dirty="0">
                <a:latin typeface="Segoe UI" panose="020B0502040204020203" pitchFamily="34" charset="0"/>
                <a:cs typeface="Segoe UI" panose="020B0502040204020203" pitchFamily="34" charset="0"/>
              </a:rPr>
              <a:t>Represented two joint inventors of patent application.</a:t>
            </a:r>
          </a:p>
          <a:p>
            <a:pPr lvl="2">
              <a:spcBef>
                <a:spcPct val="0"/>
              </a:spcBef>
              <a:defRPr/>
            </a:pPr>
            <a:r>
              <a:rPr lang="en-US" altLang="en-US" sz="1600" dirty="0">
                <a:latin typeface="Segoe UI" panose="020B0502040204020203" pitchFamily="34" charset="0"/>
                <a:cs typeface="Segoe UI" panose="020B0502040204020203" pitchFamily="34" charset="0"/>
              </a:rPr>
              <a:t>No written agreement regarding representation.</a:t>
            </a:r>
          </a:p>
          <a:p>
            <a:pPr lvl="2">
              <a:spcBef>
                <a:spcPct val="0"/>
              </a:spcBef>
              <a:defRPr/>
            </a:pPr>
            <a:r>
              <a:rPr lang="en-US" altLang="en-US" sz="1600" dirty="0">
                <a:latin typeface="Segoe UI" panose="020B0502040204020203" pitchFamily="34" charset="0"/>
                <a:cs typeface="Segoe UI" panose="020B0502040204020203" pitchFamily="34" charset="0"/>
              </a:rPr>
              <a:t>Attorney became aware of a dispute wherein one inventor alleged that the other did not contribute to allowed claims.</a:t>
            </a:r>
          </a:p>
          <a:p>
            <a:pPr lvl="2">
              <a:spcBef>
                <a:spcPct val="0"/>
              </a:spcBef>
              <a:defRPr/>
            </a:pPr>
            <a:r>
              <a:rPr lang="en-US" altLang="en-US" sz="1600" dirty="0">
                <a:latin typeface="Segoe UI" panose="020B0502040204020203" pitchFamily="34" charset="0"/>
                <a:cs typeface="Segoe UI" panose="020B0502040204020203" pitchFamily="34" charset="0"/>
              </a:rPr>
              <a:t>Continued to represent both inventors. </a:t>
            </a:r>
          </a:p>
          <a:p>
            <a:pPr lvl="2">
              <a:spcBef>
                <a:spcPct val="0"/>
              </a:spcBef>
              <a:defRPr/>
            </a:pPr>
            <a:r>
              <a:rPr lang="en-US" altLang="en-US" sz="1600" dirty="0">
                <a:latin typeface="Segoe UI" panose="020B0502040204020203" pitchFamily="34" charset="0"/>
                <a:cs typeface="Segoe UI" panose="020B0502040204020203" pitchFamily="34" charset="0"/>
              </a:rPr>
              <a:t>Expressly abandoned application naming both inventors in favor of continuation naming one.</a:t>
            </a:r>
          </a:p>
          <a:p>
            <a:pPr lvl="1">
              <a:spcBef>
                <a:spcPct val="0"/>
              </a:spcBef>
              <a:spcAft>
                <a:spcPts val="600"/>
              </a:spcAft>
              <a:defRPr/>
            </a:pPr>
            <a:r>
              <a:rPr lang="en-US" altLang="en-US" sz="2000" dirty="0">
                <a:latin typeface="Segoe UI" panose="020B0502040204020203" pitchFamily="34" charset="0"/>
                <a:cs typeface="Segoe UI" panose="020B0502040204020203" pitchFamily="34" charset="0"/>
              </a:rPr>
              <a:t>Mitigating factors included clean 50-year disciplinary history.</a:t>
            </a:r>
          </a:p>
          <a:p>
            <a:pPr lvl="1">
              <a:spcBef>
                <a:spcPct val="0"/>
              </a:spcBef>
              <a:spcAft>
                <a:spcPts val="600"/>
              </a:spcAft>
              <a:defRPr/>
            </a:pPr>
            <a:r>
              <a:rPr lang="en-US" altLang="en-US" sz="2000" dirty="0">
                <a:latin typeface="Segoe UI" panose="020B0502040204020203" pitchFamily="34" charset="0"/>
                <a:cs typeface="Segoe UI" panose="020B0502040204020203" pitchFamily="34" charset="0"/>
              </a:rPr>
              <a:t>Received public reprimand.</a:t>
            </a:r>
          </a:p>
          <a:p>
            <a:endParaRPr lang="en-US" dirty="0"/>
          </a:p>
        </p:txBody>
      </p:sp>
      <p:sp>
        <p:nvSpPr>
          <p:cNvPr id="2" name="Title 1"/>
          <p:cNvSpPr>
            <a:spLocks noGrp="1"/>
          </p:cNvSpPr>
          <p:nvPr>
            <p:ph type="title"/>
          </p:nvPr>
        </p:nvSpPr>
        <p:spPr/>
        <p:txBody>
          <a:bodyPr>
            <a:normAutofit/>
          </a:bodyPr>
          <a:lstStyle/>
          <a:p>
            <a:r>
              <a:rPr lang="en-US" altLang="en-US" dirty="0">
                <a:latin typeface="Segoe UI" pitchFamily="34" charset="0"/>
                <a:cs typeface="Times New Roman" pitchFamily="18" charset="0"/>
              </a:rPr>
              <a:t>Conflict of interest</a:t>
            </a:r>
            <a:endParaRPr lang="en-US" dirty="0"/>
          </a:p>
        </p:txBody>
      </p:sp>
      <p:sp>
        <p:nvSpPr>
          <p:cNvPr id="4" name="Slide Number Placeholder 3">
            <a:extLst>
              <a:ext uri="{FF2B5EF4-FFF2-40B4-BE49-F238E27FC236}">
                <a16:creationId xmlns:a16="http://schemas.microsoft.com/office/drawing/2014/main" id="{9CEDE140-8394-4DD9-A584-7FA94393D8EA}"/>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19</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9958323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801" y="2658241"/>
            <a:ext cx="7086600" cy="1460500"/>
          </a:xfrm>
        </p:spPr>
        <p:txBody>
          <a:bodyPr>
            <a:normAutofit/>
          </a:bodyPr>
          <a:lstStyle/>
          <a:p>
            <a:r>
              <a:rPr lang="en-US" dirty="0"/>
              <a:t>Office of Enrollment and Discipline (OED)</a:t>
            </a:r>
          </a:p>
          <a:p>
            <a:pPr algn="l"/>
            <a:endParaRPr lang="en-US" dirty="0"/>
          </a:p>
        </p:txBody>
      </p:sp>
      <p:sp>
        <p:nvSpPr>
          <p:cNvPr id="2" name="Title 1"/>
          <p:cNvSpPr>
            <a:spLocks noGrp="1"/>
          </p:cNvSpPr>
          <p:nvPr>
            <p:ph type="ctrTitle"/>
          </p:nvPr>
        </p:nvSpPr>
        <p:spPr/>
        <p:txBody>
          <a:bodyPr>
            <a:normAutofit fontScale="90000"/>
          </a:bodyPr>
          <a:lstStyle/>
          <a:p>
            <a:r>
              <a:rPr lang="en-US" altLang="en-US" dirty="0"/>
              <a:t>Professional responsibility and </a:t>
            </a:r>
            <a:br>
              <a:rPr lang="en-US" altLang="en-US" dirty="0"/>
            </a:br>
            <a:r>
              <a:rPr lang="en-US" altLang="en-US" dirty="0"/>
              <a:t>practice before the USPTO</a:t>
            </a:r>
            <a:endParaRPr lang="en-US" b="1" dirty="0"/>
          </a:p>
        </p:txBody>
      </p:sp>
    </p:spTree>
    <p:extLst>
      <p:ext uri="{BB962C8B-B14F-4D97-AF65-F5344CB8AC3E}">
        <p14:creationId xmlns:p14="http://schemas.microsoft.com/office/powerpoint/2010/main" val="41765389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9A3F922-8B0D-480C-8560-C6A89A4F38A0}"/>
              </a:ext>
            </a:extLst>
          </p:cNvPr>
          <p:cNvSpPr txBox="1"/>
          <p:nvPr/>
        </p:nvSpPr>
        <p:spPr>
          <a:xfrm>
            <a:off x="3470563" y="2688910"/>
            <a:ext cx="4995949"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4C97">
                    <a:lumMod val="75000"/>
                  </a:srgbClr>
                </a:solidFill>
                <a:effectLst/>
                <a:uLnTx/>
                <a:uFillTx/>
                <a:latin typeface="Segoe UI"/>
                <a:ea typeface="+mn-ea"/>
                <a:cs typeface="+mn-cs"/>
              </a:rPr>
              <a:t>Patent agent privilege</a:t>
            </a:r>
          </a:p>
        </p:txBody>
      </p:sp>
      <p:pic>
        <p:nvPicPr>
          <p:cNvPr id="3" name="Graphic 2" descr="Boardroom">
            <a:extLst>
              <a:ext uri="{FF2B5EF4-FFF2-40B4-BE49-F238E27FC236}">
                <a16:creationId xmlns:a16="http://schemas.microsoft.com/office/drawing/2014/main" id="{4F8D32E1-50BB-4E58-AE2C-F4078D4543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9713" y="1680995"/>
            <a:ext cx="2518756" cy="2518756"/>
          </a:xfrm>
          <a:prstGeom prst="rect">
            <a:avLst/>
          </a:prstGeom>
        </p:spPr>
      </p:pic>
      <p:sp>
        <p:nvSpPr>
          <p:cNvPr id="5" name="Slide Number Placeholder 4">
            <a:extLst>
              <a:ext uri="{FF2B5EF4-FFF2-40B4-BE49-F238E27FC236}">
                <a16:creationId xmlns:a16="http://schemas.microsoft.com/office/drawing/2014/main" id="{C6C9A154-26CC-4D42-9B45-701EA60943EB}"/>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20</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9200900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645596B" descr="Video demonstrating patent agent privilege scenario ">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72649" y="1017955"/>
            <a:ext cx="5621411" cy="3162044"/>
          </a:xfrm>
          <a:prstGeom prst="rect">
            <a:avLst/>
          </a:prstGeom>
        </p:spPr>
      </p:pic>
      <p:sp>
        <p:nvSpPr>
          <p:cNvPr id="2" name="Slide Number Placeholder 1">
            <a:extLst>
              <a:ext uri="{FF2B5EF4-FFF2-40B4-BE49-F238E27FC236}">
                <a16:creationId xmlns:a16="http://schemas.microsoft.com/office/drawing/2014/main" id="{4F87C03D-5F10-41C9-9627-93487AD977B1}"/>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436781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32411"/>
            <a:ext cx="8229600" cy="3744686"/>
          </a:xfrm>
        </p:spPr>
        <p:txBody>
          <a:bodyPr>
            <a:normAutofit fontScale="55000" lnSpcReduction="20000"/>
          </a:bodyPr>
          <a:lstStyle/>
          <a:p>
            <a:pPr>
              <a:lnSpc>
                <a:spcPct val="120000"/>
              </a:lnSpc>
            </a:pPr>
            <a:r>
              <a:rPr lang="en-US" i="1" dirty="0">
                <a:latin typeface="SegoeUI"/>
              </a:rPr>
              <a:t>In</a:t>
            </a:r>
            <a:r>
              <a:rPr lang="en-US" dirty="0">
                <a:latin typeface="SegoeUI"/>
              </a:rPr>
              <a:t> </a:t>
            </a:r>
            <a:r>
              <a:rPr lang="en-US" i="1" dirty="0">
                <a:latin typeface="SegoeUI"/>
              </a:rPr>
              <a:t>re Queen’s University at Kingston</a:t>
            </a:r>
            <a:r>
              <a:rPr lang="en-US" dirty="0">
                <a:latin typeface="SegoeUI"/>
              </a:rPr>
              <a:t>, 820 F.3d 1287 (Fed. Cir. 2016)</a:t>
            </a:r>
          </a:p>
          <a:p>
            <a:pPr lvl="1">
              <a:lnSpc>
                <a:spcPct val="120000"/>
              </a:lnSpc>
            </a:pPr>
            <a:r>
              <a:rPr lang="en-US" dirty="0">
                <a:latin typeface="SegoeUI"/>
              </a:rPr>
              <a:t>U.S. District Court granted Samsung’s motion to compel documents, including communications between Queen’s University employees and registered (non-lawyer) patent agents discussing prosecution of patents at issue in suit.</a:t>
            </a:r>
          </a:p>
          <a:p>
            <a:pPr lvl="1">
              <a:lnSpc>
                <a:spcPct val="120000"/>
              </a:lnSpc>
            </a:pPr>
            <a:r>
              <a:rPr lang="en-US" dirty="0">
                <a:latin typeface="SegoeUI"/>
              </a:rPr>
              <a:t>Federal Circuit recognized privilege </a:t>
            </a:r>
            <a:r>
              <a:rPr lang="en-US" b="1" dirty="0">
                <a:latin typeface="SegoeUI"/>
              </a:rPr>
              <a:t>only</a:t>
            </a:r>
            <a:r>
              <a:rPr lang="en-US" dirty="0">
                <a:latin typeface="SegoeUI"/>
              </a:rPr>
              <a:t> as to those activities that patent agents are authorized to perform (s</a:t>
            </a:r>
            <a:r>
              <a:rPr lang="en-US" i="1" dirty="0">
                <a:latin typeface="SegoeUI"/>
              </a:rPr>
              <a:t>ee</a:t>
            </a:r>
            <a:r>
              <a:rPr lang="en-US" dirty="0">
                <a:latin typeface="SegoeUI"/>
              </a:rPr>
              <a:t> 37 C.F.R. § 11.5(b)(1)).</a:t>
            </a:r>
          </a:p>
          <a:p>
            <a:pPr>
              <a:lnSpc>
                <a:spcPct val="120000"/>
              </a:lnSpc>
            </a:pPr>
            <a:r>
              <a:rPr lang="en-US" i="1" dirty="0">
                <a:latin typeface="SegoeUI"/>
              </a:rPr>
              <a:t>In</a:t>
            </a:r>
            <a:r>
              <a:rPr lang="en-US" dirty="0">
                <a:latin typeface="SegoeUI"/>
              </a:rPr>
              <a:t> </a:t>
            </a:r>
            <a:r>
              <a:rPr lang="en-US" i="1" dirty="0">
                <a:latin typeface="SegoeUI"/>
              </a:rPr>
              <a:t>re Silver, </a:t>
            </a:r>
            <a:r>
              <a:rPr lang="en-US" dirty="0">
                <a:latin typeface="SegoeUI"/>
              </a:rPr>
              <a:t>540 S.W.3d 530 (Tex. 2018)</a:t>
            </a:r>
          </a:p>
          <a:p>
            <a:pPr lvl="1">
              <a:lnSpc>
                <a:spcPct val="120000"/>
              </a:lnSpc>
            </a:pPr>
            <a:r>
              <a:rPr lang="en-US" dirty="0">
                <a:latin typeface="SegoeUI"/>
              </a:rPr>
              <a:t>Lower court ruled that communications between client and patent agent were not protected from discovery because Texas law did not recognize patent agent privilege.</a:t>
            </a:r>
          </a:p>
          <a:p>
            <a:pPr lvl="1">
              <a:lnSpc>
                <a:spcPct val="120000"/>
              </a:lnSpc>
            </a:pPr>
            <a:r>
              <a:rPr lang="en-US" dirty="0">
                <a:latin typeface="SegoeUI"/>
              </a:rPr>
              <a:t>Supreme Court of Texas overturned, citing patent agents’ authorization to practice law.</a:t>
            </a:r>
          </a:p>
          <a:p>
            <a:pPr>
              <a:lnSpc>
                <a:spcPct val="120000"/>
              </a:lnSpc>
            </a:pPr>
            <a:r>
              <a:rPr lang="en-US" i="1" dirty="0">
                <a:latin typeface="SegoeUI"/>
              </a:rPr>
              <a:t>Rule on Attorney-Client Privilege for Trials Before the Patent Trial and Appeal Board</a:t>
            </a:r>
            <a:r>
              <a:rPr lang="en-US" dirty="0">
                <a:latin typeface="SegoeUI"/>
              </a:rPr>
              <a:t>, 82 Fed. Reg. 51570 (Nov. 7, 2017)</a:t>
            </a:r>
          </a:p>
          <a:p>
            <a:pPr>
              <a:lnSpc>
                <a:spcPct val="120000"/>
              </a:lnSpc>
            </a:pPr>
            <a:endParaRPr lang="en-US" dirty="0"/>
          </a:p>
        </p:txBody>
      </p:sp>
      <p:sp>
        <p:nvSpPr>
          <p:cNvPr id="2" name="Title 1"/>
          <p:cNvSpPr>
            <a:spLocks noGrp="1"/>
          </p:cNvSpPr>
          <p:nvPr>
            <p:ph type="title"/>
          </p:nvPr>
        </p:nvSpPr>
        <p:spPr>
          <a:xfrm>
            <a:off x="457200" y="309580"/>
            <a:ext cx="8229600" cy="831244"/>
          </a:xfrm>
        </p:spPr>
        <p:txBody>
          <a:bodyPr>
            <a:noAutofit/>
          </a:bodyPr>
          <a:lstStyle/>
          <a:p>
            <a:r>
              <a:rPr lang="en-US" sz="4400" dirty="0"/>
              <a:t>Patent agent privilege</a:t>
            </a:r>
          </a:p>
        </p:txBody>
      </p:sp>
      <p:sp>
        <p:nvSpPr>
          <p:cNvPr id="5" name="Slide Number Placeholder 4">
            <a:extLst>
              <a:ext uri="{FF2B5EF4-FFF2-40B4-BE49-F238E27FC236}">
                <a16:creationId xmlns:a16="http://schemas.microsoft.com/office/drawing/2014/main" id="{0A6D9339-8061-4631-9F51-9375EA21D25E}"/>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22</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0809211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41120"/>
            <a:ext cx="8229600" cy="3892732"/>
          </a:xfrm>
        </p:spPr>
        <p:txBody>
          <a:bodyPr>
            <a:noAutofit/>
          </a:bodyPr>
          <a:lstStyle/>
          <a:p>
            <a:pPr lvl="0">
              <a:lnSpc>
                <a:spcPct val="120000"/>
              </a:lnSpc>
            </a:pPr>
            <a:r>
              <a:rPr lang="en-US" sz="1800" i="1" dirty="0"/>
              <a:t>Onyx Therapeutics, Inc. v. Cipla Ltd. et. al.</a:t>
            </a:r>
            <a:r>
              <a:rPr lang="en-US" sz="1800" dirty="0"/>
              <a:t>, C.A. No. 16-988-LPS (consolidated), 2019 WL 668846, (D. Del. Feb. 15, 2019)</a:t>
            </a:r>
            <a:endParaRPr lang="en-US" sz="1400" dirty="0"/>
          </a:p>
          <a:p>
            <a:pPr lvl="1">
              <a:lnSpc>
                <a:spcPct val="120000"/>
              </a:lnSpc>
            </a:pPr>
            <a:r>
              <a:rPr lang="en-US" sz="1400" dirty="0">
                <a:latin typeface="Segoe UI" panose="020B0502040204020203" pitchFamily="34" charset="0"/>
                <a:cs typeface="Segoe UI" panose="020B0502040204020203" pitchFamily="34" charset="0"/>
              </a:rPr>
              <a:t>U.S. District Court found that a group of documents it inspected in camera would “almost certainly be within the scope of attorney client privilege,” but would not be “protected by the narrower patent agent privilege,” because they were not “reasonably necessary and incident to” the ultimate patent prosecution.</a:t>
            </a:r>
          </a:p>
          <a:p>
            <a:pPr lvl="1">
              <a:lnSpc>
                <a:spcPct val="120000"/>
              </a:lnSpc>
            </a:pPr>
            <a:r>
              <a:rPr lang="en-US" sz="1400" dirty="0">
                <a:latin typeface="Segoe UI" panose="020B0502040204020203" pitchFamily="34" charset="0"/>
                <a:cs typeface="Segoe UI" panose="020B0502040204020203" pitchFamily="34" charset="0"/>
              </a:rPr>
              <a:t>Documents were communications between scientists referencing prior art found by an individual who performed a patent assessment at the direction of a patent agent.</a:t>
            </a:r>
          </a:p>
          <a:p>
            <a:pPr lvl="1">
              <a:lnSpc>
                <a:spcPct val="120000"/>
              </a:lnSpc>
            </a:pPr>
            <a:r>
              <a:rPr lang="en-US" sz="1400" dirty="0">
                <a:latin typeface="Segoe UI" panose="020B0502040204020203" pitchFamily="34" charset="0"/>
                <a:cs typeface="Segoe UI" panose="020B0502040204020203" pitchFamily="34" charset="0"/>
              </a:rPr>
              <a:t>Email discussion among the scientists was found not to be protected by the patent-agent privilege “</a:t>
            </a:r>
            <a:r>
              <a:rPr lang="en-US" sz="1400" b="1" dirty="0">
                <a:latin typeface="Segoe UI" panose="020B0502040204020203" pitchFamily="34" charset="0"/>
                <a:cs typeface="Segoe UI" panose="020B0502040204020203" pitchFamily="34" charset="0"/>
              </a:rPr>
              <a:t>because the assessment was done as part of a plan to develop new chemical formulations, not to seek patent protection for already-developed formulations.</a:t>
            </a:r>
            <a:r>
              <a:rPr lang="en-US" sz="1400" dirty="0">
                <a:latin typeface="Segoe UI" panose="020B0502040204020203" pitchFamily="34" charset="0"/>
                <a:cs typeface="Segoe UI" panose="020B0502040204020203" pitchFamily="34" charset="0"/>
              </a:rPr>
              <a:t>”  </a:t>
            </a:r>
            <a:endParaRPr lang="en-US" sz="1200" dirty="0">
              <a:latin typeface="Segoe UI" panose="020B0502040204020203" pitchFamily="34" charset="0"/>
              <a:cs typeface="Segoe UI" panose="020B0502040204020203" pitchFamily="34" charset="0"/>
            </a:endParaRPr>
          </a:p>
        </p:txBody>
      </p:sp>
      <p:sp>
        <p:nvSpPr>
          <p:cNvPr id="2" name="Title 1"/>
          <p:cNvSpPr>
            <a:spLocks noGrp="1"/>
          </p:cNvSpPr>
          <p:nvPr>
            <p:ph type="title"/>
          </p:nvPr>
        </p:nvSpPr>
        <p:spPr>
          <a:xfrm>
            <a:off x="457200" y="309580"/>
            <a:ext cx="8229600" cy="839952"/>
          </a:xfrm>
        </p:spPr>
        <p:txBody>
          <a:bodyPr>
            <a:normAutofit/>
          </a:bodyPr>
          <a:lstStyle/>
          <a:p>
            <a:r>
              <a:rPr lang="en-US" sz="4400" dirty="0"/>
              <a:t>Patent agent privilege</a:t>
            </a:r>
          </a:p>
        </p:txBody>
      </p:sp>
      <p:sp>
        <p:nvSpPr>
          <p:cNvPr id="5" name="Slide Number Placeholder 4">
            <a:extLst>
              <a:ext uri="{FF2B5EF4-FFF2-40B4-BE49-F238E27FC236}">
                <a16:creationId xmlns:a16="http://schemas.microsoft.com/office/drawing/2014/main" id="{43E20B78-F3C0-4C58-B55C-369A773EDFFC}"/>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23</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8890042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2627" y="1085640"/>
            <a:ext cx="8229600" cy="4081707"/>
          </a:xfrm>
        </p:spPr>
        <p:txBody>
          <a:bodyPr>
            <a:normAutofit fontScale="55000" lnSpcReduction="20000"/>
          </a:bodyPr>
          <a:lstStyle/>
          <a:p>
            <a:pPr>
              <a:spcBef>
                <a:spcPts val="0"/>
              </a:spcBef>
            </a:pPr>
            <a:r>
              <a:rPr lang="en-US" sz="3600" i="1" dirty="0">
                <a:latin typeface="SegoeUI"/>
              </a:rPr>
              <a:t>In re Campbell</a:t>
            </a:r>
            <a:r>
              <a:rPr lang="en-US" sz="3600" dirty="0">
                <a:latin typeface="SegoeUI"/>
              </a:rPr>
              <a:t>, Proceeding No. D2014-11 (USPTO Apr. 29, 2014):</a:t>
            </a:r>
          </a:p>
          <a:p>
            <a:pPr lvl="1">
              <a:lnSpc>
                <a:spcPct val="120000"/>
              </a:lnSpc>
              <a:spcBef>
                <a:spcPts val="600"/>
              </a:spcBef>
            </a:pPr>
            <a:r>
              <a:rPr lang="en-US" sz="2900" dirty="0">
                <a:latin typeface="SegoeUI"/>
              </a:rPr>
              <a:t>Patent agent represented a person in Colorado on matters involving DUI charges.</a:t>
            </a:r>
          </a:p>
          <a:p>
            <a:pPr lvl="2">
              <a:lnSpc>
                <a:spcPct val="120000"/>
              </a:lnSpc>
              <a:spcBef>
                <a:spcPts val="600"/>
              </a:spcBef>
            </a:pPr>
            <a:r>
              <a:rPr lang="en-US" sz="2500" dirty="0">
                <a:latin typeface="SegoeUI"/>
              </a:rPr>
              <a:t>Attempted to claim he was “attorney in fact” for driver.</a:t>
            </a:r>
          </a:p>
          <a:p>
            <a:pPr lvl="3">
              <a:lnSpc>
                <a:spcPct val="120000"/>
              </a:lnSpc>
              <a:spcBef>
                <a:spcPts val="0"/>
              </a:spcBef>
            </a:pPr>
            <a:r>
              <a:rPr lang="en-US" sz="2200" dirty="0">
                <a:latin typeface="SegoeUI"/>
              </a:rPr>
              <a:t>Identified himself as "an attorney in fact duly appointed, and licensed to practice Federal Law in the United States of America.”</a:t>
            </a:r>
          </a:p>
          <a:p>
            <a:pPr lvl="3">
              <a:lnSpc>
                <a:spcPct val="120000"/>
              </a:lnSpc>
              <a:spcBef>
                <a:spcPts val="0"/>
              </a:spcBef>
            </a:pPr>
            <a:r>
              <a:rPr lang="en-US" sz="2200" dirty="0">
                <a:latin typeface="SegoeUI"/>
              </a:rPr>
              <a:t>Arrest warrant was issued for driver for failure to appear.</a:t>
            </a:r>
          </a:p>
          <a:p>
            <a:pPr lvl="2">
              <a:lnSpc>
                <a:spcPct val="120000"/>
              </a:lnSpc>
              <a:spcBef>
                <a:spcPts val="600"/>
              </a:spcBef>
            </a:pPr>
            <a:r>
              <a:rPr lang="en-US" sz="2500" dirty="0">
                <a:latin typeface="SegoeUI"/>
              </a:rPr>
              <a:t>Sued City of Colorado Springs in civil court on behalf of driver.</a:t>
            </a:r>
          </a:p>
          <a:p>
            <a:pPr lvl="3">
              <a:lnSpc>
                <a:spcPct val="120000"/>
              </a:lnSpc>
              <a:spcBef>
                <a:spcPts val="0"/>
              </a:spcBef>
            </a:pPr>
            <a:r>
              <a:rPr lang="en-US" sz="2200" dirty="0">
                <a:latin typeface="SegoeUI"/>
              </a:rPr>
              <a:t>Identified himself before magistrate in civil suit as a “federal attorney” and provided his USPTO registration number as his “federal attorney registration number.”</a:t>
            </a:r>
          </a:p>
          <a:p>
            <a:pPr lvl="2">
              <a:lnSpc>
                <a:spcPct val="120000"/>
              </a:lnSpc>
              <a:spcBef>
                <a:spcPts val="600"/>
              </a:spcBef>
            </a:pPr>
            <a:r>
              <a:rPr lang="en-US" sz="2500" dirty="0">
                <a:latin typeface="SegoeUI"/>
              </a:rPr>
              <a:t>Appeared on behalf of driver in license revocation hearing.</a:t>
            </a:r>
          </a:p>
          <a:p>
            <a:pPr lvl="1">
              <a:lnSpc>
                <a:spcPct val="120000"/>
              </a:lnSpc>
              <a:spcBef>
                <a:spcPts val="600"/>
              </a:spcBef>
            </a:pPr>
            <a:r>
              <a:rPr lang="en-US" sz="2900" dirty="0">
                <a:latin typeface="SegoeUI"/>
              </a:rPr>
              <a:t>Excluded from practice before the USPTO.</a:t>
            </a:r>
          </a:p>
          <a:p>
            <a:pPr lvl="1">
              <a:lnSpc>
                <a:spcPct val="120000"/>
              </a:lnSpc>
              <a:spcBef>
                <a:spcPts val="600"/>
              </a:spcBef>
            </a:pPr>
            <a:r>
              <a:rPr lang="en-US" sz="2900" dirty="0">
                <a:latin typeface="SegoeUI"/>
              </a:rPr>
              <a:t>Rule highlights:</a:t>
            </a:r>
          </a:p>
          <a:p>
            <a:pPr lvl="2">
              <a:lnSpc>
                <a:spcPct val="120000"/>
              </a:lnSpc>
              <a:spcBef>
                <a:spcPts val="0"/>
              </a:spcBef>
            </a:pPr>
            <a:r>
              <a:rPr lang="en-US" sz="2500" dirty="0">
                <a:latin typeface="SegoeUI"/>
              </a:rPr>
              <a:t>Dishonesty, fraud, deceit, or misrepresentation – 37 C.F.R. §§ 10.23(b)(4)</a:t>
            </a:r>
          </a:p>
          <a:p>
            <a:pPr lvl="2">
              <a:lnSpc>
                <a:spcPct val="120000"/>
              </a:lnSpc>
              <a:spcBef>
                <a:spcPts val="0"/>
              </a:spcBef>
            </a:pPr>
            <a:r>
              <a:rPr lang="en-US" sz="2500" dirty="0">
                <a:latin typeface="SegoeUI"/>
              </a:rPr>
              <a:t>Conduct prejudicial to the administration of justice – 37 C.F.R. § 10.23(b)(5)</a:t>
            </a:r>
          </a:p>
          <a:p>
            <a:pPr lvl="2">
              <a:lnSpc>
                <a:spcPct val="120000"/>
              </a:lnSpc>
              <a:spcBef>
                <a:spcPts val="0"/>
              </a:spcBef>
            </a:pPr>
            <a:r>
              <a:rPr lang="en-US" sz="2500" dirty="0">
                <a:latin typeface="SegoeUI"/>
              </a:rPr>
              <a:t>Holding oneself out to be an attorney or lawyer – 37 C.F.R. § 10.31(d)(1)</a:t>
            </a:r>
          </a:p>
          <a:p>
            <a:pPr lvl="2">
              <a:lnSpc>
                <a:spcPct val="120000"/>
              </a:lnSpc>
              <a:spcBef>
                <a:spcPts val="0"/>
              </a:spcBef>
            </a:pPr>
            <a:r>
              <a:rPr lang="en-US" sz="2500" dirty="0">
                <a:latin typeface="SegoeUI"/>
              </a:rPr>
              <a:t>Intentionally or habitually violating </a:t>
            </a:r>
            <a:r>
              <a:rPr lang="en-US" sz="2500" dirty="0">
                <a:latin typeface="+mn-lt"/>
              </a:rPr>
              <a:t>disciplinary rules – 37 C.F.R. § 10.89(c)(6)</a:t>
            </a:r>
            <a:endParaRPr lang="en-US" sz="2500" dirty="0">
              <a:latin typeface="+mn-lt"/>
              <a:cs typeface="Segoe UI" panose="020B0502040204020203" pitchFamily="34" charset="0"/>
            </a:endParaRPr>
          </a:p>
          <a:p>
            <a:pPr lvl="2"/>
            <a:endParaRPr lang="en-US" dirty="0">
              <a:latin typeface="Segoe UI" panose="020B0502040204020203" pitchFamily="34" charset="0"/>
              <a:cs typeface="Segoe UI" panose="020B0502040204020203" pitchFamily="34" charset="0"/>
            </a:endParaRPr>
          </a:p>
          <a:p>
            <a:pPr marL="914400" lvl="2" indent="0">
              <a:buNone/>
            </a:pPr>
            <a:endParaRPr lang="en-US" dirty="0"/>
          </a:p>
        </p:txBody>
      </p:sp>
      <p:sp>
        <p:nvSpPr>
          <p:cNvPr id="2" name="Title 1"/>
          <p:cNvSpPr>
            <a:spLocks noGrp="1"/>
          </p:cNvSpPr>
          <p:nvPr>
            <p:ph type="title"/>
          </p:nvPr>
        </p:nvSpPr>
        <p:spPr/>
        <p:txBody>
          <a:bodyPr>
            <a:normAutofit fontScale="90000"/>
          </a:bodyPr>
          <a:lstStyle/>
          <a:p>
            <a:r>
              <a:rPr lang="en-US" dirty="0"/>
              <a:t>Unauthorized practice of law (UPL)</a:t>
            </a:r>
          </a:p>
        </p:txBody>
      </p:sp>
      <p:sp>
        <p:nvSpPr>
          <p:cNvPr id="4" name="Slide Number Placeholder 3">
            <a:extLst>
              <a:ext uri="{FF2B5EF4-FFF2-40B4-BE49-F238E27FC236}">
                <a16:creationId xmlns:a16="http://schemas.microsoft.com/office/drawing/2014/main" id="{B509766F-FB3F-4381-85A6-5743D69DC465}"/>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24</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0971929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0735"/>
            <a:ext cx="8229600" cy="4048518"/>
          </a:xfrm>
        </p:spPr>
        <p:txBody>
          <a:bodyPr>
            <a:normAutofit fontScale="40000" lnSpcReduction="20000"/>
          </a:bodyPr>
          <a:lstStyle/>
          <a:p>
            <a:pPr marL="0" indent="0">
              <a:buNone/>
            </a:pPr>
            <a:r>
              <a:rPr lang="en-US" altLang="en-US" sz="4300" b="1" i="1" dirty="0">
                <a:latin typeface="Segoe UI Light" panose="020B0502040204020203" pitchFamily="34" charset="0"/>
                <a:cs typeface="Segoe UI Light" panose="020B0502040204020203" pitchFamily="34" charset="0"/>
              </a:rPr>
              <a:t>In re </a:t>
            </a:r>
            <a:r>
              <a:rPr lang="en-US" altLang="en-US" sz="4300" b="1" i="1" dirty="0" err="1">
                <a:latin typeface="Segoe UI Light" panose="020B0502040204020203" pitchFamily="34" charset="0"/>
                <a:cs typeface="Segoe UI Light" panose="020B0502040204020203" pitchFamily="34" charset="0"/>
              </a:rPr>
              <a:t>Walpert</a:t>
            </a:r>
            <a:r>
              <a:rPr lang="en-US" altLang="en-US" sz="4300" dirty="0">
                <a:latin typeface="Segoe UI Light" panose="020B0502040204020203" pitchFamily="34" charset="0"/>
                <a:cs typeface="Segoe UI Light" panose="020B0502040204020203" pitchFamily="34" charset="0"/>
              </a:rPr>
              <a:t>, Proceeding No. D2018-07 (USPTO Apr. 29, 2021):</a:t>
            </a:r>
          </a:p>
          <a:p>
            <a:r>
              <a:rPr lang="en-US" altLang="en-US" dirty="0">
                <a:latin typeface="Segoe UI "/>
                <a:cs typeface="Segoe UI Light" panose="020B0502040204020203" pitchFamily="34" charset="0"/>
              </a:rPr>
              <a:t>Disciplinary complaint alleged:</a:t>
            </a:r>
          </a:p>
          <a:p>
            <a:pPr lvl="1"/>
            <a:r>
              <a:rPr lang="en-US" altLang="en-US" dirty="0">
                <a:latin typeface="Segoe UI "/>
              </a:rPr>
              <a:t>Respondent entered into business relationship with his client and was given partial ownership interest in client company as compensation for providing legal services; </a:t>
            </a:r>
          </a:p>
          <a:p>
            <a:pPr lvl="1"/>
            <a:r>
              <a:rPr lang="en-US" altLang="en-US" dirty="0">
                <a:latin typeface="Segoe UI "/>
              </a:rPr>
              <a:t>Did not obtain informed consent from company or disclose any potential risks associated with transacting business with a client;</a:t>
            </a:r>
          </a:p>
          <a:p>
            <a:pPr lvl="1"/>
            <a:r>
              <a:rPr lang="en-US" altLang="en-US" dirty="0">
                <a:latin typeface="Segoe UI "/>
              </a:rPr>
              <a:t>Several patent applications Respondent had worked on for the company became abandoned; </a:t>
            </a:r>
          </a:p>
          <a:p>
            <a:pPr lvl="1"/>
            <a:r>
              <a:rPr lang="en-US" altLang="en-US" dirty="0">
                <a:latin typeface="Segoe UI "/>
              </a:rPr>
              <a:t>Fabricated emails purportedly showing that he notified the company of application filing irregularities; and </a:t>
            </a:r>
          </a:p>
          <a:p>
            <a:pPr lvl="1"/>
            <a:r>
              <a:rPr lang="en-US" altLang="en-US" dirty="0">
                <a:latin typeface="Segoe UI "/>
              </a:rPr>
              <a:t>Failed to notify company of the problems with their applications.</a:t>
            </a:r>
          </a:p>
          <a:p>
            <a:r>
              <a:rPr lang="en-US" altLang="en-US" dirty="0">
                <a:latin typeface="Segoe UI "/>
                <a:cs typeface="Segoe UI Light" panose="020B0502040204020203" pitchFamily="34" charset="0"/>
              </a:rPr>
              <a:t>Exclusion from practice before the office. </a:t>
            </a:r>
          </a:p>
          <a:p>
            <a:r>
              <a:rPr lang="en-US" altLang="en-US" dirty="0">
                <a:latin typeface="Segoe UI "/>
                <a:cs typeface="Segoe UI Light" panose="020B0502040204020203" pitchFamily="34" charset="0"/>
              </a:rPr>
              <a:t>Rule highlights:</a:t>
            </a:r>
          </a:p>
          <a:p>
            <a:pPr lvl="1"/>
            <a:r>
              <a:rPr lang="en-US" altLang="en-US" dirty="0">
                <a:latin typeface="Segoe UI "/>
              </a:rPr>
              <a:t>37 C.F.R. § 10.62 (2012) – Refusing employment where the interest of practitioner may impair practitioner’s independent judgment;</a:t>
            </a:r>
          </a:p>
          <a:p>
            <a:pPr lvl="1"/>
            <a:r>
              <a:rPr lang="en-US" altLang="en-US" dirty="0">
                <a:latin typeface="Segoe UI "/>
              </a:rPr>
              <a:t>37 C.F.R. § 10.65 (2012) – Limiting business relations with a client;</a:t>
            </a:r>
          </a:p>
          <a:p>
            <a:pPr lvl="1"/>
            <a:r>
              <a:rPr lang="en-US" altLang="en-US" dirty="0">
                <a:latin typeface="Segoe UI "/>
              </a:rPr>
              <a:t>37 C.F.R. § 11.108 – Conflict of interest;</a:t>
            </a:r>
          </a:p>
          <a:p>
            <a:pPr lvl="1"/>
            <a:r>
              <a:rPr lang="en-US" altLang="en-US" dirty="0">
                <a:latin typeface="Segoe UI "/>
              </a:rPr>
              <a:t>37 C.F.R. § 11.303(a) – Candor towards the tribunal; and </a:t>
            </a:r>
          </a:p>
          <a:p>
            <a:pPr lvl="1"/>
            <a:r>
              <a:rPr lang="en-US" altLang="en-US" dirty="0">
                <a:latin typeface="Segoe UI "/>
              </a:rPr>
              <a:t>37 C.F.R. § 11.804(c) –  Conduct that involves dishonesty, fraud, deceit, or misrepresentation.</a:t>
            </a:r>
            <a:endParaRPr lang="en-US" dirty="0">
              <a:latin typeface="Segoe UI "/>
            </a:endParaRPr>
          </a:p>
          <a:p>
            <a:pPr lvl="1"/>
            <a:endParaRPr lang="en-US" altLang="en-US" dirty="0"/>
          </a:p>
          <a:p>
            <a:endParaRPr lang="en-US" dirty="0"/>
          </a:p>
        </p:txBody>
      </p:sp>
      <p:sp>
        <p:nvSpPr>
          <p:cNvPr id="2" name="Title 1"/>
          <p:cNvSpPr>
            <a:spLocks noGrp="1"/>
          </p:cNvSpPr>
          <p:nvPr>
            <p:ph type="title"/>
          </p:nvPr>
        </p:nvSpPr>
        <p:spPr/>
        <p:txBody>
          <a:bodyPr/>
          <a:lstStyle/>
          <a:p>
            <a:r>
              <a:rPr lang="en-US" altLang="en-US"/>
              <a:t>Conflict of interest</a:t>
            </a:r>
            <a:endParaRPr lang="en-US" dirty="0"/>
          </a:p>
        </p:txBody>
      </p:sp>
      <p:sp>
        <p:nvSpPr>
          <p:cNvPr id="4" name="Slide Number Placeholder 3"/>
          <p:cNvSpPr>
            <a:spLocks noGrp="1"/>
          </p:cNvSpPr>
          <p:nvPr>
            <p:ph type="sldNum" sz="quarter" idx="10"/>
          </p:nvPr>
        </p:nvSpPr>
        <p:spPr/>
        <p:txBody>
          <a:bodyPr/>
          <a:lstStyle/>
          <a:p>
            <a:fld id="{92DA454B-C859-4892-B9FA-68B588C9F547}" type="slidenum">
              <a:rPr lang="en-US" smtClean="0"/>
              <a:pPr/>
              <a:t>25</a:t>
            </a:fld>
            <a:endParaRPr lang="en-US" dirty="0"/>
          </a:p>
        </p:txBody>
      </p:sp>
    </p:spTree>
    <p:extLst>
      <p:ext uri="{BB962C8B-B14F-4D97-AF65-F5344CB8AC3E}">
        <p14:creationId xmlns:p14="http://schemas.microsoft.com/office/powerpoint/2010/main" val="3645077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57276"/>
            <a:ext cx="8229600" cy="4176576"/>
          </a:xfrm>
        </p:spPr>
        <p:txBody>
          <a:bodyPr>
            <a:noAutofit/>
          </a:bodyPr>
          <a:lstStyle/>
          <a:p>
            <a:r>
              <a:rPr lang="en-US" sz="1600" i="1" dirty="0"/>
              <a:t>In re Chow</a:t>
            </a:r>
            <a:r>
              <a:rPr lang="en-US" sz="1600" dirty="0"/>
              <a:t>, Proceeding No. D2018-27 (USPTO April 30, 2019):</a:t>
            </a:r>
          </a:p>
          <a:p>
            <a:pPr lvl="1">
              <a:spcBef>
                <a:spcPts val="300"/>
              </a:spcBef>
            </a:pPr>
            <a:r>
              <a:rPr lang="en-US" sz="1600" dirty="0">
                <a:latin typeface="Segoe UI" panose="020B0502040204020203" pitchFamily="34" charset="0"/>
                <a:cs typeface="Segoe UI" panose="020B0502040204020203" pitchFamily="34" charset="0"/>
              </a:rPr>
              <a:t>Patent agent was sole registered practitioner for company that provided patent services to clients.</a:t>
            </a:r>
          </a:p>
          <a:p>
            <a:pPr lvl="2">
              <a:spcBef>
                <a:spcPts val="300"/>
              </a:spcBef>
            </a:pPr>
            <a:r>
              <a:rPr lang="en-US" sz="1400" dirty="0">
                <a:latin typeface="Segoe UI" panose="020B0502040204020203" pitchFamily="34" charset="0"/>
                <a:cs typeface="Segoe UI" panose="020B0502040204020203" pitchFamily="34" charset="0"/>
              </a:rPr>
              <a:t>Patent agent’s son operated a second company that provided client referrals.</a:t>
            </a:r>
          </a:p>
          <a:p>
            <a:pPr lvl="2">
              <a:spcBef>
                <a:spcPts val="300"/>
              </a:spcBef>
            </a:pPr>
            <a:r>
              <a:rPr lang="en-US" sz="1400" dirty="0">
                <a:latin typeface="Segoe UI" panose="020B0502040204020203" pitchFamily="34" charset="0"/>
                <a:cs typeface="Segoe UI" panose="020B0502040204020203" pitchFamily="34" charset="0"/>
              </a:rPr>
              <a:t>Between August 2012 and December 2017, agent’s customer number was associated with 6,760 patent applications (~105/month, ~5/work day).</a:t>
            </a:r>
          </a:p>
          <a:p>
            <a:pPr lvl="2">
              <a:spcBef>
                <a:spcPts val="300"/>
              </a:spcBef>
            </a:pPr>
            <a:r>
              <a:rPr lang="en-US" sz="1400" dirty="0">
                <a:latin typeface="Segoe UI" panose="020B0502040204020203" pitchFamily="34" charset="0"/>
                <a:cs typeface="Segoe UI" panose="020B0502040204020203" pitchFamily="34" charset="0"/>
              </a:rPr>
              <a:t>Non-practitioner employees of son’s company drafted patentability opinions and patent applications and routinely communicated with clients, all with little to no supervision from patent agent.</a:t>
            </a:r>
          </a:p>
          <a:p>
            <a:pPr lvl="2">
              <a:spcBef>
                <a:spcPts val="300"/>
              </a:spcBef>
            </a:pPr>
            <a:r>
              <a:rPr lang="en-US" sz="1400" dirty="0">
                <a:latin typeface="Segoe UI" panose="020B0502040204020203" pitchFamily="34" charset="0"/>
                <a:cs typeface="Segoe UI" panose="020B0502040204020203" pitchFamily="34" charset="0"/>
              </a:rPr>
              <a:t>Clients paid son’s company, who would allegedly pass funds along to patent agent. No disclosure to client of payment arrangement.</a:t>
            </a:r>
          </a:p>
          <a:p>
            <a:pPr lvl="2">
              <a:spcBef>
                <a:spcPts val="300"/>
              </a:spcBef>
            </a:pPr>
            <a:r>
              <a:rPr lang="en-US" sz="1400" dirty="0">
                <a:latin typeface="Segoe UI" panose="020B0502040204020203" pitchFamily="34" charset="0"/>
                <a:cs typeface="Segoe UI" panose="020B0502040204020203" pitchFamily="34" charset="0"/>
              </a:rPr>
              <a:t>No disclosure to client regarding large referral relationship between companies.</a:t>
            </a:r>
          </a:p>
          <a:p>
            <a:pPr lvl="1">
              <a:spcBef>
                <a:spcPts val="300"/>
              </a:spcBef>
            </a:pPr>
            <a:r>
              <a:rPr lang="en-US" sz="1600" dirty="0">
                <a:latin typeface="Segoe UI" panose="020B0502040204020203" pitchFamily="34" charset="0"/>
                <a:cs typeface="Segoe UI" panose="020B0502040204020203" pitchFamily="34" charset="0"/>
              </a:rPr>
              <a:t>Settlement: three-year suspension</a:t>
            </a:r>
          </a:p>
          <a:p>
            <a:pPr lvl="1">
              <a:spcBef>
                <a:spcPts val="300"/>
              </a:spcBef>
            </a:pPr>
            <a:r>
              <a:rPr lang="en-US" sz="1600" dirty="0">
                <a:latin typeface="Segoe UI" panose="020B0502040204020203" pitchFamily="34" charset="0"/>
                <a:cs typeface="Segoe UI" panose="020B0502040204020203" pitchFamily="34" charset="0"/>
              </a:rPr>
              <a:t>Rule highlights:</a:t>
            </a:r>
          </a:p>
          <a:p>
            <a:pPr lvl="2">
              <a:spcBef>
                <a:spcPts val="300"/>
              </a:spcBef>
            </a:pPr>
            <a:r>
              <a:rPr lang="en-US" sz="1400" dirty="0">
                <a:latin typeface="Segoe UI" panose="020B0502040204020203" pitchFamily="34" charset="0"/>
                <a:cs typeface="Segoe UI" panose="020B0502040204020203" pitchFamily="34" charset="0"/>
              </a:rPr>
              <a:t>Conduct prejudicial to the administration of justice: 37 C.F.R. §§ 10.23(b)(5) &amp; 11.804(d)</a:t>
            </a:r>
          </a:p>
          <a:p>
            <a:pPr lvl="2">
              <a:spcBef>
                <a:spcPts val="300"/>
              </a:spcBef>
            </a:pPr>
            <a:r>
              <a:rPr lang="en-US" sz="1400" dirty="0">
                <a:latin typeface="Segoe UI" panose="020B0502040204020203" pitchFamily="34" charset="0"/>
                <a:cs typeface="Segoe UI" panose="020B0502040204020203" pitchFamily="34" charset="0"/>
              </a:rPr>
              <a:t>Aiding UPL: 37 C.F.R. §§ 10.47(a),(c) &amp; 11.505</a:t>
            </a:r>
          </a:p>
          <a:p>
            <a:pPr lvl="2">
              <a:spcBef>
                <a:spcPts val="300"/>
              </a:spcBef>
            </a:pPr>
            <a:r>
              <a:rPr lang="en-US" sz="1400" dirty="0">
                <a:latin typeface="Segoe UI" panose="020B0502040204020203" pitchFamily="34" charset="0"/>
                <a:cs typeface="Segoe UI" panose="020B0502040204020203" pitchFamily="34" charset="0"/>
              </a:rPr>
              <a:t>Conflicts: 37 C.F.R. §§ 10.62(a), 10.68(a)(1), 11.107(a)(2), &amp; 11.108(f)</a:t>
            </a:r>
          </a:p>
        </p:txBody>
      </p:sp>
      <p:sp>
        <p:nvSpPr>
          <p:cNvPr id="2" name="Title 1"/>
          <p:cNvSpPr>
            <a:spLocks noGrp="1"/>
          </p:cNvSpPr>
          <p:nvPr>
            <p:ph type="title"/>
          </p:nvPr>
        </p:nvSpPr>
        <p:spPr>
          <a:xfrm>
            <a:off x="457200" y="309580"/>
            <a:ext cx="8229600" cy="652445"/>
          </a:xfrm>
        </p:spPr>
        <p:txBody>
          <a:bodyPr>
            <a:normAutofit fontScale="90000"/>
          </a:bodyPr>
          <a:lstStyle/>
          <a:p>
            <a:r>
              <a:rPr lang="en-US" dirty="0"/>
              <a:t>Conflict of interest/UPL</a:t>
            </a:r>
          </a:p>
        </p:txBody>
      </p:sp>
      <p:sp>
        <p:nvSpPr>
          <p:cNvPr id="4" name="Slide Number Placeholder 3">
            <a:extLst>
              <a:ext uri="{FF2B5EF4-FFF2-40B4-BE49-F238E27FC236}">
                <a16:creationId xmlns:a16="http://schemas.microsoft.com/office/drawing/2014/main" id="{FB3FDE58-B015-4382-A386-A4C91550EEA1}"/>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26</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5173796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68400"/>
            <a:ext cx="8229600" cy="4138660"/>
          </a:xfrm>
        </p:spPr>
        <p:txBody>
          <a:bodyPr>
            <a:normAutofit fontScale="40000" lnSpcReduction="20000"/>
          </a:bodyPr>
          <a:lstStyle/>
          <a:p>
            <a:pPr marL="0" indent="0">
              <a:buNone/>
            </a:pPr>
            <a:r>
              <a:rPr lang="en-US" altLang="en-US" sz="4300" b="1" i="1" dirty="0">
                <a:latin typeface="Segoe UI Light" panose="020B0502040204020203" pitchFamily="34" charset="0"/>
                <a:cs typeface="Segoe UI Light" panose="020B0502040204020203" pitchFamily="34" charset="0"/>
              </a:rPr>
              <a:t>In re Starkweather</a:t>
            </a:r>
            <a:r>
              <a:rPr lang="en-US" altLang="en-US" sz="4300" dirty="0">
                <a:latin typeface="Segoe UI Light" panose="020B0502040204020203" pitchFamily="34" charset="0"/>
                <a:cs typeface="Segoe UI Light" panose="020B0502040204020203" pitchFamily="34" charset="0"/>
              </a:rPr>
              <a:t>, Proceeding No. D2018-44 (USPTO Oct. 17, 2019):</a:t>
            </a:r>
          </a:p>
          <a:p>
            <a:r>
              <a:rPr lang="en-US" altLang="en-US" dirty="0">
                <a:latin typeface="Segoe UI Light" panose="020B0502040204020203" pitchFamily="34" charset="0"/>
                <a:cs typeface="Segoe UI Light" panose="020B0502040204020203" pitchFamily="34" charset="0"/>
              </a:rPr>
              <a:t>Practitioner received voluminous referrals from marketing company.</a:t>
            </a:r>
          </a:p>
          <a:p>
            <a:pPr lvl="1"/>
            <a:r>
              <a:rPr lang="en-US" altLang="en-US" dirty="0"/>
              <a:t>Did not obtain informed consent from clients in light of this arrangement;</a:t>
            </a:r>
          </a:p>
          <a:p>
            <a:pPr lvl="1"/>
            <a:r>
              <a:rPr lang="en-US" altLang="en-US" dirty="0"/>
              <a:t>Took direction regarding applications from company;</a:t>
            </a:r>
          </a:p>
          <a:p>
            <a:pPr lvl="1"/>
            <a:r>
              <a:rPr lang="en-US" altLang="en-US" dirty="0"/>
              <a:t>When company operations were shut down and payments stopped, practitioner halted client work, including completed applications; and</a:t>
            </a:r>
          </a:p>
          <a:p>
            <a:pPr lvl="1"/>
            <a:r>
              <a:rPr lang="en-US" altLang="en-US" dirty="0"/>
              <a:t>Signed clients’ names on USPTO documents.</a:t>
            </a:r>
          </a:p>
          <a:p>
            <a:r>
              <a:rPr lang="en-US" altLang="en-US" dirty="0">
                <a:latin typeface="Segoe UI Light" panose="020B0502040204020203" pitchFamily="34" charset="0"/>
                <a:cs typeface="Segoe UI Light" panose="020B0502040204020203" pitchFamily="34" charset="0"/>
              </a:rPr>
              <a:t>Settlement: three-year suspension, MPRE, 12 hours of ethics CLE.</a:t>
            </a:r>
          </a:p>
          <a:p>
            <a:r>
              <a:rPr lang="en-US" altLang="en-US" dirty="0">
                <a:latin typeface="Segoe UI Light" panose="020B0502040204020203" pitchFamily="34" charset="0"/>
                <a:cs typeface="Segoe UI Light" panose="020B0502040204020203" pitchFamily="34" charset="0"/>
              </a:rPr>
              <a:t>Rule highlights:</a:t>
            </a:r>
          </a:p>
          <a:p>
            <a:pPr lvl="1"/>
            <a:r>
              <a:rPr lang="en-US" altLang="en-US" dirty="0"/>
              <a:t>37 C.F.R. § 11.101 – Competence;</a:t>
            </a:r>
          </a:p>
          <a:p>
            <a:pPr lvl="1"/>
            <a:r>
              <a:rPr lang="en-US" altLang="en-US" dirty="0"/>
              <a:t>37 C.F.R. § 11.102 – Abiding by client’s decisions;</a:t>
            </a:r>
          </a:p>
          <a:p>
            <a:pPr lvl="1"/>
            <a:r>
              <a:rPr lang="en-US" altLang="en-US" dirty="0"/>
              <a:t>37 C.F.R. § 11.103 – Diligence;</a:t>
            </a:r>
          </a:p>
          <a:p>
            <a:pPr lvl="1"/>
            <a:r>
              <a:rPr lang="en-US" altLang="en-US" dirty="0"/>
              <a:t>37 C.F.R. § 11.104 – Client communication;</a:t>
            </a:r>
          </a:p>
          <a:p>
            <a:pPr lvl="1"/>
            <a:r>
              <a:rPr lang="en-US" altLang="en-US" dirty="0"/>
              <a:t>37 C.F.R. § 11.107 – Conflicts;</a:t>
            </a:r>
          </a:p>
          <a:p>
            <a:pPr lvl="1"/>
            <a:r>
              <a:rPr lang="en-US" altLang="en-US" dirty="0"/>
              <a:t>37 C.F.R. § 11.303 – False statements to a tribunal; and</a:t>
            </a:r>
          </a:p>
          <a:p>
            <a:pPr lvl="1"/>
            <a:r>
              <a:rPr lang="en-US" altLang="en-US" dirty="0"/>
              <a:t>37 C.F.R. § 11.504(c) – Taking direction from 3rd party payer.</a:t>
            </a:r>
          </a:p>
          <a:p>
            <a:pPr lvl="2"/>
            <a:endParaRPr lang="en-US" altLang="en-US" dirty="0"/>
          </a:p>
          <a:p>
            <a:pPr lvl="1"/>
            <a:endParaRPr lang="en-US" altLang="en-US" dirty="0"/>
          </a:p>
          <a:p>
            <a:endParaRPr lang="en-US" dirty="0"/>
          </a:p>
        </p:txBody>
      </p:sp>
      <p:sp>
        <p:nvSpPr>
          <p:cNvPr id="2" name="Title 1"/>
          <p:cNvSpPr>
            <a:spLocks noGrp="1"/>
          </p:cNvSpPr>
          <p:nvPr>
            <p:ph type="title"/>
          </p:nvPr>
        </p:nvSpPr>
        <p:spPr>
          <a:xfrm>
            <a:off x="400050" y="138130"/>
            <a:ext cx="8229600" cy="952500"/>
          </a:xfrm>
        </p:spPr>
        <p:txBody>
          <a:bodyPr>
            <a:noAutofit/>
          </a:bodyPr>
          <a:lstStyle/>
          <a:p>
            <a:r>
              <a:rPr lang="en-US" altLang="en-US" sz="3300" dirty="0"/>
              <a:t>Conflict of interest/improper signatures</a:t>
            </a:r>
            <a:endParaRPr lang="en-US" sz="3300" dirty="0"/>
          </a:p>
        </p:txBody>
      </p:sp>
      <p:sp>
        <p:nvSpPr>
          <p:cNvPr id="4" name="Slide Number Placeholder 3"/>
          <p:cNvSpPr>
            <a:spLocks noGrp="1"/>
          </p:cNvSpPr>
          <p:nvPr>
            <p:ph type="sldNum" sz="quarter" idx="10"/>
          </p:nvPr>
        </p:nvSpPr>
        <p:spPr/>
        <p:txBody>
          <a:bodyPr/>
          <a:lstStyle/>
          <a:p>
            <a:pPr lvl="0"/>
            <a:fld id="{92DA454B-C859-4892-B9FA-68B588C9F547}" type="slidenum">
              <a:rPr lang="en-US" noProof="0" smtClean="0"/>
              <a:pPr lvl="0"/>
              <a:t>27</a:t>
            </a:fld>
            <a:endParaRPr lang="en-US" noProof="0" dirty="0"/>
          </a:p>
        </p:txBody>
      </p:sp>
    </p:spTree>
    <p:extLst>
      <p:ext uri="{BB962C8B-B14F-4D97-AF65-F5344CB8AC3E}">
        <p14:creationId xmlns:p14="http://schemas.microsoft.com/office/powerpoint/2010/main" val="19444725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descr="Head with gears">
            <a:extLst>
              <a:ext uri="{FF2B5EF4-FFF2-40B4-BE49-F238E27FC236}">
                <a16:creationId xmlns:a16="http://schemas.microsoft.com/office/drawing/2014/main" id="{1E7455B1-B6C4-423F-97D2-1B8ED726D0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0207" y="1489018"/>
            <a:ext cx="2900102" cy="2900102"/>
          </a:xfrm>
          <a:prstGeom prst="rect">
            <a:avLst/>
          </a:prstGeom>
        </p:spPr>
      </p:pic>
      <p:sp>
        <p:nvSpPr>
          <p:cNvPr id="11" name="TextBox 10">
            <a:extLst>
              <a:ext uri="{FF2B5EF4-FFF2-40B4-BE49-F238E27FC236}">
                <a16:creationId xmlns:a16="http://schemas.microsoft.com/office/drawing/2014/main" id="{19A3F922-8B0D-480C-8560-C6A89A4F38A0}"/>
              </a:ext>
            </a:extLst>
          </p:cNvPr>
          <p:cNvSpPr txBox="1"/>
          <p:nvPr/>
        </p:nvSpPr>
        <p:spPr>
          <a:xfrm>
            <a:off x="3832168" y="2472779"/>
            <a:ext cx="4995949"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4C97">
                    <a:lumMod val="75000"/>
                  </a:srgbClr>
                </a:solidFill>
                <a:effectLst/>
                <a:uLnTx/>
                <a:uFillTx/>
                <a:latin typeface="Segoe UI"/>
                <a:ea typeface="+mn-ea"/>
                <a:cs typeface="+mn-cs"/>
              </a:rPr>
              <a:t>Pop Quiz!</a:t>
            </a:r>
          </a:p>
        </p:txBody>
      </p:sp>
      <p:sp>
        <p:nvSpPr>
          <p:cNvPr id="12" name="TextBox 11">
            <a:extLst>
              <a:ext uri="{FF2B5EF4-FFF2-40B4-BE49-F238E27FC236}">
                <a16:creationId xmlns:a16="http://schemas.microsoft.com/office/drawing/2014/main" id="{BEED89BF-EF13-46C8-A991-E0CDD3CAD24C}"/>
              </a:ext>
            </a:extLst>
          </p:cNvPr>
          <p:cNvSpPr txBox="1"/>
          <p:nvPr/>
        </p:nvSpPr>
        <p:spPr>
          <a:xfrm>
            <a:off x="3836521" y="3313159"/>
            <a:ext cx="499594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4C97">
                    <a:lumMod val="75000"/>
                  </a:srgbClr>
                </a:solidFill>
                <a:effectLst/>
                <a:uLnTx/>
                <a:uFillTx/>
                <a:latin typeface="Segoe UI"/>
                <a:ea typeface="+mn-ea"/>
                <a:cs typeface="+mn-cs"/>
              </a:rPr>
              <a:t>Rule 1.56</a:t>
            </a:r>
          </a:p>
        </p:txBody>
      </p:sp>
      <p:sp>
        <p:nvSpPr>
          <p:cNvPr id="13" name="Slide Number Placeholder 12">
            <a:extLst>
              <a:ext uri="{FF2B5EF4-FFF2-40B4-BE49-F238E27FC236}">
                <a16:creationId xmlns:a16="http://schemas.microsoft.com/office/drawing/2014/main" id="{BA6DF660-8061-4990-86C4-5F014A2B4433}"/>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28</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0951235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94917"/>
            <a:ext cx="8229600" cy="4102571"/>
          </a:xfrm>
        </p:spPr>
        <p:txBody>
          <a:bodyPr>
            <a:normAutofit/>
          </a:bodyPr>
          <a:lstStyle/>
          <a:p>
            <a:pPr marL="0" indent="0">
              <a:lnSpc>
                <a:spcPct val="120000"/>
              </a:lnSpc>
              <a:spcBef>
                <a:spcPts val="600"/>
              </a:spcBef>
              <a:buNone/>
            </a:pPr>
            <a:r>
              <a:rPr lang="en-US" altLang="en-US" sz="1600" dirty="0"/>
              <a:t>Which of the following persons is least likely to have a duty to disclose material information to the USPTO in connection with an application or proceeding pursuant to   37 CFR § 1.56? </a:t>
            </a:r>
          </a:p>
          <a:p>
            <a:pPr marL="0" indent="0">
              <a:lnSpc>
                <a:spcPct val="120000"/>
              </a:lnSpc>
              <a:spcBef>
                <a:spcPts val="600"/>
              </a:spcBef>
              <a:buNone/>
            </a:pPr>
            <a:endParaRPr lang="en-US" altLang="en-US" sz="1600" dirty="0"/>
          </a:p>
          <a:p>
            <a:pPr marL="0" indent="0">
              <a:spcBef>
                <a:spcPts val="0"/>
              </a:spcBef>
              <a:buNone/>
            </a:pPr>
            <a:r>
              <a:rPr lang="en-US" altLang="en-US" sz="1600" dirty="0"/>
              <a:t> 	A. A registered practitioner representing an applicant in a reexamination proceeding;</a:t>
            </a:r>
          </a:p>
          <a:p>
            <a:pPr marL="0" indent="0">
              <a:spcBef>
                <a:spcPts val="0"/>
              </a:spcBef>
              <a:buNone/>
            </a:pPr>
            <a:r>
              <a:rPr lang="en-US" altLang="en-US" sz="1600" dirty="0"/>
              <a:t>	</a:t>
            </a:r>
          </a:p>
          <a:p>
            <a:pPr marL="0" indent="0">
              <a:spcBef>
                <a:spcPts val="0"/>
              </a:spcBef>
              <a:buNone/>
            </a:pPr>
            <a:r>
              <a:rPr lang="en-US" altLang="en-US" sz="1600" dirty="0"/>
              <a:t>	B. An inventor working with her employer’s counsel on prosecution of the patent 	application for her invention; </a:t>
            </a:r>
          </a:p>
          <a:p>
            <a:pPr marL="0" indent="0">
              <a:spcBef>
                <a:spcPts val="0"/>
              </a:spcBef>
              <a:buNone/>
            </a:pPr>
            <a:endParaRPr lang="en-US" altLang="en-US" sz="1600" dirty="0"/>
          </a:p>
          <a:p>
            <a:pPr marL="0" indent="0">
              <a:spcBef>
                <a:spcPts val="0"/>
              </a:spcBef>
              <a:spcAft>
                <a:spcPts val="1200"/>
              </a:spcAft>
              <a:buNone/>
            </a:pPr>
            <a:r>
              <a:rPr lang="en-US" altLang="en-US" sz="1600" dirty="0"/>
              <a:t>	C. An unregistered R&amp;D Director who coordinates related patent litigation and 	reexamination proceedings for a company; or</a:t>
            </a:r>
          </a:p>
          <a:p>
            <a:pPr marL="0" indent="0">
              <a:spcBef>
                <a:spcPts val="0"/>
              </a:spcBef>
              <a:spcAft>
                <a:spcPts val="1200"/>
              </a:spcAft>
              <a:buNone/>
            </a:pPr>
            <a:r>
              <a:rPr lang="en-US" altLang="en-US" sz="1600" dirty="0"/>
              <a:t>	D. A typist working for a law firm prosecuting a patent application.</a:t>
            </a:r>
          </a:p>
        </p:txBody>
      </p:sp>
      <p:sp>
        <p:nvSpPr>
          <p:cNvPr id="2" name="Title 1"/>
          <p:cNvSpPr>
            <a:spLocks noGrp="1"/>
          </p:cNvSpPr>
          <p:nvPr>
            <p:ph type="title"/>
          </p:nvPr>
        </p:nvSpPr>
        <p:spPr>
          <a:xfrm>
            <a:off x="457200" y="309580"/>
            <a:ext cx="8229600" cy="796409"/>
          </a:xfrm>
        </p:spPr>
        <p:txBody>
          <a:bodyPr>
            <a:normAutofit/>
          </a:bodyPr>
          <a:lstStyle/>
          <a:p>
            <a:r>
              <a:rPr lang="en-US" dirty="0"/>
              <a:t>Pop Quiz – Rule 1.56</a:t>
            </a:r>
          </a:p>
        </p:txBody>
      </p:sp>
      <p:sp>
        <p:nvSpPr>
          <p:cNvPr id="5" name="Slide Number Placeholder 4">
            <a:extLst>
              <a:ext uri="{FF2B5EF4-FFF2-40B4-BE49-F238E27FC236}">
                <a16:creationId xmlns:a16="http://schemas.microsoft.com/office/drawing/2014/main" id="{48745486-D202-40F1-B0AB-4902259F8E59}"/>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29</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0532801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r>
              <a:rPr lang="en-US" dirty="0">
                <a:latin typeface="Segoe UI Light" panose="020B0502040204020203" pitchFamily="34" charset="0"/>
                <a:cs typeface="Segoe UI Light" panose="020B0502040204020203" pitchFamily="34" charset="0"/>
              </a:rPr>
              <a:t>Authorization to practice before the USPTO in patent matters:</a:t>
            </a:r>
          </a:p>
          <a:p>
            <a:pPr lvl="1"/>
            <a:r>
              <a:rPr lang="en-US" dirty="0"/>
              <a:t>Attorneys, agents, limited recognition.</a:t>
            </a:r>
          </a:p>
          <a:p>
            <a:r>
              <a:rPr lang="en-US" dirty="0">
                <a:latin typeface="Segoe UI Light" panose="020B0502040204020203" pitchFamily="34" charset="0"/>
                <a:cs typeface="Segoe UI Light" panose="020B0502040204020203" pitchFamily="34" charset="0"/>
              </a:rPr>
              <a:t>3 factors for registration:</a:t>
            </a:r>
          </a:p>
          <a:p>
            <a:pPr lvl="1"/>
            <a:r>
              <a:rPr lang="en-US" dirty="0"/>
              <a:t>Scientific and technical qualifications;</a:t>
            </a:r>
          </a:p>
          <a:p>
            <a:pPr lvl="1"/>
            <a:r>
              <a:rPr lang="en-US" dirty="0"/>
              <a:t>Legal competence: registration exam; and</a:t>
            </a:r>
          </a:p>
          <a:p>
            <a:pPr lvl="1"/>
            <a:r>
              <a:rPr lang="en-US" dirty="0"/>
              <a:t>Moral character.</a:t>
            </a:r>
          </a:p>
          <a:p>
            <a:pPr marL="457200" lvl="1" indent="0">
              <a:buNone/>
            </a:pPr>
            <a:r>
              <a:rPr lang="en-US" i="1" dirty="0"/>
              <a:t>See</a:t>
            </a:r>
            <a:r>
              <a:rPr lang="en-US" dirty="0"/>
              <a:t> 37 C.F.R. § 11.7 and General Requirements Bulletin.</a:t>
            </a:r>
          </a:p>
        </p:txBody>
      </p:sp>
      <p:sp>
        <p:nvSpPr>
          <p:cNvPr id="2" name="Title 1"/>
          <p:cNvSpPr>
            <a:spLocks noGrp="1"/>
          </p:cNvSpPr>
          <p:nvPr>
            <p:ph type="title"/>
          </p:nvPr>
        </p:nvSpPr>
        <p:spPr/>
        <p:txBody>
          <a:bodyPr/>
          <a:lstStyle/>
          <a:p>
            <a:r>
              <a:rPr lang="en-US" dirty="0"/>
              <a:t>OED: enrollment</a:t>
            </a:r>
          </a:p>
        </p:txBody>
      </p:sp>
      <p:sp>
        <p:nvSpPr>
          <p:cNvPr id="5" name="Slide Number Placeholder 3"/>
          <p:cNvSpPr>
            <a:spLocks noGrp="1"/>
          </p:cNvSpPr>
          <p:nvPr>
            <p:ph type="sldNum" sz="quarter" idx="10"/>
          </p:nvPr>
        </p:nvSpPr>
        <p:spPr/>
        <p:txBody>
          <a:bodyPr/>
          <a:lstStyle/>
          <a:p>
            <a:fld id="{92DA454B-C859-4892-B9FA-68B588C9F547}" type="slidenum">
              <a:rPr lang="en-US" smtClean="0"/>
              <a:pPr/>
              <a:t>3</a:t>
            </a:fld>
            <a:endParaRPr lang="en-US" dirty="0"/>
          </a:p>
        </p:txBody>
      </p:sp>
    </p:spTree>
    <p:extLst>
      <p:ext uri="{BB962C8B-B14F-4D97-AF65-F5344CB8AC3E}">
        <p14:creationId xmlns:p14="http://schemas.microsoft.com/office/powerpoint/2010/main" val="16213760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88720" y="2000251"/>
            <a:ext cx="6824749" cy="2886074"/>
          </a:xfrm>
        </p:spPr>
        <p:txBody>
          <a:bodyPr>
            <a:normAutofit/>
          </a:bodyPr>
          <a:lstStyle/>
          <a:p>
            <a:pPr marL="0" indent="0" algn="just">
              <a:lnSpc>
                <a:spcPct val="120000"/>
              </a:lnSpc>
              <a:spcBef>
                <a:spcPts val="600"/>
              </a:spcBef>
              <a:buNone/>
            </a:pPr>
            <a:r>
              <a:rPr lang="en-US" altLang="en-US" sz="1800" dirty="0"/>
              <a:t>“</a:t>
            </a:r>
            <a:r>
              <a:rPr lang="en-US" altLang="en-US" sz="1800" dirty="0">
                <a:latin typeface="SegoeUI"/>
              </a:rPr>
              <a:t>Individuals having a duty of disclosure are limited to those who are ‘substantively involved in the preparation or prosecution of the application.’ This is intended to make clear that the duty does not extend to typists, clerks, and similar personnel who assist with an application.”</a:t>
            </a:r>
          </a:p>
          <a:p>
            <a:pPr marL="400050" lvl="1" indent="0" algn="just">
              <a:lnSpc>
                <a:spcPct val="120000"/>
              </a:lnSpc>
              <a:spcBef>
                <a:spcPts val="600"/>
              </a:spcBef>
              <a:buNone/>
            </a:pPr>
            <a:r>
              <a:rPr lang="en-US" altLang="en-US" sz="1800" dirty="0">
                <a:latin typeface="SegoeUI"/>
              </a:rPr>
              <a:t>- MPEP 2001.01</a:t>
            </a:r>
          </a:p>
        </p:txBody>
      </p:sp>
      <p:sp>
        <p:nvSpPr>
          <p:cNvPr id="2" name="Title 1"/>
          <p:cNvSpPr>
            <a:spLocks noGrp="1"/>
          </p:cNvSpPr>
          <p:nvPr>
            <p:ph type="title"/>
          </p:nvPr>
        </p:nvSpPr>
        <p:spPr>
          <a:xfrm>
            <a:off x="457200" y="309580"/>
            <a:ext cx="8229600" cy="796409"/>
          </a:xfrm>
        </p:spPr>
        <p:txBody>
          <a:bodyPr>
            <a:normAutofit/>
          </a:bodyPr>
          <a:lstStyle/>
          <a:p>
            <a:r>
              <a:rPr lang="en-US" dirty="0"/>
              <a:t>Pop Quiz – Rule 1.56</a:t>
            </a:r>
          </a:p>
        </p:txBody>
      </p:sp>
      <p:sp>
        <p:nvSpPr>
          <p:cNvPr id="5" name="TextBox 4">
            <a:extLst>
              <a:ext uri="{FF2B5EF4-FFF2-40B4-BE49-F238E27FC236}">
                <a16:creationId xmlns:a16="http://schemas.microsoft.com/office/drawing/2014/main" id="{3693BAB2-0F48-485B-893E-F88FE4C6E87B}"/>
              </a:ext>
            </a:extLst>
          </p:cNvPr>
          <p:cNvSpPr txBox="1"/>
          <p:nvPr/>
        </p:nvSpPr>
        <p:spPr>
          <a:xfrm>
            <a:off x="457200" y="1479665"/>
            <a:ext cx="20574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a:ea typeface="+mn-ea"/>
                <a:cs typeface="+mn-cs"/>
              </a:rPr>
              <a:t>Answer: D - Typist</a:t>
            </a:r>
          </a:p>
        </p:txBody>
      </p:sp>
      <p:sp>
        <p:nvSpPr>
          <p:cNvPr id="6" name="Slide Number Placeholder 5">
            <a:extLst>
              <a:ext uri="{FF2B5EF4-FFF2-40B4-BE49-F238E27FC236}">
                <a16:creationId xmlns:a16="http://schemas.microsoft.com/office/drawing/2014/main" id="{A2B2FB7B-483F-482F-873D-134868EC93DE}"/>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30</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5202217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a:lnSpc>
                <a:spcPct val="120000"/>
              </a:lnSpc>
            </a:pPr>
            <a:r>
              <a:rPr lang="en-US" sz="1200" dirty="0">
                <a:latin typeface="+mn-lt"/>
              </a:rPr>
              <a:t>Patent attorney filed Rule 131 declaration re: reduction to practice with USPTO.</a:t>
            </a:r>
          </a:p>
          <a:p>
            <a:pPr>
              <a:lnSpc>
                <a:spcPct val="120000"/>
              </a:lnSpc>
            </a:pPr>
            <a:r>
              <a:rPr lang="en-US" sz="1200" dirty="0">
                <a:latin typeface="+mn-lt"/>
              </a:rPr>
              <a:t>Soon after, attorney learned that the inventor did not review the declaration and that declaration contained inaccurate information.</a:t>
            </a:r>
          </a:p>
          <a:p>
            <a:pPr>
              <a:lnSpc>
                <a:spcPct val="120000"/>
              </a:lnSpc>
            </a:pPr>
            <a:r>
              <a:rPr lang="en-US" sz="1200" dirty="0">
                <a:latin typeface="+mn-lt"/>
              </a:rPr>
              <a:t>Respondent did not advise the office in writing of the inaccurate information and did not fully correct the record in writing.</a:t>
            </a:r>
          </a:p>
          <a:p>
            <a:pPr>
              <a:lnSpc>
                <a:spcPct val="120000"/>
              </a:lnSpc>
            </a:pPr>
            <a:r>
              <a:rPr lang="en-US" sz="1200" dirty="0">
                <a:latin typeface="+mn-lt"/>
              </a:rPr>
              <a:t>District court held resultant patent unenforceable due to inequitable conduct, in part, because of false declaration.  </a:t>
            </a:r>
            <a:r>
              <a:rPr lang="en-US" sz="1200" i="1" dirty="0">
                <a:latin typeface="+mn-lt"/>
              </a:rPr>
              <a:t>Intellect Wireless v. HTC Corp</a:t>
            </a:r>
            <a:r>
              <a:rPr lang="en-US" sz="1200" dirty="0">
                <a:latin typeface="+mn-lt"/>
              </a:rPr>
              <a:t>., 910 F. Supp. 1056 (N.D. Ill. 2012). Federal Circuit upheld.</a:t>
            </a:r>
          </a:p>
          <a:p>
            <a:pPr lvl="1">
              <a:lnSpc>
                <a:spcPct val="120000"/>
              </a:lnSpc>
            </a:pPr>
            <a:r>
              <a:rPr lang="en-US" sz="1100" dirty="0">
                <a:latin typeface="+mn-lt"/>
              </a:rPr>
              <a:t>First requirement is to expressly advise the USPTO of existence of misrepresentation, stating specifically where it resides.</a:t>
            </a:r>
          </a:p>
          <a:p>
            <a:pPr lvl="1">
              <a:lnSpc>
                <a:spcPct val="120000"/>
              </a:lnSpc>
            </a:pPr>
            <a:r>
              <a:rPr lang="en-US" sz="1100" dirty="0">
                <a:latin typeface="+mn-lt"/>
              </a:rPr>
              <a:t>Second requirement is that the USPTO be advised of misrepresented facts, making it clear that further examination may be required if USPTO action may be based on the misrepresentation.</a:t>
            </a:r>
          </a:p>
          <a:p>
            <a:pPr lvl="1">
              <a:lnSpc>
                <a:spcPct val="120000"/>
              </a:lnSpc>
            </a:pPr>
            <a:r>
              <a:rPr lang="en-US" sz="1100" dirty="0">
                <a:latin typeface="+mn-lt"/>
              </a:rPr>
              <a:t>It does not suffice to merely supply the office with accurate facts without calling attention to the misrepresentation.</a:t>
            </a:r>
          </a:p>
          <a:p>
            <a:pPr>
              <a:lnSpc>
                <a:spcPct val="120000"/>
              </a:lnSpc>
            </a:pPr>
            <a:r>
              <a:rPr lang="en-US" sz="1200" dirty="0">
                <a:latin typeface="+mn-lt"/>
              </a:rPr>
              <a:t>Settlement: Four-year suspension (eligible for reinstatement after two years).</a:t>
            </a:r>
          </a:p>
        </p:txBody>
      </p:sp>
      <p:sp>
        <p:nvSpPr>
          <p:cNvPr id="2" name="Title 1"/>
          <p:cNvSpPr>
            <a:spLocks noGrp="1"/>
          </p:cNvSpPr>
          <p:nvPr>
            <p:ph type="title"/>
          </p:nvPr>
        </p:nvSpPr>
        <p:spPr>
          <a:xfrm>
            <a:off x="457200" y="309580"/>
            <a:ext cx="8229600" cy="952500"/>
          </a:xfrm>
        </p:spPr>
        <p:txBody>
          <a:bodyPr>
            <a:normAutofit fontScale="90000"/>
          </a:bodyPr>
          <a:lstStyle/>
          <a:p>
            <a:r>
              <a:rPr lang="en-US" sz="3600" dirty="0"/>
              <a:t>Inequitable conduct:</a:t>
            </a:r>
            <a:br>
              <a:rPr lang="en-US" sz="3600" dirty="0"/>
            </a:br>
            <a:r>
              <a:rPr lang="en-US" sz="2200" i="1" dirty="0"/>
              <a:t>In re Tendler</a:t>
            </a:r>
            <a:r>
              <a:rPr lang="en-US" sz="2200" dirty="0"/>
              <a:t>, Proceeding No. D2013-17 (USPTO Jan. 8, 2014)</a:t>
            </a:r>
            <a:br>
              <a:rPr lang="en-US" dirty="0"/>
            </a:br>
            <a:endParaRPr lang="en-US" dirty="0"/>
          </a:p>
        </p:txBody>
      </p:sp>
      <p:sp>
        <p:nvSpPr>
          <p:cNvPr id="5" name="Slide Number Placeholder 4">
            <a:extLst>
              <a:ext uri="{FF2B5EF4-FFF2-40B4-BE49-F238E27FC236}">
                <a16:creationId xmlns:a16="http://schemas.microsoft.com/office/drawing/2014/main" id="{1806C87E-7E7C-4AC6-BC63-6C7F051EA1A3}"/>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31</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9640800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55000" lnSpcReduction="20000"/>
          </a:bodyPr>
          <a:lstStyle/>
          <a:p>
            <a:pPr>
              <a:lnSpc>
                <a:spcPct val="120000"/>
              </a:lnSpc>
            </a:pPr>
            <a:r>
              <a:rPr lang="en-US" altLang="en-US" dirty="0">
                <a:latin typeface="SegoeUI"/>
              </a:rPr>
              <a:t>Attorney sanctioned by EDNY for non-compliance with discovery orders.</a:t>
            </a:r>
          </a:p>
          <a:p>
            <a:pPr>
              <a:lnSpc>
                <a:spcPct val="120000"/>
              </a:lnSpc>
            </a:pPr>
            <a:r>
              <a:rPr lang="en-US" altLang="en-US" dirty="0">
                <a:latin typeface="SegoeUI"/>
              </a:rPr>
              <a:t>Federal Circuit affirmed sanction and found appellate brief to contain “misleading or improper” statements. </a:t>
            </a:r>
          </a:p>
          <a:p>
            <a:pPr lvl="1">
              <a:lnSpc>
                <a:spcPct val="120000"/>
              </a:lnSpc>
            </a:pPr>
            <a:r>
              <a:rPr lang="en-US" dirty="0">
                <a:latin typeface="SegoeUI"/>
              </a:rPr>
              <a:t>Brief reads, “Both the Magistrate and the District Court Found that RTI's and its Litigation Counsel Hicks' Pre–Filing Investigation Was Sufficient.”  However, neither the magistrate judge nor the district court ultimately found that RTI's or Mr. Hicks's pre-filing investigation was “sufficient.”</a:t>
            </a:r>
          </a:p>
          <a:p>
            <a:pPr lvl="1">
              <a:lnSpc>
                <a:spcPct val="120000"/>
              </a:lnSpc>
            </a:pPr>
            <a:r>
              <a:rPr lang="en-US" dirty="0">
                <a:latin typeface="SegoeUI"/>
              </a:rPr>
              <a:t>Mr. Hicks also failed to inform the court that a case citation was non-precedential and therefore unavailable to support his legal contentions aside from “claim preclusion, issue preclusion, judicial estoppel, law of the case, and the like.”</a:t>
            </a:r>
          </a:p>
          <a:p>
            <a:pPr lvl="1">
              <a:lnSpc>
                <a:spcPct val="120000"/>
              </a:lnSpc>
            </a:pPr>
            <a:r>
              <a:rPr lang="en-US" i="1" dirty="0">
                <a:latin typeface="SegoeUI"/>
              </a:rPr>
              <a:t>Rates Technology, Inc. v Mediatrix Telecom, Inc</a:t>
            </a:r>
            <a:r>
              <a:rPr lang="en-US" dirty="0">
                <a:latin typeface="SegoeUI"/>
              </a:rPr>
              <a:t>., 688 F.3d 742 (Fed. Cir. 2012).</a:t>
            </a:r>
          </a:p>
          <a:p>
            <a:pPr>
              <a:lnSpc>
                <a:spcPct val="120000"/>
              </a:lnSpc>
            </a:pPr>
            <a:r>
              <a:rPr lang="en-US" altLang="en-US" dirty="0">
                <a:latin typeface="SegoeUI"/>
              </a:rPr>
              <a:t>Settlement: public reprimand and one-year probation.</a:t>
            </a:r>
          </a:p>
        </p:txBody>
      </p:sp>
      <p:sp>
        <p:nvSpPr>
          <p:cNvPr id="2" name="Title 1"/>
          <p:cNvSpPr>
            <a:spLocks noGrp="1"/>
          </p:cNvSpPr>
          <p:nvPr>
            <p:ph type="title"/>
          </p:nvPr>
        </p:nvSpPr>
        <p:spPr/>
        <p:txBody>
          <a:bodyPr>
            <a:noAutofit/>
          </a:bodyPr>
          <a:lstStyle/>
          <a:p>
            <a:r>
              <a:rPr lang="en-US" sz="3200" dirty="0"/>
              <a:t>Candor toward tribunal</a:t>
            </a:r>
            <a:br>
              <a:rPr lang="en-US" sz="3200" dirty="0"/>
            </a:br>
            <a:r>
              <a:rPr lang="en-US" sz="2000" i="1" dirty="0"/>
              <a:t>In re Hicks</a:t>
            </a:r>
            <a:r>
              <a:rPr lang="en-US" sz="2000" dirty="0"/>
              <a:t>, Proceeding No. D2013-11 (USPTO Sept. 10, 2013)</a:t>
            </a:r>
            <a:br>
              <a:rPr lang="en-US" sz="2400" dirty="0"/>
            </a:br>
            <a:endParaRPr lang="en-US" sz="3200" dirty="0"/>
          </a:p>
        </p:txBody>
      </p:sp>
      <p:sp>
        <p:nvSpPr>
          <p:cNvPr id="5" name="Slide Number Placeholder 4">
            <a:extLst>
              <a:ext uri="{FF2B5EF4-FFF2-40B4-BE49-F238E27FC236}">
                <a16:creationId xmlns:a16="http://schemas.microsoft.com/office/drawing/2014/main" id="{C5255CCC-21C4-422A-B95B-3BFDDC20EFDA}"/>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32</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9080670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descr="Head with gears">
            <a:extLst>
              <a:ext uri="{FF2B5EF4-FFF2-40B4-BE49-F238E27FC236}">
                <a16:creationId xmlns:a16="http://schemas.microsoft.com/office/drawing/2014/main" id="{1E7455B1-B6C4-423F-97D2-1B8ED726D0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0207" y="1489018"/>
            <a:ext cx="2900102" cy="2900102"/>
          </a:xfrm>
          <a:prstGeom prst="rect">
            <a:avLst/>
          </a:prstGeom>
        </p:spPr>
      </p:pic>
      <p:sp>
        <p:nvSpPr>
          <p:cNvPr id="11" name="TextBox 10">
            <a:extLst>
              <a:ext uri="{FF2B5EF4-FFF2-40B4-BE49-F238E27FC236}">
                <a16:creationId xmlns:a16="http://schemas.microsoft.com/office/drawing/2014/main" id="{19A3F922-8B0D-480C-8560-C6A89A4F38A0}"/>
              </a:ext>
            </a:extLst>
          </p:cNvPr>
          <p:cNvSpPr txBox="1"/>
          <p:nvPr/>
        </p:nvSpPr>
        <p:spPr>
          <a:xfrm>
            <a:off x="3832168" y="2472779"/>
            <a:ext cx="4995949"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4C97">
                    <a:lumMod val="75000"/>
                  </a:srgbClr>
                </a:solidFill>
                <a:effectLst/>
                <a:uLnTx/>
                <a:uFillTx/>
                <a:latin typeface="Segoe UI"/>
                <a:ea typeface="+mn-ea"/>
                <a:cs typeface="+mn-cs"/>
              </a:rPr>
              <a:t>Pop Quiz!</a:t>
            </a:r>
          </a:p>
        </p:txBody>
      </p:sp>
      <p:sp>
        <p:nvSpPr>
          <p:cNvPr id="5" name="TextBox 4">
            <a:extLst>
              <a:ext uri="{FF2B5EF4-FFF2-40B4-BE49-F238E27FC236}">
                <a16:creationId xmlns:a16="http://schemas.microsoft.com/office/drawing/2014/main" id="{AA5A0B4E-5842-4448-B13C-F0043B1EFF35}"/>
              </a:ext>
            </a:extLst>
          </p:cNvPr>
          <p:cNvSpPr txBox="1"/>
          <p:nvPr/>
        </p:nvSpPr>
        <p:spPr>
          <a:xfrm>
            <a:off x="3819103" y="3313159"/>
            <a:ext cx="499594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4C97">
                    <a:lumMod val="75000"/>
                  </a:srgbClr>
                </a:solidFill>
                <a:effectLst/>
                <a:uLnTx/>
                <a:uFillTx/>
                <a:latin typeface="Segoe UI"/>
                <a:ea typeface="+mn-ea"/>
                <a:cs typeface="+mn-cs"/>
              </a:rPr>
              <a:t>Signatures</a:t>
            </a:r>
          </a:p>
        </p:txBody>
      </p:sp>
      <p:sp>
        <p:nvSpPr>
          <p:cNvPr id="2" name="Slide Number Placeholder 1">
            <a:extLst>
              <a:ext uri="{FF2B5EF4-FFF2-40B4-BE49-F238E27FC236}">
                <a16:creationId xmlns:a16="http://schemas.microsoft.com/office/drawing/2014/main" id="{9B194317-D9BE-4D0E-BD53-35D88DCF07A9}"/>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33</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4062330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4723"/>
            <a:ext cx="8229600" cy="4102571"/>
          </a:xfrm>
        </p:spPr>
        <p:txBody>
          <a:bodyPr>
            <a:normAutofit fontScale="85000" lnSpcReduction="10000"/>
          </a:bodyPr>
          <a:lstStyle/>
          <a:p>
            <a:pPr marL="0" indent="0">
              <a:lnSpc>
                <a:spcPct val="120000"/>
              </a:lnSpc>
              <a:spcBef>
                <a:spcPts val="600"/>
              </a:spcBef>
              <a:buNone/>
            </a:pPr>
            <a:r>
              <a:rPr lang="en-US" altLang="en-US" sz="1600" dirty="0"/>
              <a:t>After consulting with Patent Agent, Client decided to have Patent Agent represent him in prosecuting his patent application before the USPTO.  Client wants to grant Power of Attorney to Patent Agent with respect to the patent application.</a:t>
            </a:r>
          </a:p>
          <a:p>
            <a:pPr marL="0" indent="0">
              <a:lnSpc>
                <a:spcPct val="120000"/>
              </a:lnSpc>
              <a:spcBef>
                <a:spcPts val="600"/>
              </a:spcBef>
              <a:buNone/>
            </a:pPr>
            <a:r>
              <a:rPr lang="en-US" altLang="en-US" sz="1600" dirty="0"/>
              <a:t>      </a:t>
            </a:r>
          </a:p>
          <a:p>
            <a:pPr marL="0" indent="0">
              <a:lnSpc>
                <a:spcPct val="120000"/>
              </a:lnSpc>
              <a:spcBef>
                <a:spcPts val="600"/>
              </a:spcBef>
              <a:buNone/>
            </a:pPr>
            <a:r>
              <a:rPr lang="en-US" altLang="en-US" sz="1600" dirty="0"/>
              <a:t> </a:t>
            </a:r>
            <a:r>
              <a:rPr lang="en-US" altLang="en-US" sz="1600" b="1" dirty="0"/>
              <a:t>Which of the following statements is accurate?</a:t>
            </a:r>
          </a:p>
          <a:p>
            <a:pPr marL="0" indent="0">
              <a:lnSpc>
                <a:spcPct val="120000"/>
              </a:lnSpc>
              <a:spcBef>
                <a:spcPts val="600"/>
              </a:spcBef>
              <a:buNone/>
            </a:pPr>
            <a:r>
              <a:rPr lang="en-US" altLang="en-US" sz="1600" dirty="0"/>
              <a:t>  	A. Patent Agent may sign the Power of Attorney since he is the Client’s representative;</a:t>
            </a:r>
          </a:p>
          <a:p>
            <a:pPr marL="0" indent="0">
              <a:lnSpc>
                <a:spcPct val="120000"/>
              </a:lnSpc>
              <a:spcBef>
                <a:spcPts val="600"/>
              </a:spcBef>
              <a:buNone/>
            </a:pPr>
            <a:endParaRPr lang="en-US" altLang="en-US" sz="1600" dirty="0"/>
          </a:p>
          <a:p>
            <a:pPr marL="0" indent="0">
              <a:lnSpc>
                <a:spcPct val="120000"/>
              </a:lnSpc>
              <a:spcBef>
                <a:spcPts val="600"/>
              </a:spcBef>
              <a:buNone/>
            </a:pPr>
            <a:r>
              <a:rPr lang="en-US" altLang="en-US" sz="1600" dirty="0"/>
              <a:t>  	B. Patent Agent may sign the Power of Attorney on behalf of Client as long as Client agrees;</a:t>
            </a:r>
          </a:p>
          <a:p>
            <a:pPr marL="0" indent="0">
              <a:lnSpc>
                <a:spcPct val="120000"/>
              </a:lnSpc>
              <a:spcBef>
                <a:spcPts val="600"/>
              </a:spcBef>
              <a:buNone/>
            </a:pPr>
            <a:endParaRPr lang="en-US" altLang="en-US" sz="1600" dirty="0"/>
          </a:p>
          <a:p>
            <a:pPr marL="0" indent="0">
              <a:lnSpc>
                <a:spcPct val="120000"/>
              </a:lnSpc>
              <a:spcBef>
                <a:spcPts val="600"/>
              </a:spcBef>
              <a:buNone/>
            </a:pPr>
            <a:r>
              <a:rPr lang="en-US" altLang="en-US" sz="1600" dirty="0"/>
              <a:t>  	C. Client, as the applicant, is the only authorized individual to sign the Power of Attorney; or</a:t>
            </a:r>
          </a:p>
          <a:p>
            <a:pPr marL="0" indent="0">
              <a:lnSpc>
                <a:spcPct val="120000"/>
              </a:lnSpc>
              <a:spcBef>
                <a:spcPts val="600"/>
              </a:spcBef>
              <a:buNone/>
            </a:pPr>
            <a:endParaRPr lang="en-US" altLang="en-US" sz="1600" dirty="0"/>
          </a:p>
          <a:p>
            <a:pPr marL="0" indent="0">
              <a:lnSpc>
                <a:spcPct val="120000"/>
              </a:lnSpc>
              <a:spcBef>
                <a:spcPts val="600"/>
              </a:spcBef>
              <a:buNone/>
            </a:pPr>
            <a:r>
              <a:rPr lang="en-US" altLang="en-US" sz="1600" dirty="0"/>
              <a:t>  	D. Patent Agent or anyone acting under the authority of Patent Agent may sign the Power of 	Attorney as long as Client gives prior consent.</a:t>
            </a:r>
            <a:endParaRPr lang="en-US" altLang="en-US" sz="1400" dirty="0"/>
          </a:p>
        </p:txBody>
      </p:sp>
      <p:sp>
        <p:nvSpPr>
          <p:cNvPr id="2" name="Title 1"/>
          <p:cNvSpPr>
            <a:spLocks noGrp="1"/>
          </p:cNvSpPr>
          <p:nvPr>
            <p:ph type="title"/>
          </p:nvPr>
        </p:nvSpPr>
        <p:spPr>
          <a:xfrm>
            <a:off x="457200" y="309580"/>
            <a:ext cx="8229600" cy="796409"/>
          </a:xfrm>
        </p:spPr>
        <p:txBody>
          <a:bodyPr>
            <a:normAutofit/>
          </a:bodyPr>
          <a:lstStyle/>
          <a:p>
            <a:r>
              <a:rPr lang="en-US" dirty="0"/>
              <a:t>Pop Quiz - signature</a:t>
            </a:r>
          </a:p>
        </p:txBody>
      </p:sp>
      <p:sp>
        <p:nvSpPr>
          <p:cNvPr id="5" name="Slide Number Placeholder 4">
            <a:extLst>
              <a:ext uri="{FF2B5EF4-FFF2-40B4-BE49-F238E27FC236}">
                <a16:creationId xmlns:a16="http://schemas.microsoft.com/office/drawing/2014/main" id="{4974EE14-55F1-424B-AEF5-FB96CB5F9F3D}"/>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34</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5893258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8715" y="2075811"/>
            <a:ext cx="6824749" cy="2994863"/>
          </a:xfrm>
        </p:spPr>
        <p:txBody>
          <a:bodyPr>
            <a:normAutofit lnSpcReduction="10000"/>
          </a:bodyPr>
          <a:lstStyle/>
          <a:p>
            <a:pPr marL="0" indent="0" algn="just">
              <a:lnSpc>
                <a:spcPct val="120000"/>
              </a:lnSpc>
              <a:spcBef>
                <a:spcPts val="600"/>
              </a:spcBef>
              <a:buNone/>
            </a:pPr>
            <a:r>
              <a:rPr lang="en-US" altLang="en-US" sz="1800" dirty="0"/>
              <a:t>37 CFR § 1.32 Power of attorney.</a:t>
            </a:r>
          </a:p>
          <a:p>
            <a:pPr marL="0" indent="0" algn="just">
              <a:lnSpc>
                <a:spcPct val="120000"/>
              </a:lnSpc>
              <a:spcBef>
                <a:spcPts val="600"/>
              </a:spcBef>
              <a:buNone/>
            </a:pPr>
            <a:r>
              <a:rPr lang="en-US" altLang="en-US" sz="1800" dirty="0"/>
              <a:t>*****</a:t>
            </a:r>
          </a:p>
          <a:p>
            <a:pPr marL="0" indent="0" algn="just">
              <a:lnSpc>
                <a:spcPct val="120000"/>
              </a:lnSpc>
              <a:spcBef>
                <a:spcPts val="600"/>
              </a:spcBef>
              <a:buNone/>
            </a:pPr>
            <a:r>
              <a:rPr lang="en-US" altLang="en-US" sz="1800" dirty="0"/>
              <a:t>(b) A power of attorney must:</a:t>
            </a:r>
          </a:p>
          <a:p>
            <a:pPr marL="0" indent="0" algn="just">
              <a:lnSpc>
                <a:spcPct val="120000"/>
              </a:lnSpc>
              <a:spcBef>
                <a:spcPts val="600"/>
              </a:spcBef>
              <a:buNone/>
            </a:pPr>
            <a:r>
              <a:rPr lang="en-US" altLang="en-US" sz="1800" dirty="0"/>
              <a:t>*****</a:t>
            </a:r>
          </a:p>
          <a:p>
            <a:pPr marL="0" indent="0" algn="just">
              <a:lnSpc>
                <a:spcPct val="120000"/>
              </a:lnSpc>
              <a:spcBef>
                <a:spcPts val="600"/>
              </a:spcBef>
              <a:buNone/>
            </a:pPr>
            <a:r>
              <a:rPr lang="en-US" altLang="en-US" sz="1800" dirty="0"/>
              <a:t>(4) Be signed by the applicant for patent (§ 1.42) or the patent owner. A patent owner who was not the applicant under § 1.46 must appoint any power of attorney in compliance with §§ 3.71 and 3.73 of this chapter.</a:t>
            </a:r>
            <a:endParaRPr lang="en-US" altLang="en-US" sz="1800" dirty="0">
              <a:latin typeface="+mn-lt"/>
            </a:endParaRPr>
          </a:p>
        </p:txBody>
      </p:sp>
      <p:sp>
        <p:nvSpPr>
          <p:cNvPr id="2" name="Title 1"/>
          <p:cNvSpPr>
            <a:spLocks noGrp="1"/>
          </p:cNvSpPr>
          <p:nvPr>
            <p:ph type="title"/>
          </p:nvPr>
        </p:nvSpPr>
        <p:spPr>
          <a:xfrm>
            <a:off x="457200" y="309580"/>
            <a:ext cx="8229600" cy="796409"/>
          </a:xfrm>
        </p:spPr>
        <p:txBody>
          <a:bodyPr>
            <a:normAutofit/>
          </a:bodyPr>
          <a:lstStyle/>
          <a:p>
            <a:r>
              <a:rPr lang="en-US" dirty="0"/>
              <a:t>Pop Quiz – signature</a:t>
            </a:r>
          </a:p>
        </p:txBody>
      </p:sp>
      <p:sp>
        <p:nvSpPr>
          <p:cNvPr id="5" name="TextBox 4">
            <a:extLst>
              <a:ext uri="{FF2B5EF4-FFF2-40B4-BE49-F238E27FC236}">
                <a16:creationId xmlns:a16="http://schemas.microsoft.com/office/drawing/2014/main" id="{3693BAB2-0F48-485B-893E-F88FE4C6E87B}"/>
              </a:ext>
            </a:extLst>
          </p:cNvPr>
          <p:cNvSpPr txBox="1"/>
          <p:nvPr/>
        </p:nvSpPr>
        <p:spPr>
          <a:xfrm>
            <a:off x="457199" y="1479665"/>
            <a:ext cx="290431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a:ea typeface="+mn-ea"/>
                <a:cs typeface="+mn-cs"/>
              </a:rPr>
              <a:t>Answer: C – Client only</a:t>
            </a:r>
          </a:p>
        </p:txBody>
      </p:sp>
      <p:sp>
        <p:nvSpPr>
          <p:cNvPr id="6" name="Slide Number Placeholder 5">
            <a:extLst>
              <a:ext uri="{FF2B5EF4-FFF2-40B4-BE49-F238E27FC236}">
                <a16:creationId xmlns:a16="http://schemas.microsoft.com/office/drawing/2014/main" id="{B7E0C8E8-FFAF-4AE3-9A0E-838E75140358}"/>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35</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1520584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94917"/>
            <a:ext cx="8229600" cy="4102571"/>
          </a:xfrm>
        </p:spPr>
        <p:txBody>
          <a:bodyPr>
            <a:normAutofit/>
          </a:bodyPr>
          <a:lstStyle/>
          <a:p>
            <a:pPr marL="0" indent="0">
              <a:spcBef>
                <a:spcPts val="0"/>
              </a:spcBef>
              <a:buNone/>
            </a:pPr>
            <a:r>
              <a:rPr lang="en-US" altLang="en-US" sz="1600" dirty="0"/>
              <a:t>Patent Agent represents Inventor and files Inventor’s patent application with the USPTO along with a properly executed Power of Attorney.</a:t>
            </a:r>
          </a:p>
          <a:p>
            <a:pPr marL="0" indent="0">
              <a:spcBef>
                <a:spcPts val="0"/>
              </a:spcBef>
              <a:buNone/>
            </a:pPr>
            <a:endParaRPr lang="en-US" altLang="en-US" sz="1600" dirty="0"/>
          </a:p>
          <a:p>
            <a:pPr marL="0" indent="0">
              <a:spcBef>
                <a:spcPts val="0"/>
              </a:spcBef>
              <a:buNone/>
            </a:pPr>
            <a:r>
              <a:rPr lang="en-US" altLang="en-US" sz="1600" b="1" dirty="0"/>
              <a:t>Which of the following statements is accurate with respect to the oath or declaration in the application?</a:t>
            </a:r>
          </a:p>
          <a:p>
            <a:pPr marL="0" indent="0">
              <a:lnSpc>
                <a:spcPct val="120000"/>
              </a:lnSpc>
              <a:spcBef>
                <a:spcPts val="600"/>
              </a:spcBef>
              <a:buNone/>
            </a:pPr>
            <a:r>
              <a:rPr lang="en-US" altLang="en-US" sz="1600" dirty="0"/>
              <a:t>  	A. Patent Practitioner Agent may sign the oath/declaration since he is the Inventor’s  	attorney/representative;</a:t>
            </a:r>
          </a:p>
          <a:p>
            <a:pPr marL="0" indent="0">
              <a:lnSpc>
                <a:spcPct val="120000"/>
              </a:lnSpc>
              <a:spcBef>
                <a:spcPts val="600"/>
              </a:spcBef>
              <a:buNone/>
            </a:pPr>
            <a:r>
              <a:rPr lang="en-US" altLang="en-US" sz="1600" dirty="0"/>
              <a:t>  	B. Patent Practitioner may sign the oath/declaration on behalf of Inventor as long as 	Inventor gives prior consent;</a:t>
            </a:r>
          </a:p>
          <a:p>
            <a:pPr marL="0" indent="0">
              <a:lnSpc>
                <a:spcPct val="120000"/>
              </a:lnSpc>
              <a:spcBef>
                <a:spcPts val="600"/>
              </a:spcBef>
              <a:buNone/>
            </a:pPr>
            <a:r>
              <a:rPr lang="en-US" altLang="en-US" sz="1600" dirty="0"/>
              <a:t>  	C. Inventor is the only individual authorized to sign the oath/declaration; or</a:t>
            </a:r>
          </a:p>
          <a:p>
            <a:pPr marL="0" indent="0">
              <a:lnSpc>
                <a:spcPct val="120000"/>
              </a:lnSpc>
              <a:spcBef>
                <a:spcPts val="600"/>
              </a:spcBef>
              <a:buNone/>
            </a:pPr>
            <a:r>
              <a:rPr lang="en-US" altLang="en-US" sz="1600" dirty="0"/>
              <a:t>  	D. Patent Practitioner or anyone acting under the authority of Patent Practitioner 	may sign the oath/declaration as long as Inventor gives prior consent.</a:t>
            </a:r>
            <a:endParaRPr lang="en-US" altLang="en-US" sz="1400" dirty="0"/>
          </a:p>
        </p:txBody>
      </p:sp>
      <p:sp>
        <p:nvSpPr>
          <p:cNvPr id="2" name="Title 1"/>
          <p:cNvSpPr>
            <a:spLocks noGrp="1"/>
          </p:cNvSpPr>
          <p:nvPr>
            <p:ph type="title"/>
          </p:nvPr>
        </p:nvSpPr>
        <p:spPr>
          <a:xfrm>
            <a:off x="457200" y="309580"/>
            <a:ext cx="8229600" cy="796409"/>
          </a:xfrm>
        </p:spPr>
        <p:txBody>
          <a:bodyPr>
            <a:normAutofit/>
          </a:bodyPr>
          <a:lstStyle/>
          <a:p>
            <a:r>
              <a:rPr lang="en-US" dirty="0"/>
              <a:t>Pop Quiz – signature</a:t>
            </a:r>
          </a:p>
        </p:txBody>
      </p:sp>
      <p:sp>
        <p:nvSpPr>
          <p:cNvPr id="5" name="Slide Number Placeholder 4">
            <a:extLst>
              <a:ext uri="{FF2B5EF4-FFF2-40B4-BE49-F238E27FC236}">
                <a16:creationId xmlns:a16="http://schemas.microsoft.com/office/drawing/2014/main" id="{C17D0328-87A7-4C95-917E-9C13968C847E}"/>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36</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5998375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88720" y="2154563"/>
            <a:ext cx="6824749" cy="1955866"/>
          </a:xfrm>
        </p:spPr>
        <p:txBody>
          <a:bodyPr>
            <a:normAutofit/>
          </a:bodyPr>
          <a:lstStyle/>
          <a:p>
            <a:pPr marL="0" indent="0" algn="just">
              <a:lnSpc>
                <a:spcPct val="120000"/>
              </a:lnSpc>
              <a:spcBef>
                <a:spcPts val="600"/>
              </a:spcBef>
              <a:buNone/>
            </a:pPr>
            <a:r>
              <a:rPr lang="en-US" altLang="en-US" sz="1800" dirty="0"/>
              <a:t>35 U.S.C. § 115(a)</a:t>
            </a:r>
          </a:p>
          <a:p>
            <a:pPr marL="0" indent="0" algn="just">
              <a:lnSpc>
                <a:spcPct val="120000"/>
              </a:lnSpc>
              <a:spcBef>
                <a:spcPts val="600"/>
              </a:spcBef>
              <a:buNone/>
            </a:pPr>
            <a:r>
              <a:rPr lang="en-US" altLang="en-US" sz="1800" dirty="0"/>
              <a:t>“…Except as otherwise provided in this section, each individual who is the inventor or a joint inventor of a claimed invention in an application for patent shall execute an oath or declaration in connection with the application.”</a:t>
            </a:r>
            <a:endParaRPr lang="en-US" altLang="en-US" sz="1800" dirty="0">
              <a:latin typeface="+mn-lt"/>
            </a:endParaRPr>
          </a:p>
        </p:txBody>
      </p:sp>
      <p:sp>
        <p:nvSpPr>
          <p:cNvPr id="2" name="Title 1"/>
          <p:cNvSpPr>
            <a:spLocks noGrp="1"/>
          </p:cNvSpPr>
          <p:nvPr>
            <p:ph type="title"/>
          </p:nvPr>
        </p:nvSpPr>
        <p:spPr>
          <a:xfrm>
            <a:off x="457200" y="318289"/>
            <a:ext cx="8229600" cy="796409"/>
          </a:xfrm>
        </p:spPr>
        <p:txBody>
          <a:bodyPr>
            <a:normAutofit/>
          </a:bodyPr>
          <a:lstStyle/>
          <a:p>
            <a:r>
              <a:rPr lang="en-US" dirty="0"/>
              <a:t>Pop Quiz – signature</a:t>
            </a:r>
          </a:p>
        </p:txBody>
      </p:sp>
      <p:sp>
        <p:nvSpPr>
          <p:cNvPr id="5" name="TextBox 4">
            <a:extLst>
              <a:ext uri="{FF2B5EF4-FFF2-40B4-BE49-F238E27FC236}">
                <a16:creationId xmlns:a16="http://schemas.microsoft.com/office/drawing/2014/main" id="{3693BAB2-0F48-485B-893E-F88FE4C6E87B}"/>
              </a:ext>
            </a:extLst>
          </p:cNvPr>
          <p:cNvSpPr txBox="1"/>
          <p:nvPr/>
        </p:nvSpPr>
        <p:spPr>
          <a:xfrm>
            <a:off x="457199" y="1671245"/>
            <a:ext cx="290431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a:ea typeface="+mn-ea"/>
                <a:cs typeface="+mn-cs"/>
              </a:rPr>
              <a:t>Answer: C – Inventor only</a:t>
            </a:r>
          </a:p>
        </p:txBody>
      </p:sp>
      <p:sp>
        <p:nvSpPr>
          <p:cNvPr id="6" name="Content Placeholder 2">
            <a:extLst>
              <a:ext uri="{FF2B5EF4-FFF2-40B4-BE49-F238E27FC236}">
                <a16:creationId xmlns:a16="http://schemas.microsoft.com/office/drawing/2014/main" id="{1F4E5129-8B16-41E2-AEF3-D59B8ABD6609}"/>
              </a:ext>
            </a:extLst>
          </p:cNvPr>
          <p:cNvSpPr txBox="1">
            <a:spLocks/>
          </p:cNvSpPr>
          <p:nvPr/>
        </p:nvSpPr>
        <p:spPr>
          <a:xfrm>
            <a:off x="1184364" y="4170604"/>
            <a:ext cx="6824749" cy="1955866"/>
          </a:xfrm>
          <a:prstGeom prst="rect">
            <a:avLst/>
          </a:prstGeom>
        </p:spPr>
        <p:txBody>
          <a:bodyPr vert="horz" lIns="91440" tIns="45720" rIns="91440" bIns="45720" rtlCol="0">
            <a:normAutofit/>
          </a:bodyPr>
          <a:lstStyle>
            <a:lvl1pPr marL="342900" indent="-342900" algn="l" defTabSz="457200" rtl="0" eaLnBrk="1" latinLnBrk="0" hangingPunct="1">
              <a:spcBef>
                <a:spcPts val="900"/>
              </a:spcBef>
              <a:buFont typeface="Arial"/>
              <a:buChar char="•"/>
              <a:defRPr sz="3200" kern="1200">
                <a:solidFill>
                  <a:schemeClr val="tx1"/>
                </a:solidFill>
                <a:latin typeface="Segoe UI" panose="020B0502040204020203" pitchFamily="34" charset="0"/>
                <a:ea typeface="+mn-ea"/>
                <a:cs typeface="Segoe UI" panose="020B0502040204020203" pitchFamily="34" charset="0"/>
              </a:defRPr>
            </a:lvl1pPr>
            <a:lvl2pPr marL="742950" indent="-285750" algn="l" defTabSz="457200" rtl="0" eaLnBrk="1" latinLnBrk="0" hangingPunct="1">
              <a:spcBef>
                <a:spcPts val="900"/>
              </a:spcBef>
              <a:buFont typeface="Arial"/>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457200" rtl="0" eaLnBrk="1" latinLnBrk="0" hangingPunct="1">
              <a:spcBef>
                <a:spcPts val="900"/>
              </a:spcBef>
              <a:buFont typeface="Arial"/>
              <a:buChar char="•"/>
              <a:defRPr sz="24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just" defTabSz="457200" rtl="0" eaLnBrk="1" fontAlgn="auto" latinLnBrk="0" hangingPunct="1">
              <a:lnSpc>
                <a:spcPct val="120000"/>
              </a:lnSpc>
              <a:spcBef>
                <a:spcPts val="600"/>
              </a:spcBef>
              <a:spcAft>
                <a:spcPts val="0"/>
              </a:spcAft>
              <a:buClrTx/>
              <a:buSzTx/>
              <a:buFont typeface="Arial"/>
              <a:buNone/>
              <a:tabLst/>
              <a:defRPr/>
            </a:pPr>
            <a:r>
              <a:rPr kumimoji="0" lang="en-US" altLang="en-US" sz="1800" b="0" i="1"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See however</a:t>
            </a:r>
            <a:r>
              <a:rPr kumimoji="0" lang="en-US" alt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substitute statements pursuant to 35 U.S.C. § 115(d).</a:t>
            </a:r>
          </a:p>
        </p:txBody>
      </p:sp>
      <p:sp>
        <p:nvSpPr>
          <p:cNvPr id="7" name="Slide Number Placeholder 6">
            <a:extLst>
              <a:ext uri="{FF2B5EF4-FFF2-40B4-BE49-F238E27FC236}">
                <a16:creationId xmlns:a16="http://schemas.microsoft.com/office/drawing/2014/main" id="{67E15C1D-B019-4BD6-93FA-7340DAFD3A58}"/>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37</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7172322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2268"/>
            <a:ext cx="8229600" cy="4031584"/>
          </a:xfrm>
        </p:spPr>
        <p:txBody>
          <a:bodyPr>
            <a:normAutofit fontScale="47500" lnSpcReduction="20000"/>
          </a:bodyPr>
          <a:lstStyle/>
          <a:p>
            <a:r>
              <a:rPr lang="en-US" altLang="en-US" dirty="0">
                <a:latin typeface="Segoe UI "/>
                <a:cs typeface="Segoe UI Light" panose="020B0502040204020203" pitchFamily="34" charset="0"/>
              </a:rPr>
              <a:t>37 C.F.R. § 1.4(d)(1) Handwritten signature. </a:t>
            </a:r>
          </a:p>
          <a:p>
            <a:pPr lvl="1"/>
            <a:r>
              <a:rPr lang="en-US" altLang="en-US" dirty="0">
                <a:latin typeface="Segoe UI "/>
              </a:rPr>
              <a:t>“Each piece of correspondence, except as provided in paragraphs (d)(2), (d)(3), (d)(4), (e), and (f) of this section, filed in an application, patent file, or other proceeding in the Office which requires a person's signature, must:</a:t>
            </a:r>
          </a:p>
          <a:p>
            <a:pPr lvl="2"/>
            <a:r>
              <a:rPr lang="en-US" altLang="en-US" dirty="0">
                <a:latin typeface="Segoe UI "/>
              </a:rPr>
              <a:t>(</a:t>
            </a:r>
            <a:r>
              <a:rPr lang="en-US" altLang="en-US" dirty="0" err="1">
                <a:latin typeface="Segoe UI "/>
              </a:rPr>
              <a:t>i</a:t>
            </a:r>
            <a:r>
              <a:rPr lang="en-US" altLang="en-US" dirty="0">
                <a:latin typeface="Segoe UI "/>
              </a:rPr>
              <a:t>) Be an original, that is, have an original handwritten signature </a:t>
            </a:r>
            <a:r>
              <a:rPr lang="en-US" altLang="en-US" b="1" dirty="0">
                <a:latin typeface="Segoe UI "/>
              </a:rPr>
              <a:t>personally signed</a:t>
            </a:r>
            <a:r>
              <a:rPr lang="en-US" altLang="en-US" dirty="0">
                <a:latin typeface="Segoe UI "/>
              </a:rPr>
              <a:t>, in permanent dark ink or its equivalent, </a:t>
            </a:r>
            <a:r>
              <a:rPr lang="en-US" altLang="en-US" b="1" dirty="0">
                <a:latin typeface="Segoe UI "/>
              </a:rPr>
              <a:t>by that person</a:t>
            </a:r>
            <a:r>
              <a:rPr lang="en-US" altLang="en-US" dirty="0">
                <a:latin typeface="Segoe UI "/>
              </a:rPr>
              <a:t>; or</a:t>
            </a:r>
          </a:p>
          <a:p>
            <a:pPr lvl="2"/>
            <a:r>
              <a:rPr lang="en-US" altLang="en-US" dirty="0">
                <a:latin typeface="Segoe UI "/>
              </a:rPr>
              <a:t>(ii) Be a direct or indirect copy, such as a photocopy or facsimile transmission (§1.6(d)), of an original. In the event that a copy of the original is filed, the original should be retained as evidence of authenticity. If a question of authenticity arises, the Office may require submission of the original.</a:t>
            </a:r>
          </a:p>
          <a:p>
            <a:r>
              <a:rPr lang="en-US" altLang="en-US" dirty="0">
                <a:latin typeface="Segoe UI "/>
                <a:cs typeface="Segoe UI Light" panose="020B0502040204020203" pitchFamily="34" charset="0"/>
              </a:rPr>
              <a:t>37 C.F.R. § 1.4(d)(2) S-signature.</a:t>
            </a:r>
          </a:p>
          <a:p>
            <a:pPr lvl="1"/>
            <a:r>
              <a:rPr lang="en-US" altLang="en-US" dirty="0">
                <a:latin typeface="Segoe UI "/>
              </a:rPr>
              <a:t>“(</a:t>
            </a:r>
            <a:r>
              <a:rPr lang="en-US" altLang="en-US" dirty="0" err="1">
                <a:latin typeface="Segoe UI "/>
              </a:rPr>
              <a:t>i</a:t>
            </a:r>
            <a:r>
              <a:rPr lang="en-US" altLang="en-US" dirty="0">
                <a:latin typeface="Segoe UI "/>
              </a:rPr>
              <a:t>)…the person signing the correspondence must insert his or her own S-signature…”</a:t>
            </a:r>
          </a:p>
          <a:p>
            <a:r>
              <a:rPr lang="en-US" altLang="en-US" dirty="0">
                <a:latin typeface="Segoe UI "/>
                <a:cs typeface="Segoe UI Light" panose="020B0502040204020203" pitchFamily="34" charset="0"/>
              </a:rPr>
              <a:t>37 C.F.R. § 1.4(d)(4)(ii) Certification as to the signature. </a:t>
            </a:r>
          </a:p>
          <a:p>
            <a:pPr lvl="1"/>
            <a:r>
              <a:rPr lang="en-US" altLang="en-US" dirty="0">
                <a:latin typeface="Segoe UI "/>
              </a:rPr>
              <a:t>“The person inserting a signature under paragraph (d)(2) or (d)(3) of this section in a document submitted to the Office certifies that the inserted signature appearing in the document is his or her own signature.”</a:t>
            </a:r>
          </a:p>
          <a:p>
            <a:r>
              <a:rPr lang="en-US" altLang="en-US" dirty="0">
                <a:latin typeface="Segoe UI "/>
                <a:cs typeface="Segoe UI Light" panose="020B0502040204020203" pitchFamily="34" charset="0"/>
              </a:rPr>
              <a:t>Note: recent removal of 37 C.F.R. § 1.4(e) (original handwritten signatures in permanent dark ink for OED correspondence and non EFS credit card payments). </a:t>
            </a:r>
          </a:p>
          <a:p>
            <a:pPr lvl="1"/>
            <a:r>
              <a:rPr lang="en-US" altLang="en-US" i="1" dirty="0">
                <a:latin typeface="Segoe UI "/>
              </a:rPr>
              <a:t>See</a:t>
            </a:r>
            <a:r>
              <a:rPr lang="en-US" altLang="en-US" dirty="0">
                <a:latin typeface="Segoe UI "/>
              </a:rPr>
              <a:t> 86 FR 35226 (July 2, 2021).</a:t>
            </a:r>
          </a:p>
        </p:txBody>
      </p:sp>
      <p:sp>
        <p:nvSpPr>
          <p:cNvPr id="2" name="Title 1"/>
          <p:cNvSpPr>
            <a:spLocks noGrp="1"/>
          </p:cNvSpPr>
          <p:nvPr>
            <p:ph type="title"/>
          </p:nvPr>
        </p:nvSpPr>
        <p:spPr/>
        <p:txBody>
          <a:bodyPr/>
          <a:lstStyle/>
          <a:p>
            <a:r>
              <a:rPr lang="en-US"/>
              <a:t>Signatures on patent documents</a:t>
            </a:r>
            <a:endParaRPr lang="en-US" dirty="0"/>
          </a:p>
        </p:txBody>
      </p:sp>
      <p:sp>
        <p:nvSpPr>
          <p:cNvPr id="4" name="Slide Number Placeholder 3"/>
          <p:cNvSpPr>
            <a:spLocks noGrp="1"/>
          </p:cNvSpPr>
          <p:nvPr>
            <p:ph type="sldNum" sz="quarter" idx="10"/>
          </p:nvPr>
        </p:nvSpPr>
        <p:spPr/>
        <p:txBody>
          <a:bodyPr/>
          <a:lstStyle/>
          <a:p>
            <a:fld id="{92DA454B-C859-4892-B9FA-68B588C9F547}" type="slidenum">
              <a:rPr lang="en-US" smtClean="0"/>
              <a:pPr/>
              <a:t>38</a:t>
            </a:fld>
            <a:endParaRPr lang="en-US" dirty="0"/>
          </a:p>
        </p:txBody>
      </p:sp>
    </p:spTree>
    <p:extLst>
      <p:ext uri="{BB962C8B-B14F-4D97-AF65-F5344CB8AC3E}">
        <p14:creationId xmlns:p14="http://schemas.microsoft.com/office/powerpoint/2010/main" val="24491961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03648"/>
            <a:ext cx="8229600" cy="3786267"/>
          </a:xfrm>
        </p:spPr>
        <p:txBody>
          <a:bodyPr>
            <a:normAutofit fontScale="55000" lnSpcReduction="20000"/>
          </a:bodyPr>
          <a:lstStyle/>
          <a:p>
            <a:pPr lvl="0"/>
            <a:r>
              <a:rPr lang="en-US" altLang="en-US" dirty="0">
                <a:latin typeface="Segoe UI "/>
                <a:cs typeface="Segoe UI Light" panose="020B0502040204020203" pitchFamily="34" charset="0"/>
              </a:rPr>
              <a:t>37 C.F.R. § 2.193 Trademark correspondence and signature requirements:</a:t>
            </a:r>
          </a:p>
          <a:p>
            <a:pPr lvl="1"/>
            <a:r>
              <a:rPr lang="en-US" altLang="en-US" dirty="0">
                <a:latin typeface="Segoe UI "/>
              </a:rPr>
              <a:t>“(a)…Each piece of correspondence that requires a signature must bear:</a:t>
            </a:r>
          </a:p>
          <a:p>
            <a:pPr lvl="2"/>
            <a:r>
              <a:rPr lang="en-US" altLang="en-US" dirty="0">
                <a:latin typeface="Segoe UI "/>
              </a:rPr>
              <a:t>(1) A handwritten signature </a:t>
            </a:r>
            <a:r>
              <a:rPr lang="en-US" altLang="en-US" b="1" dirty="0">
                <a:latin typeface="Segoe UI "/>
              </a:rPr>
              <a:t>personally</a:t>
            </a:r>
            <a:r>
              <a:rPr lang="en-US" altLang="en-US" dirty="0">
                <a:latin typeface="Segoe UI "/>
              </a:rPr>
              <a:t> signed in permanent ink by the person named as the signatory, or a true copy thereof; or</a:t>
            </a:r>
          </a:p>
          <a:p>
            <a:pPr lvl="2"/>
            <a:r>
              <a:rPr lang="en-US" altLang="en-US" dirty="0">
                <a:latin typeface="Segoe UI "/>
              </a:rPr>
              <a:t>(2) An electronic signature that meets the requirements of paragraph (c) of this section, </a:t>
            </a:r>
            <a:r>
              <a:rPr lang="en-US" altLang="en-US" b="1" dirty="0">
                <a:latin typeface="Segoe UI "/>
              </a:rPr>
              <a:t>personally entered by the person named as the signatory</a:t>
            </a:r>
            <a:r>
              <a:rPr lang="en-US" altLang="en-US" dirty="0">
                <a:latin typeface="Segoe UI "/>
              </a:rPr>
              <a:t>….</a:t>
            </a:r>
          </a:p>
          <a:p>
            <a:pPr marL="914400" lvl="2" indent="0">
              <a:buNone/>
            </a:pPr>
            <a:r>
              <a:rPr lang="en-US" altLang="en-US" dirty="0">
                <a:latin typeface="Segoe UI "/>
              </a:rPr>
              <a:t>* * * * *</a:t>
            </a:r>
          </a:p>
          <a:p>
            <a:pPr lvl="1"/>
            <a:r>
              <a:rPr lang="en-US" altLang="en-US" dirty="0">
                <a:latin typeface="Segoe UI "/>
              </a:rPr>
              <a:t> (c) Requirements for electronic signature. A person signing a document electronically must:</a:t>
            </a:r>
          </a:p>
          <a:p>
            <a:pPr lvl="2"/>
            <a:r>
              <a:rPr lang="en-US" altLang="en-US" dirty="0">
                <a:latin typeface="Segoe UI "/>
              </a:rPr>
              <a:t>(1) </a:t>
            </a:r>
            <a:r>
              <a:rPr lang="en-US" altLang="en-US" b="1" dirty="0">
                <a:latin typeface="Segoe UI "/>
              </a:rPr>
              <a:t>Personally enter </a:t>
            </a:r>
            <a:r>
              <a:rPr lang="en-US" altLang="en-US" dirty="0">
                <a:latin typeface="Segoe UI "/>
              </a:rPr>
              <a:t>any combination of letters, numbers, spaces and/or punctuation marks that the signer has adopted as a signature, placed between two forward slash (“/”) symbols in the signature block on the electronic submission; or</a:t>
            </a:r>
          </a:p>
          <a:p>
            <a:pPr lvl="2"/>
            <a:r>
              <a:rPr lang="en-US" altLang="en-US" dirty="0">
                <a:latin typeface="Segoe UI "/>
              </a:rPr>
              <a:t>(2) Sign the document using some other form of electronic signature specified by the Director.”</a:t>
            </a:r>
          </a:p>
          <a:p>
            <a:pPr lvl="2"/>
            <a:endParaRPr lang="en-US" altLang="en-US" dirty="0"/>
          </a:p>
          <a:p>
            <a:pPr lvl="1"/>
            <a:endParaRPr lang="en-US" altLang="en-US" dirty="0"/>
          </a:p>
          <a:p>
            <a:endParaRPr lang="en-US" dirty="0"/>
          </a:p>
        </p:txBody>
      </p:sp>
      <p:sp>
        <p:nvSpPr>
          <p:cNvPr id="2" name="Title 1"/>
          <p:cNvSpPr>
            <a:spLocks noGrp="1"/>
          </p:cNvSpPr>
          <p:nvPr>
            <p:ph type="title"/>
          </p:nvPr>
        </p:nvSpPr>
        <p:spPr/>
        <p:txBody>
          <a:bodyPr>
            <a:normAutofit fontScale="90000"/>
          </a:bodyPr>
          <a:lstStyle/>
          <a:p>
            <a:r>
              <a:rPr lang="en-US"/>
              <a:t>Signatures on trademark documents</a:t>
            </a:r>
            <a:endParaRPr lang="en-US" dirty="0"/>
          </a:p>
        </p:txBody>
      </p:sp>
      <p:sp>
        <p:nvSpPr>
          <p:cNvPr id="4" name="Slide Number Placeholder 3"/>
          <p:cNvSpPr>
            <a:spLocks noGrp="1"/>
          </p:cNvSpPr>
          <p:nvPr>
            <p:ph type="sldNum" sz="quarter" idx="10"/>
          </p:nvPr>
        </p:nvSpPr>
        <p:spPr/>
        <p:txBody>
          <a:bodyPr/>
          <a:lstStyle/>
          <a:p>
            <a:pPr lvl="0"/>
            <a:fld id="{92DA454B-C859-4892-B9FA-68B588C9F547}" type="slidenum">
              <a:rPr lang="en-US" noProof="0" smtClean="0"/>
              <a:pPr lvl="0"/>
              <a:t>39</a:t>
            </a:fld>
            <a:endParaRPr lang="en-US" noProof="0" dirty="0"/>
          </a:p>
        </p:txBody>
      </p:sp>
    </p:spTree>
    <p:extLst>
      <p:ext uri="{BB962C8B-B14F-4D97-AF65-F5344CB8AC3E}">
        <p14:creationId xmlns:p14="http://schemas.microsoft.com/office/powerpoint/2010/main" val="3481434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55000" lnSpcReduction="20000"/>
          </a:bodyPr>
          <a:lstStyle/>
          <a:p>
            <a:r>
              <a:rPr lang="en-US" dirty="0">
                <a:latin typeface="Segoe UI Light" panose="020B0502040204020203" pitchFamily="34" charset="0"/>
                <a:cs typeface="Segoe UI Light" panose="020B0502040204020203" pitchFamily="34" charset="0"/>
              </a:rPr>
              <a:t>Activities that constitute practice before the USPTO are broadly defined in        37 C.F.R. §§ 11.5(b) and 11.14:</a:t>
            </a:r>
          </a:p>
          <a:p>
            <a:pPr lvl="1"/>
            <a:r>
              <a:rPr lang="en-US" dirty="0"/>
              <a:t>Includes communicating with and advising a client concerning matters pending or contemplated to be presented before the USPTO (37 C.F.R. § 11.5(b));</a:t>
            </a:r>
          </a:p>
          <a:p>
            <a:pPr lvl="1"/>
            <a:r>
              <a:rPr lang="en-US" dirty="0"/>
              <a:t>Consulting with or giving advice to a client in contemplation of filing a </a:t>
            </a:r>
            <a:r>
              <a:rPr lang="en-US" b="1" dirty="0"/>
              <a:t>patent application </a:t>
            </a:r>
            <a:r>
              <a:rPr lang="en-US" dirty="0"/>
              <a:t>or other document with the USPTO (37 C.F.R. § 11.5(b)(1)); or</a:t>
            </a:r>
          </a:p>
          <a:p>
            <a:pPr lvl="1"/>
            <a:r>
              <a:rPr lang="en-US" dirty="0"/>
              <a:t>Consulting with or giving advice to a client in contemplation of filing a </a:t>
            </a:r>
            <a:r>
              <a:rPr lang="en-US" b="1" dirty="0"/>
              <a:t>trademark application </a:t>
            </a:r>
            <a:r>
              <a:rPr lang="en-US" dirty="0"/>
              <a:t>or other document with the USPTO (37 C.F.R. § 11.5(b)(2)).</a:t>
            </a:r>
          </a:p>
          <a:p>
            <a:pPr lvl="1"/>
            <a:r>
              <a:rPr lang="en-US" dirty="0"/>
              <a:t>Nothing in this section (37 C.F.R. § 11.5(b)) proscribes a practitioner from employing or retaining non-practitioner assistants under the supervision of the practitioner to assist the practitioner in matters pending or contemplated to be presented before the USPTO. </a:t>
            </a:r>
          </a:p>
          <a:p>
            <a:pPr lvl="1"/>
            <a:r>
              <a:rPr lang="en-US" i="1" dirty="0"/>
              <a:t>See also </a:t>
            </a:r>
            <a:r>
              <a:rPr lang="en-US" dirty="0"/>
              <a:t>37 C.F.R. § 11.14 for details regarding individuals who may practice before the USPTO in trademark and other non-patent matters.</a:t>
            </a:r>
          </a:p>
        </p:txBody>
      </p:sp>
      <p:sp>
        <p:nvSpPr>
          <p:cNvPr id="2" name="Title 1"/>
          <p:cNvSpPr>
            <a:spLocks noGrp="1"/>
          </p:cNvSpPr>
          <p:nvPr>
            <p:ph type="title"/>
          </p:nvPr>
        </p:nvSpPr>
        <p:spPr/>
        <p:txBody>
          <a:bodyPr/>
          <a:lstStyle/>
          <a:p>
            <a:r>
              <a:rPr lang="en-US"/>
              <a:t>Practice before the USPTO</a:t>
            </a:r>
            <a:endParaRPr lang="en-US" dirty="0"/>
          </a:p>
        </p:txBody>
      </p:sp>
      <p:sp>
        <p:nvSpPr>
          <p:cNvPr id="5" name="Slide Number Placeholder 3"/>
          <p:cNvSpPr>
            <a:spLocks noGrp="1"/>
          </p:cNvSpPr>
          <p:nvPr>
            <p:ph type="sldNum" sz="quarter" idx="10"/>
          </p:nvPr>
        </p:nvSpPr>
        <p:spPr/>
        <p:txBody>
          <a:bodyPr/>
          <a:lstStyle/>
          <a:p>
            <a:fld id="{92DA454B-C859-4892-B9FA-68B588C9F547}" type="slidenum">
              <a:rPr lang="en-US" smtClean="0"/>
              <a:pPr/>
              <a:t>4</a:t>
            </a:fld>
            <a:endParaRPr lang="en-US" dirty="0"/>
          </a:p>
        </p:txBody>
      </p:sp>
    </p:spTree>
    <p:extLst>
      <p:ext uri="{BB962C8B-B14F-4D97-AF65-F5344CB8AC3E}">
        <p14:creationId xmlns:p14="http://schemas.microsoft.com/office/powerpoint/2010/main" val="22963077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9A3F922-8B0D-480C-8560-C6A89A4F38A0}"/>
              </a:ext>
            </a:extLst>
          </p:cNvPr>
          <p:cNvSpPr txBox="1"/>
          <p:nvPr/>
        </p:nvSpPr>
        <p:spPr>
          <a:xfrm>
            <a:off x="3470563" y="2688910"/>
            <a:ext cx="4995949"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4C97">
                    <a:lumMod val="75000"/>
                  </a:srgbClr>
                </a:solidFill>
                <a:effectLst/>
                <a:uLnTx/>
                <a:uFillTx/>
                <a:latin typeface="Segoe UI"/>
                <a:ea typeface="+mn-ea"/>
                <a:cs typeface="+mn-cs"/>
              </a:rPr>
              <a:t>U.S. Counsel Rule</a:t>
            </a:r>
          </a:p>
        </p:txBody>
      </p:sp>
      <p:pic>
        <p:nvPicPr>
          <p:cNvPr id="5" name="Graphic 4" descr="Employee badge">
            <a:extLst>
              <a:ext uri="{FF2B5EF4-FFF2-40B4-BE49-F238E27FC236}">
                <a16:creationId xmlns:a16="http://schemas.microsoft.com/office/drawing/2014/main" id="{DCB14006-1B54-49B5-8757-AC7DF84B45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0011" y="1988820"/>
            <a:ext cx="1737360" cy="1737360"/>
          </a:xfrm>
          <a:prstGeom prst="rect">
            <a:avLst/>
          </a:prstGeom>
        </p:spPr>
      </p:pic>
      <p:sp>
        <p:nvSpPr>
          <p:cNvPr id="6" name="Slide Number Placeholder 5">
            <a:extLst>
              <a:ext uri="{FF2B5EF4-FFF2-40B4-BE49-F238E27FC236}">
                <a16:creationId xmlns:a16="http://schemas.microsoft.com/office/drawing/2014/main" id="{B4C0B5A1-3463-4ADD-9154-549B95BECEA6}"/>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40</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8381312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4090851"/>
          </a:xfrm>
        </p:spPr>
        <p:txBody>
          <a:bodyPr>
            <a:normAutofit fontScale="40000" lnSpcReduction="20000"/>
          </a:bodyPr>
          <a:lstStyle/>
          <a:p>
            <a:pPr>
              <a:lnSpc>
                <a:spcPct val="120000"/>
              </a:lnSpc>
            </a:pPr>
            <a:r>
              <a:rPr lang="en-US" dirty="0">
                <a:latin typeface="Segoe UI "/>
                <a:cs typeface="Segoe UI Light" panose="020B0502040204020203" pitchFamily="34" charset="0"/>
              </a:rPr>
              <a:t>Increase in foreign parties not authorized to represent trademark applicants and improperly representing foreign applicants in trademark (TM) matters.</a:t>
            </a:r>
          </a:p>
          <a:p>
            <a:pPr>
              <a:lnSpc>
                <a:spcPct val="120000"/>
              </a:lnSpc>
            </a:pPr>
            <a:r>
              <a:rPr lang="en-US" dirty="0">
                <a:latin typeface="Segoe UI "/>
                <a:cs typeface="Segoe UI Light" panose="020B0502040204020203" pitchFamily="34" charset="0"/>
              </a:rPr>
              <a:t>Fraudulent or inaccurate claims of use are a burden on the trademark system and the public and jeopardize validity of marks.</a:t>
            </a:r>
          </a:p>
          <a:p>
            <a:pPr>
              <a:lnSpc>
                <a:spcPct val="120000"/>
              </a:lnSpc>
            </a:pPr>
            <a:r>
              <a:rPr lang="en-US" dirty="0">
                <a:latin typeface="Segoe UI "/>
                <a:cs typeface="Segoe UI Light" panose="020B0502040204020203" pitchFamily="34" charset="0"/>
              </a:rPr>
              <a:t>Effective August 3, 2019: </a:t>
            </a:r>
          </a:p>
          <a:p>
            <a:pPr lvl="1">
              <a:lnSpc>
                <a:spcPct val="120000"/>
              </a:lnSpc>
            </a:pPr>
            <a:r>
              <a:rPr lang="en-US" dirty="0">
                <a:latin typeface="Segoe UI "/>
              </a:rPr>
              <a:t>Foreign-domiciled trademark applicants, registrants, and parties to Trademark Trial and Appeal Board proceedings must be represented at the USPTO by an attorney who is licensed to practice law in the United States.</a:t>
            </a:r>
          </a:p>
          <a:p>
            <a:pPr>
              <a:lnSpc>
                <a:spcPct val="120000"/>
              </a:lnSpc>
            </a:pPr>
            <a:r>
              <a:rPr lang="en-US" dirty="0">
                <a:latin typeface="Segoe UI "/>
                <a:cs typeface="Segoe UI Light" panose="020B0502040204020203" pitchFamily="34" charset="0"/>
              </a:rPr>
              <a:t>Final rule: 84 Fed. Reg. 31498 (July 2, 2019).</a:t>
            </a:r>
          </a:p>
          <a:p>
            <a:pPr>
              <a:lnSpc>
                <a:spcPct val="120000"/>
              </a:lnSpc>
            </a:pPr>
            <a:r>
              <a:rPr lang="en-US" dirty="0">
                <a:latin typeface="Segoe UI "/>
                <a:cs typeface="Segoe UI Light" panose="020B0502040204020203" pitchFamily="34" charset="0"/>
              </a:rPr>
              <a:t>Canadian patent agents are no longer able to represent Canadian parties in U.S. TM matters.</a:t>
            </a:r>
          </a:p>
          <a:p>
            <a:pPr>
              <a:lnSpc>
                <a:spcPct val="120000"/>
              </a:lnSpc>
            </a:pPr>
            <a:r>
              <a:rPr lang="en-US" dirty="0">
                <a:latin typeface="Segoe UI "/>
                <a:cs typeface="Segoe UI Light" panose="020B0502040204020203" pitchFamily="34" charset="0"/>
              </a:rPr>
              <a:t>Canadian TM attorneys and agents will only be able to serve as additionally appointed practitioners:</a:t>
            </a:r>
          </a:p>
          <a:p>
            <a:pPr lvl="1">
              <a:lnSpc>
                <a:spcPct val="120000"/>
              </a:lnSpc>
            </a:pPr>
            <a:r>
              <a:rPr lang="en-US" dirty="0">
                <a:latin typeface="Segoe UI "/>
              </a:rPr>
              <a:t>Clients must appoint U.S.-licensed attorney to file formal responses; and </a:t>
            </a:r>
          </a:p>
          <a:p>
            <a:pPr lvl="1">
              <a:lnSpc>
                <a:spcPct val="120000"/>
              </a:lnSpc>
            </a:pPr>
            <a:r>
              <a:rPr lang="en-US" dirty="0">
                <a:latin typeface="Segoe UI "/>
              </a:rPr>
              <a:t>The USPTO will only correspond with U.S. licensed attorney.</a:t>
            </a:r>
          </a:p>
        </p:txBody>
      </p:sp>
      <p:sp>
        <p:nvSpPr>
          <p:cNvPr id="2" name="Title 1"/>
          <p:cNvSpPr>
            <a:spLocks noGrp="1"/>
          </p:cNvSpPr>
          <p:nvPr>
            <p:ph type="title"/>
          </p:nvPr>
        </p:nvSpPr>
        <p:spPr/>
        <p:txBody>
          <a:bodyPr/>
          <a:lstStyle/>
          <a:p>
            <a:r>
              <a:rPr lang="en-US" dirty="0"/>
              <a:t>Trademarks: U.S. counsel rule</a:t>
            </a:r>
          </a:p>
        </p:txBody>
      </p:sp>
      <p:sp>
        <p:nvSpPr>
          <p:cNvPr id="5" name="Slide Number Placeholder 3"/>
          <p:cNvSpPr>
            <a:spLocks noGrp="1"/>
          </p:cNvSpPr>
          <p:nvPr>
            <p:ph type="sldNum" sz="quarter" idx="10"/>
          </p:nvPr>
        </p:nvSpPr>
        <p:spPr/>
        <p:txBody>
          <a:bodyPr/>
          <a:lstStyle/>
          <a:p>
            <a:fld id="{92DA454B-C859-4892-B9FA-68B588C9F547}" type="slidenum">
              <a:rPr lang="en-US" smtClean="0"/>
              <a:pPr/>
              <a:t>41</a:t>
            </a:fld>
            <a:endParaRPr lang="en-US" dirty="0"/>
          </a:p>
        </p:txBody>
      </p:sp>
    </p:spTree>
    <p:extLst>
      <p:ext uri="{BB962C8B-B14F-4D97-AF65-F5344CB8AC3E}">
        <p14:creationId xmlns:p14="http://schemas.microsoft.com/office/powerpoint/2010/main" val="24470386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 counsel rule </a:t>
            </a:r>
            <a:r>
              <a:rPr lang="en-US" altLang="en-US" dirty="0"/>
              <a:t>–</a:t>
            </a:r>
            <a:r>
              <a:rPr lang="en-US" dirty="0"/>
              <a:t> solicitation</a:t>
            </a:r>
          </a:p>
        </p:txBody>
      </p:sp>
      <p:sp>
        <p:nvSpPr>
          <p:cNvPr id="4" name="Slide Number Placeholder 3"/>
          <p:cNvSpPr>
            <a:spLocks noGrp="1"/>
          </p:cNvSpPr>
          <p:nvPr>
            <p:ph type="sldNum" sz="quarter" idx="10"/>
          </p:nvPr>
        </p:nvSpPr>
        <p:spPr/>
        <p:txBody>
          <a:bodyPr/>
          <a:lstStyle/>
          <a:p>
            <a:fld id="{92DA454B-C859-4892-B9FA-68B588C9F547}" type="slidenum">
              <a:rPr lang="en-US" smtClean="0"/>
              <a:t>42</a:t>
            </a:fld>
            <a:endParaRPr lang="en-US" dirty="0"/>
          </a:p>
        </p:txBody>
      </p:sp>
      <p:pic>
        <p:nvPicPr>
          <p:cNvPr id="7" name="Picture 6" descr="Example of improper solicitation under U.S. Counsel rule"/>
          <p:cNvPicPr>
            <a:picLocks noChangeAspect="1"/>
          </p:cNvPicPr>
          <p:nvPr/>
        </p:nvPicPr>
        <p:blipFill>
          <a:blip r:embed="rId3"/>
          <a:stretch>
            <a:fillRect/>
          </a:stretch>
        </p:blipFill>
        <p:spPr>
          <a:xfrm>
            <a:off x="877332" y="1774170"/>
            <a:ext cx="7389336" cy="2386439"/>
          </a:xfrm>
          <a:prstGeom prst="rect">
            <a:avLst/>
          </a:prstGeom>
          <a:ln>
            <a:solidFill>
              <a:schemeClr val="tx1"/>
            </a:solidFill>
          </a:ln>
        </p:spPr>
      </p:pic>
    </p:spTree>
    <p:extLst>
      <p:ext uri="{BB962C8B-B14F-4D97-AF65-F5344CB8AC3E}">
        <p14:creationId xmlns:p14="http://schemas.microsoft.com/office/powerpoint/2010/main" val="20988762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Example of solicitation email under U.S. Counsel Rule">
            <a:extLst>
              <a:ext uri="{FF2B5EF4-FFF2-40B4-BE49-F238E27FC236}">
                <a16:creationId xmlns:a16="http://schemas.microsoft.com/office/drawing/2014/main" id="{6364E9E7-D3E3-4A6B-BA4F-D641BCF7DCD6}"/>
              </a:ext>
            </a:extLst>
          </p:cNvPr>
          <p:cNvPicPr>
            <a:picLocks noGrp="1" noChangeAspect="1"/>
          </p:cNvPicPr>
          <p:nvPr>
            <p:ph idx="1"/>
          </p:nvPr>
        </p:nvPicPr>
        <p:blipFill>
          <a:blip r:embed="rId3"/>
          <a:stretch>
            <a:fillRect/>
          </a:stretch>
        </p:blipFill>
        <p:spPr>
          <a:xfrm>
            <a:off x="5299203" y="1251098"/>
            <a:ext cx="2414720" cy="3539430"/>
          </a:xfrm>
          <a:prstGeom prst="rect">
            <a:avLst/>
          </a:prstGeom>
        </p:spPr>
      </p:pic>
      <p:sp>
        <p:nvSpPr>
          <p:cNvPr id="2" name="Title 1">
            <a:extLst>
              <a:ext uri="{FF2B5EF4-FFF2-40B4-BE49-F238E27FC236}">
                <a16:creationId xmlns:a16="http://schemas.microsoft.com/office/drawing/2014/main" id="{D8DD9B53-EAEE-42AB-B7B1-86594AAB0368}"/>
              </a:ext>
            </a:extLst>
          </p:cNvPr>
          <p:cNvSpPr>
            <a:spLocks noGrp="1"/>
          </p:cNvSpPr>
          <p:nvPr>
            <p:ph type="title"/>
          </p:nvPr>
        </p:nvSpPr>
        <p:spPr>
          <a:xfrm>
            <a:off x="457200" y="309580"/>
            <a:ext cx="8229600" cy="477229"/>
          </a:xfrm>
        </p:spPr>
        <p:txBody>
          <a:bodyPr>
            <a:normAutofit fontScale="90000"/>
          </a:bodyPr>
          <a:lstStyle/>
          <a:p>
            <a:r>
              <a:rPr lang="en-US" dirty="0"/>
              <a:t>U.S. counsel rule </a:t>
            </a:r>
            <a:r>
              <a:rPr lang="en-US" altLang="en-US" dirty="0"/>
              <a:t>–</a:t>
            </a:r>
            <a:r>
              <a:rPr lang="en-US" dirty="0"/>
              <a:t> solicitation</a:t>
            </a:r>
          </a:p>
        </p:txBody>
      </p:sp>
      <p:sp>
        <p:nvSpPr>
          <p:cNvPr id="4" name="Slide Number Placeholder 3">
            <a:extLst>
              <a:ext uri="{FF2B5EF4-FFF2-40B4-BE49-F238E27FC236}">
                <a16:creationId xmlns:a16="http://schemas.microsoft.com/office/drawing/2014/main" id="{8511420D-7FF8-4DFF-B4E7-40A760B71835}"/>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43</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
        <p:nvSpPr>
          <p:cNvPr id="6" name="Rectangle 5">
            <a:extLst>
              <a:ext uri="{FF2B5EF4-FFF2-40B4-BE49-F238E27FC236}">
                <a16:creationId xmlns:a16="http://schemas.microsoft.com/office/drawing/2014/main" id="{C92177A0-E23F-49C4-B813-47B9F30CA27C}"/>
              </a:ext>
            </a:extLst>
          </p:cNvPr>
          <p:cNvSpPr/>
          <p:nvPr/>
        </p:nvSpPr>
        <p:spPr>
          <a:xfrm>
            <a:off x="474919" y="1265534"/>
            <a:ext cx="4203405" cy="329320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美标源头律师合作，非华人律师</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22222"/>
                </a:solidFill>
                <a:effectLst/>
                <a:uLnTx/>
                <a:uFillTx/>
                <a:latin typeface="Segoe UI Light" panose="020B0502040204020203" pitchFamily="34" charset="0"/>
                <a:cs typeface="Segoe UI Light" panose="020B0502040204020203" pitchFamily="34" charset="0"/>
              </a:rPr>
              <a:t>1 message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Segoe UI Light" panose="020B0502040204020203" pitchFamily="34" charset="0"/>
                <a:cs typeface="Segoe UI Light" panose="020B0502040204020203" pitchFamily="34" charset="0"/>
              </a:rPr>
              <a:t>US_Trademark_Agent</a:t>
            </a:r>
            <a:r>
              <a:rPr kumimoji="0" lang="en-US" sz="1600" b="1"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 </a:t>
            </a:r>
            <a:r>
              <a:rPr kumimoji="0" lang="en-US" sz="1600" b="0"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&lt;</a:t>
            </a:r>
            <a:r>
              <a:rPr kumimoji="0" lang="en-US" sz="1600" b="0" i="0" u="none" strike="noStrike" kern="1200" cap="none" spc="0" normalizeH="0" baseline="0" noProof="0" dirty="0">
                <a:ln>
                  <a:noFill/>
                </a:ln>
                <a:solidFill>
                  <a:srgbClr val="000000"/>
                </a:solidFill>
                <a:effectLst/>
                <a:highlight>
                  <a:srgbClr val="000000"/>
                </a:highlight>
                <a:uLnTx/>
                <a:uFillTx/>
                <a:latin typeface="Segoe UI Light" panose="020B0502040204020203" pitchFamily="34" charset="0"/>
                <a:cs typeface="Segoe UI Light" panose="020B0502040204020203" pitchFamily="34" charset="0"/>
              </a:rPr>
              <a:t>tony@zcompany.com</a:t>
            </a:r>
            <a:r>
              <a:rPr kumimoji="0" lang="en-US" sz="1600" b="0"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&gt; Sat, Mar 12, 2022 at 2:23 AM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Reply-To: </a:t>
            </a:r>
            <a:r>
              <a:rPr kumimoji="0" lang="en-US" sz="1600" b="0" i="0" u="none" strike="noStrike" kern="1200" cap="none" spc="0" normalizeH="0" baseline="0" noProof="0" dirty="0">
                <a:ln>
                  <a:noFill/>
                </a:ln>
                <a:solidFill>
                  <a:srgbClr val="000000"/>
                </a:solidFill>
                <a:effectLst/>
                <a:highlight>
                  <a:srgbClr val="000000"/>
                </a:highlight>
                <a:uLnTx/>
                <a:uFillTx/>
                <a:latin typeface="Segoe UI Light" panose="020B0502040204020203" pitchFamily="34" charset="0"/>
                <a:cs typeface="Segoe UI Light" panose="020B0502040204020203" pitchFamily="34" charset="0"/>
              </a:rPr>
              <a:t>tony@zcompany.cn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To: </a:t>
            </a:r>
            <a:r>
              <a:rPr kumimoji="0" lang="en-US" sz="1600" b="0" i="0" u="none" strike="noStrike" kern="1200" cap="none" spc="0" normalizeH="0" baseline="0" noProof="0" dirty="0">
                <a:ln>
                  <a:noFill/>
                </a:ln>
                <a:solidFill>
                  <a:srgbClr val="000000"/>
                </a:solidFill>
                <a:effectLst/>
                <a:highlight>
                  <a:srgbClr val="000000"/>
                </a:highlight>
                <a:uLnTx/>
                <a:uFillTx/>
                <a:latin typeface="Segoe UI Light" panose="020B0502040204020203" pitchFamily="34" charset="0"/>
                <a:cs typeface="Segoe UI Light" panose="020B0502040204020203" pitchFamily="34" charset="0"/>
              </a:rPr>
              <a:t>@gmail.com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您好，</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初步沟通后，可提供美国白皮律师（非华人）商标方案如下：</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*符合</a:t>
            </a:r>
            <a:r>
              <a:rPr kumimoji="0" lang="en-US" altLang="zh-CN" sz="1600" b="0"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4</a:t>
            </a:r>
            <a:r>
              <a:rPr kumimoji="0" lang="zh-CN" altLang="en-US" sz="1600" b="0"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月</a:t>
            </a:r>
            <a:r>
              <a:rPr kumimoji="0" lang="en-US" altLang="zh-CN" sz="1600" b="0"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9</a:t>
            </a:r>
            <a:r>
              <a:rPr kumimoji="0" lang="zh-CN" altLang="en-US" sz="1600" b="0"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日新规，</a:t>
            </a:r>
            <a:r>
              <a:rPr kumimoji="0" lang="en-US" altLang="zh-CN" sz="1600" b="0"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USPTO</a:t>
            </a:r>
            <a:r>
              <a:rPr kumimoji="0" lang="zh-CN" altLang="en-US" sz="1600" b="0"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律师实人认证；</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*可协助</a:t>
            </a:r>
            <a:r>
              <a:rPr kumimoji="0" lang="en-US" altLang="zh-CN" sz="1600" b="0"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OBJ</a:t>
            </a:r>
            <a:r>
              <a:rPr kumimoji="0" lang="zh-CN" altLang="en-US" sz="1600" b="0"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制作（律师助手子账号操作）；</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*使用</a:t>
            </a:r>
            <a:r>
              <a:rPr kumimoji="0" lang="en-US" sz="1600" b="0"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USPTO Payement Account</a:t>
            </a:r>
            <a:r>
              <a:rPr kumimoji="0" lang="ja-JP" altLang="en-US" sz="1600" b="0"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支付商标官费；</a:t>
            </a:r>
            <a:endPar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45052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62356" y="1012874"/>
            <a:ext cx="7882482" cy="3882683"/>
          </a:xfrm>
        </p:spPr>
        <p:txBody>
          <a:bodyPr>
            <a:normAutofit fontScale="55000" lnSpcReduction="20000"/>
          </a:bodyPr>
          <a:lstStyle/>
          <a:p>
            <a:pPr marL="0" lvl="0" indent="0">
              <a:buNone/>
            </a:pPr>
            <a:endParaRPr lang="en-US" dirty="0"/>
          </a:p>
          <a:p>
            <a:pPr lvl="1"/>
            <a:r>
              <a:rPr lang="en-US" sz="2900" b="1" dirty="0">
                <a:latin typeface="Segoe UI" panose="020B0502040204020203" pitchFamily="34" charset="0"/>
                <a:cs typeface="Segoe UI" panose="020B0502040204020203" pitchFamily="34" charset="0"/>
              </a:rPr>
              <a:t>Yiheng Lou, Proceeding No. D2021-04 (USPTO May 12, 2021)</a:t>
            </a:r>
          </a:p>
          <a:p>
            <a:pPr lvl="2"/>
            <a:r>
              <a:rPr lang="en-US" sz="2500" dirty="0">
                <a:latin typeface="Segoe UI" panose="020B0502040204020203" pitchFamily="34" charset="0"/>
                <a:cs typeface="Segoe UI" panose="020B0502040204020203" pitchFamily="34" charset="0"/>
              </a:rPr>
              <a:t>NY-licensed attorney contracted with Chinese IP firm (5/12/2021)</a:t>
            </a:r>
          </a:p>
          <a:p>
            <a:pPr lvl="1"/>
            <a:r>
              <a:rPr lang="en-US" sz="2900" b="1" dirty="0">
                <a:latin typeface="Segoe UI" panose="020B0502040204020203" pitchFamily="34" charset="0"/>
                <a:cs typeface="Segoe UI" panose="020B0502040204020203" pitchFamily="34" charset="0"/>
              </a:rPr>
              <a:t>Devasena Reddy, Proceeding No. D2021-13 (USPTO Sept. 9, 2021)</a:t>
            </a:r>
          </a:p>
          <a:p>
            <a:pPr lvl="2"/>
            <a:r>
              <a:rPr lang="en-US" sz="2500" dirty="0">
                <a:latin typeface="Segoe UI" panose="020B0502040204020203" pitchFamily="34" charset="0"/>
                <a:cs typeface="Segoe UI" panose="020B0502040204020203" pitchFamily="34" charset="0"/>
              </a:rPr>
              <a:t>CA-licensed attorney contracted with Indian TM filing firm (9/9/2021)</a:t>
            </a:r>
          </a:p>
          <a:p>
            <a:pPr lvl="1"/>
            <a:r>
              <a:rPr lang="en-US" sz="2900" b="1" dirty="0">
                <a:latin typeface="Segoe UI" panose="020B0502040204020203" pitchFamily="34" charset="0"/>
                <a:cs typeface="Segoe UI" panose="020B0502040204020203" pitchFamily="34" charset="0"/>
              </a:rPr>
              <a:t>Bennett David, Proceeding No. D2021-8 (USPTO Sept. 24, 2021)</a:t>
            </a:r>
          </a:p>
          <a:p>
            <a:pPr lvl="2"/>
            <a:r>
              <a:rPr lang="en-US" sz="2500" dirty="0">
                <a:latin typeface="Segoe UI" panose="020B0502040204020203" pitchFamily="34" charset="0"/>
                <a:cs typeface="Segoe UI" panose="020B0502040204020203" pitchFamily="34" charset="0"/>
              </a:rPr>
              <a:t>Patent attorney and MA-licensed attorney contracted with Chinese IP firm (9/24/2021)</a:t>
            </a:r>
          </a:p>
          <a:p>
            <a:pPr lvl="1"/>
            <a:r>
              <a:rPr lang="en-US" sz="2900" b="1" dirty="0">
                <a:latin typeface="Segoe UI" panose="020B0502040204020203" pitchFamily="34" charset="0"/>
                <a:cs typeface="Segoe UI" panose="020B0502040204020203" pitchFamily="34" charset="0"/>
              </a:rPr>
              <a:t>Di Li, Proceeding No. D2021-16 (USPTO Oct. 7, 2021)</a:t>
            </a:r>
          </a:p>
          <a:p>
            <a:pPr lvl="2"/>
            <a:r>
              <a:rPr lang="en-US" sz="2500" dirty="0">
                <a:latin typeface="Segoe UI" panose="020B0502040204020203" pitchFamily="34" charset="0"/>
                <a:cs typeface="Segoe UI" panose="020B0502040204020203" pitchFamily="34" charset="0"/>
              </a:rPr>
              <a:t>CA-licensed attorney contracted with Chinese firm that consults with online retailers (10/7/2021)</a:t>
            </a:r>
          </a:p>
          <a:p>
            <a:pPr lvl="1"/>
            <a:r>
              <a:rPr lang="en-US" sz="2900" b="1" dirty="0">
                <a:latin typeface="Segoe UI" panose="020B0502040204020203" pitchFamily="34" charset="0"/>
                <a:cs typeface="Segoe UI" panose="020B0502040204020203" pitchFamily="34" charset="0"/>
              </a:rPr>
              <a:t>Tony Hom, Proceeding No. D2021-10 (USPTO Dec. 17, 2021)</a:t>
            </a:r>
          </a:p>
          <a:p>
            <a:pPr lvl="2"/>
            <a:r>
              <a:rPr lang="en-US" sz="2500" dirty="0">
                <a:latin typeface="Segoe UI" panose="020B0502040204020203" pitchFamily="34" charset="0"/>
                <a:cs typeface="Segoe UI" panose="020B0502040204020203" pitchFamily="34" charset="0"/>
              </a:rPr>
              <a:t>NY-licensed attorney contracted with several different Chinese firms (12/17/2021)</a:t>
            </a:r>
          </a:p>
        </p:txBody>
      </p:sp>
      <p:sp>
        <p:nvSpPr>
          <p:cNvPr id="2" name="Title 1"/>
          <p:cNvSpPr>
            <a:spLocks noGrp="1"/>
          </p:cNvSpPr>
          <p:nvPr>
            <p:ph type="title"/>
          </p:nvPr>
        </p:nvSpPr>
        <p:spPr/>
        <p:txBody>
          <a:bodyPr>
            <a:normAutofit/>
          </a:bodyPr>
          <a:lstStyle/>
          <a:p>
            <a:r>
              <a:rPr lang="en-US" dirty="0"/>
              <a:t>U.S. Counsel Rule Decisions</a:t>
            </a:r>
          </a:p>
        </p:txBody>
      </p:sp>
      <p:sp>
        <p:nvSpPr>
          <p:cNvPr id="4" name="Slide Number Placeholder 3">
            <a:extLst>
              <a:ext uri="{FF2B5EF4-FFF2-40B4-BE49-F238E27FC236}">
                <a16:creationId xmlns:a16="http://schemas.microsoft.com/office/drawing/2014/main" id="{0D5DE98F-3AC3-4E2A-A92E-5B9F3D600BAE}"/>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44</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4997645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62356" y="1219200"/>
            <a:ext cx="7882482" cy="3819868"/>
          </a:xfrm>
        </p:spPr>
        <p:txBody>
          <a:bodyPr>
            <a:normAutofit/>
          </a:bodyPr>
          <a:lstStyle/>
          <a:p>
            <a:pPr lvl="1"/>
            <a:r>
              <a:rPr lang="en-US" sz="1600" b="1" dirty="0">
                <a:latin typeface="Segoe UI" panose="020B0502040204020203" pitchFamily="34" charset="0"/>
                <a:cs typeface="Segoe UI" panose="020B0502040204020203" pitchFamily="34" charset="0"/>
              </a:rPr>
              <a:t>Jonathan Morton, Proceeding No. D2022-07 (USPTO Apr. 20, 2022)</a:t>
            </a:r>
            <a:r>
              <a:rPr lang="en-US" sz="1600" b="1" dirty="0">
                <a:solidFill>
                  <a:prstClr val="black"/>
                </a:solidFill>
                <a:latin typeface="Segoe UI" panose="020B0502040204020203" pitchFamily="34" charset="0"/>
                <a:cs typeface="Segoe UI" panose="020B0502040204020203" pitchFamily="34" charset="0"/>
              </a:rPr>
              <a:t> </a:t>
            </a:r>
          </a:p>
          <a:p>
            <a:pPr lvl="2"/>
            <a:r>
              <a:rPr lang="en-US" sz="1400" dirty="0">
                <a:solidFill>
                  <a:prstClr val="black"/>
                </a:solidFill>
                <a:latin typeface="Segoe UI" panose="020B0502040204020203" pitchFamily="34" charset="0"/>
                <a:cs typeface="Segoe UI" panose="020B0502040204020203" pitchFamily="34" charset="0"/>
              </a:rPr>
              <a:t>NY-licensed attorney contracted with foreign entities </a:t>
            </a:r>
          </a:p>
          <a:p>
            <a:pPr lvl="1"/>
            <a:r>
              <a:rPr lang="en-US" sz="1600" b="1" dirty="0">
                <a:latin typeface="Segoe UI" panose="020B0502040204020203" pitchFamily="34" charset="0"/>
                <a:cs typeface="Segoe UI" panose="020B0502040204020203" pitchFamily="34" charset="0"/>
              </a:rPr>
              <a:t>Kathy Hao, Proceeding No. D2021-14 (USPTO Apr. 27, 2022)</a:t>
            </a:r>
          </a:p>
          <a:p>
            <a:pPr lvl="2">
              <a:buFont typeface="Arial" panose="020B0604020202020204" pitchFamily="34" charset="0"/>
              <a:buChar char="•"/>
            </a:pPr>
            <a:r>
              <a:rPr lang="en-US" sz="1400" dirty="0">
                <a:latin typeface="Segoe UI" panose="020B0502040204020203" pitchFamily="34" charset="0"/>
                <a:cs typeface="Segoe UI" panose="020B0502040204020203" pitchFamily="34" charset="0"/>
              </a:rPr>
              <a:t>California licensed attorney contracted with several foreign entities </a:t>
            </a:r>
          </a:p>
          <a:p>
            <a:pPr lvl="1"/>
            <a:r>
              <a:rPr lang="en-US" sz="1600" b="1" dirty="0">
                <a:solidFill>
                  <a:prstClr val="black"/>
                </a:solidFill>
                <a:latin typeface="Segoe UI" panose="020B0502040204020203" pitchFamily="34" charset="0"/>
                <a:cs typeface="Segoe UI" panose="020B0502040204020203" pitchFamily="34" charset="0"/>
              </a:rPr>
              <a:t>Weibo Zhang, </a:t>
            </a:r>
            <a:r>
              <a:rPr lang="en-US" sz="1600" b="1" dirty="0">
                <a:latin typeface="Segoe UI" panose="020B0502040204020203" pitchFamily="34" charset="0"/>
                <a:cs typeface="Segoe UI" panose="020B0502040204020203" pitchFamily="34" charset="0"/>
              </a:rPr>
              <a:t>Proceeding No. D2022-16 (USPTO July 11, 2022)</a:t>
            </a:r>
            <a:endParaRPr lang="en-US" sz="1600" b="1" dirty="0">
              <a:solidFill>
                <a:prstClr val="black"/>
              </a:solidFill>
              <a:latin typeface="Segoe UI" panose="020B0502040204020203" pitchFamily="34" charset="0"/>
              <a:cs typeface="Segoe UI" panose="020B0502040204020203" pitchFamily="34" charset="0"/>
            </a:endParaRPr>
          </a:p>
          <a:p>
            <a:pPr lvl="2">
              <a:buFont typeface="Arial" panose="020B0604020202020204" pitchFamily="34" charset="0"/>
              <a:buChar char="•"/>
            </a:pPr>
            <a:r>
              <a:rPr lang="en-US" sz="1400" dirty="0">
                <a:solidFill>
                  <a:prstClr val="black"/>
                </a:solidFill>
                <a:latin typeface="Segoe UI" panose="020B0502040204020203" pitchFamily="34" charset="0"/>
                <a:cs typeface="Segoe UI" panose="020B0502040204020203" pitchFamily="34" charset="0"/>
              </a:rPr>
              <a:t>NY licensed attorney contracted with several foreign entities </a:t>
            </a:r>
          </a:p>
          <a:p>
            <a:pPr lvl="1"/>
            <a:r>
              <a:rPr lang="en-US" sz="1600" b="1" dirty="0">
                <a:solidFill>
                  <a:prstClr val="black"/>
                </a:solidFill>
                <a:latin typeface="Segoe UI" panose="020B0502040204020203" pitchFamily="34" charset="0"/>
                <a:cs typeface="Segoe UI" panose="020B0502040204020203" pitchFamily="34" charset="0"/>
              </a:rPr>
              <a:t>Elizabeth Yang, </a:t>
            </a:r>
            <a:r>
              <a:rPr lang="en-US" sz="1600" b="1" dirty="0">
                <a:latin typeface="Segoe UI" panose="020B0502040204020203" pitchFamily="34" charset="0"/>
                <a:cs typeface="Segoe UI" panose="020B0502040204020203" pitchFamily="34" charset="0"/>
              </a:rPr>
              <a:t>Proceeding No. D2021-11 (USPTO Dec. 17, 2021)</a:t>
            </a:r>
            <a:endParaRPr lang="en-US" sz="1600" b="1" dirty="0">
              <a:solidFill>
                <a:prstClr val="black"/>
              </a:solidFill>
              <a:latin typeface="Segoe UI" panose="020B0502040204020203" pitchFamily="34" charset="0"/>
              <a:cs typeface="Segoe UI" panose="020B0502040204020203" pitchFamily="34" charset="0"/>
            </a:endParaRPr>
          </a:p>
          <a:p>
            <a:pPr lvl="2"/>
            <a:r>
              <a:rPr lang="en-US" sz="1400" dirty="0">
                <a:solidFill>
                  <a:prstClr val="black"/>
                </a:solidFill>
                <a:latin typeface="Segoe UI" panose="020B0502040204020203" pitchFamily="34" charset="0"/>
                <a:cs typeface="Segoe UI" panose="020B0502040204020203" pitchFamily="34" charset="0"/>
              </a:rPr>
              <a:t>CA-licensed attorney contracted with foreign firm serving online retailers </a:t>
            </a:r>
          </a:p>
          <a:p>
            <a:pPr marL="114300" indent="0">
              <a:buNone/>
            </a:pPr>
            <a:r>
              <a:rPr lang="en-US" sz="2200" dirty="0">
                <a:solidFill>
                  <a:prstClr val="black"/>
                </a:solidFill>
                <a:latin typeface="Segoe UI" panose="020B0502040204020203" pitchFamily="34" charset="0"/>
                <a:cs typeface="Segoe UI" panose="020B0502040204020203" pitchFamily="34" charset="0"/>
              </a:rPr>
              <a:t>    _   </a:t>
            </a:r>
            <a:r>
              <a:rPr lang="en-US" sz="1600" b="1" dirty="0">
                <a:solidFill>
                  <a:prstClr val="black"/>
                </a:solidFill>
                <a:latin typeface="Segoe UI" panose="020B0502040204020203" pitchFamily="34" charset="0"/>
                <a:cs typeface="Segoe UI" panose="020B0502040204020203" pitchFamily="34" charset="0"/>
              </a:rPr>
              <a:t>Zhihua Han, Proceeding No. </a:t>
            </a:r>
            <a:r>
              <a:rPr lang="en-US" sz="1600" b="1" dirty="0">
                <a:solidFill>
                  <a:prstClr val="black"/>
                </a:solidFill>
              </a:rPr>
              <a:t>D2022-23 (USPTO Jan. 09, 2023)</a:t>
            </a:r>
            <a:r>
              <a:rPr lang="en-US" sz="2200" b="1" dirty="0">
                <a:solidFill>
                  <a:prstClr val="black"/>
                </a:solidFill>
                <a:latin typeface="Segoe UI" panose="020B0502040204020203" pitchFamily="34" charset="0"/>
                <a:cs typeface="Segoe UI" panose="020B0502040204020203" pitchFamily="34" charset="0"/>
              </a:rPr>
              <a:t> </a:t>
            </a:r>
            <a:r>
              <a:rPr lang="en-US" sz="2200" b="1" dirty="0">
                <a:solidFill>
                  <a:prstClr val="black"/>
                </a:solidFill>
              </a:rPr>
              <a:t> 		</a:t>
            </a:r>
            <a:r>
              <a:rPr lang="en-US" sz="2200" b="1" dirty="0">
                <a:solidFill>
                  <a:prstClr val="black"/>
                </a:solidFill>
                <a:latin typeface="Segoe UI" panose="020B0502040204020203" pitchFamily="34" charset="0"/>
                <a:cs typeface="Segoe UI" panose="020B0502040204020203" pitchFamily="34" charset="0"/>
              </a:rPr>
              <a:t> </a:t>
            </a:r>
          </a:p>
          <a:p>
            <a:pPr lvl="2"/>
            <a:r>
              <a:rPr lang="en-US" sz="1400" dirty="0">
                <a:solidFill>
                  <a:prstClr val="black"/>
                </a:solidFill>
                <a:latin typeface="Segoe UI" panose="020B0502040204020203" pitchFamily="34" charset="0"/>
                <a:cs typeface="Segoe UI" panose="020B0502040204020203" pitchFamily="34" charset="0"/>
              </a:rPr>
              <a:t>WA-licensed attorney contracted with several foreign firms to file both trademark and patent applications </a:t>
            </a:r>
          </a:p>
          <a:p>
            <a:pPr marL="740664" lvl="2" indent="0">
              <a:buNone/>
            </a:pPr>
            <a:endParaRPr lang="en-US" sz="1400" dirty="0">
              <a:solidFill>
                <a:prstClr val="black"/>
              </a:solidFill>
            </a:endParaRPr>
          </a:p>
          <a:p>
            <a:pPr marL="740664" lvl="2" indent="0">
              <a:buNone/>
            </a:pPr>
            <a:endParaRPr lang="en-US" sz="1400" dirty="0"/>
          </a:p>
          <a:p>
            <a:pPr lvl="1">
              <a:buFont typeface="Arial" panose="020B0604020202020204" pitchFamily="34" charset="0"/>
              <a:buChar char="•"/>
            </a:pPr>
            <a:endParaRPr lang="en-US" sz="1600" b="1" dirty="0"/>
          </a:p>
        </p:txBody>
      </p:sp>
      <p:sp>
        <p:nvSpPr>
          <p:cNvPr id="2" name="Title 1"/>
          <p:cNvSpPr>
            <a:spLocks noGrp="1"/>
          </p:cNvSpPr>
          <p:nvPr>
            <p:ph type="title"/>
          </p:nvPr>
        </p:nvSpPr>
        <p:spPr>
          <a:xfrm>
            <a:off x="457200" y="236823"/>
            <a:ext cx="8229600" cy="749941"/>
          </a:xfrm>
        </p:spPr>
        <p:txBody>
          <a:bodyPr>
            <a:normAutofit/>
          </a:bodyPr>
          <a:lstStyle/>
          <a:p>
            <a:r>
              <a:rPr lang="en-US" dirty="0"/>
              <a:t>U.S. Counsel Rule Decisions</a:t>
            </a:r>
          </a:p>
        </p:txBody>
      </p:sp>
      <p:sp>
        <p:nvSpPr>
          <p:cNvPr id="4" name="Slide Number Placeholder 3">
            <a:extLst>
              <a:ext uri="{FF2B5EF4-FFF2-40B4-BE49-F238E27FC236}">
                <a16:creationId xmlns:a16="http://schemas.microsoft.com/office/drawing/2014/main" id="{2A47B70C-0C27-43CE-95C6-1AA01AB7B8CF}"/>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45</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2454995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400" dirty="0">
                <a:latin typeface="Segoe UI Light" panose="020B0502040204020203" pitchFamily="34" charset="0"/>
                <a:cs typeface="Segoe UI Light" panose="020B0502040204020203" pitchFamily="34" charset="0"/>
              </a:rPr>
              <a:t>Since the implementation of the U.S. counsel rule, the Office has encountered several instances of co-opting/hijacking of U.S. practitioner’s name, address, and/or bar number.</a:t>
            </a:r>
          </a:p>
          <a:p>
            <a:pPr marL="0" indent="0">
              <a:buNone/>
            </a:pPr>
            <a:endParaRPr lang="en-US" sz="2400" dirty="0">
              <a:latin typeface="Segoe UI Light" panose="020B0502040204020203" pitchFamily="34" charset="0"/>
              <a:cs typeface="Segoe UI Light" panose="020B0502040204020203" pitchFamily="34" charset="0"/>
            </a:endParaRPr>
          </a:p>
          <a:p>
            <a:r>
              <a:rPr lang="en-US" sz="2400" dirty="0">
                <a:latin typeface="Segoe UI Light" panose="020B0502040204020203" pitchFamily="34" charset="0"/>
                <a:cs typeface="Segoe UI Light" panose="020B0502040204020203" pitchFamily="34" charset="0"/>
              </a:rPr>
              <a:t>Referral to state bars and other agencies that address fraud and consumer protection.</a:t>
            </a:r>
          </a:p>
        </p:txBody>
      </p:sp>
      <p:sp>
        <p:nvSpPr>
          <p:cNvPr id="2" name="Title 1"/>
          <p:cNvSpPr>
            <a:spLocks noGrp="1"/>
          </p:cNvSpPr>
          <p:nvPr>
            <p:ph type="title"/>
          </p:nvPr>
        </p:nvSpPr>
        <p:spPr/>
        <p:txBody>
          <a:bodyPr>
            <a:normAutofit fontScale="90000"/>
          </a:bodyPr>
          <a:lstStyle/>
          <a:p>
            <a:r>
              <a:rPr lang="en-US" dirty="0"/>
              <a:t>Hijacking of U.S. practitioner data </a:t>
            </a:r>
          </a:p>
        </p:txBody>
      </p:sp>
      <p:sp>
        <p:nvSpPr>
          <p:cNvPr id="4" name="Slide Number Placeholder 3"/>
          <p:cNvSpPr>
            <a:spLocks noGrp="1"/>
          </p:cNvSpPr>
          <p:nvPr>
            <p:ph type="sldNum" sz="quarter" idx="10"/>
          </p:nvPr>
        </p:nvSpPr>
        <p:spPr/>
        <p:txBody>
          <a:bodyPr/>
          <a:lstStyle/>
          <a:p>
            <a:fld id="{92DA454B-C859-4892-B9FA-68B588C9F547}" type="slidenum">
              <a:rPr lang="en-US" smtClean="0"/>
              <a:pPr/>
              <a:t>46</a:t>
            </a:fld>
            <a:endParaRPr lang="en-US" dirty="0"/>
          </a:p>
        </p:txBody>
      </p:sp>
    </p:spTree>
    <p:extLst>
      <p:ext uri="{BB962C8B-B14F-4D97-AF65-F5344CB8AC3E}">
        <p14:creationId xmlns:p14="http://schemas.microsoft.com/office/powerpoint/2010/main" val="7929010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7500" lnSpcReduction="20000"/>
          </a:bodyPr>
          <a:lstStyle/>
          <a:p>
            <a:endParaRPr lang="en-US" dirty="0"/>
          </a:p>
          <a:p>
            <a:r>
              <a:rPr lang="en-US" dirty="0">
                <a:latin typeface="Segoe UI Light" panose="020B0502040204020203" pitchFamily="34" charset="0"/>
                <a:cs typeface="Segoe UI Light" panose="020B0502040204020203" pitchFamily="34" charset="0"/>
              </a:rPr>
              <a:t>All those who practice TM matters before the USPTO are required to conduct their business with decorum and courtesy.  </a:t>
            </a:r>
            <a:r>
              <a:rPr lang="en-US" i="1" dirty="0">
                <a:latin typeface="Segoe UI Light" panose="020B0502040204020203" pitchFamily="34" charset="0"/>
                <a:cs typeface="Segoe UI Light" panose="020B0502040204020203" pitchFamily="34" charset="0"/>
              </a:rPr>
              <a:t>See</a:t>
            </a:r>
            <a:r>
              <a:rPr lang="en-US" dirty="0">
                <a:latin typeface="Segoe UI Light" panose="020B0502040204020203" pitchFamily="34" charset="0"/>
                <a:cs typeface="Segoe UI Light" panose="020B0502040204020203" pitchFamily="34" charset="0"/>
              </a:rPr>
              <a:t> 37 C.F.R. § 2.192; TMEP 709.07.</a:t>
            </a:r>
          </a:p>
          <a:p>
            <a:r>
              <a:rPr lang="en-US" dirty="0">
                <a:latin typeface="Segoe UI Light" panose="020B0502040204020203" pitchFamily="34" charset="0"/>
                <a:cs typeface="Segoe UI Light" panose="020B0502040204020203" pitchFamily="34" charset="0"/>
              </a:rPr>
              <a:t>If a submitted document contains rude or discourteous remarks, it may be referred to the Deputy Commissioner for Trademark Examination Policy for review.</a:t>
            </a:r>
          </a:p>
          <a:p>
            <a:r>
              <a:rPr lang="en-US" dirty="0">
                <a:latin typeface="Segoe UI Light" panose="020B0502040204020203" pitchFamily="34" charset="0"/>
                <a:cs typeface="Segoe UI Light" panose="020B0502040204020203" pitchFamily="34" charset="0"/>
              </a:rPr>
              <a:t>If it is determined that the document is in violation of     37 C.F.R. § 2.192, the document will not be considered and will be removed from the file. </a:t>
            </a:r>
          </a:p>
          <a:p>
            <a:endParaRPr lang="en-US" dirty="0"/>
          </a:p>
        </p:txBody>
      </p:sp>
      <p:sp>
        <p:nvSpPr>
          <p:cNvPr id="2" name="Title 1"/>
          <p:cNvSpPr>
            <a:spLocks noGrp="1"/>
          </p:cNvSpPr>
          <p:nvPr>
            <p:ph type="title"/>
          </p:nvPr>
        </p:nvSpPr>
        <p:spPr/>
        <p:txBody>
          <a:bodyPr>
            <a:normAutofit fontScale="90000"/>
          </a:bodyPr>
          <a:lstStyle/>
          <a:p>
            <a:r>
              <a:rPr lang="en-US" dirty="0"/>
              <a:t>Decorum required in trademark (TM) communications </a:t>
            </a:r>
          </a:p>
        </p:txBody>
      </p:sp>
      <p:sp>
        <p:nvSpPr>
          <p:cNvPr id="4" name="Slide Number Placeholder 3"/>
          <p:cNvSpPr>
            <a:spLocks noGrp="1"/>
          </p:cNvSpPr>
          <p:nvPr>
            <p:ph type="sldNum" sz="quarter" idx="10"/>
          </p:nvPr>
        </p:nvSpPr>
        <p:spPr/>
        <p:txBody>
          <a:bodyPr/>
          <a:lstStyle/>
          <a:p>
            <a:pPr lvl="0"/>
            <a:fld id="{92DA454B-C859-4892-B9FA-68B588C9F547}" type="slidenum">
              <a:rPr lang="en-US" noProof="0" smtClean="0"/>
              <a:pPr lvl="0"/>
              <a:t>47</a:t>
            </a:fld>
            <a:endParaRPr lang="en-US" noProof="0" dirty="0"/>
          </a:p>
        </p:txBody>
      </p:sp>
    </p:spTree>
    <p:extLst>
      <p:ext uri="{BB962C8B-B14F-4D97-AF65-F5344CB8AC3E}">
        <p14:creationId xmlns:p14="http://schemas.microsoft.com/office/powerpoint/2010/main" val="34038059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thicsVideo" descr="Ethics Scenario: Patent practitioner calling client about application filing, then again 1 year later, then at Examiner Interview making angry remarks, which later get referred to OE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69025" y="1020258"/>
            <a:ext cx="5815445" cy="3271188"/>
          </a:xfrm>
          <a:prstGeom prst="rect">
            <a:avLst/>
          </a:prstGeom>
        </p:spPr>
      </p:pic>
      <p:sp>
        <p:nvSpPr>
          <p:cNvPr id="3" name="Slide Number Placeholder 2"/>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48</a:t>
            </a:fld>
            <a:endParaRPr kumimoji="0" lang="en-US" sz="8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3932918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152526"/>
            <a:ext cx="8229600" cy="4020392"/>
          </a:xfrm>
        </p:spPr>
        <p:txBody>
          <a:bodyPr>
            <a:normAutofit fontScale="47500" lnSpcReduction="20000"/>
          </a:bodyPr>
          <a:lstStyle/>
          <a:p>
            <a:pPr marL="0" indent="0">
              <a:buNone/>
            </a:pPr>
            <a:r>
              <a:rPr lang="en-US" altLang="en-US" sz="3800" b="1" i="1" dirty="0">
                <a:latin typeface="Segoe UI Light" panose="020B0502040204020203" pitchFamily="34" charset="0"/>
                <a:cs typeface="Segoe UI Light" panose="020B0502040204020203" pitchFamily="34" charset="0"/>
              </a:rPr>
              <a:t>In re Schroeder</a:t>
            </a:r>
            <a:r>
              <a:rPr lang="en-US" altLang="en-US" sz="3800" dirty="0">
                <a:latin typeface="Segoe UI Light" panose="020B0502040204020203" pitchFamily="34" charset="0"/>
                <a:cs typeface="Segoe UI Light" panose="020B0502040204020203" pitchFamily="34" charset="0"/>
              </a:rPr>
              <a:t>, Proceeding No. D2014-08 (USPTO May 18, 2015):</a:t>
            </a:r>
          </a:p>
          <a:p>
            <a:r>
              <a:rPr lang="en-US" altLang="en-US" dirty="0">
                <a:latin typeface="+mn-lt"/>
                <a:cs typeface="Segoe UI Light" panose="020B0502040204020203" pitchFamily="34" charset="0"/>
              </a:rPr>
              <a:t>Patent attorney:</a:t>
            </a:r>
          </a:p>
          <a:p>
            <a:pPr lvl="1"/>
            <a:r>
              <a:rPr lang="en-US" altLang="en-US" dirty="0">
                <a:latin typeface="+mn-lt"/>
              </a:rPr>
              <a:t>Submitted unprofessional remarks in two separate Office action responses;</a:t>
            </a:r>
          </a:p>
          <a:p>
            <a:pPr lvl="1"/>
            <a:r>
              <a:rPr lang="en-US" altLang="en-US" dirty="0">
                <a:latin typeface="+mn-lt"/>
              </a:rPr>
              <a:t>Remarks were ultimately stricken from application files pursuant to 37 C.F.R. § 11.18(c)(1);</a:t>
            </a:r>
          </a:p>
          <a:p>
            <a:pPr lvl="1"/>
            <a:r>
              <a:rPr lang="en-US" altLang="en-US" dirty="0">
                <a:latin typeface="+mn-lt"/>
              </a:rPr>
              <a:t>Order noted that behavior was outside of the ordinary standard of professional obligation and client’s interests; and</a:t>
            </a:r>
          </a:p>
          <a:p>
            <a:pPr lvl="1"/>
            <a:r>
              <a:rPr lang="en-US" altLang="en-US" dirty="0">
                <a:latin typeface="+mn-lt"/>
              </a:rPr>
              <a:t>Aggravating factor: has not accepted responsibility or shown remorse for remarks.</a:t>
            </a:r>
          </a:p>
          <a:p>
            <a:r>
              <a:rPr lang="en-US" altLang="en-US" dirty="0">
                <a:latin typeface="+mn-lt"/>
                <a:cs typeface="Segoe UI Light" panose="020B0502040204020203" pitchFamily="34" charset="0"/>
              </a:rPr>
              <a:t>Default: 6-month suspension.</a:t>
            </a:r>
          </a:p>
          <a:p>
            <a:r>
              <a:rPr lang="en-US" altLang="en-US" dirty="0">
                <a:latin typeface="+mn-lt"/>
                <a:cs typeface="Segoe UI Light" panose="020B0502040204020203" pitchFamily="34" charset="0"/>
              </a:rPr>
              <a:t>Rule highlights:</a:t>
            </a:r>
          </a:p>
          <a:p>
            <a:pPr lvl="1"/>
            <a:r>
              <a:rPr lang="en-US" altLang="en-US" dirty="0">
                <a:latin typeface="+mn-lt"/>
              </a:rPr>
              <a:t>37 C.F.R. </a:t>
            </a:r>
            <a:r>
              <a:rPr lang="en-US" dirty="0">
                <a:latin typeface="+mn-lt"/>
              </a:rPr>
              <a:t>§ 10.23(a) – Disreputable or gross misconduct;</a:t>
            </a:r>
          </a:p>
          <a:p>
            <a:pPr lvl="1"/>
            <a:r>
              <a:rPr lang="en-US" altLang="en-US" dirty="0">
                <a:latin typeface="+mn-lt"/>
              </a:rPr>
              <a:t>37 C.F.R. </a:t>
            </a:r>
            <a:r>
              <a:rPr lang="en-US" dirty="0">
                <a:latin typeface="+mn-lt"/>
              </a:rPr>
              <a:t>§ 10.89(c)(5) – Discourteous conduct before the Office;</a:t>
            </a:r>
          </a:p>
          <a:p>
            <a:pPr lvl="1"/>
            <a:r>
              <a:rPr lang="en-US" altLang="en-US" dirty="0">
                <a:latin typeface="+mn-lt"/>
              </a:rPr>
              <a:t>37 C.F.R. </a:t>
            </a:r>
            <a:r>
              <a:rPr lang="en-US" dirty="0">
                <a:latin typeface="+mn-lt"/>
              </a:rPr>
              <a:t>§ 10.23(b)(5) – Conduct prejudicial to the administration of justice; and </a:t>
            </a:r>
          </a:p>
          <a:p>
            <a:pPr lvl="1"/>
            <a:r>
              <a:rPr lang="en-US" altLang="en-US" dirty="0">
                <a:latin typeface="+mn-lt"/>
              </a:rPr>
              <a:t>37 C.F.R. </a:t>
            </a:r>
            <a:r>
              <a:rPr lang="en-US" dirty="0">
                <a:latin typeface="+mn-lt"/>
              </a:rPr>
              <a:t>§ 11.18 – Certification upon filing of papers.</a:t>
            </a:r>
            <a:endParaRPr lang="en-US" altLang="en-US" dirty="0">
              <a:latin typeface="+mn-lt"/>
            </a:endParaRPr>
          </a:p>
          <a:p>
            <a:pPr lvl="1"/>
            <a:endParaRPr lang="en-US" altLang="en-US" dirty="0"/>
          </a:p>
          <a:p>
            <a:endParaRPr lang="en-US" dirty="0"/>
          </a:p>
        </p:txBody>
      </p:sp>
      <p:sp>
        <p:nvSpPr>
          <p:cNvPr id="2" name="Title 1"/>
          <p:cNvSpPr>
            <a:spLocks noGrp="1"/>
          </p:cNvSpPr>
          <p:nvPr>
            <p:ph type="title"/>
          </p:nvPr>
        </p:nvSpPr>
        <p:spPr/>
        <p:txBody>
          <a:bodyPr/>
          <a:lstStyle/>
          <a:p>
            <a:r>
              <a:rPr lang="en-US"/>
              <a:t>Disreputable or gross misconduct</a:t>
            </a:r>
            <a:endParaRPr lang="en-US" dirty="0"/>
          </a:p>
        </p:txBody>
      </p:sp>
      <p:sp>
        <p:nvSpPr>
          <p:cNvPr id="4" name="Slide Number Placeholder 3"/>
          <p:cNvSpPr>
            <a:spLocks noGrp="1"/>
          </p:cNvSpPr>
          <p:nvPr>
            <p:ph type="sldNum" sz="quarter" idx="10"/>
          </p:nvPr>
        </p:nvSpPr>
        <p:spPr/>
        <p:txBody>
          <a:bodyPr/>
          <a:lstStyle/>
          <a:p>
            <a:pPr lvl="0"/>
            <a:fld id="{92DA454B-C859-4892-B9FA-68B588C9F547}" type="slidenum">
              <a:rPr lang="en-US" noProof="0" smtClean="0"/>
              <a:pPr lvl="0"/>
              <a:t>49</a:t>
            </a:fld>
            <a:endParaRPr lang="en-US" noProof="0" dirty="0"/>
          </a:p>
        </p:txBody>
      </p:sp>
    </p:spTree>
    <p:extLst>
      <p:ext uri="{BB962C8B-B14F-4D97-AF65-F5344CB8AC3E}">
        <p14:creationId xmlns:p14="http://schemas.microsoft.com/office/powerpoint/2010/main" val="39747215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62500" lnSpcReduction="20000"/>
          </a:bodyPr>
          <a:lstStyle/>
          <a:p>
            <a:r>
              <a:rPr lang="en-US" dirty="0">
                <a:latin typeface="Segoe UI "/>
                <a:cs typeface="Segoe UI Light" panose="020B0502040204020203" pitchFamily="34" charset="0"/>
              </a:rPr>
              <a:t>Mission: protect the public and the integrity of the patent and trademark systems.</a:t>
            </a:r>
          </a:p>
          <a:p>
            <a:r>
              <a:rPr lang="en-US" dirty="0">
                <a:latin typeface="Segoe UI "/>
                <a:cs typeface="Segoe UI Light" panose="020B0502040204020203" pitchFamily="34" charset="0"/>
              </a:rPr>
              <a:t>Statutory authority:</a:t>
            </a:r>
          </a:p>
          <a:p>
            <a:pPr lvl="1"/>
            <a:r>
              <a:rPr lang="en-US" dirty="0">
                <a:latin typeface="Segoe UI "/>
              </a:rPr>
              <a:t>35 U.S.C. §§ 2(b)(2)(D) and 32. </a:t>
            </a:r>
          </a:p>
          <a:p>
            <a:r>
              <a:rPr lang="en-US" dirty="0">
                <a:latin typeface="Segoe UI "/>
                <a:cs typeface="Segoe UI Light" panose="020B0502040204020203" pitchFamily="34" charset="0"/>
              </a:rPr>
              <a:t>Disciplinary jurisdiction (37 C.F.R. § 11.19):</a:t>
            </a:r>
          </a:p>
          <a:p>
            <a:pPr lvl="1"/>
            <a:r>
              <a:rPr lang="en-US" dirty="0">
                <a:latin typeface="Segoe UI "/>
              </a:rPr>
              <a:t>All practitioners engaged in practice before the USPTO; and</a:t>
            </a:r>
          </a:p>
          <a:p>
            <a:pPr lvl="1"/>
            <a:r>
              <a:rPr lang="en-US" dirty="0">
                <a:latin typeface="Segoe UI "/>
              </a:rPr>
              <a:t>Non-practitioners who engage in or offer to engage in practice before the USPTO.</a:t>
            </a:r>
          </a:p>
          <a:p>
            <a:r>
              <a:rPr lang="en-US" dirty="0">
                <a:latin typeface="Segoe UI "/>
                <a:cs typeface="Segoe UI Light" panose="020B0502040204020203" pitchFamily="34" charset="0"/>
              </a:rPr>
              <a:t>Governing regulations:</a:t>
            </a:r>
          </a:p>
          <a:p>
            <a:pPr lvl="1"/>
            <a:r>
              <a:rPr lang="en-US" dirty="0">
                <a:latin typeface="Segoe UI "/>
              </a:rPr>
              <a:t>USPTO Rules of Professional Conduct 37 C.F.R. §§ 11.101-11.901; and</a:t>
            </a:r>
          </a:p>
          <a:p>
            <a:pPr lvl="1"/>
            <a:r>
              <a:rPr lang="en-US" dirty="0">
                <a:latin typeface="Segoe UI "/>
              </a:rPr>
              <a:t>Procedural rules: 37 C.F.R. §§ 11.19-11.60.</a:t>
            </a:r>
          </a:p>
          <a:p>
            <a:pPr lvl="1"/>
            <a:endParaRPr lang="en-US" dirty="0"/>
          </a:p>
          <a:p>
            <a:pPr lvl="1"/>
            <a:endParaRPr lang="en-US" dirty="0"/>
          </a:p>
          <a:p>
            <a:endParaRPr lang="en-US" dirty="0"/>
          </a:p>
        </p:txBody>
      </p:sp>
      <p:sp>
        <p:nvSpPr>
          <p:cNvPr id="2" name="Title 1"/>
          <p:cNvSpPr>
            <a:spLocks noGrp="1"/>
          </p:cNvSpPr>
          <p:nvPr>
            <p:ph type="title"/>
          </p:nvPr>
        </p:nvSpPr>
        <p:spPr/>
        <p:txBody>
          <a:bodyPr/>
          <a:lstStyle/>
          <a:p>
            <a:r>
              <a:rPr lang="en-US" dirty="0"/>
              <a:t>OED: discipline</a:t>
            </a:r>
          </a:p>
        </p:txBody>
      </p:sp>
      <p:sp>
        <p:nvSpPr>
          <p:cNvPr id="5" name="Slide Number Placeholder 3"/>
          <p:cNvSpPr>
            <a:spLocks noGrp="1"/>
          </p:cNvSpPr>
          <p:nvPr>
            <p:ph type="sldNum" sz="quarter" idx="10"/>
          </p:nvPr>
        </p:nvSpPr>
        <p:spPr/>
        <p:txBody>
          <a:bodyPr/>
          <a:lstStyle/>
          <a:p>
            <a:fld id="{92DA454B-C859-4892-B9FA-68B588C9F547}" type="slidenum">
              <a:rPr lang="en-US" smtClean="0"/>
              <a:pPr/>
              <a:t>5</a:t>
            </a:fld>
            <a:endParaRPr lang="en-US" dirty="0"/>
          </a:p>
        </p:txBody>
      </p:sp>
    </p:spTree>
    <p:extLst>
      <p:ext uri="{BB962C8B-B14F-4D97-AF65-F5344CB8AC3E}">
        <p14:creationId xmlns:p14="http://schemas.microsoft.com/office/powerpoint/2010/main" val="25516726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34714"/>
            <a:ext cx="8229600" cy="3491345"/>
          </a:xfrm>
        </p:spPr>
        <p:txBody>
          <a:bodyPr>
            <a:normAutofit fontScale="55000" lnSpcReduction="20000"/>
          </a:bodyPr>
          <a:lstStyle/>
          <a:p>
            <a:pPr marL="0" indent="0">
              <a:buNone/>
            </a:pPr>
            <a:r>
              <a:rPr lang="en-US" sz="3600" b="1" i="1" dirty="0">
                <a:latin typeface="Segoe UI Light" panose="020B0502040204020203" pitchFamily="34" charset="0"/>
                <a:cs typeface="Segoe UI Light" panose="020B0502040204020203" pitchFamily="34" charset="0"/>
              </a:rPr>
              <a:t>In re </a:t>
            </a:r>
            <a:r>
              <a:rPr lang="en-US" sz="3600" b="1" i="1" dirty="0" err="1">
                <a:latin typeface="Segoe UI Light" panose="020B0502040204020203" pitchFamily="34" charset="0"/>
                <a:cs typeface="Segoe UI Light" panose="020B0502040204020203" pitchFamily="34" charset="0"/>
              </a:rPr>
              <a:t>Tassan</a:t>
            </a:r>
            <a:r>
              <a:rPr lang="en-US" sz="3600" dirty="0">
                <a:latin typeface="Segoe UI Light" panose="020B0502040204020203" pitchFamily="34" charset="0"/>
                <a:cs typeface="Segoe UI Light" panose="020B0502040204020203" pitchFamily="34" charset="0"/>
              </a:rPr>
              <a:t>, Proceeding No. D2003-10 (USPTO Sept. 8, 2003):</a:t>
            </a:r>
          </a:p>
          <a:p>
            <a:r>
              <a:rPr lang="en-US" dirty="0">
                <a:latin typeface="Segoe UI "/>
                <a:cs typeface="Segoe UI Light" panose="020B0502040204020203" pitchFamily="34" charset="0"/>
              </a:rPr>
              <a:t>Registered practitioner who became upset when a case was decided against his client, and left profane voicemails with TTAB judges.</a:t>
            </a:r>
          </a:p>
          <a:p>
            <a:r>
              <a:rPr lang="en-US" dirty="0">
                <a:latin typeface="Segoe UI "/>
                <a:cs typeface="Segoe UI Light" panose="020B0502040204020203" pitchFamily="34" charset="0"/>
              </a:rPr>
              <a:t>Called and apologized one week later; said he had the flu and was taking strong cough medicine.</a:t>
            </a:r>
          </a:p>
          <a:p>
            <a:r>
              <a:rPr lang="en-US" dirty="0">
                <a:latin typeface="Segoe UI "/>
                <a:cs typeface="Segoe UI Light" panose="020B0502040204020203" pitchFamily="34" charset="0"/>
              </a:rPr>
              <a:t>Also had a floral arrangement and an apology note sent to each judge.</a:t>
            </a:r>
          </a:p>
          <a:p>
            <a:r>
              <a:rPr lang="en-US" dirty="0">
                <a:latin typeface="Segoe UI "/>
                <a:cs typeface="Segoe UI Light" panose="020B0502040204020203" pitchFamily="34" charset="0"/>
              </a:rPr>
              <a:t>Mitigating factors: private practice for 20 years with no prior discipline; cooperated fully with OED; showed remorse and voluntary sought and received counseling for anger management. </a:t>
            </a:r>
          </a:p>
          <a:p>
            <a:r>
              <a:rPr lang="en-US" dirty="0">
                <a:latin typeface="Segoe UI "/>
                <a:cs typeface="Segoe UI Light" panose="020B0502040204020203" pitchFamily="34" charset="0"/>
              </a:rPr>
              <a:t>Settlement: Reprimanded and ordered to continue attending anger management and have no contact with Board judges for 2 years.</a:t>
            </a:r>
          </a:p>
          <a:p>
            <a:endParaRPr lang="en-US" dirty="0"/>
          </a:p>
        </p:txBody>
      </p:sp>
      <p:sp>
        <p:nvSpPr>
          <p:cNvPr id="2" name="Title 1"/>
          <p:cNvSpPr>
            <a:spLocks noGrp="1"/>
          </p:cNvSpPr>
          <p:nvPr>
            <p:ph type="title"/>
          </p:nvPr>
        </p:nvSpPr>
        <p:spPr/>
        <p:txBody>
          <a:bodyPr>
            <a:normAutofit/>
          </a:bodyPr>
          <a:lstStyle/>
          <a:p>
            <a:r>
              <a:rPr lang="en-US" dirty="0"/>
              <a:t>Disreputable or gross misconduct</a:t>
            </a:r>
          </a:p>
        </p:txBody>
      </p:sp>
      <p:sp>
        <p:nvSpPr>
          <p:cNvPr id="4" name="Slide Number Placeholder 3"/>
          <p:cNvSpPr>
            <a:spLocks noGrp="1"/>
          </p:cNvSpPr>
          <p:nvPr>
            <p:ph type="sldNum" sz="quarter" idx="10"/>
          </p:nvPr>
        </p:nvSpPr>
        <p:spPr/>
        <p:txBody>
          <a:bodyPr/>
          <a:lstStyle/>
          <a:p>
            <a:pPr lvl="0"/>
            <a:fld id="{92DA454B-C859-4892-B9FA-68B588C9F547}" type="slidenum">
              <a:rPr lang="en-US" noProof="0" smtClean="0"/>
              <a:pPr lvl="0"/>
              <a:t>50</a:t>
            </a:fld>
            <a:endParaRPr lang="en-US" noProof="0" dirty="0"/>
          </a:p>
        </p:txBody>
      </p:sp>
    </p:spTree>
    <p:extLst>
      <p:ext uri="{BB962C8B-B14F-4D97-AF65-F5344CB8AC3E}">
        <p14:creationId xmlns:p14="http://schemas.microsoft.com/office/powerpoint/2010/main" val="42295291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58679"/>
            <a:ext cx="8229600" cy="3296093"/>
          </a:xfrm>
        </p:spPr>
        <p:txBody>
          <a:bodyPr>
            <a:noAutofit/>
          </a:bodyPr>
          <a:lstStyle/>
          <a:p>
            <a:pPr>
              <a:lnSpc>
                <a:spcPct val="107000"/>
              </a:lnSpc>
              <a:spcBef>
                <a:spcPts val="0"/>
              </a:spcBef>
              <a:spcAft>
                <a:spcPts val="800"/>
              </a:spcAft>
            </a:pPr>
            <a:r>
              <a:rPr lang="en-US" sz="1800" dirty="0">
                <a:latin typeface="SegoeUI"/>
              </a:rPr>
              <a:t>Practitioner referred to patent examiner as “delusional,” that he </a:t>
            </a:r>
            <a:r>
              <a:rPr lang="en-US" sz="1800" dirty="0">
                <a:latin typeface="SegoeUI"/>
                <a:ea typeface="Calibri" panose="020F0502020204030204" pitchFamily="34" charset="0"/>
                <a:cs typeface="Times New Roman" panose="02020603050405020304" pitchFamily="18" charset="0"/>
              </a:rPr>
              <a:t>“will publish examiner’s statements … along with assessment of their adequacy by a certified psychologist/MD, on Internet/You [T]ube …” and that he will report his “public safety and mental health concerns [about the examiner] to Office of Human Resources of [the] USPTO.”</a:t>
            </a:r>
          </a:p>
          <a:p>
            <a:pPr>
              <a:lnSpc>
                <a:spcPct val="107000"/>
              </a:lnSpc>
              <a:spcBef>
                <a:spcPts val="0"/>
              </a:spcBef>
              <a:spcAft>
                <a:spcPts val="800"/>
              </a:spcAft>
            </a:pPr>
            <a:r>
              <a:rPr lang="en-US" sz="1800" dirty="0">
                <a:latin typeface="SegoeUI"/>
                <a:ea typeface="Calibri" panose="020F0502020204030204" pitchFamily="34" charset="0"/>
                <a:cs typeface="Times New Roman" panose="02020603050405020304" pitchFamily="18" charset="0"/>
              </a:rPr>
              <a:t>Practitioner accused examiner of “irrational statements, delusions/hallucinations,” and stated that examiner “could become a t[h]reat for himself if such confusions/hallucinations or delusions happen at driving a car, operating an elevator, …”</a:t>
            </a:r>
          </a:p>
          <a:p>
            <a:endParaRPr lang="en-US" dirty="0"/>
          </a:p>
        </p:txBody>
      </p:sp>
      <p:sp>
        <p:nvSpPr>
          <p:cNvPr id="2" name="Title 1"/>
          <p:cNvSpPr>
            <a:spLocks noGrp="1"/>
          </p:cNvSpPr>
          <p:nvPr>
            <p:ph type="title"/>
          </p:nvPr>
        </p:nvSpPr>
        <p:spPr>
          <a:xfrm>
            <a:off x="457200" y="281354"/>
            <a:ext cx="8229600" cy="406218"/>
          </a:xfrm>
        </p:spPr>
        <p:txBody>
          <a:bodyPr>
            <a:noAutofit/>
          </a:bodyPr>
          <a:lstStyle/>
          <a:p>
            <a:r>
              <a:rPr lang="en-US" sz="3200" dirty="0">
                <a:latin typeface="Segoe UI" pitchFamily="34" charset="0"/>
              </a:rPr>
              <a:t>Other examples of disreputable or gross misconduct</a:t>
            </a:r>
            <a:endParaRPr lang="en-US" sz="3200" dirty="0"/>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51</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0910109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62075"/>
            <a:ext cx="8229600" cy="3585610"/>
          </a:xfrm>
        </p:spPr>
        <p:txBody>
          <a:bodyPr>
            <a:noAutofit/>
          </a:bodyPr>
          <a:lstStyle/>
          <a:p>
            <a:pPr>
              <a:lnSpc>
                <a:spcPct val="107000"/>
              </a:lnSpc>
              <a:spcBef>
                <a:spcPts val="0"/>
              </a:spcBef>
              <a:spcAft>
                <a:spcPts val="800"/>
              </a:spcAft>
            </a:pPr>
            <a:r>
              <a:rPr lang="en-US" sz="1800" dirty="0">
                <a:latin typeface="SegoeUI"/>
                <a:ea typeface="Calibri" panose="020F0502020204030204" pitchFamily="34" charset="0"/>
                <a:cs typeface="Times New Roman" panose="02020603050405020304" pitchFamily="18" charset="0"/>
              </a:rPr>
              <a:t>Practitioner left a voicemail message, asking that the interlocutory call him back “so I don’t have to file another identical motion  … that you’ll probably kick back again for fear that maybe you’d have to work,” and “[m]aybe that’s too much to ask of a government official but I don’t think so.”</a:t>
            </a:r>
          </a:p>
          <a:p>
            <a:pPr>
              <a:lnSpc>
                <a:spcPct val="107000"/>
              </a:lnSpc>
              <a:spcBef>
                <a:spcPts val="0"/>
              </a:spcBef>
              <a:spcAft>
                <a:spcPts val="800"/>
              </a:spcAft>
            </a:pPr>
            <a:r>
              <a:rPr lang="en-US" sz="1800" dirty="0">
                <a:latin typeface="SegoeUI"/>
                <a:ea typeface="Calibri" panose="020F0502020204030204" pitchFamily="34" charset="0"/>
                <a:cs typeface="Times New Roman" panose="02020603050405020304" pitchFamily="18" charset="0"/>
              </a:rPr>
              <a:t>Practitioner accused the interlocutory of “posturing and drama,” and closed his voicemail message with “when an examiner sits in an ivory tower and seems to have a greater perception of a case in which she [has] (sic) simply refused to look at the facts or circumstances and rather would like to sling mud, then that gets under my ire,” and stated that “when you’re able to calm down, [then] (sic) you can call me and act respectfully and appropriately instead of mudslinging or otherwise threatening counsel who’s simply trying to do his job ….”</a:t>
            </a:r>
          </a:p>
          <a:p>
            <a:pPr marL="0" marR="0">
              <a:lnSpc>
                <a:spcPct val="107000"/>
              </a:lnSpc>
              <a:spcBef>
                <a:spcPts val="0"/>
              </a:spcBef>
              <a:spcAft>
                <a:spcPts val="800"/>
              </a:spcAft>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2" name="Title 1"/>
          <p:cNvSpPr>
            <a:spLocks noGrp="1"/>
          </p:cNvSpPr>
          <p:nvPr>
            <p:ph type="title"/>
          </p:nvPr>
        </p:nvSpPr>
        <p:spPr>
          <a:xfrm>
            <a:off x="457200" y="281353"/>
            <a:ext cx="8229600" cy="772343"/>
          </a:xfrm>
        </p:spPr>
        <p:txBody>
          <a:bodyPr>
            <a:noAutofit/>
          </a:bodyPr>
          <a:lstStyle/>
          <a:p>
            <a:r>
              <a:rPr lang="en-US" sz="3200" dirty="0">
                <a:latin typeface="Segoe UI" pitchFamily="34" charset="0"/>
              </a:rPr>
              <a:t>Other examples of disreputable or gross misconduct</a:t>
            </a:r>
            <a:endParaRPr lang="en-US" sz="3200" i="1" dirty="0"/>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52</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4508263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00213"/>
            <a:ext cx="8229600" cy="3162409"/>
          </a:xfrm>
        </p:spPr>
        <p:txBody>
          <a:bodyPr>
            <a:noAutofit/>
          </a:bodyPr>
          <a:lstStyle/>
          <a:p>
            <a:pPr>
              <a:lnSpc>
                <a:spcPct val="107000"/>
              </a:lnSpc>
              <a:spcBef>
                <a:spcPts val="0"/>
              </a:spcBef>
              <a:spcAft>
                <a:spcPts val="800"/>
              </a:spcAft>
            </a:pPr>
            <a:r>
              <a:rPr lang="en-US" sz="1800" dirty="0">
                <a:latin typeface="SegoeUI"/>
                <a:ea typeface="Calibri" panose="020F0502020204030204" pitchFamily="34" charset="0"/>
                <a:cs typeface="Times New Roman" panose="02020603050405020304" pitchFamily="18" charset="0"/>
              </a:rPr>
              <a:t>When he spoke to another interlocutory, practitioner was “in a rage and screamed at him” and to another, he yelled and told the interlocutory “how awful [you] all are” and “how terrible all government workers are.”</a:t>
            </a:r>
          </a:p>
          <a:p>
            <a:pPr>
              <a:lnSpc>
                <a:spcPct val="107000"/>
              </a:lnSpc>
              <a:spcBef>
                <a:spcPts val="0"/>
              </a:spcBef>
              <a:spcAft>
                <a:spcPts val="800"/>
              </a:spcAft>
            </a:pPr>
            <a:r>
              <a:rPr lang="en-US" sz="1800" dirty="0">
                <a:latin typeface="SegoeUI"/>
                <a:ea typeface="Calibri" panose="020F0502020204030204" pitchFamily="34" charset="0"/>
                <a:cs typeface="Times New Roman" panose="02020603050405020304" pitchFamily="18" charset="0"/>
              </a:rPr>
              <a:t>While yelling at an interlocutory over the phone, Practitioner also claimed to be a friend of Judge Rogers and that he should receive special treatment, and again attacked the character of PTO employees, and demanded that the interlocutory on his case be replaced.  Another instance, after yelling at the interlocutory, he hung up on her.</a:t>
            </a:r>
          </a:p>
          <a:p>
            <a:pPr marR="0">
              <a:lnSpc>
                <a:spcPct val="107000"/>
              </a:lnSpc>
              <a:spcBef>
                <a:spcPts val="0"/>
              </a:spcBef>
              <a:spcAft>
                <a:spcPts val="800"/>
              </a:spcAft>
              <a:buFont typeface="Arial" panose="020B0604020202020204" pitchFamily="34" charset="0"/>
              <a:buChar char="•"/>
            </a:pPr>
            <a:endParaRPr lang="en-US" sz="1800" dirty="0">
              <a:latin typeface="Segoe Light"/>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2" name="Title 1"/>
          <p:cNvSpPr>
            <a:spLocks noGrp="1"/>
          </p:cNvSpPr>
          <p:nvPr>
            <p:ph type="title"/>
          </p:nvPr>
        </p:nvSpPr>
        <p:spPr>
          <a:xfrm>
            <a:off x="457200" y="281354"/>
            <a:ext cx="8229600" cy="604911"/>
          </a:xfrm>
        </p:spPr>
        <p:txBody>
          <a:bodyPr>
            <a:noAutofit/>
          </a:bodyPr>
          <a:lstStyle/>
          <a:p>
            <a:r>
              <a:rPr lang="en-US" sz="3200" dirty="0">
                <a:latin typeface="Segoe UI" pitchFamily="34" charset="0"/>
              </a:rPr>
              <a:t>Other examples of disreputable or gross misconduct</a:t>
            </a:r>
            <a:endParaRPr lang="en-US" sz="3200" i="1" dirty="0"/>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53</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2882160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latin typeface="Segoe UI Light" panose="020B0502040204020203" pitchFamily="34" charset="0"/>
                <a:cs typeface="Segoe UI Light" panose="020B0502040204020203" pitchFamily="34" charset="0"/>
                <a:hlinkClick r:id="rId3"/>
              </a:rPr>
              <a:t>foiadocuments.uspto.gov/</a:t>
            </a:r>
            <a:r>
              <a:rPr lang="en-US" dirty="0" err="1">
                <a:latin typeface="Segoe UI Light" panose="020B0502040204020203" pitchFamily="34" charset="0"/>
                <a:cs typeface="Segoe UI Light" panose="020B0502040204020203" pitchFamily="34" charset="0"/>
                <a:hlinkClick r:id="rId3"/>
              </a:rPr>
              <a:t>oed</a:t>
            </a:r>
            <a:r>
              <a:rPr lang="en-US" dirty="0">
                <a:latin typeface="Segoe UI Light" panose="020B0502040204020203" pitchFamily="34" charset="0"/>
                <a:cs typeface="Segoe UI Light" panose="020B0502040204020203" pitchFamily="34" charset="0"/>
                <a:hlinkClick r:id="rId3"/>
              </a:rPr>
              <a:t>/</a:t>
            </a:r>
            <a:r>
              <a:rPr lang="en-US" dirty="0">
                <a:latin typeface="Segoe UI Light" panose="020B0502040204020203" pitchFamily="34" charset="0"/>
                <a:cs typeface="Segoe UI Light" panose="020B0502040204020203" pitchFamily="34" charset="0"/>
              </a:rPr>
              <a:t> </a:t>
            </a:r>
          </a:p>
          <a:p>
            <a:r>
              <a:rPr lang="en-US" altLang="en-US" dirty="0">
                <a:latin typeface="Segoe UI Light" panose="020B0502040204020203" pitchFamily="34" charset="0"/>
                <a:cs typeface="Segoe UI Light" panose="020B0502040204020203" pitchFamily="34" charset="0"/>
              </a:rPr>
              <a:t>Official Gazette for Trademarks:</a:t>
            </a:r>
          </a:p>
          <a:p>
            <a:pPr lvl="1"/>
            <a:r>
              <a:rPr lang="en-US" altLang="en-US" dirty="0">
                <a:hlinkClick r:id="rId4"/>
              </a:rPr>
              <a:t>www.uspto.gov/learning-and-resources/official-gazette/trademark-official-gazette-tmog</a:t>
            </a:r>
            <a:endParaRPr lang="en-US" altLang="en-US" dirty="0"/>
          </a:p>
          <a:p>
            <a:endParaRPr lang="en-US" altLang="en-US" dirty="0"/>
          </a:p>
          <a:p>
            <a:endParaRPr lang="en-US" dirty="0"/>
          </a:p>
        </p:txBody>
      </p:sp>
      <p:sp>
        <p:nvSpPr>
          <p:cNvPr id="2" name="Title 1"/>
          <p:cNvSpPr>
            <a:spLocks noGrp="1"/>
          </p:cNvSpPr>
          <p:nvPr>
            <p:ph type="title"/>
          </p:nvPr>
        </p:nvSpPr>
        <p:spPr/>
        <p:txBody>
          <a:bodyPr>
            <a:normAutofit fontScale="90000"/>
          </a:bodyPr>
          <a:lstStyle/>
          <a:p>
            <a:r>
              <a:rPr lang="en-US" altLang="en-US"/>
              <a:t>Decisions imposing public discipline available in “FOIA Reading Room”</a:t>
            </a:r>
            <a:endParaRPr lang="en-US" dirty="0"/>
          </a:p>
        </p:txBody>
      </p:sp>
      <p:sp>
        <p:nvSpPr>
          <p:cNvPr id="4" name="Slide Number Placeholder 3"/>
          <p:cNvSpPr>
            <a:spLocks noGrp="1"/>
          </p:cNvSpPr>
          <p:nvPr>
            <p:ph type="sldNum" sz="quarter" idx="10"/>
          </p:nvPr>
        </p:nvSpPr>
        <p:spPr/>
        <p:txBody>
          <a:bodyPr/>
          <a:lstStyle/>
          <a:p>
            <a:fld id="{92DA454B-C859-4892-B9FA-68B588C9F547}" type="slidenum">
              <a:rPr lang="en-US" smtClean="0"/>
              <a:pPr/>
              <a:t>54</a:t>
            </a:fld>
            <a:endParaRPr lang="en-US" dirty="0"/>
          </a:p>
        </p:txBody>
      </p:sp>
    </p:spTree>
    <p:extLst>
      <p:ext uri="{BB962C8B-B14F-4D97-AF65-F5344CB8AC3E}">
        <p14:creationId xmlns:p14="http://schemas.microsoft.com/office/powerpoint/2010/main" val="12293657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r>
              <a:rPr lang="en-US"/>
              <a:t>571-272-4097</a:t>
            </a:r>
            <a:endParaRPr lang="en-US" dirty="0"/>
          </a:p>
        </p:txBody>
      </p:sp>
      <p:sp>
        <p:nvSpPr>
          <p:cNvPr id="5" name="Text Placeholder 4"/>
          <p:cNvSpPr>
            <a:spLocks noGrp="1"/>
          </p:cNvSpPr>
          <p:nvPr>
            <p:ph type="body" sz="quarter" idx="10"/>
          </p:nvPr>
        </p:nvSpPr>
        <p:spPr/>
        <p:txBody>
          <a:bodyPr/>
          <a:lstStyle/>
          <a:p>
            <a:r>
              <a:rPr lang="en-US"/>
              <a:t>OED</a:t>
            </a:r>
            <a:endParaRPr lang="en-US" dirty="0"/>
          </a:p>
        </p:txBody>
      </p:sp>
    </p:spTree>
    <p:extLst>
      <p:ext uri="{BB962C8B-B14F-4D97-AF65-F5344CB8AC3E}">
        <p14:creationId xmlns:p14="http://schemas.microsoft.com/office/powerpoint/2010/main" val="6313300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53070"/>
            <a:ext cx="8229600" cy="4065451"/>
          </a:xfrm>
        </p:spPr>
        <p:txBody>
          <a:bodyPr>
            <a:normAutofit fontScale="55000" lnSpcReduction="20000"/>
          </a:bodyPr>
          <a:lstStyle/>
          <a:p>
            <a:r>
              <a:rPr lang="en-US" dirty="0">
                <a:latin typeface="Segoe UI Light" panose="020B0502040204020203" pitchFamily="34" charset="0"/>
                <a:cs typeface="Segoe UI Light" panose="020B0502040204020203" pitchFamily="34" charset="0"/>
              </a:rPr>
              <a:t>OED investigation begins with receipt of a grievance by the OED Director.</a:t>
            </a:r>
          </a:p>
          <a:p>
            <a:pPr lvl="1"/>
            <a:r>
              <a:rPr lang="en-US" dirty="0"/>
              <a:t>Grievance: a written submission from any source received by the OED Director that presents possible grounds for discipline of a specified practitioner. </a:t>
            </a:r>
            <a:r>
              <a:rPr lang="en-US" i="1" dirty="0"/>
              <a:t>See</a:t>
            </a:r>
            <a:r>
              <a:rPr lang="en-US" dirty="0"/>
              <a:t> 37 C.F.R. § 11.1.</a:t>
            </a:r>
          </a:p>
          <a:p>
            <a:pPr lvl="1"/>
            <a:r>
              <a:rPr lang="en-US" altLang="en-US" dirty="0"/>
              <a:t>Self-reporting is often considered as a mitigating factor in the disciplinary process.</a:t>
            </a:r>
            <a:endParaRPr lang="en-US" dirty="0"/>
          </a:p>
          <a:p>
            <a:r>
              <a:rPr lang="en-US" dirty="0">
                <a:latin typeface="Segoe UI Light" panose="020B0502040204020203" pitchFamily="34" charset="0"/>
                <a:cs typeface="Segoe UI Light" panose="020B0502040204020203" pitchFamily="34" charset="0"/>
              </a:rPr>
              <a:t>Time period for filing formal complaint = 1 year from receipt of grievance or 10 years from date of misconduct.</a:t>
            </a:r>
          </a:p>
          <a:p>
            <a:pPr lvl="1"/>
            <a:r>
              <a:rPr lang="en-US" i="1" dirty="0"/>
              <a:t>See</a:t>
            </a:r>
            <a:r>
              <a:rPr lang="en-US" dirty="0"/>
              <a:t> 35 U.S.C. § 32 and 37 C.F.R. § 11.34(d).</a:t>
            </a:r>
          </a:p>
          <a:p>
            <a:r>
              <a:rPr lang="en-US" dirty="0">
                <a:latin typeface="Segoe UI Light" panose="020B0502040204020203" pitchFamily="34" charset="0"/>
                <a:cs typeface="Segoe UI Light" panose="020B0502040204020203" pitchFamily="34" charset="0"/>
              </a:rPr>
              <a:t>After investigation, OED Director may:</a:t>
            </a:r>
          </a:p>
          <a:p>
            <a:pPr lvl="1"/>
            <a:r>
              <a:rPr lang="en-US" dirty="0"/>
              <a:t>Terminate investigation with no action;</a:t>
            </a:r>
          </a:p>
          <a:p>
            <a:pPr lvl="1"/>
            <a:r>
              <a:rPr lang="en-US" dirty="0"/>
              <a:t>Issue a warning to the practitioner;</a:t>
            </a:r>
          </a:p>
          <a:p>
            <a:pPr lvl="1"/>
            <a:r>
              <a:rPr lang="en-US" dirty="0"/>
              <a:t>Institute formal charges with the approval of the Committee on Discipline; or</a:t>
            </a:r>
          </a:p>
          <a:p>
            <a:pPr lvl="1"/>
            <a:r>
              <a:rPr lang="en-US" dirty="0"/>
              <a:t>Enter into a settlement agreement with the practitioner and submit the same to the USPTO Director for approval.</a:t>
            </a:r>
          </a:p>
          <a:p>
            <a:pPr marL="457200" lvl="1" indent="0">
              <a:buNone/>
            </a:pPr>
            <a:r>
              <a:rPr lang="en-US" dirty="0"/>
              <a:t>37 C.F.R. § 11.22(h).</a:t>
            </a:r>
          </a:p>
        </p:txBody>
      </p:sp>
      <p:sp>
        <p:nvSpPr>
          <p:cNvPr id="2" name="Title 1"/>
          <p:cNvSpPr>
            <a:spLocks noGrp="1"/>
          </p:cNvSpPr>
          <p:nvPr>
            <p:ph type="title"/>
          </p:nvPr>
        </p:nvSpPr>
        <p:spPr/>
        <p:txBody>
          <a:bodyPr/>
          <a:lstStyle/>
          <a:p>
            <a:r>
              <a:rPr lang="en-US" dirty="0"/>
              <a:t>OED: disciplinary process</a:t>
            </a:r>
          </a:p>
        </p:txBody>
      </p:sp>
      <p:sp>
        <p:nvSpPr>
          <p:cNvPr id="5" name="Slide Number Placeholder 3"/>
          <p:cNvSpPr>
            <a:spLocks noGrp="1"/>
          </p:cNvSpPr>
          <p:nvPr>
            <p:ph type="sldNum" sz="quarter" idx="10"/>
          </p:nvPr>
        </p:nvSpPr>
        <p:spPr/>
        <p:txBody>
          <a:bodyPr/>
          <a:lstStyle/>
          <a:p>
            <a:fld id="{92DA454B-C859-4892-B9FA-68B588C9F547}" type="slidenum">
              <a:rPr lang="en-US" smtClean="0"/>
              <a:pPr/>
              <a:t>6</a:t>
            </a:fld>
            <a:endParaRPr lang="en-US" dirty="0"/>
          </a:p>
        </p:txBody>
      </p:sp>
    </p:spTree>
    <p:extLst>
      <p:ext uri="{BB962C8B-B14F-4D97-AF65-F5344CB8AC3E}">
        <p14:creationId xmlns:p14="http://schemas.microsoft.com/office/powerpoint/2010/main" val="699253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7500" lnSpcReduction="20000"/>
          </a:bodyPr>
          <a:lstStyle/>
          <a:p>
            <a:r>
              <a:rPr lang="en-US" dirty="0">
                <a:latin typeface="Segoe UI "/>
                <a:cs typeface="Segoe UI Light" panose="020B0502040204020203" pitchFamily="34" charset="0"/>
              </a:rPr>
              <a:t>Referral to the Committee on Discipline (COD)</a:t>
            </a:r>
          </a:p>
          <a:p>
            <a:pPr lvl="1"/>
            <a:r>
              <a:rPr lang="en-US" dirty="0">
                <a:latin typeface="Segoe UI "/>
              </a:rPr>
              <a:t>OED presents results of investigation to the COD;</a:t>
            </a:r>
          </a:p>
          <a:p>
            <a:pPr lvl="1"/>
            <a:r>
              <a:rPr lang="en-US" dirty="0">
                <a:latin typeface="Segoe UI "/>
              </a:rPr>
              <a:t>COD determines if probable cause of misconduct exists;</a:t>
            </a:r>
          </a:p>
          <a:p>
            <a:pPr lvl="1"/>
            <a:r>
              <a:rPr lang="en-US" dirty="0">
                <a:latin typeface="Segoe UI "/>
              </a:rPr>
              <a:t>If probable cause is found, Solicitor’s Office files formal complaint with hearing officer;</a:t>
            </a:r>
          </a:p>
          <a:p>
            <a:pPr lvl="1"/>
            <a:r>
              <a:rPr lang="en-US" dirty="0">
                <a:latin typeface="Segoe UI "/>
              </a:rPr>
              <a:t>Hearing officer issues an initial decision (37 C.F.R. § 11.54); and</a:t>
            </a:r>
          </a:p>
          <a:p>
            <a:pPr lvl="1"/>
            <a:r>
              <a:rPr lang="en-US" dirty="0">
                <a:latin typeface="Segoe UI "/>
              </a:rPr>
              <a:t>Either party may appeal initial decision to USPTO Director, otherwise it becomes the final decision of the USPTO Director.</a:t>
            </a:r>
          </a:p>
          <a:p>
            <a:pPr marL="457200" lvl="1" indent="0">
              <a:buNone/>
            </a:pPr>
            <a:r>
              <a:rPr lang="en-US" dirty="0">
                <a:latin typeface="Segoe UI "/>
              </a:rPr>
              <a:t>37 C.F.R. §§ 11.54 and 11.55.</a:t>
            </a:r>
          </a:p>
        </p:txBody>
      </p:sp>
      <p:sp>
        <p:nvSpPr>
          <p:cNvPr id="2" name="Title 1"/>
          <p:cNvSpPr>
            <a:spLocks noGrp="1"/>
          </p:cNvSpPr>
          <p:nvPr>
            <p:ph type="title"/>
          </p:nvPr>
        </p:nvSpPr>
        <p:spPr/>
        <p:txBody>
          <a:bodyPr/>
          <a:lstStyle/>
          <a:p>
            <a:r>
              <a:rPr lang="en-US" dirty="0"/>
              <a:t>OED: disciplinary process cont.</a:t>
            </a:r>
          </a:p>
        </p:txBody>
      </p:sp>
      <p:sp>
        <p:nvSpPr>
          <p:cNvPr id="5" name="Slide Number Placeholder 3"/>
          <p:cNvSpPr>
            <a:spLocks noGrp="1"/>
          </p:cNvSpPr>
          <p:nvPr>
            <p:ph type="sldNum" sz="quarter" idx="10"/>
          </p:nvPr>
        </p:nvSpPr>
        <p:spPr/>
        <p:txBody>
          <a:bodyPr/>
          <a:lstStyle/>
          <a:p>
            <a:fld id="{92DA454B-C859-4892-B9FA-68B588C9F547}" type="slidenum">
              <a:rPr lang="en-US" smtClean="0"/>
              <a:pPr/>
              <a:t>7</a:t>
            </a:fld>
            <a:endParaRPr lang="en-US" dirty="0"/>
          </a:p>
        </p:txBody>
      </p:sp>
    </p:spTree>
    <p:extLst>
      <p:ext uri="{BB962C8B-B14F-4D97-AF65-F5344CB8AC3E}">
        <p14:creationId xmlns:p14="http://schemas.microsoft.com/office/powerpoint/2010/main" val="38103100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07062"/>
            <a:ext cx="8229600" cy="3438918"/>
          </a:xfrm>
        </p:spPr>
        <p:txBody>
          <a:bodyPr>
            <a:normAutofit fontScale="92500" lnSpcReduction="20000"/>
          </a:bodyPr>
          <a:lstStyle/>
          <a:p>
            <a:r>
              <a:rPr lang="en-US" altLang="en-US" dirty="0">
                <a:latin typeface="Segoe UI Light" panose="020B0502040204020203" pitchFamily="34" charset="0"/>
                <a:cs typeface="Segoe UI Light" panose="020B0502040204020203" pitchFamily="34" charset="0"/>
              </a:rPr>
              <a:t>Reciprocal discipline (37 C.F.R. § 11.24):</a:t>
            </a:r>
          </a:p>
          <a:p>
            <a:pPr lvl="1"/>
            <a:r>
              <a:rPr lang="en-US" altLang="en-US" dirty="0"/>
              <a:t>Based on discipline by a state or federal program or agency, and</a:t>
            </a:r>
          </a:p>
          <a:p>
            <a:pPr lvl="1"/>
            <a:r>
              <a:rPr lang="en-US" altLang="en-US" dirty="0"/>
              <a:t>Often conducted on documentary record only.</a:t>
            </a:r>
          </a:p>
          <a:p>
            <a:r>
              <a:rPr lang="en-US" altLang="en-US" dirty="0">
                <a:latin typeface="Segoe UI Light" panose="020B0502040204020203" pitchFamily="34" charset="0"/>
                <a:cs typeface="Segoe UI Light" panose="020B0502040204020203" pitchFamily="34" charset="0"/>
              </a:rPr>
              <a:t>Interim suspension based on conviction of a serious crime (37 C.F.R. § 11.25):</a:t>
            </a:r>
          </a:p>
          <a:p>
            <a:pPr lvl="1"/>
            <a:r>
              <a:rPr lang="en-US" altLang="en-US" dirty="0"/>
              <a:t>Referred to a hearing officer for determination of final disciplinary action.</a:t>
            </a:r>
          </a:p>
          <a:p>
            <a:endParaRPr lang="en-US" dirty="0"/>
          </a:p>
        </p:txBody>
      </p:sp>
      <p:sp>
        <p:nvSpPr>
          <p:cNvPr id="2" name="Title 1"/>
          <p:cNvSpPr>
            <a:spLocks noGrp="1"/>
          </p:cNvSpPr>
          <p:nvPr>
            <p:ph type="title"/>
          </p:nvPr>
        </p:nvSpPr>
        <p:spPr/>
        <p:txBody>
          <a:bodyPr/>
          <a:lstStyle/>
          <a:p>
            <a:r>
              <a:rPr lang="en-US" altLang="en-US"/>
              <a:t>Other types of discipline</a:t>
            </a:r>
            <a:endParaRPr lang="en-US" dirty="0"/>
          </a:p>
        </p:txBody>
      </p:sp>
      <p:sp>
        <p:nvSpPr>
          <p:cNvPr id="4" name="Slide Number Placeholder 3"/>
          <p:cNvSpPr>
            <a:spLocks noGrp="1"/>
          </p:cNvSpPr>
          <p:nvPr>
            <p:ph type="sldNum" sz="quarter" idx="10"/>
          </p:nvPr>
        </p:nvSpPr>
        <p:spPr/>
        <p:txBody>
          <a:bodyPr/>
          <a:lstStyle/>
          <a:p>
            <a:fld id="{92DA454B-C859-4892-B9FA-68B588C9F547}" type="slidenum">
              <a:rPr lang="en-US" smtClean="0"/>
              <a:pPr/>
              <a:t>8</a:t>
            </a:fld>
            <a:endParaRPr lang="en-US" dirty="0"/>
          </a:p>
        </p:txBody>
      </p:sp>
    </p:spTree>
    <p:extLst>
      <p:ext uri="{BB962C8B-B14F-4D97-AF65-F5344CB8AC3E}">
        <p14:creationId xmlns:p14="http://schemas.microsoft.com/office/powerpoint/2010/main" val="1650740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62500" lnSpcReduction="20000"/>
          </a:bodyPr>
          <a:lstStyle/>
          <a:p>
            <a:pPr lvl="0"/>
            <a:r>
              <a:rPr lang="en-US" altLang="en-US" dirty="0">
                <a:latin typeface="Segoe UI Light" panose="020B0502040204020203" pitchFamily="34" charset="0"/>
                <a:cs typeface="Segoe UI Light" panose="020B0502040204020203" pitchFamily="34" charset="0"/>
              </a:rPr>
              <a:t>In 2016, the ABA Commission on Lawyer Assistance Programs and the Hazelden Betty Ford Foundation published a study of about 13,000 currently practicing attorneys and found the following:</a:t>
            </a:r>
          </a:p>
          <a:p>
            <a:pPr lvl="1"/>
            <a:r>
              <a:rPr lang="en-US" altLang="en-US" dirty="0"/>
              <a:t>About 21% qualify as problem drinkers;</a:t>
            </a:r>
          </a:p>
          <a:p>
            <a:pPr lvl="1"/>
            <a:r>
              <a:rPr lang="en-US" altLang="en-US" dirty="0"/>
              <a:t>28% struggle with some level of depression;</a:t>
            </a:r>
          </a:p>
          <a:p>
            <a:pPr lvl="1"/>
            <a:r>
              <a:rPr lang="en-US" altLang="en-US" dirty="0"/>
              <a:t>19% struggle with anxiety; and</a:t>
            </a:r>
          </a:p>
          <a:p>
            <a:pPr lvl="1"/>
            <a:r>
              <a:rPr lang="en-US" altLang="en-US" dirty="0"/>
              <a:t>23% struggle with stress.</a:t>
            </a:r>
          </a:p>
          <a:p>
            <a:pPr lvl="0"/>
            <a:r>
              <a:rPr lang="en-US" altLang="en-US" dirty="0">
                <a:latin typeface="Segoe UI Light" panose="020B0502040204020203" pitchFamily="34" charset="0"/>
                <a:cs typeface="Segoe UI Light" panose="020B0502040204020203" pitchFamily="34" charset="0"/>
              </a:rPr>
              <a:t>Other difficulties include social alienation, work addiction, sleep deprivation, job dissatisfaction, and complaints of work-life conflict.</a:t>
            </a:r>
          </a:p>
          <a:p>
            <a:pPr lvl="0"/>
            <a:r>
              <a:rPr lang="en-US" altLang="en-US" dirty="0">
                <a:latin typeface="Segoe UI Light" panose="020B0502040204020203" pitchFamily="34" charset="0"/>
                <a:cs typeface="Segoe UI Light" panose="020B0502040204020203" pitchFamily="34" charset="0"/>
              </a:rPr>
              <a:t>The USPTO launched the Diversion Pilot Program in 2017 and it has been extended until 2022. </a:t>
            </a:r>
          </a:p>
          <a:p>
            <a:pPr lvl="1"/>
            <a:endParaRPr lang="en-US" dirty="0"/>
          </a:p>
          <a:p>
            <a:pPr lvl="1"/>
            <a:endParaRPr lang="en-US" dirty="0"/>
          </a:p>
          <a:p>
            <a:pPr lvl="1"/>
            <a:endParaRPr lang="en-US" dirty="0"/>
          </a:p>
          <a:p>
            <a:pPr lvl="1"/>
            <a:endParaRPr lang="en-US" dirty="0"/>
          </a:p>
          <a:p>
            <a:endParaRPr lang="en-US" altLang="en-US" dirty="0"/>
          </a:p>
          <a:p>
            <a:pPr lvl="1"/>
            <a:endParaRPr lang="en-US" altLang="en-US" dirty="0"/>
          </a:p>
          <a:p>
            <a:endParaRPr lang="en-US" dirty="0"/>
          </a:p>
        </p:txBody>
      </p:sp>
      <p:sp>
        <p:nvSpPr>
          <p:cNvPr id="2" name="Title 1"/>
          <p:cNvSpPr>
            <a:spLocks noGrp="1"/>
          </p:cNvSpPr>
          <p:nvPr>
            <p:ph type="title"/>
          </p:nvPr>
        </p:nvSpPr>
        <p:spPr/>
        <p:txBody>
          <a:bodyPr/>
          <a:lstStyle/>
          <a:p>
            <a:r>
              <a:rPr lang="en-US" altLang="en-US"/>
              <a:t>OED Diversion Pilot Program</a:t>
            </a:r>
            <a:endParaRPr lang="en-US" dirty="0"/>
          </a:p>
        </p:txBody>
      </p:sp>
      <p:sp>
        <p:nvSpPr>
          <p:cNvPr id="4" name="Slide Number Placeholder 3"/>
          <p:cNvSpPr>
            <a:spLocks noGrp="1"/>
          </p:cNvSpPr>
          <p:nvPr>
            <p:ph type="sldNum" sz="quarter" idx="10"/>
          </p:nvPr>
        </p:nvSpPr>
        <p:spPr/>
        <p:txBody>
          <a:bodyPr/>
          <a:lstStyle/>
          <a:p>
            <a:pPr lvl="0"/>
            <a:fld id="{92DA454B-C859-4892-B9FA-68B588C9F547}" type="slidenum">
              <a:rPr lang="en-US" noProof="0" smtClean="0"/>
              <a:pPr lvl="0"/>
              <a:t>9</a:t>
            </a:fld>
            <a:endParaRPr lang="en-US" noProof="0" dirty="0"/>
          </a:p>
        </p:txBody>
      </p:sp>
    </p:spTree>
    <p:extLst>
      <p:ext uri="{BB962C8B-B14F-4D97-AF65-F5344CB8AC3E}">
        <p14:creationId xmlns:p14="http://schemas.microsoft.com/office/powerpoint/2010/main" val="4054818019"/>
      </p:ext>
    </p:extLst>
  </p:cSld>
  <p:clrMapOvr>
    <a:masterClrMapping/>
  </p:clrMapOvr>
</p:sld>
</file>

<file path=ppt/theme/theme1.xml><?xml version="1.0" encoding="utf-8"?>
<a:theme xmlns:a="http://schemas.openxmlformats.org/drawingml/2006/main" name="Brand master navy">
  <a:themeElements>
    <a:clrScheme name="USPTO Brand 3">
      <a:dk1>
        <a:sysClr val="windowText" lastClr="000000"/>
      </a:dk1>
      <a:lt1>
        <a:sysClr val="window" lastClr="FFFFFF"/>
      </a:lt1>
      <a:dk2>
        <a:srgbClr val="004C97"/>
      </a:dk2>
      <a:lt2>
        <a:srgbClr val="003865"/>
      </a:lt2>
      <a:accent1>
        <a:srgbClr val="009CDE"/>
      </a:accent1>
      <a:accent2>
        <a:srgbClr val="A6192E"/>
      </a:accent2>
      <a:accent3>
        <a:srgbClr val="007A33"/>
      </a:accent3>
      <a:accent4>
        <a:srgbClr val="671E75"/>
      </a:accent4>
      <a:accent5>
        <a:srgbClr val="7A9A01"/>
      </a:accent5>
      <a:accent6>
        <a:srgbClr val="F2A900"/>
      </a:accent6>
      <a:hlink>
        <a:srgbClr val="004C97"/>
      </a:hlink>
      <a:folHlink>
        <a:srgbClr val="BB16A3"/>
      </a:folHlink>
    </a:clrScheme>
    <a:fontScheme name="USPTO Brand">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9050">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rand master navy revised 5-2019.potx" id="{0EDBD83B-6104-4459-99A6-E42D8A2FE933}" vid="{B412284F-0704-4A01-939C-C680110881A2}"/>
    </a:ext>
  </a:extLst>
</a:theme>
</file>

<file path=ppt/theme/theme10.xml><?xml version="1.0" encoding="utf-8"?>
<a:theme xmlns:a="http://schemas.openxmlformats.org/drawingml/2006/main" name="4_Brand master navy">
  <a:themeElements>
    <a:clrScheme name="USPTO Brand 3">
      <a:dk1>
        <a:sysClr val="windowText" lastClr="000000"/>
      </a:dk1>
      <a:lt1>
        <a:sysClr val="window" lastClr="FFFFFF"/>
      </a:lt1>
      <a:dk2>
        <a:srgbClr val="004C97"/>
      </a:dk2>
      <a:lt2>
        <a:srgbClr val="003865"/>
      </a:lt2>
      <a:accent1>
        <a:srgbClr val="009CDE"/>
      </a:accent1>
      <a:accent2>
        <a:srgbClr val="A6192E"/>
      </a:accent2>
      <a:accent3>
        <a:srgbClr val="007A33"/>
      </a:accent3>
      <a:accent4>
        <a:srgbClr val="671E75"/>
      </a:accent4>
      <a:accent5>
        <a:srgbClr val="7A9A01"/>
      </a:accent5>
      <a:accent6>
        <a:srgbClr val="F2A900"/>
      </a:accent6>
      <a:hlink>
        <a:srgbClr val="004C97"/>
      </a:hlink>
      <a:folHlink>
        <a:srgbClr val="BB16A3"/>
      </a:folHlink>
    </a:clrScheme>
    <a:fontScheme name="USPTO Brand">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9050">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959EEF60-B09D-4789-880B-539AA34D33D4}" vid="{27C35C5C-F468-4222-821F-B9292E794193}"/>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rand master navy no logo">
  <a:themeElements>
    <a:clrScheme name="USPTO Brand">
      <a:dk1>
        <a:sysClr val="windowText" lastClr="000000"/>
      </a:dk1>
      <a:lt1>
        <a:sysClr val="window" lastClr="FFFFFF"/>
      </a:lt1>
      <a:dk2>
        <a:srgbClr val="004C97"/>
      </a:dk2>
      <a:lt2>
        <a:srgbClr val="EEECE1"/>
      </a:lt2>
      <a:accent1>
        <a:srgbClr val="009CDE"/>
      </a:accent1>
      <a:accent2>
        <a:srgbClr val="A6192E"/>
      </a:accent2>
      <a:accent3>
        <a:srgbClr val="7A9A01"/>
      </a:accent3>
      <a:accent4>
        <a:srgbClr val="671E75"/>
      </a:accent4>
      <a:accent5>
        <a:srgbClr val="4BACC6"/>
      </a:accent5>
      <a:accent6>
        <a:srgbClr val="F2A900"/>
      </a:accent6>
      <a:hlink>
        <a:srgbClr val="004C97"/>
      </a:hlink>
      <a:folHlink>
        <a:srgbClr val="BB16A3"/>
      </a:folHlink>
    </a:clrScheme>
    <a:fontScheme name="USPTO Brand 1">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rand master navy revised 5-2019.potx" id="{0EDBD83B-6104-4459-99A6-E42D8A2FE933}" vid="{A6D6BF8D-81E1-47F8-950F-2BDD92A0BE10}"/>
    </a:ext>
  </a:extLst>
</a:theme>
</file>

<file path=ppt/theme/theme3.xml><?xml version="1.0" encoding="utf-8"?>
<a:theme xmlns:a="http://schemas.openxmlformats.org/drawingml/2006/main" name="1_Brand master navy no logo">
  <a:themeElements>
    <a:clrScheme name="USPTO Brand">
      <a:dk1>
        <a:sysClr val="windowText" lastClr="000000"/>
      </a:dk1>
      <a:lt1>
        <a:sysClr val="window" lastClr="FFFFFF"/>
      </a:lt1>
      <a:dk2>
        <a:srgbClr val="004C97"/>
      </a:dk2>
      <a:lt2>
        <a:srgbClr val="EEECE1"/>
      </a:lt2>
      <a:accent1>
        <a:srgbClr val="009CDE"/>
      </a:accent1>
      <a:accent2>
        <a:srgbClr val="A6192E"/>
      </a:accent2>
      <a:accent3>
        <a:srgbClr val="7A9A01"/>
      </a:accent3>
      <a:accent4>
        <a:srgbClr val="671E75"/>
      </a:accent4>
      <a:accent5>
        <a:srgbClr val="4BACC6"/>
      </a:accent5>
      <a:accent6>
        <a:srgbClr val="F2A900"/>
      </a:accent6>
      <a:hlink>
        <a:srgbClr val="004C97"/>
      </a:hlink>
      <a:folHlink>
        <a:srgbClr val="BB16A3"/>
      </a:folHlink>
    </a:clrScheme>
    <a:fontScheme name="USPTO Brand 1">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rand master navy revised 5-2019.potx" id="{0EDBD83B-6104-4459-99A6-E42D8A2FE933}" vid="{A6D6BF8D-81E1-47F8-950F-2BDD92A0BE10}"/>
    </a:ext>
  </a:extLst>
</a:theme>
</file>

<file path=ppt/theme/theme4.xml><?xml version="1.0" encoding="utf-8"?>
<a:theme xmlns:a="http://schemas.openxmlformats.org/drawingml/2006/main" name="1_Brand master navy">
  <a:themeElements>
    <a:clrScheme name="USPTO Brand 3">
      <a:dk1>
        <a:sysClr val="windowText" lastClr="000000"/>
      </a:dk1>
      <a:lt1>
        <a:sysClr val="window" lastClr="FFFFFF"/>
      </a:lt1>
      <a:dk2>
        <a:srgbClr val="004C97"/>
      </a:dk2>
      <a:lt2>
        <a:srgbClr val="003865"/>
      </a:lt2>
      <a:accent1>
        <a:srgbClr val="009CDE"/>
      </a:accent1>
      <a:accent2>
        <a:srgbClr val="A6192E"/>
      </a:accent2>
      <a:accent3>
        <a:srgbClr val="007A33"/>
      </a:accent3>
      <a:accent4>
        <a:srgbClr val="671E75"/>
      </a:accent4>
      <a:accent5>
        <a:srgbClr val="7A9A01"/>
      </a:accent5>
      <a:accent6>
        <a:srgbClr val="F2A900"/>
      </a:accent6>
      <a:hlink>
        <a:srgbClr val="004C97"/>
      </a:hlink>
      <a:folHlink>
        <a:srgbClr val="BB16A3"/>
      </a:folHlink>
    </a:clrScheme>
    <a:fontScheme name="USPTO Brand">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9050">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rand master navy revised 5-2019.potx" id="{8B3D07DD-1239-401E-93C8-2E55201437C4}" vid="{D012A0E0-A8F1-4958-8B8C-02837AD3D7F7}"/>
    </a:ext>
  </a:extLst>
</a:theme>
</file>

<file path=ppt/theme/theme5.xml><?xml version="1.0" encoding="utf-8"?>
<a:theme xmlns:a="http://schemas.openxmlformats.org/drawingml/2006/main" name="3_Brand master navy no logo">
  <a:themeElements>
    <a:clrScheme name="USPTO Brand">
      <a:dk1>
        <a:sysClr val="windowText" lastClr="000000"/>
      </a:dk1>
      <a:lt1>
        <a:sysClr val="window" lastClr="FFFFFF"/>
      </a:lt1>
      <a:dk2>
        <a:srgbClr val="004C97"/>
      </a:dk2>
      <a:lt2>
        <a:srgbClr val="EEECE1"/>
      </a:lt2>
      <a:accent1>
        <a:srgbClr val="009CDE"/>
      </a:accent1>
      <a:accent2>
        <a:srgbClr val="A6192E"/>
      </a:accent2>
      <a:accent3>
        <a:srgbClr val="7A9A01"/>
      </a:accent3>
      <a:accent4>
        <a:srgbClr val="671E75"/>
      </a:accent4>
      <a:accent5>
        <a:srgbClr val="4BACC6"/>
      </a:accent5>
      <a:accent6>
        <a:srgbClr val="F2A900"/>
      </a:accent6>
      <a:hlink>
        <a:srgbClr val="004C97"/>
      </a:hlink>
      <a:folHlink>
        <a:srgbClr val="BB16A3"/>
      </a:folHlink>
    </a:clrScheme>
    <a:fontScheme name="USPTO Brand 1">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rand master navy revised 5-2019.potx" id="{8B3D07DD-1239-401E-93C8-2E55201437C4}" vid="{1ADA14F3-CD49-4E1E-9B65-FF2ABE8240E6}"/>
    </a:ext>
  </a:extLst>
</a:theme>
</file>

<file path=ppt/theme/theme6.xml><?xml version="1.0" encoding="utf-8"?>
<a:theme xmlns:a="http://schemas.openxmlformats.org/drawingml/2006/main" name="4_Brand master navy no logo">
  <a:themeElements>
    <a:clrScheme name="USPTO Brand">
      <a:dk1>
        <a:sysClr val="windowText" lastClr="000000"/>
      </a:dk1>
      <a:lt1>
        <a:sysClr val="window" lastClr="FFFFFF"/>
      </a:lt1>
      <a:dk2>
        <a:srgbClr val="004C97"/>
      </a:dk2>
      <a:lt2>
        <a:srgbClr val="EEECE1"/>
      </a:lt2>
      <a:accent1>
        <a:srgbClr val="009CDE"/>
      </a:accent1>
      <a:accent2>
        <a:srgbClr val="A6192E"/>
      </a:accent2>
      <a:accent3>
        <a:srgbClr val="7A9A01"/>
      </a:accent3>
      <a:accent4>
        <a:srgbClr val="671E75"/>
      </a:accent4>
      <a:accent5>
        <a:srgbClr val="4BACC6"/>
      </a:accent5>
      <a:accent6>
        <a:srgbClr val="F2A900"/>
      </a:accent6>
      <a:hlink>
        <a:srgbClr val="004C97"/>
      </a:hlink>
      <a:folHlink>
        <a:srgbClr val="BB16A3"/>
      </a:folHlink>
    </a:clrScheme>
    <a:fontScheme name="USPTO Brand 1">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rand master navy revised 5-2019.potx" id="{8B3D07DD-1239-401E-93C8-2E55201437C4}" vid="{1ADA14F3-CD49-4E1E-9B65-FF2ABE8240E6}"/>
    </a:ext>
  </a:extLst>
</a:theme>
</file>

<file path=ppt/theme/theme7.xml><?xml version="1.0" encoding="utf-8"?>
<a:theme xmlns:a="http://schemas.openxmlformats.org/drawingml/2006/main" name="2_Brand master navy">
  <a:themeElements>
    <a:clrScheme name="USPTO Brand 3">
      <a:dk1>
        <a:sysClr val="windowText" lastClr="000000"/>
      </a:dk1>
      <a:lt1>
        <a:sysClr val="window" lastClr="FFFFFF"/>
      </a:lt1>
      <a:dk2>
        <a:srgbClr val="004C97"/>
      </a:dk2>
      <a:lt2>
        <a:srgbClr val="003865"/>
      </a:lt2>
      <a:accent1>
        <a:srgbClr val="009CDE"/>
      </a:accent1>
      <a:accent2>
        <a:srgbClr val="A6192E"/>
      </a:accent2>
      <a:accent3>
        <a:srgbClr val="007A33"/>
      </a:accent3>
      <a:accent4>
        <a:srgbClr val="671E75"/>
      </a:accent4>
      <a:accent5>
        <a:srgbClr val="7A9A01"/>
      </a:accent5>
      <a:accent6>
        <a:srgbClr val="F2A900"/>
      </a:accent6>
      <a:hlink>
        <a:srgbClr val="004C97"/>
      </a:hlink>
      <a:folHlink>
        <a:srgbClr val="BB16A3"/>
      </a:folHlink>
    </a:clrScheme>
    <a:fontScheme name="USPTO Brand">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9050">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rand master navy revised 5-2019.potx" id="{0EDBD83B-6104-4459-99A6-E42D8A2FE933}" vid="{B412284F-0704-4A01-939C-C680110881A2}"/>
    </a:ext>
  </a:extLst>
</a:theme>
</file>

<file path=ppt/theme/theme8.xml><?xml version="1.0" encoding="utf-8"?>
<a:theme xmlns:a="http://schemas.openxmlformats.org/drawingml/2006/main" name="3_Brand master navy">
  <a:themeElements>
    <a:clrScheme name="USPTO Brand 3">
      <a:dk1>
        <a:sysClr val="windowText" lastClr="000000"/>
      </a:dk1>
      <a:lt1>
        <a:sysClr val="window" lastClr="FFFFFF"/>
      </a:lt1>
      <a:dk2>
        <a:srgbClr val="004C97"/>
      </a:dk2>
      <a:lt2>
        <a:srgbClr val="003865"/>
      </a:lt2>
      <a:accent1>
        <a:srgbClr val="009CDE"/>
      </a:accent1>
      <a:accent2>
        <a:srgbClr val="A6192E"/>
      </a:accent2>
      <a:accent3>
        <a:srgbClr val="007A33"/>
      </a:accent3>
      <a:accent4>
        <a:srgbClr val="671E75"/>
      </a:accent4>
      <a:accent5>
        <a:srgbClr val="7A9A01"/>
      </a:accent5>
      <a:accent6>
        <a:srgbClr val="F2A900"/>
      </a:accent6>
      <a:hlink>
        <a:srgbClr val="004C97"/>
      </a:hlink>
      <a:folHlink>
        <a:srgbClr val="BB16A3"/>
      </a:folHlink>
    </a:clrScheme>
    <a:fontScheme name="USPTO Brand">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9050">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rand master navy revised 9-2022.potx" id="{2C446032-32CD-422C-B3B6-EB26FEC922A9}" vid="{1D1C2F1F-5F56-4D7D-87C3-377D06C887DD}"/>
    </a:ext>
  </a:extLst>
</a:theme>
</file>

<file path=ppt/theme/theme9.xml><?xml version="1.0" encoding="utf-8"?>
<a:theme xmlns:a="http://schemas.openxmlformats.org/drawingml/2006/main" name="5_Brand master navy no logo">
  <a:themeElements>
    <a:clrScheme name="USPTO Brand">
      <a:dk1>
        <a:sysClr val="windowText" lastClr="000000"/>
      </a:dk1>
      <a:lt1>
        <a:sysClr val="window" lastClr="FFFFFF"/>
      </a:lt1>
      <a:dk2>
        <a:srgbClr val="004C97"/>
      </a:dk2>
      <a:lt2>
        <a:srgbClr val="EEECE1"/>
      </a:lt2>
      <a:accent1>
        <a:srgbClr val="009CDE"/>
      </a:accent1>
      <a:accent2>
        <a:srgbClr val="A6192E"/>
      </a:accent2>
      <a:accent3>
        <a:srgbClr val="7A9A01"/>
      </a:accent3>
      <a:accent4>
        <a:srgbClr val="671E75"/>
      </a:accent4>
      <a:accent5>
        <a:srgbClr val="4BACC6"/>
      </a:accent5>
      <a:accent6>
        <a:srgbClr val="F2A900"/>
      </a:accent6>
      <a:hlink>
        <a:srgbClr val="004C97"/>
      </a:hlink>
      <a:folHlink>
        <a:srgbClr val="BB16A3"/>
      </a:folHlink>
    </a:clrScheme>
    <a:fontScheme name="USPTO Brand 1">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rand master navy revised 9-2022.potx" id="{2C446032-32CD-422C-B3B6-EB26FEC922A9}" vid="{6358B0D2-1E16-4BDA-99BD-C77C36917D3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B60319F-EA48-43D0-B82A-88FB1572A6B2}">
  <ds:schemaRefs>
    <ds:schemaRef ds:uri="http://schemas.microsoft.com/sharepoint/v3/contenttype/forms"/>
  </ds:schemaRefs>
</ds:datastoreItem>
</file>

<file path=customXml/itemProps2.xml><?xml version="1.0" encoding="utf-8"?>
<ds:datastoreItem xmlns:ds="http://schemas.openxmlformats.org/officeDocument/2006/customXml" ds:itemID="{A86E1D56-0087-4600-BBD7-3EBBD265CA3C}">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CE87B39D-A856-4E63-9F47-9925436C41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PresentationTemplate</Template>
  <TotalTime>0</TotalTime>
  <Words>6018</Words>
  <Application>Microsoft Office PowerPoint</Application>
  <PresentationFormat>On-screen Show (16:10)</PresentationFormat>
  <Paragraphs>497</Paragraphs>
  <Slides>55</Slides>
  <Notes>45</Notes>
  <HiddenSlides>0</HiddenSlides>
  <MMClips>3</MMClips>
  <ScaleCrop>false</ScaleCrop>
  <HeadingPairs>
    <vt:vector size="6" baseType="variant">
      <vt:variant>
        <vt:lpstr>Fonts Used</vt:lpstr>
      </vt:variant>
      <vt:variant>
        <vt:i4>11</vt:i4>
      </vt:variant>
      <vt:variant>
        <vt:lpstr>Theme</vt:lpstr>
      </vt:variant>
      <vt:variant>
        <vt:i4>10</vt:i4>
      </vt:variant>
      <vt:variant>
        <vt:lpstr>Slide Titles</vt:lpstr>
      </vt:variant>
      <vt:variant>
        <vt:i4>55</vt:i4>
      </vt:variant>
    </vt:vector>
  </HeadingPairs>
  <TitlesOfParts>
    <vt:vector size="76" baseType="lpstr">
      <vt:lpstr>Arial</vt:lpstr>
      <vt:lpstr>Calibri</vt:lpstr>
      <vt:lpstr>Courier New</vt:lpstr>
      <vt:lpstr>Segoe Light</vt:lpstr>
      <vt:lpstr>Segoe UI</vt:lpstr>
      <vt:lpstr>Segoe UI </vt:lpstr>
      <vt:lpstr>Segoe UI Light</vt:lpstr>
      <vt:lpstr>Segoe UI Semibold</vt:lpstr>
      <vt:lpstr>SegoeUI</vt:lpstr>
      <vt:lpstr>Times New Roman</vt:lpstr>
      <vt:lpstr>Wingdings</vt:lpstr>
      <vt:lpstr>Brand master navy</vt:lpstr>
      <vt:lpstr>Brand master navy no logo</vt:lpstr>
      <vt:lpstr>1_Brand master navy no logo</vt:lpstr>
      <vt:lpstr>1_Brand master navy</vt:lpstr>
      <vt:lpstr>3_Brand master navy no logo</vt:lpstr>
      <vt:lpstr>4_Brand master navy no logo</vt:lpstr>
      <vt:lpstr>2_Brand master navy</vt:lpstr>
      <vt:lpstr>3_Brand master navy</vt:lpstr>
      <vt:lpstr>5_Brand master navy no logo</vt:lpstr>
      <vt:lpstr>4_Brand master navy</vt:lpstr>
      <vt:lpstr>PowerPoint Presentation</vt:lpstr>
      <vt:lpstr>Professional responsibility and  practice before the USPTO</vt:lpstr>
      <vt:lpstr>OED: enrollment</vt:lpstr>
      <vt:lpstr>Practice before the USPTO</vt:lpstr>
      <vt:lpstr>OED: discipline</vt:lpstr>
      <vt:lpstr>OED: disciplinary process</vt:lpstr>
      <vt:lpstr>OED: disciplinary process cont.</vt:lpstr>
      <vt:lpstr>Other types of discipline</vt:lpstr>
      <vt:lpstr>OED Diversion Pilot Program</vt:lpstr>
      <vt:lpstr>OED Diversion Pilot Program – criteria</vt:lpstr>
      <vt:lpstr>USPTO disciplinary matters</vt:lpstr>
      <vt:lpstr>USPTO disciplinary matters</vt:lpstr>
      <vt:lpstr>Pro bono programs</vt:lpstr>
      <vt:lpstr>Ethics scenarios and select case law</vt:lpstr>
      <vt:lpstr>OED: Examples of misconduct</vt:lpstr>
      <vt:lpstr>Neglect/candor</vt:lpstr>
      <vt:lpstr>PowerPoint Presentation</vt:lpstr>
      <vt:lpstr>PowerPoint Presentation</vt:lpstr>
      <vt:lpstr>Conflict of interest</vt:lpstr>
      <vt:lpstr>PowerPoint Presentation</vt:lpstr>
      <vt:lpstr>PowerPoint Presentation</vt:lpstr>
      <vt:lpstr>Patent agent privilege</vt:lpstr>
      <vt:lpstr>Patent agent privilege</vt:lpstr>
      <vt:lpstr>Unauthorized practice of law (UPL)</vt:lpstr>
      <vt:lpstr>Conflict of interest</vt:lpstr>
      <vt:lpstr>Conflict of interest/UPL</vt:lpstr>
      <vt:lpstr>Conflict of interest/improper signatures</vt:lpstr>
      <vt:lpstr>PowerPoint Presentation</vt:lpstr>
      <vt:lpstr>Pop Quiz – Rule 1.56</vt:lpstr>
      <vt:lpstr>Pop Quiz – Rule 1.56</vt:lpstr>
      <vt:lpstr>Inequitable conduct: In re Tendler, Proceeding No. D2013-17 (USPTO Jan. 8, 2014) </vt:lpstr>
      <vt:lpstr>Candor toward tribunal In re Hicks, Proceeding No. D2013-11 (USPTO Sept. 10, 2013) </vt:lpstr>
      <vt:lpstr>PowerPoint Presentation</vt:lpstr>
      <vt:lpstr>Pop Quiz - signature</vt:lpstr>
      <vt:lpstr>Pop Quiz – signature</vt:lpstr>
      <vt:lpstr>Pop Quiz – signature</vt:lpstr>
      <vt:lpstr>Pop Quiz – signature</vt:lpstr>
      <vt:lpstr>Signatures on patent documents</vt:lpstr>
      <vt:lpstr>Signatures on trademark documents</vt:lpstr>
      <vt:lpstr>PowerPoint Presentation</vt:lpstr>
      <vt:lpstr>Trademarks: U.S. counsel rule</vt:lpstr>
      <vt:lpstr>U.S. counsel rule – solicitation</vt:lpstr>
      <vt:lpstr>U.S. counsel rule – solicitation</vt:lpstr>
      <vt:lpstr>U.S. Counsel Rule Decisions</vt:lpstr>
      <vt:lpstr>U.S. Counsel Rule Decisions</vt:lpstr>
      <vt:lpstr>Hijacking of U.S. practitioner data </vt:lpstr>
      <vt:lpstr>Decorum required in trademark (TM) communications </vt:lpstr>
      <vt:lpstr>PowerPoint Presentation</vt:lpstr>
      <vt:lpstr>Disreputable or gross misconduct</vt:lpstr>
      <vt:lpstr>Disreputable or gross misconduct</vt:lpstr>
      <vt:lpstr>Other examples of disreputable or gross misconduct</vt:lpstr>
      <vt:lpstr>Other examples of disreputable or gross misconduct</vt:lpstr>
      <vt:lpstr>Other examples of disreputable or gross misconduct</vt:lpstr>
      <vt:lpstr>Decisions imposing public discipline available in “FOIA Reading Room”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2020-06-16T17:18:07Z</dcterms:created>
  <dcterms:modified xsi:type="dcterms:W3CDTF">2023-06-05T22:11:00Z</dcterms:modified>
</cp:coreProperties>
</file>