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6"/>
  </p:notesMasterIdLst>
  <p:handoutMasterIdLst>
    <p:handoutMasterId r:id="rId17"/>
  </p:handoutMasterIdLst>
  <p:sldIdLst>
    <p:sldId id="258" r:id="rId2"/>
    <p:sldId id="261" r:id="rId3"/>
    <p:sldId id="265" r:id="rId4"/>
    <p:sldId id="266" r:id="rId5"/>
    <p:sldId id="267" r:id="rId6"/>
    <p:sldId id="268" r:id="rId7"/>
    <p:sldId id="270" r:id="rId8"/>
    <p:sldId id="271" r:id="rId9"/>
    <p:sldId id="272" r:id="rId10"/>
    <p:sldId id="289" r:id="rId11"/>
    <p:sldId id="273" r:id="rId12"/>
    <p:sldId id="290" r:id="rId13"/>
    <p:sldId id="288" r:id="rId14"/>
    <p:sldId id="285" r:id="rId15"/>
  </p:sldIdLst>
  <p:sldSz cx="9144000" cy="5715000" type="screen16x1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S Brown" initials="SLB" lastIdx="21" clrIdx="0">
    <p:extLst>
      <p:ext uri="{19B8F6BF-5375-455C-9EA6-DF929625EA0E}">
        <p15:presenceInfo xmlns:p15="http://schemas.microsoft.com/office/powerpoint/2012/main" userId="S Brow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16A3"/>
    <a:srgbClr val="671E75"/>
    <a:srgbClr val="7A9A01"/>
    <a:srgbClr val="007A33"/>
    <a:srgbClr val="9BB8D3"/>
    <a:srgbClr val="009CDE"/>
    <a:srgbClr val="003865"/>
    <a:srgbClr val="A6172E"/>
    <a:srgbClr val="16446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388" autoAdjust="0"/>
  </p:normalViewPr>
  <p:slideViewPr>
    <p:cSldViewPr snapToGrid="0" snapToObjects="1">
      <p:cViewPr varScale="1">
        <p:scale>
          <a:sx n="83" d="100"/>
          <a:sy n="83" d="100"/>
        </p:scale>
        <p:origin x="72" y="360"/>
      </p:cViewPr>
      <p:guideLst>
        <p:guide orient="horz" pos="180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latin typeface="Segoe UI"/>
            </a:endParaRPr>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C950A3BB-CAF4-1D4E-B3B2-E95D9B9E66DF}" type="datetimeFigureOut">
              <a:rPr lang="en-US" smtClean="0">
                <a:latin typeface="Segoe UI"/>
              </a:rPr>
              <a:t>6/16/2020</a:t>
            </a:fld>
            <a:endParaRPr lang="en-US" dirty="0">
              <a:latin typeface="Segoe UI"/>
            </a:endParaRPr>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latin typeface="Segoe UI"/>
            </a:endParaRPr>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F44BD52-4119-7642-B93F-8F4EDBD635EC}" type="slidenum">
              <a:rPr lang="en-US" smtClean="0">
                <a:latin typeface="Segoe UI"/>
              </a:rPr>
              <a:t>‹#›</a:t>
            </a:fld>
            <a:endParaRPr lang="en-US" dirty="0">
              <a:latin typeface="Segoe UI"/>
            </a:endParaRPr>
          </a:p>
        </p:txBody>
      </p:sp>
    </p:spTree>
    <p:extLst>
      <p:ext uri="{BB962C8B-B14F-4D97-AF65-F5344CB8AC3E}">
        <p14:creationId xmlns:p14="http://schemas.microsoft.com/office/powerpoint/2010/main" val="35876647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atin typeface="Segoe UI"/>
              </a:defRPr>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atin typeface="Segoe UI"/>
              </a:defRPr>
            </a:lvl1pPr>
          </a:lstStyle>
          <a:p>
            <a:fld id="{139B48F8-1A14-4941-902A-1D33547A0B6A}" type="datetimeFigureOut">
              <a:rPr lang="en-US" smtClean="0"/>
              <a:pPr/>
              <a:t>6/16/2020</a:t>
            </a:fld>
            <a:endParaRPr lang="en-US" dirty="0"/>
          </a:p>
        </p:txBody>
      </p:sp>
      <p:sp>
        <p:nvSpPr>
          <p:cNvPr id="4" name="Slide Image Placeholder 3"/>
          <p:cNvSpPr>
            <a:spLocks noGrp="1" noRot="1" noChangeAspect="1"/>
          </p:cNvSpPr>
          <p:nvPr>
            <p:ph type="sldImg" idx="2"/>
          </p:nvPr>
        </p:nvSpPr>
        <p:spPr>
          <a:xfrm>
            <a:off x="719138" y="698500"/>
            <a:ext cx="5584825"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atin typeface="Segoe UI"/>
              </a:defRPr>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atin typeface="Segoe UI"/>
              </a:defRPr>
            </a:lvl1pPr>
          </a:lstStyle>
          <a:p>
            <a:fld id="{C74B1ACE-5EB2-B245-8DCB-331A9858E083}" type="slidenum">
              <a:rPr lang="en-US" smtClean="0"/>
              <a:pPr/>
              <a:t>‹#›</a:t>
            </a:fld>
            <a:endParaRPr lang="en-US" dirty="0"/>
          </a:p>
        </p:txBody>
      </p:sp>
    </p:spTree>
    <p:extLst>
      <p:ext uri="{BB962C8B-B14F-4D97-AF65-F5344CB8AC3E}">
        <p14:creationId xmlns:p14="http://schemas.microsoft.com/office/powerpoint/2010/main" val="417893179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Segoe UI"/>
        <a:ea typeface="+mn-ea"/>
        <a:cs typeface="+mn-cs"/>
      </a:defRPr>
    </a:lvl1pPr>
    <a:lvl2pPr marL="457200" algn="l" defTabSz="457200" rtl="0" eaLnBrk="1" latinLnBrk="0" hangingPunct="1">
      <a:defRPr sz="1200" kern="1200">
        <a:solidFill>
          <a:schemeClr val="tx1"/>
        </a:solidFill>
        <a:latin typeface="Segoe UI"/>
        <a:ea typeface="+mn-ea"/>
        <a:cs typeface="+mn-cs"/>
      </a:defRPr>
    </a:lvl2pPr>
    <a:lvl3pPr marL="914400" algn="l" defTabSz="457200" rtl="0" eaLnBrk="1" latinLnBrk="0" hangingPunct="1">
      <a:defRPr sz="1200" kern="1200">
        <a:solidFill>
          <a:schemeClr val="tx1"/>
        </a:solidFill>
        <a:latin typeface="Segoe UI"/>
        <a:ea typeface="+mn-ea"/>
        <a:cs typeface="+mn-cs"/>
      </a:defRPr>
    </a:lvl3pPr>
    <a:lvl4pPr marL="1371600" algn="l" defTabSz="457200" rtl="0" eaLnBrk="1" latinLnBrk="0" hangingPunct="1">
      <a:defRPr sz="1200" kern="1200">
        <a:solidFill>
          <a:schemeClr val="tx1"/>
        </a:solidFill>
        <a:latin typeface="Segoe UI"/>
        <a:ea typeface="+mn-ea"/>
        <a:cs typeface="+mn-cs"/>
      </a:defRPr>
    </a:lvl4pPr>
    <a:lvl5pPr marL="1828800" algn="l" defTabSz="457200" rtl="0" eaLnBrk="1" latinLnBrk="0" hangingPunct="1">
      <a:defRPr sz="1200" kern="1200">
        <a:solidFill>
          <a:schemeClr val="tx1"/>
        </a:solidFill>
        <a:latin typeface="Segoe UI"/>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4B1ACE-5EB2-B245-8DCB-331A9858E083}" type="slidenum">
              <a:rPr lang="en-US" smtClean="0"/>
              <a:pPr/>
              <a:t>2</a:t>
            </a:fld>
            <a:endParaRPr lang="en-US" dirty="0"/>
          </a:p>
        </p:txBody>
      </p:sp>
    </p:spTree>
    <p:extLst>
      <p:ext uri="{BB962C8B-B14F-4D97-AF65-F5344CB8AC3E}">
        <p14:creationId xmlns:p14="http://schemas.microsoft.com/office/powerpoint/2010/main" val="1865337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2310" y="4495522"/>
            <a:ext cx="5618480" cy="4493877"/>
          </a:xfrm>
        </p:spPr>
        <p:txBody>
          <a:bodyPr/>
          <a:lstStyle/>
          <a:p>
            <a:pPr marL="291636" indent="-291636">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7</a:t>
            </a:fld>
            <a:endParaRPr lang="en-US" dirty="0"/>
          </a:p>
        </p:txBody>
      </p:sp>
    </p:spTree>
    <p:extLst>
      <p:ext uri="{BB962C8B-B14F-4D97-AF65-F5344CB8AC3E}">
        <p14:creationId xmlns:p14="http://schemas.microsoft.com/office/powerpoint/2010/main" val="4190129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a:p>
            <a:endParaRPr lang="en-US" sz="1100"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8</a:t>
            </a:fld>
            <a:endParaRPr lang="en-US" dirty="0"/>
          </a:p>
        </p:txBody>
      </p:sp>
    </p:spTree>
    <p:extLst>
      <p:ext uri="{BB962C8B-B14F-4D97-AF65-F5344CB8AC3E}">
        <p14:creationId xmlns:p14="http://schemas.microsoft.com/office/powerpoint/2010/main" val="2267608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a:p>
            <a:endParaRPr lang="en-US" sz="1100"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9</a:t>
            </a:fld>
            <a:endParaRPr lang="en-US" dirty="0"/>
          </a:p>
        </p:txBody>
      </p:sp>
    </p:spTree>
    <p:extLst>
      <p:ext uri="{BB962C8B-B14F-4D97-AF65-F5344CB8AC3E}">
        <p14:creationId xmlns:p14="http://schemas.microsoft.com/office/powerpoint/2010/main" val="770247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11</a:t>
            </a:fld>
            <a:endParaRPr lang="en-US" dirty="0"/>
          </a:p>
        </p:txBody>
      </p:sp>
    </p:spTree>
    <p:extLst>
      <p:ext uri="{BB962C8B-B14F-4D97-AF65-F5344CB8AC3E}">
        <p14:creationId xmlns:p14="http://schemas.microsoft.com/office/powerpoint/2010/main" val="3977650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4B1ACE-5EB2-B245-8DCB-331A9858E083}" type="slidenum">
              <a:rPr lang="en-US" smtClean="0"/>
              <a:pPr/>
              <a:t>12</a:t>
            </a:fld>
            <a:endParaRPr lang="en-US" dirty="0"/>
          </a:p>
        </p:txBody>
      </p:sp>
    </p:spTree>
    <p:extLst>
      <p:ext uri="{BB962C8B-B14F-4D97-AF65-F5344CB8AC3E}">
        <p14:creationId xmlns:p14="http://schemas.microsoft.com/office/powerpoint/2010/main" val="17274055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77208"/>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685800" y="2658241"/>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5296959"/>
            <a:ext cx="2133600" cy="304271"/>
          </a:xfrm>
          <a:prstGeom prst="rect">
            <a:avLst/>
          </a:prstGeom>
        </p:spPr>
        <p:txBody>
          <a:bodyPr/>
          <a:lstStyle>
            <a:lvl1pPr>
              <a:defRPr>
                <a:latin typeface="Segoe UI"/>
              </a:defRPr>
            </a:lvl1pPr>
          </a:lstStyle>
          <a:p>
            <a:fld id="{75A53FC3-930E-4103-A5CF-3ADE9176E847}" type="datetime1">
              <a:rPr lang="en-US" smtClean="0"/>
              <a:t>6/16/2020</a:t>
            </a:fld>
            <a:endParaRPr lang="en-US" dirty="0"/>
          </a:p>
        </p:txBody>
      </p:sp>
      <p:sp>
        <p:nvSpPr>
          <p:cNvPr id="5" name="Footer Placeholder 4"/>
          <p:cNvSpPr>
            <a:spLocks noGrp="1"/>
          </p:cNvSpPr>
          <p:nvPr>
            <p:ph type="ftr" sz="quarter" idx="11"/>
          </p:nvPr>
        </p:nvSpPr>
        <p:spPr>
          <a:xfrm>
            <a:off x="3124200" y="5296959"/>
            <a:ext cx="2895600" cy="304271"/>
          </a:xfrm>
          <a:prstGeom prst="rect">
            <a:avLst/>
          </a:prstGeom>
        </p:spPr>
        <p:txBody>
          <a:bodyPr/>
          <a:lstStyle>
            <a:lvl1pPr>
              <a:defRPr>
                <a:latin typeface="Segoe UI"/>
              </a:defRPr>
            </a:lvl1pPr>
          </a:lstStyle>
          <a:p>
            <a:endParaRPr lang="en-US" dirty="0"/>
          </a:p>
        </p:txBody>
      </p:sp>
      <p:sp>
        <p:nvSpPr>
          <p:cNvPr id="6" name="Slide Number Placeholder 5"/>
          <p:cNvSpPr>
            <a:spLocks noGrp="1"/>
          </p:cNvSpPr>
          <p:nvPr>
            <p:ph type="sldNum" sz="quarter" idx="12"/>
          </p:nvPr>
        </p:nvSpPr>
        <p:spPr>
          <a:xfrm>
            <a:off x="6553200" y="5296959"/>
            <a:ext cx="2133600" cy="304271"/>
          </a:xfrm>
          <a:prstGeom prst="rect">
            <a:avLst/>
          </a:prstGeom>
        </p:spPr>
        <p:txBody>
          <a:bodyPr/>
          <a:lstStyle>
            <a:lvl1pPr>
              <a:defRPr>
                <a:latin typeface="Segoe UI"/>
              </a:defRPr>
            </a:lvl1pPr>
          </a:lstStyle>
          <a:p>
            <a:fld id="{FD0CF2A8-0F06-0B4F-A023-17698AFBF42D}" type="slidenum">
              <a:rPr lang="en-US" smtClean="0"/>
              <a:pPr/>
              <a:t>‹#›</a:t>
            </a:fld>
            <a:endParaRPr lang="en-US" dirty="0"/>
          </a:p>
        </p:txBody>
      </p:sp>
      <p:sp>
        <p:nvSpPr>
          <p:cNvPr id="10" name="Rectangle 9"/>
          <p:cNvSpPr/>
          <p:nvPr userDrawn="1"/>
        </p:nvSpPr>
        <p:spPr>
          <a:xfrm>
            <a:off x="-6196" y="4283558"/>
            <a:ext cx="9150195" cy="1431441"/>
          </a:xfrm>
          <a:custGeom>
            <a:avLst/>
            <a:gdLst>
              <a:gd name="connsiteX0" fmla="*/ 0 w 9144000"/>
              <a:gd name="connsiteY0" fmla="*/ 0 h 1762512"/>
              <a:gd name="connsiteX1" fmla="*/ 9144000 w 9144000"/>
              <a:gd name="connsiteY1" fmla="*/ 0 h 1762512"/>
              <a:gd name="connsiteX2" fmla="*/ 9144000 w 9144000"/>
              <a:gd name="connsiteY2" fmla="*/ 1762512 h 1762512"/>
              <a:gd name="connsiteX3" fmla="*/ 0 w 9144000"/>
              <a:gd name="connsiteY3" fmla="*/ 1762512 h 1762512"/>
              <a:gd name="connsiteX4" fmla="*/ 0 w 9144000"/>
              <a:gd name="connsiteY4" fmla="*/ 0 h 1762512"/>
              <a:gd name="connsiteX0" fmla="*/ 80537 w 9144000"/>
              <a:gd name="connsiteY0" fmla="*/ 613317 h 1762512"/>
              <a:gd name="connsiteX1" fmla="*/ 9144000 w 9144000"/>
              <a:gd name="connsiteY1" fmla="*/ 0 h 1762512"/>
              <a:gd name="connsiteX2" fmla="*/ 9144000 w 9144000"/>
              <a:gd name="connsiteY2" fmla="*/ 1762512 h 1762512"/>
              <a:gd name="connsiteX3" fmla="*/ 0 w 9144000"/>
              <a:gd name="connsiteY3" fmla="*/ 1762512 h 1762512"/>
              <a:gd name="connsiteX4" fmla="*/ 80537 w 9144000"/>
              <a:gd name="connsiteY4" fmla="*/ 613317 h 1762512"/>
              <a:gd name="connsiteX0" fmla="*/ 0 w 9150195"/>
              <a:gd name="connsiteY0" fmla="*/ 229219 h 1762512"/>
              <a:gd name="connsiteX1" fmla="*/ 9150195 w 9150195"/>
              <a:gd name="connsiteY1" fmla="*/ 0 h 1762512"/>
              <a:gd name="connsiteX2" fmla="*/ 9150195 w 9150195"/>
              <a:gd name="connsiteY2" fmla="*/ 1762512 h 1762512"/>
              <a:gd name="connsiteX3" fmla="*/ 6195 w 9150195"/>
              <a:gd name="connsiteY3" fmla="*/ 1762512 h 1762512"/>
              <a:gd name="connsiteX4" fmla="*/ 0 w 9150195"/>
              <a:gd name="connsiteY4" fmla="*/ 229219 h 1762512"/>
              <a:gd name="connsiteX0" fmla="*/ 0 w 9150195"/>
              <a:gd name="connsiteY0" fmla="*/ 229219 h 1762512"/>
              <a:gd name="connsiteX1" fmla="*/ 4161872 w 9150195"/>
              <a:gd name="connsiteY1" fmla="*/ 125335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997718 w 9150195"/>
              <a:gd name="connsiteY1" fmla="*/ 1252784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086234 w 9150195"/>
              <a:gd name="connsiteY1" fmla="*/ 475233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195" h="1762512">
                <a:moveTo>
                  <a:pt x="0" y="229219"/>
                </a:moveTo>
                <a:lnTo>
                  <a:pt x="3086234" y="475233"/>
                </a:lnTo>
                <a:lnTo>
                  <a:pt x="9150195" y="0"/>
                </a:lnTo>
                <a:lnTo>
                  <a:pt x="9150195" y="1762512"/>
                </a:lnTo>
                <a:lnTo>
                  <a:pt x="6195" y="1762512"/>
                </a:lnTo>
                <a:lnTo>
                  <a:pt x="0" y="229219"/>
                </a:lnTo>
                <a:close/>
              </a:path>
            </a:pathLst>
          </a:custGeom>
          <a:solidFill>
            <a:srgbClr val="0038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8" name="Picture 7" descr="USPTO-logo-reverse-stacked-500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04527" y="4701650"/>
            <a:ext cx="1338876" cy="662731"/>
          </a:xfrm>
          <a:prstGeom prst="rect">
            <a:avLst/>
          </a:prstGeom>
        </p:spPr>
      </p:pic>
      <p:sp>
        <p:nvSpPr>
          <p:cNvPr id="12" name="Rectangle 9"/>
          <p:cNvSpPr/>
          <p:nvPr userDrawn="1"/>
        </p:nvSpPr>
        <p:spPr>
          <a:xfrm>
            <a:off x="-815" y="0"/>
            <a:ext cx="9144000" cy="378022"/>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0038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Tree>
    <p:extLst>
      <p:ext uri="{BB962C8B-B14F-4D97-AF65-F5344CB8AC3E}">
        <p14:creationId xmlns:p14="http://schemas.microsoft.com/office/powerpoint/2010/main" val="2661963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CCF6C88-E326-4F77-AC1F-E39B1D223CB9}" type="datetime1">
              <a:rPr lang="en-US" smtClean="0"/>
              <a:t>6/16/2020</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15306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3" name="Rectangle 2"/>
          <p:cNvSpPr/>
          <p:nvPr userDrawn="1"/>
        </p:nvSpPr>
        <p:spPr>
          <a:xfrm>
            <a:off x="0" y="0"/>
            <a:ext cx="9144000" cy="5715000"/>
          </a:xfrm>
          <a:prstGeom prst="rect">
            <a:avLst/>
          </a:prstGeom>
          <a:solidFill>
            <a:srgbClr val="0038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5" name="Picture 4" descr="USPTO-logo-reverse-stacked-1000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61450" y="1852118"/>
            <a:ext cx="4021100" cy="1990444"/>
          </a:xfrm>
          <a:prstGeom prst="rect">
            <a:avLst/>
          </a:prstGeom>
        </p:spPr>
      </p:pic>
    </p:spTree>
    <p:extLst>
      <p:ext uri="{BB962C8B-B14F-4D97-AF65-F5344CB8AC3E}">
        <p14:creationId xmlns:p14="http://schemas.microsoft.com/office/powerpoint/2010/main" val="2745986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0"/>
            <a:ext cx="9144000" cy="5715000"/>
          </a:xfrm>
          <a:prstGeom prst="rect">
            <a:avLst/>
          </a:prstGeom>
          <a:solidFill>
            <a:srgbClr val="00386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4" name="Picture 3" descr="uspto_seal_1000px-color.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1406" y="916906"/>
            <a:ext cx="3881188" cy="3881188"/>
          </a:xfrm>
          <a:prstGeom prst="rect">
            <a:avLst/>
          </a:prstGeom>
        </p:spPr>
      </p:pic>
    </p:spTree>
    <p:extLst>
      <p:ext uri="{BB962C8B-B14F-4D97-AF65-F5344CB8AC3E}">
        <p14:creationId xmlns:p14="http://schemas.microsoft.com/office/powerpoint/2010/main" val="843619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with background">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17324"/>
          <a:stretch/>
        </p:blipFill>
        <p:spPr>
          <a:xfrm>
            <a:off x="-6196" y="6439"/>
            <a:ext cx="9150196" cy="5457066"/>
          </a:xfrm>
          <a:prstGeom prst="rect">
            <a:avLst/>
          </a:prstGeom>
        </p:spPr>
      </p:pic>
      <p:sp>
        <p:nvSpPr>
          <p:cNvPr id="2" name="Title 1"/>
          <p:cNvSpPr>
            <a:spLocks noGrp="1"/>
          </p:cNvSpPr>
          <p:nvPr>
            <p:ph type="ctrTitle"/>
          </p:nvPr>
        </p:nvSpPr>
        <p:spPr>
          <a:xfrm>
            <a:off x="685800" y="1277208"/>
            <a:ext cx="7772400" cy="1225021"/>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2658241"/>
            <a:ext cx="7086600" cy="14605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5296959"/>
            <a:ext cx="2133600" cy="304271"/>
          </a:xfrm>
          <a:prstGeom prst="rect">
            <a:avLst/>
          </a:prstGeom>
        </p:spPr>
        <p:txBody>
          <a:bodyPr/>
          <a:lstStyle>
            <a:lvl1pPr>
              <a:defRPr>
                <a:latin typeface="Segoe UI"/>
              </a:defRPr>
            </a:lvl1pPr>
          </a:lstStyle>
          <a:p>
            <a:fld id="{90270CD2-973F-43AD-9496-D1E13FA2E178}" type="datetime1">
              <a:rPr lang="en-US" smtClean="0"/>
              <a:t>6/16/2020</a:t>
            </a:fld>
            <a:endParaRPr lang="en-US" dirty="0"/>
          </a:p>
        </p:txBody>
      </p:sp>
      <p:sp>
        <p:nvSpPr>
          <p:cNvPr id="5" name="Footer Placeholder 4"/>
          <p:cNvSpPr>
            <a:spLocks noGrp="1"/>
          </p:cNvSpPr>
          <p:nvPr>
            <p:ph type="ftr" sz="quarter" idx="11"/>
          </p:nvPr>
        </p:nvSpPr>
        <p:spPr>
          <a:xfrm>
            <a:off x="3124200" y="5296959"/>
            <a:ext cx="2895600" cy="304271"/>
          </a:xfrm>
          <a:prstGeom prst="rect">
            <a:avLst/>
          </a:prstGeom>
        </p:spPr>
        <p:txBody>
          <a:bodyPr/>
          <a:lstStyle>
            <a:lvl1pPr>
              <a:defRPr>
                <a:latin typeface="Segoe UI"/>
              </a:defRPr>
            </a:lvl1pPr>
          </a:lstStyle>
          <a:p>
            <a:endParaRPr lang="en-US" dirty="0"/>
          </a:p>
        </p:txBody>
      </p:sp>
      <p:sp>
        <p:nvSpPr>
          <p:cNvPr id="6" name="Slide Number Placeholder 5"/>
          <p:cNvSpPr>
            <a:spLocks noGrp="1"/>
          </p:cNvSpPr>
          <p:nvPr>
            <p:ph type="sldNum" sz="quarter" idx="12"/>
          </p:nvPr>
        </p:nvSpPr>
        <p:spPr>
          <a:xfrm>
            <a:off x="6553200" y="5296959"/>
            <a:ext cx="2133600" cy="304271"/>
          </a:xfrm>
          <a:prstGeom prst="rect">
            <a:avLst/>
          </a:prstGeom>
        </p:spPr>
        <p:txBody>
          <a:bodyPr/>
          <a:lstStyle>
            <a:lvl1pPr>
              <a:defRPr>
                <a:latin typeface="Segoe UI"/>
              </a:defRPr>
            </a:lvl1pPr>
          </a:lstStyle>
          <a:p>
            <a:fld id="{FD0CF2A8-0F06-0B4F-A023-17698AFBF42D}" type="slidenum">
              <a:rPr lang="en-US" smtClean="0"/>
              <a:pPr/>
              <a:t>‹#›</a:t>
            </a:fld>
            <a:endParaRPr lang="en-US" dirty="0"/>
          </a:p>
        </p:txBody>
      </p:sp>
      <p:sp>
        <p:nvSpPr>
          <p:cNvPr id="10" name="Rectangle 9"/>
          <p:cNvSpPr/>
          <p:nvPr userDrawn="1"/>
        </p:nvSpPr>
        <p:spPr>
          <a:xfrm>
            <a:off x="-6196" y="4283558"/>
            <a:ext cx="9150195" cy="1431441"/>
          </a:xfrm>
          <a:custGeom>
            <a:avLst/>
            <a:gdLst>
              <a:gd name="connsiteX0" fmla="*/ 0 w 9144000"/>
              <a:gd name="connsiteY0" fmla="*/ 0 h 1762512"/>
              <a:gd name="connsiteX1" fmla="*/ 9144000 w 9144000"/>
              <a:gd name="connsiteY1" fmla="*/ 0 h 1762512"/>
              <a:gd name="connsiteX2" fmla="*/ 9144000 w 9144000"/>
              <a:gd name="connsiteY2" fmla="*/ 1762512 h 1762512"/>
              <a:gd name="connsiteX3" fmla="*/ 0 w 9144000"/>
              <a:gd name="connsiteY3" fmla="*/ 1762512 h 1762512"/>
              <a:gd name="connsiteX4" fmla="*/ 0 w 9144000"/>
              <a:gd name="connsiteY4" fmla="*/ 0 h 1762512"/>
              <a:gd name="connsiteX0" fmla="*/ 80537 w 9144000"/>
              <a:gd name="connsiteY0" fmla="*/ 613317 h 1762512"/>
              <a:gd name="connsiteX1" fmla="*/ 9144000 w 9144000"/>
              <a:gd name="connsiteY1" fmla="*/ 0 h 1762512"/>
              <a:gd name="connsiteX2" fmla="*/ 9144000 w 9144000"/>
              <a:gd name="connsiteY2" fmla="*/ 1762512 h 1762512"/>
              <a:gd name="connsiteX3" fmla="*/ 0 w 9144000"/>
              <a:gd name="connsiteY3" fmla="*/ 1762512 h 1762512"/>
              <a:gd name="connsiteX4" fmla="*/ 80537 w 9144000"/>
              <a:gd name="connsiteY4" fmla="*/ 613317 h 1762512"/>
              <a:gd name="connsiteX0" fmla="*/ 0 w 9150195"/>
              <a:gd name="connsiteY0" fmla="*/ 229219 h 1762512"/>
              <a:gd name="connsiteX1" fmla="*/ 9150195 w 9150195"/>
              <a:gd name="connsiteY1" fmla="*/ 0 h 1762512"/>
              <a:gd name="connsiteX2" fmla="*/ 9150195 w 9150195"/>
              <a:gd name="connsiteY2" fmla="*/ 1762512 h 1762512"/>
              <a:gd name="connsiteX3" fmla="*/ 6195 w 9150195"/>
              <a:gd name="connsiteY3" fmla="*/ 1762512 h 1762512"/>
              <a:gd name="connsiteX4" fmla="*/ 0 w 9150195"/>
              <a:gd name="connsiteY4" fmla="*/ 229219 h 1762512"/>
              <a:gd name="connsiteX0" fmla="*/ 0 w 9150195"/>
              <a:gd name="connsiteY0" fmla="*/ 229219 h 1762512"/>
              <a:gd name="connsiteX1" fmla="*/ 4161872 w 9150195"/>
              <a:gd name="connsiteY1" fmla="*/ 125335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997718 w 9150195"/>
              <a:gd name="connsiteY1" fmla="*/ 1252784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 name="connsiteX0" fmla="*/ 0 w 9150195"/>
              <a:gd name="connsiteY0" fmla="*/ 229219 h 1762512"/>
              <a:gd name="connsiteX1" fmla="*/ 3086234 w 9150195"/>
              <a:gd name="connsiteY1" fmla="*/ 475233 h 1762512"/>
              <a:gd name="connsiteX2" fmla="*/ 9150195 w 9150195"/>
              <a:gd name="connsiteY2" fmla="*/ 0 h 1762512"/>
              <a:gd name="connsiteX3" fmla="*/ 9150195 w 9150195"/>
              <a:gd name="connsiteY3" fmla="*/ 1762512 h 1762512"/>
              <a:gd name="connsiteX4" fmla="*/ 6195 w 9150195"/>
              <a:gd name="connsiteY4" fmla="*/ 1762512 h 1762512"/>
              <a:gd name="connsiteX5" fmla="*/ 0 w 9150195"/>
              <a:gd name="connsiteY5" fmla="*/ 229219 h 1762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0195" h="1762512">
                <a:moveTo>
                  <a:pt x="0" y="229219"/>
                </a:moveTo>
                <a:lnTo>
                  <a:pt x="3086234" y="475233"/>
                </a:lnTo>
                <a:lnTo>
                  <a:pt x="9150195" y="0"/>
                </a:lnTo>
                <a:lnTo>
                  <a:pt x="9150195" y="1762512"/>
                </a:lnTo>
                <a:lnTo>
                  <a:pt x="6195" y="1762512"/>
                </a:lnTo>
                <a:lnTo>
                  <a:pt x="0" y="229219"/>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8" name="Picture 7" descr="USPTO-logo-reverse-stacked-500p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04527" y="4701650"/>
            <a:ext cx="1338876" cy="662731"/>
          </a:xfrm>
          <a:prstGeom prst="rect">
            <a:avLst/>
          </a:prstGeom>
        </p:spPr>
      </p:pic>
      <p:sp>
        <p:nvSpPr>
          <p:cNvPr id="12" name="Rectangle 9"/>
          <p:cNvSpPr/>
          <p:nvPr userDrawn="1"/>
        </p:nvSpPr>
        <p:spPr>
          <a:xfrm>
            <a:off x="-815" y="0"/>
            <a:ext cx="9144000" cy="378022"/>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164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spTree>
    <p:extLst>
      <p:ext uri="{BB962C8B-B14F-4D97-AF65-F5344CB8AC3E}">
        <p14:creationId xmlns:p14="http://schemas.microsoft.com/office/powerpoint/2010/main" val="1682424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447584"/>
            <a:ext cx="8229600" cy="334798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24E5E1-DCE3-4714-9218-7B5208559220}" type="datetime1">
              <a:rPr lang="en-US" smtClean="0"/>
              <a:t>6/16/2020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261867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9449CE-6F2F-4256-94CC-5081CC95C6F5}" type="datetime1">
              <a:rPr lang="en-US" smtClean="0"/>
              <a:t>6/16/2020</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2322231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42238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F3C41E-8DFA-4B20-BEC9-1AAF2D8AAA71}" type="datetime1">
              <a:rPr lang="en-US" smtClean="0"/>
              <a:t>6/16/2020</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3233405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1812396"/>
            <a:ext cx="4040188" cy="300302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6" y="1812396"/>
            <a:ext cx="4041775" cy="300302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E43169-E095-44FF-AA20-9AEC3613FDAF}" type="datetime1">
              <a:rPr lang="en-US" smtClean="0"/>
              <a:t>6/16/2020</a:t>
            </a:fld>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4164349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AE4E26-1126-48A6-A715-1B6FEE367B02}" type="datetime1">
              <a:rPr lang="en-US" smtClean="0"/>
              <a:t>6/16/2020</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1892130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772D9F-77EA-426C-AD88-403DBF4D5FEE}" type="datetime1">
              <a:rPr lang="en-US" smtClean="0"/>
              <a:t>6/16/2020</a:t>
            </a:fld>
            <a:endParaRPr lang="en-US"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338202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58208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582082"/>
            <a:ext cx="5111750" cy="452305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1550457"/>
            <a:ext cx="3008313" cy="35546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85DFC62-4E28-48C9-9DD2-06A7CAA29681}" type="datetime1">
              <a:rPr lang="en-US" smtClean="0"/>
              <a:t>6/16/2020</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DA454B-C859-4892-B9FA-68B588C9F547}" type="slidenum">
              <a:rPr lang="en-US" smtClean="0"/>
              <a:t>‹#›</a:t>
            </a:fld>
            <a:endParaRPr lang="en-US"/>
          </a:p>
        </p:txBody>
      </p:sp>
    </p:spTree>
    <p:extLst>
      <p:ext uri="{BB962C8B-B14F-4D97-AF65-F5344CB8AC3E}">
        <p14:creationId xmlns:p14="http://schemas.microsoft.com/office/powerpoint/2010/main" val="255597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78022"/>
            <a:ext cx="8229600" cy="884058"/>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447584"/>
            <a:ext cx="8229600" cy="365755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9"/>
          <p:cNvSpPr/>
          <p:nvPr/>
        </p:nvSpPr>
        <p:spPr>
          <a:xfrm>
            <a:off x="-815" y="0"/>
            <a:ext cx="9144000" cy="378022"/>
          </a:xfrm>
          <a:custGeom>
            <a:avLst/>
            <a:gdLst>
              <a:gd name="connsiteX0" fmla="*/ 0 w 9144000"/>
              <a:gd name="connsiteY0" fmla="*/ 0 h 242186"/>
              <a:gd name="connsiteX1" fmla="*/ 9144000 w 9144000"/>
              <a:gd name="connsiteY1" fmla="*/ 0 h 242186"/>
              <a:gd name="connsiteX2" fmla="*/ 9144000 w 9144000"/>
              <a:gd name="connsiteY2" fmla="*/ 242186 h 242186"/>
              <a:gd name="connsiteX3" fmla="*/ 0 w 9144000"/>
              <a:gd name="connsiteY3" fmla="*/ 242186 h 242186"/>
              <a:gd name="connsiteX4" fmla="*/ 0 w 9144000"/>
              <a:gd name="connsiteY4" fmla="*/ 0 h 242186"/>
              <a:gd name="connsiteX0" fmla="*/ 0 w 9144000"/>
              <a:gd name="connsiteY0" fmla="*/ 0 h 472558"/>
              <a:gd name="connsiteX1" fmla="*/ 9144000 w 9144000"/>
              <a:gd name="connsiteY1" fmla="*/ 0 h 472558"/>
              <a:gd name="connsiteX2" fmla="*/ 9144000 w 9144000"/>
              <a:gd name="connsiteY2" fmla="*/ 242186 h 472558"/>
              <a:gd name="connsiteX3" fmla="*/ 6119628 w 9144000"/>
              <a:gd name="connsiteY3" fmla="*/ 472558 h 472558"/>
              <a:gd name="connsiteX4" fmla="*/ 0 w 9144000"/>
              <a:gd name="connsiteY4" fmla="*/ 0 h 472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472558">
                <a:moveTo>
                  <a:pt x="0" y="0"/>
                </a:moveTo>
                <a:lnTo>
                  <a:pt x="9144000" y="0"/>
                </a:lnTo>
                <a:lnTo>
                  <a:pt x="9144000" y="242186"/>
                </a:lnTo>
                <a:lnTo>
                  <a:pt x="6119628" y="472558"/>
                </a:lnTo>
                <a:lnTo>
                  <a:pt x="0" y="0"/>
                </a:lnTo>
                <a:close/>
              </a:path>
            </a:pathLst>
          </a:custGeom>
          <a:solidFill>
            <a:srgbClr val="003865">
              <a:alpha val="1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lang="en-US" dirty="0">
              <a:effectLst/>
              <a:latin typeface="Segoe UI"/>
            </a:endParaRPr>
          </a:p>
        </p:txBody>
      </p:sp>
      <p:pic>
        <p:nvPicPr>
          <p:cNvPr id="5" name="Picture 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411605" y="4779975"/>
            <a:ext cx="1324718" cy="466861"/>
          </a:xfrm>
          <a:prstGeom prst="rect">
            <a:avLst/>
          </a:prstGeom>
        </p:spPr>
      </p:pic>
      <p:sp>
        <p:nvSpPr>
          <p:cNvPr id="4" name="Date Placeholder 3"/>
          <p:cNvSpPr>
            <a:spLocks noGrp="1"/>
          </p:cNvSpPr>
          <p:nvPr>
            <p:ph type="dt" sz="half" idx="2"/>
          </p:nvPr>
        </p:nvSpPr>
        <p:spPr>
          <a:xfrm>
            <a:off x="457200" y="5297488"/>
            <a:ext cx="2133600" cy="303212"/>
          </a:xfrm>
          <a:prstGeom prst="rect">
            <a:avLst/>
          </a:prstGeom>
        </p:spPr>
        <p:txBody>
          <a:bodyPr vert="horz" lIns="91440" tIns="45720" rIns="91440" bIns="45720" rtlCol="0" anchor="ctr"/>
          <a:lstStyle>
            <a:lvl1pPr algn="l">
              <a:defRPr sz="1200">
                <a:solidFill>
                  <a:schemeClr val="tx1">
                    <a:tint val="75000"/>
                  </a:schemeClr>
                </a:solidFill>
              </a:defRPr>
            </a:lvl1pPr>
          </a:lstStyle>
          <a:p>
            <a:fld id="{21540442-C82A-4C50-B925-F22C618B108C}" type="datetime1">
              <a:rPr lang="en-US" smtClean="0"/>
              <a:t>6/16/2020</a:t>
            </a:fld>
            <a:endParaRPr lang="en-US" dirty="0"/>
          </a:p>
        </p:txBody>
      </p:sp>
      <p:sp>
        <p:nvSpPr>
          <p:cNvPr id="6" name="Footer Placeholder 5"/>
          <p:cNvSpPr>
            <a:spLocks noGrp="1"/>
          </p:cNvSpPr>
          <p:nvPr>
            <p:ph type="ftr" sz="quarter" idx="3"/>
          </p:nvPr>
        </p:nvSpPr>
        <p:spPr>
          <a:xfrm>
            <a:off x="3124200" y="5297488"/>
            <a:ext cx="2895600" cy="3032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Slide Number Placeholder 6"/>
          <p:cNvSpPr>
            <a:spLocks noGrp="1"/>
          </p:cNvSpPr>
          <p:nvPr>
            <p:ph type="sldNum" sz="quarter" idx="4"/>
          </p:nvPr>
        </p:nvSpPr>
        <p:spPr>
          <a:xfrm>
            <a:off x="6553200" y="5297488"/>
            <a:ext cx="2133600" cy="303212"/>
          </a:xfrm>
          <a:prstGeom prst="rect">
            <a:avLst/>
          </a:prstGeom>
        </p:spPr>
        <p:txBody>
          <a:bodyPr vert="horz" lIns="91440" tIns="45720" rIns="91440" bIns="45720" rtlCol="0" anchor="ctr"/>
          <a:lstStyle>
            <a:lvl1pPr algn="r">
              <a:defRPr sz="1200">
                <a:solidFill>
                  <a:schemeClr val="tx1">
                    <a:tint val="75000"/>
                  </a:schemeClr>
                </a:solidFill>
              </a:defRPr>
            </a:lvl1pPr>
          </a:lstStyle>
          <a:p>
            <a:fld id="{92DA454B-C859-4892-B9FA-68B588C9F547}" type="slidenum">
              <a:rPr lang="en-US" smtClean="0"/>
              <a:t>‹#›</a:t>
            </a:fld>
            <a:endParaRPr lang="en-US"/>
          </a:p>
        </p:txBody>
      </p:sp>
    </p:spTree>
    <p:extLst>
      <p:ext uri="{BB962C8B-B14F-4D97-AF65-F5344CB8AC3E}">
        <p14:creationId xmlns:p14="http://schemas.microsoft.com/office/powerpoint/2010/main" val="632847030"/>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p:txStyles>
    <p:titleStyle>
      <a:lvl1pPr algn="l" defTabSz="457200" rtl="0" eaLnBrk="1" latinLnBrk="0" hangingPunct="1">
        <a:spcBef>
          <a:spcPct val="0"/>
        </a:spcBef>
        <a:buNone/>
        <a:defRPr sz="4400" b="1" kern="1200">
          <a:solidFill>
            <a:schemeClr val="tx1"/>
          </a:solidFill>
          <a:latin typeface="Segoe UI"/>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Segoe UI Semibold" panose="020B0702040204020203" pitchFamily="34" charset="0"/>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Segoe UI"/>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Segoe UI"/>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Segoe UI"/>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Segoe UI"/>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912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 for reconsideration</a:t>
            </a:r>
            <a:endParaRPr lang="en-US" dirty="0"/>
          </a:p>
        </p:txBody>
      </p:sp>
      <p:sp>
        <p:nvSpPr>
          <p:cNvPr id="7" name="TextBox 6"/>
          <p:cNvSpPr txBox="1"/>
          <p:nvPr/>
        </p:nvSpPr>
        <p:spPr>
          <a:xfrm>
            <a:off x="762001" y="3877056"/>
            <a:ext cx="7449312"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t>New fees will be added to encourage more timely resolution of office actions.</a:t>
            </a:r>
          </a:p>
          <a:p>
            <a:pPr marL="285750" indent="-285750">
              <a:buFont typeface="Arial" panose="020B0604020202020204" pitchFamily="34" charset="0"/>
              <a:buChar char="•"/>
            </a:pPr>
            <a:r>
              <a:rPr lang="en-US" sz="1600" dirty="0" smtClean="0"/>
              <a:t>No fees will charged if the request is filed within three month of the office action.</a:t>
            </a:r>
            <a:endParaRPr lang="en-US" sz="1600" dirty="0"/>
          </a:p>
        </p:txBody>
      </p:sp>
      <p:graphicFrame>
        <p:nvGraphicFramePr>
          <p:cNvPr id="6" name="Content Placeholder 5" descr="Current rates, proposed rates, and unit costs for filing requests for reconsideration" title="Request for Reconsideration fees"/>
          <p:cNvGraphicFramePr>
            <a:graphicFrameLocks noGrp="1"/>
          </p:cNvGraphicFramePr>
          <p:nvPr>
            <p:ph idx="1"/>
            <p:extLst>
              <p:ext uri="{D42A27DB-BD31-4B8C-83A1-F6EECF244321}">
                <p14:modId xmlns:p14="http://schemas.microsoft.com/office/powerpoint/2010/main" val="490380764"/>
              </p:ext>
            </p:extLst>
          </p:nvPr>
        </p:nvGraphicFramePr>
        <p:xfrm>
          <a:off x="884555" y="1481329"/>
          <a:ext cx="7374890" cy="2198370"/>
        </p:xfrm>
        <a:graphic>
          <a:graphicData uri="http://schemas.openxmlformats.org/drawingml/2006/table">
            <a:tbl>
              <a:tblPr firstRow="1">
                <a:tableStyleId>{5C22544A-7EE6-4342-B048-85BDC9FD1C3A}</a:tableStyleId>
              </a:tblPr>
              <a:tblGrid>
                <a:gridCol w="3025140">
                  <a:extLst>
                    <a:ext uri="{9D8B030D-6E8A-4147-A177-3AD203B41FA5}">
                      <a16:colId xmlns:a16="http://schemas.microsoft.com/office/drawing/2014/main" val="4148101507"/>
                    </a:ext>
                  </a:extLst>
                </a:gridCol>
                <a:gridCol w="876935">
                  <a:extLst>
                    <a:ext uri="{9D8B030D-6E8A-4147-A177-3AD203B41FA5}">
                      <a16:colId xmlns:a16="http://schemas.microsoft.com/office/drawing/2014/main" val="1027067179"/>
                    </a:ext>
                  </a:extLst>
                </a:gridCol>
                <a:gridCol w="911225">
                  <a:extLst>
                    <a:ext uri="{9D8B030D-6E8A-4147-A177-3AD203B41FA5}">
                      <a16:colId xmlns:a16="http://schemas.microsoft.com/office/drawing/2014/main" val="2153901319"/>
                    </a:ext>
                  </a:extLst>
                </a:gridCol>
                <a:gridCol w="923290">
                  <a:extLst>
                    <a:ext uri="{9D8B030D-6E8A-4147-A177-3AD203B41FA5}">
                      <a16:colId xmlns:a16="http://schemas.microsoft.com/office/drawing/2014/main" val="2026758128"/>
                    </a:ext>
                  </a:extLst>
                </a:gridCol>
                <a:gridCol w="899795">
                  <a:extLst>
                    <a:ext uri="{9D8B030D-6E8A-4147-A177-3AD203B41FA5}">
                      <a16:colId xmlns:a16="http://schemas.microsoft.com/office/drawing/2014/main" val="902542156"/>
                    </a:ext>
                  </a:extLst>
                </a:gridCol>
                <a:gridCol w="738505">
                  <a:extLst>
                    <a:ext uri="{9D8B030D-6E8A-4147-A177-3AD203B41FA5}">
                      <a16:colId xmlns:a16="http://schemas.microsoft.com/office/drawing/2014/main" val="1458016314"/>
                    </a:ext>
                  </a:extLst>
                </a:gridCol>
              </a:tblGrid>
              <a:tr h="362931">
                <a:tc>
                  <a:txBody>
                    <a:bodyPr/>
                    <a:lstStyle/>
                    <a:p>
                      <a:pPr marL="0" marR="0" algn="ctr">
                        <a:lnSpc>
                          <a:spcPct val="107000"/>
                        </a:lnSpc>
                        <a:spcBef>
                          <a:spcPts val="0"/>
                        </a:spcBef>
                        <a:spcAft>
                          <a:spcPts val="800"/>
                        </a:spcAft>
                      </a:pPr>
                      <a:r>
                        <a:rPr lang="en-US" sz="1100">
                          <a:effectLst/>
                        </a:rPr>
                        <a:t>Fee Description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Current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Proposed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Dollar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Percent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FY 2019 Unit Cost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3362802177"/>
                  </a:ext>
                </a:extLst>
              </a:tr>
              <a:tr h="271936">
                <a:tc>
                  <a:txBody>
                    <a:bodyPr/>
                    <a:lstStyle/>
                    <a:p>
                      <a:pPr marL="0" marR="0">
                        <a:lnSpc>
                          <a:spcPct val="107000"/>
                        </a:lnSpc>
                        <a:spcBef>
                          <a:spcPts val="0"/>
                        </a:spcBef>
                        <a:spcAft>
                          <a:spcPts val="800"/>
                        </a:spcAft>
                      </a:pPr>
                      <a:r>
                        <a:rPr lang="en-US" sz="1100" dirty="0">
                          <a:effectLst/>
                        </a:rPr>
                        <a:t>Request for Reconsideration Filed Within Three Months of Final Office Action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2442804518"/>
                  </a:ext>
                </a:extLst>
              </a:tr>
              <a:tr h="542102">
                <a:tc>
                  <a:txBody>
                    <a:bodyPr/>
                    <a:lstStyle/>
                    <a:p>
                      <a:pPr marL="0" marR="0">
                        <a:lnSpc>
                          <a:spcPct val="107000"/>
                        </a:lnSpc>
                        <a:spcBef>
                          <a:spcPts val="0"/>
                        </a:spcBef>
                        <a:spcAft>
                          <a:spcPts val="800"/>
                        </a:spcAft>
                      </a:pPr>
                      <a:r>
                        <a:rPr lang="en-US" sz="1100" dirty="0">
                          <a:effectLst/>
                        </a:rPr>
                        <a:t>Filing a request for reconsideration more than three months after and within six months of the issue date of a final office action, or with a petition under § 2.66, on paper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1263942042"/>
                  </a:ext>
                </a:extLst>
              </a:tr>
              <a:tr h="542102">
                <a:tc>
                  <a:txBody>
                    <a:bodyPr/>
                    <a:lstStyle/>
                    <a:p>
                      <a:pPr marL="0" marR="0">
                        <a:lnSpc>
                          <a:spcPct val="107000"/>
                        </a:lnSpc>
                        <a:spcBef>
                          <a:spcPts val="0"/>
                        </a:spcBef>
                        <a:spcAft>
                          <a:spcPts val="800"/>
                        </a:spcAft>
                      </a:pPr>
                      <a:r>
                        <a:rPr lang="en-US" sz="1100" dirty="0">
                          <a:effectLst/>
                        </a:rPr>
                        <a:t>Filing a request for reconsideration more than three months after and within six months of the issue date of a final office action, or with a petition under § 2.66, through TEAS or ESTTA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120275385"/>
                  </a:ext>
                </a:extLst>
              </a:tr>
            </a:tbl>
          </a:graphicData>
        </a:graphic>
      </p:graphicFrame>
      <p:sp>
        <p:nvSpPr>
          <p:cNvPr id="5" name="Slide Number Placeholder 4"/>
          <p:cNvSpPr>
            <a:spLocks noGrp="1"/>
          </p:cNvSpPr>
          <p:nvPr>
            <p:ph type="sldNum" sz="quarter" idx="12"/>
          </p:nvPr>
        </p:nvSpPr>
        <p:spPr/>
        <p:txBody>
          <a:bodyPr/>
          <a:lstStyle/>
          <a:p>
            <a:fld id="{92DA454B-C859-4892-B9FA-68B588C9F547}" type="slidenum">
              <a:rPr lang="en-US" smtClean="0"/>
              <a:t>10</a:t>
            </a:fld>
            <a:endParaRPr lang="en-US"/>
          </a:p>
        </p:txBody>
      </p:sp>
    </p:spTree>
    <p:extLst>
      <p:ext uri="{BB962C8B-B14F-4D97-AF65-F5344CB8AC3E}">
        <p14:creationId xmlns:p14="http://schemas.microsoft.com/office/powerpoint/2010/main" val="61879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6038"/>
            <a:ext cx="8229600" cy="884058"/>
          </a:xfrm>
        </p:spPr>
        <p:txBody>
          <a:bodyPr>
            <a:noAutofit/>
          </a:bodyPr>
          <a:lstStyle/>
          <a:p>
            <a:pPr lvl="1" algn="l" defTabSz="457200" rtl="0">
              <a:spcBef>
                <a:spcPct val="0"/>
              </a:spcBef>
            </a:pPr>
            <a:r>
              <a:rPr lang="en-US" sz="2800" b="1" dirty="0" smtClean="0">
                <a:latin typeface="+mn-lt"/>
              </a:rPr>
              <a:t>TTAB cancellation and opposition fees</a:t>
            </a:r>
            <a:endParaRPr lang="en-US" sz="2800" b="1" dirty="0">
              <a:latin typeface="+mn-lt"/>
            </a:endParaRPr>
          </a:p>
        </p:txBody>
      </p:sp>
      <p:sp>
        <p:nvSpPr>
          <p:cNvPr id="7" name="TextBox 6"/>
          <p:cNvSpPr txBox="1"/>
          <p:nvPr/>
        </p:nvSpPr>
        <p:spPr>
          <a:xfrm>
            <a:off x="457200" y="4862036"/>
            <a:ext cx="6935002" cy="923330"/>
          </a:xfrm>
          <a:prstGeom prst="rect">
            <a:avLst/>
          </a:prstGeom>
          <a:noFill/>
        </p:spPr>
        <p:txBody>
          <a:bodyPr wrap="square" rtlCol="0">
            <a:spAutoFit/>
          </a:bodyPr>
          <a:lstStyle/>
          <a:p>
            <a:pPr marL="285750" indent="-285750">
              <a:buFont typeface="Arial" panose="020B0604020202020204" pitchFamily="34" charset="0"/>
              <a:buChar char="•"/>
            </a:pPr>
            <a:r>
              <a:rPr lang="en-US" sz="1200" dirty="0"/>
              <a:t>These fee increases will allow TTAB to continue </a:t>
            </a:r>
            <a:r>
              <a:rPr lang="en-US" sz="1200" dirty="0" smtClean="0"/>
              <a:t>to provide high </a:t>
            </a:r>
            <a:r>
              <a:rPr lang="en-US" sz="1200" dirty="0"/>
              <a:t>quality, timely, and efficient </a:t>
            </a:r>
            <a:r>
              <a:rPr lang="en-US" sz="1200" dirty="0" smtClean="0"/>
              <a:t>proceedings, and recover more of the direct operating costs, while still being below full cost recovery.</a:t>
            </a:r>
            <a:endParaRPr lang="en-US" sz="1200" dirty="0"/>
          </a:p>
          <a:p>
            <a:endParaRPr lang="en-US" dirty="0"/>
          </a:p>
        </p:txBody>
      </p:sp>
      <p:graphicFrame>
        <p:nvGraphicFramePr>
          <p:cNvPr id="10" name="Table 9" descr="Current rates, proposed rates, and unit costs for filing&#10;petitions to cancel, notices of &#10;opposition, and requests for extensions of time." title="TTAB cancellation and opposition fees"/>
          <p:cNvGraphicFramePr>
            <a:graphicFrameLocks noGrp="1"/>
          </p:cNvGraphicFramePr>
          <p:nvPr>
            <p:extLst>
              <p:ext uri="{D42A27DB-BD31-4B8C-83A1-F6EECF244321}">
                <p14:modId xmlns:p14="http://schemas.microsoft.com/office/powerpoint/2010/main" val="2073947443"/>
              </p:ext>
            </p:extLst>
          </p:nvPr>
        </p:nvGraphicFramePr>
        <p:xfrm>
          <a:off x="763452" y="900122"/>
          <a:ext cx="7617096" cy="3876436"/>
        </p:xfrm>
        <a:graphic>
          <a:graphicData uri="http://schemas.openxmlformats.org/drawingml/2006/table">
            <a:tbl>
              <a:tblPr firstRow="1">
                <a:tableStyleId>{5C22544A-7EE6-4342-B048-85BDC9FD1C3A}</a:tableStyleId>
              </a:tblPr>
              <a:tblGrid>
                <a:gridCol w="3124491">
                  <a:extLst>
                    <a:ext uri="{9D8B030D-6E8A-4147-A177-3AD203B41FA5}">
                      <a16:colId xmlns:a16="http://schemas.microsoft.com/office/drawing/2014/main" val="963890921"/>
                    </a:ext>
                  </a:extLst>
                </a:gridCol>
                <a:gridCol w="905736">
                  <a:extLst>
                    <a:ext uri="{9D8B030D-6E8A-4147-A177-3AD203B41FA5}">
                      <a16:colId xmlns:a16="http://schemas.microsoft.com/office/drawing/2014/main" val="1658930377"/>
                    </a:ext>
                  </a:extLst>
                </a:gridCol>
                <a:gridCol w="941152">
                  <a:extLst>
                    <a:ext uri="{9D8B030D-6E8A-4147-A177-3AD203B41FA5}">
                      <a16:colId xmlns:a16="http://schemas.microsoft.com/office/drawing/2014/main" val="502828333"/>
                    </a:ext>
                  </a:extLst>
                </a:gridCol>
                <a:gridCol w="953612">
                  <a:extLst>
                    <a:ext uri="{9D8B030D-6E8A-4147-A177-3AD203B41FA5}">
                      <a16:colId xmlns:a16="http://schemas.microsoft.com/office/drawing/2014/main" val="820007226"/>
                    </a:ext>
                  </a:extLst>
                </a:gridCol>
                <a:gridCol w="929346">
                  <a:extLst>
                    <a:ext uri="{9D8B030D-6E8A-4147-A177-3AD203B41FA5}">
                      <a16:colId xmlns:a16="http://schemas.microsoft.com/office/drawing/2014/main" val="413340535"/>
                    </a:ext>
                  </a:extLst>
                </a:gridCol>
                <a:gridCol w="762759">
                  <a:extLst>
                    <a:ext uri="{9D8B030D-6E8A-4147-A177-3AD203B41FA5}">
                      <a16:colId xmlns:a16="http://schemas.microsoft.com/office/drawing/2014/main" val="2136814667"/>
                    </a:ext>
                  </a:extLst>
                </a:gridCol>
              </a:tblGrid>
              <a:tr h="414934">
                <a:tc>
                  <a:txBody>
                    <a:bodyPr/>
                    <a:lstStyle/>
                    <a:p>
                      <a:pPr marL="0" marR="0" algn="ctr">
                        <a:lnSpc>
                          <a:spcPct val="107000"/>
                        </a:lnSpc>
                        <a:spcBef>
                          <a:spcPts val="0"/>
                        </a:spcBef>
                        <a:spcAft>
                          <a:spcPts val="800"/>
                        </a:spcAft>
                      </a:pPr>
                      <a:r>
                        <a:rPr lang="en-US" sz="1100">
                          <a:effectLst/>
                        </a:rPr>
                        <a:t>Fee Description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Current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Proposed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Dollar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Percent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FY 2019 Unit Cost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2477023810"/>
                  </a:ext>
                </a:extLst>
              </a:tr>
              <a:tr h="267877">
                <a:tc>
                  <a:txBody>
                    <a:bodyPr/>
                    <a:lstStyle/>
                    <a:p>
                      <a:pPr marL="0" marR="0">
                        <a:lnSpc>
                          <a:spcPct val="107000"/>
                        </a:lnSpc>
                        <a:spcBef>
                          <a:spcPts val="0"/>
                        </a:spcBef>
                        <a:spcAft>
                          <a:spcPts val="800"/>
                        </a:spcAft>
                      </a:pPr>
                      <a:r>
                        <a:rPr lang="en-US" sz="1100">
                          <a:effectLst/>
                        </a:rPr>
                        <a:t>Filing a Petition to Cancel on Paper,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$700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$761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1439024045"/>
                  </a:ext>
                </a:extLst>
              </a:tr>
              <a:tr h="361360">
                <a:tc>
                  <a:txBody>
                    <a:bodyPr/>
                    <a:lstStyle/>
                    <a:p>
                      <a:pPr marL="0" marR="0">
                        <a:lnSpc>
                          <a:spcPct val="107000"/>
                        </a:lnSpc>
                        <a:spcBef>
                          <a:spcPts val="0"/>
                        </a:spcBef>
                        <a:spcAft>
                          <a:spcPts val="800"/>
                        </a:spcAft>
                      </a:pPr>
                      <a:r>
                        <a:rPr lang="en-US" sz="1100">
                          <a:effectLst/>
                        </a:rPr>
                        <a:t>Filing a Petition to Cancel through ESTTA,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$600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$2897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2777246619"/>
                  </a:ext>
                </a:extLst>
              </a:tr>
              <a:tr h="323000">
                <a:tc>
                  <a:txBody>
                    <a:bodyPr/>
                    <a:lstStyle/>
                    <a:p>
                      <a:pPr marL="0" marR="0">
                        <a:lnSpc>
                          <a:spcPct val="107000"/>
                        </a:lnSpc>
                        <a:spcBef>
                          <a:spcPts val="0"/>
                        </a:spcBef>
                        <a:spcAft>
                          <a:spcPts val="800"/>
                        </a:spcAft>
                      </a:pPr>
                      <a:r>
                        <a:rPr lang="en-US" sz="1100">
                          <a:effectLst/>
                        </a:rPr>
                        <a:t>Filing a Notice of Opposition on Paper,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a:effectLst/>
                        </a:rPr>
                        <a:t>$700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$996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1299218146"/>
                  </a:ext>
                </a:extLst>
              </a:tr>
              <a:tr h="361360">
                <a:tc>
                  <a:txBody>
                    <a:bodyPr/>
                    <a:lstStyle/>
                    <a:p>
                      <a:pPr marL="0" marR="0">
                        <a:lnSpc>
                          <a:spcPct val="107000"/>
                        </a:lnSpc>
                        <a:spcBef>
                          <a:spcPts val="0"/>
                        </a:spcBef>
                        <a:spcAft>
                          <a:spcPts val="800"/>
                        </a:spcAft>
                      </a:pPr>
                      <a:r>
                        <a:rPr lang="en-US" sz="1100">
                          <a:effectLst/>
                        </a:rPr>
                        <a:t>Filing a Notice of Opposition through ESTTA,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$600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$2326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2600791179"/>
                  </a:ext>
                </a:extLst>
              </a:tr>
              <a:tr h="536671">
                <a:tc>
                  <a:txBody>
                    <a:bodyPr/>
                    <a:lstStyle/>
                    <a:p>
                      <a:pPr marL="0" marR="0">
                        <a:lnSpc>
                          <a:spcPct val="107000"/>
                        </a:lnSpc>
                        <a:spcBef>
                          <a:spcPts val="0"/>
                        </a:spcBef>
                        <a:spcAft>
                          <a:spcPts val="800"/>
                        </a:spcAft>
                      </a:pPr>
                      <a:r>
                        <a:rPr lang="en-US" sz="1100" dirty="0">
                          <a:effectLst/>
                        </a:rPr>
                        <a:t>Filing a Request for an Extension of Time to File a Notice of Opposition § 2.102(c)(1)(ii) or (c)(2) on paper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a:effectLst/>
                        </a:rPr>
                        <a:t>$200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a:effectLst/>
                        </a:rPr>
                        <a:t>$400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114774171"/>
                  </a:ext>
                </a:extLst>
              </a:tr>
              <a:tr h="536671">
                <a:tc>
                  <a:txBody>
                    <a:bodyPr/>
                    <a:lstStyle/>
                    <a:p>
                      <a:pPr marL="0" marR="0">
                        <a:lnSpc>
                          <a:spcPct val="107000"/>
                        </a:lnSpc>
                        <a:spcBef>
                          <a:spcPts val="0"/>
                        </a:spcBef>
                        <a:spcAft>
                          <a:spcPts val="800"/>
                        </a:spcAft>
                      </a:pPr>
                      <a:r>
                        <a:rPr lang="en-US" sz="1100">
                          <a:effectLst/>
                        </a:rPr>
                        <a:t>Filing a Request for an Extension of Time to File a Notice of Opposition § 2.102(c)(1)(ii) or (c)(2) through ESTTA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smtClean="0">
                          <a:effectLst/>
                        </a:rPr>
                        <a:t>$82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4094519257"/>
                  </a:ext>
                </a:extLst>
              </a:tr>
              <a:tr h="483646">
                <a:tc>
                  <a:txBody>
                    <a:bodyPr/>
                    <a:lstStyle/>
                    <a:p>
                      <a:pPr marL="0" marR="0">
                        <a:lnSpc>
                          <a:spcPct val="107000"/>
                        </a:lnSpc>
                        <a:spcBef>
                          <a:spcPts val="0"/>
                        </a:spcBef>
                        <a:spcAft>
                          <a:spcPts val="800"/>
                        </a:spcAft>
                      </a:pPr>
                      <a:r>
                        <a:rPr lang="en-US" sz="1100">
                          <a:effectLst/>
                        </a:rPr>
                        <a:t>Filing a Request for an Extension of Time to File a Notice of Opposition under § 2.102(c)(3) on paper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$300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smtClean="0">
                          <a:effectLst/>
                        </a:rPr>
                        <a:t>+67</a:t>
                      </a:r>
                      <a:r>
                        <a:rPr lang="en-US" sz="11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3405668584"/>
                  </a:ext>
                </a:extLst>
              </a:tr>
              <a:tr h="536671">
                <a:tc>
                  <a:txBody>
                    <a:bodyPr/>
                    <a:lstStyle/>
                    <a:p>
                      <a:pPr marL="0" marR="0">
                        <a:lnSpc>
                          <a:spcPct val="107000"/>
                        </a:lnSpc>
                        <a:spcBef>
                          <a:spcPts val="0"/>
                        </a:spcBef>
                        <a:spcAft>
                          <a:spcPts val="800"/>
                        </a:spcAft>
                      </a:pPr>
                      <a:r>
                        <a:rPr lang="en-US" sz="1100">
                          <a:effectLst/>
                        </a:rPr>
                        <a:t>Filing a Request for an Extension of Time to File a Notice of Opposition under § 2.102(c)(3) through ESTTA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smtClean="0">
                          <a:effectLst/>
                        </a:rPr>
                        <a:t>+100</a:t>
                      </a:r>
                      <a:r>
                        <a:rPr lang="en-US" sz="11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tc>
                  <a:txBody>
                    <a:bodyPr/>
                    <a:lstStyle/>
                    <a:p>
                      <a:pPr marL="0" marR="0" algn="ctr">
                        <a:lnSpc>
                          <a:spcPct val="107000"/>
                        </a:lnSpc>
                        <a:spcBef>
                          <a:spcPts val="0"/>
                        </a:spcBef>
                        <a:spcAft>
                          <a:spcPts val="800"/>
                        </a:spcAft>
                      </a:pPr>
                      <a:r>
                        <a:rPr lang="en-US" sz="1100" dirty="0" smtClean="0">
                          <a:effectLst/>
                        </a:rPr>
                        <a:t>$82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0988" marR="10988" marT="10988" marB="0" anchor="ctr"/>
                </a:tc>
                <a:extLst>
                  <a:ext uri="{0D108BD9-81ED-4DB2-BD59-A6C34878D82A}">
                    <a16:rowId xmlns:a16="http://schemas.microsoft.com/office/drawing/2014/main" val="1564877415"/>
                  </a:ext>
                </a:extLst>
              </a:tr>
            </a:tbl>
          </a:graphicData>
        </a:graphic>
      </p:graphicFrame>
      <p:sp>
        <p:nvSpPr>
          <p:cNvPr id="3" name="Slide Number Placeholder 2"/>
          <p:cNvSpPr>
            <a:spLocks noGrp="1"/>
          </p:cNvSpPr>
          <p:nvPr>
            <p:ph type="sldNum" sz="quarter" idx="12"/>
          </p:nvPr>
        </p:nvSpPr>
        <p:spPr/>
        <p:txBody>
          <a:bodyPr/>
          <a:lstStyle/>
          <a:p>
            <a:fld id="{92DA454B-C859-4892-B9FA-68B588C9F547}" type="slidenum">
              <a:rPr lang="en-US" smtClean="0"/>
              <a:t>11</a:t>
            </a:fld>
            <a:endParaRPr lang="en-US" dirty="0"/>
          </a:p>
        </p:txBody>
      </p:sp>
    </p:spTree>
    <p:extLst>
      <p:ext uri="{BB962C8B-B14F-4D97-AF65-F5344CB8AC3E}">
        <p14:creationId xmlns:p14="http://schemas.microsoft.com/office/powerpoint/2010/main" val="15709531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6038"/>
            <a:ext cx="8229600" cy="884058"/>
          </a:xfrm>
        </p:spPr>
        <p:txBody>
          <a:bodyPr>
            <a:noAutofit/>
          </a:bodyPr>
          <a:lstStyle/>
          <a:p>
            <a:pPr lvl="1" algn="l" defTabSz="457200" rtl="0">
              <a:spcBef>
                <a:spcPct val="0"/>
              </a:spcBef>
            </a:pPr>
            <a:r>
              <a:rPr lang="en-US" sz="2800" b="1" dirty="0" smtClean="0">
                <a:latin typeface="+mn-lt"/>
              </a:rPr>
              <a:t>TTAB appeal and trial fees</a:t>
            </a:r>
            <a:endParaRPr lang="en-US" sz="2800" b="1" dirty="0">
              <a:latin typeface="+mn-lt"/>
            </a:endParaRPr>
          </a:p>
        </p:txBody>
      </p:sp>
      <p:sp>
        <p:nvSpPr>
          <p:cNvPr id="7" name="TextBox 6"/>
          <p:cNvSpPr txBox="1"/>
          <p:nvPr/>
        </p:nvSpPr>
        <p:spPr>
          <a:xfrm>
            <a:off x="457200" y="4987429"/>
            <a:ext cx="6763942" cy="923330"/>
          </a:xfrm>
          <a:prstGeom prst="rect">
            <a:avLst/>
          </a:prstGeom>
          <a:noFill/>
        </p:spPr>
        <p:txBody>
          <a:bodyPr wrap="square" rtlCol="0">
            <a:spAutoFit/>
          </a:bodyPr>
          <a:lstStyle/>
          <a:p>
            <a:pPr marL="285750" indent="-285750">
              <a:buFont typeface="Arial" panose="020B0604020202020204" pitchFamily="34" charset="0"/>
              <a:buChar char="•"/>
            </a:pPr>
            <a:r>
              <a:rPr lang="en-US" sz="1200" dirty="0"/>
              <a:t>These fee increases will allow TTAB to continue to provide high quality, timely, and efficient proceedings, </a:t>
            </a:r>
            <a:r>
              <a:rPr lang="en-US" sz="1200" dirty="0" smtClean="0"/>
              <a:t>and recover </a:t>
            </a:r>
            <a:r>
              <a:rPr lang="en-US" sz="1200" dirty="0"/>
              <a:t>more of the direct operating costs, while still being below full cost recovery.</a:t>
            </a:r>
          </a:p>
          <a:p>
            <a:endParaRPr lang="en-US" dirty="0"/>
          </a:p>
        </p:txBody>
      </p:sp>
      <p:graphicFrame>
        <p:nvGraphicFramePr>
          <p:cNvPr id="4" name="Table 3" descr="Current rates, proposed rates, and unit costs for TTAB trial and appeal fees" title="TTAB trial and appeal fees"/>
          <p:cNvGraphicFramePr>
            <a:graphicFrameLocks noGrp="1"/>
          </p:cNvGraphicFramePr>
          <p:nvPr>
            <p:extLst>
              <p:ext uri="{D42A27DB-BD31-4B8C-83A1-F6EECF244321}">
                <p14:modId xmlns:p14="http://schemas.microsoft.com/office/powerpoint/2010/main" val="2293137418"/>
              </p:ext>
            </p:extLst>
          </p:nvPr>
        </p:nvGraphicFramePr>
        <p:xfrm>
          <a:off x="798631" y="864267"/>
          <a:ext cx="7546738" cy="4030829"/>
        </p:xfrm>
        <a:graphic>
          <a:graphicData uri="http://schemas.openxmlformats.org/drawingml/2006/table">
            <a:tbl>
              <a:tblPr firstRow="1">
                <a:tableStyleId>{5C22544A-7EE6-4342-B048-85BDC9FD1C3A}</a:tableStyleId>
              </a:tblPr>
              <a:tblGrid>
                <a:gridCol w="3095631">
                  <a:extLst>
                    <a:ext uri="{9D8B030D-6E8A-4147-A177-3AD203B41FA5}">
                      <a16:colId xmlns:a16="http://schemas.microsoft.com/office/drawing/2014/main" val="2029812181"/>
                    </a:ext>
                  </a:extLst>
                </a:gridCol>
                <a:gridCol w="897369">
                  <a:extLst>
                    <a:ext uri="{9D8B030D-6E8A-4147-A177-3AD203B41FA5}">
                      <a16:colId xmlns:a16="http://schemas.microsoft.com/office/drawing/2014/main" val="748905012"/>
                    </a:ext>
                  </a:extLst>
                </a:gridCol>
                <a:gridCol w="932458">
                  <a:extLst>
                    <a:ext uri="{9D8B030D-6E8A-4147-A177-3AD203B41FA5}">
                      <a16:colId xmlns:a16="http://schemas.microsoft.com/office/drawing/2014/main" val="2930992972"/>
                    </a:ext>
                  </a:extLst>
                </a:gridCol>
                <a:gridCol w="944805">
                  <a:extLst>
                    <a:ext uri="{9D8B030D-6E8A-4147-A177-3AD203B41FA5}">
                      <a16:colId xmlns:a16="http://schemas.microsoft.com/office/drawing/2014/main" val="3561173902"/>
                    </a:ext>
                  </a:extLst>
                </a:gridCol>
                <a:gridCol w="920762">
                  <a:extLst>
                    <a:ext uri="{9D8B030D-6E8A-4147-A177-3AD203B41FA5}">
                      <a16:colId xmlns:a16="http://schemas.microsoft.com/office/drawing/2014/main" val="1079474964"/>
                    </a:ext>
                  </a:extLst>
                </a:gridCol>
                <a:gridCol w="755713">
                  <a:extLst>
                    <a:ext uri="{9D8B030D-6E8A-4147-A177-3AD203B41FA5}">
                      <a16:colId xmlns:a16="http://schemas.microsoft.com/office/drawing/2014/main" val="3614217398"/>
                    </a:ext>
                  </a:extLst>
                </a:gridCol>
              </a:tblGrid>
              <a:tr h="518062">
                <a:tc>
                  <a:txBody>
                    <a:bodyPr/>
                    <a:lstStyle/>
                    <a:p>
                      <a:pPr marL="0" marR="0" algn="ctr">
                        <a:lnSpc>
                          <a:spcPct val="107000"/>
                        </a:lnSpc>
                        <a:spcBef>
                          <a:spcPts val="0"/>
                        </a:spcBef>
                        <a:spcAft>
                          <a:spcPts val="800"/>
                        </a:spcAft>
                      </a:pPr>
                      <a:r>
                        <a:rPr lang="en-US" sz="1100" dirty="0">
                          <a:effectLst/>
                        </a:rPr>
                        <a:t>Fee Description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Current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Proposed Fee Rate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Dollar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Percent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FY 2019 Unit Cost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3742182475"/>
                  </a:ext>
                </a:extLst>
              </a:tr>
              <a:tr h="397933">
                <a:tc>
                  <a:txBody>
                    <a:bodyPr/>
                    <a:lstStyle/>
                    <a:p>
                      <a:pPr marL="0" marR="0">
                        <a:lnSpc>
                          <a:spcPct val="107000"/>
                        </a:lnSpc>
                        <a:spcBef>
                          <a:spcPts val="0"/>
                        </a:spcBef>
                        <a:spcAft>
                          <a:spcPts val="800"/>
                        </a:spcAft>
                      </a:pPr>
                      <a:r>
                        <a:rPr lang="en-US" sz="1100">
                          <a:effectLst/>
                        </a:rPr>
                        <a:t>Ex Parte Appeal to the Trademark Trial and Appeal Board Filed on paper,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$300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$325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+$25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$2368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2347407168"/>
                  </a:ext>
                </a:extLst>
              </a:tr>
              <a:tr h="397933">
                <a:tc>
                  <a:txBody>
                    <a:bodyPr/>
                    <a:lstStyle/>
                    <a:p>
                      <a:pPr marL="0" marR="0">
                        <a:lnSpc>
                          <a:spcPct val="107000"/>
                        </a:lnSpc>
                        <a:spcBef>
                          <a:spcPts val="0"/>
                        </a:spcBef>
                        <a:spcAft>
                          <a:spcPts val="800"/>
                        </a:spcAft>
                      </a:pPr>
                      <a:r>
                        <a:rPr lang="en-US" sz="1100">
                          <a:effectLst/>
                        </a:rPr>
                        <a:t>Ex Parte Appeal to the Trademark Trial and Appeal Board Filed through ESTTA,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$200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$225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+$25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+13%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$2503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3826012670"/>
                  </a:ext>
                </a:extLst>
              </a:tr>
              <a:tr h="397933">
                <a:tc>
                  <a:txBody>
                    <a:bodyPr/>
                    <a:lstStyle/>
                    <a:p>
                      <a:pPr marL="0" marR="0">
                        <a:lnSpc>
                          <a:spcPct val="107000"/>
                        </a:lnSpc>
                        <a:spcBef>
                          <a:spcPts val="0"/>
                        </a:spcBef>
                        <a:spcAft>
                          <a:spcPts val="800"/>
                        </a:spcAft>
                      </a:pPr>
                      <a:r>
                        <a:rPr lang="en-US" sz="1100" dirty="0">
                          <a:effectLst/>
                        </a:rPr>
                        <a:t>Filing a Brief in an </a:t>
                      </a:r>
                      <a:r>
                        <a:rPr lang="en-US" sz="1100" dirty="0" err="1">
                          <a:effectLst/>
                        </a:rPr>
                        <a:t>ExParte</a:t>
                      </a:r>
                      <a:r>
                        <a:rPr lang="en-US" sz="1100" dirty="0">
                          <a:effectLst/>
                        </a:rPr>
                        <a:t> Appeal to the Board on paper,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$300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+$300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3056966663"/>
                  </a:ext>
                </a:extLst>
              </a:tr>
              <a:tr h="397933">
                <a:tc>
                  <a:txBody>
                    <a:bodyPr/>
                    <a:lstStyle/>
                    <a:p>
                      <a:pPr marL="0" marR="0">
                        <a:lnSpc>
                          <a:spcPct val="107000"/>
                        </a:lnSpc>
                        <a:spcBef>
                          <a:spcPts val="0"/>
                        </a:spcBef>
                        <a:spcAft>
                          <a:spcPts val="800"/>
                        </a:spcAft>
                      </a:pPr>
                      <a:r>
                        <a:rPr lang="en-US" sz="1100" dirty="0">
                          <a:effectLst/>
                        </a:rPr>
                        <a:t>Filing a Brief in an </a:t>
                      </a:r>
                      <a:r>
                        <a:rPr lang="en-US" sz="1100" dirty="0" err="1">
                          <a:effectLst/>
                        </a:rPr>
                        <a:t>ExParte</a:t>
                      </a:r>
                      <a:r>
                        <a:rPr lang="en-US" sz="1100" dirty="0">
                          <a:effectLst/>
                        </a:rPr>
                        <a:t> Appeal to the Board through ESTTA,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+$200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1207311319"/>
                  </a:ext>
                </a:extLst>
              </a:tr>
              <a:tr h="397933">
                <a:tc>
                  <a:txBody>
                    <a:bodyPr/>
                    <a:lstStyle/>
                    <a:p>
                      <a:pPr marL="0" marR="0">
                        <a:lnSpc>
                          <a:spcPct val="107000"/>
                        </a:lnSpc>
                        <a:spcBef>
                          <a:spcPts val="0"/>
                        </a:spcBef>
                        <a:spcAft>
                          <a:spcPts val="800"/>
                        </a:spcAft>
                      </a:pPr>
                      <a:r>
                        <a:rPr lang="en-US" sz="1100" dirty="0">
                          <a:effectLst/>
                        </a:rPr>
                        <a:t>Filing a First Request for an Extension of Time to File an Appeal Brief, per application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smtClean="0">
                          <a:effectLst/>
                        </a:rPr>
                        <a:t>$</a:t>
                      </a:r>
                      <a:r>
                        <a:rPr lang="en-US" sz="11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900388302"/>
                  </a:ext>
                </a:extLst>
              </a:tr>
              <a:tr h="594324">
                <a:tc>
                  <a:txBody>
                    <a:bodyPr/>
                    <a:lstStyle/>
                    <a:p>
                      <a:pPr marL="0" marR="0">
                        <a:lnSpc>
                          <a:spcPct val="107000"/>
                        </a:lnSpc>
                        <a:spcBef>
                          <a:spcPts val="0"/>
                        </a:spcBef>
                        <a:spcAft>
                          <a:spcPts val="800"/>
                        </a:spcAft>
                      </a:pPr>
                      <a:r>
                        <a:rPr lang="en-US" sz="1100" dirty="0">
                          <a:effectLst/>
                        </a:rPr>
                        <a:t>Filing a Second or Subsequent Request for an Extension of Time to File an Appeal Brief on paper, per application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$200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1328988397"/>
                  </a:ext>
                </a:extLst>
              </a:tr>
              <a:tr h="594324">
                <a:tc>
                  <a:txBody>
                    <a:bodyPr/>
                    <a:lstStyle/>
                    <a:p>
                      <a:pPr marL="0" marR="0">
                        <a:lnSpc>
                          <a:spcPct val="107000"/>
                        </a:lnSpc>
                        <a:spcBef>
                          <a:spcPts val="0"/>
                        </a:spcBef>
                        <a:spcAft>
                          <a:spcPts val="800"/>
                        </a:spcAft>
                      </a:pPr>
                      <a:r>
                        <a:rPr lang="en-US" sz="1100">
                          <a:effectLst/>
                        </a:rPr>
                        <a:t>For filing a second or subsequent request for an extension of time to file an appeal brief through ESTTA, per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1527757534"/>
                  </a:ext>
                </a:extLst>
              </a:tr>
              <a:tr h="334454">
                <a:tc>
                  <a:txBody>
                    <a:bodyPr/>
                    <a:lstStyle/>
                    <a:p>
                      <a:pPr marL="0" marR="0">
                        <a:lnSpc>
                          <a:spcPct val="107000"/>
                        </a:lnSpc>
                        <a:spcBef>
                          <a:spcPts val="0"/>
                        </a:spcBef>
                        <a:spcAft>
                          <a:spcPts val="800"/>
                        </a:spcAft>
                      </a:pPr>
                      <a:r>
                        <a:rPr lang="en-US" sz="1100">
                          <a:effectLst/>
                        </a:rPr>
                        <a:t>Request for an Oral Hearing, per Proceeding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tc>
                  <a:txBody>
                    <a:bodyPr/>
                    <a:lstStyle/>
                    <a:p>
                      <a:pPr marL="0" marR="0" algn="ctr">
                        <a:lnSpc>
                          <a:spcPct val="107000"/>
                        </a:lnSpc>
                        <a:spcBef>
                          <a:spcPts val="0"/>
                        </a:spcBef>
                        <a:spcAft>
                          <a:spcPts val="800"/>
                        </a:spcAft>
                      </a:pPr>
                      <a:r>
                        <a:rPr lang="en-US" sz="1100" dirty="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168" marR="11168" marT="11168" marB="0" anchor="ctr"/>
                </a:tc>
                <a:extLst>
                  <a:ext uri="{0D108BD9-81ED-4DB2-BD59-A6C34878D82A}">
                    <a16:rowId xmlns:a16="http://schemas.microsoft.com/office/drawing/2014/main" val="229670347"/>
                  </a:ext>
                </a:extLst>
              </a:tr>
            </a:tbl>
          </a:graphicData>
        </a:graphic>
      </p:graphicFrame>
      <p:sp>
        <p:nvSpPr>
          <p:cNvPr id="3" name="Slide Number Placeholder 2"/>
          <p:cNvSpPr>
            <a:spLocks noGrp="1"/>
          </p:cNvSpPr>
          <p:nvPr>
            <p:ph type="sldNum" sz="quarter" idx="12"/>
          </p:nvPr>
        </p:nvSpPr>
        <p:spPr/>
        <p:txBody>
          <a:bodyPr/>
          <a:lstStyle/>
          <a:p>
            <a:fld id="{92DA454B-C859-4892-B9FA-68B588C9F547}" type="slidenum">
              <a:rPr lang="en-US" smtClean="0"/>
              <a:t>12</a:t>
            </a:fld>
            <a:endParaRPr lang="en-US" dirty="0"/>
          </a:p>
        </p:txBody>
      </p:sp>
    </p:spTree>
    <p:extLst>
      <p:ext uri="{BB962C8B-B14F-4D97-AF65-F5344CB8AC3E}">
        <p14:creationId xmlns:p14="http://schemas.microsoft.com/office/powerpoint/2010/main" val="4161135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Analyses and </a:t>
            </a:r>
            <a:r>
              <a:rPr lang="en-US" dirty="0" smtClean="0"/>
              <a:t>alternatives</a:t>
            </a:r>
            <a:endParaRPr lang="en-US" dirty="0"/>
          </a:p>
        </p:txBody>
      </p:sp>
      <p:sp>
        <p:nvSpPr>
          <p:cNvPr id="3" name="Content Placeholder 2"/>
          <p:cNvSpPr>
            <a:spLocks noGrp="1"/>
          </p:cNvSpPr>
          <p:nvPr>
            <p:ph idx="1"/>
          </p:nvPr>
        </p:nvSpPr>
        <p:spPr/>
        <p:txBody>
          <a:bodyPr>
            <a:noAutofit/>
          </a:bodyPr>
          <a:lstStyle/>
          <a:p>
            <a:r>
              <a:rPr lang="en-US" sz="1400" dirty="0">
                <a:latin typeface="+mn-lt"/>
              </a:rPr>
              <a:t>As part of the rulemaking process, the USPTO conducted </a:t>
            </a:r>
            <a:r>
              <a:rPr lang="en-US" sz="1400" dirty="0" smtClean="0">
                <a:latin typeface="+mn-lt"/>
              </a:rPr>
              <a:t>an </a:t>
            </a:r>
            <a:r>
              <a:rPr lang="en-US" sz="1400" dirty="0">
                <a:latin typeface="+mn-lt"/>
              </a:rPr>
              <a:t>Initial Regulatory Flexibility Analysis (IRFA</a:t>
            </a:r>
            <a:r>
              <a:rPr lang="en-US" sz="1400" dirty="0" smtClean="0">
                <a:latin typeface="+mn-lt"/>
              </a:rPr>
              <a:t>).  </a:t>
            </a:r>
            <a:r>
              <a:rPr lang="en-US" sz="1400" dirty="0">
                <a:latin typeface="+mn-lt"/>
              </a:rPr>
              <a:t>The Office’s rulemaking strategies and goals, which are comprised of strategic priorities (goals, objectives, and initiatives) from the </a:t>
            </a:r>
            <a:r>
              <a:rPr lang="en-US" sz="1400" dirty="0" smtClean="0">
                <a:latin typeface="+mn-lt"/>
              </a:rPr>
              <a:t>USPTO Strategic </a:t>
            </a:r>
            <a:r>
              <a:rPr lang="en-US" sz="1400" dirty="0">
                <a:latin typeface="+mn-lt"/>
              </a:rPr>
              <a:t>Plan and </a:t>
            </a:r>
            <a:r>
              <a:rPr lang="en-US" sz="1400" dirty="0" smtClean="0">
                <a:latin typeface="+mn-lt"/>
              </a:rPr>
              <a:t>fee-setting </a:t>
            </a:r>
            <a:r>
              <a:rPr lang="en-US" sz="1400" dirty="0">
                <a:latin typeface="+mn-lt"/>
              </a:rPr>
              <a:t>policy factors were analyzed for alignment to four </a:t>
            </a:r>
            <a:r>
              <a:rPr lang="en-US" sz="1400" dirty="0" smtClean="0">
                <a:latin typeface="+mn-lt"/>
              </a:rPr>
              <a:t>alternatives:  (</a:t>
            </a:r>
            <a:r>
              <a:rPr lang="en-US" sz="1400" dirty="0">
                <a:latin typeface="+mn-lt"/>
              </a:rPr>
              <a:t>1) proposed fee schedule, (2) unit cost recovery, (3) across the board adjustment, and (4) baseline (current fee schedule).</a:t>
            </a:r>
          </a:p>
          <a:p>
            <a:r>
              <a:rPr lang="en-US" sz="1400" dirty="0">
                <a:latin typeface="+mn-lt"/>
              </a:rPr>
              <a:t>The IRFA finds that the proposed fee schedule does not impose undue or disproportionate burdens on smaller </a:t>
            </a:r>
            <a:r>
              <a:rPr lang="en-US" sz="1400" dirty="0" smtClean="0">
                <a:latin typeface="+mn-lt"/>
              </a:rPr>
              <a:t>entities as it treats all fee payers the same and there are lower cost filing options available to all who chose to send a more complete application.</a:t>
            </a:r>
            <a:endParaRPr lang="en-US" sz="1400" dirty="0">
              <a:latin typeface="+mn-lt"/>
            </a:endParaRPr>
          </a:p>
          <a:p>
            <a:r>
              <a:rPr lang="en-US" sz="1400" dirty="0" smtClean="0">
                <a:latin typeface="+mn-lt"/>
              </a:rPr>
              <a:t>Trademark applicants </a:t>
            </a:r>
            <a:r>
              <a:rPr lang="en-US" sz="1400" dirty="0">
                <a:latin typeface="+mn-lt"/>
              </a:rPr>
              <a:t>and </a:t>
            </a:r>
            <a:r>
              <a:rPr lang="en-US" sz="1400" dirty="0" smtClean="0">
                <a:latin typeface="+mn-lt"/>
              </a:rPr>
              <a:t>owners </a:t>
            </a:r>
            <a:r>
              <a:rPr lang="en-US" sz="1400" dirty="0">
                <a:latin typeface="+mn-lt"/>
              </a:rPr>
              <a:t>can expect progress towards optimizing trademark application pendency, issuing high quality trademarks, fostering business effectiveness and </a:t>
            </a:r>
            <a:r>
              <a:rPr lang="en-US" sz="1400" dirty="0" smtClean="0">
                <a:latin typeface="+mn-lt"/>
              </a:rPr>
              <a:t>improved customer </a:t>
            </a:r>
            <a:r>
              <a:rPr lang="en-US" sz="1400" dirty="0">
                <a:latin typeface="+mn-lt"/>
              </a:rPr>
              <a:t>experience, enhancing the operations of the Trademark Trial and Appeal Board, optimizing the quality and efficiency of information technology to improve business operations, and ensuring financial sustainability to facilitate effective operations.</a:t>
            </a:r>
          </a:p>
          <a:p>
            <a:pPr marL="0" indent="0">
              <a:buNone/>
            </a:pPr>
            <a:endParaRPr lang="en-US" sz="1400" dirty="0"/>
          </a:p>
        </p:txBody>
      </p:sp>
      <p:sp>
        <p:nvSpPr>
          <p:cNvPr id="5" name="Slide Number Placeholder 4"/>
          <p:cNvSpPr>
            <a:spLocks noGrp="1"/>
          </p:cNvSpPr>
          <p:nvPr>
            <p:ph type="sldNum" sz="quarter" idx="12"/>
          </p:nvPr>
        </p:nvSpPr>
        <p:spPr/>
        <p:txBody>
          <a:bodyPr/>
          <a:lstStyle/>
          <a:p>
            <a:fld id="{92DA454B-C859-4892-B9FA-68B588C9F547}" type="slidenum">
              <a:rPr lang="en-US" smtClean="0"/>
              <a:t>13</a:t>
            </a:fld>
            <a:endParaRPr lang="en-US"/>
          </a:p>
        </p:txBody>
      </p:sp>
    </p:spTree>
    <p:extLst>
      <p:ext uri="{BB962C8B-B14F-4D97-AF65-F5344CB8AC3E}">
        <p14:creationId xmlns:p14="http://schemas.microsoft.com/office/powerpoint/2010/main" val="1208960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536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smtClean="0"/>
              <a:t>Notice of Proposed Rulemaking:  At-a-Glance</a:t>
            </a:r>
            <a:endParaRPr lang="en-US" sz="6600" b="1" dirty="0"/>
          </a:p>
        </p:txBody>
      </p:sp>
      <p:sp>
        <p:nvSpPr>
          <p:cNvPr id="4" name="Subtitle 3"/>
          <p:cNvSpPr>
            <a:spLocks noGrp="1"/>
          </p:cNvSpPr>
          <p:nvPr>
            <p:ph type="subTitle" idx="1"/>
          </p:nvPr>
        </p:nvSpPr>
        <p:spPr/>
        <p:txBody>
          <a:bodyPr>
            <a:normAutofit/>
          </a:bodyPr>
          <a:lstStyle/>
          <a:p>
            <a:r>
              <a:rPr lang="en-US" dirty="0" smtClean="0"/>
              <a:t>Trademark fee adjustment</a:t>
            </a:r>
          </a:p>
          <a:p>
            <a:r>
              <a:rPr lang="en-US" dirty="0" smtClean="0"/>
              <a:t>June 2020</a:t>
            </a:r>
            <a:endParaRPr lang="en-US" dirty="0"/>
          </a:p>
        </p:txBody>
      </p:sp>
    </p:spTree>
    <p:extLst>
      <p:ext uri="{BB962C8B-B14F-4D97-AF65-F5344CB8AC3E}">
        <p14:creationId xmlns:p14="http://schemas.microsoft.com/office/powerpoint/2010/main" val="4176538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4400" b="1" dirty="0" smtClean="0">
                <a:latin typeface="+mn-lt"/>
              </a:rPr>
              <a:t>Overview</a:t>
            </a:r>
            <a:endParaRPr lang="en-US" sz="2400" b="1" i="1" dirty="0">
              <a:latin typeface="+mn-lt"/>
            </a:endParaRPr>
          </a:p>
        </p:txBody>
      </p:sp>
      <p:sp>
        <p:nvSpPr>
          <p:cNvPr id="4" name="Content Placeholder 2"/>
          <p:cNvSpPr>
            <a:spLocks noGrp="1"/>
          </p:cNvSpPr>
          <p:nvPr>
            <p:ph idx="1"/>
          </p:nvPr>
        </p:nvSpPr>
        <p:spPr>
          <a:xfrm>
            <a:off x="457200" y="1447585"/>
            <a:ext cx="8229600" cy="3663430"/>
          </a:xfrm>
        </p:spPr>
        <p:txBody>
          <a:bodyPr>
            <a:normAutofit lnSpcReduction="10000"/>
          </a:bodyPr>
          <a:lstStyle/>
          <a:p>
            <a:pPr>
              <a:spcBef>
                <a:spcPts val="0"/>
              </a:spcBef>
              <a:spcAft>
                <a:spcPts val="300"/>
              </a:spcAft>
            </a:pPr>
            <a:r>
              <a:rPr lang="en-US" sz="1200" dirty="0" smtClean="0">
                <a:latin typeface="+mn-lt"/>
              </a:rPr>
              <a:t>Using authority within Section 10 of the </a:t>
            </a:r>
            <a:r>
              <a:rPr lang="en-US" sz="1200" dirty="0">
                <a:latin typeface="+mn-lt"/>
              </a:rPr>
              <a:t>Leahy-Smith America Invents Act (</a:t>
            </a:r>
            <a:r>
              <a:rPr lang="en-US" sz="1200" dirty="0" smtClean="0">
                <a:latin typeface="+mn-lt"/>
              </a:rPr>
              <a:t>AIA)</a:t>
            </a:r>
            <a:r>
              <a:rPr lang="en-US" sz="1200" baseline="30000" dirty="0" smtClean="0">
                <a:latin typeface="+mn-lt"/>
              </a:rPr>
              <a:t>1</a:t>
            </a:r>
            <a:r>
              <a:rPr lang="en-US" sz="1200" dirty="0" smtClean="0">
                <a:latin typeface="+mn-lt"/>
              </a:rPr>
              <a:t>, the United States Patent and Trademark Office (USPTO or Office) prepared a notice of proposed rulemaking (NPRM) to </a:t>
            </a:r>
            <a:r>
              <a:rPr lang="en-US" sz="1200" dirty="0">
                <a:latin typeface="+mn-lt"/>
              </a:rPr>
              <a:t>set or adjust </a:t>
            </a:r>
            <a:r>
              <a:rPr lang="en-US" sz="1200" dirty="0" smtClean="0">
                <a:latin typeface="+mn-lt"/>
              </a:rPr>
              <a:t>trademark fees to:</a:t>
            </a:r>
          </a:p>
          <a:p>
            <a:pPr lvl="1">
              <a:spcBef>
                <a:spcPts val="0"/>
              </a:spcBef>
              <a:spcAft>
                <a:spcPts val="300"/>
              </a:spcAft>
            </a:pPr>
            <a:r>
              <a:rPr lang="en-US" sz="1000" dirty="0" smtClean="0">
                <a:latin typeface="+mn-lt"/>
              </a:rPr>
              <a:t>Provide sufficient revenue to recover </a:t>
            </a:r>
            <a:r>
              <a:rPr lang="en-US" sz="1000" dirty="0">
                <a:latin typeface="+mn-lt"/>
              </a:rPr>
              <a:t>future </a:t>
            </a:r>
            <a:r>
              <a:rPr lang="en-US" sz="1000" dirty="0" smtClean="0">
                <a:latin typeface="+mn-lt"/>
              </a:rPr>
              <a:t>aggregate costs </a:t>
            </a:r>
            <a:r>
              <a:rPr lang="en-US" sz="1000" dirty="0">
                <a:latin typeface="+mn-lt"/>
              </a:rPr>
              <a:t>of operations, fund necessary maintenance and upgrades to IT systems, and gradually build the operating reserve to achieve sustainable funding that will mitigate the risk of immediate unplanned financial disruptions. Under the proposal it is estimated that the agency will reach the optimal six month trademark operating reserve level in fiscal year (FY) 2025</a:t>
            </a:r>
            <a:r>
              <a:rPr lang="en-US" sz="1000" dirty="0" smtClean="0">
                <a:latin typeface="+mn-lt"/>
              </a:rPr>
              <a:t>.</a:t>
            </a:r>
          </a:p>
          <a:p>
            <a:pPr lvl="1">
              <a:spcBef>
                <a:spcPts val="0"/>
              </a:spcBef>
              <a:spcAft>
                <a:spcPts val="300"/>
              </a:spcAft>
            </a:pPr>
            <a:r>
              <a:rPr lang="en-US" sz="1000" dirty="0" smtClean="0">
                <a:latin typeface="+mn-lt"/>
              </a:rPr>
              <a:t>Allow </a:t>
            </a:r>
            <a:r>
              <a:rPr lang="en-US" sz="1000" dirty="0">
                <a:latin typeface="+mn-lt"/>
              </a:rPr>
              <a:t>the agency to continue progress towards achieving strategic goals.</a:t>
            </a:r>
          </a:p>
          <a:p>
            <a:pPr>
              <a:spcBef>
                <a:spcPts val="0"/>
              </a:spcBef>
              <a:spcAft>
                <a:spcPts val="600"/>
              </a:spcAft>
            </a:pPr>
            <a:r>
              <a:rPr lang="en-US" sz="1200" dirty="0" smtClean="0">
                <a:latin typeface="+mn-lt"/>
              </a:rPr>
              <a:t>The NPRM, “</a:t>
            </a:r>
            <a:r>
              <a:rPr lang="en-US" sz="1200" i="1" dirty="0" smtClean="0">
                <a:latin typeface="+mn-lt"/>
              </a:rPr>
              <a:t>Trademark Fee Adjustment</a:t>
            </a:r>
            <a:r>
              <a:rPr lang="en-US" sz="1200" dirty="0" smtClean="0">
                <a:latin typeface="+mn-lt"/>
              </a:rPr>
              <a:t>” includes new fees, both targeted and across the board fee adjustments, and a decrease in one fee.</a:t>
            </a:r>
          </a:p>
          <a:p>
            <a:pPr>
              <a:spcBef>
                <a:spcPts val="0"/>
              </a:spcBef>
              <a:spcAft>
                <a:spcPts val="600"/>
              </a:spcAft>
            </a:pPr>
            <a:r>
              <a:rPr lang="en-US" sz="1200" dirty="0" smtClean="0">
                <a:latin typeface="+mn-lt"/>
              </a:rPr>
              <a:t>On </a:t>
            </a:r>
            <a:r>
              <a:rPr lang="en-US" sz="1200" dirty="0">
                <a:latin typeface="+mn-lt"/>
              </a:rPr>
              <a:t>August </a:t>
            </a:r>
            <a:r>
              <a:rPr lang="en-US" sz="1200" dirty="0" smtClean="0">
                <a:latin typeface="+mn-lt"/>
              </a:rPr>
              <a:t>28, 2019, </a:t>
            </a:r>
            <a:r>
              <a:rPr lang="en-US" sz="1200" dirty="0">
                <a:latin typeface="+mn-lt"/>
              </a:rPr>
              <a:t>the Director notified the </a:t>
            </a:r>
            <a:r>
              <a:rPr lang="en-US" sz="1200" dirty="0" smtClean="0">
                <a:latin typeface="+mn-lt"/>
              </a:rPr>
              <a:t>Trademark Public Advisory Committee (TPAC) </a:t>
            </a:r>
            <a:r>
              <a:rPr lang="en-US" sz="1200" dirty="0">
                <a:latin typeface="+mn-lt"/>
              </a:rPr>
              <a:t>of the Office’s intent </a:t>
            </a:r>
            <a:r>
              <a:rPr lang="en-US" sz="1200" dirty="0" smtClean="0">
                <a:latin typeface="+mn-lt"/>
              </a:rPr>
              <a:t>to </a:t>
            </a:r>
            <a:r>
              <a:rPr lang="en-US" sz="1200" dirty="0">
                <a:latin typeface="+mn-lt"/>
              </a:rPr>
              <a:t>set or adjust </a:t>
            </a:r>
            <a:r>
              <a:rPr lang="en-US" sz="1200" dirty="0" smtClean="0">
                <a:latin typeface="+mn-lt"/>
              </a:rPr>
              <a:t>trademark </a:t>
            </a:r>
            <a:r>
              <a:rPr lang="en-US" sz="1200" dirty="0">
                <a:latin typeface="+mn-lt"/>
              </a:rPr>
              <a:t>fees and submitted a preliminary </a:t>
            </a:r>
            <a:r>
              <a:rPr lang="en-US" sz="1200" dirty="0" smtClean="0">
                <a:latin typeface="+mn-lt"/>
              </a:rPr>
              <a:t>fee proposal.  </a:t>
            </a:r>
          </a:p>
          <a:p>
            <a:pPr>
              <a:spcBef>
                <a:spcPts val="0"/>
              </a:spcBef>
              <a:spcAft>
                <a:spcPts val="600"/>
              </a:spcAft>
            </a:pPr>
            <a:r>
              <a:rPr lang="en-US" sz="1200" dirty="0" smtClean="0">
                <a:latin typeface="+mn-lt"/>
              </a:rPr>
              <a:t>On </a:t>
            </a:r>
            <a:r>
              <a:rPr lang="en-US" sz="1200" dirty="0">
                <a:latin typeface="+mn-lt"/>
              </a:rPr>
              <a:t>September </a:t>
            </a:r>
            <a:r>
              <a:rPr lang="en-US" sz="1200" dirty="0" smtClean="0">
                <a:latin typeface="+mn-lt"/>
              </a:rPr>
              <a:t>23, 2019, the </a:t>
            </a:r>
            <a:r>
              <a:rPr lang="en-US" sz="1200" dirty="0">
                <a:latin typeface="+mn-lt"/>
              </a:rPr>
              <a:t>T</a:t>
            </a:r>
            <a:r>
              <a:rPr lang="en-US" sz="1200" dirty="0" smtClean="0">
                <a:latin typeface="+mn-lt"/>
              </a:rPr>
              <a:t>PAC </a:t>
            </a:r>
            <a:r>
              <a:rPr lang="en-US" sz="1200" dirty="0">
                <a:latin typeface="+mn-lt"/>
              </a:rPr>
              <a:t>held a public hearing in Alexandria, </a:t>
            </a:r>
            <a:r>
              <a:rPr lang="en-US" sz="1200" dirty="0" smtClean="0">
                <a:latin typeface="+mn-lt"/>
              </a:rPr>
              <a:t>Virginia. </a:t>
            </a:r>
          </a:p>
          <a:p>
            <a:pPr>
              <a:spcBef>
                <a:spcPts val="0"/>
              </a:spcBef>
              <a:spcAft>
                <a:spcPts val="600"/>
              </a:spcAft>
            </a:pPr>
            <a:r>
              <a:rPr lang="en-US" sz="1200" dirty="0" smtClean="0">
                <a:latin typeface="+mn-lt"/>
              </a:rPr>
              <a:t>The TPAC incorporated public hearing input into a report dated October 31, 2019. The </a:t>
            </a:r>
            <a:r>
              <a:rPr lang="en-US" sz="1200" dirty="0">
                <a:latin typeface="+mn-lt"/>
              </a:rPr>
              <a:t>Office considered and analyzed all comments, advice, and recommendations received from the </a:t>
            </a:r>
            <a:r>
              <a:rPr lang="en-US" sz="1200" dirty="0" smtClean="0">
                <a:latin typeface="+mn-lt"/>
              </a:rPr>
              <a:t>TPAC report before preparing </a:t>
            </a:r>
            <a:r>
              <a:rPr lang="en-US" sz="1200" dirty="0">
                <a:latin typeface="+mn-lt"/>
              </a:rPr>
              <a:t>this </a:t>
            </a:r>
            <a:r>
              <a:rPr lang="en-US" sz="1200" dirty="0" smtClean="0">
                <a:latin typeface="+mn-lt"/>
              </a:rPr>
              <a:t>NPRM.  </a:t>
            </a:r>
          </a:p>
          <a:p>
            <a:pPr>
              <a:spcBef>
                <a:spcPts val="0"/>
              </a:spcBef>
              <a:spcAft>
                <a:spcPts val="600"/>
              </a:spcAft>
            </a:pPr>
            <a:r>
              <a:rPr lang="en-US" sz="1200" dirty="0" smtClean="0">
                <a:latin typeface="+mn-lt"/>
              </a:rPr>
              <a:t>This NPRM starts </a:t>
            </a:r>
            <a:r>
              <a:rPr lang="en-US" sz="1200" dirty="0">
                <a:latin typeface="+mn-lt"/>
              </a:rPr>
              <a:t>the </a:t>
            </a:r>
            <a:r>
              <a:rPr lang="en-US" sz="1200" dirty="0" smtClean="0">
                <a:latin typeface="+mn-lt"/>
              </a:rPr>
              <a:t>45-day period for members of the public to provide comments to the </a:t>
            </a:r>
            <a:r>
              <a:rPr lang="en-US" sz="1200" dirty="0">
                <a:latin typeface="+mn-lt"/>
              </a:rPr>
              <a:t>USPTO</a:t>
            </a:r>
            <a:r>
              <a:rPr lang="en-US" sz="1200" dirty="0" smtClean="0">
                <a:latin typeface="+mn-lt"/>
              </a:rPr>
              <a:t>. </a:t>
            </a:r>
          </a:p>
          <a:p>
            <a:pPr>
              <a:spcBef>
                <a:spcPts val="0"/>
              </a:spcBef>
              <a:spcAft>
                <a:spcPts val="600"/>
              </a:spcAft>
            </a:pPr>
            <a:r>
              <a:rPr lang="en-US" sz="1200" dirty="0" smtClean="0">
                <a:latin typeface="+mn-lt"/>
              </a:rPr>
              <a:t>The </a:t>
            </a:r>
            <a:r>
              <a:rPr lang="en-US" sz="1200" dirty="0">
                <a:latin typeface="+mn-lt"/>
              </a:rPr>
              <a:t>Office </a:t>
            </a:r>
            <a:r>
              <a:rPr lang="en-US" sz="1200" dirty="0" smtClean="0">
                <a:latin typeface="+mn-lt"/>
              </a:rPr>
              <a:t>intends </a:t>
            </a:r>
            <a:r>
              <a:rPr lang="en-US" sz="1200" dirty="0">
                <a:latin typeface="+mn-lt"/>
              </a:rPr>
              <a:t>to issue a final rule </a:t>
            </a:r>
            <a:r>
              <a:rPr lang="en-US" sz="1200" dirty="0" smtClean="0">
                <a:latin typeface="+mn-lt"/>
              </a:rPr>
              <a:t>following </a:t>
            </a:r>
            <a:r>
              <a:rPr lang="en-US" sz="1200" dirty="0">
                <a:latin typeface="+mn-lt"/>
              </a:rPr>
              <a:t>a review of comments received during the </a:t>
            </a:r>
            <a:r>
              <a:rPr lang="en-US" sz="1200" dirty="0" smtClean="0">
                <a:latin typeface="+mn-lt"/>
              </a:rPr>
              <a:t>public </a:t>
            </a:r>
            <a:r>
              <a:rPr lang="en-US" sz="1200" dirty="0">
                <a:latin typeface="+mn-lt"/>
              </a:rPr>
              <a:t>comment period</a:t>
            </a:r>
            <a:r>
              <a:rPr lang="en-US" sz="1200" dirty="0" smtClean="0">
                <a:latin typeface="+mn-lt"/>
              </a:rPr>
              <a:t>.</a:t>
            </a:r>
          </a:p>
          <a:p>
            <a:pPr lvl="1">
              <a:spcBef>
                <a:spcPts val="0"/>
              </a:spcBef>
              <a:spcAft>
                <a:spcPts val="600"/>
              </a:spcAft>
            </a:pPr>
            <a:r>
              <a:rPr lang="en-US" sz="1000" dirty="0"/>
              <a:t>The USPTO anticipates that the earliest any proposed trademark fee changes could take effect is October 2020.</a:t>
            </a:r>
          </a:p>
        </p:txBody>
      </p:sp>
      <p:sp>
        <p:nvSpPr>
          <p:cNvPr id="5" name="TextBox 4"/>
          <p:cNvSpPr txBox="1"/>
          <p:nvPr/>
        </p:nvSpPr>
        <p:spPr>
          <a:xfrm>
            <a:off x="536330" y="5342780"/>
            <a:ext cx="7765869" cy="246221"/>
          </a:xfrm>
          <a:prstGeom prst="rect">
            <a:avLst/>
          </a:prstGeom>
          <a:noFill/>
        </p:spPr>
        <p:txBody>
          <a:bodyPr wrap="square" rtlCol="0">
            <a:spAutoFit/>
          </a:bodyPr>
          <a:lstStyle/>
          <a:p>
            <a:r>
              <a:rPr lang="en-US" sz="1000" baseline="30000" dirty="0" smtClean="0"/>
              <a:t>1</a:t>
            </a:r>
            <a:r>
              <a:rPr lang="en-US" sz="1000" dirty="0" smtClean="0"/>
              <a:t>As </a:t>
            </a:r>
            <a:r>
              <a:rPr lang="en-US" sz="1000" dirty="0"/>
              <a:t>amended by the Study of Underrepresented Classes Chasing Engineering and Science Success Act of 2018 (SUCCESS Act</a:t>
            </a:r>
            <a:r>
              <a:rPr lang="en-US" sz="1000" dirty="0" smtClean="0"/>
              <a:t>).</a:t>
            </a:r>
            <a:endParaRPr lang="en-US" sz="1000" dirty="0"/>
          </a:p>
        </p:txBody>
      </p:sp>
      <p:sp>
        <p:nvSpPr>
          <p:cNvPr id="3" name="Slide Number Placeholder 2"/>
          <p:cNvSpPr>
            <a:spLocks noGrp="1"/>
          </p:cNvSpPr>
          <p:nvPr>
            <p:ph type="sldNum" sz="quarter" idx="12"/>
          </p:nvPr>
        </p:nvSpPr>
        <p:spPr/>
        <p:txBody>
          <a:bodyPr/>
          <a:lstStyle/>
          <a:p>
            <a:fld id="{92DA454B-C859-4892-B9FA-68B588C9F547}" type="slidenum">
              <a:rPr lang="en-US" smtClean="0"/>
              <a:t>3</a:t>
            </a:fld>
            <a:endParaRPr lang="en-US" dirty="0"/>
          </a:p>
        </p:txBody>
      </p:sp>
    </p:spTree>
    <p:extLst>
      <p:ext uri="{BB962C8B-B14F-4D97-AF65-F5344CB8AC3E}">
        <p14:creationId xmlns:p14="http://schemas.microsoft.com/office/powerpoint/2010/main" val="476692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4400" b="1" dirty="0">
                <a:latin typeface="+mn-lt"/>
              </a:rPr>
              <a:t>Fee </a:t>
            </a:r>
            <a:r>
              <a:rPr lang="en-US" sz="4400" b="1" dirty="0" smtClean="0">
                <a:latin typeface="+mn-lt"/>
              </a:rPr>
              <a:t>setting goals &amp; objectives</a:t>
            </a:r>
            <a:endParaRPr lang="en-US" sz="4400" b="1" dirty="0">
              <a:latin typeface="+mn-lt"/>
            </a:endParaRPr>
          </a:p>
        </p:txBody>
      </p:sp>
      <p:sp>
        <p:nvSpPr>
          <p:cNvPr id="4" name="Content Placeholder 2"/>
          <p:cNvSpPr>
            <a:spLocks noGrp="1"/>
          </p:cNvSpPr>
          <p:nvPr>
            <p:ph idx="1"/>
          </p:nvPr>
        </p:nvSpPr>
        <p:spPr>
          <a:xfrm>
            <a:off x="457200" y="1219200"/>
            <a:ext cx="8229600" cy="4078288"/>
          </a:xfrm>
        </p:spPr>
        <p:txBody>
          <a:bodyPr>
            <a:noAutofit/>
          </a:bodyPr>
          <a:lstStyle/>
          <a:p>
            <a:pPr>
              <a:spcBef>
                <a:spcPts val="600"/>
              </a:spcBef>
            </a:pPr>
            <a:r>
              <a:rPr lang="en-US" sz="1400" dirty="0">
                <a:latin typeface="+mn-lt"/>
              </a:rPr>
              <a:t>The goal of fee setting at the </a:t>
            </a:r>
            <a:r>
              <a:rPr lang="en-US" sz="1400" dirty="0" smtClean="0">
                <a:latin typeface="+mn-lt"/>
              </a:rPr>
              <a:t>USPTO </a:t>
            </a:r>
            <a:r>
              <a:rPr lang="en-US" sz="1400" dirty="0">
                <a:latin typeface="+mn-lt"/>
              </a:rPr>
              <a:t>is to provide sufficient financial resources to facilitate the effective administration of the United States intellectual property </a:t>
            </a:r>
            <a:r>
              <a:rPr lang="en-US" sz="1400" dirty="0" smtClean="0">
                <a:latin typeface="+mn-lt"/>
              </a:rPr>
              <a:t>(IP) system.</a:t>
            </a:r>
          </a:p>
          <a:p>
            <a:pPr>
              <a:spcBef>
                <a:spcPts val="600"/>
              </a:spcBef>
            </a:pPr>
            <a:r>
              <a:rPr lang="en-US" sz="1400" dirty="0" smtClean="0">
                <a:latin typeface="+mn-lt"/>
              </a:rPr>
              <a:t>The USPTO has developed trademark fee proposals aligned with Strategic Plan goals </a:t>
            </a:r>
            <a:r>
              <a:rPr lang="en-US" sz="1400" dirty="0">
                <a:latin typeface="+mn-lt"/>
              </a:rPr>
              <a:t>and </a:t>
            </a:r>
            <a:r>
              <a:rPr lang="en-US" sz="1400" dirty="0" smtClean="0">
                <a:latin typeface="+mn-lt"/>
              </a:rPr>
              <a:t>policy objectives that would generate sufficient aggregate revenue to meet future strategic trademark and TTAB operational requirements including associated administrative costs.</a:t>
            </a:r>
            <a:endParaRPr lang="en-US" sz="1400" dirty="0">
              <a:latin typeface="+mn-lt"/>
            </a:endParaRPr>
          </a:p>
          <a:p>
            <a:pPr>
              <a:spcBef>
                <a:spcPts val="600"/>
              </a:spcBef>
            </a:pPr>
            <a:r>
              <a:rPr lang="en-US" sz="1400" dirty="0">
                <a:latin typeface="+mn-lt"/>
              </a:rPr>
              <a:t>The fee </a:t>
            </a:r>
            <a:r>
              <a:rPr lang="en-US" sz="1400" dirty="0" smtClean="0">
                <a:latin typeface="+mn-lt"/>
              </a:rPr>
              <a:t>proposal detailed in </a:t>
            </a:r>
            <a:r>
              <a:rPr lang="en-US" sz="1400" dirty="0">
                <a:latin typeface="+mn-lt"/>
              </a:rPr>
              <a:t>the </a:t>
            </a:r>
            <a:r>
              <a:rPr lang="en-US" sz="1400" dirty="0" smtClean="0">
                <a:latin typeface="+mn-lt"/>
              </a:rPr>
              <a:t>NPRM “Trademark </a:t>
            </a:r>
            <a:r>
              <a:rPr lang="en-US" sz="1400" dirty="0">
                <a:latin typeface="+mn-lt"/>
              </a:rPr>
              <a:t>F</a:t>
            </a:r>
            <a:r>
              <a:rPr lang="en-US" sz="1400" dirty="0" smtClean="0">
                <a:latin typeface="+mn-lt"/>
              </a:rPr>
              <a:t>ee Adjustment” is </a:t>
            </a:r>
            <a:r>
              <a:rPr lang="en-US" sz="1400" dirty="0">
                <a:latin typeface="+mn-lt"/>
              </a:rPr>
              <a:t>directly aligned </a:t>
            </a:r>
            <a:r>
              <a:rPr lang="en-US" sz="1400" dirty="0" smtClean="0">
                <a:latin typeface="+mn-lt"/>
              </a:rPr>
              <a:t>to: </a:t>
            </a:r>
          </a:p>
          <a:p>
            <a:pPr marL="640080" lvl="1">
              <a:spcBef>
                <a:spcPts val="600"/>
              </a:spcBef>
            </a:pPr>
            <a:r>
              <a:rPr lang="en-US" sz="1200" dirty="0"/>
              <a:t>T</a:t>
            </a:r>
            <a:r>
              <a:rPr lang="en-US" sz="1200" dirty="0" smtClean="0"/>
              <a:t>he USPTO Strategic Plan goals:</a:t>
            </a:r>
            <a:endParaRPr lang="en-US" sz="1200" dirty="0"/>
          </a:p>
          <a:p>
            <a:pPr marL="948690" lvl="2" indent="-285750"/>
            <a:r>
              <a:rPr lang="en-US" sz="1100" dirty="0"/>
              <a:t>Goal </a:t>
            </a:r>
            <a:r>
              <a:rPr lang="en-US" sz="1100" dirty="0" smtClean="0"/>
              <a:t>II:  Optimize Trademark </a:t>
            </a:r>
            <a:r>
              <a:rPr lang="en-US" sz="1100" dirty="0"/>
              <a:t>Quality and </a:t>
            </a:r>
            <a:r>
              <a:rPr lang="en-US" sz="1100" dirty="0" smtClean="0"/>
              <a:t>Timeliness</a:t>
            </a:r>
          </a:p>
          <a:p>
            <a:pPr marL="948690" lvl="2" indent="-285750"/>
            <a:r>
              <a:rPr lang="en-US" sz="1100" dirty="0" smtClean="0"/>
              <a:t>Goal III:  Provide Domestic and Global Leadership to Improve IP Policy, Enforcement, and Protection Worldwide</a:t>
            </a:r>
            <a:endParaRPr lang="en-US" sz="1100" dirty="0"/>
          </a:p>
          <a:p>
            <a:pPr marL="948690" lvl="2" indent="-285750"/>
            <a:r>
              <a:rPr lang="en-US" sz="1100" dirty="0" smtClean="0"/>
              <a:t>Mission Support </a:t>
            </a:r>
            <a:r>
              <a:rPr lang="en-US" sz="1100" dirty="0"/>
              <a:t>Goal: </a:t>
            </a:r>
            <a:r>
              <a:rPr lang="en-US" sz="1100" dirty="0" smtClean="0"/>
              <a:t> Deliver </a:t>
            </a:r>
            <a:r>
              <a:rPr lang="en-US" sz="1100" dirty="0"/>
              <a:t>Organizational Excellence </a:t>
            </a:r>
          </a:p>
          <a:p>
            <a:pPr marL="640080" lvl="1">
              <a:spcBef>
                <a:spcPts val="600"/>
              </a:spcBef>
            </a:pPr>
            <a:r>
              <a:rPr lang="en-US" sz="1200" dirty="0"/>
              <a:t>The </a:t>
            </a:r>
            <a:r>
              <a:rPr lang="en-US" sz="1200" dirty="0" smtClean="0"/>
              <a:t>fee-setting goals and policy objectives:</a:t>
            </a:r>
            <a:endParaRPr lang="en-US" sz="1200" dirty="0"/>
          </a:p>
          <a:p>
            <a:pPr marL="948690" lvl="2" indent="-285750"/>
            <a:r>
              <a:rPr lang="en-US" sz="1100" dirty="0" smtClean="0"/>
              <a:t>Better aligning fees with costs</a:t>
            </a:r>
          </a:p>
          <a:p>
            <a:pPr marL="948690" lvl="2" indent="-285750"/>
            <a:r>
              <a:rPr lang="en-US" sz="1100" dirty="0" smtClean="0"/>
              <a:t>Protecting the integrity of the trademark register</a:t>
            </a:r>
          </a:p>
          <a:p>
            <a:pPr marL="948690" lvl="2" indent="-285750"/>
            <a:r>
              <a:rPr lang="en-US" sz="1100" dirty="0" smtClean="0"/>
              <a:t>Improving the efficiency of USPTO processes</a:t>
            </a:r>
          </a:p>
          <a:p>
            <a:pPr marL="948690" lvl="2" indent="-285750"/>
            <a:r>
              <a:rPr lang="en-US" sz="1100" dirty="0" smtClean="0"/>
              <a:t>Ensuring financial stability to facilitate effective trademark operations</a:t>
            </a:r>
            <a:endParaRPr lang="en-US" sz="1100" dirty="0"/>
          </a:p>
        </p:txBody>
      </p:sp>
      <p:sp>
        <p:nvSpPr>
          <p:cNvPr id="3" name="Slide Number Placeholder 2"/>
          <p:cNvSpPr>
            <a:spLocks noGrp="1"/>
          </p:cNvSpPr>
          <p:nvPr>
            <p:ph type="sldNum" sz="quarter" idx="12"/>
          </p:nvPr>
        </p:nvSpPr>
        <p:spPr/>
        <p:txBody>
          <a:bodyPr/>
          <a:lstStyle/>
          <a:p>
            <a:fld id="{92DA454B-C859-4892-B9FA-68B588C9F547}" type="slidenum">
              <a:rPr lang="en-US" smtClean="0"/>
              <a:t>4</a:t>
            </a:fld>
            <a:endParaRPr lang="en-US" dirty="0"/>
          </a:p>
        </p:txBody>
      </p:sp>
    </p:spTree>
    <p:extLst>
      <p:ext uri="{BB962C8B-B14F-4D97-AF65-F5344CB8AC3E}">
        <p14:creationId xmlns:p14="http://schemas.microsoft.com/office/powerpoint/2010/main" val="2325584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4400" b="1" dirty="0" smtClean="0">
                <a:latin typeface="+mn-lt"/>
              </a:rPr>
              <a:t>Benefits for stakeholders</a:t>
            </a:r>
            <a:endParaRPr lang="en-US" sz="4400" b="1" i="1" dirty="0">
              <a:latin typeface="+mn-lt"/>
            </a:endParaRPr>
          </a:p>
        </p:txBody>
      </p:sp>
      <p:sp>
        <p:nvSpPr>
          <p:cNvPr id="4" name="Content Placeholder 2"/>
          <p:cNvSpPr>
            <a:spLocks noGrp="1"/>
          </p:cNvSpPr>
          <p:nvPr>
            <p:ph idx="1"/>
          </p:nvPr>
        </p:nvSpPr>
        <p:spPr/>
        <p:txBody>
          <a:bodyPr>
            <a:noAutofit/>
          </a:bodyPr>
          <a:lstStyle/>
          <a:p>
            <a:pPr marL="0" indent="0">
              <a:spcAft>
                <a:spcPts val="600"/>
              </a:spcAft>
              <a:buNone/>
            </a:pPr>
            <a:r>
              <a:rPr lang="en-US" sz="1400" dirty="0">
                <a:latin typeface="+mn-lt"/>
              </a:rPr>
              <a:t>Implementation of the USPTO </a:t>
            </a:r>
            <a:r>
              <a:rPr lang="en-US" sz="1400" dirty="0" smtClean="0">
                <a:latin typeface="+mn-lt"/>
              </a:rPr>
              <a:t>trademark fee </a:t>
            </a:r>
            <a:r>
              <a:rPr lang="en-US" sz="1400" dirty="0">
                <a:latin typeface="+mn-lt"/>
              </a:rPr>
              <a:t>proposal will benefit the IP community by enabling the USPTO to:</a:t>
            </a:r>
          </a:p>
          <a:p>
            <a:pPr>
              <a:spcAft>
                <a:spcPts val="600"/>
              </a:spcAft>
            </a:pPr>
            <a:r>
              <a:rPr lang="en-US" sz="1200" dirty="0">
                <a:latin typeface="+mn-lt"/>
              </a:rPr>
              <a:t>Continue to reinforce the predictability, reliability, and quality of IP rights through the delivery of high-quality and timely </a:t>
            </a:r>
            <a:r>
              <a:rPr lang="en-US" sz="1200" dirty="0" smtClean="0">
                <a:latin typeface="+mn-lt"/>
              </a:rPr>
              <a:t>trademark </a:t>
            </a:r>
            <a:r>
              <a:rPr lang="en-US" sz="1200" dirty="0">
                <a:latin typeface="+mn-lt"/>
              </a:rPr>
              <a:t>examination and </a:t>
            </a:r>
            <a:r>
              <a:rPr lang="en-US" sz="1200" dirty="0" smtClean="0">
                <a:latin typeface="+mn-lt"/>
              </a:rPr>
              <a:t>proceedings</a:t>
            </a:r>
            <a:r>
              <a:rPr lang="en-US" sz="1200" dirty="0">
                <a:latin typeface="+mn-lt"/>
              </a:rPr>
              <a:t>.</a:t>
            </a:r>
          </a:p>
          <a:p>
            <a:pPr>
              <a:spcAft>
                <a:spcPts val="600"/>
              </a:spcAft>
            </a:pPr>
            <a:r>
              <a:rPr lang="en-US" sz="1200" dirty="0">
                <a:latin typeface="+mn-lt"/>
              </a:rPr>
              <a:t>Receive sufficient revenue to </a:t>
            </a:r>
            <a:r>
              <a:rPr lang="en-US" sz="1200" dirty="0" smtClean="0">
                <a:latin typeface="+mn-lt"/>
              </a:rPr>
              <a:t>grow and maintain the </a:t>
            </a:r>
            <a:r>
              <a:rPr lang="en-US" sz="1200" dirty="0">
                <a:latin typeface="+mn-lt"/>
              </a:rPr>
              <a:t>operating reserve.</a:t>
            </a:r>
          </a:p>
          <a:p>
            <a:pPr>
              <a:spcAft>
                <a:spcPts val="600"/>
              </a:spcAft>
            </a:pPr>
            <a:r>
              <a:rPr lang="en-US" sz="1200" dirty="0" smtClean="0">
                <a:latin typeface="+mn-lt"/>
              </a:rPr>
              <a:t>Better align TTAB </a:t>
            </a:r>
            <a:r>
              <a:rPr lang="en-US" sz="1200" dirty="0">
                <a:latin typeface="+mn-lt"/>
              </a:rPr>
              <a:t>fees with </a:t>
            </a:r>
            <a:r>
              <a:rPr lang="en-US" sz="1200" dirty="0" smtClean="0">
                <a:latin typeface="+mn-lt"/>
              </a:rPr>
              <a:t>cost </a:t>
            </a:r>
            <a:r>
              <a:rPr lang="en-US" sz="1200" dirty="0">
                <a:latin typeface="+mn-lt"/>
              </a:rPr>
              <a:t>estimates while maintaining high quality </a:t>
            </a:r>
            <a:r>
              <a:rPr lang="en-US" sz="1200" dirty="0" smtClean="0">
                <a:latin typeface="+mn-lt"/>
              </a:rPr>
              <a:t>decisions.</a:t>
            </a:r>
            <a:endParaRPr lang="en-US" sz="1200" dirty="0">
              <a:latin typeface="+mn-lt"/>
            </a:endParaRPr>
          </a:p>
          <a:p>
            <a:pPr>
              <a:spcAft>
                <a:spcPts val="600"/>
              </a:spcAft>
            </a:pPr>
            <a:r>
              <a:rPr lang="en-US" sz="1200" dirty="0">
                <a:latin typeface="+mn-lt"/>
              </a:rPr>
              <a:t>Continue to stabilize and modernize aging </a:t>
            </a:r>
            <a:r>
              <a:rPr lang="en-US" sz="1200" dirty="0" smtClean="0">
                <a:latin typeface="+mn-lt"/>
              </a:rPr>
              <a:t>trademark information technology (IT) </a:t>
            </a:r>
            <a:r>
              <a:rPr lang="en-US" sz="1200" dirty="0">
                <a:latin typeface="+mn-lt"/>
              </a:rPr>
              <a:t>systems by providing a uniform platform for conducting business with the Office, including registering, entering, and updating </a:t>
            </a:r>
            <a:r>
              <a:rPr lang="en-US" sz="1200" dirty="0" smtClean="0">
                <a:latin typeface="+mn-lt"/>
              </a:rPr>
              <a:t>information.</a:t>
            </a:r>
            <a:endParaRPr lang="en-US" sz="1200" dirty="0">
              <a:latin typeface="+mn-lt"/>
            </a:endParaRPr>
          </a:p>
          <a:p>
            <a:pPr>
              <a:spcAft>
                <a:spcPts val="600"/>
              </a:spcAft>
            </a:pPr>
            <a:r>
              <a:rPr lang="en-US" sz="1200" dirty="0">
                <a:latin typeface="+mn-lt"/>
              </a:rPr>
              <a:t>Identify tools and resources to improve </a:t>
            </a:r>
            <a:r>
              <a:rPr lang="en-US" sz="1200" dirty="0" smtClean="0">
                <a:latin typeface="+mn-lt"/>
              </a:rPr>
              <a:t>support for examination</a:t>
            </a:r>
            <a:r>
              <a:rPr lang="en-US" sz="1200" dirty="0">
                <a:latin typeface="+mn-lt"/>
              </a:rPr>
              <a:t>.</a:t>
            </a:r>
          </a:p>
          <a:p>
            <a:pPr>
              <a:spcAft>
                <a:spcPts val="600"/>
              </a:spcAft>
            </a:pPr>
            <a:r>
              <a:rPr lang="en-US" sz="1200" dirty="0">
                <a:latin typeface="+mn-lt"/>
              </a:rPr>
              <a:t>Continue to leverage </a:t>
            </a:r>
            <a:r>
              <a:rPr lang="en-US" sz="1200" dirty="0" smtClean="0">
                <a:latin typeface="+mn-lt"/>
              </a:rPr>
              <a:t>talent </a:t>
            </a:r>
            <a:r>
              <a:rPr lang="en-US" sz="1200" dirty="0">
                <a:latin typeface="+mn-lt"/>
              </a:rPr>
              <a:t>to build, </a:t>
            </a:r>
            <a:r>
              <a:rPr lang="en-US" sz="1200" dirty="0" smtClean="0">
                <a:latin typeface="+mn-lt"/>
              </a:rPr>
              <a:t>retain, </a:t>
            </a:r>
            <a:r>
              <a:rPr lang="en-US" sz="1200" dirty="0">
                <a:latin typeface="+mn-lt"/>
              </a:rPr>
              <a:t>and effectively manage the highly educated and talented workforce </a:t>
            </a:r>
            <a:r>
              <a:rPr lang="en-US" sz="1200" dirty="0" smtClean="0">
                <a:latin typeface="+mn-lt"/>
              </a:rPr>
              <a:t>the Office </a:t>
            </a:r>
            <a:r>
              <a:rPr lang="en-US" sz="1200" dirty="0">
                <a:latin typeface="+mn-lt"/>
              </a:rPr>
              <a:t>needs to properly serve its stakeholder community and the country.</a:t>
            </a:r>
          </a:p>
          <a:p>
            <a:pPr marL="0" indent="0">
              <a:spcAft>
                <a:spcPts val="600"/>
              </a:spcAft>
              <a:buNone/>
            </a:pPr>
            <a:endParaRPr lang="en-US" sz="1400" dirty="0" smtClean="0"/>
          </a:p>
          <a:p>
            <a:pPr>
              <a:spcAft>
                <a:spcPts val="600"/>
              </a:spcAft>
              <a:buFont typeface="Arial" panose="020B0604020202020204" pitchFamily="34" charset="0"/>
              <a:buChar char="•"/>
            </a:pPr>
            <a:endParaRPr lang="en-US" sz="1400" dirty="0" smtClean="0"/>
          </a:p>
        </p:txBody>
      </p:sp>
      <p:sp>
        <p:nvSpPr>
          <p:cNvPr id="3" name="Slide Number Placeholder 2"/>
          <p:cNvSpPr>
            <a:spLocks noGrp="1"/>
          </p:cNvSpPr>
          <p:nvPr>
            <p:ph type="sldNum" sz="quarter" idx="12"/>
          </p:nvPr>
        </p:nvSpPr>
        <p:spPr/>
        <p:txBody>
          <a:bodyPr/>
          <a:lstStyle/>
          <a:p>
            <a:fld id="{92DA454B-C859-4892-B9FA-68B588C9F547}" type="slidenum">
              <a:rPr lang="en-US" smtClean="0"/>
              <a:t>5</a:t>
            </a:fld>
            <a:endParaRPr lang="en-US" dirty="0"/>
          </a:p>
        </p:txBody>
      </p:sp>
    </p:spTree>
    <p:extLst>
      <p:ext uri="{BB962C8B-B14F-4D97-AF65-F5344CB8AC3E}">
        <p14:creationId xmlns:p14="http://schemas.microsoft.com/office/powerpoint/2010/main" val="1280286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spcBef>
                <a:spcPct val="20000"/>
              </a:spcBef>
            </a:pPr>
            <a:r>
              <a:rPr lang="en-US" dirty="0">
                <a:solidFill>
                  <a:prstClr val="black"/>
                </a:solidFill>
                <a:ea typeface="+mn-ea"/>
                <a:cs typeface="+mn-cs"/>
              </a:rPr>
              <a:t>Proposed </a:t>
            </a:r>
            <a:r>
              <a:rPr lang="en-US" dirty="0" smtClean="0">
                <a:solidFill>
                  <a:prstClr val="black"/>
                </a:solidFill>
                <a:ea typeface="+mn-ea"/>
                <a:cs typeface="+mn-cs"/>
              </a:rPr>
              <a:t>trademark fee changes</a:t>
            </a:r>
            <a:endParaRPr lang="en-US" dirty="0"/>
          </a:p>
        </p:txBody>
      </p:sp>
      <p:sp>
        <p:nvSpPr>
          <p:cNvPr id="3" name="Content Placeholder 2"/>
          <p:cNvSpPr>
            <a:spLocks noGrp="1"/>
          </p:cNvSpPr>
          <p:nvPr>
            <p:ph idx="1"/>
          </p:nvPr>
        </p:nvSpPr>
        <p:spPr>
          <a:xfrm>
            <a:off x="457200" y="1168451"/>
            <a:ext cx="8229600" cy="3849904"/>
          </a:xfrm>
        </p:spPr>
        <p:txBody>
          <a:bodyPr>
            <a:normAutofit fontScale="47500" lnSpcReduction="20000"/>
          </a:bodyPr>
          <a:lstStyle/>
          <a:p>
            <a:pPr marL="0" indent="0">
              <a:buNone/>
            </a:pPr>
            <a:r>
              <a:rPr lang="en-US" dirty="0">
                <a:latin typeface="+mn-lt"/>
              </a:rPr>
              <a:t>The USPTO proposes to set or adjust </a:t>
            </a:r>
            <a:r>
              <a:rPr lang="en-US" dirty="0" smtClean="0">
                <a:latin typeface="+mn-lt"/>
              </a:rPr>
              <a:t>trademark </a:t>
            </a:r>
            <a:r>
              <a:rPr lang="en-US" dirty="0">
                <a:latin typeface="+mn-lt"/>
              </a:rPr>
              <a:t>fees as detailed in the “Table of </a:t>
            </a:r>
            <a:r>
              <a:rPr lang="en-US" dirty="0" smtClean="0">
                <a:latin typeface="+mn-lt"/>
              </a:rPr>
              <a:t>Trademark </a:t>
            </a:r>
            <a:r>
              <a:rPr lang="en-US" dirty="0">
                <a:latin typeface="+mn-lt"/>
              </a:rPr>
              <a:t>Fees—Current, Proposed and Unit Cost.”  The proposal includes three general types of </a:t>
            </a:r>
            <a:r>
              <a:rPr lang="en-US" dirty="0" smtClean="0">
                <a:latin typeface="+mn-lt"/>
              </a:rPr>
              <a:t>trademark </a:t>
            </a:r>
            <a:r>
              <a:rPr lang="en-US" dirty="0">
                <a:latin typeface="+mn-lt"/>
              </a:rPr>
              <a:t>fee changes:</a:t>
            </a:r>
          </a:p>
          <a:p>
            <a:r>
              <a:rPr lang="en-US" dirty="0" smtClean="0">
                <a:latin typeface="+mn-lt"/>
              </a:rPr>
              <a:t>To </a:t>
            </a:r>
            <a:r>
              <a:rPr lang="en-US" dirty="0">
                <a:latin typeface="+mn-lt"/>
              </a:rPr>
              <a:t>encourage the effective administration of the IP system, the USPTO proposes adjustments to certain existing fees as well as the introduction of new fees:</a:t>
            </a:r>
          </a:p>
          <a:p>
            <a:pPr lvl="1"/>
            <a:r>
              <a:rPr lang="en-US" dirty="0"/>
              <a:t>The USPTO proposes adjusting the following fees:</a:t>
            </a:r>
          </a:p>
          <a:p>
            <a:pPr lvl="2"/>
            <a:r>
              <a:rPr lang="en-US" dirty="0" smtClean="0"/>
              <a:t>Application filing </a:t>
            </a:r>
            <a:endParaRPr lang="en-US" dirty="0"/>
          </a:p>
          <a:p>
            <a:pPr lvl="2"/>
            <a:r>
              <a:rPr lang="en-US" dirty="0" smtClean="0"/>
              <a:t>Affidavits under section 8 and71</a:t>
            </a:r>
            <a:endParaRPr lang="en-US" dirty="0"/>
          </a:p>
          <a:p>
            <a:pPr lvl="2"/>
            <a:r>
              <a:rPr lang="en-US" dirty="0" smtClean="0"/>
              <a:t>Petitions to the Director</a:t>
            </a:r>
            <a:endParaRPr lang="en-US" dirty="0"/>
          </a:p>
          <a:p>
            <a:pPr lvl="2"/>
            <a:r>
              <a:rPr lang="en-US" dirty="0" smtClean="0"/>
              <a:t>TTAB opposition, appeal and trial proceedings</a:t>
            </a:r>
            <a:endParaRPr lang="en-US" dirty="0"/>
          </a:p>
          <a:p>
            <a:pPr lvl="1"/>
            <a:r>
              <a:rPr lang="en-US" dirty="0"/>
              <a:t>The USPTO proposes adding the following new fees:</a:t>
            </a:r>
          </a:p>
          <a:p>
            <a:pPr lvl="2"/>
            <a:r>
              <a:rPr lang="en-US" dirty="0" smtClean="0"/>
              <a:t>Filing a second or subsequent request for an extension of time to file an appeal brief</a:t>
            </a:r>
            <a:endParaRPr lang="en-US" dirty="0"/>
          </a:p>
          <a:p>
            <a:pPr lvl="2"/>
            <a:r>
              <a:rPr lang="en-US" dirty="0" smtClean="0"/>
              <a:t>Oral hearing</a:t>
            </a:r>
          </a:p>
          <a:p>
            <a:pPr lvl="2"/>
            <a:r>
              <a:rPr lang="en-US" dirty="0"/>
              <a:t>Letter of Protest</a:t>
            </a:r>
          </a:p>
          <a:p>
            <a:pPr lvl="2"/>
            <a:r>
              <a:rPr lang="en-US" dirty="0" smtClean="0"/>
              <a:t>Request for reconsideration more than 3 months after an office action</a:t>
            </a:r>
          </a:p>
          <a:p>
            <a:pPr lvl="2"/>
            <a:r>
              <a:rPr lang="en-US" dirty="0" smtClean="0"/>
              <a:t>Deleting goods, services, and/or classes after filing an affidavit under section 8 or 71</a:t>
            </a:r>
          </a:p>
          <a:p>
            <a:pPr lvl="1"/>
            <a:r>
              <a:rPr lang="en-US" dirty="0" smtClean="0"/>
              <a:t>The USPTO proposes adding $0 cost fees:</a:t>
            </a:r>
          </a:p>
          <a:p>
            <a:pPr lvl="2"/>
            <a:r>
              <a:rPr lang="en-US" dirty="0"/>
              <a:t>Filing a first request for an extension of time to file an appeal brief</a:t>
            </a:r>
          </a:p>
          <a:p>
            <a:pPr lvl="2"/>
            <a:r>
              <a:rPr lang="en-US" dirty="0"/>
              <a:t>Filing a request for reconsideration within 3 months of an office action</a:t>
            </a:r>
          </a:p>
          <a:p>
            <a:pPr lvl="2"/>
            <a:r>
              <a:rPr lang="en-US" dirty="0" smtClean="0"/>
              <a:t>Filing an amendment to registration to delete goods, services and/or classes prior to submission of an affidavit under section 8 or 71</a:t>
            </a:r>
          </a:p>
          <a:p>
            <a:pPr lvl="2"/>
            <a:endParaRPr lang="en-US" dirty="0"/>
          </a:p>
        </p:txBody>
      </p:sp>
      <p:sp>
        <p:nvSpPr>
          <p:cNvPr id="4" name="Slide Number Placeholder 3"/>
          <p:cNvSpPr>
            <a:spLocks noGrp="1"/>
          </p:cNvSpPr>
          <p:nvPr>
            <p:ph type="sldNum" sz="quarter" idx="12"/>
          </p:nvPr>
        </p:nvSpPr>
        <p:spPr/>
        <p:txBody>
          <a:bodyPr/>
          <a:lstStyle/>
          <a:p>
            <a:fld id="{92DA454B-C859-4892-B9FA-68B588C9F547}" type="slidenum">
              <a:rPr lang="en-US" smtClean="0"/>
              <a:t>6</a:t>
            </a:fld>
            <a:endParaRPr lang="en-US" dirty="0"/>
          </a:p>
        </p:txBody>
      </p:sp>
    </p:spTree>
    <p:extLst>
      <p:ext uri="{BB962C8B-B14F-4D97-AF65-F5344CB8AC3E}">
        <p14:creationId xmlns:p14="http://schemas.microsoft.com/office/powerpoint/2010/main" val="4049894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4400" b="1" dirty="0" smtClean="0">
                <a:latin typeface="+mn-lt"/>
              </a:rPr>
              <a:t>Application filing fees</a:t>
            </a:r>
            <a:endParaRPr lang="en-US" sz="4400" b="1" i="1" dirty="0">
              <a:solidFill>
                <a:srgbClr val="FF0000"/>
              </a:solidFill>
              <a:latin typeface="+mn-lt"/>
            </a:endParaRPr>
          </a:p>
        </p:txBody>
      </p:sp>
      <p:sp>
        <p:nvSpPr>
          <p:cNvPr id="7" name="Content Placeholder 6"/>
          <p:cNvSpPr>
            <a:spLocks noGrp="1"/>
          </p:cNvSpPr>
          <p:nvPr>
            <p:ph idx="1"/>
          </p:nvPr>
        </p:nvSpPr>
        <p:spPr>
          <a:xfrm>
            <a:off x="457200" y="1364838"/>
            <a:ext cx="8229600" cy="3430735"/>
          </a:xfrm>
        </p:spPr>
        <p:txBody>
          <a:bodyPr>
            <a:noAutofit/>
          </a:bodyPr>
          <a:lstStyle/>
          <a:p>
            <a:pPr>
              <a:spcAft>
                <a:spcPts val="600"/>
              </a:spcAft>
            </a:pPr>
            <a:endParaRPr lang="en-US" sz="1200" dirty="0" smtClean="0"/>
          </a:p>
          <a:p>
            <a:pPr>
              <a:spcAft>
                <a:spcPts val="600"/>
              </a:spcAft>
            </a:pPr>
            <a:endParaRPr lang="en-US" sz="1200" dirty="0"/>
          </a:p>
          <a:p>
            <a:pPr>
              <a:spcAft>
                <a:spcPts val="600"/>
              </a:spcAft>
            </a:pPr>
            <a:endParaRPr lang="en-US" sz="1200" dirty="0" smtClean="0"/>
          </a:p>
          <a:p>
            <a:pPr>
              <a:spcAft>
                <a:spcPts val="600"/>
              </a:spcAft>
            </a:pPr>
            <a:endParaRPr lang="en-US" sz="1200" dirty="0"/>
          </a:p>
          <a:p>
            <a:pPr>
              <a:spcAft>
                <a:spcPts val="600"/>
              </a:spcAft>
            </a:pPr>
            <a:endParaRPr lang="en-US" sz="1200" dirty="0" smtClean="0"/>
          </a:p>
          <a:p>
            <a:pPr>
              <a:spcAft>
                <a:spcPts val="600"/>
              </a:spcAft>
            </a:pPr>
            <a:endParaRPr lang="en-US" sz="1200" dirty="0" smtClean="0"/>
          </a:p>
          <a:p>
            <a:pPr>
              <a:spcAft>
                <a:spcPts val="600"/>
              </a:spcAft>
            </a:pPr>
            <a:endParaRPr lang="en-US" sz="1200" dirty="0" smtClean="0"/>
          </a:p>
          <a:p>
            <a:pPr>
              <a:spcAft>
                <a:spcPts val="600"/>
              </a:spcAft>
            </a:pPr>
            <a:r>
              <a:rPr lang="en-US" sz="1200" dirty="0" smtClean="0">
                <a:latin typeface="+mn-lt"/>
              </a:rPr>
              <a:t>Applicants are required to file electronically with few exceptions after February 15, 2020.</a:t>
            </a:r>
            <a:endParaRPr lang="en-US" sz="1200" dirty="0">
              <a:latin typeface="+mn-lt"/>
            </a:endParaRPr>
          </a:p>
          <a:p>
            <a:pPr>
              <a:spcAft>
                <a:spcPts val="600"/>
              </a:spcAft>
            </a:pPr>
            <a:r>
              <a:rPr lang="en-US" sz="1200" dirty="0" smtClean="0">
                <a:latin typeface="+mn-lt"/>
              </a:rPr>
              <a:t>Applicants may chose to file TEAS Standard which has fewer filing requirements than the lower cost TEAS Plus option.</a:t>
            </a:r>
            <a:endParaRPr lang="en-US" sz="1200" dirty="0">
              <a:latin typeface="+mn-lt"/>
            </a:endParaRPr>
          </a:p>
          <a:p>
            <a:r>
              <a:rPr lang="en-US" sz="1200" dirty="0" smtClean="0">
                <a:latin typeface="+mn-lt"/>
              </a:rPr>
              <a:t>Applicants filing an application under 66(a) through the Madrid Protocol will pay the equivalent of $500 in Swiss francs.</a:t>
            </a:r>
          </a:p>
          <a:p>
            <a:r>
              <a:rPr lang="en-US" sz="1200" dirty="0" smtClean="0">
                <a:latin typeface="+mn-lt"/>
              </a:rPr>
              <a:t>Filing fee increases are proposed to better align fees with the costs while still keeping the initial filing fees below cost to encourage filing.</a:t>
            </a:r>
            <a:endParaRPr lang="en-US" sz="1600" dirty="0">
              <a:latin typeface="+mn-lt"/>
            </a:endParaRPr>
          </a:p>
        </p:txBody>
      </p:sp>
      <p:graphicFrame>
        <p:nvGraphicFramePr>
          <p:cNvPr id="8" name="Table 7" descr="Current rates, proposed rates, and unit costs for trademark application filing fees" title="Application filing fees"/>
          <p:cNvGraphicFramePr>
            <a:graphicFrameLocks noGrp="1"/>
          </p:cNvGraphicFramePr>
          <p:nvPr>
            <p:extLst>
              <p:ext uri="{D42A27DB-BD31-4B8C-83A1-F6EECF244321}">
                <p14:modId xmlns:p14="http://schemas.microsoft.com/office/powerpoint/2010/main" val="55834660"/>
              </p:ext>
            </p:extLst>
          </p:nvPr>
        </p:nvGraphicFramePr>
        <p:xfrm>
          <a:off x="884555" y="1262079"/>
          <a:ext cx="7374890" cy="1987362"/>
        </p:xfrm>
        <a:graphic>
          <a:graphicData uri="http://schemas.openxmlformats.org/drawingml/2006/table">
            <a:tbl>
              <a:tblPr firstRow="1">
                <a:tableStyleId>{5C22544A-7EE6-4342-B048-85BDC9FD1C3A}</a:tableStyleId>
              </a:tblPr>
              <a:tblGrid>
                <a:gridCol w="3025140">
                  <a:extLst>
                    <a:ext uri="{9D8B030D-6E8A-4147-A177-3AD203B41FA5}">
                      <a16:colId xmlns:a16="http://schemas.microsoft.com/office/drawing/2014/main" val="96964249"/>
                    </a:ext>
                  </a:extLst>
                </a:gridCol>
                <a:gridCol w="876935">
                  <a:extLst>
                    <a:ext uri="{9D8B030D-6E8A-4147-A177-3AD203B41FA5}">
                      <a16:colId xmlns:a16="http://schemas.microsoft.com/office/drawing/2014/main" val="3897762279"/>
                    </a:ext>
                  </a:extLst>
                </a:gridCol>
                <a:gridCol w="911225">
                  <a:extLst>
                    <a:ext uri="{9D8B030D-6E8A-4147-A177-3AD203B41FA5}">
                      <a16:colId xmlns:a16="http://schemas.microsoft.com/office/drawing/2014/main" val="1785396820"/>
                    </a:ext>
                  </a:extLst>
                </a:gridCol>
                <a:gridCol w="923290">
                  <a:extLst>
                    <a:ext uri="{9D8B030D-6E8A-4147-A177-3AD203B41FA5}">
                      <a16:colId xmlns:a16="http://schemas.microsoft.com/office/drawing/2014/main" val="201433559"/>
                    </a:ext>
                  </a:extLst>
                </a:gridCol>
                <a:gridCol w="899795">
                  <a:extLst>
                    <a:ext uri="{9D8B030D-6E8A-4147-A177-3AD203B41FA5}">
                      <a16:colId xmlns:a16="http://schemas.microsoft.com/office/drawing/2014/main" val="2507737245"/>
                    </a:ext>
                  </a:extLst>
                </a:gridCol>
                <a:gridCol w="738505">
                  <a:extLst>
                    <a:ext uri="{9D8B030D-6E8A-4147-A177-3AD203B41FA5}">
                      <a16:colId xmlns:a16="http://schemas.microsoft.com/office/drawing/2014/main" val="1780441643"/>
                    </a:ext>
                  </a:extLst>
                </a:gridCol>
              </a:tblGrid>
              <a:tr h="345625">
                <a:tc>
                  <a:txBody>
                    <a:bodyPr/>
                    <a:lstStyle/>
                    <a:p>
                      <a:pPr marL="0" marR="0" algn="ctr">
                        <a:lnSpc>
                          <a:spcPct val="107000"/>
                        </a:lnSpc>
                        <a:spcBef>
                          <a:spcPts val="0"/>
                        </a:spcBef>
                        <a:spcAft>
                          <a:spcPts val="800"/>
                        </a:spcAft>
                      </a:pPr>
                      <a:r>
                        <a:rPr lang="en-US" sz="1100">
                          <a:effectLst/>
                        </a:rPr>
                        <a:t>Fee Description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Current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Proposed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Dollar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Percent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FY 2019 Unit Cost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1446807372"/>
                  </a:ext>
                </a:extLst>
              </a:tr>
              <a:tr h="179507">
                <a:tc>
                  <a:txBody>
                    <a:bodyPr/>
                    <a:lstStyle/>
                    <a:p>
                      <a:pPr marL="0" marR="0">
                        <a:lnSpc>
                          <a:spcPct val="107000"/>
                        </a:lnSpc>
                        <a:spcBef>
                          <a:spcPts val="0"/>
                        </a:spcBef>
                        <a:spcAft>
                          <a:spcPts val="800"/>
                        </a:spcAft>
                      </a:pPr>
                      <a:r>
                        <a:rPr lang="en-US" sz="1100">
                          <a:effectLst/>
                        </a:rPr>
                        <a:t>Filing an Application on Paper,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$600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$750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$900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1410846530"/>
                  </a:ext>
                </a:extLst>
              </a:tr>
              <a:tr h="345625">
                <a:tc>
                  <a:txBody>
                    <a:bodyPr/>
                    <a:lstStyle/>
                    <a:p>
                      <a:pPr marL="0" marR="0">
                        <a:lnSpc>
                          <a:spcPct val="107000"/>
                        </a:lnSpc>
                        <a:spcBef>
                          <a:spcPts val="0"/>
                        </a:spcBef>
                        <a:spcAft>
                          <a:spcPts val="800"/>
                        </a:spcAft>
                      </a:pPr>
                      <a:r>
                        <a:rPr lang="en-US" sz="1100" dirty="0">
                          <a:effectLst/>
                        </a:rPr>
                        <a:t>Filing a TEAS Standard Application through TEAS,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$275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$350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+27%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$421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40805315"/>
                  </a:ext>
                </a:extLst>
              </a:tr>
              <a:tr h="345625">
                <a:tc>
                  <a:txBody>
                    <a:bodyPr/>
                    <a:lstStyle/>
                    <a:p>
                      <a:pPr marL="0" marR="0">
                        <a:lnSpc>
                          <a:spcPct val="107000"/>
                        </a:lnSpc>
                        <a:spcBef>
                          <a:spcPts val="0"/>
                        </a:spcBef>
                        <a:spcAft>
                          <a:spcPts val="800"/>
                        </a:spcAft>
                      </a:pPr>
                      <a:r>
                        <a:rPr lang="en-US" sz="1100" dirty="0">
                          <a:effectLst/>
                        </a:rPr>
                        <a:t>Filing a TEAS Plus Application through TEAS under §2.22(c),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+11%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$336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982132663"/>
                  </a:ext>
                </a:extLst>
              </a:tr>
              <a:tr h="345625">
                <a:tc>
                  <a:txBody>
                    <a:bodyPr/>
                    <a:lstStyle/>
                    <a:p>
                      <a:pPr marL="0" marR="0">
                        <a:lnSpc>
                          <a:spcPct val="107000"/>
                        </a:lnSpc>
                        <a:spcBef>
                          <a:spcPts val="0"/>
                        </a:spcBef>
                        <a:spcAft>
                          <a:spcPts val="800"/>
                        </a:spcAft>
                      </a:pPr>
                      <a:r>
                        <a:rPr lang="en-US" sz="1100">
                          <a:effectLst/>
                        </a:rPr>
                        <a:t>Filing an application under section 66(a) of the Act, per 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$659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361027561"/>
                  </a:ext>
                </a:extLst>
              </a:tr>
              <a:tr h="345625">
                <a:tc>
                  <a:txBody>
                    <a:bodyPr/>
                    <a:lstStyle/>
                    <a:p>
                      <a:pPr marL="0" marR="0">
                        <a:lnSpc>
                          <a:spcPct val="107000"/>
                        </a:lnSpc>
                        <a:spcBef>
                          <a:spcPts val="0"/>
                        </a:spcBef>
                        <a:spcAft>
                          <a:spcPts val="800"/>
                        </a:spcAft>
                      </a:pPr>
                      <a:r>
                        <a:rPr lang="en-US" sz="1100" dirty="0">
                          <a:effectLst/>
                        </a:rPr>
                        <a:t>Additional processing fee under § 2.22(c),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2595937571"/>
                  </a:ext>
                </a:extLst>
              </a:tr>
            </a:tbl>
          </a:graphicData>
        </a:graphic>
      </p:graphicFrame>
      <p:sp>
        <p:nvSpPr>
          <p:cNvPr id="3" name="Slide Number Placeholder 2"/>
          <p:cNvSpPr>
            <a:spLocks noGrp="1"/>
          </p:cNvSpPr>
          <p:nvPr>
            <p:ph type="sldNum" sz="quarter" idx="12"/>
          </p:nvPr>
        </p:nvSpPr>
        <p:spPr/>
        <p:txBody>
          <a:bodyPr/>
          <a:lstStyle/>
          <a:p>
            <a:fld id="{92DA454B-C859-4892-B9FA-68B588C9F547}" type="slidenum">
              <a:rPr lang="en-US" smtClean="0"/>
              <a:t>7</a:t>
            </a:fld>
            <a:endParaRPr lang="en-US" dirty="0"/>
          </a:p>
        </p:txBody>
      </p:sp>
    </p:spTree>
    <p:extLst>
      <p:ext uri="{BB962C8B-B14F-4D97-AF65-F5344CB8AC3E}">
        <p14:creationId xmlns:p14="http://schemas.microsoft.com/office/powerpoint/2010/main" val="4149263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2800" b="1" dirty="0" smtClean="0">
                <a:latin typeface="+mn-lt"/>
              </a:rPr>
              <a:t>Affidavits under section 8 and 71 of the act</a:t>
            </a:r>
            <a:endParaRPr lang="en-US" sz="2800" b="1" i="1" dirty="0">
              <a:solidFill>
                <a:srgbClr val="FF0000"/>
              </a:solidFill>
              <a:latin typeface="+mn-lt"/>
            </a:endParaRPr>
          </a:p>
        </p:txBody>
      </p:sp>
      <p:sp>
        <p:nvSpPr>
          <p:cNvPr id="4" name="Content Placeholder 3"/>
          <p:cNvSpPr>
            <a:spLocks noGrp="1"/>
          </p:cNvSpPr>
          <p:nvPr>
            <p:ph idx="1"/>
          </p:nvPr>
        </p:nvSpPr>
        <p:spPr>
          <a:xfrm>
            <a:off x="457200" y="1447584"/>
            <a:ext cx="8229600" cy="3520656"/>
          </a:xfrm>
        </p:spPr>
        <p:txBody>
          <a:bodyPr>
            <a:normAutofit fontScale="25000" lnSpcReduction="20000"/>
          </a:bodyPr>
          <a:lstStyle/>
          <a:p>
            <a:endParaRPr lang="en-US" dirty="0" smtClean="0"/>
          </a:p>
          <a:p>
            <a:endParaRPr lang="en-US" dirty="0"/>
          </a:p>
          <a:p>
            <a:endParaRPr lang="en-US" dirty="0" smtClean="0"/>
          </a:p>
          <a:p>
            <a:endParaRPr lang="en-US" dirty="0"/>
          </a:p>
          <a:p>
            <a:endParaRPr lang="en-US" sz="5100" dirty="0" smtClean="0"/>
          </a:p>
          <a:p>
            <a:endParaRPr lang="en-US" sz="3400" dirty="0" smtClean="0"/>
          </a:p>
          <a:p>
            <a:endParaRPr lang="en-US" sz="3400" dirty="0"/>
          </a:p>
          <a:p>
            <a:endParaRPr lang="en-US" sz="3400" dirty="0" smtClean="0"/>
          </a:p>
          <a:p>
            <a:endParaRPr lang="en-US" sz="3400" dirty="0" smtClean="0"/>
          </a:p>
          <a:p>
            <a:endParaRPr lang="en-US" sz="3600" dirty="0" smtClean="0"/>
          </a:p>
          <a:p>
            <a:endParaRPr lang="en-US" sz="3600" dirty="0"/>
          </a:p>
          <a:p>
            <a:endParaRPr lang="en-US" sz="3600" dirty="0" smtClean="0"/>
          </a:p>
          <a:p>
            <a:endParaRPr lang="en-US" sz="4300" dirty="0" smtClean="0"/>
          </a:p>
          <a:p>
            <a:endParaRPr lang="en-US" sz="4300" dirty="0" smtClean="0"/>
          </a:p>
          <a:p>
            <a:r>
              <a:rPr lang="en-US" sz="4300" dirty="0" smtClean="0">
                <a:latin typeface="+mn-lt"/>
              </a:rPr>
              <a:t>Historically</a:t>
            </a:r>
            <a:r>
              <a:rPr lang="en-US" sz="4300" dirty="0">
                <a:latin typeface="+mn-lt"/>
              </a:rPr>
              <a:t>, </a:t>
            </a:r>
            <a:r>
              <a:rPr lang="en-US" sz="4300" dirty="0" smtClean="0">
                <a:latin typeface="+mn-lt"/>
              </a:rPr>
              <a:t>maintenance </a:t>
            </a:r>
            <a:r>
              <a:rPr lang="en-US" sz="4300" dirty="0">
                <a:latin typeface="+mn-lt"/>
              </a:rPr>
              <a:t>fees have played an important role in </a:t>
            </a:r>
            <a:r>
              <a:rPr lang="en-US" sz="4300" dirty="0" smtClean="0">
                <a:latin typeface="+mn-lt"/>
              </a:rPr>
              <a:t>defraying the costs of IP protection; </a:t>
            </a:r>
            <a:r>
              <a:rPr lang="en-US" sz="4300" dirty="0">
                <a:latin typeface="+mn-lt"/>
              </a:rPr>
              <a:t>by setting these fees above </a:t>
            </a:r>
            <a:r>
              <a:rPr lang="en-US" sz="4300" dirty="0" smtClean="0">
                <a:latin typeface="+mn-lt"/>
              </a:rPr>
              <a:t>cost</a:t>
            </a:r>
            <a:r>
              <a:rPr lang="en-US" sz="4300" dirty="0">
                <a:latin typeface="+mn-lt"/>
              </a:rPr>
              <a:t>, the USPTO is able to set </a:t>
            </a:r>
            <a:r>
              <a:rPr lang="en-US" sz="4300" dirty="0" smtClean="0">
                <a:latin typeface="+mn-lt"/>
              </a:rPr>
              <a:t>filing and TTAB fees </a:t>
            </a:r>
            <a:r>
              <a:rPr lang="en-US" sz="4300" dirty="0">
                <a:latin typeface="+mn-lt"/>
              </a:rPr>
              <a:t>below cost, keeping barriers to entry into the </a:t>
            </a:r>
            <a:r>
              <a:rPr lang="en-US" sz="4300" dirty="0" smtClean="0">
                <a:latin typeface="+mn-lt"/>
              </a:rPr>
              <a:t>trademark system </a:t>
            </a:r>
            <a:r>
              <a:rPr lang="en-US" sz="4300" dirty="0">
                <a:latin typeface="+mn-lt"/>
              </a:rPr>
              <a:t>low.</a:t>
            </a:r>
          </a:p>
          <a:p>
            <a:r>
              <a:rPr lang="en-US" sz="4300" dirty="0" smtClean="0">
                <a:latin typeface="+mn-lt"/>
              </a:rPr>
              <a:t>Fees to maintain a registered mark will increase to address increased future costs and balance cost recovery for services that do not recover the costs of providing those services.</a:t>
            </a:r>
          </a:p>
          <a:p>
            <a:r>
              <a:rPr lang="en-US" sz="4300" dirty="0" smtClean="0">
                <a:latin typeface="+mn-lt"/>
              </a:rPr>
              <a:t>New fees will be added to encourage registrants to maintain an accurate registration of goods and services in use prior to the filing of an affidavit or renewal.</a:t>
            </a:r>
          </a:p>
          <a:p>
            <a:r>
              <a:rPr lang="en-US" sz="4300" dirty="0" smtClean="0">
                <a:latin typeface="+mn-lt"/>
              </a:rPr>
              <a:t>No fee will be charged to amend the goods, services or classes if the request is made prior to filing the section 8 or 71 affidavit.</a:t>
            </a:r>
          </a:p>
          <a:p>
            <a:endParaRPr lang="en-US" sz="3400" dirty="0"/>
          </a:p>
        </p:txBody>
      </p:sp>
      <p:graphicFrame>
        <p:nvGraphicFramePr>
          <p:cNvPr id="5" name="Table 4" descr="Current rates, proposed rates, and unit costs for filing affidavits under section 8 or 71 and for deleting goods or services per class" title="Fees related to affidavits under sections 8 and 71"/>
          <p:cNvGraphicFramePr>
            <a:graphicFrameLocks noGrp="1"/>
          </p:cNvGraphicFramePr>
          <p:nvPr>
            <p:extLst>
              <p:ext uri="{D42A27DB-BD31-4B8C-83A1-F6EECF244321}">
                <p14:modId xmlns:p14="http://schemas.microsoft.com/office/powerpoint/2010/main" val="1028921704"/>
              </p:ext>
            </p:extLst>
          </p:nvPr>
        </p:nvGraphicFramePr>
        <p:xfrm>
          <a:off x="707135" y="867622"/>
          <a:ext cx="7924801" cy="2389188"/>
        </p:xfrm>
        <a:graphic>
          <a:graphicData uri="http://schemas.openxmlformats.org/drawingml/2006/table">
            <a:tbl>
              <a:tblPr firstRow="1">
                <a:tableStyleId>{5C22544A-7EE6-4342-B048-85BDC9FD1C3A}</a:tableStyleId>
              </a:tblPr>
              <a:tblGrid>
                <a:gridCol w="3250711">
                  <a:extLst>
                    <a:ext uri="{9D8B030D-6E8A-4147-A177-3AD203B41FA5}">
                      <a16:colId xmlns:a16="http://schemas.microsoft.com/office/drawing/2014/main" val="847573851"/>
                    </a:ext>
                  </a:extLst>
                </a:gridCol>
                <a:gridCol w="942324">
                  <a:extLst>
                    <a:ext uri="{9D8B030D-6E8A-4147-A177-3AD203B41FA5}">
                      <a16:colId xmlns:a16="http://schemas.microsoft.com/office/drawing/2014/main" val="991418560"/>
                    </a:ext>
                  </a:extLst>
                </a:gridCol>
                <a:gridCol w="979171">
                  <a:extLst>
                    <a:ext uri="{9D8B030D-6E8A-4147-A177-3AD203B41FA5}">
                      <a16:colId xmlns:a16="http://schemas.microsoft.com/office/drawing/2014/main" val="3920620870"/>
                    </a:ext>
                  </a:extLst>
                </a:gridCol>
                <a:gridCol w="992135">
                  <a:extLst>
                    <a:ext uri="{9D8B030D-6E8A-4147-A177-3AD203B41FA5}">
                      <a16:colId xmlns:a16="http://schemas.microsoft.com/office/drawing/2014/main" val="3294217618"/>
                    </a:ext>
                  </a:extLst>
                </a:gridCol>
                <a:gridCol w="966888">
                  <a:extLst>
                    <a:ext uri="{9D8B030D-6E8A-4147-A177-3AD203B41FA5}">
                      <a16:colId xmlns:a16="http://schemas.microsoft.com/office/drawing/2014/main" val="1678439262"/>
                    </a:ext>
                  </a:extLst>
                </a:gridCol>
                <a:gridCol w="793572">
                  <a:extLst>
                    <a:ext uri="{9D8B030D-6E8A-4147-A177-3AD203B41FA5}">
                      <a16:colId xmlns:a16="http://schemas.microsoft.com/office/drawing/2014/main" val="1403144179"/>
                    </a:ext>
                  </a:extLst>
                </a:gridCol>
              </a:tblGrid>
              <a:tr h="333014">
                <a:tc>
                  <a:txBody>
                    <a:bodyPr/>
                    <a:lstStyle/>
                    <a:p>
                      <a:pPr marL="0" marR="0" algn="ctr">
                        <a:lnSpc>
                          <a:spcPct val="107000"/>
                        </a:lnSpc>
                        <a:spcBef>
                          <a:spcPts val="0"/>
                        </a:spcBef>
                        <a:spcAft>
                          <a:spcPts val="800"/>
                        </a:spcAft>
                      </a:pPr>
                      <a:r>
                        <a:rPr lang="en-US" sz="1100" dirty="0">
                          <a:effectLst/>
                        </a:rPr>
                        <a:t>Fee Description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Current Fee Rate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Proposed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Dollar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Percent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FY 2019 Unit Cost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496059788"/>
                  </a:ext>
                </a:extLst>
              </a:tr>
              <a:tr h="333014">
                <a:tc>
                  <a:txBody>
                    <a:bodyPr/>
                    <a:lstStyle/>
                    <a:p>
                      <a:pPr marL="0" marR="0">
                        <a:lnSpc>
                          <a:spcPct val="107000"/>
                        </a:lnSpc>
                        <a:spcBef>
                          <a:spcPts val="0"/>
                        </a:spcBef>
                        <a:spcAft>
                          <a:spcPts val="800"/>
                        </a:spcAft>
                      </a:pPr>
                      <a:r>
                        <a:rPr lang="en-US" sz="1100" dirty="0">
                          <a:effectLst/>
                        </a:rPr>
                        <a:t>Filing an Affidavit under §8 or 71 of the Act on Paper,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$325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3800901782"/>
                  </a:ext>
                </a:extLst>
              </a:tr>
              <a:tr h="333014">
                <a:tc>
                  <a:txBody>
                    <a:bodyPr/>
                    <a:lstStyle/>
                    <a:p>
                      <a:pPr marL="0" marR="0">
                        <a:lnSpc>
                          <a:spcPct val="107000"/>
                        </a:lnSpc>
                        <a:spcBef>
                          <a:spcPts val="0"/>
                        </a:spcBef>
                        <a:spcAft>
                          <a:spcPts val="800"/>
                        </a:spcAft>
                      </a:pPr>
                      <a:r>
                        <a:rPr lang="en-US" sz="1100" dirty="0">
                          <a:effectLst/>
                        </a:rPr>
                        <a:t>Filing an Affidavit under §8 or 71 of the Act through TEAS,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1030160351"/>
                  </a:ext>
                </a:extLst>
              </a:tr>
              <a:tr h="498437">
                <a:tc>
                  <a:txBody>
                    <a:bodyPr/>
                    <a:lstStyle/>
                    <a:p>
                      <a:pPr marL="0" marR="0">
                        <a:lnSpc>
                          <a:spcPct val="107000"/>
                        </a:lnSpc>
                        <a:spcBef>
                          <a:spcPts val="0"/>
                        </a:spcBef>
                        <a:spcAft>
                          <a:spcPts val="800"/>
                        </a:spcAft>
                      </a:pPr>
                      <a:r>
                        <a:rPr lang="en-US" sz="1100" dirty="0">
                          <a:effectLst/>
                        </a:rPr>
                        <a:t>Deleting goods, services, and/or classes after submission and prior to acceptance of an affidavit under section 8 or 71 of the Act on paper, 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$350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+$350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2838012842"/>
                  </a:ext>
                </a:extLst>
              </a:tr>
              <a:tr h="663861">
                <a:tc>
                  <a:txBody>
                    <a:bodyPr/>
                    <a:lstStyle/>
                    <a:p>
                      <a:pPr marL="0" marR="0">
                        <a:lnSpc>
                          <a:spcPct val="107000"/>
                        </a:lnSpc>
                        <a:spcBef>
                          <a:spcPts val="0"/>
                        </a:spcBef>
                        <a:spcAft>
                          <a:spcPts val="800"/>
                        </a:spcAft>
                      </a:pPr>
                      <a:r>
                        <a:rPr lang="en-US" sz="1100" dirty="0">
                          <a:effectLst/>
                        </a:rPr>
                        <a:t>Deleting goods, services, and/or classes after submission and prior to acceptance of an affidavit under section 8 or 71 of the Act </a:t>
                      </a:r>
                      <a:r>
                        <a:rPr lang="en-US" sz="1100" dirty="0" smtClean="0">
                          <a:effectLst/>
                        </a:rPr>
                        <a:t>through TEAS, </a:t>
                      </a:r>
                      <a:r>
                        <a:rPr lang="en-US" sz="1100" dirty="0">
                          <a:effectLst/>
                        </a:rPr>
                        <a:t>per class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+$250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1195877765"/>
                  </a:ext>
                </a:extLst>
              </a:tr>
            </a:tbl>
          </a:graphicData>
        </a:graphic>
      </p:graphicFrame>
      <p:sp>
        <p:nvSpPr>
          <p:cNvPr id="3" name="Slide Number Placeholder 2"/>
          <p:cNvSpPr>
            <a:spLocks noGrp="1"/>
          </p:cNvSpPr>
          <p:nvPr>
            <p:ph type="sldNum" sz="quarter" idx="12"/>
          </p:nvPr>
        </p:nvSpPr>
        <p:spPr/>
        <p:txBody>
          <a:bodyPr/>
          <a:lstStyle/>
          <a:p>
            <a:fld id="{92DA454B-C859-4892-B9FA-68B588C9F547}" type="slidenum">
              <a:rPr lang="en-US" smtClean="0"/>
              <a:t>8</a:t>
            </a:fld>
            <a:endParaRPr lang="en-US" dirty="0"/>
          </a:p>
        </p:txBody>
      </p:sp>
    </p:spTree>
    <p:extLst>
      <p:ext uri="{BB962C8B-B14F-4D97-AF65-F5344CB8AC3E}">
        <p14:creationId xmlns:p14="http://schemas.microsoft.com/office/powerpoint/2010/main" val="2116677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defTabSz="457200" rtl="0">
              <a:spcBef>
                <a:spcPct val="0"/>
              </a:spcBef>
            </a:pPr>
            <a:r>
              <a:rPr lang="en-US" sz="3200" b="1" dirty="0" smtClean="0">
                <a:latin typeface="+mn-lt"/>
              </a:rPr>
              <a:t>Petition fees</a:t>
            </a:r>
            <a:endParaRPr lang="en-US" sz="3200" b="1" dirty="0">
              <a:latin typeface="+mn-lt"/>
            </a:endParaRPr>
          </a:p>
        </p:txBody>
      </p:sp>
      <p:sp>
        <p:nvSpPr>
          <p:cNvPr id="4" name="Content Placeholder 3"/>
          <p:cNvSpPr>
            <a:spLocks noGrp="1"/>
          </p:cNvSpPr>
          <p:nvPr>
            <p:ph idx="1"/>
          </p:nvPr>
        </p:nvSpPr>
        <p:spPr>
          <a:xfrm>
            <a:off x="457200" y="3514255"/>
            <a:ext cx="8229600" cy="1281318"/>
          </a:xfrm>
        </p:spPr>
        <p:txBody>
          <a:bodyPr>
            <a:normAutofit fontScale="32500" lnSpcReduction="20000"/>
          </a:bodyPr>
          <a:lstStyle/>
          <a:p>
            <a:endParaRPr lang="en-US" dirty="0" smtClean="0"/>
          </a:p>
          <a:p>
            <a:pPr>
              <a:lnSpc>
                <a:spcPct val="120000"/>
              </a:lnSpc>
            </a:pPr>
            <a:r>
              <a:rPr lang="en-US" sz="4400" dirty="0" smtClean="0">
                <a:latin typeface="+mn-lt"/>
              </a:rPr>
              <a:t>Fees for petitions to the Director will be set at two levels for paper and filing through TEAS to recognize the level of work and costs associated with processing. </a:t>
            </a:r>
          </a:p>
          <a:p>
            <a:pPr>
              <a:lnSpc>
                <a:spcPct val="120000"/>
              </a:lnSpc>
            </a:pPr>
            <a:r>
              <a:rPr lang="en-US" sz="4400" dirty="0" smtClean="0">
                <a:latin typeface="+mn-lt"/>
              </a:rPr>
              <a:t>New fees will be added to file a letter of protest to recognize that there are costs associated with the processing of the request and to address frivolous filings.</a:t>
            </a:r>
            <a:endParaRPr lang="en-US" sz="4400" dirty="0">
              <a:latin typeface="+mn-lt"/>
            </a:endParaRPr>
          </a:p>
        </p:txBody>
      </p:sp>
      <p:graphicFrame>
        <p:nvGraphicFramePr>
          <p:cNvPr id="5" name="Table 4" descr="Current rates, proposed rates, and unit costs for petitions to the director" title="Petition fees"/>
          <p:cNvGraphicFramePr>
            <a:graphicFrameLocks noGrp="1"/>
          </p:cNvGraphicFramePr>
          <p:nvPr>
            <p:extLst>
              <p:ext uri="{D42A27DB-BD31-4B8C-83A1-F6EECF244321}">
                <p14:modId xmlns:p14="http://schemas.microsoft.com/office/powerpoint/2010/main" val="1396593628"/>
              </p:ext>
            </p:extLst>
          </p:nvPr>
        </p:nvGraphicFramePr>
        <p:xfrm>
          <a:off x="884555" y="1060707"/>
          <a:ext cx="7374890" cy="2248934"/>
        </p:xfrm>
        <a:graphic>
          <a:graphicData uri="http://schemas.openxmlformats.org/drawingml/2006/table">
            <a:tbl>
              <a:tblPr firstRow="1">
                <a:tableStyleId>{5C22544A-7EE6-4342-B048-85BDC9FD1C3A}</a:tableStyleId>
              </a:tblPr>
              <a:tblGrid>
                <a:gridCol w="3025140">
                  <a:extLst>
                    <a:ext uri="{9D8B030D-6E8A-4147-A177-3AD203B41FA5}">
                      <a16:colId xmlns:a16="http://schemas.microsoft.com/office/drawing/2014/main" val="2008156199"/>
                    </a:ext>
                  </a:extLst>
                </a:gridCol>
                <a:gridCol w="876935">
                  <a:extLst>
                    <a:ext uri="{9D8B030D-6E8A-4147-A177-3AD203B41FA5}">
                      <a16:colId xmlns:a16="http://schemas.microsoft.com/office/drawing/2014/main" val="258022078"/>
                    </a:ext>
                  </a:extLst>
                </a:gridCol>
                <a:gridCol w="911225">
                  <a:extLst>
                    <a:ext uri="{9D8B030D-6E8A-4147-A177-3AD203B41FA5}">
                      <a16:colId xmlns:a16="http://schemas.microsoft.com/office/drawing/2014/main" val="3610909990"/>
                    </a:ext>
                  </a:extLst>
                </a:gridCol>
                <a:gridCol w="923290">
                  <a:extLst>
                    <a:ext uri="{9D8B030D-6E8A-4147-A177-3AD203B41FA5}">
                      <a16:colId xmlns:a16="http://schemas.microsoft.com/office/drawing/2014/main" val="3297102615"/>
                    </a:ext>
                  </a:extLst>
                </a:gridCol>
                <a:gridCol w="899795">
                  <a:extLst>
                    <a:ext uri="{9D8B030D-6E8A-4147-A177-3AD203B41FA5}">
                      <a16:colId xmlns:a16="http://schemas.microsoft.com/office/drawing/2014/main" val="3726596198"/>
                    </a:ext>
                  </a:extLst>
                </a:gridCol>
                <a:gridCol w="738505">
                  <a:extLst>
                    <a:ext uri="{9D8B030D-6E8A-4147-A177-3AD203B41FA5}">
                      <a16:colId xmlns:a16="http://schemas.microsoft.com/office/drawing/2014/main" val="1831664263"/>
                    </a:ext>
                  </a:extLst>
                </a:gridCol>
              </a:tblGrid>
              <a:tr h="475317">
                <a:tc>
                  <a:txBody>
                    <a:bodyPr/>
                    <a:lstStyle/>
                    <a:p>
                      <a:pPr marL="0" marR="0" algn="ctr">
                        <a:lnSpc>
                          <a:spcPct val="107000"/>
                        </a:lnSpc>
                        <a:spcBef>
                          <a:spcPts val="0"/>
                        </a:spcBef>
                        <a:spcAft>
                          <a:spcPts val="800"/>
                        </a:spcAft>
                      </a:pPr>
                      <a:r>
                        <a:rPr lang="en-US" sz="1100">
                          <a:effectLst/>
                        </a:rPr>
                        <a:t>Fee Description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Current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Proposed Fee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Dollar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Percent Change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FY 2019 Unit Cost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269790120"/>
                  </a:ext>
                </a:extLst>
              </a:tr>
              <a:tr h="356144">
                <a:tc>
                  <a:txBody>
                    <a:bodyPr/>
                    <a:lstStyle/>
                    <a:p>
                      <a:pPr marL="0" marR="0">
                        <a:lnSpc>
                          <a:spcPct val="107000"/>
                        </a:lnSpc>
                        <a:spcBef>
                          <a:spcPts val="0"/>
                        </a:spcBef>
                        <a:spcAft>
                          <a:spcPts val="800"/>
                        </a:spcAft>
                      </a:pPr>
                      <a:r>
                        <a:rPr lang="en-US" sz="1100">
                          <a:effectLst/>
                        </a:rPr>
                        <a:t>Petitions to the Director under §2.146 &amp; §2.147 on Paper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$350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$3503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3183849256"/>
                  </a:ext>
                </a:extLst>
              </a:tr>
              <a:tr h="356144">
                <a:tc>
                  <a:txBody>
                    <a:bodyPr/>
                    <a:lstStyle/>
                    <a:p>
                      <a:pPr marL="0" marR="0">
                        <a:lnSpc>
                          <a:spcPct val="107000"/>
                        </a:lnSpc>
                        <a:spcBef>
                          <a:spcPts val="0"/>
                        </a:spcBef>
                        <a:spcAft>
                          <a:spcPts val="800"/>
                        </a:spcAft>
                      </a:pPr>
                      <a:r>
                        <a:rPr lang="en-US" sz="1100" dirty="0">
                          <a:effectLst/>
                        </a:rPr>
                        <a:t>Petitions to the Director under §2.146 &amp; §2.147 through TEAS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793289141"/>
                  </a:ext>
                </a:extLst>
              </a:tr>
              <a:tr h="306858">
                <a:tc>
                  <a:txBody>
                    <a:bodyPr/>
                    <a:lstStyle/>
                    <a:p>
                      <a:pPr marL="0" marR="0">
                        <a:lnSpc>
                          <a:spcPct val="107000"/>
                        </a:lnSpc>
                        <a:spcBef>
                          <a:spcPts val="0"/>
                        </a:spcBef>
                        <a:spcAft>
                          <a:spcPts val="800"/>
                        </a:spcAft>
                      </a:pPr>
                      <a:r>
                        <a:rPr lang="en-US" sz="1100">
                          <a:effectLst/>
                        </a:rPr>
                        <a:t>Petition to the Director under §2.66 on Paper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+25</a:t>
                      </a:r>
                      <a:r>
                        <a:rPr lang="en-US" sz="11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702849365"/>
                  </a:ext>
                </a:extLst>
              </a:tr>
              <a:tr h="356144">
                <a:tc>
                  <a:txBody>
                    <a:bodyPr/>
                    <a:lstStyle/>
                    <a:p>
                      <a:pPr marL="0" marR="0">
                        <a:lnSpc>
                          <a:spcPct val="107000"/>
                        </a:lnSpc>
                        <a:spcBef>
                          <a:spcPts val="0"/>
                        </a:spcBef>
                        <a:spcAft>
                          <a:spcPts val="800"/>
                        </a:spcAft>
                      </a:pPr>
                      <a:r>
                        <a:rPr lang="en-US" sz="1100">
                          <a:effectLst/>
                        </a:rPr>
                        <a:t>Petition to the Director under §2.66 through TEAS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$100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$150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smtClean="0">
                          <a:effectLst/>
                        </a:rPr>
                        <a:t>+50</a:t>
                      </a:r>
                      <a:r>
                        <a:rPr lang="en-US" sz="110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850567060"/>
                  </a:ext>
                </a:extLst>
              </a:tr>
              <a:tr h="356144">
                <a:tc>
                  <a:txBody>
                    <a:bodyPr/>
                    <a:lstStyle/>
                    <a:p>
                      <a:pPr marL="0" marR="0">
                        <a:lnSpc>
                          <a:spcPct val="107000"/>
                        </a:lnSpc>
                        <a:spcBef>
                          <a:spcPts val="0"/>
                        </a:spcBef>
                        <a:spcAft>
                          <a:spcPts val="800"/>
                        </a:spcAft>
                      </a:pPr>
                      <a:r>
                        <a:rPr lang="en-US" sz="1100">
                          <a:effectLst/>
                        </a:rPr>
                        <a:t>Letter of Protest under §2.149, per application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a:effectLst/>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tc>
                  <a:txBody>
                    <a:bodyPr/>
                    <a:lstStyle/>
                    <a:p>
                      <a:pPr marL="0" marR="0" algn="ctr">
                        <a:lnSpc>
                          <a:spcPct val="107000"/>
                        </a:lnSpc>
                        <a:spcBef>
                          <a:spcPts val="0"/>
                        </a:spcBef>
                        <a:spcAft>
                          <a:spcPts val="800"/>
                        </a:spcAft>
                      </a:pPr>
                      <a:r>
                        <a:rPr lang="en-US" sz="1100" dirty="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 marR="11430" marT="11430" marB="0" anchor="ctr"/>
                </a:tc>
                <a:extLst>
                  <a:ext uri="{0D108BD9-81ED-4DB2-BD59-A6C34878D82A}">
                    <a16:rowId xmlns:a16="http://schemas.microsoft.com/office/drawing/2014/main" val="2245487402"/>
                  </a:ext>
                </a:extLst>
              </a:tr>
            </a:tbl>
          </a:graphicData>
        </a:graphic>
      </p:graphicFrame>
      <p:sp>
        <p:nvSpPr>
          <p:cNvPr id="3" name="Slide Number Placeholder 2"/>
          <p:cNvSpPr>
            <a:spLocks noGrp="1"/>
          </p:cNvSpPr>
          <p:nvPr>
            <p:ph type="sldNum" sz="quarter" idx="12"/>
          </p:nvPr>
        </p:nvSpPr>
        <p:spPr/>
        <p:txBody>
          <a:bodyPr/>
          <a:lstStyle/>
          <a:p>
            <a:fld id="{92DA454B-C859-4892-B9FA-68B588C9F547}" type="slidenum">
              <a:rPr lang="en-US" smtClean="0"/>
              <a:t>9</a:t>
            </a:fld>
            <a:endParaRPr lang="en-US" dirty="0"/>
          </a:p>
        </p:txBody>
      </p:sp>
    </p:spTree>
    <p:extLst>
      <p:ext uri="{BB962C8B-B14F-4D97-AF65-F5344CB8AC3E}">
        <p14:creationId xmlns:p14="http://schemas.microsoft.com/office/powerpoint/2010/main" val="3188458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Brand master green">
  <a:themeElements>
    <a:clrScheme name="USPTO Brand 1">
      <a:dk1>
        <a:sysClr val="windowText" lastClr="000000"/>
      </a:dk1>
      <a:lt1>
        <a:sysClr val="window" lastClr="FFFFFF"/>
      </a:lt1>
      <a:dk2>
        <a:srgbClr val="004C97"/>
      </a:dk2>
      <a:lt2>
        <a:srgbClr val="D9D9D6"/>
      </a:lt2>
      <a:accent1>
        <a:srgbClr val="1596D1"/>
      </a:accent1>
      <a:accent2>
        <a:srgbClr val="AC2B37"/>
      </a:accent2>
      <a:accent3>
        <a:srgbClr val="88A620"/>
      </a:accent3>
      <a:accent4>
        <a:srgbClr val="6B2F75"/>
      </a:accent4>
      <a:accent5>
        <a:srgbClr val="97B8D4"/>
      </a:accent5>
      <a:accent6>
        <a:srgbClr val="C88242"/>
      </a:accent6>
      <a:hlink>
        <a:srgbClr val="004C97"/>
      </a:hlink>
      <a:folHlink>
        <a:srgbClr val="3C1053"/>
      </a:folHlink>
    </a:clrScheme>
    <a:fontScheme name="USPTO Brand 1">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rand master navy with footer.potx" id="{785DEF51-B100-421C-8277-5DA6B256CA4F}" vid="{8F3E9A4B-F673-4D00-B0A0-0735CA436E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Brand master navy with footer (7)</Template>
  <TotalTime>2634</TotalTime>
  <Words>2423</Words>
  <Application>Microsoft Office PowerPoint</Application>
  <PresentationFormat>On-screen Show (16:10)</PresentationFormat>
  <Paragraphs>351</Paragraphs>
  <Slides>14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Segoe UI</vt:lpstr>
      <vt:lpstr>Segoe UI Semibold</vt:lpstr>
      <vt:lpstr>Times New Roman</vt:lpstr>
      <vt:lpstr>Brand master green</vt:lpstr>
      <vt:lpstr>PowerPoint Presentation</vt:lpstr>
      <vt:lpstr>Notice of Proposed Rulemaking:  At-a-Glance</vt:lpstr>
      <vt:lpstr>Overview</vt:lpstr>
      <vt:lpstr>Fee setting goals &amp; objectives</vt:lpstr>
      <vt:lpstr>Benefits for stakeholders</vt:lpstr>
      <vt:lpstr>Proposed trademark fee changes</vt:lpstr>
      <vt:lpstr>Application filing fees</vt:lpstr>
      <vt:lpstr>Affidavits under section 8 and 71 of the act</vt:lpstr>
      <vt:lpstr>Petition fees</vt:lpstr>
      <vt:lpstr>Request for reconsideration</vt:lpstr>
      <vt:lpstr>TTAB cancellation and opposition fees</vt:lpstr>
      <vt:lpstr>TTAB appeal and trial fees</vt:lpstr>
      <vt:lpstr>Analyses and alternatives</vt:lpstr>
      <vt:lpstr>PowerPoint Presentation</vt:lpstr>
    </vt:vector>
  </TitlesOfParts>
  <Company>United States Patent and Trademark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Brown</dc:creator>
  <cp:lastModifiedBy>Roberts, Brian</cp:lastModifiedBy>
  <cp:revision>56</cp:revision>
  <cp:lastPrinted>2019-03-20T15:54:12Z</cp:lastPrinted>
  <dcterms:created xsi:type="dcterms:W3CDTF">2019-03-14T17:44:11Z</dcterms:created>
  <dcterms:modified xsi:type="dcterms:W3CDTF">2020-06-16T17:45:54Z</dcterms:modified>
</cp:coreProperties>
</file>