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1" r:id="rId4"/>
    <p:sldMasterId id="2147483676" r:id="rId5"/>
  </p:sldMasterIdLst>
  <p:notesMasterIdLst>
    <p:notesMasterId r:id="rId29"/>
  </p:notesMasterIdLst>
  <p:handoutMasterIdLst>
    <p:handoutMasterId r:id="rId30"/>
  </p:handoutMasterIdLst>
  <p:sldIdLst>
    <p:sldId id="258" r:id="rId6"/>
    <p:sldId id="261"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86" r:id="rId20"/>
    <p:sldId id="278" r:id="rId21"/>
    <p:sldId id="279" r:id="rId22"/>
    <p:sldId id="280" r:id="rId23"/>
    <p:sldId id="281" r:id="rId24"/>
    <p:sldId id="287" r:id="rId25"/>
    <p:sldId id="283" r:id="rId26"/>
    <p:sldId id="288" r:id="rId27"/>
    <p:sldId id="285" r:id="rId28"/>
  </p:sldIdLst>
  <p:sldSz cx="9144000" cy="5715000" type="screen16x1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00"/>
    <a:srgbClr val="004C97"/>
    <a:srgbClr val="BB16A3"/>
    <a:srgbClr val="671E75"/>
    <a:srgbClr val="7A9A01"/>
    <a:srgbClr val="007A33"/>
    <a:srgbClr val="9BB8D3"/>
    <a:srgbClr val="009CDE"/>
    <a:srgbClr val="003865"/>
    <a:srgbClr val="A617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3" autoAdjust="0"/>
    <p:restoredTop sz="94646" autoAdjust="0"/>
  </p:normalViewPr>
  <p:slideViewPr>
    <p:cSldViewPr snapToGrid="0" snapToObjects="1">
      <p:cViewPr varScale="1">
        <p:scale>
          <a:sx n="105" d="100"/>
          <a:sy n="105" d="100"/>
        </p:scale>
        <p:origin x="126" y="102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9" d="100"/>
          <a:sy n="99" d="100"/>
        </p:scale>
        <p:origin x="35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End of Year Patent Operating Reserve, Actual and Projected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3050395982222145E-2"/>
          <c:y val="0.15736694677871152"/>
          <c:w val="0.89019727101257595"/>
          <c:h val="0.65285648117514727"/>
        </c:manualLayout>
      </c:layout>
      <c:lineChart>
        <c:grouping val="standard"/>
        <c:varyColors val="0"/>
        <c:ser>
          <c:idx val="0"/>
          <c:order val="0"/>
          <c:tx>
            <c:strRef>
              <c:f>'EOY Operating Reserve'!$A$2</c:f>
              <c:strCache>
                <c:ptCount val="1"/>
                <c:pt idx="0">
                  <c:v>Actual</c:v>
                </c:pt>
              </c:strCache>
            </c:strRef>
          </c:tx>
          <c:spPr>
            <a:ln w="28575" cap="rnd">
              <a:solidFill>
                <a:srgbClr val="004C97"/>
              </a:solidFill>
              <a:round/>
            </a:ln>
            <a:effectLst/>
          </c:spPr>
          <c:marker>
            <c:symbol val="none"/>
          </c:marker>
          <c:cat>
            <c:strRef>
              <c:f>'EOY Operating Reserve'!$B$1:$N$1</c:f>
              <c:strCache>
                <c:ptCount val="13"/>
                <c:pt idx="0">
                  <c:v>FY 2012</c:v>
                </c:pt>
                <c:pt idx="1">
                  <c:v>FY 2013</c:v>
                </c:pt>
                <c:pt idx="2">
                  <c:v>FY 2014</c:v>
                </c:pt>
                <c:pt idx="3">
                  <c:v>FY 2015</c:v>
                </c:pt>
                <c:pt idx="4">
                  <c:v>FY 2016</c:v>
                </c:pt>
                <c:pt idx="5">
                  <c:v>FY 2017</c:v>
                </c:pt>
                <c:pt idx="6">
                  <c:v>FY 2018</c:v>
                </c:pt>
                <c:pt idx="7">
                  <c:v>FY 2019</c:v>
                </c:pt>
                <c:pt idx="8">
                  <c:v>FY 2020</c:v>
                </c:pt>
                <c:pt idx="9">
                  <c:v>FY 2021</c:v>
                </c:pt>
                <c:pt idx="10">
                  <c:v>FY 2022</c:v>
                </c:pt>
                <c:pt idx="11">
                  <c:v>FY 2023</c:v>
                </c:pt>
                <c:pt idx="12">
                  <c:v>FY 2024</c:v>
                </c:pt>
              </c:strCache>
            </c:strRef>
          </c:cat>
          <c:val>
            <c:numRef>
              <c:f>'EOY Operating Reserve'!$B$2:$N$2</c:f>
              <c:numCache>
                <c:formatCode>"$"#,##0</c:formatCode>
                <c:ptCount val="13"/>
                <c:pt idx="0">
                  <c:v>112</c:v>
                </c:pt>
                <c:pt idx="1">
                  <c:v>287</c:v>
                </c:pt>
                <c:pt idx="2">
                  <c:v>494</c:v>
                </c:pt>
                <c:pt idx="3">
                  <c:v>403</c:v>
                </c:pt>
                <c:pt idx="4">
                  <c:v>354</c:v>
                </c:pt>
                <c:pt idx="5">
                  <c:v>253</c:v>
                </c:pt>
                <c:pt idx="6">
                  <c:v>312</c:v>
                </c:pt>
              </c:numCache>
            </c:numRef>
          </c:val>
          <c:smooth val="0"/>
          <c:extLst>
            <c:ext xmlns:c16="http://schemas.microsoft.com/office/drawing/2014/chart" uri="{C3380CC4-5D6E-409C-BE32-E72D297353CC}">
              <c16:uniqueId val="{00000000-D68C-4F28-9991-FD186AE3FF55}"/>
            </c:ext>
          </c:extLst>
        </c:ser>
        <c:ser>
          <c:idx val="2"/>
          <c:order val="1"/>
          <c:tx>
            <c:strRef>
              <c:f>'EOY Operating Reserve'!$A$4</c:f>
              <c:strCache>
                <c:ptCount val="1"/>
                <c:pt idx="0">
                  <c:v>Projected, without fee changes</c:v>
                </c:pt>
              </c:strCache>
            </c:strRef>
          </c:tx>
          <c:spPr>
            <a:ln w="28575" cap="rnd">
              <a:solidFill>
                <a:srgbClr val="F2A900"/>
              </a:solidFill>
              <a:prstDash val="dash"/>
              <a:round/>
            </a:ln>
            <a:effectLst/>
          </c:spPr>
          <c:marker>
            <c:symbol val="none"/>
          </c:marker>
          <c:cat>
            <c:strRef>
              <c:f>'EOY Operating Reserve'!$B$1:$N$1</c:f>
              <c:strCache>
                <c:ptCount val="13"/>
                <c:pt idx="0">
                  <c:v>FY 2012</c:v>
                </c:pt>
                <c:pt idx="1">
                  <c:v>FY 2013</c:v>
                </c:pt>
                <c:pt idx="2">
                  <c:v>FY 2014</c:v>
                </c:pt>
                <c:pt idx="3">
                  <c:v>FY 2015</c:v>
                </c:pt>
                <c:pt idx="4">
                  <c:v>FY 2016</c:v>
                </c:pt>
                <c:pt idx="5">
                  <c:v>FY 2017</c:v>
                </c:pt>
                <c:pt idx="6">
                  <c:v>FY 2018</c:v>
                </c:pt>
                <c:pt idx="7">
                  <c:v>FY 2019</c:v>
                </c:pt>
                <c:pt idx="8">
                  <c:v>FY 2020</c:v>
                </c:pt>
                <c:pt idx="9">
                  <c:v>FY 2021</c:v>
                </c:pt>
                <c:pt idx="10">
                  <c:v>FY 2022</c:v>
                </c:pt>
                <c:pt idx="11">
                  <c:v>FY 2023</c:v>
                </c:pt>
                <c:pt idx="12">
                  <c:v>FY 2024</c:v>
                </c:pt>
              </c:strCache>
            </c:strRef>
          </c:cat>
          <c:val>
            <c:numRef>
              <c:f>'EOY Operating Reserve'!$B$4:$N$4</c:f>
              <c:numCache>
                <c:formatCode>General</c:formatCode>
                <c:ptCount val="13"/>
                <c:pt idx="6" formatCode="&quot;$&quot;#,##0">
                  <c:v>312</c:v>
                </c:pt>
                <c:pt idx="7" formatCode="&quot;$&quot;#,##0">
                  <c:v>244</c:v>
                </c:pt>
                <c:pt idx="8" formatCode="&quot;$&quot;#,##0">
                  <c:v>203</c:v>
                </c:pt>
                <c:pt idx="9" formatCode="&quot;$&quot;#,##0">
                  <c:v>106</c:v>
                </c:pt>
                <c:pt idx="10" formatCode="&quot;$&quot;#,##0">
                  <c:v>102</c:v>
                </c:pt>
                <c:pt idx="11" formatCode="&quot;$&quot;#,##0">
                  <c:v>12</c:v>
                </c:pt>
                <c:pt idx="12" formatCode="&quot;$&quot;#,##0">
                  <c:v>-45</c:v>
                </c:pt>
              </c:numCache>
            </c:numRef>
          </c:val>
          <c:smooth val="0"/>
          <c:extLst>
            <c:ext xmlns:c16="http://schemas.microsoft.com/office/drawing/2014/chart" uri="{C3380CC4-5D6E-409C-BE32-E72D297353CC}">
              <c16:uniqueId val="{00000001-D68C-4F28-9991-FD186AE3FF55}"/>
            </c:ext>
          </c:extLst>
        </c:ser>
        <c:ser>
          <c:idx val="1"/>
          <c:order val="2"/>
          <c:tx>
            <c:strRef>
              <c:f>'EOY Operating Reserve'!$A$3</c:f>
              <c:strCache>
                <c:ptCount val="1"/>
                <c:pt idx="0">
                  <c:v>Projected, with fee changes</c:v>
                </c:pt>
              </c:strCache>
            </c:strRef>
          </c:tx>
          <c:spPr>
            <a:ln w="28575" cap="rnd">
              <a:solidFill>
                <a:srgbClr val="F2A900"/>
              </a:solidFill>
              <a:round/>
            </a:ln>
            <a:effectLst/>
          </c:spPr>
          <c:marker>
            <c:symbol val="none"/>
          </c:marker>
          <c:cat>
            <c:strRef>
              <c:f>'EOY Operating Reserve'!$B$1:$N$1</c:f>
              <c:strCache>
                <c:ptCount val="13"/>
                <c:pt idx="0">
                  <c:v>FY 2012</c:v>
                </c:pt>
                <c:pt idx="1">
                  <c:v>FY 2013</c:v>
                </c:pt>
                <c:pt idx="2">
                  <c:v>FY 2014</c:v>
                </c:pt>
                <c:pt idx="3">
                  <c:v>FY 2015</c:v>
                </c:pt>
                <c:pt idx="4">
                  <c:v>FY 2016</c:v>
                </c:pt>
                <c:pt idx="5">
                  <c:v>FY 2017</c:v>
                </c:pt>
                <c:pt idx="6">
                  <c:v>FY 2018</c:v>
                </c:pt>
                <c:pt idx="7">
                  <c:v>FY 2019</c:v>
                </c:pt>
                <c:pt idx="8">
                  <c:v>FY 2020</c:v>
                </c:pt>
                <c:pt idx="9">
                  <c:v>FY 2021</c:v>
                </c:pt>
                <c:pt idx="10">
                  <c:v>FY 2022</c:v>
                </c:pt>
                <c:pt idx="11">
                  <c:v>FY 2023</c:v>
                </c:pt>
                <c:pt idx="12">
                  <c:v>FY 2024</c:v>
                </c:pt>
              </c:strCache>
            </c:strRef>
          </c:cat>
          <c:val>
            <c:numRef>
              <c:f>'EOY Operating Reserve'!$B$3:$N$3</c:f>
              <c:numCache>
                <c:formatCode>General</c:formatCode>
                <c:ptCount val="13"/>
                <c:pt idx="6" formatCode="&quot;$&quot;#,##0">
                  <c:v>312</c:v>
                </c:pt>
                <c:pt idx="7" formatCode="&quot;$&quot;#,##0">
                  <c:v>244</c:v>
                </c:pt>
                <c:pt idx="8" formatCode="&quot;$&quot;#,##0">
                  <c:v>203</c:v>
                </c:pt>
                <c:pt idx="9" formatCode="&quot;$&quot;#,##0">
                  <c:v>275</c:v>
                </c:pt>
                <c:pt idx="10" formatCode="&quot;$&quot;#,##0">
                  <c:v>569</c:v>
                </c:pt>
                <c:pt idx="11" formatCode="&quot;$&quot;#,##0">
                  <c:v>776</c:v>
                </c:pt>
                <c:pt idx="12" formatCode="&quot;$&quot;#,##0">
                  <c:v>1027</c:v>
                </c:pt>
              </c:numCache>
            </c:numRef>
          </c:val>
          <c:smooth val="0"/>
          <c:extLst>
            <c:ext xmlns:c16="http://schemas.microsoft.com/office/drawing/2014/chart" uri="{C3380CC4-5D6E-409C-BE32-E72D297353CC}">
              <c16:uniqueId val="{00000002-D68C-4F28-9991-FD186AE3FF55}"/>
            </c:ext>
          </c:extLst>
        </c:ser>
        <c:dLbls>
          <c:showLegendKey val="0"/>
          <c:showVal val="0"/>
          <c:showCatName val="0"/>
          <c:showSerName val="0"/>
          <c:showPercent val="0"/>
          <c:showBubbleSize val="0"/>
        </c:dLbls>
        <c:smooth val="0"/>
        <c:axId val="460788704"/>
        <c:axId val="460792968"/>
      </c:lineChart>
      <c:catAx>
        <c:axId val="46078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792968"/>
        <c:crosses val="autoZero"/>
        <c:auto val="1"/>
        <c:lblAlgn val="ctr"/>
        <c:lblOffset val="100"/>
        <c:noMultiLvlLbl val="0"/>
      </c:catAx>
      <c:valAx>
        <c:axId val="460792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Dollars in 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78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0.0948</cdr:x>
      <cdr:y>0.15546</cdr:y>
    </cdr:from>
    <cdr:to>
      <cdr:x>0.25243</cdr:x>
      <cdr:y>0.37395</cdr:y>
    </cdr:to>
    <cdr:sp macro="" textlink="">
      <cdr:nvSpPr>
        <cdr:cNvPr id="22" name="TextBox 21" descr="First AIA fee rule effective March 2013&#10;" title="First AIA fee rule effective March 2013"/>
        <cdr:cNvSpPr txBox="1"/>
      </cdr:nvSpPr>
      <cdr:spPr>
        <a:xfrm xmlns:a="http://schemas.openxmlformats.org/drawingml/2006/main">
          <a:off x="790575" y="352425"/>
          <a:ext cx="1314450" cy="495300"/>
        </a:xfrm>
        <a:prstGeom xmlns:a="http://schemas.openxmlformats.org/drawingml/2006/main" prst="rect">
          <a:avLst/>
        </a:prstGeom>
        <a:ln xmlns:a="http://schemas.openxmlformats.org/drawingml/2006/main">
          <a:solidFill>
            <a:srgbClr val="004C97"/>
          </a:solidFill>
        </a:ln>
      </cdr:spPr>
      <cdr:txBody>
        <a:bodyPr xmlns:a="http://schemas.openxmlformats.org/drawingml/2006/main" vertOverflow="clip" wrap="none" rtlCol="0" anchor="ctr"/>
        <a:lstStyle xmlns:a="http://schemas.openxmlformats.org/drawingml/2006/main"/>
        <a:p xmlns:a="http://schemas.openxmlformats.org/drawingml/2006/main">
          <a:pPr algn="ctr"/>
          <a:r>
            <a:rPr lang="en-US" sz="1000" dirty="0"/>
            <a:t>First AIA fee rule</a:t>
          </a:r>
        </a:p>
        <a:p xmlns:a="http://schemas.openxmlformats.org/drawingml/2006/main">
          <a:pPr algn="ctr"/>
          <a:r>
            <a:rPr lang="en-US" sz="1000" dirty="0"/>
            <a:t>effective</a:t>
          </a:r>
          <a:r>
            <a:rPr lang="en-US" sz="1000" baseline="0" dirty="0"/>
            <a:t> March 2013</a:t>
          </a:r>
          <a:endParaRPr lang="en-US" sz="1000" dirty="0"/>
        </a:p>
      </cdr:txBody>
    </cdr:sp>
  </cdr:relSizeAnchor>
  <cdr:relSizeAnchor xmlns:cdr="http://schemas.openxmlformats.org/drawingml/2006/chartDrawing">
    <cdr:from>
      <cdr:x>0.35979</cdr:x>
      <cdr:y>0.15546</cdr:y>
    </cdr:from>
    <cdr:to>
      <cdr:x>0.53569</cdr:x>
      <cdr:y>0.37395</cdr:y>
    </cdr:to>
    <cdr:sp macro="" textlink="">
      <cdr:nvSpPr>
        <cdr:cNvPr id="25" name="TextBox 24" descr="Second AIA fee rule effective January 2018&#10;" title="Second AIA fee rule effective January 2018"/>
        <cdr:cNvSpPr txBox="1"/>
      </cdr:nvSpPr>
      <cdr:spPr>
        <a:xfrm xmlns:a="http://schemas.openxmlformats.org/drawingml/2006/main">
          <a:off x="2872353" y="313009"/>
          <a:ext cx="1404282" cy="439916"/>
        </a:xfrm>
        <a:prstGeom xmlns:a="http://schemas.openxmlformats.org/drawingml/2006/main" prst="rect">
          <a:avLst/>
        </a:prstGeom>
        <a:ln xmlns:a="http://schemas.openxmlformats.org/drawingml/2006/main">
          <a:solidFill>
            <a:srgbClr val="004C97"/>
          </a:solidFill>
        </a:ln>
      </cdr:spPr>
      <cdr:txBody>
        <a:bodyPr xmlns:a="http://schemas.openxmlformats.org/drawingml/2006/main" vertOverflow="clip" wrap="none" rtlCol="0" anchor="ctr"/>
        <a:lstStyle xmlns:a="http://schemas.openxmlformats.org/drawingml/2006/main"/>
        <a:p xmlns:a="http://schemas.openxmlformats.org/drawingml/2006/main">
          <a:pPr algn="ctr"/>
          <a:r>
            <a:rPr lang="en-US" sz="1000" dirty="0"/>
            <a:t>Second AIA fee rule</a:t>
          </a:r>
        </a:p>
        <a:p xmlns:a="http://schemas.openxmlformats.org/drawingml/2006/main">
          <a:pPr algn="ctr"/>
          <a:r>
            <a:rPr lang="en-US" sz="1000" dirty="0"/>
            <a:t>effective</a:t>
          </a:r>
          <a:r>
            <a:rPr lang="en-US" sz="1000" baseline="0" dirty="0"/>
            <a:t> January 2018</a:t>
          </a:r>
          <a:endParaRPr lang="en-US" sz="1000" dirty="0"/>
        </a:p>
      </cdr:txBody>
    </cdr:sp>
  </cdr:relSizeAnchor>
  <cdr:relSizeAnchor xmlns:cdr="http://schemas.openxmlformats.org/drawingml/2006/chartDrawing">
    <cdr:from>
      <cdr:x>0.60651</cdr:x>
      <cdr:y>0.15625</cdr:y>
    </cdr:from>
    <cdr:to>
      <cdr:x>0.78584</cdr:x>
      <cdr:y>0.44118</cdr:y>
    </cdr:to>
    <cdr:sp macro="" textlink="">
      <cdr:nvSpPr>
        <cdr:cNvPr id="26" name="TextBox 25" descr="Assumed effective date of current proposal January 2021" title="Assumed effective date of current proposal January 2021"/>
        <cdr:cNvSpPr txBox="1"/>
      </cdr:nvSpPr>
      <cdr:spPr>
        <a:xfrm xmlns:a="http://schemas.openxmlformats.org/drawingml/2006/main">
          <a:off x="5057774" y="354211"/>
          <a:ext cx="1495425" cy="645914"/>
        </a:xfrm>
        <a:prstGeom xmlns:a="http://schemas.openxmlformats.org/drawingml/2006/main" prst="rect">
          <a:avLst/>
        </a:prstGeom>
        <a:ln xmlns:a="http://schemas.openxmlformats.org/drawingml/2006/main">
          <a:solidFill>
            <a:srgbClr val="F2A900"/>
          </a:solidFill>
        </a:ln>
      </cdr:spPr>
      <cdr:txBody>
        <a:bodyPr xmlns:a="http://schemas.openxmlformats.org/drawingml/2006/main" vertOverflow="clip" wrap="none" rtlCol="0" anchor="ctr"/>
        <a:lstStyle xmlns:a="http://schemas.openxmlformats.org/drawingml/2006/main"/>
        <a:p xmlns:a="http://schemas.openxmlformats.org/drawingml/2006/main">
          <a:pPr algn="ctr"/>
          <a:r>
            <a:rPr lang="en-US" sz="1000" dirty="0"/>
            <a:t>Assumed</a:t>
          </a:r>
          <a:r>
            <a:rPr lang="en-US" sz="1000" baseline="0" dirty="0"/>
            <a:t> effective date</a:t>
          </a:r>
        </a:p>
        <a:p xmlns:a="http://schemas.openxmlformats.org/drawingml/2006/main">
          <a:pPr algn="ctr"/>
          <a:r>
            <a:rPr lang="en-US" sz="1000" baseline="0" dirty="0"/>
            <a:t>of current proposal</a:t>
          </a:r>
        </a:p>
        <a:p xmlns:a="http://schemas.openxmlformats.org/drawingml/2006/main">
          <a:pPr algn="ctr"/>
          <a:r>
            <a:rPr lang="en-US" sz="1000" baseline="0" dirty="0"/>
            <a:t>January 2021</a:t>
          </a:r>
          <a:endParaRPr lang="en-US" sz="1000" dirty="0"/>
        </a:p>
      </cdr:txBody>
    </cdr:sp>
  </cdr:relSizeAnchor>
  <cdr:relSizeAnchor xmlns:cdr="http://schemas.openxmlformats.org/drawingml/2006/chartDrawing">
    <cdr:from>
      <cdr:x>0.15957</cdr:x>
      <cdr:y>0.37395</cdr:y>
    </cdr:from>
    <cdr:to>
      <cdr:x>0.17362</cdr:x>
      <cdr:y>0.57448</cdr:y>
    </cdr:to>
    <cdr:cxnSp macro="">
      <cdr:nvCxnSpPr>
        <cdr:cNvPr id="36" name="Straight Arrow Connector 35" descr="Arrow pointing to March 2013 as the first AIA fee rule effective date" title="Arrow pointing to March 2013 as the first AIA fee rule effective date"/>
        <cdr:cNvCxnSpPr>
          <a:stCxn xmlns:a="http://schemas.openxmlformats.org/drawingml/2006/main" id="22" idx="2"/>
        </cdr:cNvCxnSpPr>
      </cdr:nvCxnSpPr>
      <cdr:spPr>
        <a:xfrm xmlns:a="http://schemas.openxmlformats.org/drawingml/2006/main" flipH="1">
          <a:off x="1273906" y="752925"/>
          <a:ext cx="112135" cy="403751"/>
        </a:xfrm>
        <a:prstGeom xmlns:a="http://schemas.openxmlformats.org/drawingml/2006/main" prst="straightConnector1">
          <a:avLst/>
        </a:prstGeom>
        <a:ln xmlns:a="http://schemas.openxmlformats.org/drawingml/2006/main">
          <a:solidFill>
            <a:srgbClr val="004C97"/>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0.44774</cdr:x>
      <cdr:y>0.37395</cdr:y>
    </cdr:from>
    <cdr:to>
      <cdr:x>0.48654</cdr:x>
      <cdr:y>0.54343</cdr:y>
    </cdr:to>
    <cdr:cxnSp macro="">
      <cdr:nvCxnSpPr>
        <cdr:cNvPr id="45" name="Straight Arrow Connector 44" descr="Arrow pointing to January 2018 as the second AIA fee rule effective date" title="Arrow pointing to January 2018 as the second AIA fee rule effective date"/>
        <cdr:cNvCxnSpPr>
          <a:stCxn xmlns:a="http://schemas.openxmlformats.org/drawingml/2006/main" id="25" idx="2"/>
        </cdr:cNvCxnSpPr>
      </cdr:nvCxnSpPr>
      <cdr:spPr>
        <a:xfrm xmlns:a="http://schemas.openxmlformats.org/drawingml/2006/main">
          <a:off x="3574494" y="752925"/>
          <a:ext cx="309751" cy="341228"/>
        </a:xfrm>
        <a:prstGeom xmlns:a="http://schemas.openxmlformats.org/drawingml/2006/main" prst="straightConnector1">
          <a:avLst/>
        </a:prstGeom>
        <a:ln xmlns:a="http://schemas.openxmlformats.org/drawingml/2006/main">
          <a:solidFill>
            <a:srgbClr val="004C97"/>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0.69408</cdr:x>
      <cdr:y>0.44118</cdr:y>
    </cdr:from>
    <cdr:to>
      <cdr:x>0.69617</cdr:x>
      <cdr:y>0.55895</cdr:y>
    </cdr:to>
    <cdr:cxnSp macro="">
      <cdr:nvCxnSpPr>
        <cdr:cNvPr id="47" name="Straight Arrow Connector 46" descr="Arrow pointing to January 2021 as assumed effective date of current proposal" title="Arrow pointing to January 2021 as assumed effective date of current proposal"/>
        <cdr:cNvCxnSpPr>
          <a:stCxn xmlns:a="http://schemas.openxmlformats.org/drawingml/2006/main" id="26" idx="2"/>
        </cdr:cNvCxnSpPr>
      </cdr:nvCxnSpPr>
      <cdr:spPr>
        <a:xfrm xmlns:a="http://schemas.openxmlformats.org/drawingml/2006/main" flipH="1">
          <a:off x="5541106" y="888289"/>
          <a:ext cx="16747" cy="237126"/>
        </a:xfrm>
        <a:prstGeom xmlns:a="http://schemas.openxmlformats.org/drawingml/2006/main" prst="straightConnector1">
          <a:avLst/>
        </a:prstGeom>
        <a:ln xmlns:a="http://schemas.openxmlformats.org/drawingml/2006/main">
          <a:solidFill>
            <a:srgbClr val="F2A9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0.33578</cdr:x>
      <cdr:y>0.48319</cdr:y>
    </cdr:from>
    <cdr:to>
      <cdr:x>0.33581</cdr:x>
      <cdr:y>0.5706</cdr:y>
    </cdr:to>
    <cdr:cxnSp macro="">
      <cdr:nvCxnSpPr>
        <cdr:cNvPr id="58" name="Straight Connector 57" descr="Line marking when fee adjustments were proposed in FY 2015" title="Line marking when fee adjustments were proposed in FY 2015"/>
        <cdr:cNvCxnSpPr/>
      </cdr:nvCxnSpPr>
      <cdr:spPr>
        <a:xfrm xmlns:a="http://schemas.openxmlformats.org/drawingml/2006/main" flipV="1">
          <a:off x="2680676" y="972873"/>
          <a:ext cx="234" cy="175988"/>
        </a:xfrm>
        <a:prstGeom xmlns:a="http://schemas.openxmlformats.org/drawingml/2006/main" prst="line">
          <a:avLst/>
        </a:prstGeom>
        <a:ln xmlns:a="http://schemas.openxmlformats.org/drawingml/2006/main">
          <a:solidFill>
            <a:srgbClr val="004C97"/>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0.53684</cdr:x>
      <cdr:y>0.50677</cdr:y>
    </cdr:from>
    <cdr:to>
      <cdr:x>0.53684</cdr:x>
      <cdr:y>0.5866</cdr:y>
    </cdr:to>
    <cdr:cxnSp macro="">
      <cdr:nvCxnSpPr>
        <cdr:cNvPr id="63" name="Straight Connector 62" descr="Line marking when fee adjustments were proposed in FY 2018" title="Line marking when fee adjustments were proposed in FY 2018"/>
        <cdr:cNvCxnSpPr/>
      </cdr:nvCxnSpPr>
      <cdr:spPr>
        <a:xfrm xmlns:a="http://schemas.openxmlformats.org/drawingml/2006/main" flipV="1">
          <a:off x="4285816" y="1020344"/>
          <a:ext cx="0" cy="160733"/>
        </a:xfrm>
        <a:prstGeom xmlns:a="http://schemas.openxmlformats.org/drawingml/2006/main" prst="line">
          <a:avLst/>
        </a:prstGeom>
        <a:ln xmlns:a="http://schemas.openxmlformats.org/drawingml/2006/main">
          <a:solidFill>
            <a:srgbClr val="004C97"/>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0.28212</cdr:x>
      <cdr:y>0.35001</cdr:y>
    </cdr:from>
    <cdr:to>
      <cdr:x>0.39178</cdr:x>
      <cdr:y>0.7563</cdr:y>
    </cdr:to>
    <cdr:sp macro="" textlink="">
      <cdr:nvSpPr>
        <cdr:cNvPr id="66" name="TextBox 65" descr="Fee adjustments proposed" title="Fee adjustments proposed"/>
        <cdr:cNvSpPr txBox="1"/>
      </cdr:nvSpPr>
      <cdr:spPr>
        <a:xfrm xmlns:a="http://schemas.openxmlformats.org/drawingml/2006/main">
          <a:off x="2252281" y="704733"/>
          <a:ext cx="875461" cy="8180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dirty="0"/>
            <a:t>Fee adjustments</a:t>
          </a:r>
        </a:p>
        <a:p xmlns:a="http://schemas.openxmlformats.org/drawingml/2006/main">
          <a:pPr algn="ctr"/>
          <a:r>
            <a:rPr lang="en-US" sz="800" dirty="0"/>
            <a:t>proposed</a:t>
          </a:r>
        </a:p>
      </cdr:txBody>
    </cdr:sp>
  </cdr:relSizeAnchor>
  <cdr:relSizeAnchor xmlns:cdr="http://schemas.openxmlformats.org/drawingml/2006/chartDrawing">
    <cdr:from>
      <cdr:x>0.48315</cdr:x>
      <cdr:y>0.35001</cdr:y>
    </cdr:from>
    <cdr:to>
      <cdr:x>0.5928</cdr:x>
      <cdr:y>0.80252</cdr:y>
    </cdr:to>
    <cdr:sp macro="" textlink="">
      <cdr:nvSpPr>
        <cdr:cNvPr id="67" name="TextBox 66" descr="Fee adjustments proposed" title="Fee adjustments proposed"/>
        <cdr:cNvSpPr txBox="1"/>
      </cdr:nvSpPr>
      <cdr:spPr>
        <a:xfrm xmlns:a="http://schemas.openxmlformats.org/drawingml/2006/main">
          <a:off x="3857186" y="704733"/>
          <a:ext cx="875382" cy="9110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800" dirty="0"/>
            <a:t>Fee adjustments</a:t>
          </a:r>
        </a:p>
        <a:p xmlns:a="http://schemas.openxmlformats.org/drawingml/2006/main">
          <a:pPr algn="ctr"/>
          <a:r>
            <a:rPr lang="en-US" sz="800" dirty="0"/>
            <a:t>proposed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950A3BB-CAF4-1D4E-B3B2-E95D9B9E66DF}" type="datetimeFigureOut">
              <a:rPr lang="en-US" smtClean="0">
                <a:latin typeface="Segoe UI"/>
              </a:rPr>
              <a:t>8/22/2019</a:t>
            </a:fld>
            <a:endParaRPr lang="en-US" dirty="0">
              <a:latin typeface="Segoe UI"/>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a:defRPr>
            </a:lvl1pPr>
          </a:lstStyle>
          <a:p>
            <a:fld id="{139B48F8-1A14-4941-902A-1D33547A0B6A}" type="datetimeFigureOut">
              <a:rPr lang="en-US" smtClean="0"/>
              <a:pPr/>
              <a:t>8/22/2019</a:t>
            </a:fld>
            <a:endParaRPr lang="en-US" dirty="0"/>
          </a:p>
        </p:txBody>
      </p:sp>
      <p:sp>
        <p:nvSpPr>
          <p:cNvPr id="4" name="Slide Image Placeholder 3"/>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99348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77024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97765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304716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39385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21751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115693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96494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170997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191991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135350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86533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2702887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403456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417819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136595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75817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5101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287051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98791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30583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95522"/>
            <a:ext cx="5618480" cy="4493877"/>
          </a:xfrm>
        </p:spPr>
        <p:txBody>
          <a:bodyPr/>
          <a:lstStyle/>
          <a:p>
            <a:pPr marL="291636" indent="-291636">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419012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endParaRPr lang="en-US" sz="11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267608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319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701457315"/>
      </p:ext>
    </p:extLst>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16238454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3589576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294978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548962259"/>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68124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5301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053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196" y="6439"/>
            <a:ext cx="9150196" cy="5457066"/>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25865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82447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048208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204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79018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3657427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2547820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21948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2673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23185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32471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8600140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ftr="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910710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uspto.gov/about-us/performance-and-planning/fee-setting-and-adjusti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sz="4000" b="1" dirty="0" smtClean="0">
                <a:latin typeface="+mn-lt"/>
              </a:rPr>
              <a:t>Utility patent issue and </a:t>
            </a:r>
            <a:br>
              <a:rPr lang="en-US" sz="4000" b="1" dirty="0" smtClean="0">
                <a:latin typeface="+mn-lt"/>
              </a:rPr>
            </a:br>
            <a:r>
              <a:rPr lang="en-US" sz="4000" b="1" dirty="0" smtClean="0">
                <a:latin typeface="+mn-lt"/>
              </a:rPr>
              <a:t>maintenance fees</a:t>
            </a:r>
            <a:endParaRPr lang="en-US" sz="4000" b="1" dirty="0">
              <a:latin typeface="+mn-lt"/>
            </a:endParaRPr>
          </a:p>
        </p:txBody>
      </p:sp>
      <p:sp>
        <p:nvSpPr>
          <p:cNvPr id="4" name="Content Placeholder 3"/>
          <p:cNvSpPr>
            <a:spLocks noGrp="1"/>
          </p:cNvSpPr>
          <p:nvPr>
            <p:ph idx="1"/>
          </p:nvPr>
        </p:nvSpPr>
        <p:spPr>
          <a:xfrm>
            <a:off x="457200" y="3949700"/>
            <a:ext cx="8229600" cy="1391227"/>
          </a:xfrm>
          <a:ln>
            <a:noFill/>
          </a:ln>
        </p:spPr>
        <p:txBody>
          <a:bodyPr>
            <a:normAutofit fontScale="32500" lnSpcReduction="20000"/>
          </a:bodyPr>
          <a:lstStyle/>
          <a:p>
            <a:r>
              <a:rPr lang="en-US" dirty="0" smtClean="0"/>
              <a:t>Maintenance fees are required at certain points in the patent lifecycle to keep in force all utility and reissue utility patents.  </a:t>
            </a:r>
          </a:p>
          <a:p>
            <a:r>
              <a:rPr lang="en-US" dirty="0" smtClean="0"/>
              <a:t>Historically, issue and maintenance fees have played an important role in fostering innovation; by setting these fees above cost, the USPTO is able to set filing/search/examination fees below cost, keeping barriers to entry into the patent system low.</a:t>
            </a:r>
          </a:p>
          <a:p>
            <a:r>
              <a:rPr lang="en-US" dirty="0" smtClean="0"/>
              <a:t>As certain technology lifecycles grow shorter, it is important that the USPTO not rely too heavily on fees paid late in the life of a patent.  The proposed adjustments will permit the Office to recover costs for examining an application earlier in the patent lifecycle.</a:t>
            </a:r>
          </a:p>
          <a:p>
            <a:r>
              <a:rPr lang="en-US" dirty="0" smtClean="0"/>
              <a:t>Maintenance fee rates have not changes since 2013.</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10</a:t>
            </a:fld>
            <a:endParaRPr lang="en-US" dirty="0"/>
          </a:p>
        </p:txBody>
      </p:sp>
      <p:graphicFrame>
        <p:nvGraphicFramePr>
          <p:cNvPr id="6" name="Table 5" descr="Design Filing Fee- $180 to $200 &#10;Design Search Fee- $120 to $160 &#10;Design Examination Fee- $460 to $600 &#10;Design Issue Fee - $560 to $1,000 &#10;" title="Current and Proposed Fees for Large Entities- Design"/>
          <p:cNvGraphicFramePr>
            <a:graphicFrameLocks noGrp="1"/>
          </p:cNvGraphicFramePr>
          <p:nvPr>
            <p:extLst>
              <p:ext uri="{D42A27DB-BD31-4B8C-83A1-F6EECF244321}">
                <p14:modId xmlns:p14="http://schemas.microsoft.com/office/powerpoint/2010/main" val="783553809"/>
              </p:ext>
            </p:extLst>
          </p:nvPr>
        </p:nvGraphicFramePr>
        <p:xfrm>
          <a:off x="457200" y="1849582"/>
          <a:ext cx="8229599" cy="2022523"/>
        </p:xfrm>
        <a:graphic>
          <a:graphicData uri="http://schemas.openxmlformats.org/drawingml/2006/table">
            <a:tbl>
              <a:tblPr firstRow="1"/>
              <a:tblGrid>
                <a:gridCol w="2557973">
                  <a:extLst>
                    <a:ext uri="{9D8B030D-6E8A-4147-A177-3AD203B41FA5}">
                      <a16:colId xmlns:a16="http://schemas.microsoft.com/office/drawing/2014/main" val="20000"/>
                    </a:ext>
                  </a:extLst>
                </a:gridCol>
                <a:gridCol w="1360867">
                  <a:extLst>
                    <a:ext uri="{9D8B030D-6E8A-4147-A177-3AD203B41FA5}">
                      <a16:colId xmlns:a16="http://schemas.microsoft.com/office/drawing/2014/main" val="20001"/>
                    </a:ext>
                  </a:extLst>
                </a:gridCol>
                <a:gridCol w="1341966">
                  <a:extLst>
                    <a:ext uri="{9D8B030D-6E8A-4147-A177-3AD203B41FA5}">
                      <a16:colId xmlns:a16="http://schemas.microsoft.com/office/drawing/2014/main" val="20002"/>
                    </a:ext>
                  </a:extLst>
                </a:gridCol>
                <a:gridCol w="1047933">
                  <a:extLst>
                    <a:ext uri="{9D8B030D-6E8A-4147-A177-3AD203B41FA5}">
                      <a16:colId xmlns:a16="http://schemas.microsoft.com/office/drawing/2014/main" val="373372722"/>
                    </a:ext>
                  </a:extLst>
                </a:gridCol>
                <a:gridCol w="992348">
                  <a:extLst>
                    <a:ext uri="{9D8B030D-6E8A-4147-A177-3AD203B41FA5}">
                      <a16:colId xmlns:a16="http://schemas.microsoft.com/office/drawing/2014/main" val="20003"/>
                    </a:ext>
                  </a:extLst>
                </a:gridCol>
                <a:gridCol w="928512">
                  <a:extLst>
                    <a:ext uri="{9D8B030D-6E8A-4147-A177-3AD203B41FA5}">
                      <a16:colId xmlns:a16="http://schemas.microsoft.com/office/drawing/2014/main" val="4290702896"/>
                    </a:ext>
                  </a:extLst>
                </a:gridCol>
              </a:tblGrid>
              <a:tr h="379291">
                <a:tc>
                  <a:txBody>
                    <a:bodyPr/>
                    <a:lstStyle/>
                    <a:p>
                      <a:pPr algn="ctr" fontAlgn="ctr"/>
                      <a:r>
                        <a:rPr lang="en-US" sz="1100" b="1" i="0" u="none" strike="noStrike" dirty="0" smtClean="0">
                          <a:solidFill>
                            <a:srgbClr val="000000"/>
                          </a:solidFill>
                          <a:effectLst/>
                          <a:latin typeface="+mn-lt"/>
                        </a:rPr>
                        <a:t>Fee Description</a:t>
                      </a:r>
                      <a:endParaRPr lang="en-US" sz="1100" b="1" i="0" u="none" strike="noStrike" dirty="0">
                        <a:solidFill>
                          <a:srgbClr val="000000"/>
                        </a:solidFill>
                        <a:effectLst/>
                        <a:latin typeface="+mn-lt"/>
                      </a:endParaRPr>
                    </a:p>
                  </a:txBody>
                  <a:tcPr marL="12063" marR="12063" marT="1206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n-lt"/>
                        </a:rPr>
                        <a:t>Current Large Entity Fee </a:t>
                      </a:r>
                      <a:r>
                        <a:rPr lang="en-US" sz="1100" b="1" i="0" u="none" strike="noStrike" dirty="0" smtClean="0">
                          <a:solidFill>
                            <a:srgbClr val="000000"/>
                          </a:solidFill>
                          <a:effectLst/>
                          <a:latin typeface="+mn-lt"/>
                        </a:rPr>
                        <a:t>Rate</a:t>
                      </a:r>
                      <a:endParaRPr lang="en-US" sz="11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n-lt"/>
                        </a:rPr>
                        <a:t>Proposed Large Entity Fee </a:t>
                      </a:r>
                      <a:r>
                        <a:rPr lang="en-US" sz="1100" b="1" i="0" u="none" strike="noStrike" dirty="0" smtClean="0">
                          <a:solidFill>
                            <a:srgbClr val="000000"/>
                          </a:solidFill>
                          <a:effectLst/>
                          <a:latin typeface="+mn-lt"/>
                        </a:rPr>
                        <a:t>Rate</a:t>
                      </a:r>
                      <a:endParaRPr lang="en-US" sz="11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dirty="0" smtClean="0">
                          <a:solidFill>
                            <a:srgbClr val="000000"/>
                          </a:solidFill>
                          <a:effectLst/>
                          <a:latin typeface="+mn-lt"/>
                        </a:rPr>
                        <a:t>Dollar Change</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Percent Change</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FY 2018 Unit</a:t>
                      </a:r>
                      <a:r>
                        <a:rPr lang="en-US" sz="1100" b="1" i="0" u="none" strike="noStrike" baseline="0" dirty="0" smtClean="0">
                          <a:solidFill>
                            <a:srgbClr val="000000"/>
                          </a:solidFill>
                          <a:effectLst/>
                          <a:latin typeface="+mn-lt"/>
                        </a:rPr>
                        <a:t> Cost</a:t>
                      </a:r>
                      <a:endParaRPr lang="en-US" sz="11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58351">
                <a:tc>
                  <a:txBody>
                    <a:bodyPr/>
                    <a:lstStyle/>
                    <a:p>
                      <a:pPr algn="l" fontAlgn="ctr"/>
                      <a:r>
                        <a:rPr lang="en-US" sz="1100" b="0" i="0" u="none" strike="noStrike" dirty="0" smtClean="0">
                          <a:solidFill>
                            <a:srgbClr val="000000"/>
                          </a:solidFill>
                          <a:effectLst/>
                          <a:latin typeface="+mn-lt"/>
                        </a:rPr>
                        <a:t>Utility Issue Fee</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$1,000 </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$1,200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$325</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8351">
                <a:tc>
                  <a:txBody>
                    <a:bodyPr/>
                    <a:lstStyle/>
                    <a:p>
                      <a:pPr algn="l" fontAlgn="ctr"/>
                      <a:r>
                        <a:rPr lang="en-US" sz="1100" b="0" i="0" u="none" strike="noStrike" dirty="0" smtClean="0">
                          <a:solidFill>
                            <a:srgbClr val="000000"/>
                          </a:solidFill>
                          <a:effectLst/>
                          <a:latin typeface="+mn-lt"/>
                        </a:rPr>
                        <a:t>Reissue Issue Fee</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$1,000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100" b="0" i="0" u="none" strike="noStrike" kern="1200" dirty="0">
                          <a:solidFill>
                            <a:srgbClr val="000000"/>
                          </a:solidFill>
                          <a:effectLst/>
                          <a:latin typeface="+mn-lt"/>
                          <a:ea typeface="+mn-ea"/>
                          <a:cs typeface="+mn-cs"/>
                        </a:rPr>
                        <a:t>$</a:t>
                      </a:r>
                      <a:r>
                        <a:rPr lang="en-US" sz="1100" b="0" i="0" u="none" strike="noStrike" kern="1200" dirty="0" smtClean="0">
                          <a:solidFill>
                            <a:srgbClr val="000000"/>
                          </a:solidFill>
                          <a:effectLst/>
                          <a:latin typeface="+mn-lt"/>
                          <a:ea typeface="+mn-ea"/>
                          <a:cs typeface="+mn-cs"/>
                        </a:rPr>
                        <a:t>1,200 </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$325</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30904">
                <a:tc>
                  <a:txBody>
                    <a:bodyPr/>
                    <a:lstStyle/>
                    <a:p>
                      <a:pPr algn="l" fontAlgn="ctr"/>
                      <a:r>
                        <a:rPr lang="en-US" sz="1100" b="0" i="0" u="none" strike="noStrike" dirty="0" smtClean="0">
                          <a:solidFill>
                            <a:srgbClr val="000000"/>
                          </a:solidFill>
                          <a:effectLst/>
                          <a:latin typeface="+mn-lt"/>
                        </a:rPr>
                        <a:t>For Maintaining an Original or Any Reissue Patent, Due at 3.5 Years </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$1,600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$2,000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+$400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+25%</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n/a</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467390"/>
                  </a:ext>
                </a:extLst>
              </a:tr>
              <a:tr h="430904">
                <a:tc>
                  <a:txBody>
                    <a:bodyPr/>
                    <a:lstStyle/>
                    <a:p>
                      <a:pPr algn="l" fontAlgn="ctr"/>
                      <a:r>
                        <a:rPr lang="en-US" sz="1100" b="0" i="0" u="none" strike="noStrike" dirty="0" smtClean="0">
                          <a:solidFill>
                            <a:srgbClr val="000000"/>
                          </a:solidFill>
                          <a:effectLst/>
                          <a:latin typeface="+mn-lt"/>
                        </a:rPr>
                        <a:t>For Maintaining an Original or Any Reissue Patent, Due at 7.5 Years </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$3,600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$3,760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+$160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+4%</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n/a</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164231"/>
                  </a:ext>
                </a:extLst>
              </a:tr>
              <a:tr h="430904">
                <a:tc>
                  <a:txBody>
                    <a:bodyPr/>
                    <a:lstStyle/>
                    <a:p>
                      <a:pPr algn="l" fontAlgn="ctr"/>
                      <a:r>
                        <a:rPr lang="en-US" sz="1100" b="0" i="0" u="none" strike="noStrike" dirty="0" smtClean="0">
                          <a:solidFill>
                            <a:srgbClr val="000000"/>
                          </a:solidFill>
                          <a:effectLst/>
                          <a:latin typeface="+mn-lt"/>
                        </a:rPr>
                        <a:t>For Maintaining an Original or Any Reissue Patent, Due at 11.5 Years </a:t>
                      </a:r>
                      <a:endParaRPr lang="en-US" sz="11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$7,400 </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$7,700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+$300</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+4%</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dirty="0" smtClean="0">
                          <a:solidFill>
                            <a:srgbClr val="000000"/>
                          </a:solidFill>
                          <a:effectLst/>
                          <a:latin typeface="+mn-lt"/>
                          <a:ea typeface="+mn-ea"/>
                          <a:cs typeface="+mn-cs"/>
                        </a:rPr>
                        <a:t>n/a</a:t>
                      </a:r>
                      <a:endParaRPr lang="en-US" sz="1100" b="0" i="0" u="none" strike="noStrike" kern="1200" dirty="0">
                        <a:solidFill>
                          <a:srgbClr val="000000"/>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45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Submission of an Information Disclosure Statement after FAOM, before Notice of Allowance- $180 to $300 &#10;Submission of an Information Disclosure Statement after Notice of Allowance -  N/A to $600 &#10;" title="Current and Proposed Fees for Large Entities- IDS"/>
          <p:cNvGraphicFramePr>
            <a:graphicFrameLocks noGrp="1"/>
          </p:cNvGraphicFramePr>
          <p:nvPr>
            <p:extLst>
              <p:ext uri="{D42A27DB-BD31-4B8C-83A1-F6EECF244321}">
                <p14:modId xmlns:p14="http://schemas.microsoft.com/office/powerpoint/2010/main" val="2728189629"/>
              </p:ext>
            </p:extLst>
          </p:nvPr>
        </p:nvGraphicFramePr>
        <p:xfrm>
          <a:off x="457201" y="1447584"/>
          <a:ext cx="8229600" cy="2615517"/>
        </p:xfrm>
        <a:graphic>
          <a:graphicData uri="http://schemas.openxmlformats.org/drawingml/2006/table">
            <a:tbl>
              <a:tblPr firstRow="1"/>
              <a:tblGrid>
                <a:gridCol w="3749039">
                  <a:extLst>
                    <a:ext uri="{9D8B030D-6E8A-4147-A177-3AD203B41FA5}">
                      <a16:colId xmlns:a16="http://schemas.microsoft.com/office/drawing/2014/main" val="20000"/>
                    </a:ext>
                  </a:extLst>
                </a:gridCol>
                <a:gridCol w="1064029">
                  <a:extLst>
                    <a:ext uri="{9D8B030D-6E8A-4147-A177-3AD203B41FA5}">
                      <a16:colId xmlns:a16="http://schemas.microsoft.com/office/drawing/2014/main" val="20001"/>
                    </a:ext>
                  </a:extLst>
                </a:gridCol>
                <a:gridCol w="1130531">
                  <a:extLst>
                    <a:ext uri="{9D8B030D-6E8A-4147-A177-3AD203B41FA5}">
                      <a16:colId xmlns:a16="http://schemas.microsoft.com/office/drawing/2014/main" val="20002"/>
                    </a:ext>
                  </a:extLst>
                </a:gridCol>
                <a:gridCol w="753687">
                  <a:extLst>
                    <a:ext uri="{9D8B030D-6E8A-4147-A177-3AD203B41FA5}">
                      <a16:colId xmlns:a16="http://schemas.microsoft.com/office/drawing/2014/main" val="4270333737"/>
                    </a:ext>
                  </a:extLst>
                </a:gridCol>
                <a:gridCol w="748146">
                  <a:extLst>
                    <a:ext uri="{9D8B030D-6E8A-4147-A177-3AD203B41FA5}">
                      <a16:colId xmlns:a16="http://schemas.microsoft.com/office/drawing/2014/main" val="20003"/>
                    </a:ext>
                  </a:extLst>
                </a:gridCol>
                <a:gridCol w="784168">
                  <a:extLst>
                    <a:ext uri="{9D8B030D-6E8A-4147-A177-3AD203B41FA5}">
                      <a16:colId xmlns:a16="http://schemas.microsoft.com/office/drawing/2014/main" val="2380165963"/>
                    </a:ext>
                  </a:extLst>
                </a:gridCol>
              </a:tblGrid>
              <a:tr h="273977">
                <a:tc>
                  <a:txBody>
                    <a:bodyPr/>
                    <a:lstStyle/>
                    <a:p>
                      <a:pPr algn="ctr" fontAlgn="ctr"/>
                      <a:r>
                        <a:rPr lang="en-US" sz="1100" b="1" i="0" u="none" strike="noStrike" dirty="0" smtClean="0">
                          <a:solidFill>
                            <a:srgbClr val="000000"/>
                          </a:solidFill>
                          <a:effectLst/>
                          <a:latin typeface="+mn-lt"/>
                        </a:rPr>
                        <a:t>Fee Description</a:t>
                      </a:r>
                      <a:endParaRPr lang="en-US" sz="1100" b="1"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n-lt"/>
                        </a:rPr>
                        <a:t>Current Large Entity Fee </a:t>
                      </a:r>
                      <a:r>
                        <a:rPr lang="en-US" sz="1100" b="1" i="0" u="none" strike="noStrike" dirty="0" smtClean="0">
                          <a:solidFill>
                            <a:srgbClr val="000000"/>
                          </a:solidFill>
                          <a:effectLst/>
                          <a:latin typeface="+mn-lt"/>
                        </a:rPr>
                        <a:t>Rate</a:t>
                      </a:r>
                      <a:endParaRPr lang="en-US" sz="110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mn-lt"/>
                        </a:rPr>
                        <a:t>Proposed Large Entity Fee </a:t>
                      </a:r>
                      <a:r>
                        <a:rPr lang="en-US" sz="1100" b="1" i="0" u="none" strike="noStrike" dirty="0" smtClean="0">
                          <a:solidFill>
                            <a:srgbClr val="000000"/>
                          </a:solidFill>
                          <a:effectLst/>
                          <a:latin typeface="+mn-lt"/>
                        </a:rPr>
                        <a:t>Rate</a:t>
                      </a:r>
                      <a:endParaRPr lang="en-US" sz="110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dirty="0" smtClean="0">
                          <a:solidFill>
                            <a:srgbClr val="000000"/>
                          </a:solidFill>
                          <a:effectLst/>
                          <a:latin typeface="+mn-lt"/>
                        </a:rPr>
                        <a:t>Dollar</a:t>
                      </a:r>
                      <a:r>
                        <a:rPr lang="en-US" sz="1100" b="1" i="0" u="none" strike="noStrike" baseline="0" dirty="0" smtClean="0">
                          <a:solidFill>
                            <a:srgbClr val="000000"/>
                          </a:solidFill>
                          <a:effectLst/>
                          <a:latin typeface="+mn-lt"/>
                        </a:rPr>
                        <a:t> Change</a:t>
                      </a:r>
                      <a:endParaRPr lang="en-US" sz="110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Percent Change</a:t>
                      </a:r>
                      <a:endParaRPr lang="en-US" sz="110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FY 2018 Unit Cost</a:t>
                      </a:r>
                      <a:endParaRPr lang="en-US" sz="1100" b="1"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41422">
                <a:tc>
                  <a:txBody>
                    <a:bodyPr/>
                    <a:lstStyle/>
                    <a:p>
                      <a:pPr algn="l" fontAlgn="ctr"/>
                      <a:r>
                        <a:rPr lang="en-US" sz="1100" b="0" i="0" u="none" strike="noStrike" dirty="0" smtClean="0">
                          <a:solidFill>
                            <a:srgbClr val="000000"/>
                          </a:solidFill>
                          <a:effectLst/>
                          <a:latin typeface="+mn-lt"/>
                        </a:rPr>
                        <a:t>Inter </a:t>
                      </a:r>
                      <a:r>
                        <a:rPr lang="en-US" sz="1100" b="0" i="0" u="none" strike="noStrike" dirty="0" err="1" smtClean="0">
                          <a:solidFill>
                            <a:srgbClr val="000000"/>
                          </a:solidFill>
                          <a:effectLst/>
                          <a:latin typeface="+mn-lt"/>
                        </a:rPr>
                        <a:t>Partes</a:t>
                      </a:r>
                      <a:r>
                        <a:rPr lang="en-US" sz="1100" b="0" i="0" u="none" strike="noStrike" dirty="0" smtClean="0">
                          <a:solidFill>
                            <a:srgbClr val="000000"/>
                          </a:solidFill>
                          <a:effectLst/>
                          <a:latin typeface="+mn-lt"/>
                        </a:rPr>
                        <a:t> Review Request Fee-Up to 20 Claims</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$15,500 </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smtClean="0">
                          <a:solidFill>
                            <a:srgbClr val="000000"/>
                          </a:solidFill>
                          <a:effectLst/>
                          <a:latin typeface="+mn-lt"/>
                        </a:rPr>
                        <a:t>$19,500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+$4,000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+26%</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$15,016</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4176">
                <a:tc>
                  <a:txBody>
                    <a:bodyPr/>
                    <a:lstStyle/>
                    <a:p>
                      <a:pPr algn="l" fontAlgn="ctr"/>
                      <a:r>
                        <a:rPr lang="en-US" sz="1100" b="0" i="0" u="none" strike="noStrike" dirty="0" smtClean="0">
                          <a:solidFill>
                            <a:srgbClr val="000000"/>
                          </a:solidFill>
                          <a:effectLst/>
                          <a:latin typeface="+mn-lt"/>
                        </a:rPr>
                        <a:t>Inter </a:t>
                      </a:r>
                      <a:r>
                        <a:rPr lang="en-US" sz="1100" b="0" i="0" u="none" strike="noStrike" dirty="0" err="1" smtClean="0">
                          <a:solidFill>
                            <a:srgbClr val="000000"/>
                          </a:solidFill>
                          <a:effectLst/>
                          <a:latin typeface="+mn-lt"/>
                        </a:rPr>
                        <a:t>Partes</a:t>
                      </a:r>
                      <a:r>
                        <a:rPr lang="en-US" sz="1100" b="0" i="0" u="none" strike="noStrike" dirty="0" smtClean="0">
                          <a:solidFill>
                            <a:srgbClr val="000000"/>
                          </a:solidFill>
                          <a:effectLst/>
                          <a:latin typeface="+mn-lt"/>
                        </a:rPr>
                        <a:t> Review Post-Institution Fee—Up to 20 Claims*</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$15,000</a:t>
                      </a: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smtClean="0">
                          <a:solidFill>
                            <a:srgbClr val="000000"/>
                          </a:solidFill>
                          <a:effectLst/>
                          <a:latin typeface="+mn-lt"/>
                        </a:rPr>
                        <a:t>$18,750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+$3,750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$25,490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946132"/>
                  </a:ext>
                </a:extLst>
              </a:tr>
              <a:tr h="154176">
                <a:tc>
                  <a:txBody>
                    <a:bodyPr/>
                    <a:lstStyle/>
                    <a:p>
                      <a:pPr algn="l" fontAlgn="ctr"/>
                      <a:r>
                        <a:rPr lang="en-US" sz="1100" b="0" i="0" u="none" strike="noStrike" dirty="0" smtClean="0">
                          <a:solidFill>
                            <a:srgbClr val="000000"/>
                          </a:solidFill>
                          <a:effectLst/>
                          <a:latin typeface="+mn-lt"/>
                        </a:rPr>
                        <a:t>Inter </a:t>
                      </a:r>
                      <a:r>
                        <a:rPr lang="en-US" sz="1100" b="0" i="0" u="none" strike="noStrike" dirty="0" err="1" smtClean="0">
                          <a:solidFill>
                            <a:srgbClr val="000000"/>
                          </a:solidFill>
                          <a:effectLst/>
                          <a:latin typeface="+mn-lt"/>
                        </a:rPr>
                        <a:t>Partes</a:t>
                      </a:r>
                      <a:r>
                        <a:rPr lang="en-US" sz="1100" b="0" i="0" u="none" strike="noStrike" dirty="0" smtClean="0">
                          <a:solidFill>
                            <a:srgbClr val="000000"/>
                          </a:solidFill>
                          <a:effectLst/>
                          <a:latin typeface="+mn-lt"/>
                        </a:rPr>
                        <a:t> Review Request of Each Claim in Excess of 20</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$300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smtClean="0">
                          <a:solidFill>
                            <a:srgbClr val="000000"/>
                          </a:solidFill>
                          <a:effectLst/>
                          <a:latin typeface="+mn-lt"/>
                        </a:rPr>
                        <a:t>$375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+$75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673763"/>
                  </a:ext>
                </a:extLst>
              </a:tr>
              <a:tr h="273977">
                <a:tc>
                  <a:txBody>
                    <a:bodyPr/>
                    <a:lstStyle/>
                    <a:p>
                      <a:pPr algn="l" fontAlgn="ctr"/>
                      <a:r>
                        <a:rPr lang="en-US" sz="1100" b="0" i="0" u="none" strike="noStrike" dirty="0" smtClean="0">
                          <a:solidFill>
                            <a:srgbClr val="000000"/>
                          </a:solidFill>
                          <a:effectLst/>
                          <a:latin typeface="+mn-lt"/>
                        </a:rPr>
                        <a:t>Inter </a:t>
                      </a:r>
                      <a:r>
                        <a:rPr lang="en-US" sz="1100" b="0" i="0" u="none" strike="noStrike" dirty="0" err="1" smtClean="0">
                          <a:solidFill>
                            <a:srgbClr val="000000"/>
                          </a:solidFill>
                          <a:effectLst/>
                          <a:latin typeface="+mn-lt"/>
                        </a:rPr>
                        <a:t>Partes</a:t>
                      </a:r>
                      <a:r>
                        <a:rPr lang="en-US" sz="1100" b="0" i="0" u="none" strike="noStrike" dirty="0" smtClean="0">
                          <a:solidFill>
                            <a:srgbClr val="000000"/>
                          </a:solidFill>
                          <a:effectLst/>
                          <a:latin typeface="+mn-lt"/>
                        </a:rPr>
                        <a:t> Post-Institution Request of Each Claim in Excess of 20*</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$600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smtClean="0">
                          <a:solidFill>
                            <a:srgbClr val="000000"/>
                          </a:solidFill>
                          <a:effectLst/>
                          <a:latin typeface="+mn-lt"/>
                        </a:rPr>
                        <a:t>$750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+$150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465235"/>
                  </a:ext>
                </a:extLst>
              </a:tr>
              <a:tr h="273977">
                <a:tc>
                  <a:txBody>
                    <a:bodyPr/>
                    <a:lstStyle/>
                    <a:p>
                      <a:pPr algn="l" fontAlgn="ctr"/>
                      <a:r>
                        <a:rPr lang="en-US" sz="1100" b="0" i="0" u="none" strike="noStrike" dirty="0" smtClean="0">
                          <a:solidFill>
                            <a:srgbClr val="000000"/>
                          </a:solidFill>
                          <a:effectLst/>
                          <a:latin typeface="+mn-lt"/>
                        </a:rPr>
                        <a:t>Post-Grant or Covered Business Method Review Request Fee - Up to 20 Claims</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$16,000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smtClean="0">
                          <a:solidFill>
                            <a:srgbClr val="000000"/>
                          </a:solidFill>
                          <a:effectLst/>
                          <a:latin typeface="+mn-lt"/>
                        </a:rPr>
                        <a:t>$20,000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+$4,000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$21,465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26179"/>
                  </a:ext>
                </a:extLst>
              </a:tr>
              <a:tr h="273977">
                <a:tc>
                  <a:txBody>
                    <a:bodyPr/>
                    <a:lstStyle/>
                    <a:p>
                      <a:pPr algn="l" fontAlgn="ctr"/>
                      <a:r>
                        <a:rPr lang="en-US" sz="1100" b="0" i="0" u="none" strike="noStrike" dirty="0" smtClean="0">
                          <a:solidFill>
                            <a:srgbClr val="000000"/>
                          </a:solidFill>
                          <a:effectLst/>
                          <a:latin typeface="+mn-lt"/>
                        </a:rPr>
                        <a:t>Post-Grant or Covered Business Method Review Post-Institution Fee—Up to 20 Claims*</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$22,000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smtClean="0">
                          <a:solidFill>
                            <a:srgbClr val="000000"/>
                          </a:solidFill>
                          <a:effectLst/>
                          <a:latin typeface="+mn-lt"/>
                        </a:rPr>
                        <a:t>$27,500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+$5,500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$29,842</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805610"/>
                  </a:ext>
                </a:extLst>
              </a:tr>
              <a:tr h="273977">
                <a:tc>
                  <a:txBody>
                    <a:bodyPr/>
                    <a:lstStyle/>
                    <a:p>
                      <a:pPr algn="l" fontAlgn="ctr"/>
                      <a:r>
                        <a:rPr lang="en-US" sz="1100" b="0" i="0" u="none" strike="noStrike" dirty="0" smtClean="0">
                          <a:solidFill>
                            <a:srgbClr val="000000"/>
                          </a:solidFill>
                          <a:effectLst/>
                          <a:latin typeface="+mn-lt"/>
                        </a:rPr>
                        <a:t>Post-Grant or Covered Business Method Review Request of Each Claim in Excess of 20</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$375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smtClean="0">
                          <a:solidFill>
                            <a:srgbClr val="000000"/>
                          </a:solidFill>
                          <a:effectLst/>
                          <a:latin typeface="+mn-lt"/>
                        </a:rPr>
                        <a:t>$475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+$100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+27%</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593898"/>
                  </a:ext>
                </a:extLst>
              </a:tr>
              <a:tr h="273977">
                <a:tc>
                  <a:txBody>
                    <a:bodyPr/>
                    <a:lstStyle/>
                    <a:p>
                      <a:pPr algn="l" fontAlgn="ctr"/>
                      <a:r>
                        <a:rPr lang="en-US" sz="1100" b="0" i="0" u="none" strike="noStrike" dirty="0" smtClean="0">
                          <a:solidFill>
                            <a:srgbClr val="000000"/>
                          </a:solidFill>
                          <a:effectLst/>
                          <a:latin typeface="+mn-lt"/>
                        </a:rPr>
                        <a:t>Post-Grant or Covered Business Method Review Post-Institution Request of Each Claim in Excess of 20*</a:t>
                      </a:r>
                      <a:endParaRPr lang="en-US" sz="1100" b="0" i="0" u="none" strike="noStrike" dirty="0">
                        <a:solidFill>
                          <a:srgbClr val="000000"/>
                        </a:solidFill>
                        <a:effectLst/>
                        <a:latin typeface="+mn-lt"/>
                      </a:endParaRPr>
                    </a:p>
                  </a:txBody>
                  <a:tcPr marL="11213" marR="11213" marT="11213"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$825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b="0" i="0" u="none" strike="noStrike" dirty="0" smtClean="0">
                          <a:solidFill>
                            <a:srgbClr val="000000"/>
                          </a:solidFill>
                          <a:effectLst/>
                          <a:latin typeface="+mn-lt"/>
                        </a:rPr>
                        <a:t>$1,050</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+$225</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+27%</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213" marR="11213" marT="11213"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914976"/>
                  </a:ext>
                </a:extLst>
              </a:tr>
            </a:tbl>
          </a:graphicData>
        </a:graphic>
      </p:graphicFrame>
      <p:sp>
        <p:nvSpPr>
          <p:cNvPr id="2" name="Title 1"/>
          <p:cNvSpPr>
            <a:spLocks noGrp="1"/>
          </p:cNvSpPr>
          <p:nvPr>
            <p:ph type="title"/>
          </p:nvPr>
        </p:nvSpPr>
        <p:spPr/>
        <p:txBody>
          <a:bodyPr>
            <a:normAutofit/>
          </a:bodyPr>
          <a:lstStyle/>
          <a:p>
            <a:pPr lvl="1"/>
            <a:r>
              <a:rPr lang="en-US" sz="4000" b="1" dirty="0" smtClean="0">
                <a:latin typeface="+mn-lt"/>
              </a:rPr>
              <a:t>AIA trial fees</a:t>
            </a:r>
            <a:endParaRPr lang="en-US" sz="4000" b="1" dirty="0">
              <a:latin typeface="+mn-lt"/>
            </a:endParaRPr>
          </a:p>
        </p:txBody>
      </p:sp>
      <p:sp>
        <p:nvSpPr>
          <p:cNvPr id="6" name="Content Placeholder 5"/>
          <p:cNvSpPr>
            <a:spLocks noGrp="1"/>
          </p:cNvSpPr>
          <p:nvPr>
            <p:ph idx="1"/>
          </p:nvPr>
        </p:nvSpPr>
        <p:spPr>
          <a:xfrm>
            <a:off x="457200" y="4141637"/>
            <a:ext cx="8229600" cy="1092214"/>
          </a:xfrm>
          <a:ln>
            <a:noFill/>
          </a:ln>
        </p:spPr>
        <p:txBody>
          <a:bodyPr>
            <a:normAutofit fontScale="32500" lnSpcReduction="20000"/>
          </a:bodyPr>
          <a:lstStyle/>
          <a:p>
            <a:r>
              <a:rPr lang="en-US" dirty="0" smtClean="0"/>
              <a:t>These fee increases will allow PTAB to continue high quality, timely, and efficient proceedings with the expected increase in work/cost following the Supreme Court decision in SAS Institute Inc. v. Iancu and other changes.</a:t>
            </a:r>
          </a:p>
          <a:p>
            <a:r>
              <a:rPr lang="en-US" dirty="0" smtClean="0"/>
              <a:t>The post-institutional threshold for paying claims fees will increase from 15 to 20, bringing it in sync with PTAB’s request threshold, reflecting the fact that, following SAS, PTAB is required to institute all claims or none.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11</a:t>
            </a:fld>
            <a:endParaRPr lang="en-US" dirty="0"/>
          </a:p>
        </p:txBody>
      </p:sp>
      <p:sp>
        <p:nvSpPr>
          <p:cNvPr id="4" name="TextBox 3"/>
          <p:cNvSpPr txBox="1"/>
          <p:nvPr/>
        </p:nvSpPr>
        <p:spPr>
          <a:xfrm>
            <a:off x="806450" y="5354479"/>
            <a:ext cx="6109608" cy="246221"/>
          </a:xfrm>
          <a:prstGeom prst="rect">
            <a:avLst/>
          </a:prstGeom>
          <a:noFill/>
        </p:spPr>
        <p:txBody>
          <a:bodyPr wrap="square" rtlCol="0">
            <a:spAutoFit/>
          </a:bodyPr>
          <a:lstStyle/>
          <a:p>
            <a:pPr lvl="0">
              <a:spcBef>
                <a:spcPct val="20000"/>
              </a:spcBef>
              <a:defRPr/>
            </a:pPr>
            <a:r>
              <a:rPr lang="en-US" sz="1000" dirty="0">
                <a:solidFill>
                  <a:prstClr val="black"/>
                </a:solidFill>
              </a:rPr>
              <a:t>* Threshold for post-institution excess claims fees is currently 15 claims.</a:t>
            </a:r>
          </a:p>
        </p:txBody>
      </p:sp>
    </p:spTree>
    <p:extLst>
      <p:ext uri="{BB962C8B-B14F-4D97-AF65-F5344CB8AC3E}">
        <p14:creationId xmlns:p14="http://schemas.microsoft.com/office/powerpoint/2010/main" val="157095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Targeted Fee Adjustments  </a:t>
            </a:r>
            <a:endParaRPr lang="en-US" dirty="0"/>
          </a:p>
        </p:txBody>
      </p:sp>
      <p:sp>
        <p:nvSpPr>
          <p:cNvPr id="3" name="Text Placeholder 2"/>
          <p:cNvSpPr>
            <a:spLocks noGrp="1"/>
          </p:cNvSpPr>
          <p:nvPr>
            <p:ph type="body" idx="1"/>
          </p:nvPr>
        </p:nvSpPr>
        <p:spPr/>
        <p:txBody>
          <a:bodyPr/>
          <a:lstStyle/>
          <a:p>
            <a:r>
              <a:rPr lang="en-US" smtClean="0"/>
              <a:t>New Fees</a:t>
            </a:r>
            <a:endParaRPr lang="en-US" dirty="0"/>
          </a:p>
        </p:txBody>
      </p:sp>
    </p:spTree>
    <p:extLst>
      <p:ext uri="{BB962C8B-B14F-4D97-AF65-F5344CB8AC3E}">
        <p14:creationId xmlns:p14="http://schemas.microsoft.com/office/powerpoint/2010/main" val="2523172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000" b="1" dirty="0" smtClean="0">
                <a:latin typeface="+mn-lt"/>
              </a:rPr>
              <a:t>Non-DOCX filing surcharge fee</a:t>
            </a:r>
          </a:p>
        </p:txBody>
      </p:sp>
      <p:sp>
        <p:nvSpPr>
          <p:cNvPr id="4" name="Content Placeholder 3"/>
          <p:cNvSpPr>
            <a:spLocks noGrp="1"/>
          </p:cNvSpPr>
          <p:nvPr>
            <p:ph idx="1"/>
          </p:nvPr>
        </p:nvSpPr>
        <p:spPr>
          <a:xfrm>
            <a:off x="457200" y="2552700"/>
            <a:ext cx="8229600" cy="2681151"/>
          </a:xfrm>
        </p:spPr>
        <p:txBody>
          <a:bodyPr>
            <a:normAutofit fontScale="70000" lnSpcReduction="20000"/>
          </a:bodyPr>
          <a:lstStyle/>
          <a:p>
            <a:r>
              <a:rPr lang="en-US" dirty="0" smtClean="0"/>
              <a:t>This fee will be charged for utility non-provisional filings submitted in a format other than DOCX (structured text).</a:t>
            </a:r>
          </a:p>
          <a:p>
            <a:r>
              <a:rPr lang="en-US" dirty="0" smtClean="0"/>
              <a:t>Encouraging applicants to use DOCX will improve examination quality and lower processing costs.</a:t>
            </a:r>
          </a:p>
          <a:p>
            <a:r>
              <a:rPr lang="en-US" dirty="0" smtClean="0"/>
              <a:t>Applications filed using DOCX will be more accessible in future searches of publication materials.</a:t>
            </a:r>
          </a:p>
          <a:p>
            <a:r>
              <a:rPr lang="en-US" dirty="0" smtClean="0"/>
              <a:t>Users filing via DOCX will see increased efficiencies and accuracy in the examination process.</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13</a:t>
            </a:fld>
            <a:endParaRPr lang="en-US" dirty="0"/>
          </a:p>
        </p:txBody>
      </p:sp>
      <p:graphicFrame>
        <p:nvGraphicFramePr>
          <p:cNvPr id="6" name="Table 5"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923988065"/>
              </p:ext>
            </p:extLst>
          </p:nvPr>
        </p:nvGraphicFramePr>
        <p:xfrm>
          <a:off x="457200" y="1447584"/>
          <a:ext cx="8229600" cy="1036143"/>
        </p:xfrm>
        <a:graphic>
          <a:graphicData uri="http://schemas.openxmlformats.org/drawingml/2006/table">
            <a:tbl>
              <a:tblPr firstRow="1"/>
              <a:tblGrid>
                <a:gridCol w="2197565">
                  <a:extLst>
                    <a:ext uri="{9D8B030D-6E8A-4147-A177-3AD203B41FA5}">
                      <a16:colId xmlns:a16="http://schemas.microsoft.com/office/drawing/2014/main" val="20000"/>
                    </a:ext>
                  </a:extLst>
                </a:gridCol>
                <a:gridCol w="1206407">
                  <a:extLst>
                    <a:ext uri="{9D8B030D-6E8A-4147-A177-3AD203B41FA5}">
                      <a16:colId xmlns:a16="http://schemas.microsoft.com/office/drawing/2014/main" val="1774814295"/>
                    </a:ext>
                  </a:extLst>
                </a:gridCol>
                <a:gridCol w="1298901">
                  <a:extLst>
                    <a:ext uri="{9D8B030D-6E8A-4147-A177-3AD203B41FA5}">
                      <a16:colId xmlns:a16="http://schemas.microsoft.com/office/drawing/2014/main" val="20001"/>
                    </a:ext>
                  </a:extLst>
                </a:gridCol>
                <a:gridCol w="1113913">
                  <a:extLst>
                    <a:ext uri="{9D8B030D-6E8A-4147-A177-3AD203B41FA5}">
                      <a16:colId xmlns:a16="http://schemas.microsoft.com/office/drawing/2014/main" val="1891718043"/>
                    </a:ext>
                  </a:extLst>
                </a:gridCol>
                <a:gridCol w="1206407">
                  <a:extLst>
                    <a:ext uri="{9D8B030D-6E8A-4147-A177-3AD203B41FA5}">
                      <a16:colId xmlns:a16="http://schemas.microsoft.com/office/drawing/2014/main" val="1928204515"/>
                    </a:ext>
                  </a:extLst>
                </a:gridCol>
                <a:gridCol w="1206407">
                  <a:extLst>
                    <a:ext uri="{9D8B030D-6E8A-4147-A177-3AD203B41FA5}">
                      <a16:colId xmlns:a16="http://schemas.microsoft.com/office/drawing/2014/main" val="1334624008"/>
                    </a:ext>
                  </a:extLst>
                </a:gridCol>
              </a:tblGrid>
              <a:tr h="506711">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Current Large Entity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mn-lt"/>
                        </a:rPr>
                        <a:t>Proposed </a:t>
                      </a:r>
                      <a:r>
                        <a:rPr lang="en-US" sz="1200" b="1" i="0" u="none" strike="noStrike" dirty="0" smtClean="0">
                          <a:solidFill>
                            <a:srgbClr val="000000"/>
                          </a:solidFill>
                          <a:effectLst/>
                          <a:latin typeface="+mn-lt"/>
                        </a:rPr>
                        <a:t>Large Entity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200" dirty="0" smtClean="0">
                          <a:solidFill>
                            <a:prstClr val="black"/>
                          </a:solidFill>
                          <a:latin typeface="+mn-lt"/>
                        </a:rPr>
                        <a:t>Non-DOCX Filing Surcharge</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$400 </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+$400</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9491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000" b="1" dirty="0" smtClean="0">
                <a:latin typeface="+mn-lt"/>
              </a:rPr>
              <a:t>Pro </a:t>
            </a:r>
            <a:r>
              <a:rPr lang="en-US" sz="4000" b="1" dirty="0" err="1" smtClean="0">
                <a:latin typeface="+mn-lt"/>
              </a:rPr>
              <a:t>hac</a:t>
            </a:r>
            <a:r>
              <a:rPr lang="en-US" sz="4000" b="1" dirty="0" smtClean="0">
                <a:latin typeface="+mn-lt"/>
              </a:rPr>
              <a:t> vice</a:t>
            </a:r>
          </a:p>
        </p:txBody>
      </p:sp>
      <p:sp>
        <p:nvSpPr>
          <p:cNvPr id="4" name="Content Placeholder 3"/>
          <p:cNvSpPr>
            <a:spLocks noGrp="1"/>
          </p:cNvSpPr>
          <p:nvPr>
            <p:ph idx="1"/>
          </p:nvPr>
        </p:nvSpPr>
        <p:spPr>
          <a:xfrm>
            <a:off x="457200" y="2578100"/>
            <a:ext cx="8229600" cy="2655751"/>
          </a:xfrm>
        </p:spPr>
        <p:txBody>
          <a:bodyPr>
            <a:normAutofit fontScale="47500" lnSpcReduction="20000"/>
          </a:bodyPr>
          <a:lstStyle/>
          <a:p>
            <a:r>
              <a:rPr lang="en-US" dirty="0" smtClean="0"/>
              <a:t>This fee is for counsel who are not registered practitioners to be granted admission in limited circumstances, e.g., where a practitioner is an experienced litigator who is familiar with the subject matter involved in a proceeding.</a:t>
            </a:r>
          </a:p>
          <a:p>
            <a:r>
              <a:rPr lang="en-US" dirty="0" smtClean="0"/>
              <a:t>Once a request is granted, the counsel is admitted for the entire duration of a proceeding, which may extend for several years (e.g., when an inter </a:t>
            </a:r>
            <a:r>
              <a:rPr lang="en-US" dirty="0" err="1" smtClean="0"/>
              <a:t>partes</a:t>
            </a:r>
            <a:r>
              <a:rPr lang="en-US" dirty="0" smtClean="0"/>
              <a:t> review proceeds to final written decision, and, after appeal to the Federal Circuit, is remanded back to PTAB for further proceedings).</a:t>
            </a:r>
          </a:p>
          <a:p>
            <a:r>
              <a:rPr lang="en-US" dirty="0" smtClean="0"/>
              <a:t>If a non-registered practitioner requests admission to multiple AIA trial proceedings, multiple requests and fees would be required, one for each proceeding.</a:t>
            </a:r>
          </a:p>
          <a:p>
            <a:r>
              <a:rPr lang="en-US" dirty="0" smtClean="0"/>
              <a:t>This fee shifts the cost of the services PTAB provides in processing requests by counsel, who are not registered practitioners, from the overall trial fees to the </a:t>
            </a:r>
            <a:br>
              <a:rPr lang="en-US" dirty="0" smtClean="0"/>
            </a:br>
            <a:r>
              <a:rPr lang="en-US" dirty="0" smtClean="0"/>
              <a:t>requesting counsel.</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14</a:t>
            </a:fld>
            <a:endParaRPr lang="en-US" dirty="0"/>
          </a:p>
        </p:txBody>
      </p:sp>
      <p:graphicFrame>
        <p:nvGraphicFramePr>
          <p:cNvPr id="10" name="Table 9"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960459682"/>
              </p:ext>
            </p:extLst>
          </p:nvPr>
        </p:nvGraphicFramePr>
        <p:xfrm>
          <a:off x="457201" y="1447584"/>
          <a:ext cx="8229600" cy="1066366"/>
        </p:xfrm>
        <a:graphic>
          <a:graphicData uri="http://schemas.openxmlformats.org/drawingml/2006/table">
            <a:tbl>
              <a:tblPr firstRow="1"/>
              <a:tblGrid>
                <a:gridCol w="2383858">
                  <a:extLst>
                    <a:ext uri="{9D8B030D-6E8A-4147-A177-3AD203B41FA5}">
                      <a16:colId xmlns:a16="http://schemas.microsoft.com/office/drawing/2014/main" val="20000"/>
                    </a:ext>
                  </a:extLst>
                </a:gridCol>
                <a:gridCol w="1177847">
                  <a:extLst>
                    <a:ext uri="{9D8B030D-6E8A-4147-A177-3AD203B41FA5}">
                      <a16:colId xmlns:a16="http://schemas.microsoft.com/office/drawing/2014/main" val="1774814295"/>
                    </a:ext>
                  </a:extLst>
                </a:gridCol>
                <a:gridCol w="1356760">
                  <a:extLst>
                    <a:ext uri="{9D8B030D-6E8A-4147-A177-3AD203B41FA5}">
                      <a16:colId xmlns:a16="http://schemas.microsoft.com/office/drawing/2014/main" val="20001"/>
                    </a:ext>
                  </a:extLst>
                </a:gridCol>
                <a:gridCol w="1065760">
                  <a:extLst>
                    <a:ext uri="{9D8B030D-6E8A-4147-A177-3AD203B41FA5}">
                      <a16:colId xmlns:a16="http://schemas.microsoft.com/office/drawing/2014/main" val="1891718043"/>
                    </a:ext>
                  </a:extLst>
                </a:gridCol>
                <a:gridCol w="1111021">
                  <a:extLst>
                    <a:ext uri="{9D8B030D-6E8A-4147-A177-3AD203B41FA5}">
                      <a16:colId xmlns:a16="http://schemas.microsoft.com/office/drawing/2014/main" val="1928204515"/>
                    </a:ext>
                  </a:extLst>
                </a:gridCol>
                <a:gridCol w="1134354">
                  <a:extLst>
                    <a:ext uri="{9D8B030D-6E8A-4147-A177-3AD203B41FA5}">
                      <a16:colId xmlns:a16="http://schemas.microsoft.com/office/drawing/2014/main" val="1334624008"/>
                    </a:ext>
                  </a:extLst>
                </a:gridCol>
              </a:tblGrid>
              <a:tr h="506711">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Current Large Entity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mn-lt"/>
                        </a:rPr>
                        <a:t>Proposed </a:t>
                      </a:r>
                      <a:r>
                        <a:rPr lang="en-US" sz="1200" b="1" i="0" u="none" strike="noStrike" dirty="0" smtClean="0">
                          <a:solidFill>
                            <a:srgbClr val="000000"/>
                          </a:solidFill>
                          <a:effectLst/>
                          <a:latin typeface="+mn-lt"/>
                        </a:rPr>
                        <a:t>Large Entity Fee Rate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29432">
                <a:tc>
                  <a:txBody>
                    <a:bodyPr/>
                    <a:lstStyle/>
                    <a:p>
                      <a:pPr marL="0" lvl="1" indent="0" eaLnBrk="1" fontAlgn="auto" hangingPunct="1">
                        <a:spcBef>
                          <a:spcPts val="0"/>
                        </a:spcBef>
                        <a:spcAft>
                          <a:spcPts val="0"/>
                        </a:spcAft>
                        <a:buClrTx/>
                        <a:buSzTx/>
                        <a:buFont typeface="Arial" panose="020B0604020202020204" pitchFamily="34" charset="0"/>
                        <a:buNone/>
                      </a:pPr>
                      <a:r>
                        <a:rPr lang="en-US" sz="1200" dirty="0" smtClean="0">
                          <a:solidFill>
                            <a:prstClr val="black"/>
                          </a:solidFill>
                          <a:latin typeface="+mn-lt"/>
                        </a:rPr>
                        <a:t>Fee for Non-Registered Practitioners to Appear Before the Patent Trial and Appeals Board</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$250 </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+$250</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6431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Annual active patent practitioner fee </a:t>
            </a:r>
            <a:endParaRPr lang="en-US" dirty="0"/>
          </a:p>
        </p:txBody>
      </p:sp>
      <p:sp>
        <p:nvSpPr>
          <p:cNvPr id="3" name="Content Placeholder 2"/>
          <p:cNvSpPr>
            <a:spLocks noGrp="1"/>
          </p:cNvSpPr>
          <p:nvPr>
            <p:ph idx="1"/>
          </p:nvPr>
        </p:nvSpPr>
        <p:spPr>
          <a:xfrm>
            <a:off x="457200" y="2851150"/>
            <a:ext cx="8229600" cy="2382701"/>
          </a:xfrm>
          <a:ln>
            <a:noFill/>
          </a:ln>
        </p:spPr>
        <p:txBody>
          <a:bodyPr>
            <a:normAutofit fontScale="32500" lnSpcReduction="20000"/>
          </a:bodyPr>
          <a:lstStyle/>
          <a:p>
            <a:r>
              <a:rPr lang="en-US" dirty="0" smtClean="0"/>
              <a:t>This fee is proposed to allow the costs associated with the services that the Office of Enrollment and Discipline (OED) provides to patent practitioners—such as administering the disciplinary system and integrity of the register—to be directly recovered from those practitioners.  These fees parallel the way many state bars operate where the services of maintaining the bar are often paid by the attorneys who are members of that bar.</a:t>
            </a:r>
          </a:p>
          <a:p>
            <a:r>
              <a:rPr lang="en-US" dirty="0" smtClean="0"/>
              <a:t>Encouraging CLE by offering a discount will improve the quality of the bar and therefore of the resulting patents.</a:t>
            </a:r>
          </a:p>
          <a:p>
            <a:r>
              <a:rPr lang="en-US" dirty="0" smtClean="0"/>
              <a:t>In response to feedback from the PPAC and the public, the USPTO has made the following changes to the Annual Active Practitioner Fee proposal:  </a:t>
            </a:r>
          </a:p>
          <a:p>
            <a:pPr lvl="1"/>
            <a:r>
              <a:rPr lang="en-US" dirty="0" smtClean="0"/>
              <a:t>The paper filing option has been removed.  Only electronic payments will be accepted.  </a:t>
            </a:r>
          </a:p>
          <a:p>
            <a:pPr lvl="1"/>
            <a:r>
              <a:rPr lang="en-US" dirty="0" smtClean="0"/>
              <a:t>Practitioners who are endorsed on the register as voluntarily inactive will be liable for a fee of $70 per year to cover OED’s administrative costs in maintaining the register and updating their information, but will not be required to re-take and pass the registration examination after any number of years.</a:t>
            </a:r>
          </a:p>
          <a:p>
            <a:pPr lvl="1"/>
            <a:r>
              <a:rPr lang="en-US" dirty="0" smtClean="0"/>
              <a:t>Created a new emeritus status, which allows practitioners to practice before the Office in patent matters pro bono through the </a:t>
            </a:r>
            <a:br>
              <a:rPr lang="en-US" dirty="0" smtClean="0"/>
            </a:br>
            <a:r>
              <a:rPr lang="en-US" dirty="0" smtClean="0"/>
              <a:t>USPTO Patent Pro Bono Program. Practitioners who are endorsed on the roster as in emeritus status will not be liable for the </a:t>
            </a:r>
            <a:br>
              <a:rPr lang="en-US" dirty="0" smtClean="0"/>
            </a:br>
            <a:r>
              <a:rPr lang="en-US" dirty="0" smtClean="0"/>
              <a:t>Annual Active Practitioner Fee. </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15</a:t>
            </a:fld>
            <a:endParaRPr lang="en-US"/>
          </a:p>
        </p:txBody>
      </p:sp>
      <p:graphicFrame>
        <p:nvGraphicFramePr>
          <p:cNvPr id="6" name="Table 5"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2062509310"/>
              </p:ext>
            </p:extLst>
          </p:nvPr>
        </p:nvGraphicFramePr>
        <p:xfrm>
          <a:off x="457199" y="1447584"/>
          <a:ext cx="8229601" cy="1336310"/>
        </p:xfrm>
        <a:graphic>
          <a:graphicData uri="http://schemas.openxmlformats.org/drawingml/2006/table">
            <a:tbl>
              <a:tblPr firstRow="1"/>
              <a:tblGrid>
                <a:gridCol w="3988411">
                  <a:extLst>
                    <a:ext uri="{9D8B030D-6E8A-4147-A177-3AD203B41FA5}">
                      <a16:colId xmlns:a16="http://schemas.microsoft.com/office/drawing/2014/main" val="20000"/>
                    </a:ext>
                  </a:extLst>
                </a:gridCol>
                <a:gridCol w="809976">
                  <a:extLst>
                    <a:ext uri="{9D8B030D-6E8A-4147-A177-3AD203B41FA5}">
                      <a16:colId xmlns:a16="http://schemas.microsoft.com/office/drawing/2014/main" val="2603864222"/>
                    </a:ext>
                  </a:extLst>
                </a:gridCol>
                <a:gridCol w="882295">
                  <a:extLst>
                    <a:ext uri="{9D8B030D-6E8A-4147-A177-3AD203B41FA5}">
                      <a16:colId xmlns:a16="http://schemas.microsoft.com/office/drawing/2014/main" val="20001"/>
                    </a:ext>
                  </a:extLst>
                </a:gridCol>
                <a:gridCol w="846136">
                  <a:extLst>
                    <a:ext uri="{9D8B030D-6E8A-4147-A177-3AD203B41FA5}">
                      <a16:colId xmlns:a16="http://schemas.microsoft.com/office/drawing/2014/main" val="715858738"/>
                    </a:ext>
                  </a:extLst>
                </a:gridCol>
                <a:gridCol w="860599">
                  <a:extLst>
                    <a:ext uri="{9D8B030D-6E8A-4147-A177-3AD203B41FA5}">
                      <a16:colId xmlns:a16="http://schemas.microsoft.com/office/drawing/2014/main" val="96310378"/>
                    </a:ext>
                  </a:extLst>
                </a:gridCol>
                <a:gridCol w="842184">
                  <a:extLst>
                    <a:ext uri="{9D8B030D-6E8A-4147-A177-3AD203B41FA5}">
                      <a16:colId xmlns:a16="http://schemas.microsoft.com/office/drawing/2014/main" val="886255528"/>
                    </a:ext>
                  </a:extLst>
                </a:gridCol>
              </a:tblGrid>
              <a:tr h="255152">
                <a:tc>
                  <a:txBody>
                    <a:bodyPr/>
                    <a:lstStyle/>
                    <a:p>
                      <a:pPr algn="ctr" fontAlgn="ctr"/>
                      <a:r>
                        <a:rPr lang="en-US" sz="1100" b="1" i="0" u="none" strike="noStrike" dirty="0" smtClean="0">
                          <a:solidFill>
                            <a:srgbClr val="000000"/>
                          </a:solidFill>
                          <a:effectLst/>
                          <a:latin typeface="+mn-lt"/>
                        </a:rPr>
                        <a:t>Fee Description</a:t>
                      </a:r>
                      <a:endParaRPr lang="en-US" sz="11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mn-lt"/>
                        </a:rPr>
                        <a:t>Current Fee Rate</a:t>
                      </a:r>
                      <a:endParaRPr lang="en-US" sz="11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mn-lt"/>
                        </a:rPr>
                        <a:t>Proposed </a:t>
                      </a:r>
                      <a:r>
                        <a:rPr lang="en-US" sz="1100" b="1" i="0" u="none" strike="noStrike" dirty="0" smtClean="0">
                          <a:solidFill>
                            <a:srgbClr val="000000"/>
                          </a:solidFill>
                          <a:effectLst/>
                          <a:latin typeface="+mn-lt"/>
                        </a:rPr>
                        <a:t>Fee Rate</a:t>
                      </a:r>
                      <a:endParaRPr lang="en-US" sz="11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1" i="0" u="none" strike="noStrike" dirty="0" smtClean="0">
                          <a:solidFill>
                            <a:srgbClr val="000000"/>
                          </a:solidFill>
                          <a:effectLst/>
                          <a:latin typeface="+mn-lt"/>
                        </a:rPr>
                        <a:t>Dollar</a:t>
                      </a:r>
                      <a:r>
                        <a:rPr lang="en-US" sz="1100" b="1" i="0" u="none" strike="noStrike" baseline="0" dirty="0" smtClean="0">
                          <a:solidFill>
                            <a:srgbClr val="000000"/>
                          </a:solidFill>
                          <a:effectLst/>
                          <a:latin typeface="+mn-lt"/>
                        </a:rPr>
                        <a:t> Change</a:t>
                      </a:r>
                      <a:endParaRPr lang="en-US" sz="11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Percent Change</a:t>
                      </a:r>
                      <a:endParaRPr lang="en-US" sz="11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smtClean="0">
                          <a:solidFill>
                            <a:srgbClr val="000000"/>
                          </a:solidFill>
                          <a:effectLst/>
                          <a:latin typeface="+mn-lt"/>
                        </a:rPr>
                        <a:t>FY 2018 Unit Cost</a:t>
                      </a:r>
                      <a:endParaRPr lang="en-US" sz="11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81153">
                <a:tc>
                  <a:txBody>
                    <a:bodyPr/>
                    <a:lstStyle/>
                    <a:p>
                      <a:pPr marL="0" lvl="1" indent="0" eaLnBrk="1" fontAlgn="auto" hangingPunct="1">
                        <a:spcBef>
                          <a:spcPts val="0"/>
                        </a:spcBef>
                        <a:spcAft>
                          <a:spcPts val="0"/>
                        </a:spcAft>
                        <a:buClrTx/>
                        <a:buSzTx/>
                        <a:buFont typeface="Arial" panose="020B0604020202020204" pitchFamily="34" charset="0"/>
                        <a:buNone/>
                      </a:pPr>
                      <a:r>
                        <a:rPr lang="en-US" sz="1100" dirty="0" smtClean="0">
                          <a:solidFill>
                            <a:prstClr val="black"/>
                          </a:solidFill>
                          <a:latin typeface="+mn-lt"/>
                        </a:rPr>
                        <a:t>Annual Active Patent Practitioner Fee </a:t>
                      </a:r>
                      <a:r>
                        <a:rPr lang="en-US" sz="1100" i="1" dirty="0" smtClean="0">
                          <a:solidFill>
                            <a:prstClr val="black"/>
                          </a:solidFill>
                          <a:latin typeface="+mn-lt"/>
                        </a:rPr>
                        <a:t>without </a:t>
                      </a:r>
                      <a:r>
                        <a:rPr lang="en-US" sz="1100" dirty="0" smtClean="0">
                          <a:solidFill>
                            <a:prstClr val="black"/>
                          </a:solidFill>
                          <a:latin typeface="+mn-lt"/>
                        </a:rPr>
                        <a:t>certifying continuing legal education (CLE) completion</a:t>
                      </a: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$340</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100" b="0" i="0" u="none" strike="noStrike" dirty="0" smtClean="0">
                          <a:solidFill>
                            <a:srgbClr val="000000"/>
                          </a:solidFill>
                          <a:effectLst/>
                          <a:latin typeface="+mn-lt"/>
                        </a:rPr>
                        <a:t>+$340</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9754">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100" kern="1200" dirty="0" smtClean="0">
                          <a:solidFill>
                            <a:prstClr val="black"/>
                          </a:solidFill>
                          <a:latin typeface="+mn-lt"/>
                          <a:ea typeface="+mn-ea"/>
                          <a:cs typeface="+mn-cs"/>
                        </a:rPr>
                        <a:t>Annual Active Patent Practitioner Fee </a:t>
                      </a:r>
                      <a:r>
                        <a:rPr lang="en-US" sz="1100" i="1" kern="1200" dirty="0" smtClean="0">
                          <a:solidFill>
                            <a:prstClr val="black"/>
                          </a:solidFill>
                          <a:latin typeface="+mn-lt"/>
                          <a:ea typeface="+mn-ea"/>
                          <a:cs typeface="+mn-cs"/>
                        </a:rPr>
                        <a:t>with</a:t>
                      </a:r>
                      <a:r>
                        <a:rPr lang="en-US" sz="1100" kern="1200" dirty="0" smtClean="0">
                          <a:solidFill>
                            <a:prstClr val="black"/>
                          </a:solidFill>
                          <a:latin typeface="+mn-lt"/>
                          <a:ea typeface="+mn-ea"/>
                          <a:cs typeface="+mn-cs"/>
                        </a:rPr>
                        <a:t> certifying continuing legal education (CLE) completion</a:t>
                      </a:r>
                      <a:endParaRPr lang="en-US" sz="1100" kern="1200" dirty="0">
                        <a:solidFill>
                          <a:prstClr val="black"/>
                        </a:solidFill>
                        <a:latin typeface="+mn-lt"/>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$240</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+$240</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29108">
                <a:tc>
                  <a:txBody>
                    <a:bodyPr/>
                    <a:lstStyle/>
                    <a:p>
                      <a:pPr marL="0" lvl="1" indent="0" algn="l" defTabSz="457200" rtl="0" eaLnBrk="1" fontAlgn="auto" latinLnBrk="0" hangingPunct="1">
                        <a:spcBef>
                          <a:spcPts val="0"/>
                        </a:spcBef>
                        <a:spcAft>
                          <a:spcPts val="0"/>
                        </a:spcAft>
                        <a:buClrTx/>
                        <a:buSzTx/>
                        <a:buFont typeface="Arial" panose="020B0604020202020204" pitchFamily="34" charset="0"/>
                        <a:buNone/>
                      </a:pPr>
                      <a:r>
                        <a:rPr lang="en-US" sz="1100" kern="1200" dirty="0" smtClean="0">
                          <a:solidFill>
                            <a:prstClr val="black"/>
                          </a:solidFill>
                          <a:latin typeface="+mn-lt"/>
                          <a:ea typeface="+mn-ea"/>
                          <a:cs typeface="+mn-cs"/>
                        </a:rPr>
                        <a:t>Annual Patent Practitioner Fee – Voluntarily Inactive</a:t>
                      </a:r>
                      <a:endParaRPr lang="en-US" sz="1100" kern="1200" dirty="0">
                        <a:solidFill>
                          <a:prstClr val="black"/>
                        </a:solidFill>
                        <a:latin typeface="+mn-lt"/>
                        <a:ea typeface="+mn-ea"/>
                        <a:cs typeface="+mn-cs"/>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$70</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+$70</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n-lt"/>
                        </a:rPr>
                        <a:t>n/a</a:t>
                      </a:r>
                      <a:endParaRPr lang="en-US" sz="1100" b="0"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7680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Discontinued Fees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21104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000" b="1" dirty="0" smtClean="0">
                <a:latin typeface="+mn-lt"/>
              </a:rPr>
              <a:t>Patent service fees</a:t>
            </a:r>
          </a:p>
        </p:txBody>
      </p:sp>
      <p:sp>
        <p:nvSpPr>
          <p:cNvPr id="5" name="Content Placeholder 4"/>
          <p:cNvSpPr>
            <a:spLocks noGrp="1"/>
          </p:cNvSpPr>
          <p:nvPr>
            <p:ph idx="1"/>
          </p:nvPr>
        </p:nvSpPr>
        <p:spPr>
          <a:xfrm>
            <a:off x="457200" y="3257550"/>
            <a:ext cx="8229600" cy="1976301"/>
          </a:xfrm>
          <a:ln>
            <a:noFill/>
          </a:ln>
        </p:spPr>
        <p:txBody>
          <a:bodyPr>
            <a:normAutofit fontScale="70000" lnSpcReduction="20000"/>
          </a:bodyPr>
          <a:lstStyle/>
          <a:p>
            <a:r>
              <a:rPr lang="en-US" dirty="0" smtClean="0"/>
              <a:t>In January 2018 certain computer service fees were discontinued, and these services were made free. These proposed changes follow that trend.</a:t>
            </a:r>
          </a:p>
          <a:p>
            <a:r>
              <a:rPr lang="en-US" dirty="0" smtClean="0"/>
              <a:t>These service fees will be eliminated and the Office will instead provide these services, in a slightly modified form (electronic), for free.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17</a:t>
            </a:fld>
            <a:endParaRPr lang="en-US" dirty="0"/>
          </a:p>
        </p:txBody>
      </p:sp>
      <p:graphicFrame>
        <p:nvGraphicFramePr>
          <p:cNvPr id="10" name="Table 9" descr="Inter Partes Review Request Fee - Up to 20 Claims - $9,000 to $14,000 &#10;Inter Partes Review Post-Institution Fee - Up to 15 Claims - $14,000 to $16,500 &#10;Post-Grant or Covered Business Method Review Request Fee - Up to 20 Claims - $12,000 to $16,000 &#10;Post-Grant or Covered Business Method Review Post-Institution Fee - Up to 15 Claims - $18,000 to $22,000 &#10;" title="Current and Proposed Fees for Large Entities - IPR, PGR, and CBMs"/>
          <p:cNvGraphicFramePr>
            <a:graphicFrameLocks noGrp="1"/>
          </p:cNvGraphicFramePr>
          <p:nvPr>
            <p:extLst>
              <p:ext uri="{D42A27DB-BD31-4B8C-83A1-F6EECF244321}">
                <p14:modId xmlns:p14="http://schemas.microsoft.com/office/powerpoint/2010/main" val="3682787381"/>
              </p:ext>
            </p:extLst>
          </p:nvPr>
        </p:nvGraphicFramePr>
        <p:xfrm>
          <a:off x="457200" y="1449183"/>
          <a:ext cx="8229600" cy="1744159"/>
        </p:xfrm>
        <a:graphic>
          <a:graphicData uri="http://schemas.openxmlformats.org/drawingml/2006/table">
            <a:tbl>
              <a:tblPr firstRow="1"/>
              <a:tblGrid>
                <a:gridCol w="2636807">
                  <a:extLst>
                    <a:ext uri="{9D8B030D-6E8A-4147-A177-3AD203B41FA5}">
                      <a16:colId xmlns:a16="http://schemas.microsoft.com/office/drawing/2014/main" val="20000"/>
                    </a:ext>
                  </a:extLst>
                </a:gridCol>
                <a:gridCol w="1153070">
                  <a:extLst>
                    <a:ext uri="{9D8B030D-6E8A-4147-A177-3AD203B41FA5}">
                      <a16:colId xmlns:a16="http://schemas.microsoft.com/office/drawing/2014/main" val="2074380860"/>
                    </a:ext>
                  </a:extLst>
                </a:gridCol>
                <a:gridCol w="1350175">
                  <a:extLst>
                    <a:ext uri="{9D8B030D-6E8A-4147-A177-3AD203B41FA5}">
                      <a16:colId xmlns:a16="http://schemas.microsoft.com/office/drawing/2014/main" val="20001"/>
                    </a:ext>
                  </a:extLst>
                </a:gridCol>
                <a:gridCol w="1033874">
                  <a:extLst>
                    <a:ext uri="{9D8B030D-6E8A-4147-A177-3AD203B41FA5}">
                      <a16:colId xmlns:a16="http://schemas.microsoft.com/office/drawing/2014/main" val="1918228057"/>
                    </a:ext>
                  </a:extLst>
                </a:gridCol>
                <a:gridCol w="1025298">
                  <a:extLst>
                    <a:ext uri="{9D8B030D-6E8A-4147-A177-3AD203B41FA5}">
                      <a16:colId xmlns:a16="http://schemas.microsoft.com/office/drawing/2014/main" val="2731739316"/>
                    </a:ext>
                  </a:extLst>
                </a:gridCol>
                <a:gridCol w="1030376">
                  <a:extLst>
                    <a:ext uri="{9D8B030D-6E8A-4147-A177-3AD203B41FA5}">
                      <a16:colId xmlns:a16="http://schemas.microsoft.com/office/drawing/2014/main" val="2900031208"/>
                    </a:ext>
                  </a:extLst>
                </a:gridCol>
              </a:tblGrid>
              <a:tr h="331447">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015" marR="11015" marT="1101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1" i="0" u="none" strike="noStrike" dirty="0" smtClean="0">
                          <a:solidFill>
                            <a:srgbClr val="000000"/>
                          </a:solidFill>
                          <a:effectLst/>
                          <a:latin typeface="+mn-lt"/>
                        </a:rPr>
                        <a:t>Current</a:t>
                      </a:r>
                      <a:r>
                        <a:rPr lang="en-US" sz="1200" b="1" i="0" u="none" strike="noStrike" baseline="0" dirty="0" smtClean="0">
                          <a:solidFill>
                            <a:srgbClr val="000000"/>
                          </a:solidFill>
                          <a:effectLst/>
                          <a:latin typeface="+mn-lt"/>
                        </a:rPr>
                        <a:t> Fee Rates</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mn-lt"/>
                        </a:rPr>
                        <a:t>Proposed </a:t>
                      </a:r>
                      <a:r>
                        <a:rPr lang="en-US" sz="1200" b="1" i="0" u="none" strike="noStrike" dirty="0" smtClean="0">
                          <a:solidFill>
                            <a:srgbClr val="000000"/>
                          </a:solidFill>
                          <a:effectLst/>
                          <a:latin typeface="+mn-lt"/>
                        </a:rPr>
                        <a:t>Fee </a:t>
                      </a:r>
                      <a:r>
                        <a:rPr lang="en-US" sz="1200" b="1" i="0" u="none" strike="noStrike" dirty="0">
                          <a:solidFill>
                            <a:srgbClr val="000000"/>
                          </a:solidFill>
                          <a:effectLst/>
                          <a:latin typeface="+mn-lt"/>
                        </a:rPr>
                        <a:t>Rates</a:t>
                      </a: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 Change</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015" marR="11015" marT="110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46053">
                <a:tc>
                  <a:txBody>
                    <a:bodyPr/>
                    <a:lstStyle/>
                    <a:p>
                      <a:pPr algn="l" fontAlgn="ctr"/>
                      <a:r>
                        <a:rPr lang="en-US" sz="1200" b="0" i="0" u="none" strike="noStrike" dirty="0" smtClean="0">
                          <a:solidFill>
                            <a:schemeClr val="tx1"/>
                          </a:solidFill>
                          <a:effectLst/>
                          <a:latin typeface="+mn-lt"/>
                        </a:rPr>
                        <a:t>Copy of Patent Technology Monitoring Team (PTMT) Patent Bibliographic Extract and other DVD (optical disc)</a:t>
                      </a:r>
                      <a:endParaRPr lang="en-US"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chemeClr val="tx1"/>
                          </a:solidFill>
                          <a:effectLst/>
                          <a:latin typeface="+mn-lt"/>
                        </a:rPr>
                        <a:t>$50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Discontinue</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chemeClr val="tx1"/>
                          </a:solidFill>
                          <a:effectLst/>
                          <a:latin typeface="+mn-lt"/>
                        </a:rPr>
                        <a:t>-$50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45232">
                <a:tc>
                  <a:txBody>
                    <a:bodyPr/>
                    <a:lstStyle/>
                    <a:p>
                      <a:pPr algn="l" fontAlgn="b"/>
                      <a:r>
                        <a:rPr lang="en-US" sz="1200" b="0" i="0" u="none" strike="noStrike" dirty="0" smtClean="0">
                          <a:solidFill>
                            <a:schemeClr val="tx1"/>
                          </a:solidFill>
                          <a:effectLst/>
                          <a:latin typeface="+mn-lt"/>
                        </a:rPr>
                        <a:t>Copy of U.S. Patent Custom Data Extracts</a:t>
                      </a:r>
                      <a:endParaRPr lang="en-US"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200" b="0" i="0" u="none" strike="noStrike" dirty="0" smtClean="0">
                          <a:solidFill>
                            <a:schemeClr val="tx1"/>
                          </a:solidFill>
                          <a:effectLst/>
                          <a:latin typeface="+mn-lt"/>
                        </a:rPr>
                        <a:t>$100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Discontinue</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chemeClr val="tx1"/>
                          </a:solidFill>
                          <a:effectLst/>
                          <a:latin typeface="+mn-lt"/>
                        </a:rPr>
                        <a:t>-$100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37744">
                <a:tc>
                  <a:txBody>
                    <a:bodyPr/>
                    <a:lstStyle/>
                    <a:p>
                      <a:pPr algn="l" fontAlgn="b"/>
                      <a:r>
                        <a:rPr lang="en-US" sz="1200" b="0" i="0" u="none" strike="noStrike" dirty="0" smtClean="0">
                          <a:solidFill>
                            <a:schemeClr val="tx1"/>
                          </a:solidFill>
                          <a:effectLst/>
                          <a:latin typeface="+mn-lt"/>
                        </a:rPr>
                        <a:t>Copy of Selected Technology Reports, Miscellaneous Technology Areas</a:t>
                      </a:r>
                      <a:endParaRPr lang="en-US" sz="1200" b="0" i="0" u="none" strike="noStrike" dirty="0">
                        <a:solidFill>
                          <a:schemeClr val="tx1"/>
                        </a:solidFill>
                        <a:effectLst/>
                        <a:latin typeface="+mn-lt"/>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0" i="0" u="none" strike="noStrike" dirty="0" smtClean="0">
                          <a:solidFill>
                            <a:schemeClr val="tx1"/>
                          </a:solidFill>
                          <a:effectLst/>
                          <a:latin typeface="+mn-lt"/>
                        </a:rPr>
                        <a:t>$30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200" rtl="0" eaLnBrk="1" fontAlgn="ctr" latinLnBrk="0" hangingPunct="1"/>
                      <a:r>
                        <a:rPr lang="en-US" sz="1200" b="0" i="0" u="none" strike="noStrike" kern="1200" dirty="0" smtClean="0">
                          <a:solidFill>
                            <a:schemeClr val="tx1"/>
                          </a:solidFill>
                          <a:effectLst/>
                          <a:latin typeface="+mn-lt"/>
                          <a:ea typeface="+mn-ea"/>
                          <a:cs typeface="+mn-cs"/>
                        </a:rPr>
                        <a:t>Discontinue</a:t>
                      </a:r>
                      <a:endParaRPr lang="en-US" sz="1200" b="0" i="0" u="none" strike="noStrike" kern="1200" dirty="0">
                        <a:solidFill>
                          <a:schemeClr val="tx1"/>
                        </a:solidFill>
                        <a:effectLst/>
                        <a:latin typeface="+mn-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200" b="0" i="0" u="none" strike="noStrike" dirty="0" smtClean="0">
                          <a:solidFill>
                            <a:schemeClr val="tx1"/>
                          </a:solidFill>
                          <a:effectLst/>
                          <a:latin typeface="+mn-lt"/>
                        </a:rPr>
                        <a:t>-$30</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effectLst/>
                          <a:latin typeface="+mn-lt"/>
                        </a:rPr>
                        <a:t>n/a</a:t>
                      </a:r>
                      <a:endParaRPr lang="en-US" sz="1200" b="0"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6602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Across the Board Fee Adjustments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734615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Across the board fee adjustments</a:t>
            </a:r>
            <a:endParaRPr lang="en-US" dirty="0"/>
          </a:p>
        </p:txBody>
      </p:sp>
      <p:sp>
        <p:nvSpPr>
          <p:cNvPr id="7" name="Content Placeholder 6"/>
          <p:cNvSpPr>
            <a:spLocks noGrp="1"/>
          </p:cNvSpPr>
          <p:nvPr>
            <p:ph idx="1"/>
          </p:nvPr>
        </p:nvSpPr>
        <p:spPr/>
        <p:txBody>
          <a:bodyPr>
            <a:normAutofit fontScale="47500" lnSpcReduction="20000"/>
          </a:bodyPr>
          <a:lstStyle/>
          <a:p>
            <a:r>
              <a:rPr lang="en-US" dirty="0" smtClean="0"/>
              <a:t>The patent-related fees not mentioned previously will be increased by approximately five percent</a:t>
            </a:r>
            <a:r>
              <a:rPr lang="en-US" baseline="30000" dirty="0" smtClean="0"/>
              <a:t>1</a:t>
            </a:r>
            <a:r>
              <a:rPr lang="en-US" dirty="0" smtClean="0"/>
              <a:t>.  </a:t>
            </a:r>
          </a:p>
          <a:p>
            <a:r>
              <a:rPr lang="en-US" dirty="0" smtClean="0"/>
              <a:t>The proposed fee increases will provide the USPTO with sufficient aggregate revenue to recover aggregate cost of patent operations (based on current estimates</a:t>
            </a:r>
            <a:r>
              <a:rPr lang="en-US" baseline="30000" dirty="0" smtClean="0"/>
              <a:t>2</a:t>
            </a:r>
            <a:r>
              <a:rPr lang="en-US" dirty="0" smtClean="0"/>
              <a:t>), and advance policies that enhance the country’s innovation ecosystem and provide strong, reliable, and predictable IP rights.</a:t>
            </a:r>
          </a:p>
          <a:p>
            <a:r>
              <a:rPr lang="en-US" dirty="0" smtClean="0"/>
              <a:t>Given the nearly three year gap between the implementation of the current fee schedule (FY 2018 Patent Fee Rule) and the anticipated effective date of this proposed fee setting effort (January 2021), a five percent increase to fees is similar to fees rising by 1.6 percent annually, in order to help USPTO keep up with inflationary cost increases, as well as increases needed to achieve strategic goals.</a:t>
            </a:r>
          </a:p>
          <a:p>
            <a:r>
              <a:rPr lang="en-US" dirty="0" smtClean="0"/>
              <a:t>For the detailed list of all proposed patent fee adjustments please see Table of Patent Fees – Current, Proposed and Unit Cost at </a:t>
            </a:r>
            <a:r>
              <a:rPr lang="en-US" dirty="0" smtClean="0">
                <a:hlinkClick r:id="rId3"/>
              </a:rPr>
              <a:t>https://www.uspto.gov/about-us/performance-and-planning/fee-setting-and-adjusting</a:t>
            </a:r>
            <a:r>
              <a:rPr lang="en-US" dirty="0" smtClean="0"/>
              <a:t> </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
        <p:nvSpPr>
          <p:cNvPr id="5" name="Rectangle 4"/>
          <p:cNvSpPr/>
          <p:nvPr/>
        </p:nvSpPr>
        <p:spPr>
          <a:xfrm>
            <a:off x="806450" y="4661981"/>
            <a:ext cx="6591300" cy="938719"/>
          </a:xfrm>
          <a:prstGeom prst="rect">
            <a:avLst/>
          </a:prstGeom>
        </p:spPr>
        <p:txBody>
          <a:bodyPr wrap="square">
            <a:spAutoFit/>
          </a:bodyPr>
          <a:lstStyle/>
          <a:p>
            <a:pPr marL="57150" indent="-57150">
              <a:spcAft>
                <a:spcPts val="600"/>
              </a:spcAft>
            </a:pPr>
            <a:r>
              <a:rPr lang="en-US" sz="1000" baseline="30000" dirty="0" smtClean="0">
                <a:solidFill>
                  <a:prstClr val="black"/>
                </a:solidFill>
              </a:rPr>
              <a:t>1 </a:t>
            </a:r>
            <a:r>
              <a:rPr lang="en-US" sz="1000" dirty="0" smtClean="0">
                <a:solidFill>
                  <a:prstClr val="black"/>
                </a:solidFill>
              </a:rPr>
              <a:t>The </a:t>
            </a:r>
            <a:r>
              <a:rPr lang="en-US" sz="1000" dirty="0">
                <a:solidFill>
                  <a:prstClr val="black"/>
                </a:solidFill>
              </a:rPr>
              <a:t>proposed amounts are subject to USPTO fee rounding conventions, meaning that some fees will not change while others will be increasing slightly more or slightly less than five percent.</a:t>
            </a:r>
          </a:p>
          <a:p>
            <a:pPr marL="57150" indent="-57150">
              <a:spcAft>
                <a:spcPts val="600"/>
              </a:spcAft>
            </a:pPr>
            <a:r>
              <a:rPr lang="en-US" sz="1000" baseline="30000" dirty="0" smtClean="0"/>
              <a:t>2 </a:t>
            </a:r>
            <a:r>
              <a:rPr lang="en-US" sz="1000" dirty="0" smtClean="0"/>
              <a:t>Refreshed </a:t>
            </a:r>
            <a:r>
              <a:rPr lang="en-US" sz="1000" dirty="0"/>
              <a:t>estimates for the FY 2021 Budget will be available to the public before publication of the final rule.  If the </a:t>
            </a:r>
            <a:r>
              <a:rPr lang="en-US" sz="1000" dirty="0" smtClean="0"/>
              <a:t>FY 2021 </a:t>
            </a:r>
            <a:r>
              <a:rPr lang="en-US" sz="1000" dirty="0"/>
              <a:t>Budget indicates significant changes in the USPTO’s projected revenue or costs, the Office will refine the size of the across the board adjustment to achieve an appropriate revenue/cost balance.</a:t>
            </a:r>
          </a:p>
        </p:txBody>
      </p:sp>
    </p:spTree>
    <p:extLst>
      <p:ext uri="{BB962C8B-B14F-4D97-AF65-F5344CB8AC3E}">
        <p14:creationId xmlns:p14="http://schemas.microsoft.com/office/powerpoint/2010/main" val="541030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Notice of Proposed Rulemaking:  At-a-Glance</a:t>
            </a:r>
            <a:endParaRPr lang="en-US" dirty="0"/>
          </a:p>
        </p:txBody>
      </p:sp>
      <p:sp>
        <p:nvSpPr>
          <p:cNvPr id="4" name="Subtitle 3"/>
          <p:cNvSpPr>
            <a:spLocks noGrp="1"/>
          </p:cNvSpPr>
          <p:nvPr>
            <p:ph type="subTitle" idx="1"/>
          </p:nvPr>
        </p:nvSpPr>
        <p:spPr/>
        <p:txBody>
          <a:bodyPr>
            <a:normAutofit fontScale="92500" lnSpcReduction="10000"/>
          </a:bodyPr>
          <a:lstStyle/>
          <a:p>
            <a:r>
              <a:rPr lang="en-US" dirty="0" smtClean="0"/>
              <a:t>Setting and Adjusting Patent Fees </a:t>
            </a:r>
            <a:br>
              <a:rPr lang="en-US" dirty="0" smtClean="0"/>
            </a:br>
            <a:r>
              <a:rPr lang="en-US" dirty="0" smtClean="0"/>
              <a:t>during Fiscal Year 2020</a:t>
            </a:r>
          </a:p>
          <a:p>
            <a:r>
              <a:rPr lang="en-US" dirty="0" smtClean="0">
                <a:solidFill>
                  <a:srgbClr val="FF0000"/>
                </a:solidFill>
              </a:rPr>
              <a:t>July 2019</a:t>
            </a:r>
            <a:endParaRPr lang="en-US" dirty="0">
              <a:solidFill>
                <a:srgbClr val="FF0000"/>
              </a:solidFill>
            </a:endParaRPr>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Across the board fee adjustments (continued)</a:t>
            </a:r>
            <a:endParaRPr lang="en-US" dirty="0"/>
          </a:p>
        </p:txBody>
      </p:sp>
      <p:sp>
        <p:nvSpPr>
          <p:cNvPr id="3" name="Content Placeholder 2"/>
          <p:cNvSpPr>
            <a:spLocks noGrp="1"/>
          </p:cNvSpPr>
          <p:nvPr>
            <p:ph idx="1"/>
          </p:nvPr>
        </p:nvSpPr>
        <p:spPr>
          <a:xfrm>
            <a:off x="457200" y="1849583"/>
            <a:ext cx="8229600" cy="1854909"/>
          </a:xfrm>
        </p:spPr>
        <p:txBody>
          <a:bodyPr>
            <a:normAutofit fontScale="40000" lnSpcReduction="20000"/>
          </a:bodyPr>
          <a:lstStyle/>
          <a:p>
            <a:r>
              <a:rPr lang="en-US" dirty="0" smtClean="0"/>
              <a:t>Since the development of the patent fee schedule currently in effect, a number of assumptions on which the cost and revenue projections supporting the schedule are based have changed.</a:t>
            </a:r>
          </a:p>
          <a:p>
            <a:pPr lvl="1"/>
            <a:r>
              <a:rPr lang="en-US" dirty="0" smtClean="0"/>
              <a:t>Critical costs to the Agency continue to increase, including strategic decisions to increase the time allotted to patent examiners to review and issue highly reliable timely patents.</a:t>
            </a:r>
          </a:p>
          <a:p>
            <a:pPr lvl="1"/>
            <a:r>
              <a:rPr lang="en-US" dirty="0" smtClean="0"/>
              <a:t>Actual fee collections have not materialized as expected, and projected fee collections have been lowered as a result.</a:t>
            </a:r>
          </a:p>
          <a:p>
            <a:r>
              <a:rPr lang="en-US" dirty="0" smtClean="0"/>
              <a:t>Absent action to increase patent revenue and replenish the patent operating reserve, the operating reserve will be depleted within five years - forcing the office to abandon initiatives to improve patent reliability or implement these initiatives at the expense of application pendency targets and/or other strategic initiatives.</a:t>
            </a:r>
          </a:p>
        </p:txBody>
      </p:sp>
      <p:sp>
        <p:nvSpPr>
          <p:cNvPr id="5" name="Slide Number Placeholder 4"/>
          <p:cNvSpPr>
            <a:spLocks noGrp="1"/>
          </p:cNvSpPr>
          <p:nvPr>
            <p:ph type="sldNum" sz="quarter" idx="10"/>
          </p:nvPr>
        </p:nvSpPr>
        <p:spPr/>
        <p:txBody>
          <a:bodyPr/>
          <a:lstStyle/>
          <a:p>
            <a:fld id="{92DA454B-C859-4892-B9FA-68B588C9F547}" type="slidenum">
              <a:rPr lang="en-US" smtClean="0"/>
              <a:pPr/>
              <a:t>20</a:t>
            </a:fld>
            <a:endParaRPr lang="en-US" dirty="0"/>
          </a:p>
        </p:txBody>
      </p:sp>
      <p:graphicFrame>
        <p:nvGraphicFramePr>
          <p:cNvPr id="9" name="Chart 8" descr="End of Year Patent Operating Reserve, Actual and Projected&#10;" title="End of Year Patent Operating Reserve, Actual and Projected"/>
          <p:cNvGraphicFramePr>
            <a:graphicFrameLocks/>
          </p:cNvGraphicFramePr>
          <p:nvPr>
            <p:extLst>
              <p:ext uri="{D42A27DB-BD31-4B8C-83A1-F6EECF244321}">
                <p14:modId xmlns:p14="http://schemas.microsoft.com/office/powerpoint/2010/main" val="1474609859"/>
              </p:ext>
            </p:extLst>
          </p:nvPr>
        </p:nvGraphicFramePr>
        <p:xfrm>
          <a:off x="703386" y="3587262"/>
          <a:ext cx="7983414" cy="2013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3753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000" b="1" dirty="0" smtClean="0">
                <a:solidFill>
                  <a:schemeClr val="bg1"/>
                </a:solidFill>
                <a:latin typeface="+mn-lt"/>
              </a:rPr>
              <a:t>Additional Information</a:t>
            </a:r>
            <a:endParaRPr lang="en-US" sz="4000" b="1" dirty="0">
              <a:solidFill>
                <a:schemeClr val="bg1"/>
              </a:solidFill>
              <a:latin typeface="+mn-lt"/>
            </a:endParaRPr>
          </a:p>
        </p:txBody>
      </p:sp>
      <p:sp>
        <p:nvSpPr>
          <p:cNvPr id="10" name="Text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940616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Analyses and alternatives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As part of the rulemaking process, the USPTO conducted two analyses – an Initial Regulatory Flexibility Analysis (IRFA) and a Regulatory Impact Analysis (RIA).  The Office’s rulemaking strategies and goals, which are comprised of strategic priorities (goals, objectives, and initiatives) from the Strategic Plan and fee setting policy factors were analyzed for alignment to four alternatives:  (1) proposed fee schedule, (2) unit cost recovery, (3) across the board adjustment, and (4) baseline (current fee schedule).</a:t>
            </a:r>
          </a:p>
          <a:p>
            <a:r>
              <a:rPr lang="en-US" dirty="0" smtClean="0"/>
              <a:t>The IRFA finds that the proposed fee schedule does not impose undue or disproportionate burdens on smaller entities.</a:t>
            </a:r>
          </a:p>
          <a:p>
            <a:r>
              <a:rPr lang="en-US" dirty="0" smtClean="0"/>
              <a:t>The RIA concludes that the overall qualitative benefits to patent applicants, patent holders, other patent stakeholders, and society of the proposed fee schedule are significant, specifically those benefits related to the targeted fee schedule design changes. </a:t>
            </a:r>
          </a:p>
          <a:p>
            <a:r>
              <a:rPr lang="en-US" dirty="0" smtClean="0"/>
              <a:t>Both analyses find that patent applicants and holders can expect progress towards optimizing patent application pendency and examination timeframes; issuing highly reliable patents; fostering innovation through business effectiveness; enhancing the operations of PTAB; optimizing speed, quality, and cost-effectiveness of IT delivery to delivery to achieve business value; and ensuring financial sustainability to facilitate effective patent operations.</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pPr/>
              <a:t>22</a:t>
            </a:fld>
            <a:endParaRPr lang="en-US"/>
          </a:p>
        </p:txBody>
      </p:sp>
    </p:spTree>
    <p:extLst>
      <p:ext uri="{BB962C8B-B14F-4D97-AF65-F5344CB8AC3E}">
        <p14:creationId xmlns:p14="http://schemas.microsoft.com/office/powerpoint/2010/main" val="1208960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36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000" b="1" dirty="0" smtClean="0">
                <a:latin typeface="+mn-lt"/>
              </a:rPr>
              <a:t>Overview</a:t>
            </a:r>
            <a:endParaRPr lang="en-US" sz="4000" b="1" dirty="0">
              <a:latin typeface="+mn-lt"/>
            </a:endParaRPr>
          </a:p>
        </p:txBody>
      </p:sp>
      <p:sp>
        <p:nvSpPr>
          <p:cNvPr id="4" name="Content Placeholder 2"/>
          <p:cNvSpPr>
            <a:spLocks noGrp="1"/>
          </p:cNvSpPr>
          <p:nvPr>
            <p:ph idx="1"/>
          </p:nvPr>
        </p:nvSpPr>
        <p:spPr/>
        <p:txBody>
          <a:bodyPr>
            <a:normAutofit fontScale="40000" lnSpcReduction="20000"/>
          </a:bodyPr>
          <a:lstStyle/>
          <a:p>
            <a:r>
              <a:rPr lang="en-US" dirty="0" smtClean="0"/>
              <a:t>Using authority within Section 10 of the Leahy-Smith America Invents Act (AIA)</a:t>
            </a:r>
            <a:r>
              <a:rPr lang="en-US" baseline="30000" dirty="0" smtClean="0"/>
              <a:t>1</a:t>
            </a:r>
            <a:r>
              <a:rPr lang="en-US" dirty="0" smtClean="0"/>
              <a:t>, the United States Patent and Trademark Office (USPTO or Office) prepared a notice of proposed rulemaking (NPRM) to set or adjust patent fees to:</a:t>
            </a:r>
          </a:p>
          <a:p>
            <a:pPr lvl="1"/>
            <a:r>
              <a:rPr lang="en-US" dirty="0" smtClean="0"/>
              <a:t>Provide the Office with a sufficient amount of aggregate revenue to recover its aggregate cost of patent operations in future years (based on current projections) and </a:t>
            </a:r>
          </a:p>
          <a:p>
            <a:pPr lvl="1"/>
            <a:r>
              <a:rPr lang="en-US" dirty="0" smtClean="0"/>
              <a:t>Allow the agency to continue progress towards achieving strategic goals.</a:t>
            </a:r>
          </a:p>
          <a:p>
            <a:r>
              <a:rPr lang="en-US" dirty="0" smtClean="0"/>
              <a:t>The NPRM, “Setting and Adjusting Patent Fees During FY 2020” includes new fees, both targeted and across the board fee adjustments, and a discontinuation of fees.</a:t>
            </a:r>
          </a:p>
          <a:p>
            <a:r>
              <a:rPr lang="en-US" dirty="0" smtClean="0"/>
              <a:t>On August 8, 2018, the Director notified the Patent Public Advisory Committee (PPAC) of the Office’s intent to set or adjust patent fees and submitted a preliminary patent fee proposal.  </a:t>
            </a:r>
          </a:p>
          <a:p>
            <a:r>
              <a:rPr lang="en-US" dirty="0" smtClean="0"/>
              <a:t>On September 6, 2018, the PPAC held a public hearing in Alexandria, Virginia. </a:t>
            </a:r>
          </a:p>
          <a:p>
            <a:r>
              <a:rPr lang="en-US" dirty="0" smtClean="0"/>
              <a:t>The PPAC incorporated public hearing input into a report and the Office considered and analyzed all comments, advice, and recommendations received from the PPAC before publishing this NPRM.  </a:t>
            </a:r>
          </a:p>
          <a:p>
            <a:r>
              <a:rPr lang="en-US" dirty="0" smtClean="0"/>
              <a:t>This NPRM starts the 60-day period for members of the public to provide comments to the USPTO. </a:t>
            </a:r>
          </a:p>
          <a:p>
            <a:r>
              <a:rPr lang="en-US" dirty="0" smtClean="0"/>
              <a:t>The Office intends to issue a final rule in FY 2020 following a review of comments received during the public comment period.</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3</a:t>
            </a:fld>
            <a:endParaRPr lang="en-US" dirty="0"/>
          </a:p>
        </p:txBody>
      </p:sp>
      <p:sp>
        <p:nvSpPr>
          <p:cNvPr id="5" name="TextBox 4"/>
          <p:cNvSpPr txBox="1"/>
          <p:nvPr/>
        </p:nvSpPr>
        <p:spPr>
          <a:xfrm>
            <a:off x="825499" y="5203194"/>
            <a:ext cx="6572251" cy="400110"/>
          </a:xfrm>
          <a:prstGeom prst="rect">
            <a:avLst/>
          </a:prstGeom>
          <a:noFill/>
        </p:spPr>
        <p:txBody>
          <a:bodyPr wrap="square" rtlCol="0">
            <a:spAutoFit/>
          </a:bodyPr>
          <a:lstStyle/>
          <a:p>
            <a:r>
              <a:rPr lang="en-US" sz="1000" baseline="30000" dirty="0" smtClean="0"/>
              <a:t>1</a:t>
            </a:r>
            <a:r>
              <a:rPr lang="en-US" sz="1000" dirty="0" smtClean="0"/>
              <a:t>As </a:t>
            </a:r>
            <a:r>
              <a:rPr lang="en-US" sz="1000" dirty="0"/>
              <a:t>amended by the Study of Underrepresented Classes Chasing </a:t>
            </a:r>
            <a:r>
              <a:rPr lang="en-US" sz="1000" dirty="0" smtClean="0"/>
              <a:t/>
            </a:r>
            <a:br>
              <a:rPr lang="en-US" sz="1000" dirty="0" smtClean="0"/>
            </a:br>
            <a:r>
              <a:rPr lang="en-US" sz="1000" dirty="0" smtClean="0"/>
              <a:t>Engineering </a:t>
            </a:r>
            <a:r>
              <a:rPr lang="en-US" sz="1000" dirty="0"/>
              <a:t>and Science Success Act of 2018 (SUCCESS Act</a:t>
            </a:r>
            <a:r>
              <a:rPr lang="en-US" sz="1000" dirty="0" smtClean="0"/>
              <a:t>).</a:t>
            </a:r>
            <a:endParaRPr lang="en-US" sz="1000" dirty="0"/>
          </a:p>
        </p:txBody>
      </p:sp>
    </p:spTree>
    <p:extLst>
      <p:ext uri="{BB962C8B-B14F-4D97-AF65-F5344CB8AC3E}">
        <p14:creationId xmlns:p14="http://schemas.microsoft.com/office/powerpoint/2010/main" val="47669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000" b="1" dirty="0" smtClean="0">
                <a:latin typeface="+mn-lt"/>
              </a:rPr>
              <a:t>Fee setting goals &amp; objectives</a:t>
            </a:r>
            <a:endParaRPr lang="en-US" sz="4000" b="1" dirty="0">
              <a:latin typeface="+mn-lt"/>
            </a:endParaRPr>
          </a:p>
        </p:txBody>
      </p:sp>
      <p:sp>
        <p:nvSpPr>
          <p:cNvPr id="4" name="Content Placeholder 2"/>
          <p:cNvSpPr>
            <a:spLocks noGrp="1"/>
          </p:cNvSpPr>
          <p:nvPr>
            <p:ph idx="1"/>
          </p:nvPr>
        </p:nvSpPr>
        <p:spPr/>
        <p:txBody>
          <a:bodyPr>
            <a:normAutofit fontScale="47500" lnSpcReduction="20000"/>
          </a:bodyPr>
          <a:lstStyle/>
          <a:p>
            <a:r>
              <a:rPr lang="en-US" dirty="0" smtClean="0"/>
              <a:t>The goal of fee setting at the USPTO is to provide sufficient financial resources to facilitate the effective administration of the United States intellectual property (IP) system.</a:t>
            </a:r>
          </a:p>
          <a:p>
            <a:r>
              <a:rPr lang="en-US" dirty="0" smtClean="0"/>
              <a:t>The USPTO determined fee proposals, and their alignment to the Strategic Plan goals and the USPTO’s Fee Structure Philosophy, that would generate sufficient aggregate revenue.</a:t>
            </a:r>
          </a:p>
          <a:p>
            <a:r>
              <a:rPr lang="en-US" dirty="0" smtClean="0"/>
              <a:t>The fee proposal detailed in the NPRM Setting and Adjusting Patent Fees during Fiscal Year 2020 is directly aligned to: </a:t>
            </a:r>
          </a:p>
          <a:p>
            <a:pPr lvl="1"/>
            <a:r>
              <a:rPr lang="en-US" dirty="0" smtClean="0"/>
              <a:t>The Strategic Plan goals:</a:t>
            </a:r>
          </a:p>
          <a:p>
            <a:pPr lvl="2"/>
            <a:r>
              <a:rPr lang="en-US" dirty="0" smtClean="0"/>
              <a:t>Goal I:  Optimize Patent Quality and Timeliness</a:t>
            </a:r>
          </a:p>
          <a:p>
            <a:pPr lvl="2"/>
            <a:r>
              <a:rPr lang="en-US" dirty="0" smtClean="0"/>
              <a:t>Goal III:  Provide Domestic and Global Leadership to Improve IP Policy, Enforcement, and Protection Worldwide</a:t>
            </a:r>
          </a:p>
          <a:p>
            <a:pPr lvl="2"/>
            <a:r>
              <a:rPr lang="en-US" dirty="0" smtClean="0"/>
              <a:t>Mission Support Goal:  Deliver Organizational Excellence </a:t>
            </a:r>
          </a:p>
          <a:p>
            <a:pPr lvl="1"/>
            <a:r>
              <a:rPr lang="en-US" dirty="0" smtClean="0"/>
              <a:t>The Fee Structure Philosophy objectives/fee setting policy factors:</a:t>
            </a:r>
          </a:p>
          <a:p>
            <a:pPr lvl="2"/>
            <a:r>
              <a:rPr lang="en-US" dirty="0" smtClean="0"/>
              <a:t>Promote innovation strategies</a:t>
            </a:r>
          </a:p>
          <a:p>
            <a:pPr lvl="2"/>
            <a:r>
              <a:rPr lang="en-US" dirty="0" smtClean="0"/>
              <a:t>Align fees with the full cost of products and services</a:t>
            </a:r>
          </a:p>
          <a:p>
            <a:pPr lvl="2"/>
            <a:r>
              <a:rPr lang="en-US" dirty="0" smtClean="0"/>
              <a:t>Set individual fees to facilitate the effective administration of the patent system</a:t>
            </a:r>
          </a:p>
          <a:p>
            <a:pPr lvl="2"/>
            <a:r>
              <a:rPr lang="en-US" dirty="0" smtClean="0"/>
              <a:t>Offer processing options</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2325584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000" b="1" dirty="0" smtClean="0">
                <a:latin typeface="+mn-lt"/>
              </a:rPr>
              <a:t>Benefits for stakeholders</a:t>
            </a:r>
            <a:endParaRPr lang="en-US" sz="4000" b="1" dirty="0">
              <a:latin typeface="+mn-lt"/>
            </a:endParaRPr>
          </a:p>
        </p:txBody>
      </p:sp>
      <p:sp>
        <p:nvSpPr>
          <p:cNvPr id="4" name="Content Placeholder 2"/>
          <p:cNvSpPr>
            <a:spLocks noGrp="1"/>
          </p:cNvSpPr>
          <p:nvPr>
            <p:ph idx="1"/>
          </p:nvPr>
        </p:nvSpPr>
        <p:spPr/>
        <p:txBody>
          <a:bodyPr>
            <a:normAutofit fontScale="47500" lnSpcReduction="20000"/>
          </a:bodyPr>
          <a:lstStyle/>
          <a:p>
            <a:pPr marL="0" indent="0">
              <a:buNone/>
            </a:pPr>
            <a:r>
              <a:rPr lang="en-US" dirty="0" smtClean="0"/>
              <a:t>Implementation of the USPTO fee proposal will benefit the IP community by enabling the USPTO to:</a:t>
            </a:r>
          </a:p>
          <a:p>
            <a:r>
              <a:rPr lang="en-US" dirty="0" smtClean="0"/>
              <a:t>Continue to reinforce the predictability, reliability, and quality of IP rights through the delivery of high-quality and timely patent examination and review proceedings.</a:t>
            </a:r>
          </a:p>
          <a:p>
            <a:r>
              <a:rPr lang="en-US" dirty="0" smtClean="0"/>
              <a:t>Receive sufficient revenue to replenish and grow the operating reserve.</a:t>
            </a:r>
          </a:p>
          <a:p>
            <a:r>
              <a:rPr lang="en-US" dirty="0" smtClean="0"/>
              <a:t>Align PTAB fees with updated cost estimates while maintaining high quality decisions within the statutory time limits applicable to AIA trial proceedings.</a:t>
            </a:r>
          </a:p>
          <a:p>
            <a:r>
              <a:rPr lang="en-US" dirty="0" smtClean="0"/>
              <a:t>Continue to stabilize and modernize aging patent information technology (IT) systems by providing a uniform platform for conducting business with the Office, including registering, entering, and updating information, as well as paying fees.</a:t>
            </a:r>
          </a:p>
          <a:p>
            <a:r>
              <a:rPr lang="en-US" dirty="0" smtClean="0"/>
              <a:t>Identify tools and resources to improve prior art search and consistency of examination.</a:t>
            </a:r>
          </a:p>
          <a:p>
            <a:r>
              <a:rPr lang="en-US" dirty="0" smtClean="0"/>
              <a:t>Continue to leverage nationwide talent to build, retain, and effectively manage the highly educated and talented workforce the Office needs to properly serve its stakeholder community and the country.</a:t>
            </a:r>
          </a:p>
        </p:txBody>
      </p:sp>
      <p:sp>
        <p:nvSpPr>
          <p:cNvPr id="3" name="Slide Number Placeholder 2"/>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128028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Proposed patent fee changes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dirty="0" smtClean="0"/>
              <a:t>The USPTO proposes to set or adjust the fees as detailed in the “Table of Patent Fees—Current, Proposed and Unit Cost.”  The proposal includes three general types of patent fee changes:</a:t>
            </a:r>
          </a:p>
          <a:p>
            <a:r>
              <a:rPr lang="en-US" dirty="0" smtClean="0"/>
              <a:t>Targeted fee adjustments:  To encourage the effective administration of the IP system, the USPTO proposes adjustments to certain existing fees as well as the introduction of new fees:</a:t>
            </a:r>
          </a:p>
          <a:p>
            <a:pPr lvl="1"/>
            <a:r>
              <a:rPr lang="en-US" dirty="0" smtClean="0"/>
              <a:t>The USPTO proposes adjusting the following fees:</a:t>
            </a:r>
          </a:p>
          <a:p>
            <a:pPr lvl="2"/>
            <a:r>
              <a:rPr lang="en-US" dirty="0" smtClean="0"/>
              <a:t>Maintenance Fee Surcharge</a:t>
            </a:r>
          </a:p>
          <a:p>
            <a:pPr lvl="2"/>
            <a:r>
              <a:rPr lang="en-US" dirty="0" smtClean="0"/>
              <a:t>Request for Expedited Examination of a Design Application Fee</a:t>
            </a:r>
          </a:p>
          <a:p>
            <a:pPr lvl="2"/>
            <a:r>
              <a:rPr lang="en-US" dirty="0" smtClean="0"/>
              <a:t>Utility Issue and Maintenance Fees</a:t>
            </a:r>
          </a:p>
          <a:p>
            <a:pPr lvl="2"/>
            <a:r>
              <a:rPr lang="en-US" dirty="0" smtClean="0"/>
              <a:t>AIA Trial Fees</a:t>
            </a:r>
          </a:p>
          <a:p>
            <a:pPr lvl="1"/>
            <a:r>
              <a:rPr lang="en-US" dirty="0" smtClean="0"/>
              <a:t>The USPTO proposes adding the following new fees:</a:t>
            </a:r>
          </a:p>
          <a:p>
            <a:pPr lvl="2"/>
            <a:r>
              <a:rPr lang="en-US" dirty="0" smtClean="0"/>
              <a:t>Non-DOCX Filing Surcharge Fees</a:t>
            </a:r>
          </a:p>
          <a:p>
            <a:pPr lvl="2"/>
            <a:r>
              <a:rPr lang="en-US" dirty="0" smtClean="0"/>
              <a:t>Fee to Appear Pro </a:t>
            </a:r>
            <a:r>
              <a:rPr lang="en-US" dirty="0" err="1" smtClean="0"/>
              <a:t>Hac</a:t>
            </a:r>
            <a:r>
              <a:rPr lang="en-US" dirty="0" smtClean="0"/>
              <a:t> Vice in an AIA Trial Proceeding</a:t>
            </a:r>
          </a:p>
          <a:p>
            <a:pPr lvl="2"/>
            <a:r>
              <a:rPr lang="en-US" dirty="0" smtClean="0"/>
              <a:t>Annual Active Patent Practitioner Fee</a:t>
            </a:r>
          </a:p>
          <a:p>
            <a:r>
              <a:rPr lang="en-US" dirty="0" smtClean="0"/>
              <a:t>Discontinued fees: The USPTO proposes discontinuing three fees in order to help streamline the patent fee schedule, while also focusing USPTO workforce efforts on producing products that benefit the general public, rather than producing outputs for individual customers. </a:t>
            </a:r>
          </a:p>
          <a:p>
            <a:r>
              <a:rPr lang="en-US" dirty="0" smtClean="0"/>
              <a:t>Across the board fee adjustments:  Roughly 5% increase to fees that are not covered by the targeted adjustments or proposed fees to be discontinued.</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404989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Targeted Fee Adjustments</a:t>
            </a:r>
            <a:endParaRPr lang="en-US" dirty="0"/>
          </a:p>
        </p:txBody>
      </p:sp>
      <p:sp>
        <p:nvSpPr>
          <p:cNvPr id="3" name="Text Placeholder 2"/>
          <p:cNvSpPr>
            <a:spLocks noGrp="1"/>
          </p:cNvSpPr>
          <p:nvPr>
            <p:ph type="body" idx="1"/>
          </p:nvPr>
        </p:nvSpPr>
        <p:spPr/>
        <p:txBody>
          <a:bodyPr/>
          <a:lstStyle/>
          <a:p>
            <a:r>
              <a:rPr lang="en-US" smtClean="0"/>
              <a:t>Adjustments to Existing Fees</a:t>
            </a:r>
            <a:endParaRPr lang="en-US" dirty="0"/>
          </a:p>
        </p:txBody>
      </p:sp>
    </p:spTree>
    <p:extLst>
      <p:ext uri="{BB962C8B-B14F-4D97-AF65-F5344CB8AC3E}">
        <p14:creationId xmlns:p14="http://schemas.microsoft.com/office/powerpoint/2010/main" val="1094791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4000" b="1" dirty="0" smtClean="0">
                <a:latin typeface="+mn-lt"/>
              </a:rPr>
              <a:t>Maintenance fee surcharge</a:t>
            </a:r>
            <a:endParaRPr lang="en-US" sz="4000" b="1" dirty="0">
              <a:latin typeface="+mn-lt"/>
            </a:endParaRPr>
          </a:p>
        </p:txBody>
      </p:sp>
      <p:sp>
        <p:nvSpPr>
          <p:cNvPr id="7" name="Content Placeholder 6"/>
          <p:cNvSpPr>
            <a:spLocks noGrp="1"/>
          </p:cNvSpPr>
          <p:nvPr>
            <p:ph idx="1"/>
          </p:nvPr>
        </p:nvSpPr>
        <p:spPr>
          <a:xfrm>
            <a:off x="457200" y="3206750"/>
            <a:ext cx="8229600" cy="2027101"/>
          </a:xfrm>
          <a:ln>
            <a:noFill/>
          </a:ln>
        </p:spPr>
        <p:txBody>
          <a:bodyPr>
            <a:normAutofit fontScale="47500" lnSpcReduction="20000"/>
          </a:bodyPr>
          <a:lstStyle/>
          <a:p>
            <a:r>
              <a:rPr lang="en-US" dirty="0" smtClean="0"/>
              <a:t>Maintenance fees are due 3.5, 7.5, and 11.5 years after the date of issue, and can be paid during the six months before the due date.  Maintenance fees may also be paid with a surcharge during a six month “grace period” following the due date.</a:t>
            </a:r>
          </a:p>
          <a:p>
            <a:r>
              <a:rPr lang="en-US" dirty="0" smtClean="0"/>
              <a:t>Increasing the maintenance fee surcharge encourages timely maintenance fee payments and increases public understanding of which patents remain in force and which patent rights have been allowed to lapse.</a:t>
            </a:r>
          </a:p>
          <a:p>
            <a:r>
              <a:rPr lang="en-US" dirty="0" smtClean="0"/>
              <a:t>In response to feedback from the PPAC and the public, the USPTO has reduced the proposed Maintenance Fee Surcharge from the $1,000 originally proposed to </a:t>
            </a:r>
            <a:br>
              <a:rPr lang="en-US" dirty="0" smtClean="0"/>
            </a:br>
            <a:r>
              <a:rPr lang="en-US" dirty="0" smtClean="0"/>
              <a:t>$500 for large entities.</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8</a:t>
            </a:fld>
            <a:endParaRPr lang="en-US" dirty="0"/>
          </a:p>
        </p:txBody>
      </p:sp>
      <p:graphicFrame>
        <p:nvGraphicFramePr>
          <p:cNvPr id="4" name="Table 3" descr="Utility Filing Fee- $280 to $300 &#10;Utility Search Fee- $600 to $660 &#10;Utility Examination Fee- $720 to $760 &#10;Utility Issue Fee- $960 to $1,000 &#10;" title="Current and Proposed Fees for Large Entities- Utility "/>
          <p:cNvGraphicFramePr>
            <a:graphicFrameLocks noGrp="1"/>
          </p:cNvGraphicFramePr>
          <p:nvPr>
            <p:extLst>
              <p:ext uri="{D42A27DB-BD31-4B8C-83A1-F6EECF244321}">
                <p14:modId xmlns:p14="http://schemas.microsoft.com/office/powerpoint/2010/main" val="3038540434"/>
              </p:ext>
            </p:extLst>
          </p:nvPr>
        </p:nvGraphicFramePr>
        <p:xfrm>
          <a:off x="457200" y="1447584"/>
          <a:ext cx="8229599" cy="1692548"/>
        </p:xfrm>
        <a:graphic>
          <a:graphicData uri="http://schemas.openxmlformats.org/drawingml/2006/table">
            <a:tbl>
              <a:tblPr firstRow="1" lastRow="1"/>
              <a:tblGrid>
                <a:gridCol w="3392385">
                  <a:extLst>
                    <a:ext uri="{9D8B030D-6E8A-4147-A177-3AD203B41FA5}">
                      <a16:colId xmlns:a16="http://schemas.microsoft.com/office/drawing/2014/main" val="20000"/>
                    </a:ext>
                  </a:extLst>
                </a:gridCol>
                <a:gridCol w="973532">
                  <a:extLst>
                    <a:ext uri="{9D8B030D-6E8A-4147-A177-3AD203B41FA5}">
                      <a16:colId xmlns:a16="http://schemas.microsoft.com/office/drawing/2014/main" val="20001"/>
                    </a:ext>
                  </a:extLst>
                </a:gridCol>
                <a:gridCol w="1010976">
                  <a:extLst>
                    <a:ext uri="{9D8B030D-6E8A-4147-A177-3AD203B41FA5}">
                      <a16:colId xmlns:a16="http://schemas.microsoft.com/office/drawing/2014/main" val="20002"/>
                    </a:ext>
                  </a:extLst>
                </a:gridCol>
                <a:gridCol w="1025953">
                  <a:extLst>
                    <a:ext uri="{9D8B030D-6E8A-4147-A177-3AD203B41FA5}">
                      <a16:colId xmlns:a16="http://schemas.microsoft.com/office/drawing/2014/main" val="1020572780"/>
                    </a:ext>
                  </a:extLst>
                </a:gridCol>
                <a:gridCol w="1003488">
                  <a:extLst>
                    <a:ext uri="{9D8B030D-6E8A-4147-A177-3AD203B41FA5}">
                      <a16:colId xmlns:a16="http://schemas.microsoft.com/office/drawing/2014/main" val="20003"/>
                    </a:ext>
                  </a:extLst>
                </a:gridCol>
                <a:gridCol w="823265">
                  <a:extLst>
                    <a:ext uri="{9D8B030D-6E8A-4147-A177-3AD203B41FA5}">
                      <a16:colId xmlns:a16="http://schemas.microsoft.com/office/drawing/2014/main" val="20004"/>
                    </a:ext>
                  </a:extLst>
                </a:gridCol>
              </a:tblGrid>
              <a:tr h="0">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n-lt"/>
                        </a:rPr>
                        <a:t>Current Large Entity Fee </a:t>
                      </a:r>
                      <a:r>
                        <a:rPr lang="en-US" sz="1200" b="1" i="0" u="none" strike="noStrike" dirty="0" smtClean="0">
                          <a:solidFill>
                            <a:srgbClr val="000000"/>
                          </a:solidFill>
                          <a:effectLst/>
                          <a:latin typeface="+mn-lt"/>
                        </a:rPr>
                        <a:t>Rate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n-lt"/>
                        </a:rPr>
                        <a:t>Proposed Large Entity Fee </a:t>
                      </a:r>
                      <a:r>
                        <a:rPr lang="en-US" sz="1200" b="1" i="0" u="none" strike="noStrike" dirty="0" smtClean="0">
                          <a:solidFill>
                            <a:srgbClr val="000000"/>
                          </a:solidFill>
                          <a:effectLst/>
                          <a:latin typeface="+mn-lt"/>
                        </a:rPr>
                        <a:t>Rate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 Change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9727">
                <a:tc>
                  <a:txBody>
                    <a:bodyPr/>
                    <a:lstStyle/>
                    <a:p>
                      <a:pPr algn="l" fontAlgn="ctr"/>
                      <a:r>
                        <a:rPr lang="en-US" sz="1200" b="0" i="0" u="none" strike="noStrike" dirty="0" smtClean="0">
                          <a:solidFill>
                            <a:srgbClr val="000000"/>
                          </a:solidFill>
                          <a:effectLst/>
                          <a:latin typeface="+mn-lt"/>
                        </a:rPr>
                        <a:t>Surcharge - 3.5 year - Late Payment within 6 Months</a:t>
                      </a: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$160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$500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+$340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+213%</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99727">
                <a:tc>
                  <a:txBody>
                    <a:bodyPr/>
                    <a:lstStyle/>
                    <a:p>
                      <a:pPr algn="l" fontAlgn="ctr"/>
                      <a:r>
                        <a:rPr lang="en-US" sz="1200" b="0" i="0" u="none" strike="noStrike" dirty="0" smtClean="0">
                          <a:solidFill>
                            <a:srgbClr val="000000"/>
                          </a:solidFill>
                          <a:effectLst/>
                          <a:latin typeface="+mn-lt"/>
                        </a:rPr>
                        <a:t>Surcharge - 7.5 year - Late Payment within 6 Months</a:t>
                      </a:r>
                      <a:endParaRPr lang="en-US" sz="1200" b="0" i="0" u="none" strike="noStrike" dirty="0">
                        <a:solidFill>
                          <a:srgbClr val="000000"/>
                        </a:solidFill>
                        <a:effectLst/>
                        <a:latin typeface="+mn-lt"/>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$160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$500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+$340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+213%</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299727">
                <a:tc>
                  <a:txBody>
                    <a:bodyPr/>
                    <a:lstStyle/>
                    <a:p>
                      <a:pPr algn="l" fontAlgn="ctr"/>
                      <a:r>
                        <a:rPr lang="en-US" sz="1200" b="0" i="0" u="none" strike="noStrike" dirty="0" smtClean="0">
                          <a:solidFill>
                            <a:srgbClr val="000000"/>
                          </a:solidFill>
                          <a:effectLst/>
                          <a:latin typeface="+mn-lt"/>
                        </a:rPr>
                        <a:t>Surcharge - 11.5 year - Late Payment within 6 Months</a:t>
                      </a:r>
                      <a:endParaRPr lang="en-US" sz="1200" b="0" i="0" u="none" strike="noStrike" dirty="0">
                        <a:solidFill>
                          <a:srgbClr val="000000"/>
                        </a:solidFill>
                        <a:effectLst/>
                        <a:latin typeface="+mn-lt"/>
                      </a:endParaRPr>
                    </a:p>
                  </a:txBody>
                  <a:tcPr marL="11657" marR="11657" marT="116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$160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smtClean="0">
                          <a:solidFill>
                            <a:srgbClr val="000000"/>
                          </a:solidFill>
                          <a:effectLst/>
                          <a:latin typeface="+mn-lt"/>
                        </a:rPr>
                        <a:t>$500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+$340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+213%</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n/a</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9263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sz="4000" b="1" dirty="0" smtClean="0">
                <a:latin typeface="+mn-lt"/>
              </a:rPr>
              <a:t>Request for expedited examination of a design application fee</a:t>
            </a:r>
            <a:endParaRPr lang="en-US" sz="4000" b="1" dirty="0">
              <a:latin typeface="+mn-lt"/>
            </a:endParaRPr>
          </a:p>
        </p:txBody>
      </p:sp>
      <p:sp>
        <p:nvSpPr>
          <p:cNvPr id="4" name="Content Placeholder 3"/>
          <p:cNvSpPr>
            <a:spLocks noGrp="1"/>
          </p:cNvSpPr>
          <p:nvPr>
            <p:ph idx="1"/>
          </p:nvPr>
        </p:nvSpPr>
        <p:spPr>
          <a:xfrm>
            <a:off x="457200" y="3124200"/>
            <a:ext cx="8229600" cy="2216727"/>
          </a:xfrm>
        </p:spPr>
        <p:txBody>
          <a:bodyPr>
            <a:normAutofit fontScale="55000" lnSpcReduction="20000"/>
          </a:bodyPr>
          <a:lstStyle/>
          <a:p>
            <a:r>
              <a:rPr lang="en-US" dirty="0" smtClean="0"/>
              <a:t>Expedited examination is available to design applicants who first conduct a preliminary examination search, file a request for expedited treatment, and pay the requisite fee.</a:t>
            </a:r>
          </a:p>
          <a:p>
            <a:r>
              <a:rPr lang="en-US" dirty="0" smtClean="0"/>
              <a:t>Increasing the request for expedited examination of a design application fee will allow the Office to better manage demand for this service, and better align the fee with the benefit received from an expedited examination.</a:t>
            </a:r>
          </a:p>
          <a:p>
            <a:r>
              <a:rPr lang="en-US" dirty="0" smtClean="0"/>
              <a:t>This will mark the first time this fee has been increased since its </a:t>
            </a:r>
            <a:br>
              <a:rPr lang="en-US" dirty="0" smtClean="0"/>
            </a:br>
            <a:r>
              <a:rPr lang="en-US" dirty="0" smtClean="0"/>
              <a:t>inception in November 2000.</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pPr/>
              <a:t>9</a:t>
            </a:fld>
            <a:endParaRPr lang="en-US" dirty="0"/>
          </a:p>
        </p:txBody>
      </p:sp>
      <p:graphicFrame>
        <p:nvGraphicFramePr>
          <p:cNvPr id="6" name="Table 5" descr="Design Filing Fee- $180 to $200 &#10;Design Search Fee- $120 to $160 &#10;Design Examination Fee- $460 to $600 &#10;Design Issue Fee - $560 to $1,000 &#10;" title="Current and Proposed Fees for Large Entities- Design"/>
          <p:cNvGraphicFramePr>
            <a:graphicFrameLocks noGrp="1"/>
          </p:cNvGraphicFramePr>
          <p:nvPr>
            <p:extLst>
              <p:ext uri="{D42A27DB-BD31-4B8C-83A1-F6EECF244321}">
                <p14:modId xmlns:p14="http://schemas.microsoft.com/office/powerpoint/2010/main" val="1301876472"/>
              </p:ext>
            </p:extLst>
          </p:nvPr>
        </p:nvGraphicFramePr>
        <p:xfrm>
          <a:off x="457201" y="1849582"/>
          <a:ext cx="8229600" cy="1184939"/>
        </p:xfrm>
        <a:graphic>
          <a:graphicData uri="http://schemas.openxmlformats.org/drawingml/2006/table">
            <a:tbl>
              <a:tblPr firstRow="1"/>
              <a:tblGrid>
                <a:gridCol w="2431923">
                  <a:extLst>
                    <a:ext uri="{9D8B030D-6E8A-4147-A177-3AD203B41FA5}">
                      <a16:colId xmlns:a16="http://schemas.microsoft.com/office/drawing/2014/main" val="20000"/>
                    </a:ext>
                  </a:extLst>
                </a:gridCol>
                <a:gridCol w="1301279">
                  <a:extLst>
                    <a:ext uri="{9D8B030D-6E8A-4147-A177-3AD203B41FA5}">
                      <a16:colId xmlns:a16="http://schemas.microsoft.com/office/drawing/2014/main" val="20001"/>
                    </a:ext>
                  </a:extLst>
                </a:gridCol>
                <a:gridCol w="1415004">
                  <a:extLst>
                    <a:ext uri="{9D8B030D-6E8A-4147-A177-3AD203B41FA5}">
                      <a16:colId xmlns:a16="http://schemas.microsoft.com/office/drawing/2014/main" val="20002"/>
                    </a:ext>
                  </a:extLst>
                </a:gridCol>
                <a:gridCol w="1115268">
                  <a:extLst>
                    <a:ext uri="{9D8B030D-6E8A-4147-A177-3AD203B41FA5}">
                      <a16:colId xmlns:a16="http://schemas.microsoft.com/office/drawing/2014/main" val="4286169118"/>
                    </a:ext>
                  </a:extLst>
                </a:gridCol>
                <a:gridCol w="999921">
                  <a:extLst>
                    <a:ext uri="{9D8B030D-6E8A-4147-A177-3AD203B41FA5}">
                      <a16:colId xmlns:a16="http://schemas.microsoft.com/office/drawing/2014/main" val="20003"/>
                    </a:ext>
                  </a:extLst>
                </a:gridCol>
                <a:gridCol w="966205">
                  <a:extLst>
                    <a:ext uri="{9D8B030D-6E8A-4147-A177-3AD203B41FA5}">
                      <a16:colId xmlns:a16="http://schemas.microsoft.com/office/drawing/2014/main" val="20004"/>
                    </a:ext>
                  </a:extLst>
                </a:gridCol>
              </a:tblGrid>
              <a:tr h="675542">
                <a:tc>
                  <a:txBody>
                    <a:bodyPr/>
                    <a:lstStyle/>
                    <a:p>
                      <a:pPr algn="ctr" fontAlgn="ctr"/>
                      <a:r>
                        <a:rPr lang="en-US" sz="1200" b="1" i="0" u="none" strike="noStrike" dirty="0" smtClean="0">
                          <a:solidFill>
                            <a:srgbClr val="000000"/>
                          </a:solidFill>
                          <a:effectLst/>
                          <a:latin typeface="+mn-lt"/>
                        </a:rPr>
                        <a:t>Fee Description</a:t>
                      </a:r>
                      <a:endParaRPr lang="en-US" sz="1200" b="1" i="0" u="none" strike="noStrike" dirty="0">
                        <a:solidFill>
                          <a:srgbClr val="000000"/>
                        </a:solidFill>
                        <a:effectLst/>
                        <a:latin typeface="+mn-lt"/>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n-lt"/>
                        </a:rPr>
                        <a:t>Current Large Entity Fee </a:t>
                      </a:r>
                      <a:r>
                        <a:rPr lang="en-US" sz="1200" b="1" i="0" u="none" strike="noStrike" dirty="0" smtClean="0">
                          <a:solidFill>
                            <a:srgbClr val="000000"/>
                          </a:solidFill>
                          <a:effectLst/>
                          <a:latin typeface="+mn-lt"/>
                        </a:rPr>
                        <a:t>Rate</a:t>
                      </a:r>
                      <a:endParaRPr lang="en-US" sz="12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n-lt"/>
                        </a:rPr>
                        <a:t>Proposed Large Entity Fee </a:t>
                      </a:r>
                      <a:r>
                        <a:rPr lang="en-US" sz="1200" b="1" i="0" u="none" strike="noStrike" dirty="0" smtClean="0">
                          <a:solidFill>
                            <a:srgbClr val="000000"/>
                          </a:solidFill>
                          <a:effectLst/>
                          <a:latin typeface="+mn-lt"/>
                        </a:rPr>
                        <a:t>Rate</a:t>
                      </a:r>
                      <a:endParaRPr lang="en-US" sz="1200" b="1"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1" i="0" u="none" strike="noStrike" dirty="0" smtClean="0">
                          <a:solidFill>
                            <a:srgbClr val="000000"/>
                          </a:solidFill>
                          <a:effectLst/>
                          <a:latin typeface="+mn-lt"/>
                        </a:rPr>
                        <a:t>Dollar Change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Percent Change</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smtClean="0">
                          <a:solidFill>
                            <a:srgbClr val="000000"/>
                          </a:solidFill>
                          <a:effectLst/>
                          <a:latin typeface="+mn-lt"/>
                        </a:rPr>
                        <a:t>FY 2018 Unit Cost</a:t>
                      </a:r>
                      <a:endParaRPr lang="en-US" sz="1200" b="1"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09397">
                <a:tc>
                  <a:txBody>
                    <a:bodyPr/>
                    <a:lstStyle/>
                    <a:p>
                      <a:pPr algn="l" fontAlgn="ctr"/>
                      <a:r>
                        <a:rPr lang="en-US" sz="1200" b="0" i="0" u="none" strike="noStrike" dirty="0" smtClean="0">
                          <a:solidFill>
                            <a:srgbClr val="000000"/>
                          </a:solidFill>
                          <a:effectLst/>
                          <a:latin typeface="+mn-lt"/>
                        </a:rPr>
                        <a:t>Request for Expedited Examination of a Design Application</a:t>
                      </a:r>
                      <a:endParaRPr lang="en-US" sz="1200" b="0" i="0" u="none" strike="noStrike" dirty="0">
                        <a:solidFill>
                          <a:srgbClr val="000000"/>
                        </a:solidFill>
                        <a:effectLst/>
                        <a:latin typeface="+mn-lt"/>
                      </a:endParaRPr>
                    </a:p>
                  </a:txBody>
                  <a:tcPr marL="12063" marR="12063" marT="120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n-lt"/>
                        </a:rPr>
                        <a:t>$900</a:t>
                      </a:r>
                      <a:endParaRPr lang="en-US" sz="12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rPr>
                        <a:t>$</a:t>
                      </a:r>
                      <a:r>
                        <a:rPr lang="en-US" sz="1200" b="0" i="0" u="none" strike="noStrike" dirty="0" smtClean="0">
                          <a:solidFill>
                            <a:srgbClr val="000000"/>
                          </a:solidFill>
                          <a:effectLst/>
                          <a:latin typeface="+mn-lt"/>
                        </a:rPr>
                        <a:t>2,000 </a:t>
                      </a:r>
                      <a:endParaRPr lang="en-US" sz="1200" b="0" i="0" u="none" strike="noStrike" dirty="0">
                        <a:solidFill>
                          <a:srgbClr val="000000"/>
                        </a:solidFill>
                        <a:effectLst/>
                        <a:latin typeface="+mn-lt"/>
                      </a:endParaRPr>
                    </a:p>
                  </a:txBody>
                  <a:tcPr marL="12063" marR="12063" marT="12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200" b="0" i="0" u="none" strike="noStrike" dirty="0" smtClean="0">
                          <a:solidFill>
                            <a:srgbClr val="000000"/>
                          </a:solidFill>
                          <a:effectLst/>
                          <a:latin typeface="+mn-lt"/>
                        </a:rPr>
                        <a:t>+$1,100</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+122%</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smtClean="0">
                          <a:solidFill>
                            <a:srgbClr val="000000"/>
                          </a:solidFill>
                          <a:effectLst/>
                          <a:latin typeface="+mn-lt"/>
                        </a:rPr>
                        <a:t>$125</a:t>
                      </a:r>
                      <a:endParaRPr lang="en-US" sz="1200" b="0" i="0" u="none" strike="noStrike" dirty="0">
                        <a:solidFill>
                          <a:srgbClr val="000000"/>
                        </a:solidFill>
                        <a:effectLst/>
                        <a:latin typeface="+mn-lt"/>
                      </a:endParaRPr>
                    </a:p>
                  </a:txBody>
                  <a:tcPr marL="11657" marR="11657" marT="116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16677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1D8748D6-A96E-4606-A886-963A758682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0E7AE8746BF34D95974859DFD97FD3" ma:contentTypeVersion="13" ma:contentTypeDescription="Create a new document." ma:contentTypeScope="" ma:versionID="a942772f70efacf34d0082af35da1300">
  <xsd:schema xmlns:xsd="http://www.w3.org/2001/XMLSchema" xmlns:xs="http://www.w3.org/2001/XMLSchema" xmlns:p="http://schemas.microsoft.com/office/2006/metadata/properties" xmlns:ns2="389d3fd6-467d-4ff9-a3a7-974ffc29e0b3" xmlns:ns3="338168c6-3a3e-4a06-905e-8185aa796050" targetNamespace="http://schemas.microsoft.com/office/2006/metadata/properties" ma:root="true" ma:fieldsID="737cc2c99afd7104e4594642bd84578e" ns2:_="" ns3:_="">
    <xsd:import namespace="389d3fd6-467d-4ff9-a3a7-974ffc29e0b3"/>
    <xsd:import namespace="338168c6-3a3e-4a06-905e-8185aa7960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d3fd6-467d-4ff9-a3a7-974ffc29e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8168c6-3a3e-4a06-905e-8185aa7960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40F68A-009D-47A2-A894-38B4F3897E06}">
  <ds:schemaRefs>
    <ds:schemaRef ds:uri="http://schemas.microsoft.com/sharepoint/v3/contenttype/forms"/>
  </ds:schemaRefs>
</ds:datastoreItem>
</file>

<file path=customXml/itemProps2.xml><?xml version="1.0" encoding="utf-8"?>
<ds:datastoreItem xmlns:ds="http://schemas.openxmlformats.org/officeDocument/2006/customXml" ds:itemID="{E9EA42F1-AA5F-4611-8922-636A7B144E29}">
  <ds:schemaRefs>
    <ds:schemaRef ds:uri="http://schemas.microsoft.com/office/2006/documentManagement/types"/>
    <ds:schemaRef ds:uri="389d3fd6-467d-4ff9-a3a7-974ffc29e0b3"/>
    <ds:schemaRef ds:uri="http://purl.org/dc/dcmitype/"/>
    <ds:schemaRef ds:uri="http://purl.org/dc/elements/1.1/"/>
    <ds:schemaRef ds:uri="http://schemas.microsoft.com/office/2006/metadata/properties"/>
    <ds:schemaRef ds:uri="338168c6-3a3e-4a06-905e-8185aa796050"/>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B6371113-F60A-4724-BC34-18E15C6717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d3fd6-467d-4ff9-a3a7-974ffc29e0b3"/>
    <ds:schemaRef ds:uri="338168c6-3a3e-4a06-905e-8185aa796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master navy revised 5-2019</Template>
  <TotalTime>0</TotalTime>
  <Words>3052</Words>
  <Application>Microsoft Office PowerPoint</Application>
  <PresentationFormat>On-screen Show (16:10)</PresentationFormat>
  <Paragraphs>359</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Courier New</vt:lpstr>
      <vt:lpstr>Segoe UI</vt:lpstr>
      <vt:lpstr>Segoe UI Light</vt:lpstr>
      <vt:lpstr>Segoe UI Semibold</vt:lpstr>
      <vt:lpstr>Wingdings</vt:lpstr>
      <vt:lpstr>Brand master navy</vt:lpstr>
      <vt:lpstr>Brand master navy no logo</vt:lpstr>
      <vt:lpstr>PowerPoint Presentation</vt:lpstr>
      <vt:lpstr>Notice of Proposed Rulemaking:  At-a-Glance</vt:lpstr>
      <vt:lpstr>Overview</vt:lpstr>
      <vt:lpstr>Fee setting goals &amp; objectives</vt:lpstr>
      <vt:lpstr>Benefits for stakeholders</vt:lpstr>
      <vt:lpstr>Proposed patent fee changes</vt:lpstr>
      <vt:lpstr>Targeted Fee Adjustments</vt:lpstr>
      <vt:lpstr>Maintenance fee surcharge</vt:lpstr>
      <vt:lpstr>Request for expedited examination of a design application fee</vt:lpstr>
      <vt:lpstr>Utility patent issue and  maintenance fees</vt:lpstr>
      <vt:lpstr>AIA trial fees</vt:lpstr>
      <vt:lpstr>Targeted Fee Adjustments  </vt:lpstr>
      <vt:lpstr>Non-DOCX filing surcharge fee</vt:lpstr>
      <vt:lpstr>Pro hac vice</vt:lpstr>
      <vt:lpstr>Annual active patent practitioner fee </vt:lpstr>
      <vt:lpstr>Discontinued Fees</vt:lpstr>
      <vt:lpstr>Patent service fees</vt:lpstr>
      <vt:lpstr>Across the Board Fee Adjustments</vt:lpstr>
      <vt:lpstr>Across the board fee adjustments</vt:lpstr>
      <vt:lpstr>Across the board fee adjustments (continued)</vt:lpstr>
      <vt:lpstr>Additional Information</vt:lpstr>
      <vt:lpstr>Analyses and alternatives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2019-07-18T17:38:01Z</dcterms:created>
  <dcterms:modified xsi:type="dcterms:W3CDTF">2019-08-22T16:01:36Z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0x010100790E7AE8746BF34D95974859DFD97FD3</vt:lpwstr>
  </property>
</Properties>
</file>