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1" r:id="rId1"/>
    <p:sldMasterId id="2147483676" r:id="rId2"/>
    <p:sldMasterId id="2147483697" r:id="rId3"/>
    <p:sldMasterId id="2147483714" r:id="rId4"/>
    <p:sldMasterId id="2147483762" r:id="rId5"/>
    <p:sldMasterId id="2147483779" r:id="rId6"/>
  </p:sldMasterIdLst>
  <p:notesMasterIdLst>
    <p:notesMasterId r:id="rId56"/>
  </p:notesMasterIdLst>
  <p:handoutMasterIdLst>
    <p:handoutMasterId r:id="rId57"/>
  </p:handoutMasterIdLst>
  <p:sldIdLst>
    <p:sldId id="258" r:id="rId7"/>
    <p:sldId id="653" r:id="rId8"/>
    <p:sldId id="645" r:id="rId9"/>
    <p:sldId id="646" r:id="rId10"/>
    <p:sldId id="647" r:id="rId11"/>
    <p:sldId id="370" r:id="rId12"/>
    <p:sldId id="372" r:id="rId13"/>
    <p:sldId id="649" r:id="rId14"/>
    <p:sldId id="682" r:id="rId15"/>
    <p:sldId id="683" r:id="rId16"/>
    <p:sldId id="684" r:id="rId17"/>
    <p:sldId id="654" r:id="rId18"/>
    <p:sldId id="693" r:id="rId19"/>
    <p:sldId id="543" r:id="rId20"/>
    <p:sldId id="660" r:id="rId21"/>
    <p:sldId id="656" r:id="rId22"/>
    <p:sldId id="557" r:id="rId23"/>
    <p:sldId id="573" r:id="rId24"/>
    <p:sldId id="540" r:id="rId25"/>
    <p:sldId id="571" r:id="rId26"/>
    <p:sldId id="542" r:id="rId27"/>
    <p:sldId id="690" r:id="rId28"/>
    <p:sldId id="691" r:id="rId29"/>
    <p:sldId id="546" r:id="rId30"/>
    <p:sldId id="663" r:id="rId31"/>
    <p:sldId id="547" r:id="rId32"/>
    <p:sldId id="548" r:id="rId33"/>
    <p:sldId id="632" r:id="rId34"/>
    <p:sldId id="633" r:id="rId35"/>
    <p:sldId id="635" r:id="rId36"/>
    <p:sldId id="636" r:id="rId37"/>
    <p:sldId id="637" r:id="rId38"/>
    <p:sldId id="638" r:id="rId39"/>
    <p:sldId id="639" r:id="rId40"/>
    <p:sldId id="640" r:id="rId41"/>
    <p:sldId id="641" r:id="rId42"/>
    <p:sldId id="604" r:id="rId43"/>
    <p:sldId id="586" r:id="rId44"/>
    <p:sldId id="607" r:id="rId45"/>
    <p:sldId id="700" r:id="rId46"/>
    <p:sldId id="612" r:id="rId47"/>
    <p:sldId id="662" r:id="rId48"/>
    <p:sldId id="694" r:id="rId49"/>
    <p:sldId id="697" r:id="rId50"/>
    <p:sldId id="665" r:id="rId51"/>
    <p:sldId id="622" r:id="rId52"/>
    <p:sldId id="666" r:id="rId53"/>
    <p:sldId id="512" r:id="rId54"/>
    <p:sldId id="556" r:id="rId55"/>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102" autoAdjust="0"/>
  </p:normalViewPr>
  <p:slideViewPr>
    <p:cSldViewPr snapToGrid="0" snapToObjects="1">
      <p:cViewPr varScale="1">
        <p:scale>
          <a:sx n="148" d="100"/>
          <a:sy n="148" d="100"/>
        </p:scale>
        <p:origin x="456" y="120"/>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Hours Donated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Sheet1!$A$2:$A$8</c:f>
              <c:strCache>
                <c:ptCount val="7"/>
                <c:pt idx="0">
                  <c:v>2015*</c:v>
                </c:pt>
                <c:pt idx="1">
                  <c:v>2016</c:v>
                </c:pt>
                <c:pt idx="2">
                  <c:v>2017</c:v>
                </c:pt>
                <c:pt idx="3">
                  <c:v>2018</c:v>
                </c:pt>
                <c:pt idx="4">
                  <c:v>2019</c:v>
                </c:pt>
                <c:pt idx="5">
                  <c:v>2020</c:v>
                </c:pt>
                <c:pt idx="6">
                  <c:v>2021</c:v>
                </c:pt>
              </c:strCache>
            </c:strRef>
          </c:cat>
          <c:val>
            <c:numRef>
              <c:f>Sheet1!$D$2:$D$8</c:f>
              <c:numCache>
                <c:formatCode>General</c:formatCode>
                <c:ptCount val="7"/>
                <c:pt idx="0">
                  <c:v>5697</c:v>
                </c:pt>
                <c:pt idx="1">
                  <c:v>9153</c:v>
                </c:pt>
                <c:pt idx="2">
                  <c:v>14629</c:v>
                </c:pt>
                <c:pt idx="3">
                  <c:v>13169</c:v>
                </c:pt>
                <c:pt idx="4">
                  <c:v>13590</c:v>
                </c:pt>
                <c:pt idx="5">
                  <c:v>14731</c:v>
                </c:pt>
                <c:pt idx="6">
                  <c:v>13657</c:v>
                </c:pt>
              </c:numCache>
            </c:numRef>
          </c:val>
          <c:extLst>
            <c:ext xmlns:c16="http://schemas.microsoft.com/office/drawing/2014/chart" uri="{C3380CC4-5D6E-409C-BE32-E72D297353CC}">
              <c16:uniqueId val="{00000000-F10E-4F4D-9232-A17AA86A741D}"/>
            </c:ext>
          </c:extLst>
        </c:ser>
        <c:dLbls>
          <c:showLegendKey val="0"/>
          <c:showVal val="0"/>
          <c:showCatName val="0"/>
          <c:showSerName val="0"/>
          <c:showPercent val="0"/>
          <c:showBubbleSize val="0"/>
        </c:dLbls>
        <c:gapWidth val="219"/>
        <c:overlap val="-27"/>
        <c:axId val="550481440"/>
        <c:axId val="550483736"/>
      </c:barChart>
      <c:catAx>
        <c:axId val="55048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483736"/>
        <c:crosses val="autoZero"/>
        <c:auto val="1"/>
        <c:lblAlgn val="ctr"/>
        <c:lblOffset val="100"/>
        <c:noMultiLvlLbl val="0"/>
      </c:catAx>
      <c:valAx>
        <c:axId val="550483736"/>
        <c:scaling>
          <c:orientation val="minMax"/>
          <c:max val="1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48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4</c:v>
                </c:pt>
                <c:pt idx="1">
                  <c:v>2</c:v>
                </c:pt>
                <c:pt idx="2">
                  <c:v>9</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Patent Applications Filed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Sheet1!$A$2:$A$8</c:f>
              <c:strCache>
                <c:ptCount val="7"/>
                <c:pt idx="0">
                  <c:v>2015*</c:v>
                </c:pt>
                <c:pt idx="1">
                  <c:v>2016</c:v>
                </c:pt>
                <c:pt idx="2">
                  <c:v>2017</c:v>
                </c:pt>
                <c:pt idx="3">
                  <c:v>2018</c:v>
                </c:pt>
                <c:pt idx="4">
                  <c:v>2019</c:v>
                </c:pt>
                <c:pt idx="5">
                  <c:v>2020</c:v>
                </c:pt>
                <c:pt idx="6">
                  <c:v>2021</c:v>
                </c:pt>
              </c:strCache>
            </c:strRef>
          </c:cat>
          <c:val>
            <c:numRef>
              <c:f>Sheet1!$E$2:$E$8</c:f>
              <c:numCache>
                <c:formatCode>General</c:formatCode>
                <c:ptCount val="7"/>
                <c:pt idx="0">
                  <c:v>148</c:v>
                </c:pt>
                <c:pt idx="1">
                  <c:v>277</c:v>
                </c:pt>
                <c:pt idx="2">
                  <c:v>309</c:v>
                </c:pt>
                <c:pt idx="3">
                  <c:v>257</c:v>
                </c:pt>
                <c:pt idx="4">
                  <c:v>286</c:v>
                </c:pt>
                <c:pt idx="5">
                  <c:v>278</c:v>
                </c:pt>
                <c:pt idx="6">
                  <c:v>252</c:v>
                </c:pt>
              </c:numCache>
            </c:numRef>
          </c:val>
          <c:extLst>
            <c:ext xmlns:c16="http://schemas.microsoft.com/office/drawing/2014/chart" uri="{C3380CC4-5D6E-409C-BE32-E72D297353CC}">
              <c16:uniqueId val="{00000000-47DE-4916-93F1-2EAA4481A08E}"/>
            </c:ext>
          </c:extLst>
        </c:ser>
        <c:dLbls>
          <c:showLegendKey val="0"/>
          <c:showVal val="0"/>
          <c:showCatName val="0"/>
          <c:showSerName val="0"/>
          <c:showPercent val="0"/>
          <c:showBubbleSize val="0"/>
        </c:dLbls>
        <c:gapWidth val="219"/>
        <c:overlap val="-27"/>
        <c:axId val="445859512"/>
        <c:axId val="445859840"/>
      </c:barChart>
      <c:catAx>
        <c:axId val="44585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859840"/>
        <c:crosses val="autoZero"/>
        <c:auto val="1"/>
        <c:lblAlgn val="ctr"/>
        <c:lblOffset val="100"/>
        <c:noMultiLvlLbl val="0"/>
      </c:catAx>
      <c:valAx>
        <c:axId val="44585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859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Inventor</a:t>
            </a:r>
            <a:r>
              <a:rPr lang="en-US" baseline="0" dirty="0"/>
              <a:t> Inquiries</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Sheet1!$A$2:$A$8</c:f>
              <c:strCache>
                <c:ptCount val="7"/>
                <c:pt idx="0">
                  <c:v>2015*</c:v>
                </c:pt>
                <c:pt idx="1">
                  <c:v>2016</c:v>
                </c:pt>
                <c:pt idx="2">
                  <c:v>2017</c:v>
                </c:pt>
                <c:pt idx="3">
                  <c:v>2018</c:v>
                </c:pt>
                <c:pt idx="4">
                  <c:v>2019</c:v>
                </c:pt>
                <c:pt idx="5">
                  <c:v>2020</c:v>
                </c:pt>
                <c:pt idx="6">
                  <c:v>2021</c:v>
                </c:pt>
              </c:strCache>
            </c:strRef>
          </c:cat>
          <c:val>
            <c:numRef>
              <c:f>Sheet1!$B$2:$B$8</c:f>
              <c:numCache>
                <c:formatCode>General</c:formatCode>
                <c:ptCount val="7"/>
                <c:pt idx="0">
                  <c:v>1787</c:v>
                </c:pt>
                <c:pt idx="1">
                  <c:v>2035</c:v>
                </c:pt>
                <c:pt idx="2">
                  <c:v>2452</c:v>
                </c:pt>
                <c:pt idx="3">
                  <c:v>2092</c:v>
                </c:pt>
                <c:pt idx="4">
                  <c:v>2115</c:v>
                </c:pt>
                <c:pt idx="5">
                  <c:v>2419</c:v>
                </c:pt>
                <c:pt idx="6">
                  <c:v>2467</c:v>
                </c:pt>
              </c:numCache>
            </c:numRef>
          </c:val>
          <c:extLst>
            <c:ext xmlns:c16="http://schemas.microsoft.com/office/drawing/2014/chart" uri="{C3380CC4-5D6E-409C-BE32-E72D297353CC}">
              <c16:uniqueId val="{00000000-AEFC-4EEF-BD35-002FB55899D4}"/>
            </c:ext>
          </c:extLst>
        </c:ser>
        <c:dLbls>
          <c:showLegendKey val="0"/>
          <c:showVal val="0"/>
          <c:showCatName val="0"/>
          <c:showSerName val="0"/>
          <c:showPercent val="0"/>
          <c:showBubbleSize val="0"/>
        </c:dLbls>
        <c:gapWidth val="219"/>
        <c:overlap val="-27"/>
        <c:axId val="550480456"/>
        <c:axId val="550478816"/>
      </c:barChart>
      <c:catAx>
        <c:axId val="55048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478816"/>
        <c:crosses val="autoZero"/>
        <c:auto val="1"/>
        <c:lblAlgn val="ctr"/>
        <c:lblOffset val="100"/>
        <c:noMultiLvlLbl val="0"/>
      </c:catAx>
      <c:valAx>
        <c:axId val="550478816"/>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48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Inventors</a:t>
            </a:r>
            <a:r>
              <a:rPr lang="en-US" baseline="0" dirty="0"/>
              <a:t> Assisted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030A0"/>
            </a:solidFill>
            <a:ln>
              <a:noFill/>
            </a:ln>
            <a:effectLst/>
          </c:spPr>
          <c:invertIfNegative val="0"/>
          <c:cat>
            <c:strRef>
              <c:f>Sheet1!$A$2:$A$8</c:f>
              <c:strCache>
                <c:ptCount val="7"/>
                <c:pt idx="0">
                  <c:v>2015*</c:v>
                </c:pt>
                <c:pt idx="1">
                  <c:v>2016</c:v>
                </c:pt>
                <c:pt idx="2">
                  <c:v>2017</c:v>
                </c:pt>
                <c:pt idx="3">
                  <c:v>2018</c:v>
                </c:pt>
                <c:pt idx="4">
                  <c:v>2019</c:v>
                </c:pt>
                <c:pt idx="5">
                  <c:v>2020</c:v>
                </c:pt>
                <c:pt idx="6">
                  <c:v>2021</c:v>
                </c:pt>
              </c:strCache>
            </c:strRef>
          </c:cat>
          <c:val>
            <c:numRef>
              <c:f>Sheet1!$F$2:$F$8</c:f>
              <c:numCache>
                <c:formatCode>General</c:formatCode>
                <c:ptCount val="7"/>
                <c:pt idx="0">
                  <c:v>328</c:v>
                </c:pt>
                <c:pt idx="1">
                  <c:v>438</c:v>
                </c:pt>
                <c:pt idx="2">
                  <c:v>545</c:v>
                </c:pt>
                <c:pt idx="3">
                  <c:v>571</c:v>
                </c:pt>
                <c:pt idx="4">
                  <c:v>483</c:v>
                </c:pt>
                <c:pt idx="5">
                  <c:v>539</c:v>
                </c:pt>
                <c:pt idx="6">
                  <c:v>527</c:v>
                </c:pt>
              </c:numCache>
            </c:numRef>
          </c:val>
          <c:extLst>
            <c:ext xmlns:c16="http://schemas.microsoft.com/office/drawing/2014/chart" uri="{C3380CC4-5D6E-409C-BE32-E72D297353CC}">
              <c16:uniqueId val="{00000000-609F-4F6F-8541-CE66289FF080}"/>
            </c:ext>
          </c:extLst>
        </c:ser>
        <c:dLbls>
          <c:showLegendKey val="0"/>
          <c:showVal val="0"/>
          <c:showCatName val="0"/>
          <c:showSerName val="0"/>
          <c:showPercent val="0"/>
          <c:showBubbleSize val="0"/>
        </c:dLbls>
        <c:gapWidth val="219"/>
        <c:overlap val="-27"/>
        <c:axId val="209849032"/>
        <c:axId val="209844112"/>
      </c:barChart>
      <c:catAx>
        <c:axId val="20984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844112"/>
        <c:crosses val="autoZero"/>
        <c:auto val="1"/>
        <c:lblAlgn val="ctr"/>
        <c:lblOffset val="100"/>
        <c:noMultiLvlLbl val="0"/>
      </c:catAx>
      <c:valAx>
        <c:axId val="20984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849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21247280638144E-2"/>
          <c:y val="0.12578175212380158"/>
          <c:w val="0.48611698707902595"/>
          <c:h val="0.85647012045927506"/>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C32B-44B9-A748-5E91441CD08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C32B-44B9-A748-5E91441CD087}"/>
              </c:ext>
            </c:extLst>
          </c:dPt>
          <c:dLbls>
            <c:dLbl>
              <c:idx val="0"/>
              <c:layout>
                <c:manualLayout>
                  <c:x val="-0.13384262128524266"/>
                  <c:y val="-7.0589107457380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2B-44B9-A748-5E91441CD087}"/>
                </c:ext>
              </c:extLst>
            </c:dLbl>
            <c:dLbl>
              <c:idx val="1"/>
              <c:layout>
                <c:manualLayout>
                  <c:x val="0.1364234696469393"/>
                  <c:y val="4.16830731223400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2B-44B9-A748-5E91441CD0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'Pro Bono'!$U$552:$V$552</c:f>
              <c:strCache>
                <c:ptCount val="2"/>
                <c:pt idx="0">
                  <c:v>Applicants specifying Male</c:v>
                </c:pt>
                <c:pt idx="1">
                  <c:v>Applicants specifying Female</c:v>
                </c:pt>
              </c:strCache>
            </c:strRef>
          </c:cat>
          <c:val>
            <c:numRef>
              <c:f>'Pro Bono'!$U$551:$V$551</c:f>
              <c:numCache>
                <c:formatCode>General</c:formatCode>
                <c:ptCount val="2"/>
                <c:pt idx="0">
                  <c:v>785</c:v>
                </c:pt>
                <c:pt idx="1">
                  <c:v>549</c:v>
                </c:pt>
              </c:numCache>
            </c:numRef>
          </c:val>
          <c:extLst>
            <c:ext xmlns:c16="http://schemas.microsoft.com/office/drawing/2014/chart" uri="{C3380CC4-5D6E-409C-BE32-E72D297353CC}">
              <c16:uniqueId val="{00000004-C32B-44B9-A748-5E91441CD08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ayout>
        <c:manualLayout>
          <c:xMode val="edge"/>
          <c:yMode val="edge"/>
          <c:x val="0.59167360362947718"/>
          <c:y val="0.20520200777444952"/>
          <c:w val="0.40696505082813489"/>
          <c:h val="0.62798945666697314"/>
        </c:manualLayout>
      </c:layout>
      <c:overlay val="0"/>
      <c:spPr>
        <a:solidFill>
          <a:schemeClr val="lt1">
            <a:alpha val="50000"/>
          </a:schemeClr>
        </a:solidFill>
        <a:ln>
          <a:no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1688517858427"/>
          <c:y val="0.12308721818605878"/>
          <c:w val="0.46884184989851146"/>
          <c:h val="0.82077864894968933"/>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0CE-4391-8B9B-AFC89DC8D1B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0CE-4391-8B9B-AFC89DC8D1B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0CE-4391-8B9B-AFC89DC8D1B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0CE-4391-8B9B-AFC89DC8D1B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50CE-4391-8B9B-AFC89DC8D1B0}"/>
              </c:ext>
            </c:extLst>
          </c:dPt>
          <c:dLbls>
            <c:dLbl>
              <c:idx val="3"/>
              <c:layout>
                <c:manualLayout>
                  <c:x val="3.4488775589485147E-2"/>
                  <c:y val="0.11622579432526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0CE-4391-8B9B-AFC89DC8D1B0}"/>
                </c:ext>
              </c:extLst>
            </c:dLbl>
            <c:dLbl>
              <c:idx val="4"/>
              <c:layout>
                <c:manualLayout>
                  <c:x val="1.4388886608789953E-2"/>
                  <c:y val="1.878513511053134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0CE-4391-8B9B-AFC89DC8D1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'Pro Bono'!$AA$536:$AE$536</c:f>
              <c:strCache>
                <c:ptCount val="5"/>
                <c:pt idx="0">
                  <c:v>White</c:v>
                </c:pt>
                <c:pt idx="1">
                  <c:v>African American/Black</c:v>
                </c:pt>
                <c:pt idx="2">
                  <c:v>Two or more races</c:v>
                </c:pt>
                <c:pt idx="3">
                  <c:v>Asian, Pacific Islander, or Hawaii Native</c:v>
                </c:pt>
                <c:pt idx="4">
                  <c:v>Native American or Alaskan Native</c:v>
                </c:pt>
              </c:strCache>
            </c:strRef>
          </c:cat>
          <c:val>
            <c:numRef>
              <c:f>'Pro Bono'!$AA$535:$AE$535</c:f>
              <c:numCache>
                <c:formatCode>General</c:formatCode>
                <c:ptCount val="5"/>
                <c:pt idx="0">
                  <c:v>661</c:v>
                </c:pt>
                <c:pt idx="1">
                  <c:v>351</c:v>
                </c:pt>
                <c:pt idx="2">
                  <c:v>74</c:v>
                </c:pt>
                <c:pt idx="3">
                  <c:v>66</c:v>
                </c:pt>
                <c:pt idx="4">
                  <c:v>18</c:v>
                </c:pt>
              </c:numCache>
            </c:numRef>
          </c:val>
          <c:extLst>
            <c:ext xmlns:c16="http://schemas.microsoft.com/office/drawing/2014/chart" uri="{C3380CC4-5D6E-409C-BE32-E72D297353CC}">
              <c16:uniqueId val="{0000000A-50CE-4391-8B9B-AFC89DC8D1B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n-US"/>
          </a:p>
        </c:txPr>
      </c:legendEntry>
      <c:layout>
        <c:manualLayout>
          <c:xMode val="edge"/>
          <c:yMode val="edge"/>
          <c:x val="0.61022037625603165"/>
          <c:y val="1.5470094971543414E-2"/>
          <c:w val="0.33484616177956428"/>
          <c:h val="0.97899322437057157"/>
        </c:manualLayout>
      </c:layout>
      <c:overlay val="0"/>
      <c:spPr>
        <a:solidFill>
          <a:schemeClr val="lt1">
            <a:alpha val="50000"/>
          </a:schemeClr>
        </a:solidFill>
        <a:ln>
          <a:noFill/>
        </a:ln>
        <a:effectLst/>
      </c:spPr>
      <c:txPr>
        <a:bodyPr rot="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10</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15</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0</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9/27/2022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9/27/2022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6EC39-E22B-41FE-840A-B485BB03467C}" type="slidenum">
              <a:rPr lang="en-US" smtClean="0"/>
              <a:t>11</a:t>
            </a:fld>
            <a:endParaRPr lang="en-US" dirty="0"/>
          </a:p>
        </p:txBody>
      </p:sp>
    </p:spTree>
    <p:extLst>
      <p:ext uri="{BB962C8B-B14F-4D97-AF65-F5344CB8AC3E}">
        <p14:creationId xmlns:p14="http://schemas.microsoft.com/office/powerpoint/2010/main" val="152081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67884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649703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78682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82182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496675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519098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781864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34501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2709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2458555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719235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sz="1200" b="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3003665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4" indent="-171450" algn="l" defTabSz="457200" rtl="0" eaLnBrk="1" fontAlgn="auto" latinLnBrk="0" hangingPunct="1">
              <a:lnSpc>
                <a:spcPct val="100000"/>
              </a:lnSpc>
              <a:spcBef>
                <a:spcPts val="0"/>
              </a:spcBef>
              <a:spcAft>
                <a:spcPts val="0"/>
              </a:spcAft>
              <a:buClrTx/>
              <a:buSzTx/>
              <a:buFontTx/>
              <a:buChar char="-"/>
              <a:tabLst/>
              <a:defRPr/>
            </a:pPr>
            <a:endParaRPr lang="en-US" alt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280968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283504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6EC39-E22B-41FE-840A-B485BB03467C}" type="slidenum">
              <a:rPr lang="en-US" smtClean="0"/>
              <a:t>3</a:t>
            </a:fld>
            <a:endParaRPr lang="en-US" dirty="0"/>
          </a:p>
        </p:txBody>
      </p:sp>
    </p:spTree>
    <p:extLst>
      <p:ext uri="{BB962C8B-B14F-4D97-AF65-F5344CB8AC3E}">
        <p14:creationId xmlns:p14="http://schemas.microsoft.com/office/powerpoint/2010/main" val="161798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499284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3870147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3621348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83099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0668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6EC39-E22B-41FE-840A-B485BB0346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887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26705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46</a:t>
            </a:fld>
            <a:endParaRPr lang="en-US" dirty="0"/>
          </a:p>
        </p:txBody>
      </p:sp>
    </p:spTree>
    <p:extLst>
      <p:ext uri="{BB962C8B-B14F-4D97-AF65-F5344CB8AC3E}">
        <p14:creationId xmlns:p14="http://schemas.microsoft.com/office/powerpoint/2010/main" val="910965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48</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49</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01675"/>
            <a:ext cx="5613400" cy="35083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C9A6EC39-E22B-41FE-840A-B485BB03467C}" type="slidenum">
              <a:rPr lang="en-US" smtClean="0"/>
              <a:t>5</a:t>
            </a:fld>
            <a:endParaRPr lang="en-US" dirty="0"/>
          </a:p>
        </p:txBody>
      </p:sp>
    </p:spTree>
    <p:extLst>
      <p:ext uri="{BB962C8B-B14F-4D97-AF65-F5344CB8AC3E}">
        <p14:creationId xmlns:p14="http://schemas.microsoft.com/office/powerpoint/2010/main" val="17485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6EC39-E22B-41FE-840A-B485BB03467C}" type="slidenum">
              <a:rPr lang="en-US" smtClean="0"/>
              <a:t>6</a:t>
            </a:fld>
            <a:endParaRPr lang="en-US" dirty="0"/>
          </a:p>
        </p:txBody>
      </p:sp>
    </p:spTree>
    <p:extLst>
      <p:ext uri="{BB962C8B-B14F-4D97-AF65-F5344CB8AC3E}">
        <p14:creationId xmlns:p14="http://schemas.microsoft.com/office/powerpoint/2010/main" val="354432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9A6EC39-E22B-41FE-840A-B485BB03467C}" type="slidenum">
              <a:rPr lang="en-US" smtClean="0"/>
              <a:t>8</a:t>
            </a:fld>
            <a:endParaRPr lang="en-US" dirty="0"/>
          </a:p>
        </p:txBody>
      </p:sp>
    </p:spTree>
    <p:extLst>
      <p:ext uri="{BB962C8B-B14F-4D97-AF65-F5344CB8AC3E}">
        <p14:creationId xmlns:p14="http://schemas.microsoft.com/office/powerpoint/2010/main" val="7066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27BA6-C8FB-44A2-8FFF-9C462533EC89}" type="slidenum">
              <a:rPr lang="en-US" smtClean="0"/>
              <a:t>9</a:t>
            </a:fld>
            <a:endParaRPr lang="en-US" dirty="0"/>
          </a:p>
        </p:txBody>
      </p:sp>
    </p:spTree>
    <p:extLst>
      <p:ext uri="{BB962C8B-B14F-4D97-AF65-F5344CB8AC3E}">
        <p14:creationId xmlns:p14="http://schemas.microsoft.com/office/powerpoint/2010/main" val="333796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6EC39-E22B-41FE-840A-B485BB03467C}" type="slidenum">
              <a:rPr lang="en-US" smtClean="0"/>
              <a:t>10</a:t>
            </a:fld>
            <a:endParaRPr lang="en-US" dirty="0"/>
          </a:p>
        </p:txBody>
      </p:sp>
    </p:spTree>
    <p:extLst>
      <p:ext uri="{BB962C8B-B14F-4D97-AF65-F5344CB8AC3E}">
        <p14:creationId xmlns:p14="http://schemas.microsoft.com/office/powerpoint/2010/main" val="1338768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0332872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0244937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8376756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485619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343916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5304992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18631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4819591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8826482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332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34294365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54493408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45500559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88387745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6688417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81872455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9140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17800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62047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99123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27330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71880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217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08063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303309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237804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24315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22332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80212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73310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974541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9561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12285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500897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40709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172808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756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341441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956032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201329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88151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9522717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07439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99114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8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6429161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3572512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92263532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7481012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www.uspto.gov/probonopatents"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hyperlink" Target="https://www.uspto.gov/patents/patent-trial-and-appeal-board/patent-trial-and-appeal-board-pro-bono-program-independent" TargetMode="External"/><Relationship Id="rId5" Type="http://schemas.openxmlformats.org/officeDocument/2006/relationships/hyperlink" Target="https://www.uspto.gov/learning-and-resources/inventors-and-entrepreneurs/ttab-pro-bono-clearinghouse-program" TargetMode="External"/><Relationship Id="rId4" Type="http://schemas.openxmlformats.org/officeDocument/2006/relationships/hyperlink" Target="mailto:probono@uspto.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oedci.uspto.gov/OEDCI/"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5.png"/><Relationship Id="rId4"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hyperlink" Target="http://www.uspto.gov/news/og/patent_og/index.jsp"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419100"/>
            <a:ext cx="8229600" cy="884058"/>
          </a:xfrm>
        </p:spPr>
        <p:txBody>
          <a:bodyPr>
            <a:normAutofit/>
          </a:bodyPr>
          <a:lstStyle/>
          <a:p>
            <a:r>
              <a:rPr lang="en-US" sz="3600" dirty="0"/>
              <a:t>Law firm/corporation recognition</a:t>
            </a:r>
          </a:p>
        </p:txBody>
      </p:sp>
      <p:sp>
        <p:nvSpPr>
          <p:cNvPr id="3" name="Content Placeholder 2"/>
          <p:cNvSpPr>
            <a:spLocks noGrp="1"/>
          </p:cNvSpPr>
          <p:nvPr>
            <p:ph idx="1"/>
          </p:nvPr>
        </p:nvSpPr>
        <p:spPr>
          <a:xfrm>
            <a:off x="469556" y="1447588"/>
            <a:ext cx="4483443" cy="3543512"/>
          </a:xfrm>
        </p:spPr>
        <p:txBody>
          <a:bodyPr vert="horz" lIns="91440" tIns="45720" rIns="91440" bIns="45720" rtlCol="0">
            <a:noAutofit/>
          </a:bodyPr>
          <a:lstStyle/>
          <a:p>
            <a:pPr marL="342900" lvl="1" indent="-342900">
              <a:lnSpc>
                <a:spcPct val="120000"/>
              </a:lnSpc>
              <a:buFont typeface="Arial"/>
              <a:buChar char="•"/>
            </a:pPr>
            <a:r>
              <a:rPr lang="en-US" sz="1550" dirty="0">
                <a:latin typeface="Segoe UI" panose="020B0502040204020203" pitchFamily="34" charset="0"/>
                <a:cs typeface="Segoe UI" panose="020B0502040204020203" pitchFamily="34" charset="0"/>
              </a:rPr>
              <a:t>The USPTO recognizes law firms and corporations that support the PPBP.</a:t>
            </a:r>
          </a:p>
          <a:p>
            <a:pPr marL="342900" indent="-342900" defTabSz="457200">
              <a:lnSpc>
                <a:spcPct val="120000"/>
              </a:lnSpc>
            </a:pPr>
            <a:r>
              <a:rPr lang="en-US" sz="1550" dirty="0"/>
              <a:t>Certificates awarded annually based on cumulative hours/firm and firm size.</a:t>
            </a:r>
          </a:p>
          <a:p>
            <a:pPr marL="342900" indent="-342900" defTabSz="457200">
              <a:lnSpc>
                <a:spcPct val="120000"/>
              </a:lnSpc>
            </a:pPr>
            <a:r>
              <a:rPr lang="en-US" sz="1550" dirty="0"/>
              <a:t>Recipient names are posted on the USPTO website.</a:t>
            </a:r>
          </a:p>
          <a:p>
            <a:pPr marL="342900" indent="-342900" defTabSz="457200"/>
            <a:r>
              <a:rPr lang="en-US" sz="1550" dirty="0"/>
              <a:t>The USPTO recognized more than 20 firms/corporations in 2021.</a:t>
            </a:r>
          </a:p>
          <a:p>
            <a:pPr marL="342900" indent="-342900" defTabSz="457200"/>
            <a:r>
              <a:rPr lang="en-US" sz="1550" dirty="0"/>
              <a:t>Law firm hours expanded to include non-practitioner assistance.</a:t>
            </a:r>
          </a:p>
        </p:txBody>
      </p:sp>
      <p:pic>
        <p:nvPicPr>
          <p:cNvPr id="4" name="Picture 3" descr="Law firm and corporate achievement certificate&#10;Number of registered practitioners and corresponding minimum hours&#10;&#10;1-10 practitioners, 50 min hours&#10;11-30 practitioners, 100 hours&#10;31-100 practitioners, 250 hours&#10;101+ practitioners, 500 hours">
            <a:extLst>
              <a:ext uri="{FF2B5EF4-FFF2-40B4-BE49-F238E27FC236}">
                <a16:creationId xmlns:a16="http://schemas.microsoft.com/office/drawing/2014/main" id="{CECCECC1-D383-42E1-A4FE-AD9799D509CD}"/>
              </a:ext>
            </a:extLst>
          </p:cNvPr>
          <p:cNvPicPr>
            <a:picLocks noChangeAspect="1"/>
          </p:cNvPicPr>
          <p:nvPr/>
        </p:nvPicPr>
        <p:blipFill rotWithShape="1">
          <a:blip r:embed="rId3"/>
          <a:srcRect l="5297" r="13530"/>
          <a:stretch/>
        </p:blipFill>
        <p:spPr>
          <a:xfrm>
            <a:off x="4707564" y="1950483"/>
            <a:ext cx="4182876" cy="2106612"/>
          </a:xfrm>
          <a:prstGeom prst="rect">
            <a:avLst/>
          </a:prstGeom>
        </p:spPr>
      </p:pic>
      <p:sp>
        <p:nvSpPr>
          <p:cNvPr id="7" name="Rectangle 6">
            <a:extLst>
              <a:ext uri="{FF2B5EF4-FFF2-40B4-BE49-F238E27FC236}">
                <a16:creationId xmlns:a16="http://schemas.microsoft.com/office/drawing/2014/main" id="{42F49F68-34DC-43BF-ABCE-5DB4014AE225}"/>
              </a:ext>
              <a:ext uri="{C183D7F6-B498-43B3-948B-1728B52AA6E4}">
                <adec:decorative xmlns:adec="http://schemas.microsoft.com/office/drawing/2017/decorative" val="1"/>
              </a:ext>
            </a:extLst>
          </p:cNvPr>
          <p:cNvSpPr/>
          <p:nvPr/>
        </p:nvSpPr>
        <p:spPr>
          <a:xfrm>
            <a:off x="8300621" y="2073167"/>
            <a:ext cx="589819" cy="2350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3"/>
          <p:cNvSpPr>
            <a:spLocks noGrp="1"/>
          </p:cNvSpPr>
          <p:nvPr>
            <p:ph type="sldNum" sz="quarter" idx="10"/>
          </p:nvPr>
        </p:nvSpPr>
        <p:spPr>
          <a:xfrm>
            <a:off x="457200" y="5297488"/>
            <a:ext cx="2057400" cy="303212"/>
          </a:xfrm>
        </p:spPr>
        <p:txBody>
          <a:bodyPr/>
          <a:lstStyle/>
          <a:p>
            <a:fld id="{92DA454B-C859-4892-B9FA-68B588C9F54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97822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information</a:t>
            </a:r>
          </a:p>
        </p:txBody>
      </p:sp>
      <p:sp>
        <p:nvSpPr>
          <p:cNvPr id="3" name="Content Placeholder 2"/>
          <p:cNvSpPr>
            <a:spLocks noGrp="1"/>
          </p:cNvSpPr>
          <p:nvPr>
            <p:ph idx="1"/>
          </p:nvPr>
        </p:nvSpPr>
        <p:spPr/>
        <p:txBody>
          <a:bodyPr>
            <a:normAutofit fontScale="77500" lnSpcReduction="20000"/>
          </a:bodyPr>
          <a:lstStyle/>
          <a:p>
            <a:r>
              <a:rPr lang="en-US" dirty="0"/>
              <a:t>Visit </a:t>
            </a:r>
            <a:r>
              <a:rPr lang="en-US" u="sng" dirty="0">
                <a:hlinkClick r:id="rId3" tooltip="Patent Pro Bono Program website"/>
              </a:rPr>
              <a:t>https://www.uspto.gov/probonopatents</a:t>
            </a:r>
            <a:r>
              <a:rPr lang="en-US" u="sng" dirty="0"/>
              <a:t>.</a:t>
            </a:r>
            <a:endParaRPr lang="en-US" dirty="0"/>
          </a:p>
          <a:p>
            <a:r>
              <a:rPr lang="en-US" dirty="0"/>
              <a:t>Email </a:t>
            </a:r>
            <a:r>
              <a:rPr lang="en-US" dirty="0">
                <a:hlinkClick r:id="rId4"/>
              </a:rPr>
              <a:t>probono@uspto.gov</a:t>
            </a:r>
            <a:r>
              <a:rPr lang="en-US" dirty="0"/>
              <a:t>.</a:t>
            </a:r>
          </a:p>
          <a:p>
            <a:r>
              <a:rPr lang="en-US" dirty="0"/>
              <a:t>OED Phone 571-272-4097.</a:t>
            </a:r>
          </a:p>
          <a:p>
            <a:pPr lvl="1"/>
            <a:r>
              <a:rPr lang="en-US" dirty="0"/>
              <a:t>TTAB</a:t>
            </a:r>
            <a:endParaRPr lang="en-US" dirty="0">
              <a:hlinkClick r:id="rId5" tooltip="TTAB Pro Bono Program website">
                <a:extLst>
                  <a:ext uri="{A12FA001-AC4F-418D-AE19-62706E023703}">
                    <ahyp:hlinkClr xmlns:ahyp="http://schemas.microsoft.com/office/drawing/2018/hyperlinkcolor" val="tx"/>
                  </a:ext>
                </a:extLst>
              </a:hlinkClick>
            </a:endParaRPr>
          </a:p>
          <a:p>
            <a:pPr lvl="2"/>
            <a:r>
              <a:rPr lang="en-US" sz="2600" u="sng" dirty="0">
                <a:solidFill>
                  <a:schemeClr val="tx2"/>
                </a:solidFill>
                <a:latin typeface="Segoe UI" panose="020B0502040204020203" pitchFamily="34" charset="0"/>
                <a:cs typeface="Segoe UI" panose="020B0502040204020203" pitchFamily="34" charset="0"/>
                <a:hlinkClick r:id="rId5" tooltip="TTAB Pro Bono Program website">
                  <a:extLst>
                    <a:ext uri="{A12FA001-AC4F-418D-AE19-62706E023703}">
                      <ahyp:hlinkClr xmlns:ahyp="http://schemas.microsoft.com/office/drawing/2018/hyperlinkcolor" val="tx"/>
                    </a:ext>
                  </a:extLst>
                </a:hlinkClick>
              </a:rPr>
              <a:t>https://www.uspto.gov/learning-and-resources/inventors-and-entrepreneurs/ttab-pro-bono-clearinghouse-program</a:t>
            </a:r>
            <a:r>
              <a:rPr lang="en-US" sz="2600" u="sng" dirty="0">
                <a:solidFill>
                  <a:schemeClr val="tx2"/>
                </a:solidFill>
                <a:latin typeface="Segoe UI" panose="020B0502040204020203" pitchFamily="34" charset="0"/>
                <a:cs typeface="Segoe UI" panose="020B0502040204020203" pitchFamily="34" charset="0"/>
              </a:rPr>
              <a:t>.</a:t>
            </a:r>
          </a:p>
          <a:p>
            <a:pPr lvl="1"/>
            <a:r>
              <a:rPr lang="en-US" dirty="0"/>
              <a:t>PTAB</a:t>
            </a:r>
            <a:endParaRPr lang="en-US" dirty="0">
              <a:hlinkClick r:id="rId6"/>
            </a:endParaRPr>
          </a:p>
          <a:p>
            <a:pPr lvl="2"/>
            <a:r>
              <a:rPr lang="en-US" sz="2600" u="sng" dirty="0">
                <a:solidFill>
                  <a:schemeClr val="tx2"/>
                </a:solidFill>
                <a:latin typeface="Segoe UI" panose="020B0502040204020203" pitchFamily="34" charset="0"/>
                <a:cs typeface="Segoe UI" panose="020B0502040204020203" pitchFamily="34" charset="0"/>
                <a:hlinkClick r:id="rId6" tooltip="PTAB Pro Bono Program website">
                  <a:extLst>
                    <a:ext uri="{A12FA001-AC4F-418D-AE19-62706E023703}">
                      <ahyp:hlinkClr xmlns:ahyp="http://schemas.microsoft.com/office/drawing/2018/hyperlinkcolor" val="tx"/>
                    </a:ext>
                  </a:extLst>
                </a:hlinkClick>
              </a:rPr>
              <a:t>https://www.uspto.gov/patents/patent-trial-and-appeal-board/patent-trial-and-appeal-board-pro-bono-program-independent</a:t>
            </a:r>
            <a:r>
              <a:rPr lang="en-US" sz="2600" u="sng" dirty="0">
                <a:solidFill>
                  <a:schemeClr val="tx2"/>
                </a:solidFill>
                <a:latin typeface="Segoe UI" panose="020B0502040204020203" pitchFamily="34" charset="0"/>
                <a:cs typeface="Segoe UI" panose="020B0502040204020203" pitchFamily="34" charset="0"/>
              </a:rPr>
              <a:t>. </a:t>
            </a:r>
          </a:p>
          <a:p>
            <a:pPr lvl="1"/>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83613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pPr marL="0" indent="0">
              <a:buNone/>
            </a:pPr>
            <a:r>
              <a:rPr lang="en-US" altLang="en-US" dirty="0"/>
              <a:t>OED</a:t>
            </a:r>
          </a:p>
        </p:txBody>
      </p:sp>
    </p:spTree>
    <p:extLst>
      <p:ext uri="{BB962C8B-B14F-4D97-AF65-F5344CB8AC3E}">
        <p14:creationId xmlns:p14="http://schemas.microsoft.com/office/powerpoint/2010/main" val="117471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Register of patent practitioners</a:t>
            </a:r>
          </a:p>
        </p:txBody>
      </p:sp>
      <p:sp>
        <p:nvSpPr>
          <p:cNvPr id="3" name="Content Placeholder 2"/>
          <p:cNvSpPr>
            <a:spLocks noGrp="1"/>
          </p:cNvSpPr>
          <p:nvPr>
            <p:ph idx="1"/>
          </p:nvPr>
        </p:nvSpPr>
        <p:spPr>
          <a:xfrm>
            <a:off x="530677" y="960957"/>
            <a:ext cx="8229600" cy="486393"/>
          </a:xfrm>
        </p:spPr>
        <p:txBody>
          <a:bodyPr>
            <a:noAutofit/>
          </a:bodyPr>
          <a:lstStyle/>
          <a:p>
            <a:pPr marL="0" indent="0">
              <a:spcBef>
                <a:spcPts val="0"/>
              </a:spcBef>
              <a:spcAft>
                <a:spcPts val="540"/>
              </a:spcAft>
              <a:buNone/>
            </a:pPr>
            <a:r>
              <a:rPr lang="en-US" sz="1800" u="sng" dirty="0">
                <a:solidFill>
                  <a:srgbClr val="0070C0"/>
                </a:solidFill>
                <a:hlinkClick r:id="rId3" tooltip="USPTO OED Patent Practitioner Home Page"/>
              </a:rPr>
              <a:t>https://oedci.uspto.gov/OEDCI/</a:t>
            </a:r>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13</a:t>
            </a:fld>
            <a:endParaRPr lang="en-US" dirty="0"/>
          </a:p>
        </p:txBody>
      </p:sp>
      <p:pic>
        <p:nvPicPr>
          <p:cNvPr id="5" name="Picture 4" descr="Patent Practitioner Home Page &#10;Attorneys and agents authorized to practice in patent matters before the USPTO&#10;&#10;Find a patent agent or attorney&#10;&#10;Download a practitioner roster&#10;&#10;Practitioner disciplinary history&#10;&#10;Becoming a practitioner&#10;&#10;Download a practitioner roster&#10;&#10;Get help&#10;&#10;OED FAQs&#10;&#10;Apply to practice in patent matters before the USPTO&#10;&#10;Registered practitioner sign in&#10;&#10;Contact us"/>
          <p:cNvPicPr>
            <a:picLocks noChangeAspect="1"/>
          </p:cNvPicPr>
          <p:nvPr/>
        </p:nvPicPr>
        <p:blipFill>
          <a:blip r:embed="rId4"/>
          <a:stretch>
            <a:fillRect/>
          </a:stretch>
        </p:blipFill>
        <p:spPr>
          <a:xfrm>
            <a:off x="1755934" y="1417399"/>
            <a:ext cx="5185886" cy="3724769"/>
          </a:xfrm>
          <a:prstGeom prst="rect">
            <a:avLst/>
          </a:prstGeom>
        </p:spPr>
      </p:pic>
    </p:spTree>
    <p:extLst>
      <p:ext uri="{BB962C8B-B14F-4D97-AF65-F5344CB8AC3E}">
        <p14:creationId xmlns:p14="http://schemas.microsoft.com/office/powerpoint/2010/main" val="332013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a:xfrm>
            <a:off x="457200" y="1287264"/>
            <a:ext cx="8229600" cy="3786267"/>
          </a:xfrm>
        </p:spPr>
        <p:txBody>
          <a:bodyPr>
            <a:normAutofit lnSpcReduction="10000"/>
          </a:bodyPr>
          <a:lstStyle/>
          <a:p>
            <a:pPr lvl="0">
              <a:lnSpc>
                <a:spcPct val="120000"/>
              </a:lnSpc>
            </a:pPr>
            <a:r>
              <a:rPr lang="en-US" altLang="en-US" sz="1700" dirty="0">
                <a:solidFill>
                  <a:prstClr val="black"/>
                </a:solidFill>
              </a:rPr>
              <a:t>In 2016, the ABA Commission on Lawyer Assistance Programs and the Hazelden Betty Ford Foundation published a study of about 13,000 currently practicing attorneys and found the following:</a:t>
            </a:r>
          </a:p>
          <a:p>
            <a:pPr lvl="1">
              <a:lnSpc>
                <a:spcPct val="120000"/>
              </a:lnSpc>
            </a:pPr>
            <a:r>
              <a:rPr lang="en-US" altLang="en-US" sz="1500" dirty="0">
                <a:solidFill>
                  <a:prstClr val="black"/>
                </a:solidFill>
              </a:rPr>
              <a:t>About 21% qualify as problem drinkers.</a:t>
            </a:r>
          </a:p>
          <a:p>
            <a:pPr lvl="1">
              <a:lnSpc>
                <a:spcPct val="120000"/>
              </a:lnSpc>
            </a:pPr>
            <a:r>
              <a:rPr lang="en-US" altLang="en-US" sz="1500" dirty="0">
                <a:solidFill>
                  <a:prstClr val="black"/>
                </a:solidFill>
              </a:rPr>
              <a:t>28% struggle with some level of depression.</a:t>
            </a:r>
          </a:p>
          <a:p>
            <a:pPr lvl="1">
              <a:lnSpc>
                <a:spcPct val="120000"/>
              </a:lnSpc>
            </a:pPr>
            <a:r>
              <a:rPr lang="en-US" altLang="en-US" sz="1500" dirty="0">
                <a:solidFill>
                  <a:prstClr val="black"/>
                </a:solidFill>
              </a:rPr>
              <a:t>19% struggle with anxiety.</a:t>
            </a:r>
          </a:p>
          <a:p>
            <a:pPr lvl="1">
              <a:lnSpc>
                <a:spcPct val="120000"/>
              </a:lnSpc>
            </a:pPr>
            <a:r>
              <a:rPr lang="en-US" altLang="en-US" sz="1500" dirty="0">
                <a:solidFill>
                  <a:prstClr val="black"/>
                </a:solidFill>
              </a:rPr>
              <a:t>23% struggle with stress.</a:t>
            </a:r>
          </a:p>
          <a:p>
            <a:pPr lvl="0">
              <a:lnSpc>
                <a:spcPct val="120000"/>
              </a:lnSpc>
            </a:pPr>
            <a:r>
              <a:rPr lang="en-US" altLang="en-US" sz="1700" dirty="0">
                <a:solidFill>
                  <a:prstClr val="black"/>
                </a:solidFill>
              </a:rPr>
              <a:t>Other difficulties include social alienation, work addiction, sleep deprivation, job dissatisfaction, and complaints of work-life conflict.</a:t>
            </a:r>
          </a:p>
          <a:p>
            <a:pPr lvl="0">
              <a:lnSpc>
                <a:spcPct val="120000"/>
              </a:lnSpc>
            </a:pPr>
            <a:r>
              <a:rPr lang="en-US" altLang="en-US" sz="1700" dirty="0">
                <a:solidFill>
                  <a:prstClr val="black"/>
                </a:solidFill>
              </a:rPr>
              <a:t>The USPTO launched the Diversion Pilot Program in 2017 and it has been extended until 2022. </a:t>
            </a:r>
          </a:p>
          <a:p>
            <a:pPr>
              <a:lnSpc>
                <a:spcPct val="120000"/>
              </a:lnSpc>
            </a:pPr>
            <a:endParaRPr lang="en-US" alt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a:xfrm>
            <a:off x="457200" y="1267971"/>
            <a:ext cx="8229600" cy="3786267"/>
          </a:xfrm>
        </p:spPr>
        <p:txBody>
          <a:bodyPr>
            <a:normAutofit/>
          </a:bodyPr>
          <a:lstStyle/>
          <a:p>
            <a:r>
              <a:rPr lang="en-US" sz="1800" dirty="0"/>
              <a:t>Willingness and ability to participate in the program.</a:t>
            </a:r>
          </a:p>
          <a:p>
            <a:r>
              <a:rPr lang="en-US" sz="1800" dirty="0"/>
              <a:t>No public discipline by the USPTO or another jurisdiction in the past three years, unless the discipline is based on the same conduct as the conduct that is the basis for the investigation.</a:t>
            </a:r>
          </a:p>
          <a:p>
            <a:r>
              <a:rPr lang="en-US" sz="1800" dirty="0"/>
              <a:t>Misconduct at issue must not:</a:t>
            </a:r>
          </a:p>
          <a:p>
            <a:pPr lvl="1"/>
            <a:r>
              <a:rPr lang="en-US" sz="1600" dirty="0"/>
              <a:t>Involve misappropriation of funds or dishonesty, fraud, deceit, or misrepresentation</a:t>
            </a:r>
          </a:p>
          <a:p>
            <a:pPr lvl="1"/>
            <a:r>
              <a:rPr lang="en-US" sz="1600" dirty="0"/>
              <a:t>Result in or be likely to result in substantial prejudice to a client or other person</a:t>
            </a:r>
          </a:p>
          <a:p>
            <a:pPr lvl="1"/>
            <a:r>
              <a:rPr lang="en-US" sz="1600" dirty="0"/>
              <a:t>Constitute a “serious crime” (see 37 C.F.R. § 11.1)</a:t>
            </a:r>
          </a:p>
          <a:p>
            <a:pPr lvl="1"/>
            <a:r>
              <a:rPr lang="en-US" sz="1600" dirty="0"/>
              <a:t>Be part of a pattern of similar misconduct or be of the same nature as misconduct for which practitioner has been disciplined within the past five years, unless the misconduct is minor and related to a chronic health condition or disease. </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302639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537"/>
            <a:ext cx="8229600" cy="884058"/>
          </a:xfrm>
        </p:spPr>
        <p:txBody>
          <a:bodyPr>
            <a:noAutofit/>
          </a:bodyPr>
          <a:lstStyle/>
          <a:p>
            <a:r>
              <a:rPr lang="en-US" altLang="en-US" sz="3200" dirty="0">
                <a:latin typeface="Segoe UI" pitchFamily="34" charset="0"/>
              </a:rPr>
              <a:t>Law School Clinic Certification Program</a:t>
            </a:r>
            <a:endParaRPr lang="en-US" sz="3200" dirty="0"/>
          </a:p>
        </p:txBody>
      </p:sp>
      <p:sp>
        <p:nvSpPr>
          <p:cNvPr id="3" name="Content Placeholder 2"/>
          <p:cNvSpPr>
            <a:spLocks noGrp="1"/>
          </p:cNvSpPr>
          <p:nvPr>
            <p:ph idx="1"/>
          </p:nvPr>
        </p:nvSpPr>
        <p:spPr>
          <a:xfrm>
            <a:off x="380999" y="1455250"/>
            <a:ext cx="8512629" cy="3973286"/>
          </a:xfrm>
        </p:spPr>
        <p:txBody>
          <a:bodyPr>
            <a:noAutofit/>
          </a:bodyPr>
          <a:lstStyle/>
          <a:p>
            <a:pPr>
              <a:spcBef>
                <a:spcPts val="0"/>
              </a:spcBef>
              <a:spcAft>
                <a:spcPts val="600"/>
              </a:spcAft>
              <a:defRPr/>
            </a:pPr>
            <a:r>
              <a:rPr lang="en-US" altLang="en-US" sz="1800" dirty="0"/>
              <a:t>Allows students in a participating law school’s clinic program to practice before the USPTO under the strict guidance of a Law School Faculty Clinic Supervisor.</a:t>
            </a:r>
          </a:p>
          <a:p>
            <a:pPr>
              <a:spcBef>
                <a:spcPts val="0"/>
              </a:spcBef>
              <a:spcAft>
                <a:spcPts val="600"/>
              </a:spcAft>
              <a:defRPr/>
            </a:pPr>
            <a:r>
              <a:rPr lang="en-US" altLang="en-US" sz="1800" dirty="0"/>
              <a:t>The OED Director grants participating law students limited recognition to practice before the USPTO.</a:t>
            </a:r>
          </a:p>
          <a:p>
            <a:pPr>
              <a:spcBef>
                <a:spcPts val="0"/>
              </a:spcBef>
              <a:spcAft>
                <a:spcPts val="600"/>
              </a:spcAft>
              <a:defRPr/>
            </a:pPr>
            <a:r>
              <a:rPr lang="en-US" altLang="en-US" sz="1800" dirty="0"/>
              <a:t>Signed into law on December 16, 2014.</a:t>
            </a:r>
          </a:p>
          <a:p>
            <a:pPr>
              <a:spcBef>
                <a:spcPts val="0"/>
              </a:spcBef>
              <a:defRPr/>
            </a:pPr>
            <a:r>
              <a:rPr lang="en-US" altLang="en-US" sz="1800" dirty="0"/>
              <a:t>60 law schools actively participate:</a:t>
            </a:r>
          </a:p>
          <a:p>
            <a:pPr lvl="1">
              <a:spcBef>
                <a:spcPts val="0"/>
              </a:spcBef>
              <a:defRPr/>
            </a:pPr>
            <a:r>
              <a:rPr lang="en-US" altLang="en-US" sz="1600" dirty="0"/>
              <a:t>24 trademark only.</a:t>
            </a:r>
          </a:p>
          <a:p>
            <a:pPr lvl="1">
              <a:spcBef>
                <a:spcPts val="0"/>
              </a:spcBef>
              <a:defRPr/>
            </a:pPr>
            <a:r>
              <a:rPr lang="en-US" altLang="en-US" sz="1600" dirty="0"/>
              <a:t>6 patent only.</a:t>
            </a:r>
          </a:p>
          <a:p>
            <a:pPr lvl="1">
              <a:spcBef>
                <a:spcPts val="0"/>
              </a:spcBef>
              <a:spcAft>
                <a:spcPts val="600"/>
              </a:spcAft>
              <a:defRPr/>
            </a:pPr>
            <a:r>
              <a:rPr lang="en-US" altLang="en-US" sz="1600" dirty="0"/>
              <a:t>30 both</a:t>
            </a:r>
            <a:r>
              <a:rPr lang="en-US" altLang="en-US" sz="1900" dirty="0"/>
              <a:t>.</a:t>
            </a:r>
            <a:r>
              <a:rPr lang="en-US" sz="2000" dirty="0"/>
              <a:t> </a:t>
            </a:r>
          </a:p>
          <a:p>
            <a:pPr>
              <a:spcBef>
                <a:spcPts val="0"/>
              </a:spcBef>
              <a:spcAft>
                <a:spcPts val="600"/>
              </a:spcAft>
              <a:defRPr/>
            </a:pPr>
            <a:r>
              <a:rPr lang="en-US" sz="1800" dirty="0">
                <a:hlinkClick r:id="rId3" tooltip="Law School Clinic Certification Program website"/>
              </a:rPr>
              <a:t>www.uspto.gov/lawschoolclinic</a:t>
            </a:r>
            <a:r>
              <a:rPr lang="en-US" sz="1800" dirty="0"/>
              <a:t>.</a:t>
            </a:r>
          </a:p>
          <a:p>
            <a:pPr>
              <a:spcBef>
                <a:spcPts val="0"/>
              </a:spcBef>
              <a:spcAft>
                <a:spcPts val="600"/>
              </a:spcAft>
              <a:defRPr/>
            </a:pPr>
            <a:endParaRPr lang="en-US" sz="1400" dirty="0"/>
          </a:p>
          <a:p>
            <a:pPr>
              <a:spcBef>
                <a:spcPts val="0"/>
              </a:spcBef>
              <a:spcAft>
                <a:spcPts val="600"/>
              </a:spcAft>
              <a:defRPr/>
            </a:pPr>
            <a:endParaRPr lang="en-US" altLang="en-US" sz="2300" dirty="0"/>
          </a:p>
          <a:p>
            <a:pPr lvl="1">
              <a:defRPr/>
            </a:pPr>
            <a:endParaRPr lang="en-US" altLang="en-US" sz="2200" dirty="0"/>
          </a:p>
          <a:p>
            <a:endParaRPr lang="en-US" dirty="0"/>
          </a:p>
        </p:txBody>
      </p:sp>
    </p:spTree>
    <p:extLst>
      <p:ext uri="{BB962C8B-B14F-4D97-AF65-F5344CB8AC3E}">
        <p14:creationId xmlns:p14="http://schemas.microsoft.com/office/powerpoint/2010/main" val="170846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Office of Enrollment and Discipline (OED) </a:t>
            </a:r>
            <a:endParaRPr lang="en-US" sz="2800"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Select OED regulations</a:t>
            </a:r>
          </a:p>
        </p:txBody>
      </p:sp>
    </p:spTree>
    <p:extLst>
      <p:ext uri="{BB962C8B-B14F-4D97-AF65-F5344CB8AC3E}">
        <p14:creationId xmlns:p14="http://schemas.microsoft.com/office/powerpoint/2010/main" val="294308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u="sng" dirty="0"/>
              <a:t>patent application</a:t>
            </a:r>
            <a:r>
              <a:rPr lang="en-US" sz="1600" b="1" dirty="0"/>
              <a:t> </a:t>
            </a:r>
            <a:r>
              <a:rPr lang="en-US" sz="1600" dirty="0"/>
              <a:t>or other document with the office (37 C.F.R. § 11.5(b)(1)).</a:t>
            </a:r>
          </a:p>
          <a:p>
            <a:pPr lvl="1">
              <a:lnSpc>
                <a:spcPct val="110000"/>
              </a:lnSpc>
            </a:pPr>
            <a:r>
              <a:rPr lang="en-US" sz="1600" dirty="0"/>
              <a:t>Consulting with or giving advice to a client in contemplation of filing a </a:t>
            </a:r>
            <a:r>
              <a:rPr lang="en-US" sz="1600" b="1" u="sng"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a:xfrm>
            <a:off x="457200" y="1668154"/>
            <a:ext cx="8229600" cy="3491345"/>
          </a:xfrm>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dirty="0"/>
              <a:t>An overview of the </a:t>
            </a:r>
            <a:br>
              <a:rPr lang="en-US" dirty="0"/>
            </a:br>
            <a:r>
              <a:rPr lang="en-US" dirty="0"/>
              <a:t>USPTO Patent Pro Bono Program</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a:t>
            </a:r>
          </a:p>
          <a:p>
            <a:r>
              <a:rPr lang="en-US" sz="2400" dirty="0"/>
              <a:t>United States Patent and Trademark Office</a:t>
            </a:r>
          </a:p>
        </p:txBody>
      </p:sp>
    </p:spTree>
    <p:extLst>
      <p:ext uri="{BB962C8B-B14F-4D97-AF65-F5344CB8AC3E}">
        <p14:creationId xmlns:p14="http://schemas.microsoft.com/office/powerpoint/2010/main" val="89544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endParaRPr lang="en-US" sz="2300" dirty="0"/>
          </a:p>
          <a:p>
            <a:pPr>
              <a:lnSpc>
                <a:spcPct val="110000"/>
              </a:lnSpc>
            </a:pPr>
            <a:r>
              <a:rPr lang="en-US" sz="2300" dirty="0"/>
              <a:t>Self-reporting is often considered as a mitigating factor in the disciplinary process.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390184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a:xfrm>
            <a:off x="457200" y="1283200"/>
            <a:ext cx="8229600" cy="3786267"/>
          </a:xfrm>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a:xfrm>
            <a:off x="457200" y="5233851"/>
            <a:ext cx="2133600" cy="303212"/>
          </a:xfrm>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dirty="0"/>
              <a:t>USPTO disciplinary matters</a:t>
            </a:r>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9BD0BEF-F793-49F1-837A-B7EA1A22DB38}"/>
              </a:ext>
            </a:extLst>
          </p:cNvPr>
          <p:cNvSpPr txBox="1"/>
          <p:nvPr/>
        </p:nvSpPr>
        <p:spPr>
          <a:xfrm>
            <a:off x="3762239" y="5088989"/>
            <a:ext cx="1554827" cy="246221"/>
          </a:xfrm>
          <a:prstGeom prst="rect">
            <a:avLst/>
          </a:prstGeom>
          <a:noFill/>
        </p:spPr>
        <p:txBody>
          <a:bodyPr wrap="square" rtlCol="0">
            <a:spAutoFit/>
          </a:bodyPr>
          <a:lstStyle/>
          <a:p>
            <a:r>
              <a:rPr lang="en-US" sz="1000" dirty="0"/>
              <a:t>*Through Q3</a:t>
            </a:r>
          </a:p>
        </p:txBody>
      </p:sp>
      <p:sp>
        <p:nvSpPr>
          <p:cNvPr id="2" name="Slide Number Placeholder 1"/>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34184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0F44CC5E-C309-4199-ABE7-CF780FE86F2F}"/>
              </a:ext>
            </a:extLst>
          </p:cNvPr>
          <p:cNvSpPr txBox="1"/>
          <p:nvPr/>
        </p:nvSpPr>
        <p:spPr>
          <a:xfrm>
            <a:off x="5830121" y="4810071"/>
            <a:ext cx="1036320" cy="246221"/>
          </a:xfrm>
          <a:prstGeom prst="rect">
            <a:avLst/>
          </a:prstGeom>
          <a:noFill/>
        </p:spPr>
        <p:txBody>
          <a:bodyPr wrap="square" rtlCol="0">
            <a:spAutoFit/>
          </a:bodyPr>
          <a:lstStyle/>
          <a:p>
            <a:r>
              <a:rPr lang="en-US" sz="1000" dirty="0"/>
              <a:t>*Through Q3</a:t>
            </a: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23</a:t>
            </a:fld>
            <a:endParaRPr lang="en-US" dirty="0"/>
          </a:p>
        </p:txBody>
      </p:sp>
    </p:spTree>
    <p:extLst>
      <p:ext uri="{BB962C8B-B14F-4D97-AF65-F5344CB8AC3E}">
        <p14:creationId xmlns:p14="http://schemas.microsoft.com/office/powerpoint/2010/main" val="361958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pPr marL="0" indent="0">
              <a:buNone/>
            </a:pPr>
            <a:r>
              <a:rPr lang="en-US" altLang="en-US" dirty="0"/>
              <a:t>Office of Enrollment and Discipline</a:t>
            </a:r>
          </a:p>
        </p:txBody>
      </p:sp>
    </p:spTree>
    <p:extLst>
      <p:ext uri="{BB962C8B-B14F-4D97-AF65-F5344CB8AC3E}">
        <p14:creationId xmlns:p14="http://schemas.microsoft.com/office/powerpoint/2010/main" val="338902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pic>
        <p:nvPicPr>
          <p:cNvPr id="3" name="D645596B" descr="A short video where an inventor goes to a patent agent who gives an opinion on infringement, not just patentabilit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08189" y="1180069"/>
            <a:ext cx="5621411" cy="3162044"/>
          </a:xfrm>
          <a:prstGeom prst="rect">
            <a:avLst/>
          </a:prstGeom>
        </p:spPr>
      </p:pic>
    </p:spTree>
    <p:extLst>
      <p:ext uri="{BB962C8B-B14F-4D97-AF65-F5344CB8AC3E}">
        <p14:creationId xmlns:p14="http://schemas.microsoft.com/office/powerpoint/2010/main" val="2522549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agent privilege</a:t>
            </a:r>
          </a:p>
        </p:txBody>
      </p:sp>
      <p:sp>
        <p:nvSpPr>
          <p:cNvPr id="3" name="Content Placeholder 2"/>
          <p:cNvSpPr>
            <a:spLocks noGrp="1"/>
          </p:cNvSpPr>
          <p:nvPr>
            <p:ph idx="1"/>
          </p:nvPr>
        </p:nvSpPr>
        <p:spPr>
          <a:xfrm>
            <a:off x="457200" y="1030311"/>
            <a:ext cx="8229600" cy="3895858"/>
          </a:xfrm>
        </p:spPr>
        <p:txBody>
          <a:bodyPr>
            <a:normAutofit fontScale="55000" lnSpcReduction="20000"/>
          </a:bodyPr>
          <a:lstStyle/>
          <a:p>
            <a:pPr>
              <a:lnSpc>
                <a:spcPct val="120000"/>
              </a:lnSpc>
            </a:pPr>
            <a:r>
              <a:rPr lang="en-US" i="1" dirty="0"/>
              <a:t>In</a:t>
            </a:r>
            <a:r>
              <a:rPr lang="en-US" dirty="0"/>
              <a:t> </a:t>
            </a:r>
            <a:r>
              <a:rPr lang="en-US" i="1" dirty="0"/>
              <a:t>re Queen’s University at Kingston</a:t>
            </a:r>
            <a:r>
              <a:rPr lang="en-US" dirty="0"/>
              <a:t>, 820 F.3d 1287 (Fed. Cir. 2016)</a:t>
            </a:r>
          </a:p>
          <a:p>
            <a:pPr lvl="1">
              <a:lnSpc>
                <a:spcPct val="120000"/>
              </a:lnSpc>
            </a:pPr>
            <a:r>
              <a:rPr lang="en-US" dirty="0"/>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t>Federal Circuit recognized privilege </a:t>
            </a:r>
            <a:r>
              <a:rPr lang="en-US" b="1" dirty="0"/>
              <a:t>only</a:t>
            </a:r>
            <a:r>
              <a:rPr lang="en-US" dirty="0"/>
              <a:t> as to those activities that patent agents are authorized to perform  (s</a:t>
            </a:r>
            <a:r>
              <a:rPr lang="en-US" i="1" dirty="0"/>
              <a:t>ee</a:t>
            </a:r>
            <a:r>
              <a:rPr lang="en-US" dirty="0"/>
              <a:t> 37 C.F.R. § 11.5(b)(1)).</a:t>
            </a:r>
          </a:p>
          <a:p>
            <a:pPr>
              <a:lnSpc>
                <a:spcPct val="120000"/>
              </a:lnSpc>
            </a:pPr>
            <a:r>
              <a:rPr lang="en-US" i="1" dirty="0"/>
              <a:t>In</a:t>
            </a:r>
            <a:r>
              <a:rPr lang="en-US" dirty="0"/>
              <a:t> </a:t>
            </a:r>
            <a:r>
              <a:rPr lang="en-US" i="1" dirty="0"/>
              <a:t>re Silver, </a:t>
            </a:r>
            <a:r>
              <a:rPr lang="en-US" dirty="0"/>
              <a:t>540 S.W.3d 530 (Tex. 2018)</a:t>
            </a:r>
          </a:p>
          <a:p>
            <a:pPr lvl="1">
              <a:lnSpc>
                <a:spcPct val="120000"/>
              </a:lnSpc>
            </a:pPr>
            <a:r>
              <a:rPr lang="en-US" dirty="0"/>
              <a:t>Lower court ruled that communications between client and patent agent were not protected from discovery because Texas law did not recognize patent agent privilege.</a:t>
            </a:r>
          </a:p>
          <a:p>
            <a:pPr lvl="1">
              <a:lnSpc>
                <a:spcPct val="120000"/>
              </a:lnSpc>
            </a:pPr>
            <a:r>
              <a:rPr lang="en-US" dirty="0"/>
              <a:t>Supreme Court of Texas overturned, citing patent agents’ authorization to practice law.</a:t>
            </a:r>
          </a:p>
          <a:p>
            <a:pPr>
              <a:lnSpc>
                <a:spcPct val="120000"/>
              </a:lnSpc>
            </a:pPr>
            <a:r>
              <a:rPr lang="en-US" i="1" dirty="0"/>
              <a:t>Rule on Attorney-Client Privilege for Trials Before the Patent Trial and Appeal Board</a:t>
            </a:r>
            <a:r>
              <a:rPr lang="en-US" dirty="0"/>
              <a:t>, 82 Fed. Reg. 51570 (Nov. 7, 2017).</a:t>
            </a:r>
          </a:p>
          <a:p>
            <a:pPr>
              <a:lnSpc>
                <a:spcPct val="120000"/>
              </a:lnSpc>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26</a:t>
            </a:fld>
            <a:endParaRPr lang="en-US" dirty="0"/>
          </a:p>
        </p:txBody>
      </p:sp>
    </p:spTree>
    <p:extLst>
      <p:ext uri="{BB962C8B-B14F-4D97-AF65-F5344CB8AC3E}">
        <p14:creationId xmlns:p14="http://schemas.microsoft.com/office/powerpoint/2010/main" val="1902649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agent privilege</a:t>
            </a:r>
          </a:p>
        </p:txBody>
      </p:sp>
      <p:sp>
        <p:nvSpPr>
          <p:cNvPr id="3" name="Content Placeholder 2"/>
          <p:cNvSpPr>
            <a:spLocks noGrp="1"/>
          </p:cNvSpPr>
          <p:nvPr>
            <p:ph idx="1"/>
          </p:nvPr>
        </p:nvSpPr>
        <p:spPr/>
        <p:txBody>
          <a:bodyPr>
            <a:noAutofit/>
          </a:bodyPr>
          <a:lstStyle/>
          <a:p>
            <a:pPr lvl="0">
              <a:lnSpc>
                <a:spcPct val="120000"/>
              </a:lnSpc>
            </a:pPr>
            <a:r>
              <a:rPr lang="en-US" sz="1800" i="1" dirty="0"/>
              <a:t>Onyx Therapeutics, Inc. v. Cipla Ltd. et. al.</a:t>
            </a:r>
            <a:r>
              <a:rPr lang="en-US" sz="1800" dirty="0"/>
              <a:t>, C.A. No. 16-988-LPS (consolidated), 2019 WL 668846, (D. Del. Feb. 15, 2019)</a:t>
            </a:r>
            <a:endParaRPr lang="en-US" sz="1400" dirty="0"/>
          </a:p>
          <a:p>
            <a:pPr lvl="1">
              <a:lnSpc>
                <a:spcPct val="120000"/>
              </a:lnSpc>
            </a:pPr>
            <a:r>
              <a:rPr lang="en-US" sz="1400" dirty="0"/>
              <a:t>U.S. District Court found that a group of documents it inspected </a:t>
            </a:r>
            <a:r>
              <a:rPr lang="en-US" sz="1400" i="1" dirty="0"/>
              <a:t>in camera </a:t>
            </a:r>
            <a:r>
              <a:rPr lang="en-US" sz="1400" dirty="0"/>
              <a:t>would “almost certainly be within the scope of attorney client privilege,” but not be “protected by the narrower patent agent privilege,” because they were not “reasonably necessary and incident to” the ultimate patent prosecution.</a:t>
            </a:r>
          </a:p>
          <a:p>
            <a:pPr lvl="1">
              <a:lnSpc>
                <a:spcPct val="120000"/>
              </a:lnSpc>
            </a:pPr>
            <a:r>
              <a:rPr lang="en-US" sz="1400" dirty="0"/>
              <a:t>Documents were communications between scientists referencing prior art found by an individual who performed a patent assessment at the direction of a patent agent.</a:t>
            </a:r>
          </a:p>
          <a:p>
            <a:pPr lvl="1">
              <a:lnSpc>
                <a:spcPct val="120000"/>
              </a:lnSpc>
            </a:pPr>
            <a:r>
              <a:rPr lang="en-US" sz="1400" dirty="0"/>
              <a:t>Email discussion among the scientists was found not to be protected by the patent-agent privilege “</a:t>
            </a:r>
            <a:r>
              <a:rPr lang="en-US" sz="1400" b="1" dirty="0"/>
              <a:t>because the assessment was done as part of a plan to develop new chemical formulations, not to seek patent protection for already-developed formulations.</a:t>
            </a:r>
            <a:r>
              <a:rPr lang="en-US" sz="1400" dirty="0"/>
              <a:t>”  </a:t>
            </a:r>
            <a:endParaRPr lang="en-US" sz="12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66994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Unauthorized practice of law (UPL)</a:t>
            </a:r>
          </a:p>
        </p:txBody>
      </p:sp>
      <p:sp>
        <p:nvSpPr>
          <p:cNvPr id="3" name="Content Placeholder 2"/>
          <p:cNvSpPr>
            <a:spLocks noGrp="1"/>
          </p:cNvSpPr>
          <p:nvPr>
            <p:ph idx="1"/>
          </p:nvPr>
        </p:nvSpPr>
        <p:spPr>
          <a:xfrm>
            <a:off x="457200" y="1204176"/>
            <a:ext cx="8229600" cy="3779948"/>
          </a:xfrm>
        </p:spPr>
        <p:txBody>
          <a:bodyPr>
            <a:normAutofit fontScale="55000" lnSpcReduction="20000"/>
          </a:bodyPr>
          <a:lstStyle/>
          <a:p>
            <a:pPr>
              <a:spcBef>
                <a:spcPts val="0"/>
              </a:spcBef>
            </a:pPr>
            <a:r>
              <a:rPr lang="en-US" b="1" i="1" dirty="0"/>
              <a:t>In re Campbell</a:t>
            </a:r>
            <a:r>
              <a:rPr lang="en-US" dirty="0"/>
              <a:t>, Proceeding No. D2014-11 (USPTO Apr. 29, 2014):</a:t>
            </a:r>
          </a:p>
          <a:p>
            <a:pPr lvl="1">
              <a:lnSpc>
                <a:spcPct val="120000"/>
              </a:lnSpc>
              <a:spcBef>
                <a:spcPts val="600"/>
              </a:spcBef>
            </a:pPr>
            <a:r>
              <a:rPr lang="en-US" dirty="0"/>
              <a:t>Patent agent represented a person in Colorado on matters involving DUI charges.</a:t>
            </a:r>
          </a:p>
          <a:p>
            <a:pPr lvl="2">
              <a:lnSpc>
                <a:spcPct val="120000"/>
              </a:lnSpc>
              <a:spcBef>
                <a:spcPts val="600"/>
              </a:spcBef>
            </a:pPr>
            <a:r>
              <a:rPr lang="en-US" dirty="0"/>
              <a:t>Attempted to claim he was “attorney in fact” for driver.</a:t>
            </a:r>
          </a:p>
          <a:p>
            <a:pPr lvl="3">
              <a:lnSpc>
                <a:spcPct val="120000"/>
              </a:lnSpc>
              <a:spcBef>
                <a:spcPts val="0"/>
              </a:spcBef>
            </a:pPr>
            <a:r>
              <a:rPr lang="en-US" dirty="0"/>
              <a:t>Identified himself as "an attorney in fact duly appointed, and licensed to practice Federal Law in the United States of America.”</a:t>
            </a:r>
          </a:p>
          <a:p>
            <a:pPr lvl="3">
              <a:lnSpc>
                <a:spcPct val="120000"/>
              </a:lnSpc>
              <a:spcBef>
                <a:spcPts val="0"/>
              </a:spcBef>
            </a:pPr>
            <a:r>
              <a:rPr lang="en-US" dirty="0"/>
              <a:t>Arrest warrant was issued for driver for failure to appear.</a:t>
            </a:r>
          </a:p>
          <a:p>
            <a:pPr lvl="2">
              <a:lnSpc>
                <a:spcPct val="120000"/>
              </a:lnSpc>
              <a:spcBef>
                <a:spcPts val="600"/>
              </a:spcBef>
            </a:pPr>
            <a:r>
              <a:rPr lang="en-US" dirty="0"/>
              <a:t>Sued City of Colorado Springs in civil court on behalf of driver.</a:t>
            </a:r>
          </a:p>
          <a:p>
            <a:pPr lvl="3">
              <a:lnSpc>
                <a:spcPct val="120000"/>
              </a:lnSpc>
              <a:spcBef>
                <a:spcPts val="0"/>
              </a:spcBef>
            </a:pPr>
            <a:r>
              <a:rPr lang="en-US" dirty="0"/>
              <a:t>Identified himself before magistrate in civil suit as a “federal attorney” and provided his USPTO registration no. as his “federal attorney registration number.”</a:t>
            </a:r>
          </a:p>
          <a:p>
            <a:pPr lvl="2">
              <a:lnSpc>
                <a:spcPct val="120000"/>
              </a:lnSpc>
              <a:spcBef>
                <a:spcPts val="600"/>
              </a:spcBef>
            </a:pPr>
            <a:r>
              <a:rPr lang="en-US" dirty="0"/>
              <a:t>Appeared on behalf of driver in license revocation hearing.</a:t>
            </a:r>
          </a:p>
          <a:p>
            <a:pPr lvl="1">
              <a:lnSpc>
                <a:spcPct val="120000"/>
              </a:lnSpc>
              <a:spcBef>
                <a:spcPts val="600"/>
              </a:spcBef>
            </a:pPr>
            <a:r>
              <a:rPr lang="en-US" dirty="0"/>
              <a:t>Excluded from practice before the USPTO.</a:t>
            </a:r>
          </a:p>
          <a:p>
            <a:pPr lvl="1">
              <a:lnSpc>
                <a:spcPct val="120000"/>
              </a:lnSpc>
              <a:spcBef>
                <a:spcPts val="600"/>
              </a:spcBef>
            </a:pPr>
            <a:r>
              <a:rPr lang="en-US" dirty="0"/>
              <a:t>Rule highlights:</a:t>
            </a:r>
          </a:p>
          <a:p>
            <a:pPr lvl="2">
              <a:lnSpc>
                <a:spcPct val="120000"/>
              </a:lnSpc>
              <a:spcBef>
                <a:spcPts val="0"/>
              </a:spcBef>
            </a:pPr>
            <a:r>
              <a:rPr lang="en-US" dirty="0"/>
              <a:t>Dishonesty, fraud, deceit, or misrepresentation – 37 C.F.R. §§ 10.23(b)(4).</a:t>
            </a:r>
          </a:p>
          <a:p>
            <a:pPr lvl="2">
              <a:lnSpc>
                <a:spcPct val="120000"/>
              </a:lnSpc>
              <a:spcBef>
                <a:spcPts val="0"/>
              </a:spcBef>
            </a:pPr>
            <a:r>
              <a:rPr lang="en-US" dirty="0"/>
              <a:t>Conduct prejudicial to the administration of justice – 37 C.F.R. § 10.23(b)(5).</a:t>
            </a:r>
          </a:p>
          <a:p>
            <a:pPr lvl="2">
              <a:lnSpc>
                <a:spcPct val="120000"/>
              </a:lnSpc>
              <a:spcBef>
                <a:spcPts val="0"/>
              </a:spcBef>
            </a:pPr>
            <a:r>
              <a:rPr lang="en-US" dirty="0"/>
              <a:t>Holding oneself out to be an attorney or lawyer – 37 C.F.R. § 10.31(d)(1).</a:t>
            </a:r>
          </a:p>
          <a:p>
            <a:pPr lvl="2">
              <a:lnSpc>
                <a:spcPct val="120000"/>
              </a:lnSpc>
              <a:spcBef>
                <a:spcPts val="0"/>
              </a:spcBef>
            </a:pPr>
            <a:r>
              <a:rPr lang="en-US" dirty="0"/>
              <a:t>Intentionally or habitually violating disciplinary rules – 37 C.F.R. § 10.89(c)(6).</a:t>
            </a:r>
            <a:endParaRPr lang="en-US" dirty="0">
              <a:latin typeface="Segoe UI" panose="020B0502040204020203" pitchFamily="34" charset="0"/>
              <a:cs typeface="Segoe UI" panose="020B0502040204020203" pitchFamily="34" charset="0"/>
            </a:endParaRPr>
          </a:p>
          <a:p>
            <a:pPr lvl="2"/>
            <a:endParaRPr lang="en-US" dirty="0">
              <a:latin typeface="Segoe UI" panose="020B0502040204020203" pitchFamily="34" charset="0"/>
              <a:cs typeface="Segoe UI" panose="020B0502040204020203" pitchFamily="34" charset="0"/>
            </a:endParaRPr>
          </a:p>
          <a:p>
            <a:pPr marL="914400" lvl="2" indent="0">
              <a:buNone/>
            </a:pPr>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28</a:t>
            </a:fld>
            <a:endParaRPr lang="en-US" dirty="0"/>
          </a:p>
        </p:txBody>
      </p:sp>
    </p:spTree>
    <p:extLst>
      <p:ext uri="{BB962C8B-B14F-4D97-AF65-F5344CB8AC3E}">
        <p14:creationId xmlns:p14="http://schemas.microsoft.com/office/powerpoint/2010/main" val="231418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Misrepresentation/UPL</a:t>
            </a:r>
          </a:p>
        </p:txBody>
      </p:sp>
      <p:sp>
        <p:nvSpPr>
          <p:cNvPr id="3" name="Content Placeholder 2"/>
          <p:cNvSpPr>
            <a:spLocks noGrp="1"/>
          </p:cNvSpPr>
          <p:nvPr>
            <p:ph idx="1"/>
          </p:nvPr>
        </p:nvSpPr>
        <p:spPr>
          <a:xfrm>
            <a:off x="457200" y="1229932"/>
            <a:ext cx="8229600" cy="4003919"/>
          </a:xfrm>
        </p:spPr>
        <p:txBody>
          <a:bodyPr>
            <a:noAutofit/>
          </a:bodyPr>
          <a:lstStyle/>
          <a:p>
            <a:r>
              <a:rPr lang="en-US" sz="1600" b="1" i="1" dirty="0"/>
              <a:t>In re Chow</a:t>
            </a:r>
            <a:r>
              <a:rPr lang="en-US" sz="1600" dirty="0"/>
              <a:t>, Proceeding No. D2018-27 (USPTO April 30, 2019):</a:t>
            </a:r>
          </a:p>
          <a:p>
            <a:pPr lvl="1">
              <a:spcBef>
                <a:spcPts val="600"/>
              </a:spcBef>
            </a:pPr>
            <a:r>
              <a:rPr lang="en-US" sz="1400" dirty="0"/>
              <a:t>Patent agent was sole registered practitioner for company that provided patent services to clients.</a:t>
            </a:r>
          </a:p>
          <a:p>
            <a:pPr lvl="2">
              <a:spcBef>
                <a:spcPts val="0"/>
              </a:spcBef>
            </a:pPr>
            <a:r>
              <a:rPr lang="en-US" sz="1200" dirty="0"/>
              <a:t>Patent agent’s son operated a second company that provided client referrals.</a:t>
            </a:r>
          </a:p>
          <a:p>
            <a:pPr lvl="2">
              <a:spcBef>
                <a:spcPts val="0"/>
              </a:spcBef>
            </a:pPr>
            <a:r>
              <a:rPr lang="en-US" sz="1200" dirty="0"/>
              <a:t>Between August 2012 and December 2017, agent’s customer number was associated with 6,760 patent applications (~105/month, ~5/work day).</a:t>
            </a:r>
          </a:p>
          <a:p>
            <a:pPr lvl="2">
              <a:spcBef>
                <a:spcPts val="0"/>
              </a:spcBef>
            </a:pPr>
            <a:r>
              <a:rPr lang="en-US" sz="1200" dirty="0"/>
              <a:t>Non-practitioner employees of son’s company drafted patentability opinions and patent applications and routinely communicated with clients, all with little to no supervision from patent agent.</a:t>
            </a:r>
          </a:p>
          <a:p>
            <a:pPr lvl="2">
              <a:spcBef>
                <a:spcPts val="0"/>
              </a:spcBef>
            </a:pPr>
            <a:r>
              <a:rPr lang="en-US" sz="1200" dirty="0"/>
              <a:t>Clients paid son’s company, who would allegedly pass funds along to patent agent. No disclosure to client of payment arrangement.</a:t>
            </a:r>
          </a:p>
          <a:p>
            <a:pPr lvl="2">
              <a:spcBef>
                <a:spcPts val="0"/>
              </a:spcBef>
            </a:pPr>
            <a:r>
              <a:rPr lang="en-US" sz="1200" dirty="0"/>
              <a:t>No disclosure to client regarding large referral relationship between companies.</a:t>
            </a:r>
          </a:p>
          <a:p>
            <a:pPr lvl="1">
              <a:spcBef>
                <a:spcPts val="500"/>
              </a:spcBef>
            </a:pPr>
            <a:r>
              <a:rPr lang="en-US" sz="1400" dirty="0"/>
              <a:t>Settlement: three-year suspension.</a:t>
            </a:r>
          </a:p>
          <a:p>
            <a:pPr lvl="1">
              <a:spcBef>
                <a:spcPts val="500"/>
              </a:spcBef>
            </a:pPr>
            <a:r>
              <a:rPr lang="en-US" sz="1400" dirty="0"/>
              <a:t>Rule highlights:</a:t>
            </a:r>
          </a:p>
          <a:p>
            <a:pPr lvl="2">
              <a:spcBef>
                <a:spcPts val="500"/>
              </a:spcBef>
            </a:pPr>
            <a:r>
              <a:rPr lang="en-US" sz="1200" dirty="0"/>
              <a:t>Conduct prejudicial to the administration of justice: 37 C.F.R. §§ 10.23(b)(5) &amp; 11.804(d).</a:t>
            </a:r>
          </a:p>
          <a:p>
            <a:pPr lvl="2">
              <a:spcBef>
                <a:spcPts val="500"/>
              </a:spcBef>
            </a:pPr>
            <a:r>
              <a:rPr lang="en-US" sz="1200" dirty="0"/>
              <a:t>Aiding UPL: 37 C.F.R. §§ 10.47(a),(c) &amp; 11.505.</a:t>
            </a:r>
          </a:p>
          <a:p>
            <a:pPr lvl="2">
              <a:spcBef>
                <a:spcPts val="500"/>
              </a:spcBef>
            </a:pPr>
            <a:r>
              <a:rPr lang="en-US" sz="1200" dirty="0"/>
              <a:t>Conflicts: 37 C.F.R. §§ 10.62(a), 10.68(a)(1), 11.107(a)(2), &amp; 11.108(f).</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29</a:t>
            </a:fld>
            <a:endParaRPr lang="en-US" dirty="0"/>
          </a:p>
        </p:txBody>
      </p:sp>
    </p:spTree>
    <p:extLst>
      <p:ext uri="{BB962C8B-B14F-4D97-AF65-F5344CB8AC3E}">
        <p14:creationId xmlns:p14="http://schemas.microsoft.com/office/powerpoint/2010/main" val="393713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2570"/>
            <a:ext cx="8229600" cy="884058"/>
          </a:xfrm>
        </p:spPr>
        <p:txBody>
          <a:bodyPr>
            <a:normAutofit fontScale="90000"/>
          </a:bodyPr>
          <a:lstStyle/>
          <a:p>
            <a:r>
              <a:rPr lang="en-US" dirty="0"/>
              <a:t>USPTO Patent Pro Bono Program (PPBP)</a:t>
            </a:r>
          </a:p>
        </p:txBody>
      </p:sp>
      <p:sp>
        <p:nvSpPr>
          <p:cNvPr id="5" name="Content Placeholder 4"/>
          <p:cNvSpPr>
            <a:spLocks noGrp="1"/>
          </p:cNvSpPr>
          <p:nvPr>
            <p:ph idx="1"/>
          </p:nvPr>
        </p:nvSpPr>
        <p:spPr>
          <a:xfrm>
            <a:off x="457200" y="1447585"/>
            <a:ext cx="8229600" cy="3772115"/>
          </a:xfrm>
        </p:spPr>
        <p:txBody>
          <a:bodyPr>
            <a:normAutofit/>
          </a:bodyPr>
          <a:lstStyle/>
          <a:p>
            <a:r>
              <a:rPr lang="en-US" sz="1700" dirty="0"/>
              <a:t>Assists financially under-resourced independent inventors and small businesses</a:t>
            </a:r>
          </a:p>
          <a:p>
            <a:pPr lvl="1">
              <a:lnSpc>
                <a:spcPct val="140000"/>
              </a:lnSpc>
            </a:pPr>
            <a:r>
              <a:rPr lang="en-US" sz="1500" dirty="0"/>
              <a:t>Section 32 of AIA – The USPTO Director shall work with and support intellectual property law associations across the country in the establishment of pro bono programs designed to assist financially under-resourced independent inventors and small businesses.</a:t>
            </a:r>
          </a:p>
          <a:p>
            <a:pPr lvl="1">
              <a:lnSpc>
                <a:spcPct val="140000"/>
              </a:lnSpc>
              <a:defRPr/>
            </a:pPr>
            <a:r>
              <a:rPr lang="en-US" sz="1500" dirty="0"/>
              <a:t>The USPTO 2019 – 2022 Strategic Plan calls for the USPTO to enhance “the assistance we provide to independent inventors and small businesses.”</a:t>
            </a:r>
          </a:p>
          <a:p>
            <a:pPr>
              <a:lnSpc>
                <a:spcPct val="130000"/>
              </a:lnSpc>
            </a:pPr>
            <a:r>
              <a:rPr lang="en-US" sz="1700" dirty="0"/>
              <a:t>Regional programs work to match financially under-resourced inventors and small businesses with volunteer practitioners to prepare, file, and prosecute patent applications.</a:t>
            </a:r>
          </a:p>
          <a:p>
            <a:pPr lvl="1">
              <a:lnSpc>
                <a:spcPct val="130000"/>
              </a:lnSpc>
            </a:pPr>
            <a:endParaRPr lang="en-US" sz="1300" dirty="0"/>
          </a:p>
          <a:p>
            <a:pPr lvl="1">
              <a:lnSpc>
                <a:spcPct val="130000"/>
              </a:lnSpc>
            </a:pPr>
            <a:endParaRPr lang="en-US" dirty="0"/>
          </a:p>
        </p:txBody>
      </p:sp>
      <p:sp>
        <p:nvSpPr>
          <p:cNvPr id="6" name="Slide Number Placeholder 3"/>
          <p:cNvSpPr>
            <a:spLocks noGrp="1"/>
          </p:cNvSpPr>
          <p:nvPr>
            <p:ph type="sldNum" sz="quarter" idx="10"/>
          </p:nvPr>
        </p:nvSpPr>
        <p:spPr>
          <a:xfrm>
            <a:off x="457200" y="5297488"/>
            <a:ext cx="2057400" cy="303212"/>
          </a:xfrm>
        </p:spPr>
        <p:txBody>
          <a:bodyPr/>
          <a:lstStyle/>
          <a:p>
            <a:fld id="{92DA454B-C859-4892-B9FA-68B588C9F547}"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47265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000" dirty="0"/>
              <a:t>Conflicts of interest/client communication</a:t>
            </a:r>
            <a:endParaRPr lang="en-US" sz="3000" dirty="0"/>
          </a:p>
        </p:txBody>
      </p:sp>
      <p:sp>
        <p:nvSpPr>
          <p:cNvPr id="3" name="Content Placeholder 2"/>
          <p:cNvSpPr>
            <a:spLocks noGrp="1"/>
          </p:cNvSpPr>
          <p:nvPr>
            <p:ph idx="1"/>
          </p:nvPr>
        </p:nvSpPr>
        <p:spPr>
          <a:xfrm>
            <a:off x="457200" y="1043189"/>
            <a:ext cx="8229600" cy="4254299"/>
          </a:xfrm>
        </p:spPr>
        <p:txBody>
          <a:bodyPr>
            <a:normAutofit fontScale="47500" lnSpcReduction="20000"/>
          </a:bodyPr>
          <a:lstStyle/>
          <a:p>
            <a:r>
              <a:rPr lang="en-US" altLang="en-US" i="1" dirty="0"/>
              <a:t>In re Starkweather, </a:t>
            </a:r>
            <a:r>
              <a:rPr lang="en-US" altLang="en-US" dirty="0"/>
              <a:t>Proceeding No. D2018-44 (USPTO Oct. 17, 2019)</a:t>
            </a:r>
          </a:p>
          <a:p>
            <a:pPr lvl="1"/>
            <a:r>
              <a:rPr lang="en-US" altLang="en-US" dirty="0"/>
              <a:t>Practitioner received voluminous referrals from marketing company.</a:t>
            </a:r>
          </a:p>
          <a:p>
            <a:pPr lvl="2"/>
            <a:r>
              <a:rPr lang="en-US" altLang="en-US" dirty="0"/>
              <a:t>Did not obtain informed consent from clients in light of this arrangement.</a:t>
            </a:r>
          </a:p>
          <a:p>
            <a:pPr lvl="2"/>
            <a:r>
              <a:rPr lang="en-US" altLang="en-US" dirty="0"/>
              <a:t>Took direction regarding applications from company.</a:t>
            </a:r>
          </a:p>
          <a:p>
            <a:pPr lvl="2"/>
            <a:r>
              <a:rPr lang="en-US" altLang="en-US" dirty="0"/>
              <a:t>When company operations were shut down and payments stopped, practitioner halted client work, including completed applications.</a:t>
            </a:r>
          </a:p>
          <a:p>
            <a:pPr lvl="2"/>
            <a:r>
              <a:rPr lang="en-US" altLang="en-US" dirty="0"/>
              <a:t>Signed clients’ names on USPTO documents.</a:t>
            </a:r>
          </a:p>
          <a:p>
            <a:pPr lvl="1"/>
            <a:r>
              <a:rPr lang="en-US" altLang="en-US" dirty="0"/>
              <a:t>Settlement: three-year suspension, MPRE, 12 hours of ethics CLE.</a:t>
            </a:r>
          </a:p>
          <a:p>
            <a:pPr lvl="1"/>
            <a:r>
              <a:rPr lang="en-US" altLang="en-US" dirty="0"/>
              <a:t>Rule highlights:</a:t>
            </a:r>
          </a:p>
          <a:p>
            <a:pPr lvl="2"/>
            <a:r>
              <a:rPr lang="en-US" altLang="en-US" dirty="0"/>
              <a:t>Competence: 37 C.F.R. § 11.101.</a:t>
            </a:r>
          </a:p>
          <a:p>
            <a:pPr lvl="2"/>
            <a:r>
              <a:rPr lang="en-US" altLang="en-US" dirty="0"/>
              <a:t>Abiding by client’s decisions: 37 C.F.R. § 11.102.</a:t>
            </a:r>
          </a:p>
          <a:p>
            <a:pPr lvl="2"/>
            <a:r>
              <a:rPr lang="en-US" altLang="en-US" dirty="0"/>
              <a:t>Diligence: 37 C.F.R. § 11.103.</a:t>
            </a:r>
          </a:p>
          <a:p>
            <a:pPr lvl="2"/>
            <a:r>
              <a:rPr lang="en-US" altLang="en-US" dirty="0"/>
              <a:t>Client communication: 37 C.F.R. § 11.104.</a:t>
            </a:r>
          </a:p>
          <a:p>
            <a:pPr lvl="2"/>
            <a:r>
              <a:rPr lang="en-US" altLang="en-US" dirty="0"/>
              <a:t>Conflicts: 37 C.F.R. § 11.107.</a:t>
            </a:r>
          </a:p>
          <a:p>
            <a:pPr lvl="2"/>
            <a:r>
              <a:rPr lang="en-US" altLang="en-US" dirty="0"/>
              <a:t>False statements to a tribunal: 37 C.F.R. § 11.303.</a:t>
            </a:r>
          </a:p>
          <a:p>
            <a:pPr lvl="2"/>
            <a:r>
              <a:rPr lang="en-US" altLang="en-US" dirty="0"/>
              <a:t>Taking direction from 3</a:t>
            </a:r>
            <a:r>
              <a:rPr lang="en-US" altLang="en-US" baseline="30000" dirty="0"/>
              <a:t>rd</a:t>
            </a:r>
            <a:r>
              <a:rPr lang="en-US" altLang="en-US" dirty="0"/>
              <a:t> party payer: 37 C.F.R. § 11.504(c).</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30</a:t>
            </a:fld>
            <a:endParaRPr lang="en-US" dirty="0"/>
          </a:p>
        </p:txBody>
      </p:sp>
    </p:spTree>
    <p:extLst>
      <p:ext uri="{BB962C8B-B14F-4D97-AF65-F5344CB8AC3E}">
        <p14:creationId xmlns:p14="http://schemas.microsoft.com/office/powerpoint/2010/main" val="370195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834977"/>
            <a:ext cx="8229600" cy="3347989"/>
          </a:xfrm>
        </p:spPr>
        <p:txBody>
          <a:bodyPr>
            <a:noAutofit/>
          </a:bodyPr>
          <a:lstStyle/>
          <a:p>
            <a:pPr marL="0" indent="0">
              <a:spcBef>
                <a:spcPts val="0"/>
              </a:spcBef>
              <a:spcAft>
                <a:spcPts val="600"/>
              </a:spcAft>
              <a:buNone/>
              <a:defRPr/>
            </a:pPr>
            <a:r>
              <a:rPr lang="en-US" altLang="en-US" sz="2000" u="sng" dirty="0"/>
              <a:t>37 C.F.R. § 11.107</a:t>
            </a:r>
          </a:p>
          <a:p>
            <a:pPr marL="0" indent="0">
              <a:buNone/>
            </a:pPr>
            <a:r>
              <a:rPr lang="en-US" sz="1400" dirty="0"/>
              <a:t>(a) Except as provided in paragraph (b) of this section, a practitioner shall not represent a client if the representation involves a concurrent conflict of interest. A concurrent conflict of interest exists if:</a:t>
            </a:r>
          </a:p>
          <a:p>
            <a:pPr marL="0" indent="0">
              <a:buNone/>
            </a:pPr>
            <a:r>
              <a:rPr lang="en-US" sz="1400" dirty="0"/>
              <a:t>	(1) The representation of one client will be directly adverse to another client; or</a:t>
            </a:r>
          </a:p>
          <a:p>
            <a:pPr marL="0" indent="0">
              <a:buNone/>
            </a:pPr>
            <a:r>
              <a:rPr lang="en-US" sz="1400" dirty="0"/>
              <a:t>	(2) There is a significant risk that the representation of one or more clients will be materially limited by the practitioner's responsibilities to another client, a former client or a third person or by a personal interest of the practitioner.</a:t>
            </a:r>
          </a:p>
          <a:p>
            <a:pPr marL="0" indent="0">
              <a:buNone/>
            </a:pPr>
            <a:r>
              <a:rPr lang="en-US" sz="1400" dirty="0"/>
              <a:t>(b) Notwithstanding the existence of a concurrent conflict of interest under paragraph (a) of this section, a practitioner may represent a client if:</a:t>
            </a:r>
          </a:p>
          <a:p>
            <a:pPr marL="0" indent="0">
              <a:buNone/>
            </a:pPr>
            <a:r>
              <a:rPr lang="en-US" sz="1400" dirty="0"/>
              <a:t>	(1) The practitioner reasonably believes that the practitioner will be able to provide competent and diligent representation to each affected client;</a:t>
            </a:r>
          </a:p>
          <a:p>
            <a:pPr marL="0" indent="0">
              <a:buNone/>
            </a:pPr>
            <a:r>
              <a:rPr lang="en-US" sz="1400" dirty="0"/>
              <a:t>	(2) The representation is not prohibited by law;</a:t>
            </a:r>
          </a:p>
          <a:p>
            <a:pPr marL="0" indent="0">
              <a:buNone/>
            </a:pPr>
            <a:r>
              <a:rPr lang="en-US" sz="1400" dirty="0"/>
              <a:t>	(3) The representation does not involve the assertion of a claim by one client against another client represented by the practitioner in the same litigation or other proceeding before a tribunal; and</a:t>
            </a:r>
          </a:p>
          <a:p>
            <a:pPr marL="0" indent="0">
              <a:buNone/>
            </a:pPr>
            <a:r>
              <a:rPr lang="en-US" sz="1400" dirty="0"/>
              <a:t>	(4) Each affected client gives </a:t>
            </a:r>
            <a:r>
              <a:rPr lang="en-US" sz="1400" b="1" dirty="0"/>
              <a:t>informed consent</a:t>
            </a:r>
            <a:r>
              <a:rPr lang="en-US" sz="1400" dirty="0"/>
              <a:t>, confirmed in writing.</a:t>
            </a:r>
          </a:p>
          <a:p>
            <a:pPr marL="0" indent="0">
              <a:buNone/>
            </a:pPr>
            <a:endParaRPr lang="en-US" sz="1800" dirty="0"/>
          </a:p>
          <a:p>
            <a:pPr marL="0" indent="0">
              <a:spcBef>
                <a:spcPts val="0"/>
              </a:spcBef>
              <a:spcAft>
                <a:spcPts val="600"/>
              </a:spcAft>
              <a:buNone/>
              <a:defRPr/>
            </a:pPr>
            <a:endParaRPr lang="en-US" altLang="en-US" sz="1800" dirty="0"/>
          </a:p>
          <a:p>
            <a:pPr marL="457200" lvl="1" indent="0">
              <a:spcBef>
                <a:spcPts val="0"/>
              </a:spcBef>
              <a:buNone/>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176493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06400" y="594542"/>
            <a:ext cx="8229600" cy="3347989"/>
          </a:xfrm>
        </p:spPr>
        <p:txBody>
          <a:bodyPr>
            <a:noAutofit/>
          </a:bodyPr>
          <a:lstStyle/>
          <a:p>
            <a:pPr marL="0" indent="0">
              <a:spcBef>
                <a:spcPts val="0"/>
              </a:spcBef>
              <a:spcAft>
                <a:spcPts val="600"/>
              </a:spcAft>
              <a:buNone/>
              <a:defRPr/>
            </a:pPr>
            <a:endParaRPr lang="en-US" altLang="en-US" sz="1700" u="sng" dirty="0"/>
          </a:p>
          <a:p>
            <a:pPr marL="0" indent="0">
              <a:spcBef>
                <a:spcPts val="0"/>
              </a:spcBef>
              <a:spcAft>
                <a:spcPts val="600"/>
              </a:spcAft>
              <a:buNone/>
              <a:defRPr/>
            </a:pPr>
            <a:r>
              <a:rPr lang="en-US" altLang="en-US" sz="1700" u="sng" dirty="0"/>
              <a:t>37 C.F.R. § 11.108(f)</a:t>
            </a:r>
          </a:p>
          <a:p>
            <a:pPr marL="0" indent="0">
              <a:buNone/>
            </a:pPr>
            <a:r>
              <a:rPr lang="en-US" sz="1700" dirty="0"/>
              <a:t>A practitioner shall not accept compensation for representing a client from one other than the client unless:</a:t>
            </a:r>
          </a:p>
          <a:p>
            <a:pPr>
              <a:buAutoNum type="arabicParenBoth"/>
            </a:pPr>
            <a:r>
              <a:rPr lang="en-US" sz="1700" dirty="0"/>
              <a:t>The client gives </a:t>
            </a:r>
            <a:r>
              <a:rPr lang="en-US" sz="1700" b="1" dirty="0"/>
              <a:t>informed consent</a:t>
            </a:r>
            <a:r>
              <a:rPr lang="en-US" sz="1700" dirty="0"/>
              <a:t>;</a:t>
            </a:r>
          </a:p>
          <a:p>
            <a:pPr marL="0" indent="0">
              <a:buNone/>
            </a:pPr>
            <a:r>
              <a:rPr lang="en-US" sz="1700" dirty="0"/>
              <a:t>(2) There is no interference with the practitioner's </a:t>
            </a:r>
            <a:r>
              <a:rPr lang="en-US" sz="1700" b="1" dirty="0"/>
              <a:t>independence of professional judgment</a:t>
            </a:r>
            <a:r>
              <a:rPr lang="en-US" sz="1700" dirty="0"/>
              <a:t> or with the client-practitioner relationship; and</a:t>
            </a:r>
          </a:p>
          <a:p>
            <a:pPr marL="0" indent="0">
              <a:buNone/>
            </a:pPr>
            <a:r>
              <a:rPr lang="en-US" sz="1700" dirty="0"/>
              <a:t>(3) Information relating to representation of a client is protected as required by §11.106.</a:t>
            </a:r>
          </a:p>
          <a:p>
            <a:pPr marL="0" indent="0">
              <a:buNone/>
            </a:pPr>
            <a:endParaRPr lang="en-US" altLang="en-US" sz="1700" dirty="0"/>
          </a:p>
          <a:p>
            <a:pPr marL="0" indent="0">
              <a:buNone/>
            </a:pPr>
            <a:r>
              <a:rPr lang="en-US" sz="1700" u="sng" dirty="0"/>
              <a:t>37 C.F.R. </a:t>
            </a:r>
            <a:r>
              <a:rPr lang="en-US" altLang="en-US" sz="1700" u="sng" dirty="0"/>
              <a:t>§ 11.504(c)</a:t>
            </a:r>
            <a:endParaRPr lang="en-US" sz="1700" u="sng" dirty="0"/>
          </a:p>
          <a:p>
            <a:pPr marL="0" indent="0">
              <a:buNone/>
            </a:pPr>
            <a:r>
              <a:rPr lang="en-US" sz="1700" dirty="0"/>
              <a:t>A practitioner shall not permit a person who recommends, employs, or pays the practitioner to render legal services for another to direct or regulate the practitioner's </a:t>
            </a:r>
            <a:r>
              <a:rPr lang="en-US" sz="1700" b="1" dirty="0"/>
              <a:t>professional judgment </a:t>
            </a:r>
            <a:r>
              <a:rPr lang="en-US" sz="1700" dirty="0"/>
              <a:t>in rendering such legal services.</a:t>
            </a:r>
            <a:endParaRPr lang="en-US" altLang="en-US" sz="17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3141799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47500" lnSpcReduction="20000"/>
          </a:bodyPr>
          <a:lstStyle/>
          <a:p>
            <a:pPr>
              <a:lnSpc>
                <a:spcPct val="120000"/>
              </a:lnSpc>
            </a:pPr>
            <a:r>
              <a:rPr lang="en-US" altLang="en-US" dirty="0"/>
              <a:t>37 C.F.R. § 1.4((d)(1) Handwritten signature. </a:t>
            </a:r>
          </a:p>
          <a:p>
            <a:pPr lvl="1">
              <a:lnSpc>
                <a:spcPct val="120000"/>
              </a:lnSpc>
            </a:pPr>
            <a:r>
              <a:rPr lang="en-US" altLang="en-US" dirty="0"/>
              <a:t>“Each piece of correspondence, except as provided in paragraphs (d)(2), (d)(3), (d)(4), (e), and (f) of this section, filed in an application, patent file, or other proceeding in the Office which requires a person's signature, must:</a:t>
            </a:r>
          </a:p>
          <a:p>
            <a:pPr lvl="2">
              <a:lnSpc>
                <a:spcPct val="120000"/>
              </a:lnSpc>
            </a:pPr>
            <a:r>
              <a:rPr lang="en-US" altLang="en-US" dirty="0"/>
              <a:t>(i)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lnSpc>
                <a:spcPct val="120000"/>
              </a:lnSpc>
            </a:pPr>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pPr>
            <a:r>
              <a:rPr lang="en-US" altLang="en-US" dirty="0"/>
              <a:t>37 C.F.R. § 1.4((d)(2) S-signature.</a:t>
            </a:r>
          </a:p>
          <a:p>
            <a:pPr lvl="1">
              <a:lnSpc>
                <a:spcPct val="120000"/>
              </a:lnSpc>
            </a:pPr>
            <a:r>
              <a:rPr lang="en-US" altLang="en-US" dirty="0"/>
              <a:t>“(i)…the person signing the correspondence must insert his or her own S-signature…”</a:t>
            </a:r>
          </a:p>
          <a:p>
            <a:pPr>
              <a:lnSpc>
                <a:spcPct val="120000"/>
              </a:lnSpc>
            </a:pPr>
            <a:r>
              <a:rPr lang="en-US" altLang="en-US" dirty="0"/>
              <a:t>37 C.F.R. § 1.4(d)(4)(ii) Certification as to the signature. </a:t>
            </a:r>
          </a:p>
          <a:p>
            <a:pPr lvl="1">
              <a:lnSpc>
                <a:spcPct val="120000"/>
              </a:lnSpc>
            </a:pPr>
            <a:r>
              <a:rPr lang="en-US" altLang="en-US" dirty="0"/>
              <a:t>“The person inserting a signature under paragraph (d)(2) or (d)(3) of this section in a document submitted to the Office certifies that the inserted signature appearing in the document is his or her own signature.”</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33</a:t>
            </a:fld>
            <a:endParaRPr lang="en-US" dirty="0"/>
          </a:p>
        </p:txBody>
      </p:sp>
    </p:spTree>
    <p:extLst>
      <p:ext uri="{BB962C8B-B14F-4D97-AF65-F5344CB8AC3E}">
        <p14:creationId xmlns:p14="http://schemas.microsoft.com/office/powerpoint/2010/main" val="1635426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altLang="en-US" dirty="0"/>
              <a:t>MPEP § 502.02</a:t>
            </a:r>
          </a:p>
          <a:p>
            <a:pPr lvl="1">
              <a:lnSpc>
                <a:spcPct val="120000"/>
              </a:lnSpc>
            </a:pPr>
            <a:r>
              <a:rPr lang="en-US" altLang="en-US" dirty="0"/>
              <a:t>(I) Handwritten signature: “The word original, as used herein, is defined as correspondence which is personally signed in permanent dark ink or its equivalent by the person whose signature appears thereon.”</a:t>
            </a:r>
          </a:p>
          <a:p>
            <a:pPr lvl="1">
              <a:lnSpc>
                <a:spcPct val="120000"/>
              </a:lnSpc>
            </a:pPr>
            <a:r>
              <a:rPr lang="en-US" altLang="en-US" dirty="0"/>
              <a:t>(II) S-Signature: </a:t>
            </a:r>
          </a:p>
          <a:p>
            <a:pPr lvl="2">
              <a:lnSpc>
                <a:spcPct val="120000"/>
              </a:lnSpc>
            </a:pPr>
            <a:r>
              <a:rPr lang="en-US" altLang="en-US" dirty="0"/>
              <a:t>“The person signing the correspondence must insert his or her own S-signature…”</a:t>
            </a:r>
          </a:p>
          <a:p>
            <a:pPr lvl="2">
              <a:lnSpc>
                <a:spcPct val="120000"/>
              </a:lnSpc>
            </a:pPr>
            <a:r>
              <a:rPr lang="en-US" altLang="en-US" dirty="0"/>
              <a:t>“The ‘must insert his or her own signature’ requirement is met by the signer directly typing his or her own signature using a keyboard. </a:t>
            </a:r>
            <a:r>
              <a:rPr lang="en-US" altLang="en-US" b="1" dirty="0"/>
              <a:t>The requirement does not permit one person (e.g., a secretary) to type in the signature of a second person (e.g., a practitioner) even if the second person directs the first person to do so</a:t>
            </a:r>
            <a:r>
              <a:rPr lang="en-US" altLang="en-US" dirty="0"/>
              <a:t>.”</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1986572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Signatures on trademark documents</a:t>
            </a:r>
          </a:p>
        </p:txBody>
      </p:sp>
      <p:sp>
        <p:nvSpPr>
          <p:cNvPr id="3" name="Content Placeholder 2"/>
          <p:cNvSpPr>
            <a:spLocks noGrp="1"/>
          </p:cNvSpPr>
          <p:nvPr>
            <p:ph idx="1"/>
          </p:nvPr>
        </p:nvSpPr>
        <p:spPr>
          <a:xfrm>
            <a:off x="457200" y="1138093"/>
            <a:ext cx="8229600" cy="3926923"/>
          </a:xfrm>
        </p:spPr>
        <p:txBody>
          <a:bodyPr>
            <a:normAutofit fontScale="47500" lnSpcReduction="20000"/>
          </a:bodyPr>
          <a:lstStyle/>
          <a:p>
            <a:r>
              <a:rPr lang="en-US" altLang="en-US" dirty="0"/>
              <a:t>37 C.F.R. § 2.193 Trademark correspondence and signature requirements</a:t>
            </a:r>
          </a:p>
          <a:p>
            <a:pPr lvl="1"/>
            <a:r>
              <a:rPr lang="en-US" altLang="en-US" dirty="0"/>
              <a:t>“(a)…Each piece of correspondence that requires a signature must bear:</a:t>
            </a:r>
          </a:p>
          <a:p>
            <a:pPr lvl="2"/>
            <a:r>
              <a:rPr lang="en-US" altLang="en-US" dirty="0"/>
              <a:t>(1) A handwritten signature </a:t>
            </a:r>
            <a:r>
              <a:rPr lang="en-US" altLang="en-US" b="1" dirty="0"/>
              <a:t>personally</a:t>
            </a:r>
            <a:r>
              <a:rPr lang="en-US" altLang="en-US" dirty="0"/>
              <a:t> signed in permanent ink by the person named as the signatory, or a true copy thereof; or</a:t>
            </a:r>
          </a:p>
          <a:p>
            <a:pPr lvl="2"/>
            <a:r>
              <a:rPr lang="en-US" altLang="en-US" dirty="0"/>
              <a:t>(2) An electronic signature that meets the requirements of paragraph (c) of this section, </a:t>
            </a:r>
            <a:r>
              <a:rPr lang="en-US" altLang="en-US" b="1" dirty="0"/>
              <a:t>personally entered by the person named as the signatory</a:t>
            </a:r>
            <a:r>
              <a:rPr lang="en-US" altLang="en-US" dirty="0"/>
              <a:t>….</a:t>
            </a:r>
          </a:p>
          <a:p>
            <a:pPr marL="914400" lvl="2" indent="0">
              <a:buNone/>
            </a:pPr>
            <a:r>
              <a:rPr lang="en-US" altLang="en-US" dirty="0"/>
              <a:t>* * * * *</a:t>
            </a:r>
          </a:p>
          <a:p>
            <a:pPr lvl="1"/>
            <a:r>
              <a:rPr lang="en-US" altLang="en-US" dirty="0"/>
              <a:t> (c) Requirements for electronic signature. A person signing a document electronically must:</a:t>
            </a:r>
          </a:p>
          <a:p>
            <a:pPr lvl="2"/>
            <a:r>
              <a:rPr lang="en-US" altLang="en-US" dirty="0"/>
              <a:t>(1) </a:t>
            </a:r>
            <a:r>
              <a:rPr lang="en-US" altLang="en-US" b="1" dirty="0"/>
              <a:t>Personally enter</a:t>
            </a:r>
            <a:r>
              <a:rPr lang="en-US" altLang="en-US" dirty="0"/>
              <a:t> any combination of letters, numbers, spaces and/or punctuation marks that the signer has adopted as a signature, placed between two forward slash (“/”) symbols in the signature block on the electronic submission; or</a:t>
            </a:r>
          </a:p>
          <a:p>
            <a:pPr lvl="2"/>
            <a:r>
              <a:rPr lang="en-US" altLang="en-US" dirty="0"/>
              <a:t>(2) Sign the document using some other form of electronic signature specified by the Director.</a:t>
            </a:r>
          </a:p>
          <a:p>
            <a:pPr marL="914400" lvl="2" indent="0">
              <a:buNone/>
            </a:pPr>
            <a:r>
              <a:rPr lang="en-US" altLang="en-US" dirty="0"/>
              <a:t>* * * * *</a:t>
            </a:r>
          </a:p>
          <a:p>
            <a:pPr lvl="1"/>
            <a:r>
              <a:rPr lang="en-US" altLang="en-US" dirty="0"/>
              <a:t>(f) Signature as certification. The presentation to the Office (whether by signing, filing, submitting, or later advocating) of any document by any person, whether a practitioner or non-practitioner, constitutes a certification under §11.18(b) of this chapter. </a:t>
            </a:r>
            <a:r>
              <a:rPr lang="en-US" altLang="en-US" b="1" dirty="0"/>
              <a:t>Violations of §11.18(b) of this chapter may jeopardize the validity of the application or registration, and may result in the imposition of sanctions under §11.18(c) of this chapter.</a:t>
            </a:r>
            <a:r>
              <a:rPr lang="en-US" altLang="en-US" dirty="0"/>
              <a:t> Any practitioner violating §11.18(b) of this chapter may also be subject to disciplinary action.      See §11.18(d) and §11.804 of this chapter.”</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422069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Signatures on trademark documents</a:t>
            </a:r>
          </a:p>
        </p:txBody>
      </p:sp>
      <p:sp>
        <p:nvSpPr>
          <p:cNvPr id="3" name="Content Placeholder 2"/>
          <p:cNvSpPr>
            <a:spLocks noGrp="1"/>
          </p:cNvSpPr>
          <p:nvPr>
            <p:ph idx="1"/>
          </p:nvPr>
        </p:nvSpPr>
        <p:spPr>
          <a:xfrm>
            <a:off x="457200" y="1215585"/>
            <a:ext cx="8229600" cy="3926923"/>
          </a:xfrm>
        </p:spPr>
        <p:txBody>
          <a:bodyPr>
            <a:normAutofit fontScale="77500" lnSpcReduction="20000"/>
          </a:bodyPr>
          <a:lstStyle/>
          <a:p>
            <a:r>
              <a:rPr lang="en-US" altLang="en-US" dirty="0"/>
              <a:t>TMEP § 611.01(c) Requirements for signature</a:t>
            </a:r>
          </a:p>
          <a:p>
            <a:pPr lvl="1"/>
            <a:r>
              <a:rPr lang="en-US" altLang="en-US" dirty="0"/>
              <a:t>“All documents must be personally signed.  </a:t>
            </a:r>
            <a:br>
              <a:rPr lang="en-US" altLang="en-US" dirty="0"/>
            </a:br>
            <a:r>
              <a:rPr lang="en-US" altLang="en-US" dirty="0"/>
              <a:t>37 C.F.R. §§2.193(a)(1), (c)(1), 11.18(a).  The person(s) identified as the signatory must manually enter the elements of the electronic signature.  Another person (e.g., paralegal, legal assistant, or secretary) may not sign the name of a qualified practitioner or other authorized signatory.   </a:t>
            </a:r>
            <a:r>
              <a:rPr lang="en-US" altLang="en-US" i="1" dirty="0"/>
              <a:t>See In re Dermahose Inc.</a:t>
            </a:r>
            <a:r>
              <a:rPr lang="en-US" altLang="en-US" dirty="0"/>
              <a:t>, 82 USPQ2d 1793 (TTAB 2007) ; </a:t>
            </a:r>
            <a:r>
              <a:rPr lang="en-US" altLang="en-US" i="1" dirty="0"/>
              <a:t>In re Cowan</a:t>
            </a:r>
            <a:r>
              <a:rPr lang="en-US" altLang="en-US" dirty="0"/>
              <a:t>, 18 USPQ2d 1407 (Comm’r Pats. 1990). Just as signing the name of another person on paper does not serve as the signature of the person whose name is written, typing the electronic signature of another person is not a valid signature by that person.”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36</a:t>
            </a:fld>
            <a:endParaRPr lang="en-US" dirty="0"/>
          </a:p>
        </p:txBody>
      </p:sp>
    </p:spTree>
    <p:extLst>
      <p:ext uri="{BB962C8B-B14F-4D97-AF65-F5344CB8AC3E}">
        <p14:creationId xmlns:p14="http://schemas.microsoft.com/office/powerpoint/2010/main" val="541891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and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37</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a:xfrm>
            <a:off x="457200" y="1197736"/>
            <a:ext cx="8229600" cy="3644720"/>
          </a:xfrm>
        </p:spPr>
        <p:txBody>
          <a:bodyPr>
            <a:normAutofit/>
          </a:bodyPr>
          <a:lstStyle/>
          <a:p>
            <a:endParaRPr lang="en-US" sz="2000" dirty="0"/>
          </a:p>
          <a:p>
            <a:r>
              <a:rPr lang="en-US" sz="2000" dirty="0"/>
              <a:t>Since the implementation of the U.S.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38</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solicitation for U.S. counsel</a:t>
            </a:r>
          </a:p>
        </p:txBody>
      </p:sp>
      <p:sp>
        <p:nvSpPr>
          <p:cNvPr id="4" name="Slide Number Placeholder 3"/>
          <p:cNvSpPr>
            <a:spLocks noGrp="1"/>
          </p:cNvSpPr>
          <p:nvPr>
            <p:ph type="sldNum" sz="quarter" idx="10"/>
          </p:nvPr>
        </p:nvSpPr>
        <p:spPr/>
        <p:txBody>
          <a:bodyPr/>
          <a:lstStyle/>
          <a:p>
            <a:fld id="{92DA454B-C859-4892-B9FA-68B588C9F547}" type="slidenum">
              <a:rPr lang="en-US" smtClean="0"/>
              <a:t>39</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Regional patent pro bono programs</a:t>
            </a:r>
          </a:p>
        </p:txBody>
      </p:sp>
      <p:sp>
        <p:nvSpPr>
          <p:cNvPr id="5" name="Content Placeholder 4"/>
          <p:cNvSpPr>
            <a:spLocks noGrp="1"/>
          </p:cNvSpPr>
          <p:nvPr>
            <p:ph idx="1"/>
          </p:nvPr>
        </p:nvSpPr>
        <p:spPr>
          <a:xfrm>
            <a:off x="457200" y="927280"/>
            <a:ext cx="8229600" cy="4478140"/>
          </a:xfrm>
        </p:spPr>
        <p:txBody>
          <a:bodyPr>
            <a:noAutofit/>
          </a:bodyPr>
          <a:lstStyle/>
          <a:p>
            <a:pPr>
              <a:spcBef>
                <a:spcPts val="600"/>
              </a:spcBef>
            </a:pPr>
            <a:r>
              <a:rPr lang="en-US" sz="1800" dirty="0"/>
              <a:t>Regional programs may cover individual or multiple states.  </a:t>
            </a:r>
          </a:p>
          <a:p>
            <a:pPr>
              <a:spcBef>
                <a:spcPts val="600"/>
              </a:spcBef>
            </a:pPr>
            <a:r>
              <a:rPr lang="en-US" sz="1800" dirty="0"/>
              <a:t>Regional programs are operated by</a:t>
            </a:r>
          </a:p>
          <a:p>
            <a:pPr lvl="1">
              <a:spcBef>
                <a:spcPts val="600"/>
              </a:spcBef>
            </a:pPr>
            <a:r>
              <a:rPr lang="en-US" sz="1600" dirty="0"/>
              <a:t>Nonprofit organizations focusing on copyright and trademark (e.g., lawyers for the arts).</a:t>
            </a:r>
          </a:p>
          <a:p>
            <a:pPr lvl="1">
              <a:spcBef>
                <a:spcPts val="600"/>
              </a:spcBef>
            </a:pPr>
            <a:r>
              <a:rPr lang="en-US" sz="1600" dirty="0"/>
              <a:t>Universities. </a:t>
            </a:r>
          </a:p>
          <a:p>
            <a:pPr lvl="1">
              <a:spcBef>
                <a:spcPts val="600"/>
              </a:spcBef>
            </a:pPr>
            <a:r>
              <a:rPr lang="en-US" sz="1600" dirty="0"/>
              <a:t>Bar associations.</a:t>
            </a:r>
          </a:p>
          <a:p>
            <a:pPr>
              <a:spcBef>
                <a:spcPts val="600"/>
              </a:spcBef>
            </a:pPr>
            <a:r>
              <a:rPr lang="en-US" sz="1800" dirty="0"/>
              <a:t>Regional programs follow general guidelines but are independent of the USPTO and set their own policies and procedures.</a:t>
            </a:r>
          </a:p>
          <a:p>
            <a:pPr>
              <a:spcBef>
                <a:spcPts val="600"/>
              </a:spcBef>
            </a:pPr>
            <a:r>
              <a:rPr lang="en-US" sz="1800" dirty="0"/>
              <a:t>Regional programs are responsible for screening and matching patent pro bono applicants:  </a:t>
            </a:r>
          </a:p>
          <a:p>
            <a:pPr lvl="1">
              <a:spcBef>
                <a:spcPts val="600"/>
              </a:spcBef>
            </a:pPr>
            <a:r>
              <a:rPr lang="en-US" sz="1600" dirty="0"/>
              <a:t>Ensure applicants meet requirements for pro bono assistance</a:t>
            </a:r>
          </a:p>
          <a:p>
            <a:pPr lvl="1">
              <a:spcBef>
                <a:spcPts val="600"/>
              </a:spcBef>
            </a:pPr>
            <a:r>
              <a:rPr lang="en-US" sz="1600" dirty="0"/>
              <a:t>Screen for</a:t>
            </a:r>
          </a:p>
          <a:p>
            <a:pPr lvl="2">
              <a:spcBef>
                <a:spcPts val="0"/>
              </a:spcBef>
            </a:pPr>
            <a:r>
              <a:rPr lang="en-US" sz="1400" dirty="0"/>
              <a:t>Income.</a:t>
            </a:r>
          </a:p>
          <a:p>
            <a:pPr lvl="2">
              <a:spcBef>
                <a:spcPts val="0"/>
              </a:spcBef>
            </a:pPr>
            <a:r>
              <a:rPr lang="en-US" sz="1400" dirty="0"/>
              <a:t>Knowledge of the patent system. </a:t>
            </a:r>
          </a:p>
          <a:p>
            <a:pPr lvl="2">
              <a:spcBef>
                <a:spcPts val="0"/>
              </a:spcBef>
            </a:pPr>
            <a:r>
              <a:rPr lang="en-US" sz="1400" dirty="0"/>
              <a:t>An actual invention (more than an idea).</a:t>
            </a:r>
            <a:endParaRPr lang="en-US" sz="1200" dirty="0"/>
          </a:p>
        </p:txBody>
      </p:sp>
      <p:sp>
        <p:nvSpPr>
          <p:cNvPr id="6" name="Slide Number Placeholder 3"/>
          <p:cNvSpPr>
            <a:spLocks noGrp="1"/>
          </p:cNvSpPr>
          <p:nvPr>
            <p:ph type="sldNum" sz="quarter" idx="10"/>
          </p:nvPr>
        </p:nvSpPr>
        <p:spPr>
          <a:xfrm>
            <a:off x="457200" y="5297488"/>
            <a:ext cx="2057400" cy="303212"/>
          </a:xfrm>
        </p:spPr>
        <p:txBody>
          <a:bodyPr/>
          <a:lstStyle/>
          <a:p>
            <a:fld id="{92DA454B-C859-4892-B9FA-68B588C9F54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983434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ID.me</a:t>
            </a:r>
          </a:p>
        </p:txBody>
      </p:sp>
      <p:pic>
        <p:nvPicPr>
          <p:cNvPr id="5" name="Content Placeholder 4">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2"/>
          <a:stretch>
            <a:fillRect/>
          </a:stretch>
        </p:blipFill>
        <p:spPr>
          <a:xfrm>
            <a:off x="5299203" y="1251098"/>
            <a:ext cx="2414720" cy="3539430"/>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MicrosoftYaHei-Bold"/>
                <a:ea typeface="+mn-ea"/>
                <a:cs typeface="+mn-cs"/>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MT"/>
                <a:ea typeface="+mn-ea"/>
                <a:cs typeface="+mn-cs"/>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BoldMT"/>
                <a:ea typeface="+mn-ea"/>
                <a:cs typeface="+mn-cs"/>
              </a:rPr>
              <a:t>US_Trademark_Agent</a:t>
            </a:r>
            <a:r>
              <a:rPr kumimoji="0" lang="en-US" sz="1600" b="1" i="0" u="none" strike="noStrike" kern="1200" cap="none" spc="0" normalizeH="0" baseline="0" noProof="0" dirty="0">
                <a:ln>
                  <a:noFill/>
                </a:ln>
                <a:solidFill>
                  <a:srgbClr val="000000"/>
                </a:solidFill>
                <a:effectLst/>
                <a:uLnTx/>
                <a:uFillTx/>
                <a:latin typeface="Arial-BoldMT"/>
                <a:ea typeface="+mn-ea"/>
                <a:cs typeface="+mn-cs"/>
              </a:rPr>
              <a:t> </a:t>
            </a:r>
            <a:r>
              <a:rPr kumimoji="0" lang="en-US" sz="1600" b="0" i="0" u="none" strike="noStrike" kern="1200" cap="none" spc="0" normalizeH="0" baseline="0" noProof="0" dirty="0">
                <a:ln>
                  <a:noFill/>
                </a:ln>
                <a:solidFill>
                  <a:srgbClr val="000000"/>
                </a:solidFill>
                <a:effectLst/>
                <a:uLnTx/>
                <a:uFillTx/>
                <a:latin typeface="ArialMT"/>
                <a:ea typeface="+mn-ea"/>
                <a:cs typeface="+mn-cs"/>
              </a:rPr>
              <a:t>&lt;tony@zcompany.com&gt;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MT"/>
                <a:ea typeface="+mn-ea"/>
                <a:cs typeface="+mn-cs"/>
              </a:rPr>
              <a:t>Reply-To: 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MT"/>
                <a:ea typeface="+mn-ea"/>
                <a:cs typeface="+mn-cs"/>
              </a:rPr>
              <a:t>To: @gmail.com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符合</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4</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月</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9</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日新规，</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USPTO</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可协助</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OBJ</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使用</a:t>
            </a:r>
            <a:r>
              <a:rPr kumimoji="0" lang="en-US" sz="1600" b="0" i="0" u="none" strike="noStrike" kern="1200" cap="none" spc="0" normalizeH="0" baseline="0" noProof="0" dirty="0">
                <a:ln>
                  <a:noFill/>
                </a:ln>
                <a:solidFill>
                  <a:srgbClr val="000000"/>
                </a:solidFill>
                <a:effectLst/>
                <a:uLnTx/>
                <a:uFillTx/>
                <a:latin typeface="ArialMT"/>
                <a:ea typeface="+mn-ea"/>
                <a:cs typeface="+mn-cs"/>
              </a:rPr>
              <a:t>USPTO Payement Account</a:t>
            </a: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支付商标官费；</a:t>
            </a: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505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036750"/>
            <a:ext cx="8229600" cy="4011598"/>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41</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400" dirty="0"/>
              <a:t>Improper Signature, Informed Consent, Communication and Scope of Representation </a:t>
            </a:r>
          </a:p>
        </p:txBody>
      </p:sp>
      <p:sp>
        <p:nvSpPr>
          <p:cNvPr id="9" name="Content Placeholder 2"/>
          <p:cNvSpPr>
            <a:spLocks noGrp="1"/>
          </p:cNvSpPr>
          <p:nvPr>
            <p:ph idx="1"/>
          </p:nvPr>
        </p:nvSpPr>
        <p:spPr>
          <a:xfrm>
            <a:off x="457200" y="1262080"/>
            <a:ext cx="8229600" cy="3786268"/>
          </a:xfrm>
        </p:spPr>
        <p:txBody>
          <a:bodyPr>
            <a:normAutofit fontScale="25000" lnSpcReduction="20000"/>
          </a:bodyPr>
          <a:lstStyle/>
          <a:p>
            <a:pPr marL="0" indent="0">
              <a:buNone/>
            </a:pPr>
            <a:r>
              <a:rPr lang="en-US" sz="8000" b="1" i="1" dirty="0">
                <a:latin typeface="+mn-lt"/>
              </a:rPr>
              <a:t>In re Yang</a:t>
            </a:r>
            <a:r>
              <a:rPr lang="en-US" sz="8000" dirty="0">
                <a:latin typeface="+mn-lt"/>
              </a:rPr>
              <a:t>, Proceeding No. D2021-11 (USPTO Dec. 17, 2021)</a:t>
            </a:r>
          </a:p>
          <a:p>
            <a:pPr lvl="1">
              <a:lnSpc>
                <a:spcPct val="120000"/>
              </a:lnSpc>
              <a:spcBef>
                <a:spcPts val="0"/>
              </a:spcBef>
              <a:buFont typeface="Arial" panose="020B0604020202020204" pitchFamily="34" charset="0"/>
              <a:buChar char="•"/>
            </a:pPr>
            <a:r>
              <a:rPr lang="en-US" sz="5600" dirty="0"/>
              <a:t>Patent Attorney – agreed to allow foreign company to use her name to file TM applications as a domestic representative in exchange for $1500.00 a month for one year.</a:t>
            </a:r>
          </a:p>
          <a:p>
            <a:pPr lvl="1">
              <a:lnSpc>
                <a:spcPct val="120000"/>
              </a:lnSpc>
              <a:spcBef>
                <a:spcPts val="0"/>
              </a:spcBef>
              <a:buFont typeface="Arial" panose="020B0604020202020204" pitchFamily="34" charset="0"/>
              <a:buChar char="•"/>
            </a:pPr>
            <a:r>
              <a:rPr lang="en-US" sz="5600" dirty="0"/>
              <a:t>Failed to review specimens; didn’t speak to TM applicants.</a:t>
            </a:r>
          </a:p>
          <a:p>
            <a:pPr lvl="1">
              <a:lnSpc>
                <a:spcPct val="120000"/>
              </a:lnSpc>
              <a:spcBef>
                <a:spcPts val="0"/>
              </a:spcBef>
              <a:buFont typeface="Arial" panose="020B0604020202020204" pitchFamily="34" charset="0"/>
              <a:buChar char="•"/>
            </a:pPr>
            <a:r>
              <a:rPr lang="en-US" sz="5600" dirty="0"/>
              <a:t>Terminated her business arrangement with company.</a:t>
            </a:r>
          </a:p>
          <a:p>
            <a:pPr lvl="1">
              <a:lnSpc>
                <a:spcPct val="120000"/>
              </a:lnSpc>
              <a:spcBef>
                <a:spcPts val="0"/>
              </a:spcBef>
              <a:buFont typeface="Arial" panose="020B0604020202020204" pitchFamily="34" charset="0"/>
              <a:buChar char="•"/>
            </a:pPr>
            <a:r>
              <a:rPr lang="en-US" sz="5600" dirty="0"/>
              <a:t>Ended company’s access to a joint email address and informed applicants about impermissible signatures and unauthorized filings; informed the USPTO about the impermissible signatures. </a:t>
            </a:r>
          </a:p>
          <a:p>
            <a:pPr lvl="1">
              <a:lnSpc>
                <a:spcPct val="120000"/>
              </a:lnSpc>
              <a:spcBef>
                <a:spcPts val="0"/>
              </a:spcBef>
              <a:buFont typeface="Arial" panose="020B0604020202020204" pitchFamily="34" charset="0"/>
              <a:buChar char="•"/>
            </a:pPr>
            <a:r>
              <a:rPr lang="en-US" sz="5600" dirty="0"/>
              <a:t>30-day suspension and probation for 12 months thereafter.</a:t>
            </a:r>
            <a:endParaRPr lang="en-US" sz="4800" dirty="0"/>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11.103 – Diligence.</a:t>
            </a:r>
          </a:p>
          <a:p>
            <a:pPr lvl="2">
              <a:lnSpc>
                <a:spcPct val="120000"/>
              </a:lnSpc>
              <a:spcBef>
                <a:spcPts val="0"/>
              </a:spcBef>
              <a:buFont typeface="Courier New" panose="02070309020205020404" pitchFamily="49" charset="0"/>
              <a:buChar char="-"/>
            </a:pPr>
            <a:r>
              <a:rPr lang="en-US" sz="4800" dirty="0"/>
              <a:t>37 C.F.R. §§ 11.104 – Client communication.</a:t>
            </a:r>
          </a:p>
          <a:p>
            <a:pPr lvl="2">
              <a:lnSpc>
                <a:spcPct val="120000"/>
              </a:lnSpc>
              <a:spcBef>
                <a:spcPts val="0"/>
              </a:spcBef>
              <a:buFont typeface="Courier New" panose="02070309020205020404" pitchFamily="49" charset="0"/>
              <a:buChar char="-"/>
            </a:pPr>
            <a:r>
              <a:rPr lang="en-US" sz="4800" dirty="0"/>
              <a:t>37 C.F.R. § 11.503 – Allowing non-practitioner assistants to draft TM documents; submit false specimens.</a:t>
            </a:r>
          </a:p>
          <a:p>
            <a:pPr lvl="2">
              <a:lnSpc>
                <a:spcPct val="120000"/>
              </a:lnSpc>
              <a:spcBef>
                <a:spcPts val="0"/>
              </a:spcBef>
              <a:buFont typeface="Courier New" panose="02070309020205020404" pitchFamily="49" charset="0"/>
              <a:buChar char="-"/>
            </a:pPr>
            <a:r>
              <a:rPr lang="en-US" sz="4800" dirty="0"/>
              <a:t>37 C.F.R. § 11.505 – Assisting UPL.</a:t>
            </a:r>
          </a:p>
          <a:p>
            <a:pPr lvl="2">
              <a:lnSpc>
                <a:spcPct val="120000"/>
              </a:lnSpc>
              <a:spcBef>
                <a:spcPts val="0"/>
              </a:spcBef>
              <a:buFont typeface="Courier New" panose="02070309020205020404" pitchFamily="49" charset="0"/>
              <a:buChar char="-"/>
            </a:pPr>
            <a:r>
              <a:rPr lang="en-US" sz="4800" dirty="0"/>
              <a:t>37 C.F.R. 11.804(d) – Conduct prejudicial to the administration of justice.</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58496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a:xfrm>
            <a:off x="457200" y="1197936"/>
            <a:ext cx="8229600" cy="3615070"/>
          </a:xfrm>
        </p:spPr>
        <p:txBody>
          <a:bodyPr>
            <a:normAutofit/>
          </a:bodyPr>
          <a:lstStyle/>
          <a:p>
            <a:endParaRPr lang="en-US" sz="2000" dirty="0"/>
          </a:p>
          <a:p>
            <a:r>
              <a:rPr lang="en-US" sz="2000" dirty="0"/>
              <a:t>Since the implementation of the U.S.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5635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Decorum Required in TM Communications </a:t>
            </a:r>
          </a:p>
        </p:txBody>
      </p:sp>
      <p:sp>
        <p:nvSpPr>
          <p:cNvPr id="3" name="Content Placeholder 2"/>
          <p:cNvSpPr>
            <a:spLocks noGrp="1"/>
          </p:cNvSpPr>
          <p:nvPr>
            <p:ph idx="1"/>
          </p:nvPr>
        </p:nvSpPr>
        <p:spPr>
          <a:xfrm>
            <a:off x="457200" y="1389322"/>
            <a:ext cx="8229600" cy="3844530"/>
          </a:xfrm>
        </p:spPr>
        <p:txBody>
          <a:bodyPr>
            <a:normAutofit/>
          </a:bodyPr>
          <a:lstStyle/>
          <a:p>
            <a:endParaRPr lang="en-US" sz="2000" dirty="0"/>
          </a:p>
          <a:p>
            <a:r>
              <a:rPr lang="en-US" sz="2000" dirty="0"/>
              <a:t>All those who practice TM matters before the USPTO are required to conduct their business with decorum and courtesy.  37 C.F.R. § 2.192; TMEP 709.07.</a:t>
            </a:r>
          </a:p>
          <a:p>
            <a:r>
              <a:rPr lang="en-US" sz="2000" dirty="0"/>
              <a:t>If a submitted document contains rude or discourteous remarks, it may be referred to the Deputy Commissioner for Trademark Examination Policy for review.</a:t>
            </a:r>
          </a:p>
          <a:p>
            <a:r>
              <a:rPr lang="en-US" sz="2000" dirty="0"/>
              <a:t>If it is determined that the document is in violation of 37 C.F.R.         § 2.192, the document will not be considered and remove the document from the file. </a:t>
            </a:r>
          </a:p>
          <a:p>
            <a:endParaRPr lang="en-US" sz="20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0380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A short video where attorney calls client to say he filed application and later calls to report office action rejection.  Attorney goes to interview with Patent Examiner abut rejection and speaks unkindly.  Patent Examiner calls OED to make complaint.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fld id="{92DA454B-C859-4892-B9FA-68B588C9F547}" type="slidenum">
              <a:rPr lang="en-US" smtClean="0"/>
              <a:t>45</a:t>
            </a:fld>
            <a:endParaRPr lang="en-US" dirty="0"/>
          </a:p>
        </p:txBody>
      </p:sp>
    </p:spTree>
    <p:extLst>
      <p:ext uri="{BB962C8B-B14F-4D97-AF65-F5344CB8AC3E}">
        <p14:creationId xmlns:p14="http://schemas.microsoft.com/office/powerpoint/2010/main" val="2886457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46</a:t>
            </a:fld>
            <a:endParaRPr lang="en-US" dirty="0"/>
          </a:p>
        </p:txBody>
      </p:sp>
    </p:spTree>
    <p:extLst>
      <p:ext uri="{BB962C8B-B14F-4D97-AF65-F5344CB8AC3E}">
        <p14:creationId xmlns:p14="http://schemas.microsoft.com/office/powerpoint/2010/main" val="289444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29"/>
            <a:ext cx="8229600" cy="618978"/>
          </a:xfrm>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1139483"/>
            <a:ext cx="8229600" cy="3756982"/>
          </a:xfrm>
        </p:spPr>
        <p:txBody>
          <a:bodyPr>
            <a:noAutofit/>
          </a:bodyPr>
          <a:lstStyle/>
          <a:p>
            <a:pPr marL="0" indent="0">
              <a:buNone/>
            </a:pPr>
            <a:r>
              <a:rPr lang="en-US" sz="2000" b="1" i="1" dirty="0"/>
              <a:t>In re Tassan,</a:t>
            </a:r>
            <a:r>
              <a:rPr lang="en-US" sz="2000" i="1" dirty="0"/>
              <a:t> </a:t>
            </a:r>
            <a:r>
              <a:rPr lang="en-US" sz="2000" b="1" dirty="0"/>
              <a:t>Proceeding No. D2003-10 (USPTO Sept. 8, 2003)</a:t>
            </a:r>
          </a:p>
          <a:p>
            <a:pPr lvl="1">
              <a:buFont typeface="Arial" panose="020B0604020202020204" pitchFamily="34" charset="0"/>
              <a:buChar char="•"/>
            </a:pPr>
            <a:r>
              <a:rPr lang="en-US" sz="1800" dirty="0">
                <a:latin typeface="Segoe Light"/>
              </a:rPr>
              <a:t>Registered practitioner who became upset when a case was decided against his client, and left profane voicemails with TTAB judges.</a:t>
            </a:r>
          </a:p>
          <a:p>
            <a:pPr lvl="1">
              <a:buFont typeface="Arial" panose="020B0604020202020204" pitchFamily="34" charset="0"/>
              <a:buChar char="•"/>
            </a:pPr>
            <a:r>
              <a:rPr lang="en-US" sz="1800" dirty="0">
                <a:latin typeface="Segoe Light"/>
              </a:rPr>
              <a:t>Called and apologized one week later; said he had the flu and was taking strong cough medicine.</a:t>
            </a:r>
          </a:p>
          <a:p>
            <a:pPr lvl="1">
              <a:buFont typeface="Arial" panose="020B0604020202020204" pitchFamily="34" charset="0"/>
              <a:buChar char="•"/>
            </a:pPr>
            <a:r>
              <a:rPr lang="en-US" sz="1800" dirty="0">
                <a:latin typeface="Segoe Light"/>
              </a:rPr>
              <a:t>Also had a floral arrangement and an apology note sent to each judge.</a:t>
            </a:r>
          </a:p>
          <a:p>
            <a:pPr lvl="1">
              <a:buFont typeface="Arial" panose="020B0604020202020204" pitchFamily="34" charset="0"/>
              <a:buChar char="•"/>
            </a:pPr>
            <a:r>
              <a:rPr lang="en-US" sz="1800" dirty="0">
                <a:latin typeface="Segoe Light"/>
              </a:rPr>
              <a:t>Mitigating factors: private practice for 20 years with no prior discipline; cooperated fully with OED; showed remorse and voluntary sought and received counseling for anger management. </a:t>
            </a:r>
          </a:p>
          <a:p>
            <a:pPr lvl="1">
              <a:buFont typeface="Arial" panose="020B0604020202020204" pitchFamily="34" charset="0"/>
              <a:buChar char="•"/>
            </a:pPr>
            <a:r>
              <a:rPr lang="en-US" sz="1800" dirty="0">
                <a:latin typeface="Segoe Light"/>
              </a:rPr>
              <a:t>Settlement: Reprimanded and ordered to continue attending anger management and have no contact with board judges for 2 years.</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9529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foiadocuments.uspto.gov/oed/</a:t>
            </a:r>
            <a:r>
              <a:rPr lang="en-US" dirty="0"/>
              <a:t> </a:t>
            </a:r>
            <a:endParaRPr lang="en-US" altLang="en-US" dirty="0"/>
          </a:p>
          <a:p>
            <a:r>
              <a:rPr lang="en-US" altLang="en-US" dirty="0"/>
              <a:t>Official Gazette for Patents</a:t>
            </a:r>
          </a:p>
          <a:p>
            <a:pPr lvl="2"/>
            <a:r>
              <a:rPr lang="en-US" altLang="en-US" dirty="0">
                <a:hlinkClick r:id="rId4"/>
              </a:rPr>
              <a:t>www.uspto.gov/news/og/patent_og/index.jsp</a:t>
            </a:r>
            <a:r>
              <a:rPr lang="en-US" altLang="en-US" dirty="0"/>
              <a:t> </a:t>
            </a:r>
          </a:p>
          <a:p>
            <a:pPr lvl="3"/>
            <a:r>
              <a:rPr lang="en-US" altLang="en-US" dirty="0"/>
              <a:t>Select a published issue from the list, and click on the “Notices” link in the menu on the left side of the webpage.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48</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
        <p:nvSpPr>
          <p:cNvPr id="7" name="Text Placeholder 6"/>
          <p:cNvSpPr>
            <a:spLocks noGrp="1"/>
          </p:cNvSpPr>
          <p:nvPr>
            <p:ph type="body" sz="quarter" idx="12"/>
          </p:nvPr>
        </p:nvSpPr>
        <p:spPr/>
        <p:txBody>
          <a:bodyPr>
            <a:normAutofit lnSpcReduction="10000"/>
          </a:bodyPr>
          <a:lstStyle/>
          <a:p>
            <a:endParaRPr lang="en-US" dirty="0"/>
          </a:p>
        </p:txBody>
      </p:sp>
      <p:sp>
        <p:nvSpPr>
          <p:cNvPr id="8" name="Text Placeholder 7"/>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nationwide coverage</a:t>
            </a:r>
          </a:p>
        </p:txBody>
      </p:sp>
      <p:sp>
        <p:nvSpPr>
          <p:cNvPr id="4" name="Rectangle 3"/>
          <p:cNvSpPr/>
          <p:nvPr/>
        </p:nvSpPr>
        <p:spPr>
          <a:xfrm>
            <a:off x="5720080" y="4318000"/>
            <a:ext cx="406400" cy="111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pic>
        <p:nvPicPr>
          <p:cNvPr id="3" name="Picture 2" descr="Washington Pro Bono Patent Network&#10;St. Louis U. Pro Bono Patent Program (Nebraska, Kansas, Oklahoma, Missouri, Arkansas) &#10;New England Program (Maine, New Hampshire, Vermont, Massachusetts, Rhode Island)&#10;Idaho Patent Pro Bono &#10;Texas Accountants and Lawyers for the Arts &#10;New York Tri State Program (New York, New Jersey, Connecticut)&#10;California Inventors Assistance Program (California, Nevada, Oregon)&#10;Louisiana Invents&#10;Delaware Program&#10;ProBoPat (Montana, Colorado, Wyoming, Utah, New Mexico)&#10;Chicago-Kent Patent Hub&#10;Federal Circuit Bar Assn. (Virginia, West Virginia, Maryland)&#10;Arizona Public Patent Program&#10;PatentConnect&#10;Philadelphia Volunteer Lawyers for the Arts&#10;LegalCORPS (North Dakota, South Dakota, Minnesota, Wisconsin)&#10;Ohio Invents&#10;Tennessee PATENTS&#10;Georgia PATENTS (Georgia, North Carolina, South Carolina)&#10;Pro Bono Patent Project (Michigan)&#10;BBVLP Patent Program (Alabama, Mississippi)&#10;Patent Pro Bono FL (florida)&#10;"/>
          <p:cNvPicPr>
            <a:picLocks noChangeAspect="1"/>
          </p:cNvPicPr>
          <p:nvPr/>
        </p:nvPicPr>
        <p:blipFill>
          <a:blip r:embed="rId3"/>
          <a:stretch>
            <a:fillRect/>
          </a:stretch>
        </p:blipFill>
        <p:spPr>
          <a:xfrm>
            <a:off x="1828800" y="1104900"/>
            <a:ext cx="5122434" cy="4390657"/>
          </a:xfrm>
          <a:prstGeom prst="rect">
            <a:avLst/>
          </a:prstGeom>
        </p:spPr>
      </p:pic>
      <p:sp>
        <p:nvSpPr>
          <p:cNvPr id="5" name="Slide Number Placeholder 3"/>
          <p:cNvSpPr>
            <a:spLocks noGrp="1"/>
          </p:cNvSpPr>
          <p:nvPr>
            <p:ph type="sldNum" sz="quarter" idx="10"/>
          </p:nvPr>
        </p:nvSpPr>
        <p:spPr>
          <a:xfrm>
            <a:off x="457200" y="5297488"/>
            <a:ext cx="2057400" cy="303212"/>
          </a:xfrm>
        </p:spPr>
        <p:txBody>
          <a:bodyPr/>
          <a:lstStyle/>
          <a:p>
            <a:fld id="{92DA454B-C859-4892-B9FA-68B588C9F547}"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97163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6AF0-9E2C-4FDB-AAC6-7E9171C5DE52}"/>
              </a:ext>
            </a:extLst>
          </p:cNvPr>
          <p:cNvSpPr>
            <a:spLocks noGrp="1"/>
          </p:cNvSpPr>
          <p:nvPr>
            <p:ph type="title"/>
          </p:nvPr>
        </p:nvSpPr>
        <p:spPr/>
        <p:txBody>
          <a:bodyPr>
            <a:normAutofit fontScale="90000"/>
          </a:bodyPr>
          <a:lstStyle/>
          <a:p>
            <a:r>
              <a:rPr lang="en-US" dirty="0">
                <a:solidFill>
                  <a:sysClr val="windowText" lastClr="000000"/>
                </a:solidFill>
              </a:rPr>
              <a:t>PPBP by calendar year</a:t>
            </a:r>
            <a:br>
              <a:rPr lang="en-US" dirty="0">
                <a:solidFill>
                  <a:sysClr val="windowText" lastClr="000000"/>
                </a:solidFill>
              </a:rPr>
            </a:br>
            <a:endParaRPr lang="en-US" dirty="0"/>
          </a:p>
        </p:txBody>
      </p:sp>
      <p:sp>
        <p:nvSpPr>
          <p:cNvPr id="8" name="Rounded Rectangle 7">
            <a:extLst>
              <a:ext uri="{C183D7F6-B498-43B3-948B-1728B52AA6E4}">
                <adec:decorative xmlns:adec="http://schemas.microsoft.com/office/drawing/2017/decorative" val="1"/>
              </a:ext>
            </a:extLst>
          </p:cNvPr>
          <p:cNvSpPr/>
          <p:nvPr/>
        </p:nvSpPr>
        <p:spPr>
          <a:xfrm>
            <a:off x="555935" y="1118075"/>
            <a:ext cx="3164306" cy="186790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19" name="Chart 18" descr="Number of hours donated 2015-2021, ranging from over 5000 in 2015 to just under 15,000 in 2017 and 2020">
            <a:extLst>
              <a:ext uri="{FF2B5EF4-FFF2-40B4-BE49-F238E27FC236}">
                <a16:creationId xmlns:a16="http://schemas.microsoft.com/office/drawing/2014/main" id="{00000000-0008-0000-0000-000005000000}"/>
              </a:ext>
            </a:extLst>
          </p:cNvPr>
          <p:cNvGraphicFramePr>
            <a:graphicFrameLocks/>
          </p:cNvGraphicFramePr>
          <p:nvPr>
            <p:extLst/>
          </p:nvPr>
        </p:nvGraphicFramePr>
        <p:xfrm>
          <a:off x="555935" y="1118075"/>
          <a:ext cx="3164306" cy="1867902"/>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a:extLst>
              <a:ext uri="{C183D7F6-B498-43B3-948B-1728B52AA6E4}">
                <adec:decorative xmlns:adec="http://schemas.microsoft.com/office/drawing/2017/decorative" val="1"/>
              </a:ext>
            </a:extLst>
          </p:cNvPr>
          <p:cNvSpPr/>
          <p:nvPr/>
        </p:nvSpPr>
        <p:spPr>
          <a:xfrm>
            <a:off x="4117282" y="1118075"/>
            <a:ext cx="3164306" cy="1867902"/>
          </a:xfrm>
          <a:prstGeom prst="roundRect">
            <a:avLst/>
          </a:prstGeom>
          <a:ln/>
        </p:spPr>
        <p:style>
          <a:lnRef idx="2">
            <a:schemeClr val="accent3"/>
          </a:lnRef>
          <a:fillRef idx="1">
            <a:schemeClr val="lt1"/>
          </a:fillRef>
          <a:effectRef idx="0">
            <a:schemeClr val="accent3"/>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21" name="Chart 20" descr="Number of patent applications filed from 2015 through 2021, ranging form under 150 in 2015 to just over 300 in 2017.">
            <a:extLst>
              <a:ext uri="{FF2B5EF4-FFF2-40B4-BE49-F238E27FC236}">
                <a16:creationId xmlns:a16="http://schemas.microsoft.com/office/drawing/2014/main" id="{00000000-0008-0000-0000-000006000000}"/>
              </a:ext>
            </a:extLst>
          </p:cNvPr>
          <p:cNvGraphicFramePr>
            <a:graphicFrameLocks/>
          </p:cNvGraphicFramePr>
          <p:nvPr>
            <p:extLst/>
          </p:nvPr>
        </p:nvGraphicFramePr>
        <p:xfrm>
          <a:off x="4117282" y="1118075"/>
          <a:ext cx="3250494" cy="1867902"/>
        </p:xfrm>
        <a:graphic>
          <a:graphicData uri="http://schemas.openxmlformats.org/drawingml/2006/chart">
            <c:chart xmlns:c="http://schemas.openxmlformats.org/drawingml/2006/chart" xmlns:r="http://schemas.openxmlformats.org/officeDocument/2006/relationships" r:id="rId4"/>
          </a:graphicData>
        </a:graphic>
      </p:graphicFrame>
      <p:sp>
        <p:nvSpPr>
          <p:cNvPr id="16" name="Rounded Rectangle 15">
            <a:extLst>
              <a:ext uri="{C183D7F6-B498-43B3-948B-1728B52AA6E4}">
                <adec:decorative xmlns:adec="http://schemas.microsoft.com/office/drawing/2017/decorative" val="1"/>
              </a:ext>
            </a:extLst>
          </p:cNvPr>
          <p:cNvSpPr/>
          <p:nvPr/>
        </p:nvSpPr>
        <p:spPr>
          <a:xfrm>
            <a:off x="555935" y="3233962"/>
            <a:ext cx="3164306" cy="18679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18" name="Chart 17" descr="Number of inventor inquiries, from 2015 through 2021, ranging from over 1750 in 2015 to just under 2500 in 2017 and 2021. ">
            <a:extLst>
              <a:ext uri="{FF2B5EF4-FFF2-40B4-BE49-F238E27FC236}">
                <a16:creationId xmlns:a16="http://schemas.microsoft.com/office/drawing/2014/main" id="{00000000-0008-0000-0000-000003000000}"/>
              </a:ext>
            </a:extLst>
          </p:cNvPr>
          <p:cNvGraphicFramePr>
            <a:graphicFrameLocks/>
          </p:cNvGraphicFramePr>
          <p:nvPr>
            <p:extLst/>
          </p:nvPr>
        </p:nvGraphicFramePr>
        <p:xfrm>
          <a:off x="555935" y="3233962"/>
          <a:ext cx="3164306" cy="1867902"/>
        </p:xfrm>
        <a:graphic>
          <a:graphicData uri="http://schemas.openxmlformats.org/drawingml/2006/chart">
            <c:chart xmlns:c="http://schemas.openxmlformats.org/drawingml/2006/chart" xmlns:r="http://schemas.openxmlformats.org/officeDocument/2006/relationships" r:id="rId5"/>
          </a:graphicData>
        </a:graphic>
      </p:graphicFrame>
      <p:sp>
        <p:nvSpPr>
          <p:cNvPr id="10" name="Rounded Rectangle 9">
            <a:extLst>
              <a:ext uri="{C183D7F6-B498-43B3-948B-1728B52AA6E4}">
                <adec:decorative xmlns:adec="http://schemas.microsoft.com/office/drawing/2017/decorative" val="1"/>
              </a:ext>
            </a:extLst>
          </p:cNvPr>
          <p:cNvSpPr/>
          <p:nvPr/>
        </p:nvSpPr>
        <p:spPr>
          <a:xfrm>
            <a:off x="4117282" y="3193524"/>
            <a:ext cx="3164306" cy="186790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22" name="Chart 21" descr="Number of inventors assisted from 2015 through 2021, ranging form over 300 in 2015 to under 600 in 2018.">
            <a:extLst>
              <a:ext uri="{FF2B5EF4-FFF2-40B4-BE49-F238E27FC236}">
                <a16:creationId xmlns:a16="http://schemas.microsoft.com/office/drawing/2014/main" id="{00000000-0008-0000-0000-000008000000}"/>
              </a:ext>
            </a:extLst>
          </p:cNvPr>
          <p:cNvGraphicFramePr>
            <a:graphicFrameLocks/>
          </p:cNvGraphicFramePr>
          <p:nvPr>
            <p:extLst/>
          </p:nvPr>
        </p:nvGraphicFramePr>
        <p:xfrm>
          <a:off x="4098725" y="3176709"/>
          <a:ext cx="3344280" cy="190834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p:cNvSpPr/>
          <p:nvPr/>
        </p:nvSpPr>
        <p:spPr>
          <a:xfrm>
            <a:off x="4975537" y="5252158"/>
            <a:ext cx="2486025" cy="230832"/>
          </a:xfrm>
          <a:prstGeom prst="rect">
            <a:avLst/>
          </a:prstGeom>
        </p:spPr>
        <p:txBody>
          <a:bodyPr wrap="square">
            <a:spAutoFit/>
          </a:bodyPr>
          <a:lstStyle/>
          <a:p>
            <a:r>
              <a:rPr lang="en-US" sz="900" dirty="0">
                <a:cs typeface="Times New Roman" panose="02020603050405020304" pitchFamily="18" charset="0"/>
              </a:rPr>
              <a:t>* Data collection began in Q2 of CY 2015 </a:t>
            </a:r>
          </a:p>
        </p:txBody>
      </p:sp>
      <p:sp>
        <p:nvSpPr>
          <p:cNvPr id="12" name="Slide Number Placeholder 3">
            <a:extLst>
              <a:ext uri="{FF2B5EF4-FFF2-40B4-BE49-F238E27FC236}">
                <a16:creationId xmlns:a16="http://schemas.microsoft.com/office/drawing/2014/main" id="{FB4842AC-80B6-480D-AE12-BDD86B1EC131}"/>
              </a:ext>
            </a:extLst>
          </p:cNvPr>
          <p:cNvSpPr>
            <a:spLocks noGrp="1"/>
          </p:cNvSpPr>
          <p:nvPr>
            <p:ph type="sldNum" sz="quarter" idx="10"/>
          </p:nvPr>
        </p:nvSpPr>
        <p:spPr/>
        <p:txBody>
          <a:bodyPr/>
          <a:lstStyle/>
          <a:p>
            <a:fld id="{92DA454B-C859-4892-B9FA-68B588C9F547}"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69162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651B-02CA-43AB-B300-1618CFDD15AB}"/>
              </a:ext>
            </a:extLst>
          </p:cNvPr>
          <p:cNvSpPr>
            <a:spLocks noGrp="1"/>
          </p:cNvSpPr>
          <p:nvPr>
            <p:ph type="title"/>
          </p:nvPr>
        </p:nvSpPr>
        <p:spPr/>
        <p:txBody>
          <a:bodyPr>
            <a:normAutofit fontScale="90000"/>
          </a:bodyPr>
          <a:lstStyle/>
          <a:p>
            <a:r>
              <a:rPr lang="en-US" dirty="0"/>
              <a:t>PPBP and under-represented communities</a:t>
            </a:r>
          </a:p>
        </p:txBody>
      </p:sp>
      <p:sp>
        <p:nvSpPr>
          <p:cNvPr id="9" name="TextBox 8">
            <a:extLst>
              <a:ext uri="{FF2B5EF4-FFF2-40B4-BE49-F238E27FC236}">
                <a16:creationId xmlns:a16="http://schemas.microsoft.com/office/drawing/2014/main" id="{17A73965-7A36-4B3B-B3A0-668C2EE54D8E}"/>
              </a:ext>
            </a:extLst>
          </p:cNvPr>
          <p:cNvSpPr txBox="1"/>
          <p:nvPr/>
        </p:nvSpPr>
        <p:spPr>
          <a:xfrm>
            <a:off x="853961" y="1479171"/>
            <a:ext cx="3542983" cy="369332"/>
          </a:xfrm>
          <a:prstGeom prst="rect">
            <a:avLst/>
          </a:prstGeom>
          <a:noFill/>
        </p:spPr>
        <p:txBody>
          <a:bodyPr wrap="square" rtlCol="0">
            <a:spAutoFit/>
          </a:bodyPr>
          <a:lstStyle/>
          <a:p>
            <a:r>
              <a:rPr lang="en-US" dirty="0">
                <a:solidFill>
                  <a:sysClr val="windowText" lastClr="000000"/>
                </a:solidFill>
              </a:rPr>
              <a:t>Applicant Gender Demographics</a:t>
            </a:r>
          </a:p>
        </p:txBody>
      </p:sp>
      <p:graphicFrame>
        <p:nvGraphicFramePr>
          <p:cNvPr id="5" name="Content Placeholder 4" descr="59% of applicants specify &quot;Male&quot;&#10;41% of applicants specify &quot;Female&quot; ">
            <a:extLst>
              <a:ext uri="{FF2B5EF4-FFF2-40B4-BE49-F238E27FC236}">
                <a16:creationId xmlns:a16="http://schemas.microsoft.com/office/drawing/2014/main" id="{6A7E1280-6B5E-4BC3-A757-F2F38E3CFC09}"/>
              </a:ext>
              <a:ext uri="{C183D7F6-B498-43B3-948B-1728B52AA6E4}">
                <adec:decorative xmlns:adec="http://schemas.microsoft.com/office/drawing/2017/decorative" val="0"/>
              </a:ext>
            </a:extLst>
          </p:cNvPr>
          <p:cNvGraphicFramePr>
            <a:graphicFrameLocks noGrp="1"/>
          </p:cNvGraphicFramePr>
          <p:nvPr>
            <p:ph idx="4294967295"/>
            <p:extLst/>
          </p:nvPr>
        </p:nvGraphicFramePr>
        <p:xfrm>
          <a:off x="534829" y="1695590"/>
          <a:ext cx="3751263" cy="2401888"/>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15" descr="Pie Chart showing that 41% of Patent Pro Bono Program applicants are female and that 59% of the applicants are male.">
            <a:extLst>
              <a:ext uri="{FF2B5EF4-FFF2-40B4-BE49-F238E27FC236}">
                <a16:creationId xmlns:a16="http://schemas.microsoft.com/office/drawing/2014/main" id="{F340C85D-C947-43FE-86C4-43E8994B3068}"/>
              </a:ext>
              <a:ext uri="{C183D7F6-B498-43B3-948B-1728B52AA6E4}">
                <adec:decorative xmlns:adec="http://schemas.microsoft.com/office/drawing/2017/decorative" val="0"/>
              </a:ext>
            </a:extLst>
          </p:cNvPr>
          <p:cNvSpPr/>
          <p:nvPr/>
        </p:nvSpPr>
        <p:spPr>
          <a:xfrm>
            <a:off x="583325" y="1803633"/>
            <a:ext cx="3975479" cy="240229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11" name="Table 10">
            <a:extLst>
              <a:ext uri="{FF2B5EF4-FFF2-40B4-BE49-F238E27FC236}">
                <a16:creationId xmlns:a16="http://schemas.microsoft.com/office/drawing/2014/main" id="{BC09027E-F077-43D3-B88B-E0971B52E0FF}"/>
              </a:ext>
            </a:extLst>
          </p:cNvPr>
          <p:cNvGraphicFramePr>
            <a:graphicFrameLocks noGrp="1"/>
          </p:cNvGraphicFramePr>
          <p:nvPr>
            <p:extLst/>
          </p:nvPr>
        </p:nvGraphicFramePr>
        <p:xfrm>
          <a:off x="743108" y="4366063"/>
          <a:ext cx="3542984" cy="394255"/>
        </p:xfrm>
        <a:graphic>
          <a:graphicData uri="http://schemas.openxmlformats.org/drawingml/2006/table">
            <a:tbl>
              <a:tblPr firstRow="1" firstCol="1" bandRow="1">
                <a:tableStyleId>{FABFCF23-3B69-468F-B69F-88F6DE6A72F2}</a:tableStyleId>
              </a:tblPr>
              <a:tblGrid>
                <a:gridCol w="1060698">
                  <a:extLst>
                    <a:ext uri="{9D8B030D-6E8A-4147-A177-3AD203B41FA5}">
                      <a16:colId xmlns:a16="http://schemas.microsoft.com/office/drawing/2014/main" val="1638891308"/>
                    </a:ext>
                  </a:extLst>
                </a:gridCol>
                <a:gridCol w="1241143">
                  <a:extLst>
                    <a:ext uri="{9D8B030D-6E8A-4147-A177-3AD203B41FA5}">
                      <a16:colId xmlns:a16="http://schemas.microsoft.com/office/drawing/2014/main" val="523412812"/>
                    </a:ext>
                  </a:extLst>
                </a:gridCol>
                <a:gridCol w="1241143">
                  <a:extLst>
                    <a:ext uri="{9D8B030D-6E8A-4147-A177-3AD203B41FA5}">
                      <a16:colId xmlns:a16="http://schemas.microsoft.com/office/drawing/2014/main" val="3706849209"/>
                    </a:ext>
                  </a:extLst>
                </a:gridCol>
              </a:tblGrid>
              <a:tr h="132395">
                <a:tc>
                  <a:txBody>
                    <a:bodyPr/>
                    <a:lstStyle/>
                    <a:p>
                      <a:pPr marL="0" marR="0" algn="ctr">
                        <a:lnSpc>
                          <a:spcPct val="107000"/>
                        </a:lnSpc>
                        <a:spcBef>
                          <a:spcPts val="0"/>
                        </a:spcBef>
                        <a:spcAft>
                          <a:spcPts val="0"/>
                        </a:spcAft>
                      </a:pPr>
                      <a:r>
                        <a:rPr lang="en-US" sz="1200" dirty="0">
                          <a:solidFill>
                            <a:schemeClr val="tx1"/>
                          </a:solidFill>
                          <a:effectLst/>
                        </a:rPr>
                        <a:t>Male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solidFill>
                            <a:schemeClr val="tx1"/>
                          </a:solidFill>
                          <a:effectLst/>
                        </a:rPr>
                        <a:t>Female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solidFill>
                            <a:schemeClr val="tx1"/>
                          </a:solidFill>
                          <a:effectLst/>
                        </a:rPr>
                        <a:t>Did not Specify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2344993"/>
                  </a:ext>
                </a:extLst>
              </a:tr>
              <a:tr h="208390">
                <a:tc>
                  <a:txBody>
                    <a:bodyPr/>
                    <a:lstStyle/>
                    <a:p>
                      <a:pPr marL="0" marR="0" algn="ctr">
                        <a:lnSpc>
                          <a:spcPct val="107000"/>
                        </a:lnSpc>
                        <a:spcBef>
                          <a:spcPts val="0"/>
                        </a:spcBef>
                        <a:spcAft>
                          <a:spcPts val="0"/>
                        </a:spcAft>
                      </a:pPr>
                      <a:r>
                        <a:rPr lang="en-US" sz="1200" b="0" dirty="0">
                          <a:solidFill>
                            <a:schemeClr val="tx1"/>
                          </a:solidFill>
                          <a:effectLst/>
                        </a:rPr>
                        <a:t>785</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549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386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6009167"/>
                  </a:ext>
                </a:extLst>
              </a:tr>
            </a:tbl>
          </a:graphicData>
        </a:graphic>
      </p:graphicFrame>
      <p:sp>
        <p:nvSpPr>
          <p:cNvPr id="10" name="TextBox 9">
            <a:extLst>
              <a:ext uri="{FF2B5EF4-FFF2-40B4-BE49-F238E27FC236}">
                <a16:creationId xmlns:a16="http://schemas.microsoft.com/office/drawing/2014/main" id="{32D06A18-2996-48E8-91C2-CB5721E5DC53}"/>
              </a:ext>
            </a:extLst>
          </p:cNvPr>
          <p:cNvSpPr txBox="1"/>
          <p:nvPr/>
        </p:nvSpPr>
        <p:spPr>
          <a:xfrm>
            <a:off x="4979588" y="1492573"/>
            <a:ext cx="3310451" cy="369332"/>
          </a:xfrm>
          <a:prstGeom prst="rect">
            <a:avLst/>
          </a:prstGeom>
          <a:noFill/>
        </p:spPr>
        <p:txBody>
          <a:bodyPr wrap="square" rtlCol="0">
            <a:spAutoFit/>
          </a:bodyPr>
          <a:lstStyle/>
          <a:p>
            <a:r>
              <a:rPr lang="en-US" dirty="0">
                <a:solidFill>
                  <a:sysClr val="windowText" lastClr="000000"/>
                </a:solidFill>
              </a:rPr>
              <a:t>Applicant Race Demographics</a:t>
            </a:r>
          </a:p>
        </p:txBody>
      </p:sp>
      <p:sp>
        <p:nvSpPr>
          <p:cNvPr id="7" name="Rounded Rectangle 6" descr="Pie chart showing that 56% of Patent Pro Bono Program applicants are White, 30% are African American or Black, 6% are two or more races, 6% are Asian, Pacific Islander, Hawaii Native, Native American, or Alaskan Native">
            <a:extLst>
              <a:ext uri="{FF2B5EF4-FFF2-40B4-BE49-F238E27FC236}">
                <a16:creationId xmlns:a16="http://schemas.microsoft.com/office/drawing/2014/main" id="{B05E5ED5-7318-4D9D-9728-6F51983AF634}"/>
              </a:ext>
              <a:ext uri="{C183D7F6-B498-43B3-948B-1728B52AA6E4}">
                <adec:decorative xmlns:adec="http://schemas.microsoft.com/office/drawing/2017/decorative" val="0"/>
              </a:ext>
            </a:extLst>
          </p:cNvPr>
          <p:cNvSpPr/>
          <p:nvPr/>
        </p:nvSpPr>
        <p:spPr>
          <a:xfrm>
            <a:off x="4769426" y="1803633"/>
            <a:ext cx="3975478" cy="2402297"/>
          </a:xfrm>
          <a:prstGeom prst="roundRect">
            <a:avLst/>
          </a:prstGeom>
          <a:ln/>
        </p:spPr>
        <p:style>
          <a:lnRef idx="2">
            <a:schemeClr val="accent3"/>
          </a:lnRef>
          <a:fillRef idx="1">
            <a:schemeClr val="lt1"/>
          </a:fillRef>
          <a:effectRef idx="0">
            <a:schemeClr val="accent3"/>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8" name="Chart 7">
            <a:extLst>
              <a:ext uri="{FF2B5EF4-FFF2-40B4-BE49-F238E27FC236}">
                <a16:creationId xmlns:a16="http://schemas.microsoft.com/office/drawing/2014/main" id="{00000000-0008-0000-0100-000005000000}"/>
              </a:ext>
              <a:ext uri="{C183D7F6-B498-43B3-948B-1728B52AA6E4}">
                <adec:decorative xmlns:adec="http://schemas.microsoft.com/office/drawing/2017/decorative" val="0"/>
              </a:ext>
            </a:extLst>
          </p:cNvPr>
          <p:cNvGraphicFramePr/>
          <p:nvPr>
            <p:extLst/>
          </p:nvPr>
        </p:nvGraphicFramePr>
        <p:xfrm>
          <a:off x="4607300" y="1890820"/>
          <a:ext cx="4015723" cy="2293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46CEFB72-AFEC-4B13-A14A-6584E46195AA}"/>
              </a:ext>
            </a:extLst>
          </p:cNvPr>
          <p:cNvGraphicFramePr>
            <a:graphicFrameLocks noGrp="1"/>
          </p:cNvGraphicFramePr>
          <p:nvPr>
            <p:extLst/>
          </p:nvPr>
        </p:nvGraphicFramePr>
        <p:xfrm>
          <a:off x="4715587" y="4286204"/>
          <a:ext cx="4015723" cy="598987"/>
        </p:xfrm>
        <a:graphic>
          <a:graphicData uri="http://schemas.openxmlformats.org/drawingml/2006/table">
            <a:tbl>
              <a:tblPr firstRow="1" firstCol="1" bandRow="1">
                <a:tableStyleId>{1FECB4D8-DB02-4DC6-A0A2-4F2EBAE1DC90}</a:tableStyleId>
              </a:tblPr>
              <a:tblGrid>
                <a:gridCol w="521166">
                  <a:extLst>
                    <a:ext uri="{9D8B030D-6E8A-4147-A177-3AD203B41FA5}">
                      <a16:colId xmlns:a16="http://schemas.microsoft.com/office/drawing/2014/main" val="1354556951"/>
                    </a:ext>
                  </a:extLst>
                </a:gridCol>
                <a:gridCol w="822915">
                  <a:extLst>
                    <a:ext uri="{9D8B030D-6E8A-4147-A177-3AD203B41FA5}">
                      <a16:colId xmlns:a16="http://schemas.microsoft.com/office/drawing/2014/main" val="2131885948"/>
                    </a:ext>
                  </a:extLst>
                </a:gridCol>
                <a:gridCol w="595904">
                  <a:extLst>
                    <a:ext uri="{9D8B030D-6E8A-4147-A177-3AD203B41FA5}">
                      <a16:colId xmlns:a16="http://schemas.microsoft.com/office/drawing/2014/main" val="2244267118"/>
                    </a:ext>
                  </a:extLst>
                </a:gridCol>
                <a:gridCol w="560433">
                  <a:extLst>
                    <a:ext uri="{9D8B030D-6E8A-4147-A177-3AD203B41FA5}">
                      <a16:colId xmlns:a16="http://schemas.microsoft.com/office/drawing/2014/main" val="2715143237"/>
                    </a:ext>
                  </a:extLst>
                </a:gridCol>
                <a:gridCol w="702315">
                  <a:extLst>
                    <a:ext uri="{9D8B030D-6E8A-4147-A177-3AD203B41FA5}">
                      <a16:colId xmlns:a16="http://schemas.microsoft.com/office/drawing/2014/main" val="70071708"/>
                    </a:ext>
                  </a:extLst>
                </a:gridCol>
                <a:gridCol w="812990">
                  <a:extLst>
                    <a:ext uri="{9D8B030D-6E8A-4147-A177-3AD203B41FA5}">
                      <a16:colId xmlns:a16="http://schemas.microsoft.com/office/drawing/2014/main" val="3421414729"/>
                    </a:ext>
                  </a:extLst>
                </a:gridCol>
              </a:tblGrid>
              <a:tr h="321786">
                <a:tc>
                  <a:txBody>
                    <a:bodyPr/>
                    <a:lstStyle/>
                    <a:p>
                      <a:pPr marL="0" marR="0" algn="ctr">
                        <a:lnSpc>
                          <a:spcPct val="107000"/>
                        </a:lnSpc>
                        <a:spcBef>
                          <a:spcPts val="0"/>
                        </a:spcBef>
                        <a:spcAft>
                          <a:spcPts val="0"/>
                        </a:spcAft>
                      </a:pPr>
                      <a:r>
                        <a:rPr lang="en-US" sz="1200" dirty="0">
                          <a:solidFill>
                            <a:schemeClr val="tx1"/>
                          </a:solidFill>
                          <a:effectLst/>
                        </a:rPr>
                        <a:t>Black</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American Native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White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Asian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2 or More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Did not specify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3982603"/>
                  </a:ext>
                </a:extLst>
              </a:tr>
              <a:tr h="217415">
                <a:tc>
                  <a:txBody>
                    <a:bodyPr/>
                    <a:lstStyle/>
                    <a:p>
                      <a:pPr marL="0" marR="0" algn="ctr">
                        <a:lnSpc>
                          <a:spcPct val="107000"/>
                        </a:lnSpc>
                        <a:spcBef>
                          <a:spcPts val="0"/>
                        </a:spcBef>
                        <a:spcAft>
                          <a:spcPts val="0"/>
                        </a:spcAft>
                      </a:pPr>
                      <a:r>
                        <a:rPr lang="en-US" sz="1200" b="0" dirty="0">
                          <a:effectLst/>
                        </a:rPr>
                        <a:t>351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7918776"/>
                  </a:ext>
                </a:extLst>
              </a:tr>
            </a:tbl>
          </a:graphicData>
        </a:graphic>
      </p:graphicFrame>
      <p:sp>
        <p:nvSpPr>
          <p:cNvPr id="3" name="TextBox 2">
            <a:extLst>
              <a:ext uri="{FF2B5EF4-FFF2-40B4-BE49-F238E27FC236}">
                <a16:creationId xmlns:a16="http://schemas.microsoft.com/office/drawing/2014/main" id="{ACE33A08-5837-4593-A88B-60217B4AF6A1}"/>
              </a:ext>
            </a:extLst>
          </p:cNvPr>
          <p:cNvSpPr txBox="1"/>
          <p:nvPr/>
        </p:nvSpPr>
        <p:spPr>
          <a:xfrm>
            <a:off x="2765738" y="4965465"/>
            <a:ext cx="3899698" cy="523220"/>
          </a:xfrm>
          <a:prstGeom prst="rect">
            <a:avLst/>
          </a:prstGeom>
          <a:noFill/>
        </p:spPr>
        <p:txBody>
          <a:bodyPr wrap="square" rtlCol="0">
            <a:spAutoFit/>
          </a:bodyPr>
          <a:lstStyle/>
          <a:p>
            <a:r>
              <a:rPr lang="en-US" sz="1400" dirty="0"/>
              <a:t>Note: Persons claiming Hispanic origin are estimated to be 14.2% of survey respondents</a:t>
            </a:r>
          </a:p>
        </p:txBody>
      </p:sp>
      <p:sp>
        <p:nvSpPr>
          <p:cNvPr id="13" name="Slide Number Placeholder 3">
            <a:extLst>
              <a:ext uri="{FF2B5EF4-FFF2-40B4-BE49-F238E27FC236}">
                <a16:creationId xmlns:a16="http://schemas.microsoft.com/office/drawing/2014/main" id="{C802136B-9D04-4DE9-AFEB-2769FEF6F387}"/>
              </a:ext>
            </a:extLst>
          </p:cNvPr>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19782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380955" rtl="0">
              <a:spcBef>
                <a:spcPct val="0"/>
              </a:spcBef>
            </a:pPr>
            <a:r>
              <a:rPr lang="en-US" sz="3667" b="1" kern="1200" dirty="0">
                <a:solidFill>
                  <a:schemeClr val="tx1"/>
                </a:solidFill>
                <a:latin typeface="Segoe UI"/>
                <a:ea typeface="+mj-ea"/>
                <a:cs typeface="+mj-cs"/>
              </a:rPr>
              <a:t>Patent practitioners are the linchpin</a:t>
            </a:r>
          </a:p>
        </p:txBody>
      </p:sp>
      <p:sp>
        <p:nvSpPr>
          <p:cNvPr id="8" name="Content Placeholder 4"/>
          <p:cNvSpPr>
            <a:spLocks noGrp="1"/>
          </p:cNvSpPr>
          <p:nvPr>
            <p:ph idx="1"/>
          </p:nvPr>
        </p:nvSpPr>
        <p:spPr>
          <a:xfrm>
            <a:off x="457200" y="1104900"/>
            <a:ext cx="8229600" cy="4343400"/>
          </a:xfrm>
        </p:spPr>
        <p:txBody>
          <a:bodyPr>
            <a:normAutofit fontScale="92500" lnSpcReduction="20000"/>
          </a:bodyPr>
          <a:lstStyle/>
          <a:p>
            <a:pPr marL="342900" lvl="1" indent="-342900" defTabSz="457200">
              <a:lnSpc>
                <a:spcPct val="110000"/>
              </a:lnSpc>
              <a:buFont typeface="Arial"/>
              <a:buChar char="•"/>
            </a:pPr>
            <a:r>
              <a:rPr lang="en-US" sz="1800" dirty="0">
                <a:latin typeface="Segoe UI" panose="020B0502040204020203" pitchFamily="34" charset="0"/>
                <a:cs typeface="Segoe UI" panose="020B0502040204020203" pitchFamily="34" charset="0"/>
              </a:rPr>
              <a:t>More than 1,600 practitioners have signed on to volunteer</a:t>
            </a:r>
          </a:p>
          <a:p>
            <a:pPr marL="742950" lvl="1" indent="-285750" defTabSz="457200">
              <a:lnSpc>
                <a:spcPct val="110000"/>
              </a:lnSpc>
              <a:buFont typeface="Arial"/>
              <a:buChar char="–"/>
            </a:pPr>
            <a:r>
              <a:rPr lang="en-US" sz="1300" b="0" dirty="0"/>
              <a:t>Need outpaces supply.</a:t>
            </a:r>
          </a:p>
          <a:p>
            <a:pPr marL="742950" lvl="1" indent="-285750" defTabSz="457200">
              <a:lnSpc>
                <a:spcPct val="110000"/>
              </a:lnSpc>
              <a:buFont typeface="Arial"/>
              <a:buChar char="–"/>
            </a:pPr>
            <a:r>
              <a:rPr lang="en-US" sz="1300" b="0" dirty="0"/>
              <a:t>Unlike other forms of pro bono representation, only registered practitioners can represent financially under-resourced inventors to prepare, file, and prosecute patent applications before the USPTO.</a:t>
            </a:r>
          </a:p>
          <a:p>
            <a:pPr marL="342900" lvl="1" indent="-342900">
              <a:lnSpc>
                <a:spcPct val="110000"/>
              </a:lnSpc>
              <a:buFont typeface="Arial"/>
              <a:buChar char="•"/>
            </a:pPr>
            <a:r>
              <a:rPr lang="en-US" sz="1800" dirty="0">
                <a:latin typeface="Segoe UI" panose="020B0502040204020203" pitchFamily="34" charset="0"/>
                <a:cs typeface="Segoe UI" panose="020B0502040204020203" pitchFamily="34" charset="0"/>
              </a:rPr>
              <a:t>Improved patent quality</a:t>
            </a:r>
          </a:p>
          <a:p>
            <a:pPr marL="742950" lvl="1" indent="-285750" defTabSz="457200">
              <a:lnSpc>
                <a:spcPct val="110000"/>
              </a:lnSpc>
              <a:buFont typeface="Arial"/>
              <a:buChar char="–"/>
            </a:pPr>
            <a:r>
              <a:rPr lang="en-US" sz="1300" b="0" dirty="0"/>
              <a:t>A pro se inventor is now represented. </a:t>
            </a:r>
          </a:p>
          <a:p>
            <a:pPr marL="742950" lvl="1" indent="-285750" defTabSz="457200">
              <a:lnSpc>
                <a:spcPct val="110000"/>
              </a:lnSpc>
              <a:buFont typeface="Arial"/>
              <a:buChar char="–"/>
            </a:pPr>
            <a:r>
              <a:rPr lang="en-US" sz="1300" b="0" dirty="0"/>
              <a:t>The inventor is educated about the patent system.</a:t>
            </a:r>
          </a:p>
          <a:p>
            <a:pPr marL="742950" lvl="1" indent="-285750" defTabSz="457200">
              <a:lnSpc>
                <a:spcPct val="110000"/>
              </a:lnSpc>
              <a:buFont typeface="Arial"/>
              <a:buChar char="–"/>
            </a:pPr>
            <a:r>
              <a:rPr lang="en-US" sz="1300" b="0" dirty="0"/>
              <a:t>Professional advice may help the inventor make better decisions.</a:t>
            </a:r>
          </a:p>
          <a:p>
            <a:pPr marL="1076286" lvl="2" indent="-285750" defTabSz="457200">
              <a:lnSpc>
                <a:spcPct val="110000"/>
              </a:lnSpc>
              <a:buFont typeface="Arial"/>
              <a:buChar char="•"/>
            </a:pPr>
            <a:r>
              <a:rPr lang="en-US" sz="1200" b="0" dirty="0"/>
              <a:t>“No” may be what the inventor needs to hear.</a:t>
            </a:r>
          </a:p>
          <a:p>
            <a:pPr marL="342900" lvl="1" indent="-342900">
              <a:lnSpc>
                <a:spcPct val="110000"/>
              </a:lnSpc>
              <a:buFont typeface="Arial"/>
              <a:buChar char="•"/>
            </a:pPr>
            <a:r>
              <a:rPr lang="en-US" sz="1800" dirty="0">
                <a:latin typeface="Segoe UI" panose="020B0502040204020203" pitchFamily="34" charset="0"/>
                <a:cs typeface="Segoe UI" panose="020B0502040204020203" pitchFamily="34" charset="0"/>
              </a:rPr>
              <a:t>Practitioner benefits</a:t>
            </a:r>
          </a:p>
          <a:p>
            <a:pPr marL="742950" lvl="1" indent="-285750" defTabSz="457200">
              <a:lnSpc>
                <a:spcPct val="110000"/>
              </a:lnSpc>
            </a:pPr>
            <a:r>
              <a:rPr lang="en-US" sz="1300" dirty="0"/>
              <a:t>Patent practitioners can volunteer in their area of expertise.</a:t>
            </a:r>
          </a:p>
          <a:p>
            <a:pPr marL="742950" lvl="1" indent="-285750" defTabSz="457200">
              <a:lnSpc>
                <a:spcPct val="110000"/>
              </a:lnSpc>
              <a:buFont typeface="Arial"/>
              <a:buChar char="–"/>
            </a:pPr>
            <a:r>
              <a:rPr lang="en-US" sz="1300" dirty="0"/>
              <a:t>State bars increasingly are offering continuing legal education credit for pro bono service.</a:t>
            </a:r>
          </a:p>
          <a:p>
            <a:pPr marL="742950" lvl="1" indent="-285750" defTabSz="457200">
              <a:lnSpc>
                <a:spcPct val="140000"/>
              </a:lnSpc>
            </a:pPr>
            <a:r>
              <a:rPr lang="en-US" sz="1300" dirty="0"/>
              <a:t>Creates a path for inventors to become job creator.</a:t>
            </a:r>
          </a:p>
          <a:p>
            <a:pPr marL="742950" lvl="1" indent="-285750" defTabSz="457200">
              <a:lnSpc>
                <a:spcPct val="150000"/>
              </a:lnSpc>
            </a:pPr>
            <a:r>
              <a:rPr lang="en-US" sz="1300" dirty="0"/>
              <a:t>Inventors may become paying clients.</a:t>
            </a:r>
          </a:p>
          <a:p>
            <a:pPr marL="490499" lvl="1" indent="0" defTabSz="457200">
              <a:lnSpc>
                <a:spcPct val="110000"/>
              </a:lnSpc>
              <a:buNone/>
            </a:pPr>
            <a:endParaRPr lang="en-US" sz="1700" dirty="0">
              <a:solidFill>
                <a:prstClr val="black"/>
              </a:solidFill>
            </a:endParaRPr>
          </a:p>
          <a:p>
            <a:pPr marL="776249" lvl="1" indent="-285750" defTabSz="457200">
              <a:lnSpc>
                <a:spcPct val="110000"/>
              </a:lnSpc>
              <a:buFont typeface="Arial"/>
              <a:buChar char="•"/>
            </a:pPr>
            <a:endParaRPr lang="en-US" sz="1500" b="0" dirty="0"/>
          </a:p>
        </p:txBody>
      </p:sp>
      <p:sp>
        <p:nvSpPr>
          <p:cNvPr id="3" name="Rectangle 2"/>
          <p:cNvSpPr/>
          <p:nvPr/>
        </p:nvSpPr>
        <p:spPr>
          <a:xfrm>
            <a:off x="4450813" y="26728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Slide Number Placeholder 3"/>
          <p:cNvSpPr>
            <a:spLocks noGrp="1"/>
          </p:cNvSpPr>
          <p:nvPr>
            <p:ph type="sldNum" sz="quarter" idx="10"/>
          </p:nvPr>
        </p:nvSpPr>
        <p:spPr>
          <a:xfrm>
            <a:off x="457200" y="5297488"/>
            <a:ext cx="2057400" cy="303212"/>
          </a:xfrm>
        </p:spPr>
        <p:txBody>
          <a:bodyPr/>
          <a:lstStyle/>
          <a:p>
            <a:fld id="{92DA454B-C859-4892-B9FA-68B588C9F54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99747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Practitioner recognition</a:t>
            </a:r>
          </a:p>
        </p:txBody>
      </p:sp>
      <p:sp>
        <p:nvSpPr>
          <p:cNvPr id="3" name="Content Placeholder 2"/>
          <p:cNvSpPr>
            <a:spLocks noGrp="1"/>
          </p:cNvSpPr>
          <p:nvPr>
            <p:ph idx="1"/>
          </p:nvPr>
        </p:nvSpPr>
        <p:spPr>
          <a:xfrm>
            <a:off x="457200" y="1005030"/>
            <a:ext cx="4419600" cy="3467314"/>
          </a:xfrm>
        </p:spPr>
        <p:txBody>
          <a:bodyPr>
            <a:noAutofit/>
          </a:bodyPr>
          <a:lstStyle/>
          <a:p>
            <a:pPr marL="342900" lvl="1" indent="-342900" defTabSz="457200">
              <a:buFont typeface="Arial"/>
              <a:buChar char="•"/>
            </a:pPr>
            <a:r>
              <a:rPr lang="en-US" sz="1600" dirty="0">
                <a:latin typeface="Segoe UI" panose="020B0502040204020203" pitchFamily="34" charset="0"/>
                <a:cs typeface="Segoe UI" panose="020B0502040204020203" pitchFamily="34" charset="0"/>
              </a:rPr>
              <a:t>The USPTO issues certificates to registered patent practitioners who provide 50+ hours of patent pro bono service in a calendar year.</a:t>
            </a:r>
          </a:p>
          <a:p>
            <a:pPr marL="342900" lvl="1" indent="-342900" defTabSz="457200">
              <a:buFont typeface="Arial"/>
              <a:buChar char="•"/>
            </a:pPr>
            <a:r>
              <a:rPr lang="en-US" sz="1600" dirty="0">
                <a:latin typeface="Segoe UI" panose="020B0502040204020203" pitchFamily="34" charset="0"/>
                <a:cs typeface="Segoe UI" panose="020B0502040204020203" pitchFamily="34" charset="0"/>
              </a:rPr>
              <a:t>Patent practitioner name, firm, and regional program are posted on the USPTO website.</a:t>
            </a:r>
          </a:p>
          <a:p>
            <a:pPr marL="342900" lvl="1" indent="-342900" defTabSz="457200">
              <a:buFont typeface="Arial"/>
              <a:buChar char="•"/>
            </a:pPr>
            <a:r>
              <a:rPr lang="en-US" sz="1600" dirty="0">
                <a:latin typeface="Segoe UI" panose="020B0502040204020203" pitchFamily="34" charset="0"/>
                <a:cs typeface="Segoe UI" panose="020B0502040204020203" pitchFamily="34" charset="0"/>
              </a:rPr>
              <a:t>Signed by the Commissioner for Patents and the Director for the Office of Enrollment and Discipline.</a:t>
            </a:r>
          </a:p>
          <a:p>
            <a:pPr marL="342900" lvl="1" indent="-342900" defTabSz="457200">
              <a:buFont typeface="Arial"/>
              <a:buChar char="•"/>
            </a:pPr>
            <a:r>
              <a:rPr lang="en-US" sz="1600" dirty="0">
                <a:latin typeface="Segoe UI" panose="020B0502040204020203" pitchFamily="34" charset="0"/>
                <a:cs typeface="Segoe UI" panose="020B0502040204020203" pitchFamily="34" charset="0"/>
              </a:rPr>
              <a:t>The USPTO has issued over 450 certificates to patent practitioners since 2017.</a:t>
            </a:r>
          </a:p>
          <a:p>
            <a:pPr marL="342900" lvl="1" indent="-342900" defTabSz="457200">
              <a:buFont typeface="Arial"/>
              <a:buChar char="•"/>
            </a:pPr>
            <a:r>
              <a:rPr lang="en-US" sz="1600" dirty="0">
                <a:latin typeface="Segoe UI" panose="020B0502040204020203" pitchFamily="34" charset="0"/>
                <a:cs typeface="Segoe UI" panose="020B0502040204020203" pitchFamily="34" charset="0"/>
              </a:rPr>
              <a:t>The USPTO expanded recognition to include consecutive recipients.</a:t>
            </a:r>
          </a:p>
          <a:p>
            <a:pPr marL="342900" lvl="1" indent="-342900" defTabSz="457200">
              <a:buFont typeface="Arial"/>
              <a:buChar char="•"/>
            </a:pPr>
            <a:r>
              <a:rPr lang="en-US" sz="1600" dirty="0">
                <a:latin typeface="Segoe UI" panose="020B0502040204020203" pitchFamily="34" charset="0"/>
                <a:cs typeface="Segoe UI" panose="020B0502040204020203" pitchFamily="34" charset="0"/>
              </a:rPr>
              <a:t>Certificate recipients receive signature graphic.</a:t>
            </a:r>
          </a:p>
        </p:txBody>
      </p:sp>
      <p:pic>
        <p:nvPicPr>
          <p:cNvPr id="7" name="Picture 6" descr="United States Patent and Trademark Office&#10;Presents the&#10;2021 Patent Pro Bono Certificate&#10;Recognizing &#10;Registered Practitioner Name Here&#10;For support of the [Local Patent Pro Bono Program] by providing at least fifty hours of volunteer services to financially under-resourced independent inventors and small businesses.&#10;&#10;Signed and sealed this __ day of __, 2022&#10;&#10;Andrew Faile &#10;Commissioner for Patents&#10;Will Covey&#10;Deputy General Counsel">
            <a:extLst>
              <a:ext uri="{FF2B5EF4-FFF2-40B4-BE49-F238E27FC236}">
                <a16:creationId xmlns:a16="http://schemas.microsoft.com/office/drawing/2014/main" id="{53843B38-D3E1-4BDE-9567-E223E6F8D179}"/>
              </a:ext>
            </a:extLst>
          </p:cNvPr>
          <p:cNvPicPr>
            <a:picLocks noChangeAspect="1"/>
          </p:cNvPicPr>
          <p:nvPr/>
        </p:nvPicPr>
        <p:blipFill>
          <a:blip r:embed="rId3"/>
          <a:stretch>
            <a:fillRect/>
          </a:stretch>
        </p:blipFill>
        <p:spPr>
          <a:xfrm>
            <a:off x="4956048" y="1320482"/>
            <a:ext cx="3664629" cy="2836410"/>
          </a:xfrm>
          <a:prstGeom prst="rect">
            <a:avLst/>
          </a:prstGeom>
        </p:spPr>
      </p:pic>
      <p:pic>
        <p:nvPicPr>
          <p:cNvPr id="4" name="Picture 3" descr="USPTO Recognized Patent Pro Bono Agent seal for 2021">
            <a:extLst>
              <a:ext uri="{FF2B5EF4-FFF2-40B4-BE49-F238E27FC236}">
                <a16:creationId xmlns:a16="http://schemas.microsoft.com/office/drawing/2014/main" id="{5289E100-4486-4982-A72F-160017A26866}"/>
              </a:ext>
            </a:extLst>
          </p:cNvPr>
          <p:cNvPicPr>
            <a:picLocks noChangeAspect="1"/>
          </p:cNvPicPr>
          <p:nvPr/>
        </p:nvPicPr>
        <p:blipFill>
          <a:blip r:embed="rId4"/>
          <a:stretch>
            <a:fillRect/>
          </a:stretch>
        </p:blipFill>
        <p:spPr>
          <a:xfrm>
            <a:off x="4956048" y="4523716"/>
            <a:ext cx="2252620" cy="840691"/>
          </a:xfrm>
          <a:prstGeom prst="rect">
            <a:avLst/>
          </a:prstGeom>
        </p:spPr>
      </p:pic>
      <p:sp>
        <p:nvSpPr>
          <p:cNvPr id="5" name="Slide Number Placeholder 3"/>
          <p:cNvSpPr>
            <a:spLocks noGrp="1"/>
          </p:cNvSpPr>
          <p:nvPr>
            <p:ph type="sldNum" sz="quarter" idx="10"/>
          </p:nvPr>
        </p:nvSpPr>
        <p:spPr>
          <a:xfrm>
            <a:off x="457200" y="5297488"/>
            <a:ext cx="2057400" cy="303212"/>
          </a:xfrm>
        </p:spPr>
        <p:txBody>
          <a:bodyPr/>
          <a:lstStyle/>
          <a:p>
            <a:fld id="{92DA454B-C859-4892-B9FA-68B588C9F54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826034010"/>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9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Template>
  <TotalTime>0</TotalTime>
  <Words>5202</Words>
  <Application>Microsoft Office PowerPoint</Application>
  <PresentationFormat>On-screen Show (16:10)</PresentationFormat>
  <Paragraphs>457</Paragraphs>
  <Slides>49</Slides>
  <Notes>44</Notes>
  <HiddenSlides>0</HiddenSlides>
  <MMClips>2</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49</vt:i4>
      </vt:variant>
    </vt:vector>
  </HeadingPairs>
  <TitlesOfParts>
    <vt:vector size="68" baseType="lpstr">
      <vt:lpstr>Arial</vt:lpstr>
      <vt:lpstr>Arial-BoldMT</vt:lpstr>
      <vt:lpstr>ArialMT</vt:lpstr>
      <vt:lpstr>Calibri</vt:lpstr>
      <vt:lpstr>Courier New</vt:lpstr>
      <vt:lpstr>MicrosoftYaHei</vt:lpstr>
      <vt:lpstr>MicrosoftYaHei-Bold</vt:lpstr>
      <vt:lpstr>Segoe Light</vt:lpstr>
      <vt:lpstr>Segoe UI</vt:lpstr>
      <vt:lpstr>Segoe UI Light</vt:lpstr>
      <vt:lpstr>Segoe UI Semibold</vt:lpstr>
      <vt:lpstr>Times New Roman</vt:lpstr>
      <vt:lpstr>Wingdings</vt:lpstr>
      <vt:lpstr>Brand master navy</vt:lpstr>
      <vt:lpstr>Brand master navy no logo</vt:lpstr>
      <vt:lpstr>1_Brand master navy</vt:lpstr>
      <vt:lpstr>3_Brand master navy no logo</vt:lpstr>
      <vt:lpstr>2_Brand master navy</vt:lpstr>
      <vt:lpstr>9_Brand master navy no logo</vt:lpstr>
      <vt:lpstr>PowerPoint Presentation</vt:lpstr>
      <vt:lpstr> An overview of the  USPTO Patent Pro Bono Program </vt:lpstr>
      <vt:lpstr>USPTO Patent Pro Bono Program (PPBP)</vt:lpstr>
      <vt:lpstr>Regional patent pro bono programs</vt:lpstr>
      <vt:lpstr>Current nationwide coverage</vt:lpstr>
      <vt:lpstr>PPBP by calendar year </vt:lpstr>
      <vt:lpstr>PPBP and under-represented communities</vt:lpstr>
      <vt:lpstr>Patent practitioners are the linchpin</vt:lpstr>
      <vt:lpstr>Practitioner recognition</vt:lpstr>
      <vt:lpstr>Law firm/corporation recognition</vt:lpstr>
      <vt:lpstr>More information</vt:lpstr>
      <vt:lpstr>Professional responsibility and  practice before the USPTO</vt:lpstr>
      <vt:lpstr>Register of patent practitioners</vt:lpstr>
      <vt:lpstr>OED Diversion Pilot Program</vt:lpstr>
      <vt:lpstr>OED Diversion Pilot Program – criteria</vt:lpstr>
      <vt:lpstr>Law School Clinic Certification Program</vt:lpstr>
      <vt:lpstr>Office of Enrollment and Discipline (OED) </vt:lpstr>
      <vt:lpstr>Practice before the office</vt:lpstr>
      <vt:lpstr>OED discipline: grievances  and complaints</vt:lpstr>
      <vt:lpstr>OED discipline: grievances  and complaints</vt:lpstr>
      <vt:lpstr>Other types of discipline</vt:lpstr>
      <vt:lpstr>USPTO disciplinary matters</vt:lpstr>
      <vt:lpstr>USPTO disciplinary matters</vt:lpstr>
      <vt:lpstr>Ethics scenarios and select case law</vt:lpstr>
      <vt:lpstr>PowerPoint Presentation</vt:lpstr>
      <vt:lpstr>Patent agent privilege</vt:lpstr>
      <vt:lpstr>Patent agent privilege</vt:lpstr>
      <vt:lpstr>Unauthorized practice of law (UPL)</vt:lpstr>
      <vt:lpstr>Misrepresentation/UPL</vt:lpstr>
      <vt:lpstr>Conflicts of interest/client communication</vt:lpstr>
      <vt:lpstr>Conflict of Interest</vt:lpstr>
      <vt:lpstr>Conflict of Interest</vt:lpstr>
      <vt:lpstr>Signatures on patent documents</vt:lpstr>
      <vt:lpstr>Signatures on patent documents</vt:lpstr>
      <vt:lpstr>Signatures on trademark documents</vt:lpstr>
      <vt:lpstr>Signatures on trademark documents</vt:lpstr>
      <vt:lpstr>Trademarks: U.S. counsel rule</vt:lpstr>
      <vt:lpstr>Hijacking of U.S. practitioner data </vt:lpstr>
      <vt:lpstr>Example solicitation for U.S. counsel</vt:lpstr>
      <vt:lpstr>ID.me</vt:lpstr>
      <vt:lpstr>Improper signatures/communication</vt:lpstr>
      <vt:lpstr>Improper Signature, Informed Consent, Communication and Scope of Representation </vt:lpstr>
      <vt:lpstr>Hijacking of U.S. practitioner data </vt:lpstr>
      <vt:lpstr>Decorum Required in TM Communications </vt:lpstr>
      <vt:lpstr>PowerPoint Presentation</vt:lpstr>
      <vt:lpstr>Disreputable or Gross Misconduct</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2022-09-27T18:10:06Z</dcterms:modified>
</cp:coreProperties>
</file>