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4"/>
  </p:notesMasterIdLst>
  <p:handoutMasterIdLst>
    <p:handoutMasterId r:id="rId115"/>
  </p:handoutMasterIdLst>
  <p:sldIdLst>
    <p:sldId id="550" r:id="rId5"/>
    <p:sldId id="421" r:id="rId6"/>
    <p:sldId id="422" r:id="rId7"/>
    <p:sldId id="423" r:id="rId8"/>
    <p:sldId id="425" r:id="rId9"/>
    <p:sldId id="553" r:id="rId10"/>
    <p:sldId id="424" r:id="rId11"/>
    <p:sldId id="579" r:id="rId12"/>
    <p:sldId id="428" r:id="rId13"/>
    <p:sldId id="427" r:id="rId14"/>
    <p:sldId id="430" r:id="rId15"/>
    <p:sldId id="429" r:id="rId16"/>
    <p:sldId id="554" r:id="rId17"/>
    <p:sldId id="431" r:id="rId18"/>
    <p:sldId id="432" r:id="rId19"/>
    <p:sldId id="433" r:id="rId20"/>
    <p:sldId id="387" r:id="rId21"/>
    <p:sldId id="395" r:id="rId22"/>
    <p:sldId id="404" r:id="rId23"/>
    <p:sldId id="420" r:id="rId24"/>
    <p:sldId id="434" r:id="rId25"/>
    <p:sldId id="552" r:id="rId26"/>
    <p:sldId id="437" r:id="rId27"/>
    <p:sldId id="555" r:id="rId28"/>
    <p:sldId id="436" r:id="rId29"/>
    <p:sldId id="440" r:id="rId30"/>
    <p:sldId id="439" r:id="rId31"/>
    <p:sldId id="441" r:id="rId32"/>
    <p:sldId id="442" r:id="rId33"/>
    <p:sldId id="443" r:id="rId34"/>
    <p:sldId id="444" r:id="rId35"/>
    <p:sldId id="445" r:id="rId36"/>
    <p:sldId id="448" r:id="rId37"/>
    <p:sldId id="574" r:id="rId38"/>
    <p:sldId id="578" r:id="rId39"/>
    <p:sldId id="577" r:id="rId40"/>
    <p:sldId id="576" r:id="rId41"/>
    <p:sldId id="575" r:id="rId42"/>
    <p:sldId id="449" r:id="rId43"/>
    <p:sldId id="451" r:id="rId44"/>
    <p:sldId id="452" r:id="rId45"/>
    <p:sldId id="457" r:id="rId46"/>
    <p:sldId id="538" r:id="rId47"/>
    <p:sldId id="556" r:id="rId48"/>
    <p:sldId id="557" r:id="rId49"/>
    <p:sldId id="558" r:id="rId50"/>
    <p:sldId id="539" r:id="rId51"/>
    <p:sldId id="559" r:id="rId52"/>
    <p:sldId id="508" r:id="rId53"/>
    <p:sldId id="560" r:id="rId54"/>
    <p:sldId id="463" r:id="rId55"/>
    <p:sldId id="462" r:id="rId56"/>
    <p:sldId id="465" r:id="rId57"/>
    <p:sldId id="464" r:id="rId58"/>
    <p:sldId id="469" r:id="rId59"/>
    <p:sldId id="468" r:id="rId60"/>
    <p:sldId id="470" r:id="rId61"/>
    <p:sldId id="467" r:id="rId62"/>
    <p:sldId id="471" r:id="rId63"/>
    <p:sldId id="573" r:id="rId64"/>
    <p:sldId id="474" r:id="rId65"/>
    <p:sldId id="489" r:id="rId66"/>
    <p:sldId id="561" r:id="rId67"/>
    <p:sldId id="490" r:id="rId68"/>
    <p:sldId id="492" r:id="rId69"/>
    <p:sldId id="466" r:id="rId70"/>
    <p:sldId id="479" r:id="rId71"/>
    <p:sldId id="480" r:id="rId72"/>
    <p:sldId id="481" r:id="rId73"/>
    <p:sldId id="512" r:id="rId74"/>
    <p:sldId id="513" r:id="rId75"/>
    <p:sldId id="514" r:id="rId76"/>
    <p:sldId id="515" r:id="rId77"/>
    <p:sldId id="501" r:id="rId78"/>
    <p:sldId id="502" r:id="rId79"/>
    <p:sldId id="551" r:id="rId80"/>
    <p:sldId id="488" r:id="rId81"/>
    <p:sldId id="493" r:id="rId82"/>
    <p:sldId id="562" r:id="rId83"/>
    <p:sldId id="521" r:id="rId84"/>
    <p:sldId id="503" r:id="rId85"/>
    <p:sldId id="504" r:id="rId86"/>
    <p:sldId id="482" r:id="rId87"/>
    <p:sldId id="563" r:id="rId88"/>
    <p:sldId id="510" r:id="rId89"/>
    <p:sldId id="520" r:id="rId90"/>
    <p:sldId id="483" r:id="rId91"/>
    <p:sldId id="484" r:id="rId92"/>
    <p:sldId id="486" r:id="rId93"/>
    <p:sldId id="487" r:id="rId94"/>
    <p:sldId id="495" r:id="rId95"/>
    <p:sldId id="496" r:id="rId96"/>
    <p:sldId id="522" r:id="rId97"/>
    <p:sldId id="523" r:id="rId98"/>
    <p:sldId id="497" r:id="rId99"/>
    <p:sldId id="564" r:id="rId100"/>
    <p:sldId id="537" r:id="rId101"/>
    <p:sldId id="541" r:id="rId102"/>
    <p:sldId id="542" r:id="rId103"/>
    <p:sldId id="544" r:id="rId104"/>
    <p:sldId id="566" r:id="rId105"/>
    <p:sldId id="545" r:id="rId106"/>
    <p:sldId id="568" r:id="rId107"/>
    <p:sldId id="569" r:id="rId108"/>
    <p:sldId id="546" r:id="rId109"/>
    <p:sldId id="567" r:id="rId110"/>
    <p:sldId id="570" r:id="rId111"/>
    <p:sldId id="548" r:id="rId112"/>
    <p:sldId id="414" r:id="rId113"/>
  </p:sldIdLst>
  <p:sldSz cx="9144000" cy="5715000" type="screen16x10"/>
  <p:notesSz cx="68580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gnaro, Melissa" initials="SM" lastIdx="3" clrIdx="0"/>
  <p:cmAuthor id="1" name="Ailes, Lauren" initials="L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4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63" autoAdjust="0"/>
    <p:restoredTop sz="94641" autoAdjust="0"/>
  </p:normalViewPr>
  <p:slideViewPr>
    <p:cSldViewPr snapToGrid="0" snapToObjects="1">
      <p:cViewPr>
        <p:scale>
          <a:sx n="120" d="100"/>
          <a:sy n="120" d="100"/>
        </p:scale>
        <p:origin x="-744" y="-612"/>
      </p:cViewPr>
      <p:guideLst>
        <p:guide orient="horz" pos="1800"/>
        <p:guide pos="2880"/>
      </p:guideLst>
    </p:cSldViewPr>
  </p:slideViewPr>
  <p:outlineViewPr>
    <p:cViewPr>
      <p:scale>
        <a:sx n="33" d="100"/>
        <a:sy n="33" d="100"/>
      </p:scale>
      <p:origin x="0" y="18504"/>
    </p:cViewPr>
  </p:outlineViewPr>
  <p:notesTextViewPr>
    <p:cViewPr>
      <p:scale>
        <a:sx n="100" d="100"/>
        <a:sy n="100" d="100"/>
      </p:scale>
      <p:origin x="0" y="0"/>
    </p:cViewPr>
  </p:notesTextViewPr>
  <p:sorterViewPr>
    <p:cViewPr>
      <p:scale>
        <a:sx n="100" d="100"/>
        <a:sy n="100" d="100"/>
      </p:scale>
      <p:origin x="0" y="168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oshea\AppData\Local\Microsoft\Windows\Temporary%20Internet%20Files\Content.Outlook\Z121VVL4\Copy%20of%20Refilings%20-%201980-up%20%202014-10-23.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rhong\AppData\Local\Microsoft\Windows\Temporary%20Internet%20Files\Content.Outlook\DOB14GV9\Book1.xlsx" TargetMode="Externa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oleObject" Target="file:///C:\Users\rhong\Documents\Fee%20Review\Book22.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rhong\Documents\Fee%20Review\Book22.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rhong\Documents\Fee%20Review\Book22.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mstagnaro\Desktop\tmp.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oleObject" Target="file:///C:\Users\rhong\AppData\Local\Microsoft\Windows\Temporary%20Internet%20Files\Content.Outlook\DOB14GV9\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Fiscal Year Patent Filings by Type</a:t>
            </a:r>
          </a:p>
        </c:rich>
      </c:tx>
      <c:layout/>
      <c:overlay val="0"/>
    </c:title>
    <c:autoTitleDeleted val="0"/>
    <c:plotArea>
      <c:layout/>
      <c:lineChart>
        <c:grouping val="standard"/>
        <c:varyColors val="0"/>
        <c:ser>
          <c:idx val="0"/>
          <c:order val="0"/>
          <c:tx>
            <c:strRef>
              <c:f>'FY80 +'!$E$3</c:f>
              <c:strCache>
                <c:ptCount val="1"/>
                <c:pt idx="0">
                  <c:v>Continuations</c:v>
                </c:pt>
              </c:strCache>
            </c:strRef>
          </c:tx>
          <c:cat>
            <c:strRef>
              <c:f>'FY80 +'!$A$72:$A$106</c:f>
              <c:strCache>
                <c:ptCount val="35"/>
                <c:pt idx="0">
                  <c:v>FY 1980</c:v>
                </c:pt>
                <c:pt idx="1">
                  <c:v>FY 1981</c:v>
                </c:pt>
                <c:pt idx="2">
                  <c:v>FY 1982</c:v>
                </c:pt>
                <c:pt idx="3">
                  <c:v>FY 1983</c:v>
                </c:pt>
                <c:pt idx="4">
                  <c:v>FY 1984</c:v>
                </c:pt>
                <c:pt idx="5">
                  <c:v>FY 1985</c:v>
                </c:pt>
                <c:pt idx="6">
                  <c:v>FY 1986</c:v>
                </c:pt>
                <c:pt idx="7">
                  <c:v>FY 1987</c:v>
                </c:pt>
                <c:pt idx="8">
                  <c:v>FY 1988</c:v>
                </c:pt>
                <c:pt idx="9">
                  <c:v>FY 1989</c:v>
                </c:pt>
                <c:pt idx="10">
                  <c:v>FY 1990</c:v>
                </c:pt>
                <c:pt idx="11">
                  <c:v>FY 1991</c:v>
                </c:pt>
                <c:pt idx="12">
                  <c:v>FY 1992</c:v>
                </c:pt>
                <c:pt idx="13">
                  <c:v>FY 1993</c:v>
                </c:pt>
                <c:pt idx="14">
                  <c:v>FY 1994</c:v>
                </c:pt>
                <c:pt idx="15">
                  <c:v>FY 1995</c:v>
                </c:pt>
                <c:pt idx="16">
                  <c:v>FY 1996</c:v>
                </c:pt>
                <c:pt idx="17">
                  <c:v>FY 1997</c:v>
                </c:pt>
                <c:pt idx="18">
                  <c:v>FY 1998</c:v>
                </c:pt>
                <c:pt idx="19">
                  <c:v>FY 1999</c:v>
                </c:pt>
                <c:pt idx="20">
                  <c:v>FY 2000</c:v>
                </c:pt>
                <c:pt idx="21">
                  <c:v>FY 2001</c:v>
                </c:pt>
                <c:pt idx="22">
                  <c:v>FY 2002</c:v>
                </c:pt>
                <c:pt idx="23">
                  <c:v>FY 2003</c:v>
                </c:pt>
                <c:pt idx="24">
                  <c:v>FY 2004</c:v>
                </c:pt>
                <c:pt idx="25">
                  <c:v>FY 2005</c:v>
                </c:pt>
                <c:pt idx="26">
                  <c:v>FY 2006</c:v>
                </c:pt>
                <c:pt idx="27">
                  <c:v>FY 2007</c:v>
                </c:pt>
                <c:pt idx="28">
                  <c:v>FY 2008</c:v>
                </c:pt>
                <c:pt idx="29">
                  <c:v>FY 2009</c:v>
                </c:pt>
                <c:pt idx="30">
                  <c:v>FY 2010</c:v>
                </c:pt>
                <c:pt idx="31">
                  <c:v>FY 2011</c:v>
                </c:pt>
                <c:pt idx="32">
                  <c:v>FY 2012</c:v>
                </c:pt>
                <c:pt idx="33">
                  <c:v>FY 2013</c:v>
                </c:pt>
                <c:pt idx="34">
                  <c:v>FY 2014</c:v>
                </c:pt>
              </c:strCache>
            </c:strRef>
          </c:cat>
          <c:val>
            <c:numRef>
              <c:f>'FY80 +'!$E$72:$E$106</c:f>
              <c:numCache>
                <c:formatCode>General</c:formatCode>
                <c:ptCount val="35"/>
                <c:pt idx="0">
                  <c:v>6054</c:v>
                </c:pt>
                <c:pt idx="1">
                  <c:v>8253</c:v>
                </c:pt>
                <c:pt idx="2">
                  <c:v>9149</c:v>
                </c:pt>
                <c:pt idx="3">
                  <c:v>6803</c:v>
                </c:pt>
                <c:pt idx="4" formatCode="@">
                  <c:v>9578</c:v>
                </c:pt>
                <c:pt idx="5" formatCode="@">
                  <c:v>11960</c:v>
                </c:pt>
                <c:pt idx="6" formatCode="@">
                  <c:v>14156</c:v>
                </c:pt>
                <c:pt idx="7" formatCode="@">
                  <c:v>15622</c:v>
                </c:pt>
                <c:pt idx="8" formatCode="@">
                  <c:v>17139</c:v>
                </c:pt>
                <c:pt idx="9" formatCode="@">
                  <c:v>19450</c:v>
                </c:pt>
                <c:pt idx="10" formatCode="@">
                  <c:v>20317</c:v>
                </c:pt>
                <c:pt idx="11" formatCode="@">
                  <c:v>22761</c:v>
                </c:pt>
                <c:pt idx="12" formatCode="@">
                  <c:v>26518</c:v>
                </c:pt>
                <c:pt idx="13" formatCode="@">
                  <c:v>28356</c:v>
                </c:pt>
                <c:pt idx="14" formatCode="@">
                  <c:v>32033</c:v>
                </c:pt>
                <c:pt idx="15" formatCode="@">
                  <c:v>37900</c:v>
                </c:pt>
                <c:pt idx="16" formatCode="@">
                  <c:v>23997</c:v>
                </c:pt>
                <c:pt idx="17" formatCode="@">
                  <c:v>29019</c:v>
                </c:pt>
                <c:pt idx="18" formatCode="@">
                  <c:v>14311</c:v>
                </c:pt>
                <c:pt idx="19" formatCode="@">
                  <c:v>13588</c:v>
                </c:pt>
                <c:pt idx="20" formatCode="@">
                  <c:v>17957</c:v>
                </c:pt>
                <c:pt idx="21" formatCode="@">
                  <c:v>21785</c:v>
                </c:pt>
                <c:pt idx="22" formatCode="@">
                  <c:v>25864</c:v>
                </c:pt>
                <c:pt idx="23" formatCode="@">
                  <c:v>26222</c:v>
                </c:pt>
                <c:pt idx="24" formatCode="@">
                  <c:v>27961</c:v>
                </c:pt>
                <c:pt idx="25" formatCode="@">
                  <c:v>30775</c:v>
                </c:pt>
                <c:pt idx="26" formatCode="@">
                  <c:v>32395</c:v>
                </c:pt>
                <c:pt idx="27" formatCode="@">
                  <c:v>33692</c:v>
                </c:pt>
                <c:pt idx="28" formatCode="@">
                  <c:v>36312</c:v>
                </c:pt>
                <c:pt idx="29" formatCode="@">
                  <c:v>31271</c:v>
                </c:pt>
                <c:pt idx="30" formatCode="@">
                  <c:v>39627</c:v>
                </c:pt>
                <c:pt idx="31" formatCode="@">
                  <c:v>47394</c:v>
                </c:pt>
                <c:pt idx="32" formatCode="@">
                  <c:v>59914</c:v>
                </c:pt>
                <c:pt idx="33" formatCode="@">
                  <c:v>63944</c:v>
                </c:pt>
                <c:pt idx="34" formatCode="@">
                  <c:v>73554</c:v>
                </c:pt>
              </c:numCache>
            </c:numRef>
          </c:val>
          <c:smooth val="0"/>
        </c:ser>
        <c:ser>
          <c:idx val="1"/>
          <c:order val="1"/>
          <c:tx>
            <c:strRef>
              <c:f>'FY80 +'!$K$3</c:f>
              <c:strCache>
                <c:ptCount val="1"/>
                <c:pt idx="0">
                  <c:v>Divisionals</c:v>
                </c:pt>
              </c:strCache>
            </c:strRef>
          </c:tx>
          <c:cat>
            <c:strRef>
              <c:f>'FY80 +'!$A$72:$A$106</c:f>
              <c:strCache>
                <c:ptCount val="35"/>
                <c:pt idx="0">
                  <c:v>FY 1980</c:v>
                </c:pt>
                <c:pt idx="1">
                  <c:v>FY 1981</c:v>
                </c:pt>
                <c:pt idx="2">
                  <c:v>FY 1982</c:v>
                </c:pt>
                <c:pt idx="3">
                  <c:v>FY 1983</c:v>
                </c:pt>
                <c:pt idx="4">
                  <c:v>FY 1984</c:v>
                </c:pt>
                <c:pt idx="5">
                  <c:v>FY 1985</c:v>
                </c:pt>
                <c:pt idx="6">
                  <c:v>FY 1986</c:v>
                </c:pt>
                <c:pt idx="7">
                  <c:v>FY 1987</c:v>
                </c:pt>
                <c:pt idx="8">
                  <c:v>FY 1988</c:v>
                </c:pt>
                <c:pt idx="9">
                  <c:v>FY 1989</c:v>
                </c:pt>
                <c:pt idx="10">
                  <c:v>FY 1990</c:v>
                </c:pt>
                <c:pt idx="11">
                  <c:v>FY 1991</c:v>
                </c:pt>
                <c:pt idx="12">
                  <c:v>FY 1992</c:v>
                </c:pt>
                <c:pt idx="13">
                  <c:v>FY 1993</c:v>
                </c:pt>
                <c:pt idx="14">
                  <c:v>FY 1994</c:v>
                </c:pt>
                <c:pt idx="15">
                  <c:v>FY 1995</c:v>
                </c:pt>
                <c:pt idx="16">
                  <c:v>FY 1996</c:v>
                </c:pt>
                <c:pt idx="17">
                  <c:v>FY 1997</c:v>
                </c:pt>
                <c:pt idx="18">
                  <c:v>FY 1998</c:v>
                </c:pt>
                <c:pt idx="19">
                  <c:v>FY 1999</c:v>
                </c:pt>
                <c:pt idx="20">
                  <c:v>FY 2000</c:v>
                </c:pt>
                <c:pt idx="21">
                  <c:v>FY 2001</c:v>
                </c:pt>
                <c:pt idx="22">
                  <c:v>FY 2002</c:v>
                </c:pt>
                <c:pt idx="23">
                  <c:v>FY 2003</c:v>
                </c:pt>
                <c:pt idx="24">
                  <c:v>FY 2004</c:v>
                </c:pt>
                <c:pt idx="25">
                  <c:v>FY 2005</c:v>
                </c:pt>
                <c:pt idx="26">
                  <c:v>FY 2006</c:v>
                </c:pt>
                <c:pt idx="27">
                  <c:v>FY 2007</c:v>
                </c:pt>
                <c:pt idx="28">
                  <c:v>FY 2008</c:v>
                </c:pt>
                <c:pt idx="29">
                  <c:v>FY 2009</c:v>
                </c:pt>
                <c:pt idx="30">
                  <c:v>FY 2010</c:v>
                </c:pt>
                <c:pt idx="31">
                  <c:v>FY 2011</c:v>
                </c:pt>
                <c:pt idx="32">
                  <c:v>FY 2012</c:v>
                </c:pt>
                <c:pt idx="33">
                  <c:v>FY 2013</c:v>
                </c:pt>
                <c:pt idx="34">
                  <c:v>FY 2014</c:v>
                </c:pt>
              </c:strCache>
            </c:strRef>
          </c:cat>
          <c:val>
            <c:numRef>
              <c:f>'FY80 +'!$K$72:$K$106</c:f>
              <c:numCache>
                <c:formatCode>General</c:formatCode>
                <c:ptCount val="35"/>
                <c:pt idx="0">
                  <c:v>4629</c:v>
                </c:pt>
                <c:pt idx="1">
                  <c:v>5280</c:v>
                </c:pt>
                <c:pt idx="2">
                  <c:v>5965</c:v>
                </c:pt>
                <c:pt idx="3">
                  <c:v>3510</c:v>
                </c:pt>
                <c:pt idx="4" formatCode="@">
                  <c:v>4822</c:v>
                </c:pt>
                <c:pt idx="5" formatCode="@">
                  <c:v>5265</c:v>
                </c:pt>
                <c:pt idx="6" formatCode="@">
                  <c:v>5402</c:v>
                </c:pt>
                <c:pt idx="7" formatCode="@">
                  <c:v>5768</c:v>
                </c:pt>
                <c:pt idx="8" formatCode="@">
                  <c:v>6698</c:v>
                </c:pt>
                <c:pt idx="9" formatCode="@">
                  <c:v>8402</c:v>
                </c:pt>
                <c:pt idx="10" formatCode="@">
                  <c:v>9131</c:v>
                </c:pt>
                <c:pt idx="11" formatCode="@">
                  <c:v>9586</c:v>
                </c:pt>
                <c:pt idx="12" formatCode="@">
                  <c:v>9564</c:v>
                </c:pt>
                <c:pt idx="13" formatCode="@">
                  <c:v>9592</c:v>
                </c:pt>
                <c:pt idx="14" formatCode="@">
                  <c:v>17966</c:v>
                </c:pt>
                <c:pt idx="15" formatCode="@">
                  <c:v>18137</c:v>
                </c:pt>
                <c:pt idx="16" formatCode="@">
                  <c:v>19701</c:v>
                </c:pt>
                <c:pt idx="17" formatCode="@">
                  <c:v>19375</c:v>
                </c:pt>
                <c:pt idx="18" formatCode="@">
                  <c:v>19064</c:v>
                </c:pt>
                <c:pt idx="19" formatCode="@">
                  <c:v>20451</c:v>
                </c:pt>
                <c:pt idx="20" formatCode="@">
                  <c:v>21219</c:v>
                </c:pt>
                <c:pt idx="21" formatCode="@">
                  <c:v>20104</c:v>
                </c:pt>
                <c:pt idx="22" formatCode="@">
                  <c:v>16832</c:v>
                </c:pt>
                <c:pt idx="23" formatCode="@">
                  <c:v>21038</c:v>
                </c:pt>
                <c:pt idx="24" formatCode="@">
                  <c:v>21949</c:v>
                </c:pt>
                <c:pt idx="25" formatCode="@">
                  <c:v>22250</c:v>
                </c:pt>
                <c:pt idx="26" formatCode="@">
                  <c:v>14477</c:v>
                </c:pt>
                <c:pt idx="27" formatCode="@">
                  <c:v>21224</c:v>
                </c:pt>
                <c:pt idx="28" formatCode="@">
                  <c:v>20102</c:v>
                </c:pt>
                <c:pt idx="29" formatCode="@">
                  <c:v>16829</c:v>
                </c:pt>
                <c:pt idx="30" formatCode="@">
                  <c:v>21042</c:v>
                </c:pt>
                <c:pt idx="31" formatCode="@">
                  <c:v>21956</c:v>
                </c:pt>
                <c:pt idx="32" formatCode="@">
                  <c:v>22246</c:v>
                </c:pt>
                <c:pt idx="33" formatCode="@">
                  <c:v>20401</c:v>
                </c:pt>
                <c:pt idx="34" formatCode="@">
                  <c:v>21681</c:v>
                </c:pt>
              </c:numCache>
            </c:numRef>
          </c:val>
          <c:smooth val="0"/>
        </c:ser>
        <c:ser>
          <c:idx val="2"/>
          <c:order val="2"/>
          <c:tx>
            <c:strRef>
              <c:f>'FY80 +'!$H$3</c:f>
              <c:strCache>
                <c:ptCount val="1"/>
                <c:pt idx="0">
                  <c:v>RCEs</c:v>
                </c:pt>
              </c:strCache>
            </c:strRef>
          </c:tx>
          <c:cat>
            <c:strRef>
              <c:f>'FY80 +'!$A$72:$A$106</c:f>
              <c:strCache>
                <c:ptCount val="35"/>
                <c:pt idx="0">
                  <c:v>FY 1980</c:v>
                </c:pt>
                <c:pt idx="1">
                  <c:v>FY 1981</c:v>
                </c:pt>
                <c:pt idx="2">
                  <c:v>FY 1982</c:v>
                </c:pt>
                <c:pt idx="3">
                  <c:v>FY 1983</c:v>
                </c:pt>
                <c:pt idx="4">
                  <c:v>FY 1984</c:v>
                </c:pt>
                <c:pt idx="5">
                  <c:v>FY 1985</c:v>
                </c:pt>
                <c:pt idx="6">
                  <c:v>FY 1986</c:v>
                </c:pt>
                <c:pt idx="7">
                  <c:v>FY 1987</c:v>
                </c:pt>
                <c:pt idx="8">
                  <c:v>FY 1988</c:v>
                </c:pt>
                <c:pt idx="9">
                  <c:v>FY 1989</c:v>
                </c:pt>
                <c:pt idx="10">
                  <c:v>FY 1990</c:v>
                </c:pt>
                <c:pt idx="11">
                  <c:v>FY 1991</c:v>
                </c:pt>
                <c:pt idx="12">
                  <c:v>FY 1992</c:v>
                </c:pt>
                <c:pt idx="13">
                  <c:v>FY 1993</c:v>
                </c:pt>
                <c:pt idx="14">
                  <c:v>FY 1994</c:v>
                </c:pt>
                <c:pt idx="15">
                  <c:v>FY 1995</c:v>
                </c:pt>
                <c:pt idx="16">
                  <c:v>FY 1996</c:v>
                </c:pt>
                <c:pt idx="17">
                  <c:v>FY 1997</c:v>
                </c:pt>
                <c:pt idx="18">
                  <c:v>FY 1998</c:v>
                </c:pt>
                <c:pt idx="19">
                  <c:v>FY 1999</c:v>
                </c:pt>
                <c:pt idx="20">
                  <c:v>FY 2000</c:v>
                </c:pt>
                <c:pt idx="21">
                  <c:v>FY 2001</c:v>
                </c:pt>
                <c:pt idx="22">
                  <c:v>FY 2002</c:v>
                </c:pt>
                <c:pt idx="23">
                  <c:v>FY 2003</c:v>
                </c:pt>
                <c:pt idx="24">
                  <c:v>FY 2004</c:v>
                </c:pt>
                <c:pt idx="25">
                  <c:v>FY 2005</c:v>
                </c:pt>
                <c:pt idx="26">
                  <c:v>FY 2006</c:v>
                </c:pt>
                <c:pt idx="27">
                  <c:v>FY 2007</c:v>
                </c:pt>
                <c:pt idx="28">
                  <c:v>FY 2008</c:v>
                </c:pt>
                <c:pt idx="29">
                  <c:v>FY 2009</c:v>
                </c:pt>
                <c:pt idx="30">
                  <c:v>FY 2010</c:v>
                </c:pt>
                <c:pt idx="31">
                  <c:v>FY 2011</c:v>
                </c:pt>
                <c:pt idx="32">
                  <c:v>FY 2012</c:v>
                </c:pt>
                <c:pt idx="33">
                  <c:v>FY 2013</c:v>
                </c:pt>
                <c:pt idx="34">
                  <c:v>FY 2014</c:v>
                </c:pt>
              </c:strCache>
            </c:strRef>
          </c:cat>
          <c:val>
            <c:numRef>
              <c:f>'FY80 +'!$H$72:$H$106</c:f>
              <c:numCache>
                <c:formatCode>General</c:formatCode>
                <c:ptCount val="35"/>
                <c:pt idx="0">
                  <c:v>0</c:v>
                </c:pt>
                <c:pt idx="1">
                  <c:v>0</c:v>
                </c:pt>
                <c:pt idx="2">
                  <c:v>0</c:v>
                </c:pt>
                <c:pt idx="3">
                  <c:v>0</c:v>
                </c:pt>
                <c:pt idx="4" formatCode="@">
                  <c:v>0</c:v>
                </c:pt>
                <c:pt idx="5" formatCode="@">
                  <c:v>0</c:v>
                </c:pt>
                <c:pt idx="6" formatCode="@">
                  <c:v>0</c:v>
                </c:pt>
                <c:pt idx="7" formatCode="@">
                  <c:v>0</c:v>
                </c:pt>
                <c:pt idx="8" formatCode="@">
                  <c:v>0</c:v>
                </c:pt>
                <c:pt idx="9" formatCode="@">
                  <c:v>0</c:v>
                </c:pt>
                <c:pt idx="10" formatCode="@">
                  <c:v>0</c:v>
                </c:pt>
                <c:pt idx="11" formatCode="@">
                  <c:v>0</c:v>
                </c:pt>
                <c:pt idx="12" formatCode="@">
                  <c:v>0</c:v>
                </c:pt>
                <c:pt idx="13" formatCode="@">
                  <c:v>0</c:v>
                </c:pt>
                <c:pt idx="14" formatCode="@">
                  <c:v>0</c:v>
                </c:pt>
                <c:pt idx="15" formatCode="@">
                  <c:v>0</c:v>
                </c:pt>
                <c:pt idx="16" formatCode="@">
                  <c:v>0</c:v>
                </c:pt>
                <c:pt idx="17" formatCode="@">
                  <c:v>0</c:v>
                </c:pt>
                <c:pt idx="18" formatCode="@">
                  <c:v>0</c:v>
                </c:pt>
                <c:pt idx="19" formatCode="@">
                  <c:v>0</c:v>
                </c:pt>
                <c:pt idx="20" formatCode="@">
                  <c:v>1035</c:v>
                </c:pt>
                <c:pt idx="21" formatCode="@">
                  <c:v>12443</c:v>
                </c:pt>
                <c:pt idx="22" formatCode="@">
                  <c:v>25686</c:v>
                </c:pt>
                <c:pt idx="23" formatCode="@">
                  <c:v>39594</c:v>
                </c:pt>
                <c:pt idx="24" formatCode="@">
                  <c:v>46080</c:v>
                </c:pt>
                <c:pt idx="25" formatCode="@">
                  <c:v>55279</c:v>
                </c:pt>
                <c:pt idx="26" formatCode="@">
                  <c:v>74920</c:v>
                </c:pt>
                <c:pt idx="27" formatCode="@">
                  <c:v>87155</c:v>
                </c:pt>
                <c:pt idx="28" formatCode="@">
                  <c:v>113115</c:v>
                </c:pt>
                <c:pt idx="29" formatCode="@">
                  <c:v>139045</c:v>
                </c:pt>
                <c:pt idx="30" formatCode="@">
                  <c:v>153769</c:v>
                </c:pt>
                <c:pt idx="31" formatCode="@">
                  <c:v>153002</c:v>
                </c:pt>
                <c:pt idx="32" formatCode="@">
                  <c:v>158333</c:v>
                </c:pt>
                <c:pt idx="33" formatCode="@">
                  <c:v>164483</c:v>
                </c:pt>
                <c:pt idx="34" formatCode="@">
                  <c:v>175029</c:v>
                </c:pt>
              </c:numCache>
            </c:numRef>
          </c:val>
          <c:smooth val="0"/>
        </c:ser>
        <c:ser>
          <c:idx val="3"/>
          <c:order val="3"/>
          <c:tx>
            <c:v>Continuations-In-Part</c:v>
          </c:tx>
          <c:cat>
            <c:strRef>
              <c:f>'FY80 +'!$A$72:$A$106</c:f>
              <c:strCache>
                <c:ptCount val="35"/>
                <c:pt idx="0">
                  <c:v>FY 1980</c:v>
                </c:pt>
                <c:pt idx="1">
                  <c:v>FY 1981</c:v>
                </c:pt>
                <c:pt idx="2">
                  <c:v>FY 1982</c:v>
                </c:pt>
                <c:pt idx="3">
                  <c:v>FY 1983</c:v>
                </c:pt>
                <c:pt idx="4">
                  <c:v>FY 1984</c:v>
                </c:pt>
                <c:pt idx="5">
                  <c:v>FY 1985</c:v>
                </c:pt>
                <c:pt idx="6">
                  <c:v>FY 1986</c:v>
                </c:pt>
                <c:pt idx="7">
                  <c:v>FY 1987</c:v>
                </c:pt>
                <c:pt idx="8">
                  <c:v>FY 1988</c:v>
                </c:pt>
                <c:pt idx="9">
                  <c:v>FY 1989</c:v>
                </c:pt>
                <c:pt idx="10">
                  <c:v>FY 1990</c:v>
                </c:pt>
                <c:pt idx="11">
                  <c:v>FY 1991</c:v>
                </c:pt>
                <c:pt idx="12">
                  <c:v>FY 1992</c:v>
                </c:pt>
                <c:pt idx="13">
                  <c:v>FY 1993</c:v>
                </c:pt>
                <c:pt idx="14">
                  <c:v>FY 1994</c:v>
                </c:pt>
                <c:pt idx="15">
                  <c:v>FY 1995</c:v>
                </c:pt>
                <c:pt idx="16">
                  <c:v>FY 1996</c:v>
                </c:pt>
                <c:pt idx="17">
                  <c:v>FY 1997</c:v>
                </c:pt>
                <c:pt idx="18">
                  <c:v>FY 1998</c:v>
                </c:pt>
                <c:pt idx="19">
                  <c:v>FY 1999</c:v>
                </c:pt>
                <c:pt idx="20">
                  <c:v>FY 2000</c:v>
                </c:pt>
                <c:pt idx="21">
                  <c:v>FY 2001</c:v>
                </c:pt>
                <c:pt idx="22">
                  <c:v>FY 2002</c:v>
                </c:pt>
                <c:pt idx="23">
                  <c:v>FY 2003</c:v>
                </c:pt>
                <c:pt idx="24">
                  <c:v>FY 2004</c:v>
                </c:pt>
                <c:pt idx="25">
                  <c:v>FY 2005</c:v>
                </c:pt>
                <c:pt idx="26">
                  <c:v>FY 2006</c:v>
                </c:pt>
                <c:pt idx="27">
                  <c:v>FY 2007</c:v>
                </c:pt>
                <c:pt idx="28">
                  <c:v>FY 2008</c:v>
                </c:pt>
                <c:pt idx="29">
                  <c:v>FY 2009</c:v>
                </c:pt>
                <c:pt idx="30">
                  <c:v>FY 2010</c:v>
                </c:pt>
                <c:pt idx="31">
                  <c:v>FY 2011</c:v>
                </c:pt>
                <c:pt idx="32">
                  <c:v>FY 2012</c:v>
                </c:pt>
                <c:pt idx="33">
                  <c:v>FY 2013</c:v>
                </c:pt>
                <c:pt idx="34">
                  <c:v>FY 2014</c:v>
                </c:pt>
              </c:strCache>
            </c:strRef>
          </c:cat>
          <c:val>
            <c:numRef>
              <c:f>'FY80 +'!$O$72:$O$106</c:f>
              <c:numCache>
                <c:formatCode>General</c:formatCode>
                <c:ptCount val="35"/>
                <c:pt idx="0">
                  <c:v>4667</c:v>
                </c:pt>
                <c:pt idx="1">
                  <c:v>5828</c:v>
                </c:pt>
                <c:pt idx="2">
                  <c:v>5986</c:v>
                </c:pt>
                <c:pt idx="3">
                  <c:v>5102</c:v>
                </c:pt>
                <c:pt idx="4" formatCode="@">
                  <c:v>6070</c:v>
                </c:pt>
                <c:pt idx="5" formatCode="@">
                  <c:v>6782</c:v>
                </c:pt>
                <c:pt idx="6" formatCode="@">
                  <c:v>7549</c:v>
                </c:pt>
                <c:pt idx="7" formatCode="@">
                  <c:v>7935</c:v>
                </c:pt>
                <c:pt idx="8" formatCode="@">
                  <c:v>8670</c:v>
                </c:pt>
                <c:pt idx="9" formatCode="@">
                  <c:v>9621</c:v>
                </c:pt>
                <c:pt idx="10" formatCode="@">
                  <c:v>10610</c:v>
                </c:pt>
                <c:pt idx="11" formatCode="@">
                  <c:v>11372</c:v>
                </c:pt>
                <c:pt idx="12" formatCode="@">
                  <c:v>12499</c:v>
                </c:pt>
                <c:pt idx="13" formatCode="@">
                  <c:v>12906</c:v>
                </c:pt>
                <c:pt idx="14" formatCode="@">
                  <c:v>13959</c:v>
                </c:pt>
                <c:pt idx="15" formatCode="@">
                  <c:v>16086</c:v>
                </c:pt>
                <c:pt idx="16" formatCode="@">
                  <c:v>10633</c:v>
                </c:pt>
                <c:pt idx="17" formatCode="@">
                  <c:v>11093</c:v>
                </c:pt>
                <c:pt idx="18" formatCode="@">
                  <c:v>11458</c:v>
                </c:pt>
                <c:pt idx="19" formatCode="@">
                  <c:v>12465</c:v>
                </c:pt>
                <c:pt idx="20" formatCode="@">
                  <c:v>13956</c:v>
                </c:pt>
                <c:pt idx="21" formatCode="@">
                  <c:v>14701</c:v>
                </c:pt>
                <c:pt idx="22" formatCode="@">
                  <c:v>14619</c:v>
                </c:pt>
                <c:pt idx="23" formatCode="@">
                  <c:v>14756</c:v>
                </c:pt>
                <c:pt idx="24" formatCode="@">
                  <c:v>15059</c:v>
                </c:pt>
                <c:pt idx="25" formatCode="@">
                  <c:v>15609</c:v>
                </c:pt>
                <c:pt idx="26" formatCode="@">
                  <c:v>15771</c:v>
                </c:pt>
                <c:pt idx="27" formatCode="@">
                  <c:v>14954</c:v>
                </c:pt>
                <c:pt idx="28" formatCode="@">
                  <c:v>12147</c:v>
                </c:pt>
                <c:pt idx="29" formatCode="@">
                  <c:v>11219</c:v>
                </c:pt>
                <c:pt idx="30" formatCode="@">
                  <c:v>11719</c:v>
                </c:pt>
                <c:pt idx="31" formatCode="@">
                  <c:v>11638</c:v>
                </c:pt>
                <c:pt idx="32" formatCode="@">
                  <c:v>12342</c:v>
                </c:pt>
                <c:pt idx="33" formatCode="@">
                  <c:v>12176</c:v>
                </c:pt>
                <c:pt idx="34" formatCode="@">
                  <c:v>11382</c:v>
                </c:pt>
              </c:numCache>
            </c:numRef>
          </c:val>
          <c:smooth val="0"/>
        </c:ser>
        <c:ser>
          <c:idx val="4"/>
          <c:order val="4"/>
          <c:tx>
            <c:v>PCT National Stage</c:v>
          </c:tx>
          <c:cat>
            <c:strRef>
              <c:f>'FY80 +'!$A$72:$A$106</c:f>
              <c:strCache>
                <c:ptCount val="35"/>
                <c:pt idx="0">
                  <c:v>FY 1980</c:v>
                </c:pt>
                <c:pt idx="1">
                  <c:v>FY 1981</c:v>
                </c:pt>
                <c:pt idx="2">
                  <c:v>FY 1982</c:v>
                </c:pt>
                <c:pt idx="3">
                  <c:v>FY 1983</c:v>
                </c:pt>
                <c:pt idx="4">
                  <c:v>FY 1984</c:v>
                </c:pt>
                <c:pt idx="5">
                  <c:v>FY 1985</c:v>
                </c:pt>
                <c:pt idx="6">
                  <c:v>FY 1986</c:v>
                </c:pt>
                <c:pt idx="7">
                  <c:v>FY 1987</c:v>
                </c:pt>
                <c:pt idx="8">
                  <c:v>FY 1988</c:v>
                </c:pt>
                <c:pt idx="9">
                  <c:v>FY 1989</c:v>
                </c:pt>
                <c:pt idx="10">
                  <c:v>FY 1990</c:v>
                </c:pt>
                <c:pt idx="11">
                  <c:v>FY 1991</c:v>
                </c:pt>
                <c:pt idx="12">
                  <c:v>FY 1992</c:v>
                </c:pt>
                <c:pt idx="13">
                  <c:v>FY 1993</c:v>
                </c:pt>
                <c:pt idx="14">
                  <c:v>FY 1994</c:v>
                </c:pt>
                <c:pt idx="15">
                  <c:v>FY 1995</c:v>
                </c:pt>
                <c:pt idx="16">
                  <c:v>FY 1996</c:v>
                </c:pt>
                <c:pt idx="17">
                  <c:v>FY 1997</c:v>
                </c:pt>
                <c:pt idx="18">
                  <c:v>FY 1998</c:v>
                </c:pt>
                <c:pt idx="19">
                  <c:v>FY 1999</c:v>
                </c:pt>
                <c:pt idx="20">
                  <c:v>FY 2000</c:v>
                </c:pt>
                <c:pt idx="21">
                  <c:v>FY 2001</c:v>
                </c:pt>
                <c:pt idx="22">
                  <c:v>FY 2002</c:v>
                </c:pt>
                <c:pt idx="23">
                  <c:v>FY 2003</c:v>
                </c:pt>
                <c:pt idx="24">
                  <c:v>FY 2004</c:v>
                </c:pt>
                <c:pt idx="25">
                  <c:v>FY 2005</c:v>
                </c:pt>
                <c:pt idx="26">
                  <c:v>FY 2006</c:v>
                </c:pt>
                <c:pt idx="27">
                  <c:v>FY 2007</c:v>
                </c:pt>
                <c:pt idx="28">
                  <c:v>FY 2008</c:v>
                </c:pt>
                <c:pt idx="29">
                  <c:v>FY 2009</c:v>
                </c:pt>
                <c:pt idx="30">
                  <c:v>FY 2010</c:v>
                </c:pt>
                <c:pt idx="31">
                  <c:v>FY 2011</c:v>
                </c:pt>
                <c:pt idx="32">
                  <c:v>FY 2012</c:v>
                </c:pt>
                <c:pt idx="33">
                  <c:v>FY 2013</c:v>
                </c:pt>
                <c:pt idx="34">
                  <c:v>FY 2014</c:v>
                </c:pt>
              </c:strCache>
            </c:strRef>
          </c:cat>
          <c:val>
            <c:numRef>
              <c:f>'FY80 +'!$Q$72:$Q$106</c:f>
              <c:numCache>
                <c:formatCode>General</c:formatCode>
                <c:ptCount val="35"/>
                <c:pt idx="0">
                  <c:v>0</c:v>
                </c:pt>
                <c:pt idx="1">
                  <c:v>0</c:v>
                </c:pt>
                <c:pt idx="2">
                  <c:v>0</c:v>
                </c:pt>
                <c:pt idx="3">
                  <c:v>0</c:v>
                </c:pt>
                <c:pt idx="4" formatCode="@">
                  <c:v>0</c:v>
                </c:pt>
                <c:pt idx="5" formatCode="@">
                  <c:v>0</c:v>
                </c:pt>
                <c:pt idx="6" formatCode="@">
                  <c:v>0</c:v>
                </c:pt>
                <c:pt idx="7" formatCode="@">
                  <c:v>0</c:v>
                </c:pt>
                <c:pt idx="8" formatCode="@">
                  <c:v>0</c:v>
                </c:pt>
                <c:pt idx="9" formatCode="@">
                  <c:v>0</c:v>
                </c:pt>
                <c:pt idx="10" formatCode="@">
                  <c:v>2</c:v>
                </c:pt>
                <c:pt idx="11" formatCode="@">
                  <c:v>23</c:v>
                </c:pt>
                <c:pt idx="12" formatCode="@">
                  <c:v>55</c:v>
                </c:pt>
                <c:pt idx="13" formatCode="@">
                  <c:v>2824</c:v>
                </c:pt>
                <c:pt idx="14" formatCode="@">
                  <c:v>8578</c:v>
                </c:pt>
                <c:pt idx="15" formatCode="@">
                  <c:v>10521</c:v>
                </c:pt>
                <c:pt idx="16" formatCode="@">
                  <c:v>11633</c:v>
                </c:pt>
                <c:pt idx="17" formatCode="@">
                  <c:v>14092</c:v>
                </c:pt>
                <c:pt idx="18" formatCode="@">
                  <c:v>16653</c:v>
                </c:pt>
                <c:pt idx="19" formatCode="@">
                  <c:v>20894</c:v>
                </c:pt>
                <c:pt idx="20" formatCode="@">
                  <c:v>23173</c:v>
                </c:pt>
                <c:pt idx="21" formatCode="@">
                  <c:v>28999</c:v>
                </c:pt>
                <c:pt idx="22" formatCode="@">
                  <c:v>30979</c:v>
                </c:pt>
                <c:pt idx="23" formatCode="@">
                  <c:v>32798</c:v>
                </c:pt>
                <c:pt idx="24" formatCode="@">
                  <c:v>36040</c:v>
                </c:pt>
                <c:pt idx="25" formatCode="@">
                  <c:v>41631</c:v>
                </c:pt>
                <c:pt idx="26" formatCode="@">
                  <c:v>47776</c:v>
                </c:pt>
                <c:pt idx="27" formatCode="@">
                  <c:v>52916</c:v>
                </c:pt>
                <c:pt idx="28" formatCode="@">
                  <c:v>58463</c:v>
                </c:pt>
                <c:pt idx="29" formatCode="@">
                  <c:v>58064</c:v>
                </c:pt>
                <c:pt idx="30" formatCode="@">
                  <c:v>62181</c:v>
                </c:pt>
                <c:pt idx="31" formatCode="@">
                  <c:v>65897</c:v>
                </c:pt>
                <c:pt idx="32" formatCode="@">
                  <c:v>68765</c:v>
                </c:pt>
                <c:pt idx="33" formatCode="@">
                  <c:v>74527</c:v>
                </c:pt>
                <c:pt idx="34" formatCode="@">
                  <c:v>78379</c:v>
                </c:pt>
              </c:numCache>
            </c:numRef>
          </c:val>
          <c:smooth val="0"/>
        </c:ser>
        <c:ser>
          <c:idx val="5"/>
          <c:order val="5"/>
          <c:tx>
            <c:strRef>
              <c:f>'FY80 +'!$AA$3</c:f>
              <c:strCache>
                <c:ptCount val="1"/>
                <c:pt idx="0">
                  <c:v>UPR less Identified Types</c:v>
                </c:pt>
              </c:strCache>
            </c:strRef>
          </c:tx>
          <c:cat>
            <c:strRef>
              <c:f>'FY80 +'!$A$72:$A$106</c:f>
              <c:strCache>
                <c:ptCount val="35"/>
                <c:pt idx="0">
                  <c:v>FY 1980</c:v>
                </c:pt>
                <c:pt idx="1">
                  <c:v>FY 1981</c:v>
                </c:pt>
                <c:pt idx="2">
                  <c:v>FY 1982</c:v>
                </c:pt>
                <c:pt idx="3">
                  <c:v>FY 1983</c:v>
                </c:pt>
                <c:pt idx="4">
                  <c:v>FY 1984</c:v>
                </c:pt>
                <c:pt idx="5">
                  <c:v>FY 1985</c:v>
                </c:pt>
                <c:pt idx="6">
                  <c:v>FY 1986</c:v>
                </c:pt>
                <c:pt idx="7">
                  <c:v>FY 1987</c:v>
                </c:pt>
                <c:pt idx="8">
                  <c:v>FY 1988</c:v>
                </c:pt>
                <c:pt idx="9">
                  <c:v>FY 1989</c:v>
                </c:pt>
                <c:pt idx="10">
                  <c:v>FY 1990</c:v>
                </c:pt>
                <c:pt idx="11">
                  <c:v>FY 1991</c:v>
                </c:pt>
                <c:pt idx="12">
                  <c:v>FY 1992</c:v>
                </c:pt>
                <c:pt idx="13">
                  <c:v>FY 1993</c:v>
                </c:pt>
                <c:pt idx="14">
                  <c:v>FY 1994</c:v>
                </c:pt>
                <c:pt idx="15">
                  <c:v>FY 1995</c:v>
                </c:pt>
                <c:pt idx="16">
                  <c:v>FY 1996</c:v>
                </c:pt>
                <c:pt idx="17">
                  <c:v>FY 1997</c:v>
                </c:pt>
                <c:pt idx="18">
                  <c:v>FY 1998</c:v>
                </c:pt>
                <c:pt idx="19">
                  <c:v>FY 1999</c:v>
                </c:pt>
                <c:pt idx="20">
                  <c:v>FY 2000</c:v>
                </c:pt>
                <c:pt idx="21">
                  <c:v>FY 2001</c:v>
                </c:pt>
                <c:pt idx="22">
                  <c:v>FY 2002</c:v>
                </c:pt>
                <c:pt idx="23">
                  <c:v>FY 2003</c:v>
                </c:pt>
                <c:pt idx="24">
                  <c:v>FY 2004</c:v>
                </c:pt>
                <c:pt idx="25">
                  <c:v>FY 2005</c:v>
                </c:pt>
                <c:pt idx="26">
                  <c:v>FY 2006</c:v>
                </c:pt>
                <c:pt idx="27">
                  <c:v>FY 2007</c:v>
                </c:pt>
                <c:pt idx="28">
                  <c:v>FY 2008</c:v>
                </c:pt>
                <c:pt idx="29">
                  <c:v>FY 2009</c:v>
                </c:pt>
                <c:pt idx="30">
                  <c:v>FY 2010</c:v>
                </c:pt>
                <c:pt idx="31">
                  <c:v>FY 2011</c:v>
                </c:pt>
                <c:pt idx="32">
                  <c:v>FY 2012</c:v>
                </c:pt>
                <c:pt idx="33">
                  <c:v>FY 2013</c:v>
                </c:pt>
                <c:pt idx="34">
                  <c:v>FY 2014</c:v>
                </c:pt>
              </c:strCache>
            </c:strRef>
          </c:cat>
          <c:val>
            <c:numRef>
              <c:f>'FY80 +'!$AA$72:$AA$106</c:f>
              <c:numCache>
                <c:formatCode>General</c:formatCode>
                <c:ptCount val="35"/>
                <c:pt idx="0">
                  <c:v>89696</c:v>
                </c:pt>
                <c:pt idx="1">
                  <c:v>88152</c:v>
                </c:pt>
                <c:pt idx="2">
                  <c:v>95631</c:v>
                </c:pt>
                <c:pt idx="3">
                  <c:v>82033</c:v>
                </c:pt>
                <c:pt idx="4">
                  <c:v>89069</c:v>
                </c:pt>
                <c:pt idx="5">
                  <c:v>92420</c:v>
                </c:pt>
                <c:pt idx="6">
                  <c:v>94504</c:v>
                </c:pt>
                <c:pt idx="7">
                  <c:v>97082</c:v>
                </c:pt>
                <c:pt idx="8">
                  <c:v>104562</c:v>
                </c:pt>
                <c:pt idx="9">
                  <c:v>113858</c:v>
                </c:pt>
                <c:pt idx="10">
                  <c:v>123501</c:v>
                </c:pt>
                <c:pt idx="11">
                  <c:v>123973</c:v>
                </c:pt>
                <c:pt idx="12">
                  <c:v>123903</c:v>
                </c:pt>
                <c:pt idx="13">
                  <c:v>120875</c:v>
                </c:pt>
                <c:pt idx="14">
                  <c:v>113587</c:v>
                </c:pt>
                <c:pt idx="15">
                  <c:v>138660</c:v>
                </c:pt>
                <c:pt idx="16">
                  <c:v>125052</c:v>
                </c:pt>
                <c:pt idx="17">
                  <c:v>147194</c:v>
                </c:pt>
                <c:pt idx="18">
                  <c:v>178604</c:v>
                </c:pt>
                <c:pt idx="19">
                  <c:v>193643</c:v>
                </c:pt>
                <c:pt idx="20">
                  <c:v>215904</c:v>
                </c:pt>
                <c:pt idx="21">
                  <c:v>228049</c:v>
                </c:pt>
                <c:pt idx="22">
                  <c:v>219708</c:v>
                </c:pt>
                <c:pt idx="23">
                  <c:v>199044</c:v>
                </c:pt>
                <c:pt idx="24">
                  <c:v>208438</c:v>
                </c:pt>
                <c:pt idx="25">
                  <c:v>218684</c:v>
                </c:pt>
                <c:pt idx="26">
                  <c:v>234421</c:v>
                </c:pt>
                <c:pt idx="27">
                  <c:v>231696</c:v>
                </c:pt>
                <c:pt idx="28">
                  <c:v>228530</c:v>
                </c:pt>
                <c:pt idx="29">
                  <c:v>204496</c:v>
                </c:pt>
                <c:pt idx="30">
                  <c:v>193145</c:v>
                </c:pt>
                <c:pt idx="31">
                  <c:v>206447</c:v>
                </c:pt>
                <c:pt idx="32">
                  <c:v>212244</c:v>
                </c:pt>
                <c:pt idx="33">
                  <c:v>231311</c:v>
                </c:pt>
                <c:pt idx="34">
                  <c:v>222142</c:v>
                </c:pt>
              </c:numCache>
            </c:numRef>
          </c:val>
          <c:smooth val="0"/>
        </c:ser>
        <c:dLbls>
          <c:showLegendKey val="0"/>
          <c:showVal val="0"/>
          <c:showCatName val="0"/>
          <c:showSerName val="0"/>
          <c:showPercent val="0"/>
          <c:showBubbleSize val="0"/>
        </c:dLbls>
        <c:marker val="1"/>
        <c:smooth val="0"/>
        <c:axId val="141009280"/>
        <c:axId val="141010816"/>
      </c:lineChart>
      <c:catAx>
        <c:axId val="141009280"/>
        <c:scaling>
          <c:orientation val="minMax"/>
        </c:scaling>
        <c:delete val="0"/>
        <c:axPos val="b"/>
        <c:majorTickMark val="out"/>
        <c:minorTickMark val="none"/>
        <c:tickLblPos val="nextTo"/>
        <c:crossAx val="141010816"/>
        <c:crosses val="autoZero"/>
        <c:auto val="1"/>
        <c:lblAlgn val="ctr"/>
        <c:lblOffset val="100"/>
        <c:noMultiLvlLbl val="0"/>
      </c:catAx>
      <c:valAx>
        <c:axId val="141010816"/>
        <c:scaling>
          <c:orientation val="minMax"/>
        </c:scaling>
        <c:delete val="0"/>
        <c:axPos val="l"/>
        <c:majorGridlines/>
        <c:numFmt formatCode="#,##0" sourceLinked="0"/>
        <c:majorTickMark val="out"/>
        <c:minorTickMark val="none"/>
        <c:tickLblPos val="nextTo"/>
        <c:crossAx val="141009280"/>
        <c:crosses val="autoZero"/>
        <c:crossBetween val="between"/>
      </c:valAx>
      <c:spPr>
        <a:solidFill>
          <a:schemeClr val="lt1"/>
        </a:solidFill>
        <a:ln w="25400" cap="flat" cmpd="sng" algn="ctr">
          <a:solidFill>
            <a:schemeClr val="dk1"/>
          </a:solidFill>
          <a:prstDash val="solid"/>
        </a:ln>
        <a:effectLst/>
      </c:spPr>
    </c:plotArea>
    <c:legend>
      <c:legendPos val="b"/>
      <c:layout/>
      <c:overlay val="0"/>
    </c:legend>
    <c:plotVisOnly val="1"/>
    <c:dispBlanksAs val="gap"/>
    <c:showDLblsOverMax val="0"/>
  </c:chart>
  <c:spPr>
    <a:ln>
      <a:solidFill>
        <a:schemeClr val="tx1"/>
      </a:solid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
      <c:depthPercent val="60"/>
      <c:rAngAx val="1"/>
    </c:view3D>
    <c:floor>
      <c:thickness val="0"/>
    </c:floor>
    <c:sideWall>
      <c:thickness val="0"/>
    </c:sideWall>
    <c:backWall>
      <c:thickness val="0"/>
    </c:backWall>
    <c:plotArea>
      <c:layout>
        <c:manualLayout>
          <c:layoutTarget val="inner"/>
          <c:xMode val="edge"/>
          <c:yMode val="edge"/>
          <c:x val="0.36437036695449676"/>
          <c:y val="0.21022727272727273"/>
          <c:w val="0.50377983498768364"/>
          <c:h val="0.75757575757575757"/>
        </c:manualLayout>
      </c:layout>
      <c:pie3DChart>
        <c:varyColors val="1"/>
        <c:ser>
          <c:idx val="0"/>
          <c:order val="0"/>
          <c:explosion val="3"/>
          <c:dPt>
            <c:idx val="4"/>
            <c:bubble3D val="0"/>
            <c:spPr>
              <a:solidFill>
                <a:srgbClr val="164469"/>
              </a:solidFill>
            </c:spPr>
          </c:dPt>
          <c:dLbls>
            <c:dLbl>
              <c:idx val="2"/>
              <c:spPr/>
              <c:txPr>
                <a:bodyPr/>
                <a:lstStyle/>
                <a:p>
                  <a:pPr>
                    <a:defRPr sz="1050" b="1">
                      <a:solidFill>
                        <a:schemeClr val="bg1"/>
                      </a:solidFill>
                    </a:defRPr>
                  </a:pPr>
                  <a:endParaRPr lang="en-US"/>
                </a:p>
              </c:txPr>
              <c:showLegendKey val="0"/>
              <c:showVal val="0"/>
              <c:showCatName val="0"/>
              <c:showSerName val="0"/>
              <c:showPercent val="1"/>
              <c:showBubbleSize val="0"/>
            </c:dLbl>
            <c:dLbl>
              <c:idx val="5"/>
              <c:spPr/>
              <c:txPr>
                <a:bodyPr/>
                <a:lstStyle/>
                <a:p>
                  <a:pPr>
                    <a:defRPr sz="1050" b="1">
                      <a:solidFill>
                        <a:schemeClr val="bg1"/>
                      </a:solidFill>
                    </a:defRPr>
                  </a:pPr>
                  <a:endParaRPr lang="en-US"/>
                </a:p>
              </c:txPr>
              <c:showLegendKey val="0"/>
              <c:showVal val="0"/>
              <c:showCatName val="0"/>
              <c:showSerName val="0"/>
              <c:showPercent val="1"/>
              <c:showBubbleSize val="0"/>
            </c:dLbl>
            <c:dLbl>
              <c:idx val="6"/>
              <c:spPr/>
              <c:txPr>
                <a:bodyPr/>
                <a:lstStyle/>
                <a:p>
                  <a:pPr>
                    <a:defRPr sz="1050" b="1">
                      <a:solidFill>
                        <a:schemeClr val="bg1"/>
                      </a:solidFill>
                    </a:defRPr>
                  </a:pPr>
                  <a:endParaRPr lang="en-US"/>
                </a:p>
              </c:txPr>
              <c:showLegendKey val="0"/>
              <c:showVal val="0"/>
              <c:showCatName val="0"/>
              <c:showSerName val="0"/>
              <c:showPercent val="1"/>
              <c:showBubbleSize val="0"/>
            </c:dLbl>
            <c:txPr>
              <a:bodyPr/>
              <a:lstStyle/>
              <a:p>
                <a:pPr>
                  <a:defRPr sz="1050" b="1"/>
                </a:pPr>
                <a:endParaRPr lang="en-US"/>
              </a:p>
            </c:txPr>
            <c:showLegendKey val="0"/>
            <c:showVal val="0"/>
            <c:showCatName val="0"/>
            <c:showSerName val="0"/>
            <c:showPercent val="1"/>
            <c:showBubbleSize val="0"/>
            <c:showLeaderLines val="1"/>
          </c:dLbls>
          <c:cat>
            <c:strRef>
              <c:f>Sheet1!$F$3:$F$9</c:f>
              <c:strCache>
                <c:ptCount val="7"/>
                <c:pt idx="0">
                  <c:v>Executive Direction and Communications</c:v>
                </c:pt>
                <c:pt idx="1">
                  <c:v>Financial Management Services</c:v>
                </c:pt>
                <c:pt idx="2">
                  <c:v>Human Resource Management and Administrative Services</c:v>
                </c:pt>
                <c:pt idx="3">
                  <c:v>Legal Services</c:v>
                </c:pt>
                <c:pt idx="4">
                  <c:v>Management Information Resources</c:v>
                </c:pt>
                <c:pt idx="5">
                  <c:v>IT Infrastructure and IT Support Services</c:v>
                </c:pt>
                <c:pt idx="6">
                  <c:v>Miscellaneous General Expense*</c:v>
                </c:pt>
              </c:strCache>
            </c:strRef>
          </c:cat>
          <c:val>
            <c:numRef>
              <c:f>Sheet1!$K$3:$K$9</c:f>
              <c:numCache>
                <c:formatCode>0%</c:formatCode>
                <c:ptCount val="7"/>
                <c:pt idx="0">
                  <c:v>1.0355374988325396E-2</c:v>
                </c:pt>
                <c:pt idx="1">
                  <c:v>3.4203675165779393E-2</c:v>
                </c:pt>
                <c:pt idx="2">
                  <c:v>7.4238815728028387E-2</c:v>
                </c:pt>
                <c:pt idx="3">
                  <c:v>3.1700931633510787E-2</c:v>
                </c:pt>
                <c:pt idx="4">
                  <c:v>5.8386160922760812E-2</c:v>
                </c:pt>
                <c:pt idx="5">
                  <c:v>0.47337898104044079</c:v>
                </c:pt>
                <c:pt idx="6">
                  <c:v>0.31773606052115438</c:v>
                </c:pt>
              </c:numCache>
            </c:numRef>
          </c:val>
        </c:ser>
        <c:dLbls>
          <c:showLegendKey val="0"/>
          <c:showVal val="0"/>
          <c:showCatName val="0"/>
          <c:showSerName val="0"/>
          <c:showPercent val="1"/>
          <c:showBubbleSize val="0"/>
          <c:showLeaderLines val="1"/>
        </c:dLbls>
      </c:pie3DChart>
      <c:spPr>
        <a:noFill/>
        <a:scene3d>
          <a:camera prst="orthographicFront"/>
          <a:lightRig rig="threePt" dir="t"/>
        </a:scene3d>
      </c:spPr>
    </c:plotArea>
    <c:legend>
      <c:legendPos val="l"/>
      <c:layout>
        <c:manualLayout>
          <c:xMode val="edge"/>
          <c:yMode val="edge"/>
          <c:x val="3.4163006344558322E-2"/>
          <c:y val="0.13275888809353376"/>
          <c:w val="0.34065397755002441"/>
          <c:h val="0.74584586017656884"/>
        </c:manualLayout>
      </c:layout>
      <c:overlay val="0"/>
      <c:spPr>
        <a:noFill/>
      </c:spPr>
      <c:txPr>
        <a:bodyPr/>
        <a:lstStyle/>
        <a:p>
          <a:pPr rtl="0">
            <a:defRPr sz="900"/>
          </a:pPr>
          <a:endParaRPr lang="en-US"/>
        </a:p>
      </c:txPr>
    </c:legend>
    <c:plotVisOnly val="1"/>
    <c:dispBlanksAs val="gap"/>
    <c:showDLblsOverMax val="0"/>
  </c:chart>
  <c:spPr>
    <a:noFill/>
    <a:ln w="3175"/>
    <a:scene3d>
      <a:camera prst="orthographicFront"/>
      <a:lightRig rig="threePt" dir="t"/>
    </a:scene3d>
    <a:sp3d prstMaterial="matte">
      <a:bevelT w="38100"/>
    </a:sp3d>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perspective val="30"/>
    </c:view3D>
    <c:floor>
      <c:thickness val="0"/>
    </c:floor>
    <c:sideWall>
      <c:thickness val="0"/>
    </c:sideWall>
    <c:backWall>
      <c:thickness val="0"/>
    </c:backWall>
    <c:plotArea>
      <c:layout>
        <c:manualLayout>
          <c:layoutTarget val="inner"/>
          <c:xMode val="edge"/>
          <c:yMode val="edge"/>
          <c:x val="0.21425255798107079"/>
          <c:y val="0.12724061232500328"/>
          <c:w val="0.78517574528930156"/>
          <c:h val="0.87001352103714313"/>
        </c:manualLayout>
      </c:layout>
      <c:pie3DChart>
        <c:varyColors val="1"/>
        <c:ser>
          <c:idx val="0"/>
          <c:order val="0"/>
          <c:dLbls>
            <c:showLegendKey val="0"/>
            <c:showVal val="0"/>
            <c:showCatName val="0"/>
            <c:showSerName val="0"/>
            <c:showPercent val="1"/>
            <c:showBubbleSize val="0"/>
            <c:showLeaderLines val="1"/>
          </c:dLbls>
          <c:cat>
            <c:strRef>
              <c:f>('FY16 PB of FY17 Breakdown'!$E$2:$E$6,'FY16 PB of FY17 Breakdown'!$E$9:$E$11)</c:f>
              <c:strCache>
                <c:ptCount val="8"/>
                <c:pt idx="0">
                  <c:v>Compensation and Benefits </c:v>
                </c:pt>
                <c:pt idx="1">
                  <c:v>Contracts </c:v>
                </c:pt>
                <c:pt idx="2">
                  <c:v>Rent and Utilities</c:v>
                </c:pt>
                <c:pt idx="3">
                  <c:v>Printing </c:v>
                </c:pt>
                <c:pt idx="4">
                  <c:v>Supplies and Materials</c:v>
                </c:pt>
                <c:pt idx="5">
                  <c:v>Other Contracts </c:v>
                </c:pt>
                <c:pt idx="6">
                  <c:v>Equipment </c:v>
                </c:pt>
                <c:pt idx="7">
                  <c:v>Other </c:v>
                </c:pt>
              </c:strCache>
            </c:strRef>
          </c:cat>
          <c:val>
            <c:numRef>
              <c:f>('FY16 PB of FY17 Breakdown'!$F$2:$F$6,'FY16 PB of FY17 Breakdown'!$F$9:$F$11)</c:f>
            </c:numRef>
          </c:val>
        </c:ser>
        <c:ser>
          <c:idx val="1"/>
          <c:order val="1"/>
          <c:dPt>
            <c:idx val="6"/>
            <c:bubble3D val="0"/>
            <c:explosion val="22"/>
          </c:dPt>
          <c:dPt>
            <c:idx val="7"/>
            <c:bubble3D val="0"/>
            <c:explosion val="32"/>
          </c:dPt>
          <c:dLbls>
            <c:dLbl>
              <c:idx val="0"/>
              <c:layout>
                <c:manualLayout>
                  <c:x val="-0.17431445136522114"/>
                  <c:y val="-1.5084705320925793E-2"/>
                </c:manualLayout>
              </c:layout>
              <c:showLegendKey val="0"/>
              <c:showVal val="0"/>
              <c:showCatName val="0"/>
              <c:showSerName val="0"/>
              <c:showPercent val="1"/>
              <c:showBubbleSize val="0"/>
            </c:dLbl>
            <c:dLbl>
              <c:idx val="1"/>
              <c:layout>
                <c:manualLayout>
                  <c:x val="1.2704830815067035E-2"/>
                  <c:y val="7.2547502992414595E-2"/>
                </c:manualLayout>
              </c:layout>
              <c:showLegendKey val="0"/>
              <c:showVal val="0"/>
              <c:showCatName val="0"/>
              <c:showSerName val="0"/>
              <c:showPercent val="1"/>
              <c:showBubbleSize val="0"/>
            </c:dLbl>
            <c:dLbl>
              <c:idx val="2"/>
              <c:layout>
                <c:manualLayout>
                  <c:x val="-1.7319237836039433E-2"/>
                  <c:y val="2.2733566685421751E-2"/>
                </c:manualLayout>
              </c:layout>
              <c:showLegendKey val="0"/>
              <c:showVal val="0"/>
              <c:showCatName val="0"/>
              <c:showSerName val="0"/>
              <c:showPercent val="1"/>
              <c:showBubbleSize val="0"/>
            </c:dLbl>
            <c:dLbl>
              <c:idx val="3"/>
              <c:layout>
                <c:manualLayout>
                  <c:x val="-1.9131630243973595E-2"/>
                  <c:y val="2.490211371499083E-2"/>
                </c:manualLayout>
              </c:layout>
              <c:showLegendKey val="0"/>
              <c:showVal val="0"/>
              <c:showCatName val="0"/>
              <c:showSerName val="0"/>
              <c:showPercent val="1"/>
              <c:showBubbleSize val="0"/>
            </c:dLbl>
            <c:dLbl>
              <c:idx val="7"/>
              <c:layout>
                <c:manualLayout>
                  <c:x val="3.7747118306062526E-2"/>
                  <c:y val="5.5275410789521258E-2"/>
                </c:manualLayout>
              </c:layout>
              <c:showLegendKey val="0"/>
              <c:showVal val="0"/>
              <c:showCatName val="0"/>
              <c:showSerName val="0"/>
              <c:showPercent val="1"/>
              <c:showBubbleSize val="0"/>
            </c:dLbl>
            <c:showLegendKey val="0"/>
            <c:showVal val="0"/>
            <c:showCatName val="0"/>
            <c:showSerName val="0"/>
            <c:showPercent val="1"/>
            <c:showBubbleSize val="0"/>
            <c:showLeaderLines val="1"/>
          </c:dLbls>
          <c:cat>
            <c:strRef>
              <c:f>('FY16 PB of FY17 Breakdown'!$E$2:$E$6,'FY16 PB of FY17 Breakdown'!$E$9:$E$11)</c:f>
              <c:strCache>
                <c:ptCount val="8"/>
                <c:pt idx="0">
                  <c:v>Compensation and Benefits </c:v>
                </c:pt>
                <c:pt idx="1">
                  <c:v>Contracts </c:v>
                </c:pt>
                <c:pt idx="2">
                  <c:v>Rent and Utilities</c:v>
                </c:pt>
                <c:pt idx="3">
                  <c:v>Printing </c:v>
                </c:pt>
                <c:pt idx="4">
                  <c:v>Supplies and Materials</c:v>
                </c:pt>
                <c:pt idx="5">
                  <c:v>Other Contracts </c:v>
                </c:pt>
                <c:pt idx="6">
                  <c:v>Equipment </c:v>
                </c:pt>
                <c:pt idx="7">
                  <c:v>Other </c:v>
                </c:pt>
              </c:strCache>
            </c:strRef>
          </c:cat>
          <c:val>
            <c:numRef>
              <c:f>('FY16 PB of FY17 Breakdown'!$G$2:$G$6,'FY16 PB of FY17 Breakdown'!$G$9:$G$11)</c:f>
              <c:numCache>
                <c:formatCode>0%</c:formatCode>
                <c:ptCount val="8"/>
                <c:pt idx="0">
                  <c:v>0.63744495333043061</c:v>
                </c:pt>
                <c:pt idx="1">
                  <c:v>0.17454063580325208</c:v>
                </c:pt>
                <c:pt idx="2">
                  <c:v>3.7053057466566973E-2</c:v>
                </c:pt>
                <c:pt idx="3">
                  <c:v>4.1246325827094005E-2</c:v>
                </c:pt>
                <c:pt idx="4">
                  <c:v>1.420684357385401E-2</c:v>
                </c:pt>
                <c:pt idx="6">
                  <c:v>9.0957454305620897E-2</c:v>
                </c:pt>
                <c:pt idx="7">
                  <c:v>1.0247678719550631E-3</c:v>
                </c:pt>
              </c:numCache>
            </c:numRef>
          </c:val>
        </c:ser>
        <c:dLbls>
          <c:showLegendKey val="0"/>
          <c:showVal val="0"/>
          <c:showCatName val="0"/>
          <c:showSerName val="0"/>
          <c:showPercent val="1"/>
          <c:showBubbleSize val="0"/>
          <c:showLeaderLines val="1"/>
        </c:dLbls>
      </c:pie3DChart>
    </c:plotArea>
    <c:plotVisOnly val="1"/>
    <c:dispBlanksAs val="gap"/>
    <c:showDLblsOverMax val="0"/>
  </c:chart>
  <c:spPr>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percentStacked"/>
        <c:varyColors val="0"/>
        <c:ser>
          <c:idx val="0"/>
          <c:order val="0"/>
          <c:tx>
            <c:strRef>
              <c:f>Patent!$J$22</c:f>
              <c:strCache>
                <c:ptCount val="1"/>
                <c:pt idx="0">
                  <c:v>Patent Application Filing Fees</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Patent!$L$21:$O$21</c:f>
              <c:strCache>
                <c:ptCount val="4"/>
                <c:pt idx="0">
                  <c:v>FY 2015</c:v>
                </c:pt>
                <c:pt idx="1">
                  <c:v>FY 2016</c:v>
                </c:pt>
                <c:pt idx="2">
                  <c:v>FY 2017</c:v>
                </c:pt>
                <c:pt idx="3">
                  <c:v>FY 2018</c:v>
                </c:pt>
              </c:strCache>
            </c:strRef>
          </c:cat>
          <c:val>
            <c:numRef>
              <c:f>Patent!$L$22:$O$22</c:f>
              <c:numCache>
                <c:formatCode>0%</c:formatCode>
                <c:ptCount val="4"/>
                <c:pt idx="0">
                  <c:v>0.29717662235268844</c:v>
                </c:pt>
                <c:pt idx="1">
                  <c:v>0.29807787681390435</c:v>
                </c:pt>
                <c:pt idx="2">
                  <c:v>0.30418936660386514</c:v>
                </c:pt>
                <c:pt idx="3">
                  <c:v>0.29181400912201161</c:v>
                </c:pt>
              </c:numCache>
            </c:numRef>
          </c:val>
        </c:ser>
        <c:ser>
          <c:idx val="1"/>
          <c:order val="1"/>
          <c:tx>
            <c:strRef>
              <c:f>Patent!$J$23</c:f>
              <c:strCache>
                <c:ptCount val="1"/>
                <c:pt idx="0">
                  <c:v>Patent Post-Allowance Fees</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Patent!$L$21:$O$21</c:f>
              <c:strCache>
                <c:ptCount val="4"/>
                <c:pt idx="0">
                  <c:v>FY 2015</c:v>
                </c:pt>
                <c:pt idx="1">
                  <c:v>FY 2016</c:v>
                </c:pt>
                <c:pt idx="2">
                  <c:v>FY 2017</c:v>
                </c:pt>
                <c:pt idx="3">
                  <c:v>FY 2018</c:v>
                </c:pt>
              </c:strCache>
            </c:strRef>
          </c:cat>
          <c:val>
            <c:numRef>
              <c:f>Patent!$L$23:$O$23</c:f>
              <c:numCache>
                <c:formatCode>0%</c:formatCode>
                <c:ptCount val="4"/>
                <c:pt idx="0">
                  <c:v>9.7550295216973157E-2</c:v>
                </c:pt>
                <c:pt idx="1">
                  <c:v>9.6365664217210906E-2</c:v>
                </c:pt>
                <c:pt idx="2">
                  <c:v>9.7677379499338191E-2</c:v>
                </c:pt>
                <c:pt idx="3">
                  <c:v>9.1410584694685978E-2</c:v>
                </c:pt>
              </c:numCache>
            </c:numRef>
          </c:val>
        </c:ser>
        <c:ser>
          <c:idx val="2"/>
          <c:order val="2"/>
          <c:tx>
            <c:strRef>
              <c:f>Patent!$J$24</c:f>
              <c:strCache>
                <c:ptCount val="1"/>
                <c:pt idx="0">
                  <c:v>Patent Maintenance Fees</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Patent!$L$21:$O$21</c:f>
              <c:strCache>
                <c:ptCount val="4"/>
                <c:pt idx="0">
                  <c:v>FY 2015</c:v>
                </c:pt>
                <c:pt idx="1">
                  <c:v>FY 2016</c:v>
                </c:pt>
                <c:pt idx="2">
                  <c:v>FY 2017</c:v>
                </c:pt>
                <c:pt idx="3">
                  <c:v>FY 2018</c:v>
                </c:pt>
              </c:strCache>
            </c:strRef>
          </c:cat>
          <c:val>
            <c:numRef>
              <c:f>Patent!$L$24:$O$24</c:f>
              <c:numCache>
                <c:formatCode>0%</c:formatCode>
                <c:ptCount val="4"/>
                <c:pt idx="0">
                  <c:v>0.43463070520863523</c:v>
                </c:pt>
                <c:pt idx="1">
                  <c:v>0.43228269022432197</c:v>
                </c:pt>
                <c:pt idx="2">
                  <c:v>0.40987386029409972</c:v>
                </c:pt>
                <c:pt idx="3">
                  <c:v>0.43192054379818312</c:v>
                </c:pt>
              </c:numCache>
            </c:numRef>
          </c:val>
        </c:ser>
        <c:ser>
          <c:idx val="3"/>
          <c:order val="3"/>
          <c:tx>
            <c:strRef>
              <c:f>Patent!$J$25</c:f>
              <c:strCache>
                <c:ptCount val="1"/>
                <c:pt idx="0">
                  <c:v>Patent Extension of Time Fees</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Patent!$L$21:$O$21</c:f>
              <c:strCache>
                <c:ptCount val="4"/>
                <c:pt idx="0">
                  <c:v>FY 2015</c:v>
                </c:pt>
                <c:pt idx="1">
                  <c:v>FY 2016</c:v>
                </c:pt>
                <c:pt idx="2">
                  <c:v>FY 2017</c:v>
                </c:pt>
                <c:pt idx="3">
                  <c:v>FY 2018</c:v>
                </c:pt>
              </c:strCache>
            </c:strRef>
          </c:cat>
          <c:val>
            <c:numRef>
              <c:f>Patent!$L$25:$O$25</c:f>
              <c:numCache>
                <c:formatCode>0%</c:formatCode>
                <c:ptCount val="4"/>
                <c:pt idx="0">
                  <c:v>5.2664878913598119E-2</c:v>
                </c:pt>
                <c:pt idx="1">
                  <c:v>5.0684026597016214E-2</c:v>
                </c:pt>
                <c:pt idx="2">
                  <c:v>4.6241033434889063E-2</c:v>
                </c:pt>
                <c:pt idx="3">
                  <c:v>4.1779078603136059E-2</c:v>
                </c:pt>
              </c:numCache>
            </c:numRef>
          </c:val>
        </c:ser>
        <c:ser>
          <c:idx val="4"/>
          <c:order val="4"/>
          <c:tx>
            <c:strRef>
              <c:f>Patent!$J$26</c:f>
              <c:strCache>
                <c:ptCount val="1"/>
                <c:pt idx="0">
                  <c:v>Patent Trial and Appeal Fees</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Patent!$L$21:$O$21</c:f>
              <c:strCache>
                <c:ptCount val="4"/>
                <c:pt idx="0">
                  <c:v>FY 2015</c:v>
                </c:pt>
                <c:pt idx="1">
                  <c:v>FY 2016</c:v>
                </c:pt>
                <c:pt idx="2">
                  <c:v>FY 2017</c:v>
                </c:pt>
                <c:pt idx="3">
                  <c:v>FY 2018</c:v>
                </c:pt>
              </c:strCache>
            </c:strRef>
          </c:cat>
          <c:val>
            <c:numRef>
              <c:f>Patent!$L$26:$O$26</c:f>
              <c:numCache>
                <c:formatCode>0%</c:formatCode>
                <c:ptCount val="4"/>
                <c:pt idx="0">
                  <c:v>2.8121505444260661E-2</c:v>
                </c:pt>
                <c:pt idx="1">
                  <c:v>3.4065555225665671E-2</c:v>
                </c:pt>
                <c:pt idx="2">
                  <c:v>4.0119434095106071E-2</c:v>
                </c:pt>
                <c:pt idx="3">
                  <c:v>4.0205763182344811E-2</c:v>
                </c:pt>
              </c:numCache>
            </c:numRef>
          </c:val>
        </c:ser>
        <c:ser>
          <c:idx val="5"/>
          <c:order val="5"/>
          <c:tx>
            <c:strRef>
              <c:f>Patent!$J$27</c:f>
              <c:strCache>
                <c:ptCount val="1"/>
                <c:pt idx="0">
                  <c:v>Patent Cooperation Treaty (PCT) Fees</c:v>
                </c:pt>
              </c:strCache>
            </c:strRef>
          </c:tx>
          <c:spPr>
            <a:solidFill>
              <a:schemeClr val="accent2">
                <a:lumMod val="60000"/>
                <a:lumOff val="40000"/>
              </a:schemeClr>
            </a:solidFill>
          </c:spPr>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Patent!$L$21:$O$21</c:f>
              <c:strCache>
                <c:ptCount val="4"/>
                <c:pt idx="0">
                  <c:v>FY 2015</c:v>
                </c:pt>
                <c:pt idx="1">
                  <c:v>FY 2016</c:v>
                </c:pt>
                <c:pt idx="2">
                  <c:v>FY 2017</c:v>
                </c:pt>
                <c:pt idx="3">
                  <c:v>FY 2018</c:v>
                </c:pt>
              </c:strCache>
            </c:strRef>
          </c:cat>
          <c:val>
            <c:numRef>
              <c:f>Patent!$L$27:$O$27</c:f>
              <c:numCache>
                <c:formatCode>0%</c:formatCode>
                <c:ptCount val="4"/>
                <c:pt idx="0">
                  <c:v>6.6027430830677414E-2</c:v>
                </c:pt>
                <c:pt idx="1">
                  <c:v>6.4226996679023096E-2</c:v>
                </c:pt>
                <c:pt idx="2">
                  <c:v>6.6010271839705037E-2</c:v>
                </c:pt>
                <c:pt idx="3">
                  <c:v>6.4474224424630175E-2</c:v>
                </c:pt>
              </c:numCache>
            </c:numRef>
          </c:val>
        </c:ser>
        <c:ser>
          <c:idx val="6"/>
          <c:order val="6"/>
          <c:tx>
            <c:strRef>
              <c:f>Patent!$J$28</c:f>
              <c:strCache>
                <c:ptCount val="1"/>
                <c:pt idx="0">
                  <c:v>Patent Other</c:v>
                </c:pt>
              </c:strCache>
            </c:strRef>
          </c:tx>
          <c:spPr>
            <a:solidFill>
              <a:schemeClr val="tx2"/>
            </a:solidFill>
          </c:spPr>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Patent!$L$21:$O$21</c:f>
              <c:strCache>
                <c:ptCount val="4"/>
                <c:pt idx="0">
                  <c:v>FY 2015</c:v>
                </c:pt>
                <c:pt idx="1">
                  <c:v>FY 2016</c:v>
                </c:pt>
                <c:pt idx="2">
                  <c:v>FY 2017</c:v>
                </c:pt>
                <c:pt idx="3">
                  <c:v>FY 2018</c:v>
                </c:pt>
              </c:strCache>
            </c:strRef>
          </c:cat>
          <c:val>
            <c:numRef>
              <c:f>Patent!$L$28:$O$28</c:f>
              <c:numCache>
                <c:formatCode>0%</c:formatCode>
                <c:ptCount val="4"/>
                <c:pt idx="0">
                  <c:v>2.382856203316689E-2</c:v>
                </c:pt>
                <c:pt idx="1">
                  <c:v>2.4297190242857817E-2</c:v>
                </c:pt>
                <c:pt idx="2">
                  <c:v>3.588865423299685E-2</c:v>
                </c:pt>
                <c:pt idx="3">
                  <c:v>3.8395796175008289E-2</c:v>
                </c:pt>
              </c:numCache>
            </c:numRef>
          </c:val>
        </c:ser>
        <c:dLbls>
          <c:showLegendKey val="0"/>
          <c:showVal val="0"/>
          <c:showCatName val="0"/>
          <c:showSerName val="0"/>
          <c:showPercent val="0"/>
          <c:showBubbleSize val="0"/>
        </c:dLbls>
        <c:gapWidth val="66"/>
        <c:gapDepth val="84"/>
        <c:shape val="box"/>
        <c:axId val="140915840"/>
        <c:axId val="140917376"/>
        <c:axId val="0"/>
      </c:bar3DChart>
      <c:catAx>
        <c:axId val="140915840"/>
        <c:scaling>
          <c:orientation val="minMax"/>
        </c:scaling>
        <c:delete val="0"/>
        <c:axPos val="b"/>
        <c:majorTickMark val="out"/>
        <c:minorTickMark val="none"/>
        <c:tickLblPos val="nextTo"/>
        <c:crossAx val="140917376"/>
        <c:crosses val="autoZero"/>
        <c:auto val="1"/>
        <c:lblAlgn val="ctr"/>
        <c:lblOffset val="100"/>
        <c:noMultiLvlLbl val="0"/>
      </c:catAx>
      <c:valAx>
        <c:axId val="140917376"/>
        <c:scaling>
          <c:orientation val="minMax"/>
        </c:scaling>
        <c:delete val="0"/>
        <c:axPos val="l"/>
        <c:majorGridlines/>
        <c:numFmt formatCode="0%" sourceLinked="1"/>
        <c:majorTickMark val="out"/>
        <c:minorTickMark val="none"/>
        <c:tickLblPos val="nextTo"/>
        <c:crossAx val="140915840"/>
        <c:crosses val="autoZero"/>
        <c:crossBetween val="between"/>
      </c:valAx>
    </c:plotArea>
    <c:legend>
      <c:legendPos val="r"/>
      <c:layout/>
      <c:overlay val="0"/>
    </c:legend>
    <c:plotVisOnly val="1"/>
    <c:dispBlanksAs val="gap"/>
    <c:showDLblsOverMax val="0"/>
  </c:chart>
  <c:spPr>
    <a:noFill/>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percentStacked"/>
        <c:varyColors val="0"/>
        <c:ser>
          <c:idx val="0"/>
          <c:order val="0"/>
          <c:tx>
            <c:strRef>
              <c:f>'Filings PTAB'!$R$25</c:f>
              <c:strCache>
                <c:ptCount val="1"/>
                <c:pt idx="0">
                  <c:v>Filings</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PTAB'!$T$25:$W$25</c:f>
              <c:numCache>
                <c:formatCode>0%</c:formatCode>
                <c:ptCount val="4"/>
                <c:pt idx="0">
                  <c:v>0.12789960153394225</c:v>
                </c:pt>
                <c:pt idx="1">
                  <c:v>0.12847583148693073</c:v>
                </c:pt>
                <c:pt idx="2">
                  <c:v>0.12914745324079607</c:v>
                </c:pt>
                <c:pt idx="3">
                  <c:v>0.13022059679619521</c:v>
                </c:pt>
              </c:numCache>
            </c:numRef>
          </c:val>
        </c:ser>
        <c:ser>
          <c:idx val="1"/>
          <c:order val="1"/>
          <c:tx>
            <c:strRef>
              <c:f>'Filings PTAB'!$R$26</c:f>
              <c:strCache>
                <c:ptCount val="1"/>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PTAB'!$T$26:$W$26</c:f>
            </c:numRef>
          </c:val>
        </c:ser>
        <c:ser>
          <c:idx val="2"/>
          <c:order val="2"/>
          <c:tx>
            <c:strRef>
              <c:f>'Filings PTAB'!$R$27</c:f>
              <c:strCache>
                <c:ptCount val="1"/>
                <c:pt idx="0">
                  <c:v>Search</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PTAB'!$T$27:$W$27</c:f>
            </c:numRef>
          </c:val>
        </c:ser>
        <c:ser>
          <c:idx val="3"/>
          <c:order val="3"/>
          <c:tx>
            <c:strRef>
              <c:f>'Filings PTAB'!$R$28</c:f>
              <c:strCache>
                <c:ptCount val="1"/>
                <c:pt idx="0">
                  <c:v>Search</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PTAB'!$T$28:$W$28</c:f>
            </c:numRef>
          </c:val>
        </c:ser>
        <c:ser>
          <c:idx val="4"/>
          <c:order val="4"/>
          <c:tx>
            <c:strRef>
              <c:f>'Filings PTAB'!$R$29</c:f>
              <c:strCache>
                <c:ptCount val="1"/>
                <c:pt idx="0">
                  <c:v>Search</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PTAB'!$T$29:$W$29</c:f>
            </c:numRef>
          </c:val>
        </c:ser>
        <c:ser>
          <c:idx val="5"/>
          <c:order val="5"/>
          <c:tx>
            <c:strRef>
              <c:f>'Filings PTAB'!$R$30</c:f>
              <c:strCache>
                <c:ptCount val="1"/>
                <c:pt idx="0">
                  <c:v>Search</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PTAB'!$T$30:$W$30</c:f>
            </c:numRef>
          </c:val>
        </c:ser>
        <c:ser>
          <c:idx val="6"/>
          <c:order val="6"/>
          <c:tx>
            <c:strRef>
              <c:f>'Filings PTAB'!$R$31</c:f>
              <c:strCache>
                <c:ptCount val="1"/>
                <c:pt idx="0">
                  <c:v>Search</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PTAB'!$T$31:$W$31</c:f>
            </c:numRef>
          </c:val>
        </c:ser>
        <c:ser>
          <c:idx val="7"/>
          <c:order val="7"/>
          <c:tx>
            <c:strRef>
              <c:f>'Filings PTAB'!$R$32</c:f>
              <c:strCache>
                <c:ptCount val="1"/>
                <c:pt idx="0">
                  <c:v>Search</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PTAB'!$T$32:$W$32</c:f>
            </c:numRef>
          </c:val>
        </c:ser>
        <c:ser>
          <c:idx val="8"/>
          <c:order val="8"/>
          <c:tx>
            <c:strRef>
              <c:f>'Filings PTAB'!$R$33</c:f>
              <c:strCache>
                <c:ptCount val="1"/>
                <c:pt idx="0">
                  <c:v>Search</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PTAB'!$T$33:$W$33</c:f>
            </c:numRef>
          </c:val>
        </c:ser>
        <c:ser>
          <c:idx val="9"/>
          <c:order val="9"/>
          <c:tx>
            <c:strRef>
              <c:f>'Filings PTAB'!$R$34</c:f>
              <c:strCache>
                <c:ptCount val="1"/>
                <c:pt idx="0">
                  <c:v>Search</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PTAB'!$T$34:$W$34</c:f>
            </c:numRef>
          </c:val>
        </c:ser>
        <c:ser>
          <c:idx val="10"/>
          <c:order val="10"/>
          <c:tx>
            <c:strRef>
              <c:f>'Filings PTAB'!$R$35</c:f>
              <c:strCache>
                <c:ptCount val="1"/>
                <c:pt idx="0">
                  <c:v>Search</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PTAB'!$T$35:$W$35</c:f>
            </c:numRef>
          </c:val>
        </c:ser>
        <c:ser>
          <c:idx val="11"/>
          <c:order val="11"/>
          <c:tx>
            <c:strRef>
              <c:f>'Filings PTAB'!$R$36</c:f>
              <c:strCache>
                <c:ptCount val="1"/>
                <c:pt idx="0">
                  <c:v>Search</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PTAB'!$T$36:$W$36</c:f>
            </c:numRef>
          </c:val>
        </c:ser>
        <c:ser>
          <c:idx val="12"/>
          <c:order val="12"/>
          <c:tx>
            <c:strRef>
              <c:f>'Filings PTAB'!$R$37</c:f>
              <c:strCache>
                <c:ptCount val="1"/>
                <c:pt idx="0">
                  <c:v>Search</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PTAB'!$T$37:$W$37</c:f>
            </c:numRef>
          </c:val>
        </c:ser>
        <c:ser>
          <c:idx val="13"/>
          <c:order val="13"/>
          <c:tx>
            <c:strRef>
              <c:f>'Filings PTAB'!$R$38</c:f>
              <c:strCache>
                <c:ptCount val="1"/>
                <c:pt idx="0">
                  <c:v>Search</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PTAB'!$T$38:$W$38</c:f>
            </c:numRef>
          </c:val>
        </c:ser>
        <c:ser>
          <c:idx val="14"/>
          <c:order val="14"/>
          <c:tx>
            <c:strRef>
              <c:f>'Filings PTAB'!$R$39</c:f>
              <c:strCache>
                <c:ptCount val="1"/>
                <c:pt idx="0">
                  <c:v>Search</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PTAB'!$T$39:$W$39</c:f>
              <c:numCache>
                <c:formatCode>0%</c:formatCode>
                <c:ptCount val="4"/>
                <c:pt idx="0">
                  <c:v>0.20536384628706195</c:v>
                </c:pt>
                <c:pt idx="1">
                  <c:v>0.20575693225113456</c:v>
                </c:pt>
                <c:pt idx="2">
                  <c:v>0.21048028006469552</c:v>
                </c:pt>
                <c:pt idx="3">
                  <c:v>0.21372348002334798</c:v>
                </c:pt>
              </c:numCache>
            </c:numRef>
          </c:val>
        </c:ser>
        <c:ser>
          <c:idx val="15"/>
          <c:order val="15"/>
          <c:tx>
            <c:strRef>
              <c:f>'Filings PTAB'!$R$40</c:f>
              <c:strCache>
                <c:ptCount val="1"/>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PTAB'!$T$40:$W$40</c:f>
            </c:numRef>
          </c:val>
        </c:ser>
        <c:ser>
          <c:idx val="16"/>
          <c:order val="16"/>
          <c:tx>
            <c:strRef>
              <c:f>'Filings PTAB'!$R$41</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PTAB'!$T$41:$W$41</c:f>
            </c:numRef>
          </c:val>
        </c:ser>
        <c:ser>
          <c:idx val="17"/>
          <c:order val="17"/>
          <c:tx>
            <c:strRef>
              <c:f>'Filings PTAB'!$R$42</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PTAB'!$T$42:$W$42</c:f>
            </c:numRef>
          </c:val>
        </c:ser>
        <c:ser>
          <c:idx val="18"/>
          <c:order val="18"/>
          <c:tx>
            <c:strRef>
              <c:f>'Filings PTAB'!$R$43</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PTAB'!$T$43:$W$43</c:f>
            </c:numRef>
          </c:val>
        </c:ser>
        <c:ser>
          <c:idx val="19"/>
          <c:order val="19"/>
          <c:tx>
            <c:strRef>
              <c:f>'Filings PTAB'!$R$44</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PTAB'!$T$44:$W$44</c:f>
            </c:numRef>
          </c:val>
        </c:ser>
        <c:ser>
          <c:idx val="20"/>
          <c:order val="20"/>
          <c:tx>
            <c:strRef>
              <c:f>'Filings PTAB'!$R$45</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PTAB'!$T$45:$W$45</c:f>
            </c:numRef>
          </c:val>
        </c:ser>
        <c:ser>
          <c:idx val="21"/>
          <c:order val="21"/>
          <c:tx>
            <c:strRef>
              <c:f>'Filings PTAB'!$R$46</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PTAB'!$T$46:$W$46</c:f>
            </c:numRef>
          </c:val>
        </c:ser>
        <c:ser>
          <c:idx val="22"/>
          <c:order val="22"/>
          <c:tx>
            <c:strRef>
              <c:f>'Filings PTAB'!$R$47</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PTAB'!$T$47:$W$47</c:f>
            </c:numRef>
          </c:val>
        </c:ser>
        <c:ser>
          <c:idx val="23"/>
          <c:order val="23"/>
          <c:tx>
            <c:strRef>
              <c:f>'Filings PTAB'!$R$48</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PTAB'!$T$48:$W$48</c:f>
            </c:numRef>
          </c:val>
        </c:ser>
        <c:ser>
          <c:idx val="24"/>
          <c:order val="24"/>
          <c:tx>
            <c:strRef>
              <c:f>'Filings PTAB'!$R$49</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PTAB'!$T$49:$W$49</c:f>
            </c:numRef>
          </c:val>
        </c:ser>
        <c:ser>
          <c:idx val="25"/>
          <c:order val="25"/>
          <c:tx>
            <c:strRef>
              <c:f>'Filings PTAB'!$R$50</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PTAB'!$T$50:$W$50</c:f>
            </c:numRef>
          </c:val>
        </c:ser>
        <c:ser>
          <c:idx val="26"/>
          <c:order val="26"/>
          <c:tx>
            <c:strRef>
              <c:f>'Filings PTAB'!$R$51</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PTAB'!$T$51:$W$51</c:f>
            </c:numRef>
          </c:val>
        </c:ser>
        <c:ser>
          <c:idx val="27"/>
          <c:order val="27"/>
          <c:tx>
            <c:strRef>
              <c:f>'Filings PTAB'!$R$52</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PTAB'!$T$52:$W$52</c:f>
            </c:numRef>
          </c:val>
        </c:ser>
        <c:ser>
          <c:idx val="28"/>
          <c:order val="28"/>
          <c:tx>
            <c:strRef>
              <c:f>'Filings PTAB'!$R$53</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PTAB'!$T$53:$W$53</c:f>
            </c:numRef>
          </c:val>
        </c:ser>
        <c:ser>
          <c:idx val="29"/>
          <c:order val="29"/>
          <c:tx>
            <c:strRef>
              <c:f>'Filings PTAB'!$R$54</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PTAB'!$T$54:$W$54</c:f>
            </c:numRef>
          </c:val>
        </c:ser>
        <c:ser>
          <c:idx val="30"/>
          <c:order val="30"/>
          <c:tx>
            <c:strRef>
              <c:f>'Filings PTAB'!$R$55</c:f>
              <c:strCache>
                <c:ptCount val="1"/>
                <c:pt idx="0">
                  <c:v>Exam</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PTAB'!$T$55:$W$55</c:f>
            </c:numRef>
          </c:val>
        </c:ser>
        <c:ser>
          <c:idx val="31"/>
          <c:order val="31"/>
          <c:tx>
            <c:strRef>
              <c:f>'Filings PTAB'!$R$56</c:f>
              <c:strCache>
                <c:ptCount val="1"/>
                <c:pt idx="0">
                  <c:v>Exam</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PTAB'!$T$56:$W$56</c:f>
              <c:numCache>
                <c:formatCode>0%</c:formatCode>
                <c:ptCount val="4"/>
                <c:pt idx="0">
                  <c:v>0.29032895380101126</c:v>
                </c:pt>
                <c:pt idx="1">
                  <c:v>0.28955692969809449</c:v>
                </c:pt>
                <c:pt idx="2">
                  <c:v>0.28149415636835945</c:v>
                </c:pt>
                <c:pt idx="3">
                  <c:v>0.27668097077470855</c:v>
                </c:pt>
              </c:numCache>
            </c:numRef>
          </c:val>
        </c:ser>
        <c:ser>
          <c:idx val="32"/>
          <c:order val="32"/>
          <c:tx>
            <c:strRef>
              <c:f>'Filings PTAB'!$R$57</c:f>
              <c:strCache>
                <c:ptCount val="1"/>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PTAB'!$T$57:$W$57</c:f>
            </c:numRef>
          </c:val>
        </c:ser>
        <c:ser>
          <c:idx val="33"/>
          <c:order val="33"/>
          <c:tx>
            <c:strRef>
              <c:f>'Filings PTAB'!$R$58</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PTAB'!$T$58:$W$58</c:f>
            </c:numRef>
          </c:val>
        </c:ser>
        <c:ser>
          <c:idx val="34"/>
          <c:order val="34"/>
          <c:tx>
            <c:strRef>
              <c:f>'Filings PTAB'!$R$59</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PTAB'!$T$59:$W$59</c:f>
            </c:numRef>
          </c:val>
        </c:ser>
        <c:ser>
          <c:idx val="35"/>
          <c:order val="35"/>
          <c:tx>
            <c:strRef>
              <c:f>'Filings PTAB'!$R$60</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PTAB'!$T$60:$W$60</c:f>
            </c:numRef>
          </c:val>
        </c:ser>
        <c:ser>
          <c:idx val="36"/>
          <c:order val="36"/>
          <c:tx>
            <c:strRef>
              <c:f>'Filings PTAB'!$R$61</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PTAB'!$T$61:$W$61</c:f>
            </c:numRef>
          </c:val>
        </c:ser>
        <c:ser>
          <c:idx val="37"/>
          <c:order val="37"/>
          <c:tx>
            <c:strRef>
              <c:f>'Filings PTAB'!$R$62</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PTAB'!$T$62:$W$62</c:f>
            </c:numRef>
          </c:val>
        </c:ser>
        <c:ser>
          <c:idx val="38"/>
          <c:order val="38"/>
          <c:tx>
            <c:strRef>
              <c:f>'Filings PTAB'!$R$63</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PTAB'!$T$63:$W$63</c:f>
            </c:numRef>
          </c:val>
        </c:ser>
        <c:ser>
          <c:idx val="39"/>
          <c:order val="39"/>
          <c:tx>
            <c:strRef>
              <c:f>'Filings PTAB'!$R$64</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PTAB'!$T$64:$W$64</c:f>
            </c:numRef>
          </c:val>
        </c:ser>
        <c:ser>
          <c:idx val="40"/>
          <c:order val="40"/>
          <c:tx>
            <c:strRef>
              <c:f>'Filings PTAB'!$R$65</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PTAB'!$T$65:$W$65</c:f>
            </c:numRef>
          </c:val>
        </c:ser>
        <c:ser>
          <c:idx val="41"/>
          <c:order val="41"/>
          <c:tx>
            <c:strRef>
              <c:f>'Filings PTAB'!$R$66</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PTAB'!$T$66:$W$66</c:f>
            </c:numRef>
          </c:val>
        </c:ser>
        <c:ser>
          <c:idx val="42"/>
          <c:order val="42"/>
          <c:tx>
            <c:strRef>
              <c:f>'Filings PTAB'!$R$67</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PTAB'!$T$67:$W$67</c:f>
            </c:numRef>
          </c:val>
        </c:ser>
        <c:ser>
          <c:idx val="43"/>
          <c:order val="43"/>
          <c:tx>
            <c:strRef>
              <c:f>'Filings PTAB'!$R$68</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PTAB'!$T$68:$W$68</c:f>
            </c:numRef>
          </c:val>
        </c:ser>
        <c:ser>
          <c:idx val="44"/>
          <c:order val="44"/>
          <c:tx>
            <c:strRef>
              <c:f>'Filings PTAB'!$R$69</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PTAB'!$T$69:$W$69</c:f>
            </c:numRef>
          </c:val>
        </c:ser>
        <c:ser>
          <c:idx val="45"/>
          <c:order val="45"/>
          <c:tx>
            <c:strRef>
              <c:f>'Filings PTAB'!$R$70</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PTAB'!$T$70:$W$70</c:f>
            </c:numRef>
          </c:val>
        </c:ser>
        <c:ser>
          <c:idx val="46"/>
          <c:order val="46"/>
          <c:tx>
            <c:strRef>
              <c:f>'Filings PTAB'!$R$71</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PTAB'!$T$71:$W$71</c:f>
            </c:numRef>
          </c:val>
        </c:ser>
        <c:ser>
          <c:idx val="47"/>
          <c:order val="47"/>
          <c:tx>
            <c:strRef>
              <c:f>'Filings PTAB'!$R$72</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PTAB'!$T$72:$W$72</c:f>
            </c:numRef>
          </c:val>
        </c:ser>
        <c:ser>
          <c:idx val="48"/>
          <c:order val="48"/>
          <c:tx>
            <c:strRef>
              <c:f>'Filings PTAB'!$R$73</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PTAB'!$T$73:$W$73</c:f>
            </c:numRef>
          </c:val>
        </c:ser>
        <c:ser>
          <c:idx val="49"/>
          <c:order val="49"/>
          <c:tx>
            <c:strRef>
              <c:f>'Filings PTAB'!$R$74</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PTAB'!$T$74:$W$74</c:f>
            </c:numRef>
          </c:val>
        </c:ser>
        <c:ser>
          <c:idx val="50"/>
          <c:order val="50"/>
          <c:tx>
            <c:strRef>
              <c:f>'Filings PTAB'!$R$75</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PTAB'!$T$75:$W$75</c:f>
            </c:numRef>
          </c:val>
        </c:ser>
        <c:ser>
          <c:idx val="51"/>
          <c:order val="51"/>
          <c:tx>
            <c:strRef>
              <c:f>'Filings PTAB'!$R$76</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PTAB'!$T$76:$W$76</c:f>
            </c:numRef>
          </c:val>
        </c:ser>
        <c:ser>
          <c:idx val="52"/>
          <c:order val="52"/>
          <c:tx>
            <c:strRef>
              <c:f>'Filings PTAB'!$R$77</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PTAB'!$T$77:$W$77</c:f>
            </c:numRef>
          </c:val>
        </c:ser>
        <c:ser>
          <c:idx val="53"/>
          <c:order val="53"/>
          <c:tx>
            <c:strRef>
              <c:f>'Filings PTAB'!$R$78</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PTAB'!$T$78:$W$78</c:f>
            </c:numRef>
          </c:val>
        </c:ser>
        <c:ser>
          <c:idx val="54"/>
          <c:order val="54"/>
          <c:tx>
            <c:strRef>
              <c:f>'Filings PTAB'!$R$79</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PTAB'!$T$79:$W$79</c:f>
            </c:numRef>
          </c:val>
        </c:ser>
        <c:ser>
          <c:idx val="55"/>
          <c:order val="55"/>
          <c:tx>
            <c:strRef>
              <c:f>'Filings PTAB'!$R$80</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PTAB'!$T$80:$W$80</c:f>
            </c:numRef>
          </c:val>
        </c:ser>
        <c:ser>
          <c:idx val="56"/>
          <c:order val="56"/>
          <c:tx>
            <c:strRef>
              <c:f>'Filings PTAB'!$R$81</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PTAB'!$T$81:$W$81</c:f>
            </c:numRef>
          </c:val>
        </c:ser>
        <c:ser>
          <c:idx val="57"/>
          <c:order val="57"/>
          <c:tx>
            <c:strRef>
              <c:f>'Filings PTAB'!$R$82</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PTAB'!$T$82:$W$82</c:f>
            </c:numRef>
          </c:val>
        </c:ser>
        <c:ser>
          <c:idx val="58"/>
          <c:order val="58"/>
          <c:tx>
            <c:strRef>
              <c:f>'Filings PTAB'!$R$83</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PTAB'!$T$83:$W$83</c:f>
            </c:numRef>
          </c:val>
        </c:ser>
        <c:ser>
          <c:idx val="59"/>
          <c:order val="59"/>
          <c:tx>
            <c:strRef>
              <c:f>'Filings PTAB'!$R$84</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PTAB'!$T$84:$W$84</c:f>
            </c:numRef>
          </c:val>
        </c:ser>
        <c:ser>
          <c:idx val="60"/>
          <c:order val="60"/>
          <c:tx>
            <c:strRef>
              <c:f>'Filings PTAB'!$R$85</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PTAB'!$T$85:$W$85</c:f>
            </c:numRef>
          </c:val>
        </c:ser>
        <c:ser>
          <c:idx val="61"/>
          <c:order val="61"/>
          <c:tx>
            <c:strRef>
              <c:f>'Filings PTAB'!$R$86</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PTAB'!$T$86:$W$86</c:f>
            </c:numRef>
          </c:val>
        </c:ser>
        <c:ser>
          <c:idx val="62"/>
          <c:order val="62"/>
          <c:tx>
            <c:strRef>
              <c:f>'Filings PTAB'!$R$87</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PTAB'!$T$87:$W$87</c:f>
            </c:numRef>
          </c:val>
        </c:ser>
        <c:ser>
          <c:idx val="63"/>
          <c:order val="63"/>
          <c:tx>
            <c:strRef>
              <c:f>'Filings PTAB'!$R$88</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PTAB'!$T$88:$W$88</c:f>
            </c:numRef>
          </c:val>
        </c:ser>
        <c:ser>
          <c:idx val="64"/>
          <c:order val="64"/>
          <c:tx>
            <c:strRef>
              <c:f>'Filings PTAB'!$R$89</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PTAB'!$T$89:$W$89</c:f>
            </c:numRef>
          </c:val>
        </c:ser>
        <c:ser>
          <c:idx val="65"/>
          <c:order val="65"/>
          <c:tx>
            <c:strRef>
              <c:f>'Filings PTAB'!$R$90</c:f>
              <c:strCache>
                <c:ptCount val="1"/>
                <c:pt idx="0">
                  <c:v>Claims</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PTAB'!$T$90:$W$90</c:f>
            </c:numRef>
          </c:val>
        </c:ser>
        <c:ser>
          <c:idx val="66"/>
          <c:order val="66"/>
          <c:tx>
            <c:strRef>
              <c:f>'Filings PTAB'!$R$91</c:f>
              <c:strCache>
                <c:ptCount val="1"/>
                <c:pt idx="0">
                  <c:v>Claims</c:v>
                </c:pt>
              </c:strCache>
            </c:strRef>
          </c:tx>
          <c:spPr>
            <a:solidFill>
              <a:schemeClr val="accent1"/>
            </a:solidFill>
          </c:spPr>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PTAB'!$T$91:$W$91</c:f>
              <c:numCache>
                <c:formatCode>0%</c:formatCode>
                <c:ptCount val="4"/>
                <c:pt idx="0">
                  <c:v>0.11297047862426784</c:v>
                </c:pt>
                <c:pt idx="1">
                  <c:v>0.10934227707473027</c:v>
                </c:pt>
                <c:pt idx="2">
                  <c:v>0.10904542414080595</c:v>
                </c:pt>
                <c:pt idx="3">
                  <c:v>0.1055340269033764</c:v>
                </c:pt>
              </c:numCache>
            </c:numRef>
          </c:val>
        </c:ser>
        <c:ser>
          <c:idx val="67"/>
          <c:order val="67"/>
          <c:tx>
            <c:strRef>
              <c:f>'Filings PTAB'!$R$92</c:f>
              <c:strCache>
                <c:ptCount val="1"/>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PTAB'!$T$92:$W$92</c:f>
            </c:numRef>
          </c:val>
        </c:ser>
        <c:ser>
          <c:idx val="68"/>
          <c:order val="68"/>
          <c:tx>
            <c:strRef>
              <c:f>'Filings PTAB'!$R$93</c:f>
              <c:strCache>
                <c:ptCount val="1"/>
                <c:pt idx="0">
                  <c:v>RCE</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PTAB'!$T$93:$W$93</c:f>
            </c:numRef>
          </c:val>
        </c:ser>
        <c:ser>
          <c:idx val="69"/>
          <c:order val="69"/>
          <c:tx>
            <c:strRef>
              <c:f>'Filings PTAB'!$R$94</c:f>
              <c:strCache>
                <c:ptCount val="1"/>
                <c:pt idx="0">
                  <c:v>RCE</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PTAB'!$T$94:$W$94</c:f>
            </c:numRef>
          </c:val>
        </c:ser>
        <c:ser>
          <c:idx val="70"/>
          <c:order val="70"/>
          <c:tx>
            <c:strRef>
              <c:f>'Filings PTAB'!$R$95</c:f>
              <c:strCache>
                <c:ptCount val="1"/>
                <c:pt idx="0">
                  <c:v>RCE</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PTAB'!$T$95:$W$95</c:f>
            </c:numRef>
          </c:val>
        </c:ser>
        <c:ser>
          <c:idx val="71"/>
          <c:order val="71"/>
          <c:tx>
            <c:strRef>
              <c:f>'Filings PTAB'!$R$96</c:f>
              <c:strCache>
                <c:ptCount val="1"/>
                <c:pt idx="0">
                  <c:v>RCE - 1st Request
</c:v>
                </c:pt>
              </c:strCache>
            </c:strRef>
          </c:tx>
          <c:spPr>
            <a:solidFill>
              <a:schemeClr val="accent2">
                <a:lumMod val="60000"/>
                <a:lumOff val="40000"/>
              </a:schemeClr>
            </a:solidFill>
          </c:spPr>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PTAB'!$T$96:$W$96</c:f>
              <c:numCache>
                <c:formatCode>0%</c:formatCode>
                <c:ptCount val="4"/>
                <c:pt idx="0">
                  <c:v>0.1509776280398652</c:v>
                </c:pt>
                <c:pt idx="1">
                  <c:v>0.16375142643066712</c:v>
                </c:pt>
                <c:pt idx="2">
                  <c:v>0.1684212444201087</c:v>
                </c:pt>
                <c:pt idx="3">
                  <c:v>0.17193803157618037</c:v>
                </c:pt>
              </c:numCache>
            </c:numRef>
          </c:val>
        </c:ser>
        <c:ser>
          <c:idx val="72"/>
          <c:order val="72"/>
          <c:tx>
            <c:strRef>
              <c:f>'Filings PTAB'!$R$97</c:f>
              <c:strCache>
                <c:ptCount val="1"/>
                <c:pt idx="0">
                  <c:v>REQUEST FOR CONTINUED EXAMINATION (RCE) - 2ND AND SUBSEQENT REQUEST (SEE 37 CFR 1.114)</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PTAB'!$T$97:$W$97</c:f>
            </c:numRef>
          </c:val>
        </c:ser>
        <c:ser>
          <c:idx val="73"/>
          <c:order val="73"/>
          <c:tx>
            <c:strRef>
              <c:f>'Filings PTAB'!$R$98</c:f>
              <c:strCache>
                <c:ptCount val="1"/>
                <c:pt idx="0">
                  <c:v>Second and Subsequent RCE</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PTAB'!$T$98:$W$98</c:f>
            </c:numRef>
          </c:val>
        </c:ser>
        <c:ser>
          <c:idx val="74"/>
          <c:order val="74"/>
          <c:tx>
            <c:strRef>
              <c:f>'Filings PTAB'!$R$99</c:f>
              <c:strCache>
                <c:ptCount val="1"/>
                <c:pt idx="0">
                  <c:v>Second and Subsequent RCE</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PTAB'!$T$99:$W$99</c:f>
            </c:numRef>
          </c:val>
        </c:ser>
        <c:ser>
          <c:idx val="75"/>
          <c:order val="75"/>
          <c:tx>
            <c:strRef>
              <c:f>'Filings PTAB'!$R$100</c:f>
              <c:strCache>
                <c:ptCount val="1"/>
                <c:pt idx="0">
                  <c:v>Second and Subsequent RCE</c:v>
                </c:pt>
              </c:strCache>
            </c:strRef>
          </c:tx>
          <c:invertIfNegative val="0"/>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PTAB'!$T$100:$W$100</c:f>
            </c:numRef>
          </c:val>
        </c:ser>
        <c:ser>
          <c:idx val="76"/>
          <c:order val="76"/>
          <c:tx>
            <c:strRef>
              <c:f>'Filings PTAB'!$R$101</c:f>
              <c:strCache>
                <c:ptCount val="1"/>
                <c:pt idx="0">
                  <c:v>RCE - 2nd and Subsequent Request</c:v>
                </c:pt>
              </c:strCache>
            </c:strRef>
          </c:tx>
          <c:spPr>
            <a:solidFill>
              <a:schemeClr val="bg1">
                <a:lumMod val="65000"/>
              </a:schemeClr>
            </a:solidFill>
          </c:spPr>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PTAB'!$T$2:$W$101</c:f>
              <c:strCache>
                <c:ptCount val="28"/>
                <c:pt idx="0">
                  <c:v>FY 2015</c:v>
                </c:pt>
                <c:pt idx="1">
                  <c:v>FY 2016</c:v>
                </c:pt>
                <c:pt idx="2">
                  <c:v>FY 2017</c:v>
                </c:pt>
                <c:pt idx="3">
                  <c:v>FY 2018</c:v>
                </c:pt>
                <c:pt idx="4">
                  <c:v>13%</c:v>
                </c:pt>
                <c:pt idx="5">
                  <c:v>13%</c:v>
                </c:pt>
                <c:pt idx="6">
                  <c:v>13%</c:v>
                </c:pt>
                <c:pt idx="7">
                  <c:v>13%</c:v>
                </c:pt>
                <c:pt idx="8">
                  <c:v>21%</c:v>
                </c:pt>
                <c:pt idx="9">
                  <c:v>21%</c:v>
                </c:pt>
                <c:pt idx="10">
                  <c:v>21%</c:v>
                </c:pt>
                <c:pt idx="11">
                  <c:v>21%</c:v>
                </c:pt>
                <c:pt idx="12">
                  <c:v>29%</c:v>
                </c:pt>
                <c:pt idx="13">
                  <c:v>29%</c:v>
                </c:pt>
                <c:pt idx="14">
                  <c:v>28%</c:v>
                </c:pt>
                <c:pt idx="15">
                  <c:v>28%</c:v>
                </c:pt>
                <c:pt idx="16">
                  <c:v>11%</c:v>
                </c:pt>
                <c:pt idx="17">
                  <c:v>11%</c:v>
                </c:pt>
                <c:pt idx="18">
                  <c:v>11%</c:v>
                </c:pt>
                <c:pt idx="19">
                  <c:v>11%</c:v>
                </c:pt>
                <c:pt idx="20">
                  <c:v>15%</c:v>
                </c:pt>
                <c:pt idx="21">
                  <c:v>16%</c:v>
                </c:pt>
                <c:pt idx="22">
                  <c:v>17%</c:v>
                </c:pt>
                <c:pt idx="23">
                  <c:v>17%</c:v>
                </c:pt>
                <c:pt idx="24">
                  <c:v>11%</c:v>
                </c:pt>
                <c:pt idx="25">
                  <c:v>10%</c:v>
                </c:pt>
                <c:pt idx="26">
                  <c:v>10%</c:v>
                </c:pt>
                <c:pt idx="27">
                  <c:v>10%</c:v>
                </c:pt>
              </c:strCache>
            </c:strRef>
          </c:cat>
          <c:val>
            <c:numRef>
              <c:f>'Filings PTAB'!$T$101:$W$101</c:f>
              <c:numCache>
                <c:formatCode>0%</c:formatCode>
                <c:ptCount val="4"/>
                <c:pt idx="0">
                  <c:v>0.11245949171385146</c:v>
                </c:pt>
                <c:pt idx="1">
                  <c:v>0.10311660305844284</c:v>
                </c:pt>
                <c:pt idx="2">
                  <c:v>0.10141144176523438</c:v>
                </c:pt>
                <c:pt idx="3">
                  <c:v>0.10190289392619149</c:v>
                </c:pt>
              </c:numCache>
            </c:numRef>
          </c:val>
        </c:ser>
        <c:dLbls>
          <c:showLegendKey val="0"/>
          <c:showVal val="0"/>
          <c:showCatName val="0"/>
          <c:showSerName val="0"/>
          <c:showPercent val="0"/>
          <c:showBubbleSize val="0"/>
        </c:dLbls>
        <c:gapWidth val="67"/>
        <c:gapDepth val="75"/>
        <c:shape val="box"/>
        <c:axId val="141453568"/>
        <c:axId val="141459456"/>
        <c:axId val="0"/>
      </c:bar3DChart>
      <c:catAx>
        <c:axId val="141453568"/>
        <c:scaling>
          <c:orientation val="minMax"/>
        </c:scaling>
        <c:delete val="0"/>
        <c:axPos val="b"/>
        <c:majorTickMark val="out"/>
        <c:minorTickMark val="none"/>
        <c:tickLblPos val="nextTo"/>
        <c:crossAx val="141459456"/>
        <c:crosses val="autoZero"/>
        <c:auto val="1"/>
        <c:lblAlgn val="ctr"/>
        <c:lblOffset val="100"/>
        <c:noMultiLvlLbl val="0"/>
      </c:catAx>
      <c:valAx>
        <c:axId val="141459456"/>
        <c:scaling>
          <c:orientation val="minMax"/>
        </c:scaling>
        <c:delete val="0"/>
        <c:axPos val="l"/>
        <c:majorGridlines/>
        <c:numFmt formatCode="0%" sourceLinked="1"/>
        <c:majorTickMark val="out"/>
        <c:minorTickMark val="none"/>
        <c:tickLblPos val="nextTo"/>
        <c:crossAx val="141453568"/>
        <c:crosses val="autoZero"/>
        <c:crossBetween val="between"/>
      </c:valAx>
    </c:plotArea>
    <c:legend>
      <c:legendPos val="r"/>
      <c:layout/>
      <c:overlay val="0"/>
    </c:legend>
    <c:plotVisOnly val="1"/>
    <c:dispBlanksAs val="gap"/>
    <c:showDLblsOverMax val="0"/>
  </c:chart>
  <c:spPr>
    <a:noFill/>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percentStacked"/>
        <c:varyColors val="0"/>
        <c:ser>
          <c:idx val="0"/>
          <c:order val="0"/>
          <c:tx>
            <c:strRef>
              <c:f>'Filings PTAB'!$R$104</c:f>
              <c:strCache>
                <c:ptCount val="1"/>
                <c:pt idx="0">
                  <c:v>Notice of Appeal</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PTAB'!$T$103:$W$103</c:f>
              <c:strCache>
                <c:ptCount val="4"/>
                <c:pt idx="0">
                  <c:v>FY 2015</c:v>
                </c:pt>
                <c:pt idx="1">
                  <c:v>FY 2016</c:v>
                </c:pt>
                <c:pt idx="2">
                  <c:v>FY 2017</c:v>
                </c:pt>
                <c:pt idx="3">
                  <c:v>FY 2018</c:v>
                </c:pt>
              </c:strCache>
            </c:strRef>
          </c:cat>
          <c:val>
            <c:numRef>
              <c:f>'Filings PTAB'!$T$104:$W$104</c:f>
              <c:numCache>
                <c:formatCode>0%</c:formatCode>
                <c:ptCount val="4"/>
                <c:pt idx="0">
                  <c:v>0.24272478806598782</c:v>
                </c:pt>
                <c:pt idx="1">
                  <c:v>0.22743497813985306</c:v>
                </c:pt>
                <c:pt idx="2">
                  <c:v>0.20469180822533278</c:v>
                </c:pt>
                <c:pt idx="3">
                  <c:v>0.1804675337976529</c:v>
                </c:pt>
              </c:numCache>
            </c:numRef>
          </c:val>
        </c:ser>
        <c:ser>
          <c:idx val="1"/>
          <c:order val="1"/>
          <c:tx>
            <c:strRef>
              <c:f>'Filings PTAB'!$R$105</c:f>
              <c:strCache>
                <c:ptCount val="1"/>
                <c:pt idx="0">
                  <c:v>Filing a Brief</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PTAB'!$T$103:$W$103</c:f>
              <c:strCache>
                <c:ptCount val="4"/>
                <c:pt idx="0">
                  <c:v>FY 2015</c:v>
                </c:pt>
                <c:pt idx="1">
                  <c:v>FY 2016</c:v>
                </c:pt>
                <c:pt idx="2">
                  <c:v>FY 2017</c:v>
                </c:pt>
                <c:pt idx="3">
                  <c:v>FY 2018</c:v>
                </c:pt>
              </c:strCache>
            </c:strRef>
          </c:cat>
          <c:val>
            <c:numRef>
              <c:f>'Filings PTAB'!$T$105:$W$105</c:f>
              <c:numCache>
                <c:formatCode>0%</c:formatCode>
                <c:ptCount val="4"/>
                <c:pt idx="0">
                  <c:v>8.4852339347671214E-3</c:v>
                </c:pt>
                <c:pt idx="1">
                  <c:v>1.1281911879232869E-2</c:v>
                </c:pt>
                <c:pt idx="2">
                  <c:v>8.6414782610742483E-3</c:v>
                </c:pt>
                <c:pt idx="3">
                  <c:v>7.161673477034382E-3</c:v>
                </c:pt>
              </c:numCache>
            </c:numRef>
          </c:val>
        </c:ser>
        <c:ser>
          <c:idx val="2"/>
          <c:order val="2"/>
          <c:tx>
            <c:strRef>
              <c:f>'Filings PTAB'!$R$106</c:f>
              <c:strCache>
                <c:ptCount val="1"/>
                <c:pt idx="0">
                  <c:v>Forwarding an Appeal</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PTAB'!$T$103:$W$103</c:f>
              <c:strCache>
                <c:ptCount val="4"/>
                <c:pt idx="0">
                  <c:v>FY 2015</c:v>
                </c:pt>
                <c:pt idx="1">
                  <c:v>FY 2016</c:v>
                </c:pt>
                <c:pt idx="2">
                  <c:v>FY 2017</c:v>
                </c:pt>
                <c:pt idx="3">
                  <c:v>FY 2018</c:v>
                </c:pt>
              </c:strCache>
            </c:strRef>
          </c:cat>
          <c:val>
            <c:numRef>
              <c:f>'Filings PTAB'!$T$106:$W$106</c:f>
              <c:numCache>
                <c:formatCode>0%</c:formatCode>
                <c:ptCount val="4"/>
                <c:pt idx="0">
                  <c:v>0.19313371606096755</c:v>
                </c:pt>
                <c:pt idx="1">
                  <c:v>0.20265049429165138</c:v>
                </c:pt>
                <c:pt idx="2">
                  <c:v>0.18238573702945721</c:v>
                </c:pt>
                <c:pt idx="3">
                  <c:v>0.16080127703664435</c:v>
                </c:pt>
              </c:numCache>
            </c:numRef>
          </c:val>
        </c:ser>
        <c:ser>
          <c:idx val="3"/>
          <c:order val="3"/>
          <c:tx>
            <c:strRef>
              <c:f>'Filings PTAB'!$R$107</c:f>
              <c:strCache>
                <c:ptCount val="1"/>
                <c:pt idx="0">
                  <c:v>Request for Oral Hearing</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PTAB'!$T$103:$W$103</c:f>
              <c:strCache>
                <c:ptCount val="4"/>
                <c:pt idx="0">
                  <c:v>FY 2015</c:v>
                </c:pt>
                <c:pt idx="1">
                  <c:v>FY 2016</c:v>
                </c:pt>
                <c:pt idx="2">
                  <c:v>FY 2017</c:v>
                </c:pt>
                <c:pt idx="3">
                  <c:v>FY 2018</c:v>
                </c:pt>
              </c:strCache>
            </c:strRef>
          </c:cat>
          <c:val>
            <c:numRef>
              <c:f>'Filings PTAB'!$T$107:$W$107</c:f>
              <c:numCache>
                <c:formatCode>0%</c:formatCode>
                <c:ptCount val="4"/>
                <c:pt idx="0">
                  <c:v>1.3741183121488792E-2</c:v>
                </c:pt>
                <c:pt idx="1">
                  <c:v>1.3303992107611773E-2</c:v>
                </c:pt>
                <c:pt idx="2">
                  <c:v>9.8576061989115206E-3</c:v>
                </c:pt>
                <c:pt idx="3">
                  <c:v>7.9028199321696836E-3</c:v>
                </c:pt>
              </c:numCache>
            </c:numRef>
          </c:val>
        </c:ser>
        <c:ser>
          <c:idx val="4"/>
          <c:order val="4"/>
          <c:tx>
            <c:strRef>
              <c:f>'Filings PTAB'!$R$108</c:f>
              <c:strCache>
                <c:ptCount val="1"/>
                <c:pt idx="0">
                  <c:v>Inter Partes Review Request Fee</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PTAB'!$T$103:$W$103</c:f>
              <c:strCache>
                <c:ptCount val="4"/>
                <c:pt idx="0">
                  <c:v>FY 2015</c:v>
                </c:pt>
                <c:pt idx="1">
                  <c:v>FY 2016</c:v>
                </c:pt>
                <c:pt idx="2">
                  <c:v>FY 2017</c:v>
                </c:pt>
                <c:pt idx="3">
                  <c:v>FY 2018</c:v>
                </c:pt>
              </c:strCache>
            </c:strRef>
          </c:cat>
          <c:val>
            <c:numRef>
              <c:f>'Filings PTAB'!$T$108:$W$108</c:f>
              <c:numCache>
                <c:formatCode>0%</c:formatCode>
                <c:ptCount val="4"/>
                <c:pt idx="0">
                  <c:v>0.21663823441127336</c:v>
                </c:pt>
                <c:pt idx="1">
                  <c:v>0.18591546271187206</c:v>
                </c:pt>
                <c:pt idx="2">
                  <c:v>0.22575671323706617</c:v>
                </c:pt>
                <c:pt idx="3">
                  <c:v>0.25190079060029541</c:v>
                </c:pt>
              </c:numCache>
            </c:numRef>
          </c:val>
        </c:ser>
        <c:ser>
          <c:idx val="5"/>
          <c:order val="5"/>
          <c:tx>
            <c:strRef>
              <c:f>'Filings PTAB'!$R$109</c:f>
              <c:strCache>
                <c:ptCount val="1"/>
                <c:pt idx="0">
                  <c:v>Inter Partes Review Post - Institution Fee</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PTAB'!$T$103:$W$103</c:f>
              <c:strCache>
                <c:ptCount val="4"/>
                <c:pt idx="0">
                  <c:v>FY 2015</c:v>
                </c:pt>
                <c:pt idx="1">
                  <c:v>FY 2016</c:v>
                </c:pt>
                <c:pt idx="2">
                  <c:v>FY 2017</c:v>
                </c:pt>
                <c:pt idx="3">
                  <c:v>FY 2018</c:v>
                </c:pt>
              </c:strCache>
            </c:strRef>
          </c:cat>
          <c:val>
            <c:numRef>
              <c:f>'Filings PTAB'!$T$109:$W$109</c:f>
              <c:numCache>
                <c:formatCode>0%</c:formatCode>
                <c:ptCount val="4"/>
                <c:pt idx="0">
                  <c:v>0.26581800011959833</c:v>
                </c:pt>
                <c:pt idx="1">
                  <c:v>0.27106269182864051</c:v>
                </c:pt>
                <c:pt idx="2">
                  <c:v>0.27271317908977322</c:v>
                </c:pt>
                <c:pt idx="3">
                  <c:v>0.28694422230972605</c:v>
                </c:pt>
              </c:numCache>
            </c:numRef>
          </c:val>
        </c:ser>
        <c:ser>
          <c:idx val="6"/>
          <c:order val="6"/>
          <c:tx>
            <c:strRef>
              <c:f>'Filings PTAB'!$R$110</c:f>
              <c:strCache>
                <c:ptCount val="1"/>
                <c:pt idx="0">
                  <c:v>Post-Grant or Covered Business Method Review Request Fee</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PTAB'!$T$103:$W$103</c:f>
              <c:strCache>
                <c:ptCount val="4"/>
                <c:pt idx="0">
                  <c:v>FY 2015</c:v>
                </c:pt>
                <c:pt idx="1">
                  <c:v>FY 2016</c:v>
                </c:pt>
                <c:pt idx="2">
                  <c:v>FY 2017</c:v>
                </c:pt>
                <c:pt idx="3">
                  <c:v>FY 2018</c:v>
                </c:pt>
              </c:strCache>
            </c:strRef>
          </c:cat>
          <c:val>
            <c:numRef>
              <c:f>'Filings PTAB'!$T$110:$W$110</c:f>
              <c:numCache>
                <c:formatCode>0%</c:formatCode>
                <c:ptCount val="4"/>
                <c:pt idx="0">
                  <c:v>2.7586347806356656E-2</c:v>
                </c:pt>
                <c:pt idx="1">
                  <c:v>4.7207491031512581E-2</c:v>
                </c:pt>
                <c:pt idx="2">
                  <c:v>5.311787471899395E-2</c:v>
                </c:pt>
                <c:pt idx="3">
                  <c:v>5.9345381128871888E-2</c:v>
                </c:pt>
              </c:numCache>
            </c:numRef>
          </c:val>
        </c:ser>
        <c:ser>
          <c:idx val="7"/>
          <c:order val="7"/>
          <c:tx>
            <c:strRef>
              <c:f>'Filings PTAB'!$R$111</c:f>
              <c:strCache>
                <c:ptCount val="1"/>
                <c:pt idx="0">
                  <c:v>Post-Grant or Covered Business Method Review Post-Institution Fee</c:v>
                </c:pt>
              </c:strCache>
            </c:strRef>
          </c:tx>
          <c:invertIfNegative val="0"/>
          <c:dLbls>
            <c:txPr>
              <a:bodyPr/>
              <a:lstStyle/>
              <a:p>
                <a:pPr>
                  <a:defRPr sz="900" b="1">
                    <a:solidFill>
                      <a:schemeClr val="bg1"/>
                    </a:solidFill>
                  </a:defRPr>
                </a:pPr>
                <a:endParaRPr lang="en-US"/>
              </a:p>
            </c:txPr>
            <c:showLegendKey val="0"/>
            <c:showVal val="1"/>
            <c:showCatName val="0"/>
            <c:showSerName val="0"/>
            <c:showPercent val="0"/>
            <c:showBubbleSize val="0"/>
            <c:showLeaderLines val="0"/>
          </c:dLbls>
          <c:cat>
            <c:strRef>
              <c:f>'Filings PTAB'!$T$103:$W$103</c:f>
              <c:strCache>
                <c:ptCount val="4"/>
                <c:pt idx="0">
                  <c:v>FY 2015</c:v>
                </c:pt>
                <c:pt idx="1">
                  <c:v>FY 2016</c:v>
                </c:pt>
                <c:pt idx="2">
                  <c:v>FY 2017</c:v>
                </c:pt>
                <c:pt idx="3">
                  <c:v>FY 2018</c:v>
                </c:pt>
              </c:strCache>
            </c:strRef>
          </c:cat>
          <c:val>
            <c:numRef>
              <c:f>'Filings PTAB'!$T$111:$W$111</c:f>
              <c:numCache>
                <c:formatCode>0%</c:formatCode>
                <c:ptCount val="4"/>
                <c:pt idx="0">
                  <c:v>3.1872496479560371E-2</c:v>
                </c:pt>
                <c:pt idx="1">
                  <c:v>4.114297800962579E-2</c:v>
                </c:pt>
                <c:pt idx="2">
                  <c:v>4.283560323939082E-2</c:v>
                </c:pt>
                <c:pt idx="3">
                  <c:v>4.5476301717605382E-2</c:v>
                </c:pt>
              </c:numCache>
            </c:numRef>
          </c:val>
        </c:ser>
        <c:dLbls>
          <c:showLegendKey val="0"/>
          <c:showVal val="0"/>
          <c:showCatName val="0"/>
          <c:showSerName val="0"/>
          <c:showPercent val="0"/>
          <c:showBubbleSize val="0"/>
        </c:dLbls>
        <c:gapWidth val="65"/>
        <c:gapDepth val="75"/>
        <c:shape val="box"/>
        <c:axId val="141533184"/>
        <c:axId val="141534720"/>
        <c:axId val="0"/>
      </c:bar3DChart>
      <c:catAx>
        <c:axId val="141533184"/>
        <c:scaling>
          <c:orientation val="minMax"/>
        </c:scaling>
        <c:delete val="0"/>
        <c:axPos val="b"/>
        <c:majorTickMark val="out"/>
        <c:minorTickMark val="none"/>
        <c:tickLblPos val="nextTo"/>
        <c:crossAx val="141534720"/>
        <c:crosses val="autoZero"/>
        <c:auto val="1"/>
        <c:lblAlgn val="ctr"/>
        <c:lblOffset val="100"/>
        <c:noMultiLvlLbl val="0"/>
      </c:catAx>
      <c:valAx>
        <c:axId val="141534720"/>
        <c:scaling>
          <c:orientation val="minMax"/>
        </c:scaling>
        <c:delete val="0"/>
        <c:axPos val="l"/>
        <c:majorGridlines/>
        <c:numFmt formatCode="0%" sourceLinked="1"/>
        <c:majorTickMark val="out"/>
        <c:minorTickMark val="none"/>
        <c:tickLblPos val="nextTo"/>
        <c:crossAx val="141533184"/>
        <c:crosses val="autoZero"/>
        <c:crossBetween val="between"/>
      </c:valAx>
    </c:plotArea>
    <c:legend>
      <c:legendPos val="r"/>
      <c:layout>
        <c:manualLayout>
          <c:xMode val="edge"/>
          <c:yMode val="edge"/>
          <c:x val="0.6641182466870541"/>
          <c:y val="5.7556078686040534E-2"/>
          <c:w val="0.32059123343527018"/>
          <c:h val="0.88488784262791897"/>
        </c:manualLayout>
      </c:layout>
      <c:overlay val="0"/>
      <c:txPr>
        <a:bodyPr/>
        <a:lstStyle/>
        <a:p>
          <a:pPr>
            <a:defRPr sz="900"/>
          </a:pPr>
          <a:endParaRPr lang="en-US"/>
        </a:p>
      </c:txPr>
    </c:legend>
    <c:plotVisOnly val="1"/>
    <c:dispBlanksAs val="gap"/>
    <c:showDLblsOverMax val="0"/>
  </c:chart>
  <c:spPr>
    <a:noFill/>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Patent Fees</a:t>
            </a:r>
          </a:p>
          <a:p>
            <a:pPr>
              <a:defRPr/>
            </a:pPr>
            <a:r>
              <a:rPr lang="en-US" sz="1200"/>
              <a:t>Front End in Blue, Back End in Red</a:t>
            </a:r>
          </a:p>
        </c:rich>
      </c:tx>
      <c:layout/>
      <c:overlay val="1"/>
    </c:title>
    <c:autoTitleDeleted val="0"/>
    <c:plotArea>
      <c:layout>
        <c:manualLayout>
          <c:layoutTarget val="inner"/>
          <c:xMode val="edge"/>
          <c:yMode val="edge"/>
          <c:x val="9.3028575332638738E-2"/>
          <c:y val="0.12815483196024585"/>
          <c:w val="0.86023632295420771"/>
          <c:h val="0.52691694236533493"/>
        </c:manualLayout>
      </c:layout>
      <c:barChart>
        <c:barDir val="bar"/>
        <c:grouping val="stacked"/>
        <c:varyColors val="0"/>
        <c:ser>
          <c:idx val="0"/>
          <c:order val="0"/>
          <c:tx>
            <c:strRef>
              <c:f>Sheet1!$C$2</c:f>
              <c:strCache>
                <c:ptCount val="1"/>
                <c:pt idx="0">
                  <c:v>Filing of Utility Patent Application</c:v>
                </c:pt>
              </c:strCache>
            </c:strRef>
          </c:tx>
          <c:spPr>
            <a:solidFill>
              <a:schemeClr val="tx2">
                <a:lumMod val="50000"/>
              </a:schemeClr>
            </a:solidFill>
          </c:spPr>
          <c:invertIfNegative val="0"/>
          <c:cat>
            <c:strRef>
              <c:f>Sheet1!$D$1:$E$1</c:f>
              <c:strCache>
                <c:ptCount val="2"/>
                <c:pt idx="0">
                  <c:v>Proposed Fees</c:v>
                </c:pt>
                <c:pt idx="1">
                  <c:v>After AIA Implementation</c:v>
                </c:pt>
              </c:strCache>
            </c:strRef>
          </c:cat>
          <c:val>
            <c:numRef>
              <c:f>Sheet1!$D$2:$E$2</c:f>
              <c:numCache>
                <c:formatCode>"$"#,##0_);\("$"#,##0\)</c:formatCode>
                <c:ptCount val="2"/>
                <c:pt idx="0">
                  <c:v>300</c:v>
                </c:pt>
                <c:pt idx="1">
                  <c:v>280</c:v>
                </c:pt>
              </c:numCache>
            </c:numRef>
          </c:val>
        </c:ser>
        <c:ser>
          <c:idx val="1"/>
          <c:order val="1"/>
          <c:tx>
            <c:strRef>
              <c:f>Sheet1!$C$3</c:f>
              <c:strCache>
                <c:ptCount val="1"/>
                <c:pt idx="0">
                  <c:v>Search of Utility Patent Application</c:v>
                </c:pt>
              </c:strCache>
            </c:strRef>
          </c:tx>
          <c:spPr>
            <a:solidFill>
              <a:schemeClr val="accent1">
                <a:lumMod val="50000"/>
              </a:schemeClr>
            </a:solidFill>
          </c:spPr>
          <c:invertIfNegative val="0"/>
          <c:cat>
            <c:strRef>
              <c:f>Sheet1!$D$1:$E$1</c:f>
              <c:strCache>
                <c:ptCount val="2"/>
                <c:pt idx="0">
                  <c:v>Proposed Fees</c:v>
                </c:pt>
                <c:pt idx="1">
                  <c:v>After AIA Implementation</c:v>
                </c:pt>
              </c:strCache>
            </c:strRef>
          </c:cat>
          <c:val>
            <c:numRef>
              <c:f>Sheet1!$D$3:$E$3</c:f>
              <c:numCache>
                <c:formatCode>"$"#,##0_);\("$"#,##0\)</c:formatCode>
                <c:ptCount val="2"/>
                <c:pt idx="0">
                  <c:v>660</c:v>
                </c:pt>
                <c:pt idx="1">
                  <c:v>600</c:v>
                </c:pt>
              </c:numCache>
            </c:numRef>
          </c:val>
        </c:ser>
        <c:ser>
          <c:idx val="2"/>
          <c:order val="2"/>
          <c:tx>
            <c:strRef>
              <c:f>Sheet1!$C$4</c:f>
              <c:strCache>
                <c:ptCount val="1"/>
                <c:pt idx="0">
                  <c:v>Examination of Utility Patent Application</c:v>
                </c:pt>
              </c:strCache>
            </c:strRef>
          </c:tx>
          <c:spPr>
            <a:solidFill>
              <a:schemeClr val="accent1">
                <a:lumMod val="75000"/>
              </a:schemeClr>
            </a:solidFill>
          </c:spPr>
          <c:invertIfNegative val="0"/>
          <c:cat>
            <c:strRef>
              <c:f>Sheet1!$D$1:$E$1</c:f>
              <c:strCache>
                <c:ptCount val="2"/>
                <c:pt idx="0">
                  <c:v>Proposed Fees</c:v>
                </c:pt>
                <c:pt idx="1">
                  <c:v>After AIA Implementation</c:v>
                </c:pt>
              </c:strCache>
            </c:strRef>
          </c:cat>
          <c:val>
            <c:numRef>
              <c:f>Sheet1!$D$4:$E$4</c:f>
              <c:numCache>
                <c:formatCode>"$"#,##0_);\("$"#,##0\)</c:formatCode>
                <c:ptCount val="2"/>
                <c:pt idx="0">
                  <c:v>760</c:v>
                </c:pt>
                <c:pt idx="1">
                  <c:v>720</c:v>
                </c:pt>
              </c:numCache>
            </c:numRef>
          </c:val>
        </c:ser>
        <c:ser>
          <c:idx val="3"/>
          <c:order val="3"/>
          <c:tx>
            <c:strRef>
              <c:f>Sheet1!$C$5</c:f>
              <c:strCache>
                <c:ptCount val="1"/>
                <c:pt idx="0">
                  <c:v>Request for Continued Examination</c:v>
                </c:pt>
              </c:strCache>
            </c:strRef>
          </c:tx>
          <c:spPr>
            <a:solidFill>
              <a:schemeClr val="tx2">
                <a:lumMod val="60000"/>
                <a:lumOff val="40000"/>
              </a:schemeClr>
            </a:solidFill>
          </c:spPr>
          <c:invertIfNegative val="0"/>
          <c:cat>
            <c:strRef>
              <c:f>Sheet1!$D$1:$E$1</c:f>
              <c:strCache>
                <c:ptCount val="2"/>
                <c:pt idx="0">
                  <c:v>Proposed Fees</c:v>
                </c:pt>
                <c:pt idx="1">
                  <c:v>After AIA Implementation</c:v>
                </c:pt>
              </c:strCache>
            </c:strRef>
          </c:cat>
          <c:val>
            <c:numRef>
              <c:f>Sheet1!$D$5:$E$5</c:f>
              <c:numCache>
                <c:formatCode>"$"#,##0_);\("$"#,##0\)</c:formatCode>
                <c:ptCount val="2"/>
                <c:pt idx="0">
                  <c:v>1500</c:v>
                </c:pt>
                <c:pt idx="1">
                  <c:v>1200</c:v>
                </c:pt>
              </c:numCache>
            </c:numRef>
          </c:val>
        </c:ser>
        <c:ser>
          <c:idx val="4"/>
          <c:order val="4"/>
          <c:tx>
            <c:strRef>
              <c:f>Sheet1!$C$6</c:f>
              <c:strCache>
                <c:ptCount val="1"/>
                <c:pt idx="0">
                  <c:v>Utility Issue</c:v>
                </c:pt>
              </c:strCache>
            </c:strRef>
          </c:tx>
          <c:spPr>
            <a:solidFill>
              <a:schemeClr val="accent2">
                <a:lumMod val="50000"/>
              </a:schemeClr>
            </a:solidFill>
          </c:spPr>
          <c:invertIfNegative val="0"/>
          <c:cat>
            <c:strRef>
              <c:f>Sheet1!$D$1:$E$1</c:f>
              <c:strCache>
                <c:ptCount val="2"/>
                <c:pt idx="0">
                  <c:v>Proposed Fees</c:v>
                </c:pt>
                <c:pt idx="1">
                  <c:v>After AIA Implementation</c:v>
                </c:pt>
              </c:strCache>
            </c:strRef>
          </c:cat>
          <c:val>
            <c:numRef>
              <c:f>Sheet1!$D$6:$E$6</c:f>
              <c:numCache>
                <c:formatCode>"$"#,##0_);\("$"#,##0\)</c:formatCode>
                <c:ptCount val="2"/>
                <c:pt idx="0">
                  <c:v>1000</c:v>
                </c:pt>
                <c:pt idx="1">
                  <c:v>960</c:v>
                </c:pt>
              </c:numCache>
            </c:numRef>
          </c:val>
        </c:ser>
        <c:ser>
          <c:idx val="5"/>
          <c:order val="5"/>
          <c:tx>
            <c:strRef>
              <c:f>Sheet1!$C$7</c:f>
              <c:strCache>
                <c:ptCount val="1"/>
                <c:pt idx="0">
                  <c:v>First Stage Maintenance</c:v>
                </c:pt>
              </c:strCache>
            </c:strRef>
          </c:tx>
          <c:spPr>
            <a:solidFill>
              <a:schemeClr val="accent2">
                <a:lumMod val="75000"/>
              </a:schemeClr>
            </a:solidFill>
          </c:spPr>
          <c:invertIfNegative val="0"/>
          <c:cat>
            <c:strRef>
              <c:f>Sheet1!$D$1:$E$1</c:f>
              <c:strCache>
                <c:ptCount val="2"/>
                <c:pt idx="0">
                  <c:v>Proposed Fees</c:v>
                </c:pt>
                <c:pt idx="1">
                  <c:v>After AIA Implementation</c:v>
                </c:pt>
              </c:strCache>
            </c:strRef>
          </c:cat>
          <c:val>
            <c:numRef>
              <c:f>Sheet1!$D$7:$E$7</c:f>
              <c:numCache>
                <c:formatCode>"$"#,##0_);\("$"#,##0\)</c:formatCode>
                <c:ptCount val="2"/>
                <c:pt idx="0">
                  <c:v>1600</c:v>
                </c:pt>
                <c:pt idx="1">
                  <c:v>1600</c:v>
                </c:pt>
              </c:numCache>
            </c:numRef>
          </c:val>
        </c:ser>
        <c:ser>
          <c:idx val="6"/>
          <c:order val="6"/>
          <c:tx>
            <c:strRef>
              <c:f>Sheet1!$C$8</c:f>
              <c:strCache>
                <c:ptCount val="1"/>
                <c:pt idx="0">
                  <c:v>Second Stage Maintenance</c:v>
                </c:pt>
              </c:strCache>
            </c:strRef>
          </c:tx>
          <c:spPr>
            <a:solidFill>
              <a:schemeClr val="accent2">
                <a:lumMod val="60000"/>
                <a:lumOff val="40000"/>
              </a:schemeClr>
            </a:solidFill>
          </c:spPr>
          <c:invertIfNegative val="0"/>
          <c:cat>
            <c:strRef>
              <c:f>Sheet1!$D$1:$E$1</c:f>
              <c:strCache>
                <c:ptCount val="2"/>
                <c:pt idx="0">
                  <c:v>Proposed Fees</c:v>
                </c:pt>
                <c:pt idx="1">
                  <c:v>After AIA Implementation</c:v>
                </c:pt>
              </c:strCache>
            </c:strRef>
          </c:cat>
          <c:val>
            <c:numRef>
              <c:f>Sheet1!$D$8:$E$8</c:f>
              <c:numCache>
                <c:formatCode>"$"#,##0_);\("$"#,##0\)</c:formatCode>
                <c:ptCount val="2"/>
                <c:pt idx="0">
                  <c:v>3600</c:v>
                </c:pt>
                <c:pt idx="1">
                  <c:v>3600</c:v>
                </c:pt>
              </c:numCache>
            </c:numRef>
          </c:val>
        </c:ser>
        <c:ser>
          <c:idx val="7"/>
          <c:order val="7"/>
          <c:tx>
            <c:strRef>
              <c:f>Sheet1!$C$9</c:f>
              <c:strCache>
                <c:ptCount val="1"/>
                <c:pt idx="0">
                  <c:v>Third Stage Maintenance</c:v>
                </c:pt>
              </c:strCache>
            </c:strRef>
          </c:tx>
          <c:spPr>
            <a:solidFill>
              <a:schemeClr val="accent2">
                <a:lumMod val="40000"/>
                <a:lumOff val="60000"/>
              </a:schemeClr>
            </a:solidFill>
          </c:spPr>
          <c:invertIfNegative val="0"/>
          <c:cat>
            <c:strRef>
              <c:f>Sheet1!$D$1:$E$1</c:f>
              <c:strCache>
                <c:ptCount val="2"/>
                <c:pt idx="0">
                  <c:v>Proposed Fees</c:v>
                </c:pt>
                <c:pt idx="1">
                  <c:v>After AIA Implementation</c:v>
                </c:pt>
              </c:strCache>
            </c:strRef>
          </c:cat>
          <c:val>
            <c:numRef>
              <c:f>Sheet1!$D$9:$E$9</c:f>
              <c:numCache>
                <c:formatCode>"$"#,##0_);\("$"#,##0\)</c:formatCode>
                <c:ptCount val="2"/>
                <c:pt idx="0">
                  <c:v>7400</c:v>
                </c:pt>
                <c:pt idx="1">
                  <c:v>7400</c:v>
                </c:pt>
              </c:numCache>
            </c:numRef>
          </c:val>
        </c:ser>
        <c:dLbls>
          <c:showLegendKey val="0"/>
          <c:showVal val="0"/>
          <c:showCatName val="0"/>
          <c:showSerName val="0"/>
          <c:showPercent val="0"/>
          <c:showBubbleSize val="0"/>
        </c:dLbls>
        <c:gapWidth val="150"/>
        <c:overlap val="100"/>
        <c:axId val="141656832"/>
        <c:axId val="141658368"/>
      </c:barChart>
      <c:catAx>
        <c:axId val="141656832"/>
        <c:scaling>
          <c:orientation val="minMax"/>
        </c:scaling>
        <c:delete val="0"/>
        <c:axPos val="l"/>
        <c:majorTickMark val="out"/>
        <c:minorTickMark val="none"/>
        <c:tickLblPos val="nextTo"/>
        <c:txPr>
          <a:bodyPr rot="0" vert="eaVert"/>
          <a:lstStyle/>
          <a:p>
            <a:pPr>
              <a:defRPr/>
            </a:pPr>
            <a:endParaRPr lang="en-US"/>
          </a:p>
        </c:txPr>
        <c:crossAx val="141658368"/>
        <c:crosses val="autoZero"/>
        <c:auto val="1"/>
        <c:lblAlgn val="ctr"/>
        <c:lblOffset val="100"/>
        <c:noMultiLvlLbl val="0"/>
      </c:catAx>
      <c:valAx>
        <c:axId val="141658368"/>
        <c:scaling>
          <c:orientation val="minMax"/>
        </c:scaling>
        <c:delete val="0"/>
        <c:axPos val="b"/>
        <c:majorGridlines/>
        <c:numFmt formatCode="&quot;$&quot;#,##0_);\(&quot;$&quot;#,##0\)" sourceLinked="1"/>
        <c:majorTickMark val="out"/>
        <c:minorTickMark val="none"/>
        <c:tickLblPos val="nextTo"/>
        <c:crossAx val="141656832"/>
        <c:crosses val="autoZero"/>
        <c:crossBetween val="between"/>
      </c:valAx>
    </c:plotArea>
    <c:legend>
      <c:legendPos val="b"/>
      <c:layout>
        <c:manualLayout>
          <c:xMode val="edge"/>
          <c:yMode val="edge"/>
          <c:x val="2.6300650774817535E-2"/>
          <c:y val="0.76766927280421848"/>
          <c:w val="0.93643979434077607"/>
          <c:h val="0.18525344198589536"/>
        </c:manualLayout>
      </c:layout>
      <c:overlay val="0"/>
      <c:txPr>
        <a:bodyPr/>
        <a:lstStyle/>
        <a:p>
          <a:pPr>
            <a:defRPr sz="9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150"/>
      <c:rAngAx val="0"/>
      <c:perspective val="30"/>
    </c:view3D>
    <c:floor>
      <c:thickness val="0"/>
    </c:floor>
    <c:sideWall>
      <c:thickness val="0"/>
    </c:sideWall>
    <c:backWall>
      <c:thickness val="0"/>
    </c:backWall>
    <c:plotArea>
      <c:layout/>
      <c:pie3DChart>
        <c:varyColors val="1"/>
        <c:ser>
          <c:idx val="0"/>
          <c:order val="0"/>
          <c:spPr>
            <a:scene3d>
              <a:camera prst="orthographicFront"/>
              <a:lightRig rig="threePt" dir="t"/>
            </a:scene3d>
            <a:sp3d>
              <a:bevelT/>
              <a:bevelB/>
            </a:sp3d>
          </c:spPr>
          <c:dLbls>
            <c:dLbl>
              <c:idx val="0"/>
              <c:layout>
                <c:manualLayout>
                  <c:x val="0.14205329225151203"/>
                  <c:y val="-0.36989770080016204"/>
                </c:manualLayout>
              </c:layout>
              <c:tx>
                <c:rich>
                  <a:bodyPr/>
                  <a:lstStyle/>
                  <a:p>
                    <a:r>
                      <a:rPr lang="en-US" dirty="0" smtClean="0"/>
                      <a:t>Patent </a:t>
                    </a:r>
                    <a:r>
                      <a:rPr lang="en-US" dirty="0"/>
                      <a:t>Application Filing Fees
</a:t>
                    </a:r>
                    <a:r>
                      <a:rPr lang="en-US" dirty="0" smtClean="0"/>
                      <a:t>$993 m</a:t>
                    </a:r>
                  </a:p>
                  <a:p>
                    <a:r>
                      <a:rPr lang="en-US" dirty="0" smtClean="0"/>
                      <a:t>36%</a:t>
                    </a:r>
                    <a:endParaRPr lang="en-US" dirty="0"/>
                  </a:p>
                </c:rich>
              </c:tx>
              <c:showLegendKey val="0"/>
              <c:showVal val="0"/>
              <c:showCatName val="1"/>
              <c:showSerName val="0"/>
              <c:showPercent val="1"/>
              <c:showBubbleSize val="0"/>
              <c:separator>
</c:separator>
            </c:dLbl>
            <c:dLbl>
              <c:idx val="1"/>
              <c:layout>
                <c:manualLayout>
                  <c:x val="7.5163014949218301E-2"/>
                  <c:y val="0.16158413826033982"/>
                </c:manualLayout>
              </c:layout>
              <c:tx>
                <c:rich>
                  <a:bodyPr/>
                  <a:lstStyle/>
                  <a:p>
                    <a:r>
                      <a:rPr lang="en-US" dirty="0" smtClean="0"/>
                      <a:t>Maintaining </a:t>
                    </a:r>
                    <a:r>
                      <a:rPr lang="en-US" dirty="0"/>
                      <a:t>Exclusive Patent Rights Fees
</a:t>
                    </a:r>
                    <a:r>
                      <a:rPr lang="en-US" dirty="0" smtClean="0"/>
                      <a:t>$1,188 m</a:t>
                    </a:r>
                  </a:p>
                  <a:p>
                    <a:r>
                      <a:rPr lang="en-US" dirty="0" smtClean="0"/>
                      <a:t>43</a:t>
                    </a:r>
                    <a:r>
                      <a:rPr lang="en-US" dirty="0"/>
                      <a:t>%</a:t>
                    </a:r>
                  </a:p>
                </c:rich>
              </c:tx>
              <c:showLegendKey val="0"/>
              <c:showVal val="0"/>
              <c:showCatName val="1"/>
              <c:showSerName val="0"/>
              <c:showPercent val="1"/>
              <c:showBubbleSize val="0"/>
              <c:separator>
</c:separator>
            </c:dLbl>
            <c:dLbl>
              <c:idx val="2"/>
              <c:layout>
                <c:manualLayout>
                  <c:x val="-0.20808301951386513"/>
                  <c:y val="-0.1459850445485249"/>
                </c:manualLayout>
              </c:layout>
              <c:tx>
                <c:rich>
                  <a:bodyPr/>
                  <a:lstStyle/>
                  <a:p>
                    <a:r>
                      <a:rPr lang="en-US" dirty="0"/>
                      <a:t>Fees After Patent Application Examination
</a:t>
                    </a:r>
                    <a:r>
                      <a:rPr lang="en-US" dirty="0" smtClean="0"/>
                      <a:t>$279 m</a:t>
                    </a:r>
                  </a:p>
                  <a:p>
                    <a:r>
                      <a:rPr lang="en-US" dirty="0" smtClean="0"/>
                      <a:t>11%</a:t>
                    </a:r>
                    <a:endParaRPr lang="en-US" dirty="0"/>
                  </a:p>
                </c:rich>
              </c:tx>
              <c:showLegendKey val="0"/>
              <c:showVal val="0"/>
              <c:showCatName val="1"/>
              <c:showSerName val="0"/>
              <c:showPercent val="1"/>
              <c:showBubbleSize val="0"/>
              <c:separator>
</c:separator>
            </c:dLbl>
            <c:dLbl>
              <c:idx val="3"/>
              <c:layout>
                <c:manualLayout>
                  <c:x val="-0.16860949446536574"/>
                  <c:y val="-0.26005865626460983"/>
                </c:manualLayout>
              </c:layout>
              <c:tx>
                <c:rich>
                  <a:bodyPr/>
                  <a:lstStyle/>
                  <a:p>
                    <a:r>
                      <a:rPr lang="en-US" dirty="0"/>
                      <a:t>Responses During Patent Prosecution Fees
</a:t>
                    </a:r>
                    <a:r>
                      <a:rPr lang="en-US" dirty="0" smtClean="0"/>
                      <a:t>$268 m</a:t>
                    </a:r>
                  </a:p>
                  <a:p>
                    <a:r>
                      <a:rPr lang="en-US" dirty="0" smtClean="0"/>
                      <a:t>10</a:t>
                    </a:r>
                    <a:r>
                      <a:rPr lang="en-US" dirty="0"/>
                      <a:t>%</a:t>
                    </a:r>
                  </a:p>
                </c:rich>
              </c:tx>
              <c:showLegendKey val="0"/>
              <c:showVal val="0"/>
              <c:showCatName val="1"/>
              <c:showSerName val="0"/>
              <c:showPercent val="1"/>
              <c:showBubbleSize val="0"/>
              <c:separator>
</c:separator>
            </c:dLbl>
            <c:dLbl>
              <c:idx val="4"/>
              <c:layout>
                <c:manualLayout>
                  <c:x val="-0.1058347597854616"/>
                  <c:y val="-0.25798453163052543"/>
                </c:manualLayout>
              </c:layout>
              <c:tx>
                <c:rich>
                  <a:bodyPr/>
                  <a:lstStyle/>
                  <a:p>
                    <a:r>
                      <a:rPr lang="en-US" dirty="0"/>
                      <a:t>Other Fees
</a:t>
                    </a:r>
                    <a:r>
                      <a:rPr lang="en-US" dirty="0" smtClean="0"/>
                      <a:t>$6 m</a:t>
                    </a:r>
                  </a:p>
                  <a:p>
                    <a:r>
                      <a:rPr lang="en-US" dirty="0" smtClean="0"/>
                      <a:t>0</a:t>
                    </a:r>
                    <a:r>
                      <a:rPr lang="en-US" dirty="0"/>
                      <a:t>%</a:t>
                    </a:r>
                  </a:p>
                </c:rich>
              </c:tx>
              <c:showLegendKey val="0"/>
              <c:showVal val="0"/>
              <c:showCatName val="1"/>
              <c:showSerName val="0"/>
              <c:showPercent val="1"/>
              <c:showBubbleSize val="0"/>
              <c:separator>
</c:separator>
            </c:dLbl>
            <c:spPr>
              <a:scene3d>
                <a:camera prst="orthographicFront"/>
                <a:lightRig rig="threePt" dir="t"/>
              </a:scene3d>
              <a:sp3d>
                <a:bevelB/>
              </a:sp3d>
            </c:spPr>
            <c:txPr>
              <a:bodyPr/>
              <a:lstStyle/>
              <a:p>
                <a:pPr>
                  <a:defRPr b="1"/>
                </a:pPr>
                <a:endParaRPr lang="en-US"/>
              </a:p>
            </c:txPr>
            <c:showLegendKey val="0"/>
            <c:showVal val="0"/>
            <c:showCatName val="1"/>
            <c:showSerName val="0"/>
            <c:showPercent val="1"/>
            <c:showBubbleSize val="0"/>
            <c:separator>
</c:separator>
            <c:showLeaderLines val="1"/>
          </c:dLbls>
          <c:cat>
            <c:strRef>
              <c:f>(Sheet1!$C$29,Sheet1!$C$32,Sheet1!$C$35,Sheet1!$C$38,Sheet1!$C$41)</c:f>
              <c:strCache>
                <c:ptCount val="5"/>
                <c:pt idx="0">
                  <c:v>Patent Application Filing Fees</c:v>
                </c:pt>
                <c:pt idx="1">
                  <c:v>Maintaining Exclusive Patent Rights Fees</c:v>
                </c:pt>
                <c:pt idx="2">
                  <c:v>Fees After Patent Application Examination</c:v>
                </c:pt>
                <c:pt idx="3">
                  <c:v>Responses During Patent Prosecution Fees</c:v>
                </c:pt>
                <c:pt idx="4">
                  <c:v>Other Fees</c:v>
                </c:pt>
              </c:strCache>
            </c:strRef>
          </c:cat>
          <c:val>
            <c:numRef>
              <c:f>(Sheet1!$D$29,Sheet1!$D$32,Sheet1!$D$35,Sheet1!$D$38,Sheet1!$D$41)</c:f>
              <c:numCache>
                <c:formatCode>"$"#,##0_);\("$"#,##0\)</c:formatCode>
                <c:ptCount val="5"/>
                <c:pt idx="0">
                  <c:v>1005333344.77</c:v>
                </c:pt>
                <c:pt idx="1">
                  <c:v>1247898920.5</c:v>
                </c:pt>
                <c:pt idx="2">
                  <c:v>342295156.85000002</c:v>
                </c:pt>
                <c:pt idx="3">
                  <c:v>286120878.52425247</c:v>
                </c:pt>
                <c:pt idx="4">
                  <c:v>13491441.889424333</c:v>
                </c:pt>
              </c:numCache>
            </c:numRef>
          </c:val>
        </c:ser>
        <c:dLbls>
          <c:showLegendKey val="0"/>
          <c:showVal val="1"/>
          <c:showCatName val="0"/>
          <c:showSerName val="0"/>
          <c:showPercent val="0"/>
          <c:showBubbleSize val="0"/>
          <c:showLeaderLines val="1"/>
        </c:dLbls>
      </c:pie3DChart>
      <c:spPr>
        <a:scene3d>
          <a:camera prst="orthographicFront"/>
          <a:lightRig rig="threePt" dir="t"/>
        </a:scene3d>
        <a:sp3d>
          <a:bevelB/>
        </a:sp3d>
      </c:spPr>
    </c:plotArea>
    <c:plotVisOnly val="1"/>
    <c:dispBlanksAs val="gap"/>
    <c:showDLblsOverMax val="0"/>
  </c:chart>
  <c:spPr>
    <a:scene3d>
      <a:camera prst="orthographicFront"/>
      <a:lightRig rig="threePt" dir="t"/>
    </a:scene3d>
    <a:sp3d/>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30"/>
      <c:rAngAx val="0"/>
      <c:perspective val="30"/>
    </c:view3D>
    <c:floor>
      <c:thickness val="0"/>
    </c:floor>
    <c:sideWall>
      <c:thickness val="0"/>
    </c:sideWall>
    <c:backWall>
      <c:thickness val="0"/>
    </c:backWall>
    <c:plotArea>
      <c:layout>
        <c:manualLayout>
          <c:layoutTarget val="inner"/>
          <c:xMode val="edge"/>
          <c:yMode val="edge"/>
          <c:x val="0"/>
          <c:y val="0"/>
          <c:w val="1"/>
          <c:h val="1"/>
        </c:manualLayout>
      </c:layout>
      <c:pie3DChart>
        <c:varyColors val="1"/>
        <c:ser>
          <c:idx val="0"/>
          <c:order val="0"/>
          <c:spPr>
            <a:scene3d>
              <a:camera prst="orthographicFront"/>
              <a:lightRig rig="threePt" dir="t"/>
            </a:scene3d>
            <a:sp3d>
              <a:bevelT/>
              <a:bevelB/>
            </a:sp3d>
          </c:spPr>
          <c:dLbls>
            <c:dLbl>
              <c:idx val="0"/>
              <c:layout>
                <c:manualLayout>
                  <c:x val="-0.11737748505883024"/>
                  <c:y val="-0.13104111252167885"/>
                </c:manualLayout>
              </c:layout>
              <c:tx>
                <c:rich>
                  <a:bodyPr/>
                  <a:lstStyle/>
                  <a:p>
                    <a:r>
                      <a:rPr lang="en-US" sz="900" dirty="0"/>
                      <a:t>Patent Application Filing Fees
</a:t>
                    </a:r>
                    <a:r>
                      <a:rPr lang="en-US" sz="900" dirty="0" smtClean="0"/>
                      <a:t>$993</a:t>
                    </a:r>
                    <a:r>
                      <a:rPr lang="en-US" sz="900" baseline="0" dirty="0" smtClean="0"/>
                      <a:t> m</a:t>
                    </a:r>
                    <a:r>
                      <a:rPr lang="en-US" sz="900" dirty="0" smtClean="0"/>
                      <a:t> </a:t>
                    </a:r>
                    <a:r>
                      <a:rPr lang="en-US" sz="900" dirty="0"/>
                      <a:t>
</a:t>
                    </a:r>
                    <a:r>
                      <a:rPr lang="en-US" sz="900" dirty="0" smtClean="0"/>
                      <a:t>36%</a:t>
                    </a:r>
                    <a:endParaRPr lang="en-US" sz="900" dirty="0"/>
                  </a:p>
                </c:rich>
              </c:tx>
              <c:showLegendKey val="0"/>
              <c:showVal val="1"/>
              <c:showCatName val="1"/>
              <c:showSerName val="0"/>
              <c:showPercent val="1"/>
              <c:showBubbleSize val="0"/>
              <c:separator>
</c:separator>
            </c:dLbl>
            <c:dLbl>
              <c:idx val="1"/>
              <c:layout>
                <c:manualLayout>
                  <c:x val="0.24700333131435498"/>
                  <c:y val="3.0882145829332307E-2"/>
                </c:manualLayout>
              </c:layout>
              <c:tx>
                <c:rich>
                  <a:bodyPr/>
                  <a:lstStyle/>
                  <a:p>
                    <a:r>
                      <a:rPr lang="en-US" sz="900" dirty="0" smtClean="0"/>
                      <a:t>All </a:t>
                    </a:r>
                    <a:r>
                      <a:rPr lang="en-US" sz="900" dirty="0"/>
                      <a:t>Other </a:t>
                    </a:r>
                    <a:r>
                      <a:rPr lang="en-US" sz="900" dirty="0" smtClean="0"/>
                      <a:t>Patent Fees</a:t>
                    </a:r>
                    <a:r>
                      <a:rPr lang="en-US" sz="900" dirty="0"/>
                      <a:t>
$</a:t>
                    </a:r>
                    <a:r>
                      <a:rPr lang="en-US" sz="900" dirty="0" smtClean="0"/>
                      <a:t>1,740</a:t>
                    </a:r>
                    <a:r>
                      <a:rPr lang="en-US" sz="900" baseline="0" dirty="0" smtClean="0"/>
                      <a:t> m</a:t>
                    </a:r>
                    <a:r>
                      <a:rPr lang="en-US" sz="900" dirty="0" smtClean="0"/>
                      <a:t> </a:t>
                    </a:r>
                    <a:r>
                      <a:rPr lang="en-US" sz="900" dirty="0"/>
                      <a:t>
</a:t>
                    </a:r>
                    <a:r>
                      <a:rPr lang="en-US" sz="900" dirty="0" smtClean="0"/>
                      <a:t>64%</a:t>
                    </a:r>
                    <a:endParaRPr lang="en-US" sz="900" dirty="0"/>
                  </a:p>
                </c:rich>
              </c:tx>
              <c:showLegendKey val="0"/>
              <c:showVal val="1"/>
              <c:showCatName val="1"/>
              <c:showSerName val="0"/>
              <c:showPercent val="1"/>
              <c:showBubbleSize val="0"/>
              <c:separator>
</c:separator>
            </c:dLbl>
            <c:txPr>
              <a:bodyPr/>
              <a:lstStyle/>
              <a:p>
                <a:pPr>
                  <a:defRPr b="1"/>
                </a:pPr>
                <a:endParaRPr lang="en-US"/>
              </a:p>
            </c:txPr>
            <c:showLegendKey val="0"/>
            <c:showVal val="1"/>
            <c:showCatName val="1"/>
            <c:showSerName val="0"/>
            <c:showPercent val="1"/>
            <c:showBubbleSize val="0"/>
            <c:separator>
</c:separator>
            <c:showLeaderLines val="1"/>
          </c:dLbls>
          <c:cat>
            <c:strRef>
              <c:f>Sheet1!$C$29:$C$30</c:f>
              <c:strCache>
                <c:ptCount val="2"/>
                <c:pt idx="0">
                  <c:v>Patent Application Filing Fees</c:v>
                </c:pt>
                <c:pt idx="1">
                  <c:v>All Other Fees</c:v>
                </c:pt>
              </c:strCache>
            </c:strRef>
          </c:cat>
          <c:val>
            <c:numRef>
              <c:f>Sheet1!$D$29:$D$30</c:f>
              <c:numCache>
                <c:formatCode>"$"#,##0_);\("$"#,##0\)</c:formatCode>
                <c:ptCount val="2"/>
                <c:pt idx="0">
                  <c:v>737330732.88</c:v>
                </c:pt>
                <c:pt idx="1">
                  <c:v>1421825334.2199426</c:v>
                </c:pt>
              </c:numCache>
            </c:numRef>
          </c:val>
        </c:ser>
        <c:dLbls>
          <c:showLegendKey val="0"/>
          <c:showVal val="1"/>
          <c:showCatName val="0"/>
          <c:showSerName val="0"/>
          <c:showPercent val="0"/>
          <c:showBubbleSize val="0"/>
          <c:showLeaderLines val="1"/>
        </c:dLbls>
      </c:pie3DChart>
      <c:spPr>
        <a:scene3d>
          <a:camera prst="orthographicFront"/>
          <a:lightRig rig="threePt" dir="t"/>
        </a:scene3d>
        <a:sp3d>
          <a:bevelB/>
        </a:sp3d>
      </c:spPr>
    </c:plotArea>
    <c:plotVisOnly val="1"/>
    <c:dispBlanksAs val="gap"/>
    <c:showDLblsOverMax val="0"/>
  </c:chart>
  <c:spPr>
    <a:scene3d>
      <a:camera prst="orthographicFront"/>
      <a:lightRig rig="threePt" dir="t"/>
    </a:scene3d>
    <a:sp3d prstMaterial="plastic"/>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100"/>
      <c:rAngAx val="0"/>
      <c:perspective val="30"/>
    </c:view3D>
    <c:floor>
      <c:thickness val="0"/>
    </c:floor>
    <c:sideWall>
      <c:thickness val="0"/>
    </c:sideWall>
    <c:backWall>
      <c:thickness val="0"/>
    </c:backWall>
    <c:plotArea>
      <c:layout/>
      <c:pie3DChart>
        <c:varyColors val="1"/>
        <c:ser>
          <c:idx val="0"/>
          <c:order val="0"/>
          <c:dPt>
            <c:idx val="0"/>
            <c:bubble3D val="0"/>
            <c:spPr>
              <a:scene3d>
                <a:camera prst="orthographicFront"/>
                <a:lightRig rig="threePt" dir="t"/>
              </a:scene3d>
              <a:sp3d>
                <a:bevelT/>
                <a:bevelB/>
              </a:sp3d>
            </c:spPr>
          </c:dPt>
          <c:dPt>
            <c:idx val="1"/>
            <c:bubble3D val="0"/>
            <c:spPr>
              <a:scene3d>
                <a:camera prst="orthographicFront"/>
                <a:lightRig rig="threePt" dir="t"/>
              </a:scene3d>
              <a:sp3d>
                <a:bevelT/>
                <a:bevelB/>
              </a:sp3d>
            </c:spPr>
          </c:dPt>
          <c:dLbls>
            <c:dLbl>
              <c:idx val="0"/>
              <c:layout>
                <c:manualLayout>
                  <c:x val="-0.22253018372703412"/>
                  <c:y val="-0.30138205380577426"/>
                </c:manualLayout>
              </c:layout>
              <c:tx>
                <c:rich>
                  <a:bodyPr/>
                  <a:lstStyle/>
                  <a:p>
                    <a:r>
                      <a:rPr lang="en-US" sz="900" b="1" dirty="0"/>
                      <a:t>Responses During Patent Prosecution Fees
$</a:t>
                    </a:r>
                    <a:r>
                      <a:rPr lang="en-US" sz="900" b="1" dirty="0" smtClean="0"/>
                      <a:t>268 m </a:t>
                    </a:r>
                    <a:r>
                      <a:rPr lang="en-US" sz="900" b="1" dirty="0"/>
                      <a:t>
</a:t>
                    </a:r>
                    <a:r>
                      <a:rPr lang="en-US" sz="900" b="1" dirty="0" smtClean="0"/>
                      <a:t>10%</a:t>
                    </a:r>
                    <a:endParaRPr lang="en-US" sz="900" b="1" dirty="0"/>
                  </a:p>
                </c:rich>
              </c:tx>
              <c:showLegendKey val="0"/>
              <c:showVal val="1"/>
              <c:showCatName val="1"/>
              <c:showSerName val="0"/>
              <c:showPercent val="1"/>
              <c:showBubbleSize val="0"/>
              <c:separator>
</c:separator>
            </c:dLbl>
            <c:dLbl>
              <c:idx val="1"/>
              <c:layout>
                <c:manualLayout>
                  <c:x val="0.23127499403483656"/>
                  <c:y val="0.15778420275590552"/>
                </c:manualLayout>
              </c:layout>
              <c:tx>
                <c:rich>
                  <a:bodyPr/>
                  <a:lstStyle/>
                  <a:p>
                    <a:r>
                      <a:rPr lang="en-US" sz="900" b="1" dirty="0"/>
                      <a:t>All Other </a:t>
                    </a:r>
                    <a:r>
                      <a:rPr lang="en-US" sz="900" b="1" dirty="0" smtClean="0"/>
                      <a:t>Patent Fees</a:t>
                    </a:r>
                    <a:r>
                      <a:rPr lang="en-US" sz="900" b="1" dirty="0"/>
                      <a:t>
$</a:t>
                    </a:r>
                    <a:r>
                      <a:rPr lang="en-US" sz="900" b="1" dirty="0" smtClean="0"/>
                      <a:t>2,465</a:t>
                    </a:r>
                    <a:r>
                      <a:rPr lang="en-US" sz="900" b="1" baseline="0" dirty="0" smtClean="0"/>
                      <a:t> m</a:t>
                    </a:r>
                    <a:r>
                      <a:rPr lang="en-US" sz="900" b="1" dirty="0" smtClean="0"/>
                      <a:t> </a:t>
                    </a:r>
                    <a:r>
                      <a:rPr lang="en-US" sz="900" b="1" dirty="0"/>
                      <a:t>
</a:t>
                    </a:r>
                    <a:r>
                      <a:rPr lang="en-US" sz="900" b="1" dirty="0" smtClean="0"/>
                      <a:t>90%</a:t>
                    </a:r>
                    <a:endParaRPr lang="en-US" sz="900" b="1" dirty="0"/>
                  </a:p>
                </c:rich>
              </c:tx>
              <c:showLegendKey val="0"/>
              <c:showVal val="1"/>
              <c:showCatName val="1"/>
              <c:showSerName val="0"/>
              <c:showPercent val="1"/>
              <c:showBubbleSize val="0"/>
              <c:separator>
</c:separator>
            </c:dLbl>
            <c:showLegendKey val="0"/>
            <c:showVal val="1"/>
            <c:showCatName val="1"/>
            <c:showSerName val="0"/>
            <c:showPercent val="1"/>
            <c:showBubbleSize val="0"/>
            <c:separator>
</c:separator>
            <c:showLeaderLines val="1"/>
          </c:dLbls>
          <c:cat>
            <c:strRef>
              <c:f>Sheet1!$C$38:$C$39</c:f>
              <c:strCache>
                <c:ptCount val="2"/>
                <c:pt idx="0">
                  <c:v>Responses During Patent Prosecution Fees</c:v>
                </c:pt>
                <c:pt idx="1">
                  <c:v>All Other Fees</c:v>
                </c:pt>
              </c:strCache>
            </c:strRef>
          </c:cat>
          <c:val>
            <c:numRef>
              <c:f>Sheet1!$D$38:$D$39</c:f>
              <c:numCache>
                <c:formatCode>"$"#,##0_);\("$"#,##0\)</c:formatCode>
                <c:ptCount val="2"/>
                <c:pt idx="0">
                  <c:v>286120878.52425247</c:v>
                </c:pt>
                <c:pt idx="1">
                  <c:v>2609018864.0094242</c:v>
                </c:pt>
              </c:numCache>
            </c:numRef>
          </c:val>
        </c:ser>
        <c:dLbls>
          <c:showLegendKey val="0"/>
          <c:showVal val="1"/>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80"/>
      <c:rAngAx val="0"/>
      <c:perspective val="30"/>
    </c:view3D>
    <c:floor>
      <c:thickness val="0"/>
    </c:floor>
    <c:sideWall>
      <c:thickness val="0"/>
    </c:sideWall>
    <c:backWall>
      <c:thickness val="0"/>
    </c:backWall>
    <c:plotArea>
      <c:layout/>
      <c:pie3DChart>
        <c:varyColors val="1"/>
        <c:ser>
          <c:idx val="0"/>
          <c:order val="0"/>
          <c:spPr>
            <a:scene3d>
              <a:camera prst="orthographicFront"/>
              <a:lightRig rig="threePt" dir="t"/>
            </a:scene3d>
            <a:sp3d>
              <a:bevelT/>
              <a:bevelB/>
            </a:sp3d>
          </c:spPr>
          <c:dLbls>
            <c:dLbl>
              <c:idx val="0"/>
              <c:layout>
                <c:manualLayout>
                  <c:x val="-0.20482234859531448"/>
                  <c:y val="-0.19390121689334289"/>
                </c:manualLayout>
              </c:layout>
              <c:tx>
                <c:rich>
                  <a:bodyPr/>
                  <a:lstStyle/>
                  <a:p>
                    <a:r>
                      <a:rPr lang="en-US" dirty="0"/>
                      <a:t>Fees After Patent Application Examination
</a:t>
                    </a:r>
                    <a:r>
                      <a:rPr lang="en-US" dirty="0" smtClean="0"/>
                      <a:t>$279 m </a:t>
                    </a:r>
                    <a:r>
                      <a:rPr lang="en-US" dirty="0"/>
                      <a:t>
</a:t>
                    </a:r>
                    <a:r>
                      <a:rPr lang="en-US" dirty="0" smtClean="0"/>
                      <a:t>11%</a:t>
                    </a:r>
                    <a:endParaRPr lang="en-US" dirty="0"/>
                  </a:p>
                </c:rich>
              </c:tx>
              <c:showLegendKey val="0"/>
              <c:showVal val="1"/>
              <c:showCatName val="1"/>
              <c:showSerName val="0"/>
              <c:showPercent val="1"/>
              <c:showBubbleSize val="0"/>
              <c:separator>
</c:separator>
            </c:dLbl>
            <c:dLbl>
              <c:idx val="1"/>
              <c:layout>
                <c:manualLayout>
                  <c:x val="0.28382157091474675"/>
                  <c:y val="5.2532231547979577E-2"/>
                </c:manualLayout>
              </c:layout>
              <c:tx>
                <c:rich>
                  <a:bodyPr/>
                  <a:lstStyle/>
                  <a:p>
                    <a:r>
                      <a:rPr lang="en-US" dirty="0"/>
                      <a:t>All Other </a:t>
                    </a:r>
                    <a:r>
                      <a:rPr lang="en-US" dirty="0" smtClean="0"/>
                      <a:t>Patent Fees</a:t>
                    </a:r>
                    <a:r>
                      <a:rPr lang="en-US" dirty="0"/>
                      <a:t>
$</a:t>
                    </a:r>
                    <a:r>
                      <a:rPr lang="en-US" dirty="0" smtClean="0"/>
                      <a:t>2,454</a:t>
                    </a:r>
                    <a:r>
                      <a:rPr lang="en-US" baseline="0" dirty="0" smtClean="0"/>
                      <a:t> m</a:t>
                    </a:r>
                    <a:r>
                      <a:rPr lang="en-US" dirty="0" smtClean="0"/>
                      <a:t> </a:t>
                    </a:r>
                    <a:r>
                      <a:rPr lang="en-US" dirty="0"/>
                      <a:t>
</a:t>
                    </a:r>
                    <a:r>
                      <a:rPr lang="en-US" dirty="0" smtClean="0"/>
                      <a:t>89%</a:t>
                    </a:r>
                    <a:endParaRPr lang="en-US" dirty="0"/>
                  </a:p>
                </c:rich>
              </c:tx>
              <c:showLegendKey val="0"/>
              <c:showVal val="1"/>
              <c:showCatName val="1"/>
              <c:showSerName val="0"/>
              <c:showPercent val="1"/>
              <c:showBubbleSize val="0"/>
              <c:separator>
</c:separator>
            </c:dLbl>
            <c:txPr>
              <a:bodyPr/>
              <a:lstStyle/>
              <a:p>
                <a:pPr>
                  <a:defRPr sz="900" b="1"/>
                </a:pPr>
                <a:endParaRPr lang="en-US"/>
              </a:p>
            </c:txPr>
            <c:showLegendKey val="0"/>
            <c:showVal val="1"/>
            <c:showCatName val="1"/>
            <c:showSerName val="0"/>
            <c:showPercent val="1"/>
            <c:showBubbleSize val="0"/>
            <c:separator>
</c:separator>
            <c:showLeaderLines val="1"/>
          </c:dLbls>
          <c:cat>
            <c:strRef>
              <c:f>Sheet1!$C$35:$C$36</c:f>
              <c:strCache>
                <c:ptCount val="2"/>
                <c:pt idx="0">
                  <c:v>Fees After Patent Application Examination</c:v>
                </c:pt>
                <c:pt idx="1">
                  <c:v>All Other Fees</c:v>
                </c:pt>
              </c:strCache>
            </c:strRef>
          </c:cat>
          <c:val>
            <c:numRef>
              <c:f>Sheet1!$D$35:$D$36</c:f>
              <c:numCache>
                <c:formatCode>"$"#,##0_);\("$"#,##0\)</c:formatCode>
                <c:ptCount val="2"/>
                <c:pt idx="0">
                  <c:v>342295156.85000002</c:v>
                </c:pt>
                <c:pt idx="1">
                  <c:v>2552844585.6836767</c:v>
                </c:pt>
              </c:numCache>
            </c:numRef>
          </c:val>
        </c:ser>
        <c:dLbls>
          <c:showLegendKey val="0"/>
          <c:showVal val="1"/>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30"/>
      <c:rAngAx val="0"/>
      <c:perspective val="30"/>
    </c:view3D>
    <c:floor>
      <c:thickness val="0"/>
    </c:floor>
    <c:sideWall>
      <c:thickness val="0"/>
    </c:sideWall>
    <c:backWall>
      <c:thickness val="0"/>
    </c:backWall>
    <c:plotArea>
      <c:layout>
        <c:manualLayout>
          <c:layoutTarget val="inner"/>
          <c:xMode val="edge"/>
          <c:yMode val="edge"/>
          <c:x val="6.558641975308642E-2"/>
          <c:y val="0.10155130190316168"/>
          <c:w val="0.86265432098765427"/>
          <c:h val="0.80247619675155668"/>
        </c:manualLayout>
      </c:layout>
      <c:pie3DChart>
        <c:varyColors val="1"/>
        <c:ser>
          <c:idx val="0"/>
          <c:order val="0"/>
          <c:spPr>
            <a:scene3d>
              <a:camera prst="orthographicFront"/>
              <a:lightRig rig="threePt" dir="t"/>
            </a:scene3d>
            <a:sp3d>
              <a:bevelT/>
              <a:bevelB/>
            </a:sp3d>
          </c:spPr>
          <c:dLbls>
            <c:dLbl>
              <c:idx val="0"/>
              <c:layout>
                <c:manualLayout>
                  <c:x val="-0.2829326923076923"/>
                  <c:y val="-0.13843673128302908"/>
                </c:manualLayout>
              </c:layout>
              <c:tx>
                <c:rich>
                  <a:bodyPr/>
                  <a:lstStyle/>
                  <a:p>
                    <a:r>
                      <a:rPr lang="en-US" dirty="0"/>
                      <a:t>Maintaining Exclusive Patent Rights Fees
$</a:t>
                    </a:r>
                    <a:r>
                      <a:rPr lang="en-US" dirty="0" smtClean="0"/>
                      <a:t>1,188 m</a:t>
                    </a:r>
                    <a:r>
                      <a:rPr lang="en-US" dirty="0"/>
                      <a:t>
43%</a:t>
                    </a:r>
                  </a:p>
                </c:rich>
              </c:tx>
              <c:showLegendKey val="0"/>
              <c:showVal val="1"/>
              <c:showCatName val="1"/>
              <c:showSerName val="0"/>
              <c:showPercent val="1"/>
              <c:showBubbleSize val="0"/>
              <c:separator>
</c:separator>
            </c:dLbl>
            <c:dLbl>
              <c:idx val="1"/>
              <c:layout>
                <c:manualLayout>
                  <c:x val="0.27754629629629629"/>
                  <c:y val="0.14134308525241876"/>
                </c:manualLayout>
              </c:layout>
              <c:tx>
                <c:rich>
                  <a:bodyPr/>
                  <a:lstStyle/>
                  <a:p>
                    <a:r>
                      <a:rPr lang="en-US" dirty="0"/>
                      <a:t>All Other </a:t>
                    </a:r>
                    <a:r>
                      <a:rPr lang="en-US" dirty="0" smtClean="0"/>
                      <a:t>Patent Fees</a:t>
                    </a:r>
                    <a:r>
                      <a:rPr lang="en-US" dirty="0"/>
                      <a:t>
$</a:t>
                    </a:r>
                    <a:r>
                      <a:rPr lang="en-US" dirty="0" smtClean="0"/>
                      <a:t>1,545 m</a:t>
                    </a:r>
                    <a:r>
                      <a:rPr lang="en-US" dirty="0"/>
                      <a:t>
57%</a:t>
                    </a:r>
                  </a:p>
                </c:rich>
              </c:tx>
              <c:showLegendKey val="0"/>
              <c:showVal val="1"/>
              <c:showCatName val="1"/>
              <c:showSerName val="0"/>
              <c:showPercent val="1"/>
              <c:showBubbleSize val="0"/>
              <c:separator>
</c:separator>
            </c:dLbl>
            <c:spPr>
              <a:scene3d>
                <a:camera prst="orthographicFront"/>
                <a:lightRig rig="threePt" dir="t"/>
              </a:scene3d>
              <a:sp3d>
                <a:bevelT/>
              </a:sp3d>
            </c:spPr>
            <c:txPr>
              <a:bodyPr/>
              <a:lstStyle/>
              <a:p>
                <a:pPr>
                  <a:defRPr sz="900" b="1"/>
                </a:pPr>
                <a:endParaRPr lang="en-US"/>
              </a:p>
            </c:txPr>
            <c:showLegendKey val="0"/>
            <c:showVal val="1"/>
            <c:showCatName val="1"/>
            <c:showSerName val="0"/>
            <c:showPercent val="1"/>
            <c:showBubbleSize val="0"/>
            <c:separator>
</c:separator>
            <c:showLeaderLines val="1"/>
          </c:dLbls>
          <c:cat>
            <c:strRef>
              <c:f>Sheet1!$C$32:$C$33</c:f>
              <c:strCache>
                <c:ptCount val="2"/>
                <c:pt idx="0">
                  <c:v>Maintaining Exclusive Patent Rights Fees</c:v>
                </c:pt>
                <c:pt idx="1">
                  <c:v>All Other Fees</c:v>
                </c:pt>
              </c:strCache>
            </c:strRef>
          </c:cat>
          <c:val>
            <c:numRef>
              <c:f>Sheet1!$D$32:$D$33</c:f>
              <c:numCache>
                <c:formatCode>"$"#,##0_);\("$"#,##0\)</c:formatCode>
                <c:ptCount val="2"/>
                <c:pt idx="0">
                  <c:v>1247898920.5</c:v>
                </c:pt>
                <c:pt idx="1">
                  <c:v>1647240822.0336766</c:v>
                </c:pt>
              </c:numCache>
            </c:numRef>
          </c:val>
        </c:ser>
        <c:dLbls>
          <c:showLegendKey val="0"/>
          <c:showVal val="1"/>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Monthly Patent Fees By </a:t>
            </a:r>
            <a:r>
              <a:rPr lang="en-US" dirty="0" smtClean="0"/>
              <a:t>Category:</a:t>
            </a:r>
            <a:r>
              <a:rPr lang="en-US" baseline="0" dirty="0" smtClean="0"/>
              <a:t>  </a:t>
            </a:r>
            <a:r>
              <a:rPr lang="en-US" sz="1800" smtClean="0"/>
              <a:t>August 2013-July </a:t>
            </a:r>
            <a:r>
              <a:rPr lang="en-US" sz="1800" dirty="0"/>
              <a:t>2015</a:t>
            </a:r>
          </a:p>
        </c:rich>
      </c:tx>
      <c:layout>
        <c:manualLayout>
          <c:xMode val="edge"/>
          <c:yMode val="edge"/>
          <c:x val="0.13066055787999312"/>
          <c:y val="0"/>
        </c:manualLayout>
      </c:layout>
      <c:overlay val="0"/>
    </c:title>
    <c:autoTitleDeleted val="0"/>
    <c:plotArea>
      <c:layout>
        <c:manualLayout>
          <c:layoutTarget val="inner"/>
          <c:xMode val="edge"/>
          <c:yMode val="edge"/>
          <c:x val="8.6645888861103831E-2"/>
          <c:y val="0.11027231911197347"/>
          <c:w val="0.89915323326644592"/>
          <c:h val="0.64456438306647634"/>
        </c:manualLayout>
      </c:layout>
      <c:lineChart>
        <c:grouping val="standard"/>
        <c:varyColors val="0"/>
        <c:ser>
          <c:idx val="0"/>
          <c:order val="0"/>
          <c:tx>
            <c:strRef>
              <c:f>data!$A$3:$B$3</c:f>
              <c:strCache>
                <c:ptCount val="1"/>
                <c:pt idx="0">
                  <c:v>Patent Application Filing Fees</c:v>
                </c:pt>
              </c:strCache>
            </c:strRef>
          </c:tx>
          <c:spPr>
            <a:ln>
              <a:solidFill>
                <a:schemeClr val="accent2">
                  <a:lumMod val="75000"/>
                </a:schemeClr>
              </a:solidFill>
            </a:ln>
          </c:spPr>
          <c:marker>
            <c:symbol val="none"/>
          </c:marker>
          <c:cat>
            <c:numRef>
              <c:f>data!$Y$1:$AV$1</c:f>
              <c:numCache>
                <c:formatCode>mmm\-yy</c:formatCode>
                <c:ptCount val="24"/>
                <c:pt idx="0">
                  <c:v>41487</c:v>
                </c:pt>
                <c:pt idx="1">
                  <c:v>41518</c:v>
                </c:pt>
                <c:pt idx="2">
                  <c:v>41548</c:v>
                </c:pt>
                <c:pt idx="3">
                  <c:v>41579</c:v>
                </c:pt>
                <c:pt idx="4">
                  <c:v>41609</c:v>
                </c:pt>
                <c:pt idx="5">
                  <c:v>41640</c:v>
                </c:pt>
                <c:pt idx="6">
                  <c:v>41671</c:v>
                </c:pt>
                <c:pt idx="7">
                  <c:v>41699</c:v>
                </c:pt>
                <c:pt idx="8">
                  <c:v>41730</c:v>
                </c:pt>
                <c:pt idx="9">
                  <c:v>41760</c:v>
                </c:pt>
                <c:pt idx="10">
                  <c:v>41791</c:v>
                </c:pt>
                <c:pt idx="11">
                  <c:v>41821</c:v>
                </c:pt>
                <c:pt idx="12">
                  <c:v>41852</c:v>
                </c:pt>
                <c:pt idx="13">
                  <c:v>41883</c:v>
                </c:pt>
                <c:pt idx="14">
                  <c:v>41913</c:v>
                </c:pt>
                <c:pt idx="15">
                  <c:v>41944</c:v>
                </c:pt>
                <c:pt idx="16">
                  <c:v>41974</c:v>
                </c:pt>
                <c:pt idx="17">
                  <c:v>42005</c:v>
                </c:pt>
                <c:pt idx="18">
                  <c:v>42036</c:v>
                </c:pt>
                <c:pt idx="19">
                  <c:v>42064</c:v>
                </c:pt>
                <c:pt idx="20">
                  <c:v>42095</c:v>
                </c:pt>
                <c:pt idx="21">
                  <c:v>42125</c:v>
                </c:pt>
                <c:pt idx="22">
                  <c:v>42156</c:v>
                </c:pt>
                <c:pt idx="23">
                  <c:v>42186</c:v>
                </c:pt>
              </c:numCache>
            </c:numRef>
          </c:cat>
          <c:val>
            <c:numRef>
              <c:f>data!$Y$3:$AV$3</c:f>
              <c:numCache>
                <c:formatCode>"$"#,##0_);\("$"#,##0\)</c:formatCode>
                <c:ptCount val="24"/>
                <c:pt idx="0">
                  <c:v>66921543.950000003</c:v>
                </c:pt>
                <c:pt idx="1">
                  <c:v>67014044</c:v>
                </c:pt>
                <c:pt idx="2">
                  <c:v>71391340.900000006</c:v>
                </c:pt>
                <c:pt idx="3">
                  <c:v>64259475</c:v>
                </c:pt>
                <c:pt idx="4">
                  <c:v>73900303</c:v>
                </c:pt>
                <c:pt idx="5">
                  <c:v>65339246</c:v>
                </c:pt>
                <c:pt idx="6">
                  <c:v>62998136</c:v>
                </c:pt>
                <c:pt idx="7">
                  <c:v>83424204</c:v>
                </c:pt>
                <c:pt idx="8">
                  <c:v>66822275</c:v>
                </c:pt>
                <c:pt idx="9">
                  <c:v>66106942</c:v>
                </c:pt>
                <c:pt idx="10">
                  <c:v>70215929</c:v>
                </c:pt>
                <c:pt idx="11">
                  <c:v>70118527</c:v>
                </c:pt>
                <c:pt idx="12">
                  <c:v>64120036</c:v>
                </c:pt>
                <c:pt idx="13">
                  <c:v>71071185</c:v>
                </c:pt>
                <c:pt idx="14">
                  <c:v>71785763</c:v>
                </c:pt>
                <c:pt idx="15">
                  <c:v>59689823</c:v>
                </c:pt>
                <c:pt idx="16">
                  <c:v>74724322</c:v>
                </c:pt>
                <c:pt idx="17">
                  <c:v>57934962</c:v>
                </c:pt>
                <c:pt idx="18">
                  <c:v>59854589</c:v>
                </c:pt>
                <c:pt idx="19">
                  <c:v>75010509</c:v>
                </c:pt>
                <c:pt idx="20">
                  <c:v>66845089</c:v>
                </c:pt>
                <c:pt idx="21">
                  <c:v>63014925</c:v>
                </c:pt>
                <c:pt idx="22">
                  <c:v>74690132</c:v>
                </c:pt>
                <c:pt idx="23">
                  <c:v>70458962</c:v>
                </c:pt>
              </c:numCache>
            </c:numRef>
          </c:val>
          <c:smooth val="0"/>
        </c:ser>
        <c:ser>
          <c:idx val="3"/>
          <c:order val="1"/>
          <c:tx>
            <c:strRef>
              <c:f>data!$A$6</c:f>
              <c:strCache>
                <c:ptCount val="1"/>
                <c:pt idx="0">
                  <c:v>Patent Post-Allowance Fees</c:v>
                </c:pt>
              </c:strCache>
            </c:strRef>
          </c:tx>
          <c:marker>
            <c:symbol val="none"/>
          </c:marker>
          <c:cat>
            <c:numRef>
              <c:f>data!$Y$1:$AV$1</c:f>
              <c:numCache>
                <c:formatCode>mmm\-yy</c:formatCode>
                <c:ptCount val="24"/>
                <c:pt idx="0">
                  <c:v>41487</c:v>
                </c:pt>
                <c:pt idx="1">
                  <c:v>41518</c:v>
                </c:pt>
                <c:pt idx="2">
                  <c:v>41548</c:v>
                </c:pt>
                <c:pt idx="3">
                  <c:v>41579</c:v>
                </c:pt>
                <c:pt idx="4">
                  <c:v>41609</c:v>
                </c:pt>
                <c:pt idx="5">
                  <c:v>41640</c:v>
                </c:pt>
                <c:pt idx="6">
                  <c:v>41671</c:v>
                </c:pt>
                <c:pt idx="7">
                  <c:v>41699</c:v>
                </c:pt>
                <c:pt idx="8">
                  <c:v>41730</c:v>
                </c:pt>
                <c:pt idx="9">
                  <c:v>41760</c:v>
                </c:pt>
                <c:pt idx="10">
                  <c:v>41791</c:v>
                </c:pt>
                <c:pt idx="11">
                  <c:v>41821</c:v>
                </c:pt>
                <c:pt idx="12">
                  <c:v>41852</c:v>
                </c:pt>
                <c:pt idx="13">
                  <c:v>41883</c:v>
                </c:pt>
                <c:pt idx="14">
                  <c:v>41913</c:v>
                </c:pt>
                <c:pt idx="15">
                  <c:v>41944</c:v>
                </c:pt>
                <c:pt idx="16">
                  <c:v>41974</c:v>
                </c:pt>
                <c:pt idx="17">
                  <c:v>42005</c:v>
                </c:pt>
                <c:pt idx="18">
                  <c:v>42036</c:v>
                </c:pt>
                <c:pt idx="19">
                  <c:v>42064</c:v>
                </c:pt>
                <c:pt idx="20">
                  <c:v>42095</c:v>
                </c:pt>
                <c:pt idx="21">
                  <c:v>42125</c:v>
                </c:pt>
                <c:pt idx="22">
                  <c:v>42156</c:v>
                </c:pt>
                <c:pt idx="23">
                  <c:v>42186</c:v>
                </c:pt>
              </c:numCache>
            </c:numRef>
          </c:cat>
          <c:val>
            <c:numRef>
              <c:f>data!$Y$6:$AV$6</c:f>
              <c:numCache>
                <c:formatCode>"$"#,##0_);\("$"#,##0\)</c:formatCode>
                <c:ptCount val="24"/>
                <c:pt idx="0">
                  <c:v>47120836</c:v>
                </c:pt>
                <c:pt idx="1">
                  <c:v>47044640</c:v>
                </c:pt>
                <c:pt idx="2">
                  <c:v>51664446.5</c:v>
                </c:pt>
                <c:pt idx="3">
                  <c:v>43712822.350000001</c:v>
                </c:pt>
                <c:pt idx="4">
                  <c:v>38398555</c:v>
                </c:pt>
                <c:pt idx="5">
                  <c:v>32058835</c:v>
                </c:pt>
                <c:pt idx="6">
                  <c:v>20438555</c:v>
                </c:pt>
                <c:pt idx="7">
                  <c:v>20476025</c:v>
                </c:pt>
                <c:pt idx="8">
                  <c:v>22218680</c:v>
                </c:pt>
                <c:pt idx="9">
                  <c:v>22052184</c:v>
                </c:pt>
                <c:pt idx="10">
                  <c:v>23852404</c:v>
                </c:pt>
                <c:pt idx="11">
                  <c:v>23674839</c:v>
                </c:pt>
                <c:pt idx="12">
                  <c:v>21269234</c:v>
                </c:pt>
                <c:pt idx="13">
                  <c:v>22478577</c:v>
                </c:pt>
                <c:pt idx="14">
                  <c:v>23661676</c:v>
                </c:pt>
                <c:pt idx="15">
                  <c:v>20061455</c:v>
                </c:pt>
                <c:pt idx="16">
                  <c:v>23843110</c:v>
                </c:pt>
                <c:pt idx="17">
                  <c:v>19999845</c:v>
                </c:pt>
                <c:pt idx="18">
                  <c:v>19853520</c:v>
                </c:pt>
                <c:pt idx="19">
                  <c:v>20764497</c:v>
                </c:pt>
                <c:pt idx="20">
                  <c:v>23955335</c:v>
                </c:pt>
                <c:pt idx="21">
                  <c:v>21135703</c:v>
                </c:pt>
                <c:pt idx="22">
                  <c:v>25091300</c:v>
                </c:pt>
                <c:pt idx="23">
                  <c:v>24118712</c:v>
                </c:pt>
              </c:numCache>
            </c:numRef>
          </c:val>
          <c:smooth val="0"/>
        </c:ser>
        <c:ser>
          <c:idx val="4"/>
          <c:order val="2"/>
          <c:tx>
            <c:strRef>
              <c:f>data!$A$7</c:f>
              <c:strCache>
                <c:ptCount val="1"/>
                <c:pt idx="0">
                  <c:v>Patent Maintenance Fees</c:v>
                </c:pt>
              </c:strCache>
            </c:strRef>
          </c:tx>
          <c:marker>
            <c:symbol val="none"/>
          </c:marker>
          <c:cat>
            <c:numRef>
              <c:f>data!$Y$1:$AV$1</c:f>
              <c:numCache>
                <c:formatCode>mmm\-yy</c:formatCode>
                <c:ptCount val="24"/>
                <c:pt idx="0">
                  <c:v>41487</c:v>
                </c:pt>
                <c:pt idx="1">
                  <c:v>41518</c:v>
                </c:pt>
                <c:pt idx="2">
                  <c:v>41548</c:v>
                </c:pt>
                <c:pt idx="3">
                  <c:v>41579</c:v>
                </c:pt>
                <c:pt idx="4">
                  <c:v>41609</c:v>
                </c:pt>
                <c:pt idx="5">
                  <c:v>41640</c:v>
                </c:pt>
                <c:pt idx="6">
                  <c:v>41671</c:v>
                </c:pt>
                <c:pt idx="7">
                  <c:v>41699</c:v>
                </c:pt>
                <c:pt idx="8">
                  <c:v>41730</c:v>
                </c:pt>
                <c:pt idx="9">
                  <c:v>41760</c:v>
                </c:pt>
                <c:pt idx="10">
                  <c:v>41791</c:v>
                </c:pt>
                <c:pt idx="11">
                  <c:v>41821</c:v>
                </c:pt>
                <c:pt idx="12">
                  <c:v>41852</c:v>
                </c:pt>
                <c:pt idx="13">
                  <c:v>41883</c:v>
                </c:pt>
                <c:pt idx="14">
                  <c:v>41913</c:v>
                </c:pt>
                <c:pt idx="15">
                  <c:v>41944</c:v>
                </c:pt>
                <c:pt idx="16">
                  <c:v>41974</c:v>
                </c:pt>
                <c:pt idx="17">
                  <c:v>42005</c:v>
                </c:pt>
                <c:pt idx="18">
                  <c:v>42036</c:v>
                </c:pt>
                <c:pt idx="19">
                  <c:v>42064</c:v>
                </c:pt>
                <c:pt idx="20">
                  <c:v>42095</c:v>
                </c:pt>
                <c:pt idx="21">
                  <c:v>42125</c:v>
                </c:pt>
                <c:pt idx="22">
                  <c:v>42156</c:v>
                </c:pt>
                <c:pt idx="23">
                  <c:v>42186</c:v>
                </c:pt>
              </c:numCache>
            </c:numRef>
          </c:cat>
          <c:val>
            <c:numRef>
              <c:f>data!$Y$7:$AV$7</c:f>
              <c:numCache>
                <c:formatCode>"$"#,##0_);\("$"#,##0\)</c:formatCode>
                <c:ptCount val="24"/>
                <c:pt idx="0">
                  <c:v>55152760</c:v>
                </c:pt>
                <c:pt idx="1">
                  <c:v>94182285</c:v>
                </c:pt>
                <c:pt idx="2">
                  <c:v>121969440</c:v>
                </c:pt>
                <c:pt idx="3">
                  <c:v>98584249</c:v>
                </c:pt>
                <c:pt idx="4">
                  <c:v>89937663</c:v>
                </c:pt>
                <c:pt idx="5">
                  <c:v>127736258</c:v>
                </c:pt>
                <c:pt idx="6">
                  <c:v>98359243</c:v>
                </c:pt>
                <c:pt idx="7">
                  <c:v>110910240</c:v>
                </c:pt>
                <c:pt idx="8">
                  <c:v>103903864</c:v>
                </c:pt>
                <c:pt idx="9">
                  <c:v>93325781</c:v>
                </c:pt>
                <c:pt idx="10">
                  <c:v>95522757</c:v>
                </c:pt>
                <c:pt idx="11">
                  <c:v>107144940</c:v>
                </c:pt>
                <c:pt idx="12">
                  <c:v>94033940</c:v>
                </c:pt>
                <c:pt idx="13">
                  <c:v>106470546</c:v>
                </c:pt>
                <c:pt idx="14">
                  <c:v>113970285</c:v>
                </c:pt>
                <c:pt idx="15">
                  <c:v>77285266.430000007</c:v>
                </c:pt>
                <c:pt idx="16">
                  <c:v>104334929</c:v>
                </c:pt>
                <c:pt idx="17">
                  <c:v>97788050</c:v>
                </c:pt>
                <c:pt idx="18">
                  <c:v>93845810</c:v>
                </c:pt>
                <c:pt idx="19">
                  <c:v>99621006</c:v>
                </c:pt>
                <c:pt idx="20">
                  <c:v>103782313</c:v>
                </c:pt>
                <c:pt idx="21">
                  <c:v>95810415</c:v>
                </c:pt>
                <c:pt idx="22">
                  <c:v>99522582.400000006</c:v>
                </c:pt>
                <c:pt idx="23">
                  <c:v>103672583</c:v>
                </c:pt>
              </c:numCache>
            </c:numRef>
          </c:val>
          <c:smooth val="0"/>
        </c:ser>
        <c:ser>
          <c:idx val="5"/>
          <c:order val="3"/>
          <c:tx>
            <c:strRef>
              <c:f>data!$A$8</c:f>
              <c:strCache>
                <c:ptCount val="1"/>
                <c:pt idx="0">
                  <c:v>Patent Extension Fees</c:v>
                </c:pt>
              </c:strCache>
            </c:strRef>
          </c:tx>
          <c:marker>
            <c:symbol val="none"/>
          </c:marker>
          <c:cat>
            <c:numRef>
              <c:f>data!$Y$1:$AV$1</c:f>
              <c:numCache>
                <c:formatCode>mmm\-yy</c:formatCode>
                <c:ptCount val="24"/>
                <c:pt idx="0">
                  <c:v>41487</c:v>
                </c:pt>
                <c:pt idx="1">
                  <c:v>41518</c:v>
                </c:pt>
                <c:pt idx="2">
                  <c:v>41548</c:v>
                </c:pt>
                <c:pt idx="3">
                  <c:v>41579</c:v>
                </c:pt>
                <c:pt idx="4">
                  <c:v>41609</c:v>
                </c:pt>
                <c:pt idx="5">
                  <c:v>41640</c:v>
                </c:pt>
                <c:pt idx="6">
                  <c:v>41671</c:v>
                </c:pt>
                <c:pt idx="7">
                  <c:v>41699</c:v>
                </c:pt>
                <c:pt idx="8">
                  <c:v>41730</c:v>
                </c:pt>
                <c:pt idx="9">
                  <c:v>41760</c:v>
                </c:pt>
                <c:pt idx="10">
                  <c:v>41791</c:v>
                </c:pt>
                <c:pt idx="11">
                  <c:v>41821</c:v>
                </c:pt>
                <c:pt idx="12">
                  <c:v>41852</c:v>
                </c:pt>
                <c:pt idx="13">
                  <c:v>41883</c:v>
                </c:pt>
                <c:pt idx="14">
                  <c:v>41913</c:v>
                </c:pt>
                <c:pt idx="15">
                  <c:v>41944</c:v>
                </c:pt>
                <c:pt idx="16">
                  <c:v>41974</c:v>
                </c:pt>
                <c:pt idx="17">
                  <c:v>42005</c:v>
                </c:pt>
                <c:pt idx="18">
                  <c:v>42036</c:v>
                </c:pt>
                <c:pt idx="19">
                  <c:v>42064</c:v>
                </c:pt>
                <c:pt idx="20">
                  <c:v>42095</c:v>
                </c:pt>
                <c:pt idx="21">
                  <c:v>42125</c:v>
                </c:pt>
                <c:pt idx="22">
                  <c:v>42156</c:v>
                </c:pt>
                <c:pt idx="23">
                  <c:v>42186</c:v>
                </c:pt>
              </c:numCache>
            </c:numRef>
          </c:cat>
          <c:val>
            <c:numRef>
              <c:f>data!$Y$8:$AV$8</c:f>
              <c:numCache>
                <c:formatCode>"$"#,##0_);\("$"#,##0\)</c:formatCode>
                <c:ptCount val="24"/>
                <c:pt idx="0">
                  <c:v>12642023</c:v>
                </c:pt>
                <c:pt idx="1">
                  <c:v>12314363</c:v>
                </c:pt>
                <c:pt idx="2">
                  <c:v>14173975</c:v>
                </c:pt>
                <c:pt idx="3">
                  <c:v>12372771</c:v>
                </c:pt>
                <c:pt idx="4">
                  <c:v>13461310</c:v>
                </c:pt>
                <c:pt idx="5">
                  <c:v>13520621</c:v>
                </c:pt>
                <c:pt idx="6">
                  <c:v>13125757</c:v>
                </c:pt>
                <c:pt idx="7">
                  <c:v>14030232</c:v>
                </c:pt>
                <c:pt idx="8">
                  <c:v>13258908</c:v>
                </c:pt>
                <c:pt idx="9">
                  <c:v>11523936</c:v>
                </c:pt>
                <c:pt idx="10">
                  <c:v>11139198</c:v>
                </c:pt>
                <c:pt idx="11">
                  <c:v>11636460</c:v>
                </c:pt>
                <c:pt idx="12">
                  <c:v>11159760</c:v>
                </c:pt>
                <c:pt idx="13">
                  <c:v>11426090</c:v>
                </c:pt>
                <c:pt idx="14">
                  <c:v>12330923</c:v>
                </c:pt>
                <c:pt idx="15">
                  <c:v>10358005</c:v>
                </c:pt>
                <c:pt idx="16">
                  <c:v>12754660</c:v>
                </c:pt>
                <c:pt idx="17">
                  <c:v>11846085</c:v>
                </c:pt>
                <c:pt idx="18">
                  <c:v>12052180</c:v>
                </c:pt>
                <c:pt idx="19">
                  <c:v>14127865</c:v>
                </c:pt>
                <c:pt idx="20">
                  <c:v>11529605</c:v>
                </c:pt>
                <c:pt idx="21">
                  <c:v>10890230</c:v>
                </c:pt>
                <c:pt idx="22">
                  <c:v>11592605</c:v>
                </c:pt>
                <c:pt idx="23">
                  <c:v>12581186.399999999</c:v>
                </c:pt>
              </c:numCache>
            </c:numRef>
          </c:val>
          <c:smooth val="0"/>
        </c:ser>
        <c:ser>
          <c:idx val="6"/>
          <c:order val="4"/>
          <c:tx>
            <c:strRef>
              <c:f>data!$A$9</c:f>
              <c:strCache>
                <c:ptCount val="1"/>
                <c:pt idx="0">
                  <c:v>Patent Trial and Appeal Fees</c:v>
                </c:pt>
              </c:strCache>
            </c:strRef>
          </c:tx>
          <c:spPr>
            <a:ln>
              <a:solidFill>
                <a:schemeClr val="accent1">
                  <a:lumMod val="75000"/>
                </a:schemeClr>
              </a:solidFill>
            </a:ln>
          </c:spPr>
          <c:marker>
            <c:symbol val="none"/>
          </c:marker>
          <c:cat>
            <c:numRef>
              <c:f>data!$Y$1:$AV$1</c:f>
              <c:numCache>
                <c:formatCode>mmm\-yy</c:formatCode>
                <c:ptCount val="24"/>
                <c:pt idx="0">
                  <c:v>41487</c:v>
                </c:pt>
                <c:pt idx="1">
                  <c:v>41518</c:v>
                </c:pt>
                <c:pt idx="2">
                  <c:v>41548</c:v>
                </c:pt>
                <c:pt idx="3">
                  <c:v>41579</c:v>
                </c:pt>
                <c:pt idx="4">
                  <c:v>41609</c:v>
                </c:pt>
                <c:pt idx="5">
                  <c:v>41640</c:v>
                </c:pt>
                <c:pt idx="6">
                  <c:v>41671</c:v>
                </c:pt>
                <c:pt idx="7">
                  <c:v>41699</c:v>
                </c:pt>
                <c:pt idx="8">
                  <c:v>41730</c:v>
                </c:pt>
                <c:pt idx="9">
                  <c:v>41760</c:v>
                </c:pt>
                <c:pt idx="10">
                  <c:v>41791</c:v>
                </c:pt>
                <c:pt idx="11">
                  <c:v>41821</c:v>
                </c:pt>
                <c:pt idx="12">
                  <c:v>41852</c:v>
                </c:pt>
                <c:pt idx="13">
                  <c:v>41883</c:v>
                </c:pt>
                <c:pt idx="14">
                  <c:v>41913</c:v>
                </c:pt>
                <c:pt idx="15">
                  <c:v>41944</c:v>
                </c:pt>
                <c:pt idx="16">
                  <c:v>41974</c:v>
                </c:pt>
                <c:pt idx="17">
                  <c:v>42005</c:v>
                </c:pt>
                <c:pt idx="18">
                  <c:v>42036</c:v>
                </c:pt>
                <c:pt idx="19">
                  <c:v>42064</c:v>
                </c:pt>
                <c:pt idx="20">
                  <c:v>42095</c:v>
                </c:pt>
                <c:pt idx="21">
                  <c:v>42125</c:v>
                </c:pt>
                <c:pt idx="22">
                  <c:v>42156</c:v>
                </c:pt>
                <c:pt idx="23">
                  <c:v>42186</c:v>
                </c:pt>
              </c:numCache>
            </c:numRef>
          </c:cat>
          <c:val>
            <c:numRef>
              <c:f>data!$Y$9:$AV$9</c:f>
              <c:numCache>
                <c:formatCode>"$"#,##0_);\("$"#,##0\)</c:formatCode>
                <c:ptCount val="24"/>
                <c:pt idx="0">
                  <c:v>4176455</c:v>
                </c:pt>
                <c:pt idx="1">
                  <c:v>4981165</c:v>
                </c:pt>
                <c:pt idx="2">
                  <c:v>6382500</c:v>
                </c:pt>
                <c:pt idx="3">
                  <c:v>6092365</c:v>
                </c:pt>
                <c:pt idx="4">
                  <c:v>6211960</c:v>
                </c:pt>
                <c:pt idx="5">
                  <c:v>5458390</c:v>
                </c:pt>
                <c:pt idx="6">
                  <c:v>4927370</c:v>
                </c:pt>
                <c:pt idx="7">
                  <c:v>5856315</c:v>
                </c:pt>
                <c:pt idx="8">
                  <c:v>7342815</c:v>
                </c:pt>
                <c:pt idx="9">
                  <c:v>6161595</c:v>
                </c:pt>
                <c:pt idx="10">
                  <c:v>7199400</c:v>
                </c:pt>
                <c:pt idx="11">
                  <c:v>6908700</c:v>
                </c:pt>
                <c:pt idx="12">
                  <c:v>7059745</c:v>
                </c:pt>
                <c:pt idx="13">
                  <c:v>7393860</c:v>
                </c:pt>
                <c:pt idx="14">
                  <c:v>8377830</c:v>
                </c:pt>
                <c:pt idx="15">
                  <c:v>5335410</c:v>
                </c:pt>
                <c:pt idx="16">
                  <c:v>7186940</c:v>
                </c:pt>
                <c:pt idx="17">
                  <c:v>5760720</c:v>
                </c:pt>
                <c:pt idx="18">
                  <c:v>6772245</c:v>
                </c:pt>
                <c:pt idx="19">
                  <c:v>5501045</c:v>
                </c:pt>
                <c:pt idx="20">
                  <c:v>5529265</c:v>
                </c:pt>
                <c:pt idx="21">
                  <c:v>6682320</c:v>
                </c:pt>
                <c:pt idx="22">
                  <c:v>6956410</c:v>
                </c:pt>
                <c:pt idx="23">
                  <c:v>5053995</c:v>
                </c:pt>
              </c:numCache>
            </c:numRef>
          </c:val>
          <c:smooth val="0"/>
        </c:ser>
        <c:ser>
          <c:idx val="8"/>
          <c:order val="5"/>
          <c:tx>
            <c:strRef>
              <c:f>data!$A$11</c:f>
              <c:strCache>
                <c:ptCount val="1"/>
                <c:pt idx="0">
                  <c:v>Patent Cooperation Treaty (PCT) Fees</c:v>
                </c:pt>
              </c:strCache>
            </c:strRef>
          </c:tx>
          <c:marker>
            <c:symbol val="none"/>
          </c:marker>
          <c:cat>
            <c:numRef>
              <c:f>data!$Y$1:$AV$1</c:f>
              <c:numCache>
                <c:formatCode>mmm\-yy</c:formatCode>
                <c:ptCount val="24"/>
                <c:pt idx="0">
                  <c:v>41487</c:v>
                </c:pt>
                <c:pt idx="1">
                  <c:v>41518</c:v>
                </c:pt>
                <c:pt idx="2">
                  <c:v>41548</c:v>
                </c:pt>
                <c:pt idx="3">
                  <c:v>41579</c:v>
                </c:pt>
                <c:pt idx="4">
                  <c:v>41609</c:v>
                </c:pt>
                <c:pt idx="5">
                  <c:v>41640</c:v>
                </c:pt>
                <c:pt idx="6">
                  <c:v>41671</c:v>
                </c:pt>
                <c:pt idx="7">
                  <c:v>41699</c:v>
                </c:pt>
                <c:pt idx="8">
                  <c:v>41730</c:v>
                </c:pt>
                <c:pt idx="9">
                  <c:v>41760</c:v>
                </c:pt>
                <c:pt idx="10">
                  <c:v>41791</c:v>
                </c:pt>
                <c:pt idx="11">
                  <c:v>41821</c:v>
                </c:pt>
                <c:pt idx="12">
                  <c:v>41852</c:v>
                </c:pt>
                <c:pt idx="13">
                  <c:v>41883</c:v>
                </c:pt>
                <c:pt idx="14">
                  <c:v>41913</c:v>
                </c:pt>
                <c:pt idx="15">
                  <c:v>41944</c:v>
                </c:pt>
                <c:pt idx="16">
                  <c:v>41974</c:v>
                </c:pt>
                <c:pt idx="17">
                  <c:v>42005</c:v>
                </c:pt>
                <c:pt idx="18">
                  <c:v>42036</c:v>
                </c:pt>
                <c:pt idx="19">
                  <c:v>42064</c:v>
                </c:pt>
                <c:pt idx="20">
                  <c:v>42095</c:v>
                </c:pt>
                <c:pt idx="21">
                  <c:v>42125</c:v>
                </c:pt>
                <c:pt idx="22">
                  <c:v>42156</c:v>
                </c:pt>
                <c:pt idx="23">
                  <c:v>42186</c:v>
                </c:pt>
              </c:numCache>
            </c:numRef>
          </c:cat>
          <c:val>
            <c:numRef>
              <c:f>data!$Y$11:$AV$11</c:f>
              <c:numCache>
                <c:formatCode>"$"#,##0_);\("$"#,##0\)</c:formatCode>
                <c:ptCount val="24"/>
                <c:pt idx="0">
                  <c:v>13179353</c:v>
                </c:pt>
                <c:pt idx="1">
                  <c:v>13897443</c:v>
                </c:pt>
                <c:pt idx="2">
                  <c:v>14806607.75</c:v>
                </c:pt>
                <c:pt idx="3">
                  <c:v>13615623.800000001</c:v>
                </c:pt>
                <c:pt idx="4">
                  <c:v>16256407.499999998</c:v>
                </c:pt>
                <c:pt idx="5">
                  <c:v>12954250.92</c:v>
                </c:pt>
                <c:pt idx="6">
                  <c:v>12902417</c:v>
                </c:pt>
                <c:pt idx="7">
                  <c:v>20022891.960000001</c:v>
                </c:pt>
                <c:pt idx="8">
                  <c:v>13534129.58</c:v>
                </c:pt>
                <c:pt idx="9">
                  <c:v>13731092.890000001</c:v>
                </c:pt>
                <c:pt idx="10">
                  <c:v>16249015.5</c:v>
                </c:pt>
                <c:pt idx="11">
                  <c:v>12962239.32</c:v>
                </c:pt>
                <c:pt idx="12">
                  <c:v>13098290</c:v>
                </c:pt>
                <c:pt idx="13">
                  <c:v>15432780</c:v>
                </c:pt>
                <c:pt idx="14">
                  <c:v>14803384</c:v>
                </c:pt>
                <c:pt idx="15">
                  <c:v>13548638.41</c:v>
                </c:pt>
                <c:pt idx="16">
                  <c:v>15897149.83</c:v>
                </c:pt>
                <c:pt idx="17">
                  <c:v>13419373.32</c:v>
                </c:pt>
                <c:pt idx="18">
                  <c:v>12909472.779999999</c:v>
                </c:pt>
                <c:pt idx="19">
                  <c:v>16553999.5</c:v>
                </c:pt>
                <c:pt idx="20">
                  <c:v>15470292.68</c:v>
                </c:pt>
                <c:pt idx="21">
                  <c:v>14057545.35</c:v>
                </c:pt>
                <c:pt idx="22">
                  <c:v>17192389.309999999</c:v>
                </c:pt>
                <c:pt idx="23">
                  <c:v>13794140.49</c:v>
                </c:pt>
              </c:numCache>
            </c:numRef>
          </c:val>
          <c:smooth val="0"/>
        </c:ser>
        <c:dLbls>
          <c:showLegendKey val="0"/>
          <c:showVal val="0"/>
          <c:showCatName val="0"/>
          <c:showSerName val="0"/>
          <c:showPercent val="0"/>
          <c:showBubbleSize val="0"/>
        </c:dLbls>
        <c:marker val="1"/>
        <c:smooth val="0"/>
        <c:axId val="276427904"/>
        <c:axId val="276429440"/>
      </c:lineChart>
      <c:dateAx>
        <c:axId val="276427904"/>
        <c:scaling>
          <c:orientation val="minMax"/>
        </c:scaling>
        <c:delete val="0"/>
        <c:axPos val="b"/>
        <c:numFmt formatCode="mmm\-yy" sourceLinked="0"/>
        <c:majorTickMark val="out"/>
        <c:minorTickMark val="none"/>
        <c:tickLblPos val="nextTo"/>
        <c:crossAx val="276429440"/>
        <c:crosses val="autoZero"/>
        <c:auto val="1"/>
        <c:lblOffset val="100"/>
        <c:baseTimeUnit val="months"/>
      </c:dateAx>
      <c:valAx>
        <c:axId val="276429440"/>
        <c:scaling>
          <c:orientation val="minMax"/>
          <c:max val="150000000"/>
        </c:scaling>
        <c:delete val="0"/>
        <c:axPos val="l"/>
        <c:majorGridlines/>
        <c:numFmt formatCode="\$#,##0.0_);\(\$#,##0.0\)" sourceLinked="0"/>
        <c:majorTickMark val="out"/>
        <c:minorTickMark val="none"/>
        <c:tickLblPos val="nextTo"/>
        <c:crossAx val="276427904"/>
        <c:crosses val="autoZero"/>
        <c:crossBetween val="between"/>
        <c:majorUnit val="25000000"/>
        <c:dispUnits>
          <c:builtInUnit val="millions"/>
          <c:dispUnitsLbl>
            <c:layout/>
          </c:dispUnitsLbl>
        </c:dispUnits>
      </c:valAx>
    </c:plotArea>
    <c:legend>
      <c:legendPos val="b"/>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Patent Renewal Rates By</a:t>
            </a:r>
            <a:r>
              <a:rPr lang="en-US" baseline="0" dirty="0"/>
              <a:t> Issue Date and Stage</a:t>
            </a:r>
            <a:endParaRPr lang="en-US" dirty="0"/>
          </a:p>
        </c:rich>
      </c:tx>
      <c:layout/>
      <c:overlay val="0"/>
    </c:title>
    <c:autoTitleDeleted val="0"/>
    <c:plotArea>
      <c:layout>
        <c:manualLayout>
          <c:layoutTarget val="inner"/>
          <c:xMode val="edge"/>
          <c:yMode val="edge"/>
          <c:x val="9.0183078718516399E-2"/>
          <c:y val="0.15435284020378606"/>
          <c:w val="0.89194843591904183"/>
          <c:h val="0.55499680417648223"/>
        </c:manualLayout>
      </c:layout>
      <c:lineChart>
        <c:grouping val="standard"/>
        <c:varyColors val="0"/>
        <c:ser>
          <c:idx val="1"/>
          <c:order val="1"/>
          <c:tx>
            <c:v>3rd Stage Renewal Rate</c:v>
          </c:tx>
          <c:marker>
            <c:symbol val="none"/>
          </c:marker>
          <c:cat>
            <c:numRef>
              <c:f>'H:\Python Work\MFees\FY 2017 Budget\[1st.xlsx]Export Worksheet'!$A$11:$A$66</c:f>
              <c:numCache>
                <c:formatCode>General</c:formatCode>
                <c:ptCount val="56"/>
                <c:pt idx="0">
                  <c:v>36069</c:v>
                </c:pt>
                <c:pt idx="1">
                  <c:v>36100</c:v>
                </c:pt>
                <c:pt idx="2">
                  <c:v>36130</c:v>
                </c:pt>
                <c:pt idx="3">
                  <c:v>36161</c:v>
                </c:pt>
                <c:pt idx="4">
                  <c:v>36192</c:v>
                </c:pt>
                <c:pt idx="5">
                  <c:v>36220</c:v>
                </c:pt>
                <c:pt idx="6">
                  <c:v>36251</c:v>
                </c:pt>
                <c:pt idx="7">
                  <c:v>36281</c:v>
                </c:pt>
                <c:pt idx="8">
                  <c:v>36312</c:v>
                </c:pt>
                <c:pt idx="9">
                  <c:v>36342</c:v>
                </c:pt>
                <c:pt idx="10">
                  <c:v>36373</c:v>
                </c:pt>
                <c:pt idx="11">
                  <c:v>36404</c:v>
                </c:pt>
                <c:pt idx="12">
                  <c:v>36434</c:v>
                </c:pt>
                <c:pt idx="13">
                  <c:v>36465</c:v>
                </c:pt>
                <c:pt idx="14">
                  <c:v>36495</c:v>
                </c:pt>
                <c:pt idx="15">
                  <c:v>36526</c:v>
                </c:pt>
                <c:pt idx="16">
                  <c:v>36557</c:v>
                </c:pt>
                <c:pt idx="17">
                  <c:v>36586</c:v>
                </c:pt>
                <c:pt idx="18">
                  <c:v>36617</c:v>
                </c:pt>
                <c:pt idx="19">
                  <c:v>36647</c:v>
                </c:pt>
                <c:pt idx="20">
                  <c:v>36678</c:v>
                </c:pt>
                <c:pt idx="21">
                  <c:v>36708</c:v>
                </c:pt>
                <c:pt idx="22">
                  <c:v>36739</c:v>
                </c:pt>
                <c:pt idx="23">
                  <c:v>36770</c:v>
                </c:pt>
                <c:pt idx="24">
                  <c:v>36800</c:v>
                </c:pt>
                <c:pt idx="25">
                  <c:v>36831</c:v>
                </c:pt>
                <c:pt idx="26">
                  <c:v>36861</c:v>
                </c:pt>
                <c:pt idx="27">
                  <c:v>36892</c:v>
                </c:pt>
                <c:pt idx="28">
                  <c:v>36923</c:v>
                </c:pt>
                <c:pt idx="29">
                  <c:v>36951</c:v>
                </c:pt>
                <c:pt idx="30">
                  <c:v>36982</c:v>
                </c:pt>
                <c:pt idx="31">
                  <c:v>37012</c:v>
                </c:pt>
                <c:pt idx="32">
                  <c:v>37043</c:v>
                </c:pt>
                <c:pt idx="33">
                  <c:v>37073</c:v>
                </c:pt>
                <c:pt idx="34">
                  <c:v>37104</c:v>
                </c:pt>
                <c:pt idx="35">
                  <c:v>37135</c:v>
                </c:pt>
                <c:pt idx="36">
                  <c:v>37165</c:v>
                </c:pt>
                <c:pt idx="37">
                  <c:v>37196</c:v>
                </c:pt>
                <c:pt idx="38">
                  <c:v>37226</c:v>
                </c:pt>
                <c:pt idx="39">
                  <c:v>37257</c:v>
                </c:pt>
                <c:pt idx="40">
                  <c:v>37288</c:v>
                </c:pt>
                <c:pt idx="41">
                  <c:v>37316</c:v>
                </c:pt>
                <c:pt idx="42">
                  <c:v>37347</c:v>
                </c:pt>
                <c:pt idx="43">
                  <c:v>37377</c:v>
                </c:pt>
                <c:pt idx="44">
                  <c:v>37408</c:v>
                </c:pt>
                <c:pt idx="45">
                  <c:v>37438</c:v>
                </c:pt>
                <c:pt idx="46">
                  <c:v>37469</c:v>
                </c:pt>
                <c:pt idx="47">
                  <c:v>37500</c:v>
                </c:pt>
                <c:pt idx="48">
                  <c:v>37530</c:v>
                </c:pt>
                <c:pt idx="49">
                  <c:v>37561</c:v>
                </c:pt>
                <c:pt idx="50">
                  <c:v>37591</c:v>
                </c:pt>
                <c:pt idx="51">
                  <c:v>37622</c:v>
                </c:pt>
                <c:pt idx="52">
                  <c:v>37653</c:v>
                </c:pt>
                <c:pt idx="53">
                  <c:v>37681</c:v>
                </c:pt>
                <c:pt idx="54">
                  <c:v>37712</c:v>
                </c:pt>
                <c:pt idx="55">
                  <c:v>37742</c:v>
                </c:pt>
              </c:numCache>
            </c:numRef>
          </c:cat>
          <c:val>
            <c:numRef>
              <c:f>'H:\Python Work\MFees\FY 2017 Budget\[1st.xlsx]Export Worksheet'!$H$11:$H$66</c:f>
              <c:numCache>
                <c:formatCode>General</c:formatCode>
                <c:ptCount val="56"/>
                <c:pt idx="0">
                  <c:v>0.48552131045726266</c:v>
                </c:pt>
                <c:pt idx="1">
                  <c:v>0.48211111969708675</c:v>
                </c:pt>
                <c:pt idx="2">
                  <c:v>0.48401717557251911</c:v>
                </c:pt>
                <c:pt idx="3">
                  <c:v>0.47924992314786352</c:v>
                </c:pt>
                <c:pt idx="4">
                  <c:v>0.48301202519564801</c:v>
                </c:pt>
                <c:pt idx="5">
                  <c:v>0.48158601225304604</c:v>
                </c:pt>
                <c:pt idx="6">
                  <c:v>0.49013499480789202</c:v>
                </c:pt>
                <c:pt idx="7">
                  <c:v>0.50084317032040471</c:v>
                </c:pt>
                <c:pt idx="8">
                  <c:v>0.49971247843588268</c:v>
                </c:pt>
                <c:pt idx="9">
                  <c:v>0.48757689542222576</c:v>
                </c:pt>
                <c:pt idx="10">
                  <c:v>0.49690851735015773</c:v>
                </c:pt>
                <c:pt idx="11">
                  <c:v>0.50324036991189103</c:v>
                </c:pt>
                <c:pt idx="12">
                  <c:v>0.50589070262597591</c:v>
                </c:pt>
                <c:pt idx="13">
                  <c:v>0.49830508474576274</c:v>
                </c:pt>
                <c:pt idx="14">
                  <c:v>0.51292719167904899</c:v>
                </c:pt>
                <c:pt idx="15">
                  <c:v>0.50548741123305363</c:v>
                </c:pt>
                <c:pt idx="16">
                  <c:v>0.50882265717674968</c:v>
                </c:pt>
                <c:pt idx="17">
                  <c:v>0.50384741322855275</c:v>
                </c:pt>
                <c:pt idx="18">
                  <c:v>0.50303842716711344</c:v>
                </c:pt>
                <c:pt idx="19">
                  <c:v>0.50564875042793567</c:v>
                </c:pt>
                <c:pt idx="20">
                  <c:v>0.5039869673325903</c:v>
                </c:pt>
                <c:pt idx="21">
                  <c:v>0.51487700117141744</c:v>
                </c:pt>
                <c:pt idx="22">
                  <c:v>0.51434099704074665</c:v>
                </c:pt>
                <c:pt idx="23">
                  <c:v>0.51676933607118414</c:v>
                </c:pt>
                <c:pt idx="24">
                  <c:v>0.51551429269484483</c:v>
                </c:pt>
                <c:pt idx="25">
                  <c:v>0.51138367190494438</c:v>
                </c:pt>
                <c:pt idx="26">
                  <c:v>0.52174940898345157</c:v>
                </c:pt>
                <c:pt idx="27">
                  <c:v>0.5120359037127703</c:v>
                </c:pt>
                <c:pt idx="28">
                  <c:v>0.51684311838306063</c:v>
                </c:pt>
                <c:pt idx="29">
                  <c:v>0.51586765698852122</c:v>
                </c:pt>
                <c:pt idx="30">
                  <c:v>0.5082798957085477</c:v>
                </c:pt>
                <c:pt idx="31">
                  <c:v>0.50971947386800143</c:v>
                </c:pt>
                <c:pt idx="32">
                  <c:v>0.5114521657837332</c:v>
                </c:pt>
                <c:pt idx="33">
                  <c:v>0.5086870191114421</c:v>
                </c:pt>
                <c:pt idx="34">
                  <c:v>0.50456983155827484</c:v>
                </c:pt>
                <c:pt idx="35">
                  <c:v>0.50336192905170418</c:v>
                </c:pt>
                <c:pt idx="36">
                  <c:v>0.47758906908440812</c:v>
                </c:pt>
                <c:pt idx="37">
                  <c:v>0.47745855524716824</c:v>
                </c:pt>
                <c:pt idx="38">
                  <c:v>0.48098598967660383</c:v>
                </c:pt>
                <c:pt idx="39">
                  <c:v>0.47903472373880762</c:v>
                </c:pt>
                <c:pt idx="40">
                  <c:v>0.48860011813349086</c:v>
                </c:pt>
                <c:pt idx="41">
                  <c:v>0.49241580255377498</c:v>
                </c:pt>
                <c:pt idx="42">
                  <c:v>0.47995173056881135</c:v>
                </c:pt>
                <c:pt idx="43">
                  <c:v>0.46511478361520159</c:v>
                </c:pt>
                <c:pt idx="44">
                  <c:v>0.46406738214916454</c:v>
                </c:pt>
                <c:pt idx="45">
                  <c:v>0.47172432039156031</c:v>
                </c:pt>
                <c:pt idx="46">
                  <c:v>0.47306201550387594</c:v>
                </c:pt>
                <c:pt idx="47">
                  <c:v>0.47988067156930764</c:v>
                </c:pt>
                <c:pt idx="48">
                  <c:v>0.47686683447201245</c:v>
                </c:pt>
                <c:pt idx="49">
                  <c:v>0.47164612037708487</c:v>
                </c:pt>
                <c:pt idx="50">
                  <c:v>0.47792494481236203</c:v>
                </c:pt>
                <c:pt idx="51">
                  <c:v>0.46646453509739066</c:v>
                </c:pt>
                <c:pt idx="52">
                  <c:v>0.465090258093391</c:v>
                </c:pt>
                <c:pt idx="53">
                  <c:v>0.47569363938480563</c:v>
                </c:pt>
                <c:pt idx="54">
                  <c:v>0.47299369568921451</c:v>
                </c:pt>
                <c:pt idx="55">
                  <c:v>0.48224101479915432</c:v>
                </c:pt>
              </c:numCache>
            </c:numRef>
          </c:val>
          <c:smooth val="0"/>
        </c:ser>
        <c:ser>
          <c:idx val="2"/>
          <c:order val="2"/>
          <c:tx>
            <c:v>2nd Stage Renewal Rate</c:v>
          </c:tx>
          <c:marker>
            <c:symbol val="none"/>
          </c:marker>
          <c:cat>
            <c:numRef>
              <c:f>'H:\Python Work\MFees\FY 2017 Budget\[1st.xlsx]Export Worksheet'!$A$11:$A$114</c:f>
              <c:numCache>
                <c:formatCode>General</c:formatCode>
                <c:ptCount val="104"/>
                <c:pt idx="0">
                  <c:v>36069</c:v>
                </c:pt>
                <c:pt idx="1">
                  <c:v>36100</c:v>
                </c:pt>
                <c:pt idx="2">
                  <c:v>36130</c:v>
                </c:pt>
                <c:pt idx="3">
                  <c:v>36161</c:v>
                </c:pt>
                <c:pt idx="4">
                  <c:v>36192</c:v>
                </c:pt>
                <c:pt idx="5">
                  <c:v>36220</c:v>
                </c:pt>
                <c:pt idx="6">
                  <c:v>36251</c:v>
                </c:pt>
                <c:pt idx="7">
                  <c:v>36281</c:v>
                </c:pt>
                <c:pt idx="8">
                  <c:v>36312</c:v>
                </c:pt>
                <c:pt idx="9">
                  <c:v>36342</c:v>
                </c:pt>
                <c:pt idx="10">
                  <c:v>36373</c:v>
                </c:pt>
                <c:pt idx="11">
                  <c:v>36404</c:v>
                </c:pt>
                <c:pt idx="12">
                  <c:v>36434</c:v>
                </c:pt>
                <c:pt idx="13">
                  <c:v>36465</c:v>
                </c:pt>
                <c:pt idx="14">
                  <c:v>36495</c:v>
                </c:pt>
                <c:pt idx="15">
                  <c:v>36526</c:v>
                </c:pt>
                <c:pt idx="16">
                  <c:v>36557</c:v>
                </c:pt>
                <c:pt idx="17">
                  <c:v>36586</c:v>
                </c:pt>
                <c:pt idx="18">
                  <c:v>36617</c:v>
                </c:pt>
                <c:pt idx="19">
                  <c:v>36647</c:v>
                </c:pt>
                <c:pt idx="20">
                  <c:v>36678</c:v>
                </c:pt>
                <c:pt idx="21">
                  <c:v>36708</c:v>
                </c:pt>
                <c:pt idx="22">
                  <c:v>36739</c:v>
                </c:pt>
                <c:pt idx="23">
                  <c:v>36770</c:v>
                </c:pt>
                <c:pt idx="24">
                  <c:v>36800</c:v>
                </c:pt>
                <c:pt idx="25">
                  <c:v>36831</c:v>
                </c:pt>
                <c:pt idx="26">
                  <c:v>36861</c:v>
                </c:pt>
                <c:pt idx="27">
                  <c:v>36892</c:v>
                </c:pt>
                <c:pt idx="28">
                  <c:v>36923</c:v>
                </c:pt>
                <c:pt idx="29">
                  <c:v>36951</c:v>
                </c:pt>
                <c:pt idx="30">
                  <c:v>36982</c:v>
                </c:pt>
                <c:pt idx="31">
                  <c:v>37012</c:v>
                </c:pt>
                <c:pt idx="32">
                  <c:v>37043</c:v>
                </c:pt>
                <c:pt idx="33">
                  <c:v>37073</c:v>
                </c:pt>
                <c:pt idx="34">
                  <c:v>37104</c:v>
                </c:pt>
                <c:pt idx="35">
                  <c:v>37135</c:v>
                </c:pt>
                <c:pt idx="36">
                  <c:v>37165</c:v>
                </c:pt>
                <c:pt idx="37">
                  <c:v>37196</c:v>
                </c:pt>
                <c:pt idx="38">
                  <c:v>37226</c:v>
                </c:pt>
                <c:pt idx="39">
                  <c:v>37257</c:v>
                </c:pt>
                <c:pt idx="40">
                  <c:v>37288</c:v>
                </c:pt>
                <c:pt idx="41">
                  <c:v>37316</c:v>
                </c:pt>
                <c:pt idx="42">
                  <c:v>37347</c:v>
                </c:pt>
                <c:pt idx="43">
                  <c:v>37377</c:v>
                </c:pt>
                <c:pt idx="44">
                  <c:v>37408</c:v>
                </c:pt>
                <c:pt idx="45">
                  <c:v>37438</c:v>
                </c:pt>
                <c:pt idx="46">
                  <c:v>37469</c:v>
                </c:pt>
                <c:pt idx="47">
                  <c:v>37500</c:v>
                </c:pt>
                <c:pt idx="48">
                  <c:v>37530</c:v>
                </c:pt>
                <c:pt idx="49">
                  <c:v>37561</c:v>
                </c:pt>
                <c:pt idx="50">
                  <c:v>37591</c:v>
                </c:pt>
                <c:pt idx="51">
                  <c:v>37622</c:v>
                </c:pt>
                <c:pt idx="52">
                  <c:v>37653</c:v>
                </c:pt>
                <c:pt idx="53">
                  <c:v>37681</c:v>
                </c:pt>
                <c:pt idx="54">
                  <c:v>37712</c:v>
                </c:pt>
                <c:pt idx="55">
                  <c:v>37742</c:v>
                </c:pt>
                <c:pt idx="56">
                  <c:v>37773</c:v>
                </c:pt>
                <c:pt idx="57">
                  <c:v>37803</c:v>
                </c:pt>
                <c:pt idx="58">
                  <c:v>37834</c:v>
                </c:pt>
                <c:pt idx="59">
                  <c:v>37865</c:v>
                </c:pt>
                <c:pt idx="60">
                  <c:v>37895</c:v>
                </c:pt>
                <c:pt idx="61">
                  <c:v>37926</c:v>
                </c:pt>
                <c:pt idx="62">
                  <c:v>37956</c:v>
                </c:pt>
                <c:pt idx="63">
                  <c:v>37987</c:v>
                </c:pt>
                <c:pt idx="64">
                  <c:v>38018</c:v>
                </c:pt>
                <c:pt idx="65">
                  <c:v>38047</c:v>
                </c:pt>
                <c:pt idx="66">
                  <c:v>38078</c:v>
                </c:pt>
                <c:pt idx="67">
                  <c:v>38108</c:v>
                </c:pt>
                <c:pt idx="68">
                  <c:v>38139</c:v>
                </c:pt>
                <c:pt idx="69">
                  <c:v>38169</c:v>
                </c:pt>
                <c:pt idx="70">
                  <c:v>38200</c:v>
                </c:pt>
                <c:pt idx="71">
                  <c:v>38231</c:v>
                </c:pt>
                <c:pt idx="72">
                  <c:v>38261</c:v>
                </c:pt>
                <c:pt idx="73">
                  <c:v>38292</c:v>
                </c:pt>
                <c:pt idx="74">
                  <c:v>38322</c:v>
                </c:pt>
                <c:pt idx="75">
                  <c:v>38353</c:v>
                </c:pt>
                <c:pt idx="76">
                  <c:v>38384</c:v>
                </c:pt>
                <c:pt idx="77">
                  <c:v>38412</c:v>
                </c:pt>
                <c:pt idx="78">
                  <c:v>38443</c:v>
                </c:pt>
                <c:pt idx="79">
                  <c:v>38473</c:v>
                </c:pt>
                <c:pt idx="80">
                  <c:v>38504</c:v>
                </c:pt>
                <c:pt idx="81">
                  <c:v>38534</c:v>
                </c:pt>
                <c:pt idx="82">
                  <c:v>38565</c:v>
                </c:pt>
                <c:pt idx="83">
                  <c:v>38596</c:v>
                </c:pt>
                <c:pt idx="84">
                  <c:v>38626</c:v>
                </c:pt>
                <c:pt idx="85">
                  <c:v>38657</c:v>
                </c:pt>
                <c:pt idx="86">
                  <c:v>38687</c:v>
                </c:pt>
                <c:pt idx="87">
                  <c:v>38718</c:v>
                </c:pt>
                <c:pt idx="88">
                  <c:v>38749</c:v>
                </c:pt>
                <c:pt idx="89">
                  <c:v>38777</c:v>
                </c:pt>
                <c:pt idx="90">
                  <c:v>38808</c:v>
                </c:pt>
                <c:pt idx="91">
                  <c:v>38838</c:v>
                </c:pt>
                <c:pt idx="92">
                  <c:v>38869</c:v>
                </c:pt>
                <c:pt idx="93">
                  <c:v>38899</c:v>
                </c:pt>
                <c:pt idx="94">
                  <c:v>38930</c:v>
                </c:pt>
                <c:pt idx="95">
                  <c:v>38961</c:v>
                </c:pt>
                <c:pt idx="96">
                  <c:v>38991</c:v>
                </c:pt>
                <c:pt idx="97">
                  <c:v>39022</c:v>
                </c:pt>
                <c:pt idx="98">
                  <c:v>39052</c:v>
                </c:pt>
                <c:pt idx="99">
                  <c:v>39083</c:v>
                </c:pt>
                <c:pt idx="100">
                  <c:v>39114</c:v>
                </c:pt>
                <c:pt idx="101">
                  <c:v>39142</c:v>
                </c:pt>
                <c:pt idx="102">
                  <c:v>39173</c:v>
                </c:pt>
                <c:pt idx="103">
                  <c:v>39203</c:v>
                </c:pt>
              </c:numCache>
            </c:numRef>
          </c:cat>
          <c:val>
            <c:numRef>
              <c:f>'H:\Python Work\MFees\FY 2017 Budget\[1st.xlsx]Export Worksheet'!$G$11:$G$114</c:f>
              <c:numCache>
                <c:formatCode>General</c:formatCode>
                <c:ptCount val="104"/>
                <c:pt idx="0">
                  <c:v>0.66058535827963671</c:v>
                </c:pt>
                <c:pt idx="1">
                  <c:v>0.66795456301676837</c:v>
                </c:pt>
                <c:pt idx="2">
                  <c:v>0.66889312977099236</c:v>
                </c:pt>
                <c:pt idx="3">
                  <c:v>0.66594938005943227</c:v>
                </c:pt>
                <c:pt idx="4">
                  <c:v>0.67045237640771138</c:v>
                </c:pt>
                <c:pt idx="5">
                  <c:v>0.67130171404970052</c:v>
                </c:pt>
                <c:pt idx="6">
                  <c:v>0.66747432791046502</c:v>
                </c:pt>
                <c:pt idx="7">
                  <c:v>0.67892074198988195</c:v>
                </c:pt>
                <c:pt idx="8">
                  <c:v>0.67950929653057313</c:v>
                </c:pt>
                <c:pt idx="9">
                  <c:v>0.66213949029320129</c:v>
                </c:pt>
                <c:pt idx="10">
                  <c:v>0.67621451104100949</c:v>
                </c:pt>
                <c:pt idx="11">
                  <c:v>0.67938542197626151</c:v>
                </c:pt>
                <c:pt idx="12">
                  <c:v>0.68161816891412352</c:v>
                </c:pt>
                <c:pt idx="13">
                  <c:v>0.68028790341304857</c:v>
                </c:pt>
                <c:pt idx="14">
                  <c:v>0.69331352154531944</c:v>
                </c:pt>
                <c:pt idx="15">
                  <c:v>0.68549601893694856</c:v>
                </c:pt>
                <c:pt idx="16">
                  <c:v>0.68090154211150655</c:v>
                </c:pt>
                <c:pt idx="17">
                  <c:v>0.67796332678454485</c:v>
                </c:pt>
                <c:pt idx="18">
                  <c:v>0.68650580875781952</c:v>
                </c:pt>
                <c:pt idx="19">
                  <c:v>0.67846627867168774</c:v>
                </c:pt>
                <c:pt idx="20">
                  <c:v>0.68164280202349314</c:v>
                </c:pt>
                <c:pt idx="21">
                  <c:v>0.68965247950019526</c:v>
                </c:pt>
                <c:pt idx="22">
                  <c:v>0.68421352151149561</c:v>
                </c:pt>
                <c:pt idx="23">
                  <c:v>0.69115522092934822</c:v>
                </c:pt>
                <c:pt idx="24">
                  <c:v>0.69063034449059368</c:v>
                </c:pt>
                <c:pt idx="25">
                  <c:v>0.68417018014564968</c:v>
                </c:pt>
                <c:pt idx="26">
                  <c:v>0.69479905437352241</c:v>
                </c:pt>
                <c:pt idx="27">
                  <c:v>0.68720250237998093</c:v>
                </c:pt>
                <c:pt idx="28">
                  <c:v>0.69119715702968831</c:v>
                </c:pt>
                <c:pt idx="29">
                  <c:v>0.68504764048315703</c:v>
                </c:pt>
                <c:pt idx="30">
                  <c:v>0.67986752166866327</c:v>
                </c:pt>
                <c:pt idx="31">
                  <c:v>0.68193458270282858</c:v>
                </c:pt>
                <c:pt idx="32">
                  <c:v>0.68191025241508263</c:v>
                </c:pt>
                <c:pt idx="33">
                  <c:v>0.68261355174981386</c:v>
                </c:pt>
                <c:pt idx="34">
                  <c:v>0.67882770602009213</c:v>
                </c:pt>
                <c:pt idx="35">
                  <c:v>0.68451966921709562</c:v>
                </c:pt>
                <c:pt idx="36">
                  <c:v>0.66421912910228575</c:v>
                </c:pt>
                <c:pt idx="37">
                  <c:v>0.66551646538144171</c:v>
                </c:pt>
                <c:pt idx="38">
                  <c:v>0.67133677446539552</c:v>
                </c:pt>
                <c:pt idx="39">
                  <c:v>0.66346363834898447</c:v>
                </c:pt>
                <c:pt idx="40">
                  <c:v>0.66910809214412281</c:v>
                </c:pt>
                <c:pt idx="41">
                  <c:v>0.67246550689862028</c:v>
                </c:pt>
                <c:pt idx="42">
                  <c:v>0.677033624046953</c:v>
                </c:pt>
                <c:pt idx="43">
                  <c:v>0.66728827728120377</c:v>
                </c:pt>
                <c:pt idx="44">
                  <c:v>0.66696101073223746</c:v>
                </c:pt>
                <c:pt idx="45">
                  <c:v>0.67312652953237651</c:v>
                </c:pt>
                <c:pt idx="46">
                  <c:v>0.67590439276485792</c:v>
                </c:pt>
                <c:pt idx="47">
                  <c:v>0.67954766199528238</c:v>
                </c:pt>
                <c:pt idx="48">
                  <c:v>0.67997123336929166</c:v>
                </c:pt>
                <c:pt idx="49">
                  <c:v>0.67440174039158807</c:v>
                </c:pt>
                <c:pt idx="50">
                  <c:v>0.68211920529801329</c:v>
                </c:pt>
                <c:pt idx="51">
                  <c:v>0.67907019478133035</c:v>
                </c:pt>
                <c:pt idx="52">
                  <c:v>0.67447411606743246</c:v>
                </c:pt>
                <c:pt idx="53">
                  <c:v>0.68166009738001387</c:v>
                </c:pt>
                <c:pt idx="54">
                  <c:v>0.68484125631850967</c:v>
                </c:pt>
                <c:pt idx="55">
                  <c:v>0.69570119802677943</c:v>
                </c:pt>
                <c:pt idx="56">
                  <c:v>0.6958431135004165</c:v>
                </c:pt>
                <c:pt idx="57">
                  <c:v>0.69896485315358692</c:v>
                </c:pt>
                <c:pt idx="58">
                  <c:v>0.70378327884166281</c:v>
                </c:pt>
                <c:pt idx="59">
                  <c:v>0.70491803278688525</c:v>
                </c:pt>
                <c:pt idx="60">
                  <c:v>0.69686506133575643</c:v>
                </c:pt>
                <c:pt idx="61">
                  <c:v>0.700451992877688</c:v>
                </c:pt>
                <c:pt idx="62">
                  <c:v>0.69990537023894017</c:v>
                </c:pt>
                <c:pt idx="63">
                  <c:v>0.68960831334932049</c:v>
                </c:pt>
                <c:pt idx="64">
                  <c:v>0.69719447708578142</c:v>
                </c:pt>
                <c:pt idx="65">
                  <c:v>0.69956153171587254</c:v>
                </c:pt>
                <c:pt idx="66">
                  <c:v>0.7083030918856148</c:v>
                </c:pt>
                <c:pt idx="67">
                  <c:v>0.70947432299173174</c:v>
                </c:pt>
                <c:pt idx="68">
                  <c:v>0.71848632063410889</c:v>
                </c:pt>
                <c:pt idx="69">
                  <c:v>0.71270224367569501</c:v>
                </c:pt>
                <c:pt idx="70">
                  <c:v>0.71996884548559104</c:v>
                </c:pt>
                <c:pt idx="71">
                  <c:v>0.71071776794419861</c:v>
                </c:pt>
                <c:pt idx="72">
                  <c:v>0.71004647836968182</c:v>
                </c:pt>
                <c:pt idx="73">
                  <c:v>0.70149530400395455</c:v>
                </c:pt>
                <c:pt idx="74">
                  <c:v>0.70749108204518429</c:v>
                </c:pt>
                <c:pt idx="75">
                  <c:v>0.70679646333839419</c:v>
                </c:pt>
                <c:pt idx="76">
                  <c:v>0.70436406860247924</c:v>
                </c:pt>
                <c:pt idx="77">
                  <c:v>0.7037402964008469</c:v>
                </c:pt>
                <c:pt idx="78">
                  <c:v>0.70322418977614432</c:v>
                </c:pt>
                <c:pt idx="79">
                  <c:v>0.69666579838499609</c:v>
                </c:pt>
                <c:pt idx="80">
                  <c:v>0.69853737811484296</c:v>
                </c:pt>
                <c:pt idx="81">
                  <c:v>0.68427311465662477</c:v>
                </c:pt>
                <c:pt idx="82">
                  <c:v>0.68496357960457854</c:v>
                </c:pt>
                <c:pt idx="83">
                  <c:v>0.68294793141418908</c:v>
                </c:pt>
                <c:pt idx="84">
                  <c:v>0.68867812685240071</c:v>
                </c:pt>
                <c:pt idx="85">
                  <c:v>0.67568956655816348</c:v>
                </c:pt>
                <c:pt idx="86">
                  <c:v>0.67568101065929731</c:v>
                </c:pt>
                <c:pt idx="87">
                  <c:v>0.68526821457165732</c:v>
                </c:pt>
                <c:pt idx="88">
                  <c:v>0.6859645216358643</c:v>
                </c:pt>
                <c:pt idx="89">
                  <c:v>0.67268307057610133</c:v>
                </c:pt>
                <c:pt idx="90">
                  <c:v>0.66631620449467732</c:v>
                </c:pt>
                <c:pt idx="91">
                  <c:v>0.66564788955050846</c:v>
                </c:pt>
                <c:pt idx="92">
                  <c:v>0.66733828944625861</c:v>
                </c:pt>
                <c:pt idx="93">
                  <c:v>0.67258473599262159</c:v>
                </c:pt>
                <c:pt idx="94">
                  <c:v>0.66691339748334566</c:v>
                </c:pt>
                <c:pt idx="95">
                  <c:v>0.668265788343119</c:v>
                </c:pt>
                <c:pt idx="96">
                  <c:v>0.67565335378443747</c:v>
                </c:pt>
                <c:pt idx="97">
                  <c:v>0.68079739625711966</c:v>
                </c:pt>
                <c:pt idx="98">
                  <c:v>0.66596056705230566</c:v>
                </c:pt>
                <c:pt idx="99">
                  <c:v>0.67590323594093626</c:v>
                </c:pt>
                <c:pt idx="100">
                  <c:v>0.66098832513400396</c:v>
                </c:pt>
                <c:pt idx="101">
                  <c:v>0.6728775113415425</c:v>
                </c:pt>
                <c:pt idx="102">
                  <c:v>0.6782973911638801</c:v>
                </c:pt>
                <c:pt idx="103">
                  <c:v>0.66771241830065364</c:v>
                </c:pt>
              </c:numCache>
            </c:numRef>
          </c:val>
          <c:smooth val="0"/>
        </c:ser>
        <c:ser>
          <c:idx val="0"/>
          <c:order val="0"/>
          <c:tx>
            <c:v>1st Stage Renewal Rate</c:v>
          </c:tx>
          <c:marker>
            <c:symbol val="none"/>
          </c:marker>
          <c:cat>
            <c:numRef>
              <c:f>'H:\Python Work\MFees\FY 2017 Budget\[1st.xlsx]Export Worksheet'!$A$22:$A$162</c:f>
              <c:numCache>
                <c:formatCode>General</c:formatCode>
                <c:ptCount val="141"/>
                <c:pt idx="0">
                  <c:v>36404</c:v>
                </c:pt>
                <c:pt idx="1">
                  <c:v>36434</c:v>
                </c:pt>
                <c:pt idx="2">
                  <c:v>36465</c:v>
                </c:pt>
                <c:pt idx="3">
                  <c:v>36495</c:v>
                </c:pt>
                <c:pt idx="4">
                  <c:v>36526</c:v>
                </c:pt>
                <c:pt idx="5">
                  <c:v>36557</c:v>
                </c:pt>
                <c:pt idx="6">
                  <c:v>36586</c:v>
                </c:pt>
                <c:pt idx="7">
                  <c:v>36617</c:v>
                </c:pt>
                <c:pt idx="8">
                  <c:v>36647</c:v>
                </c:pt>
                <c:pt idx="9">
                  <c:v>36678</c:v>
                </c:pt>
                <c:pt idx="10">
                  <c:v>36708</c:v>
                </c:pt>
                <c:pt idx="11">
                  <c:v>36739</c:v>
                </c:pt>
                <c:pt idx="12">
                  <c:v>36770</c:v>
                </c:pt>
                <c:pt idx="13">
                  <c:v>36800</c:v>
                </c:pt>
                <c:pt idx="14">
                  <c:v>36831</c:v>
                </c:pt>
                <c:pt idx="15">
                  <c:v>36861</c:v>
                </c:pt>
                <c:pt idx="16">
                  <c:v>36892</c:v>
                </c:pt>
                <c:pt idx="17">
                  <c:v>36923</c:v>
                </c:pt>
                <c:pt idx="18">
                  <c:v>36951</c:v>
                </c:pt>
                <c:pt idx="19">
                  <c:v>36982</c:v>
                </c:pt>
                <c:pt idx="20">
                  <c:v>37012</c:v>
                </c:pt>
                <c:pt idx="21">
                  <c:v>37043</c:v>
                </c:pt>
                <c:pt idx="22">
                  <c:v>37073</c:v>
                </c:pt>
                <c:pt idx="23">
                  <c:v>37104</c:v>
                </c:pt>
                <c:pt idx="24">
                  <c:v>37135</c:v>
                </c:pt>
                <c:pt idx="25">
                  <c:v>37165</c:v>
                </c:pt>
                <c:pt idx="26">
                  <c:v>37196</c:v>
                </c:pt>
                <c:pt idx="27">
                  <c:v>37226</c:v>
                </c:pt>
                <c:pt idx="28">
                  <c:v>37257</c:v>
                </c:pt>
                <c:pt idx="29">
                  <c:v>37288</c:v>
                </c:pt>
                <c:pt idx="30">
                  <c:v>37316</c:v>
                </c:pt>
                <c:pt idx="31">
                  <c:v>37347</c:v>
                </c:pt>
                <c:pt idx="32">
                  <c:v>37377</c:v>
                </c:pt>
                <c:pt idx="33">
                  <c:v>37408</c:v>
                </c:pt>
                <c:pt idx="34">
                  <c:v>37438</c:v>
                </c:pt>
                <c:pt idx="35">
                  <c:v>37469</c:v>
                </c:pt>
                <c:pt idx="36">
                  <c:v>37500</c:v>
                </c:pt>
                <c:pt idx="37">
                  <c:v>37530</c:v>
                </c:pt>
                <c:pt idx="38">
                  <c:v>37561</c:v>
                </c:pt>
                <c:pt idx="39">
                  <c:v>37591</c:v>
                </c:pt>
                <c:pt idx="40">
                  <c:v>37622</c:v>
                </c:pt>
                <c:pt idx="41">
                  <c:v>37653</c:v>
                </c:pt>
                <c:pt idx="42">
                  <c:v>37681</c:v>
                </c:pt>
                <c:pt idx="43">
                  <c:v>37712</c:v>
                </c:pt>
                <c:pt idx="44">
                  <c:v>37742</c:v>
                </c:pt>
                <c:pt idx="45">
                  <c:v>37773</c:v>
                </c:pt>
                <c:pt idx="46">
                  <c:v>37803</c:v>
                </c:pt>
                <c:pt idx="47">
                  <c:v>37834</c:v>
                </c:pt>
                <c:pt idx="48">
                  <c:v>37865</c:v>
                </c:pt>
                <c:pt idx="49">
                  <c:v>37895</c:v>
                </c:pt>
                <c:pt idx="50">
                  <c:v>37926</c:v>
                </c:pt>
                <c:pt idx="51">
                  <c:v>37956</c:v>
                </c:pt>
                <c:pt idx="52">
                  <c:v>37987</c:v>
                </c:pt>
                <c:pt idx="53">
                  <c:v>38018</c:v>
                </c:pt>
                <c:pt idx="54">
                  <c:v>38047</c:v>
                </c:pt>
                <c:pt idx="55">
                  <c:v>38078</c:v>
                </c:pt>
                <c:pt idx="56">
                  <c:v>38108</c:v>
                </c:pt>
                <c:pt idx="57">
                  <c:v>38139</c:v>
                </c:pt>
                <c:pt idx="58">
                  <c:v>38169</c:v>
                </c:pt>
                <c:pt idx="59">
                  <c:v>38200</c:v>
                </c:pt>
                <c:pt idx="60">
                  <c:v>38231</c:v>
                </c:pt>
                <c:pt idx="61">
                  <c:v>38261</c:v>
                </c:pt>
                <c:pt idx="62">
                  <c:v>38292</c:v>
                </c:pt>
                <c:pt idx="63">
                  <c:v>38322</c:v>
                </c:pt>
                <c:pt idx="64">
                  <c:v>38353</c:v>
                </c:pt>
                <c:pt idx="65">
                  <c:v>38384</c:v>
                </c:pt>
                <c:pt idx="66">
                  <c:v>38412</c:v>
                </c:pt>
                <c:pt idx="67">
                  <c:v>38443</c:v>
                </c:pt>
                <c:pt idx="68">
                  <c:v>38473</c:v>
                </c:pt>
                <c:pt idx="69">
                  <c:v>38504</c:v>
                </c:pt>
                <c:pt idx="70">
                  <c:v>38534</c:v>
                </c:pt>
                <c:pt idx="71">
                  <c:v>38565</c:v>
                </c:pt>
                <c:pt idx="72">
                  <c:v>38596</c:v>
                </c:pt>
                <c:pt idx="73">
                  <c:v>38626</c:v>
                </c:pt>
                <c:pt idx="74">
                  <c:v>38657</c:v>
                </c:pt>
                <c:pt idx="75">
                  <c:v>38687</c:v>
                </c:pt>
                <c:pt idx="76">
                  <c:v>38718</c:v>
                </c:pt>
                <c:pt idx="77">
                  <c:v>38749</c:v>
                </c:pt>
                <c:pt idx="78">
                  <c:v>38777</c:v>
                </c:pt>
                <c:pt idx="79">
                  <c:v>38808</c:v>
                </c:pt>
                <c:pt idx="80">
                  <c:v>38838</c:v>
                </c:pt>
                <c:pt idx="81">
                  <c:v>38869</c:v>
                </c:pt>
                <c:pt idx="82">
                  <c:v>38899</c:v>
                </c:pt>
                <c:pt idx="83">
                  <c:v>38930</c:v>
                </c:pt>
                <c:pt idx="84">
                  <c:v>38961</c:v>
                </c:pt>
                <c:pt idx="85">
                  <c:v>38991</c:v>
                </c:pt>
                <c:pt idx="86">
                  <c:v>39022</c:v>
                </c:pt>
                <c:pt idx="87">
                  <c:v>39052</c:v>
                </c:pt>
                <c:pt idx="88">
                  <c:v>39083</c:v>
                </c:pt>
                <c:pt idx="89">
                  <c:v>39114</c:v>
                </c:pt>
                <c:pt idx="90">
                  <c:v>39142</c:v>
                </c:pt>
                <c:pt idx="91">
                  <c:v>39173</c:v>
                </c:pt>
                <c:pt idx="92">
                  <c:v>39203</c:v>
                </c:pt>
                <c:pt idx="93">
                  <c:v>39234</c:v>
                </c:pt>
                <c:pt idx="94">
                  <c:v>39264</c:v>
                </c:pt>
                <c:pt idx="95">
                  <c:v>39295</c:v>
                </c:pt>
                <c:pt idx="96">
                  <c:v>39326</c:v>
                </c:pt>
                <c:pt idx="97">
                  <c:v>39356</c:v>
                </c:pt>
                <c:pt idx="98">
                  <c:v>39387</c:v>
                </c:pt>
                <c:pt idx="99">
                  <c:v>39417</c:v>
                </c:pt>
                <c:pt idx="100">
                  <c:v>39448</c:v>
                </c:pt>
                <c:pt idx="101">
                  <c:v>39479</c:v>
                </c:pt>
                <c:pt idx="102">
                  <c:v>39508</c:v>
                </c:pt>
                <c:pt idx="103">
                  <c:v>39539</c:v>
                </c:pt>
                <c:pt idx="104">
                  <c:v>39569</c:v>
                </c:pt>
                <c:pt idx="105">
                  <c:v>39600</c:v>
                </c:pt>
                <c:pt idx="106">
                  <c:v>39630</c:v>
                </c:pt>
                <c:pt idx="107">
                  <c:v>39661</c:v>
                </c:pt>
                <c:pt idx="108">
                  <c:v>39692</c:v>
                </c:pt>
                <c:pt idx="109">
                  <c:v>39722</c:v>
                </c:pt>
                <c:pt idx="110">
                  <c:v>39753</c:v>
                </c:pt>
                <c:pt idx="111">
                  <c:v>39783</c:v>
                </c:pt>
                <c:pt idx="112">
                  <c:v>39814</c:v>
                </c:pt>
                <c:pt idx="113">
                  <c:v>39845</c:v>
                </c:pt>
                <c:pt idx="114">
                  <c:v>39873</c:v>
                </c:pt>
                <c:pt idx="115">
                  <c:v>39904</c:v>
                </c:pt>
                <c:pt idx="116">
                  <c:v>39934</c:v>
                </c:pt>
                <c:pt idx="117">
                  <c:v>39965</c:v>
                </c:pt>
                <c:pt idx="118">
                  <c:v>39995</c:v>
                </c:pt>
                <c:pt idx="119">
                  <c:v>40026</c:v>
                </c:pt>
                <c:pt idx="120">
                  <c:v>40057</c:v>
                </c:pt>
                <c:pt idx="121">
                  <c:v>40087</c:v>
                </c:pt>
                <c:pt idx="122">
                  <c:v>40118</c:v>
                </c:pt>
                <c:pt idx="123">
                  <c:v>40148</c:v>
                </c:pt>
                <c:pt idx="124">
                  <c:v>40179</c:v>
                </c:pt>
                <c:pt idx="125">
                  <c:v>40210</c:v>
                </c:pt>
                <c:pt idx="126">
                  <c:v>40238</c:v>
                </c:pt>
                <c:pt idx="127">
                  <c:v>40269</c:v>
                </c:pt>
                <c:pt idx="128">
                  <c:v>40299</c:v>
                </c:pt>
                <c:pt idx="129">
                  <c:v>40330</c:v>
                </c:pt>
                <c:pt idx="130">
                  <c:v>40360</c:v>
                </c:pt>
                <c:pt idx="131">
                  <c:v>40391</c:v>
                </c:pt>
                <c:pt idx="132">
                  <c:v>40422</c:v>
                </c:pt>
                <c:pt idx="133">
                  <c:v>40452</c:v>
                </c:pt>
                <c:pt idx="134">
                  <c:v>40483</c:v>
                </c:pt>
                <c:pt idx="135">
                  <c:v>40513</c:v>
                </c:pt>
                <c:pt idx="136">
                  <c:v>40544</c:v>
                </c:pt>
                <c:pt idx="137">
                  <c:v>40575</c:v>
                </c:pt>
                <c:pt idx="138">
                  <c:v>40603</c:v>
                </c:pt>
                <c:pt idx="139">
                  <c:v>40634</c:v>
                </c:pt>
                <c:pt idx="140">
                  <c:v>40664</c:v>
                </c:pt>
              </c:numCache>
            </c:numRef>
          </c:cat>
          <c:val>
            <c:numRef>
              <c:f>'H:\Python Work\MFees\FY 2017 Budget\[1st.xlsx]Export Worksheet'!$F$22:$F$162</c:f>
              <c:numCache>
                <c:formatCode>General</c:formatCode>
                <c:ptCount val="141"/>
                <c:pt idx="0">
                  <c:v>0.84060292725551589</c:v>
                </c:pt>
                <c:pt idx="1">
                  <c:v>0.85209368346344927</c:v>
                </c:pt>
                <c:pt idx="2">
                  <c:v>0.8506152774553053</c:v>
                </c:pt>
                <c:pt idx="3">
                  <c:v>0.85780089153046057</c:v>
                </c:pt>
                <c:pt idx="4">
                  <c:v>0.85345384118786316</c:v>
                </c:pt>
                <c:pt idx="5">
                  <c:v>0.85646500593119812</c:v>
                </c:pt>
                <c:pt idx="6">
                  <c:v>0.8533889980353635</c:v>
                </c:pt>
                <c:pt idx="7">
                  <c:v>0.85495978552278817</c:v>
                </c:pt>
                <c:pt idx="8">
                  <c:v>0.84916124614857924</c:v>
                </c:pt>
                <c:pt idx="9">
                  <c:v>0.85355397410614764</c:v>
                </c:pt>
                <c:pt idx="10">
                  <c:v>0.8579461147989067</c:v>
                </c:pt>
                <c:pt idx="11">
                  <c:v>0.85653312087411793</c:v>
                </c:pt>
                <c:pt idx="12">
                  <c:v>0.85451365122823031</c:v>
                </c:pt>
                <c:pt idx="13">
                  <c:v>0.85047642316149519</c:v>
                </c:pt>
                <c:pt idx="14">
                  <c:v>0.84829436565733995</c:v>
                </c:pt>
                <c:pt idx="15">
                  <c:v>0.85122143420015761</c:v>
                </c:pt>
                <c:pt idx="16">
                  <c:v>0.85441316469468243</c:v>
                </c:pt>
                <c:pt idx="17">
                  <c:v>0.85844376989709037</c:v>
                </c:pt>
                <c:pt idx="18">
                  <c:v>0.85542801410458402</c:v>
                </c:pt>
                <c:pt idx="19">
                  <c:v>0.85272355718413084</c:v>
                </c:pt>
                <c:pt idx="20">
                  <c:v>0.85688511232685372</c:v>
                </c:pt>
                <c:pt idx="21">
                  <c:v>0.8612496104705516</c:v>
                </c:pt>
                <c:pt idx="22">
                  <c:v>0.85871183916604621</c:v>
                </c:pt>
                <c:pt idx="23">
                  <c:v>0.85844852330236421</c:v>
                </c:pt>
                <c:pt idx="24">
                  <c:v>0.86660483808640543</c:v>
                </c:pt>
                <c:pt idx="25">
                  <c:v>0.86406589196782024</c:v>
                </c:pt>
                <c:pt idx="26">
                  <c:v>0.86827694846598158</c:v>
                </c:pt>
                <c:pt idx="27">
                  <c:v>0.86937743600547768</c:v>
                </c:pt>
                <c:pt idx="28">
                  <c:v>0.86809347018999783</c:v>
                </c:pt>
                <c:pt idx="29">
                  <c:v>0.8693443591258122</c:v>
                </c:pt>
                <c:pt idx="30">
                  <c:v>0.87085440054846175</c:v>
                </c:pt>
                <c:pt idx="31">
                  <c:v>0.87236026548187151</c:v>
                </c:pt>
                <c:pt idx="32">
                  <c:v>0.872484084624783</c:v>
                </c:pt>
                <c:pt idx="33">
                  <c:v>0.86611873386768101</c:v>
                </c:pt>
                <c:pt idx="34">
                  <c:v>0.86758383490971624</c:v>
                </c:pt>
                <c:pt idx="35">
                  <c:v>0.87396640826873384</c:v>
                </c:pt>
                <c:pt idx="36">
                  <c:v>0.87560704870265016</c:v>
                </c:pt>
                <c:pt idx="37">
                  <c:v>0.87912022054416872</c:v>
                </c:pt>
                <c:pt idx="38">
                  <c:v>0.87331399564902101</c:v>
                </c:pt>
                <c:pt idx="39">
                  <c:v>0.87975993377483441</c:v>
                </c:pt>
                <c:pt idx="40">
                  <c:v>0.88065049614112456</c:v>
                </c:pt>
                <c:pt idx="41">
                  <c:v>0.87289273459644934</c:v>
                </c:pt>
                <c:pt idx="42">
                  <c:v>0.87773398253342605</c:v>
                </c:pt>
                <c:pt idx="43">
                  <c:v>0.88231953200431645</c:v>
                </c:pt>
                <c:pt idx="44">
                  <c:v>0.89055673009161385</c:v>
                </c:pt>
                <c:pt idx="45">
                  <c:v>0.88551525706064971</c:v>
                </c:pt>
                <c:pt idx="46">
                  <c:v>0.8828839672604718</c:v>
                </c:pt>
                <c:pt idx="47">
                  <c:v>0.8950957496496964</c:v>
                </c:pt>
                <c:pt idx="48">
                  <c:v>0.88697760332486719</c:v>
                </c:pt>
                <c:pt idx="49">
                  <c:v>0.88287142208087233</c:v>
                </c:pt>
                <c:pt idx="50">
                  <c:v>0.88323517326393641</c:v>
                </c:pt>
                <c:pt idx="51">
                  <c:v>0.88650343032883838</c:v>
                </c:pt>
                <c:pt idx="52">
                  <c:v>0.88041566746602717</c:v>
                </c:pt>
                <c:pt idx="53">
                  <c:v>0.88183019976498234</c:v>
                </c:pt>
                <c:pt idx="54">
                  <c:v>0.8858813212510962</c:v>
                </c:pt>
                <c:pt idx="55">
                  <c:v>0.8841631586587313</c:v>
                </c:pt>
                <c:pt idx="56">
                  <c:v>0.88636880831373743</c:v>
                </c:pt>
                <c:pt idx="57">
                  <c:v>0.88883917156737402</c:v>
                </c:pt>
                <c:pt idx="58">
                  <c:v>0.88692232055063913</c:v>
                </c:pt>
                <c:pt idx="59">
                  <c:v>0.89209753759511112</c:v>
                </c:pt>
                <c:pt idx="60">
                  <c:v>0.88749718742968575</c:v>
                </c:pt>
                <c:pt idx="61">
                  <c:v>0.88907758312477658</c:v>
                </c:pt>
                <c:pt idx="62">
                  <c:v>0.88686356895699459</c:v>
                </c:pt>
                <c:pt idx="63">
                  <c:v>0.88307570352754661</c:v>
                </c:pt>
                <c:pt idx="64">
                  <c:v>0.88318299544520851</c:v>
                </c:pt>
                <c:pt idx="65">
                  <c:v>0.88775683477670231</c:v>
                </c:pt>
                <c:pt idx="66">
                  <c:v>0.88052223006351449</c:v>
                </c:pt>
                <c:pt idx="67">
                  <c:v>0.88239224858002008</c:v>
                </c:pt>
                <c:pt idx="68">
                  <c:v>0.87666058869497265</c:v>
                </c:pt>
                <c:pt idx="69">
                  <c:v>0.87495485734922351</c:v>
                </c:pt>
                <c:pt idx="70">
                  <c:v>0.86750569814686351</c:v>
                </c:pt>
                <c:pt idx="71">
                  <c:v>0.8718132154006244</c:v>
                </c:pt>
                <c:pt idx="72">
                  <c:v>0.87108699071889251</c:v>
                </c:pt>
                <c:pt idx="73">
                  <c:v>0.86390041493775938</c:v>
                </c:pt>
                <c:pt idx="74">
                  <c:v>0.85977385643309923</c:v>
                </c:pt>
                <c:pt idx="75">
                  <c:v>0.8566916699565732</c:v>
                </c:pt>
                <c:pt idx="76">
                  <c:v>0.86060848678943158</c:v>
                </c:pt>
                <c:pt idx="77">
                  <c:v>0.85600831292214052</c:v>
                </c:pt>
                <c:pt idx="78">
                  <c:v>0.85361720937085606</c:v>
                </c:pt>
                <c:pt idx="79">
                  <c:v>0.85582862399789728</c:v>
                </c:pt>
                <c:pt idx="80">
                  <c:v>0.85983032091479161</c:v>
                </c:pt>
                <c:pt idx="81">
                  <c:v>0.85673591329118326</c:v>
                </c:pt>
                <c:pt idx="82">
                  <c:v>0.85950349704096529</c:v>
                </c:pt>
                <c:pt idx="83">
                  <c:v>0.85640266469282011</c:v>
                </c:pt>
                <c:pt idx="84">
                  <c:v>0.85371616783617355</c:v>
                </c:pt>
                <c:pt idx="85">
                  <c:v>0.85629166420860126</c:v>
                </c:pt>
                <c:pt idx="86">
                  <c:v>0.86086248982912938</c:v>
                </c:pt>
                <c:pt idx="87">
                  <c:v>0.85848134267557441</c:v>
                </c:pt>
                <c:pt idx="88">
                  <c:v>0.86861451460885952</c:v>
                </c:pt>
                <c:pt idx="89">
                  <c:v>0.85821279095381453</c:v>
                </c:pt>
                <c:pt idx="90">
                  <c:v>0.86284834737524307</c:v>
                </c:pt>
                <c:pt idx="91">
                  <c:v>0.86761973992407726</c:v>
                </c:pt>
                <c:pt idx="92">
                  <c:v>0.86281045751633989</c:v>
                </c:pt>
                <c:pt idx="93">
                  <c:v>0.87003824904377391</c:v>
                </c:pt>
                <c:pt idx="94">
                  <c:v>0.87593752150278681</c:v>
                </c:pt>
                <c:pt idx="95">
                  <c:v>0.87322993931220494</c:v>
                </c:pt>
                <c:pt idx="96">
                  <c:v>0.87230356059949754</c:v>
                </c:pt>
                <c:pt idx="97">
                  <c:v>0.87524197316601027</c:v>
                </c:pt>
                <c:pt idx="98">
                  <c:v>0.87858238475821426</c:v>
                </c:pt>
                <c:pt idx="99">
                  <c:v>0.87859137170134194</c:v>
                </c:pt>
                <c:pt idx="100">
                  <c:v>0.86804645882455678</c:v>
                </c:pt>
                <c:pt idx="101">
                  <c:v>0.87085714285714289</c:v>
                </c:pt>
                <c:pt idx="102">
                  <c:v>0.87730301842414737</c:v>
                </c:pt>
                <c:pt idx="103">
                  <c:v>0.87341772151898733</c:v>
                </c:pt>
                <c:pt idx="104">
                  <c:v>0.87116099188594831</c:v>
                </c:pt>
                <c:pt idx="105">
                  <c:v>0.8798531810766721</c:v>
                </c:pt>
                <c:pt idx="106">
                  <c:v>0.88596304947971971</c:v>
                </c:pt>
                <c:pt idx="107">
                  <c:v>0.88163060730097731</c:v>
                </c:pt>
                <c:pt idx="108">
                  <c:v>0.87840880660495368</c:v>
                </c:pt>
                <c:pt idx="109">
                  <c:v>0.8799683179723502</c:v>
                </c:pt>
                <c:pt idx="110">
                  <c:v>0.8804282719377059</c:v>
                </c:pt>
                <c:pt idx="111">
                  <c:v>0.87867750070047634</c:v>
                </c:pt>
                <c:pt idx="112">
                  <c:v>0.8785744590581247</c:v>
                </c:pt>
                <c:pt idx="113">
                  <c:v>0.858575489576753</c:v>
                </c:pt>
                <c:pt idx="114">
                  <c:v>0.86394898086782546</c:v>
                </c:pt>
                <c:pt idx="115">
                  <c:v>0.87156163586086455</c:v>
                </c:pt>
                <c:pt idx="116">
                  <c:v>0.86994219653179194</c:v>
                </c:pt>
                <c:pt idx="117">
                  <c:v>0.8726223687547553</c:v>
                </c:pt>
                <c:pt idx="118">
                  <c:v>0.87239688027659401</c:v>
                </c:pt>
                <c:pt idx="119">
                  <c:v>0.87464321530509914</c:v>
                </c:pt>
                <c:pt idx="120">
                  <c:v>0.87462955804664344</c:v>
                </c:pt>
                <c:pt idx="121">
                  <c:v>0.86640528570391351</c:v>
                </c:pt>
                <c:pt idx="122">
                  <c:v>0.86650748860429783</c:v>
                </c:pt>
                <c:pt idx="123">
                  <c:v>0.87087366592206505</c:v>
                </c:pt>
                <c:pt idx="124">
                  <c:v>0.8751877440672875</c:v>
                </c:pt>
                <c:pt idx="125">
                  <c:v>0.87034131031777162</c:v>
                </c:pt>
                <c:pt idx="126">
                  <c:v>0.87568740955137481</c:v>
                </c:pt>
                <c:pt idx="127">
                  <c:v>0.85851305334846761</c:v>
                </c:pt>
                <c:pt idx="128">
                  <c:v>0.85436733800350262</c:v>
                </c:pt>
                <c:pt idx="129">
                  <c:v>0.85470395931710863</c:v>
                </c:pt>
                <c:pt idx="130">
                  <c:v>0.85489949748743721</c:v>
                </c:pt>
                <c:pt idx="131">
                  <c:v>0.85083852005532501</c:v>
                </c:pt>
                <c:pt idx="132">
                  <c:v>0.8476557932889045</c:v>
                </c:pt>
                <c:pt idx="133">
                  <c:v>0.86124949894061731</c:v>
                </c:pt>
                <c:pt idx="134">
                  <c:v>0.86286396619821804</c:v>
                </c:pt>
                <c:pt idx="135">
                  <c:v>0.86013899993849563</c:v>
                </c:pt>
                <c:pt idx="136">
                  <c:v>0.8513570951484607</c:v>
                </c:pt>
                <c:pt idx="137">
                  <c:v>0.84402847054867458</c:v>
                </c:pt>
                <c:pt idx="138">
                  <c:v>0.85330337078651686</c:v>
                </c:pt>
                <c:pt idx="139">
                  <c:v>0.85473554735547352</c:v>
                </c:pt>
                <c:pt idx="140">
                  <c:v>0.85513736540203278</c:v>
                </c:pt>
              </c:numCache>
            </c:numRef>
          </c:val>
          <c:smooth val="0"/>
        </c:ser>
        <c:dLbls>
          <c:showLegendKey val="0"/>
          <c:showVal val="0"/>
          <c:showCatName val="0"/>
          <c:showSerName val="0"/>
          <c:showPercent val="0"/>
          <c:showBubbleSize val="0"/>
        </c:dLbls>
        <c:marker val="1"/>
        <c:smooth val="0"/>
        <c:axId val="276448768"/>
        <c:axId val="276450688"/>
      </c:lineChart>
      <c:dateAx>
        <c:axId val="276448768"/>
        <c:scaling>
          <c:orientation val="minMax"/>
        </c:scaling>
        <c:delete val="0"/>
        <c:axPos val="b"/>
        <c:title>
          <c:tx>
            <c:rich>
              <a:bodyPr/>
              <a:lstStyle/>
              <a:p>
                <a:pPr>
                  <a:defRPr/>
                </a:pPr>
                <a:r>
                  <a:rPr lang="en-US"/>
                  <a:t>Patent Issue Date</a:t>
                </a:r>
              </a:p>
            </c:rich>
          </c:tx>
          <c:layout/>
          <c:overlay val="0"/>
        </c:title>
        <c:numFmt formatCode="[$-409]mmm\-yy;@" sourceLinked="0"/>
        <c:majorTickMark val="out"/>
        <c:minorTickMark val="none"/>
        <c:tickLblPos val="nextTo"/>
        <c:crossAx val="276450688"/>
        <c:crosses val="autoZero"/>
        <c:auto val="0"/>
        <c:lblOffset val="100"/>
        <c:baseTimeUnit val="days"/>
      </c:dateAx>
      <c:valAx>
        <c:axId val="276450688"/>
        <c:scaling>
          <c:orientation val="minMax"/>
          <c:max val="1"/>
          <c:min val="0"/>
        </c:scaling>
        <c:delete val="0"/>
        <c:axPos val="l"/>
        <c:majorGridlines/>
        <c:title>
          <c:tx>
            <c:rich>
              <a:bodyPr rot="-5400000" vert="horz"/>
              <a:lstStyle/>
              <a:p>
                <a:pPr>
                  <a:defRPr/>
                </a:pPr>
                <a:r>
                  <a:rPr lang="en-US"/>
                  <a:t>Renewal Rate</a:t>
                </a:r>
              </a:p>
            </c:rich>
          </c:tx>
          <c:layout/>
          <c:overlay val="0"/>
        </c:title>
        <c:numFmt formatCode="0%" sourceLinked="0"/>
        <c:majorTickMark val="out"/>
        <c:minorTickMark val="none"/>
        <c:tickLblPos val="nextTo"/>
        <c:crossAx val="276448768"/>
        <c:crosses val="autoZero"/>
        <c:crossBetween val="between"/>
        <c:majorUnit val="0.2"/>
        <c:minorUnit val="4.000000000000001E-3"/>
      </c:valAx>
    </c:plotArea>
    <c:legend>
      <c:legendPos val="b"/>
      <c:layout>
        <c:manualLayout>
          <c:xMode val="edge"/>
          <c:yMode val="edge"/>
          <c:x val="7.7835424680842702E-2"/>
          <c:y val="0.89180612845246721"/>
          <c:w val="0.8443291506383146"/>
          <c:h val="9.2798389495189815E-2"/>
        </c:manualLayout>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51"/>
      <c:rAngAx val="0"/>
      <c:perspective val="30"/>
    </c:view3D>
    <c:floor>
      <c:thickness val="0"/>
    </c:floor>
    <c:sideWall>
      <c:thickness val="0"/>
    </c:sideWall>
    <c:backWall>
      <c:thickness val="0"/>
    </c:backWall>
    <c:plotArea>
      <c:layout>
        <c:manualLayout>
          <c:layoutTarget val="inner"/>
          <c:xMode val="edge"/>
          <c:yMode val="edge"/>
          <c:x val="2.3824595938665556E-2"/>
          <c:y val="0"/>
          <c:w val="0.66468590274899852"/>
          <c:h val="0.99716425499168637"/>
        </c:manualLayout>
      </c:layout>
      <c:pie3DChart>
        <c:varyColors val="1"/>
        <c:ser>
          <c:idx val="0"/>
          <c:order val="0"/>
          <c:explosion val="7"/>
          <c:dLbls>
            <c:dLbl>
              <c:idx val="1"/>
              <c:layout>
                <c:manualLayout>
                  <c:x val="-4.9793220748722201E-2"/>
                  <c:y val="-0.16165505489824245"/>
                </c:manualLayout>
              </c:layout>
              <c:showLegendKey val="0"/>
              <c:showVal val="0"/>
              <c:showCatName val="0"/>
              <c:showSerName val="0"/>
              <c:showPercent val="1"/>
              <c:showBubbleSize val="0"/>
            </c:dLbl>
            <c:txPr>
              <a:bodyPr/>
              <a:lstStyle/>
              <a:p>
                <a:pPr>
                  <a:defRPr sz="1100" b="1">
                    <a:solidFill>
                      <a:schemeClr val="bg1"/>
                    </a:solidFill>
                  </a:defRPr>
                </a:pPr>
                <a:endParaRPr lang="en-US"/>
              </a:p>
            </c:txPr>
            <c:showLegendKey val="0"/>
            <c:showVal val="0"/>
            <c:showCatName val="0"/>
            <c:showSerName val="0"/>
            <c:showPercent val="1"/>
            <c:showBubbleSize val="0"/>
            <c:showLeaderLines val="1"/>
          </c:dLbls>
          <c:cat>
            <c:strRef>
              <c:f>Sheet1!$B$3:$B$6</c:f>
              <c:strCache>
                <c:ptCount val="4"/>
                <c:pt idx="0">
                  <c:v>Patent Examining</c:v>
                </c:pt>
                <c:pt idx="1">
                  <c:v>Patent Trial and Appeals</c:v>
                </c:pt>
                <c:pt idx="2">
                  <c:v>Patent Information Resources</c:v>
                </c:pt>
                <c:pt idx="3">
                  <c:v>Management Goal- Allocated</c:v>
                </c:pt>
              </c:strCache>
            </c:strRef>
          </c:cat>
          <c:val>
            <c:numRef>
              <c:f>Sheet1!$C$3:$C$6</c:f>
              <c:numCache>
                <c:formatCode>0%</c:formatCode>
                <c:ptCount val="4"/>
                <c:pt idx="0">
                  <c:v>0.69330607255159604</c:v>
                </c:pt>
                <c:pt idx="1">
                  <c:v>3.6189504925899049E-2</c:v>
                </c:pt>
                <c:pt idx="2">
                  <c:v>5.1607209398105473E-2</c:v>
                </c:pt>
                <c:pt idx="3">
                  <c:v>0.21889721312439939</c:v>
                </c:pt>
              </c:numCache>
            </c:numRef>
          </c:val>
        </c:ser>
        <c:dLbls>
          <c:showLegendKey val="0"/>
          <c:showVal val="0"/>
          <c:showCatName val="0"/>
          <c:showSerName val="0"/>
          <c:showPercent val="1"/>
          <c:showBubbleSize val="0"/>
          <c:showLeaderLines val="1"/>
        </c:dLbls>
      </c:pie3DChart>
      <c:spPr>
        <a:noFill/>
      </c:spPr>
    </c:plotArea>
    <c:legend>
      <c:legendPos val="r"/>
      <c:layout>
        <c:manualLayout>
          <c:xMode val="edge"/>
          <c:yMode val="edge"/>
          <c:x val="0.66189649813510154"/>
          <c:y val="0.18818897637795276"/>
          <c:w val="0.32494560712805637"/>
          <c:h val="0.44561157603990603"/>
        </c:manualLayout>
      </c:layout>
      <c:overlay val="0"/>
      <c:spPr>
        <a:noFill/>
      </c:spPr>
      <c:txPr>
        <a:bodyPr/>
        <a:lstStyle/>
        <a:p>
          <a:pPr>
            <a:defRPr sz="1050"/>
          </a:pPr>
          <a:endParaRPr lang="en-US"/>
        </a:p>
      </c:txPr>
    </c:legend>
    <c:plotVisOnly val="1"/>
    <c:dispBlanksAs val="gap"/>
    <c:showDLblsOverMax val="0"/>
  </c:chart>
  <c:spPr>
    <a:no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C518B-69EE-492A-9D92-AE3DD6986423}"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15B57E2-2DBD-478C-9DEE-DEAB3E540D35}">
      <dgm:prSet phldrT="[Text]" custT="1"/>
      <dgm:spPr>
        <a:solidFill>
          <a:srgbClr val="00246C"/>
        </a:solidFill>
      </dgm:spPr>
      <dgm:t>
        <a:bodyPr/>
        <a:lstStyle/>
        <a:p>
          <a:r>
            <a:rPr lang="en-US" sz="900" b="1" dirty="0" smtClean="0"/>
            <a:t>Activity based historical cost and aggregate cost from budget plans</a:t>
          </a:r>
          <a:endParaRPr lang="en-US" sz="900" b="1" dirty="0"/>
        </a:p>
      </dgm:t>
    </dgm:pt>
    <dgm:pt modelId="{DF8BE888-6E0B-428B-B3EF-34092CF088AD}" type="parTrans" cxnId="{8862BB33-2C1E-4BEF-B23A-8A715D47022F}">
      <dgm:prSet/>
      <dgm:spPr/>
      <dgm:t>
        <a:bodyPr/>
        <a:lstStyle/>
        <a:p>
          <a:endParaRPr lang="en-US" sz="900" b="1"/>
        </a:p>
      </dgm:t>
    </dgm:pt>
    <dgm:pt modelId="{378C3FC5-B900-4460-9247-797F2FB68DAF}" type="sibTrans" cxnId="{8862BB33-2C1E-4BEF-B23A-8A715D47022F}">
      <dgm:prSet/>
      <dgm:spPr>
        <a:solidFill>
          <a:srgbClr val="86002D"/>
        </a:solidFill>
      </dgm:spPr>
      <dgm:t>
        <a:bodyPr/>
        <a:lstStyle/>
        <a:p>
          <a:endParaRPr lang="en-US" sz="900" b="1"/>
        </a:p>
      </dgm:t>
    </dgm:pt>
    <dgm:pt modelId="{E6D9021A-1C44-4C68-8764-3860A7AAC51A}">
      <dgm:prSet phldrT="[Text]" custT="1"/>
      <dgm:spPr>
        <a:solidFill>
          <a:srgbClr val="00246C"/>
        </a:solidFill>
      </dgm:spPr>
      <dgm:t>
        <a:bodyPr/>
        <a:lstStyle/>
        <a:p>
          <a:r>
            <a:rPr lang="en-US" sz="900" b="1" dirty="0" smtClean="0"/>
            <a:t>Initial forecast of fees</a:t>
          </a:r>
          <a:endParaRPr lang="en-US" sz="900" b="1" dirty="0"/>
        </a:p>
      </dgm:t>
    </dgm:pt>
    <dgm:pt modelId="{BD67E1F8-1EF1-4C7E-BF15-0A402D4268EB}" type="parTrans" cxnId="{E756CC36-D169-4A77-B481-A658E3B003CC}">
      <dgm:prSet/>
      <dgm:spPr/>
      <dgm:t>
        <a:bodyPr/>
        <a:lstStyle/>
        <a:p>
          <a:endParaRPr lang="en-US" sz="900" b="1"/>
        </a:p>
      </dgm:t>
    </dgm:pt>
    <dgm:pt modelId="{D4A7E039-0F82-48D4-BBDC-3E1FA3D82246}" type="sibTrans" cxnId="{E756CC36-D169-4A77-B481-A658E3B003CC}">
      <dgm:prSet/>
      <dgm:spPr/>
      <dgm:t>
        <a:bodyPr/>
        <a:lstStyle/>
        <a:p>
          <a:endParaRPr lang="en-US" sz="900" b="1"/>
        </a:p>
      </dgm:t>
    </dgm:pt>
    <dgm:pt modelId="{5C9B8DB3-4508-4D7C-AF1A-C6B7F8C7A7E9}">
      <dgm:prSet phldrT="[Text]" custT="1"/>
      <dgm:spPr>
        <a:solidFill>
          <a:srgbClr val="00246C"/>
        </a:solidFill>
      </dgm:spPr>
      <dgm:t>
        <a:bodyPr/>
        <a:lstStyle/>
        <a:p>
          <a:r>
            <a:rPr lang="en-US" sz="900" b="1" dirty="0" smtClean="0"/>
            <a:t>Apply economic elasticity analysis</a:t>
          </a:r>
          <a:endParaRPr lang="en-US" sz="900" b="1" dirty="0"/>
        </a:p>
      </dgm:t>
    </dgm:pt>
    <dgm:pt modelId="{8B394CC0-BF7D-4BAD-A609-145ADB2EE4EA}" type="parTrans" cxnId="{8A1F29E1-6B83-44D9-8A2D-C3BF002BFF8C}">
      <dgm:prSet/>
      <dgm:spPr/>
      <dgm:t>
        <a:bodyPr/>
        <a:lstStyle/>
        <a:p>
          <a:endParaRPr lang="en-US" sz="900" b="1"/>
        </a:p>
      </dgm:t>
    </dgm:pt>
    <dgm:pt modelId="{C41288B2-832C-4A5B-A7DC-0DE33A1E5A10}" type="sibTrans" cxnId="{8A1F29E1-6B83-44D9-8A2D-C3BF002BFF8C}">
      <dgm:prSet/>
      <dgm:spPr/>
      <dgm:t>
        <a:bodyPr/>
        <a:lstStyle/>
        <a:p>
          <a:endParaRPr lang="en-US" sz="900" b="1"/>
        </a:p>
      </dgm:t>
    </dgm:pt>
    <dgm:pt modelId="{3D2A77E0-BFE1-4A64-A094-A37B7C836026}">
      <dgm:prSet phldrT="[Text]" custT="1"/>
      <dgm:spPr>
        <a:solidFill>
          <a:srgbClr val="00246C"/>
        </a:solidFill>
      </dgm:spPr>
      <dgm:t>
        <a:bodyPr/>
        <a:lstStyle/>
        <a:p>
          <a:r>
            <a:rPr lang="en-US" sz="900" b="1" dirty="0" smtClean="0"/>
            <a:t>Review and readjust fee rates</a:t>
          </a:r>
          <a:endParaRPr lang="en-US" sz="900" b="1" dirty="0"/>
        </a:p>
      </dgm:t>
    </dgm:pt>
    <dgm:pt modelId="{0487D78D-F56D-49B5-8F0D-175395FB6B64}" type="parTrans" cxnId="{BF7699B1-856B-40AC-8450-1DC952B8ADE2}">
      <dgm:prSet/>
      <dgm:spPr/>
      <dgm:t>
        <a:bodyPr/>
        <a:lstStyle/>
        <a:p>
          <a:endParaRPr lang="en-US" sz="900" b="1"/>
        </a:p>
      </dgm:t>
    </dgm:pt>
    <dgm:pt modelId="{9C8E56A9-578D-414A-A407-140DAFE5246C}" type="sibTrans" cxnId="{BF7699B1-856B-40AC-8450-1DC952B8ADE2}">
      <dgm:prSet/>
      <dgm:spPr/>
      <dgm:t>
        <a:bodyPr/>
        <a:lstStyle/>
        <a:p>
          <a:endParaRPr lang="en-US" sz="900" b="1"/>
        </a:p>
      </dgm:t>
    </dgm:pt>
    <dgm:pt modelId="{A9225DD0-5BE8-46D8-9494-7C42E579BCFD}">
      <dgm:prSet phldrT="[Text]" custT="1"/>
      <dgm:spPr>
        <a:solidFill>
          <a:srgbClr val="00246C"/>
        </a:solidFill>
      </dgm:spPr>
      <dgm:t>
        <a:bodyPr/>
        <a:lstStyle/>
        <a:p>
          <a:r>
            <a:rPr lang="en-US" sz="900" b="1" dirty="0" smtClean="0"/>
            <a:t>Forecast total aggregate revenue and refine</a:t>
          </a:r>
          <a:endParaRPr lang="en-US" sz="900" b="1" dirty="0"/>
        </a:p>
      </dgm:t>
    </dgm:pt>
    <dgm:pt modelId="{BDE36ABC-42E3-4DAB-957D-19D7AD0A3BDE}" type="parTrans" cxnId="{2EB739B7-2AC0-4269-8917-E1C0DED19F43}">
      <dgm:prSet/>
      <dgm:spPr/>
      <dgm:t>
        <a:bodyPr/>
        <a:lstStyle/>
        <a:p>
          <a:endParaRPr lang="en-US" sz="900" b="1"/>
        </a:p>
      </dgm:t>
    </dgm:pt>
    <dgm:pt modelId="{2D05A377-ABF4-4392-9EF1-A21EF3C77F19}" type="sibTrans" cxnId="{2EB739B7-2AC0-4269-8917-E1C0DED19F43}">
      <dgm:prSet/>
      <dgm:spPr/>
      <dgm:t>
        <a:bodyPr/>
        <a:lstStyle/>
        <a:p>
          <a:endParaRPr lang="en-US" sz="900" b="1"/>
        </a:p>
      </dgm:t>
    </dgm:pt>
    <dgm:pt modelId="{120AE08E-BB4F-436C-B5BF-60B59888F213}">
      <dgm:prSet custT="1"/>
      <dgm:spPr>
        <a:solidFill>
          <a:srgbClr val="00246C"/>
        </a:solidFill>
      </dgm:spPr>
      <dgm:t>
        <a:bodyPr/>
        <a:lstStyle/>
        <a:p>
          <a:r>
            <a:rPr lang="en-US" sz="900" b="1" smtClean="0"/>
            <a:t>+/- </a:t>
          </a:r>
          <a:r>
            <a:rPr lang="en-US" sz="900" b="1" dirty="0" smtClean="0"/>
            <a:t>for changes to Strategic Priorities, Plans, and Processes</a:t>
          </a:r>
          <a:endParaRPr lang="en-US" sz="900" b="1" dirty="0"/>
        </a:p>
      </dgm:t>
    </dgm:pt>
    <dgm:pt modelId="{01ABB3FA-3061-4DFD-9431-BC897375B71B}" type="parTrans" cxnId="{0219A9C8-A6E9-4F6D-8303-9816D7932202}">
      <dgm:prSet/>
      <dgm:spPr/>
      <dgm:t>
        <a:bodyPr/>
        <a:lstStyle/>
        <a:p>
          <a:endParaRPr lang="en-US" sz="900" b="1"/>
        </a:p>
      </dgm:t>
    </dgm:pt>
    <dgm:pt modelId="{B84A1496-E502-425A-924B-F0342CC9AC42}" type="sibTrans" cxnId="{0219A9C8-A6E9-4F6D-8303-9816D7932202}">
      <dgm:prSet/>
      <dgm:spPr/>
      <dgm:t>
        <a:bodyPr/>
        <a:lstStyle/>
        <a:p>
          <a:endParaRPr lang="en-US" sz="900" b="1"/>
        </a:p>
      </dgm:t>
    </dgm:pt>
    <dgm:pt modelId="{EE9AC076-6835-41EF-A845-01D6A0867071}">
      <dgm:prSet custT="1"/>
      <dgm:spPr>
        <a:solidFill>
          <a:srgbClr val="00246C"/>
        </a:solidFill>
      </dgm:spPr>
      <dgm:t>
        <a:bodyPr/>
        <a:lstStyle/>
        <a:p>
          <a:r>
            <a:rPr lang="en-US" sz="900" b="1" smtClean="0"/>
            <a:t>+/- </a:t>
          </a:r>
          <a:r>
            <a:rPr lang="en-US" sz="900" b="1" dirty="0" smtClean="0"/>
            <a:t>for changes to USPTO production input/output</a:t>
          </a:r>
          <a:endParaRPr lang="en-US" sz="900" b="1" dirty="0"/>
        </a:p>
      </dgm:t>
    </dgm:pt>
    <dgm:pt modelId="{70BABE59-490A-4905-AA9D-9C1674B863C6}" type="parTrans" cxnId="{116C9B22-8475-4EE7-B3D4-A8B61AF41E95}">
      <dgm:prSet/>
      <dgm:spPr/>
      <dgm:t>
        <a:bodyPr/>
        <a:lstStyle/>
        <a:p>
          <a:endParaRPr lang="en-US" sz="900" b="1"/>
        </a:p>
      </dgm:t>
    </dgm:pt>
    <dgm:pt modelId="{A402893C-926B-448D-9EA7-B7473A61B7CD}" type="sibTrans" cxnId="{116C9B22-8475-4EE7-B3D4-A8B61AF41E95}">
      <dgm:prSet/>
      <dgm:spPr/>
      <dgm:t>
        <a:bodyPr/>
        <a:lstStyle/>
        <a:p>
          <a:endParaRPr lang="en-US" sz="900" b="1"/>
        </a:p>
      </dgm:t>
    </dgm:pt>
    <dgm:pt modelId="{974075F5-BE1F-4F6C-A73F-5F73559CE6CE}">
      <dgm:prSet custT="1"/>
      <dgm:spPr>
        <a:solidFill>
          <a:srgbClr val="00246C"/>
        </a:solidFill>
      </dgm:spPr>
      <dgm:t>
        <a:bodyPr/>
        <a:lstStyle/>
        <a:p>
          <a:r>
            <a:rPr lang="en-US" sz="900" b="1" dirty="0" smtClean="0"/>
            <a:t>Escalate for prospective aggregate cost</a:t>
          </a:r>
          <a:endParaRPr lang="en-US" sz="900" b="1" dirty="0"/>
        </a:p>
      </dgm:t>
    </dgm:pt>
    <dgm:pt modelId="{BAA9AAA1-E75B-4C66-A75F-D143A70A47FD}" type="parTrans" cxnId="{2A9FEA2A-7197-4ED9-A9CE-0132953DA011}">
      <dgm:prSet/>
      <dgm:spPr/>
      <dgm:t>
        <a:bodyPr/>
        <a:lstStyle/>
        <a:p>
          <a:endParaRPr lang="en-US" sz="900" b="1"/>
        </a:p>
      </dgm:t>
    </dgm:pt>
    <dgm:pt modelId="{48F85776-9423-4404-BF17-D62401B79F93}" type="sibTrans" cxnId="{2A9FEA2A-7197-4ED9-A9CE-0132953DA011}">
      <dgm:prSet/>
      <dgm:spPr/>
      <dgm:t>
        <a:bodyPr/>
        <a:lstStyle/>
        <a:p>
          <a:endParaRPr lang="en-US" sz="900" b="1"/>
        </a:p>
      </dgm:t>
    </dgm:pt>
    <dgm:pt modelId="{8386E548-037F-4B5C-812D-C51C8CE49017}">
      <dgm:prSet custT="1"/>
      <dgm:spPr>
        <a:solidFill>
          <a:srgbClr val="00246C"/>
        </a:solidFill>
      </dgm:spPr>
      <dgm:t>
        <a:bodyPr/>
        <a:lstStyle/>
        <a:p>
          <a:r>
            <a:rPr lang="en-US" sz="900" b="1" dirty="0" smtClean="0"/>
            <a:t>Calculate operating reserve needs</a:t>
          </a:r>
          <a:endParaRPr lang="en-US" sz="900" b="1" dirty="0"/>
        </a:p>
      </dgm:t>
    </dgm:pt>
    <dgm:pt modelId="{84F27616-D764-42A6-B5F3-BA1A05D75D4D}" type="parTrans" cxnId="{2D9C76EE-B906-48EC-818D-67C0CD370C10}">
      <dgm:prSet/>
      <dgm:spPr/>
      <dgm:t>
        <a:bodyPr/>
        <a:lstStyle/>
        <a:p>
          <a:endParaRPr lang="en-US" sz="900" b="1"/>
        </a:p>
      </dgm:t>
    </dgm:pt>
    <dgm:pt modelId="{93B1D214-096C-46FC-B02D-9F475154343F}" type="sibTrans" cxnId="{2D9C76EE-B906-48EC-818D-67C0CD370C10}">
      <dgm:prSet/>
      <dgm:spPr/>
      <dgm:t>
        <a:bodyPr/>
        <a:lstStyle/>
        <a:p>
          <a:endParaRPr lang="en-US" sz="900" b="1"/>
        </a:p>
      </dgm:t>
    </dgm:pt>
    <dgm:pt modelId="{1E2D43BB-F2E4-4FAD-8B60-0FE139862473}">
      <dgm:prSet custT="1"/>
      <dgm:spPr>
        <a:solidFill>
          <a:srgbClr val="00246C"/>
        </a:solidFill>
      </dgm:spPr>
      <dgm:t>
        <a:bodyPr/>
        <a:lstStyle/>
        <a:p>
          <a:r>
            <a:rPr lang="en-US" sz="900" b="1" dirty="0" smtClean="0"/>
            <a:t>Review economic impact of intellectual property fee changes</a:t>
          </a:r>
          <a:endParaRPr lang="en-US" sz="900" b="1" dirty="0"/>
        </a:p>
      </dgm:t>
    </dgm:pt>
    <dgm:pt modelId="{697B6F40-7DC9-489A-906F-E2F5311CD172}" type="parTrans" cxnId="{0AEBEA4E-9B6D-4825-9CFE-E1E0DB6569A4}">
      <dgm:prSet/>
      <dgm:spPr/>
      <dgm:t>
        <a:bodyPr/>
        <a:lstStyle/>
        <a:p>
          <a:endParaRPr lang="en-US" sz="900" b="1"/>
        </a:p>
      </dgm:t>
    </dgm:pt>
    <dgm:pt modelId="{F130C54F-6512-47A1-8144-2F2C5750DFA3}" type="sibTrans" cxnId="{0AEBEA4E-9B6D-4825-9CFE-E1E0DB6569A4}">
      <dgm:prSet/>
      <dgm:spPr/>
      <dgm:t>
        <a:bodyPr/>
        <a:lstStyle/>
        <a:p>
          <a:endParaRPr lang="en-US" sz="900" b="1"/>
        </a:p>
      </dgm:t>
    </dgm:pt>
    <dgm:pt modelId="{DDEA707E-19C5-440C-A904-820FD8691F84}">
      <dgm:prSet custT="1"/>
      <dgm:spPr>
        <a:solidFill>
          <a:srgbClr val="00246C"/>
        </a:solidFill>
      </dgm:spPr>
      <dgm:t>
        <a:bodyPr/>
        <a:lstStyle/>
        <a:p>
          <a:r>
            <a:rPr lang="en-US" sz="900" b="1" dirty="0" smtClean="0"/>
            <a:t>Forecast total aggregate revenue and refine</a:t>
          </a:r>
          <a:endParaRPr lang="en-US" sz="900" b="1" dirty="0"/>
        </a:p>
      </dgm:t>
    </dgm:pt>
    <dgm:pt modelId="{CC8A0D40-5790-45D5-A7A3-0A914038816F}" type="parTrans" cxnId="{D07D012C-72D6-470F-A7A4-9CB6E009FC47}">
      <dgm:prSet/>
      <dgm:spPr/>
      <dgm:t>
        <a:bodyPr/>
        <a:lstStyle/>
        <a:p>
          <a:endParaRPr lang="en-US" sz="900" b="1"/>
        </a:p>
      </dgm:t>
    </dgm:pt>
    <dgm:pt modelId="{5F8FF8CA-37CC-4419-98A5-8E642F794000}" type="sibTrans" cxnId="{D07D012C-72D6-470F-A7A4-9CB6E009FC47}">
      <dgm:prSet/>
      <dgm:spPr/>
      <dgm:t>
        <a:bodyPr/>
        <a:lstStyle/>
        <a:p>
          <a:endParaRPr lang="en-US" sz="900" b="1"/>
        </a:p>
      </dgm:t>
    </dgm:pt>
    <dgm:pt modelId="{E47A6CCB-F706-45EB-A134-CE5D2B195334}">
      <dgm:prSet custT="1"/>
      <dgm:spPr>
        <a:solidFill>
          <a:srgbClr val="00246C"/>
        </a:solidFill>
      </dgm:spPr>
      <dgm:t>
        <a:bodyPr/>
        <a:lstStyle/>
        <a:p>
          <a:r>
            <a:rPr lang="en-US" sz="900" b="1" dirty="0" smtClean="0"/>
            <a:t>Review and readjust fee rates</a:t>
          </a:r>
          <a:endParaRPr lang="en-US" sz="900" b="1" dirty="0"/>
        </a:p>
      </dgm:t>
    </dgm:pt>
    <dgm:pt modelId="{ED17B773-7E4F-41AA-81C7-72ED630A994C}" type="parTrans" cxnId="{1343F4BD-EA5A-4A16-8577-2164DEB02D51}">
      <dgm:prSet/>
      <dgm:spPr/>
      <dgm:t>
        <a:bodyPr/>
        <a:lstStyle/>
        <a:p>
          <a:endParaRPr lang="en-US" sz="900"/>
        </a:p>
      </dgm:t>
    </dgm:pt>
    <dgm:pt modelId="{089E52E5-8FD8-43AE-9C4A-3DDCC02F5E67}" type="sibTrans" cxnId="{1343F4BD-EA5A-4A16-8577-2164DEB02D51}">
      <dgm:prSet/>
      <dgm:spPr/>
      <dgm:t>
        <a:bodyPr/>
        <a:lstStyle/>
        <a:p>
          <a:endParaRPr lang="en-US" sz="900"/>
        </a:p>
      </dgm:t>
    </dgm:pt>
    <dgm:pt modelId="{1E196421-E6CB-4A29-80A2-8CD7C8C114D8}" type="pres">
      <dgm:prSet presAssocID="{D45C518B-69EE-492A-9D92-AE3DD6986423}" presName="Name0" presStyleCnt="0">
        <dgm:presLayoutVars>
          <dgm:dir/>
          <dgm:resizeHandles val="exact"/>
        </dgm:presLayoutVars>
      </dgm:prSet>
      <dgm:spPr/>
      <dgm:t>
        <a:bodyPr/>
        <a:lstStyle/>
        <a:p>
          <a:endParaRPr lang="en-US"/>
        </a:p>
      </dgm:t>
    </dgm:pt>
    <dgm:pt modelId="{2D797D62-381F-4111-B235-F3A62176AE4F}" type="pres">
      <dgm:prSet presAssocID="{D45C518B-69EE-492A-9D92-AE3DD6986423}" presName="cycle" presStyleCnt="0"/>
      <dgm:spPr/>
    </dgm:pt>
    <dgm:pt modelId="{04D7C0F2-952F-4F40-A42B-BB0DDC96086E}" type="pres">
      <dgm:prSet presAssocID="{315B57E2-2DBD-478C-9DEE-DEAB3E540D35}" presName="nodeFirstNode" presStyleLbl="node1" presStyleIdx="0" presStyleCnt="12" custScaleX="105444" custScaleY="147085">
        <dgm:presLayoutVars>
          <dgm:bulletEnabled val="1"/>
        </dgm:presLayoutVars>
      </dgm:prSet>
      <dgm:spPr/>
      <dgm:t>
        <a:bodyPr/>
        <a:lstStyle/>
        <a:p>
          <a:endParaRPr lang="en-US"/>
        </a:p>
      </dgm:t>
    </dgm:pt>
    <dgm:pt modelId="{E0D6780D-C055-4240-8A49-C71DE0D639B9}" type="pres">
      <dgm:prSet presAssocID="{378C3FC5-B900-4460-9247-797F2FB68DAF}" presName="sibTransFirstNode" presStyleLbl="bgShp" presStyleIdx="0" presStyleCnt="1"/>
      <dgm:spPr/>
      <dgm:t>
        <a:bodyPr/>
        <a:lstStyle/>
        <a:p>
          <a:endParaRPr lang="en-US"/>
        </a:p>
      </dgm:t>
    </dgm:pt>
    <dgm:pt modelId="{A14C543E-37C6-4192-995E-BCB327D0E7AB}" type="pres">
      <dgm:prSet presAssocID="{974075F5-BE1F-4F6C-A73F-5F73559CE6CE}" presName="nodeFollowingNodes" presStyleLbl="node1" presStyleIdx="1" presStyleCnt="12" custRadScaleRad="95694" custRadScaleInc="14727">
        <dgm:presLayoutVars>
          <dgm:bulletEnabled val="1"/>
        </dgm:presLayoutVars>
      </dgm:prSet>
      <dgm:spPr/>
      <dgm:t>
        <a:bodyPr/>
        <a:lstStyle/>
        <a:p>
          <a:endParaRPr lang="en-US"/>
        </a:p>
      </dgm:t>
    </dgm:pt>
    <dgm:pt modelId="{C2F8386D-FC37-411A-9097-0633B46F9618}" type="pres">
      <dgm:prSet presAssocID="{8386E548-037F-4B5C-812D-C51C8CE49017}" presName="nodeFollowingNodes" presStyleLbl="node1" presStyleIdx="2" presStyleCnt="12" custRadScaleRad="103397" custRadScaleInc="17523">
        <dgm:presLayoutVars>
          <dgm:bulletEnabled val="1"/>
        </dgm:presLayoutVars>
      </dgm:prSet>
      <dgm:spPr/>
      <dgm:t>
        <a:bodyPr/>
        <a:lstStyle/>
        <a:p>
          <a:endParaRPr lang="en-US"/>
        </a:p>
      </dgm:t>
    </dgm:pt>
    <dgm:pt modelId="{2AE9E2BB-5DEE-4AE4-AC2E-DDA010180B70}" type="pres">
      <dgm:prSet presAssocID="{EE9AC076-6835-41EF-A845-01D6A0867071}" presName="nodeFollowingNodes" presStyleLbl="node1" presStyleIdx="3" presStyleCnt="12" custScaleX="110470" custScaleY="123018">
        <dgm:presLayoutVars>
          <dgm:bulletEnabled val="1"/>
        </dgm:presLayoutVars>
      </dgm:prSet>
      <dgm:spPr/>
      <dgm:t>
        <a:bodyPr/>
        <a:lstStyle/>
        <a:p>
          <a:endParaRPr lang="en-US"/>
        </a:p>
      </dgm:t>
    </dgm:pt>
    <dgm:pt modelId="{9AD1DA38-2A40-46C1-A92D-C8F79EFE7DEA}" type="pres">
      <dgm:prSet presAssocID="{120AE08E-BB4F-436C-B5BF-60B59888F213}" presName="nodeFollowingNodes" presStyleLbl="node1" presStyleIdx="4" presStyleCnt="12" custScaleX="116955" custScaleY="126180" custRadScaleRad="107667" custRadScaleInc="-19258">
        <dgm:presLayoutVars>
          <dgm:bulletEnabled val="1"/>
        </dgm:presLayoutVars>
      </dgm:prSet>
      <dgm:spPr/>
      <dgm:t>
        <a:bodyPr/>
        <a:lstStyle/>
        <a:p>
          <a:endParaRPr lang="en-US"/>
        </a:p>
      </dgm:t>
    </dgm:pt>
    <dgm:pt modelId="{57ABBA77-7D07-434E-9AA9-36A37480945F}" type="pres">
      <dgm:prSet presAssocID="{1E2D43BB-F2E4-4FAD-8B60-0FE139862473}" presName="nodeFollowingNodes" presStyleLbl="node1" presStyleIdx="5" presStyleCnt="12" custScaleX="131307" custScaleY="128699" custRadScaleRad="105876" custRadScaleInc="-18485">
        <dgm:presLayoutVars>
          <dgm:bulletEnabled val="1"/>
        </dgm:presLayoutVars>
      </dgm:prSet>
      <dgm:spPr/>
      <dgm:t>
        <a:bodyPr/>
        <a:lstStyle/>
        <a:p>
          <a:endParaRPr lang="en-US"/>
        </a:p>
      </dgm:t>
    </dgm:pt>
    <dgm:pt modelId="{D0CF13CE-2C58-4BCA-B8B1-A9FC2E12E7E4}" type="pres">
      <dgm:prSet presAssocID="{E47A6CCB-F706-45EB-A134-CE5D2B195334}" presName="nodeFollowingNodes" presStyleLbl="node1" presStyleIdx="6" presStyleCnt="12" custRadScaleRad="97747" custRadScaleInc="16796">
        <dgm:presLayoutVars>
          <dgm:bulletEnabled val="1"/>
        </dgm:presLayoutVars>
      </dgm:prSet>
      <dgm:spPr/>
      <dgm:t>
        <a:bodyPr/>
        <a:lstStyle/>
        <a:p>
          <a:endParaRPr lang="en-US"/>
        </a:p>
      </dgm:t>
    </dgm:pt>
    <dgm:pt modelId="{7AB6EAE3-9501-4ECE-8D3D-77BA3E931474}" type="pres">
      <dgm:prSet presAssocID="{E6D9021A-1C44-4C68-8764-3860A7AAC51A}" presName="nodeFollowingNodes" presStyleLbl="node1" presStyleIdx="7" presStyleCnt="12" custRadScaleRad="102146" custRadScaleInc="27966">
        <dgm:presLayoutVars>
          <dgm:bulletEnabled val="1"/>
        </dgm:presLayoutVars>
      </dgm:prSet>
      <dgm:spPr/>
      <dgm:t>
        <a:bodyPr/>
        <a:lstStyle/>
        <a:p>
          <a:endParaRPr lang="en-US"/>
        </a:p>
      </dgm:t>
    </dgm:pt>
    <dgm:pt modelId="{711393B8-8314-47B2-858F-E8F4315970BF}" type="pres">
      <dgm:prSet presAssocID="{5C9B8DB3-4508-4D7C-AF1A-C6B7F8C7A7E9}" presName="nodeFollowingNodes" presStyleLbl="node1" presStyleIdx="8" presStyleCnt="12" custScaleX="108079" custScaleY="100680" custRadScaleRad="102292" custRadScaleInc="16307">
        <dgm:presLayoutVars>
          <dgm:bulletEnabled val="1"/>
        </dgm:presLayoutVars>
      </dgm:prSet>
      <dgm:spPr/>
      <dgm:t>
        <a:bodyPr/>
        <a:lstStyle/>
        <a:p>
          <a:endParaRPr lang="en-US"/>
        </a:p>
      </dgm:t>
    </dgm:pt>
    <dgm:pt modelId="{BF0465D3-16BB-457D-9EF5-D496E283DA0B}" type="pres">
      <dgm:prSet presAssocID="{DDEA707E-19C5-440C-A904-820FD8691F84}" presName="nodeFollowingNodes" presStyleLbl="node1" presStyleIdx="9" presStyleCnt="12" custScaleX="105860" custScaleY="119194" custRadScaleRad="104747" custRadScaleInc="-5412">
        <dgm:presLayoutVars>
          <dgm:bulletEnabled val="1"/>
        </dgm:presLayoutVars>
      </dgm:prSet>
      <dgm:spPr/>
      <dgm:t>
        <a:bodyPr/>
        <a:lstStyle/>
        <a:p>
          <a:endParaRPr lang="en-US"/>
        </a:p>
      </dgm:t>
    </dgm:pt>
    <dgm:pt modelId="{9A32A65F-7299-4556-89FB-B84B655E2284}" type="pres">
      <dgm:prSet presAssocID="{3D2A77E0-BFE1-4A64-A094-A37B7C836026}" presName="nodeFollowingNodes" presStyleLbl="node1" presStyleIdx="10" presStyleCnt="12" custRadScaleRad="102410" custRadScaleInc="-16823">
        <dgm:presLayoutVars>
          <dgm:bulletEnabled val="1"/>
        </dgm:presLayoutVars>
      </dgm:prSet>
      <dgm:spPr/>
      <dgm:t>
        <a:bodyPr/>
        <a:lstStyle/>
        <a:p>
          <a:endParaRPr lang="en-US"/>
        </a:p>
      </dgm:t>
    </dgm:pt>
    <dgm:pt modelId="{9A40E453-A889-41F7-932B-CD1254500F12}" type="pres">
      <dgm:prSet presAssocID="{A9225DD0-5BE8-46D8-9494-7C42E579BCFD}" presName="nodeFollowingNodes" presStyleLbl="node1" presStyleIdx="11" presStyleCnt="12" custScaleY="130237" custRadScaleRad="100832" custRadScaleInc="-21205">
        <dgm:presLayoutVars>
          <dgm:bulletEnabled val="1"/>
        </dgm:presLayoutVars>
      </dgm:prSet>
      <dgm:spPr/>
      <dgm:t>
        <a:bodyPr/>
        <a:lstStyle/>
        <a:p>
          <a:endParaRPr lang="en-US"/>
        </a:p>
      </dgm:t>
    </dgm:pt>
  </dgm:ptLst>
  <dgm:cxnLst>
    <dgm:cxn modelId="{D8751ECA-F4E9-411C-9F43-B2CAAA594C1E}" type="presOf" srcId="{DDEA707E-19C5-440C-A904-820FD8691F84}" destId="{BF0465D3-16BB-457D-9EF5-D496E283DA0B}" srcOrd="0" destOrd="0" presId="urn:microsoft.com/office/officeart/2005/8/layout/cycle3"/>
    <dgm:cxn modelId="{2A9FEA2A-7197-4ED9-A9CE-0132953DA011}" srcId="{D45C518B-69EE-492A-9D92-AE3DD6986423}" destId="{974075F5-BE1F-4F6C-A73F-5F73559CE6CE}" srcOrd="1" destOrd="0" parTransId="{BAA9AAA1-E75B-4C66-A75F-D143A70A47FD}" sibTransId="{48F85776-9423-4404-BF17-D62401B79F93}"/>
    <dgm:cxn modelId="{2EB739B7-2AC0-4269-8917-E1C0DED19F43}" srcId="{D45C518B-69EE-492A-9D92-AE3DD6986423}" destId="{A9225DD0-5BE8-46D8-9494-7C42E579BCFD}" srcOrd="11" destOrd="0" parTransId="{BDE36ABC-42E3-4DAB-957D-19D7AD0A3BDE}" sibTransId="{2D05A377-ABF4-4392-9EF1-A21EF3C77F19}"/>
    <dgm:cxn modelId="{1BF6B7A0-CE10-437F-AA52-655FFDBF1B44}" type="presOf" srcId="{E47A6CCB-F706-45EB-A134-CE5D2B195334}" destId="{D0CF13CE-2C58-4BCA-B8B1-A9FC2E12E7E4}" srcOrd="0" destOrd="0" presId="urn:microsoft.com/office/officeart/2005/8/layout/cycle3"/>
    <dgm:cxn modelId="{A7848FC4-EED5-4307-A415-6BC558F7BF48}" type="presOf" srcId="{315B57E2-2DBD-478C-9DEE-DEAB3E540D35}" destId="{04D7C0F2-952F-4F40-A42B-BB0DDC96086E}" srcOrd="0" destOrd="0" presId="urn:microsoft.com/office/officeart/2005/8/layout/cycle3"/>
    <dgm:cxn modelId="{2D9C76EE-B906-48EC-818D-67C0CD370C10}" srcId="{D45C518B-69EE-492A-9D92-AE3DD6986423}" destId="{8386E548-037F-4B5C-812D-C51C8CE49017}" srcOrd="2" destOrd="0" parTransId="{84F27616-D764-42A6-B5F3-BA1A05D75D4D}" sibTransId="{93B1D214-096C-46FC-B02D-9F475154343F}"/>
    <dgm:cxn modelId="{8862BB33-2C1E-4BEF-B23A-8A715D47022F}" srcId="{D45C518B-69EE-492A-9D92-AE3DD6986423}" destId="{315B57E2-2DBD-478C-9DEE-DEAB3E540D35}" srcOrd="0" destOrd="0" parTransId="{DF8BE888-6E0B-428B-B3EF-34092CF088AD}" sibTransId="{378C3FC5-B900-4460-9247-797F2FB68DAF}"/>
    <dgm:cxn modelId="{8EBF6217-60CF-42A9-8E6F-3A399E933788}" type="presOf" srcId="{5C9B8DB3-4508-4D7C-AF1A-C6B7F8C7A7E9}" destId="{711393B8-8314-47B2-858F-E8F4315970BF}" srcOrd="0" destOrd="0" presId="urn:microsoft.com/office/officeart/2005/8/layout/cycle3"/>
    <dgm:cxn modelId="{81F7502F-8F18-422B-9846-6CE67511CBB3}" type="presOf" srcId="{A9225DD0-5BE8-46D8-9494-7C42E579BCFD}" destId="{9A40E453-A889-41F7-932B-CD1254500F12}" srcOrd="0" destOrd="0" presId="urn:microsoft.com/office/officeart/2005/8/layout/cycle3"/>
    <dgm:cxn modelId="{403E7657-B2AD-409B-9C67-51B71894F8CD}" type="presOf" srcId="{378C3FC5-B900-4460-9247-797F2FB68DAF}" destId="{E0D6780D-C055-4240-8A49-C71DE0D639B9}" srcOrd="0" destOrd="0" presId="urn:microsoft.com/office/officeart/2005/8/layout/cycle3"/>
    <dgm:cxn modelId="{DCC960B0-610A-4CA1-A7E3-B9677AF87AE3}" type="presOf" srcId="{1E2D43BB-F2E4-4FAD-8B60-0FE139862473}" destId="{57ABBA77-7D07-434E-9AA9-36A37480945F}" srcOrd="0" destOrd="0" presId="urn:microsoft.com/office/officeart/2005/8/layout/cycle3"/>
    <dgm:cxn modelId="{B1058482-B3C5-4304-9B57-C35527613FA1}" type="presOf" srcId="{3D2A77E0-BFE1-4A64-A094-A37B7C836026}" destId="{9A32A65F-7299-4556-89FB-B84B655E2284}" srcOrd="0" destOrd="0" presId="urn:microsoft.com/office/officeart/2005/8/layout/cycle3"/>
    <dgm:cxn modelId="{BF7699B1-856B-40AC-8450-1DC952B8ADE2}" srcId="{D45C518B-69EE-492A-9D92-AE3DD6986423}" destId="{3D2A77E0-BFE1-4A64-A094-A37B7C836026}" srcOrd="10" destOrd="0" parTransId="{0487D78D-F56D-49B5-8F0D-175395FB6B64}" sibTransId="{9C8E56A9-578D-414A-A407-140DAFE5246C}"/>
    <dgm:cxn modelId="{116C9B22-8475-4EE7-B3D4-A8B61AF41E95}" srcId="{D45C518B-69EE-492A-9D92-AE3DD6986423}" destId="{EE9AC076-6835-41EF-A845-01D6A0867071}" srcOrd="3" destOrd="0" parTransId="{70BABE59-490A-4905-AA9D-9C1674B863C6}" sibTransId="{A402893C-926B-448D-9EA7-B7473A61B7CD}"/>
    <dgm:cxn modelId="{3328E986-0228-48ED-9757-F33B14ECE923}" type="presOf" srcId="{EE9AC076-6835-41EF-A845-01D6A0867071}" destId="{2AE9E2BB-5DEE-4AE4-AC2E-DDA010180B70}" srcOrd="0" destOrd="0" presId="urn:microsoft.com/office/officeart/2005/8/layout/cycle3"/>
    <dgm:cxn modelId="{BC58443F-69B2-4F5C-B14C-6F37106917A3}" type="presOf" srcId="{8386E548-037F-4B5C-812D-C51C8CE49017}" destId="{C2F8386D-FC37-411A-9097-0633B46F9618}" srcOrd="0" destOrd="0" presId="urn:microsoft.com/office/officeart/2005/8/layout/cycle3"/>
    <dgm:cxn modelId="{8A1F29E1-6B83-44D9-8A2D-C3BF002BFF8C}" srcId="{D45C518B-69EE-492A-9D92-AE3DD6986423}" destId="{5C9B8DB3-4508-4D7C-AF1A-C6B7F8C7A7E9}" srcOrd="8" destOrd="0" parTransId="{8B394CC0-BF7D-4BAD-A609-145ADB2EE4EA}" sibTransId="{C41288B2-832C-4A5B-A7DC-0DE33A1E5A10}"/>
    <dgm:cxn modelId="{A3A42DF9-6619-4AE4-9CFF-E651687C0A37}" type="presOf" srcId="{E6D9021A-1C44-4C68-8764-3860A7AAC51A}" destId="{7AB6EAE3-9501-4ECE-8D3D-77BA3E931474}" srcOrd="0" destOrd="0" presId="urn:microsoft.com/office/officeart/2005/8/layout/cycle3"/>
    <dgm:cxn modelId="{43B74B45-C825-4DED-8968-B842E5DAD427}" type="presOf" srcId="{D45C518B-69EE-492A-9D92-AE3DD6986423}" destId="{1E196421-E6CB-4A29-80A2-8CD7C8C114D8}" srcOrd="0" destOrd="0" presId="urn:microsoft.com/office/officeart/2005/8/layout/cycle3"/>
    <dgm:cxn modelId="{77DAF0F6-9F5C-4C04-AA06-0EA6EFE5C215}" type="presOf" srcId="{120AE08E-BB4F-436C-B5BF-60B59888F213}" destId="{9AD1DA38-2A40-46C1-A92D-C8F79EFE7DEA}" srcOrd="0" destOrd="0" presId="urn:microsoft.com/office/officeart/2005/8/layout/cycle3"/>
    <dgm:cxn modelId="{1343F4BD-EA5A-4A16-8577-2164DEB02D51}" srcId="{D45C518B-69EE-492A-9D92-AE3DD6986423}" destId="{E47A6CCB-F706-45EB-A134-CE5D2B195334}" srcOrd="6" destOrd="0" parTransId="{ED17B773-7E4F-41AA-81C7-72ED630A994C}" sibTransId="{089E52E5-8FD8-43AE-9C4A-3DDCC02F5E67}"/>
    <dgm:cxn modelId="{0219A9C8-A6E9-4F6D-8303-9816D7932202}" srcId="{D45C518B-69EE-492A-9D92-AE3DD6986423}" destId="{120AE08E-BB4F-436C-B5BF-60B59888F213}" srcOrd="4" destOrd="0" parTransId="{01ABB3FA-3061-4DFD-9431-BC897375B71B}" sibTransId="{B84A1496-E502-425A-924B-F0342CC9AC42}"/>
    <dgm:cxn modelId="{E756CC36-D169-4A77-B481-A658E3B003CC}" srcId="{D45C518B-69EE-492A-9D92-AE3DD6986423}" destId="{E6D9021A-1C44-4C68-8764-3860A7AAC51A}" srcOrd="7" destOrd="0" parTransId="{BD67E1F8-1EF1-4C7E-BF15-0A402D4268EB}" sibTransId="{D4A7E039-0F82-48D4-BBDC-3E1FA3D82246}"/>
    <dgm:cxn modelId="{521AC44C-5193-48A7-97AD-12A2F73CFF01}" type="presOf" srcId="{974075F5-BE1F-4F6C-A73F-5F73559CE6CE}" destId="{A14C543E-37C6-4192-995E-BCB327D0E7AB}" srcOrd="0" destOrd="0" presId="urn:microsoft.com/office/officeart/2005/8/layout/cycle3"/>
    <dgm:cxn modelId="{D07D012C-72D6-470F-A7A4-9CB6E009FC47}" srcId="{D45C518B-69EE-492A-9D92-AE3DD6986423}" destId="{DDEA707E-19C5-440C-A904-820FD8691F84}" srcOrd="9" destOrd="0" parTransId="{CC8A0D40-5790-45D5-A7A3-0A914038816F}" sibTransId="{5F8FF8CA-37CC-4419-98A5-8E642F794000}"/>
    <dgm:cxn modelId="{0AEBEA4E-9B6D-4825-9CFE-E1E0DB6569A4}" srcId="{D45C518B-69EE-492A-9D92-AE3DD6986423}" destId="{1E2D43BB-F2E4-4FAD-8B60-0FE139862473}" srcOrd="5" destOrd="0" parTransId="{697B6F40-7DC9-489A-906F-E2F5311CD172}" sibTransId="{F130C54F-6512-47A1-8144-2F2C5750DFA3}"/>
    <dgm:cxn modelId="{4A151933-E25E-4400-95EA-2006F4D625AA}" type="presParOf" srcId="{1E196421-E6CB-4A29-80A2-8CD7C8C114D8}" destId="{2D797D62-381F-4111-B235-F3A62176AE4F}" srcOrd="0" destOrd="0" presId="urn:microsoft.com/office/officeart/2005/8/layout/cycle3"/>
    <dgm:cxn modelId="{9C0EFCD8-DDCC-458F-8120-B24D2237E4B4}" type="presParOf" srcId="{2D797D62-381F-4111-B235-F3A62176AE4F}" destId="{04D7C0F2-952F-4F40-A42B-BB0DDC96086E}" srcOrd="0" destOrd="0" presId="urn:microsoft.com/office/officeart/2005/8/layout/cycle3"/>
    <dgm:cxn modelId="{A68CB7B1-DFB1-44D0-9672-C59703D3DFA2}" type="presParOf" srcId="{2D797D62-381F-4111-B235-F3A62176AE4F}" destId="{E0D6780D-C055-4240-8A49-C71DE0D639B9}" srcOrd="1" destOrd="0" presId="urn:microsoft.com/office/officeart/2005/8/layout/cycle3"/>
    <dgm:cxn modelId="{A2110AE2-8C65-4D1F-8F01-FC79E7BEF74A}" type="presParOf" srcId="{2D797D62-381F-4111-B235-F3A62176AE4F}" destId="{A14C543E-37C6-4192-995E-BCB327D0E7AB}" srcOrd="2" destOrd="0" presId="urn:microsoft.com/office/officeart/2005/8/layout/cycle3"/>
    <dgm:cxn modelId="{E46BF503-A05A-4FF2-B402-2CC14C9095E8}" type="presParOf" srcId="{2D797D62-381F-4111-B235-F3A62176AE4F}" destId="{C2F8386D-FC37-411A-9097-0633B46F9618}" srcOrd="3" destOrd="0" presId="urn:microsoft.com/office/officeart/2005/8/layout/cycle3"/>
    <dgm:cxn modelId="{0B7F8EE0-2D29-47D4-B087-FDF1E55BD600}" type="presParOf" srcId="{2D797D62-381F-4111-B235-F3A62176AE4F}" destId="{2AE9E2BB-5DEE-4AE4-AC2E-DDA010180B70}" srcOrd="4" destOrd="0" presId="urn:microsoft.com/office/officeart/2005/8/layout/cycle3"/>
    <dgm:cxn modelId="{634A0210-BD47-4572-A7AA-BA95256FC961}" type="presParOf" srcId="{2D797D62-381F-4111-B235-F3A62176AE4F}" destId="{9AD1DA38-2A40-46C1-A92D-C8F79EFE7DEA}" srcOrd="5" destOrd="0" presId="urn:microsoft.com/office/officeart/2005/8/layout/cycle3"/>
    <dgm:cxn modelId="{5E4F4B83-26D0-4E95-8047-1229631CA3E5}" type="presParOf" srcId="{2D797D62-381F-4111-B235-F3A62176AE4F}" destId="{57ABBA77-7D07-434E-9AA9-36A37480945F}" srcOrd="6" destOrd="0" presId="urn:microsoft.com/office/officeart/2005/8/layout/cycle3"/>
    <dgm:cxn modelId="{E4D23456-33D2-4BCF-B13C-5C6C6B23A97E}" type="presParOf" srcId="{2D797D62-381F-4111-B235-F3A62176AE4F}" destId="{D0CF13CE-2C58-4BCA-B8B1-A9FC2E12E7E4}" srcOrd="7" destOrd="0" presId="urn:microsoft.com/office/officeart/2005/8/layout/cycle3"/>
    <dgm:cxn modelId="{C7EB1186-AFEC-49DD-A56B-30455DFF9C95}" type="presParOf" srcId="{2D797D62-381F-4111-B235-F3A62176AE4F}" destId="{7AB6EAE3-9501-4ECE-8D3D-77BA3E931474}" srcOrd="8" destOrd="0" presId="urn:microsoft.com/office/officeart/2005/8/layout/cycle3"/>
    <dgm:cxn modelId="{9298D899-7FCB-4054-A594-D50BA2F127A8}" type="presParOf" srcId="{2D797D62-381F-4111-B235-F3A62176AE4F}" destId="{711393B8-8314-47B2-858F-E8F4315970BF}" srcOrd="9" destOrd="0" presId="urn:microsoft.com/office/officeart/2005/8/layout/cycle3"/>
    <dgm:cxn modelId="{D8D24951-7323-47FB-A30B-13B26ACAE2F4}" type="presParOf" srcId="{2D797D62-381F-4111-B235-F3A62176AE4F}" destId="{BF0465D3-16BB-457D-9EF5-D496E283DA0B}" srcOrd="10" destOrd="0" presId="urn:microsoft.com/office/officeart/2005/8/layout/cycle3"/>
    <dgm:cxn modelId="{4C5C2B54-4373-4287-850B-F68372D81C28}" type="presParOf" srcId="{2D797D62-381F-4111-B235-F3A62176AE4F}" destId="{9A32A65F-7299-4556-89FB-B84B655E2284}" srcOrd="11" destOrd="0" presId="urn:microsoft.com/office/officeart/2005/8/layout/cycle3"/>
    <dgm:cxn modelId="{4BA95DB5-9E69-4CDB-9BC9-F961514303C8}" type="presParOf" srcId="{2D797D62-381F-4111-B235-F3A62176AE4F}" destId="{9A40E453-A889-41F7-932B-CD1254500F12}" srcOrd="12"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6780D-C055-4240-8A49-C71DE0D639B9}">
      <dsp:nvSpPr>
        <dsp:cNvPr id="0" name=""/>
        <dsp:cNvSpPr/>
      </dsp:nvSpPr>
      <dsp:spPr>
        <a:xfrm>
          <a:off x="1527536" y="-32030"/>
          <a:ext cx="4790505" cy="4790505"/>
        </a:xfrm>
        <a:prstGeom prst="circularArrow">
          <a:avLst>
            <a:gd name="adj1" fmla="val 5544"/>
            <a:gd name="adj2" fmla="val 330680"/>
            <a:gd name="adj3" fmla="val 14962892"/>
            <a:gd name="adj4" fmla="val 16698001"/>
            <a:gd name="adj5" fmla="val 5757"/>
          </a:avLst>
        </a:prstGeom>
        <a:solidFill>
          <a:srgbClr val="86002D"/>
        </a:solidFill>
        <a:ln>
          <a:noFill/>
        </a:ln>
        <a:effectLst/>
      </dsp:spPr>
      <dsp:style>
        <a:lnRef idx="0">
          <a:scrgbClr r="0" g="0" b="0"/>
        </a:lnRef>
        <a:fillRef idx="1">
          <a:scrgbClr r="0" g="0" b="0"/>
        </a:fillRef>
        <a:effectRef idx="0">
          <a:scrgbClr r="0" g="0" b="0"/>
        </a:effectRef>
        <a:fontRef idx="minor"/>
      </dsp:style>
    </dsp:sp>
    <dsp:sp modelId="{04D7C0F2-952F-4F40-A42B-BB0DDC96086E}">
      <dsp:nvSpPr>
        <dsp:cNvPr id="0" name=""/>
        <dsp:cNvSpPr/>
      </dsp:nvSpPr>
      <dsp:spPr>
        <a:xfrm>
          <a:off x="3417963" y="-52597"/>
          <a:ext cx="1009652" cy="704188"/>
        </a:xfrm>
        <a:prstGeom prst="roundRect">
          <a:avLst/>
        </a:prstGeom>
        <a:solidFill>
          <a:srgbClr val="002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t>Activity based historical cost and aggregate cost from budget plans</a:t>
          </a:r>
          <a:endParaRPr lang="en-US" sz="900" b="1" kern="1200" dirty="0"/>
        </a:p>
      </dsp:txBody>
      <dsp:txXfrm>
        <a:off x="3452339" y="-18221"/>
        <a:ext cx="940900" cy="635436"/>
      </dsp:txXfrm>
    </dsp:sp>
    <dsp:sp modelId="{A14C543E-37C6-4192-995E-BCB327D0E7AB}">
      <dsp:nvSpPr>
        <dsp:cNvPr id="0" name=""/>
        <dsp:cNvSpPr/>
      </dsp:nvSpPr>
      <dsp:spPr>
        <a:xfrm>
          <a:off x="4539402" y="483788"/>
          <a:ext cx="957525" cy="478762"/>
        </a:xfrm>
        <a:prstGeom prst="roundRect">
          <a:avLst/>
        </a:prstGeom>
        <a:solidFill>
          <a:srgbClr val="002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t>Escalate for prospective aggregate cost</a:t>
          </a:r>
          <a:endParaRPr lang="en-US" sz="900" b="1" kern="1200" dirty="0"/>
        </a:p>
      </dsp:txBody>
      <dsp:txXfrm>
        <a:off x="4562773" y="507159"/>
        <a:ext cx="910783" cy="432020"/>
      </dsp:txXfrm>
    </dsp:sp>
    <dsp:sp modelId="{C2F8386D-FC37-411A-9097-0633B46F9618}">
      <dsp:nvSpPr>
        <dsp:cNvPr id="0" name=""/>
        <dsp:cNvSpPr/>
      </dsp:nvSpPr>
      <dsp:spPr>
        <a:xfrm>
          <a:off x="5356076" y="1205372"/>
          <a:ext cx="957525" cy="478762"/>
        </a:xfrm>
        <a:prstGeom prst="roundRect">
          <a:avLst/>
        </a:prstGeom>
        <a:solidFill>
          <a:srgbClr val="002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t>Calculate operating reserve needs</a:t>
          </a:r>
          <a:endParaRPr lang="en-US" sz="900" b="1" kern="1200" dirty="0"/>
        </a:p>
      </dsp:txBody>
      <dsp:txXfrm>
        <a:off x="5379447" y="1228743"/>
        <a:ext cx="910783" cy="432020"/>
      </dsp:txXfrm>
    </dsp:sp>
    <dsp:sp modelId="{2AE9E2BB-5DEE-4AE4-AC2E-DDA010180B70}">
      <dsp:nvSpPr>
        <dsp:cNvPr id="0" name=""/>
        <dsp:cNvSpPr/>
      </dsp:nvSpPr>
      <dsp:spPr>
        <a:xfrm>
          <a:off x="5436760" y="2047874"/>
          <a:ext cx="1057778" cy="588964"/>
        </a:xfrm>
        <a:prstGeom prst="roundRect">
          <a:avLst/>
        </a:prstGeom>
        <a:solidFill>
          <a:srgbClr val="002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smtClean="0"/>
            <a:t>+/- </a:t>
          </a:r>
          <a:r>
            <a:rPr lang="en-US" sz="900" b="1" kern="1200" dirty="0" smtClean="0"/>
            <a:t>for changes to USPTO production input/output</a:t>
          </a:r>
          <a:endParaRPr lang="en-US" sz="900" b="1" kern="1200" dirty="0"/>
        </a:p>
      </dsp:txBody>
      <dsp:txXfrm>
        <a:off x="5465511" y="2076625"/>
        <a:ext cx="1000276" cy="531462"/>
      </dsp:txXfrm>
    </dsp:sp>
    <dsp:sp modelId="{9AD1DA38-2A40-46C1-A92D-C8F79EFE7DEA}">
      <dsp:nvSpPr>
        <dsp:cNvPr id="0" name=""/>
        <dsp:cNvSpPr/>
      </dsp:nvSpPr>
      <dsp:spPr>
        <a:xfrm>
          <a:off x="5361632" y="2958247"/>
          <a:ext cx="1119873" cy="604102"/>
        </a:xfrm>
        <a:prstGeom prst="roundRect">
          <a:avLst/>
        </a:prstGeom>
        <a:solidFill>
          <a:srgbClr val="002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smtClean="0"/>
            <a:t>+/- </a:t>
          </a:r>
          <a:r>
            <a:rPr lang="en-US" sz="900" b="1" kern="1200" dirty="0" smtClean="0"/>
            <a:t>for changes to Strategic Priorities, Plans, and Processes</a:t>
          </a:r>
          <a:endParaRPr lang="en-US" sz="900" b="1" kern="1200" dirty="0"/>
        </a:p>
      </dsp:txBody>
      <dsp:txXfrm>
        <a:off x="5391122" y="2987737"/>
        <a:ext cx="1060893" cy="545122"/>
      </dsp:txXfrm>
    </dsp:sp>
    <dsp:sp modelId="{57ABBA77-7D07-434E-9AA9-36A37480945F}">
      <dsp:nvSpPr>
        <dsp:cNvPr id="0" name=""/>
        <dsp:cNvSpPr/>
      </dsp:nvSpPr>
      <dsp:spPr>
        <a:xfrm>
          <a:off x="4538402" y="3803438"/>
          <a:ext cx="1257297" cy="616162"/>
        </a:xfrm>
        <a:prstGeom prst="roundRect">
          <a:avLst/>
        </a:prstGeom>
        <a:solidFill>
          <a:srgbClr val="002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t>Review economic impact of intellectual property fee changes</a:t>
          </a:r>
          <a:endParaRPr lang="en-US" sz="900" b="1" kern="1200" dirty="0"/>
        </a:p>
      </dsp:txBody>
      <dsp:txXfrm>
        <a:off x="4568481" y="3833517"/>
        <a:ext cx="1197139" cy="556004"/>
      </dsp:txXfrm>
    </dsp:sp>
    <dsp:sp modelId="{D0CF13CE-2C58-4BCA-B8B1-A9FC2E12E7E4}">
      <dsp:nvSpPr>
        <dsp:cNvPr id="0" name=""/>
        <dsp:cNvSpPr/>
      </dsp:nvSpPr>
      <dsp:spPr>
        <a:xfrm>
          <a:off x="3282104" y="4093233"/>
          <a:ext cx="957525" cy="478762"/>
        </a:xfrm>
        <a:prstGeom prst="roundRect">
          <a:avLst/>
        </a:prstGeom>
        <a:solidFill>
          <a:srgbClr val="002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t>Review and readjust fee rates</a:t>
          </a:r>
          <a:endParaRPr lang="en-US" sz="900" b="1" kern="1200" dirty="0"/>
        </a:p>
      </dsp:txBody>
      <dsp:txXfrm>
        <a:off x="3305475" y="4116604"/>
        <a:ext cx="910783" cy="432020"/>
      </dsp:txXfrm>
    </dsp:sp>
    <dsp:sp modelId="{7AB6EAE3-9501-4ECE-8D3D-77BA3E931474}">
      <dsp:nvSpPr>
        <dsp:cNvPr id="0" name=""/>
        <dsp:cNvSpPr/>
      </dsp:nvSpPr>
      <dsp:spPr>
        <a:xfrm>
          <a:off x="2166673" y="3753030"/>
          <a:ext cx="957525" cy="478762"/>
        </a:xfrm>
        <a:prstGeom prst="roundRect">
          <a:avLst/>
        </a:prstGeom>
        <a:solidFill>
          <a:srgbClr val="002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t>Initial forecast of fees</a:t>
          </a:r>
          <a:endParaRPr lang="en-US" sz="900" b="1" kern="1200" dirty="0"/>
        </a:p>
      </dsp:txBody>
      <dsp:txXfrm>
        <a:off x="2190044" y="3776401"/>
        <a:ext cx="910783" cy="432020"/>
      </dsp:txXfrm>
    </dsp:sp>
    <dsp:sp modelId="{711393B8-8314-47B2-858F-E8F4315970BF}">
      <dsp:nvSpPr>
        <dsp:cNvPr id="0" name=""/>
        <dsp:cNvSpPr/>
      </dsp:nvSpPr>
      <dsp:spPr>
        <a:xfrm>
          <a:off x="1518983" y="3000458"/>
          <a:ext cx="1034883" cy="482018"/>
        </a:xfrm>
        <a:prstGeom prst="roundRect">
          <a:avLst/>
        </a:prstGeom>
        <a:solidFill>
          <a:srgbClr val="002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t>Apply economic elasticity analysis</a:t>
          </a:r>
          <a:endParaRPr lang="en-US" sz="900" b="1" kern="1200" dirty="0"/>
        </a:p>
      </dsp:txBody>
      <dsp:txXfrm>
        <a:off x="1542513" y="3023988"/>
        <a:ext cx="987823" cy="434958"/>
      </dsp:txXfrm>
    </dsp:sp>
    <dsp:sp modelId="{BF0465D3-16BB-457D-9EF5-D496E283DA0B}">
      <dsp:nvSpPr>
        <dsp:cNvPr id="0" name=""/>
        <dsp:cNvSpPr/>
      </dsp:nvSpPr>
      <dsp:spPr>
        <a:xfrm>
          <a:off x="1276869" y="2112994"/>
          <a:ext cx="1013636" cy="570656"/>
        </a:xfrm>
        <a:prstGeom prst="roundRect">
          <a:avLst/>
        </a:prstGeom>
        <a:solidFill>
          <a:srgbClr val="002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t>Forecast total aggregate revenue and refine</a:t>
          </a:r>
          <a:endParaRPr lang="en-US" sz="900" b="1" kern="1200" dirty="0"/>
        </a:p>
      </dsp:txBody>
      <dsp:txXfrm>
        <a:off x="1304726" y="2140851"/>
        <a:ext cx="957922" cy="514942"/>
      </dsp:txXfrm>
    </dsp:sp>
    <dsp:sp modelId="{9A32A65F-7299-4556-89FB-B84B655E2284}">
      <dsp:nvSpPr>
        <dsp:cNvPr id="0" name=""/>
        <dsp:cNvSpPr/>
      </dsp:nvSpPr>
      <dsp:spPr>
        <a:xfrm>
          <a:off x="1553247" y="1207538"/>
          <a:ext cx="957525" cy="478762"/>
        </a:xfrm>
        <a:prstGeom prst="roundRect">
          <a:avLst/>
        </a:prstGeom>
        <a:solidFill>
          <a:srgbClr val="002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t>Review and readjust fee rates</a:t>
          </a:r>
          <a:endParaRPr lang="en-US" sz="900" b="1" kern="1200" dirty="0"/>
        </a:p>
      </dsp:txBody>
      <dsp:txXfrm>
        <a:off x="1576618" y="1230909"/>
        <a:ext cx="910783" cy="432020"/>
      </dsp:txXfrm>
    </dsp:sp>
    <dsp:sp modelId="{9A40E453-A889-41F7-932B-CD1254500F12}">
      <dsp:nvSpPr>
        <dsp:cNvPr id="0" name=""/>
        <dsp:cNvSpPr/>
      </dsp:nvSpPr>
      <dsp:spPr>
        <a:xfrm>
          <a:off x="2236995" y="361437"/>
          <a:ext cx="957525" cy="623526"/>
        </a:xfrm>
        <a:prstGeom prst="roundRect">
          <a:avLst/>
        </a:prstGeom>
        <a:solidFill>
          <a:srgbClr val="002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t>Forecast total aggregate revenue and refine</a:t>
          </a:r>
          <a:endParaRPr lang="en-US" sz="900" b="1" kern="1200" dirty="0"/>
        </a:p>
      </dsp:txBody>
      <dsp:txXfrm>
        <a:off x="2267433" y="391875"/>
        <a:ext cx="896649" cy="56265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61804"/>
          </a:xfrm>
          <a:prstGeom prst="rect">
            <a:avLst/>
          </a:prstGeom>
        </p:spPr>
        <p:txBody>
          <a:bodyPr vert="horz" lIns="92281" tIns="46141" rIns="92281" bIns="46141" rtlCol="0"/>
          <a:lstStyle>
            <a:lvl1pPr algn="l">
              <a:defRPr sz="1100"/>
            </a:lvl1pPr>
          </a:lstStyle>
          <a:p>
            <a:endParaRPr lang="en-US" dirty="0">
              <a:latin typeface="Segoe UI"/>
            </a:endParaRPr>
          </a:p>
        </p:txBody>
      </p:sp>
      <p:sp>
        <p:nvSpPr>
          <p:cNvPr id="3" name="Date Placeholder 2"/>
          <p:cNvSpPr>
            <a:spLocks noGrp="1"/>
          </p:cNvSpPr>
          <p:nvPr>
            <p:ph type="dt" sz="quarter" idx="1"/>
          </p:nvPr>
        </p:nvSpPr>
        <p:spPr>
          <a:xfrm>
            <a:off x="3884613" y="2"/>
            <a:ext cx="2971800" cy="461804"/>
          </a:xfrm>
          <a:prstGeom prst="rect">
            <a:avLst/>
          </a:prstGeom>
        </p:spPr>
        <p:txBody>
          <a:bodyPr vert="horz" lIns="92281" tIns="46141" rIns="92281" bIns="46141" rtlCol="0"/>
          <a:lstStyle>
            <a:lvl1pPr algn="r">
              <a:defRPr sz="1100"/>
            </a:lvl1pPr>
          </a:lstStyle>
          <a:p>
            <a:fld id="{C950A3BB-CAF4-1D4E-B3B2-E95D9B9E66DF}" type="datetimeFigureOut">
              <a:rPr lang="en-US" smtClean="0">
                <a:latin typeface="Segoe UI"/>
              </a:rPr>
              <a:t>10/28/2015</a:t>
            </a:fld>
            <a:endParaRPr lang="en-US" dirty="0">
              <a:latin typeface="Segoe UI"/>
            </a:endParaRPr>
          </a:p>
        </p:txBody>
      </p:sp>
      <p:sp>
        <p:nvSpPr>
          <p:cNvPr id="4" name="Footer Placeholder 3"/>
          <p:cNvSpPr>
            <a:spLocks noGrp="1"/>
          </p:cNvSpPr>
          <p:nvPr>
            <p:ph type="ftr" sz="quarter" idx="2"/>
          </p:nvPr>
        </p:nvSpPr>
        <p:spPr>
          <a:xfrm>
            <a:off x="0" y="8772671"/>
            <a:ext cx="2971800" cy="461804"/>
          </a:xfrm>
          <a:prstGeom prst="rect">
            <a:avLst/>
          </a:prstGeom>
        </p:spPr>
        <p:txBody>
          <a:bodyPr vert="horz" lIns="92281" tIns="46141" rIns="92281" bIns="46141" rtlCol="0" anchor="b"/>
          <a:lstStyle>
            <a:lvl1pPr algn="l">
              <a:defRPr sz="1100"/>
            </a:lvl1pPr>
          </a:lstStyle>
          <a:p>
            <a:endParaRPr lang="en-US" dirty="0">
              <a:latin typeface="Segoe UI"/>
            </a:endParaRPr>
          </a:p>
        </p:txBody>
      </p:sp>
      <p:sp>
        <p:nvSpPr>
          <p:cNvPr id="5" name="Slide Number Placeholder 4"/>
          <p:cNvSpPr>
            <a:spLocks noGrp="1"/>
          </p:cNvSpPr>
          <p:nvPr>
            <p:ph type="sldNum" sz="quarter" idx="3"/>
          </p:nvPr>
        </p:nvSpPr>
        <p:spPr>
          <a:xfrm>
            <a:off x="3884613" y="8772671"/>
            <a:ext cx="2971800" cy="461804"/>
          </a:xfrm>
          <a:prstGeom prst="rect">
            <a:avLst/>
          </a:prstGeom>
        </p:spPr>
        <p:txBody>
          <a:bodyPr vert="horz" lIns="92281" tIns="46141" rIns="92281" bIns="46141" rtlCol="0" anchor="b"/>
          <a:lstStyle>
            <a:lvl1pPr algn="r">
              <a:defRPr sz="1100"/>
            </a:lvl1pPr>
          </a:lstStyle>
          <a:p>
            <a:fld id="{CF44BD52-4119-7642-B93F-8F4EDBD635EC}" type="slidenum">
              <a:rPr lang="en-US" smtClean="0">
                <a:latin typeface="Segoe UI"/>
              </a:rPr>
              <a:t>‹#›</a:t>
            </a:fld>
            <a:endParaRPr lang="en-US" dirty="0">
              <a:latin typeface="Segoe UI"/>
            </a:endParaRPr>
          </a:p>
        </p:txBody>
      </p:sp>
    </p:spTree>
    <p:extLst>
      <p:ext uri="{BB962C8B-B14F-4D97-AF65-F5344CB8AC3E}">
        <p14:creationId xmlns:p14="http://schemas.microsoft.com/office/powerpoint/2010/main" val="35876647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61804"/>
          </a:xfrm>
          <a:prstGeom prst="rect">
            <a:avLst/>
          </a:prstGeom>
        </p:spPr>
        <p:txBody>
          <a:bodyPr vert="horz" lIns="92281" tIns="46141" rIns="92281" bIns="46141" rtlCol="0"/>
          <a:lstStyle>
            <a:lvl1pPr algn="l">
              <a:defRPr sz="1100">
                <a:latin typeface="Segoe UI"/>
              </a:defRPr>
            </a:lvl1pPr>
          </a:lstStyle>
          <a:p>
            <a:endParaRPr lang="en-US" dirty="0"/>
          </a:p>
        </p:txBody>
      </p:sp>
      <p:sp>
        <p:nvSpPr>
          <p:cNvPr id="3" name="Date Placeholder 2"/>
          <p:cNvSpPr>
            <a:spLocks noGrp="1"/>
          </p:cNvSpPr>
          <p:nvPr>
            <p:ph type="dt" idx="1"/>
          </p:nvPr>
        </p:nvSpPr>
        <p:spPr>
          <a:xfrm>
            <a:off x="3884613" y="2"/>
            <a:ext cx="2971800" cy="461804"/>
          </a:xfrm>
          <a:prstGeom prst="rect">
            <a:avLst/>
          </a:prstGeom>
        </p:spPr>
        <p:txBody>
          <a:bodyPr vert="horz" lIns="92281" tIns="46141" rIns="92281" bIns="46141" rtlCol="0"/>
          <a:lstStyle>
            <a:lvl1pPr algn="r">
              <a:defRPr sz="1100">
                <a:latin typeface="Segoe UI"/>
              </a:defRPr>
            </a:lvl1pPr>
          </a:lstStyle>
          <a:p>
            <a:fld id="{139B48F8-1A14-4941-902A-1D33547A0B6A}" type="datetimeFigureOut">
              <a:rPr lang="en-US" smtClean="0"/>
              <a:pPr/>
              <a:t>10/28/2015</a:t>
            </a:fld>
            <a:endParaRPr lang="en-US" dirty="0"/>
          </a:p>
        </p:txBody>
      </p:sp>
      <p:sp>
        <p:nvSpPr>
          <p:cNvPr id="4" name="Slide Image Placeholder 3"/>
          <p:cNvSpPr>
            <a:spLocks noGrp="1" noRot="1" noChangeAspect="1"/>
          </p:cNvSpPr>
          <p:nvPr>
            <p:ph type="sldImg" idx="2"/>
          </p:nvPr>
        </p:nvSpPr>
        <p:spPr>
          <a:xfrm>
            <a:off x="657225" y="692150"/>
            <a:ext cx="5543550" cy="3463925"/>
          </a:xfrm>
          <a:prstGeom prst="rect">
            <a:avLst/>
          </a:prstGeom>
          <a:noFill/>
          <a:ln w="12700">
            <a:solidFill>
              <a:prstClr val="black"/>
            </a:solidFill>
          </a:ln>
        </p:spPr>
        <p:txBody>
          <a:bodyPr vert="horz" lIns="92281" tIns="46141" rIns="92281" bIns="46141" rtlCol="0" anchor="ctr"/>
          <a:lstStyle/>
          <a:p>
            <a:endParaRPr lang="en-US" dirty="0"/>
          </a:p>
        </p:txBody>
      </p:sp>
      <p:sp>
        <p:nvSpPr>
          <p:cNvPr id="5" name="Notes Placeholder 4"/>
          <p:cNvSpPr>
            <a:spLocks noGrp="1"/>
          </p:cNvSpPr>
          <p:nvPr>
            <p:ph type="body" sz="quarter" idx="3"/>
          </p:nvPr>
        </p:nvSpPr>
        <p:spPr>
          <a:xfrm>
            <a:off x="685800" y="4387137"/>
            <a:ext cx="5486400" cy="4156234"/>
          </a:xfrm>
          <a:prstGeom prst="rect">
            <a:avLst/>
          </a:prstGeom>
        </p:spPr>
        <p:txBody>
          <a:bodyPr vert="horz" lIns="92281" tIns="46141" rIns="92281" bIns="4614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772671"/>
            <a:ext cx="2971800" cy="461804"/>
          </a:xfrm>
          <a:prstGeom prst="rect">
            <a:avLst/>
          </a:prstGeom>
        </p:spPr>
        <p:txBody>
          <a:bodyPr vert="horz" lIns="92281" tIns="46141" rIns="92281" bIns="46141" rtlCol="0" anchor="b"/>
          <a:lstStyle>
            <a:lvl1pPr algn="l">
              <a:defRPr sz="1100">
                <a:latin typeface="Segoe UI"/>
              </a:defRPr>
            </a:lvl1pPr>
          </a:lstStyle>
          <a:p>
            <a:endParaRPr lang="en-US" dirty="0"/>
          </a:p>
        </p:txBody>
      </p:sp>
      <p:sp>
        <p:nvSpPr>
          <p:cNvPr id="7" name="Slide Number Placeholder 6"/>
          <p:cNvSpPr>
            <a:spLocks noGrp="1"/>
          </p:cNvSpPr>
          <p:nvPr>
            <p:ph type="sldNum" sz="quarter" idx="5"/>
          </p:nvPr>
        </p:nvSpPr>
        <p:spPr>
          <a:xfrm>
            <a:off x="3884613" y="8772671"/>
            <a:ext cx="2971800" cy="461804"/>
          </a:xfrm>
          <a:prstGeom prst="rect">
            <a:avLst/>
          </a:prstGeom>
        </p:spPr>
        <p:txBody>
          <a:bodyPr vert="horz" lIns="92281" tIns="46141" rIns="92281" bIns="46141" rtlCol="0" anchor="b"/>
          <a:lstStyle>
            <a:lvl1pPr algn="r">
              <a:defRPr sz="1100">
                <a:latin typeface="Segoe UI"/>
              </a:defRPr>
            </a:lvl1pPr>
          </a:lstStyle>
          <a:p>
            <a:fld id="{C74B1ACE-5EB2-B245-8DCB-331A9858E083}" type="slidenum">
              <a:rPr lang="en-US" smtClean="0"/>
              <a:pPr/>
              <a:t>‹#›</a:t>
            </a:fld>
            <a:endParaRPr lang="en-US" dirty="0"/>
          </a:p>
        </p:txBody>
      </p:sp>
    </p:spTree>
    <p:extLst>
      <p:ext uri="{BB962C8B-B14F-4D97-AF65-F5344CB8AC3E}">
        <p14:creationId xmlns:p14="http://schemas.microsoft.com/office/powerpoint/2010/main" val="41789317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Segoe UI"/>
        <a:ea typeface="+mn-ea"/>
        <a:cs typeface="+mn-cs"/>
      </a:defRPr>
    </a:lvl1pPr>
    <a:lvl2pPr marL="457200" algn="l" defTabSz="457200" rtl="0" eaLnBrk="1" latinLnBrk="0" hangingPunct="1">
      <a:defRPr sz="1200" kern="1200">
        <a:solidFill>
          <a:schemeClr val="tx1"/>
        </a:solidFill>
        <a:latin typeface="Segoe UI"/>
        <a:ea typeface="+mn-ea"/>
        <a:cs typeface="+mn-cs"/>
      </a:defRPr>
    </a:lvl2pPr>
    <a:lvl3pPr marL="914400" algn="l" defTabSz="457200" rtl="0" eaLnBrk="1" latinLnBrk="0" hangingPunct="1">
      <a:defRPr sz="1200" kern="1200">
        <a:solidFill>
          <a:schemeClr val="tx1"/>
        </a:solidFill>
        <a:latin typeface="Segoe UI"/>
        <a:ea typeface="+mn-ea"/>
        <a:cs typeface="+mn-cs"/>
      </a:defRPr>
    </a:lvl3pPr>
    <a:lvl4pPr marL="1371600" algn="l" defTabSz="457200" rtl="0" eaLnBrk="1" latinLnBrk="0" hangingPunct="1">
      <a:defRPr sz="1200" kern="1200">
        <a:solidFill>
          <a:schemeClr val="tx1"/>
        </a:solidFill>
        <a:latin typeface="Segoe UI"/>
        <a:ea typeface="+mn-ea"/>
        <a:cs typeface="+mn-cs"/>
      </a:defRPr>
    </a:lvl4pPr>
    <a:lvl5pPr marL="1828800" algn="l" defTabSz="457200" rtl="0" eaLnBrk="1" latinLnBrk="0" hangingPunct="1">
      <a:defRPr sz="1200" kern="1200">
        <a:solidFill>
          <a:schemeClr val="tx1"/>
        </a:solidFill>
        <a:latin typeface="Segoe UI"/>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692150"/>
            <a:ext cx="554037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8BB507-AD7F-8E46-B3ED-ACF79D3C27AA}" type="slidenum">
              <a:rPr lang="en-US" smtClean="0"/>
              <a:pPr/>
              <a:t>1</a:t>
            </a:fld>
            <a:endParaRPr lang="en-US" dirty="0"/>
          </a:p>
        </p:txBody>
      </p:sp>
    </p:spTree>
    <p:extLst>
      <p:ext uri="{BB962C8B-B14F-4D97-AF65-F5344CB8AC3E}">
        <p14:creationId xmlns:p14="http://schemas.microsoft.com/office/powerpoint/2010/main" val="2756230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sz="1000">
                <a:solidFill>
                  <a:schemeClr val="accent1"/>
                </a:solidFill>
                <a:latin typeface="Calibri" pitchFamily="34" charset="0"/>
              </a:defRPr>
            </a:lvl1pPr>
            <a:lvl2pPr marL="716012" indent="-275389" eaLnBrk="0" hangingPunct="0">
              <a:defRPr sz="1000">
                <a:solidFill>
                  <a:schemeClr val="accent1"/>
                </a:solidFill>
                <a:latin typeface="Calibri" pitchFamily="34" charset="0"/>
              </a:defRPr>
            </a:lvl2pPr>
            <a:lvl3pPr marL="1101557" indent="-220312" eaLnBrk="0" hangingPunct="0">
              <a:defRPr sz="1000">
                <a:solidFill>
                  <a:schemeClr val="accent1"/>
                </a:solidFill>
                <a:latin typeface="Calibri" pitchFamily="34" charset="0"/>
              </a:defRPr>
            </a:lvl3pPr>
            <a:lvl4pPr marL="1542178" indent="-220312" eaLnBrk="0" hangingPunct="0">
              <a:defRPr sz="1000">
                <a:solidFill>
                  <a:schemeClr val="accent1"/>
                </a:solidFill>
                <a:latin typeface="Calibri" pitchFamily="34" charset="0"/>
              </a:defRPr>
            </a:lvl4pPr>
            <a:lvl5pPr marL="1982801" indent="-220312" eaLnBrk="0" hangingPunct="0">
              <a:defRPr sz="1000">
                <a:solidFill>
                  <a:schemeClr val="accent1"/>
                </a:solidFill>
                <a:latin typeface="Calibri" pitchFamily="34" charset="0"/>
              </a:defRPr>
            </a:lvl5pPr>
            <a:lvl6pPr marL="2423422" indent="-220312" eaLnBrk="0" fontAlgn="base" hangingPunct="0">
              <a:spcBef>
                <a:spcPct val="50000"/>
              </a:spcBef>
              <a:spcAft>
                <a:spcPct val="0"/>
              </a:spcAft>
              <a:defRPr sz="1000">
                <a:solidFill>
                  <a:schemeClr val="accent1"/>
                </a:solidFill>
                <a:latin typeface="Calibri" pitchFamily="34" charset="0"/>
              </a:defRPr>
            </a:lvl6pPr>
            <a:lvl7pPr marL="2864045" indent="-220312" eaLnBrk="0" fontAlgn="base" hangingPunct="0">
              <a:spcBef>
                <a:spcPct val="50000"/>
              </a:spcBef>
              <a:spcAft>
                <a:spcPct val="0"/>
              </a:spcAft>
              <a:defRPr sz="1000">
                <a:solidFill>
                  <a:schemeClr val="accent1"/>
                </a:solidFill>
                <a:latin typeface="Calibri" pitchFamily="34" charset="0"/>
              </a:defRPr>
            </a:lvl7pPr>
            <a:lvl8pPr marL="3304668" indent="-220312" eaLnBrk="0" fontAlgn="base" hangingPunct="0">
              <a:spcBef>
                <a:spcPct val="50000"/>
              </a:spcBef>
              <a:spcAft>
                <a:spcPct val="0"/>
              </a:spcAft>
              <a:defRPr sz="1000">
                <a:solidFill>
                  <a:schemeClr val="accent1"/>
                </a:solidFill>
                <a:latin typeface="Calibri" pitchFamily="34" charset="0"/>
              </a:defRPr>
            </a:lvl8pPr>
            <a:lvl9pPr marL="3745289" indent="-220312" eaLnBrk="0" fontAlgn="base" hangingPunct="0">
              <a:spcBef>
                <a:spcPct val="50000"/>
              </a:spcBef>
              <a:spcAft>
                <a:spcPct val="0"/>
              </a:spcAft>
              <a:defRPr sz="1000">
                <a:solidFill>
                  <a:schemeClr val="accent1"/>
                </a:solidFill>
                <a:latin typeface="Calibri" pitchFamily="34" charset="0"/>
              </a:defRPr>
            </a:lvl9pPr>
          </a:lstStyle>
          <a:p>
            <a:pPr eaLnBrk="1" hangingPunct="1"/>
            <a:fld id="{52693712-1BA1-4710-9A49-D68875BADE9A}" type="slidenum">
              <a:rPr lang="en-US" sz="1200">
                <a:solidFill>
                  <a:schemeClr val="tx1"/>
                </a:solidFill>
                <a:latin typeface="Times New Roman" pitchFamily="18" charset="0"/>
              </a:rPr>
              <a:pPr eaLnBrk="1" hangingPunct="1"/>
              <a:t>19</a:t>
            </a:fld>
            <a:endParaRPr lang="en-US" sz="1200" dirty="0">
              <a:solidFill>
                <a:schemeClr val="tx1"/>
              </a:solidFill>
              <a:latin typeface="Times New Roman" pitchFamily="18" charset="0"/>
            </a:endParaRPr>
          </a:p>
        </p:txBody>
      </p:sp>
      <p:sp>
        <p:nvSpPr>
          <p:cNvPr id="61443" name="Rectangle 2"/>
          <p:cNvSpPr>
            <a:spLocks noGrp="1" noRot="1" noChangeAspect="1" noChangeArrowheads="1" noTextEdit="1"/>
          </p:cNvSpPr>
          <p:nvPr>
            <p:ph type="sldImg"/>
          </p:nvPr>
        </p:nvSpPr>
        <p:spPr>
          <a:xfrm>
            <a:off x="657225" y="692150"/>
            <a:ext cx="5543550" cy="3463925"/>
          </a:xfrm>
          <a:ln/>
        </p:spPr>
      </p:sp>
      <p:sp>
        <p:nvSpPr>
          <p:cNvPr id="61444" name="Rectangle 3"/>
          <p:cNvSpPr>
            <a:spLocks noGrp="1" noChangeArrowheads="1"/>
          </p:cNvSpPr>
          <p:nvPr>
            <p:ph type="body" idx="1"/>
          </p:nvPr>
        </p:nvSpPr>
        <p:spPr>
          <a:xfrm>
            <a:off x="380999" y="4240840"/>
            <a:ext cx="6020098" cy="4918882"/>
          </a:xfrm>
          <a:noFill/>
        </p:spPr>
        <p:txBody>
          <a:bodyPr/>
          <a:lstStyle/>
          <a:p>
            <a:pPr marL="110156" indent="-110156">
              <a:lnSpc>
                <a:spcPct val="90000"/>
              </a:lnSpc>
              <a:spcAft>
                <a:spcPct val="30000"/>
              </a:spcAft>
              <a:buFontTx/>
              <a:buChar char="o"/>
              <a:tabLst>
                <a:tab pos="110156" algn="l"/>
              </a:tabLst>
            </a:pPr>
            <a:r>
              <a:rPr lang="en-US" sz="1000" dirty="0">
                <a:latin typeface="Calibri" pitchFamily="34" charset="0"/>
              </a:rPr>
              <a:t>This slide is intended to provide a </a:t>
            </a:r>
            <a:r>
              <a:rPr lang="en-US" sz="1000" b="1" u="sng" dirty="0">
                <a:latin typeface="Calibri" pitchFamily="34" charset="0"/>
              </a:rPr>
              <a:t>framework for setting fees under a new structure</a:t>
            </a:r>
            <a:r>
              <a:rPr lang="en-US" sz="1000" dirty="0">
                <a:latin typeface="Calibri" pitchFamily="34" charset="0"/>
              </a:rPr>
              <a:t>.  The theory is that every fee we set at the USPTO should fall into this philosophy and the philosophy should transcend time.</a:t>
            </a:r>
          </a:p>
          <a:p>
            <a:pPr marL="110156" indent="-110156">
              <a:lnSpc>
                <a:spcPct val="90000"/>
              </a:lnSpc>
              <a:spcAft>
                <a:spcPct val="30000"/>
              </a:spcAft>
              <a:buFontTx/>
              <a:buChar char="o"/>
              <a:tabLst>
                <a:tab pos="110156" algn="l"/>
              </a:tabLst>
            </a:pPr>
            <a:r>
              <a:rPr lang="en-US" sz="1000" dirty="0">
                <a:latin typeface="Calibri" pitchFamily="34" charset="0"/>
              </a:rPr>
              <a:t>We want to make sure </a:t>
            </a:r>
            <a:r>
              <a:rPr lang="en-US" sz="1000" b="1" u="sng" dirty="0">
                <a:latin typeface="Calibri" pitchFamily="34" charset="0"/>
              </a:rPr>
              <a:t>all of USPTO agrees on the philosophy</a:t>
            </a:r>
            <a:r>
              <a:rPr lang="en-US" sz="1000" dirty="0">
                <a:latin typeface="Calibri" pitchFamily="34" charset="0"/>
              </a:rPr>
              <a:t> before proceeding with actually designing &amp; calculating fees.</a:t>
            </a:r>
          </a:p>
          <a:p>
            <a:pPr marL="110156" indent="-110156">
              <a:lnSpc>
                <a:spcPct val="90000"/>
              </a:lnSpc>
              <a:spcAft>
                <a:spcPct val="30000"/>
              </a:spcAft>
              <a:buFontTx/>
              <a:buChar char="o"/>
              <a:tabLst>
                <a:tab pos="110156" algn="l"/>
              </a:tabLst>
            </a:pPr>
            <a:r>
              <a:rPr lang="en-US" sz="1000" dirty="0">
                <a:latin typeface="Calibri" pitchFamily="34" charset="0"/>
              </a:rPr>
              <a:t>The top</a:t>
            </a:r>
            <a:r>
              <a:rPr lang="en-US" sz="1000">
                <a:latin typeface="Calibri" pitchFamily="34" charset="0"/>
              </a:rPr>
              <a:t>, </a:t>
            </a:r>
            <a:r>
              <a:rPr lang="en-US" sz="1000" smtClean="0">
                <a:latin typeface="Calibri" pitchFamily="34" charset="0"/>
              </a:rPr>
              <a:t>right-hand </a:t>
            </a:r>
            <a:r>
              <a:rPr lang="en-US" sz="1000" dirty="0">
                <a:latin typeface="Calibri" pitchFamily="34" charset="0"/>
              </a:rPr>
              <a:t>box, is intended to be a set of </a:t>
            </a:r>
            <a:r>
              <a:rPr lang="en-US" sz="1000" b="1" dirty="0">
                <a:latin typeface="Calibri" pitchFamily="34" charset="0"/>
              </a:rPr>
              <a:t>principles</a:t>
            </a:r>
            <a:r>
              <a:rPr lang="en-US" sz="1000" dirty="0">
                <a:latin typeface="Calibri" pitchFamily="34" charset="0"/>
              </a:rPr>
              <a:t> that provide the broad philosophy of the USPTO fee structure in all circumstances, regardless of goals and/or objectives.</a:t>
            </a:r>
          </a:p>
          <a:p>
            <a:pPr marL="110156" indent="-110156">
              <a:lnSpc>
                <a:spcPct val="90000"/>
              </a:lnSpc>
              <a:spcAft>
                <a:spcPct val="30000"/>
              </a:spcAft>
              <a:buFontTx/>
              <a:buChar char="o"/>
              <a:tabLst>
                <a:tab pos="110156" algn="l"/>
              </a:tabLst>
            </a:pPr>
            <a:r>
              <a:rPr lang="en-US" sz="1000" dirty="0">
                <a:latin typeface="Calibri" pitchFamily="34" charset="0"/>
              </a:rPr>
              <a:t>The </a:t>
            </a:r>
            <a:r>
              <a:rPr lang="en-US" sz="1000" b="1" dirty="0">
                <a:latin typeface="Calibri" pitchFamily="34" charset="0"/>
              </a:rPr>
              <a:t>goal</a:t>
            </a:r>
            <a:r>
              <a:rPr lang="en-US" sz="1000" dirty="0">
                <a:latin typeface="Calibri" pitchFamily="34" charset="0"/>
              </a:rPr>
              <a:t> is intended to be the measurable end result of the fee structure.</a:t>
            </a:r>
          </a:p>
          <a:p>
            <a:pPr marL="110156" indent="-110156">
              <a:lnSpc>
                <a:spcPct val="90000"/>
              </a:lnSpc>
              <a:spcAft>
                <a:spcPct val="30000"/>
              </a:spcAft>
              <a:buFontTx/>
              <a:buChar char="o"/>
              <a:tabLst>
                <a:tab pos="110156" algn="l"/>
              </a:tabLst>
            </a:pPr>
            <a:r>
              <a:rPr lang="en-US" sz="1000" dirty="0">
                <a:latin typeface="Calibri" pitchFamily="34" charset="0"/>
              </a:rPr>
              <a:t>The </a:t>
            </a:r>
            <a:r>
              <a:rPr lang="en-US" sz="1000" b="1" dirty="0">
                <a:latin typeface="Calibri" pitchFamily="34" charset="0"/>
              </a:rPr>
              <a:t>objectives</a:t>
            </a:r>
            <a:r>
              <a:rPr lang="en-US" sz="1000" dirty="0">
                <a:latin typeface="Calibri" pitchFamily="34" charset="0"/>
              </a:rPr>
              <a:t> are the basis for achieving the goal, setting the policy, and is the glue that binds the fee structure together.</a:t>
            </a:r>
          </a:p>
          <a:p>
            <a:pPr marL="224901" lvl="1">
              <a:lnSpc>
                <a:spcPct val="90000"/>
              </a:lnSpc>
              <a:spcAft>
                <a:spcPct val="30000"/>
              </a:spcAft>
              <a:buFontTx/>
              <a:buChar char="o"/>
              <a:tabLst>
                <a:tab pos="110156" algn="l"/>
              </a:tabLst>
            </a:pPr>
            <a:r>
              <a:rPr lang="en-US" sz="1000" dirty="0">
                <a:latin typeface="Calibri" pitchFamily="34" charset="0"/>
              </a:rPr>
              <a:t>The middle arrow houses a more detailed explanation of each objective. </a:t>
            </a:r>
          </a:p>
          <a:p>
            <a:pPr marL="110156" indent="-110156">
              <a:lnSpc>
                <a:spcPct val="90000"/>
              </a:lnSpc>
              <a:spcBef>
                <a:spcPct val="0"/>
              </a:spcBef>
              <a:buFontTx/>
              <a:buChar char="o"/>
              <a:tabLst>
                <a:tab pos="110156" algn="l"/>
              </a:tabLst>
            </a:pPr>
            <a:endParaRPr lang="en-US" sz="1000" dirty="0">
              <a:latin typeface="Calibri" pitchFamily="34" charset="0"/>
            </a:endParaRPr>
          </a:p>
          <a:p>
            <a:pPr marL="110156" indent="-110156">
              <a:lnSpc>
                <a:spcPct val="90000"/>
              </a:lnSpc>
              <a:spcAft>
                <a:spcPct val="30000"/>
              </a:spcAft>
              <a:buFontTx/>
              <a:buChar char="o"/>
              <a:tabLst>
                <a:tab pos="110156" algn="l"/>
              </a:tabLst>
            </a:pPr>
            <a:r>
              <a:rPr lang="en-US" sz="1000" dirty="0">
                <a:latin typeface="Calibri" pitchFamily="34" charset="0"/>
              </a:rPr>
              <a:t>The calculation of new fees is complex and contains many facets.  For example, we would include:</a:t>
            </a:r>
          </a:p>
          <a:p>
            <a:pPr marL="224901" lvl="1">
              <a:lnSpc>
                <a:spcPct val="90000"/>
              </a:lnSpc>
              <a:spcAft>
                <a:spcPct val="30000"/>
              </a:spcAft>
              <a:buFontTx/>
              <a:buChar char="•"/>
              <a:tabLst>
                <a:tab pos="110156" algn="l"/>
              </a:tabLst>
            </a:pPr>
            <a:r>
              <a:rPr lang="en-US" sz="1000" dirty="0">
                <a:latin typeface="Calibri" pitchFamily="34" charset="0"/>
              </a:rPr>
              <a:t>Analyzing the </a:t>
            </a:r>
            <a:r>
              <a:rPr lang="en-US" sz="1000" b="1" dirty="0">
                <a:latin typeface="Calibri" pitchFamily="34" charset="0"/>
              </a:rPr>
              <a:t>relationships among fees</a:t>
            </a:r>
            <a:r>
              <a:rPr lang="en-US" sz="1000" dirty="0">
                <a:latin typeface="Calibri" pitchFamily="34" charset="0"/>
              </a:rPr>
              <a:t> </a:t>
            </a:r>
            <a:r>
              <a:rPr lang="en-US" sz="1000">
                <a:latin typeface="Calibri" pitchFamily="34" charset="0"/>
              </a:rPr>
              <a:t>(</a:t>
            </a:r>
            <a:r>
              <a:rPr lang="en-US" sz="1000" smtClean="0">
                <a:latin typeface="Calibri" pitchFamily="34" charset="0"/>
              </a:rPr>
              <a:t>front-end </a:t>
            </a:r>
            <a:r>
              <a:rPr lang="en-US" sz="1000" dirty="0">
                <a:latin typeface="Calibri" pitchFamily="34" charset="0"/>
              </a:rPr>
              <a:t>v</a:t>
            </a:r>
            <a:r>
              <a:rPr lang="en-US" sz="1000">
                <a:latin typeface="Calibri" pitchFamily="34" charset="0"/>
              </a:rPr>
              <a:t>. </a:t>
            </a:r>
            <a:r>
              <a:rPr lang="en-US" sz="1000" smtClean="0">
                <a:latin typeface="Calibri" pitchFamily="34" charset="0"/>
              </a:rPr>
              <a:t>back-end </a:t>
            </a:r>
            <a:r>
              <a:rPr lang="en-US" sz="1000" dirty="0">
                <a:latin typeface="Calibri" pitchFamily="34" charset="0"/>
              </a:rPr>
              <a:t>costs) and the cost of operational processes;</a:t>
            </a:r>
          </a:p>
          <a:p>
            <a:pPr marL="454392" lvl="2">
              <a:lnSpc>
                <a:spcPct val="90000"/>
              </a:lnSpc>
              <a:spcAft>
                <a:spcPct val="30000"/>
              </a:spcAft>
              <a:buFontTx/>
              <a:buChar char="•"/>
              <a:tabLst>
                <a:tab pos="110156" algn="l"/>
              </a:tabLst>
            </a:pPr>
            <a:r>
              <a:rPr lang="en-US" sz="1000" dirty="0">
                <a:latin typeface="Calibri" pitchFamily="34" charset="0"/>
              </a:rPr>
              <a:t>Is intended to capture the appropriate balance </a:t>
            </a:r>
            <a:r>
              <a:rPr lang="en-US" sz="1000">
                <a:latin typeface="Calibri" pitchFamily="34" charset="0"/>
              </a:rPr>
              <a:t>between </a:t>
            </a:r>
            <a:r>
              <a:rPr lang="en-US" sz="1000" smtClean="0">
                <a:latin typeface="Calibri" pitchFamily="34" charset="0"/>
              </a:rPr>
              <a:t>front-end </a:t>
            </a:r>
            <a:r>
              <a:rPr lang="en-US" sz="1000">
                <a:latin typeface="Calibri" pitchFamily="34" charset="0"/>
              </a:rPr>
              <a:t>and </a:t>
            </a:r>
            <a:r>
              <a:rPr lang="en-US" sz="1000" smtClean="0">
                <a:latin typeface="Calibri" pitchFamily="34" charset="0"/>
              </a:rPr>
              <a:t>back-end </a:t>
            </a:r>
            <a:r>
              <a:rPr lang="en-US" sz="1000" dirty="0">
                <a:latin typeface="Calibri" pitchFamily="34" charset="0"/>
              </a:rPr>
              <a:t>fees and how much of the cost should be recovered for each process (or subsidized somewhere else).</a:t>
            </a:r>
          </a:p>
          <a:p>
            <a:pPr marL="224901" lvl="1">
              <a:lnSpc>
                <a:spcPct val="90000"/>
              </a:lnSpc>
              <a:spcAft>
                <a:spcPct val="30000"/>
              </a:spcAft>
              <a:buFontTx/>
              <a:buChar char="•"/>
              <a:tabLst>
                <a:tab pos="110156" algn="l"/>
              </a:tabLst>
            </a:pPr>
            <a:r>
              <a:rPr lang="en-US" sz="1000" dirty="0">
                <a:latin typeface="Calibri" pitchFamily="34" charset="0"/>
              </a:rPr>
              <a:t>Determining the </a:t>
            </a:r>
            <a:r>
              <a:rPr lang="en-US" sz="1000" b="1" dirty="0">
                <a:latin typeface="Calibri" pitchFamily="34" charset="0"/>
              </a:rPr>
              <a:t>elasticity of paying fees</a:t>
            </a:r>
            <a:r>
              <a:rPr lang="en-US" sz="1000" dirty="0">
                <a:latin typeface="Calibri" pitchFamily="34" charset="0"/>
              </a:rPr>
              <a:t>; </a:t>
            </a:r>
          </a:p>
          <a:p>
            <a:pPr marL="454392" lvl="2">
              <a:lnSpc>
                <a:spcPct val="90000"/>
              </a:lnSpc>
              <a:spcAft>
                <a:spcPct val="30000"/>
              </a:spcAft>
              <a:buFontTx/>
              <a:buChar char="•"/>
              <a:tabLst>
                <a:tab pos="110156" algn="l"/>
              </a:tabLst>
            </a:pPr>
            <a:r>
              <a:rPr lang="en-US" sz="1000" dirty="0">
                <a:latin typeface="Calibri" pitchFamily="34" charset="0"/>
              </a:rPr>
              <a:t>Is intended to capture the balance between how high we can set fees without negatively impacting the associated workload.</a:t>
            </a:r>
          </a:p>
          <a:p>
            <a:pPr marL="224901" lvl="1">
              <a:lnSpc>
                <a:spcPct val="90000"/>
              </a:lnSpc>
              <a:spcAft>
                <a:spcPct val="30000"/>
              </a:spcAft>
              <a:buFontTx/>
              <a:buChar char="•"/>
              <a:tabLst>
                <a:tab pos="110156" algn="l"/>
              </a:tabLst>
            </a:pPr>
            <a:r>
              <a:rPr lang="en-US" sz="1000" dirty="0">
                <a:latin typeface="Calibri" pitchFamily="34" charset="0"/>
              </a:rPr>
              <a:t>Setting fees to </a:t>
            </a:r>
            <a:r>
              <a:rPr lang="en-US" sz="1000" b="1" dirty="0">
                <a:latin typeface="Calibri" pitchFamily="34" charset="0"/>
              </a:rPr>
              <a:t>modify certain behaviors and improve processing</a:t>
            </a:r>
            <a:r>
              <a:rPr lang="en-US" sz="1000" dirty="0">
                <a:latin typeface="Calibri" pitchFamily="34" charset="0"/>
              </a:rPr>
              <a:t>; and</a:t>
            </a:r>
          </a:p>
          <a:p>
            <a:pPr marL="454392" lvl="2">
              <a:lnSpc>
                <a:spcPct val="90000"/>
              </a:lnSpc>
              <a:spcAft>
                <a:spcPct val="30000"/>
              </a:spcAft>
              <a:buFontTx/>
              <a:buChar char="•"/>
              <a:tabLst>
                <a:tab pos="110156" algn="l"/>
              </a:tabLst>
            </a:pPr>
            <a:r>
              <a:rPr lang="en-US" sz="1000" dirty="0">
                <a:latin typeface="Calibri" pitchFamily="34" charset="0"/>
              </a:rPr>
              <a:t>Is intended to capture identifying which behaviors we want to modify and how high/low the fee should be set to accomplish the objective.</a:t>
            </a:r>
          </a:p>
          <a:p>
            <a:pPr marL="224901" lvl="1">
              <a:lnSpc>
                <a:spcPct val="90000"/>
              </a:lnSpc>
              <a:spcAft>
                <a:spcPct val="30000"/>
              </a:spcAft>
              <a:buFontTx/>
              <a:buChar char="•"/>
              <a:tabLst>
                <a:tab pos="110156" algn="l"/>
              </a:tabLst>
            </a:pPr>
            <a:r>
              <a:rPr lang="en-US" sz="1000" b="1" dirty="0">
                <a:latin typeface="Calibri" pitchFamily="34" charset="0"/>
              </a:rPr>
              <a:t>Calculating the actual fee rates</a:t>
            </a:r>
            <a:r>
              <a:rPr lang="en-US" sz="1000" dirty="0">
                <a:latin typeface="Calibri" pitchFamily="34" charset="0"/>
              </a:rPr>
              <a:t> at amounts to recover the cost of USPTO operations and priorities.</a:t>
            </a:r>
          </a:p>
          <a:p>
            <a:pPr marL="454392" lvl="2">
              <a:lnSpc>
                <a:spcPct val="90000"/>
              </a:lnSpc>
              <a:spcAft>
                <a:spcPct val="30000"/>
              </a:spcAft>
              <a:buFontTx/>
              <a:buChar char="•"/>
              <a:tabLst>
                <a:tab pos="110156" algn="l"/>
              </a:tabLst>
            </a:pPr>
            <a:r>
              <a:rPr lang="en-US" sz="1000" dirty="0">
                <a:latin typeface="Calibri" pitchFamily="34" charset="0"/>
              </a:rPr>
              <a:t>Is intended to capture all of the different aspects that go into defining the prospective fee amount.  I have a whole slide on this later in the presentation.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2658241"/>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5296959"/>
            <a:ext cx="2133600" cy="304271"/>
          </a:xfrm>
          <a:prstGeom prst="rect">
            <a:avLst/>
          </a:prstGeom>
        </p:spPr>
        <p:txBody>
          <a:bodyPr/>
          <a:lstStyle>
            <a:lvl1pPr>
              <a:defRPr>
                <a:latin typeface="Segoe UI"/>
              </a:defRPr>
            </a:lvl1pPr>
          </a:lstStyle>
          <a:p>
            <a:fld id="{D10A91E2-0375-48EE-AECF-5F4B1CF1CD0E}" type="datetime1">
              <a:rPr lang="en-US" smtClean="0"/>
              <a:t>10/28/2015</a:t>
            </a:fld>
            <a:endParaRPr lang="en-US" dirty="0"/>
          </a:p>
        </p:txBody>
      </p:sp>
      <p:sp>
        <p:nvSpPr>
          <p:cNvPr id="5" name="Footer Placeholder 4"/>
          <p:cNvSpPr>
            <a:spLocks noGrp="1"/>
          </p:cNvSpPr>
          <p:nvPr>
            <p:ph type="ftr" sz="quarter" idx="11"/>
          </p:nvPr>
        </p:nvSpPr>
        <p:spPr>
          <a:xfrm>
            <a:off x="3124200" y="5296959"/>
            <a:ext cx="2895600" cy="304271"/>
          </a:xfrm>
          <a:prstGeom prst="rect">
            <a:avLst/>
          </a:prstGeom>
        </p:spPr>
        <p:txBody>
          <a:bodyPr/>
          <a:lstStyle>
            <a:lvl1pPr>
              <a:defRPr>
                <a:latin typeface="Segoe UI"/>
              </a:defRPr>
            </a:lvl1pPr>
          </a:lstStyle>
          <a:p>
            <a:endParaRPr lang="en-US" dirty="0"/>
          </a:p>
        </p:txBody>
      </p:sp>
      <p:sp>
        <p:nvSpPr>
          <p:cNvPr id="6" name="Slide Number Placeholder 5"/>
          <p:cNvSpPr>
            <a:spLocks noGrp="1"/>
          </p:cNvSpPr>
          <p:nvPr>
            <p:ph type="sldNum" sz="quarter" idx="12"/>
          </p:nvPr>
        </p:nvSpPr>
        <p:spPr>
          <a:xfrm>
            <a:off x="6553200" y="5296959"/>
            <a:ext cx="2133600" cy="304271"/>
          </a:xfrm>
          <a:prstGeom prst="rect">
            <a:avLst/>
          </a:prstGeom>
        </p:spPr>
        <p:txBody>
          <a:bodyPr/>
          <a:lstStyle>
            <a:lvl1pPr>
              <a:defRPr>
                <a:latin typeface="Segoe UI"/>
              </a:defRPr>
            </a:lvl1pPr>
          </a:lstStyle>
          <a:p>
            <a:fld id="{FD0CF2A8-0F06-0B4F-A023-17698AFBF42D}" type="slidenum">
              <a:rPr lang="en-US" smtClean="0"/>
              <a:pPr/>
              <a:t>‹#›</a:t>
            </a:fld>
            <a:endParaRPr lang="en-US" dirty="0"/>
          </a:p>
        </p:txBody>
      </p:sp>
      <p:sp>
        <p:nvSpPr>
          <p:cNvPr id="10" name="Rectangle 9"/>
          <p:cNvSpPr/>
          <p:nvPr userDrawn="1"/>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Tree>
    <p:extLst>
      <p:ext uri="{BB962C8B-B14F-4D97-AF65-F5344CB8AC3E}">
        <p14:creationId xmlns:p14="http://schemas.microsoft.com/office/powerpoint/2010/main" val="26619635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A73291-1F0A-4B60-81C3-A0B7081BCF5A}" type="datetime1">
              <a:rPr lang="en-US" smtClean="0"/>
              <a:t>10/28/2015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530645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0" y="1852118"/>
            <a:ext cx="4021100" cy="1990444"/>
          </a:xfrm>
          <a:prstGeom prst="rect">
            <a:avLst/>
          </a:prstGeom>
        </p:spPr>
      </p:pic>
    </p:spTree>
    <p:extLst>
      <p:ext uri="{BB962C8B-B14F-4D97-AF65-F5344CB8AC3E}">
        <p14:creationId xmlns:p14="http://schemas.microsoft.com/office/powerpoint/2010/main" val="27459868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Tree>
    <p:extLst>
      <p:ext uri="{BB962C8B-B14F-4D97-AF65-F5344CB8AC3E}">
        <p14:creationId xmlns:p14="http://schemas.microsoft.com/office/powerpoint/2010/main" val="8436196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sp>
        <p:nvSpPr>
          <p:cNvPr id="9" name="Rectangle 8"/>
          <p:cNvSpPr/>
          <p:nvPr userDrawn="1"/>
        </p:nvSpPr>
        <p:spPr>
          <a:xfrm>
            <a:off x="0" y="0"/>
            <a:ext cx="9144000" cy="5714999"/>
          </a:xfrm>
          <a:prstGeom prst="rect">
            <a:avLst/>
          </a:prstGeom>
          <a:blipFill dpi="0" rotWithShape="1">
            <a:blip r:embed="rId2">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1277208"/>
            <a:ext cx="7772400" cy="1225021"/>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2658241"/>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5296959"/>
            <a:ext cx="2133600" cy="304271"/>
          </a:xfrm>
          <a:prstGeom prst="rect">
            <a:avLst/>
          </a:prstGeom>
        </p:spPr>
        <p:txBody>
          <a:bodyPr/>
          <a:lstStyle>
            <a:lvl1pPr>
              <a:defRPr>
                <a:latin typeface="Segoe UI"/>
              </a:defRPr>
            </a:lvl1pPr>
          </a:lstStyle>
          <a:p>
            <a:fld id="{25294253-A4BE-4CAB-9D34-AB0D523D3480}" type="datetime1">
              <a:rPr lang="en-US" smtClean="0"/>
              <a:t>10/28/2015</a:t>
            </a:fld>
            <a:endParaRPr lang="en-US" dirty="0"/>
          </a:p>
        </p:txBody>
      </p:sp>
      <p:sp>
        <p:nvSpPr>
          <p:cNvPr id="5" name="Footer Placeholder 4"/>
          <p:cNvSpPr>
            <a:spLocks noGrp="1"/>
          </p:cNvSpPr>
          <p:nvPr>
            <p:ph type="ftr" sz="quarter" idx="11"/>
          </p:nvPr>
        </p:nvSpPr>
        <p:spPr>
          <a:xfrm>
            <a:off x="3124200" y="5296959"/>
            <a:ext cx="2895600" cy="304271"/>
          </a:xfrm>
          <a:prstGeom prst="rect">
            <a:avLst/>
          </a:prstGeom>
        </p:spPr>
        <p:txBody>
          <a:bodyPr/>
          <a:lstStyle>
            <a:lvl1pPr>
              <a:defRPr>
                <a:latin typeface="Segoe UI"/>
              </a:defRPr>
            </a:lvl1pPr>
          </a:lstStyle>
          <a:p>
            <a:endParaRPr lang="en-US" dirty="0"/>
          </a:p>
        </p:txBody>
      </p:sp>
      <p:sp>
        <p:nvSpPr>
          <p:cNvPr id="6" name="Slide Number Placeholder 5"/>
          <p:cNvSpPr>
            <a:spLocks noGrp="1"/>
          </p:cNvSpPr>
          <p:nvPr>
            <p:ph type="sldNum" sz="quarter" idx="12"/>
          </p:nvPr>
        </p:nvSpPr>
        <p:spPr>
          <a:xfrm>
            <a:off x="6553200" y="5296959"/>
            <a:ext cx="2133600" cy="304271"/>
          </a:xfrm>
          <a:prstGeom prst="rect">
            <a:avLst/>
          </a:prstGeom>
        </p:spPr>
        <p:txBody>
          <a:bodyPr/>
          <a:lstStyle>
            <a:lvl1pPr>
              <a:defRPr>
                <a:latin typeface="Segoe UI"/>
              </a:defRPr>
            </a:lvl1pPr>
          </a:lstStyle>
          <a:p>
            <a:fld id="{FD0CF2A8-0F06-0B4F-A023-17698AFBF42D}" type="slidenum">
              <a:rPr lang="en-US" smtClean="0"/>
              <a:pPr/>
              <a:t>‹#›</a:t>
            </a:fld>
            <a:endParaRPr lang="en-US" dirty="0"/>
          </a:p>
        </p:txBody>
      </p:sp>
      <p:sp>
        <p:nvSpPr>
          <p:cNvPr id="10" name="Rectangle 9"/>
          <p:cNvSpPr/>
          <p:nvPr userDrawn="1"/>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Tree>
    <p:extLst>
      <p:ext uri="{BB962C8B-B14F-4D97-AF65-F5344CB8AC3E}">
        <p14:creationId xmlns:p14="http://schemas.microsoft.com/office/powerpoint/2010/main" val="16824248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447584"/>
            <a:ext cx="8229600" cy="33479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9C82DE-A72D-4A7F-A06E-26DAF77F15A1}" type="datetime1">
              <a:rPr lang="en-US" smtClean="0"/>
              <a:t>10/28/2015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6186722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5CC456-CEA7-4177-8182-D4CD3E3104B3}" type="datetime1">
              <a:rPr lang="en-US" smtClean="0"/>
              <a:t>10/28/2015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3222312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AFAE76-4DF0-4A45-84BF-2C19900DB0D3}" type="datetime1">
              <a:rPr lang="en-US" smtClean="0"/>
              <a:t>10/28/2015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2334054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837AF0-D6F2-40C4-90A9-FB5044FA1A45}" type="datetime1">
              <a:rPr lang="en-US" smtClean="0"/>
              <a:t>10/28/2015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1643498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C1AD741-E597-463A-9C23-5008350F90D6}" type="datetime1">
              <a:rPr lang="en-US" smtClean="0"/>
              <a:t>10/28/2015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8921306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917A4-115F-4F4C-B850-EC93E25FC387}" type="datetime1">
              <a:rPr lang="en-US" smtClean="0"/>
              <a:t>10/28/2015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382029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58208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582082"/>
            <a:ext cx="5111750" cy="45230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550457"/>
            <a:ext cx="3008313" cy="35546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D298D7-C61D-40AD-879B-7D35A490172F}" type="datetime1">
              <a:rPr lang="en-US" smtClean="0"/>
              <a:t>10/28/2015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555972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8022"/>
            <a:ext cx="8229600" cy="884058"/>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5" name="Picture 4" descr="USPTO-logo-black-bug-only-500px.png"/>
          <p:cNvPicPr>
            <a:picLocks noChangeAspect="1"/>
          </p:cNvPicPr>
          <p:nvPr/>
        </p:nvPicPr>
        <p:blipFill>
          <a:blip r:embed="rId14">
            <a:alphaModFix amt="4000"/>
            <a:extLst>
              <a:ext uri="{28A0092B-C50C-407E-A947-70E740481C1C}">
                <a14:useLocalDpi xmlns:a14="http://schemas.microsoft.com/office/drawing/2010/main" val="0"/>
              </a:ext>
            </a:extLst>
          </a:blip>
          <a:stretch>
            <a:fillRect/>
          </a:stretch>
        </p:blipFill>
        <p:spPr>
          <a:xfrm>
            <a:off x="7404527" y="4779975"/>
            <a:ext cx="1338875" cy="466862"/>
          </a:xfrm>
          <a:prstGeom prst="rect">
            <a:avLst/>
          </a:prstGeom>
        </p:spPr>
      </p:pic>
      <p:sp>
        <p:nvSpPr>
          <p:cNvPr id="4" name="Date Placeholder 3"/>
          <p:cNvSpPr>
            <a:spLocks noGrp="1"/>
          </p:cNvSpPr>
          <p:nvPr>
            <p:ph type="dt" sz="half" idx="2"/>
          </p:nvPr>
        </p:nvSpPr>
        <p:spPr>
          <a:xfrm>
            <a:off x="457200" y="5297488"/>
            <a:ext cx="21336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8E5FCB71-4D10-4CC2-8EA1-477544F68E69}" type="datetime1">
              <a:rPr lang="en-US" smtClean="0"/>
              <a:t>10/28/2015</a:t>
            </a:fld>
            <a:endParaRPr lang="en-US" dirty="0"/>
          </a:p>
        </p:txBody>
      </p:sp>
      <p:sp>
        <p:nvSpPr>
          <p:cNvPr id="6" name="Footer Placeholder 5"/>
          <p:cNvSpPr>
            <a:spLocks noGrp="1"/>
          </p:cNvSpPr>
          <p:nvPr>
            <p:ph type="ftr" sz="quarter" idx="3"/>
          </p:nvPr>
        </p:nvSpPr>
        <p:spPr>
          <a:xfrm>
            <a:off x="3124200" y="5297488"/>
            <a:ext cx="28956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6"/>
          <p:cNvSpPr>
            <a:spLocks noGrp="1"/>
          </p:cNvSpPr>
          <p:nvPr>
            <p:ph type="sldNum" sz="quarter" idx="4"/>
          </p:nvPr>
        </p:nvSpPr>
        <p:spPr>
          <a:xfrm>
            <a:off x="6553200" y="5297488"/>
            <a:ext cx="21336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63284703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ftr="0" dt="0"/>
  <p:txStyles>
    <p:titleStyle>
      <a:lvl1pPr algn="l" defTabSz="457200" rtl="0" eaLnBrk="1" latinLnBrk="0" hangingPunct="1">
        <a:spcBef>
          <a:spcPct val="0"/>
        </a:spcBef>
        <a:buNone/>
        <a:defRPr sz="4400" b="1" kern="1200">
          <a:solidFill>
            <a:schemeClr val="tx1"/>
          </a:solidFill>
          <a:latin typeface="Segoe UI"/>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67.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68.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13.emf"/></Relationships>
</file>

<file path=ppt/slides/_rels/slide69.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7450"/>
            <a:ext cx="7772400" cy="1782510"/>
          </a:xfrm>
        </p:spPr>
        <p:txBody>
          <a:bodyPr anchor="t">
            <a:normAutofit/>
          </a:bodyPr>
          <a:lstStyle/>
          <a:p>
            <a:pPr marL="109728" algn="l"/>
            <a:r>
              <a:rPr lang="en-US" sz="1000"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US" sz="1000"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US" sz="1000" b="0" dirty="0" smtClean="0">
                <a:solidFill>
                  <a:srgbClr val="002060"/>
                </a:solidFill>
              </a:rPr>
              <a:t/>
            </a:r>
            <a:br>
              <a:rPr lang="en-US" sz="1000" b="0" dirty="0" smtClean="0">
                <a:solidFill>
                  <a:srgbClr val="002060"/>
                </a:solidFill>
              </a:rPr>
            </a:br>
            <a:r>
              <a:rPr lang="en-US" sz="1000" b="0" dirty="0" smtClean="0">
                <a:solidFill>
                  <a:srgbClr val="002060"/>
                </a:solidFill>
              </a:rPr>
              <a:t/>
            </a:r>
            <a:br>
              <a:rPr lang="en-US" sz="1000" b="0" dirty="0" smtClean="0">
                <a:solidFill>
                  <a:srgbClr val="002060"/>
                </a:solidFill>
              </a:rPr>
            </a:br>
            <a:endParaRPr lang="en-US" sz="1000" dirty="0"/>
          </a:p>
        </p:txBody>
      </p:sp>
      <p:sp>
        <p:nvSpPr>
          <p:cNvPr id="3" name="Subtitle 2"/>
          <p:cNvSpPr>
            <a:spLocks noGrp="1"/>
          </p:cNvSpPr>
          <p:nvPr>
            <p:ph type="subTitle" idx="1"/>
          </p:nvPr>
        </p:nvSpPr>
        <p:spPr>
          <a:xfrm>
            <a:off x="685800" y="2399038"/>
            <a:ext cx="7772400" cy="1856611"/>
          </a:xfrm>
        </p:spPr>
        <p:txBody>
          <a:bodyPr>
            <a:normAutofit fontScale="25000" lnSpcReduction="20000"/>
          </a:bodyPr>
          <a:lstStyle/>
          <a:p>
            <a:pPr marL="109728"/>
            <a:r>
              <a:rPr lang="en-US" sz="16000" b="1" dirty="0" smtClean="0">
                <a:solidFill>
                  <a:srgbClr val="002060"/>
                </a:solidFill>
                <a:ea typeface="Arial Unicode MS" panose="020B0604020202020204" pitchFamily="34" charset="-128"/>
              </a:rPr>
              <a:t>Patent Fee Proposal</a:t>
            </a:r>
          </a:p>
          <a:p>
            <a:pPr marL="109728"/>
            <a:r>
              <a:rPr lang="en-US" sz="11200" b="1" dirty="0" smtClean="0">
                <a:solidFill>
                  <a:srgbClr val="002060"/>
                </a:solidFill>
                <a:ea typeface="Arial Unicode MS" panose="020B0604020202020204" pitchFamily="34" charset="-128"/>
              </a:rPr>
              <a:t>Detailed Appendix</a:t>
            </a:r>
          </a:p>
          <a:p>
            <a:pPr marL="109728"/>
            <a:endParaRPr lang="en-US" sz="9600" b="1" dirty="0" smtClean="0">
              <a:solidFill>
                <a:srgbClr val="002060"/>
              </a:solidFill>
              <a:ea typeface="Arial Unicode MS" panose="020B0604020202020204" pitchFamily="34" charset="-128"/>
            </a:endParaRPr>
          </a:p>
          <a:p>
            <a:pPr marL="109728"/>
            <a:r>
              <a:rPr lang="en-US" sz="6400" b="1" dirty="0" smtClean="0">
                <a:solidFill>
                  <a:srgbClr val="002060"/>
                </a:solidFill>
                <a:ea typeface="Arial Unicode MS" panose="020B0604020202020204" pitchFamily="34" charset="-128"/>
              </a:rPr>
              <a:t>Presented to:</a:t>
            </a:r>
            <a:endParaRPr lang="en-US" sz="6400" b="1" dirty="0">
              <a:solidFill>
                <a:srgbClr val="002060"/>
              </a:solidFill>
              <a:ea typeface="Arial Unicode MS" panose="020B0604020202020204" pitchFamily="34" charset="-128"/>
            </a:endParaRPr>
          </a:p>
          <a:p>
            <a:pPr marL="109728"/>
            <a:r>
              <a:rPr lang="en-US" sz="9600" b="1" dirty="0" smtClean="0">
                <a:solidFill>
                  <a:srgbClr val="002060"/>
                </a:solidFill>
                <a:ea typeface="Arial Unicode MS" panose="020B0604020202020204" pitchFamily="34" charset="-128"/>
              </a:rPr>
              <a:t>Patent Public Advisory Committee</a:t>
            </a:r>
            <a:endParaRPr lang="en-US" sz="9600" b="1" dirty="0">
              <a:solidFill>
                <a:srgbClr val="FF0000"/>
              </a:solidFill>
              <a:ea typeface="Arial Unicode MS" panose="020B0604020202020204" pitchFamily="34" charset="-128"/>
            </a:endParaRPr>
          </a:p>
          <a:p>
            <a:pPr marL="109728"/>
            <a:endParaRPr lang="en-US" sz="96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109728"/>
            <a:endParaRPr lang="en-US" sz="40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109728" algn="l"/>
            <a:endParaRPr lang="en-US" sz="80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109728" algn="l"/>
            <a:endParaRPr lang="en-US" sz="80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109728" algn="l"/>
            <a:endParaRPr lang="en-US" sz="80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109728" algn="l"/>
            <a:r>
              <a:rPr lang="en-US" sz="72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marL="109728" algn="l"/>
            <a:endParaRPr lang="en-US" sz="56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09728" algn="l"/>
            <a:endParaRPr lang="en-US" sz="44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 name="TextBox 5"/>
          <p:cNvSpPr txBox="1"/>
          <p:nvPr/>
        </p:nvSpPr>
        <p:spPr>
          <a:xfrm>
            <a:off x="1538514" y="489824"/>
            <a:ext cx="6919686" cy="1754326"/>
          </a:xfrm>
          <a:prstGeom prst="rect">
            <a:avLst/>
          </a:prstGeom>
          <a:noFill/>
        </p:spPr>
        <p:txBody>
          <a:bodyPr wrap="square" rtlCol="0">
            <a:spAutoFit/>
          </a:bodyPr>
          <a:lstStyle/>
          <a:p>
            <a:pPr algn="r"/>
            <a:r>
              <a:rPr lang="en-US" b="1" dirty="0" smtClean="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November, 2015</a:t>
            </a:r>
            <a:endParaRPr lang="en-US"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r"/>
            <a:endParaRPr lang="en-US"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r"/>
            <a:endParaRPr lang="en-US" dirty="0" smtClean="0"/>
          </a:p>
          <a:p>
            <a:pPr algn="r"/>
            <a:endParaRPr lang="en-US" dirty="0"/>
          </a:p>
          <a:p>
            <a:pPr algn="r"/>
            <a:endParaRPr lang="en-US" dirty="0" smtClean="0"/>
          </a:p>
          <a:p>
            <a:pPr algn="r"/>
            <a:endParaRPr lang="en-US" dirty="0"/>
          </a:p>
        </p:txBody>
      </p:sp>
      <p:pic>
        <p:nvPicPr>
          <p:cNvPr id="7" name="Picture 6" descr="USPTO Logo"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34" y="505590"/>
            <a:ext cx="3598253" cy="1484249"/>
          </a:xfrm>
          <a:prstGeom prst="rect">
            <a:avLst/>
          </a:prstGeom>
        </p:spPr>
      </p:pic>
    </p:spTree>
    <p:extLst>
      <p:ext uri="{BB962C8B-B14F-4D97-AF65-F5344CB8AC3E}">
        <p14:creationId xmlns:p14="http://schemas.microsoft.com/office/powerpoint/2010/main" val="38280859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779"/>
            <a:ext cx="8229600" cy="884058"/>
          </a:xfrm>
        </p:spPr>
        <p:txBody>
          <a:bodyPr>
            <a:normAutofit/>
          </a:bodyPr>
          <a:lstStyle/>
          <a:p>
            <a:r>
              <a:rPr lang="en-US" sz="3600" dirty="0" smtClean="0"/>
              <a:t>USPTO Funding Model</a:t>
            </a:r>
            <a:endParaRPr lang="en-US" sz="3600" dirty="0"/>
          </a:p>
        </p:txBody>
      </p:sp>
      <p:pic>
        <p:nvPicPr>
          <p:cNvPr id="9" name="Picture 2" descr="After AIA, Production units increased" title="Image depicting the USPTO Funding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0" y="605774"/>
            <a:ext cx="9039225" cy="502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0981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8022"/>
            <a:ext cx="8686800" cy="884058"/>
          </a:xfrm>
        </p:spPr>
        <p:txBody>
          <a:bodyPr>
            <a:noAutofit/>
          </a:bodyPr>
          <a:lstStyle/>
          <a:p>
            <a:r>
              <a:rPr lang="en-US" sz="3600" dirty="0" smtClean="0"/>
              <a:t>Optimal Operating Reserve Assessment</a:t>
            </a:r>
            <a:endParaRPr lang="en-US" sz="3600" dirty="0"/>
          </a:p>
        </p:txBody>
      </p:sp>
      <p:sp>
        <p:nvSpPr>
          <p:cNvPr id="3" name="Content Placeholder 2"/>
          <p:cNvSpPr>
            <a:spLocks noGrp="1"/>
          </p:cNvSpPr>
          <p:nvPr>
            <p:ph idx="1"/>
          </p:nvPr>
        </p:nvSpPr>
        <p:spPr>
          <a:xfrm>
            <a:off x="209551" y="1200150"/>
            <a:ext cx="8572499" cy="4429125"/>
          </a:xfrm>
        </p:spPr>
        <p:txBody>
          <a:bodyPr>
            <a:normAutofit fontScale="25000" lnSpcReduction="20000"/>
          </a:bodyPr>
          <a:lstStyle/>
          <a:p>
            <a:r>
              <a:rPr lang="en-US" sz="7200" dirty="0" smtClean="0"/>
              <a:t>The assessment considered environmental risk factors </a:t>
            </a:r>
            <a:r>
              <a:rPr lang="en-US" sz="7200" dirty="0"/>
              <a:t>associated with </a:t>
            </a:r>
            <a:r>
              <a:rPr lang="en-US" sz="7200" dirty="0" smtClean="0"/>
              <a:t>funding the patent and trademark operations and related activities.</a:t>
            </a:r>
          </a:p>
          <a:p>
            <a:endParaRPr lang="en-US" dirty="0" smtClean="0"/>
          </a:p>
          <a:p>
            <a:r>
              <a:rPr lang="en-US" sz="7200" dirty="0" smtClean="0"/>
              <a:t>The  </a:t>
            </a:r>
            <a:r>
              <a:rPr lang="en-US" sz="7200" dirty="0"/>
              <a:t>two main areas that contribute to the risk environment of financial volatility </a:t>
            </a:r>
            <a:r>
              <a:rPr lang="en-US" sz="7200" dirty="0" smtClean="0"/>
              <a:t>are </a:t>
            </a:r>
            <a:r>
              <a:rPr lang="en-US" sz="7200" dirty="0"/>
              <a:t>spending and fee collection. </a:t>
            </a:r>
            <a:endParaRPr lang="en-US" sz="7200" dirty="0" smtClean="0"/>
          </a:p>
          <a:p>
            <a:pPr marL="0" indent="0">
              <a:buNone/>
            </a:pPr>
            <a:endParaRPr lang="en-US" dirty="0"/>
          </a:p>
          <a:p>
            <a:r>
              <a:rPr lang="en-US" sz="7200" dirty="0"/>
              <a:t>S</a:t>
            </a:r>
            <a:r>
              <a:rPr lang="en-US" sz="7200" dirty="0" smtClean="0"/>
              <a:t>pending risk is associated with:</a:t>
            </a:r>
            <a:endParaRPr lang="en-US" sz="7200" dirty="0"/>
          </a:p>
          <a:p>
            <a:pPr lvl="1">
              <a:buFont typeface="Arial" panose="020B0604020202020204" pitchFamily="34" charset="0"/>
              <a:buChar char="•"/>
            </a:pPr>
            <a:r>
              <a:rPr lang="en-US" sz="7200" i="1" dirty="0"/>
              <a:t>Fee Structure </a:t>
            </a:r>
            <a:r>
              <a:rPr lang="en-US" sz="7200" i="1" dirty="0" smtClean="0"/>
              <a:t>Balance</a:t>
            </a:r>
            <a:r>
              <a:rPr lang="en-US" sz="7200" dirty="0" smtClean="0"/>
              <a:t>: </a:t>
            </a:r>
            <a:r>
              <a:rPr lang="en-US" sz="7200" dirty="0"/>
              <a:t>The patent </a:t>
            </a:r>
            <a:r>
              <a:rPr lang="en-US" sz="7200" dirty="0" smtClean="0"/>
              <a:t> </a:t>
            </a:r>
            <a:r>
              <a:rPr lang="en-US" sz="7200" dirty="0"/>
              <a:t>fee </a:t>
            </a:r>
            <a:r>
              <a:rPr lang="en-US" sz="7200" dirty="0" smtClean="0"/>
              <a:t>structure is </a:t>
            </a:r>
            <a:r>
              <a:rPr lang="en-US" sz="7200" dirty="0"/>
              <a:t>designed to set the cost of entry into the </a:t>
            </a:r>
            <a:r>
              <a:rPr lang="en-US" sz="7200" dirty="0" smtClean="0"/>
              <a:t>patent system </a:t>
            </a:r>
            <a:r>
              <a:rPr lang="en-US" sz="7200" dirty="0"/>
              <a:t>low and below the cost of performing the services.  The unfunded cost is recovered by patent maintenance </a:t>
            </a:r>
            <a:r>
              <a:rPr lang="en-US" sz="7200" dirty="0" smtClean="0"/>
              <a:t>fees </a:t>
            </a:r>
            <a:r>
              <a:rPr lang="en-US" sz="7200" dirty="0"/>
              <a:t>paid later in the life-cycle of the </a:t>
            </a:r>
            <a:r>
              <a:rPr lang="en-US" sz="7200" dirty="0" smtClean="0"/>
              <a:t>patent.  </a:t>
            </a:r>
            <a:r>
              <a:rPr lang="en-US" sz="7200" dirty="0"/>
              <a:t>If an unplanned surge in new application filings is not matched by a proportionate surge in patent </a:t>
            </a:r>
            <a:r>
              <a:rPr lang="en-US" sz="7200" dirty="0" smtClean="0"/>
              <a:t> </a:t>
            </a:r>
            <a:r>
              <a:rPr lang="en-US" sz="7200" dirty="0"/>
              <a:t>renewals, then the cost of operations will be greater than fee collections in a given year – creating an imbalance in aggregate costs and aggregate revenues.</a:t>
            </a:r>
          </a:p>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100</a:t>
            </a:fld>
            <a:endParaRPr lang="en-US" dirty="0"/>
          </a:p>
        </p:txBody>
      </p:sp>
    </p:spTree>
    <p:extLst>
      <p:ext uri="{BB962C8B-B14F-4D97-AF65-F5344CB8AC3E}">
        <p14:creationId xmlns:p14="http://schemas.microsoft.com/office/powerpoint/2010/main" val="34731806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8022"/>
            <a:ext cx="8686800" cy="884058"/>
          </a:xfrm>
        </p:spPr>
        <p:txBody>
          <a:bodyPr>
            <a:noAutofit/>
          </a:bodyPr>
          <a:lstStyle/>
          <a:p>
            <a:r>
              <a:rPr lang="en-US" sz="3600" dirty="0" smtClean="0"/>
              <a:t>Optimal Operating Reserve Assessment (cont.)</a:t>
            </a:r>
            <a:endParaRPr lang="en-US" sz="3600" dirty="0"/>
          </a:p>
        </p:txBody>
      </p:sp>
      <p:sp>
        <p:nvSpPr>
          <p:cNvPr id="3" name="Content Placeholder 2"/>
          <p:cNvSpPr>
            <a:spLocks noGrp="1"/>
          </p:cNvSpPr>
          <p:nvPr>
            <p:ph idx="1"/>
          </p:nvPr>
        </p:nvSpPr>
        <p:spPr>
          <a:xfrm>
            <a:off x="209551" y="1529542"/>
            <a:ext cx="8572499" cy="3837813"/>
          </a:xfrm>
        </p:spPr>
        <p:txBody>
          <a:bodyPr>
            <a:normAutofit fontScale="32500" lnSpcReduction="20000"/>
          </a:bodyPr>
          <a:lstStyle/>
          <a:p>
            <a:pPr lvl="1">
              <a:buFont typeface="Arial" panose="020B0604020202020204" pitchFamily="34" charset="0"/>
              <a:buChar char="•"/>
            </a:pPr>
            <a:r>
              <a:rPr lang="en-US" sz="5600" i="1" dirty="0" smtClean="0"/>
              <a:t>High </a:t>
            </a:r>
            <a:r>
              <a:rPr lang="en-US" sz="5600" i="1" dirty="0"/>
              <a:t>Percentage of Fixed </a:t>
            </a:r>
            <a:r>
              <a:rPr lang="en-US" sz="5600" i="1" dirty="0" smtClean="0"/>
              <a:t>Costs</a:t>
            </a:r>
            <a:r>
              <a:rPr lang="en-US" sz="5600" dirty="0" smtClean="0"/>
              <a:t>:  </a:t>
            </a:r>
            <a:r>
              <a:rPr lang="en-US" sz="5600" dirty="0"/>
              <a:t>If the proportion of non-discretionary (fixed) costs and long-term commitments in human capital, facilities, and information technology spending to discretionary costs is high, then the USPTO’s ability to respond to reduced fee collections or lower than planned for spending authority is contracted.</a:t>
            </a:r>
          </a:p>
          <a:p>
            <a:pPr lvl="1">
              <a:buFont typeface="Arial" panose="020B0604020202020204" pitchFamily="34" charset="0"/>
              <a:buChar char="•"/>
            </a:pPr>
            <a:r>
              <a:rPr lang="en-US" sz="5600" i="1" dirty="0"/>
              <a:t>Unexpected </a:t>
            </a:r>
            <a:r>
              <a:rPr lang="en-US" sz="5600" i="1" dirty="0" smtClean="0"/>
              <a:t>Costs</a:t>
            </a:r>
            <a:r>
              <a:rPr lang="en-US" sz="5600" dirty="0" smtClean="0"/>
              <a:t>:  </a:t>
            </a:r>
            <a:r>
              <a:rPr lang="en-US" sz="5600" dirty="0"/>
              <a:t>If there is a surge in </a:t>
            </a:r>
            <a:r>
              <a:rPr lang="en-US" sz="5600" dirty="0" smtClean="0"/>
              <a:t>unfunded/unplanned services </a:t>
            </a:r>
            <a:r>
              <a:rPr lang="en-US" sz="5600" dirty="0"/>
              <a:t>or activities due to harmonization with international counterparts; legislative, policy or regulatory changes; increase in actual cost of requirements over planned amounts; or changes in Administration goals, then costs may outweigh fee collections.</a:t>
            </a:r>
          </a:p>
          <a:p>
            <a:pPr lvl="1">
              <a:buFont typeface="Arial" panose="020B0604020202020204" pitchFamily="34" charset="0"/>
              <a:buChar char="•"/>
            </a:pPr>
            <a:r>
              <a:rPr lang="en-US" sz="5600" i="1" dirty="0"/>
              <a:t>Funding </a:t>
            </a:r>
            <a:r>
              <a:rPr lang="en-US" sz="5600" i="1" dirty="0" smtClean="0"/>
              <a:t>Authorization</a:t>
            </a:r>
            <a:r>
              <a:rPr lang="en-US" sz="5600" dirty="0" smtClean="0"/>
              <a:t>:  </a:t>
            </a:r>
            <a:r>
              <a:rPr lang="en-US" sz="5600" dirty="0"/>
              <a:t>If there is uncertainty in the timing and amount of fees the USPTO is authorized to spend, then planning for funding availability is obfuscated.</a:t>
            </a:r>
          </a:p>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101</a:t>
            </a:fld>
            <a:endParaRPr lang="en-US" dirty="0"/>
          </a:p>
        </p:txBody>
      </p:sp>
    </p:spTree>
    <p:extLst>
      <p:ext uri="{BB962C8B-B14F-4D97-AF65-F5344CB8AC3E}">
        <p14:creationId xmlns:p14="http://schemas.microsoft.com/office/powerpoint/2010/main" val="26081811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022"/>
            <a:ext cx="8686800" cy="884058"/>
          </a:xfrm>
        </p:spPr>
        <p:txBody>
          <a:bodyPr>
            <a:noAutofit/>
          </a:bodyPr>
          <a:lstStyle/>
          <a:p>
            <a:r>
              <a:rPr lang="en-US" sz="3600" dirty="0" smtClean="0"/>
              <a:t>Optimal Operating Reserve Assessment (cont.)</a:t>
            </a:r>
            <a:endParaRPr lang="en-US" sz="3600" dirty="0"/>
          </a:p>
        </p:txBody>
      </p:sp>
      <p:sp>
        <p:nvSpPr>
          <p:cNvPr id="3" name="Content Placeholder 2"/>
          <p:cNvSpPr>
            <a:spLocks noGrp="1"/>
          </p:cNvSpPr>
          <p:nvPr>
            <p:ph idx="1"/>
          </p:nvPr>
        </p:nvSpPr>
        <p:spPr>
          <a:xfrm>
            <a:off x="352425" y="1546166"/>
            <a:ext cx="8267700" cy="3751321"/>
          </a:xfrm>
        </p:spPr>
        <p:txBody>
          <a:bodyPr>
            <a:noAutofit/>
          </a:bodyPr>
          <a:lstStyle/>
          <a:p>
            <a:r>
              <a:rPr lang="en-US" sz="1800" dirty="0"/>
              <a:t>F</a:t>
            </a:r>
            <a:r>
              <a:rPr lang="en-US" sz="1800" dirty="0" smtClean="0"/>
              <a:t>ee collection risk factors are:</a:t>
            </a:r>
          </a:p>
          <a:p>
            <a:pPr lvl="1">
              <a:buFont typeface="Arial" panose="020B0604020202020204" pitchFamily="34" charset="0"/>
              <a:buChar char="•"/>
            </a:pPr>
            <a:r>
              <a:rPr lang="en-US" sz="1800" i="1" dirty="0" smtClean="0"/>
              <a:t>Economic Uncertainty and Climate</a:t>
            </a:r>
            <a:r>
              <a:rPr lang="en-US" sz="1800" dirty="0"/>
              <a:t>:</a:t>
            </a:r>
            <a:r>
              <a:rPr lang="en-US" sz="1800" dirty="0" smtClean="0"/>
              <a:t> If there is poor visibility into the economic indicators upon which the USPTO bases production and fee estimates, then the USPTO is limited in its ability to anticipate shifts to different application submission or property renewal patterns and mixes and actual fee collections may deviate substantially from fee estimates.  Also, if the economic environment climate elicits depressed application filings and/or renewals, then fee collections will be less than that required to carry out operating and performance commitments.  Historically, economic downturns have occurred roughly once every 5 to 10 years.</a:t>
            </a:r>
          </a:p>
        </p:txBody>
      </p:sp>
      <p:sp>
        <p:nvSpPr>
          <p:cNvPr id="4" name="Slide Number Placeholder 3"/>
          <p:cNvSpPr>
            <a:spLocks noGrp="1"/>
          </p:cNvSpPr>
          <p:nvPr>
            <p:ph type="sldNum" sz="quarter" idx="12"/>
          </p:nvPr>
        </p:nvSpPr>
        <p:spPr/>
        <p:txBody>
          <a:bodyPr/>
          <a:lstStyle/>
          <a:p>
            <a:fld id="{92DA454B-C859-4892-B9FA-68B588C9F547}" type="slidenum">
              <a:rPr lang="en-US" smtClean="0"/>
              <a:t>102</a:t>
            </a:fld>
            <a:endParaRPr lang="en-US" dirty="0"/>
          </a:p>
        </p:txBody>
      </p:sp>
    </p:spTree>
    <p:extLst>
      <p:ext uri="{BB962C8B-B14F-4D97-AF65-F5344CB8AC3E}">
        <p14:creationId xmlns:p14="http://schemas.microsoft.com/office/powerpoint/2010/main" val="1147222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022"/>
            <a:ext cx="8686800" cy="884058"/>
          </a:xfrm>
        </p:spPr>
        <p:txBody>
          <a:bodyPr>
            <a:noAutofit/>
          </a:bodyPr>
          <a:lstStyle/>
          <a:p>
            <a:r>
              <a:rPr lang="en-US" sz="3600" dirty="0" smtClean="0"/>
              <a:t>Optimal Operating Reserve Assessment (cont.)</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103</a:t>
            </a:fld>
            <a:endParaRPr lang="en-US" dirty="0"/>
          </a:p>
        </p:txBody>
      </p:sp>
      <p:sp>
        <p:nvSpPr>
          <p:cNvPr id="5" name="Rectangle 4"/>
          <p:cNvSpPr/>
          <p:nvPr/>
        </p:nvSpPr>
        <p:spPr>
          <a:xfrm>
            <a:off x="371475" y="1494830"/>
            <a:ext cx="8315325" cy="2939266"/>
          </a:xfrm>
          <a:prstGeom prst="rect">
            <a:avLst/>
          </a:prstGeom>
        </p:spPr>
        <p:txBody>
          <a:bodyPr wrap="square">
            <a:spAutoFit/>
          </a:bodyPr>
          <a:lstStyle/>
          <a:p>
            <a:pPr marL="347472" lvl="1" indent="-347472">
              <a:spcBef>
                <a:spcPts val="600"/>
              </a:spcBef>
              <a:buFont typeface="Arial" panose="020B0604020202020204" pitchFamily="34" charset="0"/>
              <a:buChar char="•"/>
            </a:pPr>
            <a:r>
              <a:rPr lang="en-US" i="1" dirty="0"/>
              <a:t>Environmental Uncertainty and Behavioral Changes</a:t>
            </a:r>
            <a:r>
              <a:rPr lang="en-US" dirty="0"/>
              <a:t>: If the regulatory, IP policy, or legal frameworks change, and/or there is poor visibility into the indicators for changes in the business, regulatory, policy, legislative, and judicial environments impacting intellectual property upon which the USPTO bases production and fee estimates, then applicants will shift to different application prosecution or property renewal patterns and mixes and actual fee collections may deviate substantially from fee estimates</a:t>
            </a:r>
            <a:r>
              <a:rPr lang="en-US" dirty="0" smtClean="0"/>
              <a:t>.</a:t>
            </a:r>
          </a:p>
          <a:p>
            <a:pPr marL="347472" lvl="1" indent="-347472">
              <a:spcBef>
                <a:spcPts val="600"/>
              </a:spcBef>
              <a:buFont typeface="Arial" panose="020B0604020202020204" pitchFamily="34" charset="0"/>
              <a:buChar char="•"/>
            </a:pPr>
            <a:r>
              <a:rPr lang="en-US" i="1" dirty="0" smtClean="0"/>
              <a:t>Fee and Workload Projection Uncertainties</a:t>
            </a:r>
            <a:r>
              <a:rPr lang="en-US" dirty="0" smtClean="0"/>
              <a:t>: If the variety, volume and mix of data and assumptions used in forecasting is large, then there is an inherent uncertainty in the precision of modeling and fee projections.</a:t>
            </a:r>
            <a:endParaRPr lang="en-US" dirty="0"/>
          </a:p>
        </p:txBody>
      </p:sp>
    </p:spTree>
    <p:extLst>
      <p:ext uri="{BB962C8B-B14F-4D97-AF65-F5344CB8AC3E}">
        <p14:creationId xmlns:p14="http://schemas.microsoft.com/office/powerpoint/2010/main" val="3447976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022"/>
            <a:ext cx="8686800" cy="884058"/>
          </a:xfrm>
        </p:spPr>
        <p:txBody>
          <a:bodyPr>
            <a:noAutofit/>
          </a:bodyPr>
          <a:lstStyle/>
          <a:p>
            <a:r>
              <a:rPr lang="en-US" sz="3600" dirty="0" smtClean="0"/>
              <a:t>Optimal Operating Reserve Assessment (cont.) </a:t>
            </a:r>
            <a:endParaRPr lang="en-US" sz="3600" dirty="0"/>
          </a:p>
        </p:txBody>
      </p:sp>
      <p:sp>
        <p:nvSpPr>
          <p:cNvPr id="3" name="Content Placeholder 2"/>
          <p:cNvSpPr>
            <a:spLocks noGrp="1"/>
          </p:cNvSpPr>
          <p:nvPr>
            <p:ph idx="1"/>
          </p:nvPr>
        </p:nvSpPr>
        <p:spPr>
          <a:xfrm>
            <a:off x="381000" y="1538816"/>
            <a:ext cx="8181975" cy="1715959"/>
          </a:xfrm>
        </p:spPr>
        <p:txBody>
          <a:bodyPr>
            <a:normAutofit fontScale="32500" lnSpcReduction="20000"/>
          </a:bodyPr>
          <a:lstStyle/>
          <a:p>
            <a:pPr marL="0" indent="0">
              <a:buNone/>
            </a:pPr>
            <a:r>
              <a:rPr lang="en-US" sz="5500" dirty="0" smtClean="0"/>
              <a:t>As a fully fee-funded organization, each of these environmental risk factors exists for the patent operations.  </a:t>
            </a:r>
          </a:p>
          <a:p>
            <a:pPr marL="0" indent="0">
              <a:buNone/>
            </a:pPr>
            <a:endParaRPr lang="en-US" sz="5500" dirty="0" smtClean="0"/>
          </a:p>
          <a:p>
            <a:pPr marL="0" indent="0">
              <a:buNone/>
            </a:pPr>
            <a:r>
              <a:rPr lang="en-US" sz="5500" dirty="0" smtClean="0"/>
              <a:t>Therefore, the USPTO adopted an optimal patent operating reserve of up to three months of operating expenses based on the magnitude of the likelihood and consequence of risk occurrence.</a:t>
            </a:r>
          </a:p>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104</a:t>
            </a:fld>
            <a:endParaRPr lang="en-US" dirty="0"/>
          </a:p>
        </p:txBody>
      </p:sp>
    </p:spTree>
    <p:extLst>
      <p:ext uri="{BB962C8B-B14F-4D97-AF65-F5344CB8AC3E}">
        <p14:creationId xmlns:p14="http://schemas.microsoft.com/office/powerpoint/2010/main" val="36270662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Operating Reserve – Optimal Level</a:t>
            </a:r>
            <a:endParaRPr lang="en-US" sz="3600" dirty="0"/>
          </a:p>
        </p:txBody>
      </p:sp>
      <p:sp>
        <p:nvSpPr>
          <p:cNvPr id="3" name="Content Placeholder 2"/>
          <p:cNvSpPr>
            <a:spLocks noGrp="1"/>
          </p:cNvSpPr>
          <p:nvPr>
            <p:ph idx="1"/>
          </p:nvPr>
        </p:nvSpPr>
        <p:spPr/>
        <p:txBody>
          <a:bodyPr>
            <a:normAutofit lnSpcReduction="10000"/>
          </a:bodyPr>
          <a:lstStyle/>
          <a:p>
            <a:r>
              <a:rPr lang="en-US" sz="1800" dirty="0" smtClean="0"/>
              <a:t>The USPTO will assess, at least every two years, the </a:t>
            </a:r>
            <a:r>
              <a:rPr lang="en-US" sz="1800" dirty="0"/>
              <a:t>environmental risks outlined </a:t>
            </a:r>
            <a:r>
              <a:rPr lang="en-US" sz="1800" dirty="0" smtClean="0"/>
              <a:t>in previous slides to </a:t>
            </a:r>
            <a:r>
              <a:rPr lang="en-US" sz="1800" dirty="0"/>
              <a:t>determine the optimal </a:t>
            </a:r>
            <a:r>
              <a:rPr lang="en-US" sz="1800" dirty="0" smtClean="0"/>
              <a:t>patent operating </a:t>
            </a:r>
            <a:r>
              <a:rPr lang="en-US" sz="1800" dirty="0"/>
              <a:t>reserve </a:t>
            </a:r>
            <a:r>
              <a:rPr lang="en-US" sz="1800" dirty="0" smtClean="0"/>
              <a:t>size.  </a:t>
            </a:r>
          </a:p>
          <a:p>
            <a:pPr lvl="1">
              <a:buFont typeface="Arial" panose="020B0604020202020204" pitchFamily="34" charset="0"/>
              <a:buChar char="•"/>
            </a:pPr>
            <a:r>
              <a:rPr lang="en-US" sz="1800" dirty="0" smtClean="0"/>
              <a:t>The </a:t>
            </a:r>
            <a:r>
              <a:rPr lang="en-US" sz="1800" dirty="0"/>
              <a:t>routine evaluation is necessary because an environmental risk or risk score that was appropriate last year may not be appropriate in the future due to changing </a:t>
            </a:r>
            <a:r>
              <a:rPr lang="en-US" sz="1800" dirty="0" smtClean="0"/>
              <a:t>circumstances, to ensure </a:t>
            </a:r>
            <a:r>
              <a:rPr lang="en-US" sz="1800" dirty="0"/>
              <a:t>that it continues to represent the USPTO risk appetite.  </a:t>
            </a:r>
          </a:p>
          <a:p>
            <a:pPr lvl="1">
              <a:buFont typeface="Arial" panose="020B0604020202020204" pitchFamily="34" charset="0"/>
              <a:buChar char="•"/>
            </a:pPr>
            <a:r>
              <a:rPr lang="en-US" sz="1800" dirty="0" smtClean="0"/>
              <a:t>A </a:t>
            </a:r>
            <a:r>
              <a:rPr lang="en-US" sz="1800" dirty="0"/>
              <a:t>change in circumstance may cause the USPTO to reevaluate the optimal operating reserve sizes more frequently.  The results of the most recent evaluation should be used to inform the USPTO comprehensive fee </a:t>
            </a:r>
            <a:r>
              <a:rPr lang="en-US" sz="1800" dirty="0" smtClean="0"/>
              <a:t>review, </a:t>
            </a:r>
            <a:r>
              <a:rPr lang="en-US" sz="1800" dirty="0"/>
              <a:t>fee setting, and the requirements-based budget formulation processes.  </a:t>
            </a:r>
          </a:p>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105</a:t>
            </a:fld>
            <a:endParaRPr lang="en-US" dirty="0"/>
          </a:p>
        </p:txBody>
      </p:sp>
    </p:spTree>
    <p:extLst>
      <p:ext uri="{BB962C8B-B14F-4D97-AF65-F5344CB8AC3E}">
        <p14:creationId xmlns:p14="http://schemas.microsoft.com/office/powerpoint/2010/main" val="38112149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Operating Reserve – Minimum Level</a:t>
            </a:r>
            <a:endParaRPr lang="en-US" sz="3600" dirty="0"/>
          </a:p>
        </p:txBody>
      </p:sp>
      <p:sp>
        <p:nvSpPr>
          <p:cNvPr id="3" name="Content Placeholder 2"/>
          <p:cNvSpPr>
            <a:spLocks noGrp="1"/>
          </p:cNvSpPr>
          <p:nvPr>
            <p:ph idx="1"/>
          </p:nvPr>
        </p:nvSpPr>
        <p:spPr>
          <a:xfrm>
            <a:off x="457200" y="1262080"/>
            <a:ext cx="8010525" cy="2681269"/>
          </a:xfrm>
        </p:spPr>
        <p:txBody>
          <a:bodyPr>
            <a:normAutofit fontScale="62500" lnSpcReduction="20000"/>
          </a:bodyPr>
          <a:lstStyle/>
          <a:p>
            <a:r>
              <a:rPr lang="en-US" sz="2900" dirty="0"/>
              <a:t>The USPTO recognizes that it </a:t>
            </a:r>
            <a:r>
              <a:rPr lang="en-US" sz="2900" dirty="0" smtClean="0"/>
              <a:t>may </a:t>
            </a:r>
            <a:r>
              <a:rPr lang="en-US" sz="2900" dirty="0"/>
              <a:t>take a significant amount of time to achieve optimal operating reserve balances and, once achieved, the occurrence of any number of the environmental risk factors could cause the balances to dip below the optimal level.  </a:t>
            </a:r>
            <a:endParaRPr lang="en-US" sz="2900" dirty="0" smtClean="0"/>
          </a:p>
          <a:p>
            <a:endParaRPr lang="en-US" sz="2900" dirty="0" smtClean="0"/>
          </a:p>
          <a:p>
            <a:r>
              <a:rPr lang="en-US" sz="2900" dirty="0" smtClean="0"/>
              <a:t>The </a:t>
            </a:r>
            <a:r>
              <a:rPr lang="en-US" sz="2900" dirty="0"/>
              <a:t>minimum acceptable balances are defined to address immediate unplanned changes in </a:t>
            </a:r>
            <a:r>
              <a:rPr lang="en-US" sz="2900" dirty="0" smtClean="0"/>
              <a:t>the </a:t>
            </a:r>
            <a:r>
              <a:rPr lang="en-US" sz="2900" dirty="0"/>
              <a:t>economic and operating environments or circumstances.  Unlike the significant uncertainty associated with the environmental factors used to assess the </a:t>
            </a:r>
            <a:r>
              <a:rPr lang="en-US" sz="2900" dirty="0" smtClean="0"/>
              <a:t>size </a:t>
            </a:r>
            <a:r>
              <a:rPr lang="en-US" sz="2900" dirty="0"/>
              <a:t>of the optimal operating </a:t>
            </a:r>
            <a:r>
              <a:rPr lang="en-US" sz="2900" dirty="0" smtClean="0"/>
              <a:t>reserve, </a:t>
            </a:r>
            <a:r>
              <a:rPr lang="en-US" sz="2900" dirty="0"/>
              <a:t>the considerations for the minimum acceptable balances are more operational in nature. </a:t>
            </a:r>
            <a:endParaRPr lang="en-US" sz="2900" dirty="0" smtClean="0"/>
          </a:p>
        </p:txBody>
      </p:sp>
      <p:sp>
        <p:nvSpPr>
          <p:cNvPr id="4" name="Slide Number Placeholder 3"/>
          <p:cNvSpPr>
            <a:spLocks noGrp="1"/>
          </p:cNvSpPr>
          <p:nvPr>
            <p:ph type="sldNum" sz="quarter" idx="12"/>
          </p:nvPr>
        </p:nvSpPr>
        <p:spPr/>
        <p:txBody>
          <a:bodyPr/>
          <a:lstStyle/>
          <a:p>
            <a:fld id="{92DA454B-C859-4892-B9FA-68B588C9F547}" type="slidenum">
              <a:rPr lang="en-US" smtClean="0"/>
              <a:t>106</a:t>
            </a:fld>
            <a:endParaRPr lang="en-US" dirty="0"/>
          </a:p>
        </p:txBody>
      </p:sp>
    </p:spTree>
    <p:extLst>
      <p:ext uri="{BB962C8B-B14F-4D97-AF65-F5344CB8AC3E}">
        <p14:creationId xmlns:p14="http://schemas.microsoft.com/office/powerpoint/2010/main" val="27065082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Operating Reserve – Minimum Level (cont.)</a:t>
            </a:r>
            <a:endParaRPr lang="en-US" sz="3600" dirty="0"/>
          </a:p>
        </p:txBody>
      </p:sp>
      <p:sp>
        <p:nvSpPr>
          <p:cNvPr id="3" name="Content Placeholder 2"/>
          <p:cNvSpPr>
            <a:spLocks noGrp="1"/>
          </p:cNvSpPr>
          <p:nvPr>
            <p:ph idx="1"/>
          </p:nvPr>
        </p:nvSpPr>
        <p:spPr>
          <a:xfrm>
            <a:off x="583450" y="1361830"/>
            <a:ext cx="7915275" cy="3833795"/>
          </a:xfrm>
        </p:spPr>
        <p:txBody>
          <a:bodyPr>
            <a:normAutofit fontScale="77500" lnSpcReduction="20000"/>
          </a:bodyPr>
          <a:lstStyle/>
          <a:p>
            <a:pPr marL="0" indent="0">
              <a:buNone/>
            </a:pPr>
            <a:r>
              <a:rPr lang="en-US" sz="2300" dirty="0" smtClean="0"/>
              <a:t>The </a:t>
            </a:r>
            <a:r>
              <a:rPr lang="en-US" sz="2300" dirty="0"/>
              <a:t>most significant operational risk factors that could contribute to using the contingency </a:t>
            </a:r>
            <a:r>
              <a:rPr lang="en-US" sz="2300" dirty="0" smtClean="0"/>
              <a:t>provided </a:t>
            </a:r>
            <a:r>
              <a:rPr lang="en-US" sz="2300" dirty="0"/>
              <a:t>by the minimum </a:t>
            </a:r>
            <a:r>
              <a:rPr lang="en-US" sz="2300" dirty="0" smtClean="0"/>
              <a:t>operating </a:t>
            </a:r>
            <a:r>
              <a:rPr lang="en-US" sz="2300" dirty="0"/>
              <a:t>reserves are:</a:t>
            </a:r>
          </a:p>
          <a:p>
            <a:pPr lvl="1">
              <a:buFont typeface="Arial" panose="020B0604020202020204" pitchFamily="34" charset="0"/>
              <a:buChar char="•"/>
            </a:pPr>
            <a:r>
              <a:rPr lang="en-US" sz="2300" dirty="0"/>
              <a:t>If the USPTO does not receive a timely authorization to spend the fees collected, then </a:t>
            </a:r>
            <a:r>
              <a:rPr lang="en-US" sz="2300" dirty="0" smtClean="0"/>
              <a:t>patent </a:t>
            </a:r>
            <a:r>
              <a:rPr lang="en-US" sz="2300" dirty="0"/>
              <a:t>operations </a:t>
            </a:r>
            <a:r>
              <a:rPr lang="en-US" sz="2300" dirty="0" smtClean="0"/>
              <a:t>could </a:t>
            </a:r>
            <a:r>
              <a:rPr lang="en-US" sz="2300" dirty="0"/>
              <a:t>be reduced or closed.  A minimum acceptable balance </a:t>
            </a:r>
            <a:r>
              <a:rPr lang="en-US" sz="2300" dirty="0" smtClean="0"/>
              <a:t>will allow </a:t>
            </a:r>
            <a:r>
              <a:rPr lang="en-US" sz="2300" dirty="0"/>
              <a:t>for continuing operations over a period of time.  </a:t>
            </a:r>
          </a:p>
          <a:p>
            <a:pPr lvl="1">
              <a:buFont typeface="Arial" panose="020B0604020202020204" pitchFamily="34" charset="0"/>
              <a:buChar char="•"/>
            </a:pPr>
            <a:r>
              <a:rPr lang="en-US" sz="2300" dirty="0"/>
              <a:t>If the ratio of fixed versus discretionary budgetary requirements is high, then the USPTO has few levers to immediately reduce the cost of operations. </a:t>
            </a:r>
            <a:endParaRPr lang="en-US" sz="2300" dirty="0" smtClean="0"/>
          </a:p>
          <a:p>
            <a:pPr lvl="1">
              <a:buFont typeface="Arial" panose="020B0604020202020204" pitchFamily="34" charset="0"/>
              <a:buChar char="•"/>
            </a:pPr>
            <a:r>
              <a:rPr lang="en-US" sz="2300" dirty="0" smtClean="0"/>
              <a:t>If </a:t>
            </a:r>
            <a:r>
              <a:rPr lang="en-US" sz="2300" dirty="0"/>
              <a:t>the USPTO determines that there is a high likelihood of </a:t>
            </a:r>
            <a:r>
              <a:rPr lang="en-US" sz="2300" dirty="0" smtClean="0"/>
              <a:t>new and </a:t>
            </a:r>
            <a:r>
              <a:rPr lang="en-US" sz="2300" dirty="0"/>
              <a:t>specific operational risk factors (e.g., expected regulatory, legal, Congressional, or operational </a:t>
            </a:r>
            <a:r>
              <a:rPr lang="en-US" sz="2300" dirty="0" smtClean="0"/>
              <a:t>actions) then </a:t>
            </a:r>
            <a:r>
              <a:rPr lang="en-US" sz="2300" dirty="0"/>
              <a:t>the minimum acceptable balance should be increased by the estimated impact of risk occurrence.</a:t>
            </a:r>
          </a:p>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107</a:t>
            </a:fld>
            <a:endParaRPr lang="en-US" dirty="0"/>
          </a:p>
        </p:txBody>
      </p:sp>
    </p:spTree>
    <p:extLst>
      <p:ext uri="{BB962C8B-B14F-4D97-AF65-F5344CB8AC3E}">
        <p14:creationId xmlns:p14="http://schemas.microsoft.com/office/powerpoint/2010/main" val="42864115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Operating Reserve - Management</a:t>
            </a:r>
            <a:endParaRPr lang="en-US" sz="3600" dirty="0"/>
          </a:p>
        </p:txBody>
      </p:sp>
      <p:sp>
        <p:nvSpPr>
          <p:cNvPr id="3" name="Content Placeholder 2"/>
          <p:cNvSpPr>
            <a:spLocks noGrp="1"/>
          </p:cNvSpPr>
          <p:nvPr>
            <p:ph idx="1"/>
          </p:nvPr>
        </p:nvSpPr>
        <p:spPr>
          <a:xfrm>
            <a:off x="457200" y="1076325"/>
            <a:ext cx="8229600" cy="3633523"/>
          </a:xfrm>
        </p:spPr>
        <p:txBody>
          <a:bodyPr>
            <a:noAutofit/>
          </a:bodyPr>
          <a:lstStyle/>
          <a:p>
            <a:pPr marL="0" indent="0">
              <a:buNone/>
            </a:pPr>
            <a:r>
              <a:rPr lang="en-US" sz="1800" dirty="0"/>
              <a:t>A comprehensive review of the five-year projected </a:t>
            </a:r>
            <a:r>
              <a:rPr lang="en-US" sz="1800" dirty="0" smtClean="0"/>
              <a:t>patent operating </a:t>
            </a:r>
            <a:r>
              <a:rPr lang="en-US" sz="1800" dirty="0"/>
              <a:t>reserve balances </a:t>
            </a:r>
            <a:r>
              <a:rPr lang="en-US" sz="1800" dirty="0" smtClean="0"/>
              <a:t>will </a:t>
            </a:r>
            <a:r>
              <a:rPr lang="en-US" sz="1800" dirty="0"/>
              <a:t>be completed as a part of the requirements-based budget formulation process.  </a:t>
            </a:r>
            <a:endParaRPr lang="en-US" sz="1800" dirty="0" smtClean="0"/>
          </a:p>
          <a:p>
            <a:pPr lvl="1">
              <a:buFont typeface="Arial" panose="020B0604020202020204" pitchFamily="34" charset="0"/>
              <a:buChar char="•"/>
            </a:pPr>
            <a:r>
              <a:rPr lang="en-US" sz="1800" dirty="0" smtClean="0"/>
              <a:t>This </a:t>
            </a:r>
            <a:r>
              <a:rPr lang="en-US" sz="1800" dirty="0"/>
              <a:t>will be accomplished by estimating patent </a:t>
            </a:r>
            <a:r>
              <a:rPr lang="en-US" sz="1800" dirty="0" smtClean="0"/>
              <a:t>fee </a:t>
            </a:r>
            <a:r>
              <a:rPr lang="en-US" sz="1800" dirty="0"/>
              <a:t>collections for each of the five years, subtracting the respective patent </a:t>
            </a:r>
            <a:r>
              <a:rPr lang="en-US" sz="1800" dirty="0" smtClean="0"/>
              <a:t>budgetary </a:t>
            </a:r>
            <a:r>
              <a:rPr lang="en-US" sz="1800" dirty="0"/>
              <a:t>requirements for each of the five years, and accumulating the excess of fees or costs into the beginning operating reserve balance to calculate an estimated ending balance in each of the five years (projected annual operating reserve balance).  </a:t>
            </a:r>
            <a:endParaRPr lang="en-US" sz="1800" dirty="0" smtClean="0"/>
          </a:p>
          <a:p>
            <a:pPr lvl="1">
              <a:buFont typeface="Arial" panose="020B0604020202020204" pitchFamily="34" charset="0"/>
              <a:buChar char="•"/>
            </a:pPr>
            <a:r>
              <a:rPr lang="en-US" sz="1800" dirty="0"/>
              <a:t>T</a:t>
            </a:r>
            <a:r>
              <a:rPr lang="en-US" sz="1800" dirty="0" smtClean="0"/>
              <a:t>he </a:t>
            </a:r>
            <a:r>
              <a:rPr lang="en-US" sz="1800" dirty="0"/>
              <a:t>projected annual operating reserve balance will be evaluated against the </a:t>
            </a:r>
            <a:r>
              <a:rPr lang="en-US" sz="1800" dirty="0" smtClean="0"/>
              <a:t>current </a:t>
            </a:r>
            <a:r>
              <a:rPr lang="en-US" sz="1800" dirty="0"/>
              <a:t>minimum and optimal operating reserve </a:t>
            </a:r>
            <a:r>
              <a:rPr lang="en-US" sz="1800" dirty="0" smtClean="0"/>
              <a:t>amounts.  </a:t>
            </a:r>
            <a:r>
              <a:rPr lang="en-US" sz="1800" dirty="0"/>
              <a:t>Variances between the projected annual operating reserve balances and the minimum acceptable and optimal operating reserve sizes </a:t>
            </a:r>
            <a:r>
              <a:rPr lang="en-US" sz="1800" dirty="0" smtClean="0"/>
              <a:t>will </a:t>
            </a:r>
            <a:r>
              <a:rPr lang="en-US" sz="1800" dirty="0"/>
              <a:t>be </a:t>
            </a:r>
            <a:r>
              <a:rPr lang="en-US" sz="1800" dirty="0" smtClean="0"/>
              <a:t>reviewed </a:t>
            </a:r>
            <a:r>
              <a:rPr lang="en-US" sz="1800" dirty="0"/>
              <a:t>and </a:t>
            </a:r>
            <a:r>
              <a:rPr lang="en-US" sz="1800" dirty="0" smtClean="0"/>
              <a:t>assessed.</a:t>
            </a:r>
            <a:endParaRPr lang="en-US" sz="1800" dirty="0"/>
          </a:p>
        </p:txBody>
      </p:sp>
      <p:sp>
        <p:nvSpPr>
          <p:cNvPr id="4" name="Slide Number Placeholder 3"/>
          <p:cNvSpPr>
            <a:spLocks noGrp="1"/>
          </p:cNvSpPr>
          <p:nvPr>
            <p:ph type="sldNum" sz="quarter" idx="12"/>
          </p:nvPr>
        </p:nvSpPr>
        <p:spPr/>
        <p:txBody>
          <a:bodyPr/>
          <a:lstStyle/>
          <a:p>
            <a:fld id="{92DA454B-C859-4892-B9FA-68B588C9F547}" type="slidenum">
              <a:rPr lang="en-US" smtClean="0"/>
              <a:t>108</a:t>
            </a:fld>
            <a:endParaRPr lang="en-US" dirty="0"/>
          </a:p>
        </p:txBody>
      </p:sp>
    </p:spTree>
    <p:extLst>
      <p:ext uri="{BB962C8B-B14F-4D97-AF65-F5344CB8AC3E}">
        <p14:creationId xmlns:p14="http://schemas.microsoft.com/office/powerpoint/2010/main" val="33745764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856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dirty="0">
                <a:solidFill>
                  <a:schemeClr val="accent2">
                    <a:lumMod val="75000"/>
                  </a:schemeClr>
                </a:solidFill>
              </a:rPr>
              <a:t>Appendix B </a:t>
            </a:r>
            <a:br>
              <a:rPr lang="en-US" dirty="0">
                <a:solidFill>
                  <a:schemeClr val="accent2">
                    <a:lumMod val="75000"/>
                  </a:schemeClr>
                </a:solidFill>
              </a:rPr>
            </a:br>
            <a:r>
              <a:rPr lang="en-US" sz="2800" dirty="0">
                <a:solidFill>
                  <a:schemeClr val="accent2">
                    <a:lumMod val="75000"/>
                  </a:schemeClr>
                </a:solidFill>
              </a:rPr>
              <a:t/>
            </a:r>
            <a:br>
              <a:rPr lang="en-US" sz="2800" dirty="0">
                <a:solidFill>
                  <a:schemeClr val="accent2">
                    <a:lumMod val="75000"/>
                  </a:schemeClr>
                </a:solidFill>
              </a:rPr>
            </a:br>
            <a:r>
              <a:rPr lang="en-US" dirty="0">
                <a:solidFill>
                  <a:schemeClr val="accent2">
                    <a:lumMod val="75000"/>
                  </a:schemeClr>
                </a:solidFill>
              </a:rPr>
              <a:t>Background on Fee Setting Methodology and Analysis</a:t>
            </a:r>
            <a:endParaRPr lang="en-US" dirty="0"/>
          </a:p>
        </p:txBody>
      </p:sp>
      <p:sp>
        <p:nvSpPr>
          <p:cNvPr id="3" name="Slide Number Placeholder 2"/>
          <p:cNvSpPr>
            <a:spLocks noGrp="1"/>
          </p:cNvSpPr>
          <p:nvPr>
            <p:ph type="sldNum" sz="quarter" idx="12"/>
          </p:nvPr>
        </p:nvSpPr>
        <p:spPr/>
        <p:txBody>
          <a:bodyPr/>
          <a:lstStyle/>
          <a:p>
            <a:fld id="{92DA454B-C859-4892-B9FA-68B588C9F547}" type="slidenum">
              <a:rPr lang="en-US" smtClean="0"/>
              <a:pPr/>
              <a:t>11</a:t>
            </a:fld>
            <a:endParaRPr lang="en-US" dirty="0"/>
          </a:p>
        </p:txBody>
      </p:sp>
      <p:sp>
        <p:nvSpPr>
          <p:cNvPr id="4" name="Rectangle 3"/>
          <p:cNvSpPr/>
          <p:nvPr/>
        </p:nvSpPr>
        <p:spPr>
          <a:xfrm>
            <a:off x="186690" y="651214"/>
            <a:ext cx="8763000" cy="3970318"/>
          </a:xfrm>
          <a:prstGeom prst="rect">
            <a:avLst/>
          </a:prstGeom>
        </p:spPr>
        <p:txBody>
          <a:bodyPr wrap="square">
            <a:spAutoFit/>
          </a:bodyPr>
          <a:lstStyle/>
          <a:p>
            <a:pPr algn="ctr"/>
            <a:r>
              <a:rPr lang="en-US" sz="4000" b="1" dirty="0">
                <a:solidFill>
                  <a:schemeClr val="accent2">
                    <a:lumMod val="75000"/>
                  </a:schemeClr>
                </a:solidFill>
              </a:rPr>
              <a:t>Appendix </a:t>
            </a:r>
            <a:r>
              <a:rPr lang="en-US" sz="4000" b="1" dirty="0" smtClean="0">
                <a:solidFill>
                  <a:schemeClr val="accent2">
                    <a:lumMod val="75000"/>
                  </a:schemeClr>
                </a:solidFill>
              </a:rPr>
              <a:t>B </a:t>
            </a:r>
          </a:p>
          <a:p>
            <a:pPr algn="ctr"/>
            <a:endParaRPr lang="en-US" sz="2400" b="1" dirty="0" smtClean="0">
              <a:solidFill>
                <a:schemeClr val="accent2">
                  <a:lumMod val="75000"/>
                </a:schemeClr>
              </a:solidFill>
            </a:endParaRPr>
          </a:p>
          <a:p>
            <a:pPr algn="ctr"/>
            <a:r>
              <a:rPr lang="en-US" sz="4000" b="1" dirty="0" smtClean="0">
                <a:solidFill>
                  <a:schemeClr val="accent2">
                    <a:lumMod val="75000"/>
                  </a:schemeClr>
                </a:solidFill>
              </a:rPr>
              <a:t>Background </a:t>
            </a:r>
            <a:r>
              <a:rPr lang="en-US" sz="4000" b="1" dirty="0">
                <a:solidFill>
                  <a:schemeClr val="accent2">
                    <a:lumMod val="75000"/>
                  </a:schemeClr>
                </a:solidFill>
              </a:rPr>
              <a:t>on </a:t>
            </a:r>
            <a:r>
              <a:rPr lang="en-US" sz="4000" b="1" dirty="0" smtClean="0">
                <a:solidFill>
                  <a:schemeClr val="accent2">
                    <a:lumMod val="75000"/>
                  </a:schemeClr>
                </a:solidFill>
              </a:rPr>
              <a:t>Fee Setting Methodology and Analysis</a:t>
            </a:r>
            <a:endParaRPr lang="en-US" dirty="0" smtClean="0"/>
          </a:p>
          <a:p>
            <a:endParaRPr lang="en-US" dirty="0" smtClean="0"/>
          </a:p>
          <a:p>
            <a:endParaRPr lang="en-US" dirty="0" smtClean="0"/>
          </a:p>
          <a:p>
            <a:r>
              <a:rPr lang="en-US" dirty="0"/>
              <a:t>The information included in this appendix describes the framework and philosophy of USPTO fee setting, the </a:t>
            </a:r>
            <a:r>
              <a:rPr lang="en-US" dirty="0" smtClean="0"/>
              <a:t>biennial fee review process, the methodology </a:t>
            </a:r>
            <a:r>
              <a:rPr lang="en-US" dirty="0"/>
              <a:t>used to recalibrate the fee structure, and an overview of the various analyses completed to arrive at the proposed fee structure.</a:t>
            </a:r>
          </a:p>
        </p:txBody>
      </p:sp>
      <p:cxnSp>
        <p:nvCxnSpPr>
          <p:cNvPr id="6" name="Straight Connector 5"/>
          <p:cNvCxnSpPr/>
          <p:nvPr/>
        </p:nvCxnSpPr>
        <p:spPr>
          <a:xfrm flipV="1">
            <a:off x="133350" y="3190875"/>
            <a:ext cx="8763000" cy="571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059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147"/>
            <a:ext cx="8229600" cy="884058"/>
          </a:xfrm>
        </p:spPr>
        <p:txBody>
          <a:bodyPr>
            <a:noAutofit/>
          </a:bodyPr>
          <a:lstStyle/>
          <a:p>
            <a:r>
              <a:rPr lang="en-US" sz="3600" dirty="0" smtClean="0"/>
              <a:t>Authority and Requirements for Fee Setting</a:t>
            </a:r>
            <a:endParaRPr lang="en-US" sz="3600" dirty="0"/>
          </a:p>
        </p:txBody>
      </p:sp>
      <p:sp>
        <p:nvSpPr>
          <p:cNvPr id="5" name="Content Placeholder 2"/>
          <p:cNvSpPr txBox="1">
            <a:spLocks/>
          </p:cNvSpPr>
          <p:nvPr/>
        </p:nvSpPr>
        <p:spPr>
          <a:xfrm>
            <a:off x="381000" y="1504950"/>
            <a:ext cx="8458200" cy="396398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Section 10 of AIA authorizes the Director of the USPTO to set or adjust by rule all patent and trademark fees established, authorized, or charged under Title 35 of the U.S. Code and the Trademark Act of 1946 (15 U.S.C. § 1051 et seq.), respectively.  </a:t>
            </a:r>
          </a:p>
          <a:p>
            <a:pPr lvl="1">
              <a:buFont typeface="Arial" panose="020B0604020202020204" pitchFamily="34" charset="0"/>
              <a:buChar char="•"/>
            </a:pPr>
            <a:r>
              <a:rPr lang="en-US" sz="1800" dirty="0" smtClean="0"/>
              <a:t>Authority effective on date of enactment (9/16/2011); Sec. 10 (</a:t>
            </a:r>
            <a:r>
              <a:rPr lang="en-US" sz="1800" dirty="0" err="1" smtClean="0"/>
              <a:t>i</a:t>
            </a:r>
            <a:r>
              <a:rPr lang="en-US" sz="1800" dirty="0" smtClean="0"/>
              <a:t>)(1)</a:t>
            </a:r>
          </a:p>
          <a:p>
            <a:pPr lvl="1">
              <a:buFont typeface="Arial" panose="020B0604020202020204" pitchFamily="34" charset="0"/>
              <a:buChar char="•"/>
            </a:pPr>
            <a:r>
              <a:rPr lang="en-US" sz="1800" dirty="0" smtClean="0"/>
              <a:t>Authority terminates 7 years after enactment (9/15/2018); Sec. 10(</a:t>
            </a:r>
            <a:r>
              <a:rPr lang="en-US" sz="1800" dirty="0" err="1" smtClean="0"/>
              <a:t>i</a:t>
            </a:r>
            <a:r>
              <a:rPr lang="en-US" sz="1800" dirty="0" smtClean="0"/>
              <a:t>)(2)</a:t>
            </a:r>
          </a:p>
          <a:p>
            <a:pPr lvl="1">
              <a:buFont typeface="Arial" panose="020B0604020202020204" pitchFamily="34" charset="0"/>
              <a:buChar char="•"/>
            </a:pPr>
            <a:r>
              <a:rPr lang="en-US" sz="1800" dirty="0" smtClean="0"/>
              <a:t>Patent fees may be set to only recover the aggregate estimated cost of the patent operations, including administrative costs to the USPTO; Sec. 10(a)(2)</a:t>
            </a:r>
          </a:p>
          <a:p>
            <a:pPr lvl="1">
              <a:buFont typeface="Arial" panose="020B0604020202020204" pitchFamily="34" charset="0"/>
              <a:buChar char="•"/>
            </a:pPr>
            <a:r>
              <a:rPr lang="en-US" sz="1800" dirty="0" smtClean="0"/>
              <a:t>Trademark fees may be set to only recover the aggregate estimated cost of the trademark operations, including administrative costs to the USPTO; Sec. 10(a)(2)</a:t>
            </a:r>
          </a:p>
        </p:txBody>
      </p:sp>
      <p:sp>
        <p:nvSpPr>
          <p:cNvPr id="3" name="Slide Number Placeholder 2"/>
          <p:cNvSpPr>
            <a:spLocks noGrp="1"/>
          </p:cNvSpPr>
          <p:nvPr>
            <p:ph type="sldNum" sz="quarter" idx="12"/>
          </p:nvPr>
        </p:nvSpPr>
        <p:spPr/>
        <p:txBody>
          <a:bodyPr/>
          <a:lstStyle/>
          <a:p>
            <a:fld id="{92DA454B-C859-4892-B9FA-68B588C9F547}" type="slidenum">
              <a:rPr lang="en-US" smtClean="0"/>
              <a:t>12</a:t>
            </a:fld>
            <a:endParaRPr lang="en-US" dirty="0"/>
          </a:p>
        </p:txBody>
      </p:sp>
    </p:spTree>
    <p:extLst>
      <p:ext uri="{BB962C8B-B14F-4D97-AF65-F5344CB8AC3E}">
        <p14:creationId xmlns:p14="http://schemas.microsoft.com/office/powerpoint/2010/main" val="3522600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147"/>
            <a:ext cx="8229600" cy="884058"/>
          </a:xfrm>
        </p:spPr>
        <p:txBody>
          <a:bodyPr>
            <a:noAutofit/>
          </a:bodyPr>
          <a:lstStyle/>
          <a:p>
            <a:r>
              <a:rPr lang="en-US" sz="3600" dirty="0" smtClean="0"/>
              <a:t>Authority and Requirements for Fee Setting (cont.)</a:t>
            </a:r>
            <a:endParaRPr lang="en-US" sz="3600" dirty="0"/>
          </a:p>
        </p:txBody>
      </p:sp>
      <p:sp>
        <p:nvSpPr>
          <p:cNvPr id="5" name="Content Placeholder 2"/>
          <p:cNvSpPr txBox="1">
            <a:spLocks/>
          </p:cNvSpPr>
          <p:nvPr/>
        </p:nvSpPr>
        <p:spPr>
          <a:xfrm>
            <a:off x="381000" y="1333500"/>
            <a:ext cx="8458200" cy="32670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Font typeface="Wingdings" pitchFamily="2" charset="2"/>
              <a:buChar char="¦"/>
            </a:pPr>
            <a:endParaRPr lang="en-US" sz="1800" dirty="0" smtClean="0"/>
          </a:p>
          <a:p>
            <a:pPr marL="285750" lvl="1">
              <a:buFont typeface="Arial" panose="020B0604020202020204" pitchFamily="34" charset="0"/>
              <a:buChar char="•"/>
            </a:pPr>
            <a:r>
              <a:rPr lang="en-US" sz="1800" dirty="0" smtClean="0"/>
              <a:t>When patent fees for filing, searching, examining, issuing, appealing, and maintaining patent applications and patents are set using this authority, those fees shall be reduced as follows; Sec. 10(b):</a:t>
            </a:r>
          </a:p>
          <a:p>
            <a:pPr lvl="1">
              <a:buFont typeface="Arial" panose="020B0604020202020204" pitchFamily="34" charset="0"/>
              <a:buChar char="•"/>
            </a:pPr>
            <a:r>
              <a:rPr lang="en-US" sz="1800" dirty="0" smtClean="0"/>
              <a:t>By 50% for small entities that qualify for reduced fees under 35 U.S.C. 41(h)(1)</a:t>
            </a:r>
          </a:p>
          <a:p>
            <a:pPr lvl="1">
              <a:buFont typeface="Arial" panose="020B0604020202020204" pitchFamily="34" charset="0"/>
              <a:buChar char="•"/>
            </a:pPr>
            <a:r>
              <a:rPr lang="en-US" sz="1800" dirty="0" smtClean="0"/>
              <a:t>By 75% for micro entities as defined in 35 U.S.C. 123, as added by Sec. 10(g) of AIA</a:t>
            </a:r>
            <a:endParaRPr lang="en-US" sz="1800" dirty="0"/>
          </a:p>
        </p:txBody>
      </p:sp>
      <p:sp>
        <p:nvSpPr>
          <p:cNvPr id="3" name="Slide Number Placeholder 2"/>
          <p:cNvSpPr>
            <a:spLocks noGrp="1"/>
          </p:cNvSpPr>
          <p:nvPr>
            <p:ph type="sldNum" sz="quarter" idx="12"/>
          </p:nvPr>
        </p:nvSpPr>
        <p:spPr/>
        <p:txBody>
          <a:bodyPr/>
          <a:lstStyle/>
          <a:p>
            <a:fld id="{92DA454B-C859-4892-B9FA-68B588C9F547}" type="slidenum">
              <a:rPr lang="en-US" smtClean="0"/>
              <a:t>13</a:t>
            </a:fld>
            <a:endParaRPr lang="en-US" dirty="0"/>
          </a:p>
        </p:txBody>
      </p:sp>
    </p:spTree>
    <p:extLst>
      <p:ext uri="{BB962C8B-B14F-4D97-AF65-F5344CB8AC3E}">
        <p14:creationId xmlns:p14="http://schemas.microsoft.com/office/powerpoint/2010/main" val="1985052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147"/>
            <a:ext cx="8229600" cy="884058"/>
          </a:xfrm>
        </p:spPr>
        <p:txBody>
          <a:bodyPr>
            <a:noAutofit/>
          </a:bodyPr>
          <a:lstStyle/>
          <a:p>
            <a:r>
              <a:rPr lang="en-US" sz="3600" dirty="0" smtClean="0"/>
              <a:t>Authority and Requirements for Fee Setting (cont.)</a:t>
            </a:r>
            <a:endParaRPr lang="en-US" sz="3600" dirty="0"/>
          </a:p>
        </p:txBody>
      </p:sp>
      <p:sp>
        <p:nvSpPr>
          <p:cNvPr id="7" name="Content Placeholder 2"/>
          <p:cNvSpPr txBox="1">
            <a:spLocks/>
          </p:cNvSpPr>
          <p:nvPr/>
        </p:nvSpPr>
        <p:spPr>
          <a:xfrm>
            <a:off x="380999" y="1381125"/>
            <a:ext cx="8601075" cy="39354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Fee Setting Authority Process</a:t>
            </a:r>
          </a:p>
          <a:p>
            <a:pPr lvl="1">
              <a:buFont typeface="Arial" panose="020B0604020202020204" pitchFamily="34" charset="0"/>
              <a:buChar char="•"/>
            </a:pPr>
            <a:r>
              <a:rPr lang="en-US" sz="1800" dirty="0" smtClean="0"/>
              <a:t>Annually, the USPTO shall consult with the Patent Public Advisory Committee (PPAC) on the advisability of reducing fees; Sec. 10(c) </a:t>
            </a:r>
          </a:p>
          <a:p>
            <a:pPr lvl="1">
              <a:buFont typeface="Arial" panose="020B0604020202020204" pitchFamily="34" charset="0"/>
              <a:buChar char="•"/>
            </a:pPr>
            <a:r>
              <a:rPr lang="en-US" sz="1800" dirty="0" smtClean="0"/>
              <a:t>USPTO shall provide PPAC proposed fees not less than 45 days prior to publishing the proposed fee(s) in the Federal Register; Sec. 10 (d)(1)</a:t>
            </a:r>
          </a:p>
          <a:p>
            <a:pPr lvl="1">
              <a:buFont typeface="Arial" panose="020B0604020202020204" pitchFamily="34" charset="0"/>
              <a:buChar char="•"/>
            </a:pPr>
            <a:r>
              <a:rPr lang="en-US" sz="1800" dirty="0" smtClean="0"/>
              <a:t>PPAC shall hold a public hearing related to the proposed fee(s) during the first 30 days of the 45 day period; Sec. 10(d)(2)(B)</a:t>
            </a:r>
          </a:p>
          <a:p>
            <a:pPr lvl="1">
              <a:buFont typeface="Arial" panose="020B0604020202020204" pitchFamily="34" charset="0"/>
              <a:buChar char="•"/>
            </a:pPr>
            <a:r>
              <a:rPr lang="en-US" sz="1800" dirty="0" smtClean="0"/>
              <a:t>PPAC shall make a written report with comments, advice, and recommendations related to the proposed fees available to the public; Sec. 10(d)(3)</a:t>
            </a:r>
          </a:p>
          <a:p>
            <a:pPr lvl="2"/>
            <a:r>
              <a:rPr lang="en-US" sz="1800" dirty="0" smtClean="0"/>
              <a:t>USPTO shall consider and analyze the report before setting or adjusting the proposed fee(s); Sec. 10(d)(4)</a:t>
            </a:r>
          </a:p>
        </p:txBody>
      </p:sp>
      <p:sp>
        <p:nvSpPr>
          <p:cNvPr id="3" name="Slide Number Placeholder 2"/>
          <p:cNvSpPr>
            <a:spLocks noGrp="1"/>
          </p:cNvSpPr>
          <p:nvPr>
            <p:ph type="sldNum" sz="quarter" idx="12"/>
          </p:nvPr>
        </p:nvSpPr>
        <p:spPr/>
        <p:txBody>
          <a:bodyPr/>
          <a:lstStyle/>
          <a:p>
            <a:fld id="{92DA454B-C859-4892-B9FA-68B588C9F547}" type="slidenum">
              <a:rPr lang="en-US" smtClean="0"/>
              <a:t>14</a:t>
            </a:fld>
            <a:endParaRPr lang="en-US" dirty="0"/>
          </a:p>
        </p:txBody>
      </p:sp>
    </p:spTree>
    <p:extLst>
      <p:ext uri="{BB962C8B-B14F-4D97-AF65-F5344CB8AC3E}">
        <p14:creationId xmlns:p14="http://schemas.microsoft.com/office/powerpoint/2010/main" val="2917887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147"/>
            <a:ext cx="8229600" cy="884058"/>
          </a:xfrm>
        </p:spPr>
        <p:txBody>
          <a:bodyPr>
            <a:noAutofit/>
          </a:bodyPr>
          <a:lstStyle/>
          <a:p>
            <a:r>
              <a:rPr lang="en-US" sz="3600" dirty="0" smtClean="0"/>
              <a:t>Authority and Requirements for Fee Setting (cont.)</a:t>
            </a:r>
            <a:endParaRPr lang="en-US" sz="3600" dirty="0"/>
          </a:p>
        </p:txBody>
      </p:sp>
      <p:sp>
        <p:nvSpPr>
          <p:cNvPr id="4" name="Content Placeholder 2"/>
          <p:cNvSpPr txBox="1">
            <a:spLocks/>
          </p:cNvSpPr>
          <p:nvPr/>
        </p:nvSpPr>
        <p:spPr>
          <a:xfrm>
            <a:off x="161922" y="1343025"/>
            <a:ext cx="8791578" cy="40576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Fee Setting Authority Process </a:t>
            </a:r>
            <a:r>
              <a:rPr lang="en-US" sz="1800" i="1" dirty="0" smtClean="0"/>
              <a:t>(continued)</a:t>
            </a:r>
          </a:p>
          <a:p>
            <a:pPr lvl="1">
              <a:buFont typeface="Arial" panose="020B0604020202020204" pitchFamily="34" charset="0"/>
              <a:buChar char="•"/>
            </a:pPr>
            <a:r>
              <a:rPr lang="en-US" sz="1800" dirty="0" smtClean="0"/>
              <a:t>USPTO shall publish any proposed fee change in the </a:t>
            </a:r>
            <a:r>
              <a:rPr lang="en-US" sz="1800" i="1" dirty="0" smtClean="0"/>
              <a:t>Federal Register</a:t>
            </a:r>
            <a:r>
              <a:rPr lang="en-US" sz="1800" dirty="0" smtClean="0"/>
              <a:t>; Sec. 10(e)(1)(A)</a:t>
            </a:r>
          </a:p>
          <a:p>
            <a:pPr lvl="2"/>
            <a:r>
              <a:rPr lang="en-US" sz="1800" dirty="0" smtClean="0"/>
              <a:t>The proposal shall include the rationale and purpose for the proposal, including possible expectations or benefits; Sec. 10(e)(1)(B)</a:t>
            </a:r>
          </a:p>
          <a:p>
            <a:pPr lvl="2"/>
            <a:r>
              <a:rPr lang="en-US" sz="1800" dirty="0" smtClean="0"/>
              <a:t>No later than the date published, the USPTO shall notify Congress of the proposed change; Sec. 10(e)(1)(C)</a:t>
            </a:r>
          </a:p>
          <a:p>
            <a:pPr lvl="1">
              <a:buFont typeface="Arial" panose="020B0604020202020204" pitchFamily="34" charset="0"/>
              <a:buChar char="•"/>
            </a:pPr>
            <a:r>
              <a:rPr lang="en-US" sz="1800" dirty="0" smtClean="0"/>
              <a:t>The public comment period will be not less than 45 days; Sec. 10(e)(2)</a:t>
            </a:r>
          </a:p>
          <a:p>
            <a:pPr lvl="1">
              <a:buFont typeface="Arial" panose="020B0604020202020204" pitchFamily="34" charset="0"/>
              <a:buChar char="•"/>
            </a:pPr>
            <a:r>
              <a:rPr lang="en-US" sz="1800" dirty="0" smtClean="0"/>
              <a:t>The final rule will be published in the </a:t>
            </a:r>
            <a:r>
              <a:rPr lang="en-US" sz="1800" i="1" dirty="0" smtClean="0"/>
              <a:t>Federal Register </a:t>
            </a:r>
            <a:r>
              <a:rPr lang="en-US" sz="1800" dirty="0" smtClean="0"/>
              <a:t>and </a:t>
            </a:r>
            <a:r>
              <a:rPr lang="en-US" sz="1800" i="1" dirty="0" smtClean="0"/>
              <a:t>Official Gazette</a:t>
            </a:r>
            <a:r>
              <a:rPr lang="en-US" sz="1800" dirty="0" smtClean="0"/>
              <a:t>; Sec. 10(e)(3)</a:t>
            </a:r>
          </a:p>
          <a:p>
            <a:pPr lvl="2"/>
            <a:r>
              <a:rPr lang="en-US" sz="1800" dirty="0" smtClean="0"/>
              <a:t>The new or adjusted fee(s) may not become effective before 45 days after publishing the final rule; Sec. 10(e)(4)(A)</a:t>
            </a:r>
          </a:p>
          <a:p>
            <a:pPr lvl="2"/>
            <a:r>
              <a:rPr lang="en-US" sz="1800" dirty="0" smtClean="0"/>
              <a:t>Congress may pass a law to disapprove the new or adjusted fee(s); Sec. 10(e)(4)(B) </a:t>
            </a:r>
          </a:p>
        </p:txBody>
      </p:sp>
      <p:sp>
        <p:nvSpPr>
          <p:cNvPr id="3" name="Slide Number Placeholder 2"/>
          <p:cNvSpPr>
            <a:spLocks noGrp="1"/>
          </p:cNvSpPr>
          <p:nvPr>
            <p:ph type="sldNum" sz="quarter" idx="12"/>
          </p:nvPr>
        </p:nvSpPr>
        <p:spPr/>
        <p:txBody>
          <a:bodyPr/>
          <a:lstStyle/>
          <a:p>
            <a:fld id="{92DA454B-C859-4892-B9FA-68B588C9F547}" type="slidenum">
              <a:rPr lang="en-US" smtClean="0"/>
              <a:t>15</a:t>
            </a:fld>
            <a:endParaRPr lang="en-US" dirty="0"/>
          </a:p>
        </p:txBody>
      </p:sp>
    </p:spTree>
    <p:extLst>
      <p:ext uri="{BB962C8B-B14F-4D97-AF65-F5344CB8AC3E}">
        <p14:creationId xmlns:p14="http://schemas.microsoft.com/office/powerpoint/2010/main" val="283744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Biennial Fee Review</a:t>
            </a:r>
            <a:endParaRPr lang="en-US" sz="3600" dirty="0"/>
          </a:p>
        </p:txBody>
      </p:sp>
      <p:sp>
        <p:nvSpPr>
          <p:cNvPr id="3" name="Content Placeholder 2"/>
          <p:cNvSpPr>
            <a:spLocks noGrp="1"/>
          </p:cNvSpPr>
          <p:nvPr>
            <p:ph idx="1"/>
          </p:nvPr>
        </p:nvSpPr>
        <p:spPr>
          <a:xfrm>
            <a:off x="457199" y="981075"/>
            <a:ext cx="8467725" cy="4391025"/>
          </a:xfrm>
        </p:spPr>
        <p:txBody>
          <a:bodyPr>
            <a:normAutofit lnSpcReduction="10000"/>
          </a:bodyPr>
          <a:lstStyle/>
          <a:p>
            <a:pPr marL="0" indent="0">
              <a:buNone/>
            </a:pPr>
            <a:r>
              <a:rPr lang="en-US" sz="1800" dirty="0"/>
              <a:t>Proposals were developed to align with the Office’s fee structure philosophy and the goal to provide sufficient financial resources to facilitate the effective administration of the United States intellectual property system.  The following objectives have been established in support of this goal</a:t>
            </a:r>
            <a:r>
              <a:rPr lang="en-US" sz="1800" dirty="0" smtClean="0"/>
              <a:t>:</a:t>
            </a:r>
            <a:endParaRPr lang="en-US" sz="1800" dirty="0"/>
          </a:p>
          <a:p>
            <a:r>
              <a:rPr lang="en-US" sz="1800" dirty="0" smtClean="0"/>
              <a:t>Promote </a:t>
            </a:r>
            <a:r>
              <a:rPr lang="en-US" sz="1800" dirty="0"/>
              <a:t>Administration innovation strategies</a:t>
            </a:r>
          </a:p>
          <a:p>
            <a:r>
              <a:rPr lang="en-US" sz="1800" dirty="0"/>
              <a:t>Align fees with the full cost of products and services</a:t>
            </a:r>
          </a:p>
          <a:p>
            <a:r>
              <a:rPr lang="en-US" sz="1800" dirty="0"/>
              <a:t>Set fees to facilitate the effective administration of the </a:t>
            </a:r>
            <a:r>
              <a:rPr lang="en-US" sz="1800" dirty="0" smtClean="0"/>
              <a:t>patent and trademark system</a:t>
            </a:r>
          </a:p>
          <a:p>
            <a:r>
              <a:rPr lang="en-US" sz="1800" dirty="0" smtClean="0"/>
              <a:t>Offer </a:t>
            </a:r>
            <a:r>
              <a:rPr lang="en-US" sz="1800" dirty="0"/>
              <a:t>application processing </a:t>
            </a:r>
            <a:r>
              <a:rPr lang="en-US" sz="1800" dirty="0" smtClean="0"/>
              <a:t>options</a:t>
            </a:r>
          </a:p>
          <a:p>
            <a:endParaRPr lang="en-US" sz="900" dirty="0"/>
          </a:p>
          <a:p>
            <a:pPr marL="0" indent="0">
              <a:buNone/>
            </a:pPr>
            <a:r>
              <a:rPr lang="en-US" sz="1800" dirty="0" smtClean="0"/>
              <a:t>During the biennial </a:t>
            </a:r>
            <a:r>
              <a:rPr lang="en-US" sz="1800" dirty="0"/>
              <a:t>f</a:t>
            </a:r>
            <a:r>
              <a:rPr lang="en-US" sz="1800" dirty="0" smtClean="0"/>
              <a:t>ee </a:t>
            </a:r>
            <a:r>
              <a:rPr lang="en-US" sz="1800" dirty="0"/>
              <a:t>r</a:t>
            </a:r>
            <a:r>
              <a:rPr lang="en-US" sz="1800" dirty="0" smtClean="0"/>
              <a:t>eview, </a:t>
            </a:r>
            <a:r>
              <a:rPr lang="en-US" sz="1800" dirty="0"/>
              <a:t>the </a:t>
            </a:r>
            <a:r>
              <a:rPr lang="en-US" sz="1800" dirty="0" smtClean="0"/>
              <a:t>USPTO followed the </a:t>
            </a:r>
            <a:r>
              <a:rPr lang="en-US" sz="1800" dirty="0"/>
              <a:t>defined </a:t>
            </a:r>
            <a:r>
              <a:rPr lang="en-US" sz="1800" dirty="0" smtClean="0"/>
              <a:t>fee </a:t>
            </a:r>
            <a:r>
              <a:rPr lang="en-US" sz="1800" dirty="0"/>
              <a:t>structure philosophy, which </a:t>
            </a:r>
            <a:r>
              <a:rPr lang="en-US" sz="1800" dirty="0" smtClean="0"/>
              <a:t>includes </a:t>
            </a:r>
            <a:r>
              <a:rPr lang="en-US" sz="1800" dirty="0"/>
              <a:t>a goal, objectives, and guiding principles.  This philosophy </a:t>
            </a:r>
            <a:r>
              <a:rPr lang="en-US" sz="1800" dirty="0" smtClean="0"/>
              <a:t>provides </a:t>
            </a:r>
            <a:r>
              <a:rPr lang="en-US" sz="1800" dirty="0"/>
              <a:t>the framework upon which analysis and decisions </a:t>
            </a:r>
            <a:r>
              <a:rPr lang="en-US" sz="1800" dirty="0" smtClean="0"/>
              <a:t>are based.</a:t>
            </a:r>
          </a:p>
          <a:p>
            <a:endParaRPr lang="en-US" sz="900" dirty="0"/>
          </a:p>
          <a:p>
            <a:pPr marL="0" lvl="2" indent="0">
              <a:buNone/>
            </a:pPr>
            <a:r>
              <a:rPr lang="en-US" sz="1800" dirty="0"/>
              <a:t>A high-level timeline of the biennial fee review to date is presented on the following page.</a:t>
            </a:r>
          </a:p>
          <a:p>
            <a:endParaRPr lang="en-US" sz="1600" dirty="0"/>
          </a:p>
        </p:txBody>
      </p:sp>
      <p:sp>
        <p:nvSpPr>
          <p:cNvPr id="4" name="Slide Number Placeholder 3"/>
          <p:cNvSpPr>
            <a:spLocks noGrp="1"/>
          </p:cNvSpPr>
          <p:nvPr>
            <p:ph type="sldNum" sz="quarter" idx="12"/>
          </p:nvPr>
        </p:nvSpPr>
        <p:spPr/>
        <p:txBody>
          <a:bodyPr/>
          <a:lstStyle/>
          <a:p>
            <a:fld id="{92DA454B-C859-4892-B9FA-68B588C9F547}" type="slidenum">
              <a:rPr lang="en-US" smtClean="0"/>
              <a:t>16</a:t>
            </a:fld>
            <a:endParaRPr lang="en-US" dirty="0"/>
          </a:p>
        </p:txBody>
      </p:sp>
    </p:spTree>
    <p:extLst>
      <p:ext uri="{BB962C8B-B14F-4D97-AF65-F5344CB8AC3E}">
        <p14:creationId xmlns:p14="http://schemas.microsoft.com/office/powerpoint/2010/main" val="3743035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 y="17130"/>
            <a:ext cx="8229598" cy="468645"/>
          </a:xfrm>
        </p:spPr>
        <p:txBody>
          <a:bodyPr>
            <a:noAutofit/>
          </a:bodyPr>
          <a:lstStyle/>
          <a:p>
            <a:pPr lvl="1" algn="l" defTabSz="457200" rtl="0">
              <a:spcBef>
                <a:spcPct val="0"/>
              </a:spcBef>
            </a:pPr>
            <a:r>
              <a:rPr lang="en-US" sz="3600" b="1" dirty="0" smtClean="0">
                <a:latin typeface="+mn-lt"/>
              </a:rPr>
              <a:t>Biennial Fee Review Process</a:t>
            </a:r>
            <a:endParaRPr lang="en-US" sz="3600" b="1" i="1" dirty="0">
              <a:latin typeface="+mn-lt"/>
            </a:endParaRPr>
          </a:p>
        </p:txBody>
      </p:sp>
      <p:pic>
        <p:nvPicPr>
          <p:cNvPr id="6" name="Picture 5" descr="From October to December, the OCFO conducts a preliminary analysis and issue call for fee adjustment proposal, and submits the proposal to the Business Units&#10;From January to July, OCFO consolidates and reviews proposals. They draft a preliminary recommendation and present it to the Business Units&#10;From August to October, the Business Units and OCFO develop recommendations and present them to the Executive Committee and U/S and Director&#10;The U/S and Director approves or modifies the recommendations and sends them back to the OCFO and Business Units&#10;The OCFO and Business Units engage with stakeholders and the PACs&#10;The OCFO and Business Units engage with External Stakeholders to provide comments and questions&#10;In November, USPTO holds the Public Advisory Committee Hearing 30 days after they are notified of the proposed fee changes&#10;Then, USPTO proceeds with the Rulemaking process&#10;" title="Biennial Fee Review Proces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3755"/>
            <a:ext cx="9144000" cy="5186240"/>
          </a:xfrm>
          <a:prstGeom prst="rect">
            <a:avLst/>
          </a:prstGeom>
        </p:spPr>
      </p:pic>
      <p:sp>
        <p:nvSpPr>
          <p:cNvPr id="7" name="TextBox 6"/>
          <p:cNvSpPr txBox="1"/>
          <p:nvPr/>
        </p:nvSpPr>
        <p:spPr>
          <a:xfrm>
            <a:off x="8214359" y="5237018"/>
            <a:ext cx="497379" cy="307777"/>
          </a:xfrm>
          <a:prstGeom prst="rect">
            <a:avLst/>
          </a:prstGeom>
          <a:solidFill>
            <a:schemeClr val="bg1"/>
          </a:solidFill>
        </p:spPr>
        <p:txBody>
          <a:bodyPr wrap="square" rtlCol="0">
            <a:spAutoFit/>
          </a:bodyPr>
          <a:lstStyle/>
          <a:p>
            <a:r>
              <a:rPr lang="en-US" sz="1400" dirty="0" smtClean="0"/>
              <a:t>17</a:t>
            </a:r>
            <a:endParaRPr lang="en-US" dirty="0"/>
          </a:p>
        </p:txBody>
      </p:sp>
    </p:spTree>
    <p:extLst>
      <p:ext uri="{BB962C8B-B14F-4D97-AF65-F5344CB8AC3E}">
        <p14:creationId xmlns:p14="http://schemas.microsoft.com/office/powerpoint/2010/main" val="3888660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6604"/>
            <a:ext cx="8229600" cy="3954995"/>
          </a:xfrm>
        </p:spPr>
        <p:txBody>
          <a:bodyPr>
            <a:normAutofit lnSpcReduction="10000"/>
          </a:bodyPr>
          <a:lstStyle/>
          <a:p>
            <a:pPr marL="0" indent="0">
              <a:buNone/>
            </a:pPr>
            <a:r>
              <a:rPr lang="en-US" sz="1800" dirty="0" smtClean="0"/>
              <a:t>The Office of Management and Budget (OMB) </a:t>
            </a:r>
            <a:r>
              <a:rPr lang="en-US" sz="1800" dirty="0"/>
              <a:t>will impose a blackout period for any rule not effective before the change in administration (January 20, 2017</a:t>
            </a:r>
            <a:r>
              <a:rPr lang="en-US" sz="1800" dirty="0" smtClean="0"/>
              <a:t>).  This </a:t>
            </a:r>
            <a:r>
              <a:rPr lang="en-US" sz="1800" dirty="0"/>
              <a:t>means USPTO has a tight timeline to implement a fee </a:t>
            </a:r>
            <a:r>
              <a:rPr lang="en-US" sz="1800" dirty="0" smtClean="0"/>
              <a:t>rule.</a:t>
            </a:r>
            <a:endParaRPr lang="en-US" sz="1800" dirty="0"/>
          </a:p>
          <a:p>
            <a:endParaRPr lang="en-US" sz="1800" dirty="0"/>
          </a:p>
          <a:p>
            <a:r>
              <a:rPr lang="en-US" sz="1800" dirty="0"/>
              <a:t>It is estimated that a draft </a:t>
            </a:r>
            <a:r>
              <a:rPr lang="en-US" sz="1800" dirty="0" smtClean="0"/>
              <a:t>notice of proposed rulemaking (NPRM) </a:t>
            </a:r>
            <a:r>
              <a:rPr lang="en-US" sz="1800" dirty="0"/>
              <a:t>would need to be transmitted to OMB </a:t>
            </a:r>
            <a:r>
              <a:rPr lang="en-US" sz="1800" dirty="0" smtClean="0"/>
              <a:t>around January 2016</a:t>
            </a:r>
          </a:p>
          <a:p>
            <a:r>
              <a:rPr lang="en-US" sz="1800" dirty="0" smtClean="0"/>
              <a:t>Additional requirements include: updated budget plans, workload and fee forecasting, regulatory and economic impact assessment, paperwork reduction act compliance, and changes to our IT systems and electronic forms</a:t>
            </a:r>
            <a:endParaRPr lang="en-US" sz="1800" dirty="0"/>
          </a:p>
          <a:p>
            <a:r>
              <a:rPr lang="en-US" sz="1800" dirty="0"/>
              <a:t>OMB requests a final rule for review in the </a:t>
            </a:r>
            <a:r>
              <a:rPr lang="en-US" sz="1800" dirty="0" smtClean="0"/>
              <a:t>early summer </a:t>
            </a:r>
            <a:r>
              <a:rPr lang="en-US" sz="1800" dirty="0"/>
              <a:t>of 2016 to allow adequate time for clearance, publication, and </a:t>
            </a:r>
            <a:r>
              <a:rPr lang="en-US" sz="1800" dirty="0" smtClean="0"/>
              <a:t>implementation</a:t>
            </a:r>
          </a:p>
          <a:p>
            <a:r>
              <a:rPr lang="en-US" sz="1800" dirty="0" smtClean="0"/>
              <a:t>Expected implementation date of early January 2017 requires a tight timeline to address and meet all requirements</a:t>
            </a:r>
            <a:endParaRPr lang="en-US" sz="1800" dirty="0"/>
          </a:p>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18</a:t>
            </a:fld>
            <a:endParaRPr lang="en-US" dirty="0"/>
          </a:p>
        </p:txBody>
      </p:sp>
      <p:sp>
        <p:nvSpPr>
          <p:cNvPr id="5" name="Title 1"/>
          <p:cNvSpPr>
            <a:spLocks noGrp="1"/>
          </p:cNvSpPr>
          <p:nvPr>
            <p:ph type="title"/>
          </p:nvPr>
        </p:nvSpPr>
        <p:spPr>
          <a:xfrm>
            <a:off x="144780" y="354344"/>
            <a:ext cx="8229598" cy="468645"/>
          </a:xfrm>
        </p:spPr>
        <p:txBody>
          <a:bodyPr>
            <a:noAutofit/>
          </a:bodyPr>
          <a:lstStyle/>
          <a:p>
            <a:pPr lvl="1" algn="l" defTabSz="457200" rtl="0">
              <a:spcBef>
                <a:spcPct val="0"/>
              </a:spcBef>
            </a:pPr>
            <a:r>
              <a:rPr lang="en-US" sz="3600" b="1" dirty="0" smtClean="0">
                <a:latin typeface="+mn-lt"/>
              </a:rPr>
              <a:t>Rulemaking Timeline Considerations</a:t>
            </a:r>
            <a:endParaRPr lang="en-US" sz="3600" b="1" i="1" dirty="0">
              <a:latin typeface="+mn-lt"/>
            </a:endParaRPr>
          </a:p>
        </p:txBody>
      </p:sp>
    </p:spTree>
    <p:extLst>
      <p:ext uri="{BB962C8B-B14F-4D97-AF65-F5344CB8AC3E}">
        <p14:creationId xmlns:p14="http://schemas.microsoft.com/office/powerpoint/2010/main" val="807301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53340" y="222514"/>
            <a:ext cx="7162800" cy="625211"/>
          </a:xfrm>
        </p:spPr>
        <p:txBody>
          <a:bodyPr>
            <a:normAutofit fontScale="90000"/>
          </a:bodyPr>
          <a:lstStyle/>
          <a:p>
            <a:pPr eaLnBrk="1" hangingPunct="1"/>
            <a:r>
              <a:rPr lang="en-US" sz="4000" dirty="0" smtClean="0"/>
              <a:t>Fee Structure Philosophy</a:t>
            </a:r>
            <a:endParaRPr lang="en-US" sz="4000" baseline="60000" dirty="0" smtClean="0"/>
          </a:p>
        </p:txBody>
      </p:sp>
      <p:grpSp>
        <p:nvGrpSpPr>
          <p:cNvPr id="3" name="Group 2" title="Guiding Principles"/>
          <p:cNvGrpSpPr/>
          <p:nvPr/>
        </p:nvGrpSpPr>
        <p:grpSpPr>
          <a:xfrm>
            <a:off x="6990715" y="69452"/>
            <a:ext cx="2001838" cy="858573"/>
            <a:chOff x="6975475" y="282575"/>
            <a:chExt cx="2001838" cy="1030288"/>
          </a:xfrm>
        </p:grpSpPr>
        <p:sp>
          <p:nvSpPr>
            <p:cNvPr id="34820" name="AutoShape 3"/>
            <p:cNvSpPr>
              <a:spLocks noChangeArrowheads="1"/>
            </p:cNvSpPr>
            <p:nvPr/>
          </p:nvSpPr>
          <p:spPr bwMode="auto">
            <a:xfrm>
              <a:off x="6975475" y="282575"/>
              <a:ext cx="2001838" cy="1030288"/>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8634" tIns="34317" rIns="68634" bIns="34317" anchorCtr="1"/>
            <a:lstStyle/>
            <a:p>
              <a:pPr algn="ctr">
                <a:spcBef>
                  <a:spcPct val="0"/>
                </a:spcBef>
                <a:buSzPct val="75000"/>
                <a:buFont typeface="Wingdings" pitchFamily="2" charset="2"/>
                <a:buNone/>
              </a:pPr>
              <a:r>
                <a:rPr lang="en-US" sz="1500" b="1" dirty="0">
                  <a:solidFill>
                    <a:srgbClr val="FF0000"/>
                  </a:solidFill>
                </a:rPr>
                <a:t>Guiding Principles   </a:t>
              </a:r>
              <a:endParaRPr lang="en-US" sz="1100" b="1" dirty="0">
                <a:solidFill>
                  <a:srgbClr val="FF0000"/>
                </a:solidFill>
              </a:endParaRPr>
            </a:p>
            <a:p>
              <a:pPr algn="ctr">
                <a:spcBef>
                  <a:spcPct val="0"/>
                </a:spcBef>
              </a:pPr>
              <a:endParaRPr lang="en-US" sz="600" b="1" dirty="0"/>
            </a:p>
            <a:p>
              <a:pPr>
                <a:spcBef>
                  <a:spcPct val="0"/>
                </a:spcBef>
              </a:pPr>
              <a:r>
                <a:rPr lang="en-US" sz="1000" b="1" smtClean="0">
                  <a:solidFill>
                    <a:srgbClr val="00246C"/>
                  </a:solidFill>
                </a:rPr>
                <a:t>Self-Sustaining</a:t>
              </a:r>
              <a:r>
                <a:rPr lang="en-US" sz="1000" b="1" dirty="0">
                  <a:solidFill>
                    <a:srgbClr val="00246C"/>
                  </a:solidFill>
                </a:rPr>
                <a:t>	</a:t>
              </a:r>
              <a:r>
                <a:rPr lang="en-US" sz="1000" b="1" dirty="0" smtClean="0">
                  <a:solidFill>
                    <a:srgbClr val="00246C"/>
                  </a:solidFill>
                </a:rPr>
                <a:t>   Transparent</a:t>
              </a:r>
              <a:endParaRPr lang="en-US" sz="1000" b="1" dirty="0">
                <a:solidFill>
                  <a:srgbClr val="00246C"/>
                </a:solidFill>
              </a:endParaRPr>
            </a:p>
            <a:p>
              <a:pPr>
                <a:spcBef>
                  <a:spcPct val="0"/>
                </a:spcBef>
              </a:pPr>
              <a:r>
                <a:rPr lang="en-US" sz="1000" b="1" dirty="0">
                  <a:solidFill>
                    <a:srgbClr val="00246C"/>
                  </a:solidFill>
                </a:rPr>
                <a:t>Streamlined	</a:t>
              </a:r>
              <a:r>
                <a:rPr lang="en-US" sz="1000" b="1" dirty="0" smtClean="0">
                  <a:solidFill>
                    <a:srgbClr val="00246C"/>
                  </a:solidFill>
                </a:rPr>
                <a:t>    Balanced</a:t>
              </a:r>
              <a:endParaRPr lang="en-US" sz="1000" b="1" dirty="0">
                <a:solidFill>
                  <a:srgbClr val="00246C"/>
                </a:solidFill>
              </a:endParaRPr>
            </a:p>
            <a:p>
              <a:pPr>
                <a:spcBef>
                  <a:spcPct val="0"/>
                </a:spcBef>
              </a:pPr>
              <a:r>
                <a:rPr lang="en-US" sz="1000" b="1" dirty="0">
                  <a:solidFill>
                    <a:srgbClr val="00246C"/>
                  </a:solidFill>
                </a:rPr>
                <a:t>Dynamic	</a:t>
              </a:r>
              <a:r>
                <a:rPr lang="en-US" sz="1000" b="1" dirty="0" smtClean="0">
                  <a:solidFill>
                    <a:srgbClr val="00246C"/>
                  </a:solidFill>
                </a:rPr>
                <a:t>    Agile</a:t>
              </a:r>
              <a:endParaRPr lang="en-US" sz="1000" b="1" dirty="0">
                <a:solidFill>
                  <a:srgbClr val="00246C"/>
                </a:solidFill>
              </a:endParaRPr>
            </a:p>
          </p:txBody>
        </p:sp>
        <p:sp>
          <p:nvSpPr>
            <p:cNvPr id="34821" name="AutoShape 4"/>
            <p:cNvSpPr>
              <a:spLocks noChangeArrowheads="1"/>
            </p:cNvSpPr>
            <p:nvPr/>
          </p:nvSpPr>
          <p:spPr bwMode="auto">
            <a:xfrm>
              <a:off x="7032625" y="339725"/>
              <a:ext cx="1887538" cy="285750"/>
            </a:xfrm>
            <a:prstGeom prst="roundRect">
              <a:avLst>
                <a:gd name="adj" fmla="val 25000"/>
              </a:avLst>
            </a:prstGeom>
            <a:solidFill>
              <a:srgbClr val="00246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634" tIns="34317" rIns="68634" bIns="34317" anchor="ctr"/>
            <a:lstStyle/>
            <a:p>
              <a:pPr algn="ctr">
                <a:spcBef>
                  <a:spcPct val="0"/>
                </a:spcBef>
              </a:pPr>
              <a:r>
                <a:rPr lang="en-US" sz="1500" b="1" dirty="0">
                  <a:solidFill>
                    <a:srgbClr val="FF0000"/>
                  </a:solidFill>
                </a:rPr>
                <a:t>Guiding Principles</a:t>
              </a:r>
            </a:p>
          </p:txBody>
        </p:sp>
      </p:grpSp>
      <p:grpSp>
        <p:nvGrpSpPr>
          <p:cNvPr id="4" name="Group 3" descr="- The goals of Fee Setting is to provide sufficient financial resources to facilitate the effective administration of the United States Intellectual Property System&#10;- The objectives of the Fee Setting Structure are to &#10;1) Promote Administration Innovation Strategies&#10;a. Promoting competitive markets that spur productive entrepreneurship; &#10;b. Fostering innovation that will lead to technologies of the future; and &#10;c. Encouraging high-growth and innovation-based small business entrepreneurship.  &#10;(* Small entrepreneur subsidy * Easy entry * Certain amount of back-end subsidy *)&#10;2) Align fees with the full cost of products and services.&#10;- Analyzing the full cost of USPTO processes compared to the fee amount. &#10;- Aggregate fees should recover the full prospective cost of aggregate costs of the patent or trademark business. &#10;- Total fees should be sufficient to address workload input on a steady-state basis, plus the necessary costs to achieve strategic objectives such as reducing the backlog, process improvements, multi-year initiatives, capital improvements, and maintain an operating reserve.&#10;3) Set fees to facilitate the effective administration of the patent and trademark system&#10;a. submitting applications or taking actions which help to facilitate efficient processing; &#10;b. encouraging the prompt conclusion of application prosecution; or &#10;c. recovering costs for actions that are strenuous on the patent and trademark systems (i.e., increased fees for certain rework, large applications, missing parts).&#10;4) Other application processing options&#10;a. Setting fees for certain processes that provide special (unique) value or advantages for the applicant.  &#10;b. Includes processing choices such as trademark filings via paper, TEAS, TEAS Plus, or TEAS RF.&#10;" title="Fee Structure Philosophy"/>
          <p:cNvGrpSpPr/>
          <p:nvPr/>
        </p:nvGrpSpPr>
        <p:grpSpPr>
          <a:xfrm>
            <a:off x="152400" y="1052142"/>
            <a:ext cx="8839200" cy="4363597"/>
            <a:chOff x="152400" y="1427162"/>
            <a:chExt cx="8839200" cy="5236316"/>
          </a:xfrm>
        </p:grpSpPr>
        <p:sp>
          <p:nvSpPr>
            <p:cNvPr id="34822" name="AutoShape 5"/>
            <p:cNvSpPr>
              <a:spLocks noChangeArrowheads="1"/>
            </p:cNvSpPr>
            <p:nvPr/>
          </p:nvSpPr>
          <p:spPr bwMode="auto">
            <a:xfrm>
              <a:off x="1711325" y="1655763"/>
              <a:ext cx="7265988" cy="4862512"/>
            </a:xfrm>
            <a:prstGeom prst="rightArrow">
              <a:avLst>
                <a:gd name="adj1" fmla="val 84926"/>
                <a:gd name="adj2" fmla="val 14701"/>
              </a:avLst>
            </a:prstGeom>
            <a:gradFill rotWithShape="1">
              <a:gsLst>
                <a:gs pos="0">
                  <a:schemeClr val="bg1"/>
                </a:gs>
                <a:gs pos="100000">
                  <a:srgbClr val="C0C0C0"/>
                </a:gs>
              </a:gsLst>
              <a:lin ang="0" scaled="1"/>
            </a:gradFill>
            <a:ln w="25400">
              <a:solidFill>
                <a:srgbClr val="00246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823" name="AutoShape 6"/>
            <p:cNvSpPr>
              <a:spLocks noChangeArrowheads="1"/>
            </p:cNvSpPr>
            <p:nvPr/>
          </p:nvSpPr>
          <p:spPr bwMode="auto">
            <a:xfrm>
              <a:off x="1711325" y="1427163"/>
              <a:ext cx="6407150" cy="514350"/>
            </a:xfrm>
            <a:prstGeom prst="roundRect">
              <a:avLst>
                <a:gd name="adj" fmla="val 16667"/>
              </a:avLst>
            </a:prstGeom>
            <a:solidFill>
              <a:schemeClr val="bg1"/>
            </a:solidFill>
            <a:ln w="25400">
              <a:solidFill>
                <a:srgbClr val="00246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8634" tIns="34317" rIns="68634" bIns="34317" anchorCtr="1"/>
            <a:lstStyle/>
            <a:p>
              <a:pPr marL="233363">
                <a:spcBef>
                  <a:spcPct val="0"/>
                </a:spcBef>
                <a:tabLst>
                  <a:tab pos="258763" algn="l"/>
                </a:tabLst>
              </a:pPr>
              <a:r>
                <a:rPr lang="en-US" sz="1200" b="1" dirty="0" smtClean="0">
                  <a:solidFill>
                    <a:srgbClr val="00246C"/>
                  </a:solidFill>
                </a:rPr>
                <a:t>Provide </a:t>
              </a:r>
              <a:r>
                <a:rPr lang="en-US" sz="1200" b="1" dirty="0">
                  <a:solidFill>
                    <a:srgbClr val="00246C"/>
                  </a:solidFill>
                </a:rPr>
                <a:t>sufficient financial resources to facilitate the effective administration of </a:t>
              </a:r>
              <a:r>
                <a:rPr lang="en-US" sz="1200" b="1" dirty="0" smtClean="0">
                  <a:solidFill>
                    <a:srgbClr val="00246C"/>
                  </a:solidFill>
                </a:rPr>
                <a:t>    the </a:t>
              </a:r>
              <a:r>
                <a:rPr lang="en-US" sz="1200" b="1" dirty="0">
                  <a:solidFill>
                    <a:srgbClr val="00246C"/>
                  </a:solidFill>
                </a:rPr>
                <a:t>United States intellectual property system.</a:t>
              </a:r>
            </a:p>
            <a:p>
              <a:pPr marL="233363">
                <a:spcBef>
                  <a:spcPct val="0"/>
                </a:spcBef>
                <a:tabLst>
                  <a:tab pos="258763" algn="l"/>
                </a:tabLst>
              </a:pPr>
              <a:endParaRPr lang="en-US" sz="400" b="1" dirty="0">
                <a:solidFill>
                  <a:srgbClr val="00246C"/>
                </a:solidFill>
              </a:endParaRPr>
            </a:p>
          </p:txBody>
        </p:sp>
        <p:sp>
          <p:nvSpPr>
            <p:cNvPr id="34824" name="AutoShape 7"/>
            <p:cNvSpPr>
              <a:spLocks noChangeArrowheads="1"/>
            </p:cNvSpPr>
            <p:nvPr/>
          </p:nvSpPr>
          <p:spPr bwMode="auto">
            <a:xfrm rot="10800000">
              <a:off x="1711325" y="1427162"/>
              <a:ext cx="342900" cy="514350"/>
            </a:xfrm>
            <a:prstGeom prst="roundRect">
              <a:avLst>
                <a:gd name="adj" fmla="val 25000"/>
              </a:avLst>
            </a:prstGeom>
            <a:solidFill>
              <a:srgbClr val="00246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68634" tIns="34317" rIns="68634" bIns="34317" anchor="ctr"/>
            <a:lstStyle/>
            <a:p>
              <a:pPr algn="ctr">
                <a:spcBef>
                  <a:spcPct val="0"/>
                </a:spcBef>
              </a:pPr>
              <a:r>
                <a:rPr lang="en-US" sz="1500" b="1" dirty="0">
                  <a:solidFill>
                    <a:srgbClr val="FF0000"/>
                  </a:solidFill>
                </a:rPr>
                <a:t>Goal</a:t>
              </a:r>
            </a:p>
          </p:txBody>
        </p:sp>
        <p:sp>
          <p:nvSpPr>
            <p:cNvPr id="34825" name="AutoShape 8"/>
            <p:cNvSpPr>
              <a:spLocks noChangeArrowheads="1"/>
            </p:cNvSpPr>
            <p:nvPr/>
          </p:nvSpPr>
          <p:spPr bwMode="auto">
            <a:xfrm>
              <a:off x="152400" y="2017713"/>
              <a:ext cx="1447800" cy="4154487"/>
            </a:xfrm>
            <a:prstGeom prst="roundRect">
              <a:avLst>
                <a:gd name="adj" fmla="val 16667"/>
              </a:avLst>
            </a:prstGeom>
            <a:solidFill>
              <a:schemeClr val="bg1"/>
            </a:solidFill>
            <a:ln w="25400">
              <a:solidFill>
                <a:srgbClr val="00246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8634" tIns="34317" rIns="68634" bIns="34317" anchorCtr="1"/>
            <a:lstStyle/>
            <a:p>
              <a:pPr algn="ctr">
                <a:spcBef>
                  <a:spcPct val="0"/>
                </a:spcBef>
                <a:buSzPct val="75000"/>
                <a:buFont typeface="Wingdings" pitchFamily="2" charset="2"/>
                <a:buNone/>
              </a:pPr>
              <a:endParaRPr lang="en-US" sz="1100" b="1" dirty="0"/>
            </a:p>
          </p:txBody>
        </p:sp>
        <p:sp>
          <p:nvSpPr>
            <p:cNvPr id="34826" name="AutoShape 9"/>
            <p:cNvSpPr>
              <a:spLocks noChangeArrowheads="1"/>
            </p:cNvSpPr>
            <p:nvPr/>
          </p:nvSpPr>
          <p:spPr bwMode="auto">
            <a:xfrm>
              <a:off x="260350" y="2130425"/>
              <a:ext cx="1263650" cy="285750"/>
            </a:xfrm>
            <a:prstGeom prst="roundRect">
              <a:avLst>
                <a:gd name="adj" fmla="val 25000"/>
              </a:avLst>
            </a:prstGeom>
            <a:solidFill>
              <a:srgbClr val="00246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634" tIns="34317" rIns="68634" bIns="34317" anchor="ctr"/>
            <a:lstStyle/>
            <a:p>
              <a:pPr algn="ctr">
                <a:spcBef>
                  <a:spcPct val="0"/>
                </a:spcBef>
              </a:pPr>
              <a:r>
                <a:rPr lang="en-US" sz="1500" b="1" dirty="0">
                  <a:solidFill>
                    <a:srgbClr val="FF0000"/>
                  </a:solidFill>
                </a:rPr>
                <a:t>Objectives</a:t>
              </a:r>
            </a:p>
          </p:txBody>
        </p:sp>
        <p:sp>
          <p:nvSpPr>
            <p:cNvPr id="34827" name="AutoShape 10"/>
            <p:cNvSpPr>
              <a:spLocks noChangeArrowheads="1"/>
            </p:cNvSpPr>
            <p:nvPr/>
          </p:nvSpPr>
          <p:spPr bwMode="auto">
            <a:xfrm>
              <a:off x="228600" y="3657599"/>
              <a:ext cx="1295400" cy="658368"/>
            </a:xfrm>
            <a:prstGeom prst="roundRect">
              <a:avLst>
                <a:gd name="adj" fmla="val 25000"/>
              </a:avLst>
            </a:prstGeom>
            <a:solidFill>
              <a:srgbClr val="00246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634" tIns="34317" rIns="68634" bIns="34317"/>
            <a:lstStyle/>
            <a:p>
              <a:pPr algn="ctr">
                <a:spcBef>
                  <a:spcPct val="0"/>
                </a:spcBef>
              </a:pPr>
              <a:r>
                <a:rPr lang="en-US" sz="850" b="1" dirty="0">
                  <a:solidFill>
                    <a:schemeClr val="bg1"/>
                  </a:solidFill>
                </a:rPr>
                <a:t>Align fees with the  full cost of products and services.</a:t>
              </a:r>
            </a:p>
          </p:txBody>
        </p:sp>
        <p:sp>
          <p:nvSpPr>
            <p:cNvPr id="34828" name="AutoShape 11"/>
            <p:cNvSpPr>
              <a:spLocks noChangeArrowheads="1"/>
            </p:cNvSpPr>
            <p:nvPr/>
          </p:nvSpPr>
          <p:spPr bwMode="auto">
            <a:xfrm>
              <a:off x="228600" y="4439794"/>
              <a:ext cx="1295400" cy="921601"/>
            </a:xfrm>
            <a:prstGeom prst="roundRect">
              <a:avLst>
                <a:gd name="adj" fmla="val 25000"/>
              </a:avLst>
            </a:prstGeom>
            <a:solidFill>
              <a:srgbClr val="00246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634" tIns="34317" rIns="68634" bIns="34317"/>
            <a:lstStyle/>
            <a:p>
              <a:pPr algn="ctr">
                <a:spcBef>
                  <a:spcPct val="0"/>
                </a:spcBef>
              </a:pPr>
              <a:r>
                <a:rPr lang="en-US" sz="850" b="1" dirty="0" smtClean="0">
                  <a:solidFill>
                    <a:schemeClr val="bg1"/>
                  </a:solidFill>
                </a:rPr>
                <a:t>Set fees to facilitate the effective administration of the patent and trademark systems.</a:t>
              </a:r>
              <a:endParaRPr lang="en-US" sz="850" b="1" dirty="0">
                <a:solidFill>
                  <a:schemeClr val="bg1"/>
                </a:solidFill>
              </a:endParaRPr>
            </a:p>
          </p:txBody>
        </p:sp>
        <p:sp>
          <p:nvSpPr>
            <p:cNvPr id="34829" name="AutoShape 12"/>
            <p:cNvSpPr>
              <a:spLocks noChangeArrowheads="1"/>
            </p:cNvSpPr>
            <p:nvPr/>
          </p:nvSpPr>
          <p:spPr bwMode="auto">
            <a:xfrm>
              <a:off x="236538" y="2581274"/>
              <a:ext cx="1287462" cy="811148"/>
            </a:xfrm>
            <a:prstGeom prst="roundRect">
              <a:avLst>
                <a:gd name="adj" fmla="val 25000"/>
              </a:avLst>
            </a:prstGeom>
            <a:solidFill>
              <a:srgbClr val="00246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634" tIns="34317" rIns="68634" bIns="34317"/>
            <a:lstStyle/>
            <a:p>
              <a:pPr algn="ctr">
                <a:spcBef>
                  <a:spcPct val="0"/>
                </a:spcBef>
              </a:pPr>
              <a:r>
                <a:rPr lang="en-US" sz="850" b="1" dirty="0">
                  <a:solidFill>
                    <a:schemeClr val="bg1"/>
                  </a:solidFill>
                </a:rPr>
                <a:t>Promote </a:t>
              </a:r>
              <a:r>
                <a:rPr lang="en-US" sz="850" b="1" dirty="0" smtClean="0">
                  <a:solidFill>
                    <a:schemeClr val="bg1"/>
                  </a:solidFill>
                </a:rPr>
                <a:t>Administration Innovation Strategies</a:t>
              </a:r>
              <a:endParaRPr lang="en-US" sz="850" b="1" dirty="0">
                <a:solidFill>
                  <a:schemeClr val="bg1"/>
                </a:solidFill>
              </a:endParaRPr>
            </a:p>
          </p:txBody>
        </p:sp>
        <p:sp>
          <p:nvSpPr>
            <p:cNvPr id="34830" name="AutoShape 13"/>
            <p:cNvSpPr>
              <a:spLocks noChangeArrowheads="1"/>
            </p:cNvSpPr>
            <p:nvPr/>
          </p:nvSpPr>
          <p:spPr bwMode="auto">
            <a:xfrm>
              <a:off x="228600" y="5543551"/>
              <a:ext cx="1295400" cy="476250"/>
            </a:xfrm>
            <a:prstGeom prst="roundRect">
              <a:avLst>
                <a:gd name="adj" fmla="val 25000"/>
              </a:avLst>
            </a:prstGeom>
            <a:solidFill>
              <a:srgbClr val="00246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634" tIns="34317" rIns="68634" bIns="34317"/>
            <a:lstStyle/>
            <a:p>
              <a:pPr algn="ctr">
                <a:spcBef>
                  <a:spcPct val="0"/>
                </a:spcBef>
              </a:pPr>
              <a:r>
                <a:rPr lang="en-US" sz="850" b="1" dirty="0">
                  <a:solidFill>
                    <a:schemeClr val="bg1"/>
                  </a:solidFill>
                </a:rPr>
                <a:t>Offer application processing options.</a:t>
              </a:r>
            </a:p>
          </p:txBody>
        </p:sp>
        <p:sp>
          <p:nvSpPr>
            <p:cNvPr id="34831" name="AutoShape 12"/>
            <p:cNvSpPr>
              <a:spLocks noChangeArrowheads="1"/>
            </p:cNvSpPr>
            <p:nvPr/>
          </p:nvSpPr>
          <p:spPr bwMode="auto">
            <a:xfrm>
              <a:off x="1768476" y="6211888"/>
              <a:ext cx="6027738" cy="451590"/>
            </a:xfrm>
            <a:prstGeom prst="roundRect">
              <a:avLst>
                <a:gd name="adj" fmla="val 39694"/>
              </a:avLst>
            </a:prstGeom>
            <a:solidFill>
              <a:srgbClr val="A50021"/>
            </a:solidFill>
            <a:ln w="28575">
              <a:solidFill>
                <a:srgbClr val="00246C"/>
              </a:solidFill>
              <a:round/>
              <a:headEnd/>
              <a:tailEnd/>
            </a:ln>
          </p:spPr>
          <p:txBody>
            <a:bodyPr wrap="square" lIns="42883" tIns="21442" rIns="42883" bIns="21442">
              <a:spAutoFit/>
            </a:bodyPr>
            <a:lstStyle/>
            <a:p>
              <a:pPr algn="ctr" defTabSz="1019175">
                <a:spcBef>
                  <a:spcPct val="0"/>
                </a:spcBef>
              </a:pPr>
              <a:r>
                <a:rPr lang="en-US" sz="1600" b="1" dirty="0">
                  <a:solidFill>
                    <a:schemeClr val="bg1"/>
                  </a:solidFill>
                  <a:cs typeface="Arial" charset="0"/>
                </a:rPr>
                <a:t>“Innovation      IP Protection      Jobs      Economic Growth” </a:t>
              </a:r>
            </a:p>
          </p:txBody>
        </p:sp>
        <p:sp>
          <p:nvSpPr>
            <p:cNvPr id="34832" name="Line 15"/>
            <p:cNvSpPr>
              <a:spLocks noChangeShapeType="1"/>
            </p:cNvSpPr>
            <p:nvPr/>
          </p:nvSpPr>
          <p:spPr bwMode="auto">
            <a:xfrm>
              <a:off x="1752600" y="4416553"/>
              <a:ext cx="7086600" cy="0"/>
            </a:xfrm>
            <a:prstGeom prst="line">
              <a:avLst/>
            </a:prstGeom>
            <a:noFill/>
            <a:ln w="12700">
              <a:solidFill>
                <a:srgbClr val="00246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833" name="Line 16"/>
            <p:cNvSpPr>
              <a:spLocks noChangeShapeType="1"/>
            </p:cNvSpPr>
            <p:nvPr/>
          </p:nvSpPr>
          <p:spPr bwMode="auto">
            <a:xfrm>
              <a:off x="1768475" y="6019800"/>
              <a:ext cx="6537325" cy="0"/>
            </a:xfrm>
            <a:prstGeom prst="line">
              <a:avLst/>
            </a:prstGeom>
            <a:noFill/>
            <a:ln w="12700">
              <a:solidFill>
                <a:srgbClr val="00246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834" name="AutoShape 17"/>
            <p:cNvSpPr>
              <a:spLocks noChangeArrowheads="1"/>
            </p:cNvSpPr>
            <p:nvPr/>
          </p:nvSpPr>
          <p:spPr bwMode="auto">
            <a:xfrm>
              <a:off x="1752600" y="2112963"/>
              <a:ext cx="6553200" cy="285750"/>
            </a:xfrm>
            <a:prstGeom prst="roundRect">
              <a:avLst>
                <a:gd name="adj" fmla="val 25000"/>
              </a:avLst>
            </a:prstGeom>
            <a:solidFill>
              <a:srgbClr val="00246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634" tIns="34317" rIns="68634" bIns="34317" anchor="ctr"/>
            <a:lstStyle/>
            <a:p>
              <a:pPr algn="ctr">
                <a:spcBef>
                  <a:spcPct val="0"/>
                </a:spcBef>
              </a:pPr>
              <a:r>
                <a:rPr lang="en-US" sz="1500" b="1" dirty="0">
                  <a:solidFill>
                    <a:srgbClr val="FF0000"/>
                  </a:solidFill>
                </a:rPr>
                <a:t>Explanation of Objectives</a:t>
              </a:r>
            </a:p>
          </p:txBody>
        </p:sp>
        <p:sp>
          <p:nvSpPr>
            <p:cNvPr id="34835" name="Line 19"/>
            <p:cNvSpPr>
              <a:spLocks noChangeShapeType="1"/>
            </p:cNvSpPr>
            <p:nvPr/>
          </p:nvSpPr>
          <p:spPr bwMode="auto">
            <a:xfrm>
              <a:off x="1752600" y="2514600"/>
              <a:ext cx="6705600" cy="0"/>
            </a:xfrm>
            <a:prstGeom prst="line">
              <a:avLst/>
            </a:prstGeom>
            <a:noFill/>
            <a:ln w="12700">
              <a:solidFill>
                <a:srgbClr val="00246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836" name="Line 20"/>
            <p:cNvSpPr>
              <a:spLocks noChangeShapeType="1"/>
            </p:cNvSpPr>
            <p:nvPr/>
          </p:nvSpPr>
          <p:spPr bwMode="auto">
            <a:xfrm>
              <a:off x="1752600" y="3505200"/>
              <a:ext cx="7010400" cy="0"/>
            </a:xfrm>
            <a:prstGeom prst="line">
              <a:avLst/>
            </a:prstGeom>
            <a:noFill/>
            <a:ln w="12700">
              <a:solidFill>
                <a:srgbClr val="00246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2005" name="Text Box 21"/>
            <p:cNvSpPr txBox="1">
              <a:spLocks noChangeArrowheads="1"/>
            </p:cNvSpPr>
            <p:nvPr/>
          </p:nvSpPr>
          <p:spPr bwMode="auto">
            <a:xfrm>
              <a:off x="1768476" y="2544763"/>
              <a:ext cx="6970712"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accent1"/>
                  </a:solidFill>
                  <a:latin typeface="Calibri" pitchFamily="34" charset="0"/>
                </a:defRPr>
              </a:lvl1pPr>
              <a:lvl2pPr marL="742950" indent="-285750" eaLnBrk="0" hangingPunct="0">
                <a:defRPr sz="1000">
                  <a:solidFill>
                    <a:schemeClr val="accent1"/>
                  </a:solidFill>
                  <a:latin typeface="Calibri" pitchFamily="34" charset="0"/>
                </a:defRPr>
              </a:lvl2pPr>
              <a:lvl3pPr marL="1143000" indent="-228600" eaLnBrk="0" hangingPunct="0">
                <a:defRPr sz="1000">
                  <a:solidFill>
                    <a:schemeClr val="accent1"/>
                  </a:solidFill>
                  <a:latin typeface="Calibri" pitchFamily="34" charset="0"/>
                </a:defRPr>
              </a:lvl3pPr>
              <a:lvl4pPr marL="1600200" indent="-228600" eaLnBrk="0" hangingPunct="0">
                <a:defRPr sz="1000">
                  <a:solidFill>
                    <a:schemeClr val="accent1"/>
                  </a:solidFill>
                  <a:latin typeface="Calibri" pitchFamily="34" charset="0"/>
                </a:defRPr>
              </a:lvl4pPr>
              <a:lvl5pPr marL="2057400" indent="-228600" eaLnBrk="0" hangingPunct="0">
                <a:defRPr sz="1000">
                  <a:solidFill>
                    <a:schemeClr val="accent1"/>
                  </a:solidFill>
                  <a:latin typeface="Calibri" pitchFamily="34" charset="0"/>
                </a:defRPr>
              </a:lvl5pPr>
              <a:lvl6pPr marL="2514600" indent="-228600" eaLnBrk="0" fontAlgn="base" hangingPunct="0">
                <a:spcBef>
                  <a:spcPct val="50000"/>
                </a:spcBef>
                <a:spcAft>
                  <a:spcPct val="0"/>
                </a:spcAft>
                <a:defRPr sz="1000">
                  <a:solidFill>
                    <a:schemeClr val="accent1"/>
                  </a:solidFill>
                  <a:latin typeface="Calibri" pitchFamily="34" charset="0"/>
                </a:defRPr>
              </a:lvl6pPr>
              <a:lvl7pPr marL="2971800" indent="-228600" eaLnBrk="0" fontAlgn="base" hangingPunct="0">
                <a:spcBef>
                  <a:spcPct val="50000"/>
                </a:spcBef>
                <a:spcAft>
                  <a:spcPct val="0"/>
                </a:spcAft>
                <a:defRPr sz="1000">
                  <a:solidFill>
                    <a:schemeClr val="accent1"/>
                  </a:solidFill>
                  <a:latin typeface="Calibri" pitchFamily="34" charset="0"/>
                </a:defRPr>
              </a:lvl7pPr>
              <a:lvl8pPr marL="3429000" indent="-228600" eaLnBrk="0" fontAlgn="base" hangingPunct="0">
                <a:spcBef>
                  <a:spcPct val="50000"/>
                </a:spcBef>
                <a:spcAft>
                  <a:spcPct val="0"/>
                </a:spcAft>
                <a:defRPr sz="1000">
                  <a:solidFill>
                    <a:schemeClr val="accent1"/>
                  </a:solidFill>
                  <a:latin typeface="Calibri" pitchFamily="34" charset="0"/>
                </a:defRPr>
              </a:lvl8pPr>
              <a:lvl9pPr marL="3886200" indent="-228600" eaLnBrk="0" fontAlgn="base" hangingPunct="0">
                <a:spcBef>
                  <a:spcPct val="50000"/>
                </a:spcBef>
                <a:spcAft>
                  <a:spcPct val="0"/>
                </a:spcAft>
                <a:defRPr sz="1000">
                  <a:solidFill>
                    <a:schemeClr val="accent1"/>
                  </a:solidFill>
                  <a:latin typeface="Calibri" pitchFamily="34" charset="0"/>
                </a:defRPr>
              </a:lvl9pPr>
            </a:lstStyle>
            <a:p>
              <a:pPr eaLnBrk="1" hangingPunct="1">
                <a:spcBef>
                  <a:spcPts val="300"/>
                </a:spcBef>
                <a:defRPr/>
              </a:pPr>
              <a:r>
                <a:rPr lang="en-US" dirty="0" smtClean="0">
                  <a:solidFill>
                    <a:srgbClr val="00246C"/>
                  </a:solidFill>
                </a:rPr>
                <a:t>Promoting competitive markets that spur productive entrepreneurship; </a:t>
              </a:r>
            </a:p>
            <a:p>
              <a:pPr eaLnBrk="1" hangingPunct="1">
                <a:spcBef>
                  <a:spcPts val="300"/>
                </a:spcBef>
                <a:defRPr/>
              </a:pPr>
              <a:r>
                <a:rPr lang="en-US" dirty="0" smtClean="0">
                  <a:solidFill>
                    <a:srgbClr val="00246C"/>
                  </a:solidFill>
                </a:rPr>
                <a:t>Fostering innovation that will lead to technologies of the future; and </a:t>
              </a:r>
            </a:p>
            <a:p>
              <a:pPr eaLnBrk="1" hangingPunct="1">
                <a:spcBef>
                  <a:spcPts val="300"/>
                </a:spcBef>
                <a:defRPr/>
              </a:pPr>
              <a:r>
                <a:rPr lang="en-US" dirty="0" smtClean="0">
                  <a:solidFill>
                    <a:srgbClr val="00246C"/>
                  </a:solidFill>
                </a:rPr>
                <a:t>Encouraging high-growth and innovation-based small business entrepreneurship.  </a:t>
              </a:r>
            </a:p>
            <a:p>
              <a:pPr eaLnBrk="1" hangingPunct="1">
                <a:defRPr/>
              </a:pPr>
              <a:r>
                <a:rPr lang="en-US" dirty="0" smtClean="0">
                  <a:solidFill>
                    <a:srgbClr val="00246C"/>
                  </a:solidFill>
                </a:rPr>
                <a:t>* Small entrepreneur subsidy * Easy entry * Certain amount of back-end subsidy *</a:t>
              </a:r>
            </a:p>
          </p:txBody>
        </p:sp>
        <p:sp>
          <p:nvSpPr>
            <p:cNvPr id="34838" name="Text Box 22"/>
            <p:cNvSpPr txBox="1">
              <a:spLocks noChangeArrowheads="1"/>
            </p:cNvSpPr>
            <p:nvPr/>
          </p:nvSpPr>
          <p:spPr bwMode="auto">
            <a:xfrm>
              <a:off x="1752600" y="3557588"/>
              <a:ext cx="7239000"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accent1"/>
                  </a:solidFill>
                  <a:latin typeface="Calibri" pitchFamily="34" charset="0"/>
                </a:defRPr>
              </a:lvl1pPr>
              <a:lvl2pPr marL="742950" indent="-285750" eaLnBrk="0" hangingPunct="0">
                <a:defRPr sz="1000">
                  <a:solidFill>
                    <a:schemeClr val="accent1"/>
                  </a:solidFill>
                  <a:latin typeface="Calibri" pitchFamily="34" charset="0"/>
                </a:defRPr>
              </a:lvl2pPr>
              <a:lvl3pPr marL="1143000" indent="-228600" eaLnBrk="0" hangingPunct="0">
                <a:defRPr sz="1000">
                  <a:solidFill>
                    <a:schemeClr val="accent1"/>
                  </a:solidFill>
                  <a:latin typeface="Calibri" pitchFamily="34" charset="0"/>
                </a:defRPr>
              </a:lvl3pPr>
              <a:lvl4pPr marL="1600200" indent="-228600" eaLnBrk="0" hangingPunct="0">
                <a:defRPr sz="1000">
                  <a:solidFill>
                    <a:schemeClr val="accent1"/>
                  </a:solidFill>
                  <a:latin typeface="Calibri" pitchFamily="34" charset="0"/>
                </a:defRPr>
              </a:lvl4pPr>
              <a:lvl5pPr marL="2057400" indent="-228600" eaLnBrk="0" hangingPunct="0">
                <a:defRPr sz="1000">
                  <a:solidFill>
                    <a:schemeClr val="accent1"/>
                  </a:solidFill>
                  <a:latin typeface="Calibri" pitchFamily="34" charset="0"/>
                </a:defRPr>
              </a:lvl5pPr>
              <a:lvl6pPr marL="2514600" indent="-228600" eaLnBrk="0" fontAlgn="base" hangingPunct="0">
                <a:spcBef>
                  <a:spcPct val="50000"/>
                </a:spcBef>
                <a:spcAft>
                  <a:spcPct val="0"/>
                </a:spcAft>
                <a:defRPr sz="1000">
                  <a:solidFill>
                    <a:schemeClr val="accent1"/>
                  </a:solidFill>
                  <a:latin typeface="Calibri" pitchFamily="34" charset="0"/>
                </a:defRPr>
              </a:lvl6pPr>
              <a:lvl7pPr marL="2971800" indent="-228600" eaLnBrk="0" fontAlgn="base" hangingPunct="0">
                <a:spcBef>
                  <a:spcPct val="50000"/>
                </a:spcBef>
                <a:spcAft>
                  <a:spcPct val="0"/>
                </a:spcAft>
                <a:defRPr sz="1000">
                  <a:solidFill>
                    <a:schemeClr val="accent1"/>
                  </a:solidFill>
                  <a:latin typeface="Calibri" pitchFamily="34" charset="0"/>
                </a:defRPr>
              </a:lvl7pPr>
              <a:lvl8pPr marL="3429000" indent="-228600" eaLnBrk="0" fontAlgn="base" hangingPunct="0">
                <a:spcBef>
                  <a:spcPct val="50000"/>
                </a:spcBef>
                <a:spcAft>
                  <a:spcPct val="0"/>
                </a:spcAft>
                <a:defRPr sz="1000">
                  <a:solidFill>
                    <a:schemeClr val="accent1"/>
                  </a:solidFill>
                  <a:latin typeface="Calibri" pitchFamily="34" charset="0"/>
                </a:defRPr>
              </a:lvl8pPr>
              <a:lvl9pPr marL="3886200" indent="-228600" eaLnBrk="0" fontAlgn="base" hangingPunct="0">
                <a:spcBef>
                  <a:spcPct val="50000"/>
                </a:spcBef>
                <a:spcAft>
                  <a:spcPct val="0"/>
                </a:spcAft>
                <a:defRPr sz="1000">
                  <a:solidFill>
                    <a:schemeClr val="accent1"/>
                  </a:solidFill>
                  <a:latin typeface="Calibri" pitchFamily="34" charset="0"/>
                </a:defRPr>
              </a:lvl9pPr>
            </a:lstStyle>
            <a:p>
              <a:pPr eaLnBrk="1" hangingPunct="1"/>
              <a:r>
                <a:rPr lang="en-US" dirty="0">
                  <a:solidFill>
                    <a:srgbClr val="00246C"/>
                  </a:solidFill>
                </a:rPr>
                <a:t>Analyzing the full cost of USPTO processes compared to the fee amount. </a:t>
              </a:r>
            </a:p>
            <a:p>
              <a:pPr eaLnBrk="1" hangingPunct="1"/>
              <a:r>
                <a:rPr lang="en-US" dirty="0">
                  <a:solidFill>
                    <a:srgbClr val="00246C"/>
                  </a:solidFill>
                </a:rPr>
                <a:t>Aggregate fees should recover the full prospective cost of aggregate costs of the patent or trademark business. </a:t>
              </a:r>
            </a:p>
            <a:p>
              <a:pPr eaLnBrk="1" hangingPunct="1"/>
              <a:r>
                <a:rPr lang="en-US" dirty="0">
                  <a:solidFill>
                    <a:srgbClr val="00246C"/>
                  </a:solidFill>
                </a:rPr>
                <a:t>Total fees should be sufficient to address workload input on a </a:t>
              </a:r>
              <a:r>
                <a:rPr lang="en-US" dirty="0" smtClean="0">
                  <a:solidFill>
                    <a:srgbClr val="00246C"/>
                  </a:solidFill>
                </a:rPr>
                <a:t>steady-state </a:t>
              </a:r>
              <a:r>
                <a:rPr lang="en-US" dirty="0">
                  <a:solidFill>
                    <a:srgbClr val="00246C"/>
                  </a:solidFill>
                </a:rPr>
                <a:t>basis, plus the necessary costs to achieve strategic objectives such as reducing the backlog, process improvements, </a:t>
              </a:r>
              <a:r>
                <a:rPr lang="en-US" dirty="0" smtClean="0">
                  <a:solidFill>
                    <a:srgbClr val="00246C"/>
                  </a:solidFill>
                </a:rPr>
                <a:t>multi-year </a:t>
              </a:r>
              <a:r>
                <a:rPr lang="en-US" dirty="0">
                  <a:solidFill>
                    <a:srgbClr val="00246C"/>
                  </a:solidFill>
                </a:rPr>
                <a:t>initiatives, capital improvements, and maintain an operating reserve.</a:t>
              </a:r>
            </a:p>
          </p:txBody>
        </p:sp>
        <p:sp>
          <p:nvSpPr>
            <p:cNvPr id="825367" name="AutoShape 23"/>
            <p:cNvSpPr>
              <a:spLocks noChangeArrowheads="1"/>
            </p:cNvSpPr>
            <p:nvPr/>
          </p:nvSpPr>
          <p:spPr bwMode="auto">
            <a:xfrm>
              <a:off x="5547675" y="6357292"/>
              <a:ext cx="168275" cy="173038"/>
            </a:xfrm>
            <a:prstGeom prst="star5">
              <a:avLst/>
            </a:prstGeom>
            <a:solidFill>
              <a:schemeClr val="bg1"/>
            </a:solidFill>
            <a:ln w="9525">
              <a:solidFill>
                <a:srgbClr val="00246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p>
          </p:txBody>
        </p:sp>
        <p:sp>
          <p:nvSpPr>
            <p:cNvPr id="825368" name="AutoShape 24"/>
            <p:cNvSpPr>
              <a:spLocks noChangeArrowheads="1"/>
            </p:cNvSpPr>
            <p:nvPr/>
          </p:nvSpPr>
          <p:spPr bwMode="auto">
            <a:xfrm>
              <a:off x="3176587" y="6360059"/>
              <a:ext cx="168275" cy="173038"/>
            </a:xfrm>
            <a:prstGeom prst="star5">
              <a:avLst/>
            </a:prstGeom>
            <a:solidFill>
              <a:schemeClr val="bg1"/>
            </a:solidFill>
            <a:ln w="9525">
              <a:solidFill>
                <a:srgbClr val="00246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p>
          </p:txBody>
        </p:sp>
        <p:sp>
          <p:nvSpPr>
            <p:cNvPr id="825369" name="AutoShape 25"/>
            <p:cNvSpPr>
              <a:spLocks noChangeArrowheads="1"/>
            </p:cNvSpPr>
            <p:nvPr/>
          </p:nvSpPr>
          <p:spPr bwMode="auto">
            <a:xfrm>
              <a:off x="4782345" y="6357292"/>
              <a:ext cx="168275" cy="173038"/>
            </a:xfrm>
            <a:prstGeom prst="star5">
              <a:avLst/>
            </a:prstGeom>
            <a:solidFill>
              <a:schemeClr val="bg1"/>
            </a:solidFill>
            <a:ln w="9525">
              <a:solidFill>
                <a:srgbClr val="00246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p>
          </p:txBody>
        </p:sp>
        <p:sp>
          <p:nvSpPr>
            <p:cNvPr id="34842" name="Text Box 26"/>
            <p:cNvSpPr txBox="1">
              <a:spLocks noChangeArrowheads="1"/>
            </p:cNvSpPr>
            <p:nvPr/>
          </p:nvSpPr>
          <p:spPr bwMode="auto">
            <a:xfrm>
              <a:off x="1752600" y="4419599"/>
              <a:ext cx="6765925"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eaLnBrk="0" hangingPunct="0">
                <a:defRPr sz="1000">
                  <a:solidFill>
                    <a:schemeClr val="accent1"/>
                  </a:solidFill>
                  <a:latin typeface="Calibri" pitchFamily="34" charset="0"/>
                </a:defRPr>
              </a:lvl1pPr>
              <a:lvl2pPr marL="742950" indent="-285750" eaLnBrk="0" hangingPunct="0">
                <a:defRPr sz="1000">
                  <a:solidFill>
                    <a:schemeClr val="accent1"/>
                  </a:solidFill>
                  <a:latin typeface="Calibri" pitchFamily="34" charset="0"/>
                </a:defRPr>
              </a:lvl2pPr>
              <a:lvl3pPr marL="1143000" indent="-228600" eaLnBrk="0" hangingPunct="0">
                <a:defRPr sz="1000">
                  <a:solidFill>
                    <a:schemeClr val="accent1"/>
                  </a:solidFill>
                  <a:latin typeface="Calibri" pitchFamily="34" charset="0"/>
                </a:defRPr>
              </a:lvl3pPr>
              <a:lvl4pPr marL="1600200" indent="-228600" eaLnBrk="0" hangingPunct="0">
                <a:defRPr sz="1000">
                  <a:solidFill>
                    <a:schemeClr val="accent1"/>
                  </a:solidFill>
                  <a:latin typeface="Calibri" pitchFamily="34" charset="0"/>
                </a:defRPr>
              </a:lvl4pPr>
              <a:lvl5pPr marL="2057400" indent="-228600" eaLnBrk="0" hangingPunct="0">
                <a:defRPr sz="1000">
                  <a:solidFill>
                    <a:schemeClr val="accent1"/>
                  </a:solidFill>
                  <a:latin typeface="Calibri" pitchFamily="34" charset="0"/>
                </a:defRPr>
              </a:lvl5pPr>
              <a:lvl6pPr marL="2514600" indent="-228600" eaLnBrk="0" fontAlgn="base" hangingPunct="0">
                <a:spcBef>
                  <a:spcPct val="50000"/>
                </a:spcBef>
                <a:spcAft>
                  <a:spcPct val="0"/>
                </a:spcAft>
                <a:defRPr sz="1000">
                  <a:solidFill>
                    <a:schemeClr val="accent1"/>
                  </a:solidFill>
                  <a:latin typeface="Calibri" pitchFamily="34" charset="0"/>
                </a:defRPr>
              </a:lvl6pPr>
              <a:lvl7pPr marL="2971800" indent="-228600" eaLnBrk="0" fontAlgn="base" hangingPunct="0">
                <a:spcBef>
                  <a:spcPct val="50000"/>
                </a:spcBef>
                <a:spcAft>
                  <a:spcPct val="0"/>
                </a:spcAft>
                <a:defRPr sz="1000">
                  <a:solidFill>
                    <a:schemeClr val="accent1"/>
                  </a:solidFill>
                  <a:latin typeface="Calibri" pitchFamily="34" charset="0"/>
                </a:defRPr>
              </a:lvl7pPr>
              <a:lvl8pPr marL="3429000" indent="-228600" eaLnBrk="0" fontAlgn="base" hangingPunct="0">
                <a:spcBef>
                  <a:spcPct val="50000"/>
                </a:spcBef>
                <a:spcAft>
                  <a:spcPct val="0"/>
                </a:spcAft>
                <a:defRPr sz="1000">
                  <a:solidFill>
                    <a:schemeClr val="accent1"/>
                  </a:solidFill>
                  <a:latin typeface="Calibri" pitchFamily="34" charset="0"/>
                </a:defRPr>
              </a:lvl8pPr>
              <a:lvl9pPr marL="3886200" indent="-228600" eaLnBrk="0" fontAlgn="base" hangingPunct="0">
                <a:spcBef>
                  <a:spcPct val="50000"/>
                </a:spcBef>
                <a:spcAft>
                  <a:spcPct val="0"/>
                </a:spcAft>
                <a:defRPr sz="1000">
                  <a:solidFill>
                    <a:schemeClr val="accent1"/>
                  </a:solidFill>
                  <a:latin typeface="Calibri" pitchFamily="34" charset="0"/>
                </a:defRPr>
              </a:lvl9pPr>
            </a:lstStyle>
            <a:p>
              <a:pPr marL="0" indent="0" eaLnBrk="1" hangingPunct="1">
                <a:spcBef>
                  <a:spcPts val="300"/>
                </a:spcBef>
              </a:pPr>
              <a:r>
                <a:rPr lang="en-US" dirty="0">
                  <a:solidFill>
                    <a:srgbClr val="00246C"/>
                  </a:solidFill>
                </a:rPr>
                <a:t>S</a:t>
              </a:r>
              <a:r>
                <a:rPr lang="en-US" dirty="0" smtClean="0">
                  <a:solidFill>
                    <a:srgbClr val="00246C"/>
                  </a:solidFill>
                </a:rPr>
                <a:t>ubmitting </a:t>
              </a:r>
              <a:r>
                <a:rPr lang="en-US" dirty="0">
                  <a:solidFill>
                    <a:srgbClr val="00246C"/>
                  </a:solidFill>
                </a:rPr>
                <a:t>applications or taking actions which help to facilitate efficient processing; </a:t>
              </a:r>
            </a:p>
            <a:p>
              <a:pPr marL="0" indent="0" eaLnBrk="1" hangingPunct="1">
                <a:spcBef>
                  <a:spcPts val="300"/>
                </a:spcBef>
              </a:pPr>
              <a:r>
                <a:rPr lang="en-US" dirty="0">
                  <a:solidFill>
                    <a:srgbClr val="00246C"/>
                  </a:solidFill>
                </a:rPr>
                <a:t>E</a:t>
              </a:r>
              <a:r>
                <a:rPr lang="en-US" dirty="0" smtClean="0">
                  <a:solidFill>
                    <a:srgbClr val="00246C"/>
                  </a:solidFill>
                </a:rPr>
                <a:t>ncouraging </a:t>
              </a:r>
              <a:r>
                <a:rPr lang="en-US" dirty="0">
                  <a:solidFill>
                    <a:srgbClr val="00246C"/>
                  </a:solidFill>
                </a:rPr>
                <a:t>the prompt conclusion of application prosecution; or </a:t>
              </a:r>
            </a:p>
            <a:p>
              <a:pPr marL="0" indent="0" eaLnBrk="1" hangingPunct="1">
                <a:spcBef>
                  <a:spcPts val="300"/>
                </a:spcBef>
              </a:pPr>
              <a:r>
                <a:rPr lang="en-US" dirty="0">
                  <a:solidFill>
                    <a:srgbClr val="00246C"/>
                  </a:solidFill>
                </a:rPr>
                <a:t>R</a:t>
              </a:r>
              <a:r>
                <a:rPr lang="en-US" dirty="0" smtClean="0">
                  <a:solidFill>
                    <a:srgbClr val="00246C"/>
                  </a:solidFill>
                </a:rPr>
                <a:t>ecovering </a:t>
              </a:r>
              <a:r>
                <a:rPr lang="en-US" dirty="0">
                  <a:solidFill>
                    <a:srgbClr val="00246C"/>
                  </a:solidFill>
                </a:rPr>
                <a:t>costs for actions that are strenuous on the patent and trademark systems (i.e., increased fees for certain rework, large applications, missing parts).</a:t>
              </a:r>
            </a:p>
          </p:txBody>
        </p:sp>
        <p:sp>
          <p:nvSpPr>
            <p:cNvPr id="34843" name="Line 27"/>
            <p:cNvSpPr>
              <a:spLocks noChangeShapeType="1"/>
            </p:cNvSpPr>
            <p:nvPr/>
          </p:nvSpPr>
          <p:spPr bwMode="auto">
            <a:xfrm>
              <a:off x="1744662" y="5373589"/>
              <a:ext cx="6705600" cy="0"/>
            </a:xfrm>
            <a:prstGeom prst="line">
              <a:avLst/>
            </a:prstGeom>
            <a:noFill/>
            <a:ln w="12700">
              <a:solidFill>
                <a:srgbClr val="00246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844" name="Text Box 28"/>
            <p:cNvSpPr txBox="1">
              <a:spLocks noChangeArrowheads="1"/>
            </p:cNvSpPr>
            <p:nvPr/>
          </p:nvSpPr>
          <p:spPr bwMode="auto">
            <a:xfrm>
              <a:off x="1768475" y="5486400"/>
              <a:ext cx="675005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accent1"/>
                  </a:solidFill>
                  <a:latin typeface="Calibri" pitchFamily="34" charset="0"/>
                </a:defRPr>
              </a:lvl1pPr>
              <a:lvl2pPr marL="742950" indent="-285750" eaLnBrk="0" hangingPunct="0">
                <a:defRPr sz="1000">
                  <a:solidFill>
                    <a:schemeClr val="accent1"/>
                  </a:solidFill>
                  <a:latin typeface="Calibri" pitchFamily="34" charset="0"/>
                </a:defRPr>
              </a:lvl2pPr>
              <a:lvl3pPr marL="1143000" indent="-228600" eaLnBrk="0" hangingPunct="0">
                <a:defRPr sz="1000">
                  <a:solidFill>
                    <a:schemeClr val="accent1"/>
                  </a:solidFill>
                  <a:latin typeface="Calibri" pitchFamily="34" charset="0"/>
                </a:defRPr>
              </a:lvl3pPr>
              <a:lvl4pPr marL="1600200" indent="-228600" eaLnBrk="0" hangingPunct="0">
                <a:defRPr sz="1000">
                  <a:solidFill>
                    <a:schemeClr val="accent1"/>
                  </a:solidFill>
                  <a:latin typeface="Calibri" pitchFamily="34" charset="0"/>
                </a:defRPr>
              </a:lvl4pPr>
              <a:lvl5pPr marL="2057400" indent="-228600" eaLnBrk="0" hangingPunct="0">
                <a:defRPr sz="1000">
                  <a:solidFill>
                    <a:schemeClr val="accent1"/>
                  </a:solidFill>
                  <a:latin typeface="Calibri" pitchFamily="34" charset="0"/>
                </a:defRPr>
              </a:lvl5pPr>
              <a:lvl6pPr marL="2514600" indent="-228600" eaLnBrk="0" fontAlgn="base" hangingPunct="0">
                <a:spcBef>
                  <a:spcPct val="50000"/>
                </a:spcBef>
                <a:spcAft>
                  <a:spcPct val="0"/>
                </a:spcAft>
                <a:defRPr sz="1000">
                  <a:solidFill>
                    <a:schemeClr val="accent1"/>
                  </a:solidFill>
                  <a:latin typeface="Calibri" pitchFamily="34" charset="0"/>
                </a:defRPr>
              </a:lvl6pPr>
              <a:lvl7pPr marL="2971800" indent="-228600" eaLnBrk="0" fontAlgn="base" hangingPunct="0">
                <a:spcBef>
                  <a:spcPct val="50000"/>
                </a:spcBef>
                <a:spcAft>
                  <a:spcPct val="0"/>
                </a:spcAft>
                <a:defRPr sz="1000">
                  <a:solidFill>
                    <a:schemeClr val="accent1"/>
                  </a:solidFill>
                  <a:latin typeface="Calibri" pitchFamily="34" charset="0"/>
                </a:defRPr>
              </a:lvl7pPr>
              <a:lvl8pPr marL="3429000" indent="-228600" eaLnBrk="0" fontAlgn="base" hangingPunct="0">
                <a:spcBef>
                  <a:spcPct val="50000"/>
                </a:spcBef>
                <a:spcAft>
                  <a:spcPct val="0"/>
                </a:spcAft>
                <a:defRPr sz="1000">
                  <a:solidFill>
                    <a:schemeClr val="accent1"/>
                  </a:solidFill>
                  <a:latin typeface="Calibri" pitchFamily="34" charset="0"/>
                </a:defRPr>
              </a:lvl8pPr>
              <a:lvl9pPr marL="3886200" indent="-228600" eaLnBrk="0" fontAlgn="base" hangingPunct="0">
                <a:spcBef>
                  <a:spcPct val="50000"/>
                </a:spcBef>
                <a:spcAft>
                  <a:spcPct val="0"/>
                </a:spcAft>
                <a:defRPr sz="1000">
                  <a:solidFill>
                    <a:schemeClr val="accent1"/>
                  </a:solidFill>
                  <a:latin typeface="Calibri" pitchFamily="34" charset="0"/>
                </a:defRPr>
              </a:lvl9pPr>
            </a:lstStyle>
            <a:p>
              <a:pPr eaLnBrk="1" hangingPunct="1"/>
              <a:r>
                <a:rPr lang="en-US" dirty="0">
                  <a:solidFill>
                    <a:srgbClr val="00246C"/>
                  </a:solidFill>
                </a:rPr>
                <a:t>Setting fees for certain processes that provide special (unique) value or advantages for the applicant.  </a:t>
              </a:r>
            </a:p>
            <a:p>
              <a:pPr eaLnBrk="1" hangingPunct="1"/>
              <a:r>
                <a:rPr lang="en-US" dirty="0">
                  <a:solidFill>
                    <a:srgbClr val="00246C"/>
                  </a:solidFill>
                </a:rPr>
                <a:t>Includes processing choices such as prioritized examination (Track 1</a:t>
              </a:r>
              <a:r>
                <a:rPr lang="en-US" dirty="0" smtClean="0">
                  <a:solidFill>
                    <a:srgbClr val="00246C"/>
                  </a:solidFill>
                </a:rPr>
                <a:t>) and streamlined reexamination.</a:t>
              </a:r>
              <a:endParaRPr lang="en-US" dirty="0">
                <a:solidFill>
                  <a:srgbClr val="00246C"/>
                </a:solidFill>
              </a:endParaRPr>
            </a:p>
          </p:txBody>
        </p:sp>
      </p:grpSp>
      <p:sp>
        <p:nvSpPr>
          <p:cNvPr id="2" name="Slide Number Placeholder 1"/>
          <p:cNvSpPr>
            <a:spLocks noGrp="1"/>
          </p:cNvSpPr>
          <p:nvPr>
            <p:ph type="sldNum" sz="quarter" idx="12"/>
          </p:nvPr>
        </p:nvSpPr>
        <p:spPr>
          <a:xfrm>
            <a:off x="6559550" y="5290976"/>
            <a:ext cx="2133600" cy="303212"/>
          </a:xfrm>
        </p:spPr>
        <p:txBody>
          <a:bodyPr/>
          <a:lstStyle/>
          <a:p>
            <a:pPr>
              <a:defRPr/>
            </a:pPr>
            <a:fld id="{732D9057-2017-4437-8035-42EC81261837}" type="slidenum">
              <a:rPr lang="en-US" smtClean="0"/>
              <a:pPr>
                <a:defRPr/>
              </a:pPr>
              <a:t>19</a:t>
            </a:fld>
            <a:endParaRPr lang="en-US" dirty="0"/>
          </a:p>
        </p:txBody>
      </p:sp>
    </p:spTree>
    <p:extLst>
      <p:ext uri="{BB962C8B-B14F-4D97-AF65-F5344CB8AC3E}">
        <p14:creationId xmlns:p14="http://schemas.microsoft.com/office/powerpoint/2010/main" val="2562769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Introduction</a:t>
            </a:r>
            <a:endParaRPr lang="en-US" sz="3600" dirty="0"/>
          </a:p>
        </p:txBody>
      </p:sp>
      <p:sp>
        <p:nvSpPr>
          <p:cNvPr id="3" name="Slide Number Placeholder 2"/>
          <p:cNvSpPr>
            <a:spLocks noGrp="1"/>
          </p:cNvSpPr>
          <p:nvPr>
            <p:ph type="sldNum" sz="quarter" idx="12"/>
          </p:nvPr>
        </p:nvSpPr>
        <p:spPr/>
        <p:txBody>
          <a:bodyPr/>
          <a:lstStyle/>
          <a:p>
            <a:fld id="{92DA454B-C859-4892-B9FA-68B588C9F547}" type="slidenum">
              <a:rPr lang="en-US" smtClean="0"/>
              <a:t>2</a:t>
            </a:fld>
            <a:endParaRPr lang="en-US" dirty="0"/>
          </a:p>
        </p:txBody>
      </p:sp>
      <p:sp>
        <p:nvSpPr>
          <p:cNvPr id="4" name="Rectangle 3"/>
          <p:cNvSpPr/>
          <p:nvPr/>
        </p:nvSpPr>
        <p:spPr>
          <a:xfrm>
            <a:off x="457200" y="1248227"/>
            <a:ext cx="7610475" cy="3847207"/>
          </a:xfrm>
          <a:prstGeom prst="rect">
            <a:avLst/>
          </a:prstGeom>
        </p:spPr>
        <p:txBody>
          <a:bodyPr wrap="square">
            <a:spAutoFit/>
          </a:bodyPr>
          <a:lstStyle/>
          <a:p>
            <a:r>
              <a:rPr lang="en-US" sz="2000" dirty="0"/>
              <a:t>This document includes appendices that provide background</a:t>
            </a:r>
          </a:p>
          <a:p>
            <a:r>
              <a:rPr lang="en-US" sz="2000" dirty="0"/>
              <a:t>information and explain details supporting the Executive Summary </a:t>
            </a:r>
            <a:r>
              <a:rPr lang="en-US" sz="2000" dirty="0" smtClean="0"/>
              <a:t>of the </a:t>
            </a:r>
            <a:r>
              <a:rPr lang="en-US" sz="2000" dirty="0"/>
              <a:t>Patent Fee Proposal, presented separately. The </a:t>
            </a:r>
            <a:r>
              <a:rPr lang="en-US" sz="2000" dirty="0" smtClean="0"/>
              <a:t>following additional </a:t>
            </a:r>
            <a:r>
              <a:rPr lang="en-US" sz="2000" dirty="0"/>
              <a:t>documents are an integral part of the proposal</a:t>
            </a:r>
            <a:r>
              <a:rPr lang="en-US" sz="2000" dirty="0" smtClean="0"/>
              <a:t>:</a:t>
            </a:r>
          </a:p>
          <a:p>
            <a:endParaRPr lang="en-US" sz="2000" dirty="0"/>
          </a:p>
          <a:p>
            <a:r>
              <a:rPr lang="en-US" sz="2000" dirty="0" smtClean="0"/>
              <a:t>	 </a:t>
            </a:r>
            <a:r>
              <a:rPr lang="en-US" sz="2000" dirty="0"/>
              <a:t>Transmittal </a:t>
            </a:r>
            <a:r>
              <a:rPr lang="en-US" sz="2000" dirty="0" smtClean="0"/>
              <a:t>letter</a:t>
            </a:r>
          </a:p>
          <a:p>
            <a:endParaRPr lang="en-US" sz="800" dirty="0"/>
          </a:p>
          <a:p>
            <a:r>
              <a:rPr lang="en-US" sz="2000" dirty="0" smtClean="0"/>
              <a:t>	 </a:t>
            </a:r>
            <a:r>
              <a:rPr lang="en-US" sz="2000" dirty="0"/>
              <a:t>Patent Fee </a:t>
            </a:r>
            <a:r>
              <a:rPr lang="en-US" sz="2000" dirty="0" smtClean="0"/>
              <a:t>Proposal Executive Summary</a:t>
            </a:r>
          </a:p>
          <a:p>
            <a:endParaRPr lang="en-US" sz="800" dirty="0"/>
          </a:p>
          <a:p>
            <a:r>
              <a:rPr lang="en-US" sz="2000" dirty="0" smtClean="0"/>
              <a:t>	 </a:t>
            </a:r>
            <a:r>
              <a:rPr lang="en-US" sz="2000" dirty="0"/>
              <a:t>Attachment </a:t>
            </a:r>
            <a:r>
              <a:rPr lang="en-US" sz="2000" dirty="0" smtClean="0"/>
              <a:t>- Table </a:t>
            </a:r>
            <a:r>
              <a:rPr lang="en-US" sz="2000" dirty="0"/>
              <a:t>of Patent Fee </a:t>
            </a:r>
            <a:r>
              <a:rPr lang="en-US" sz="2000" dirty="0" smtClean="0"/>
              <a:t>Adjustments</a:t>
            </a:r>
          </a:p>
          <a:p>
            <a:endParaRPr lang="en-US" sz="800" dirty="0"/>
          </a:p>
          <a:p>
            <a:r>
              <a:rPr lang="en-US" sz="2000" dirty="0" smtClean="0"/>
              <a:t>	 </a:t>
            </a:r>
            <a:r>
              <a:rPr lang="en-US" sz="2000" dirty="0"/>
              <a:t>Attachment </a:t>
            </a:r>
            <a:r>
              <a:rPr lang="en-US" sz="2000" dirty="0" smtClean="0"/>
              <a:t>– Table of Patent Fees – Current, Proposed and 		Unit Cost</a:t>
            </a:r>
            <a:endParaRPr lang="en-US" sz="2000" dirty="0"/>
          </a:p>
        </p:txBody>
      </p:sp>
    </p:spTree>
    <p:extLst>
      <p:ext uri="{BB962C8B-B14F-4D97-AF65-F5344CB8AC3E}">
        <p14:creationId xmlns:p14="http://schemas.microsoft.com/office/powerpoint/2010/main" val="322288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148713"/>
            <a:ext cx="8229600" cy="952500"/>
          </a:xfrm>
        </p:spPr>
        <p:txBody>
          <a:bodyPr>
            <a:normAutofit/>
          </a:bodyPr>
          <a:lstStyle/>
          <a:p>
            <a:r>
              <a:rPr lang="en-US" sz="3600" dirty="0" smtClean="0"/>
              <a:t>Fee Setting Components</a:t>
            </a:r>
            <a:endParaRPr lang="en-US" sz="3600" dirty="0"/>
          </a:p>
        </p:txBody>
      </p:sp>
      <p:grpSp>
        <p:nvGrpSpPr>
          <p:cNvPr id="5" name="Diagram 3" descr="- Production Workloads&#10;- Economic Analysis&#10;- Legal and Policy Analysis&#10;- Strategic Planning&#10;- Budget Formulation&#10;- Historical ABI Cost&#10;" title="Fee Setting Components"/>
          <p:cNvGrpSpPr>
            <a:grpSpLocks/>
          </p:cNvGrpSpPr>
          <p:nvPr/>
        </p:nvGrpSpPr>
        <p:grpSpPr bwMode="auto">
          <a:xfrm>
            <a:off x="1244600" y="1509730"/>
            <a:ext cx="6261100" cy="3608388"/>
            <a:chOff x="1096" y="1021"/>
            <a:chExt cx="3944" cy="2273"/>
          </a:xfrm>
        </p:grpSpPr>
        <p:sp>
          <p:nvSpPr>
            <p:cNvPr id="6" name="_s1028"/>
            <p:cNvSpPr>
              <a:spLocks noChangeShapeType="1"/>
            </p:cNvSpPr>
            <p:nvPr/>
          </p:nvSpPr>
          <p:spPr bwMode="auto">
            <a:xfrm flipH="1" flipV="1">
              <a:off x="2319" y="1836"/>
              <a:ext cx="282" cy="163"/>
            </a:xfrm>
            <a:prstGeom prst="line">
              <a:avLst/>
            </a:prstGeom>
            <a:noFill/>
            <a:ln w="28575">
              <a:solidFill>
                <a:srgbClr val="00194C"/>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chemeClr val="tx1"/>
                </a:solidFill>
              </a:endParaRPr>
            </a:p>
          </p:txBody>
        </p:sp>
        <p:sp>
          <p:nvSpPr>
            <p:cNvPr id="7" name="_s1029"/>
            <p:cNvSpPr>
              <a:spLocks noChangeArrowheads="1"/>
            </p:cNvSpPr>
            <p:nvPr/>
          </p:nvSpPr>
          <p:spPr bwMode="auto">
            <a:xfrm>
              <a:off x="1861" y="1426"/>
              <a:ext cx="648" cy="648"/>
            </a:xfrm>
            <a:prstGeom prst="ellipse">
              <a:avLst/>
            </a:prstGeom>
            <a:solidFill>
              <a:srgbClr val="00194C"/>
            </a:solidFill>
            <a:ln w="9525">
              <a:solidFill>
                <a:schemeClr val="tx1"/>
              </a:solidFill>
              <a:round/>
              <a:headEnd/>
              <a:tailEnd/>
            </a:ln>
          </p:spPr>
          <p:txBody>
            <a:bodyPr lIns="0" tIns="0" rIns="0" bIns="0" anchor="ctr"/>
            <a:lstStyle/>
            <a:p>
              <a:pPr algn="ctr">
                <a:spcBef>
                  <a:spcPct val="0"/>
                </a:spcBef>
              </a:pPr>
              <a:r>
                <a:rPr lang="en-US" sz="1050" b="1" i="1" dirty="0">
                  <a:solidFill>
                    <a:schemeClr val="bg1"/>
                  </a:solidFill>
                  <a:latin typeface="Segoe UI" panose="020B0502040204020203" pitchFamily="34" charset="0"/>
                  <a:ea typeface="Segoe UI" panose="020B0502040204020203" pitchFamily="34" charset="0"/>
                  <a:cs typeface="Segoe UI" panose="020B0502040204020203" pitchFamily="34" charset="0"/>
                </a:rPr>
                <a:t>Historical ABI Cost</a:t>
              </a:r>
            </a:p>
          </p:txBody>
        </p:sp>
        <p:sp>
          <p:nvSpPr>
            <p:cNvPr id="8" name="_s1030"/>
            <p:cNvSpPr>
              <a:spLocks noChangeShapeType="1"/>
            </p:cNvSpPr>
            <p:nvPr/>
          </p:nvSpPr>
          <p:spPr bwMode="auto">
            <a:xfrm flipH="1">
              <a:off x="2319" y="2322"/>
              <a:ext cx="282" cy="162"/>
            </a:xfrm>
            <a:prstGeom prst="line">
              <a:avLst/>
            </a:prstGeom>
            <a:noFill/>
            <a:ln w="28575">
              <a:solidFill>
                <a:srgbClr val="00194C"/>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chemeClr val="tx1"/>
                </a:solidFill>
              </a:endParaRPr>
            </a:p>
          </p:txBody>
        </p:sp>
        <p:sp>
          <p:nvSpPr>
            <p:cNvPr id="9" name="_s1031"/>
            <p:cNvSpPr>
              <a:spLocks noChangeArrowheads="1"/>
            </p:cNvSpPr>
            <p:nvPr/>
          </p:nvSpPr>
          <p:spPr bwMode="auto">
            <a:xfrm>
              <a:off x="1873" y="2221"/>
              <a:ext cx="683" cy="648"/>
            </a:xfrm>
            <a:prstGeom prst="ellipse">
              <a:avLst/>
            </a:prstGeom>
            <a:solidFill>
              <a:srgbClr val="00194C"/>
            </a:solidFill>
            <a:ln w="9525">
              <a:solidFill>
                <a:schemeClr val="tx1"/>
              </a:solidFill>
              <a:round/>
              <a:headEnd/>
              <a:tailEnd/>
            </a:ln>
          </p:spPr>
          <p:txBody>
            <a:bodyPr lIns="0" tIns="0" rIns="0" bIns="0" anchor="ctr"/>
            <a:lstStyle/>
            <a:p>
              <a:pPr algn="ctr">
                <a:spcBef>
                  <a:spcPct val="0"/>
                </a:spcBef>
              </a:pPr>
              <a:r>
                <a:rPr lang="en-US" sz="1050" b="1" i="1" dirty="0">
                  <a:solidFill>
                    <a:schemeClr val="bg1"/>
                  </a:solidFill>
                  <a:latin typeface="Segoe UI" panose="020B0502040204020203" pitchFamily="34" charset="0"/>
                  <a:ea typeface="Segoe UI" panose="020B0502040204020203" pitchFamily="34" charset="0"/>
                  <a:cs typeface="Segoe UI" panose="020B0502040204020203" pitchFamily="34" charset="0"/>
                </a:rPr>
                <a:t>Budget </a:t>
              </a:r>
              <a:r>
                <a:rPr lang="en-US" sz="1000" b="1" i="1" dirty="0">
                  <a:solidFill>
                    <a:schemeClr val="bg1"/>
                  </a:solidFill>
                  <a:latin typeface="Segoe UI" panose="020B0502040204020203" pitchFamily="34" charset="0"/>
                  <a:ea typeface="Segoe UI" panose="020B0502040204020203" pitchFamily="34" charset="0"/>
                  <a:cs typeface="Segoe UI" panose="020B0502040204020203" pitchFamily="34" charset="0"/>
                </a:rPr>
                <a:t>Formulation</a:t>
              </a:r>
            </a:p>
          </p:txBody>
        </p:sp>
        <p:sp>
          <p:nvSpPr>
            <p:cNvPr id="10" name="_s1032"/>
            <p:cNvSpPr>
              <a:spLocks noChangeShapeType="1"/>
            </p:cNvSpPr>
            <p:nvPr/>
          </p:nvSpPr>
          <p:spPr bwMode="auto">
            <a:xfrm>
              <a:off x="2880" y="2483"/>
              <a:ext cx="0" cy="325"/>
            </a:xfrm>
            <a:prstGeom prst="line">
              <a:avLst/>
            </a:prstGeom>
            <a:noFill/>
            <a:ln w="28575">
              <a:solidFill>
                <a:srgbClr val="00194C"/>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chemeClr val="tx1"/>
                </a:solidFill>
              </a:endParaRPr>
            </a:p>
          </p:txBody>
        </p:sp>
        <p:sp>
          <p:nvSpPr>
            <p:cNvPr id="11" name="_s1033"/>
            <p:cNvSpPr>
              <a:spLocks noChangeArrowheads="1"/>
            </p:cNvSpPr>
            <p:nvPr/>
          </p:nvSpPr>
          <p:spPr bwMode="auto">
            <a:xfrm>
              <a:off x="2550" y="2646"/>
              <a:ext cx="648" cy="648"/>
            </a:xfrm>
            <a:prstGeom prst="ellipse">
              <a:avLst/>
            </a:prstGeom>
            <a:solidFill>
              <a:srgbClr val="00194C"/>
            </a:solidFill>
            <a:ln w="9525">
              <a:solidFill>
                <a:schemeClr val="tx1"/>
              </a:solidFill>
              <a:round/>
              <a:headEnd/>
              <a:tailEnd/>
            </a:ln>
          </p:spPr>
          <p:txBody>
            <a:bodyPr lIns="0" tIns="0" rIns="0" bIns="0" anchor="ctr"/>
            <a:lstStyle/>
            <a:p>
              <a:pPr algn="ctr">
                <a:spcBef>
                  <a:spcPct val="0"/>
                </a:spcBef>
              </a:pPr>
              <a:r>
                <a:rPr lang="en-US" sz="1050" b="1" i="1">
                  <a:solidFill>
                    <a:schemeClr val="bg1"/>
                  </a:solidFill>
                  <a:latin typeface="Segoe UI" panose="020B0502040204020203" pitchFamily="34" charset="0"/>
                  <a:ea typeface="Segoe UI" panose="020B0502040204020203" pitchFamily="34" charset="0"/>
                  <a:cs typeface="Segoe UI" panose="020B0502040204020203" pitchFamily="34" charset="0"/>
                </a:rPr>
                <a:t>Strategic Planning</a:t>
              </a:r>
            </a:p>
          </p:txBody>
        </p:sp>
        <p:sp>
          <p:nvSpPr>
            <p:cNvPr id="12" name="_s1034"/>
            <p:cNvSpPr>
              <a:spLocks noChangeShapeType="1"/>
            </p:cNvSpPr>
            <p:nvPr/>
          </p:nvSpPr>
          <p:spPr bwMode="auto">
            <a:xfrm>
              <a:off x="3160" y="2322"/>
              <a:ext cx="281" cy="162"/>
            </a:xfrm>
            <a:prstGeom prst="line">
              <a:avLst/>
            </a:prstGeom>
            <a:noFill/>
            <a:ln w="28575">
              <a:solidFill>
                <a:srgbClr val="00194C"/>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chemeClr val="tx1"/>
                </a:solidFill>
              </a:endParaRPr>
            </a:p>
          </p:txBody>
        </p:sp>
        <p:sp>
          <p:nvSpPr>
            <p:cNvPr id="13" name="_s1035"/>
            <p:cNvSpPr>
              <a:spLocks noChangeArrowheads="1"/>
            </p:cNvSpPr>
            <p:nvPr/>
          </p:nvSpPr>
          <p:spPr bwMode="auto">
            <a:xfrm>
              <a:off x="3207" y="2247"/>
              <a:ext cx="648" cy="648"/>
            </a:xfrm>
            <a:prstGeom prst="ellipse">
              <a:avLst/>
            </a:prstGeom>
            <a:solidFill>
              <a:srgbClr val="00194C"/>
            </a:solidFill>
            <a:ln w="9525">
              <a:solidFill>
                <a:schemeClr val="tx1"/>
              </a:solidFill>
              <a:round/>
              <a:headEnd/>
              <a:tailEnd/>
            </a:ln>
          </p:spPr>
          <p:txBody>
            <a:bodyPr lIns="0" tIns="0" rIns="0" bIns="0" anchor="ctr"/>
            <a:lstStyle/>
            <a:p>
              <a:pPr algn="ctr">
                <a:spcBef>
                  <a:spcPct val="0"/>
                </a:spcBef>
              </a:pPr>
              <a:r>
                <a:rPr lang="en-US" sz="1050" b="1" i="1">
                  <a:solidFill>
                    <a:schemeClr val="bg1"/>
                  </a:solidFill>
                  <a:latin typeface="Segoe UI" panose="020B0502040204020203" pitchFamily="34" charset="0"/>
                  <a:ea typeface="Segoe UI" panose="020B0502040204020203" pitchFamily="34" charset="0"/>
                  <a:cs typeface="Segoe UI" panose="020B0502040204020203" pitchFamily="34" charset="0"/>
                </a:rPr>
                <a:t>Legal &amp; Policy Analysis</a:t>
              </a:r>
            </a:p>
          </p:txBody>
        </p:sp>
        <p:sp>
          <p:nvSpPr>
            <p:cNvPr id="14" name="_s1036"/>
            <p:cNvSpPr>
              <a:spLocks noChangeShapeType="1"/>
            </p:cNvSpPr>
            <p:nvPr/>
          </p:nvSpPr>
          <p:spPr bwMode="auto">
            <a:xfrm flipV="1">
              <a:off x="3160" y="1837"/>
              <a:ext cx="281" cy="162"/>
            </a:xfrm>
            <a:prstGeom prst="line">
              <a:avLst/>
            </a:prstGeom>
            <a:noFill/>
            <a:ln w="28575">
              <a:solidFill>
                <a:srgbClr val="00194C"/>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chemeClr val="tx1"/>
                </a:solidFill>
              </a:endParaRPr>
            </a:p>
          </p:txBody>
        </p:sp>
        <p:sp>
          <p:nvSpPr>
            <p:cNvPr id="15" name="_s1037"/>
            <p:cNvSpPr>
              <a:spLocks noChangeArrowheads="1"/>
            </p:cNvSpPr>
            <p:nvPr/>
          </p:nvSpPr>
          <p:spPr bwMode="auto">
            <a:xfrm>
              <a:off x="3301" y="1420"/>
              <a:ext cx="648" cy="648"/>
            </a:xfrm>
            <a:prstGeom prst="ellipse">
              <a:avLst/>
            </a:prstGeom>
            <a:solidFill>
              <a:srgbClr val="00194C"/>
            </a:solidFill>
            <a:ln w="9525">
              <a:solidFill>
                <a:schemeClr val="tx1"/>
              </a:solidFill>
              <a:round/>
              <a:headEnd/>
              <a:tailEnd/>
            </a:ln>
          </p:spPr>
          <p:txBody>
            <a:bodyPr lIns="0" tIns="0" rIns="0" bIns="0" anchor="ctr"/>
            <a:lstStyle/>
            <a:p>
              <a:pPr algn="ctr">
                <a:spcBef>
                  <a:spcPct val="0"/>
                </a:spcBef>
              </a:pPr>
              <a:r>
                <a:rPr lang="en-US" sz="1050" b="1" i="1" dirty="0">
                  <a:solidFill>
                    <a:schemeClr val="bg1"/>
                  </a:solidFill>
                  <a:latin typeface="Segoe UI" panose="020B0502040204020203" pitchFamily="34" charset="0"/>
                  <a:ea typeface="Segoe UI" panose="020B0502040204020203" pitchFamily="34" charset="0"/>
                  <a:cs typeface="Segoe UI" panose="020B0502040204020203" pitchFamily="34" charset="0"/>
                </a:rPr>
                <a:t>Economic Analysis</a:t>
              </a:r>
            </a:p>
          </p:txBody>
        </p:sp>
        <p:sp>
          <p:nvSpPr>
            <p:cNvPr id="16" name="_s1038"/>
            <p:cNvSpPr>
              <a:spLocks noChangeShapeType="1"/>
            </p:cNvSpPr>
            <p:nvPr/>
          </p:nvSpPr>
          <p:spPr bwMode="auto">
            <a:xfrm flipV="1">
              <a:off x="2880" y="1513"/>
              <a:ext cx="0" cy="324"/>
            </a:xfrm>
            <a:prstGeom prst="line">
              <a:avLst/>
            </a:prstGeom>
            <a:noFill/>
            <a:ln w="28575">
              <a:solidFill>
                <a:srgbClr val="00194C"/>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chemeClr val="tx1"/>
                </a:solidFill>
              </a:endParaRPr>
            </a:p>
          </p:txBody>
        </p:sp>
        <p:sp>
          <p:nvSpPr>
            <p:cNvPr id="17" name="_s1039"/>
            <p:cNvSpPr>
              <a:spLocks noChangeArrowheads="1"/>
            </p:cNvSpPr>
            <p:nvPr/>
          </p:nvSpPr>
          <p:spPr bwMode="auto">
            <a:xfrm>
              <a:off x="2556" y="1021"/>
              <a:ext cx="648" cy="648"/>
            </a:xfrm>
            <a:prstGeom prst="ellipse">
              <a:avLst/>
            </a:prstGeom>
            <a:solidFill>
              <a:srgbClr val="00194C"/>
            </a:solidFill>
            <a:ln w="9525">
              <a:solidFill>
                <a:schemeClr val="tx1"/>
              </a:solidFill>
              <a:round/>
              <a:headEnd/>
              <a:tailEnd/>
            </a:ln>
          </p:spPr>
          <p:txBody>
            <a:bodyPr lIns="0" tIns="0" rIns="0" bIns="0" anchor="ctr"/>
            <a:lstStyle/>
            <a:p>
              <a:pPr algn="ctr">
                <a:spcBef>
                  <a:spcPct val="0"/>
                </a:spcBef>
              </a:pPr>
              <a:r>
                <a:rPr lang="en-US" sz="1050" b="1" i="1" dirty="0">
                  <a:solidFill>
                    <a:schemeClr val="bg1"/>
                  </a:solidFill>
                  <a:latin typeface="Segoe UI" panose="020B0502040204020203" pitchFamily="34" charset="0"/>
                  <a:ea typeface="Segoe UI" panose="020B0502040204020203" pitchFamily="34" charset="0"/>
                  <a:cs typeface="Segoe UI" panose="020B0502040204020203" pitchFamily="34" charset="0"/>
                </a:rPr>
                <a:t>Production Workloads</a:t>
              </a:r>
            </a:p>
          </p:txBody>
        </p:sp>
        <p:sp>
          <p:nvSpPr>
            <p:cNvPr id="18" name="_s1040"/>
            <p:cNvSpPr>
              <a:spLocks noChangeArrowheads="1"/>
            </p:cNvSpPr>
            <p:nvPr/>
          </p:nvSpPr>
          <p:spPr bwMode="auto">
            <a:xfrm>
              <a:off x="2556" y="1837"/>
              <a:ext cx="648" cy="648"/>
            </a:xfrm>
            <a:prstGeom prst="ellipse">
              <a:avLst/>
            </a:prstGeom>
            <a:solidFill>
              <a:srgbClr val="00194C"/>
            </a:solidFill>
            <a:ln w="9525">
              <a:solidFill>
                <a:schemeClr val="tx1"/>
              </a:solidFill>
              <a:round/>
              <a:headEnd/>
              <a:tailEnd/>
            </a:ln>
          </p:spPr>
          <p:txBody>
            <a:bodyPr lIns="0" tIns="0" rIns="0" bIns="0" anchor="ctr"/>
            <a:lstStyle/>
            <a:p>
              <a:pPr algn="ctr">
                <a:spcBef>
                  <a:spcPct val="0"/>
                </a:spcBef>
              </a:pPr>
              <a:r>
                <a:rPr lang="en-US" sz="1050" b="1" i="1" dirty="0">
                  <a:solidFill>
                    <a:schemeClr val="bg1"/>
                  </a:solidFill>
                  <a:latin typeface="Segoe UI" panose="020B0502040204020203" pitchFamily="34" charset="0"/>
                  <a:ea typeface="Segoe UI" panose="020B0502040204020203" pitchFamily="34" charset="0"/>
                  <a:cs typeface="Segoe UI" panose="020B0502040204020203" pitchFamily="34" charset="0"/>
                </a:rPr>
                <a:t>Fee Setting</a:t>
              </a:r>
            </a:p>
          </p:txBody>
        </p:sp>
        <p:sp>
          <p:nvSpPr>
            <p:cNvPr id="19" name="Text Box 18"/>
            <p:cNvSpPr txBox="1">
              <a:spLocks noChangeArrowheads="1"/>
            </p:cNvSpPr>
            <p:nvPr/>
          </p:nvSpPr>
          <p:spPr bwMode="auto">
            <a:xfrm>
              <a:off x="1096" y="2309"/>
              <a:ext cx="1118"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accent1"/>
                  </a:solidFill>
                  <a:latin typeface="Calibri" pitchFamily="34" charset="0"/>
                </a:defRPr>
              </a:lvl1pPr>
              <a:lvl2pPr marL="742950" indent="-285750" eaLnBrk="0" hangingPunct="0">
                <a:defRPr sz="1000">
                  <a:solidFill>
                    <a:schemeClr val="accent1"/>
                  </a:solidFill>
                  <a:latin typeface="Calibri" pitchFamily="34" charset="0"/>
                </a:defRPr>
              </a:lvl2pPr>
              <a:lvl3pPr marL="1143000" indent="-228600" eaLnBrk="0" hangingPunct="0">
                <a:defRPr sz="1000">
                  <a:solidFill>
                    <a:schemeClr val="accent1"/>
                  </a:solidFill>
                  <a:latin typeface="Calibri" pitchFamily="34" charset="0"/>
                </a:defRPr>
              </a:lvl3pPr>
              <a:lvl4pPr marL="1600200" indent="-228600" eaLnBrk="0" hangingPunct="0">
                <a:defRPr sz="1000">
                  <a:solidFill>
                    <a:schemeClr val="accent1"/>
                  </a:solidFill>
                  <a:latin typeface="Calibri" pitchFamily="34" charset="0"/>
                </a:defRPr>
              </a:lvl4pPr>
              <a:lvl5pPr marL="2057400" indent="-228600" eaLnBrk="0" hangingPunct="0">
                <a:defRPr sz="1000">
                  <a:solidFill>
                    <a:schemeClr val="accent1"/>
                  </a:solidFill>
                  <a:latin typeface="Calibri" pitchFamily="34" charset="0"/>
                </a:defRPr>
              </a:lvl5pPr>
              <a:lvl6pPr marL="2514600" indent="-228600" eaLnBrk="0" fontAlgn="base" hangingPunct="0">
                <a:spcBef>
                  <a:spcPct val="50000"/>
                </a:spcBef>
                <a:spcAft>
                  <a:spcPct val="0"/>
                </a:spcAft>
                <a:defRPr sz="1000">
                  <a:solidFill>
                    <a:schemeClr val="accent1"/>
                  </a:solidFill>
                  <a:latin typeface="Calibri" pitchFamily="34" charset="0"/>
                </a:defRPr>
              </a:lvl6pPr>
              <a:lvl7pPr marL="2971800" indent="-228600" eaLnBrk="0" fontAlgn="base" hangingPunct="0">
                <a:spcBef>
                  <a:spcPct val="50000"/>
                </a:spcBef>
                <a:spcAft>
                  <a:spcPct val="0"/>
                </a:spcAft>
                <a:defRPr sz="1000">
                  <a:solidFill>
                    <a:schemeClr val="accent1"/>
                  </a:solidFill>
                  <a:latin typeface="Calibri" pitchFamily="34" charset="0"/>
                </a:defRPr>
              </a:lvl7pPr>
              <a:lvl8pPr marL="3429000" indent="-228600" eaLnBrk="0" fontAlgn="base" hangingPunct="0">
                <a:spcBef>
                  <a:spcPct val="50000"/>
                </a:spcBef>
                <a:spcAft>
                  <a:spcPct val="0"/>
                </a:spcAft>
                <a:defRPr sz="1000">
                  <a:solidFill>
                    <a:schemeClr val="accent1"/>
                  </a:solidFill>
                  <a:latin typeface="Calibri" pitchFamily="34" charset="0"/>
                </a:defRPr>
              </a:lvl8pPr>
              <a:lvl9pPr marL="3886200" indent="-228600" eaLnBrk="0" fontAlgn="base" hangingPunct="0">
                <a:spcBef>
                  <a:spcPct val="50000"/>
                </a:spcBef>
                <a:spcAft>
                  <a:spcPct val="0"/>
                </a:spcAft>
                <a:defRPr sz="1000">
                  <a:solidFill>
                    <a:schemeClr val="accent1"/>
                  </a:solidFill>
                  <a:latin typeface="Calibri" pitchFamily="34" charset="0"/>
                </a:defRPr>
              </a:lvl9pPr>
            </a:lstStyle>
            <a:p>
              <a:pPr eaLnBrk="1" hangingPunct="1"/>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Information from the established process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will</a:t>
              </a:r>
            </a:p>
            <a:p>
              <a:pPr eaLnBrk="1" hangingPunct="1"/>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provide the </a:t>
              </a:r>
              <a:r>
                <a:rPr lang="en-US" sz="800" b="1" u="sng" dirty="0">
                  <a:solidFill>
                    <a:schemeClr val="tx1"/>
                  </a:solidFill>
                  <a:latin typeface="Segoe UI" panose="020B0502040204020203" pitchFamily="34" charset="0"/>
                  <a:ea typeface="Segoe UI" panose="020B0502040204020203" pitchFamily="34" charset="0"/>
                  <a:cs typeface="Segoe UI" panose="020B0502040204020203" pitchFamily="34" charset="0"/>
                </a:rPr>
                <a:t>planned (prospective</a:t>
              </a:r>
              <a:r>
                <a:rPr lang="en-US" sz="800" b="1" u="sng"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t>
              </a:r>
            </a:p>
            <a:p>
              <a:pPr eaLnBrk="1" hangingPunct="1"/>
              <a:r>
                <a:rPr lang="en-US" sz="800" b="1" u="sng"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800" b="1" u="sng" dirty="0">
                  <a:solidFill>
                    <a:schemeClr val="tx1"/>
                  </a:solidFill>
                  <a:latin typeface="Segoe UI" panose="020B0502040204020203" pitchFamily="34" charset="0"/>
                  <a:ea typeface="Segoe UI" panose="020B0502040204020203" pitchFamily="34" charset="0"/>
                  <a:cs typeface="Segoe UI" panose="020B0502040204020203" pitchFamily="34" charset="0"/>
                </a:rPr>
                <a:t>cost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of sustaining and improving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USPTO.  </a:t>
              </a:r>
              <a:endPar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eaLnBrk="1" hangingPunct="1"/>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Fees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should be set at a rate </a:t>
              </a:r>
              <a:endPar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eaLnBrk="1" hangingPunct="1"/>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to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recover the cost of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a:t>
              </a:r>
            </a:p>
            <a:p>
              <a:pPr eaLnBrk="1" hangingPunct="1"/>
              <a:r>
                <a:rPr lang="en-US" sz="800" b="1" smtClean="0">
                  <a:solidFill>
                    <a:schemeClr val="tx1"/>
                  </a:solidFill>
                  <a:latin typeface="Segoe UI" panose="020B0502040204020203" pitchFamily="34" charset="0"/>
                  <a:ea typeface="Segoe UI" panose="020B0502040204020203" pitchFamily="34" charset="0"/>
                  <a:cs typeface="Segoe UI" panose="020B0502040204020203" pitchFamily="34" charset="0"/>
                </a:rPr>
                <a:t>multi-year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budget plan.</a:t>
              </a:r>
            </a:p>
          </p:txBody>
        </p:sp>
        <p:sp>
          <p:nvSpPr>
            <p:cNvPr id="20" name="Line 19"/>
            <p:cNvSpPr>
              <a:spLocks noChangeShapeType="1"/>
            </p:cNvSpPr>
            <p:nvPr/>
          </p:nvSpPr>
          <p:spPr bwMode="auto">
            <a:xfrm flipV="1">
              <a:off x="3198" y="2137"/>
              <a:ext cx="1842" cy="24"/>
            </a:xfrm>
            <a:prstGeom prst="line">
              <a:avLst/>
            </a:prstGeom>
            <a:noFill/>
            <a:ln w="38100">
              <a:solidFill>
                <a:srgbClr val="A7A8AA"/>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chemeClr val="tx1"/>
                </a:solidFill>
              </a:endParaRPr>
            </a:p>
          </p:txBody>
        </p:sp>
        <p:sp>
          <p:nvSpPr>
            <p:cNvPr id="21" name="Text Box 20"/>
            <p:cNvSpPr txBox="1">
              <a:spLocks noChangeArrowheads="1"/>
            </p:cNvSpPr>
            <p:nvPr/>
          </p:nvSpPr>
          <p:spPr bwMode="auto">
            <a:xfrm>
              <a:off x="3855" y="1203"/>
              <a:ext cx="952" cy="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accent1"/>
                  </a:solidFill>
                  <a:latin typeface="Calibri" pitchFamily="34" charset="0"/>
                </a:defRPr>
              </a:lvl1pPr>
              <a:lvl2pPr marL="742950" indent="-285750" eaLnBrk="0" hangingPunct="0">
                <a:defRPr sz="1000">
                  <a:solidFill>
                    <a:schemeClr val="accent1"/>
                  </a:solidFill>
                  <a:latin typeface="Calibri" pitchFamily="34" charset="0"/>
                </a:defRPr>
              </a:lvl2pPr>
              <a:lvl3pPr marL="1143000" indent="-228600" eaLnBrk="0" hangingPunct="0">
                <a:defRPr sz="1000">
                  <a:solidFill>
                    <a:schemeClr val="accent1"/>
                  </a:solidFill>
                  <a:latin typeface="Calibri" pitchFamily="34" charset="0"/>
                </a:defRPr>
              </a:lvl3pPr>
              <a:lvl4pPr marL="1600200" indent="-228600" eaLnBrk="0" hangingPunct="0">
                <a:defRPr sz="1000">
                  <a:solidFill>
                    <a:schemeClr val="accent1"/>
                  </a:solidFill>
                  <a:latin typeface="Calibri" pitchFamily="34" charset="0"/>
                </a:defRPr>
              </a:lvl4pPr>
              <a:lvl5pPr marL="2057400" indent="-228600" eaLnBrk="0" hangingPunct="0">
                <a:defRPr sz="1000">
                  <a:solidFill>
                    <a:schemeClr val="accent1"/>
                  </a:solidFill>
                  <a:latin typeface="Calibri" pitchFamily="34" charset="0"/>
                </a:defRPr>
              </a:lvl5pPr>
              <a:lvl6pPr marL="2514600" indent="-228600" eaLnBrk="0" fontAlgn="base" hangingPunct="0">
                <a:spcBef>
                  <a:spcPct val="50000"/>
                </a:spcBef>
                <a:spcAft>
                  <a:spcPct val="0"/>
                </a:spcAft>
                <a:defRPr sz="1000">
                  <a:solidFill>
                    <a:schemeClr val="accent1"/>
                  </a:solidFill>
                  <a:latin typeface="Calibri" pitchFamily="34" charset="0"/>
                </a:defRPr>
              </a:lvl6pPr>
              <a:lvl7pPr marL="2971800" indent="-228600" eaLnBrk="0" fontAlgn="base" hangingPunct="0">
                <a:spcBef>
                  <a:spcPct val="50000"/>
                </a:spcBef>
                <a:spcAft>
                  <a:spcPct val="0"/>
                </a:spcAft>
                <a:defRPr sz="1000">
                  <a:solidFill>
                    <a:schemeClr val="accent1"/>
                  </a:solidFill>
                  <a:latin typeface="Calibri" pitchFamily="34" charset="0"/>
                </a:defRPr>
              </a:lvl7pPr>
              <a:lvl8pPr marL="3429000" indent="-228600" eaLnBrk="0" fontAlgn="base" hangingPunct="0">
                <a:spcBef>
                  <a:spcPct val="50000"/>
                </a:spcBef>
                <a:spcAft>
                  <a:spcPct val="0"/>
                </a:spcAft>
                <a:defRPr sz="1000">
                  <a:solidFill>
                    <a:schemeClr val="accent1"/>
                  </a:solidFill>
                  <a:latin typeface="Calibri" pitchFamily="34" charset="0"/>
                </a:defRPr>
              </a:lvl8pPr>
              <a:lvl9pPr marL="3886200" indent="-228600" eaLnBrk="0" fontAlgn="base" hangingPunct="0">
                <a:spcBef>
                  <a:spcPct val="50000"/>
                </a:spcBef>
                <a:spcAft>
                  <a:spcPct val="0"/>
                </a:spcAft>
                <a:defRPr sz="1000">
                  <a:solidFill>
                    <a:schemeClr val="accent1"/>
                  </a:solidFill>
                  <a:latin typeface="Calibri" pitchFamily="34" charset="0"/>
                </a:defRPr>
              </a:lvl9pPr>
            </a:lstStyle>
            <a:p>
              <a:pPr algn="r" eaLnBrk="1" hangingPunct="1"/>
              <a:r>
                <a:rPr lang="en-US" sz="800" b="1" u="sng" dirty="0">
                  <a:solidFill>
                    <a:schemeClr val="tx1"/>
                  </a:solidFill>
                  <a:latin typeface="Segoe UI" panose="020B0502040204020203" pitchFamily="34" charset="0"/>
                  <a:ea typeface="Segoe UI" panose="020B0502040204020203" pitchFamily="34" charset="0"/>
                  <a:cs typeface="Segoe UI" panose="020B0502040204020203" pitchFamily="34" charset="0"/>
                </a:rPr>
                <a:t>Economic data</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and data related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to the </a:t>
              </a:r>
              <a:r>
                <a:rPr lang="en-US" sz="800" b="1" u="sng" dirty="0">
                  <a:solidFill>
                    <a:schemeClr val="tx1"/>
                  </a:solidFill>
                  <a:latin typeface="Segoe UI" panose="020B0502040204020203" pitchFamily="34" charset="0"/>
                  <a:ea typeface="Segoe UI" panose="020B0502040204020203" pitchFamily="34" charset="0"/>
                  <a:cs typeface="Segoe UI" panose="020B0502040204020203" pitchFamily="34" charset="0"/>
                </a:rPr>
                <a:t>elasticity</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 of certain fees will provide a frame of reference for the balance between setting fees at certain amounts to achieve a desired impact on volumes</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t>
              </a:r>
            </a:p>
            <a:p>
              <a:pPr algn="r" eaLnBrk="1" hangingPunct="1"/>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In addition, calculate the more global economic impact of fee changes.</a:t>
              </a:r>
              <a:endPar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22" name="Text Box 21"/>
          <p:cNvSpPr txBox="1">
            <a:spLocks noChangeArrowheads="1"/>
          </p:cNvSpPr>
          <p:nvPr/>
        </p:nvSpPr>
        <p:spPr bwMode="auto">
          <a:xfrm>
            <a:off x="2346722" y="4934375"/>
            <a:ext cx="26205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accent1"/>
                </a:solidFill>
                <a:latin typeface="Calibri" pitchFamily="34" charset="0"/>
              </a:defRPr>
            </a:lvl1pPr>
            <a:lvl2pPr marL="742950" indent="-285750" eaLnBrk="0" hangingPunct="0">
              <a:defRPr sz="1000">
                <a:solidFill>
                  <a:schemeClr val="accent1"/>
                </a:solidFill>
                <a:latin typeface="Calibri" pitchFamily="34" charset="0"/>
              </a:defRPr>
            </a:lvl2pPr>
            <a:lvl3pPr marL="1143000" indent="-228600" eaLnBrk="0" hangingPunct="0">
              <a:defRPr sz="1000">
                <a:solidFill>
                  <a:schemeClr val="accent1"/>
                </a:solidFill>
                <a:latin typeface="Calibri" pitchFamily="34" charset="0"/>
              </a:defRPr>
            </a:lvl3pPr>
            <a:lvl4pPr marL="1600200" indent="-228600" eaLnBrk="0" hangingPunct="0">
              <a:defRPr sz="1000">
                <a:solidFill>
                  <a:schemeClr val="accent1"/>
                </a:solidFill>
                <a:latin typeface="Calibri" pitchFamily="34" charset="0"/>
              </a:defRPr>
            </a:lvl4pPr>
            <a:lvl5pPr marL="2057400" indent="-228600" eaLnBrk="0" hangingPunct="0">
              <a:defRPr sz="1000">
                <a:solidFill>
                  <a:schemeClr val="accent1"/>
                </a:solidFill>
                <a:latin typeface="Calibri" pitchFamily="34" charset="0"/>
              </a:defRPr>
            </a:lvl5pPr>
            <a:lvl6pPr marL="2514600" indent="-228600" eaLnBrk="0" fontAlgn="base" hangingPunct="0">
              <a:spcBef>
                <a:spcPct val="50000"/>
              </a:spcBef>
              <a:spcAft>
                <a:spcPct val="0"/>
              </a:spcAft>
              <a:defRPr sz="1000">
                <a:solidFill>
                  <a:schemeClr val="accent1"/>
                </a:solidFill>
                <a:latin typeface="Calibri" pitchFamily="34" charset="0"/>
              </a:defRPr>
            </a:lvl6pPr>
            <a:lvl7pPr marL="2971800" indent="-228600" eaLnBrk="0" fontAlgn="base" hangingPunct="0">
              <a:spcBef>
                <a:spcPct val="50000"/>
              </a:spcBef>
              <a:spcAft>
                <a:spcPct val="0"/>
              </a:spcAft>
              <a:defRPr sz="1000">
                <a:solidFill>
                  <a:schemeClr val="accent1"/>
                </a:solidFill>
                <a:latin typeface="Calibri" pitchFamily="34" charset="0"/>
              </a:defRPr>
            </a:lvl7pPr>
            <a:lvl8pPr marL="3429000" indent="-228600" eaLnBrk="0" fontAlgn="base" hangingPunct="0">
              <a:spcBef>
                <a:spcPct val="50000"/>
              </a:spcBef>
              <a:spcAft>
                <a:spcPct val="0"/>
              </a:spcAft>
              <a:defRPr sz="1000">
                <a:solidFill>
                  <a:schemeClr val="accent1"/>
                </a:solidFill>
                <a:latin typeface="Calibri" pitchFamily="34" charset="0"/>
              </a:defRPr>
            </a:lvl8pPr>
            <a:lvl9pPr marL="3886200" indent="-228600" eaLnBrk="0" fontAlgn="base" hangingPunct="0">
              <a:spcBef>
                <a:spcPct val="50000"/>
              </a:spcBef>
              <a:spcAft>
                <a:spcPct val="0"/>
              </a:spcAft>
              <a:defRPr sz="1000">
                <a:solidFill>
                  <a:schemeClr val="accent1"/>
                </a:solidFill>
                <a:latin typeface="Calibri" pitchFamily="34" charset="0"/>
              </a:defRPr>
            </a:lvl9pPr>
          </a:lstStyle>
          <a:p>
            <a:pPr eaLnBrk="1" hangingPunct="1"/>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Understanding USPTO</a:t>
            </a:r>
            <a:b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b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priorities and </a:t>
            </a:r>
            <a:r>
              <a:rPr lang="en-US" sz="800" b="1" u="sng" dirty="0">
                <a:solidFill>
                  <a:schemeClr val="tx1"/>
                </a:solidFill>
                <a:latin typeface="Segoe UI" panose="020B0502040204020203" pitchFamily="34" charset="0"/>
                <a:ea typeface="Segoe UI" panose="020B0502040204020203" pitchFamily="34" charset="0"/>
                <a:cs typeface="Segoe UI" panose="020B0502040204020203" pitchFamily="34" charset="0"/>
              </a:rPr>
              <a:t>plans for the </a:t>
            </a:r>
            <a:endParaRPr lang="en-US" sz="800" b="1" u="sng"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eaLnBrk="1" hangingPunct="1"/>
            <a:r>
              <a:rPr lang="en-US" sz="800" b="1" u="sng"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future</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permits </a:t>
            </a:r>
            <a:r>
              <a:rPr lang="en-US" sz="800" b="1" u="sng" dirty="0">
                <a:solidFill>
                  <a:schemeClr val="tx1"/>
                </a:solidFill>
                <a:latin typeface="Segoe UI" panose="020B0502040204020203" pitchFamily="34" charset="0"/>
                <a:ea typeface="Segoe UI" panose="020B0502040204020203" pitchFamily="34" charset="0"/>
                <a:cs typeface="Segoe UI" panose="020B0502040204020203" pitchFamily="34" charset="0"/>
              </a:rPr>
              <a:t>prospective fee amounts</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 to be set at the appropriate level to pay for achieving strategic objectives and improvements.</a:t>
            </a:r>
          </a:p>
        </p:txBody>
      </p:sp>
      <p:sp>
        <p:nvSpPr>
          <p:cNvPr id="23" name="Text Box 22"/>
          <p:cNvSpPr txBox="1">
            <a:spLocks noChangeArrowheads="1"/>
          </p:cNvSpPr>
          <p:nvPr/>
        </p:nvSpPr>
        <p:spPr bwMode="auto">
          <a:xfrm>
            <a:off x="1524001" y="2152668"/>
            <a:ext cx="99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accent1"/>
                </a:solidFill>
                <a:latin typeface="Calibri" pitchFamily="34" charset="0"/>
              </a:defRPr>
            </a:lvl1pPr>
            <a:lvl2pPr marL="742950" indent="-285750" eaLnBrk="0" hangingPunct="0">
              <a:defRPr sz="1000">
                <a:solidFill>
                  <a:schemeClr val="accent1"/>
                </a:solidFill>
                <a:latin typeface="Calibri" pitchFamily="34" charset="0"/>
              </a:defRPr>
            </a:lvl2pPr>
            <a:lvl3pPr marL="1143000" indent="-228600" eaLnBrk="0" hangingPunct="0">
              <a:defRPr sz="1000">
                <a:solidFill>
                  <a:schemeClr val="accent1"/>
                </a:solidFill>
                <a:latin typeface="Calibri" pitchFamily="34" charset="0"/>
              </a:defRPr>
            </a:lvl3pPr>
            <a:lvl4pPr marL="1600200" indent="-228600" eaLnBrk="0" hangingPunct="0">
              <a:defRPr sz="1000">
                <a:solidFill>
                  <a:schemeClr val="accent1"/>
                </a:solidFill>
                <a:latin typeface="Calibri" pitchFamily="34" charset="0"/>
              </a:defRPr>
            </a:lvl4pPr>
            <a:lvl5pPr marL="2057400" indent="-228600" eaLnBrk="0" hangingPunct="0">
              <a:defRPr sz="1000">
                <a:solidFill>
                  <a:schemeClr val="accent1"/>
                </a:solidFill>
                <a:latin typeface="Calibri" pitchFamily="34" charset="0"/>
              </a:defRPr>
            </a:lvl5pPr>
            <a:lvl6pPr marL="2514600" indent="-228600" eaLnBrk="0" fontAlgn="base" hangingPunct="0">
              <a:spcBef>
                <a:spcPct val="50000"/>
              </a:spcBef>
              <a:spcAft>
                <a:spcPct val="0"/>
              </a:spcAft>
              <a:defRPr sz="1000">
                <a:solidFill>
                  <a:schemeClr val="accent1"/>
                </a:solidFill>
                <a:latin typeface="Calibri" pitchFamily="34" charset="0"/>
              </a:defRPr>
            </a:lvl6pPr>
            <a:lvl7pPr marL="2971800" indent="-228600" eaLnBrk="0" fontAlgn="base" hangingPunct="0">
              <a:spcBef>
                <a:spcPct val="50000"/>
              </a:spcBef>
              <a:spcAft>
                <a:spcPct val="0"/>
              </a:spcAft>
              <a:defRPr sz="1000">
                <a:solidFill>
                  <a:schemeClr val="accent1"/>
                </a:solidFill>
                <a:latin typeface="Calibri" pitchFamily="34" charset="0"/>
              </a:defRPr>
            </a:lvl7pPr>
            <a:lvl8pPr marL="3429000" indent="-228600" eaLnBrk="0" fontAlgn="base" hangingPunct="0">
              <a:spcBef>
                <a:spcPct val="50000"/>
              </a:spcBef>
              <a:spcAft>
                <a:spcPct val="0"/>
              </a:spcAft>
              <a:defRPr sz="1000">
                <a:solidFill>
                  <a:schemeClr val="accent1"/>
                </a:solidFill>
                <a:latin typeface="Calibri" pitchFamily="34" charset="0"/>
              </a:defRPr>
            </a:lvl8pPr>
            <a:lvl9pPr marL="3886200" indent="-228600" eaLnBrk="0" fontAlgn="base" hangingPunct="0">
              <a:spcBef>
                <a:spcPct val="50000"/>
              </a:spcBef>
              <a:spcAft>
                <a:spcPct val="0"/>
              </a:spcAft>
              <a:defRPr sz="1000">
                <a:solidFill>
                  <a:schemeClr val="accent1"/>
                </a:solidFill>
                <a:latin typeface="Calibri" pitchFamily="34" charset="0"/>
              </a:defRPr>
            </a:lvl9pPr>
          </a:lstStyle>
          <a:p>
            <a:pPr eaLnBrk="1" hangingPunct="1"/>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The data output from </a:t>
            </a:r>
            <a:r>
              <a:rPr lang="en-US" sz="800" b="1" u="sng" dirty="0">
                <a:solidFill>
                  <a:schemeClr val="tx1"/>
                </a:solidFill>
                <a:latin typeface="Segoe UI" panose="020B0502040204020203" pitchFamily="34" charset="0"/>
                <a:ea typeface="Segoe UI" panose="020B0502040204020203" pitchFamily="34" charset="0"/>
                <a:cs typeface="Segoe UI" panose="020B0502040204020203" pitchFamily="34" charset="0"/>
              </a:rPr>
              <a:t>ABI cost analyses of fees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will be used for the baseline historical cost.  </a:t>
            </a:r>
          </a:p>
        </p:txBody>
      </p:sp>
      <p:sp>
        <p:nvSpPr>
          <p:cNvPr id="24" name="AutoShape 23"/>
          <p:cNvSpPr>
            <a:spLocks noChangeArrowheads="1"/>
          </p:cNvSpPr>
          <p:nvPr/>
        </p:nvSpPr>
        <p:spPr bwMode="auto">
          <a:xfrm>
            <a:off x="7505700" y="2138398"/>
            <a:ext cx="1371600" cy="1524000"/>
          </a:xfrm>
          <a:prstGeom prst="foldedCorner">
            <a:avLst>
              <a:gd name="adj" fmla="val 24167"/>
            </a:avLst>
          </a:prstGeom>
          <a:solidFill>
            <a:srgbClr val="A7A8AA"/>
          </a:solidFill>
          <a:ln w="9525">
            <a:solidFill>
              <a:schemeClr val="accent2"/>
            </a:solidFill>
            <a:round/>
            <a:headEnd/>
            <a:tailEnd/>
          </a:ln>
          <a:effectLst/>
        </p:spPr>
        <p:txBody>
          <a:bodyPr lIns="45720" tIns="91440" rIns="45720" bIns="0" anchor="ctr"/>
          <a:lstStyle/>
          <a:p>
            <a:pPr algn="ctr">
              <a:spcBef>
                <a:spcPct val="0"/>
              </a:spcBef>
              <a:defRPr/>
            </a:pPr>
            <a:r>
              <a:rPr lang="en-US" sz="1600" b="1" dirty="0">
                <a:solidFill>
                  <a:schemeClr val="bg1"/>
                </a:solidFill>
              </a:rPr>
              <a:t>USPTO Fee </a:t>
            </a:r>
            <a:r>
              <a:rPr lang="en-US" sz="1600" b="1" dirty="0" smtClean="0">
                <a:solidFill>
                  <a:schemeClr val="bg1"/>
                </a:solidFill>
              </a:rPr>
              <a:t>Structure</a:t>
            </a:r>
            <a:endParaRPr lang="en-US" sz="1600" b="1" dirty="0">
              <a:solidFill>
                <a:schemeClr val="bg1"/>
              </a:solidFill>
            </a:endParaRPr>
          </a:p>
        </p:txBody>
      </p:sp>
      <p:sp>
        <p:nvSpPr>
          <p:cNvPr id="25" name="Text Box 24"/>
          <p:cNvSpPr txBox="1">
            <a:spLocks noChangeArrowheads="1"/>
          </p:cNvSpPr>
          <p:nvPr/>
        </p:nvSpPr>
        <p:spPr bwMode="auto">
          <a:xfrm>
            <a:off x="2514601" y="967231"/>
            <a:ext cx="317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accent1"/>
                </a:solidFill>
                <a:latin typeface="Calibri" pitchFamily="34" charset="0"/>
              </a:defRPr>
            </a:lvl1pPr>
            <a:lvl2pPr marL="742950" indent="-285750" eaLnBrk="0" hangingPunct="0">
              <a:defRPr sz="1000">
                <a:solidFill>
                  <a:schemeClr val="accent1"/>
                </a:solidFill>
                <a:latin typeface="Calibri" pitchFamily="34" charset="0"/>
              </a:defRPr>
            </a:lvl2pPr>
            <a:lvl3pPr marL="1143000" indent="-228600" eaLnBrk="0" hangingPunct="0">
              <a:defRPr sz="1000">
                <a:solidFill>
                  <a:schemeClr val="accent1"/>
                </a:solidFill>
                <a:latin typeface="Calibri" pitchFamily="34" charset="0"/>
              </a:defRPr>
            </a:lvl3pPr>
            <a:lvl4pPr marL="1600200" indent="-228600" eaLnBrk="0" hangingPunct="0">
              <a:defRPr sz="1000">
                <a:solidFill>
                  <a:schemeClr val="accent1"/>
                </a:solidFill>
                <a:latin typeface="Calibri" pitchFamily="34" charset="0"/>
              </a:defRPr>
            </a:lvl4pPr>
            <a:lvl5pPr marL="2057400" indent="-228600" eaLnBrk="0" hangingPunct="0">
              <a:defRPr sz="1000">
                <a:solidFill>
                  <a:schemeClr val="accent1"/>
                </a:solidFill>
                <a:latin typeface="Calibri" pitchFamily="34" charset="0"/>
              </a:defRPr>
            </a:lvl5pPr>
            <a:lvl6pPr marL="2514600" indent="-228600" eaLnBrk="0" fontAlgn="base" hangingPunct="0">
              <a:spcBef>
                <a:spcPct val="50000"/>
              </a:spcBef>
              <a:spcAft>
                <a:spcPct val="0"/>
              </a:spcAft>
              <a:defRPr sz="1000">
                <a:solidFill>
                  <a:schemeClr val="accent1"/>
                </a:solidFill>
                <a:latin typeface="Calibri" pitchFamily="34" charset="0"/>
              </a:defRPr>
            </a:lvl6pPr>
            <a:lvl7pPr marL="2971800" indent="-228600" eaLnBrk="0" fontAlgn="base" hangingPunct="0">
              <a:spcBef>
                <a:spcPct val="50000"/>
              </a:spcBef>
              <a:spcAft>
                <a:spcPct val="0"/>
              </a:spcAft>
              <a:defRPr sz="1000">
                <a:solidFill>
                  <a:schemeClr val="accent1"/>
                </a:solidFill>
                <a:latin typeface="Calibri" pitchFamily="34" charset="0"/>
              </a:defRPr>
            </a:lvl7pPr>
            <a:lvl8pPr marL="3429000" indent="-228600" eaLnBrk="0" fontAlgn="base" hangingPunct="0">
              <a:spcBef>
                <a:spcPct val="50000"/>
              </a:spcBef>
              <a:spcAft>
                <a:spcPct val="0"/>
              </a:spcAft>
              <a:defRPr sz="1000">
                <a:solidFill>
                  <a:schemeClr val="accent1"/>
                </a:solidFill>
                <a:latin typeface="Calibri" pitchFamily="34" charset="0"/>
              </a:defRPr>
            </a:lvl8pPr>
            <a:lvl9pPr marL="3886200" indent="-228600" eaLnBrk="0" fontAlgn="base" hangingPunct="0">
              <a:spcBef>
                <a:spcPct val="50000"/>
              </a:spcBef>
              <a:spcAft>
                <a:spcPct val="0"/>
              </a:spcAft>
              <a:defRPr sz="1000">
                <a:solidFill>
                  <a:schemeClr val="accent1"/>
                </a:solidFill>
                <a:latin typeface="Calibri" pitchFamily="34" charset="0"/>
              </a:defRPr>
            </a:lvl9pPr>
          </a:lstStyle>
          <a:p>
            <a:pPr eaLnBrk="1" hangingPunct="1"/>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The </a:t>
            </a:r>
            <a:r>
              <a:rPr lang="en-US" sz="800" b="1" u="sng" dirty="0">
                <a:solidFill>
                  <a:schemeClr val="tx1"/>
                </a:solidFill>
                <a:latin typeface="Segoe UI" panose="020B0502040204020203" pitchFamily="34" charset="0"/>
                <a:ea typeface="Segoe UI" panose="020B0502040204020203" pitchFamily="34" charset="0"/>
                <a:cs typeface="Segoe UI" panose="020B0502040204020203" pitchFamily="34" charset="0"/>
              </a:rPr>
              <a:t>examination production capacity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is the foundation for workload estimates related to the number of times a fee is expected to be collected in a given year.  The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relative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cost for the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examination capacity should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be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captured in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the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multi-year  budget plans</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fees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must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be set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at a rate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to  unite the                                        appropriate balance</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a:t>
            </a:r>
          </a:p>
        </p:txBody>
      </p:sp>
      <p:sp>
        <p:nvSpPr>
          <p:cNvPr id="26" name="Text Box 25"/>
          <p:cNvSpPr txBox="1">
            <a:spLocks noChangeArrowheads="1"/>
          </p:cNvSpPr>
          <p:nvPr/>
        </p:nvSpPr>
        <p:spPr bwMode="auto">
          <a:xfrm>
            <a:off x="5422900" y="3952228"/>
            <a:ext cx="15113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accent1"/>
                </a:solidFill>
                <a:latin typeface="Calibri" pitchFamily="34" charset="0"/>
              </a:defRPr>
            </a:lvl1pPr>
            <a:lvl2pPr marL="742950" indent="-285750" eaLnBrk="0" hangingPunct="0">
              <a:defRPr sz="1000">
                <a:solidFill>
                  <a:schemeClr val="accent1"/>
                </a:solidFill>
                <a:latin typeface="Calibri" pitchFamily="34" charset="0"/>
              </a:defRPr>
            </a:lvl2pPr>
            <a:lvl3pPr marL="1143000" indent="-228600" eaLnBrk="0" hangingPunct="0">
              <a:defRPr sz="1000">
                <a:solidFill>
                  <a:schemeClr val="accent1"/>
                </a:solidFill>
                <a:latin typeface="Calibri" pitchFamily="34" charset="0"/>
              </a:defRPr>
            </a:lvl3pPr>
            <a:lvl4pPr marL="1600200" indent="-228600" eaLnBrk="0" hangingPunct="0">
              <a:defRPr sz="1000">
                <a:solidFill>
                  <a:schemeClr val="accent1"/>
                </a:solidFill>
                <a:latin typeface="Calibri" pitchFamily="34" charset="0"/>
              </a:defRPr>
            </a:lvl4pPr>
            <a:lvl5pPr marL="2057400" indent="-228600" eaLnBrk="0" hangingPunct="0">
              <a:defRPr sz="1000">
                <a:solidFill>
                  <a:schemeClr val="accent1"/>
                </a:solidFill>
                <a:latin typeface="Calibri" pitchFamily="34" charset="0"/>
              </a:defRPr>
            </a:lvl5pPr>
            <a:lvl6pPr marL="2514600" indent="-228600" eaLnBrk="0" fontAlgn="base" hangingPunct="0">
              <a:spcBef>
                <a:spcPct val="50000"/>
              </a:spcBef>
              <a:spcAft>
                <a:spcPct val="0"/>
              </a:spcAft>
              <a:defRPr sz="1000">
                <a:solidFill>
                  <a:schemeClr val="accent1"/>
                </a:solidFill>
                <a:latin typeface="Calibri" pitchFamily="34" charset="0"/>
              </a:defRPr>
            </a:lvl6pPr>
            <a:lvl7pPr marL="2971800" indent="-228600" eaLnBrk="0" fontAlgn="base" hangingPunct="0">
              <a:spcBef>
                <a:spcPct val="50000"/>
              </a:spcBef>
              <a:spcAft>
                <a:spcPct val="0"/>
              </a:spcAft>
              <a:defRPr sz="1000">
                <a:solidFill>
                  <a:schemeClr val="accent1"/>
                </a:solidFill>
                <a:latin typeface="Calibri" pitchFamily="34" charset="0"/>
              </a:defRPr>
            </a:lvl7pPr>
            <a:lvl8pPr marL="3429000" indent="-228600" eaLnBrk="0" fontAlgn="base" hangingPunct="0">
              <a:spcBef>
                <a:spcPct val="50000"/>
              </a:spcBef>
              <a:spcAft>
                <a:spcPct val="0"/>
              </a:spcAft>
              <a:defRPr sz="1000">
                <a:solidFill>
                  <a:schemeClr val="accent1"/>
                </a:solidFill>
                <a:latin typeface="Calibri" pitchFamily="34" charset="0"/>
              </a:defRPr>
            </a:lvl8pPr>
            <a:lvl9pPr marL="3886200" indent="-228600" eaLnBrk="0" fontAlgn="base" hangingPunct="0">
              <a:spcBef>
                <a:spcPct val="50000"/>
              </a:spcBef>
              <a:spcAft>
                <a:spcPct val="0"/>
              </a:spcAft>
              <a:defRPr sz="1000">
                <a:solidFill>
                  <a:schemeClr val="accent1"/>
                </a:solidFill>
                <a:latin typeface="Calibri" pitchFamily="34" charset="0"/>
              </a:defRPr>
            </a:lvl9pPr>
          </a:lstStyle>
          <a:p>
            <a:pPr algn="ctr" eaLnBrk="1" hangingPunct="1"/>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While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analyzing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a:t>
            </a:r>
          </a:p>
          <a:p>
            <a:pPr algn="ctr" eaLnBrk="1" hangingPunct="1"/>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relationships </a:t>
            </a:r>
            <a:r>
              <a:rPr lang="en-US" sz="800" b="1" dirty="0">
                <a:solidFill>
                  <a:schemeClr val="tx1"/>
                </a:solidFill>
                <a:latin typeface="Segoe UI" panose="020B0502040204020203" pitchFamily="34" charset="0"/>
                <a:ea typeface="Segoe UI" panose="020B0502040204020203" pitchFamily="34" charset="0"/>
                <a:cs typeface="Segoe UI" panose="020B0502040204020203" pitchFamily="34" charset="0"/>
              </a:rPr>
              <a:t>between fees and operational processes, legal and/or policy expertise may be required.</a:t>
            </a:r>
          </a:p>
        </p:txBody>
      </p:sp>
      <p:sp>
        <p:nvSpPr>
          <p:cNvPr id="27" name="Text Box 26"/>
          <p:cNvSpPr txBox="1">
            <a:spLocks noChangeArrowheads="1"/>
          </p:cNvSpPr>
          <p:nvPr/>
        </p:nvSpPr>
        <p:spPr bwMode="auto">
          <a:xfrm>
            <a:off x="7505700" y="3846548"/>
            <a:ext cx="13716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accent1"/>
                </a:solidFill>
                <a:latin typeface="Calibri" pitchFamily="34" charset="0"/>
              </a:defRPr>
            </a:lvl1pPr>
            <a:lvl2pPr marL="742950" indent="-285750" eaLnBrk="0" hangingPunct="0">
              <a:defRPr sz="1000">
                <a:solidFill>
                  <a:schemeClr val="accent1"/>
                </a:solidFill>
                <a:latin typeface="Calibri" pitchFamily="34" charset="0"/>
              </a:defRPr>
            </a:lvl2pPr>
            <a:lvl3pPr marL="1143000" indent="-228600" eaLnBrk="0" hangingPunct="0">
              <a:defRPr sz="1000">
                <a:solidFill>
                  <a:schemeClr val="accent1"/>
                </a:solidFill>
                <a:latin typeface="Calibri" pitchFamily="34" charset="0"/>
              </a:defRPr>
            </a:lvl3pPr>
            <a:lvl4pPr marL="1600200" indent="-228600" eaLnBrk="0" hangingPunct="0">
              <a:defRPr sz="1000">
                <a:solidFill>
                  <a:schemeClr val="accent1"/>
                </a:solidFill>
                <a:latin typeface="Calibri" pitchFamily="34" charset="0"/>
              </a:defRPr>
            </a:lvl4pPr>
            <a:lvl5pPr marL="2057400" indent="-228600" eaLnBrk="0" hangingPunct="0">
              <a:defRPr sz="1000">
                <a:solidFill>
                  <a:schemeClr val="accent1"/>
                </a:solidFill>
                <a:latin typeface="Calibri" pitchFamily="34" charset="0"/>
              </a:defRPr>
            </a:lvl5pPr>
            <a:lvl6pPr marL="2514600" indent="-228600" eaLnBrk="0" fontAlgn="base" hangingPunct="0">
              <a:spcBef>
                <a:spcPct val="50000"/>
              </a:spcBef>
              <a:spcAft>
                <a:spcPct val="0"/>
              </a:spcAft>
              <a:defRPr sz="1000">
                <a:solidFill>
                  <a:schemeClr val="accent1"/>
                </a:solidFill>
                <a:latin typeface="Calibri" pitchFamily="34" charset="0"/>
              </a:defRPr>
            </a:lvl6pPr>
            <a:lvl7pPr marL="2971800" indent="-228600" eaLnBrk="0" fontAlgn="base" hangingPunct="0">
              <a:spcBef>
                <a:spcPct val="50000"/>
              </a:spcBef>
              <a:spcAft>
                <a:spcPct val="0"/>
              </a:spcAft>
              <a:defRPr sz="1000">
                <a:solidFill>
                  <a:schemeClr val="accent1"/>
                </a:solidFill>
                <a:latin typeface="Calibri" pitchFamily="34" charset="0"/>
              </a:defRPr>
            </a:lvl7pPr>
            <a:lvl8pPr marL="3429000" indent="-228600" eaLnBrk="0" fontAlgn="base" hangingPunct="0">
              <a:spcBef>
                <a:spcPct val="50000"/>
              </a:spcBef>
              <a:spcAft>
                <a:spcPct val="0"/>
              </a:spcAft>
              <a:defRPr sz="1000">
                <a:solidFill>
                  <a:schemeClr val="accent1"/>
                </a:solidFill>
                <a:latin typeface="Calibri" pitchFamily="34" charset="0"/>
              </a:defRPr>
            </a:lvl8pPr>
            <a:lvl9pPr marL="3886200" indent="-228600" eaLnBrk="0" fontAlgn="base" hangingPunct="0">
              <a:spcBef>
                <a:spcPct val="50000"/>
              </a:spcBef>
              <a:spcAft>
                <a:spcPct val="0"/>
              </a:spcAft>
              <a:defRPr sz="1000">
                <a:solidFill>
                  <a:schemeClr val="accent1"/>
                </a:solidFill>
                <a:latin typeface="Calibri" pitchFamily="34" charset="0"/>
              </a:defRPr>
            </a:lvl9pPr>
          </a:lstStyle>
          <a:p>
            <a:pPr algn="ctr" eaLnBrk="1" hangingPunct="1"/>
            <a:r>
              <a:rPr lang="en-US" sz="900" b="1" dirty="0">
                <a:solidFill>
                  <a:schemeClr val="tx1"/>
                </a:solidFill>
              </a:rPr>
              <a:t>In addition to each of these components, </a:t>
            </a:r>
            <a:r>
              <a:rPr lang="en-US" sz="900" b="1" dirty="0" smtClean="0">
                <a:solidFill>
                  <a:schemeClr val="tx1"/>
                </a:solidFill>
              </a:rPr>
              <a:t>proposed </a:t>
            </a:r>
            <a:r>
              <a:rPr lang="en-US" sz="900" b="1" dirty="0">
                <a:solidFill>
                  <a:schemeClr val="tx1"/>
                </a:solidFill>
              </a:rPr>
              <a:t>fee rates will consider the relationships among fees or groups of fees and the cost of the related operational processes.</a:t>
            </a:r>
          </a:p>
        </p:txBody>
      </p:sp>
      <p:sp>
        <p:nvSpPr>
          <p:cNvPr id="3" name="Slide Number Placeholder 2"/>
          <p:cNvSpPr>
            <a:spLocks noGrp="1"/>
          </p:cNvSpPr>
          <p:nvPr>
            <p:ph type="sldNum" sz="quarter" idx="12"/>
          </p:nvPr>
        </p:nvSpPr>
        <p:spPr/>
        <p:txBody>
          <a:bodyPr/>
          <a:lstStyle/>
          <a:p>
            <a:fld id="{92DA454B-C859-4892-B9FA-68B588C9F547}" type="slidenum">
              <a:rPr lang="en-US" smtClean="0"/>
              <a:t>20</a:t>
            </a:fld>
            <a:endParaRPr lang="en-US" dirty="0"/>
          </a:p>
        </p:txBody>
      </p:sp>
    </p:spTree>
    <p:extLst>
      <p:ext uri="{BB962C8B-B14F-4D97-AF65-F5344CB8AC3E}">
        <p14:creationId xmlns:p14="http://schemas.microsoft.com/office/powerpoint/2010/main" val="3373210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247"/>
            <a:ext cx="8229600" cy="884058"/>
          </a:xfrm>
        </p:spPr>
        <p:txBody>
          <a:bodyPr>
            <a:normAutofit/>
          </a:bodyPr>
          <a:lstStyle/>
          <a:p>
            <a:r>
              <a:rPr lang="en-US" sz="3600" dirty="0" smtClean="0"/>
              <a:t>Fee Setting Methodology</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21</a:t>
            </a:fld>
            <a:endParaRPr lang="en-US" dirty="0"/>
          </a:p>
        </p:txBody>
      </p:sp>
      <p:graphicFrame>
        <p:nvGraphicFramePr>
          <p:cNvPr id="5" name="SmartArt Placeholder 5" descr="- Activity based historical cost and aggregate cost from budget plans&#10;- Escalate for prospective aggregate cost&#10;- Calculate operating reserve needs&#10;- +/- for changes to USPTO production input/output&#10;- +/- for changes to Strategic Priorities, Plans, and Processes&#10;- Review economic impact of intellectual property fee changes&#10;- Review and readjust fee rates&#10;- Initial forecast of fees&#10;- Apply economic elasticity analysis&#10;- Forecast total aggregate revenue and refine&#10;- Review and readjust fee rates&#10;- Forecast total aggregate revenue and refine" title="Fee Setting Methodology"/>
          <p:cNvGraphicFramePr>
            <a:graphicFrameLocks/>
          </p:cNvGraphicFramePr>
          <p:nvPr>
            <p:extLst>
              <p:ext uri="{D42A27DB-BD31-4B8C-83A1-F6EECF244321}">
                <p14:modId xmlns:p14="http://schemas.microsoft.com/office/powerpoint/2010/main" val="918816163"/>
              </p:ext>
            </p:extLst>
          </p:nvPr>
        </p:nvGraphicFramePr>
        <p:xfrm>
          <a:off x="342901" y="1028700"/>
          <a:ext cx="78676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3028949" y="2762250"/>
            <a:ext cx="2295525" cy="1200329"/>
          </a:xfrm>
          <a:prstGeom prst="rect">
            <a:avLst/>
          </a:prstGeom>
          <a:noFill/>
        </p:spPr>
        <p:txBody>
          <a:bodyPr wrap="square" rtlCol="0">
            <a:spAutoFit/>
          </a:bodyPr>
          <a:lstStyle/>
          <a:p>
            <a:pPr algn="ctr" fontAlgn="base">
              <a:spcBef>
                <a:spcPct val="50000"/>
              </a:spcBef>
              <a:spcAft>
                <a:spcPct val="0"/>
              </a:spcAft>
            </a:pPr>
            <a:r>
              <a:rPr lang="en-US" sz="2400" b="1" dirty="0">
                <a:solidFill>
                  <a:srgbClr val="00246C"/>
                </a:solidFill>
              </a:rPr>
              <a:t>USPTO </a:t>
            </a:r>
            <a:br>
              <a:rPr lang="en-US" sz="2400" b="1" dirty="0">
                <a:solidFill>
                  <a:srgbClr val="00246C"/>
                </a:solidFill>
              </a:rPr>
            </a:br>
            <a:r>
              <a:rPr lang="en-US" sz="2400" b="1" dirty="0">
                <a:solidFill>
                  <a:srgbClr val="00246C"/>
                </a:solidFill>
              </a:rPr>
              <a:t>Fee Setting Methodology</a:t>
            </a:r>
          </a:p>
        </p:txBody>
      </p:sp>
      <p:sp>
        <p:nvSpPr>
          <p:cNvPr id="7" name="Content Placeholder 2"/>
          <p:cNvSpPr txBox="1">
            <a:spLocks/>
          </p:cNvSpPr>
          <p:nvPr/>
        </p:nvSpPr>
        <p:spPr bwMode="auto">
          <a:xfrm>
            <a:off x="6896100" y="1305014"/>
            <a:ext cx="1874838" cy="2057400"/>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6002D"/>
              </a:buClr>
              <a:buSzPct val="75000"/>
              <a:buFont typeface="Wingdings" pitchFamily="2" charset="2"/>
              <a:buChar char="¦"/>
              <a:defRPr sz="2800">
                <a:solidFill>
                  <a:srgbClr val="00246C"/>
                </a:solidFill>
                <a:latin typeface="+mn-lt"/>
                <a:ea typeface="+mn-ea"/>
                <a:cs typeface="+mn-cs"/>
              </a:defRPr>
            </a:lvl1pPr>
            <a:lvl2pPr marL="742950" indent="-285750" algn="l" rtl="0" eaLnBrk="0" fontAlgn="base" hangingPunct="0">
              <a:spcBef>
                <a:spcPct val="20000"/>
              </a:spcBef>
              <a:spcAft>
                <a:spcPct val="0"/>
              </a:spcAft>
              <a:buClr>
                <a:srgbClr val="86002D"/>
              </a:buClr>
              <a:buSzPct val="75000"/>
              <a:buFont typeface="Wingdings" pitchFamily="2" charset="2"/>
              <a:buChar char="Ä"/>
              <a:defRPr sz="2400">
                <a:solidFill>
                  <a:srgbClr val="00246C"/>
                </a:solidFill>
                <a:latin typeface="+mn-lt"/>
              </a:defRPr>
            </a:lvl2pPr>
            <a:lvl3pPr marL="1143000" indent="-228600" algn="l" rtl="0" eaLnBrk="0" fontAlgn="base" hangingPunct="0">
              <a:spcBef>
                <a:spcPct val="20000"/>
              </a:spcBef>
              <a:spcAft>
                <a:spcPct val="0"/>
              </a:spcAft>
              <a:buClr>
                <a:srgbClr val="86002D"/>
              </a:buClr>
              <a:buSzPct val="75000"/>
              <a:buFont typeface="Wingdings" pitchFamily="2" charset="2"/>
              <a:buChar char="ð"/>
              <a:defRPr sz="2000">
                <a:solidFill>
                  <a:srgbClr val="00246C"/>
                </a:solidFill>
                <a:latin typeface="+mn-lt"/>
              </a:defRPr>
            </a:lvl3pPr>
            <a:lvl4pPr marL="1600200" indent="-228600" algn="l" rtl="0" eaLnBrk="0" fontAlgn="base" hangingPunct="0">
              <a:spcBef>
                <a:spcPct val="20000"/>
              </a:spcBef>
              <a:spcAft>
                <a:spcPct val="0"/>
              </a:spcAft>
              <a:buClr>
                <a:srgbClr val="86002D"/>
              </a:buClr>
              <a:buFont typeface="Times New Roman" pitchFamily="18" charset="0"/>
              <a:buChar char="•"/>
              <a:defRPr sz="2000">
                <a:solidFill>
                  <a:srgbClr val="00246C"/>
                </a:solidFill>
                <a:latin typeface="+mn-lt"/>
              </a:defRPr>
            </a:lvl4pPr>
            <a:lvl5pPr marL="2057400" indent="-228600" algn="l" rtl="0" eaLnBrk="0" fontAlgn="base" hangingPunct="0">
              <a:spcBef>
                <a:spcPct val="20000"/>
              </a:spcBef>
              <a:spcAft>
                <a:spcPct val="0"/>
              </a:spcAft>
              <a:buClr>
                <a:srgbClr val="86002D"/>
              </a:buClr>
              <a:buFont typeface="Times New Roman" pitchFamily="18" charset="0"/>
              <a:buChar char="»"/>
              <a:defRPr>
                <a:solidFill>
                  <a:srgbClr val="00246C"/>
                </a:solidFill>
                <a:latin typeface="+mn-lt"/>
              </a:defRPr>
            </a:lvl5pPr>
            <a:lvl6pPr marL="25146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6pPr>
            <a:lvl7pPr marL="29718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7pPr>
            <a:lvl8pPr marL="34290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8pPr>
            <a:lvl9pPr marL="38862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9pPr>
          </a:lstStyle>
          <a:p>
            <a:pPr marL="0" indent="0" algn="ctr">
              <a:buFont typeface="Wingdings" pitchFamily="2" charset="2"/>
              <a:buNone/>
            </a:pPr>
            <a:r>
              <a:rPr lang="en-US" sz="1800" dirty="0" smtClean="0">
                <a:solidFill>
                  <a:schemeClr val="tx1"/>
                </a:solidFill>
              </a:rPr>
              <a:t>The fee setting process uses a complex and iterative methodology until the optimal balance between aggregate revenue and aggregate cost is achieved</a:t>
            </a:r>
          </a:p>
        </p:txBody>
      </p:sp>
    </p:spTree>
    <p:extLst>
      <p:ext uri="{BB962C8B-B14F-4D97-AF65-F5344CB8AC3E}">
        <p14:creationId xmlns:p14="http://schemas.microsoft.com/office/powerpoint/2010/main" val="1559938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DA454B-C859-4892-B9FA-68B588C9F547}" type="slidenum">
              <a:rPr lang="en-US" smtClean="0"/>
              <a:t>22</a:t>
            </a:fld>
            <a:endParaRPr lang="en-US" dirty="0"/>
          </a:p>
        </p:txBody>
      </p:sp>
      <p:sp>
        <p:nvSpPr>
          <p:cNvPr id="25" name="Title 1"/>
          <p:cNvSpPr>
            <a:spLocks noGrp="1"/>
          </p:cNvSpPr>
          <p:nvPr>
            <p:ph type="title"/>
          </p:nvPr>
        </p:nvSpPr>
        <p:spPr>
          <a:xfrm>
            <a:off x="368090" y="309580"/>
            <a:ext cx="9144000" cy="952500"/>
          </a:xfrm>
        </p:spPr>
        <p:txBody>
          <a:bodyPr>
            <a:noAutofit/>
          </a:bodyPr>
          <a:lstStyle/>
          <a:p>
            <a:pPr algn="l"/>
            <a:r>
              <a:rPr lang="en-US" sz="3600" dirty="0" smtClean="0"/>
              <a:t>Basic Patent Process and Relative Fee Payments</a:t>
            </a:r>
            <a:endParaRPr lang="en-US" sz="3600" dirty="0"/>
          </a:p>
        </p:txBody>
      </p:sp>
      <p:sp>
        <p:nvSpPr>
          <p:cNvPr id="26" name="TextBox 25"/>
          <p:cNvSpPr txBox="1"/>
          <p:nvPr/>
        </p:nvSpPr>
        <p:spPr>
          <a:xfrm>
            <a:off x="237461" y="1475138"/>
            <a:ext cx="8686800" cy="1554272"/>
          </a:xfrm>
          <a:prstGeom prst="rect">
            <a:avLst/>
          </a:prstGeom>
          <a:noFill/>
        </p:spPr>
        <p:txBody>
          <a:bodyPr wrap="square" rtlCol="0">
            <a:spAutoFit/>
          </a:bodyPr>
          <a:lstStyle/>
          <a:p>
            <a:pPr>
              <a:spcBef>
                <a:spcPts val="600"/>
              </a:spcBef>
              <a:spcAft>
                <a:spcPts val="600"/>
              </a:spcAft>
            </a:pPr>
            <a:r>
              <a:rPr lang="en-US" dirty="0" smtClean="0"/>
              <a:t>Fees collected for patent activities occur at different intervals over the life of patent application prosecution  </a:t>
            </a:r>
          </a:p>
          <a:p>
            <a:pPr marL="285750" indent="-285750">
              <a:buClr>
                <a:schemeClr val="tx1"/>
              </a:buClr>
              <a:buSzPct val="75000"/>
              <a:buFont typeface="Arial" panose="020B0604020202020204" pitchFamily="34" charset="0"/>
              <a:buChar char="•"/>
            </a:pPr>
            <a:r>
              <a:rPr lang="en-US" dirty="0" smtClean="0"/>
              <a:t>The dark blue boxes display a high-level overview of the basic patent lifecycle</a:t>
            </a:r>
          </a:p>
          <a:p>
            <a:pPr marL="285750" indent="-285750">
              <a:buClr>
                <a:schemeClr val="tx1"/>
              </a:buClr>
              <a:buSzPct val="75000"/>
              <a:buFont typeface="Arial" panose="020B0604020202020204" pitchFamily="34" charset="0"/>
              <a:buChar char="•"/>
            </a:pPr>
            <a:r>
              <a:rPr lang="en-US" dirty="0" smtClean="0"/>
              <a:t>The light grey boxes identify the fees associated with each element of the patent lifecycle</a:t>
            </a:r>
          </a:p>
        </p:txBody>
      </p:sp>
      <p:grpSp>
        <p:nvGrpSpPr>
          <p:cNvPr id="27" name="Group 26" descr="- Filing- Application Filings (Application for Registration paper or electronic fees)&#10;- Examination- Responses During Prosecution (including TTAB fees)&#10;- For Use- Publication- Post-Exam, Pre-Registration Fees (Opposition fees)&#10;- Intent to Use- Publication/Notice of Allowance&#10;- Statement of Use- Fees After Publication (Statement of Use, Extension of Time fees)&#10;- Registration-&#10;- Renewal- Maintaining Exclusive Rights (Application for Renewal, Affidavits of Use, Amendment fees)&#10;" title="Basic Patent Process and Relative Fee Payments"/>
          <p:cNvGrpSpPr/>
          <p:nvPr/>
        </p:nvGrpSpPr>
        <p:grpSpPr>
          <a:xfrm>
            <a:off x="304830" y="3108226"/>
            <a:ext cx="8647610" cy="2189262"/>
            <a:chOff x="261258" y="3708172"/>
            <a:chExt cx="8647610" cy="2189262"/>
          </a:xfrm>
        </p:grpSpPr>
        <p:sp>
          <p:nvSpPr>
            <p:cNvPr id="28" name="Line 21"/>
            <p:cNvSpPr>
              <a:spLocks noChangeShapeType="1"/>
            </p:cNvSpPr>
            <p:nvPr/>
          </p:nvSpPr>
          <p:spPr bwMode="auto">
            <a:xfrm>
              <a:off x="8188778" y="4068934"/>
              <a:ext cx="2722" cy="766132"/>
            </a:xfrm>
            <a:prstGeom prst="line">
              <a:avLst/>
            </a:prstGeom>
            <a:noFill/>
            <a:ln w="63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588" tIns="65088" rIns="128588" bIns="65088" anchor="ctr"/>
            <a:lstStyle/>
            <a:p>
              <a:endParaRPr lang="en-US" dirty="0">
                <a:solidFill>
                  <a:srgbClr val="000000"/>
                </a:solidFill>
              </a:endParaRPr>
            </a:p>
          </p:txBody>
        </p:sp>
        <p:sp>
          <p:nvSpPr>
            <p:cNvPr id="29" name="Line 14"/>
            <p:cNvSpPr>
              <a:spLocks noChangeShapeType="1"/>
            </p:cNvSpPr>
            <p:nvPr/>
          </p:nvSpPr>
          <p:spPr bwMode="auto">
            <a:xfrm>
              <a:off x="1020535" y="3970387"/>
              <a:ext cx="0" cy="856881"/>
            </a:xfrm>
            <a:prstGeom prst="line">
              <a:avLst/>
            </a:prstGeom>
            <a:noFill/>
            <a:ln w="63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588" tIns="65088" rIns="128588" bIns="65088" anchor="ctr"/>
            <a:lstStyle/>
            <a:p>
              <a:endParaRPr lang="en-US" dirty="0">
                <a:solidFill>
                  <a:srgbClr val="000000"/>
                </a:solidFill>
              </a:endParaRPr>
            </a:p>
          </p:txBody>
        </p:sp>
        <p:sp>
          <p:nvSpPr>
            <p:cNvPr id="30" name="Text Box 4"/>
            <p:cNvSpPr txBox="1">
              <a:spLocks noChangeArrowheads="1"/>
            </p:cNvSpPr>
            <p:nvPr/>
          </p:nvSpPr>
          <p:spPr bwMode="auto">
            <a:xfrm>
              <a:off x="261258" y="3752822"/>
              <a:ext cx="1371600" cy="316113"/>
            </a:xfrm>
            <a:prstGeom prst="rect">
              <a:avLst/>
            </a:prstGeom>
            <a:solidFill>
              <a:srgbClr val="00246C"/>
            </a:solidFill>
            <a:ln w="6350" algn="ctr">
              <a:solidFill>
                <a:schemeClr val="tx1"/>
              </a:solidFill>
              <a:miter lim="800000"/>
              <a:headEnd/>
              <a:tailEnd/>
            </a:ln>
            <a:effectLst/>
            <a:extLst/>
          </p:spPr>
          <p:txBody>
            <a:bodyPr wrap="square" lIns="128588" tIns="65088" rIns="128588" bIns="65088">
              <a:spAutoFit/>
            </a:bodyPr>
            <a:lstStyle/>
            <a:p>
              <a:pPr algn="ctr">
                <a:spcBef>
                  <a:spcPct val="50000"/>
                </a:spcBef>
              </a:pPr>
              <a:r>
                <a:rPr lang="en-US" sz="1200" b="1" dirty="0">
                  <a:solidFill>
                    <a:prstClr val="white"/>
                  </a:solidFill>
                </a:rPr>
                <a:t>Filing</a:t>
              </a:r>
            </a:p>
          </p:txBody>
        </p:sp>
        <p:sp>
          <p:nvSpPr>
            <p:cNvPr id="31" name="Text Box 7"/>
            <p:cNvSpPr txBox="1">
              <a:spLocks noChangeArrowheads="1"/>
            </p:cNvSpPr>
            <p:nvPr/>
          </p:nvSpPr>
          <p:spPr bwMode="auto">
            <a:xfrm>
              <a:off x="2072369" y="3752822"/>
              <a:ext cx="1371600" cy="316113"/>
            </a:xfrm>
            <a:prstGeom prst="rect">
              <a:avLst/>
            </a:prstGeom>
            <a:solidFill>
              <a:srgbClr val="00246C"/>
            </a:solidFill>
            <a:ln w="6350" algn="ctr">
              <a:solidFill>
                <a:schemeClr val="tx1"/>
              </a:solidFill>
              <a:miter lim="800000"/>
              <a:headEnd/>
              <a:tailEnd/>
            </a:ln>
            <a:effectLst/>
            <a:extLst/>
          </p:spPr>
          <p:txBody>
            <a:bodyPr wrap="square" lIns="128588" tIns="65088" rIns="128588" bIns="65088">
              <a:spAutoFit/>
            </a:bodyPr>
            <a:lstStyle/>
            <a:p>
              <a:pPr algn="ctr">
                <a:spcBef>
                  <a:spcPct val="50000"/>
                </a:spcBef>
              </a:pPr>
              <a:r>
                <a:rPr lang="en-US" sz="1200" b="1" dirty="0">
                  <a:solidFill>
                    <a:prstClr val="white"/>
                  </a:solidFill>
                </a:rPr>
                <a:t>Publication</a:t>
              </a:r>
            </a:p>
          </p:txBody>
        </p:sp>
        <p:sp>
          <p:nvSpPr>
            <p:cNvPr id="32" name="Text Box 9"/>
            <p:cNvSpPr txBox="1">
              <a:spLocks noChangeArrowheads="1"/>
            </p:cNvSpPr>
            <p:nvPr/>
          </p:nvSpPr>
          <p:spPr bwMode="auto">
            <a:xfrm>
              <a:off x="3814053" y="3708172"/>
              <a:ext cx="1441027" cy="500779"/>
            </a:xfrm>
            <a:prstGeom prst="rect">
              <a:avLst/>
            </a:prstGeom>
            <a:solidFill>
              <a:srgbClr val="00246C"/>
            </a:solidFill>
            <a:ln w="6350" algn="ctr">
              <a:solidFill>
                <a:schemeClr val="tx1"/>
              </a:solidFill>
              <a:miter lim="800000"/>
              <a:headEnd/>
              <a:tailEnd/>
            </a:ln>
            <a:effectLst/>
            <a:extLst/>
          </p:spPr>
          <p:txBody>
            <a:bodyPr wrap="square" lIns="128588" tIns="65088" rIns="128588" bIns="65088" anchor="ctr" anchorCtr="0">
              <a:spAutoFit/>
            </a:bodyPr>
            <a:lstStyle/>
            <a:p>
              <a:pPr algn="ctr">
                <a:spcBef>
                  <a:spcPct val="50000"/>
                </a:spcBef>
              </a:pPr>
              <a:r>
                <a:rPr lang="en-US" sz="1200" b="1" dirty="0">
                  <a:solidFill>
                    <a:prstClr val="white"/>
                  </a:solidFill>
                </a:rPr>
                <a:t>Search </a:t>
              </a:r>
              <a:r>
                <a:rPr lang="en-US" sz="1200" b="1" dirty="0" smtClean="0">
                  <a:solidFill>
                    <a:prstClr val="white"/>
                  </a:solidFill>
                </a:rPr>
                <a:t>and </a:t>
              </a:r>
              <a:r>
                <a:rPr lang="en-US" sz="1200" b="1" dirty="0">
                  <a:solidFill>
                    <a:prstClr val="white"/>
                  </a:solidFill>
                </a:rPr>
                <a:t>Exam</a:t>
              </a:r>
            </a:p>
          </p:txBody>
        </p:sp>
        <p:sp>
          <p:nvSpPr>
            <p:cNvPr id="33" name="Text Box 11"/>
            <p:cNvSpPr txBox="1">
              <a:spLocks noChangeArrowheads="1"/>
            </p:cNvSpPr>
            <p:nvPr/>
          </p:nvSpPr>
          <p:spPr bwMode="auto">
            <a:xfrm>
              <a:off x="5694590" y="3752822"/>
              <a:ext cx="1371600" cy="316113"/>
            </a:xfrm>
            <a:prstGeom prst="rect">
              <a:avLst/>
            </a:prstGeom>
            <a:solidFill>
              <a:srgbClr val="00246C"/>
            </a:solidFill>
            <a:ln w="6350" algn="ctr">
              <a:solidFill>
                <a:schemeClr val="tx1"/>
              </a:solidFill>
              <a:miter lim="800000"/>
              <a:headEnd/>
              <a:tailEnd/>
            </a:ln>
            <a:effectLst/>
            <a:extLst/>
          </p:spPr>
          <p:txBody>
            <a:bodyPr wrap="square" lIns="128588" tIns="65088" rIns="128588" bIns="65088">
              <a:spAutoFit/>
            </a:bodyPr>
            <a:lstStyle/>
            <a:p>
              <a:pPr algn="ctr">
                <a:spcBef>
                  <a:spcPct val="50000"/>
                </a:spcBef>
              </a:pPr>
              <a:r>
                <a:rPr lang="en-US" sz="1200" b="1" dirty="0">
                  <a:solidFill>
                    <a:prstClr val="white"/>
                  </a:solidFill>
                </a:rPr>
                <a:t>Issue</a:t>
              </a:r>
            </a:p>
          </p:txBody>
        </p:sp>
        <p:sp>
          <p:nvSpPr>
            <p:cNvPr id="34" name="Text Box 13"/>
            <p:cNvSpPr txBox="1">
              <a:spLocks noChangeArrowheads="1"/>
            </p:cNvSpPr>
            <p:nvPr/>
          </p:nvSpPr>
          <p:spPr bwMode="auto">
            <a:xfrm>
              <a:off x="7505700" y="3752821"/>
              <a:ext cx="1371600" cy="316113"/>
            </a:xfrm>
            <a:prstGeom prst="rect">
              <a:avLst/>
            </a:prstGeom>
            <a:solidFill>
              <a:srgbClr val="00246C"/>
            </a:solidFill>
            <a:ln w="6350" algn="ctr">
              <a:solidFill>
                <a:schemeClr val="tx1"/>
              </a:solidFill>
              <a:miter lim="800000"/>
              <a:headEnd/>
              <a:tailEnd/>
            </a:ln>
            <a:effectLst/>
            <a:extLst/>
          </p:spPr>
          <p:txBody>
            <a:bodyPr wrap="square" lIns="128588" tIns="65088" rIns="128588" bIns="65088">
              <a:spAutoFit/>
            </a:bodyPr>
            <a:lstStyle/>
            <a:p>
              <a:pPr algn="ctr">
                <a:spcBef>
                  <a:spcPct val="50000"/>
                </a:spcBef>
              </a:pPr>
              <a:r>
                <a:rPr lang="en-US" sz="1200" b="1" dirty="0">
                  <a:solidFill>
                    <a:prstClr val="white"/>
                  </a:solidFill>
                </a:rPr>
                <a:t>Maintenance</a:t>
              </a:r>
            </a:p>
          </p:txBody>
        </p:sp>
        <p:sp>
          <p:nvSpPr>
            <p:cNvPr id="35" name="Text Box 15"/>
            <p:cNvSpPr txBox="1">
              <a:spLocks noChangeArrowheads="1"/>
            </p:cNvSpPr>
            <p:nvPr/>
          </p:nvSpPr>
          <p:spPr bwMode="auto">
            <a:xfrm>
              <a:off x="261258" y="4827268"/>
              <a:ext cx="1920240" cy="1023999"/>
            </a:xfrm>
            <a:prstGeom prst="rect">
              <a:avLst/>
            </a:prstGeom>
            <a:solidFill>
              <a:srgbClr val="D9D9D6"/>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588" tIns="65088" rIns="128588" bIns="65088">
              <a:spAutoFit/>
            </a:bodyPr>
            <a:lstStyle/>
            <a:p>
              <a:pPr algn="ctr">
                <a:spcBef>
                  <a:spcPct val="50000"/>
                </a:spcBef>
              </a:pPr>
              <a:r>
                <a:rPr lang="en-US" sz="1600" dirty="0" smtClean="0">
                  <a:solidFill>
                    <a:prstClr val="black"/>
                  </a:solidFill>
                </a:rPr>
                <a:t>Application Filings</a:t>
              </a:r>
              <a:r>
                <a:rPr lang="en-US" sz="1600" dirty="0" smtClean="0">
                  <a:solidFill>
                    <a:srgbClr val="000066"/>
                  </a:solidFill>
                </a:rPr>
                <a:t> </a:t>
              </a:r>
              <a:r>
                <a:rPr lang="en-US" sz="1400" dirty="0" smtClean="0">
                  <a:solidFill>
                    <a:srgbClr val="164469"/>
                  </a:solidFill>
                </a:rPr>
                <a:t>(Filing, Search, Examination, Excess Claims, Size Fees)</a:t>
              </a:r>
            </a:p>
          </p:txBody>
        </p:sp>
        <p:sp>
          <p:nvSpPr>
            <p:cNvPr id="36" name="Line 17"/>
            <p:cNvSpPr>
              <a:spLocks noChangeShapeType="1"/>
            </p:cNvSpPr>
            <p:nvPr/>
          </p:nvSpPr>
          <p:spPr bwMode="auto">
            <a:xfrm>
              <a:off x="4099832" y="4047794"/>
              <a:ext cx="0" cy="766131"/>
            </a:xfrm>
            <a:prstGeom prst="line">
              <a:avLst/>
            </a:prstGeom>
            <a:noFill/>
            <a:ln w="63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588" tIns="65088" rIns="128588" bIns="65088" anchor="ctr"/>
            <a:lstStyle/>
            <a:p>
              <a:endParaRPr lang="en-US" dirty="0">
                <a:solidFill>
                  <a:srgbClr val="000000"/>
                </a:solidFill>
              </a:endParaRPr>
            </a:p>
          </p:txBody>
        </p:sp>
        <p:sp>
          <p:nvSpPr>
            <p:cNvPr id="37" name="Text Box 18"/>
            <p:cNvSpPr txBox="1">
              <a:spLocks noChangeArrowheads="1"/>
            </p:cNvSpPr>
            <p:nvPr/>
          </p:nvSpPr>
          <p:spPr bwMode="auto">
            <a:xfrm>
              <a:off x="2503715" y="4827268"/>
              <a:ext cx="1920240" cy="1054777"/>
            </a:xfrm>
            <a:prstGeom prst="rect">
              <a:avLst/>
            </a:prstGeom>
            <a:solidFill>
              <a:srgbClr val="D9D9D6"/>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588" tIns="65088" rIns="128588" bIns="65088">
              <a:spAutoFit/>
            </a:bodyPr>
            <a:lstStyle/>
            <a:p>
              <a:pPr algn="ctr">
                <a:spcBef>
                  <a:spcPct val="50000"/>
                </a:spcBef>
              </a:pPr>
              <a:r>
                <a:rPr lang="en-US" sz="1600" dirty="0" smtClean="0">
                  <a:solidFill>
                    <a:prstClr val="black"/>
                  </a:solidFill>
                </a:rPr>
                <a:t>Responses During Prosecution </a:t>
              </a:r>
              <a:r>
                <a:rPr lang="en-US" sz="1400" dirty="0" smtClean="0">
                  <a:solidFill>
                    <a:srgbClr val="164469"/>
                  </a:solidFill>
                </a:rPr>
                <a:t>(Extension </a:t>
              </a:r>
              <a:r>
                <a:rPr lang="en-US" sz="1400" dirty="0">
                  <a:solidFill>
                    <a:srgbClr val="164469"/>
                  </a:solidFill>
                </a:rPr>
                <a:t>of </a:t>
              </a:r>
              <a:r>
                <a:rPr lang="en-US" sz="1400" dirty="0" smtClean="0">
                  <a:solidFill>
                    <a:srgbClr val="164469"/>
                  </a:solidFill>
                </a:rPr>
                <a:t>Time, Appeal Fees)</a:t>
              </a:r>
              <a:endParaRPr lang="en-US" sz="1400" dirty="0">
                <a:solidFill>
                  <a:srgbClr val="164469"/>
                </a:solidFill>
              </a:endParaRPr>
            </a:p>
          </p:txBody>
        </p:sp>
        <p:sp>
          <p:nvSpPr>
            <p:cNvPr id="38" name="Line 19"/>
            <p:cNvSpPr>
              <a:spLocks noChangeShapeType="1"/>
            </p:cNvSpPr>
            <p:nvPr/>
          </p:nvSpPr>
          <p:spPr bwMode="auto">
            <a:xfrm>
              <a:off x="6210299" y="4090076"/>
              <a:ext cx="0" cy="744990"/>
            </a:xfrm>
            <a:prstGeom prst="line">
              <a:avLst/>
            </a:prstGeom>
            <a:noFill/>
            <a:ln w="63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588" tIns="65088" rIns="128588" bIns="65088" anchor="ctr"/>
            <a:lstStyle/>
            <a:p>
              <a:endParaRPr lang="en-US" dirty="0">
                <a:solidFill>
                  <a:srgbClr val="000000"/>
                </a:solidFill>
              </a:endParaRPr>
            </a:p>
          </p:txBody>
        </p:sp>
        <p:sp>
          <p:nvSpPr>
            <p:cNvPr id="39" name="Text Box 20"/>
            <p:cNvSpPr txBox="1">
              <a:spLocks noChangeArrowheads="1"/>
            </p:cNvSpPr>
            <p:nvPr/>
          </p:nvSpPr>
          <p:spPr bwMode="auto">
            <a:xfrm>
              <a:off x="4746172" y="4827268"/>
              <a:ext cx="1920240" cy="1070166"/>
            </a:xfrm>
            <a:prstGeom prst="rect">
              <a:avLst/>
            </a:prstGeom>
            <a:solidFill>
              <a:srgbClr val="D9D9D6"/>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588" tIns="65088" rIns="128588" bIns="65088">
              <a:spAutoFit/>
            </a:bodyPr>
            <a:lstStyle/>
            <a:p>
              <a:pPr algn="ctr">
                <a:spcBef>
                  <a:spcPct val="50000"/>
                </a:spcBef>
              </a:pPr>
              <a:r>
                <a:rPr lang="en-US" sz="1600" dirty="0" smtClean="0">
                  <a:solidFill>
                    <a:prstClr val="black"/>
                  </a:solidFill>
                </a:rPr>
                <a:t>Fees After Examination </a:t>
              </a:r>
              <a:r>
                <a:rPr lang="en-US" sz="1600" dirty="0" smtClean="0">
                  <a:solidFill>
                    <a:srgbClr val="000066"/>
                  </a:solidFill>
                </a:rPr>
                <a:t/>
              </a:r>
              <a:br>
                <a:rPr lang="en-US" sz="1600" dirty="0" smtClean="0">
                  <a:solidFill>
                    <a:srgbClr val="000066"/>
                  </a:solidFill>
                </a:rPr>
              </a:br>
              <a:r>
                <a:rPr lang="en-US" sz="1400" dirty="0" smtClean="0">
                  <a:solidFill>
                    <a:srgbClr val="164469"/>
                  </a:solidFill>
                </a:rPr>
                <a:t>(Issue Fees)</a:t>
              </a:r>
            </a:p>
            <a:p>
              <a:pPr algn="ctr">
                <a:spcBef>
                  <a:spcPct val="50000"/>
                </a:spcBef>
              </a:pPr>
              <a:endParaRPr lang="en-US" sz="900" dirty="0">
                <a:solidFill>
                  <a:srgbClr val="164469"/>
                </a:solidFill>
              </a:endParaRPr>
            </a:p>
          </p:txBody>
        </p:sp>
        <p:sp>
          <p:nvSpPr>
            <p:cNvPr id="40" name="Text Box 22"/>
            <p:cNvSpPr txBox="1">
              <a:spLocks noChangeArrowheads="1"/>
            </p:cNvSpPr>
            <p:nvPr/>
          </p:nvSpPr>
          <p:spPr bwMode="auto">
            <a:xfrm>
              <a:off x="6988628" y="4827266"/>
              <a:ext cx="1920240" cy="1060704"/>
            </a:xfrm>
            <a:prstGeom prst="rect">
              <a:avLst/>
            </a:prstGeom>
            <a:solidFill>
              <a:srgbClr val="D9D9D6"/>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588" tIns="65088" rIns="128588" bIns="65088">
              <a:spAutoFit/>
            </a:bodyPr>
            <a:lstStyle/>
            <a:p>
              <a:pPr algn="ctr">
                <a:spcBef>
                  <a:spcPct val="50000"/>
                </a:spcBef>
              </a:pPr>
              <a:r>
                <a:rPr lang="en-US" sz="1600" dirty="0" smtClean="0">
                  <a:solidFill>
                    <a:prstClr val="black"/>
                  </a:solidFill>
                </a:rPr>
                <a:t>Maintaining Exclusive Rights </a:t>
              </a:r>
              <a:r>
                <a:rPr lang="en-US" sz="1400" dirty="0" smtClean="0">
                  <a:solidFill>
                    <a:srgbClr val="164469"/>
                  </a:solidFill>
                </a:rPr>
                <a:t>(Maintenance Fees)</a:t>
              </a:r>
              <a:endParaRPr lang="en-US" sz="1400" dirty="0">
                <a:solidFill>
                  <a:srgbClr val="164469"/>
                </a:solidFill>
              </a:endParaRPr>
            </a:p>
          </p:txBody>
        </p:sp>
        <p:cxnSp>
          <p:nvCxnSpPr>
            <p:cNvPr id="41" name="Straight Arrow Connector 40"/>
            <p:cNvCxnSpPr>
              <a:stCxn id="30" idx="3"/>
              <a:endCxn id="31" idx="1"/>
            </p:cNvCxnSpPr>
            <p:nvPr/>
          </p:nvCxnSpPr>
          <p:spPr bwMode="auto">
            <a:xfrm>
              <a:off x="1632858" y="3910879"/>
              <a:ext cx="439511"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a:stCxn id="31" idx="3"/>
            </p:cNvCxnSpPr>
            <p:nvPr/>
          </p:nvCxnSpPr>
          <p:spPr bwMode="auto">
            <a:xfrm>
              <a:off x="3443969" y="3910879"/>
              <a:ext cx="370084"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p:cNvCxnSpPr>
              <a:endCxn id="33" idx="1"/>
            </p:cNvCxnSpPr>
            <p:nvPr/>
          </p:nvCxnSpPr>
          <p:spPr bwMode="auto">
            <a:xfrm>
              <a:off x="5255080" y="3910877"/>
              <a:ext cx="439510" cy="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p:cNvCxnSpPr>
              <a:stCxn id="33" idx="3"/>
              <a:endCxn id="34" idx="1"/>
            </p:cNvCxnSpPr>
            <p:nvPr/>
          </p:nvCxnSpPr>
          <p:spPr bwMode="auto">
            <a:xfrm flipV="1">
              <a:off x="7066190" y="3910878"/>
              <a:ext cx="439510" cy="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07386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347"/>
            <a:ext cx="8229600" cy="884058"/>
          </a:xfrm>
        </p:spPr>
        <p:txBody>
          <a:bodyPr>
            <a:normAutofit/>
          </a:bodyPr>
          <a:lstStyle/>
          <a:p>
            <a:r>
              <a:rPr lang="en-US" sz="3600" dirty="0" smtClean="0"/>
              <a:t>Reformulating the Fee Structure</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23</a:t>
            </a:fld>
            <a:endParaRPr lang="en-US" dirty="0"/>
          </a:p>
        </p:txBody>
      </p:sp>
      <p:sp>
        <p:nvSpPr>
          <p:cNvPr id="5" name="Rectangle 3"/>
          <p:cNvSpPr txBox="1">
            <a:spLocks noChangeArrowheads="1"/>
          </p:cNvSpPr>
          <p:nvPr/>
        </p:nvSpPr>
        <p:spPr>
          <a:xfrm>
            <a:off x="209550" y="1095375"/>
            <a:ext cx="8610600" cy="46196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Completed calculations and analyses of:</a:t>
            </a:r>
          </a:p>
          <a:p>
            <a:pPr lvl="1">
              <a:buFont typeface="Arial" panose="020B0604020202020204" pitchFamily="34" charset="0"/>
              <a:buChar char="•"/>
            </a:pPr>
            <a:r>
              <a:rPr lang="en-US" sz="1800" dirty="0" smtClean="0"/>
              <a:t>Historical cost using an activity-based information cost accounting analysis </a:t>
            </a:r>
            <a:r>
              <a:rPr lang="en-US" sz="1800" i="1" dirty="0" smtClean="0"/>
              <a:t>[see Appendix C for details]</a:t>
            </a:r>
            <a:r>
              <a:rPr lang="en-US" sz="1800" dirty="0" smtClean="0"/>
              <a:t>;</a:t>
            </a:r>
          </a:p>
          <a:p>
            <a:pPr lvl="2"/>
            <a:r>
              <a:rPr lang="en-US" sz="1800" dirty="0" smtClean="0"/>
              <a:t>Identified the full historical cost associated with the activities supporting fees and used it as a reference point to set fees based on both cost and policy factors.</a:t>
            </a:r>
          </a:p>
          <a:p>
            <a:pPr lvl="2"/>
            <a:r>
              <a:rPr lang="en-US" sz="1800" dirty="0" smtClean="0"/>
              <a:t>The full cost includes compiling all costs that directly support an individual activity, such as patent examination or issuing a patent, and allocating an appropriate share of indirect costs (e.g., general, financial, administrative, and legal expenses).</a:t>
            </a:r>
          </a:p>
          <a:p>
            <a:pPr lvl="1">
              <a:buFont typeface="Arial" panose="020B0604020202020204" pitchFamily="34" charset="0"/>
              <a:buChar char="•"/>
            </a:pPr>
            <a:r>
              <a:rPr lang="en-US" sz="1800" dirty="0" smtClean="0"/>
              <a:t>Aggregate prospective costs that will be required beginning in the year fees will be effective </a:t>
            </a:r>
            <a:r>
              <a:rPr lang="en-US" sz="1800" i="1" dirty="0" smtClean="0"/>
              <a:t>[see Appendix E for details]</a:t>
            </a:r>
            <a:r>
              <a:rPr lang="en-US" sz="1800" dirty="0" smtClean="0"/>
              <a:t>;</a:t>
            </a:r>
          </a:p>
          <a:p>
            <a:pPr lvl="1">
              <a:buFont typeface="Arial" panose="020B0604020202020204" pitchFamily="34" charset="0"/>
              <a:buChar char="•"/>
            </a:pPr>
            <a:r>
              <a:rPr lang="en-US" sz="1800" dirty="0"/>
              <a:t>Establish </a:t>
            </a:r>
            <a:r>
              <a:rPr lang="en-US" sz="1800" dirty="0" smtClean="0"/>
              <a:t>and maintain a </a:t>
            </a:r>
            <a:r>
              <a:rPr lang="en-US" sz="1800" dirty="0"/>
              <a:t>sufficient operating </a:t>
            </a:r>
            <a:r>
              <a:rPr lang="en-US" sz="1800" dirty="0" smtClean="0"/>
              <a:t>reserve </a:t>
            </a:r>
            <a:r>
              <a:rPr lang="en-US" sz="1800" i="1" dirty="0" smtClean="0"/>
              <a:t>[see Appendix J for details]</a:t>
            </a:r>
            <a:r>
              <a:rPr lang="en-US" sz="1800" dirty="0" smtClean="0"/>
              <a:t>;</a:t>
            </a:r>
          </a:p>
        </p:txBody>
      </p:sp>
    </p:spTree>
    <p:extLst>
      <p:ext uri="{BB962C8B-B14F-4D97-AF65-F5344CB8AC3E}">
        <p14:creationId xmlns:p14="http://schemas.microsoft.com/office/powerpoint/2010/main" val="4223938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347"/>
            <a:ext cx="8229600" cy="884058"/>
          </a:xfrm>
        </p:spPr>
        <p:txBody>
          <a:bodyPr>
            <a:normAutofit/>
          </a:bodyPr>
          <a:lstStyle/>
          <a:p>
            <a:r>
              <a:rPr lang="en-US" sz="3600" dirty="0" smtClean="0"/>
              <a:t>Reformulating the Fee Structure</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24</a:t>
            </a:fld>
            <a:endParaRPr lang="en-US" dirty="0"/>
          </a:p>
        </p:txBody>
      </p:sp>
      <p:sp>
        <p:nvSpPr>
          <p:cNvPr id="5" name="Rectangle 3"/>
          <p:cNvSpPr txBox="1">
            <a:spLocks noChangeArrowheads="1"/>
          </p:cNvSpPr>
          <p:nvPr/>
        </p:nvSpPr>
        <p:spPr>
          <a:xfrm>
            <a:off x="209550" y="1185880"/>
            <a:ext cx="8258175" cy="29051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pPr>
            <a:r>
              <a:rPr lang="en-US" sz="1800" dirty="0" smtClean="0"/>
              <a:t>Relationships among individual fees and the cost of operational processes;</a:t>
            </a:r>
          </a:p>
          <a:p>
            <a:pPr lvl="2"/>
            <a:r>
              <a:rPr lang="en-US" sz="1800" dirty="0" smtClean="0"/>
              <a:t>Targeted increases to fees where the gap between cost and current fee rate is disproportionate.</a:t>
            </a:r>
          </a:p>
          <a:p>
            <a:pPr lvl="2"/>
            <a:r>
              <a:rPr lang="en-US" sz="1800" dirty="0" smtClean="0"/>
              <a:t>Economic </a:t>
            </a:r>
            <a:r>
              <a:rPr lang="en-US" sz="1800" dirty="0"/>
              <a:t>impact of patent fees and fee changes, and the relationship of fees to each other and to beneficial </a:t>
            </a:r>
            <a:r>
              <a:rPr lang="en-US" sz="1800" dirty="0" smtClean="0"/>
              <a:t>outcomes</a:t>
            </a:r>
          </a:p>
          <a:p>
            <a:pPr lvl="2"/>
            <a:r>
              <a:rPr lang="en-US" sz="1800" dirty="0"/>
              <a:t>Fee changes that could administratively improve application processing</a:t>
            </a:r>
          </a:p>
          <a:p>
            <a:pPr lvl="2"/>
            <a:endParaRPr lang="en-US" sz="1800" dirty="0"/>
          </a:p>
        </p:txBody>
      </p:sp>
    </p:spTree>
    <p:extLst>
      <p:ext uri="{BB962C8B-B14F-4D97-AF65-F5344CB8AC3E}">
        <p14:creationId xmlns:p14="http://schemas.microsoft.com/office/powerpoint/2010/main" val="2995046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Reformulating the Fee Structure</a:t>
            </a:r>
          </a:p>
        </p:txBody>
      </p:sp>
      <p:sp>
        <p:nvSpPr>
          <p:cNvPr id="4" name="Slide Number Placeholder 3"/>
          <p:cNvSpPr>
            <a:spLocks noGrp="1"/>
          </p:cNvSpPr>
          <p:nvPr>
            <p:ph type="sldNum" sz="quarter" idx="12"/>
          </p:nvPr>
        </p:nvSpPr>
        <p:spPr/>
        <p:txBody>
          <a:bodyPr/>
          <a:lstStyle/>
          <a:p>
            <a:fld id="{92DA454B-C859-4892-B9FA-68B588C9F547}" type="slidenum">
              <a:rPr lang="en-US" smtClean="0"/>
              <a:t>25</a:t>
            </a:fld>
            <a:endParaRPr lang="en-US" dirty="0"/>
          </a:p>
        </p:txBody>
      </p:sp>
      <p:sp>
        <p:nvSpPr>
          <p:cNvPr id="5" name="Rectangle 3"/>
          <p:cNvSpPr txBox="1">
            <a:spLocks noChangeArrowheads="1"/>
          </p:cNvSpPr>
          <p:nvPr/>
        </p:nvSpPr>
        <p:spPr>
          <a:xfrm>
            <a:off x="304800" y="1296988"/>
            <a:ext cx="8610600" cy="40005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Completed calculations and analyses of:</a:t>
            </a:r>
          </a:p>
          <a:p>
            <a:pPr lvl="1">
              <a:buFont typeface="Arial" panose="020B0604020202020204" pitchFamily="34" charset="0"/>
              <a:buChar char="•"/>
            </a:pPr>
            <a:r>
              <a:rPr lang="en-US" sz="1800" dirty="0" smtClean="0"/>
              <a:t>Economic and statistical information;</a:t>
            </a:r>
          </a:p>
          <a:p>
            <a:pPr lvl="1">
              <a:buFont typeface="Arial" panose="020B0604020202020204" pitchFamily="34" charset="0"/>
              <a:buChar char="•"/>
            </a:pPr>
            <a:r>
              <a:rPr lang="en-US" sz="1800" dirty="0"/>
              <a:t>Where appropriate, setting fees during patent prosecution so that an applicant pays the fee at a point in time where there is more information to make a decision about proceeding</a:t>
            </a:r>
          </a:p>
          <a:p>
            <a:pPr lvl="1">
              <a:buFont typeface="Arial" panose="020B0604020202020204" pitchFamily="34" charset="0"/>
              <a:buChar char="•"/>
            </a:pPr>
            <a:r>
              <a:rPr lang="en-US" sz="1800" dirty="0" smtClean="0"/>
              <a:t>Amount of aggregate revenue </a:t>
            </a:r>
            <a:r>
              <a:rPr lang="en-US" sz="1800" i="1" dirty="0" smtClean="0"/>
              <a:t>[see Appendix F for details] </a:t>
            </a:r>
            <a:r>
              <a:rPr lang="en-US" sz="1800" dirty="0" smtClean="0"/>
              <a:t>required to fund the aggregate cost of operations </a:t>
            </a:r>
            <a:r>
              <a:rPr lang="en-US" sz="1800" i="1" dirty="0" smtClean="0"/>
              <a:t>[see Appendix E for details] </a:t>
            </a:r>
            <a:r>
              <a:rPr lang="en-US" sz="1800" dirty="0" smtClean="0"/>
              <a:t>over multiple years.</a:t>
            </a:r>
          </a:p>
          <a:p>
            <a:pPr lvl="1">
              <a:buFont typeface="Arial" panose="020B0604020202020204" pitchFamily="34" charset="0"/>
              <a:buChar char="•"/>
            </a:pPr>
            <a:r>
              <a:rPr lang="en-US" sz="1800" dirty="0" smtClean="0"/>
              <a:t>Elasticity </a:t>
            </a:r>
            <a:r>
              <a:rPr lang="en-US" sz="1800" dirty="0"/>
              <a:t>of demand related to paying fees </a:t>
            </a:r>
            <a:r>
              <a:rPr lang="en-US" sz="1800" i="1" dirty="0"/>
              <a:t>[see Appendix </a:t>
            </a:r>
            <a:r>
              <a:rPr lang="en-US" sz="1800" i="1" dirty="0" smtClean="0"/>
              <a:t>I </a:t>
            </a:r>
            <a:r>
              <a:rPr lang="en-US" sz="1800" i="1" dirty="0"/>
              <a:t>for details] </a:t>
            </a:r>
            <a:r>
              <a:rPr lang="en-US" sz="1800" dirty="0"/>
              <a:t>as it impacts the amount of aggregate revenue required to fund the aggregate cost of operations over multiple years </a:t>
            </a:r>
            <a:r>
              <a:rPr lang="en-US" sz="1800" i="1" dirty="0"/>
              <a:t>[see Appendix </a:t>
            </a:r>
            <a:r>
              <a:rPr lang="en-US" sz="1800" i="1" dirty="0" smtClean="0"/>
              <a:t>F </a:t>
            </a:r>
            <a:r>
              <a:rPr lang="en-US" sz="1800" i="1" dirty="0"/>
              <a:t>and Attachment </a:t>
            </a:r>
            <a:r>
              <a:rPr lang="en-US" sz="1800" i="1" dirty="0" smtClean="0"/>
              <a:t>– Table of Patent Fee Adjustments </a:t>
            </a:r>
            <a:r>
              <a:rPr lang="en-US" sz="1800" i="1" dirty="0"/>
              <a:t>for details]</a:t>
            </a:r>
          </a:p>
          <a:p>
            <a:pPr lvl="1"/>
            <a:endParaRPr lang="en-US" sz="1400" dirty="0"/>
          </a:p>
        </p:txBody>
      </p:sp>
    </p:spTree>
    <p:extLst>
      <p:ext uri="{BB962C8B-B14F-4D97-AF65-F5344CB8AC3E}">
        <p14:creationId xmlns:p14="http://schemas.microsoft.com/office/powerpoint/2010/main" val="332121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dirty="0">
                <a:solidFill>
                  <a:schemeClr val="accent2">
                    <a:lumMod val="75000"/>
                  </a:schemeClr>
                </a:solidFill>
              </a:rPr>
              <a:t>Appendix C </a:t>
            </a:r>
            <a:br>
              <a:rPr lang="en-US" dirty="0">
                <a:solidFill>
                  <a:schemeClr val="accent2">
                    <a:lumMod val="75000"/>
                  </a:schemeClr>
                </a:solidFill>
              </a:rPr>
            </a:br>
            <a:r>
              <a:rPr lang="en-US" sz="2800" dirty="0">
                <a:solidFill>
                  <a:schemeClr val="accent2">
                    <a:lumMod val="75000"/>
                  </a:schemeClr>
                </a:solidFill>
              </a:rPr>
              <a:t/>
            </a:r>
            <a:br>
              <a:rPr lang="en-US" sz="2800" dirty="0">
                <a:solidFill>
                  <a:schemeClr val="accent2">
                    <a:lumMod val="75000"/>
                  </a:schemeClr>
                </a:solidFill>
              </a:rPr>
            </a:br>
            <a:r>
              <a:rPr lang="en-US" dirty="0">
                <a:solidFill>
                  <a:srgbClr val="86002D"/>
                </a:solidFill>
              </a:rPr>
              <a:t>Background on Activity-Based Information (ABI) Costing Methodology (Unit Cost Calculation)</a:t>
            </a:r>
            <a:br>
              <a:rPr lang="en-US" dirty="0">
                <a:solidFill>
                  <a:srgbClr val="86002D"/>
                </a:solidFill>
              </a:rPr>
            </a:br>
            <a:endParaRPr lang="en-US" dirty="0"/>
          </a:p>
        </p:txBody>
      </p:sp>
      <p:sp>
        <p:nvSpPr>
          <p:cNvPr id="3" name="Slide Number Placeholder 2"/>
          <p:cNvSpPr>
            <a:spLocks noGrp="1"/>
          </p:cNvSpPr>
          <p:nvPr>
            <p:ph type="sldNum" sz="quarter" idx="12"/>
          </p:nvPr>
        </p:nvSpPr>
        <p:spPr/>
        <p:txBody>
          <a:bodyPr/>
          <a:lstStyle/>
          <a:p>
            <a:fld id="{92DA454B-C859-4892-B9FA-68B588C9F547}" type="slidenum">
              <a:rPr lang="en-US" smtClean="0"/>
              <a:pPr/>
              <a:t>26</a:t>
            </a:fld>
            <a:endParaRPr lang="en-US" dirty="0"/>
          </a:p>
        </p:txBody>
      </p:sp>
      <p:sp>
        <p:nvSpPr>
          <p:cNvPr id="4" name="Rectangle 3"/>
          <p:cNvSpPr/>
          <p:nvPr/>
        </p:nvSpPr>
        <p:spPr>
          <a:xfrm>
            <a:off x="133350" y="568523"/>
            <a:ext cx="8763000" cy="4508927"/>
          </a:xfrm>
          <a:prstGeom prst="rect">
            <a:avLst/>
          </a:prstGeom>
        </p:spPr>
        <p:txBody>
          <a:bodyPr wrap="square">
            <a:spAutoFit/>
          </a:bodyPr>
          <a:lstStyle/>
          <a:p>
            <a:pPr algn="ctr"/>
            <a:r>
              <a:rPr lang="en-US" sz="4000" b="1" dirty="0">
                <a:solidFill>
                  <a:schemeClr val="accent2">
                    <a:lumMod val="75000"/>
                  </a:schemeClr>
                </a:solidFill>
              </a:rPr>
              <a:t>Appendix </a:t>
            </a:r>
            <a:r>
              <a:rPr lang="en-US" sz="4000" b="1" dirty="0" smtClean="0">
                <a:solidFill>
                  <a:schemeClr val="accent2">
                    <a:lumMod val="75000"/>
                  </a:schemeClr>
                </a:solidFill>
              </a:rPr>
              <a:t>C </a:t>
            </a:r>
          </a:p>
          <a:p>
            <a:pPr algn="ctr"/>
            <a:endParaRPr lang="en-US" sz="2400" b="1" dirty="0" smtClean="0">
              <a:solidFill>
                <a:schemeClr val="accent2">
                  <a:lumMod val="75000"/>
                </a:schemeClr>
              </a:solidFill>
            </a:endParaRPr>
          </a:p>
          <a:p>
            <a:pPr algn="ctr" fontAlgn="base">
              <a:spcBef>
                <a:spcPct val="50000"/>
              </a:spcBef>
              <a:spcAft>
                <a:spcPct val="0"/>
              </a:spcAft>
            </a:pPr>
            <a:r>
              <a:rPr lang="en-US" sz="3800" b="1" dirty="0">
                <a:solidFill>
                  <a:srgbClr val="86002D"/>
                </a:solidFill>
              </a:rPr>
              <a:t>Background on </a:t>
            </a:r>
            <a:r>
              <a:rPr lang="en-US" sz="3800" b="1" dirty="0" smtClean="0">
                <a:solidFill>
                  <a:srgbClr val="86002D"/>
                </a:solidFill>
              </a:rPr>
              <a:t>Activity-Based </a:t>
            </a:r>
            <a:r>
              <a:rPr lang="en-US" sz="3800" b="1" dirty="0">
                <a:solidFill>
                  <a:srgbClr val="86002D"/>
                </a:solidFill>
              </a:rPr>
              <a:t>Information (ABI) Costing Methodology (Unit Cost Calculation)</a:t>
            </a:r>
          </a:p>
          <a:p>
            <a:endParaRPr lang="en-US" dirty="0" smtClean="0"/>
          </a:p>
          <a:p>
            <a:endParaRPr lang="en-US" dirty="0" smtClean="0"/>
          </a:p>
          <a:p>
            <a:r>
              <a:rPr lang="en-US" dirty="0"/>
              <a:t>The information included in this appendix provides an overview of the methodology used by USPTO to determine the unit cost of the patent fees at </a:t>
            </a:r>
            <a:r>
              <a:rPr lang="en-US" i="1" dirty="0"/>
              <a:t>Appendix G</a:t>
            </a:r>
            <a:r>
              <a:rPr lang="en-US" i="1" dirty="0" smtClean="0"/>
              <a:t> </a:t>
            </a:r>
            <a:r>
              <a:rPr lang="en-US" i="1" dirty="0"/>
              <a:t>– Rationale for Specific Fee </a:t>
            </a:r>
            <a:r>
              <a:rPr lang="en-US" i="1" dirty="0" smtClean="0"/>
              <a:t>Changes </a:t>
            </a:r>
            <a:r>
              <a:rPr lang="en-US" dirty="0" smtClean="0"/>
              <a:t>and </a:t>
            </a:r>
            <a:r>
              <a:rPr lang="en-US" i="1" dirty="0" smtClean="0"/>
              <a:t>Attachment – </a:t>
            </a:r>
            <a:r>
              <a:rPr lang="en-US" i="1" dirty="0"/>
              <a:t>Table of Patent Fee </a:t>
            </a:r>
            <a:r>
              <a:rPr lang="en-US" i="1" dirty="0" smtClean="0"/>
              <a:t>Adjustments.</a:t>
            </a:r>
            <a:endParaRPr lang="en-US" dirty="0"/>
          </a:p>
        </p:txBody>
      </p:sp>
      <p:cxnSp>
        <p:nvCxnSpPr>
          <p:cNvPr id="6" name="Straight Connector 5"/>
          <p:cNvCxnSpPr/>
          <p:nvPr/>
        </p:nvCxnSpPr>
        <p:spPr>
          <a:xfrm flipV="1">
            <a:off x="133350" y="3876675"/>
            <a:ext cx="8763000" cy="571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3393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44"/>
            <a:ext cx="8229600" cy="884058"/>
          </a:xfrm>
        </p:spPr>
        <p:txBody>
          <a:bodyPr>
            <a:normAutofit/>
          </a:bodyPr>
          <a:lstStyle/>
          <a:p>
            <a:r>
              <a:rPr lang="en-US" sz="3600" dirty="0" smtClean="0"/>
              <a:t>USPTO ABI Costing Program</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27</a:t>
            </a:fld>
            <a:endParaRPr lang="en-US" dirty="0"/>
          </a:p>
        </p:txBody>
      </p:sp>
      <p:sp>
        <p:nvSpPr>
          <p:cNvPr id="5" name="Content Placeholder 2"/>
          <p:cNvSpPr>
            <a:spLocks noGrp="1"/>
          </p:cNvSpPr>
          <p:nvPr>
            <p:ph idx="1"/>
          </p:nvPr>
        </p:nvSpPr>
        <p:spPr>
          <a:xfrm>
            <a:off x="304799" y="838200"/>
            <a:ext cx="8753475" cy="4876800"/>
          </a:xfrm>
        </p:spPr>
        <p:txBody>
          <a:bodyPr>
            <a:normAutofit lnSpcReduction="10000"/>
          </a:bodyPr>
          <a:lstStyle/>
          <a:p>
            <a:pPr marL="342900" lvl="1" indent="-342900">
              <a:buFont typeface="Arial" panose="020B0604020202020204" pitchFamily="34" charset="0"/>
              <a:buChar char="•"/>
            </a:pPr>
            <a:r>
              <a:rPr lang="en-US" sz="1800" dirty="0"/>
              <a:t>A major </a:t>
            </a:r>
            <a:r>
              <a:rPr lang="en-US" sz="1800" dirty="0" smtClean="0"/>
              <a:t>component of analyzing patent </a:t>
            </a:r>
            <a:r>
              <a:rPr lang="en-US" sz="1800" dirty="0"/>
              <a:t>user fees is to identify the full cost </a:t>
            </a:r>
            <a:r>
              <a:rPr lang="en-US" sz="1800" dirty="0" smtClean="0"/>
              <a:t>of activities associated </a:t>
            </a:r>
            <a:r>
              <a:rPr lang="en-US" sz="1800" dirty="0"/>
              <a:t>with the </a:t>
            </a:r>
            <a:r>
              <a:rPr lang="en-US" sz="1800" dirty="0" smtClean="0"/>
              <a:t>fee rates. This information is used as a reference point when reviewing the alignment of costs with collection points in the patent process.</a:t>
            </a:r>
          </a:p>
          <a:p>
            <a:pPr marL="342900" lvl="1" indent="-342900">
              <a:buFont typeface="Arial" panose="020B0604020202020204" pitchFamily="34" charset="0"/>
              <a:buChar char="•"/>
            </a:pPr>
            <a:r>
              <a:rPr lang="en-US" sz="1800" dirty="0" smtClean="0"/>
              <a:t>The </a:t>
            </a:r>
            <a:r>
              <a:rPr lang="en-US" sz="1800" dirty="0"/>
              <a:t>Office uses </a:t>
            </a:r>
            <a:r>
              <a:rPr lang="en-US" sz="1800" dirty="0" smtClean="0"/>
              <a:t>an activity-based </a:t>
            </a:r>
            <a:r>
              <a:rPr lang="en-US" sz="1800" dirty="0"/>
              <a:t>costing </a:t>
            </a:r>
            <a:r>
              <a:rPr lang="en-US" sz="1800" dirty="0" smtClean="0"/>
              <a:t>methodology, which is referred to as activity-based information (ABI) at the USPTO, to </a:t>
            </a:r>
            <a:r>
              <a:rPr lang="en-US" sz="1800" dirty="0"/>
              <a:t>determine its historical costs for </a:t>
            </a:r>
            <a:r>
              <a:rPr lang="en-US" sz="1800" dirty="0" smtClean="0"/>
              <a:t>patent-related </a:t>
            </a:r>
            <a:r>
              <a:rPr lang="en-US" sz="1800" dirty="0"/>
              <a:t>activities and outputs (fee services) as well as allocating an appropriate share of </a:t>
            </a:r>
            <a:r>
              <a:rPr lang="en-US" sz="1800" dirty="0" smtClean="0"/>
              <a:t>administrative costs </a:t>
            </a:r>
            <a:r>
              <a:rPr lang="en-US" sz="1800" dirty="0"/>
              <a:t>to determine aggregate cost.  </a:t>
            </a:r>
            <a:endParaRPr lang="en-US" sz="1800" dirty="0" smtClean="0"/>
          </a:p>
          <a:p>
            <a:pPr marL="342900" lvl="1" indent="-342900">
              <a:buFont typeface="Arial" panose="020B0604020202020204" pitchFamily="34" charset="0"/>
              <a:buChar char="•"/>
            </a:pPr>
            <a:r>
              <a:rPr lang="en-US" sz="1800" dirty="0" smtClean="0"/>
              <a:t>The USPTO’s ABI program has been in place for more than 15 years and is </a:t>
            </a:r>
            <a:r>
              <a:rPr lang="en-US" sz="1800" dirty="0"/>
              <a:t>responsible for developing, maintaining and updating cost information for all USPTO </a:t>
            </a:r>
            <a:r>
              <a:rPr lang="en-US" sz="1800" dirty="0" smtClean="0"/>
              <a:t>organizations.  </a:t>
            </a:r>
            <a:r>
              <a:rPr lang="en-US" sz="1800" dirty="0"/>
              <a:t>The ABI methodology follows the full cost guidance outlined in </a:t>
            </a:r>
            <a:r>
              <a:rPr lang="en-US" sz="1800" dirty="0" smtClean="0"/>
              <a:t>Federal </a:t>
            </a:r>
            <a:r>
              <a:rPr lang="en-US" sz="1800" dirty="0"/>
              <a:t>managerial cost accounting and fee setting standards</a:t>
            </a:r>
            <a:r>
              <a:rPr lang="en-US" sz="1800" dirty="0" smtClean="0"/>
              <a:t>.</a:t>
            </a:r>
            <a:endParaRPr lang="en-US" sz="1800" dirty="0"/>
          </a:p>
          <a:p>
            <a:pPr marL="342900" lvl="1" indent="-342900">
              <a:buFont typeface="Arial" panose="020B0604020202020204" pitchFamily="34" charset="0"/>
              <a:buChar char="•"/>
            </a:pPr>
            <a:r>
              <a:rPr lang="en-US" sz="1800" dirty="0"/>
              <a:t>USPTO’s ABI program is widely recognized to be one of the best in the Federal government and also compares well with commercial implementations of ABC.  The USPTO ABI program has been the subject of a special </a:t>
            </a:r>
            <a:r>
              <a:rPr lang="en-US" sz="1800" dirty="0" smtClean="0"/>
              <a:t>Inspector General study</a:t>
            </a:r>
            <a:r>
              <a:rPr lang="en-US" sz="1800" dirty="0"/>
              <a:t>, and is examined each year as part of the financial statement audit.  </a:t>
            </a:r>
            <a:r>
              <a:rPr lang="en-US" sz="1800" dirty="0" smtClean="0"/>
              <a:t>There has never been a </a:t>
            </a:r>
            <a:r>
              <a:rPr lang="en-US" sz="1800" dirty="0"/>
              <a:t>material </a:t>
            </a:r>
            <a:r>
              <a:rPr lang="en-US" sz="1800" dirty="0" smtClean="0"/>
              <a:t>weakness in internal controls reported </a:t>
            </a:r>
            <a:r>
              <a:rPr lang="en-US" sz="1800" dirty="0"/>
              <a:t>concerning the </a:t>
            </a:r>
            <a:r>
              <a:rPr lang="en-US" sz="1800" dirty="0" smtClean="0"/>
              <a:t>ABI </a:t>
            </a:r>
            <a:r>
              <a:rPr lang="en-US" sz="1800" dirty="0"/>
              <a:t>methodology or data. </a:t>
            </a:r>
          </a:p>
          <a:p>
            <a:pPr marL="342900" lvl="1" indent="-342900">
              <a:buFont typeface="Wingdings" pitchFamily="2" charset="2"/>
              <a:buChar char="¦"/>
            </a:pPr>
            <a:endParaRPr lang="en-US" sz="1800" dirty="0" smtClean="0"/>
          </a:p>
        </p:txBody>
      </p:sp>
    </p:spTree>
    <p:extLst>
      <p:ext uri="{BB962C8B-B14F-4D97-AF65-F5344CB8AC3E}">
        <p14:creationId xmlns:p14="http://schemas.microsoft.com/office/powerpoint/2010/main" val="1725077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148"/>
            <a:ext cx="8229600" cy="884058"/>
          </a:xfrm>
        </p:spPr>
        <p:txBody>
          <a:bodyPr>
            <a:normAutofit/>
          </a:bodyPr>
          <a:lstStyle/>
          <a:p>
            <a:r>
              <a:rPr lang="en-US" sz="3600" dirty="0" smtClean="0"/>
              <a:t>USPTO ABI Costing Program (cont.)</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28</a:t>
            </a:fld>
            <a:endParaRPr lang="en-US" dirty="0"/>
          </a:p>
        </p:txBody>
      </p:sp>
      <p:sp>
        <p:nvSpPr>
          <p:cNvPr id="6" name="Content Placeholder 2"/>
          <p:cNvSpPr>
            <a:spLocks noGrp="1"/>
          </p:cNvSpPr>
          <p:nvPr>
            <p:ph idx="1"/>
          </p:nvPr>
        </p:nvSpPr>
        <p:spPr>
          <a:xfrm>
            <a:off x="457200" y="1059077"/>
            <a:ext cx="8001000" cy="4724400"/>
          </a:xfrm>
        </p:spPr>
        <p:txBody>
          <a:bodyPr>
            <a:normAutofit/>
          </a:bodyPr>
          <a:lstStyle/>
          <a:p>
            <a:pPr marL="342900" lvl="1" indent="-342900">
              <a:buFont typeface="Arial" panose="020B0604020202020204" pitchFamily="34" charset="0"/>
              <a:buChar char="•"/>
            </a:pPr>
            <a:r>
              <a:rPr lang="en-US" sz="1800" dirty="0" smtClean="0"/>
              <a:t>An </a:t>
            </a:r>
            <a:r>
              <a:rPr lang="en-US" sz="1800" dirty="0"/>
              <a:t>independent verification and validation study was </a:t>
            </a:r>
            <a:r>
              <a:rPr lang="en-US" sz="1800" dirty="0" smtClean="0"/>
              <a:t>conducted </a:t>
            </a:r>
            <a:r>
              <a:rPr lang="en-US" sz="1800" dirty="0"/>
              <a:t>on the ABI program in </a:t>
            </a:r>
            <a:r>
              <a:rPr lang="en-US" sz="1800" dirty="0" smtClean="0"/>
              <a:t>2009, </a:t>
            </a:r>
            <a:r>
              <a:rPr lang="en-US" sz="1800" dirty="0"/>
              <a:t>which identified the USPTO ABI program as a best practice in the </a:t>
            </a:r>
            <a:r>
              <a:rPr lang="en-US" sz="1800" dirty="0" smtClean="0"/>
              <a:t>Federal </a:t>
            </a:r>
            <a:r>
              <a:rPr lang="en-US" sz="1800" dirty="0"/>
              <a:t>government</a:t>
            </a:r>
            <a:r>
              <a:rPr lang="en-US" sz="1800" dirty="0" smtClean="0"/>
              <a:t>.</a:t>
            </a:r>
            <a:endParaRPr lang="en-US" sz="1800" dirty="0"/>
          </a:p>
          <a:p>
            <a:pPr>
              <a:buFont typeface="Arial" panose="020B0604020202020204" pitchFamily="34" charset="0"/>
              <a:buChar char="•"/>
            </a:pPr>
            <a:r>
              <a:rPr lang="en-US" sz="1800" dirty="0"/>
              <a:t>Since the inception of the program, ABI methodologies have continuously improved and are consistently used in fee setting, budgeting, performance reporting, financial statement (Statement of Net Costs) preparation, and </a:t>
            </a:r>
            <a:r>
              <a:rPr lang="en-US" sz="1800" dirty="0" smtClean="0"/>
              <a:t>ad-hoc </a:t>
            </a:r>
            <a:r>
              <a:rPr lang="en-US" sz="1800" dirty="0"/>
              <a:t>cost analyses and studies</a:t>
            </a:r>
            <a:r>
              <a:rPr lang="en-US" sz="1800" dirty="0" smtClean="0"/>
              <a:t>.</a:t>
            </a:r>
            <a:endParaRPr lang="en-US" sz="1800" dirty="0"/>
          </a:p>
          <a:p>
            <a:pPr>
              <a:buFont typeface="Arial" panose="020B0604020202020204" pitchFamily="34" charset="0"/>
              <a:buChar char="•"/>
            </a:pPr>
            <a:r>
              <a:rPr lang="en-US" sz="1800" dirty="0"/>
              <a:t>To facilitate </a:t>
            </a:r>
            <a:r>
              <a:rPr lang="en-US" sz="1800" dirty="0" smtClean="0"/>
              <a:t>agency-wide </a:t>
            </a:r>
            <a:r>
              <a:rPr lang="en-US" sz="1800" dirty="0"/>
              <a:t>collaboration in the ABI program, the ABI Steering Committee was established and is the official rulemaking body for all issues related to </a:t>
            </a:r>
            <a:r>
              <a:rPr lang="en-US" sz="1800" dirty="0" smtClean="0"/>
              <a:t>ABI at </a:t>
            </a:r>
            <a:r>
              <a:rPr lang="en-US" sz="1800" dirty="0"/>
              <a:t>the </a:t>
            </a:r>
            <a:r>
              <a:rPr lang="en-US" sz="1800" dirty="0" smtClean="0"/>
              <a:t>USPTO.  This </a:t>
            </a:r>
            <a:r>
              <a:rPr lang="en-US" sz="1800" dirty="0"/>
              <a:t>committee is comprised of representatives from all </a:t>
            </a:r>
            <a:r>
              <a:rPr lang="en-US" sz="1800" dirty="0" smtClean="0"/>
              <a:t>organizations at </a:t>
            </a:r>
            <a:r>
              <a:rPr lang="en-US" sz="1800" dirty="0"/>
              <a:t>the </a:t>
            </a:r>
            <a:r>
              <a:rPr lang="en-US" sz="1800" dirty="0" smtClean="0"/>
              <a:t>USPTO and all </a:t>
            </a:r>
            <a:r>
              <a:rPr lang="en-US" sz="1800" dirty="0"/>
              <a:t>changes to ABI methodology or ABI models </a:t>
            </a:r>
            <a:r>
              <a:rPr lang="en-US" sz="1800" dirty="0" smtClean="0"/>
              <a:t>are approved </a:t>
            </a:r>
            <a:r>
              <a:rPr lang="en-US" sz="1800" dirty="0"/>
              <a:t>by the Steering Committee.</a:t>
            </a:r>
          </a:p>
        </p:txBody>
      </p:sp>
    </p:spTree>
    <p:extLst>
      <p:ext uri="{BB962C8B-B14F-4D97-AF65-F5344CB8AC3E}">
        <p14:creationId xmlns:p14="http://schemas.microsoft.com/office/powerpoint/2010/main" val="3882477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148"/>
            <a:ext cx="8229600" cy="884058"/>
          </a:xfrm>
        </p:spPr>
        <p:txBody>
          <a:bodyPr>
            <a:normAutofit/>
          </a:bodyPr>
          <a:lstStyle/>
          <a:p>
            <a:r>
              <a:rPr lang="en-US" sz="3600" dirty="0" smtClean="0"/>
              <a:t>USPTO ABI Costing Program (cont.)</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29</a:t>
            </a:fld>
            <a:endParaRPr lang="en-US" dirty="0"/>
          </a:p>
        </p:txBody>
      </p:sp>
      <p:sp>
        <p:nvSpPr>
          <p:cNvPr id="7" name="Content Placeholder 2"/>
          <p:cNvSpPr>
            <a:spLocks noGrp="1"/>
          </p:cNvSpPr>
          <p:nvPr>
            <p:ph idx="1"/>
          </p:nvPr>
        </p:nvSpPr>
        <p:spPr>
          <a:xfrm>
            <a:off x="381000" y="1200150"/>
            <a:ext cx="8534400" cy="4724400"/>
          </a:xfrm>
        </p:spPr>
        <p:txBody>
          <a:bodyPr>
            <a:normAutofit/>
          </a:bodyPr>
          <a:lstStyle/>
          <a:p>
            <a:pPr marL="342900" lvl="1" indent="-342900">
              <a:buFont typeface="Arial" panose="020B0604020202020204" pitchFamily="34" charset="0"/>
              <a:buChar char="•"/>
            </a:pPr>
            <a:r>
              <a:rPr lang="en-US" sz="1800" dirty="0" smtClean="0"/>
              <a:t>ABI </a:t>
            </a:r>
            <a:r>
              <a:rPr lang="en-US" sz="1800" dirty="0"/>
              <a:t>uses a </a:t>
            </a:r>
            <a:r>
              <a:rPr lang="en-US" sz="1800" dirty="0" smtClean="0"/>
              <a:t>two-step </a:t>
            </a:r>
            <a:r>
              <a:rPr lang="en-US" sz="1800" dirty="0"/>
              <a:t>methodology to assign costs to its work activities and then to its related outputs.</a:t>
            </a:r>
          </a:p>
          <a:p>
            <a:pPr lvl="1">
              <a:buFont typeface="Arial" panose="020B0604020202020204" pitchFamily="34" charset="0"/>
              <a:buChar char="•"/>
            </a:pPr>
            <a:r>
              <a:rPr lang="en-US" sz="1800" dirty="0" smtClean="0"/>
              <a:t>Expenses (also referred to as costs) </a:t>
            </a:r>
            <a:r>
              <a:rPr lang="en-US" sz="1800" dirty="0"/>
              <a:t>are those things on which an organization spends its budget, such as salaries and benefits for employees, </a:t>
            </a:r>
            <a:r>
              <a:rPr lang="en-US" sz="1800" dirty="0" smtClean="0"/>
              <a:t>contractor costs, rent</a:t>
            </a:r>
            <a:r>
              <a:rPr lang="en-US" sz="1800" dirty="0"/>
              <a:t>, equipment, etc.  </a:t>
            </a:r>
          </a:p>
          <a:p>
            <a:pPr lvl="1">
              <a:buFont typeface="Arial" panose="020B0604020202020204" pitchFamily="34" charset="0"/>
              <a:buChar char="•"/>
            </a:pPr>
            <a:r>
              <a:rPr lang="en-US" sz="1800" dirty="0"/>
              <a:t>Activities represent the work that people in the organization undertake (e.g., examining a patent application, printing a patent, fee processing</a:t>
            </a:r>
            <a:r>
              <a:rPr lang="en-US" sz="1800" dirty="0" smtClean="0"/>
              <a:t>).</a:t>
            </a:r>
            <a:endParaRPr lang="en-US" sz="1800" dirty="0"/>
          </a:p>
          <a:p>
            <a:pPr lvl="1">
              <a:buFont typeface="Arial" panose="020B0604020202020204" pitchFamily="34" charset="0"/>
              <a:buChar char="•"/>
            </a:pPr>
            <a:r>
              <a:rPr lang="en-US" sz="1800" dirty="0"/>
              <a:t>Outputs are the goods or services that the organization produces through its activities (e.g</a:t>
            </a:r>
            <a:r>
              <a:rPr lang="en-US" sz="1800" dirty="0" smtClean="0"/>
              <a:t>., </a:t>
            </a:r>
            <a:r>
              <a:rPr lang="en-US" sz="1800" dirty="0"/>
              <a:t>completed patent applications). </a:t>
            </a:r>
          </a:p>
          <a:p>
            <a:pPr marL="342900" lvl="1" indent="-342900">
              <a:buFont typeface="Arial" panose="020B0604020202020204" pitchFamily="34" charset="0"/>
              <a:buChar char="•"/>
            </a:pPr>
            <a:r>
              <a:rPr lang="en-US" sz="1800" dirty="0" smtClean="0"/>
              <a:t>The cost </a:t>
            </a:r>
            <a:r>
              <a:rPr lang="en-US" sz="1800" dirty="0"/>
              <a:t>analysis and all historical expenses referenced in this </a:t>
            </a:r>
            <a:r>
              <a:rPr lang="en-US" sz="1800" dirty="0" smtClean="0"/>
              <a:t>proposal are </a:t>
            </a:r>
            <a:r>
              <a:rPr lang="en-US" sz="1800" dirty="0"/>
              <a:t>based upon </a:t>
            </a:r>
            <a:r>
              <a:rPr lang="en-US" sz="1800" dirty="0" smtClean="0"/>
              <a:t>FY 2014 </a:t>
            </a:r>
            <a:r>
              <a:rPr lang="en-US" sz="1800" dirty="0"/>
              <a:t>data as </a:t>
            </a:r>
            <a:r>
              <a:rPr lang="en-US" sz="1800" dirty="0" smtClean="0"/>
              <a:t>FY 2014 </a:t>
            </a:r>
            <a:r>
              <a:rPr lang="en-US" sz="1800" dirty="0"/>
              <a:t>is the most recent fiscal year for which complete cost and production measure information was </a:t>
            </a:r>
            <a:r>
              <a:rPr lang="en-US" sz="1800" dirty="0" smtClean="0"/>
              <a:t>available during analysis.</a:t>
            </a:r>
          </a:p>
        </p:txBody>
      </p:sp>
    </p:spTree>
    <p:extLst>
      <p:ext uri="{BB962C8B-B14F-4D97-AF65-F5344CB8AC3E}">
        <p14:creationId xmlns:p14="http://schemas.microsoft.com/office/powerpoint/2010/main" val="178919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Table of Contents</a:t>
            </a:r>
            <a:endParaRPr lang="en-US" sz="3600" dirty="0"/>
          </a:p>
        </p:txBody>
      </p:sp>
      <p:sp>
        <p:nvSpPr>
          <p:cNvPr id="3" name="Slide Number Placeholder 2"/>
          <p:cNvSpPr>
            <a:spLocks noGrp="1"/>
          </p:cNvSpPr>
          <p:nvPr>
            <p:ph type="sldNum" sz="quarter" idx="12"/>
          </p:nvPr>
        </p:nvSpPr>
        <p:spPr/>
        <p:txBody>
          <a:bodyPr/>
          <a:lstStyle/>
          <a:p>
            <a:fld id="{92DA454B-C859-4892-B9FA-68B588C9F547}" type="slidenum">
              <a:rPr lang="en-US" smtClean="0"/>
              <a:t>3</a:t>
            </a:fld>
            <a:endParaRPr lang="en-US" dirty="0"/>
          </a:p>
        </p:txBody>
      </p:sp>
      <p:sp>
        <p:nvSpPr>
          <p:cNvPr id="4" name="Rectangle 3"/>
          <p:cNvSpPr/>
          <p:nvPr/>
        </p:nvSpPr>
        <p:spPr>
          <a:xfrm>
            <a:off x="190500" y="1120379"/>
            <a:ext cx="8677275" cy="3724096"/>
          </a:xfrm>
          <a:prstGeom prst="rect">
            <a:avLst/>
          </a:prstGeom>
        </p:spPr>
        <p:txBody>
          <a:bodyPr wrap="square">
            <a:spAutoFit/>
          </a:bodyPr>
          <a:lstStyle/>
          <a:p>
            <a:r>
              <a:rPr lang="en-US" sz="2400" b="1" dirty="0" smtClean="0"/>
              <a:t>Appendices</a:t>
            </a:r>
            <a:r>
              <a:rPr lang="en-US" sz="2400" b="1" dirty="0"/>
              <a:t>: </a:t>
            </a:r>
            <a:endParaRPr lang="en-US" sz="2400" b="1" dirty="0" smtClean="0"/>
          </a:p>
          <a:p>
            <a:endParaRPr lang="en-US" sz="1400" dirty="0" smtClean="0"/>
          </a:p>
          <a:p>
            <a:r>
              <a:rPr lang="en-US" dirty="0" smtClean="0"/>
              <a:t>Appendix </a:t>
            </a:r>
            <a:r>
              <a:rPr lang="en-US" dirty="0"/>
              <a:t>A – Background on USPTO Funding Model </a:t>
            </a:r>
            <a:r>
              <a:rPr lang="en-US" dirty="0" smtClean="0"/>
              <a:t>……………………………………...… 4 </a:t>
            </a:r>
          </a:p>
          <a:p>
            <a:r>
              <a:rPr lang="en-US" dirty="0" smtClean="0"/>
              <a:t>Appendix </a:t>
            </a:r>
            <a:r>
              <a:rPr lang="en-US" dirty="0"/>
              <a:t>B – Background on Fee Setting Methodology and Analyses </a:t>
            </a:r>
            <a:r>
              <a:rPr lang="en-US" dirty="0" smtClean="0"/>
              <a:t>…………..….11 </a:t>
            </a:r>
          </a:p>
          <a:p>
            <a:r>
              <a:rPr lang="en-US" dirty="0" smtClean="0"/>
              <a:t>Appendix </a:t>
            </a:r>
            <a:r>
              <a:rPr lang="en-US" dirty="0"/>
              <a:t>C – Background on Activity Based Information (ABI) Costing </a:t>
            </a:r>
            <a:r>
              <a:rPr lang="en-US" dirty="0" smtClean="0"/>
              <a:t>						    Methodology </a:t>
            </a:r>
            <a:r>
              <a:rPr lang="en-US" dirty="0"/>
              <a:t>(Unit Cost Calculation</a:t>
            </a:r>
            <a:r>
              <a:rPr lang="en-US" dirty="0" smtClean="0"/>
              <a:t>)……………….…………………….….…..26 </a:t>
            </a:r>
          </a:p>
          <a:p>
            <a:r>
              <a:rPr lang="en-US" dirty="0" smtClean="0"/>
              <a:t> </a:t>
            </a:r>
            <a:r>
              <a:rPr lang="en-US" dirty="0"/>
              <a:t>Appendix D – Background on Patent Fees </a:t>
            </a:r>
            <a:r>
              <a:rPr lang="en-US" dirty="0" smtClean="0"/>
              <a:t>…………………………………………………..….….33</a:t>
            </a:r>
          </a:p>
          <a:p>
            <a:r>
              <a:rPr lang="en-US" dirty="0" smtClean="0"/>
              <a:t> </a:t>
            </a:r>
            <a:r>
              <a:rPr lang="en-US" dirty="0"/>
              <a:t>Appendix </a:t>
            </a:r>
            <a:r>
              <a:rPr lang="en-US" dirty="0" smtClean="0"/>
              <a:t>E </a:t>
            </a:r>
            <a:r>
              <a:rPr lang="en-US" dirty="0"/>
              <a:t>– Aggregate Cost Information </a:t>
            </a:r>
            <a:r>
              <a:rPr lang="en-US" dirty="0" smtClean="0"/>
              <a:t>………………………………………………….……..42 </a:t>
            </a:r>
            <a:r>
              <a:rPr lang="en-US" dirty="0"/>
              <a:t> Appendix </a:t>
            </a:r>
            <a:r>
              <a:rPr lang="en-US" dirty="0" smtClean="0"/>
              <a:t>F </a:t>
            </a:r>
            <a:r>
              <a:rPr lang="en-US" dirty="0"/>
              <a:t>– Aggregate Revenue Information </a:t>
            </a:r>
            <a:r>
              <a:rPr lang="en-US" dirty="0" smtClean="0"/>
              <a:t>………………………………………….…….…53 </a:t>
            </a:r>
            <a:r>
              <a:rPr lang="en-US" dirty="0"/>
              <a:t> Appendix </a:t>
            </a:r>
            <a:r>
              <a:rPr lang="en-US" dirty="0" smtClean="0"/>
              <a:t>G </a:t>
            </a:r>
            <a:r>
              <a:rPr lang="en-US" dirty="0"/>
              <a:t>– Rationale for Specific Fee Changes </a:t>
            </a:r>
            <a:r>
              <a:rPr lang="en-US" dirty="0" smtClean="0"/>
              <a:t>……………………………………….……..61 </a:t>
            </a:r>
            <a:r>
              <a:rPr lang="en-US" dirty="0"/>
              <a:t> Appendix </a:t>
            </a:r>
            <a:r>
              <a:rPr lang="en-US" dirty="0" smtClean="0"/>
              <a:t>H – Small </a:t>
            </a:r>
            <a:r>
              <a:rPr lang="en-US" dirty="0"/>
              <a:t>and Micro Entity Fees </a:t>
            </a:r>
            <a:r>
              <a:rPr lang="en-US" dirty="0" smtClean="0"/>
              <a:t>……………….……………………………….…..…..91</a:t>
            </a:r>
            <a:endParaRPr lang="en-US" dirty="0"/>
          </a:p>
          <a:p>
            <a:r>
              <a:rPr lang="en-US" dirty="0" smtClean="0"/>
              <a:t> </a:t>
            </a:r>
            <a:r>
              <a:rPr lang="en-US" dirty="0"/>
              <a:t>Appendix </a:t>
            </a:r>
            <a:r>
              <a:rPr lang="en-US" dirty="0" smtClean="0"/>
              <a:t>I </a:t>
            </a:r>
            <a:r>
              <a:rPr lang="en-US" dirty="0"/>
              <a:t>– </a:t>
            </a:r>
            <a:r>
              <a:rPr lang="en-US" dirty="0" smtClean="0"/>
              <a:t> Elasticity </a:t>
            </a:r>
            <a:r>
              <a:rPr lang="en-US" dirty="0"/>
              <a:t>Assumptions </a:t>
            </a:r>
            <a:r>
              <a:rPr lang="en-US" dirty="0" smtClean="0"/>
              <a:t>…………………….…..…………………………………….....94</a:t>
            </a:r>
          </a:p>
          <a:p>
            <a:r>
              <a:rPr lang="en-US" dirty="0" smtClean="0"/>
              <a:t> </a:t>
            </a:r>
            <a:r>
              <a:rPr lang="en-US" dirty="0"/>
              <a:t>Appendix </a:t>
            </a:r>
            <a:r>
              <a:rPr lang="en-US" dirty="0" smtClean="0"/>
              <a:t>J </a:t>
            </a:r>
            <a:r>
              <a:rPr lang="en-US" dirty="0"/>
              <a:t>– </a:t>
            </a:r>
            <a:r>
              <a:rPr lang="en-US" dirty="0" smtClean="0"/>
              <a:t> Operating </a:t>
            </a:r>
            <a:r>
              <a:rPr lang="en-US" dirty="0"/>
              <a:t>Reserve (Carryover of Fees) </a:t>
            </a:r>
            <a:r>
              <a:rPr lang="en-US" dirty="0" smtClean="0"/>
              <a:t>………………………………..……....97</a:t>
            </a:r>
            <a:endParaRPr lang="en-US" dirty="0"/>
          </a:p>
        </p:txBody>
      </p:sp>
    </p:spTree>
    <p:extLst>
      <p:ext uri="{BB962C8B-B14F-4D97-AF65-F5344CB8AC3E}">
        <p14:creationId xmlns:p14="http://schemas.microsoft.com/office/powerpoint/2010/main" val="2396904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148"/>
            <a:ext cx="8229600" cy="884058"/>
          </a:xfrm>
        </p:spPr>
        <p:txBody>
          <a:bodyPr>
            <a:normAutofit/>
          </a:bodyPr>
          <a:lstStyle/>
          <a:p>
            <a:r>
              <a:rPr lang="en-US" sz="3600" dirty="0" smtClean="0"/>
              <a:t>USPTO ABI Costing Program (cont.)</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30</a:t>
            </a:fld>
            <a:endParaRPr lang="en-US" dirty="0"/>
          </a:p>
        </p:txBody>
      </p:sp>
      <p:sp>
        <p:nvSpPr>
          <p:cNvPr id="6" name="Content Placeholder 2"/>
          <p:cNvSpPr>
            <a:spLocks noGrp="1"/>
          </p:cNvSpPr>
          <p:nvPr>
            <p:ph idx="1"/>
          </p:nvPr>
        </p:nvSpPr>
        <p:spPr>
          <a:xfrm>
            <a:off x="381000" y="838200"/>
            <a:ext cx="8534400" cy="4876800"/>
          </a:xfrm>
        </p:spPr>
        <p:txBody>
          <a:bodyPr>
            <a:normAutofit lnSpcReduction="10000"/>
          </a:bodyPr>
          <a:lstStyle/>
          <a:p>
            <a:pPr marL="342900" lvl="1" indent="-342900">
              <a:buFont typeface="Arial" panose="020B0604020202020204" pitchFamily="34" charset="0"/>
              <a:buChar char="•"/>
            </a:pPr>
            <a:r>
              <a:rPr lang="en-US" sz="1800" dirty="0"/>
              <a:t>The ABI analysis </a:t>
            </a:r>
            <a:r>
              <a:rPr lang="en-US" sz="1800" dirty="0" smtClean="0"/>
              <a:t>starts with extracting expense information from the USPTO’s core financial system.  This information is “tagged” with identifiers such as the organization that spent the money, the activities the money was spent for, and the type of expense (e.g., salaries, benefits, printing, rent). </a:t>
            </a:r>
          </a:p>
          <a:p>
            <a:pPr marL="342900" lvl="1" indent="-342900">
              <a:buFont typeface="Arial" panose="020B0604020202020204" pitchFamily="34" charset="0"/>
              <a:buChar char="•"/>
            </a:pPr>
            <a:r>
              <a:rPr lang="en-US" sz="1800" dirty="0" smtClean="0"/>
              <a:t>When compiling patent costs, any spending by, or directly on behalf of, the patent organization is considered direct expenses.  These expenses do not require any type of allocation methodology to aggregate them with patent costs.  </a:t>
            </a:r>
          </a:p>
          <a:p>
            <a:pPr marL="342900" lvl="1" indent="-342900">
              <a:buFont typeface="Arial" panose="020B0604020202020204" pitchFamily="34" charset="0"/>
              <a:buChar char="•"/>
            </a:pPr>
            <a:r>
              <a:rPr lang="en-US" sz="1800" dirty="0" smtClean="0"/>
              <a:t>Indirect </a:t>
            </a:r>
            <a:r>
              <a:rPr lang="en-US" sz="1800" dirty="0"/>
              <a:t>expenses are those expenses that </a:t>
            </a:r>
            <a:r>
              <a:rPr lang="en-US" sz="1800" dirty="0" smtClean="0"/>
              <a:t>originate in one organization, </a:t>
            </a:r>
            <a:r>
              <a:rPr lang="en-US" sz="1800" dirty="0"/>
              <a:t>but are </a:t>
            </a:r>
            <a:r>
              <a:rPr lang="en-US" sz="1800" dirty="0" smtClean="0"/>
              <a:t>allocated to </a:t>
            </a:r>
            <a:r>
              <a:rPr lang="en-US" sz="1800" dirty="0"/>
              <a:t>the </a:t>
            </a:r>
            <a:r>
              <a:rPr lang="en-US" sz="1800" dirty="0" smtClean="0"/>
              <a:t>patent operation </a:t>
            </a:r>
            <a:r>
              <a:rPr lang="en-US" sz="1800" dirty="0"/>
              <a:t>because they </a:t>
            </a:r>
            <a:r>
              <a:rPr lang="en-US" sz="1800" dirty="0" smtClean="0"/>
              <a:t>indirectly </a:t>
            </a:r>
            <a:r>
              <a:rPr lang="en-US" sz="1800" dirty="0"/>
              <a:t>facilitate </a:t>
            </a:r>
            <a:r>
              <a:rPr lang="en-US" sz="1800" dirty="0" smtClean="0"/>
              <a:t>patent services </a:t>
            </a:r>
            <a:r>
              <a:rPr lang="en-US" sz="1800" dirty="0"/>
              <a:t>or products </a:t>
            </a:r>
            <a:r>
              <a:rPr lang="en-US" sz="1800" dirty="0" smtClean="0"/>
              <a:t>(e.g. IT help desk support</a:t>
            </a:r>
            <a:r>
              <a:rPr lang="en-US" sz="1800" dirty="0"/>
              <a:t>, human </a:t>
            </a:r>
            <a:r>
              <a:rPr lang="en-US" sz="1800" dirty="0" smtClean="0"/>
              <a:t>resources hiring support, invoice processing).</a:t>
            </a:r>
          </a:p>
          <a:p>
            <a:pPr lvl="1">
              <a:buFont typeface="Arial" panose="020B0604020202020204" pitchFamily="34" charset="0"/>
              <a:buChar char="•"/>
            </a:pPr>
            <a:r>
              <a:rPr lang="en-US" sz="1800" dirty="0" smtClean="0"/>
              <a:t>Indirect expenses require a “driver” of costs (e.g., </a:t>
            </a:r>
            <a:r>
              <a:rPr lang="en-US" sz="1800" dirty="0"/>
              <a:t>help desk calls by </a:t>
            </a:r>
            <a:r>
              <a:rPr lang="en-US" sz="1800" dirty="0" smtClean="0"/>
              <a:t>organization, number of hires, or invoices processed) to allocate the indirect expenses to the patent operation.  </a:t>
            </a:r>
          </a:p>
          <a:p>
            <a:pPr>
              <a:buFont typeface="Arial" panose="020B0604020202020204" pitchFamily="34" charset="0"/>
              <a:buChar char="•"/>
            </a:pPr>
            <a:r>
              <a:rPr lang="en-US" sz="1800" dirty="0" smtClean="0"/>
              <a:t>Direct expenses are compiled into “categories” of spending called processes and activities – “examination” is an example of a process and “perform initial search” is an example of an activity.</a:t>
            </a:r>
          </a:p>
          <a:p>
            <a:pPr lvl="1">
              <a:buFont typeface="Arial" panose="020B0604020202020204" pitchFamily="34" charset="0"/>
              <a:buChar char="•"/>
            </a:pPr>
            <a:endParaRPr lang="en-US" sz="1600" dirty="0"/>
          </a:p>
        </p:txBody>
      </p:sp>
    </p:spTree>
    <p:extLst>
      <p:ext uri="{BB962C8B-B14F-4D97-AF65-F5344CB8AC3E}">
        <p14:creationId xmlns:p14="http://schemas.microsoft.com/office/powerpoint/2010/main" val="2097264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148"/>
            <a:ext cx="8229600" cy="884058"/>
          </a:xfrm>
        </p:spPr>
        <p:txBody>
          <a:bodyPr>
            <a:normAutofit/>
          </a:bodyPr>
          <a:lstStyle/>
          <a:p>
            <a:r>
              <a:rPr lang="en-US" sz="3600" dirty="0" smtClean="0"/>
              <a:t>USPTO ABI Costing Program (cont.)</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31</a:t>
            </a:fld>
            <a:endParaRPr lang="en-US" dirty="0"/>
          </a:p>
        </p:txBody>
      </p:sp>
      <p:sp>
        <p:nvSpPr>
          <p:cNvPr id="7" name="Content Placeholder 2"/>
          <p:cNvSpPr>
            <a:spLocks noGrp="1"/>
          </p:cNvSpPr>
          <p:nvPr>
            <p:ph idx="1"/>
          </p:nvPr>
        </p:nvSpPr>
        <p:spPr>
          <a:xfrm>
            <a:off x="381000" y="885825"/>
            <a:ext cx="8534400" cy="4648200"/>
          </a:xfrm>
        </p:spPr>
        <p:txBody>
          <a:bodyPr>
            <a:normAutofit/>
          </a:bodyPr>
          <a:lstStyle/>
          <a:p>
            <a:pPr marL="342900" lvl="1" indent="-342900">
              <a:buFont typeface="Arial" panose="020B0604020202020204" pitchFamily="34" charset="0"/>
              <a:buChar char="•"/>
            </a:pPr>
            <a:r>
              <a:rPr lang="en-US" sz="1800" dirty="0" smtClean="0"/>
              <a:t>All direct and indirect costs are aggregated into the activities.</a:t>
            </a:r>
          </a:p>
          <a:p>
            <a:pPr marL="342900" lvl="1" indent="-342900">
              <a:buFont typeface="Arial" panose="020B0604020202020204" pitchFamily="34" charset="0"/>
              <a:buChar char="•"/>
            </a:pPr>
            <a:r>
              <a:rPr lang="en-US" sz="1800" dirty="0" smtClean="0"/>
              <a:t>The </a:t>
            </a:r>
            <a:r>
              <a:rPr lang="en-US" sz="1800" dirty="0"/>
              <a:t>direct cost for an activity plus the </a:t>
            </a:r>
            <a:r>
              <a:rPr lang="en-US" sz="1800" dirty="0" smtClean="0"/>
              <a:t>indirect </a:t>
            </a:r>
            <a:r>
              <a:rPr lang="en-US" sz="1800" dirty="0"/>
              <a:t>costs is </a:t>
            </a:r>
            <a:r>
              <a:rPr lang="en-US" sz="1800" dirty="0" smtClean="0"/>
              <a:t>known as the </a:t>
            </a:r>
            <a:r>
              <a:rPr lang="en-US" sz="1800" dirty="0"/>
              <a:t>“fully burdened” cost for that activity.  </a:t>
            </a:r>
            <a:endParaRPr lang="en-US" sz="1800" dirty="0" smtClean="0"/>
          </a:p>
          <a:p>
            <a:pPr marL="342900" lvl="1" indent="-342900">
              <a:buFont typeface="Arial" panose="020B0604020202020204" pitchFamily="34" charset="0"/>
              <a:buChar char="•"/>
            </a:pPr>
            <a:r>
              <a:rPr lang="en-US" sz="1800" dirty="0" smtClean="0"/>
              <a:t>The </a:t>
            </a:r>
            <a:r>
              <a:rPr lang="en-US" sz="1800" dirty="0"/>
              <a:t>“fully burdened” cost for an activity is then divided by workload measures (number of outputs for that particular activity completed) to arrive at the fully burdened </a:t>
            </a:r>
            <a:r>
              <a:rPr lang="en-US" sz="1800" dirty="0" smtClean="0"/>
              <a:t>unit </a:t>
            </a:r>
            <a:r>
              <a:rPr lang="en-US" sz="1800" dirty="0"/>
              <a:t>cost for that activity.  </a:t>
            </a:r>
            <a:endParaRPr lang="en-US" sz="1800" dirty="0" smtClean="0"/>
          </a:p>
          <a:p>
            <a:pPr marL="342900" lvl="1" indent="-342900">
              <a:buFont typeface="Arial" panose="020B0604020202020204" pitchFamily="34" charset="0"/>
              <a:buChar char="•"/>
            </a:pPr>
            <a:r>
              <a:rPr lang="en-US" sz="1800" dirty="0" smtClean="0"/>
              <a:t>In some cases, the </a:t>
            </a:r>
            <a:r>
              <a:rPr lang="en-US" sz="1800" dirty="0"/>
              <a:t>cost for a particular process is then determined by ascertaining which activities occur for the process, and how often </a:t>
            </a:r>
            <a:r>
              <a:rPr lang="en-US" sz="1800" dirty="0" smtClean="0"/>
              <a:t>each activity occurs. This is known as the “frequency factor” and is </a:t>
            </a:r>
            <a:r>
              <a:rPr lang="en-US" sz="1800" dirty="0"/>
              <a:t>based on a statistical analysis of a one year set of completed applications</a:t>
            </a:r>
            <a:r>
              <a:rPr lang="en-US" sz="1800" dirty="0" smtClean="0"/>
              <a:t>.</a:t>
            </a:r>
            <a:endParaRPr lang="en-US" sz="1800" dirty="0"/>
          </a:p>
          <a:p>
            <a:pPr marL="342900" lvl="1" indent="-342900">
              <a:buFont typeface="Arial" panose="020B0604020202020204" pitchFamily="34" charset="0"/>
              <a:buChar char="•"/>
            </a:pPr>
            <a:r>
              <a:rPr lang="en-US" sz="1800" dirty="0" smtClean="0"/>
              <a:t>During </a:t>
            </a:r>
            <a:r>
              <a:rPr lang="en-US" sz="1800" dirty="0"/>
              <a:t>the last five years (FY </a:t>
            </a:r>
            <a:r>
              <a:rPr lang="en-US" sz="1800" dirty="0" smtClean="0"/>
              <a:t>2011 </a:t>
            </a:r>
            <a:r>
              <a:rPr lang="en-US" sz="1800" dirty="0"/>
              <a:t>thru FY </a:t>
            </a:r>
            <a:r>
              <a:rPr lang="en-US" sz="1800" dirty="0" smtClean="0"/>
              <a:t>2014), </a:t>
            </a:r>
            <a:r>
              <a:rPr lang="en-US" sz="1800" dirty="0"/>
              <a:t>on average, direct expenses accounted for </a:t>
            </a:r>
            <a:r>
              <a:rPr lang="en-US" sz="1800" dirty="0" smtClean="0"/>
              <a:t>84% </a:t>
            </a:r>
            <a:r>
              <a:rPr lang="en-US" sz="1800" dirty="0"/>
              <a:t>of the Patents organization’s costs while the remaining </a:t>
            </a:r>
            <a:r>
              <a:rPr lang="en-US" sz="1800" dirty="0" smtClean="0"/>
              <a:t>16% </a:t>
            </a:r>
            <a:r>
              <a:rPr lang="en-US" sz="1800" dirty="0"/>
              <a:t>were classified as </a:t>
            </a:r>
            <a:r>
              <a:rPr lang="en-US" sz="1800" dirty="0" smtClean="0"/>
              <a:t>indirect</a:t>
            </a:r>
            <a:r>
              <a:rPr lang="en-US" sz="1800" dirty="0"/>
              <a:t>.</a:t>
            </a:r>
            <a:endParaRPr lang="en-US" sz="1800" dirty="0" smtClean="0"/>
          </a:p>
          <a:p>
            <a:pPr marL="342900" lvl="1" indent="-342900">
              <a:buFont typeface="Arial" panose="020B0604020202020204" pitchFamily="34" charset="0"/>
              <a:buChar char="•"/>
            </a:pPr>
            <a:r>
              <a:rPr lang="en-US" sz="1800" dirty="0" smtClean="0"/>
              <a:t>Examples of the unit cost calculations for filing fees can be found on the following page.</a:t>
            </a:r>
          </a:p>
          <a:p>
            <a:pPr marL="342900" lvl="1" indent="-342900">
              <a:buFont typeface="Arial" panose="020B0604020202020204" pitchFamily="34" charset="0"/>
              <a:buChar char="•"/>
            </a:pPr>
            <a:endParaRPr lang="en-US" sz="1600" dirty="0" smtClean="0"/>
          </a:p>
        </p:txBody>
      </p:sp>
    </p:spTree>
    <p:extLst>
      <p:ext uri="{BB962C8B-B14F-4D97-AF65-F5344CB8AC3E}">
        <p14:creationId xmlns:p14="http://schemas.microsoft.com/office/powerpoint/2010/main" val="166778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148"/>
            <a:ext cx="8229600" cy="884058"/>
          </a:xfrm>
        </p:spPr>
        <p:txBody>
          <a:bodyPr>
            <a:noAutofit/>
          </a:bodyPr>
          <a:lstStyle/>
          <a:p>
            <a:r>
              <a:rPr lang="en-US" sz="3600" dirty="0" smtClean="0"/>
              <a:t>USPTO ABI Costing Program Example: Patent Filings</a:t>
            </a:r>
            <a:br>
              <a:rPr lang="en-US" sz="3600" dirty="0" smtClean="0"/>
            </a:b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32</a:t>
            </a:fld>
            <a:endParaRPr lang="en-US" dirty="0"/>
          </a:p>
        </p:txBody>
      </p:sp>
      <p:graphicFrame>
        <p:nvGraphicFramePr>
          <p:cNvPr id="7" name="Table 6" title="ABI- Example Patent Filings"/>
          <p:cNvGraphicFramePr>
            <a:graphicFrameLocks noGrp="1"/>
          </p:cNvGraphicFramePr>
          <p:nvPr>
            <p:extLst>
              <p:ext uri="{D42A27DB-BD31-4B8C-83A1-F6EECF244321}">
                <p14:modId xmlns:p14="http://schemas.microsoft.com/office/powerpoint/2010/main" val="715410264"/>
              </p:ext>
            </p:extLst>
          </p:nvPr>
        </p:nvGraphicFramePr>
        <p:xfrm>
          <a:off x="171450" y="1721043"/>
          <a:ext cx="8515350" cy="3111113"/>
        </p:xfrm>
        <a:graphic>
          <a:graphicData uri="http://schemas.openxmlformats.org/drawingml/2006/table">
            <a:tbl>
              <a:tblPr firstRow="1"/>
              <a:tblGrid>
                <a:gridCol w="1343025"/>
                <a:gridCol w="1328457"/>
                <a:gridCol w="3250304"/>
                <a:gridCol w="990675"/>
                <a:gridCol w="679001"/>
                <a:gridCol w="923888"/>
              </a:tblGrid>
              <a:tr h="619640">
                <a:tc>
                  <a:txBody>
                    <a:bodyPr/>
                    <a:lstStyle/>
                    <a:p>
                      <a:pPr algn="ctr" fontAlgn="b"/>
                      <a:r>
                        <a:rPr lang="en-US" sz="1000" b="1" i="0" u="none" strike="noStrike" dirty="0">
                          <a:solidFill>
                            <a:srgbClr val="FFFFFF"/>
                          </a:solidFill>
                          <a:effectLst/>
                          <a:latin typeface="Segoe UI"/>
                        </a:rPr>
                        <a:t>Fee Code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ctr" fontAlgn="b"/>
                      <a:r>
                        <a:rPr lang="en-US" sz="1000" b="1" i="0" u="none" strike="noStrike" dirty="0">
                          <a:solidFill>
                            <a:srgbClr val="FFFFFF"/>
                          </a:solidFill>
                          <a:effectLst/>
                          <a:latin typeface="Segoe UI"/>
                        </a:rPr>
                        <a:t>Fee Code Description</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ctr" fontAlgn="b"/>
                      <a:r>
                        <a:rPr lang="en-US" sz="1000" b="1" i="0" u="none" strike="noStrike" dirty="0">
                          <a:solidFill>
                            <a:srgbClr val="FFFFFF"/>
                          </a:solidFill>
                          <a:effectLst/>
                          <a:latin typeface="Segoe UI"/>
                        </a:rPr>
                        <a:t>Activity</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ctr" fontAlgn="b"/>
                      <a:r>
                        <a:rPr lang="en-US" sz="1000" b="1" i="0" u="none" strike="noStrike" dirty="0">
                          <a:solidFill>
                            <a:srgbClr val="FFFFFF"/>
                          </a:solidFill>
                          <a:effectLst/>
                          <a:latin typeface="Segoe UI"/>
                        </a:rPr>
                        <a:t>FY14 Activity Expense</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ctr" fontAlgn="b"/>
                      <a:r>
                        <a:rPr lang="en-US" sz="1000" b="1" i="0" u="none" strike="noStrike" dirty="0">
                          <a:solidFill>
                            <a:srgbClr val="FFFFFF"/>
                          </a:solidFill>
                          <a:effectLst/>
                          <a:latin typeface="Segoe UI"/>
                        </a:rPr>
                        <a:t> Driver Volume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ctr" fontAlgn="b"/>
                      <a:r>
                        <a:rPr lang="en-US" sz="1000" b="1" i="0" u="none" strike="noStrike" dirty="0">
                          <a:solidFill>
                            <a:srgbClr val="FFFFFF"/>
                          </a:solidFill>
                          <a:effectLst/>
                          <a:latin typeface="Segoe UI"/>
                        </a:rPr>
                        <a:t> FY14 Activity Unit Rate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r>
              <a:tr h="206547">
                <a:tc>
                  <a:txBody>
                    <a:bodyPr/>
                    <a:lstStyle/>
                    <a:p>
                      <a:pPr algn="l" fontAlgn="b"/>
                      <a:r>
                        <a:rPr lang="en-US" sz="1000" b="0" i="0" u="none" strike="noStrike">
                          <a:solidFill>
                            <a:srgbClr val="000000"/>
                          </a:solidFill>
                          <a:effectLst/>
                          <a:latin typeface="Segoe UI"/>
                        </a:rPr>
                        <a:t>1011/2011/3011</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Segoe UI"/>
                        </a:rPr>
                        <a:t>Basic filing </a:t>
                      </a:r>
                      <a:r>
                        <a:rPr lang="en-US" sz="1000" b="0" i="0" u="none" strike="noStrike">
                          <a:solidFill>
                            <a:srgbClr val="000000"/>
                          </a:solidFill>
                          <a:effectLst/>
                          <a:latin typeface="Segoe UI"/>
                        </a:rPr>
                        <a:t>fee </a:t>
                      </a:r>
                      <a:r>
                        <a:rPr lang="en-US" sz="1000" b="0" i="0" u="none" strike="noStrike" smtClean="0">
                          <a:solidFill>
                            <a:srgbClr val="000000"/>
                          </a:solidFill>
                          <a:effectLst/>
                          <a:latin typeface="Segoe UI"/>
                        </a:rPr>
                        <a:t>- </a:t>
                      </a:r>
                      <a:r>
                        <a:rPr lang="en-US" sz="1000" b="0" i="0" u="none" strike="noStrike" dirty="0">
                          <a:solidFill>
                            <a:srgbClr val="000000"/>
                          </a:solidFill>
                          <a:effectLst/>
                          <a:latin typeface="Segoe UI"/>
                        </a:rPr>
                        <a:t>Utility</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a:solidFill>
                            <a:srgbClr val="000000"/>
                          </a:solidFill>
                          <a:effectLst/>
                          <a:latin typeface="Segoe UI"/>
                        </a:rPr>
                        <a:t>1.01 </a:t>
                      </a:r>
                      <a:r>
                        <a:rPr lang="en-US" sz="1000" b="0" i="0" u="none" strike="noStrike" smtClean="0">
                          <a:solidFill>
                            <a:srgbClr val="000000"/>
                          </a:solidFill>
                          <a:effectLst/>
                          <a:latin typeface="Segoe UI"/>
                        </a:rPr>
                        <a:t>- </a:t>
                      </a:r>
                      <a:r>
                        <a:rPr lang="en-US" sz="1000" b="0" i="0" u="none" strike="noStrike" dirty="0">
                          <a:solidFill>
                            <a:srgbClr val="000000"/>
                          </a:solidFill>
                          <a:effectLst/>
                          <a:latin typeface="Segoe UI"/>
                        </a:rPr>
                        <a:t>Process Incoming Paper</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1,076,914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674,022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1.60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547">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1.02 </a:t>
                      </a:r>
                      <a:r>
                        <a:rPr lang="en-US" sz="1000" b="0" i="0" u="none" strike="noStrike" smtClean="0">
                          <a:solidFill>
                            <a:srgbClr val="000000"/>
                          </a:solidFill>
                          <a:effectLst/>
                          <a:latin typeface="Segoe UI"/>
                        </a:rPr>
                        <a:t>- </a:t>
                      </a:r>
                      <a:r>
                        <a:rPr lang="en-US" sz="1000" b="0" i="0" u="none" strike="noStrike" dirty="0">
                          <a:solidFill>
                            <a:srgbClr val="000000"/>
                          </a:solidFill>
                          <a:effectLst/>
                          <a:latin typeface="Segoe UI"/>
                        </a:rPr>
                        <a:t>Process Application Fees</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24,570,662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674,022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36.45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547">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1.03 </a:t>
                      </a:r>
                      <a:r>
                        <a:rPr lang="en-US" sz="1000" b="0" i="0" u="none" strike="noStrike" smtClean="0">
                          <a:solidFill>
                            <a:srgbClr val="000000"/>
                          </a:solidFill>
                          <a:effectLst/>
                          <a:latin typeface="Segoe UI"/>
                        </a:rPr>
                        <a:t>- </a:t>
                      </a:r>
                      <a:r>
                        <a:rPr lang="en-US" sz="1000" b="0" i="0" u="none" strike="noStrike" dirty="0">
                          <a:solidFill>
                            <a:srgbClr val="000000"/>
                          </a:solidFill>
                          <a:effectLst/>
                          <a:latin typeface="Segoe UI"/>
                        </a:rPr>
                        <a:t>Application Indexing/Scanning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46,366,269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674,440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68.75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547">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1.04 </a:t>
                      </a:r>
                      <a:r>
                        <a:rPr lang="en-US" sz="1000" b="0" i="0" u="none" strike="noStrike" smtClean="0">
                          <a:solidFill>
                            <a:srgbClr val="000000"/>
                          </a:solidFill>
                          <a:effectLst/>
                          <a:latin typeface="Segoe UI"/>
                        </a:rPr>
                        <a:t>- </a:t>
                      </a:r>
                      <a:r>
                        <a:rPr lang="en-US" sz="1000" b="0" i="0" u="none" strike="noStrike" dirty="0">
                          <a:solidFill>
                            <a:srgbClr val="000000"/>
                          </a:solidFill>
                          <a:effectLst/>
                          <a:latin typeface="Segoe UI"/>
                        </a:rPr>
                        <a:t>Routing Classification/Security Screening</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2,433,703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672,737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3.62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6275">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1.05 </a:t>
                      </a:r>
                      <a:r>
                        <a:rPr lang="en-US" sz="1000" b="0" i="0" u="none" strike="noStrike" smtClean="0">
                          <a:solidFill>
                            <a:srgbClr val="000000"/>
                          </a:solidFill>
                          <a:effectLst/>
                          <a:latin typeface="Segoe UI"/>
                        </a:rPr>
                        <a:t>- Second-level </a:t>
                      </a:r>
                      <a:r>
                        <a:rPr lang="en-US" sz="1000" b="0" i="0" u="none" strike="noStrike" dirty="0">
                          <a:solidFill>
                            <a:srgbClr val="000000"/>
                          </a:solidFill>
                          <a:effectLst/>
                          <a:latin typeface="Segoe UI"/>
                        </a:rPr>
                        <a:t>Security Screening and L&amp;R Processing</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558,199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593,435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0.94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547">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1.06 </a:t>
                      </a:r>
                      <a:r>
                        <a:rPr lang="en-US" sz="1000" b="0" i="0" u="none" strike="noStrike" smtClean="0">
                          <a:solidFill>
                            <a:srgbClr val="000000"/>
                          </a:solidFill>
                          <a:effectLst/>
                          <a:latin typeface="Segoe UI"/>
                        </a:rPr>
                        <a:t>- </a:t>
                      </a:r>
                      <a:r>
                        <a:rPr lang="en-US" sz="1000" b="0" i="0" u="none" strike="noStrike" dirty="0">
                          <a:solidFill>
                            <a:srgbClr val="000000"/>
                          </a:solidFill>
                          <a:effectLst/>
                          <a:latin typeface="Segoe UI"/>
                        </a:rPr>
                        <a:t>Conduct Formalities Review</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14,505,997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533,496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27.19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547">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1.07 </a:t>
                      </a:r>
                      <a:r>
                        <a:rPr lang="en-US" sz="1000" b="0" i="0" u="none" strike="noStrike" smtClean="0">
                          <a:solidFill>
                            <a:srgbClr val="000000"/>
                          </a:solidFill>
                          <a:effectLst/>
                          <a:latin typeface="Segoe UI"/>
                        </a:rPr>
                        <a:t>- </a:t>
                      </a:r>
                      <a:r>
                        <a:rPr lang="en-US" sz="1000" b="0" i="0" u="none" strike="noStrike" dirty="0">
                          <a:solidFill>
                            <a:srgbClr val="000000"/>
                          </a:solidFill>
                          <a:effectLst/>
                          <a:latin typeface="Segoe UI"/>
                        </a:rPr>
                        <a:t>Customer Service </a:t>
                      </a:r>
                      <a:r>
                        <a:rPr lang="en-US" sz="1000" b="0" i="0" u="none" strike="noStrike">
                          <a:solidFill>
                            <a:srgbClr val="000000"/>
                          </a:solidFill>
                          <a:effectLst/>
                          <a:latin typeface="Segoe UI"/>
                        </a:rPr>
                        <a:t>(</a:t>
                      </a:r>
                      <a:r>
                        <a:rPr lang="en-US" sz="1000" b="0" i="0" u="none" strike="noStrike" smtClean="0">
                          <a:solidFill>
                            <a:srgbClr val="000000"/>
                          </a:solidFill>
                          <a:effectLst/>
                          <a:latin typeface="Segoe UI"/>
                        </a:rPr>
                        <a:t>Pre- </a:t>
                      </a:r>
                      <a:r>
                        <a:rPr lang="en-US" sz="1000" b="0" i="0" u="none" strike="noStrike">
                          <a:solidFill>
                            <a:srgbClr val="000000"/>
                          </a:solidFill>
                          <a:effectLst/>
                          <a:latin typeface="Segoe UI"/>
                        </a:rPr>
                        <a:t>and </a:t>
                      </a:r>
                      <a:r>
                        <a:rPr lang="en-US" sz="1000" b="0" i="0" u="none" strike="noStrike" smtClean="0">
                          <a:solidFill>
                            <a:srgbClr val="000000"/>
                          </a:solidFill>
                          <a:effectLst/>
                          <a:latin typeface="Segoe UI"/>
                        </a:rPr>
                        <a:t>Post-Examination</a:t>
                      </a:r>
                      <a:r>
                        <a:rPr lang="en-US" sz="1000" b="0" i="0" u="none" strike="noStrike" dirty="0">
                          <a:solidFill>
                            <a:srgbClr val="000000"/>
                          </a:solidFill>
                          <a:effectLst/>
                          <a:latin typeface="Segoe UI"/>
                        </a:rPr>
                        <a:t>)</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3,321,111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612,288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5.42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547">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2.01 </a:t>
                      </a:r>
                      <a:r>
                        <a:rPr lang="en-US" sz="1000" b="0" i="0" u="none" strike="noStrike" smtClean="0">
                          <a:solidFill>
                            <a:srgbClr val="000000"/>
                          </a:solidFill>
                          <a:effectLst/>
                          <a:latin typeface="Segoe UI"/>
                        </a:rPr>
                        <a:t>- </a:t>
                      </a:r>
                      <a:r>
                        <a:rPr lang="en-US" sz="1000" b="0" i="0" u="none" strike="noStrike" dirty="0">
                          <a:solidFill>
                            <a:srgbClr val="000000"/>
                          </a:solidFill>
                          <a:effectLst/>
                          <a:latin typeface="Segoe UI"/>
                        </a:rPr>
                        <a:t>Tech Support Application Process</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42,088,739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443,496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94.90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6275">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a:solidFill>
                            <a:srgbClr val="000000"/>
                          </a:solidFill>
                          <a:effectLst/>
                          <a:latin typeface="Segoe UI"/>
                        </a:rPr>
                        <a:t>2.19 </a:t>
                      </a:r>
                      <a:r>
                        <a:rPr lang="en-US" sz="1000" b="0" i="0" u="none" strike="noStrike" smtClean="0">
                          <a:solidFill>
                            <a:srgbClr val="000000"/>
                          </a:solidFill>
                          <a:effectLst/>
                          <a:latin typeface="Segoe UI"/>
                        </a:rPr>
                        <a:t>- </a:t>
                      </a:r>
                      <a:r>
                        <a:rPr lang="en-US" sz="1000" b="0" i="0" u="none" strike="noStrike" dirty="0">
                          <a:solidFill>
                            <a:srgbClr val="000000"/>
                          </a:solidFill>
                          <a:effectLst/>
                          <a:latin typeface="Segoe UI"/>
                        </a:rPr>
                        <a:t>Paralegal PCT Review (Patent Legal Research Center)</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904,498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61,818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0.88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547">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2.02 </a:t>
                      </a:r>
                      <a:r>
                        <a:rPr lang="en-US" sz="1000" b="0" i="0" u="none" strike="noStrike" smtClean="0">
                          <a:solidFill>
                            <a:srgbClr val="000000"/>
                          </a:solidFill>
                          <a:effectLst/>
                          <a:latin typeface="Segoe UI"/>
                        </a:rPr>
                        <a:t>- </a:t>
                      </a:r>
                      <a:r>
                        <a:rPr lang="en-US" sz="1000" b="0" i="0" u="none" strike="noStrike" dirty="0">
                          <a:solidFill>
                            <a:srgbClr val="000000"/>
                          </a:solidFill>
                          <a:effectLst/>
                          <a:latin typeface="Segoe UI"/>
                        </a:rPr>
                        <a:t>Classification and Assignment by Art Unit</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7,687,994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443,496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Segoe UI"/>
                        </a:rPr>
                        <a:t> $            17.33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547">
                <a:tc>
                  <a:txBody>
                    <a:bodyPr/>
                    <a:lstStyle/>
                    <a:p>
                      <a:pPr algn="l" fontAlgn="b"/>
                      <a:r>
                        <a:rPr lang="en-US" sz="1000" b="1" i="0" u="none" strike="noStrike" dirty="0" smtClean="0">
                          <a:solidFill>
                            <a:srgbClr val="000000"/>
                          </a:solidFill>
                          <a:effectLst/>
                          <a:latin typeface="Segoe UI"/>
                        </a:rPr>
                        <a:t>1001/2001/3001</a:t>
                      </a:r>
                      <a:r>
                        <a:rPr lang="en-US" sz="1000" b="1" i="0" u="none" strike="noStrike" baseline="0" dirty="0" smtClean="0">
                          <a:solidFill>
                            <a:srgbClr val="000000"/>
                          </a:solidFill>
                          <a:effectLst/>
                          <a:latin typeface="Segoe UI"/>
                        </a:rPr>
                        <a:t> </a:t>
                      </a:r>
                      <a:r>
                        <a:rPr lang="en-US" sz="1000" b="1" i="0" u="none" strike="noStrike" dirty="0" smtClean="0">
                          <a:solidFill>
                            <a:srgbClr val="000000"/>
                          </a:solidFill>
                          <a:effectLst/>
                          <a:latin typeface="Segoe UI"/>
                        </a:rPr>
                        <a:t>Total</a:t>
                      </a:r>
                      <a:endParaRPr lang="en-US" sz="1000" b="1" i="0" u="none" strike="noStrike" dirty="0">
                        <a:solidFill>
                          <a:srgbClr val="000000"/>
                        </a:solidFill>
                        <a:effectLst/>
                        <a:latin typeface="Segoe UI"/>
                      </a:endParaRPr>
                    </a:p>
                  </a:txBody>
                  <a:tcPr marL="6455" marR="6455" marT="645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000" b="1" i="0" u="none" strike="noStrike">
                          <a:solidFill>
                            <a:srgbClr val="000000"/>
                          </a:solidFill>
                          <a:effectLst/>
                          <a:latin typeface="Segoe UI"/>
                        </a:rPr>
                        <a:t> </a:t>
                      </a:r>
                    </a:p>
                  </a:txBody>
                  <a:tcPr marL="6455" marR="6455" marT="64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000" b="1" i="0" u="none" strike="noStrike">
                          <a:solidFill>
                            <a:srgbClr val="000000"/>
                          </a:solidFill>
                          <a:effectLst/>
                          <a:latin typeface="Segoe UI"/>
                        </a:rPr>
                        <a:t> </a:t>
                      </a:r>
                    </a:p>
                  </a:txBody>
                  <a:tcPr marL="6455" marR="6455" marT="64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000" b="1" i="0" u="none" strike="noStrike">
                          <a:solidFill>
                            <a:srgbClr val="000000"/>
                          </a:solidFill>
                          <a:effectLst/>
                          <a:latin typeface="Segoe UI"/>
                        </a:rPr>
                        <a:t> </a:t>
                      </a:r>
                    </a:p>
                  </a:txBody>
                  <a:tcPr marL="6455" marR="6455" marT="64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000" b="0" i="0" u="none" strike="noStrike">
                          <a:solidFill>
                            <a:srgbClr val="000000"/>
                          </a:solidFill>
                          <a:effectLst/>
                          <a:latin typeface="Segoe UI"/>
                        </a:rPr>
                        <a:t> </a:t>
                      </a:r>
                    </a:p>
                  </a:txBody>
                  <a:tcPr marL="6455" marR="6455" marT="645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000" b="1" i="0" u="none" strike="noStrike" dirty="0">
                          <a:solidFill>
                            <a:srgbClr val="000000"/>
                          </a:solidFill>
                          <a:effectLst/>
                          <a:latin typeface="Segoe UI"/>
                        </a:rPr>
                        <a:t> $       257.09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bl>
          </a:graphicData>
        </a:graphic>
      </p:graphicFrame>
    </p:spTree>
    <p:extLst>
      <p:ext uri="{BB962C8B-B14F-4D97-AF65-F5344CB8AC3E}">
        <p14:creationId xmlns:p14="http://schemas.microsoft.com/office/powerpoint/2010/main" val="799076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dirty="0">
                <a:solidFill>
                  <a:schemeClr val="accent2">
                    <a:lumMod val="75000"/>
                  </a:schemeClr>
                </a:solidFill>
              </a:rPr>
              <a:t>Appendix D </a:t>
            </a:r>
            <a:br>
              <a:rPr lang="en-US" dirty="0">
                <a:solidFill>
                  <a:schemeClr val="accent2">
                    <a:lumMod val="75000"/>
                  </a:schemeClr>
                </a:solidFill>
              </a:rPr>
            </a:br>
            <a:r>
              <a:rPr lang="en-US" sz="2800" dirty="0">
                <a:solidFill>
                  <a:schemeClr val="accent2">
                    <a:lumMod val="75000"/>
                  </a:schemeClr>
                </a:solidFill>
              </a:rPr>
              <a:t/>
            </a:r>
            <a:br>
              <a:rPr lang="en-US" sz="2800" dirty="0">
                <a:solidFill>
                  <a:schemeClr val="accent2">
                    <a:lumMod val="75000"/>
                  </a:schemeClr>
                </a:solidFill>
              </a:rPr>
            </a:br>
            <a:r>
              <a:rPr lang="en-US" dirty="0">
                <a:solidFill>
                  <a:schemeClr val="accent2">
                    <a:lumMod val="75000"/>
                  </a:schemeClr>
                </a:solidFill>
              </a:rPr>
              <a:t>Background on Patent Fees</a:t>
            </a:r>
            <a:br>
              <a:rPr lang="en-US" dirty="0">
                <a:solidFill>
                  <a:schemeClr val="accent2">
                    <a:lumMod val="75000"/>
                  </a:schemeClr>
                </a:solidFill>
              </a:rPr>
            </a:br>
            <a:r>
              <a:rPr lang="en-US" dirty="0">
                <a:solidFill>
                  <a:schemeClr val="accent2">
                    <a:lumMod val="75000"/>
                  </a:schemeClr>
                </a:solidFill>
              </a:rPr>
              <a:t/>
            </a:r>
            <a:br>
              <a:rPr lang="en-US" dirty="0">
                <a:solidFill>
                  <a:schemeClr val="accent2">
                    <a:lumMod val="75000"/>
                  </a:schemeClr>
                </a:solidFill>
              </a:rPr>
            </a:br>
            <a:endParaRPr lang="en-US" dirty="0"/>
          </a:p>
        </p:txBody>
      </p:sp>
      <p:sp>
        <p:nvSpPr>
          <p:cNvPr id="3" name="Slide Number Placeholder 2"/>
          <p:cNvSpPr>
            <a:spLocks noGrp="1"/>
          </p:cNvSpPr>
          <p:nvPr>
            <p:ph type="sldNum" sz="quarter" idx="12"/>
          </p:nvPr>
        </p:nvSpPr>
        <p:spPr/>
        <p:txBody>
          <a:bodyPr/>
          <a:lstStyle/>
          <a:p>
            <a:fld id="{92DA454B-C859-4892-B9FA-68B588C9F547}" type="slidenum">
              <a:rPr lang="en-US" smtClean="0"/>
              <a:pPr/>
              <a:t>33</a:t>
            </a:fld>
            <a:endParaRPr lang="en-US" dirty="0"/>
          </a:p>
        </p:txBody>
      </p:sp>
      <p:sp>
        <p:nvSpPr>
          <p:cNvPr id="4" name="Rectangle 3"/>
          <p:cNvSpPr/>
          <p:nvPr/>
        </p:nvSpPr>
        <p:spPr>
          <a:xfrm>
            <a:off x="133350" y="727414"/>
            <a:ext cx="8763000" cy="3459409"/>
          </a:xfrm>
          <a:prstGeom prst="rect">
            <a:avLst/>
          </a:prstGeom>
        </p:spPr>
        <p:txBody>
          <a:bodyPr wrap="square">
            <a:spAutoFit/>
          </a:bodyPr>
          <a:lstStyle/>
          <a:p>
            <a:pPr algn="ctr"/>
            <a:r>
              <a:rPr lang="en-US" sz="4000" b="1" dirty="0">
                <a:solidFill>
                  <a:schemeClr val="accent2">
                    <a:lumMod val="75000"/>
                  </a:schemeClr>
                </a:solidFill>
              </a:rPr>
              <a:t>Appendix </a:t>
            </a:r>
            <a:r>
              <a:rPr lang="en-US" sz="4000" b="1" dirty="0" smtClean="0">
                <a:solidFill>
                  <a:schemeClr val="accent2">
                    <a:lumMod val="75000"/>
                  </a:schemeClr>
                </a:solidFill>
              </a:rPr>
              <a:t>D </a:t>
            </a:r>
          </a:p>
          <a:p>
            <a:pPr algn="ctr"/>
            <a:endParaRPr lang="en-US" sz="2400" b="1" dirty="0" smtClean="0">
              <a:solidFill>
                <a:schemeClr val="accent2">
                  <a:lumMod val="75000"/>
                </a:schemeClr>
              </a:solidFill>
            </a:endParaRPr>
          </a:p>
          <a:p>
            <a:pPr algn="ctr"/>
            <a:r>
              <a:rPr lang="en-US" sz="4000" b="1" dirty="0" smtClean="0">
                <a:solidFill>
                  <a:schemeClr val="accent2">
                    <a:lumMod val="75000"/>
                  </a:schemeClr>
                </a:solidFill>
              </a:rPr>
              <a:t>Background </a:t>
            </a:r>
            <a:r>
              <a:rPr lang="en-US" sz="4000" b="1" dirty="0">
                <a:solidFill>
                  <a:schemeClr val="accent2">
                    <a:lumMod val="75000"/>
                  </a:schemeClr>
                </a:solidFill>
              </a:rPr>
              <a:t>on </a:t>
            </a:r>
            <a:r>
              <a:rPr lang="en-US" sz="4000" b="1" dirty="0" smtClean="0">
                <a:solidFill>
                  <a:schemeClr val="accent2">
                    <a:lumMod val="75000"/>
                  </a:schemeClr>
                </a:solidFill>
              </a:rPr>
              <a:t>Patent Fees</a:t>
            </a:r>
          </a:p>
          <a:p>
            <a:pPr algn="ctr"/>
            <a:endParaRPr lang="en-US" sz="4000" b="1" dirty="0">
              <a:solidFill>
                <a:schemeClr val="accent2">
                  <a:lumMod val="75000"/>
                </a:schemeClr>
              </a:solidFill>
            </a:endParaRPr>
          </a:p>
          <a:p>
            <a:pPr algn="ctr"/>
            <a:endParaRPr lang="en-US" sz="1000" dirty="0" smtClean="0"/>
          </a:p>
          <a:p>
            <a:endParaRPr lang="en-US" dirty="0"/>
          </a:p>
          <a:p>
            <a:endParaRPr lang="en-US" dirty="0" smtClean="0"/>
          </a:p>
          <a:p>
            <a:pPr>
              <a:lnSpc>
                <a:spcPct val="80000"/>
              </a:lnSpc>
            </a:pPr>
            <a:r>
              <a:rPr lang="en-US" dirty="0"/>
              <a:t>The information included in this appendix provides an overview of the current </a:t>
            </a:r>
            <a:r>
              <a:rPr lang="en-US" dirty="0" smtClean="0"/>
              <a:t>Patent fee </a:t>
            </a:r>
            <a:r>
              <a:rPr lang="en-US" dirty="0"/>
              <a:t>structure, including historical trends of fees and fee collections.</a:t>
            </a:r>
          </a:p>
        </p:txBody>
      </p:sp>
      <p:cxnSp>
        <p:nvCxnSpPr>
          <p:cNvPr id="6" name="Straight Connector 5"/>
          <p:cNvCxnSpPr/>
          <p:nvPr/>
        </p:nvCxnSpPr>
        <p:spPr>
          <a:xfrm flipV="1">
            <a:off x="133350" y="3190875"/>
            <a:ext cx="8763000" cy="571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8599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Patent Filings by Type"/>
          <p:cNvSpPr>
            <a:spLocks noGrp="1"/>
          </p:cNvSpPr>
          <p:nvPr>
            <p:ph type="title"/>
          </p:nvPr>
        </p:nvSpPr>
        <p:spPr>
          <a:xfrm>
            <a:off x="457200" y="160714"/>
            <a:ext cx="8229600" cy="884058"/>
          </a:xfrm>
        </p:spPr>
        <p:txBody>
          <a:bodyPr>
            <a:normAutofit/>
          </a:bodyPr>
          <a:lstStyle/>
          <a:p>
            <a:r>
              <a:rPr lang="en-US" sz="3600" dirty="0" smtClean="0"/>
              <a:t>Patent Filings by Type</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34</a:t>
            </a:fld>
            <a:endParaRPr lang="en-US" dirty="0"/>
          </a:p>
        </p:txBody>
      </p:sp>
      <p:graphicFrame>
        <p:nvGraphicFramePr>
          <p:cNvPr id="5" name="Chart 4" descr="Continuations, divisionals, RCEs, Continuations-In-Part, PCT National Stage, UPR Less Identified Types from FY 1980 to FY 2014" title="Fiscal Year Patent Filings by Type"/>
          <p:cNvGraphicFramePr>
            <a:graphicFrameLocks/>
          </p:cNvGraphicFramePr>
          <p:nvPr>
            <p:extLst>
              <p:ext uri="{D42A27DB-BD31-4B8C-83A1-F6EECF244321}">
                <p14:modId xmlns:p14="http://schemas.microsoft.com/office/powerpoint/2010/main" val="2085394176"/>
              </p:ext>
            </p:extLst>
          </p:nvPr>
        </p:nvGraphicFramePr>
        <p:xfrm>
          <a:off x="379095" y="880936"/>
          <a:ext cx="8540496" cy="4416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190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713"/>
            <a:ext cx="8229600" cy="1306137"/>
          </a:xfrm>
        </p:spPr>
        <p:txBody>
          <a:bodyPr>
            <a:normAutofit/>
          </a:bodyPr>
          <a:lstStyle/>
          <a:p>
            <a:r>
              <a:rPr lang="en-US" sz="3600" dirty="0" smtClean="0"/>
              <a:t>FY 2015 Patent Fee Collections by Type</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35</a:t>
            </a:fld>
            <a:endParaRPr lang="en-US" dirty="0"/>
          </a:p>
        </p:txBody>
      </p:sp>
      <p:graphicFrame>
        <p:nvGraphicFramePr>
          <p:cNvPr id="6" name="Chart 5" descr="Total FY 2015 Patent Fee Collections $2,733 Million&#10;" title="FY 2015 Patent Fee Collections by Type"/>
          <p:cNvGraphicFramePr>
            <a:graphicFrameLocks/>
          </p:cNvGraphicFramePr>
          <p:nvPr>
            <p:extLst>
              <p:ext uri="{D42A27DB-BD31-4B8C-83A1-F6EECF244321}">
                <p14:modId xmlns:p14="http://schemas.microsoft.com/office/powerpoint/2010/main" val="3201907364"/>
              </p:ext>
            </p:extLst>
          </p:nvPr>
        </p:nvGraphicFramePr>
        <p:xfrm>
          <a:off x="152400" y="954087"/>
          <a:ext cx="8763000" cy="40084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28600" y="4669393"/>
            <a:ext cx="8686800" cy="369332"/>
          </a:xfrm>
          <a:prstGeom prst="rect">
            <a:avLst/>
          </a:prstGeom>
          <a:noFill/>
        </p:spPr>
        <p:txBody>
          <a:bodyPr wrap="square" rtlCol="0">
            <a:spAutoFit/>
          </a:bodyPr>
          <a:lstStyle/>
          <a:p>
            <a:pPr>
              <a:spcBef>
                <a:spcPts val="600"/>
              </a:spcBef>
              <a:spcAft>
                <a:spcPts val="600"/>
              </a:spcAft>
            </a:pPr>
            <a:r>
              <a:rPr lang="en-US" dirty="0" smtClean="0"/>
              <a:t>Total FY 2015 Patent </a:t>
            </a:r>
            <a:r>
              <a:rPr lang="en-US" dirty="0"/>
              <a:t>F</a:t>
            </a:r>
            <a:r>
              <a:rPr lang="en-US" dirty="0" smtClean="0"/>
              <a:t>ee </a:t>
            </a:r>
            <a:r>
              <a:rPr lang="en-US" dirty="0"/>
              <a:t>C</a:t>
            </a:r>
            <a:r>
              <a:rPr lang="en-US" dirty="0" smtClean="0"/>
              <a:t>ollections $2,733 Million</a:t>
            </a:r>
          </a:p>
        </p:txBody>
      </p:sp>
    </p:spTree>
    <p:extLst>
      <p:ext uri="{BB962C8B-B14F-4D97-AF65-F5344CB8AC3E}">
        <p14:creationId xmlns:p14="http://schemas.microsoft.com/office/powerpoint/2010/main" val="21619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714"/>
            <a:ext cx="8229600" cy="884058"/>
          </a:xfrm>
        </p:spPr>
        <p:txBody>
          <a:bodyPr>
            <a:normAutofit/>
          </a:bodyPr>
          <a:lstStyle/>
          <a:p>
            <a:r>
              <a:rPr lang="en-US" sz="3600" dirty="0" smtClean="0"/>
              <a:t>Patent Application Filing Fees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36</a:t>
            </a:fld>
            <a:endParaRPr lang="en-US" dirty="0"/>
          </a:p>
        </p:txBody>
      </p:sp>
      <p:graphicFrame>
        <p:nvGraphicFramePr>
          <p:cNvPr id="6" name="Chart 5" descr="Patent Application Filing Fees" title="Patent Application Filing Fees"/>
          <p:cNvGraphicFramePr>
            <a:graphicFrameLocks/>
          </p:cNvGraphicFramePr>
          <p:nvPr>
            <p:extLst>
              <p:ext uri="{D42A27DB-BD31-4B8C-83A1-F6EECF244321}">
                <p14:modId xmlns:p14="http://schemas.microsoft.com/office/powerpoint/2010/main" val="1408174905"/>
              </p:ext>
            </p:extLst>
          </p:nvPr>
        </p:nvGraphicFramePr>
        <p:xfrm>
          <a:off x="5448299" y="1348546"/>
          <a:ext cx="3438525" cy="299485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2"/>
          <p:cNvSpPr txBox="1">
            <a:spLocks noChangeArrowheads="1"/>
          </p:cNvSpPr>
          <p:nvPr/>
        </p:nvSpPr>
        <p:spPr>
          <a:xfrm>
            <a:off x="380999" y="847725"/>
            <a:ext cx="5287965" cy="48768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indent="-365760">
              <a:spcBef>
                <a:spcPts val="600"/>
              </a:spcBef>
              <a:buSzPct val="100000"/>
            </a:pPr>
            <a:r>
              <a:rPr lang="en-US" altLang="zh-CN" sz="1800" dirty="0" smtClean="0">
                <a:ea typeface="宋体" pitchFamily="2" charset="-122"/>
              </a:rPr>
              <a:t>Fees are collected for the initial request to process, search and examine a patent application filing.  In addition to assumptions on the economy, demand, legislative/regulatory and judicial environment, fee assessments are made based on:</a:t>
            </a:r>
          </a:p>
          <a:p>
            <a:pPr marL="765810" lvl="2" indent="-365760">
              <a:spcBef>
                <a:spcPts val="600"/>
              </a:spcBef>
              <a:buFont typeface="Arial" panose="020B0604020202020204" pitchFamily="34" charset="0"/>
              <a:buChar char="•"/>
            </a:pPr>
            <a:r>
              <a:rPr lang="en-US" altLang="zh-CN" sz="1800" dirty="0">
                <a:ea typeface="宋体" pitchFamily="2" charset="-122"/>
              </a:rPr>
              <a:t>N</a:t>
            </a:r>
            <a:r>
              <a:rPr lang="en-US" altLang="zh-CN" sz="1800" dirty="0" smtClean="0">
                <a:ea typeface="宋体" pitchFamily="2" charset="-122"/>
              </a:rPr>
              <a:t>umber of claims</a:t>
            </a:r>
          </a:p>
          <a:p>
            <a:pPr marL="765810" lvl="2" indent="-365760">
              <a:spcBef>
                <a:spcPts val="600"/>
              </a:spcBef>
              <a:buFont typeface="Arial" panose="020B0604020202020204" pitchFamily="34" charset="0"/>
              <a:buChar char="•"/>
            </a:pPr>
            <a:r>
              <a:rPr lang="en-US" altLang="zh-CN" sz="1800" dirty="0" smtClean="0">
                <a:ea typeface="宋体" pitchFamily="2" charset="-122"/>
              </a:rPr>
              <a:t>Size (number of pages)</a:t>
            </a:r>
          </a:p>
          <a:p>
            <a:pPr marL="765810" lvl="2" indent="-365760">
              <a:spcBef>
                <a:spcPts val="600"/>
              </a:spcBef>
              <a:buFont typeface="Arial" panose="020B0604020202020204" pitchFamily="34" charset="0"/>
              <a:buChar char="•"/>
            </a:pPr>
            <a:r>
              <a:rPr lang="en-US" altLang="zh-CN" sz="1800" dirty="0" smtClean="0">
                <a:ea typeface="宋体" pitchFamily="2" charset="-122"/>
              </a:rPr>
              <a:t>Type of application filing</a:t>
            </a:r>
          </a:p>
          <a:p>
            <a:pPr marL="765810" lvl="2" indent="-365760">
              <a:spcBef>
                <a:spcPts val="600"/>
              </a:spcBef>
              <a:buFont typeface="Arial" panose="020B0604020202020204" pitchFamily="34" charset="0"/>
              <a:buChar char="•"/>
            </a:pPr>
            <a:r>
              <a:rPr lang="en-US" altLang="zh-CN" sz="1800" dirty="0" smtClean="0">
                <a:ea typeface="宋体" pitchFamily="2" charset="-122"/>
              </a:rPr>
              <a:t>Manner of submission</a:t>
            </a:r>
          </a:p>
          <a:p>
            <a:pPr marL="765810" lvl="2" indent="-365760">
              <a:spcBef>
                <a:spcPts val="600"/>
              </a:spcBef>
              <a:buFont typeface="Arial" panose="020B0604020202020204" pitchFamily="34" charset="0"/>
              <a:buChar char="•"/>
            </a:pPr>
            <a:r>
              <a:rPr lang="en-US" altLang="zh-CN" sz="1800" dirty="0" smtClean="0">
                <a:ea typeface="宋体" pitchFamily="2" charset="-122"/>
              </a:rPr>
              <a:t>Entity size</a:t>
            </a:r>
          </a:p>
          <a:p>
            <a:pPr marL="365760" indent="-365760">
              <a:spcBef>
                <a:spcPts val="600"/>
              </a:spcBef>
              <a:buSzPct val="100000"/>
            </a:pPr>
            <a:r>
              <a:rPr lang="en-US" altLang="zh-CN" sz="1800" dirty="0" smtClean="0">
                <a:ea typeface="宋体" pitchFamily="2" charset="-122"/>
              </a:rPr>
              <a:t>These fees reflect the following design characteristics:  beneficiary pays principle, marginal (discretionary) costs, equity (ability to pay), and efficiency of administrative burden</a:t>
            </a:r>
            <a:endParaRPr lang="en-US" altLang="zh-CN" sz="1800" dirty="0">
              <a:ea typeface="宋体" pitchFamily="2" charset="-122"/>
            </a:endParaRPr>
          </a:p>
        </p:txBody>
      </p:sp>
    </p:spTree>
    <p:extLst>
      <p:ext uri="{BB962C8B-B14F-4D97-AF65-F5344CB8AC3E}">
        <p14:creationId xmlns:p14="http://schemas.microsoft.com/office/powerpoint/2010/main" val="216190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714"/>
            <a:ext cx="8229600" cy="884058"/>
          </a:xfrm>
        </p:spPr>
        <p:txBody>
          <a:bodyPr>
            <a:noAutofit/>
          </a:bodyPr>
          <a:lstStyle/>
          <a:p>
            <a:r>
              <a:rPr lang="en-US" sz="3600" dirty="0" smtClean="0"/>
              <a:t>Responses During Patent Prosecution Fees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37</a:t>
            </a:fld>
            <a:endParaRPr lang="en-US" dirty="0"/>
          </a:p>
        </p:txBody>
      </p:sp>
      <p:sp>
        <p:nvSpPr>
          <p:cNvPr id="6" name="Rectangle 2"/>
          <p:cNvSpPr txBox="1">
            <a:spLocks noChangeArrowheads="1"/>
          </p:cNvSpPr>
          <p:nvPr/>
        </p:nvSpPr>
        <p:spPr>
          <a:xfrm>
            <a:off x="276224" y="1352550"/>
            <a:ext cx="5334001" cy="4495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indent="-365760">
              <a:spcBef>
                <a:spcPts val="600"/>
              </a:spcBef>
              <a:buSzPct val="100000"/>
            </a:pPr>
            <a:r>
              <a:rPr lang="en-US" altLang="zh-CN" sz="1800" dirty="0" smtClean="0">
                <a:ea typeface="宋体" pitchFamily="2" charset="-122"/>
              </a:rPr>
              <a:t>Fees are collected for optional extensions of timeframes  and examination procedures to respond to USPTO actions and optional examination procedures.  In addition to assumptions on applicant behavior and resources available to complete the examination process, fee assessments are made on:</a:t>
            </a:r>
          </a:p>
          <a:p>
            <a:pPr marL="765810" lvl="2" indent="-365760">
              <a:spcBef>
                <a:spcPts val="600"/>
              </a:spcBef>
              <a:buFont typeface="Arial" panose="020B0604020202020204" pitchFamily="34" charset="0"/>
              <a:buChar char="•"/>
            </a:pPr>
            <a:r>
              <a:rPr lang="en-US" altLang="zh-CN" sz="1800" dirty="0" smtClean="0">
                <a:ea typeface="宋体" pitchFamily="2" charset="-122"/>
              </a:rPr>
              <a:t>Entity size</a:t>
            </a:r>
          </a:p>
          <a:p>
            <a:pPr marL="765810" lvl="2" indent="-365760">
              <a:spcBef>
                <a:spcPts val="600"/>
              </a:spcBef>
              <a:buFont typeface="Arial" panose="020B0604020202020204" pitchFamily="34" charset="0"/>
              <a:buChar char="•"/>
            </a:pPr>
            <a:r>
              <a:rPr lang="en-US" altLang="zh-CN" sz="1800" dirty="0" smtClean="0">
                <a:ea typeface="宋体" pitchFamily="2" charset="-122"/>
              </a:rPr>
              <a:t>Type of application filing</a:t>
            </a:r>
          </a:p>
          <a:p>
            <a:pPr marL="365760" lvl="1" indent="-365760">
              <a:spcBef>
                <a:spcPts val="600"/>
              </a:spcBef>
              <a:buSzPct val="100000"/>
              <a:buFont typeface="Arial" panose="020B0604020202020204" pitchFamily="34" charset="0"/>
              <a:buChar char="•"/>
            </a:pPr>
            <a:r>
              <a:rPr lang="en-US" altLang="zh-CN" sz="1800" dirty="0" smtClean="0">
                <a:ea typeface="宋体" pitchFamily="2" charset="-122"/>
              </a:rPr>
              <a:t>These fees reflect the following design characteristics:  beneficiary pays principle, marginal (discretionary) costs, equity (ability to pay), and efficiency of administrative burden</a:t>
            </a:r>
            <a:endParaRPr lang="en-US" altLang="zh-CN" sz="1800" dirty="0">
              <a:ea typeface="宋体" pitchFamily="2" charset="-122"/>
            </a:endParaRPr>
          </a:p>
        </p:txBody>
      </p:sp>
      <p:graphicFrame>
        <p:nvGraphicFramePr>
          <p:cNvPr id="7" name="Chart 6" descr="Responses During Patent Prosecution Fees" title="Responses During Patent Prosecution Fees"/>
          <p:cNvGraphicFramePr>
            <a:graphicFrameLocks/>
          </p:cNvGraphicFramePr>
          <p:nvPr>
            <p:extLst>
              <p:ext uri="{D42A27DB-BD31-4B8C-83A1-F6EECF244321}">
                <p14:modId xmlns:p14="http://schemas.microsoft.com/office/powerpoint/2010/main" val="2631144253"/>
              </p:ext>
            </p:extLst>
          </p:nvPr>
        </p:nvGraphicFramePr>
        <p:xfrm>
          <a:off x="5067300" y="1666874"/>
          <a:ext cx="4191000" cy="28670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190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713"/>
            <a:ext cx="8229600" cy="1182311"/>
          </a:xfrm>
        </p:spPr>
        <p:txBody>
          <a:bodyPr>
            <a:noAutofit/>
          </a:bodyPr>
          <a:lstStyle/>
          <a:p>
            <a:r>
              <a:rPr lang="en-US" sz="3600" dirty="0" smtClean="0"/>
              <a:t>Fees After Patent Application Examination</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38</a:t>
            </a:fld>
            <a:endParaRPr lang="en-US" dirty="0"/>
          </a:p>
        </p:txBody>
      </p:sp>
      <p:sp>
        <p:nvSpPr>
          <p:cNvPr id="6" name="Rectangle 9"/>
          <p:cNvSpPr txBox="1">
            <a:spLocks noChangeArrowheads="1"/>
          </p:cNvSpPr>
          <p:nvPr/>
        </p:nvSpPr>
        <p:spPr>
          <a:xfrm>
            <a:off x="380998" y="1362074"/>
            <a:ext cx="5334001" cy="4876800"/>
          </a:xfrm>
          <a:prstGeom prst="rect">
            <a:avLst/>
          </a:prstGeom>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indent="-365760">
              <a:spcBef>
                <a:spcPts val="600"/>
              </a:spcBef>
              <a:buSzPct val="100000"/>
            </a:pPr>
            <a:r>
              <a:rPr lang="en-US" altLang="zh-CN" sz="1800" dirty="0" smtClean="0">
                <a:ea typeface="宋体" pitchFamily="2" charset="-122"/>
              </a:rPr>
              <a:t>Fees in this category include the issue fee and the publication fee, which are collected upon the successful allowance of a patent. In addition to assumptions on the quality of the examination process and the resources available to complete the process, fee assessments are made on:</a:t>
            </a:r>
          </a:p>
          <a:p>
            <a:pPr marL="765810" lvl="2" indent="-365760">
              <a:spcBef>
                <a:spcPts val="600"/>
              </a:spcBef>
              <a:buFont typeface="Arial" panose="020B0604020202020204" pitchFamily="34" charset="0"/>
              <a:buChar char="•"/>
            </a:pPr>
            <a:r>
              <a:rPr lang="en-US" altLang="zh-CN" sz="1800" dirty="0" smtClean="0">
                <a:ea typeface="宋体" pitchFamily="2" charset="-122"/>
              </a:rPr>
              <a:t>Type of patent</a:t>
            </a:r>
          </a:p>
          <a:p>
            <a:pPr marL="765810" lvl="2" indent="-365760">
              <a:spcBef>
                <a:spcPts val="600"/>
              </a:spcBef>
              <a:buFont typeface="Arial" panose="020B0604020202020204" pitchFamily="34" charset="0"/>
              <a:buChar char="•"/>
            </a:pPr>
            <a:r>
              <a:rPr lang="en-US" altLang="zh-CN" sz="1800" dirty="0" smtClean="0">
                <a:ea typeface="宋体" pitchFamily="2" charset="-122"/>
              </a:rPr>
              <a:t>Entity size</a:t>
            </a:r>
          </a:p>
          <a:p>
            <a:pPr marL="765810" lvl="2" indent="-365760">
              <a:spcBef>
                <a:spcPts val="600"/>
              </a:spcBef>
              <a:buFont typeface="Arial" panose="020B0604020202020204" pitchFamily="34" charset="0"/>
              <a:buChar char="•"/>
            </a:pPr>
            <a:r>
              <a:rPr lang="en-US" altLang="zh-CN" sz="1800" dirty="0" smtClean="0">
                <a:ea typeface="宋体" pitchFamily="2" charset="-122"/>
              </a:rPr>
              <a:t>Payment timing</a:t>
            </a:r>
          </a:p>
          <a:p>
            <a:pPr marL="365760" lvl="1" indent="-365760">
              <a:spcBef>
                <a:spcPts val="600"/>
              </a:spcBef>
              <a:buSzPct val="100000"/>
              <a:buFont typeface="Arial" panose="020B0604020202020204" pitchFamily="34" charset="0"/>
              <a:buChar char="•"/>
            </a:pPr>
            <a:r>
              <a:rPr lang="en-US" altLang="zh-CN" sz="1800" dirty="0" smtClean="0">
                <a:ea typeface="宋体" pitchFamily="2" charset="-122"/>
              </a:rPr>
              <a:t>These fees reflect the following design characteristics:  beneficiary pays principle, equity (ability to pay), and efficiency of administrative burden</a:t>
            </a:r>
            <a:endParaRPr lang="en-US" altLang="zh-CN" sz="1800" dirty="0">
              <a:ea typeface="宋体" pitchFamily="2" charset="-122"/>
            </a:endParaRPr>
          </a:p>
        </p:txBody>
      </p:sp>
      <p:graphicFrame>
        <p:nvGraphicFramePr>
          <p:cNvPr id="7" name="Chart 6" descr="Fees After Patent Application Examination" title="Fees After Patent Application Examination"/>
          <p:cNvGraphicFramePr>
            <a:graphicFrameLocks/>
          </p:cNvGraphicFramePr>
          <p:nvPr>
            <p:extLst>
              <p:ext uri="{D42A27DB-BD31-4B8C-83A1-F6EECF244321}">
                <p14:modId xmlns:p14="http://schemas.microsoft.com/office/powerpoint/2010/main" val="1904653143"/>
              </p:ext>
            </p:extLst>
          </p:nvPr>
        </p:nvGraphicFramePr>
        <p:xfrm>
          <a:off x="5114924" y="1562100"/>
          <a:ext cx="4114800" cy="2933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190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714"/>
            <a:ext cx="8229600" cy="1039436"/>
          </a:xfrm>
        </p:spPr>
        <p:txBody>
          <a:bodyPr>
            <a:noAutofit/>
          </a:bodyPr>
          <a:lstStyle/>
          <a:p>
            <a:r>
              <a:rPr lang="en-US" sz="3600" dirty="0" smtClean="0"/>
              <a:t>Maintaining Exclusive Patent Rights Fees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39</a:t>
            </a:fld>
            <a:endParaRPr lang="en-US" dirty="0"/>
          </a:p>
        </p:txBody>
      </p:sp>
      <p:sp>
        <p:nvSpPr>
          <p:cNvPr id="6" name="Rectangle 2"/>
          <p:cNvSpPr txBox="1">
            <a:spLocks noChangeArrowheads="1"/>
          </p:cNvSpPr>
          <p:nvPr/>
        </p:nvSpPr>
        <p:spPr>
          <a:xfrm>
            <a:off x="380998" y="1273372"/>
            <a:ext cx="4676777" cy="4876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indent="-365760">
              <a:spcBef>
                <a:spcPts val="600"/>
              </a:spcBef>
              <a:buSzPct val="100000"/>
            </a:pPr>
            <a:r>
              <a:rPr lang="en-US" altLang="zh-CN" sz="1800" dirty="0" smtClean="0">
                <a:ea typeface="宋体" pitchFamily="2" charset="-122"/>
              </a:rPr>
              <a:t>Fees are collected by patent holders at certain intervals to maintain their exclusivity rights.  In addition to assumptions of economic and market conditions, fee assessments are made on:</a:t>
            </a:r>
          </a:p>
          <a:p>
            <a:pPr marL="765810" lvl="2" indent="-365760">
              <a:spcBef>
                <a:spcPts val="600"/>
              </a:spcBef>
              <a:buFont typeface="Arial" panose="020B0604020202020204" pitchFamily="34" charset="0"/>
              <a:buChar char="•"/>
            </a:pPr>
            <a:r>
              <a:rPr lang="en-US" altLang="zh-CN" sz="1800" dirty="0" smtClean="0">
                <a:ea typeface="宋体" pitchFamily="2" charset="-122"/>
              </a:rPr>
              <a:t>Type of patent</a:t>
            </a:r>
          </a:p>
          <a:p>
            <a:pPr marL="765810" lvl="2" indent="-365760">
              <a:spcBef>
                <a:spcPts val="600"/>
              </a:spcBef>
              <a:buFont typeface="Arial" panose="020B0604020202020204" pitchFamily="34" charset="0"/>
              <a:buChar char="•"/>
            </a:pPr>
            <a:r>
              <a:rPr lang="en-US" altLang="zh-CN" sz="1800" dirty="0" smtClean="0">
                <a:ea typeface="宋体" pitchFamily="2" charset="-122"/>
              </a:rPr>
              <a:t>Entity size</a:t>
            </a:r>
          </a:p>
          <a:p>
            <a:pPr marL="765810" lvl="2" indent="-365760">
              <a:spcBef>
                <a:spcPts val="600"/>
              </a:spcBef>
              <a:buFont typeface="Arial" panose="020B0604020202020204" pitchFamily="34" charset="0"/>
              <a:buChar char="•"/>
            </a:pPr>
            <a:r>
              <a:rPr lang="en-US" altLang="zh-CN" sz="1800" dirty="0" smtClean="0">
                <a:ea typeface="宋体" pitchFamily="2" charset="-122"/>
              </a:rPr>
              <a:t>Payment timing</a:t>
            </a:r>
          </a:p>
          <a:p>
            <a:pPr marL="365760" lvl="1" indent="-365760">
              <a:spcBef>
                <a:spcPts val="600"/>
              </a:spcBef>
              <a:buSzPct val="100000"/>
              <a:buFont typeface="Arial" panose="020B0604020202020204" pitchFamily="34" charset="0"/>
              <a:buChar char="•"/>
            </a:pPr>
            <a:r>
              <a:rPr lang="en-US" altLang="zh-CN" sz="1800" dirty="0" smtClean="0">
                <a:ea typeface="宋体" pitchFamily="2" charset="-122"/>
              </a:rPr>
              <a:t>These fees reflect the following design characteristics:  beneficiary pays principle, equity (ability to pay), and efficiency of administrative burden</a:t>
            </a:r>
          </a:p>
          <a:p>
            <a:pPr marL="228600" lvl="1" indent="-228600">
              <a:spcBef>
                <a:spcPts val="600"/>
              </a:spcBef>
              <a:spcAft>
                <a:spcPts val="600"/>
              </a:spcAft>
              <a:buSzPct val="70000"/>
              <a:buFont typeface="Wingdings" pitchFamily="2" charset="2"/>
              <a:buChar char="¦"/>
            </a:pPr>
            <a:endParaRPr lang="en-US" altLang="zh-CN" sz="1800" dirty="0">
              <a:solidFill>
                <a:srgbClr val="000066"/>
              </a:solidFill>
              <a:ea typeface="宋体" pitchFamily="2" charset="-122"/>
            </a:endParaRPr>
          </a:p>
        </p:txBody>
      </p:sp>
      <p:graphicFrame>
        <p:nvGraphicFramePr>
          <p:cNvPr id="7" name="Chart 6" descr="Maintaining Exclusive Patent Rights Fees" title="Maintaining Exclusive Patent Rights Fees"/>
          <p:cNvGraphicFramePr>
            <a:graphicFrameLocks/>
          </p:cNvGraphicFramePr>
          <p:nvPr>
            <p:extLst>
              <p:ext uri="{D42A27DB-BD31-4B8C-83A1-F6EECF244321}">
                <p14:modId xmlns:p14="http://schemas.microsoft.com/office/powerpoint/2010/main" val="1324258828"/>
              </p:ext>
            </p:extLst>
          </p:nvPr>
        </p:nvGraphicFramePr>
        <p:xfrm>
          <a:off x="4772025" y="1781175"/>
          <a:ext cx="4114800" cy="2686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9784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dirty="0">
                <a:solidFill>
                  <a:schemeClr val="accent2">
                    <a:lumMod val="75000"/>
                  </a:schemeClr>
                </a:solidFill>
              </a:rPr>
              <a:t>Appendix A </a:t>
            </a:r>
            <a:br>
              <a:rPr lang="en-US" dirty="0">
                <a:solidFill>
                  <a:schemeClr val="accent2">
                    <a:lumMod val="75000"/>
                  </a:schemeClr>
                </a:solidFill>
              </a:rPr>
            </a:br>
            <a:r>
              <a:rPr lang="en-US" sz="2800" dirty="0">
                <a:solidFill>
                  <a:schemeClr val="accent2">
                    <a:lumMod val="75000"/>
                  </a:schemeClr>
                </a:solidFill>
              </a:rPr>
              <a:t/>
            </a:r>
            <a:br>
              <a:rPr lang="en-US" sz="2800" dirty="0">
                <a:solidFill>
                  <a:schemeClr val="accent2">
                    <a:lumMod val="75000"/>
                  </a:schemeClr>
                </a:solidFill>
              </a:rPr>
            </a:br>
            <a:r>
              <a:rPr lang="en-US" dirty="0">
                <a:solidFill>
                  <a:schemeClr val="accent2">
                    <a:lumMod val="75000"/>
                  </a:schemeClr>
                </a:solidFill>
              </a:rPr>
              <a:t>Background on USPTO </a:t>
            </a:r>
            <a:br>
              <a:rPr lang="en-US" dirty="0">
                <a:solidFill>
                  <a:schemeClr val="accent2">
                    <a:lumMod val="75000"/>
                  </a:schemeClr>
                </a:solidFill>
              </a:rPr>
            </a:br>
            <a:r>
              <a:rPr lang="en-US" dirty="0">
                <a:solidFill>
                  <a:schemeClr val="accent2">
                    <a:lumMod val="75000"/>
                  </a:schemeClr>
                </a:solidFill>
              </a:rPr>
              <a:t>Funding Model </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fld id="{92DA454B-C859-4892-B9FA-68B588C9F547}" type="slidenum">
              <a:rPr lang="en-US" smtClean="0"/>
              <a:pPr/>
              <a:t>4</a:t>
            </a:fld>
            <a:endParaRPr lang="en-US" dirty="0"/>
          </a:p>
        </p:txBody>
      </p:sp>
      <p:sp>
        <p:nvSpPr>
          <p:cNvPr id="4" name="Rectangle 3"/>
          <p:cNvSpPr/>
          <p:nvPr/>
        </p:nvSpPr>
        <p:spPr>
          <a:xfrm>
            <a:off x="133350" y="727414"/>
            <a:ext cx="8763000" cy="3693319"/>
          </a:xfrm>
          <a:prstGeom prst="rect">
            <a:avLst/>
          </a:prstGeom>
        </p:spPr>
        <p:txBody>
          <a:bodyPr wrap="square">
            <a:spAutoFit/>
          </a:bodyPr>
          <a:lstStyle/>
          <a:p>
            <a:pPr algn="ctr"/>
            <a:r>
              <a:rPr lang="en-US" sz="4000" b="1" dirty="0">
                <a:solidFill>
                  <a:schemeClr val="accent2">
                    <a:lumMod val="75000"/>
                  </a:schemeClr>
                </a:solidFill>
              </a:rPr>
              <a:t>Appendix A </a:t>
            </a:r>
            <a:endParaRPr lang="en-US" sz="4000" b="1" dirty="0" smtClean="0">
              <a:solidFill>
                <a:schemeClr val="accent2">
                  <a:lumMod val="75000"/>
                </a:schemeClr>
              </a:solidFill>
            </a:endParaRPr>
          </a:p>
          <a:p>
            <a:pPr algn="ctr"/>
            <a:endParaRPr lang="en-US" sz="2400" b="1" dirty="0" smtClean="0">
              <a:solidFill>
                <a:schemeClr val="accent2">
                  <a:lumMod val="75000"/>
                </a:schemeClr>
              </a:solidFill>
            </a:endParaRPr>
          </a:p>
          <a:p>
            <a:pPr algn="ctr"/>
            <a:r>
              <a:rPr lang="en-US" sz="4000" b="1" dirty="0" smtClean="0">
                <a:solidFill>
                  <a:schemeClr val="accent2">
                    <a:lumMod val="75000"/>
                  </a:schemeClr>
                </a:solidFill>
              </a:rPr>
              <a:t>Background </a:t>
            </a:r>
            <a:r>
              <a:rPr lang="en-US" sz="4000" b="1" dirty="0">
                <a:solidFill>
                  <a:schemeClr val="accent2">
                    <a:lumMod val="75000"/>
                  </a:schemeClr>
                </a:solidFill>
              </a:rPr>
              <a:t>on USPTO </a:t>
            </a:r>
            <a:endParaRPr lang="en-US" sz="4000" b="1" dirty="0" smtClean="0">
              <a:solidFill>
                <a:schemeClr val="accent2">
                  <a:lumMod val="75000"/>
                </a:schemeClr>
              </a:solidFill>
            </a:endParaRPr>
          </a:p>
          <a:p>
            <a:pPr algn="ctr"/>
            <a:r>
              <a:rPr lang="en-US" sz="4000" b="1" dirty="0" smtClean="0">
                <a:solidFill>
                  <a:schemeClr val="accent2">
                    <a:lumMod val="75000"/>
                  </a:schemeClr>
                </a:solidFill>
              </a:rPr>
              <a:t>Funding </a:t>
            </a:r>
            <a:r>
              <a:rPr lang="en-US" sz="4000" b="1" dirty="0">
                <a:solidFill>
                  <a:schemeClr val="accent2">
                    <a:lumMod val="75000"/>
                  </a:schemeClr>
                </a:solidFill>
              </a:rPr>
              <a:t>Model </a:t>
            </a:r>
            <a:endParaRPr lang="en-US" dirty="0" smtClean="0"/>
          </a:p>
          <a:p>
            <a:endParaRPr lang="en-US" dirty="0"/>
          </a:p>
          <a:p>
            <a:endParaRPr lang="en-US" dirty="0" smtClean="0"/>
          </a:p>
          <a:p>
            <a:r>
              <a:rPr lang="en-US" dirty="0" smtClean="0"/>
              <a:t>The </a:t>
            </a:r>
            <a:r>
              <a:rPr lang="en-US" dirty="0"/>
              <a:t>information included in this appendix provides more details on the manner in which the USPTO’s fees fund operations and the relationship between fees, costs, application filings, and workload.</a:t>
            </a:r>
          </a:p>
        </p:txBody>
      </p:sp>
      <p:cxnSp>
        <p:nvCxnSpPr>
          <p:cNvPr id="6" name="Straight Connector 5"/>
          <p:cNvCxnSpPr/>
          <p:nvPr/>
        </p:nvCxnSpPr>
        <p:spPr>
          <a:xfrm flipV="1">
            <a:off x="133350" y="3190875"/>
            <a:ext cx="8763000" cy="571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636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864"/>
            <a:ext cx="8229600" cy="884058"/>
          </a:xfrm>
        </p:spPr>
        <p:txBody>
          <a:bodyPr>
            <a:normAutofit/>
          </a:bodyPr>
          <a:lstStyle/>
          <a:p>
            <a:r>
              <a:rPr lang="en-US" sz="3600" dirty="0" smtClean="0"/>
              <a:t>Patent Fee Collections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40</a:t>
            </a:fld>
            <a:endParaRPr lang="en-US" dirty="0"/>
          </a:p>
        </p:txBody>
      </p:sp>
      <p:graphicFrame>
        <p:nvGraphicFramePr>
          <p:cNvPr id="5" name="Chart 4" descr="Patent Fee Collections- Monthly by Category August 2013-July 2015" title="Patent Fee Collections- Monthly by Category August 2013-July 2015"/>
          <p:cNvGraphicFramePr>
            <a:graphicFrameLocks/>
          </p:cNvGraphicFramePr>
          <p:nvPr>
            <p:extLst>
              <p:ext uri="{D42A27DB-BD31-4B8C-83A1-F6EECF244321}">
                <p14:modId xmlns:p14="http://schemas.microsoft.com/office/powerpoint/2010/main" val="282899632"/>
              </p:ext>
            </p:extLst>
          </p:nvPr>
        </p:nvGraphicFramePr>
        <p:xfrm>
          <a:off x="228600" y="942975"/>
          <a:ext cx="8458199" cy="4548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9998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Maintenance of Patents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41</a:t>
            </a:fld>
            <a:endParaRPr lang="en-US" dirty="0"/>
          </a:p>
        </p:txBody>
      </p:sp>
      <p:graphicFrame>
        <p:nvGraphicFramePr>
          <p:cNvPr id="5" name="Chart 4" descr="Patent Fee Collections- Monthly by Category August 2013-July 2015" title="Patent Renewal Rates By Issue Date and Stage"/>
          <p:cNvGraphicFramePr>
            <a:graphicFrameLocks noGrp="1"/>
          </p:cNvGraphicFramePr>
          <p:nvPr>
            <p:extLst>
              <p:ext uri="{D42A27DB-BD31-4B8C-83A1-F6EECF244321}">
                <p14:modId xmlns:p14="http://schemas.microsoft.com/office/powerpoint/2010/main" val="4289955116"/>
              </p:ext>
            </p:extLst>
          </p:nvPr>
        </p:nvGraphicFramePr>
        <p:xfrm>
          <a:off x="92192" y="1201208"/>
          <a:ext cx="8594608" cy="43994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3078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dirty="0">
                <a:solidFill>
                  <a:schemeClr val="accent2">
                    <a:lumMod val="75000"/>
                  </a:schemeClr>
                </a:solidFill>
              </a:rPr>
              <a:t>Appendix E </a:t>
            </a:r>
            <a:br>
              <a:rPr lang="en-US" dirty="0">
                <a:solidFill>
                  <a:schemeClr val="accent2">
                    <a:lumMod val="75000"/>
                  </a:schemeClr>
                </a:solidFill>
              </a:rPr>
            </a:br>
            <a:r>
              <a:rPr lang="en-US" sz="2800" dirty="0">
                <a:solidFill>
                  <a:schemeClr val="accent2">
                    <a:lumMod val="75000"/>
                  </a:schemeClr>
                </a:solidFill>
              </a:rPr>
              <a:t/>
            </a:r>
            <a:br>
              <a:rPr lang="en-US" sz="2800" dirty="0">
                <a:solidFill>
                  <a:schemeClr val="accent2">
                    <a:lumMod val="75000"/>
                  </a:schemeClr>
                </a:solidFill>
              </a:rPr>
            </a:br>
            <a:r>
              <a:rPr lang="en-US" dirty="0">
                <a:solidFill>
                  <a:schemeClr val="accent2">
                    <a:lumMod val="75000"/>
                  </a:schemeClr>
                </a:solidFill>
              </a:rPr>
              <a:t>Aggregate Cost Information</a:t>
            </a:r>
            <a:br>
              <a:rPr lang="en-US" dirty="0">
                <a:solidFill>
                  <a:schemeClr val="accent2">
                    <a:lumMod val="75000"/>
                  </a:schemeClr>
                </a:solidFill>
              </a:rPr>
            </a:br>
            <a:endParaRPr lang="en-US" dirty="0"/>
          </a:p>
        </p:txBody>
      </p:sp>
      <p:sp>
        <p:nvSpPr>
          <p:cNvPr id="3" name="Slide Number Placeholder 2"/>
          <p:cNvSpPr>
            <a:spLocks noGrp="1"/>
          </p:cNvSpPr>
          <p:nvPr>
            <p:ph type="sldNum" sz="quarter" idx="12"/>
          </p:nvPr>
        </p:nvSpPr>
        <p:spPr/>
        <p:txBody>
          <a:bodyPr/>
          <a:lstStyle/>
          <a:p>
            <a:fld id="{92DA454B-C859-4892-B9FA-68B588C9F547}" type="slidenum">
              <a:rPr lang="en-US" smtClean="0"/>
              <a:pPr/>
              <a:t>42</a:t>
            </a:fld>
            <a:endParaRPr lang="en-US" dirty="0"/>
          </a:p>
        </p:txBody>
      </p:sp>
      <p:sp>
        <p:nvSpPr>
          <p:cNvPr id="4" name="Rectangle 3"/>
          <p:cNvSpPr/>
          <p:nvPr/>
        </p:nvSpPr>
        <p:spPr>
          <a:xfrm>
            <a:off x="133350" y="727414"/>
            <a:ext cx="8763000" cy="4739759"/>
          </a:xfrm>
          <a:prstGeom prst="rect">
            <a:avLst/>
          </a:prstGeom>
        </p:spPr>
        <p:txBody>
          <a:bodyPr wrap="square">
            <a:spAutoFit/>
          </a:bodyPr>
          <a:lstStyle/>
          <a:p>
            <a:pPr algn="ctr"/>
            <a:r>
              <a:rPr lang="en-US" sz="4000" b="1" dirty="0">
                <a:solidFill>
                  <a:schemeClr val="accent2">
                    <a:lumMod val="75000"/>
                  </a:schemeClr>
                </a:solidFill>
              </a:rPr>
              <a:t>Appendix </a:t>
            </a:r>
            <a:r>
              <a:rPr lang="en-US" sz="4000" b="1" dirty="0" smtClean="0">
                <a:solidFill>
                  <a:schemeClr val="accent2">
                    <a:lumMod val="75000"/>
                  </a:schemeClr>
                </a:solidFill>
              </a:rPr>
              <a:t>E </a:t>
            </a:r>
          </a:p>
          <a:p>
            <a:pPr algn="ctr"/>
            <a:endParaRPr lang="en-US" sz="2400" b="1" dirty="0" smtClean="0">
              <a:solidFill>
                <a:schemeClr val="accent2">
                  <a:lumMod val="75000"/>
                </a:schemeClr>
              </a:solidFill>
            </a:endParaRPr>
          </a:p>
          <a:p>
            <a:pPr algn="ctr"/>
            <a:r>
              <a:rPr lang="en-US" sz="4000" b="1" dirty="0" smtClean="0">
                <a:solidFill>
                  <a:schemeClr val="accent2">
                    <a:lumMod val="75000"/>
                  </a:schemeClr>
                </a:solidFill>
              </a:rPr>
              <a:t>Aggregate Cost Information</a:t>
            </a:r>
          </a:p>
          <a:p>
            <a:pPr algn="ctr"/>
            <a:endParaRPr lang="en-US" sz="4000" b="1" dirty="0">
              <a:solidFill>
                <a:schemeClr val="accent2">
                  <a:lumMod val="75000"/>
                </a:schemeClr>
              </a:solidFill>
            </a:endParaRPr>
          </a:p>
          <a:p>
            <a:pPr algn="ctr"/>
            <a:endParaRPr lang="en-US" sz="1000" dirty="0" smtClean="0"/>
          </a:p>
          <a:p>
            <a:endParaRPr lang="en-US" dirty="0"/>
          </a:p>
          <a:p>
            <a:endParaRPr lang="en-US" dirty="0" smtClean="0"/>
          </a:p>
          <a:p>
            <a:pPr>
              <a:lnSpc>
                <a:spcPct val="80000"/>
              </a:lnSpc>
            </a:pPr>
            <a:r>
              <a:rPr lang="en-US" dirty="0"/>
              <a:t>The information included in this appendix provides additional details related to the prospective aggregate cost that will be paid for with the aggregate revenue derived from the proposed fee structure.</a:t>
            </a:r>
          </a:p>
          <a:p>
            <a:pPr>
              <a:lnSpc>
                <a:spcPct val="80000"/>
              </a:lnSpc>
            </a:pPr>
            <a:endParaRPr lang="en-US" dirty="0"/>
          </a:p>
          <a:p>
            <a:pPr>
              <a:lnSpc>
                <a:spcPct val="80000"/>
              </a:lnSpc>
            </a:pPr>
            <a:r>
              <a:rPr lang="en-US" dirty="0"/>
              <a:t>This appendix also outlines the assumptions for patent filing, workload, production, and performance, which provide the underlying foundation for calculating aggregate cost.</a:t>
            </a:r>
          </a:p>
        </p:txBody>
      </p:sp>
      <p:cxnSp>
        <p:nvCxnSpPr>
          <p:cNvPr id="6" name="Straight Connector 5"/>
          <p:cNvCxnSpPr/>
          <p:nvPr/>
        </p:nvCxnSpPr>
        <p:spPr>
          <a:xfrm flipV="1">
            <a:off x="133350" y="3190875"/>
            <a:ext cx="8763000" cy="571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1392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247"/>
            <a:ext cx="8229600" cy="884058"/>
          </a:xfrm>
        </p:spPr>
        <p:txBody>
          <a:bodyPr>
            <a:normAutofit/>
          </a:bodyPr>
          <a:lstStyle/>
          <a:p>
            <a:r>
              <a:rPr lang="en-US" sz="3600" dirty="0" smtClean="0"/>
              <a:t>Strategic Plan Priorities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43</a:t>
            </a:fld>
            <a:endParaRPr lang="en-US" dirty="0"/>
          </a:p>
        </p:txBody>
      </p:sp>
      <p:sp>
        <p:nvSpPr>
          <p:cNvPr id="5" name="Content Placeholder 2"/>
          <p:cNvSpPr>
            <a:spLocks noGrp="1"/>
          </p:cNvSpPr>
          <p:nvPr>
            <p:ph idx="1"/>
          </p:nvPr>
        </p:nvSpPr>
        <p:spPr>
          <a:xfrm>
            <a:off x="457200" y="979487"/>
            <a:ext cx="8229600" cy="4525963"/>
          </a:xfrm>
        </p:spPr>
        <p:txBody>
          <a:bodyPr>
            <a:noAutofit/>
          </a:bodyPr>
          <a:lstStyle/>
          <a:p>
            <a:pPr marL="0" indent="0">
              <a:buNone/>
            </a:pPr>
            <a:r>
              <a:rPr lang="en-US" sz="1800" dirty="0" smtClean="0"/>
              <a:t>As documented in the 2014 – 2018 Strategic Plan, the USPTO expects to spend patent fee collections toward the following strategic priorities:</a:t>
            </a:r>
          </a:p>
          <a:p>
            <a:r>
              <a:rPr lang="en-US" sz="1800" dirty="0"/>
              <a:t>Continued Pendency and Backlog Reduction </a:t>
            </a:r>
            <a:endParaRPr lang="en-US" sz="1800" dirty="0" smtClean="0"/>
          </a:p>
          <a:p>
            <a:r>
              <a:rPr lang="en-US" sz="1800" dirty="0" smtClean="0"/>
              <a:t>Continued Enhanced </a:t>
            </a:r>
            <a:r>
              <a:rPr lang="en-US" sz="1800" dirty="0"/>
              <a:t>P</a:t>
            </a:r>
            <a:r>
              <a:rPr lang="en-US" sz="1800" dirty="0" smtClean="0"/>
              <a:t>atent Quality  </a:t>
            </a:r>
          </a:p>
          <a:p>
            <a:r>
              <a:rPr lang="en-US" sz="1800" dirty="0" smtClean="0"/>
              <a:t>Ensure Optimal </a:t>
            </a:r>
            <a:r>
              <a:rPr lang="en-US" sz="1800" dirty="0"/>
              <a:t>I</a:t>
            </a:r>
            <a:r>
              <a:rPr lang="en-US" sz="1800" dirty="0" smtClean="0"/>
              <a:t>nformation </a:t>
            </a:r>
            <a:r>
              <a:rPr lang="en-US" sz="1800" dirty="0"/>
              <a:t>T</a:t>
            </a:r>
            <a:r>
              <a:rPr lang="en-US" sz="1800" dirty="0" smtClean="0"/>
              <a:t>echnology (IT) Service Delivery to All Users</a:t>
            </a:r>
          </a:p>
          <a:p>
            <a:r>
              <a:rPr lang="en-US" sz="1800" dirty="0" smtClean="0"/>
              <a:t>Continue and Enhance Stakeholder and Public Outreach </a:t>
            </a:r>
          </a:p>
          <a:p>
            <a:r>
              <a:rPr lang="en-US" sz="1800" dirty="0" smtClean="0"/>
              <a:t>Maintain the Patent Trial and Appeal Board’s (PTAB) Ability to Provide Timely and High Quality Decisions</a:t>
            </a:r>
          </a:p>
          <a:p>
            <a:endParaRPr lang="en-US" sz="1800" dirty="0" smtClean="0"/>
          </a:p>
          <a:p>
            <a:pPr marL="0" indent="0">
              <a:buNone/>
            </a:pPr>
            <a:r>
              <a:rPr lang="en-US" sz="1800" u="sng" dirty="0" smtClean="0"/>
              <a:t>Patent Quality and Pendency Reduction</a:t>
            </a:r>
          </a:p>
          <a:p>
            <a:pPr marL="0" indent="0">
              <a:buNone/>
            </a:pPr>
            <a:r>
              <a:rPr lang="en-US" sz="1800" dirty="0"/>
              <a:t>The additional revenue generated with the proposed fee structure will enable the USPTO to </a:t>
            </a:r>
            <a:r>
              <a:rPr lang="en-US" sz="1800" dirty="0" smtClean="0"/>
              <a:t>continue our commitment to meet and maintain the pendency and optimal inventory levels.</a:t>
            </a:r>
          </a:p>
        </p:txBody>
      </p:sp>
    </p:spTree>
    <p:extLst>
      <p:ext uri="{BB962C8B-B14F-4D97-AF65-F5344CB8AC3E}">
        <p14:creationId xmlns:p14="http://schemas.microsoft.com/office/powerpoint/2010/main" val="1784034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247"/>
            <a:ext cx="8229600" cy="884058"/>
          </a:xfrm>
        </p:spPr>
        <p:txBody>
          <a:bodyPr>
            <a:normAutofit/>
          </a:bodyPr>
          <a:lstStyle/>
          <a:p>
            <a:r>
              <a:rPr lang="en-US" sz="3600" dirty="0" smtClean="0"/>
              <a:t>Strategic Plan Priorities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44</a:t>
            </a:fld>
            <a:endParaRPr lang="en-US" dirty="0"/>
          </a:p>
        </p:txBody>
      </p:sp>
      <p:sp>
        <p:nvSpPr>
          <p:cNvPr id="5" name="Content Placeholder 2"/>
          <p:cNvSpPr>
            <a:spLocks noGrp="1"/>
          </p:cNvSpPr>
          <p:nvPr>
            <p:ph idx="1"/>
          </p:nvPr>
        </p:nvSpPr>
        <p:spPr>
          <a:xfrm>
            <a:off x="457200" y="979487"/>
            <a:ext cx="8229600" cy="4525963"/>
          </a:xfrm>
        </p:spPr>
        <p:txBody>
          <a:bodyPr>
            <a:noAutofit/>
          </a:bodyPr>
          <a:lstStyle/>
          <a:p>
            <a:pPr marL="0" indent="0">
              <a:buNone/>
            </a:pPr>
            <a:r>
              <a:rPr lang="en-US" sz="1800" u="sng" dirty="0" smtClean="0"/>
              <a:t>Enhanced Patent Quality Initiative</a:t>
            </a:r>
            <a:endParaRPr lang="en-US" sz="1800" u="sng" dirty="0"/>
          </a:p>
          <a:p>
            <a:pPr marL="0" indent="0">
              <a:buNone/>
            </a:pPr>
            <a:r>
              <a:rPr lang="en-US" sz="1800" dirty="0" smtClean="0"/>
              <a:t>The goal of the Enhanced Patent Quality Initiative is to build more confidence in the patent system by enhancing patent quality; make the system understandable and usable by all inventors; and ensure each customer is treated fairly and professionally throughout the patent application process.  This will be done by focusing on three patent quality pillars:</a:t>
            </a:r>
          </a:p>
          <a:p>
            <a:r>
              <a:rPr lang="en-US" sz="1800" dirty="0"/>
              <a:t>Provide the best work products and services at every stage of the patent process</a:t>
            </a:r>
          </a:p>
          <a:p>
            <a:r>
              <a:rPr lang="en-US" sz="1800" dirty="0"/>
              <a:t>Provide excellence in measuring patent quality ensuring appropriate quality metrics that target examination issues requiring attention</a:t>
            </a:r>
          </a:p>
          <a:p>
            <a:r>
              <a:rPr lang="en-US" sz="1800" dirty="0" smtClean="0"/>
              <a:t>Improve the customer experience with emphasis on excellent customer service</a:t>
            </a:r>
          </a:p>
          <a:p>
            <a:endParaRPr lang="en-US" sz="1400" dirty="0"/>
          </a:p>
          <a:p>
            <a:pPr marL="0" indent="0">
              <a:buNone/>
            </a:pPr>
            <a:endParaRPr lang="en-US" sz="1400" dirty="0" smtClean="0"/>
          </a:p>
          <a:p>
            <a:pPr marL="0" indent="0">
              <a:buNone/>
            </a:pPr>
            <a:endParaRPr lang="en-US" sz="1400" dirty="0"/>
          </a:p>
          <a:p>
            <a:endParaRPr lang="en-US" sz="1400" dirty="0" smtClean="0"/>
          </a:p>
          <a:p>
            <a:endParaRPr lang="en-US" sz="1400" dirty="0" smtClean="0"/>
          </a:p>
          <a:p>
            <a:endParaRPr lang="en-US" sz="1400" dirty="0"/>
          </a:p>
        </p:txBody>
      </p:sp>
    </p:spTree>
    <p:extLst>
      <p:ext uri="{BB962C8B-B14F-4D97-AF65-F5344CB8AC3E}">
        <p14:creationId xmlns:p14="http://schemas.microsoft.com/office/powerpoint/2010/main" val="1853056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247"/>
            <a:ext cx="8229600" cy="884058"/>
          </a:xfrm>
        </p:spPr>
        <p:txBody>
          <a:bodyPr>
            <a:normAutofit/>
          </a:bodyPr>
          <a:lstStyle/>
          <a:p>
            <a:r>
              <a:rPr lang="en-US" sz="3600" dirty="0" smtClean="0"/>
              <a:t>Strategic Plan Priorities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45</a:t>
            </a:fld>
            <a:endParaRPr lang="en-US" dirty="0"/>
          </a:p>
        </p:txBody>
      </p:sp>
      <p:sp>
        <p:nvSpPr>
          <p:cNvPr id="5" name="Content Placeholder 2"/>
          <p:cNvSpPr>
            <a:spLocks noGrp="1"/>
          </p:cNvSpPr>
          <p:nvPr>
            <p:ph idx="1"/>
          </p:nvPr>
        </p:nvSpPr>
        <p:spPr>
          <a:xfrm>
            <a:off x="457200" y="979487"/>
            <a:ext cx="8229600" cy="4525963"/>
          </a:xfrm>
        </p:spPr>
        <p:txBody>
          <a:bodyPr>
            <a:noAutofit/>
          </a:bodyPr>
          <a:lstStyle/>
          <a:p>
            <a:pPr marL="0" indent="0">
              <a:buNone/>
            </a:pPr>
            <a:r>
              <a:rPr lang="en-US" sz="1800" u="sng" dirty="0" smtClean="0"/>
              <a:t>Ensure Optimal Information Technology (IT) Service Delivery to All Users</a:t>
            </a:r>
            <a:endParaRPr lang="en-US" sz="1800" u="sng" dirty="0"/>
          </a:p>
          <a:p>
            <a:pPr marL="0" indent="0">
              <a:buNone/>
            </a:pPr>
            <a:r>
              <a:rPr lang="en-US" sz="1800" dirty="0" smtClean="0"/>
              <a:t>Enhanced Patent IT systems will ultimately lead to higher quality products and services, maximization of efficient patent processing times, and further evolution of electronic commerce and further an electronic workplace for the Patent business.</a:t>
            </a:r>
          </a:p>
          <a:p>
            <a:pPr marL="342900" lvl="1" indent="-342900">
              <a:buFont typeface="Arial"/>
              <a:buChar char="•"/>
            </a:pPr>
            <a:r>
              <a:rPr lang="en-US" sz="1800" dirty="0" smtClean="0"/>
              <a:t>Continue </a:t>
            </a:r>
            <a:r>
              <a:rPr lang="en-US" sz="1800" dirty="0"/>
              <a:t>deployment of new Patent-End-to-End (PE2E) </a:t>
            </a:r>
            <a:r>
              <a:rPr lang="en-US" sz="1800" dirty="0" smtClean="0"/>
              <a:t>capabilities.  PE2E </a:t>
            </a:r>
            <a:r>
              <a:rPr lang="en-US" sz="1800" dirty="0"/>
              <a:t>will enable the USPTO to begin retiring specific legacy systems by ensuring that initial and additional end-to-end processing capabilities deliver the data and workflows necessary for comprehensive patent application processing.</a:t>
            </a:r>
          </a:p>
          <a:p>
            <a:pPr marL="0" indent="0">
              <a:buNone/>
            </a:pPr>
            <a:endParaRPr lang="en-US" sz="1800" dirty="0"/>
          </a:p>
          <a:p>
            <a:pPr marL="0" indent="0">
              <a:buNone/>
            </a:pPr>
            <a:r>
              <a:rPr lang="en-US" sz="1800" u="sng" dirty="0" smtClean="0"/>
              <a:t>Continue and Enhance Stakeholder and Public Outreach</a:t>
            </a:r>
          </a:p>
          <a:p>
            <a:pPr marL="0" indent="0">
              <a:buNone/>
            </a:pPr>
            <a:r>
              <a:rPr lang="en-US" sz="1800" dirty="0" smtClean="0"/>
              <a:t>Expand our outreach around the country and engage with our stakeholders to refine USPTO patent policies and processes and promote the availability of educational resources for applicants and other users.</a:t>
            </a:r>
          </a:p>
          <a:p>
            <a:endParaRPr lang="en-US" sz="1400" dirty="0" smtClean="0"/>
          </a:p>
          <a:p>
            <a:pPr marL="0" indent="0">
              <a:buNone/>
            </a:pPr>
            <a:endParaRPr lang="en-US" sz="1400" dirty="0" smtClean="0"/>
          </a:p>
          <a:p>
            <a:pPr marL="0" indent="0">
              <a:buNone/>
            </a:pPr>
            <a:endParaRPr lang="en-US" sz="1400" dirty="0"/>
          </a:p>
          <a:p>
            <a:endParaRPr lang="en-US" sz="1400" dirty="0" smtClean="0"/>
          </a:p>
          <a:p>
            <a:endParaRPr lang="en-US" sz="1400" dirty="0" smtClean="0"/>
          </a:p>
          <a:p>
            <a:endParaRPr lang="en-US" sz="1400" dirty="0"/>
          </a:p>
        </p:txBody>
      </p:sp>
    </p:spTree>
    <p:extLst>
      <p:ext uri="{BB962C8B-B14F-4D97-AF65-F5344CB8AC3E}">
        <p14:creationId xmlns:p14="http://schemas.microsoft.com/office/powerpoint/2010/main" val="3095982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247"/>
            <a:ext cx="8229600" cy="884058"/>
          </a:xfrm>
        </p:spPr>
        <p:txBody>
          <a:bodyPr>
            <a:normAutofit/>
          </a:bodyPr>
          <a:lstStyle/>
          <a:p>
            <a:r>
              <a:rPr lang="en-US" sz="3600" dirty="0" smtClean="0"/>
              <a:t>Strategic Plan Priorities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46</a:t>
            </a:fld>
            <a:endParaRPr lang="en-US" dirty="0"/>
          </a:p>
        </p:txBody>
      </p:sp>
      <p:sp>
        <p:nvSpPr>
          <p:cNvPr id="5" name="Content Placeholder 2"/>
          <p:cNvSpPr>
            <a:spLocks noGrp="1"/>
          </p:cNvSpPr>
          <p:nvPr>
            <p:ph idx="1"/>
          </p:nvPr>
        </p:nvSpPr>
        <p:spPr>
          <a:xfrm>
            <a:off x="457200" y="979487"/>
            <a:ext cx="8229600" cy="4525963"/>
          </a:xfrm>
        </p:spPr>
        <p:txBody>
          <a:bodyPr>
            <a:noAutofit/>
          </a:bodyPr>
          <a:lstStyle/>
          <a:p>
            <a:pPr marL="0" indent="0">
              <a:buNone/>
            </a:pPr>
            <a:r>
              <a:rPr lang="en-US" sz="1800" u="sng" dirty="0"/>
              <a:t>Maintain the Patent Trial and Appeal Board’s (PTAB) Ability to Provide Timely and High Quality </a:t>
            </a:r>
            <a:r>
              <a:rPr lang="en-US" sz="1800" u="sng" dirty="0" smtClean="0"/>
              <a:t>Decisions</a:t>
            </a:r>
            <a:endParaRPr lang="en-US" sz="1800" u="sng" dirty="0"/>
          </a:p>
          <a:p>
            <a:r>
              <a:rPr lang="en-US" sz="1800" dirty="0" smtClean="0"/>
              <a:t>Continue to hire and retain a high-quality workforce, including at the regional offices, to meet pendency and quality targets.</a:t>
            </a:r>
          </a:p>
          <a:p>
            <a:r>
              <a:rPr lang="en-US" sz="1800" dirty="0" smtClean="0"/>
              <a:t>Enhance access and utilization of operational data in an efficient manner through IT improvements</a:t>
            </a:r>
          </a:p>
          <a:p>
            <a:r>
              <a:rPr lang="en-US" sz="1800" dirty="0" smtClean="0"/>
              <a:t>Ensure consistency in decisions through review of decisions in AIA proceedings and through an increase in the number of decisions considered precedential and informative designations</a:t>
            </a:r>
          </a:p>
          <a:p>
            <a:r>
              <a:rPr lang="en-US" sz="1800" dirty="0" smtClean="0"/>
              <a:t>Expand outreach to stakeholders to discuss significant aspects of Board operations and other important issues</a:t>
            </a:r>
          </a:p>
          <a:p>
            <a:endParaRPr lang="en-US" sz="1400" dirty="0"/>
          </a:p>
          <a:p>
            <a:pPr marL="0" indent="0">
              <a:buNone/>
            </a:pPr>
            <a:endParaRPr lang="en-US" sz="1400" dirty="0" smtClean="0"/>
          </a:p>
          <a:p>
            <a:pPr marL="0" indent="0">
              <a:buNone/>
            </a:pPr>
            <a:endParaRPr lang="en-US" sz="1400" dirty="0"/>
          </a:p>
          <a:p>
            <a:endParaRPr lang="en-US" sz="1400" dirty="0" smtClean="0"/>
          </a:p>
          <a:p>
            <a:endParaRPr lang="en-US" sz="1400" dirty="0" smtClean="0"/>
          </a:p>
          <a:p>
            <a:endParaRPr lang="en-US" sz="1400" dirty="0"/>
          </a:p>
        </p:txBody>
      </p:sp>
    </p:spTree>
    <p:extLst>
      <p:ext uri="{BB962C8B-B14F-4D97-AF65-F5344CB8AC3E}">
        <p14:creationId xmlns:p14="http://schemas.microsoft.com/office/powerpoint/2010/main" val="3095982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071"/>
            <a:ext cx="8229600" cy="884058"/>
          </a:xfrm>
        </p:spPr>
        <p:txBody>
          <a:bodyPr>
            <a:normAutofit/>
          </a:bodyPr>
          <a:lstStyle/>
          <a:p>
            <a:r>
              <a:rPr lang="en-US" sz="3600" dirty="0" smtClean="0"/>
              <a:t>Aggregate Costs – Revenue Balance</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47</a:t>
            </a:fld>
            <a:endParaRPr lang="en-US" dirty="0"/>
          </a:p>
        </p:txBody>
      </p:sp>
      <p:sp>
        <p:nvSpPr>
          <p:cNvPr id="5" name="Content Placeholder 2"/>
          <p:cNvSpPr>
            <a:spLocks noGrp="1"/>
          </p:cNvSpPr>
          <p:nvPr>
            <p:ph idx="1"/>
          </p:nvPr>
        </p:nvSpPr>
        <p:spPr>
          <a:xfrm>
            <a:off x="200025" y="761999"/>
            <a:ext cx="8829675" cy="4953001"/>
          </a:xfrm>
        </p:spPr>
        <p:txBody>
          <a:bodyPr>
            <a:normAutofit/>
          </a:bodyPr>
          <a:lstStyle/>
          <a:p>
            <a:pPr marL="0" indent="0">
              <a:buNone/>
            </a:pPr>
            <a:endParaRPr lang="en-US" sz="1800" u="sng" dirty="0" smtClean="0"/>
          </a:p>
          <a:p>
            <a:r>
              <a:rPr lang="en-US" sz="1800" dirty="0" smtClean="0"/>
              <a:t>During FY 2015, the USPTO focused on financial risk management, priorities for spending, revenue estimates and collections, and the size of operating reserves to mitigate financial and operational risk.  This included:</a:t>
            </a:r>
          </a:p>
          <a:p>
            <a:pPr lvl="1">
              <a:buFont typeface="Arial" panose="020B0604020202020204" pitchFamily="34" charset="0"/>
              <a:buChar char="•"/>
            </a:pPr>
            <a:r>
              <a:rPr lang="en-US" sz="1800" dirty="0" smtClean="0"/>
              <a:t>Beginning a comprehensive review of all USPTO operating requirements,</a:t>
            </a:r>
          </a:p>
          <a:p>
            <a:pPr lvl="1">
              <a:buFont typeface="Arial" panose="020B0604020202020204" pitchFamily="34" charset="0"/>
              <a:buChar char="•"/>
            </a:pPr>
            <a:r>
              <a:rPr lang="en-US" sz="1800" dirty="0" smtClean="0"/>
              <a:t>Initiating the biennial fee review process, and</a:t>
            </a:r>
          </a:p>
          <a:p>
            <a:pPr lvl="1">
              <a:buFont typeface="Arial" panose="020B0604020202020204" pitchFamily="34" charset="0"/>
              <a:buChar char="•"/>
            </a:pPr>
            <a:r>
              <a:rPr lang="en-US" sz="1800" dirty="0" smtClean="0"/>
              <a:t>Committing to maintaining a minimal patent operating reserve level </a:t>
            </a:r>
            <a:r>
              <a:rPr lang="en-US" sz="1800" i="1" dirty="0" smtClean="0"/>
              <a:t>[see Appendix J for details]</a:t>
            </a:r>
          </a:p>
          <a:p>
            <a:r>
              <a:rPr lang="en-US" sz="1800" dirty="0" smtClean="0"/>
              <a:t>The comprehensive funding review is currently under way and the results will be presented in the FY 2017 President’s Budget.</a:t>
            </a:r>
          </a:p>
          <a:p>
            <a:r>
              <a:rPr lang="en-US" sz="1800" dirty="0" smtClean="0"/>
              <a:t>The biennial fee review has resulted in the proposed fee schedule addressed in this briefing.  Under this proposed schedule, targeted fees would be adjusted, as well as patent fee revenue </a:t>
            </a:r>
            <a:r>
              <a:rPr lang="en-US" sz="1800" i="1" dirty="0" smtClean="0"/>
              <a:t>[see Attachment – Table of Patent Fee Adjustments and Appendix F for details].</a:t>
            </a:r>
          </a:p>
          <a:p>
            <a:endParaRPr lang="en-US" sz="1600" dirty="0"/>
          </a:p>
          <a:p>
            <a:pPr marL="0" indent="0">
              <a:buNone/>
            </a:pPr>
            <a:endParaRPr lang="en-US" sz="1600" dirty="0"/>
          </a:p>
        </p:txBody>
      </p:sp>
    </p:spTree>
    <p:extLst>
      <p:ext uri="{BB962C8B-B14F-4D97-AF65-F5344CB8AC3E}">
        <p14:creationId xmlns:p14="http://schemas.microsoft.com/office/powerpoint/2010/main" val="3250745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071"/>
            <a:ext cx="8229600" cy="884058"/>
          </a:xfrm>
        </p:spPr>
        <p:txBody>
          <a:bodyPr>
            <a:normAutofit/>
          </a:bodyPr>
          <a:lstStyle/>
          <a:p>
            <a:r>
              <a:rPr lang="en-US" sz="3600" dirty="0" smtClean="0"/>
              <a:t>Aggregate Costs – Revenue Balance</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48</a:t>
            </a:fld>
            <a:endParaRPr lang="en-US" dirty="0"/>
          </a:p>
        </p:txBody>
      </p:sp>
      <p:sp>
        <p:nvSpPr>
          <p:cNvPr id="5" name="Content Placeholder 2"/>
          <p:cNvSpPr>
            <a:spLocks noGrp="1"/>
          </p:cNvSpPr>
          <p:nvPr>
            <p:ph idx="1"/>
          </p:nvPr>
        </p:nvSpPr>
        <p:spPr>
          <a:xfrm>
            <a:off x="200025" y="1076325"/>
            <a:ext cx="8486775" cy="3648076"/>
          </a:xfrm>
        </p:spPr>
        <p:txBody>
          <a:bodyPr>
            <a:normAutofit/>
          </a:bodyPr>
          <a:lstStyle/>
          <a:p>
            <a:pPr marL="0" indent="0">
              <a:buNone/>
            </a:pPr>
            <a:endParaRPr lang="en-US" sz="1800" u="sng" dirty="0" smtClean="0"/>
          </a:p>
          <a:p>
            <a:r>
              <a:rPr lang="en-US" sz="1800" dirty="0" smtClean="0"/>
              <a:t>To ensure the USPTO’s core operations are shielded from financial shock, the USPTO has identified an optimal operating reserve balance that it wishes to maintain, and a minimum, or lower bound, operating reserve size in which the USPTO will operate while building the operating reserve to the optimal level </a:t>
            </a:r>
            <a:r>
              <a:rPr lang="en-US" sz="1800" i="1" dirty="0" smtClean="0"/>
              <a:t>[see Appendix J for details].</a:t>
            </a:r>
            <a:endParaRPr lang="en-US" sz="1800" i="1" dirty="0"/>
          </a:p>
          <a:p>
            <a:endParaRPr lang="en-US" sz="1600" dirty="0"/>
          </a:p>
          <a:p>
            <a:pPr marL="0" indent="0">
              <a:buNone/>
            </a:pPr>
            <a:endParaRPr lang="en-US" sz="1600" dirty="0"/>
          </a:p>
        </p:txBody>
      </p:sp>
    </p:spTree>
    <p:extLst>
      <p:ext uri="{BB962C8B-B14F-4D97-AF65-F5344CB8AC3E}">
        <p14:creationId xmlns:p14="http://schemas.microsoft.com/office/powerpoint/2010/main" val="2670258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Aggregate Cost Distribution "/>
          <p:cNvSpPr>
            <a:spLocks noGrp="1"/>
          </p:cNvSpPr>
          <p:nvPr>
            <p:ph type="title"/>
          </p:nvPr>
        </p:nvSpPr>
        <p:spPr/>
        <p:txBody>
          <a:bodyPr>
            <a:noAutofit/>
          </a:bodyPr>
          <a:lstStyle/>
          <a:p>
            <a:r>
              <a:rPr lang="en-US" sz="3600" dirty="0" smtClean="0"/>
              <a:t>Aggregate Cost Distribution	</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49</a:t>
            </a:fld>
            <a:endParaRPr lang="en-US" dirty="0">
              <a:solidFill>
                <a:prstClr val="black">
                  <a:tint val="75000"/>
                </a:prstClr>
              </a:solidFill>
            </a:endParaRPr>
          </a:p>
        </p:txBody>
      </p:sp>
      <p:graphicFrame>
        <p:nvGraphicFramePr>
          <p:cNvPr id="5" name="Aggregate Cost Distribution" descr="Pie Chart depicting the breakout of how fees are spent on activities that directly support patent examination and patent information resources and IT infrastructure.&#10;&#10;- Patent Examining: 69%&#10;- Management Goal-Allocated: 22%&#10;- Patent Information Resources: 5%&#10;- Patent Trial and Appeals: 4%" title="Aggregate Cost Distribution "/>
          <p:cNvGraphicFramePr>
            <a:graphicFrameLocks/>
          </p:cNvGraphicFramePr>
          <p:nvPr>
            <p:extLst>
              <p:ext uri="{D42A27DB-BD31-4B8C-83A1-F6EECF244321}">
                <p14:modId xmlns:p14="http://schemas.microsoft.com/office/powerpoint/2010/main" val="957313429"/>
              </p:ext>
            </p:extLst>
          </p:nvPr>
        </p:nvGraphicFramePr>
        <p:xfrm>
          <a:off x="3267075" y="514367"/>
          <a:ext cx="5791200" cy="38957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descr="Pie chart depicting the percentage of patent fees used to support underlying mission support services. These percentages make up the 22% Management Goal-Allocated portion of the overall collection of patent fees.&#10;&#10;- IT Infrastructure and IT support Services: 47%&#10;- Miscellaneous General Expense (cross-cutting expenses such as rent, utilities, telecommunications, and lease management): 32%&#10;- Human Resource Management and Administrative Services: 8%&#10;- Management Information Resources: 6%&#10;- Financial Management Services: 3%&#10;- Legal Services: 3%&#10;- Executive Direction and Communications: 1%" title="Aggregate Cost Distribution "/>
          <p:cNvGraphicFramePr>
            <a:graphicFrameLocks/>
          </p:cNvGraphicFramePr>
          <p:nvPr>
            <p:extLst>
              <p:ext uri="{D42A27DB-BD31-4B8C-83A1-F6EECF244321}">
                <p14:modId xmlns:p14="http://schemas.microsoft.com/office/powerpoint/2010/main" val="3152410871"/>
              </p:ext>
            </p:extLst>
          </p:nvPr>
        </p:nvGraphicFramePr>
        <p:xfrm>
          <a:off x="0" y="2362200"/>
          <a:ext cx="5204460" cy="335280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bwMode="auto">
          <a:xfrm flipH="1">
            <a:off x="2266952" y="2809875"/>
            <a:ext cx="1352548" cy="900107"/>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H="1">
            <a:off x="4362450" y="3463925"/>
            <a:ext cx="1238252" cy="1216025"/>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76200" y="5364718"/>
            <a:ext cx="9067800" cy="246221"/>
          </a:xfrm>
          <a:prstGeom prst="rect">
            <a:avLst/>
          </a:prstGeom>
          <a:noFill/>
        </p:spPr>
        <p:txBody>
          <a:bodyPr wrap="square" rtlCol="0">
            <a:spAutoFit/>
          </a:bodyPr>
          <a:lstStyle/>
          <a:p>
            <a:pPr marL="60325" indent="-60325" fontAlgn="base">
              <a:spcBef>
                <a:spcPct val="50000"/>
              </a:spcBef>
              <a:spcAft>
                <a:spcPct val="0"/>
              </a:spcAft>
            </a:pPr>
            <a:r>
              <a:rPr lang="en-US" sz="1000" baseline="30000" dirty="0">
                <a:solidFill>
                  <a:srgbClr val="00246C"/>
                </a:solidFill>
              </a:rPr>
              <a:t>*</a:t>
            </a:r>
            <a:r>
              <a:rPr lang="en-US" sz="1000" dirty="0">
                <a:solidFill>
                  <a:srgbClr val="00246C"/>
                </a:solidFill>
              </a:rPr>
              <a:t> </a:t>
            </a:r>
            <a:r>
              <a:rPr lang="en-US" sz="1000" dirty="0" smtClean="0">
                <a:solidFill>
                  <a:srgbClr val="00246C"/>
                </a:solidFill>
              </a:rPr>
              <a:t>Miscellaneous General Expense (MGE) </a:t>
            </a:r>
            <a:r>
              <a:rPr lang="en-US" sz="1000" dirty="0">
                <a:solidFill>
                  <a:srgbClr val="00246C"/>
                </a:solidFill>
              </a:rPr>
              <a:t>includes </a:t>
            </a:r>
            <a:r>
              <a:rPr lang="en-US" sz="1000" dirty="0" smtClean="0">
                <a:solidFill>
                  <a:srgbClr val="00246C"/>
                </a:solidFill>
              </a:rPr>
              <a:t>cross-cutting </a:t>
            </a:r>
            <a:r>
              <a:rPr lang="en-US" sz="1000" dirty="0">
                <a:solidFill>
                  <a:srgbClr val="00246C"/>
                </a:solidFill>
              </a:rPr>
              <a:t>expenses such as rent, utilities, </a:t>
            </a:r>
            <a:r>
              <a:rPr lang="en-US" sz="1000" dirty="0" smtClean="0">
                <a:solidFill>
                  <a:srgbClr val="00246C"/>
                </a:solidFill>
              </a:rPr>
              <a:t>telecommunications</a:t>
            </a:r>
            <a:r>
              <a:rPr lang="en-US" sz="1000" dirty="0">
                <a:solidFill>
                  <a:srgbClr val="00246C"/>
                </a:solidFill>
              </a:rPr>
              <a:t>, and lease management.</a:t>
            </a:r>
          </a:p>
        </p:txBody>
      </p:sp>
      <p:sp>
        <p:nvSpPr>
          <p:cNvPr id="15" name="Content Placeholder 2"/>
          <p:cNvSpPr txBox="1">
            <a:spLocks/>
          </p:cNvSpPr>
          <p:nvPr/>
        </p:nvSpPr>
        <p:spPr bwMode="auto">
          <a:xfrm>
            <a:off x="76200" y="952501"/>
            <a:ext cx="3752850" cy="178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6002D"/>
              </a:buClr>
              <a:buSzPct val="75000"/>
              <a:buFont typeface="Wingdings" pitchFamily="2" charset="2"/>
              <a:buChar char="¦"/>
              <a:defRPr sz="2800">
                <a:solidFill>
                  <a:srgbClr val="00246C"/>
                </a:solidFill>
                <a:latin typeface="+mn-lt"/>
                <a:ea typeface="+mn-ea"/>
                <a:cs typeface="+mn-cs"/>
              </a:defRPr>
            </a:lvl1pPr>
            <a:lvl2pPr marL="742950" indent="-285750" algn="l" rtl="0" eaLnBrk="0" fontAlgn="base" hangingPunct="0">
              <a:spcBef>
                <a:spcPct val="20000"/>
              </a:spcBef>
              <a:spcAft>
                <a:spcPct val="0"/>
              </a:spcAft>
              <a:buClr>
                <a:srgbClr val="86002D"/>
              </a:buClr>
              <a:buSzPct val="75000"/>
              <a:buFont typeface="Wingdings" pitchFamily="2" charset="2"/>
              <a:buChar char="Ä"/>
              <a:defRPr sz="2400">
                <a:solidFill>
                  <a:srgbClr val="00246C"/>
                </a:solidFill>
                <a:latin typeface="+mn-lt"/>
              </a:defRPr>
            </a:lvl2pPr>
            <a:lvl3pPr marL="1143000" indent="-228600" algn="l" rtl="0" eaLnBrk="0" fontAlgn="base" hangingPunct="0">
              <a:spcBef>
                <a:spcPct val="20000"/>
              </a:spcBef>
              <a:spcAft>
                <a:spcPct val="0"/>
              </a:spcAft>
              <a:buClr>
                <a:srgbClr val="86002D"/>
              </a:buClr>
              <a:buSzPct val="75000"/>
              <a:buFont typeface="Wingdings" pitchFamily="2" charset="2"/>
              <a:buChar char="ð"/>
              <a:defRPr sz="2000">
                <a:solidFill>
                  <a:srgbClr val="00246C"/>
                </a:solidFill>
                <a:latin typeface="+mn-lt"/>
              </a:defRPr>
            </a:lvl3pPr>
            <a:lvl4pPr marL="1600200" indent="-228600" algn="l" rtl="0" eaLnBrk="0" fontAlgn="base" hangingPunct="0">
              <a:spcBef>
                <a:spcPct val="20000"/>
              </a:spcBef>
              <a:spcAft>
                <a:spcPct val="0"/>
              </a:spcAft>
              <a:buClr>
                <a:srgbClr val="86002D"/>
              </a:buClr>
              <a:buFont typeface="Times New Roman" pitchFamily="18" charset="0"/>
              <a:buChar char="•"/>
              <a:defRPr sz="2000">
                <a:solidFill>
                  <a:srgbClr val="00246C"/>
                </a:solidFill>
                <a:latin typeface="+mn-lt"/>
              </a:defRPr>
            </a:lvl4pPr>
            <a:lvl5pPr marL="2057400" indent="-228600" algn="l" rtl="0" eaLnBrk="0" fontAlgn="base" hangingPunct="0">
              <a:spcBef>
                <a:spcPct val="20000"/>
              </a:spcBef>
              <a:spcAft>
                <a:spcPct val="0"/>
              </a:spcAft>
              <a:buClr>
                <a:srgbClr val="86002D"/>
              </a:buClr>
              <a:buFont typeface="Times New Roman" pitchFamily="18" charset="0"/>
              <a:buChar char="»"/>
              <a:defRPr>
                <a:solidFill>
                  <a:srgbClr val="00246C"/>
                </a:solidFill>
                <a:latin typeface="+mn-lt"/>
              </a:defRPr>
            </a:lvl5pPr>
            <a:lvl6pPr marL="25146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6pPr>
            <a:lvl7pPr marL="29718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7pPr>
            <a:lvl8pPr marL="34290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8pPr>
            <a:lvl9pPr marL="38862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9pPr>
          </a:lstStyle>
          <a:p>
            <a:pPr marL="0" indent="0">
              <a:buFont typeface="Wingdings" pitchFamily="2" charset="2"/>
              <a:buNone/>
            </a:pPr>
            <a:r>
              <a:rPr lang="en-US" sz="1800" dirty="0" smtClean="0">
                <a:solidFill>
                  <a:schemeClr val="tx1"/>
                </a:solidFill>
              </a:rPr>
              <a:t>A majority </a:t>
            </a:r>
            <a:r>
              <a:rPr lang="en-US" sz="1800" dirty="0">
                <a:solidFill>
                  <a:schemeClr val="tx1"/>
                </a:solidFill>
              </a:rPr>
              <a:t>of the fees used to support the patent operation are spent on activities that directly support patent examination and </a:t>
            </a:r>
            <a:r>
              <a:rPr lang="en-US" sz="1800" dirty="0" smtClean="0">
                <a:solidFill>
                  <a:schemeClr val="tx1"/>
                </a:solidFill>
              </a:rPr>
              <a:t>patent information resources and IT infrastructure</a:t>
            </a:r>
            <a:endParaRPr lang="en-US" sz="1800" dirty="0">
              <a:solidFill>
                <a:schemeClr val="tx1"/>
              </a:solidFill>
            </a:endParaRPr>
          </a:p>
          <a:p>
            <a:endParaRPr lang="en-US" sz="1400" dirty="0" smtClean="0"/>
          </a:p>
        </p:txBody>
      </p:sp>
      <p:sp>
        <p:nvSpPr>
          <p:cNvPr id="16" name="Content Placeholder 2"/>
          <p:cNvSpPr txBox="1">
            <a:spLocks/>
          </p:cNvSpPr>
          <p:nvPr/>
        </p:nvSpPr>
        <p:spPr bwMode="auto">
          <a:xfrm>
            <a:off x="5600702" y="3971925"/>
            <a:ext cx="3124200"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6002D"/>
              </a:buClr>
              <a:buSzPct val="75000"/>
              <a:buFont typeface="Wingdings" pitchFamily="2" charset="2"/>
              <a:buChar char="¦"/>
              <a:defRPr sz="2800">
                <a:solidFill>
                  <a:srgbClr val="00246C"/>
                </a:solidFill>
                <a:latin typeface="+mn-lt"/>
                <a:ea typeface="+mn-ea"/>
                <a:cs typeface="+mn-cs"/>
              </a:defRPr>
            </a:lvl1pPr>
            <a:lvl2pPr marL="742950" indent="-285750" algn="l" rtl="0" eaLnBrk="0" fontAlgn="base" hangingPunct="0">
              <a:spcBef>
                <a:spcPct val="20000"/>
              </a:spcBef>
              <a:spcAft>
                <a:spcPct val="0"/>
              </a:spcAft>
              <a:buClr>
                <a:srgbClr val="86002D"/>
              </a:buClr>
              <a:buSzPct val="75000"/>
              <a:buFont typeface="Wingdings" pitchFamily="2" charset="2"/>
              <a:buChar char="Ä"/>
              <a:defRPr sz="2400">
                <a:solidFill>
                  <a:srgbClr val="00246C"/>
                </a:solidFill>
                <a:latin typeface="+mn-lt"/>
              </a:defRPr>
            </a:lvl2pPr>
            <a:lvl3pPr marL="1143000" indent="-228600" algn="l" rtl="0" eaLnBrk="0" fontAlgn="base" hangingPunct="0">
              <a:spcBef>
                <a:spcPct val="20000"/>
              </a:spcBef>
              <a:spcAft>
                <a:spcPct val="0"/>
              </a:spcAft>
              <a:buClr>
                <a:srgbClr val="86002D"/>
              </a:buClr>
              <a:buSzPct val="75000"/>
              <a:buFont typeface="Wingdings" pitchFamily="2" charset="2"/>
              <a:buChar char="ð"/>
              <a:defRPr sz="2000">
                <a:solidFill>
                  <a:srgbClr val="00246C"/>
                </a:solidFill>
                <a:latin typeface="+mn-lt"/>
              </a:defRPr>
            </a:lvl3pPr>
            <a:lvl4pPr marL="1600200" indent="-228600" algn="l" rtl="0" eaLnBrk="0" fontAlgn="base" hangingPunct="0">
              <a:spcBef>
                <a:spcPct val="20000"/>
              </a:spcBef>
              <a:spcAft>
                <a:spcPct val="0"/>
              </a:spcAft>
              <a:buClr>
                <a:srgbClr val="86002D"/>
              </a:buClr>
              <a:buFont typeface="Times New Roman" pitchFamily="18" charset="0"/>
              <a:buChar char="•"/>
              <a:defRPr sz="2000">
                <a:solidFill>
                  <a:srgbClr val="00246C"/>
                </a:solidFill>
                <a:latin typeface="+mn-lt"/>
              </a:defRPr>
            </a:lvl4pPr>
            <a:lvl5pPr marL="2057400" indent="-228600" algn="l" rtl="0" eaLnBrk="0" fontAlgn="base" hangingPunct="0">
              <a:spcBef>
                <a:spcPct val="20000"/>
              </a:spcBef>
              <a:spcAft>
                <a:spcPct val="0"/>
              </a:spcAft>
              <a:buClr>
                <a:srgbClr val="86002D"/>
              </a:buClr>
              <a:buFont typeface="Times New Roman" pitchFamily="18" charset="0"/>
              <a:buChar char="»"/>
              <a:defRPr>
                <a:solidFill>
                  <a:srgbClr val="00246C"/>
                </a:solidFill>
                <a:latin typeface="+mn-lt"/>
              </a:defRPr>
            </a:lvl5pPr>
            <a:lvl6pPr marL="25146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6pPr>
            <a:lvl7pPr marL="29718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7pPr>
            <a:lvl8pPr marL="34290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8pPr>
            <a:lvl9pPr marL="38862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9pPr>
          </a:lstStyle>
          <a:p>
            <a:pPr marL="0" indent="0" algn="ctr">
              <a:buFont typeface="Wingdings" pitchFamily="2" charset="2"/>
              <a:buNone/>
            </a:pPr>
            <a:r>
              <a:rPr lang="en-US" sz="1800" dirty="0" smtClean="0">
                <a:solidFill>
                  <a:schemeClr val="tx1"/>
                </a:solidFill>
              </a:rPr>
              <a:t>A percentage of patent fees are used to support underlying mission support services</a:t>
            </a:r>
          </a:p>
        </p:txBody>
      </p:sp>
      <p:sp>
        <p:nvSpPr>
          <p:cNvPr id="3" name="TextBox 2"/>
          <p:cNvSpPr txBox="1"/>
          <p:nvPr/>
        </p:nvSpPr>
        <p:spPr>
          <a:xfrm>
            <a:off x="2036900" y="3051055"/>
            <a:ext cx="1430200" cy="400110"/>
          </a:xfrm>
          <a:prstGeom prst="rect">
            <a:avLst/>
          </a:prstGeom>
          <a:noFill/>
        </p:spPr>
        <p:txBody>
          <a:bodyPr wrap="none" rtlCol="0">
            <a:spAutoFit/>
          </a:bodyPr>
          <a:lstStyle/>
          <a:p>
            <a:pPr algn="ctr"/>
            <a:r>
              <a:rPr lang="en-US" sz="1000" b="1" dirty="0" smtClean="0"/>
              <a:t>Management Goal – </a:t>
            </a:r>
          </a:p>
          <a:p>
            <a:pPr algn="ctr"/>
            <a:r>
              <a:rPr lang="en-US" sz="1000" b="1" dirty="0" smtClean="0"/>
              <a:t>Allocated</a:t>
            </a:r>
            <a:endParaRPr lang="en-US" sz="1000" b="1" dirty="0"/>
          </a:p>
        </p:txBody>
      </p:sp>
    </p:spTree>
    <p:extLst>
      <p:ext uri="{BB962C8B-B14F-4D97-AF65-F5344CB8AC3E}">
        <p14:creationId xmlns:p14="http://schemas.microsoft.com/office/powerpoint/2010/main" val="710626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USPTO Funding Model</a:t>
            </a:r>
            <a:endParaRPr lang="en-US" sz="3600" dirty="0"/>
          </a:p>
        </p:txBody>
      </p:sp>
      <p:sp>
        <p:nvSpPr>
          <p:cNvPr id="3" name="Slide Number Placeholder 2"/>
          <p:cNvSpPr>
            <a:spLocks noGrp="1"/>
          </p:cNvSpPr>
          <p:nvPr>
            <p:ph type="sldNum" sz="quarter" idx="12"/>
          </p:nvPr>
        </p:nvSpPr>
        <p:spPr/>
        <p:txBody>
          <a:bodyPr/>
          <a:lstStyle/>
          <a:p>
            <a:fld id="{92DA454B-C859-4892-B9FA-68B588C9F547}" type="slidenum">
              <a:rPr lang="en-US" smtClean="0"/>
              <a:t>5</a:t>
            </a:fld>
            <a:endParaRPr lang="en-US" dirty="0"/>
          </a:p>
        </p:txBody>
      </p:sp>
      <p:sp>
        <p:nvSpPr>
          <p:cNvPr id="4" name="Rectangle 3"/>
          <p:cNvSpPr/>
          <p:nvPr/>
        </p:nvSpPr>
        <p:spPr>
          <a:xfrm>
            <a:off x="76201" y="1224040"/>
            <a:ext cx="8743949" cy="3570208"/>
          </a:xfrm>
          <a:prstGeom prst="rect">
            <a:avLst/>
          </a:prstGeom>
        </p:spPr>
        <p:txBody>
          <a:bodyPr wrap="square">
            <a:spAutoFit/>
          </a:bodyPr>
          <a:lstStyle/>
          <a:p>
            <a:pPr marL="285750" indent="-285750">
              <a:buFont typeface="Arial" panose="020B0604020202020204" pitchFamily="34" charset="0"/>
              <a:buChar char="•"/>
            </a:pPr>
            <a:r>
              <a:rPr lang="en-US" dirty="0"/>
              <a:t>The USPTO operates </a:t>
            </a:r>
            <a:r>
              <a:rPr lang="en-US" dirty="0" smtClean="0"/>
              <a:t>like </a:t>
            </a:r>
            <a:r>
              <a:rPr lang="en-US" dirty="0"/>
              <a:t>a business in certain respects:</a:t>
            </a:r>
          </a:p>
          <a:p>
            <a:pPr marL="742950" lvl="1" indent="-285750">
              <a:buFont typeface="Arial" panose="020B0604020202020204" pitchFamily="34" charset="0"/>
              <a:buChar char="•"/>
            </a:pPr>
            <a:r>
              <a:rPr lang="en-US" dirty="0" smtClean="0"/>
              <a:t>Stakeholders </a:t>
            </a:r>
            <a:r>
              <a:rPr lang="en-US" dirty="0"/>
              <a:t>request products and services and expect them to be delivered </a:t>
            </a:r>
            <a:r>
              <a:rPr lang="en-US" dirty="0" smtClean="0"/>
              <a:t>in either </a:t>
            </a:r>
            <a:r>
              <a:rPr lang="en-US" dirty="0"/>
              <a:t>the current </a:t>
            </a:r>
            <a:r>
              <a:rPr lang="en-US" dirty="0" smtClean="0"/>
              <a:t>or future </a:t>
            </a:r>
            <a:r>
              <a:rPr lang="en-US" dirty="0"/>
              <a:t>years, in accordance with established </a:t>
            </a:r>
            <a:r>
              <a:rPr lang="en-US" dirty="0" smtClean="0"/>
              <a:t>performance metrics.</a:t>
            </a:r>
          </a:p>
          <a:p>
            <a:pPr marL="742950" lvl="1" indent="-285750">
              <a:buFont typeface="Arial" panose="020B0604020202020204" pitchFamily="34" charset="0"/>
              <a:buChar char="•"/>
            </a:pPr>
            <a:r>
              <a:rPr lang="en-US" dirty="0" smtClean="0"/>
              <a:t>The </a:t>
            </a:r>
            <a:r>
              <a:rPr lang="en-US" dirty="0"/>
              <a:t>aggregate cost </a:t>
            </a:r>
            <a:r>
              <a:rPr lang="en-US" dirty="0" smtClean="0"/>
              <a:t>[</a:t>
            </a:r>
            <a:r>
              <a:rPr lang="en-US" i="1" dirty="0" smtClean="0"/>
              <a:t>see Appendix E for details</a:t>
            </a:r>
            <a:r>
              <a:rPr lang="en-US" dirty="0" smtClean="0"/>
              <a:t>] </a:t>
            </a:r>
            <a:r>
              <a:rPr lang="en-US" dirty="0"/>
              <a:t>of providing </a:t>
            </a:r>
            <a:r>
              <a:rPr lang="en-US" dirty="0" smtClean="0"/>
              <a:t>patent </a:t>
            </a:r>
            <a:r>
              <a:rPr lang="en-US" dirty="0"/>
              <a:t>products and </a:t>
            </a:r>
            <a:r>
              <a:rPr lang="en-US" dirty="0" smtClean="0"/>
              <a:t>services (budgetary requirements</a:t>
            </a:r>
            <a:r>
              <a:rPr lang="en-US" dirty="0"/>
              <a:t>) are funded from the aggregate revenue [</a:t>
            </a:r>
            <a:r>
              <a:rPr lang="en-US" i="1" dirty="0"/>
              <a:t>see Appendix F </a:t>
            </a:r>
            <a:r>
              <a:rPr lang="en-US" i="1" dirty="0" smtClean="0"/>
              <a:t>for details</a:t>
            </a:r>
            <a:r>
              <a:rPr lang="en-US" dirty="0"/>
              <a:t>] derived from patent </a:t>
            </a:r>
            <a:r>
              <a:rPr lang="en-US" dirty="0" smtClean="0"/>
              <a:t>fees and funding from the operating reserve.</a:t>
            </a:r>
          </a:p>
          <a:p>
            <a:endParaRPr lang="en-US" dirty="0"/>
          </a:p>
          <a:p>
            <a:pPr marL="285750" indent="-285750">
              <a:buFont typeface="Arial" panose="020B0604020202020204" pitchFamily="34" charset="0"/>
              <a:buChar char="•"/>
            </a:pPr>
            <a:r>
              <a:rPr lang="en-US" dirty="0" smtClean="0"/>
              <a:t>Every year more than half a million patent applications are filed, bringing </a:t>
            </a:r>
            <a:r>
              <a:rPr lang="en-US" dirty="0"/>
              <a:t>with them </a:t>
            </a:r>
            <a:r>
              <a:rPr lang="en-US" dirty="0" smtClean="0"/>
              <a:t>both fees </a:t>
            </a:r>
            <a:r>
              <a:rPr lang="en-US" dirty="0"/>
              <a:t>(albeit at </a:t>
            </a:r>
            <a:r>
              <a:rPr lang="en-US" dirty="0" smtClean="0"/>
              <a:t>less </a:t>
            </a:r>
            <a:r>
              <a:rPr lang="en-US" dirty="0"/>
              <a:t>than one half the cost to prosecute the </a:t>
            </a:r>
            <a:r>
              <a:rPr lang="en-US" dirty="0" smtClean="0"/>
              <a:t>application) and </a:t>
            </a:r>
            <a:r>
              <a:rPr lang="en-US" dirty="0"/>
              <a:t>the associated workload in patent examination</a:t>
            </a:r>
            <a:r>
              <a:rPr lang="en-US" dirty="0" smtClean="0"/>
              <a:t>.</a:t>
            </a:r>
          </a:p>
          <a:p>
            <a:endParaRPr lang="en-US" sz="1000" dirty="0"/>
          </a:p>
        </p:txBody>
      </p:sp>
    </p:spTree>
    <p:extLst>
      <p:ext uri="{BB962C8B-B14F-4D97-AF65-F5344CB8AC3E}">
        <p14:creationId xmlns:p14="http://schemas.microsoft.com/office/powerpoint/2010/main" val="3081531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997"/>
            <a:ext cx="8229600" cy="884058"/>
          </a:xfrm>
        </p:spPr>
        <p:txBody>
          <a:bodyPr>
            <a:noAutofit/>
          </a:bodyPr>
          <a:lstStyle/>
          <a:p>
            <a:r>
              <a:rPr lang="en-US" sz="3600" dirty="0" smtClean="0"/>
              <a:t>Aggregate Cost Calculation Methodology</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50</a:t>
            </a:fld>
            <a:endParaRPr lang="en-US" dirty="0"/>
          </a:p>
        </p:txBody>
      </p:sp>
      <p:sp>
        <p:nvSpPr>
          <p:cNvPr id="5" name="Content Placeholder 2"/>
          <p:cNvSpPr>
            <a:spLocks noGrp="1"/>
          </p:cNvSpPr>
          <p:nvPr>
            <p:ph idx="1"/>
          </p:nvPr>
        </p:nvSpPr>
        <p:spPr>
          <a:xfrm>
            <a:off x="381000" y="1409700"/>
            <a:ext cx="8534400" cy="4086225"/>
          </a:xfrm>
        </p:spPr>
        <p:txBody>
          <a:bodyPr/>
          <a:lstStyle/>
          <a:p>
            <a:r>
              <a:rPr lang="en-US" sz="1800" dirty="0"/>
              <a:t>The </a:t>
            </a:r>
            <a:r>
              <a:rPr lang="en-US" sz="1800" i="1" dirty="0"/>
              <a:t>USPTO </a:t>
            </a:r>
            <a:r>
              <a:rPr lang="en-US" sz="1800" i="1" dirty="0" smtClean="0"/>
              <a:t>2014 </a:t>
            </a:r>
            <a:r>
              <a:rPr lang="en-US" sz="1800" i="1" dirty="0"/>
              <a:t>– </a:t>
            </a:r>
            <a:r>
              <a:rPr lang="en-US" sz="1800" i="1" dirty="0" smtClean="0"/>
              <a:t>2018 </a:t>
            </a:r>
            <a:r>
              <a:rPr lang="en-US" sz="1800" i="1" dirty="0"/>
              <a:t>Strategic </a:t>
            </a:r>
            <a:r>
              <a:rPr lang="en-US" sz="1800" i="1" dirty="0" smtClean="0"/>
              <a:t>Plan </a:t>
            </a:r>
            <a:r>
              <a:rPr lang="en-US" sz="1800" dirty="0" smtClean="0"/>
              <a:t>is the foundation for defining priorities and activities upon which the USPTO calculates its aggregate costs to </a:t>
            </a:r>
            <a:r>
              <a:rPr lang="en-US" sz="1800" dirty="0"/>
              <a:t>support the goals and objectives of the </a:t>
            </a:r>
            <a:r>
              <a:rPr lang="en-US" sz="1800" dirty="0" smtClean="0"/>
              <a:t>multi-year plan.</a:t>
            </a:r>
            <a:endParaRPr lang="en-US" sz="1800" dirty="0"/>
          </a:p>
          <a:p>
            <a:r>
              <a:rPr lang="en-US" sz="1800" dirty="0" smtClean="0"/>
              <a:t>When calculating aggregate costs, the USPTO reviews its key strategic initiatives, goals, and performance targets to ensure they continue to be aligned with annual plans – reassessments are made as necessary.</a:t>
            </a:r>
          </a:p>
          <a:p>
            <a:r>
              <a:rPr lang="en-US" sz="1800" dirty="0" smtClean="0"/>
              <a:t>The calculations supporting the most significant patent operating cost – patent examining activities– begin with analyzing and forecasting the estimated application filings coming into the USPTO and the necessary examination capacity, with the associated production and workload statistics.  These statistics are monetized by estimating the salaries and benefits that will be required for the personnel carrying out the examination activities, other non salary and benefits costs, such as production workload contracts, and the cost of publishing patents</a:t>
            </a:r>
            <a:r>
              <a:rPr lang="en-US" sz="1600" dirty="0" smtClean="0">
                <a:ea typeface="+mn-ea"/>
                <a:cs typeface="+mn-cs"/>
              </a:rPr>
              <a:t>.  </a:t>
            </a:r>
            <a:endParaRPr lang="en-US" sz="1600" dirty="0">
              <a:ea typeface="+mn-ea"/>
              <a:cs typeface="+mn-cs"/>
            </a:endParaRPr>
          </a:p>
          <a:p>
            <a:pPr lvl="1"/>
            <a:endParaRPr lang="en-US" sz="1200" dirty="0" smtClean="0"/>
          </a:p>
        </p:txBody>
      </p:sp>
    </p:spTree>
    <p:extLst>
      <p:ext uri="{BB962C8B-B14F-4D97-AF65-F5344CB8AC3E}">
        <p14:creationId xmlns:p14="http://schemas.microsoft.com/office/powerpoint/2010/main" val="513039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DA454B-C859-4892-B9FA-68B588C9F547}" type="slidenum">
              <a:rPr lang="en-US" smtClean="0"/>
              <a:t>51</a:t>
            </a:fld>
            <a:endParaRPr lang="en-US" dirty="0"/>
          </a:p>
        </p:txBody>
      </p:sp>
      <p:sp>
        <p:nvSpPr>
          <p:cNvPr id="5" name="Content Placeholder 2"/>
          <p:cNvSpPr>
            <a:spLocks noGrp="1"/>
          </p:cNvSpPr>
          <p:nvPr>
            <p:ph idx="1"/>
          </p:nvPr>
        </p:nvSpPr>
        <p:spPr>
          <a:xfrm>
            <a:off x="228601" y="1238250"/>
            <a:ext cx="8791574" cy="4876800"/>
          </a:xfrm>
        </p:spPr>
        <p:txBody>
          <a:bodyPr>
            <a:normAutofit/>
          </a:bodyPr>
          <a:lstStyle/>
          <a:p>
            <a:r>
              <a:rPr lang="en-US" sz="1800" dirty="0"/>
              <a:t>Aside from analyzing the examination capacity, this same process is repeated for each of the activities supporting the patent operation (e.g., </a:t>
            </a:r>
            <a:r>
              <a:rPr lang="en-US" sz="1800" dirty="0" smtClean="0"/>
              <a:t>ex parte appeals, IT resources</a:t>
            </a:r>
            <a:r>
              <a:rPr lang="en-US" sz="1800" dirty="0"/>
              <a:t>, and operational support).</a:t>
            </a:r>
          </a:p>
          <a:p>
            <a:r>
              <a:rPr lang="en-US" sz="1800" dirty="0"/>
              <a:t>All of these estimated prospective </a:t>
            </a:r>
            <a:r>
              <a:rPr lang="en-US" sz="1800" dirty="0" smtClean="0"/>
              <a:t>costs, including the minimal </a:t>
            </a:r>
            <a:r>
              <a:rPr lang="en-US" sz="1800" dirty="0"/>
              <a:t>operating </a:t>
            </a:r>
            <a:r>
              <a:rPr lang="en-US" sz="1800" dirty="0" smtClean="0"/>
              <a:t>reserve balance, are </a:t>
            </a:r>
            <a:r>
              <a:rPr lang="en-US" sz="1800" dirty="0"/>
              <a:t>summarized to obtain the total aggregate prospective cost for the patent </a:t>
            </a:r>
            <a:r>
              <a:rPr lang="en-US" sz="1800" dirty="0" smtClean="0"/>
              <a:t>operation.</a:t>
            </a:r>
            <a:endParaRPr lang="en-US" sz="1800" dirty="0"/>
          </a:p>
          <a:p>
            <a:r>
              <a:rPr lang="en-US" sz="1800" dirty="0" smtClean="0"/>
              <a:t>This process takes several months to complete.  Requests and suggestions for increases and decreases to specific activities, or new initiatives, are reviewed and approved at the executive level.</a:t>
            </a:r>
          </a:p>
          <a:p>
            <a:r>
              <a:rPr lang="en-US" sz="1800" dirty="0" smtClean="0"/>
              <a:t>The USPTO continuously reviews its activities to identify opportunities for cost savings and/or activities that can be redirected to higher priority items. </a:t>
            </a:r>
          </a:p>
          <a:p>
            <a:r>
              <a:rPr lang="en-US" sz="1800" dirty="0" smtClean="0"/>
              <a:t>The graphic on the following page outlines the cost environment of the USPTO.  A majority of the USPTO’s spending is on items for which the USPTO has limited discretion in choosing to pay for, such as patent examination and publishing, maintaining and operating supporting IT systems, rent, and utilities. </a:t>
            </a:r>
          </a:p>
        </p:txBody>
      </p:sp>
      <p:sp>
        <p:nvSpPr>
          <p:cNvPr id="7" name="Title 1"/>
          <p:cNvSpPr>
            <a:spLocks noGrp="1"/>
          </p:cNvSpPr>
          <p:nvPr>
            <p:ph type="title"/>
          </p:nvPr>
        </p:nvSpPr>
        <p:spPr>
          <a:xfrm>
            <a:off x="457200" y="177997"/>
            <a:ext cx="8229600" cy="884058"/>
          </a:xfrm>
        </p:spPr>
        <p:txBody>
          <a:bodyPr>
            <a:noAutofit/>
          </a:bodyPr>
          <a:lstStyle/>
          <a:p>
            <a:r>
              <a:rPr lang="en-US" sz="3600" dirty="0" smtClean="0"/>
              <a:t>Aggregate Cost Calculation Methodology (cont.)</a:t>
            </a:r>
            <a:endParaRPr lang="en-US" sz="3600" dirty="0"/>
          </a:p>
        </p:txBody>
      </p:sp>
    </p:spTree>
    <p:extLst>
      <p:ext uri="{BB962C8B-B14F-4D97-AF65-F5344CB8AC3E}">
        <p14:creationId xmlns:p14="http://schemas.microsoft.com/office/powerpoint/2010/main" val="4275828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942"/>
            <a:ext cx="8229600" cy="884058"/>
          </a:xfrm>
        </p:spPr>
        <p:txBody>
          <a:bodyPr>
            <a:normAutofit/>
          </a:bodyPr>
          <a:lstStyle/>
          <a:p>
            <a:r>
              <a:rPr lang="en-US" sz="3600" dirty="0" smtClean="0"/>
              <a:t>Breakdown of Aggregate Costs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52</a:t>
            </a:fld>
            <a:endParaRPr lang="en-US" dirty="0"/>
          </a:p>
        </p:txBody>
      </p:sp>
      <p:sp>
        <p:nvSpPr>
          <p:cNvPr id="5" name="TextBox 20"/>
          <p:cNvSpPr txBox="1">
            <a:spLocks noChangeArrowheads="1"/>
          </p:cNvSpPr>
          <p:nvPr/>
        </p:nvSpPr>
        <p:spPr bwMode="auto">
          <a:xfrm>
            <a:off x="208831" y="973356"/>
            <a:ext cx="8839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800" b="1">
                <a:solidFill>
                  <a:srgbClr val="273C56"/>
                </a:solidFill>
                <a:latin typeface="Helvetica" pitchFamily="34" charset="0"/>
              </a:defRPr>
            </a:lvl1pPr>
            <a:lvl2pPr marL="742950" indent="-285750" eaLnBrk="0" hangingPunct="0">
              <a:defRPr sz="2800" b="1">
                <a:solidFill>
                  <a:srgbClr val="273C56"/>
                </a:solidFill>
                <a:latin typeface="Helvetica" pitchFamily="34" charset="0"/>
              </a:defRPr>
            </a:lvl2pPr>
            <a:lvl3pPr marL="1143000" indent="-228600" eaLnBrk="0" hangingPunct="0">
              <a:defRPr sz="2800" b="1">
                <a:solidFill>
                  <a:srgbClr val="273C56"/>
                </a:solidFill>
                <a:latin typeface="Helvetica" pitchFamily="34" charset="0"/>
              </a:defRPr>
            </a:lvl3pPr>
            <a:lvl4pPr marL="1600200" indent="-228600" eaLnBrk="0" hangingPunct="0">
              <a:defRPr sz="2800" b="1">
                <a:solidFill>
                  <a:srgbClr val="273C56"/>
                </a:solidFill>
                <a:latin typeface="Helvetica" pitchFamily="34" charset="0"/>
              </a:defRPr>
            </a:lvl4pPr>
            <a:lvl5pPr marL="2057400" indent="-228600" eaLnBrk="0" hangingPunct="0">
              <a:defRPr sz="2800" b="1">
                <a:solidFill>
                  <a:srgbClr val="273C56"/>
                </a:solidFill>
                <a:latin typeface="Helvetica" pitchFamily="34" charset="0"/>
              </a:defRPr>
            </a:lvl5pPr>
            <a:lvl6pPr marL="2514600" indent="-228600" eaLnBrk="0" fontAlgn="base" hangingPunct="0">
              <a:spcBef>
                <a:spcPct val="20000"/>
              </a:spcBef>
              <a:spcAft>
                <a:spcPct val="0"/>
              </a:spcAft>
              <a:buChar char="•"/>
              <a:defRPr sz="2800" b="1">
                <a:solidFill>
                  <a:srgbClr val="273C56"/>
                </a:solidFill>
                <a:latin typeface="Helvetica" pitchFamily="34" charset="0"/>
              </a:defRPr>
            </a:lvl6pPr>
            <a:lvl7pPr marL="2971800" indent="-228600" eaLnBrk="0" fontAlgn="base" hangingPunct="0">
              <a:spcBef>
                <a:spcPct val="20000"/>
              </a:spcBef>
              <a:spcAft>
                <a:spcPct val="0"/>
              </a:spcAft>
              <a:buChar char="•"/>
              <a:defRPr sz="2800" b="1">
                <a:solidFill>
                  <a:srgbClr val="273C56"/>
                </a:solidFill>
                <a:latin typeface="Helvetica" pitchFamily="34" charset="0"/>
              </a:defRPr>
            </a:lvl7pPr>
            <a:lvl8pPr marL="3429000" indent="-228600" eaLnBrk="0" fontAlgn="base" hangingPunct="0">
              <a:spcBef>
                <a:spcPct val="20000"/>
              </a:spcBef>
              <a:spcAft>
                <a:spcPct val="0"/>
              </a:spcAft>
              <a:buChar char="•"/>
              <a:defRPr sz="2800" b="1">
                <a:solidFill>
                  <a:srgbClr val="273C56"/>
                </a:solidFill>
                <a:latin typeface="Helvetica" pitchFamily="34" charset="0"/>
              </a:defRPr>
            </a:lvl8pPr>
            <a:lvl9pPr marL="3886200" indent="-228600" eaLnBrk="0" fontAlgn="base" hangingPunct="0">
              <a:spcBef>
                <a:spcPct val="20000"/>
              </a:spcBef>
              <a:spcAft>
                <a:spcPct val="0"/>
              </a:spcAft>
              <a:buChar char="•"/>
              <a:defRPr sz="2800" b="1">
                <a:solidFill>
                  <a:srgbClr val="273C56"/>
                </a:solidFill>
                <a:latin typeface="Helvetica" pitchFamily="34" charset="0"/>
              </a:defRPr>
            </a:lvl9pPr>
          </a:lstStyle>
          <a:p>
            <a:pPr marL="0" indent="0" eaLnBrk="1" fontAlgn="base" hangingPunct="1">
              <a:spcAft>
                <a:spcPct val="0"/>
              </a:spcAft>
            </a:pPr>
            <a:r>
              <a:rPr lang="en-US" sz="1800" b="0" dirty="0" smtClean="0">
                <a:solidFill>
                  <a:schemeClr val="tx1"/>
                </a:solidFill>
                <a:latin typeface="+mn-lt"/>
              </a:rPr>
              <a:t>The </a:t>
            </a:r>
            <a:r>
              <a:rPr lang="en-US" sz="1800" b="0" dirty="0">
                <a:solidFill>
                  <a:schemeClr val="tx1"/>
                </a:solidFill>
                <a:latin typeface="+mn-lt"/>
              </a:rPr>
              <a:t>vast majority of USPTO’s </a:t>
            </a:r>
            <a:r>
              <a:rPr lang="en-US" sz="1800" b="0" dirty="0" smtClean="0">
                <a:solidFill>
                  <a:schemeClr val="tx1"/>
                </a:solidFill>
                <a:latin typeface="+mn-lt"/>
              </a:rPr>
              <a:t>spending is for </a:t>
            </a:r>
            <a:r>
              <a:rPr lang="en-US" sz="1800" b="0" dirty="0">
                <a:solidFill>
                  <a:schemeClr val="tx1"/>
                </a:solidFill>
                <a:latin typeface="+mn-lt"/>
              </a:rPr>
              <a:t>items </a:t>
            </a:r>
            <a:r>
              <a:rPr lang="en-US" sz="1800" b="0" dirty="0" smtClean="0">
                <a:solidFill>
                  <a:schemeClr val="tx1"/>
                </a:solidFill>
                <a:latin typeface="+mn-lt"/>
              </a:rPr>
              <a:t>that the Office has limited </a:t>
            </a:r>
            <a:r>
              <a:rPr lang="en-US" sz="1800" b="0" dirty="0">
                <a:solidFill>
                  <a:schemeClr val="tx1"/>
                </a:solidFill>
                <a:latin typeface="+mn-lt"/>
              </a:rPr>
              <a:t>discretion in choosing to </a:t>
            </a:r>
            <a:r>
              <a:rPr lang="en-US" sz="1800" b="0" dirty="0" smtClean="0">
                <a:solidFill>
                  <a:schemeClr val="tx1"/>
                </a:solidFill>
                <a:latin typeface="+mn-lt"/>
              </a:rPr>
              <a:t>pay.  There is flexibility in only a </a:t>
            </a:r>
            <a:r>
              <a:rPr lang="en-US" sz="1800" b="0" dirty="0">
                <a:solidFill>
                  <a:schemeClr val="tx1"/>
                </a:solidFill>
                <a:latin typeface="+mn-lt"/>
              </a:rPr>
              <a:t>small portion </a:t>
            </a:r>
            <a:r>
              <a:rPr lang="en-US" sz="1800" b="0" dirty="0" smtClean="0">
                <a:solidFill>
                  <a:schemeClr val="tx1"/>
                </a:solidFill>
                <a:latin typeface="+mn-lt"/>
              </a:rPr>
              <a:t>of the USPTO’s aggregate cost.</a:t>
            </a:r>
            <a:endParaRPr lang="en-US" sz="1800" b="0" dirty="0">
              <a:solidFill>
                <a:schemeClr val="tx1"/>
              </a:solidFill>
              <a:latin typeface="+mn-lt"/>
            </a:endParaRPr>
          </a:p>
        </p:txBody>
      </p:sp>
      <p:graphicFrame>
        <p:nvGraphicFramePr>
          <p:cNvPr id="17" name="Chart 16" descr="higher discretion items 9%" title="High Vs Low Discretion"/>
          <p:cNvGraphicFramePr>
            <a:graphicFrameLocks/>
          </p:cNvGraphicFramePr>
          <p:nvPr>
            <p:extLst>
              <p:ext uri="{D42A27DB-BD31-4B8C-83A1-F6EECF244321}">
                <p14:modId xmlns:p14="http://schemas.microsoft.com/office/powerpoint/2010/main" val="1104111120"/>
              </p:ext>
            </p:extLst>
          </p:nvPr>
        </p:nvGraphicFramePr>
        <p:xfrm>
          <a:off x="3985360" y="1558131"/>
          <a:ext cx="5004435" cy="4325938"/>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descr="Higher discretion items 9%" title="9%"/>
          <p:cNvGrpSpPr/>
          <p:nvPr/>
        </p:nvGrpSpPr>
        <p:grpSpPr>
          <a:xfrm>
            <a:off x="5275359" y="1570912"/>
            <a:ext cx="2555681" cy="703070"/>
            <a:chOff x="5275359" y="1570912"/>
            <a:chExt cx="2555681" cy="703070"/>
          </a:xfrm>
        </p:grpSpPr>
        <p:sp>
          <p:nvSpPr>
            <p:cNvPr id="18" name="Left Brace 17"/>
            <p:cNvSpPr/>
            <p:nvPr/>
          </p:nvSpPr>
          <p:spPr>
            <a:xfrm rot="4416743">
              <a:off x="6241763" y="1579667"/>
              <a:ext cx="468304" cy="92032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5275359" y="1570912"/>
              <a:ext cx="2555681" cy="276999"/>
            </a:xfrm>
            <a:prstGeom prst="rect">
              <a:avLst/>
            </a:prstGeom>
            <a:noFill/>
          </p:spPr>
          <p:txBody>
            <a:bodyPr wrap="square" rtlCol="0">
              <a:spAutoFit/>
            </a:bodyPr>
            <a:lstStyle/>
            <a:p>
              <a:r>
                <a:rPr lang="en-US" sz="1200" dirty="0" smtClean="0"/>
                <a:t>Higher discretion items, 9%</a:t>
              </a:r>
              <a:endParaRPr lang="en-US" sz="1200" dirty="0"/>
            </a:p>
          </p:txBody>
        </p:sp>
      </p:grpSp>
      <p:graphicFrame>
        <p:nvGraphicFramePr>
          <p:cNvPr id="7" name="Table 6" descr="High and Low Discretion Items" title="High and Low Discretion Items"/>
          <p:cNvGraphicFramePr>
            <a:graphicFrameLocks noGrp="1"/>
          </p:cNvGraphicFramePr>
          <p:nvPr>
            <p:extLst>
              <p:ext uri="{D42A27DB-BD31-4B8C-83A1-F6EECF244321}">
                <p14:modId xmlns:p14="http://schemas.microsoft.com/office/powerpoint/2010/main" val="2255789827"/>
              </p:ext>
            </p:extLst>
          </p:nvPr>
        </p:nvGraphicFramePr>
        <p:xfrm>
          <a:off x="685800" y="2415540"/>
          <a:ext cx="3263900" cy="2255520"/>
        </p:xfrm>
        <a:graphic>
          <a:graphicData uri="http://schemas.openxmlformats.org/drawingml/2006/table">
            <a:tbl>
              <a:tblPr firstRow="1"/>
              <a:tblGrid>
                <a:gridCol w="2510692"/>
                <a:gridCol w="753208"/>
              </a:tblGrid>
              <a:tr h="225552">
                <a:tc>
                  <a:txBody>
                    <a:bodyPr/>
                    <a:lstStyle/>
                    <a:p>
                      <a:pPr algn="l" rtl="0" fontAlgn="ctr"/>
                      <a:r>
                        <a:rPr lang="en-US" sz="1000" b="0" i="0" u="sng" strike="noStrike" dirty="0">
                          <a:solidFill>
                            <a:srgbClr val="00246C"/>
                          </a:solidFill>
                          <a:effectLst/>
                          <a:latin typeface="Segoe UI"/>
                        </a:rPr>
                        <a:t>Low discretion items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25552">
                <a:tc>
                  <a:txBody>
                    <a:bodyPr/>
                    <a:lstStyle/>
                    <a:p>
                      <a:pPr algn="l" rtl="0" fontAlgn="ctr"/>
                      <a:r>
                        <a:rPr lang="en-US" sz="1000" b="0" i="0" u="none" strike="noStrike">
                          <a:solidFill>
                            <a:srgbClr val="00246C"/>
                          </a:solidFill>
                          <a:effectLst/>
                          <a:latin typeface="Segoe UI"/>
                        </a:rPr>
                        <a:t>Compensation and Benefits </a:t>
                      </a:r>
                    </a:p>
                  </a:txBody>
                  <a:tcPr marL="2743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a:rPr>
                        <a:t>64%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25552">
                <a:tc>
                  <a:txBody>
                    <a:bodyPr/>
                    <a:lstStyle/>
                    <a:p>
                      <a:pPr algn="l" rtl="0" fontAlgn="ctr"/>
                      <a:r>
                        <a:rPr lang="en-US" sz="1000" b="0" i="0" u="none" strike="noStrike" dirty="0">
                          <a:solidFill>
                            <a:srgbClr val="00246C"/>
                          </a:solidFill>
                          <a:effectLst/>
                          <a:latin typeface="Segoe UI"/>
                        </a:rPr>
                        <a:t>Contracts </a:t>
                      </a:r>
                    </a:p>
                  </a:txBody>
                  <a:tcPr marL="2743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a:rPr>
                        <a:t>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25552">
                <a:tc>
                  <a:txBody>
                    <a:bodyPr/>
                    <a:lstStyle/>
                    <a:p>
                      <a:pPr algn="l" rtl="0" fontAlgn="ctr"/>
                      <a:r>
                        <a:rPr lang="en-US" sz="1000" b="0" i="0" u="none" strike="noStrike">
                          <a:solidFill>
                            <a:srgbClr val="00246C"/>
                          </a:solidFill>
                          <a:effectLst/>
                          <a:latin typeface="Segoe UI"/>
                        </a:rPr>
                        <a:t>Rent and Utilities</a:t>
                      </a:r>
                    </a:p>
                  </a:txBody>
                  <a:tcPr marL="2743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25552">
                <a:tc>
                  <a:txBody>
                    <a:bodyPr/>
                    <a:lstStyle/>
                    <a:p>
                      <a:pPr algn="l" rtl="0" fontAlgn="ctr"/>
                      <a:r>
                        <a:rPr lang="en-US" sz="1000" b="0" i="0" u="none" strike="noStrike">
                          <a:solidFill>
                            <a:srgbClr val="00246C"/>
                          </a:solidFill>
                          <a:effectLst/>
                          <a:latin typeface="Segoe UI"/>
                        </a:rPr>
                        <a:t>Publishing </a:t>
                      </a:r>
                    </a:p>
                  </a:txBody>
                  <a:tcPr marL="2743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25552">
                <a:tc>
                  <a:txBody>
                    <a:bodyPr/>
                    <a:lstStyle/>
                    <a:p>
                      <a:pPr algn="l" rtl="0" fontAlgn="ctr"/>
                      <a:r>
                        <a:rPr lang="en-US" sz="1000" b="0" i="0" u="none" strike="noStrike">
                          <a:solidFill>
                            <a:srgbClr val="00246C"/>
                          </a:solidFill>
                          <a:effectLst/>
                          <a:latin typeface="Segoe UI"/>
                        </a:rPr>
                        <a:t>Supplies and Materials</a:t>
                      </a:r>
                    </a:p>
                  </a:txBody>
                  <a:tcPr marL="2743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25552">
                <a:tc>
                  <a:txBody>
                    <a:bodyPr/>
                    <a:lstStyle/>
                    <a:p>
                      <a:pPr algn="l" fontAlgn="ctr"/>
                      <a:r>
                        <a:rPr lang="en-US" sz="1000" b="0" i="0" u="none" strike="noStrike">
                          <a:solidFill>
                            <a:srgbClr val="000000"/>
                          </a:solidFill>
                          <a:effectLst/>
                          <a:latin typeface="Calibri"/>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25552">
                <a:tc>
                  <a:txBody>
                    <a:bodyPr/>
                    <a:lstStyle/>
                    <a:p>
                      <a:pPr algn="l" rtl="0" fontAlgn="ctr"/>
                      <a:r>
                        <a:rPr lang="en-US" sz="1000" b="0" i="0" u="sng" strike="noStrike" dirty="0">
                          <a:solidFill>
                            <a:srgbClr val="00246C"/>
                          </a:solidFill>
                          <a:effectLst/>
                          <a:latin typeface="Segoe UI"/>
                        </a:rPr>
                        <a:t>Higher discretion items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25552">
                <a:tc>
                  <a:txBody>
                    <a:bodyPr/>
                    <a:lstStyle/>
                    <a:p>
                      <a:pPr algn="l" rtl="0" fontAlgn="ctr"/>
                      <a:r>
                        <a:rPr lang="en-US" sz="1000" b="0" i="0" u="none" strike="noStrike" dirty="0">
                          <a:solidFill>
                            <a:srgbClr val="00246C"/>
                          </a:solidFill>
                          <a:effectLst/>
                          <a:latin typeface="Segoe UI"/>
                        </a:rPr>
                        <a:t>Equipment </a:t>
                      </a:r>
                    </a:p>
                  </a:txBody>
                  <a:tcPr marL="2743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25552">
                <a:tc>
                  <a:txBody>
                    <a:bodyPr/>
                    <a:lstStyle/>
                    <a:p>
                      <a:pPr algn="l" rtl="0" fontAlgn="ctr"/>
                      <a:r>
                        <a:rPr lang="en-US" sz="1000" b="0" i="0" u="none" strike="noStrike">
                          <a:solidFill>
                            <a:srgbClr val="00246C"/>
                          </a:solidFill>
                          <a:effectLst/>
                          <a:latin typeface="Segoe UI"/>
                        </a:rPr>
                        <a:t>Other </a:t>
                      </a:r>
                    </a:p>
                  </a:txBody>
                  <a:tcPr marL="2743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12877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dirty="0">
                <a:solidFill>
                  <a:schemeClr val="accent2">
                    <a:lumMod val="75000"/>
                  </a:schemeClr>
                </a:solidFill>
              </a:rPr>
              <a:t>Appendix F </a:t>
            </a:r>
            <a:br>
              <a:rPr lang="en-US" dirty="0">
                <a:solidFill>
                  <a:schemeClr val="accent2">
                    <a:lumMod val="75000"/>
                  </a:schemeClr>
                </a:solidFill>
              </a:rPr>
            </a:br>
            <a:r>
              <a:rPr lang="en-US" sz="2800" dirty="0">
                <a:solidFill>
                  <a:schemeClr val="accent2">
                    <a:lumMod val="75000"/>
                  </a:schemeClr>
                </a:solidFill>
              </a:rPr>
              <a:t/>
            </a:r>
            <a:br>
              <a:rPr lang="en-US" sz="2800" dirty="0">
                <a:solidFill>
                  <a:schemeClr val="accent2">
                    <a:lumMod val="75000"/>
                  </a:schemeClr>
                </a:solidFill>
              </a:rPr>
            </a:br>
            <a:r>
              <a:rPr lang="en-US" dirty="0">
                <a:solidFill>
                  <a:schemeClr val="accent2">
                    <a:lumMod val="75000"/>
                  </a:schemeClr>
                </a:solidFill>
              </a:rPr>
              <a:t>Aggregate Revenue Information</a:t>
            </a:r>
            <a:br>
              <a:rPr lang="en-US" dirty="0">
                <a:solidFill>
                  <a:schemeClr val="accent2">
                    <a:lumMod val="75000"/>
                  </a:schemeClr>
                </a:solidFill>
              </a:rPr>
            </a:br>
            <a:endParaRPr lang="en-US" dirty="0"/>
          </a:p>
        </p:txBody>
      </p:sp>
      <p:sp>
        <p:nvSpPr>
          <p:cNvPr id="3" name="Slide Number Placeholder 2"/>
          <p:cNvSpPr>
            <a:spLocks noGrp="1"/>
          </p:cNvSpPr>
          <p:nvPr>
            <p:ph type="sldNum" sz="quarter" idx="12"/>
          </p:nvPr>
        </p:nvSpPr>
        <p:spPr/>
        <p:txBody>
          <a:bodyPr/>
          <a:lstStyle/>
          <a:p>
            <a:fld id="{92DA454B-C859-4892-B9FA-68B588C9F547}" type="slidenum">
              <a:rPr lang="en-US" smtClean="0"/>
              <a:pPr/>
              <a:t>53</a:t>
            </a:fld>
            <a:endParaRPr lang="en-US" dirty="0"/>
          </a:p>
        </p:txBody>
      </p:sp>
      <p:sp>
        <p:nvSpPr>
          <p:cNvPr id="4" name="Rectangle 3"/>
          <p:cNvSpPr/>
          <p:nvPr/>
        </p:nvSpPr>
        <p:spPr>
          <a:xfrm>
            <a:off x="133350" y="727414"/>
            <a:ext cx="8763000" cy="3681008"/>
          </a:xfrm>
          <a:prstGeom prst="rect">
            <a:avLst/>
          </a:prstGeom>
        </p:spPr>
        <p:txBody>
          <a:bodyPr wrap="square">
            <a:spAutoFit/>
          </a:bodyPr>
          <a:lstStyle/>
          <a:p>
            <a:pPr algn="ctr"/>
            <a:r>
              <a:rPr lang="en-US" sz="4000" b="1" dirty="0">
                <a:solidFill>
                  <a:schemeClr val="accent2">
                    <a:lumMod val="75000"/>
                  </a:schemeClr>
                </a:solidFill>
              </a:rPr>
              <a:t>Appendix </a:t>
            </a:r>
            <a:r>
              <a:rPr lang="en-US" sz="4000" b="1" dirty="0" smtClean="0">
                <a:solidFill>
                  <a:schemeClr val="accent2">
                    <a:lumMod val="75000"/>
                  </a:schemeClr>
                </a:solidFill>
              </a:rPr>
              <a:t>F </a:t>
            </a:r>
          </a:p>
          <a:p>
            <a:pPr algn="ctr"/>
            <a:endParaRPr lang="en-US" sz="2400" b="1" dirty="0" smtClean="0">
              <a:solidFill>
                <a:schemeClr val="accent2">
                  <a:lumMod val="75000"/>
                </a:schemeClr>
              </a:solidFill>
            </a:endParaRPr>
          </a:p>
          <a:p>
            <a:pPr algn="ctr"/>
            <a:r>
              <a:rPr lang="en-US" sz="4000" b="1" dirty="0" smtClean="0">
                <a:solidFill>
                  <a:schemeClr val="accent2">
                    <a:lumMod val="75000"/>
                  </a:schemeClr>
                </a:solidFill>
              </a:rPr>
              <a:t>Aggregate Revenue Information</a:t>
            </a:r>
          </a:p>
          <a:p>
            <a:pPr algn="ctr"/>
            <a:endParaRPr lang="en-US" sz="4000" b="1" dirty="0">
              <a:solidFill>
                <a:schemeClr val="accent2">
                  <a:lumMod val="75000"/>
                </a:schemeClr>
              </a:solidFill>
            </a:endParaRPr>
          </a:p>
          <a:p>
            <a:pPr algn="ctr"/>
            <a:endParaRPr lang="en-US" sz="1000" dirty="0" smtClean="0"/>
          </a:p>
          <a:p>
            <a:endParaRPr lang="en-US" dirty="0"/>
          </a:p>
          <a:p>
            <a:endParaRPr lang="en-US" dirty="0" smtClean="0"/>
          </a:p>
          <a:p>
            <a:pPr>
              <a:lnSpc>
                <a:spcPct val="80000"/>
              </a:lnSpc>
            </a:pPr>
            <a:r>
              <a:rPr lang="en-US" dirty="0"/>
              <a:t>The information included in this appendix provides an overview of the methodology used to forecast aggregate revenue.</a:t>
            </a:r>
          </a:p>
          <a:p>
            <a:pPr>
              <a:lnSpc>
                <a:spcPct val="80000"/>
              </a:lnSpc>
            </a:pPr>
            <a:endParaRPr lang="en-US" dirty="0"/>
          </a:p>
        </p:txBody>
      </p:sp>
      <p:cxnSp>
        <p:nvCxnSpPr>
          <p:cNvPr id="6" name="Straight Connector 5"/>
          <p:cNvCxnSpPr/>
          <p:nvPr/>
        </p:nvCxnSpPr>
        <p:spPr>
          <a:xfrm flipV="1">
            <a:off x="133350" y="3190875"/>
            <a:ext cx="8763000" cy="571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070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78022"/>
            <a:ext cx="8858250" cy="884058"/>
          </a:xfrm>
        </p:spPr>
        <p:txBody>
          <a:bodyPr>
            <a:noAutofit/>
          </a:bodyPr>
          <a:lstStyle/>
          <a:p>
            <a:r>
              <a:rPr lang="en-US" sz="3600" dirty="0" smtClean="0"/>
              <a:t>Fee Collections Forecasting Components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54</a:t>
            </a:fld>
            <a:endParaRPr lang="en-US" dirty="0"/>
          </a:p>
        </p:txBody>
      </p:sp>
      <p:sp>
        <p:nvSpPr>
          <p:cNvPr id="5" name="Rectangle 3"/>
          <p:cNvSpPr>
            <a:spLocks noGrp="1" noChangeArrowheads="1"/>
          </p:cNvSpPr>
          <p:nvPr>
            <p:ph sz="half" idx="4294967295"/>
          </p:nvPr>
        </p:nvSpPr>
        <p:spPr>
          <a:xfrm>
            <a:off x="342900" y="1190625"/>
            <a:ext cx="8153400" cy="4343400"/>
          </a:xfrm>
          <a:prstGeom prst="rect">
            <a:avLst/>
          </a:prstGeom>
          <a:noFill/>
          <a:ln/>
        </p:spPr>
        <p:txBody>
          <a:bodyPr>
            <a:normAutofit/>
          </a:bodyPr>
          <a:lstStyle/>
          <a:p>
            <a:pPr marL="0" indent="0">
              <a:buNone/>
            </a:pPr>
            <a:r>
              <a:rPr lang="en-US" sz="1800" dirty="0"/>
              <a:t>When forecasting fees to </a:t>
            </a:r>
            <a:r>
              <a:rPr lang="en-US" sz="1800" dirty="0" smtClean="0"/>
              <a:t>calculate aggregate revenue, the USPTO considers many factors, such as:</a:t>
            </a:r>
            <a:endParaRPr lang="en-US" sz="1800" dirty="0"/>
          </a:p>
          <a:p>
            <a:pPr lvl="1">
              <a:buFont typeface="Arial" panose="020B0604020202020204" pitchFamily="34" charset="0"/>
              <a:buChar char="•"/>
            </a:pPr>
            <a:r>
              <a:rPr lang="en-US" sz="1800" dirty="0" smtClean="0"/>
              <a:t>The global </a:t>
            </a:r>
            <a:r>
              <a:rPr lang="en-US" sz="1800" dirty="0"/>
              <a:t>and </a:t>
            </a:r>
            <a:r>
              <a:rPr lang="en-US" sz="1800" dirty="0" smtClean="0"/>
              <a:t>national economic outlook, by analyzing </a:t>
            </a:r>
            <a:r>
              <a:rPr lang="en-US" sz="1800" dirty="0"/>
              <a:t>forecasts of Gross Domestic Product </a:t>
            </a:r>
            <a:r>
              <a:rPr lang="en-US" sz="1800" dirty="0" smtClean="0"/>
              <a:t>(GDP), research and development (R&amp;D), consumer price index (CPI), and venture capital </a:t>
            </a:r>
            <a:r>
              <a:rPr lang="en-US" sz="1800" dirty="0"/>
              <a:t>investments as indicators of future applicant </a:t>
            </a:r>
            <a:r>
              <a:rPr lang="en-US" sz="1800" dirty="0" smtClean="0"/>
              <a:t>demand;</a:t>
            </a:r>
          </a:p>
          <a:p>
            <a:pPr lvl="1">
              <a:buFont typeface="Arial" panose="020B0604020202020204" pitchFamily="34" charset="0"/>
              <a:buChar char="•"/>
            </a:pPr>
            <a:r>
              <a:rPr lang="en-US" sz="1800" dirty="0" smtClean="0"/>
              <a:t>The </a:t>
            </a:r>
            <a:r>
              <a:rPr lang="en-US" sz="1800" dirty="0"/>
              <a:t>future of the IP environment, by examining legislative, regulatory and judicial actions/changes and procedural/process improvements that may affect demand for IP rights.  This includes strategic initiatives, management of resources, and fee rate adjustments;</a:t>
            </a:r>
          </a:p>
          <a:p>
            <a:pPr lvl="1">
              <a:buFont typeface="Arial" panose="020B0604020202020204" pitchFamily="34" charset="0"/>
              <a:buChar char="•"/>
            </a:pPr>
            <a:r>
              <a:rPr lang="en-US" sz="1800" dirty="0" smtClean="0"/>
              <a:t>The Office’s historical experience by analyzing events </a:t>
            </a:r>
            <a:r>
              <a:rPr lang="en-US" sz="1800" dirty="0"/>
              <a:t>and trends to help predict future demand for IP and applicant </a:t>
            </a:r>
            <a:r>
              <a:rPr lang="en-US" sz="1800" dirty="0" smtClean="0"/>
              <a:t>behavior; and</a:t>
            </a:r>
          </a:p>
          <a:p>
            <a:pPr lvl="1">
              <a:buFont typeface="Arial" panose="020B0604020202020204" pitchFamily="34" charset="0"/>
              <a:buChar char="•"/>
            </a:pPr>
            <a:r>
              <a:rPr lang="en-US" sz="1800" dirty="0"/>
              <a:t>Stakeholder </a:t>
            </a:r>
            <a:r>
              <a:rPr lang="en-US" sz="1800" dirty="0" smtClean="0"/>
              <a:t>input.</a:t>
            </a:r>
            <a:endParaRPr lang="en-US" sz="1800" dirty="0"/>
          </a:p>
        </p:txBody>
      </p:sp>
    </p:spTree>
    <p:extLst>
      <p:ext uri="{BB962C8B-B14F-4D97-AF65-F5344CB8AC3E}">
        <p14:creationId xmlns:p14="http://schemas.microsoft.com/office/powerpoint/2010/main" val="35401921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78022"/>
            <a:ext cx="8858250" cy="884058"/>
          </a:xfrm>
        </p:spPr>
        <p:txBody>
          <a:bodyPr>
            <a:noAutofit/>
          </a:bodyPr>
          <a:lstStyle/>
          <a:p>
            <a:r>
              <a:rPr lang="en-US" sz="3600" dirty="0" smtClean="0"/>
              <a:t>Arriving at Fee Collection Projections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55</a:t>
            </a:fld>
            <a:endParaRPr lang="en-US" dirty="0"/>
          </a:p>
        </p:txBody>
      </p:sp>
      <p:sp>
        <p:nvSpPr>
          <p:cNvPr id="6" name="Rectangle 3"/>
          <p:cNvSpPr>
            <a:spLocks noGrp="1" noChangeArrowheads="1"/>
          </p:cNvSpPr>
          <p:nvPr>
            <p:ph sz="half" idx="4294967295"/>
          </p:nvPr>
        </p:nvSpPr>
        <p:spPr>
          <a:xfrm>
            <a:off x="342900" y="1011238"/>
            <a:ext cx="8610600" cy="4191000"/>
          </a:xfrm>
          <a:prstGeom prst="rect">
            <a:avLst/>
          </a:prstGeom>
          <a:noFill/>
          <a:ln/>
        </p:spPr>
        <p:txBody>
          <a:bodyPr>
            <a:noAutofit/>
          </a:bodyPr>
          <a:lstStyle/>
          <a:p>
            <a:r>
              <a:rPr lang="en-US" sz="1800" dirty="0" smtClean="0"/>
              <a:t>The USPTO uses information compiled from reviewing the factors defined on the previous slide, coupled with internal data to:</a:t>
            </a:r>
            <a:endParaRPr lang="en-US" sz="1800" dirty="0"/>
          </a:p>
          <a:p>
            <a:pPr lvl="1">
              <a:buFont typeface="Arial" panose="020B0604020202020204" pitchFamily="34" charset="0"/>
              <a:buChar char="•"/>
            </a:pPr>
            <a:r>
              <a:rPr lang="en-US" sz="1800" dirty="0" smtClean="0"/>
              <a:t>Estimate application </a:t>
            </a:r>
            <a:r>
              <a:rPr lang="en-US" sz="1800" dirty="0"/>
              <a:t>filing and major patent process </a:t>
            </a:r>
            <a:r>
              <a:rPr lang="en-US" sz="1800" dirty="0" smtClean="0"/>
              <a:t>workloads;</a:t>
            </a:r>
            <a:endParaRPr lang="en-US" sz="1800" dirty="0"/>
          </a:p>
          <a:p>
            <a:pPr lvl="1">
              <a:buFont typeface="Arial" panose="020B0604020202020204" pitchFamily="34" charset="0"/>
              <a:buChar char="•"/>
            </a:pPr>
            <a:r>
              <a:rPr lang="en-US" sz="1800" dirty="0" smtClean="0"/>
              <a:t>Apply the historical </a:t>
            </a:r>
            <a:r>
              <a:rPr lang="en-US" sz="1800" dirty="0"/>
              <a:t>trends (relationships among workloads to demand for products and services</a:t>
            </a:r>
            <a:r>
              <a:rPr lang="en-US" sz="1800" dirty="0" smtClean="0"/>
              <a:t>) to future events, when applicable;</a:t>
            </a:r>
            <a:endParaRPr lang="en-US" sz="1800" dirty="0"/>
          </a:p>
          <a:p>
            <a:pPr lvl="1">
              <a:buFont typeface="Arial" panose="020B0604020202020204" pitchFamily="34" charset="0"/>
              <a:buChar char="•"/>
            </a:pPr>
            <a:r>
              <a:rPr lang="en-US" sz="1800" dirty="0" smtClean="0"/>
              <a:t>Classify information by applicant type, where applicable (entity</a:t>
            </a:r>
            <a:r>
              <a:rPr lang="en-US" sz="1800" dirty="0"/>
              <a:t>, manner, origin, discipline</a:t>
            </a:r>
            <a:r>
              <a:rPr lang="en-US" sz="1800" dirty="0" smtClean="0"/>
              <a:t>);</a:t>
            </a:r>
            <a:endParaRPr lang="en-US" sz="1800" dirty="0"/>
          </a:p>
          <a:p>
            <a:pPr lvl="1">
              <a:buFont typeface="Arial" panose="020B0604020202020204" pitchFamily="34" charset="0"/>
              <a:buChar char="•"/>
            </a:pPr>
            <a:r>
              <a:rPr lang="en-US" sz="1800" dirty="0" smtClean="0"/>
              <a:t>Incorporate </a:t>
            </a:r>
            <a:r>
              <a:rPr lang="en-US" sz="1800" dirty="0"/>
              <a:t>timing of fee payments and </a:t>
            </a:r>
            <a:r>
              <a:rPr lang="en-US" sz="1800" dirty="0" smtClean="0"/>
              <a:t>the applicant behavior associated with anticipated </a:t>
            </a:r>
            <a:r>
              <a:rPr lang="en-US" sz="1800" dirty="0"/>
              <a:t>fee rate </a:t>
            </a:r>
            <a:r>
              <a:rPr lang="en-US" sz="1800" dirty="0" smtClean="0"/>
              <a:t>or legislative/regulatory/procedural adjustments;</a:t>
            </a:r>
            <a:endParaRPr lang="en-US" sz="1800" dirty="0"/>
          </a:p>
          <a:p>
            <a:pPr lvl="1">
              <a:buFont typeface="Arial" panose="020B0604020202020204" pitchFamily="34" charset="0"/>
              <a:buChar char="•"/>
            </a:pPr>
            <a:r>
              <a:rPr lang="en-US" sz="1800" dirty="0" smtClean="0"/>
              <a:t>Estimate a specific workload or forecasting assumption for each </a:t>
            </a:r>
            <a:r>
              <a:rPr lang="en-US" sz="1800" dirty="0"/>
              <a:t>fee </a:t>
            </a:r>
            <a:r>
              <a:rPr lang="en-US" sz="1800" dirty="0" smtClean="0"/>
              <a:t>code; and</a:t>
            </a:r>
            <a:endParaRPr lang="en-US" sz="1800" dirty="0"/>
          </a:p>
          <a:p>
            <a:pPr lvl="1">
              <a:buFont typeface="Arial" panose="020B0604020202020204" pitchFamily="34" charset="0"/>
              <a:buChar char="•"/>
            </a:pPr>
            <a:r>
              <a:rPr lang="en-US" sz="1800" dirty="0" smtClean="0"/>
              <a:t>Multiply the forecasting assumption by the fee rate to calculate the estimated aggregate revenue for the particular fee.</a:t>
            </a:r>
          </a:p>
          <a:p>
            <a:r>
              <a:rPr lang="en-US" sz="1800" dirty="0" smtClean="0"/>
              <a:t>Each of the aggregate revenues for the individual fees are summed to calculate the total aggregate revenue.</a:t>
            </a:r>
            <a:endParaRPr lang="en-US" sz="1800" dirty="0"/>
          </a:p>
        </p:txBody>
      </p:sp>
    </p:spTree>
    <p:extLst>
      <p:ext uri="{BB962C8B-B14F-4D97-AF65-F5344CB8AC3E}">
        <p14:creationId xmlns:p14="http://schemas.microsoft.com/office/powerpoint/2010/main" val="2483620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Proposed Fee Structure Changes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56</a:t>
            </a:fld>
            <a:endParaRPr lang="en-US" dirty="0"/>
          </a:p>
        </p:txBody>
      </p:sp>
      <p:sp>
        <p:nvSpPr>
          <p:cNvPr id="5" name="Content Placeholder 2"/>
          <p:cNvSpPr>
            <a:spLocks noGrp="1"/>
          </p:cNvSpPr>
          <p:nvPr>
            <p:ph idx="1"/>
          </p:nvPr>
        </p:nvSpPr>
        <p:spPr>
          <a:xfrm>
            <a:off x="152400" y="1262080"/>
            <a:ext cx="8839200" cy="3748070"/>
          </a:xfrm>
        </p:spPr>
        <p:txBody>
          <a:bodyPr>
            <a:normAutofit/>
          </a:bodyPr>
          <a:lstStyle/>
          <a:p>
            <a:r>
              <a:rPr lang="en-US" sz="1800" dirty="0" smtClean="0"/>
              <a:t>The following pages summarize the composition of the projected aggregate patent revenue as it transitions from the current fee structure to the proposed fee structure in FY 2017 (partial year) and FY 2018 (first full year).</a:t>
            </a:r>
          </a:p>
          <a:p>
            <a:r>
              <a:rPr lang="en-US" sz="1800" dirty="0" smtClean="0"/>
              <a:t>Each page presents the percentage of revenue (fee collections) in each of the major patent fee categories for FY 2015 (actual revenue) and FY 2016 – FY 2018 (projected revenue).  The following should be noted when reviewing the data:</a:t>
            </a:r>
          </a:p>
          <a:p>
            <a:pPr lvl="1">
              <a:buFont typeface="Arial" panose="020B0604020202020204" pitchFamily="34" charset="0"/>
              <a:buChar char="•"/>
            </a:pPr>
            <a:r>
              <a:rPr lang="en-US" sz="1800" dirty="0" smtClean="0"/>
              <a:t>The proposed fee structure is assumed to be effective in January of FY 2017. </a:t>
            </a:r>
          </a:p>
        </p:txBody>
      </p:sp>
    </p:spTree>
    <p:extLst>
      <p:ext uri="{BB962C8B-B14F-4D97-AF65-F5344CB8AC3E}">
        <p14:creationId xmlns:p14="http://schemas.microsoft.com/office/powerpoint/2010/main" val="1938676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 y="164560"/>
            <a:ext cx="9058275" cy="884058"/>
          </a:xfrm>
        </p:spPr>
        <p:txBody>
          <a:bodyPr>
            <a:noAutofit/>
          </a:bodyPr>
          <a:lstStyle/>
          <a:p>
            <a:r>
              <a:rPr lang="en-US" sz="3600" dirty="0"/>
              <a:t>Proposed Fee Structure – </a:t>
            </a:r>
            <a:r>
              <a:rPr lang="en-US" sz="2800" i="1" dirty="0" smtClean="0"/>
              <a:t>Projected Trends </a:t>
            </a:r>
            <a:r>
              <a:rPr lang="en-US" sz="2800" i="1" dirty="0"/>
              <a:t>of Aggregate Patent Fee Revenue</a:t>
            </a:r>
            <a:endParaRPr lang="en-US" sz="2800" dirty="0"/>
          </a:p>
        </p:txBody>
      </p:sp>
      <p:sp>
        <p:nvSpPr>
          <p:cNvPr id="4" name="Slide Number Placeholder 3"/>
          <p:cNvSpPr>
            <a:spLocks noGrp="1"/>
          </p:cNvSpPr>
          <p:nvPr>
            <p:ph type="sldNum" sz="quarter" idx="12"/>
          </p:nvPr>
        </p:nvSpPr>
        <p:spPr/>
        <p:txBody>
          <a:bodyPr/>
          <a:lstStyle/>
          <a:p>
            <a:fld id="{92DA454B-C859-4892-B9FA-68B588C9F547}" type="slidenum">
              <a:rPr lang="en-US" smtClean="0"/>
              <a:t>57</a:t>
            </a:fld>
            <a:endParaRPr lang="en-US" dirty="0"/>
          </a:p>
        </p:txBody>
      </p:sp>
      <p:sp>
        <p:nvSpPr>
          <p:cNvPr id="6" name="Content Placeholder 2"/>
          <p:cNvSpPr txBox="1">
            <a:spLocks/>
          </p:cNvSpPr>
          <p:nvPr/>
        </p:nvSpPr>
        <p:spPr>
          <a:xfrm>
            <a:off x="5133973" y="1105791"/>
            <a:ext cx="3905249" cy="4625678"/>
          </a:xfrm>
          <a:prstGeom prst="rect">
            <a:avLst/>
          </a:prstGeom>
        </p:spPr>
        <p:txBody>
          <a:bodyPr>
            <a:noAutofit/>
          </a:bodyPr>
          <a:lstStyle>
            <a:lvl1pPr marL="342900" indent="-342900" algn="l" rtl="0" eaLnBrk="0" fontAlgn="base" hangingPunct="0">
              <a:spcBef>
                <a:spcPct val="20000"/>
              </a:spcBef>
              <a:spcAft>
                <a:spcPct val="0"/>
              </a:spcAft>
              <a:buClr>
                <a:srgbClr val="86002D"/>
              </a:buClr>
              <a:buSzPct val="75000"/>
              <a:buFont typeface="Wingdings" pitchFamily="2" charset="2"/>
              <a:buChar char="¦"/>
              <a:defRPr sz="2800">
                <a:solidFill>
                  <a:srgbClr val="00246C"/>
                </a:solidFill>
                <a:latin typeface="+mn-lt"/>
                <a:ea typeface="+mn-ea"/>
                <a:cs typeface="+mn-cs"/>
              </a:defRPr>
            </a:lvl1pPr>
            <a:lvl2pPr marL="742950" indent="-285750" algn="l" rtl="0" eaLnBrk="0" fontAlgn="base" hangingPunct="0">
              <a:spcBef>
                <a:spcPct val="20000"/>
              </a:spcBef>
              <a:spcAft>
                <a:spcPct val="0"/>
              </a:spcAft>
              <a:buClr>
                <a:srgbClr val="86002D"/>
              </a:buClr>
              <a:buSzPct val="75000"/>
              <a:buFont typeface="Wingdings" pitchFamily="2" charset="2"/>
              <a:buChar char="Ä"/>
              <a:defRPr sz="2400">
                <a:solidFill>
                  <a:srgbClr val="00246C"/>
                </a:solidFill>
                <a:latin typeface="+mn-lt"/>
              </a:defRPr>
            </a:lvl2pPr>
            <a:lvl3pPr marL="1143000" indent="-228600" algn="l" rtl="0" eaLnBrk="0" fontAlgn="base" hangingPunct="0">
              <a:spcBef>
                <a:spcPct val="20000"/>
              </a:spcBef>
              <a:spcAft>
                <a:spcPct val="0"/>
              </a:spcAft>
              <a:buClr>
                <a:srgbClr val="86002D"/>
              </a:buClr>
              <a:buSzPct val="75000"/>
              <a:buFont typeface="Wingdings" pitchFamily="2" charset="2"/>
              <a:buChar char="ð"/>
              <a:defRPr sz="2000">
                <a:solidFill>
                  <a:srgbClr val="00246C"/>
                </a:solidFill>
                <a:latin typeface="+mn-lt"/>
              </a:defRPr>
            </a:lvl3pPr>
            <a:lvl4pPr marL="1600200" indent="-228600" algn="l" rtl="0" eaLnBrk="0" fontAlgn="base" hangingPunct="0">
              <a:spcBef>
                <a:spcPct val="20000"/>
              </a:spcBef>
              <a:spcAft>
                <a:spcPct val="0"/>
              </a:spcAft>
              <a:buClr>
                <a:srgbClr val="86002D"/>
              </a:buClr>
              <a:buFont typeface="Times New Roman" pitchFamily="18" charset="0"/>
              <a:buChar char="•"/>
              <a:defRPr sz="2000">
                <a:solidFill>
                  <a:srgbClr val="00246C"/>
                </a:solidFill>
                <a:latin typeface="+mn-lt"/>
              </a:defRPr>
            </a:lvl4pPr>
            <a:lvl5pPr marL="2057400" indent="-228600" algn="l" rtl="0" eaLnBrk="0" fontAlgn="base" hangingPunct="0">
              <a:spcBef>
                <a:spcPct val="20000"/>
              </a:spcBef>
              <a:spcAft>
                <a:spcPct val="0"/>
              </a:spcAft>
              <a:buClr>
                <a:srgbClr val="86002D"/>
              </a:buClr>
              <a:buFont typeface="Times New Roman" pitchFamily="18" charset="0"/>
              <a:buChar char="»"/>
              <a:defRPr>
                <a:solidFill>
                  <a:srgbClr val="00246C"/>
                </a:solidFill>
                <a:latin typeface="+mn-lt"/>
              </a:defRPr>
            </a:lvl5pPr>
            <a:lvl6pPr marL="25146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6pPr>
            <a:lvl7pPr marL="29718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7pPr>
            <a:lvl8pPr marL="34290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8pPr>
            <a:lvl9pPr marL="38862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9pPr>
          </a:lstStyle>
          <a:p>
            <a:pPr>
              <a:buClrTx/>
              <a:buFont typeface="Arial" panose="020B0604020202020204" pitchFamily="34" charset="0"/>
              <a:buChar char="•"/>
            </a:pPr>
            <a:r>
              <a:rPr lang="en-US" sz="1400" dirty="0">
                <a:solidFill>
                  <a:schemeClr val="tx1"/>
                </a:solidFill>
              </a:rPr>
              <a:t>Patent application </a:t>
            </a:r>
            <a:r>
              <a:rPr lang="en-US" sz="1400" dirty="0" smtClean="0">
                <a:solidFill>
                  <a:schemeClr val="tx1"/>
                </a:solidFill>
              </a:rPr>
              <a:t>fees (which include filing/search/exam, excess claims, and RCEs) </a:t>
            </a:r>
            <a:r>
              <a:rPr lang="en-US" sz="1400" dirty="0">
                <a:solidFill>
                  <a:schemeClr val="tx1"/>
                </a:solidFill>
              </a:rPr>
              <a:t>will </a:t>
            </a:r>
            <a:r>
              <a:rPr lang="en-US" sz="1400" dirty="0" smtClean="0">
                <a:solidFill>
                  <a:schemeClr val="tx1"/>
                </a:solidFill>
              </a:rPr>
              <a:t>be between 29% and 30% </a:t>
            </a:r>
            <a:r>
              <a:rPr lang="en-US" sz="1400" dirty="0">
                <a:solidFill>
                  <a:schemeClr val="tx1"/>
                </a:solidFill>
              </a:rPr>
              <a:t>of aggregate </a:t>
            </a:r>
            <a:r>
              <a:rPr lang="en-US" sz="1400" dirty="0" smtClean="0">
                <a:solidFill>
                  <a:schemeClr val="tx1"/>
                </a:solidFill>
              </a:rPr>
              <a:t>revenue </a:t>
            </a:r>
            <a:r>
              <a:rPr lang="en-US" sz="1400" dirty="0">
                <a:solidFill>
                  <a:schemeClr val="tx1"/>
                </a:solidFill>
              </a:rPr>
              <a:t>in </a:t>
            </a:r>
            <a:r>
              <a:rPr lang="en-US" sz="1400" dirty="0" smtClean="0">
                <a:solidFill>
                  <a:schemeClr val="tx1"/>
                </a:solidFill>
              </a:rPr>
              <a:t>FYs 2015 through 2018.  </a:t>
            </a:r>
          </a:p>
          <a:p>
            <a:pPr>
              <a:buClrTx/>
              <a:buFont typeface="Arial" panose="020B0604020202020204" pitchFamily="34" charset="0"/>
              <a:buChar char="•"/>
            </a:pPr>
            <a:r>
              <a:rPr lang="en-US" sz="1400" dirty="0" smtClean="0">
                <a:solidFill>
                  <a:schemeClr val="tx1"/>
                </a:solidFill>
              </a:rPr>
              <a:t>Patent Post Allowance Fees (which include issue and publication fees) will decrease from about 10% of aggregate revenue in FY 2015 to 9% in FY 2018.</a:t>
            </a:r>
          </a:p>
          <a:p>
            <a:pPr>
              <a:buClrTx/>
              <a:buFont typeface="Arial" panose="020B0604020202020204" pitchFamily="34" charset="0"/>
              <a:buChar char="•"/>
            </a:pPr>
            <a:r>
              <a:rPr lang="en-US" sz="1400" dirty="0" smtClean="0">
                <a:solidFill>
                  <a:schemeClr val="tx1"/>
                </a:solidFill>
              </a:rPr>
              <a:t>The percentage of aggregate revenue from maintenance </a:t>
            </a:r>
            <a:r>
              <a:rPr lang="en-US" sz="1400" dirty="0">
                <a:solidFill>
                  <a:schemeClr val="tx1"/>
                </a:solidFill>
              </a:rPr>
              <a:t>fee revenue </a:t>
            </a:r>
            <a:r>
              <a:rPr lang="en-US" sz="1400" dirty="0" smtClean="0">
                <a:solidFill>
                  <a:schemeClr val="tx1"/>
                </a:solidFill>
              </a:rPr>
              <a:t>will remain the same (43%) in FY 2018 as it was in FY 2015.  There will be some very slight fluctuations between FY 2016 and FY 2017 that are due to differences in expected workloads those years.</a:t>
            </a:r>
            <a:endParaRPr lang="en-US" sz="1400" dirty="0">
              <a:solidFill>
                <a:schemeClr val="tx1"/>
              </a:solidFill>
            </a:endParaRPr>
          </a:p>
          <a:p>
            <a:pPr>
              <a:buClrTx/>
              <a:buFont typeface="Arial" panose="020B0604020202020204" pitchFamily="34" charset="0"/>
              <a:buChar char="•"/>
            </a:pPr>
            <a:r>
              <a:rPr lang="en-US" sz="1400" dirty="0">
                <a:solidFill>
                  <a:schemeClr val="tx1"/>
                </a:solidFill>
              </a:rPr>
              <a:t>The relative proportion of aggregate revenue from most other fee </a:t>
            </a:r>
            <a:r>
              <a:rPr lang="en-US" sz="1400" dirty="0" smtClean="0">
                <a:solidFill>
                  <a:schemeClr val="tx1"/>
                </a:solidFill>
              </a:rPr>
              <a:t>categories will remain </a:t>
            </a:r>
            <a:r>
              <a:rPr lang="en-US" sz="1400" dirty="0">
                <a:solidFill>
                  <a:schemeClr val="tx1"/>
                </a:solidFill>
              </a:rPr>
              <a:t>stable over the </a:t>
            </a:r>
            <a:r>
              <a:rPr lang="en-US" sz="1400" dirty="0" smtClean="0">
                <a:solidFill>
                  <a:schemeClr val="tx1"/>
                </a:solidFill>
              </a:rPr>
              <a:t>4-year </a:t>
            </a:r>
            <a:r>
              <a:rPr lang="en-US" sz="1400" dirty="0">
                <a:solidFill>
                  <a:schemeClr val="tx1"/>
                </a:solidFill>
              </a:rPr>
              <a:t>period.</a:t>
            </a:r>
          </a:p>
        </p:txBody>
      </p:sp>
      <p:graphicFrame>
        <p:nvGraphicFramePr>
          <p:cNvPr id="8" name="Chart 7" descr="Projected Trends of Aggregate Patent Fee Revenue" title="Projected Trends of Aggregate Patent Fee Revenue"/>
          <p:cNvGraphicFramePr>
            <a:graphicFrameLocks/>
          </p:cNvGraphicFramePr>
          <p:nvPr>
            <p:extLst>
              <p:ext uri="{D42A27DB-BD31-4B8C-83A1-F6EECF244321}">
                <p14:modId xmlns:p14="http://schemas.microsoft.com/office/powerpoint/2010/main" val="1320223379"/>
              </p:ext>
            </p:extLst>
          </p:nvPr>
        </p:nvGraphicFramePr>
        <p:xfrm>
          <a:off x="85723" y="1048618"/>
          <a:ext cx="5238752" cy="45520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1048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 y="177997"/>
            <a:ext cx="9058275" cy="884058"/>
          </a:xfrm>
        </p:spPr>
        <p:txBody>
          <a:bodyPr>
            <a:noAutofit/>
          </a:bodyPr>
          <a:lstStyle/>
          <a:p>
            <a:r>
              <a:rPr lang="en-US" sz="3600" dirty="0"/>
              <a:t>Proposed Fee Structure – </a:t>
            </a:r>
            <a:r>
              <a:rPr lang="en-US" sz="2800" i="1" dirty="0"/>
              <a:t>Projected Trends of Aggregate Patent Application Fee Revenue</a:t>
            </a:r>
            <a:endParaRPr lang="en-US" sz="2800" dirty="0"/>
          </a:p>
        </p:txBody>
      </p:sp>
      <p:sp>
        <p:nvSpPr>
          <p:cNvPr id="4" name="Slide Number Placeholder 3"/>
          <p:cNvSpPr>
            <a:spLocks noGrp="1"/>
          </p:cNvSpPr>
          <p:nvPr>
            <p:ph type="sldNum" sz="quarter" idx="12"/>
          </p:nvPr>
        </p:nvSpPr>
        <p:spPr/>
        <p:txBody>
          <a:bodyPr/>
          <a:lstStyle/>
          <a:p>
            <a:fld id="{92DA454B-C859-4892-B9FA-68B588C9F547}" type="slidenum">
              <a:rPr lang="en-US" smtClean="0"/>
              <a:t>58</a:t>
            </a:fld>
            <a:endParaRPr lang="en-US" dirty="0"/>
          </a:p>
        </p:txBody>
      </p:sp>
      <p:sp>
        <p:nvSpPr>
          <p:cNvPr id="6" name="Content Placeholder 2"/>
          <p:cNvSpPr txBox="1">
            <a:spLocks/>
          </p:cNvSpPr>
          <p:nvPr/>
        </p:nvSpPr>
        <p:spPr>
          <a:xfrm>
            <a:off x="4800600" y="1362075"/>
            <a:ext cx="4343400" cy="4876800"/>
          </a:xfrm>
          <a:prstGeom prst="rect">
            <a:avLst/>
          </a:prstGeom>
        </p:spPr>
        <p:txBody>
          <a:bodyPr>
            <a:noAutofit/>
          </a:bodyPr>
          <a:lstStyle>
            <a:lvl1pPr marL="342900" indent="-342900" algn="l" rtl="0" eaLnBrk="0" fontAlgn="base" hangingPunct="0">
              <a:spcBef>
                <a:spcPct val="20000"/>
              </a:spcBef>
              <a:spcAft>
                <a:spcPct val="0"/>
              </a:spcAft>
              <a:buClr>
                <a:srgbClr val="86002D"/>
              </a:buClr>
              <a:buSzPct val="75000"/>
              <a:buFont typeface="Wingdings" pitchFamily="2" charset="2"/>
              <a:buChar char="¦"/>
              <a:defRPr sz="2800">
                <a:solidFill>
                  <a:srgbClr val="00246C"/>
                </a:solidFill>
                <a:latin typeface="+mn-lt"/>
                <a:ea typeface="+mn-ea"/>
                <a:cs typeface="+mn-cs"/>
              </a:defRPr>
            </a:lvl1pPr>
            <a:lvl2pPr marL="742950" indent="-285750" algn="l" rtl="0" eaLnBrk="0" fontAlgn="base" hangingPunct="0">
              <a:spcBef>
                <a:spcPct val="20000"/>
              </a:spcBef>
              <a:spcAft>
                <a:spcPct val="0"/>
              </a:spcAft>
              <a:buClr>
                <a:srgbClr val="86002D"/>
              </a:buClr>
              <a:buSzPct val="75000"/>
              <a:buFont typeface="Wingdings" pitchFamily="2" charset="2"/>
              <a:buChar char="Ä"/>
              <a:defRPr sz="2400">
                <a:solidFill>
                  <a:srgbClr val="00246C"/>
                </a:solidFill>
                <a:latin typeface="+mn-lt"/>
              </a:defRPr>
            </a:lvl2pPr>
            <a:lvl3pPr marL="1143000" indent="-228600" algn="l" rtl="0" eaLnBrk="0" fontAlgn="base" hangingPunct="0">
              <a:spcBef>
                <a:spcPct val="20000"/>
              </a:spcBef>
              <a:spcAft>
                <a:spcPct val="0"/>
              </a:spcAft>
              <a:buClr>
                <a:srgbClr val="86002D"/>
              </a:buClr>
              <a:buSzPct val="75000"/>
              <a:buFont typeface="Wingdings" pitchFamily="2" charset="2"/>
              <a:buChar char="ð"/>
              <a:defRPr sz="2000">
                <a:solidFill>
                  <a:srgbClr val="00246C"/>
                </a:solidFill>
                <a:latin typeface="+mn-lt"/>
              </a:defRPr>
            </a:lvl3pPr>
            <a:lvl4pPr marL="1600200" indent="-228600" algn="l" rtl="0" eaLnBrk="0" fontAlgn="base" hangingPunct="0">
              <a:spcBef>
                <a:spcPct val="20000"/>
              </a:spcBef>
              <a:spcAft>
                <a:spcPct val="0"/>
              </a:spcAft>
              <a:buClr>
                <a:srgbClr val="86002D"/>
              </a:buClr>
              <a:buFont typeface="Times New Roman" pitchFamily="18" charset="0"/>
              <a:buChar char="•"/>
              <a:defRPr sz="2000">
                <a:solidFill>
                  <a:srgbClr val="00246C"/>
                </a:solidFill>
                <a:latin typeface="+mn-lt"/>
              </a:defRPr>
            </a:lvl4pPr>
            <a:lvl5pPr marL="2057400" indent="-228600" algn="l" rtl="0" eaLnBrk="0" fontAlgn="base" hangingPunct="0">
              <a:spcBef>
                <a:spcPct val="20000"/>
              </a:spcBef>
              <a:spcAft>
                <a:spcPct val="0"/>
              </a:spcAft>
              <a:buClr>
                <a:srgbClr val="86002D"/>
              </a:buClr>
              <a:buFont typeface="Times New Roman" pitchFamily="18" charset="0"/>
              <a:buChar char="»"/>
              <a:defRPr>
                <a:solidFill>
                  <a:srgbClr val="00246C"/>
                </a:solidFill>
                <a:latin typeface="+mn-lt"/>
              </a:defRPr>
            </a:lvl5pPr>
            <a:lvl6pPr marL="25146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6pPr>
            <a:lvl7pPr marL="29718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7pPr>
            <a:lvl8pPr marL="34290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8pPr>
            <a:lvl9pPr marL="38862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9pPr>
          </a:lstStyle>
          <a:p>
            <a:pPr>
              <a:buClrTx/>
              <a:buFont typeface="Arial" panose="020B0604020202020204" pitchFamily="34" charset="0"/>
              <a:buChar char="•"/>
            </a:pPr>
            <a:r>
              <a:rPr lang="en-US" sz="1600" dirty="0">
                <a:solidFill>
                  <a:schemeClr val="tx1"/>
                </a:solidFill>
              </a:rPr>
              <a:t>Within the category of patent application fees, the percentage of aggregate revenue for basic filing, search, and exam will decrease by about </a:t>
            </a:r>
            <a:r>
              <a:rPr lang="en-US" sz="1600" dirty="0" smtClean="0">
                <a:solidFill>
                  <a:schemeClr val="tx1"/>
                </a:solidFill>
              </a:rPr>
              <a:t>1%.</a:t>
            </a:r>
            <a:endParaRPr lang="en-US" sz="1600" dirty="0">
              <a:solidFill>
                <a:schemeClr val="tx1"/>
              </a:solidFill>
            </a:endParaRPr>
          </a:p>
          <a:p>
            <a:pPr>
              <a:buClrTx/>
              <a:buFont typeface="Arial" panose="020B0604020202020204" pitchFamily="34" charset="0"/>
              <a:buChar char="•"/>
            </a:pPr>
            <a:r>
              <a:rPr lang="en-US" sz="1600" dirty="0">
                <a:solidFill>
                  <a:schemeClr val="tx1"/>
                </a:solidFill>
              </a:rPr>
              <a:t>The relative proportion of aggregate </a:t>
            </a:r>
            <a:r>
              <a:rPr lang="en-US" sz="1600" dirty="0" smtClean="0">
                <a:solidFill>
                  <a:schemeClr val="tx1"/>
                </a:solidFill>
              </a:rPr>
              <a:t>revenue from </a:t>
            </a:r>
            <a:r>
              <a:rPr lang="en-US" sz="1600" dirty="0">
                <a:solidFill>
                  <a:schemeClr val="tx1"/>
                </a:solidFill>
              </a:rPr>
              <a:t>RCEs will </a:t>
            </a:r>
            <a:r>
              <a:rPr lang="en-US" sz="1600" dirty="0" smtClean="0">
                <a:solidFill>
                  <a:schemeClr val="tx1"/>
                </a:solidFill>
              </a:rPr>
              <a:t>remain stable even though the proposed fee will be increased to achieve </a:t>
            </a:r>
            <a:r>
              <a:rPr lang="en-US" sz="1600" dirty="0">
                <a:solidFill>
                  <a:schemeClr val="tx1"/>
                </a:solidFill>
              </a:rPr>
              <a:t>cost recovery</a:t>
            </a:r>
            <a:r>
              <a:rPr lang="en-US" sz="1600" dirty="0" smtClean="0">
                <a:solidFill>
                  <a:schemeClr val="tx1"/>
                </a:solidFill>
              </a:rPr>
              <a:t>.</a:t>
            </a:r>
            <a:endParaRPr lang="en-US" sz="1600" dirty="0">
              <a:solidFill>
                <a:schemeClr val="tx1"/>
              </a:solidFill>
            </a:endParaRPr>
          </a:p>
          <a:p>
            <a:pPr>
              <a:buClrTx/>
              <a:buFont typeface="Arial" panose="020B0604020202020204" pitchFamily="34" charset="0"/>
              <a:buChar char="•"/>
            </a:pPr>
            <a:r>
              <a:rPr lang="en-US" sz="1600" dirty="0" smtClean="0">
                <a:solidFill>
                  <a:schemeClr val="tx1"/>
                </a:solidFill>
              </a:rPr>
              <a:t>The proportion of aggregate </a:t>
            </a:r>
            <a:r>
              <a:rPr lang="en-US" sz="1600" dirty="0">
                <a:solidFill>
                  <a:schemeClr val="tx1"/>
                </a:solidFill>
              </a:rPr>
              <a:t>revenue from excess </a:t>
            </a:r>
            <a:r>
              <a:rPr lang="en-US" sz="1600" dirty="0" smtClean="0">
                <a:solidFill>
                  <a:schemeClr val="tx1"/>
                </a:solidFill>
              </a:rPr>
              <a:t>claims fees will remain stable.</a:t>
            </a:r>
            <a:endParaRPr lang="en-US" sz="1600" dirty="0">
              <a:solidFill>
                <a:schemeClr val="tx1"/>
              </a:solidFill>
            </a:endParaRPr>
          </a:p>
          <a:p>
            <a:pPr>
              <a:buClrTx/>
              <a:buFont typeface="Arial" panose="020B0604020202020204" pitchFamily="34" charset="0"/>
              <a:buChar char="•"/>
            </a:pPr>
            <a:r>
              <a:rPr lang="en-US" sz="1600" dirty="0" smtClean="0">
                <a:solidFill>
                  <a:schemeClr val="tx1"/>
                </a:solidFill>
              </a:rPr>
              <a:t>The distribution of fees within the Patent Application Fees category only shifts slightly; and the entire category, as a percentage of total patent revenue, will remain the same percentage of total revenue.</a:t>
            </a:r>
          </a:p>
        </p:txBody>
      </p:sp>
      <p:graphicFrame>
        <p:nvGraphicFramePr>
          <p:cNvPr id="8" name="Chart 7" descr="Projected Trends of Aggregate Patent Application Fee Revenue" title="Projected Trends of Aggregate Patent Application Fee Revenue"/>
          <p:cNvGraphicFramePr>
            <a:graphicFrameLocks/>
          </p:cNvGraphicFramePr>
          <p:nvPr>
            <p:extLst>
              <p:ext uri="{D42A27DB-BD31-4B8C-83A1-F6EECF244321}">
                <p14:modId xmlns:p14="http://schemas.microsoft.com/office/powerpoint/2010/main" val="2249987754"/>
              </p:ext>
            </p:extLst>
          </p:nvPr>
        </p:nvGraphicFramePr>
        <p:xfrm>
          <a:off x="-1" y="1095392"/>
          <a:ext cx="4962525" cy="4600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0959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 y="203697"/>
            <a:ext cx="9058275" cy="884058"/>
          </a:xfrm>
        </p:spPr>
        <p:txBody>
          <a:bodyPr>
            <a:noAutofit/>
          </a:bodyPr>
          <a:lstStyle/>
          <a:p>
            <a:r>
              <a:rPr lang="en-US" sz="3600" dirty="0"/>
              <a:t>Proposed Fee Structure – </a:t>
            </a:r>
            <a:r>
              <a:rPr lang="en-US" sz="2800" i="1" dirty="0"/>
              <a:t>Projected Trends of Aggregate Patent </a:t>
            </a:r>
            <a:r>
              <a:rPr lang="en-US" sz="2800" i="1" dirty="0" smtClean="0"/>
              <a:t>Trial and Appeal </a:t>
            </a:r>
            <a:r>
              <a:rPr lang="en-US" sz="2800" i="1" dirty="0"/>
              <a:t>Revenue</a:t>
            </a:r>
            <a:endParaRPr lang="en-US" sz="2800" dirty="0"/>
          </a:p>
        </p:txBody>
      </p:sp>
      <p:sp>
        <p:nvSpPr>
          <p:cNvPr id="4" name="Slide Number Placeholder 3"/>
          <p:cNvSpPr>
            <a:spLocks noGrp="1"/>
          </p:cNvSpPr>
          <p:nvPr>
            <p:ph type="sldNum" sz="quarter" idx="12"/>
          </p:nvPr>
        </p:nvSpPr>
        <p:spPr/>
        <p:txBody>
          <a:bodyPr/>
          <a:lstStyle/>
          <a:p>
            <a:fld id="{92DA454B-C859-4892-B9FA-68B588C9F547}" type="slidenum">
              <a:rPr lang="en-US" smtClean="0"/>
              <a:t>59</a:t>
            </a:fld>
            <a:endParaRPr lang="en-US" dirty="0"/>
          </a:p>
        </p:txBody>
      </p:sp>
      <p:sp>
        <p:nvSpPr>
          <p:cNvPr id="6" name="Content Placeholder 2"/>
          <p:cNvSpPr txBox="1">
            <a:spLocks/>
          </p:cNvSpPr>
          <p:nvPr/>
        </p:nvSpPr>
        <p:spPr>
          <a:xfrm>
            <a:off x="5267326" y="1413172"/>
            <a:ext cx="3743324" cy="4800600"/>
          </a:xfrm>
          <a:prstGeom prst="rect">
            <a:avLst/>
          </a:prstGeom>
        </p:spPr>
        <p:txBody>
          <a:bodyPr>
            <a:noAutofit/>
          </a:bodyPr>
          <a:lstStyle>
            <a:lvl1pPr marL="342900" indent="-342900" algn="l" rtl="0" eaLnBrk="0" fontAlgn="base" hangingPunct="0">
              <a:spcBef>
                <a:spcPct val="20000"/>
              </a:spcBef>
              <a:spcAft>
                <a:spcPct val="0"/>
              </a:spcAft>
              <a:buClr>
                <a:srgbClr val="86002D"/>
              </a:buClr>
              <a:buSzPct val="75000"/>
              <a:buFont typeface="Wingdings" pitchFamily="2" charset="2"/>
              <a:buChar char="¦"/>
              <a:defRPr sz="2800">
                <a:solidFill>
                  <a:srgbClr val="00246C"/>
                </a:solidFill>
                <a:latin typeface="+mn-lt"/>
                <a:ea typeface="+mn-ea"/>
                <a:cs typeface="+mn-cs"/>
              </a:defRPr>
            </a:lvl1pPr>
            <a:lvl2pPr marL="742950" indent="-285750" algn="l" rtl="0" eaLnBrk="0" fontAlgn="base" hangingPunct="0">
              <a:spcBef>
                <a:spcPct val="20000"/>
              </a:spcBef>
              <a:spcAft>
                <a:spcPct val="0"/>
              </a:spcAft>
              <a:buClr>
                <a:srgbClr val="86002D"/>
              </a:buClr>
              <a:buSzPct val="75000"/>
              <a:buFont typeface="Wingdings" pitchFamily="2" charset="2"/>
              <a:buChar char="Ä"/>
              <a:defRPr sz="2400">
                <a:solidFill>
                  <a:srgbClr val="00246C"/>
                </a:solidFill>
                <a:latin typeface="+mn-lt"/>
              </a:defRPr>
            </a:lvl2pPr>
            <a:lvl3pPr marL="1143000" indent="-228600" algn="l" rtl="0" eaLnBrk="0" fontAlgn="base" hangingPunct="0">
              <a:spcBef>
                <a:spcPct val="20000"/>
              </a:spcBef>
              <a:spcAft>
                <a:spcPct val="0"/>
              </a:spcAft>
              <a:buClr>
                <a:srgbClr val="86002D"/>
              </a:buClr>
              <a:buSzPct val="75000"/>
              <a:buFont typeface="Wingdings" pitchFamily="2" charset="2"/>
              <a:buChar char="ð"/>
              <a:defRPr sz="2000">
                <a:solidFill>
                  <a:srgbClr val="00246C"/>
                </a:solidFill>
                <a:latin typeface="+mn-lt"/>
              </a:defRPr>
            </a:lvl3pPr>
            <a:lvl4pPr marL="1600200" indent="-228600" algn="l" rtl="0" eaLnBrk="0" fontAlgn="base" hangingPunct="0">
              <a:spcBef>
                <a:spcPct val="20000"/>
              </a:spcBef>
              <a:spcAft>
                <a:spcPct val="0"/>
              </a:spcAft>
              <a:buClr>
                <a:srgbClr val="86002D"/>
              </a:buClr>
              <a:buFont typeface="Times New Roman" pitchFamily="18" charset="0"/>
              <a:buChar char="•"/>
              <a:defRPr sz="2000">
                <a:solidFill>
                  <a:srgbClr val="00246C"/>
                </a:solidFill>
                <a:latin typeface="+mn-lt"/>
              </a:defRPr>
            </a:lvl4pPr>
            <a:lvl5pPr marL="2057400" indent="-228600" algn="l" rtl="0" eaLnBrk="0" fontAlgn="base" hangingPunct="0">
              <a:spcBef>
                <a:spcPct val="20000"/>
              </a:spcBef>
              <a:spcAft>
                <a:spcPct val="0"/>
              </a:spcAft>
              <a:buClr>
                <a:srgbClr val="86002D"/>
              </a:buClr>
              <a:buFont typeface="Times New Roman" pitchFamily="18" charset="0"/>
              <a:buChar char="»"/>
              <a:defRPr>
                <a:solidFill>
                  <a:srgbClr val="00246C"/>
                </a:solidFill>
                <a:latin typeface="+mn-lt"/>
              </a:defRPr>
            </a:lvl5pPr>
            <a:lvl6pPr marL="25146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6pPr>
            <a:lvl7pPr marL="29718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7pPr>
            <a:lvl8pPr marL="34290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8pPr>
            <a:lvl9pPr marL="38862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9pPr>
          </a:lstStyle>
          <a:p>
            <a:pPr>
              <a:buClrTx/>
              <a:buFont typeface="Arial" panose="020B0604020202020204" pitchFamily="34" charset="0"/>
              <a:buChar char="•"/>
            </a:pPr>
            <a:r>
              <a:rPr lang="en-US" sz="1600" dirty="0" smtClean="0">
                <a:solidFill>
                  <a:schemeClr val="tx1"/>
                </a:solidFill>
              </a:rPr>
              <a:t>Inter </a:t>
            </a:r>
            <a:r>
              <a:rPr lang="en-US" sz="1600" dirty="0" err="1" smtClean="0">
                <a:solidFill>
                  <a:schemeClr val="tx1"/>
                </a:solidFill>
              </a:rPr>
              <a:t>Partes</a:t>
            </a:r>
            <a:r>
              <a:rPr lang="en-US" sz="1600" dirty="0" smtClean="0">
                <a:solidFill>
                  <a:schemeClr val="tx1"/>
                </a:solidFill>
              </a:rPr>
              <a:t> Review Request and Post Institution fees will have the largest growth in percentage of total PTAB fees going from 22% and 27% in FY 2015 to 25% and 29% in FY 2018, respectively.  This is due to both the increase in the fee amount and the increase in expected requests.</a:t>
            </a:r>
          </a:p>
          <a:p>
            <a:pPr>
              <a:buClrTx/>
              <a:buFont typeface="Arial" panose="020B0604020202020204" pitchFamily="34" charset="0"/>
              <a:buChar char="•"/>
            </a:pPr>
            <a:r>
              <a:rPr lang="en-US" sz="1600" dirty="0" smtClean="0">
                <a:solidFill>
                  <a:schemeClr val="tx1"/>
                </a:solidFill>
              </a:rPr>
              <a:t>Notice of Appeal and Forwarding an Appeal fees decrease as a total percentage of PTAB fees because of expected steady workloads and the growth in fees coming from the AIA trials.</a:t>
            </a:r>
          </a:p>
        </p:txBody>
      </p:sp>
      <p:graphicFrame>
        <p:nvGraphicFramePr>
          <p:cNvPr id="8" name="Chart 7" descr="Projected Trends of Aggregate Patent Trial and Appeal Revenue" title="Projected Trends of Aggregate Patent Trial and Appeal Revenue"/>
          <p:cNvGraphicFramePr>
            <a:graphicFrameLocks/>
          </p:cNvGraphicFramePr>
          <p:nvPr>
            <p:extLst>
              <p:ext uri="{D42A27DB-BD31-4B8C-83A1-F6EECF244321}">
                <p14:modId xmlns:p14="http://schemas.microsoft.com/office/powerpoint/2010/main" val="2265996422"/>
              </p:ext>
            </p:extLst>
          </p:nvPr>
        </p:nvGraphicFramePr>
        <p:xfrm>
          <a:off x="85724" y="1087754"/>
          <a:ext cx="5286375" cy="46272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09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USPTO Funding Model (cont.)</a:t>
            </a:r>
            <a:endParaRPr lang="en-US" sz="3600" dirty="0"/>
          </a:p>
        </p:txBody>
      </p:sp>
      <p:sp>
        <p:nvSpPr>
          <p:cNvPr id="3" name="Slide Number Placeholder 2"/>
          <p:cNvSpPr>
            <a:spLocks noGrp="1"/>
          </p:cNvSpPr>
          <p:nvPr>
            <p:ph type="sldNum" sz="quarter" idx="12"/>
          </p:nvPr>
        </p:nvSpPr>
        <p:spPr/>
        <p:txBody>
          <a:bodyPr/>
          <a:lstStyle/>
          <a:p>
            <a:fld id="{92DA454B-C859-4892-B9FA-68B588C9F547}" type="slidenum">
              <a:rPr lang="en-US" smtClean="0"/>
              <a:t>6</a:t>
            </a:fld>
            <a:endParaRPr lang="en-US" dirty="0"/>
          </a:p>
        </p:txBody>
      </p:sp>
      <p:sp>
        <p:nvSpPr>
          <p:cNvPr id="4" name="Rectangle 3"/>
          <p:cNvSpPr/>
          <p:nvPr/>
        </p:nvSpPr>
        <p:spPr>
          <a:xfrm>
            <a:off x="76201" y="1224040"/>
            <a:ext cx="8963024" cy="2893100"/>
          </a:xfrm>
          <a:prstGeom prst="rect">
            <a:avLst/>
          </a:prstGeom>
        </p:spPr>
        <p:txBody>
          <a:bodyPr wrap="square">
            <a:spAutoFit/>
          </a:bodyPr>
          <a:lstStyle/>
          <a:p>
            <a:endParaRPr lang="en-US" sz="1000" dirty="0"/>
          </a:p>
          <a:p>
            <a:pPr marL="285750" indent="-285750">
              <a:buFont typeface="Arial" panose="020B0604020202020204" pitchFamily="34" charset="0"/>
              <a:buChar char="•"/>
            </a:pPr>
            <a:r>
              <a:rPr lang="en-US" dirty="0" smtClean="0"/>
              <a:t>Issue </a:t>
            </a:r>
            <a:r>
              <a:rPr lang="en-US" dirty="0"/>
              <a:t>and maintenance fees from granted </a:t>
            </a:r>
            <a:r>
              <a:rPr lang="en-US" dirty="0" smtClean="0"/>
              <a:t>patents subsidize </a:t>
            </a:r>
            <a:r>
              <a:rPr lang="en-US" dirty="0"/>
              <a:t>the cost of patent examination, including </a:t>
            </a:r>
            <a:r>
              <a:rPr lang="en-US" dirty="0" smtClean="0"/>
              <a:t>applications </a:t>
            </a:r>
            <a:r>
              <a:rPr lang="en-US" dirty="0"/>
              <a:t>that </a:t>
            </a:r>
            <a:r>
              <a:rPr lang="en-US" dirty="0" smtClean="0"/>
              <a:t>ultimately are not allowed.</a:t>
            </a:r>
          </a:p>
          <a:p>
            <a:endParaRPr lang="en-US" sz="1000" dirty="0"/>
          </a:p>
          <a:p>
            <a:pPr marL="285750" indent="-285750">
              <a:buFont typeface="Arial" panose="020B0604020202020204" pitchFamily="34" charset="0"/>
              <a:buChar char="•"/>
            </a:pPr>
            <a:r>
              <a:rPr lang="en-US" dirty="0" smtClean="0"/>
              <a:t>This </a:t>
            </a:r>
            <a:r>
              <a:rPr lang="en-US" dirty="0"/>
              <a:t>fee model, while beneficial for innovation and the U.S. IP </a:t>
            </a:r>
            <a:r>
              <a:rPr lang="en-US" dirty="0" smtClean="0"/>
              <a:t>system, adds </a:t>
            </a:r>
            <a:r>
              <a:rPr lang="en-US" dirty="0"/>
              <a:t>additional complexities when analyzing, forecasting, </a:t>
            </a:r>
            <a:r>
              <a:rPr lang="en-US" dirty="0" smtClean="0"/>
              <a:t>and monitoring </a:t>
            </a:r>
            <a:r>
              <a:rPr lang="en-US" dirty="0"/>
              <a:t>patent fee collections in relation to patent costs</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Leahy-Smith America Invents Act (AIA) mandates that patent fees be set to recover the prospective aggregate cost of patent operations – leaving a zero net cost to general taxpayers.</a:t>
            </a:r>
            <a:endParaRPr lang="en-US" dirty="0"/>
          </a:p>
        </p:txBody>
      </p:sp>
    </p:spTree>
    <p:extLst>
      <p:ext uri="{BB962C8B-B14F-4D97-AF65-F5344CB8AC3E}">
        <p14:creationId xmlns:p14="http://schemas.microsoft.com/office/powerpoint/2010/main" val="28465175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33187"/>
            <a:ext cx="8229600" cy="510499"/>
          </a:xfrm>
        </p:spPr>
        <p:txBody>
          <a:bodyPr>
            <a:noAutofit/>
          </a:bodyPr>
          <a:lstStyle/>
          <a:p>
            <a:r>
              <a:rPr lang="en-US" sz="3600" dirty="0" smtClean="0"/>
              <a:t>Front End and Back End Fees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60</a:t>
            </a:fld>
            <a:endParaRPr lang="en-US" dirty="0"/>
          </a:p>
        </p:txBody>
      </p:sp>
      <p:sp>
        <p:nvSpPr>
          <p:cNvPr id="7" name="Rectangle 6"/>
          <p:cNvSpPr/>
          <p:nvPr/>
        </p:nvSpPr>
        <p:spPr>
          <a:xfrm>
            <a:off x="533399" y="856189"/>
            <a:ext cx="7962406" cy="923330"/>
          </a:xfrm>
          <a:prstGeom prst="rect">
            <a:avLst/>
          </a:prstGeom>
        </p:spPr>
        <p:txBody>
          <a:bodyPr wrap="square">
            <a:spAutoFit/>
          </a:bodyPr>
          <a:lstStyle/>
          <a:p>
            <a:r>
              <a:rPr lang="en-US" dirty="0" smtClean="0"/>
              <a:t>The proposed fee changes are shifting the relationship between front and back end fees slightly; from 17% to 19% for a large entity utility filing with one RCE and lifetime maintenance.</a:t>
            </a:r>
            <a:endParaRPr lang="en-US" dirty="0"/>
          </a:p>
        </p:txBody>
      </p:sp>
      <p:graphicFrame>
        <p:nvGraphicFramePr>
          <p:cNvPr id="9" name="Content Placeholder 8" descr="Proposed and Current Fees" title="Proposed and Current Fees"/>
          <p:cNvGraphicFramePr>
            <a:graphicFrameLocks noGrp="1"/>
          </p:cNvGraphicFramePr>
          <p:nvPr>
            <p:ph idx="1"/>
            <p:extLst>
              <p:ext uri="{D42A27DB-BD31-4B8C-83A1-F6EECF244321}">
                <p14:modId xmlns:p14="http://schemas.microsoft.com/office/powerpoint/2010/main" val="216028697"/>
              </p:ext>
            </p:extLst>
          </p:nvPr>
        </p:nvGraphicFramePr>
        <p:xfrm>
          <a:off x="457201" y="1812269"/>
          <a:ext cx="3533773" cy="3500971"/>
        </p:xfrm>
        <a:graphic>
          <a:graphicData uri="http://schemas.openxmlformats.org/drawingml/2006/table">
            <a:tbl>
              <a:tblPr firstRow="1" bandRow="1">
                <a:tableStyleId>{5C22544A-7EE6-4342-B048-85BDC9FD1C3A}</a:tableStyleId>
              </a:tblPr>
              <a:tblGrid>
                <a:gridCol w="1612251"/>
                <a:gridCol w="960761"/>
                <a:gridCol w="960761"/>
              </a:tblGrid>
              <a:tr h="492781">
                <a:tc>
                  <a:txBody>
                    <a:bodyPr/>
                    <a:lstStyle/>
                    <a:p>
                      <a:pPr algn="ctr" fontAlgn="b"/>
                      <a:endParaRPr lang="en-US" sz="1300" b="1" i="0" u="none" strike="noStrike" dirty="0">
                        <a:solidFill>
                          <a:schemeClr val="bg1"/>
                        </a:solidFill>
                        <a:effectLst/>
                        <a:latin typeface="+mn-lt"/>
                      </a:endParaRPr>
                    </a:p>
                  </a:txBody>
                  <a:tcPr marL="9525" marR="9525" marT="9525" marB="0" anchor="b"/>
                </a:tc>
                <a:tc>
                  <a:txBody>
                    <a:bodyPr/>
                    <a:lstStyle/>
                    <a:p>
                      <a:pPr algn="ctr" fontAlgn="b"/>
                      <a:r>
                        <a:rPr lang="en-US" sz="1300" b="1" i="0" u="none" strike="noStrike" dirty="0">
                          <a:solidFill>
                            <a:schemeClr val="bg1"/>
                          </a:solidFill>
                          <a:effectLst/>
                          <a:latin typeface="+mn-lt"/>
                        </a:rPr>
                        <a:t>Proposed Fees</a:t>
                      </a:r>
                    </a:p>
                  </a:txBody>
                  <a:tcPr marL="9525" marR="9525" marT="9525" marB="0" anchor="b"/>
                </a:tc>
                <a:tc>
                  <a:txBody>
                    <a:bodyPr/>
                    <a:lstStyle/>
                    <a:p>
                      <a:pPr algn="ctr" fontAlgn="b"/>
                      <a:r>
                        <a:rPr lang="en-US" sz="1300" b="1" i="0" u="none" strike="noStrike" dirty="0" smtClean="0">
                          <a:solidFill>
                            <a:schemeClr val="bg1"/>
                          </a:solidFill>
                          <a:effectLst/>
                          <a:latin typeface="+mn-lt"/>
                        </a:rPr>
                        <a:t>Current Fees </a:t>
                      </a:r>
                      <a:endParaRPr lang="en-US" sz="1300" b="1" i="0" u="none" strike="noStrike" dirty="0">
                        <a:solidFill>
                          <a:schemeClr val="bg1"/>
                        </a:solidFill>
                        <a:effectLst/>
                        <a:latin typeface="+mn-lt"/>
                      </a:endParaRPr>
                    </a:p>
                  </a:txBody>
                  <a:tcPr marL="9525" marR="9525" marT="9525" marB="0" anchor="b"/>
                </a:tc>
              </a:tr>
              <a:tr h="358179">
                <a:tc>
                  <a:txBody>
                    <a:bodyPr/>
                    <a:lstStyle/>
                    <a:p>
                      <a:pPr algn="l" fontAlgn="b"/>
                      <a:r>
                        <a:rPr lang="en-US" sz="1300" b="1" i="0" u="none" strike="noStrike" dirty="0" smtClean="0">
                          <a:solidFill>
                            <a:schemeClr val="bg1"/>
                          </a:solidFill>
                          <a:effectLst/>
                          <a:latin typeface="+mn-lt"/>
                        </a:rPr>
                        <a:t>Filing</a:t>
                      </a:r>
                      <a:endParaRPr lang="en-US" sz="1300" b="1" i="0" u="none" strike="noStrike" dirty="0">
                        <a:solidFill>
                          <a:schemeClr val="bg1"/>
                        </a:solidFill>
                        <a:effectLst/>
                        <a:latin typeface="+mn-lt"/>
                      </a:endParaRPr>
                    </a:p>
                  </a:txBody>
                  <a:tcPr marL="9525" marR="9525" marT="9525" marB="0" anchor="b">
                    <a:solidFill>
                      <a:schemeClr val="accent1"/>
                    </a:solidFill>
                  </a:tcPr>
                </a:tc>
                <a:tc>
                  <a:txBody>
                    <a:bodyPr/>
                    <a:lstStyle/>
                    <a:p>
                      <a:pPr algn="ctr" fontAlgn="b"/>
                      <a:r>
                        <a:rPr lang="en-US" sz="1300" b="0" i="0" u="none" strike="noStrike" dirty="0">
                          <a:solidFill>
                            <a:srgbClr val="000000"/>
                          </a:solidFill>
                          <a:effectLst/>
                          <a:latin typeface="+mn-lt"/>
                        </a:rPr>
                        <a:t>$300 </a:t>
                      </a:r>
                    </a:p>
                  </a:txBody>
                  <a:tcPr marL="9525" marR="9525" marT="9525" marB="0" anchor="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mn-lt"/>
                        </a:rPr>
                        <a:t>$280 </a:t>
                      </a:r>
                    </a:p>
                  </a:txBody>
                  <a:tcPr marL="9525" marR="9525" marT="9525" marB="0" anchor="b">
                    <a:solidFill>
                      <a:schemeClr val="accent1">
                        <a:lumMod val="20000"/>
                        <a:lumOff val="80000"/>
                      </a:schemeClr>
                    </a:solidFill>
                  </a:tcPr>
                </a:tc>
              </a:tr>
              <a:tr h="358179">
                <a:tc>
                  <a:txBody>
                    <a:bodyPr/>
                    <a:lstStyle/>
                    <a:p>
                      <a:pPr algn="l" fontAlgn="b"/>
                      <a:r>
                        <a:rPr lang="en-US" sz="1300" b="1" i="0" u="none" strike="noStrike" dirty="0" smtClean="0">
                          <a:solidFill>
                            <a:schemeClr val="bg1"/>
                          </a:solidFill>
                          <a:effectLst/>
                          <a:latin typeface="+mn-lt"/>
                        </a:rPr>
                        <a:t>Search</a:t>
                      </a:r>
                      <a:endParaRPr lang="en-US" sz="1300" b="1" i="0" u="none" strike="noStrike" dirty="0">
                        <a:solidFill>
                          <a:schemeClr val="bg1"/>
                        </a:solidFill>
                        <a:effectLst/>
                        <a:latin typeface="+mn-lt"/>
                      </a:endParaRPr>
                    </a:p>
                  </a:txBody>
                  <a:tcPr marL="9525" marR="9525" marT="9525" marB="0" anchor="b">
                    <a:solidFill>
                      <a:schemeClr val="accent1"/>
                    </a:solidFill>
                  </a:tcPr>
                </a:tc>
                <a:tc>
                  <a:txBody>
                    <a:bodyPr/>
                    <a:lstStyle/>
                    <a:p>
                      <a:pPr algn="ctr" fontAlgn="b"/>
                      <a:r>
                        <a:rPr lang="en-US" sz="1300" b="0" i="0" u="none" strike="noStrike" dirty="0">
                          <a:solidFill>
                            <a:srgbClr val="000000"/>
                          </a:solidFill>
                          <a:effectLst/>
                          <a:latin typeface="+mn-lt"/>
                        </a:rPr>
                        <a:t>$660 </a:t>
                      </a:r>
                    </a:p>
                  </a:txBody>
                  <a:tcPr marL="9525" marR="9525" marT="9525" marB="0" anchor="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mn-lt"/>
                        </a:rPr>
                        <a:t>$600 </a:t>
                      </a:r>
                    </a:p>
                  </a:txBody>
                  <a:tcPr marL="9525" marR="9525" marT="9525" marB="0" anchor="b">
                    <a:solidFill>
                      <a:schemeClr val="accent1">
                        <a:lumMod val="20000"/>
                        <a:lumOff val="80000"/>
                      </a:schemeClr>
                    </a:solidFill>
                  </a:tcPr>
                </a:tc>
              </a:tr>
              <a:tr h="358179">
                <a:tc>
                  <a:txBody>
                    <a:bodyPr/>
                    <a:lstStyle/>
                    <a:p>
                      <a:pPr algn="l" fontAlgn="b"/>
                      <a:r>
                        <a:rPr lang="en-US" sz="1300" b="1" i="0" u="none" strike="noStrike" dirty="0" smtClean="0">
                          <a:solidFill>
                            <a:schemeClr val="bg1"/>
                          </a:solidFill>
                          <a:effectLst/>
                          <a:latin typeface="+mn-lt"/>
                        </a:rPr>
                        <a:t>Examination</a:t>
                      </a:r>
                      <a:endParaRPr lang="en-US" sz="1300" b="1" i="0" u="none" strike="noStrike" dirty="0">
                        <a:solidFill>
                          <a:schemeClr val="bg1"/>
                        </a:solidFill>
                        <a:effectLst/>
                        <a:latin typeface="+mn-lt"/>
                      </a:endParaRPr>
                    </a:p>
                  </a:txBody>
                  <a:tcPr marL="9525" marR="9525" marT="9525" marB="0" anchor="b">
                    <a:solidFill>
                      <a:schemeClr val="accent1"/>
                    </a:solidFill>
                  </a:tcPr>
                </a:tc>
                <a:tc>
                  <a:txBody>
                    <a:bodyPr/>
                    <a:lstStyle/>
                    <a:p>
                      <a:pPr algn="ctr" fontAlgn="b"/>
                      <a:r>
                        <a:rPr lang="en-US" sz="1300" b="0" i="0" u="none" strike="noStrike" dirty="0">
                          <a:solidFill>
                            <a:srgbClr val="000000"/>
                          </a:solidFill>
                          <a:effectLst/>
                          <a:latin typeface="+mn-lt"/>
                        </a:rPr>
                        <a:t>$760 </a:t>
                      </a:r>
                    </a:p>
                  </a:txBody>
                  <a:tcPr marL="9525" marR="9525" marT="9525" marB="0" anchor="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mn-lt"/>
                        </a:rPr>
                        <a:t>$720 </a:t>
                      </a:r>
                    </a:p>
                  </a:txBody>
                  <a:tcPr marL="9525" marR="9525" marT="9525" marB="0" anchor="b">
                    <a:solidFill>
                      <a:schemeClr val="accent1">
                        <a:lumMod val="20000"/>
                        <a:lumOff val="80000"/>
                      </a:schemeClr>
                    </a:solidFill>
                  </a:tcPr>
                </a:tc>
              </a:tr>
              <a:tr h="358179">
                <a:tc>
                  <a:txBody>
                    <a:bodyPr/>
                    <a:lstStyle/>
                    <a:p>
                      <a:pPr algn="l" fontAlgn="b"/>
                      <a:r>
                        <a:rPr lang="en-US" sz="1300" b="1" i="0" u="none" strike="noStrike" dirty="0" smtClean="0">
                          <a:solidFill>
                            <a:schemeClr val="bg1"/>
                          </a:solidFill>
                          <a:effectLst/>
                          <a:latin typeface="+mn-lt"/>
                        </a:rPr>
                        <a:t>RCE</a:t>
                      </a:r>
                      <a:endParaRPr lang="en-US" sz="1300" b="1" i="0" u="none" strike="noStrike" dirty="0">
                        <a:solidFill>
                          <a:schemeClr val="bg1"/>
                        </a:solidFill>
                        <a:effectLst/>
                        <a:latin typeface="+mn-lt"/>
                      </a:endParaRPr>
                    </a:p>
                  </a:txBody>
                  <a:tcPr marL="9525" marR="9525" marT="9525" marB="0" anchor="b">
                    <a:solidFill>
                      <a:schemeClr val="accent1"/>
                    </a:solidFill>
                  </a:tcPr>
                </a:tc>
                <a:tc>
                  <a:txBody>
                    <a:bodyPr/>
                    <a:lstStyle/>
                    <a:p>
                      <a:pPr algn="ctr" fontAlgn="b"/>
                      <a:r>
                        <a:rPr lang="en-US" sz="1300" b="0" i="0" u="none" strike="noStrike" dirty="0">
                          <a:solidFill>
                            <a:srgbClr val="000000"/>
                          </a:solidFill>
                          <a:effectLst/>
                          <a:latin typeface="+mn-lt"/>
                        </a:rPr>
                        <a:t>$1,500 </a:t>
                      </a:r>
                    </a:p>
                  </a:txBody>
                  <a:tcPr marL="9525" marR="9525" marT="9525" marB="0" anchor="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mn-lt"/>
                        </a:rPr>
                        <a:t>$1,200 </a:t>
                      </a:r>
                    </a:p>
                  </a:txBody>
                  <a:tcPr marL="9525" marR="9525" marT="9525" marB="0" anchor="b">
                    <a:solidFill>
                      <a:schemeClr val="accent1">
                        <a:lumMod val="20000"/>
                        <a:lumOff val="80000"/>
                      </a:schemeClr>
                    </a:solidFill>
                  </a:tcPr>
                </a:tc>
              </a:tr>
              <a:tr h="358179">
                <a:tc>
                  <a:txBody>
                    <a:bodyPr/>
                    <a:lstStyle/>
                    <a:p>
                      <a:pPr algn="l" fontAlgn="b"/>
                      <a:r>
                        <a:rPr lang="en-US" sz="1300" b="1" i="0" u="none" strike="noStrike" dirty="0">
                          <a:solidFill>
                            <a:schemeClr val="bg1"/>
                          </a:solidFill>
                          <a:effectLst/>
                          <a:latin typeface="+mn-lt"/>
                        </a:rPr>
                        <a:t>Utility Issue</a:t>
                      </a:r>
                    </a:p>
                  </a:txBody>
                  <a:tcPr marL="9525" marR="9525" marT="9525" marB="0" anchor="b">
                    <a:solidFill>
                      <a:schemeClr val="accent1"/>
                    </a:solidFill>
                  </a:tcPr>
                </a:tc>
                <a:tc>
                  <a:txBody>
                    <a:bodyPr/>
                    <a:lstStyle/>
                    <a:p>
                      <a:pPr algn="ctr" fontAlgn="b"/>
                      <a:r>
                        <a:rPr lang="en-US" sz="1300" b="0" i="0" u="none" strike="noStrike" dirty="0">
                          <a:solidFill>
                            <a:srgbClr val="000000"/>
                          </a:solidFill>
                          <a:effectLst/>
                          <a:latin typeface="+mn-lt"/>
                        </a:rPr>
                        <a:t>$1,000 </a:t>
                      </a:r>
                    </a:p>
                  </a:txBody>
                  <a:tcPr marL="9525" marR="9525" marT="9525" marB="0" anchor="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mn-lt"/>
                        </a:rPr>
                        <a:t>$960 </a:t>
                      </a:r>
                    </a:p>
                  </a:txBody>
                  <a:tcPr marL="9525" marR="9525" marT="9525" marB="0" anchor="b">
                    <a:solidFill>
                      <a:schemeClr val="accent1">
                        <a:lumMod val="20000"/>
                        <a:lumOff val="80000"/>
                      </a:schemeClr>
                    </a:solidFill>
                  </a:tcPr>
                </a:tc>
              </a:tr>
              <a:tr h="403623">
                <a:tc>
                  <a:txBody>
                    <a:bodyPr/>
                    <a:lstStyle/>
                    <a:p>
                      <a:pPr algn="l" fontAlgn="b"/>
                      <a:r>
                        <a:rPr lang="en-US" sz="1300" b="1" i="0" u="none" strike="noStrike" dirty="0" smtClean="0">
                          <a:solidFill>
                            <a:schemeClr val="bg1"/>
                          </a:solidFill>
                          <a:effectLst/>
                          <a:latin typeface="+mn-lt"/>
                        </a:rPr>
                        <a:t>1st </a:t>
                      </a:r>
                      <a:r>
                        <a:rPr lang="en-US" sz="1300" b="1" i="0" u="none" strike="noStrike" dirty="0">
                          <a:solidFill>
                            <a:schemeClr val="bg1"/>
                          </a:solidFill>
                          <a:effectLst/>
                          <a:latin typeface="+mn-lt"/>
                        </a:rPr>
                        <a:t>Stage Maintenance</a:t>
                      </a:r>
                    </a:p>
                  </a:txBody>
                  <a:tcPr marL="9525" marR="9525" marT="9525" marB="0" anchor="b">
                    <a:solidFill>
                      <a:schemeClr val="accent1"/>
                    </a:solidFill>
                  </a:tcPr>
                </a:tc>
                <a:tc>
                  <a:txBody>
                    <a:bodyPr/>
                    <a:lstStyle/>
                    <a:p>
                      <a:pPr algn="ctr" fontAlgn="b"/>
                      <a:r>
                        <a:rPr lang="en-US" sz="1300" b="0" i="0" u="none" strike="noStrike" dirty="0">
                          <a:solidFill>
                            <a:srgbClr val="000000"/>
                          </a:solidFill>
                          <a:effectLst/>
                          <a:latin typeface="+mn-lt"/>
                        </a:rPr>
                        <a:t>$1,600 </a:t>
                      </a:r>
                    </a:p>
                  </a:txBody>
                  <a:tcPr marL="9525" marR="9525" marT="9525" marB="0" anchor="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mn-lt"/>
                        </a:rPr>
                        <a:t>$1,600 </a:t>
                      </a:r>
                    </a:p>
                  </a:txBody>
                  <a:tcPr marL="9525" marR="9525" marT="9525" marB="0" anchor="b">
                    <a:solidFill>
                      <a:schemeClr val="accent1">
                        <a:lumMod val="20000"/>
                        <a:lumOff val="80000"/>
                      </a:schemeClr>
                    </a:solidFill>
                  </a:tcPr>
                </a:tc>
              </a:tr>
              <a:tr h="403623">
                <a:tc>
                  <a:txBody>
                    <a:bodyPr/>
                    <a:lstStyle/>
                    <a:p>
                      <a:pPr algn="l" fontAlgn="b"/>
                      <a:r>
                        <a:rPr lang="en-US" sz="1300" b="1" i="0" u="none" strike="noStrike" dirty="0" smtClean="0">
                          <a:solidFill>
                            <a:schemeClr val="bg1"/>
                          </a:solidFill>
                          <a:effectLst/>
                          <a:latin typeface="+mn-lt"/>
                        </a:rPr>
                        <a:t>2nd </a:t>
                      </a:r>
                      <a:r>
                        <a:rPr lang="en-US" sz="1300" b="1" i="0" u="none" strike="noStrike" dirty="0">
                          <a:solidFill>
                            <a:schemeClr val="bg1"/>
                          </a:solidFill>
                          <a:effectLst/>
                          <a:latin typeface="+mn-lt"/>
                        </a:rPr>
                        <a:t>Stage Maintenance</a:t>
                      </a:r>
                    </a:p>
                  </a:txBody>
                  <a:tcPr marL="9525" marR="9525" marT="9525" marB="0" anchor="b">
                    <a:solidFill>
                      <a:schemeClr val="accent1"/>
                    </a:solidFill>
                  </a:tcPr>
                </a:tc>
                <a:tc>
                  <a:txBody>
                    <a:bodyPr/>
                    <a:lstStyle/>
                    <a:p>
                      <a:pPr algn="ctr" fontAlgn="b"/>
                      <a:r>
                        <a:rPr lang="en-US" sz="1300" b="0" i="0" u="none" strike="noStrike" dirty="0">
                          <a:solidFill>
                            <a:srgbClr val="000000"/>
                          </a:solidFill>
                          <a:effectLst/>
                          <a:latin typeface="+mn-lt"/>
                        </a:rPr>
                        <a:t>$3,600 </a:t>
                      </a:r>
                    </a:p>
                  </a:txBody>
                  <a:tcPr marL="9525" marR="9525" marT="9525" marB="0" anchor="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mn-lt"/>
                        </a:rPr>
                        <a:t>$3,600 </a:t>
                      </a:r>
                    </a:p>
                  </a:txBody>
                  <a:tcPr marL="9525" marR="9525" marT="9525" marB="0" anchor="b">
                    <a:solidFill>
                      <a:schemeClr val="accent1">
                        <a:lumMod val="20000"/>
                        <a:lumOff val="80000"/>
                      </a:schemeClr>
                    </a:solidFill>
                  </a:tcPr>
                </a:tc>
              </a:tr>
              <a:tr h="403623">
                <a:tc>
                  <a:txBody>
                    <a:bodyPr/>
                    <a:lstStyle/>
                    <a:p>
                      <a:pPr algn="l" fontAlgn="b"/>
                      <a:r>
                        <a:rPr lang="en-US" sz="1300" b="1" i="0" u="none" strike="noStrike" dirty="0" smtClean="0">
                          <a:solidFill>
                            <a:schemeClr val="bg1"/>
                          </a:solidFill>
                          <a:effectLst/>
                          <a:latin typeface="+mn-lt"/>
                        </a:rPr>
                        <a:t>3rd </a:t>
                      </a:r>
                      <a:r>
                        <a:rPr lang="en-US" sz="1300" b="1" i="0" u="none" strike="noStrike" dirty="0">
                          <a:solidFill>
                            <a:schemeClr val="bg1"/>
                          </a:solidFill>
                          <a:effectLst/>
                          <a:latin typeface="+mn-lt"/>
                        </a:rPr>
                        <a:t>Stage Maintenance</a:t>
                      </a:r>
                    </a:p>
                  </a:txBody>
                  <a:tcPr marL="9525" marR="9525" marT="9525" marB="0" anchor="b">
                    <a:solidFill>
                      <a:schemeClr val="accent1"/>
                    </a:solidFill>
                  </a:tcPr>
                </a:tc>
                <a:tc>
                  <a:txBody>
                    <a:bodyPr/>
                    <a:lstStyle/>
                    <a:p>
                      <a:pPr algn="ctr" fontAlgn="b"/>
                      <a:r>
                        <a:rPr lang="en-US" sz="1300" b="0" i="0" u="none" strike="noStrike" dirty="0">
                          <a:solidFill>
                            <a:srgbClr val="000000"/>
                          </a:solidFill>
                          <a:effectLst/>
                          <a:latin typeface="+mn-lt"/>
                        </a:rPr>
                        <a:t>$7,400 </a:t>
                      </a:r>
                    </a:p>
                  </a:txBody>
                  <a:tcPr marL="9525" marR="9525" marT="9525" marB="0" anchor="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mn-lt"/>
                        </a:rPr>
                        <a:t>$7,400 </a:t>
                      </a:r>
                    </a:p>
                  </a:txBody>
                  <a:tcPr marL="9525" marR="9525" marT="9525" marB="0" anchor="b">
                    <a:solidFill>
                      <a:schemeClr val="accent1">
                        <a:lumMod val="20000"/>
                        <a:lumOff val="80000"/>
                      </a:schemeClr>
                    </a:solidFill>
                  </a:tcPr>
                </a:tc>
              </a:tr>
            </a:tbl>
          </a:graphicData>
        </a:graphic>
      </p:graphicFrame>
      <p:graphicFrame>
        <p:nvGraphicFramePr>
          <p:cNvPr id="10" name="Chart 9" descr="Patent Fees - Front End and Back End" title="Patent Fees - Front End and Back End"/>
          <p:cNvGraphicFramePr>
            <a:graphicFrameLocks/>
          </p:cNvGraphicFramePr>
          <p:nvPr>
            <p:extLst>
              <p:ext uri="{D42A27DB-BD31-4B8C-83A1-F6EECF244321}">
                <p14:modId xmlns:p14="http://schemas.microsoft.com/office/powerpoint/2010/main" val="1265026545"/>
              </p:ext>
            </p:extLst>
          </p:nvPr>
        </p:nvGraphicFramePr>
        <p:xfrm>
          <a:off x="4070498" y="1552574"/>
          <a:ext cx="4965404" cy="3967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32743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dirty="0">
                <a:solidFill>
                  <a:schemeClr val="accent2">
                    <a:lumMod val="75000"/>
                  </a:schemeClr>
                </a:solidFill>
              </a:rPr>
              <a:t>Appendix G </a:t>
            </a:r>
            <a:br>
              <a:rPr lang="en-US" dirty="0">
                <a:solidFill>
                  <a:schemeClr val="accent2">
                    <a:lumMod val="75000"/>
                  </a:schemeClr>
                </a:solidFill>
              </a:rPr>
            </a:br>
            <a:r>
              <a:rPr lang="en-US" sz="2800" dirty="0">
                <a:solidFill>
                  <a:schemeClr val="accent2">
                    <a:lumMod val="75000"/>
                  </a:schemeClr>
                </a:solidFill>
              </a:rPr>
              <a:t/>
            </a:r>
            <a:br>
              <a:rPr lang="en-US" sz="2800" dirty="0">
                <a:solidFill>
                  <a:schemeClr val="accent2">
                    <a:lumMod val="75000"/>
                  </a:schemeClr>
                </a:solidFill>
              </a:rPr>
            </a:br>
            <a:r>
              <a:rPr lang="en-US" dirty="0">
                <a:solidFill>
                  <a:schemeClr val="accent2">
                    <a:lumMod val="75000"/>
                  </a:schemeClr>
                </a:solidFill>
              </a:rPr>
              <a:t>Rationale for Specific Fee Changes</a:t>
            </a:r>
            <a:br>
              <a:rPr lang="en-US" dirty="0">
                <a:solidFill>
                  <a:schemeClr val="accent2">
                    <a:lumMod val="75000"/>
                  </a:schemeClr>
                </a:solidFill>
              </a:rPr>
            </a:br>
            <a:endParaRPr lang="en-US" dirty="0"/>
          </a:p>
        </p:txBody>
      </p:sp>
      <p:sp>
        <p:nvSpPr>
          <p:cNvPr id="3" name="Slide Number Placeholder 2"/>
          <p:cNvSpPr>
            <a:spLocks noGrp="1"/>
          </p:cNvSpPr>
          <p:nvPr>
            <p:ph type="sldNum" sz="quarter" idx="12"/>
          </p:nvPr>
        </p:nvSpPr>
        <p:spPr/>
        <p:txBody>
          <a:bodyPr/>
          <a:lstStyle/>
          <a:p>
            <a:fld id="{92DA454B-C859-4892-B9FA-68B588C9F547}" type="slidenum">
              <a:rPr lang="en-US" smtClean="0"/>
              <a:pPr/>
              <a:t>61</a:t>
            </a:fld>
            <a:endParaRPr lang="en-US" dirty="0"/>
          </a:p>
        </p:txBody>
      </p:sp>
      <p:sp>
        <p:nvSpPr>
          <p:cNvPr id="4" name="Rectangle 3"/>
          <p:cNvSpPr/>
          <p:nvPr/>
        </p:nvSpPr>
        <p:spPr>
          <a:xfrm>
            <a:off x="133350" y="727414"/>
            <a:ext cx="8763000" cy="3508653"/>
          </a:xfrm>
          <a:prstGeom prst="rect">
            <a:avLst/>
          </a:prstGeom>
        </p:spPr>
        <p:txBody>
          <a:bodyPr wrap="square">
            <a:spAutoFit/>
          </a:bodyPr>
          <a:lstStyle/>
          <a:p>
            <a:pPr algn="ctr"/>
            <a:r>
              <a:rPr lang="en-US" sz="4000" b="1" dirty="0">
                <a:solidFill>
                  <a:schemeClr val="accent2">
                    <a:lumMod val="75000"/>
                  </a:schemeClr>
                </a:solidFill>
              </a:rPr>
              <a:t>Appendix </a:t>
            </a:r>
            <a:r>
              <a:rPr lang="en-US" sz="4000" b="1" dirty="0" smtClean="0">
                <a:solidFill>
                  <a:schemeClr val="accent2">
                    <a:lumMod val="75000"/>
                  </a:schemeClr>
                </a:solidFill>
              </a:rPr>
              <a:t>G </a:t>
            </a:r>
          </a:p>
          <a:p>
            <a:pPr algn="ctr"/>
            <a:endParaRPr lang="en-US" sz="2400" b="1" dirty="0" smtClean="0">
              <a:solidFill>
                <a:schemeClr val="accent2">
                  <a:lumMod val="75000"/>
                </a:schemeClr>
              </a:solidFill>
            </a:endParaRPr>
          </a:p>
          <a:p>
            <a:pPr algn="ctr"/>
            <a:r>
              <a:rPr lang="en-US" sz="4000" b="1" dirty="0" smtClean="0">
                <a:solidFill>
                  <a:schemeClr val="accent2">
                    <a:lumMod val="75000"/>
                  </a:schemeClr>
                </a:solidFill>
              </a:rPr>
              <a:t>Rationale for Specific Fee Changes</a:t>
            </a:r>
          </a:p>
          <a:p>
            <a:pPr algn="ctr"/>
            <a:endParaRPr lang="en-US" sz="4000" b="1" dirty="0">
              <a:solidFill>
                <a:schemeClr val="accent2">
                  <a:lumMod val="75000"/>
                </a:schemeClr>
              </a:solidFill>
            </a:endParaRPr>
          </a:p>
          <a:p>
            <a:pPr algn="ctr"/>
            <a:endParaRPr lang="en-US" sz="1000" dirty="0" smtClean="0"/>
          </a:p>
          <a:p>
            <a:endParaRPr lang="en-US" dirty="0"/>
          </a:p>
          <a:p>
            <a:endParaRPr lang="en-US" dirty="0" smtClean="0"/>
          </a:p>
          <a:p>
            <a:pPr>
              <a:lnSpc>
                <a:spcPct val="80000"/>
              </a:lnSpc>
            </a:pPr>
            <a:r>
              <a:rPr lang="en-US" dirty="0"/>
              <a:t>The information included in this appendix outlines the rationale for the </a:t>
            </a:r>
            <a:r>
              <a:rPr lang="en-US" dirty="0" smtClean="0"/>
              <a:t>patent fee change.</a:t>
            </a:r>
            <a:endParaRPr lang="en-US" dirty="0"/>
          </a:p>
        </p:txBody>
      </p:sp>
      <p:cxnSp>
        <p:nvCxnSpPr>
          <p:cNvPr id="6" name="Straight Connector 5"/>
          <p:cNvCxnSpPr/>
          <p:nvPr/>
        </p:nvCxnSpPr>
        <p:spPr>
          <a:xfrm flipV="1">
            <a:off x="133350" y="3190875"/>
            <a:ext cx="8763000" cy="571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4869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022"/>
            <a:ext cx="8229598" cy="468645"/>
          </a:xfrm>
        </p:spPr>
        <p:txBody>
          <a:bodyPr>
            <a:noAutofit/>
          </a:bodyPr>
          <a:lstStyle/>
          <a:p>
            <a:pPr lvl="1" algn="l" defTabSz="457200" rtl="0">
              <a:spcBef>
                <a:spcPct val="0"/>
              </a:spcBef>
            </a:pPr>
            <a:r>
              <a:rPr lang="en-US" sz="3600" b="1" dirty="0" smtClean="0">
                <a:latin typeface="+mn-lt"/>
              </a:rPr>
              <a:t>Investing in the Future</a:t>
            </a:r>
            <a:endParaRPr lang="en-US" sz="3600" b="1" i="1" dirty="0">
              <a:latin typeface="+mn-lt"/>
            </a:endParaRPr>
          </a:p>
        </p:txBody>
      </p:sp>
      <p:sp>
        <p:nvSpPr>
          <p:cNvPr id="4" name="Content Placeholder 2"/>
          <p:cNvSpPr>
            <a:spLocks noGrp="1"/>
          </p:cNvSpPr>
          <p:nvPr>
            <p:ph idx="1"/>
          </p:nvPr>
        </p:nvSpPr>
        <p:spPr>
          <a:xfrm>
            <a:off x="171449" y="1072518"/>
            <a:ext cx="8791575" cy="4528181"/>
          </a:xfrm>
        </p:spPr>
        <p:txBody>
          <a:bodyPr>
            <a:normAutofit fontScale="92500" lnSpcReduction="10000"/>
          </a:bodyPr>
          <a:lstStyle/>
          <a:p>
            <a:pPr marL="0" indent="0">
              <a:buNone/>
            </a:pPr>
            <a:r>
              <a:rPr lang="en-US" sz="1800" dirty="0"/>
              <a:t>A</a:t>
            </a:r>
            <a:r>
              <a:rPr lang="en-US" sz="1800" dirty="0" smtClean="0"/>
              <a:t>djusting the patent fee schedule allows the Agency to implement the patent related strategic goals and objectives as documented in the 2014 </a:t>
            </a:r>
            <a:r>
              <a:rPr lang="en-US" sz="1800" dirty="0"/>
              <a:t>– </a:t>
            </a:r>
            <a:r>
              <a:rPr lang="en-US" sz="1800" dirty="0" smtClean="0"/>
              <a:t>2018 </a:t>
            </a:r>
            <a:r>
              <a:rPr lang="en-US" sz="1800" dirty="0"/>
              <a:t>Strategic </a:t>
            </a:r>
            <a:r>
              <a:rPr lang="en-US" sz="1800" dirty="0" smtClean="0"/>
              <a:t>Plan.  This includes:</a:t>
            </a:r>
          </a:p>
          <a:p>
            <a:pPr lvl="1">
              <a:buFont typeface="Arial" panose="020B0604020202020204" pitchFamily="34" charset="0"/>
              <a:buChar char="•"/>
            </a:pPr>
            <a:r>
              <a:rPr lang="en-US" sz="1800" dirty="0" smtClean="0"/>
              <a:t>Refine Optimal Patent Pendency  </a:t>
            </a:r>
          </a:p>
          <a:p>
            <a:pPr lvl="2">
              <a:buFont typeface="Arial" panose="020B0604020202020204" pitchFamily="34" charset="0"/>
              <a:buChar char="•"/>
            </a:pPr>
            <a:r>
              <a:rPr lang="en-US" sz="1800" dirty="0" smtClean="0"/>
              <a:t>Continue to refine long-term pendency goals while considering the requirements of the IP community</a:t>
            </a:r>
          </a:p>
          <a:p>
            <a:pPr lvl="2">
              <a:buFont typeface="Arial" panose="020B0604020202020204" pitchFamily="34" charset="0"/>
              <a:buChar char="•"/>
            </a:pPr>
            <a:endParaRPr lang="en-US" sz="900" dirty="0" smtClean="0"/>
          </a:p>
          <a:p>
            <a:pPr lvl="1">
              <a:buFont typeface="Arial" panose="020B0604020202020204" pitchFamily="34" charset="0"/>
              <a:buChar char="•"/>
            </a:pPr>
            <a:r>
              <a:rPr lang="en-US" sz="1800" dirty="0" smtClean="0"/>
              <a:t>Increase Efficiencies and Patent Examination Capacity to Align with the Optimal Patent Pendency </a:t>
            </a:r>
          </a:p>
          <a:p>
            <a:pPr lvl="2">
              <a:buFont typeface="Arial" panose="020B0604020202020204" pitchFamily="34" charset="0"/>
              <a:buChar char="•"/>
            </a:pPr>
            <a:r>
              <a:rPr lang="en-US" sz="1800" dirty="0" smtClean="0"/>
              <a:t>Continue to hire/retain an adaptable, nationwide workforce </a:t>
            </a:r>
          </a:p>
          <a:p>
            <a:pPr lvl="2">
              <a:buFont typeface="Arial" panose="020B0604020202020204" pitchFamily="34" charset="0"/>
              <a:buChar char="•"/>
            </a:pPr>
            <a:r>
              <a:rPr lang="en-US" sz="1800" dirty="0" smtClean="0"/>
              <a:t>Offer patent application prosecution options </a:t>
            </a:r>
          </a:p>
          <a:p>
            <a:pPr lvl="2">
              <a:buFont typeface="Arial" panose="020B0604020202020204" pitchFamily="34" charset="0"/>
              <a:buChar char="•"/>
            </a:pPr>
            <a:r>
              <a:rPr lang="en-US" sz="1800" dirty="0" smtClean="0"/>
              <a:t>Enhance compact prosecution initiatives</a:t>
            </a:r>
          </a:p>
          <a:p>
            <a:pPr lvl="2">
              <a:buFont typeface="Arial" panose="020B0604020202020204" pitchFamily="34" charset="0"/>
              <a:buChar char="•"/>
            </a:pPr>
            <a:endParaRPr lang="en-US" sz="900" dirty="0" smtClean="0"/>
          </a:p>
          <a:p>
            <a:pPr lvl="1">
              <a:buFont typeface="Arial" panose="020B0604020202020204" pitchFamily="34" charset="0"/>
              <a:buChar char="•"/>
            </a:pPr>
            <a:r>
              <a:rPr lang="en-US" sz="1800" dirty="0" smtClean="0"/>
              <a:t>Continue </a:t>
            </a:r>
            <a:r>
              <a:rPr lang="en-US" sz="1800" dirty="0"/>
              <a:t>to Enhance Patent Quality </a:t>
            </a:r>
          </a:p>
          <a:p>
            <a:pPr lvl="2">
              <a:buFont typeface="Arial" panose="020B0604020202020204" pitchFamily="34" charset="0"/>
              <a:buChar char="•"/>
            </a:pPr>
            <a:r>
              <a:rPr lang="en-US" sz="1800" dirty="0"/>
              <a:t>Evaluate and refine patent quality metrics </a:t>
            </a:r>
          </a:p>
          <a:p>
            <a:pPr lvl="2">
              <a:buFont typeface="Arial" panose="020B0604020202020204" pitchFamily="34" charset="0"/>
              <a:buChar char="•"/>
            </a:pPr>
            <a:r>
              <a:rPr lang="en-US" sz="1800" dirty="0"/>
              <a:t>Evaluate the effectiveness of internal processes</a:t>
            </a:r>
          </a:p>
          <a:p>
            <a:pPr lvl="2">
              <a:buFont typeface="Arial" panose="020B0604020202020204" pitchFamily="34" charset="0"/>
              <a:buChar char="•"/>
            </a:pPr>
            <a:r>
              <a:rPr lang="en-US" sz="1800" dirty="0"/>
              <a:t>Continue and improve technical and legal </a:t>
            </a:r>
            <a:r>
              <a:rPr lang="en-US" sz="1800" dirty="0" smtClean="0"/>
              <a:t>training</a:t>
            </a:r>
            <a:endParaRPr lang="en-US" sz="1800" dirty="0"/>
          </a:p>
        </p:txBody>
      </p:sp>
      <p:sp>
        <p:nvSpPr>
          <p:cNvPr id="3" name="Slide Number Placeholder 2"/>
          <p:cNvSpPr>
            <a:spLocks noGrp="1"/>
          </p:cNvSpPr>
          <p:nvPr>
            <p:ph type="sldNum" sz="quarter" idx="12"/>
          </p:nvPr>
        </p:nvSpPr>
        <p:spPr/>
        <p:txBody>
          <a:bodyPr/>
          <a:lstStyle/>
          <a:p>
            <a:fld id="{92DA454B-C859-4892-B9FA-68B588C9F547}" type="slidenum">
              <a:rPr lang="en-US" smtClean="0"/>
              <a:t>62</a:t>
            </a:fld>
            <a:endParaRPr lang="en-US" dirty="0"/>
          </a:p>
        </p:txBody>
      </p:sp>
    </p:spTree>
    <p:extLst>
      <p:ext uri="{BB962C8B-B14F-4D97-AF65-F5344CB8AC3E}">
        <p14:creationId xmlns:p14="http://schemas.microsoft.com/office/powerpoint/2010/main" val="27061628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022"/>
            <a:ext cx="8229598" cy="468645"/>
          </a:xfrm>
        </p:spPr>
        <p:txBody>
          <a:bodyPr>
            <a:noAutofit/>
          </a:bodyPr>
          <a:lstStyle/>
          <a:p>
            <a:pPr lvl="1" algn="l" defTabSz="457200" rtl="0">
              <a:spcBef>
                <a:spcPct val="0"/>
              </a:spcBef>
            </a:pPr>
            <a:r>
              <a:rPr lang="en-US" sz="3600" b="1" dirty="0" smtClean="0">
                <a:latin typeface="+mn-lt"/>
              </a:rPr>
              <a:t>Investing in the Future (cont.)</a:t>
            </a:r>
            <a:endParaRPr lang="en-US" sz="3600" b="1" i="1" dirty="0">
              <a:latin typeface="+mn-lt"/>
            </a:endParaRPr>
          </a:p>
        </p:txBody>
      </p:sp>
      <p:sp>
        <p:nvSpPr>
          <p:cNvPr id="4" name="Content Placeholder 2"/>
          <p:cNvSpPr>
            <a:spLocks noGrp="1"/>
          </p:cNvSpPr>
          <p:nvPr>
            <p:ph idx="1"/>
          </p:nvPr>
        </p:nvSpPr>
        <p:spPr>
          <a:xfrm>
            <a:off x="171449" y="1215394"/>
            <a:ext cx="8791575" cy="3556632"/>
          </a:xfrm>
        </p:spPr>
        <p:txBody>
          <a:bodyPr>
            <a:normAutofit/>
          </a:bodyPr>
          <a:lstStyle/>
          <a:p>
            <a:pPr lvl="1">
              <a:buFont typeface="Arial" panose="020B0604020202020204" pitchFamily="34" charset="0"/>
              <a:buChar char="•"/>
            </a:pPr>
            <a:r>
              <a:rPr lang="en-US" sz="1800" dirty="0" smtClean="0"/>
              <a:t>Ensure </a:t>
            </a:r>
            <a:r>
              <a:rPr lang="en-US" sz="1800" dirty="0"/>
              <a:t>Optimal Information Technology Service Delivery to All Users and Leverage IT Investments to Achieve Business Results </a:t>
            </a:r>
          </a:p>
          <a:p>
            <a:pPr lvl="2">
              <a:buFont typeface="Arial" panose="020B0604020202020204" pitchFamily="34" charset="0"/>
              <a:buChar char="•"/>
            </a:pPr>
            <a:r>
              <a:rPr lang="en-US" sz="1800" dirty="0"/>
              <a:t>Investments in technology to increase operational </a:t>
            </a:r>
            <a:r>
              <a:rPr lang="en-US" sz="1800" dirty="0" smtClean="0"/>
              <a:t>efficiencies</a:t>
            </a:r>
          </a:p>
          <a:p>
            <a:pPr lvl="2">
              <a:buFont typeface="Arial" panose="020B0604020202020204" pitchFamily="34" charset="0"/>
              <a:buChar char="•"/>
            </a:pPr>
            <a:endParaRPr lang="en-US" sz="800" dirty="0" smtClean="0"/>
          </a:p>
          <a:p>
            <a:pPr lvl="1">
              <a:buFont typeface="Arial" panose="020B0604020202020204" pitchFamily="34" charset="0"/>
              <a:buChar char="•"/>
            </a:pPr>
            <a:r>
              <a:rPr lang="en-US" sz="1800" dirty="0"/>
              <a:t>Maintain the Patent Trial and Appeal Board’s Ability to Provide Timely and High Quality Decisions</a:t>
            </a:r>
          </a:p>
          <a:p>
            <a:pPr lvl="2">
              <a:buFont typeface="Arial" panose="020B0604020202020204" pitchFamily="34" charset="0"/>
              <a:buChar char="•"/>
            </a:pPr>
            <a:r>
              <a:rPr lang="en-US" sz="1800" dirty="0"/>
              <a:t> Continue to hire/retain an adaptable, nationwide PTAB workforce</a:t>
            </a:r>
          </a:p>
          <a:p>
            <a:pPr lvl="2">
              <a:buFont typeface="Arial" panose="020B0604020202020204" pitchFamily="34" charset="0"/>
              <a:buChar char="•"/>
            </a:pPr>
            <a:r>
              <a:rPr lang="en-US" sz="1800" dirty="0"/>
              <a:t> Ensure consistency in PTAB decisions while meeting optimal pendency and quality targets</a:t>
            </a:r>
          </a:p>
          <a:p>
            <a:pPr lvl="2">
              <a:buFont typeface="Arial" panose="020B0604020202020204" pitchFamily="34" charset="0"/>
              <a:buChar char="•"/>
            </a:pPr>
            <a:endParaRPr lang="en-US" sz="1800" dirty="0"/>
          </a:p>
          <a:p>
            <a:pPr lvl="2">
              <a:buFont typeface="Arial" panose="020B0604020202020204" pitchFamily="34" charset="0"/>
              <a:buChar char="•"/>
            </a:pPr>
            <a:endParaRPr lang="en-US" sz="1400" dirty="0" smtClean="0"/>
          </a:p>
        </p:txBody>
      </p:sp>
      <p:sp>
        <p:nvSpPr>
          <p:cNvPr id="3" name="Slide Number Placeholder 2"/>
          <p:cNvSpPr>
            <a:spLocks noGrp="1"/>
          </p:cNvSpPr>
          <p:nvPr>
            <p:ph type="sldNum" sz="quarter" idx="12"/>
          </p:nvPr>
        </p:nvSpPr>
        <p:spPr/>
        <p:txBody>
          <a:bodyPr/>
          <a:lstStyle/>
          <a:p>
            <a:fld id="{92DA454B-C859-4892-B9FA-68B588C9F547}" type="slidenum">
              <a:rPr lang="en-US" smtClean="0"/>
              <a:t>63</a:t>
            </a:fld>
            <a:endParaRPr lang="en-US" dirty="0"/>
          </a:p>
        </p:txBody>
      </p:sp>
    </p:spTree>
    <p:extLst>
      <p:ext uri="{BB962C8B-B14F-4D97-AF65-F5344CB8AC3E}">
        <p14:creationId xmlns:p14="http://schemas.microsoft.com/office/powerpoint/2010/main" val="33443684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022"/>
            <a:ext cx="8229598" cy="468645"/>
          </a:xfrm>
        </p:spPr>
        <p:txBody>
          <a:bodyPr>
            <a:noAutofit/>
          </a:bodyPr>
          <a:lstStyle/>
          <a:p>
            <a:pPr lvl="1" algn="l" defTabSz="457200" rtl="0">
              <a:spcBef>
                <a:spcPct val="0"/>
              </a:spcBef>
            </a:pPr>
            <a:r>
              <a:rPr lang="en-US" sz="3600" b="1" dirty="0" smtClean="0">
                <a:latin typeface="+mn-lt"/>
              </a:rPr>
              <a:t>Investing in the Future (cont.)</a:t>
            </a:r>
            <a:endParaRPr lang="en-US" sz="3600" b="1" i="1" dirty="0">
              <a:latin typeface="+mn-lt"/>
            </a:endParaRPr>
          </a:p>
        </p:txBody>
      </p:sp>
      <p:sp>
        <p:nvSpPr>
          <p:cNvPr id="4" name="Content Placeholder 2"/>
          <p:cNvSpPr>
            <a:spLocks noGrp="1"/>
          </p:cNvSpPr>
          <p:nvPr>
            <p:ph idx="1"/>
          </p:nvPr>
        </p:nvSpPr>
        <p:spPr>
          <a:xfrm>
            <a:off x="247648" y="1013460"/>
            <a:ext cx="8229600" cy="4284028"/>
          </a:xfrm>
        </p:spPr>
        <p:txBody>
          <a:bodyPr>
            <a:normAutofit/>
          </a:bodyPr>
          <a:lstStyle/>
          <a:p>
            <a:pPr lvl="2">
              <a:buFont typeface="Arial" panose="020B0604020202020204" pitchFamily="34" charset="0"/>
              <a:buChar char="•"/>
            </a:pPr>
            <a:endParaRPr lang="en-US" sz="1300" dirty="0"/>
          </a:p>
          <a:p>
            <a:pPr lvl="1">
              <a:buFont typeface="Arial" panose="020B0604020202020204" pitchFamily="34" charset="0"/>
              <a:buChar char="•"/>
            </a:pPr>
            <a:r>
              <a:rPr lang="en-US" sz="1800" dirty="0" smtClean="0"/>
              <a:t>Secure </a:t>
            </a:r>
            <a:r>
              <a:rPr lang="en-US" sz="1800" dirty="0"/>
              <a:t>Sustainable Funding to Deliver Value to </a:t>
            </a:r>
            <a:r>
              <a:rPr lang="en-US" sz="1800" dirty="0" smtClean="0"/>
              <a:t>Fee-Paying </a:t>
            </a:r>
            <a:r>
              <a:rPr lang="en-US" sz="1800" dirty="0"/>
              <a:t>Customers and the Public </a:t>
            </a:r>
          </a:p>
          <a:p>
            <a:pPr lvl="2">
              <a:buFont typeface="Arial" panose="020B0604020202020204" pitchFamily="34" charset="0"/>
              <a:buChar char="•"/>
            </a:pPr>
            <a:r>
              <a:rPr lang="en-US" sz="1800" dirty="0"/>
              <a:t>Continue to put the Agency on a path to financial sustainability </a:t>
            </a:r>
          </a:p>
          <a:p>
            <a:pPr lvl="2">
              <a:buFont typeface="Arial" panose="020B0604020202020204" pitchFamily="34" charset="0"/>
              <a:buChar char="•"/>
            </a:pPr>
            <a:r>
              <a:rPr lang="en-US" sz="1800" dirty="0"/>
              <a:t>Provide a more stable funding model </a:t>
            </a:r>
            <a:r>
              <a:rPr lang="en-US" sz="1800" i="1" dirty="0"/>
              <a:t>[see Appendix A for details] </a:t>
            </a:r>
          </a:p>
          <a:p>
            <a:pPr lvl="2">
              <a:buFont typeface="Arial" panose="020B0604020202020204" pitchFamily="34" charset="0"/>
              <a:buChar char="•"/>
            </a:pPr>
            <a:r>
              <a:rPr lang="en-US" sz="1800" dirty="0"/>
              <a:t>Charge fees that more closely align with the Agency’s cost for a particular service [see Appendix G for details]</a:t>
            </a:r>
          </a:p>
          <a:p>
            <a:pPr lvl="2">
              <a:buFont typeface="Arial" panose="020B0604020202020204" pitchFamily="34" charset="0"/>
              <a:buChar char="•"/>
            </a:pPr>
            <a:r>
              <a:rPr lang="en-US" sz="1800" dirty="0"/>
              <a:t>Establish a sufficient operating reserve </a:t>
            </a:r>
            <a:r>
              <a:rPr lang="en-US" sz="1800" i="1" dirty="0"/>
              <a:t>[see Appendix J for details]</a:t>
            </a:r>
          </a:p>
          <a:p>
            <a:pPr lvl="2">
              <a:buFont typeface="Arial" panose="020B0604020202020204" pitchFamily="34" charset="0"/>
              <a:buChar char="•"/>
            </a:pPr>
            <a:r>
              <a:rPr lang="en-US" sz="1800" dirty="0"/>
              <a:t>Refine and tailor fees to specific activities at specific points in time, giving applicants the ability to make more informed decisions about the dollars they spend prosecuting patent applications as more information becomes available to them</a:t>
            </a:r>
          </a:p>
          <a:p>
            <a:pPr lvl="2">
              <a:buFont typeface="Arial" panose="020B0604020202020204" pitchFamily="34" charset="0"/>
              <a:buChar char="•"/>
            </a:pPr>
            <a:endParaRPr lang="en-US" sz="1300" dirty="0"/>
          </a:p>
          <a:p>
            <a:pPr lvl="1">
              <a:buFont typeface="Arial" panose="020B0604020202020204" pitchFamily="34" charset="0"/>
              <a:buChar char="•"/>
            </a:pPr>
            <a:endParaRPr lang="en-US" sz="1300" dirty="0" smtClean="0"/>
          </a:p>
        </p:txBody>
      </p:sp>
      <p:sp>
        <p:nvSpPr>
          <p:cNvPr id="3" name="Slide Number Placeholder 2"/>
          <p:cNvSpPr>
            <a:spLocks noGrp="1"/>
          </p:cNvSpPr>
          <p:nvPr>
            <p:ph type="sldNum" sz="quarter" idx="12"/>
          </p:nvPr>
        </p:nvSpPr>
        <p:spPr/>
        <p:txBody>
          <a:bodyPr/>
          <a:lstStyle/>
          <a:p>
            <a:fld id="{92DA454B-C859-4892-B9FA-68B588C9F547}" type="slidenum">
              <a:rPr lang="en-US" smtClean="0"/>
              <a:t>64</a:t>
            </a:fld>
            <a:endParaRPr lang="en-US" dirty="0"/>
          </a:p>
        </p:txBody>
      </p:sp>
    </p:spTree>
    <p:extLst>
      <p:ext uri="{BB962C8B-B14F-4D97-AF65-F5344CB8AC3E}">
        <p14:creationId xmlns:p14="http://schemas.microsoft.com/office/powerpoint/2010/main" val="12864341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022"/>
            <a:ext cx="8229598" cy="468645"/>
          </a:xfrm>
        </p:spPr>
        <p:txBody>
          <a:bodyPr>
            <a:noAutofit/>
          </a:bodyPr>
          <a:lstStyle/>
          <a:p>
            <a:pPr lvl="1" algn="l" defTabSz="457200" rtl="0">
              <a:spcBef>
                <a:spcPct val="0"/>
              </a:spcBef>
            </a:pPr>
            <a:r>
              <a:rPr lang="en-US" sz="3600" b="1" dirty="0" smtClean="0">
                <a:latin typeface="+mn-lt"/>
              </a:rPr>
              <a:t>Benefits For Stakeholders</a:t>
            </a:r>
            <a:endParaRPr lang="en-US" sz="3600" b="1" i="1" dirty="0">
              <a:latin typeface="+mn-lt"/>
            </a:endParaRPr>
          </a:p>
        </p:txBody>
      </p:sp>
      <p:sp>
        <p:nvSpPr>
          <p:cNvPr id="4" name="Content Placeholder 2"/>
          <p:cNvSpPr>
            <a:spLocks noGrp="1"/>
          </p:cNvSpPr>
          <p:nvPr>
            <p:ph idx="1"/>
          </p:nvPr>
        </p:nvSpPr>
        <p:spPr>
          <a:xfrm>
            <a:off x="295275" y="636059"/>
            <a:ext cx="8743949" cy="5145616"/>
          </a:xfrm>
        </p:spPr>
        <p:txBody>
          <a:bodyPr>
            <a:normAutofit/>
          </a:bodyPr>
          <a:lstStyle/>
          <a:p>
            <a:pPr marL="0" indent="0">
              <a:buNone/>
            </a:pPr>
            <a:endParaRPr lang="en-US" sz="1600" dirty="0"/>
          </a:p>
          <a:p>
            <a:pPr lvl="1">
              <a:buFont typeface="Arial" panose="020B0604020202020204" pitchFamily="34" charset="0"/>
              <a:buChar char="•"/>
            </a:pPr>
            <a:r>
              <a:rPr lang="en-US" sz="1800" dirty="0" smtClean="0"/>
              <a:t>Continued improvement in the quality of patent examinations via several initiatives based on feedback provided by the public on patent quality forums</a:t>
            </a:r>
          </a:p>
          <a:p>
            <a:pPr lvl="1">
              <a:buFont typeface="Arial" panose="020B0604020202020204" pitchFamily="34" charset="0"/>
              <a:buChar char="•"/>
            </a:pPr>
            <a:r>
              <a:rPr lang="en-US" sz="1800" dirty="0" smtClean="0"/>
              <a:t>The further decrease of </a:t>
            </a:r>
            <a:r>
              <a:rPr lang="en-US" sz="1800" dirty="0"/>
              <a:t>examination times to bring valuable patent assets to market faster, and reduce congestion for all other </a:t>
            </a:r>
            <a:r>
              <a:rPr lang="en-US" sz="1800" dirty="0" smtClean="0"/>
              <a:t>applicants</a:t>
            </a:r>
            <a:endParaRPr lang="en-US" sz="1800" dirty="0"/>
          </a:p>
          <a:p>
            <a:pPr lvl="1">
              <a:buFont typeface="Arial" panose="020B0604020202020204" pitchFamily="34" charset="0"/>
              <a:buChar char="•"/>
            </a:pPr>
            <a:r>
              <a:rPr lang="en-US" sz="1800" dirty="0"/>
              <a:t>More patent prosecution options to enhance applicant choice and Agency </a:t>
            </a:r>
            <a:r>
              <a:rPr lang="en-US" sz="1800" dirty="0" smtClean="0"/>
              <a:t>efficiency</a:t>
            </a:r>
          </a:p>
          <a:p>
            <a:pPr lvl="1">
              <a:buFont typeface="Arial" panose="020B0604020202020204" pitchFamily="34" charset="0"/>
              <a:buChar char="•"/>
            </a:pPr>
            <a:r>
              <a:rPr lang="en-US" sz="1800" dirty="0" smtClean="0"/>
              <a:t>A better alignment of Patent Trial and Appeal Board fees with costs in order to continue and ensure the high quality, timely, and efficient proceedings</a:t>
            </a:r>
          </a:p>
          <a:p>
            <a:pPr lvl="1">
              <a:buFont typeface="Arial" panose="020B0604020202020204" pitchFamily="34" charset="0"/>
              <a:buChar char="•"/>
            </a:pPr>
            <a:r>
              <a:rPr lang="en-US" sz="1800" dirty="0" smtClean="0"/>
              <a:t>Modern </a:t>
            </a:r>
            <a:r>
              <a:rPr lang="en-US" sz="1800" dirty="0"/>
              <a:t>IT systems at USPTO, to increase efficiencies by providing a uniform platform for conducting business with the Office, including registering, entering, and updating information, and paying </a:t>
            </a:r>
            <a:r>
              <a:rPr lang="en-US" sz="1800" dirty="0" smtClean="0"/>
              <a:t>fees</a:t>
            </a:r>
            <a:endParaRPr lang="en-US" sz="1800" dirty="0"/>
          </a:p>
          <a:p>
            <a:pPr lvl="1">
              <a:buFont typeface="Arial" panose="020B0604020202020204" pitchFamily="34" charset="0"/>
              <a:buChar char="•"/>
            </a:pPr>
            <a:r>
              <a:rPr lang="en-US" sz="1800" dirty="0" smtClean="0"/>
              <a:t>More </a:t>
            </a:r>
            <a:r>
              <a:rPr lang="en-US" sz="1800" dirty="0"/>
              <a:t>stable USPTO </a:t>
            </a:r>
            <a:r>
              <a:rPr lang="en-US" sz="1800" dirty="0" smtClean="0"/>
              <a:t>operations, </a:t>
            </a:r>
            <a:r>
              <a:rPr lang="en-US" sz="1800" dirty="0"/>
              <a:t>to deliver quality patent examinations and </a:t>
            </a:r>
            <a:r>
              <a:rPr lang="en-US" sz="1800" dirty="0" smtClean="0"/>
              <a:t>avoid future </a:t>
            </a:r>
            <a:r>
              <a:rPr lang="en-US" sz="1800" dirty="0"/>
              <a:t>patent application backlogs, even in times of financial </a:t>
            </a:r>
            <a:r>
              <a:rPr lang="en-US" sz="1800" dirty="0" smtClean="0"/>
              <a:t>fluctuations</a:t>
            </a:r>
          </a:p>
          <a:p>
            <a:pPr lvl="1">
              <a:buFont typeface="Arial" panose="020B0604020202020204" pitchFamily="34" charset="0"/>
              <a:buChar char="•"/>
            </a:pPr>
            <a:r>
              <a:rPr lang="en-US" sz="1800" dirty="0" smtClean="0"/>
              <a:t>Streamlined fee schedule</a:t>
            </a:r>
          </a:p>
        </p:txBody>
      </p:sp>
      <p:sp>
        <p:nvSpPr>
          <p:cNvPr id="3" name="Slide Number Placeholder 2"/>
          <p:cNvSpPr>
            <a:spLocks noGrp="1"/>
          </p:cNvSpPr>
          <p:nvPr>
            <p:ph type="sldNum" sz="quarter" idx="12"/>
          </p:nvPr>
        </p:nvSpPr>
        <p:spPr/>
        <p:txBody>
          <a:bodyPr/>
          <a:lstStyle/>
          <a:p>
            <a:fld id="{92DA454B-C859-4892-B9FA-68B588C9F547}" type="slidenum">
              <a:rPr lang="en-US" smtClean="0"/>
              <a:t>65</a:t>
            </a:fld>
            <a:endParaRPr lang="en-US" dirty="0"/>
          </a:p>
        </p:txBody>
      </p:sp>
    </p:spTree>
    <p:extLst>
      <p:ext uri="{BB962C8B-B14F-4D97-AF65-F5344CB8AC3E}">
        <p14:creationId xmlns:p14="http://schemas.microsoft.com/office/powerpoint/2010/main" val="7234121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78022"/>
            <a:ext cx="8429625" cy="884058"/>
          </a:xfrm>
        </p:spPr>
        <p:txBody>
          <a:bodyPr>
            <a:normAutofit/>
          </a:bodyPr>
          <a:lstStyle/>
          <a:p>
            <a:r>
              <a:rPr lang="en-US" sz="3600" dirty="0" smtClean="0"/>
              <a:t>Utility Filing, Search, and Examination</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66</a:t>
            </a:fld>
            <a:endParaRPr lang="en-US" dirty="0"/>
          </a:p>
        </p:txBody>
      </p:sp>
      <p:sp>
        <p:nvSpPr>
          <p:cNvPr id="5" name="Content Placeholder 2"/>
          <p:cNvSpPr>
            <a:spLocks noGrp="1"/>
          </p:cNvSpPr>
          <p:nvPr>
            <p:ph idx="1"/>
          </p:nvPr>
        </p:nvSpPr>
        <p:spPr>
          <a:xfrm>
            <a:off x="247653" y="2886074"/>
            <a:ext cx="8753475" cy="3624530"/>
          </a:xfrm>
        </p:spPr>
        <p:txBody>
          <a:bodyPr>
            <a:normAutofit/>
          </a:bodyPr>
          <a:lstStyle/>
          <a:p>
            <a:r>
              <a:rPr lang="en-US" sz="1325" dirty="0" smtClean="0"/>
              <a:t>Current fee rates only recover </a:t>
            </a:r>
            <a:r>
              <a:rPr lang="en-US" sz="1325" dirty="0"/>
              <a:t>one quarter of the cost of filing, search, and </a:t>
            </a:r>
            <a:r>
              <a:rPr lang="en-US" sz="1325" dirty="0" smtClean="0"/>
              <a:t>examination of a utility application.</a:t>
            </a:r>
          </a:p>
          <a:p>
            <a:r>
              <a:rPr lang="en-US" sz="1325" dirty="0"/>
              <a:t>The fees to obtain a basic </a:t>
            </a:r>
            <a:r>
              <a:rPr lang="en-US" sz="1325" dirty="0" smtClean="0"/>
              <a:t>utility patent </a:t>
            </a:r>
            <a:r>
              <a:rPr lang="en-US" sz="1325" dirty="0"/>
              <a:t>(</a:t>
            </a:r>
            <a:r>
              <a:rPr lang="en-US" sz="1325" dirty="0" smtClean="0"/>
              <a:t>file/search/examination </a:t>
            </a:r>
            <a:r>
              <a:rPr lang="en-US" sz="1325" dirty="0"/>
              <a:t>and issue/publication) will increase slightly. </a:t>
            </a:r>
          </a:p>
          <a:p>
            <a:r>
              <a:rPr lang="en-US" sz="1325" dirty="0"/>
              <a:t>Maintenance fee rates will remain unchanged for all </a:t>
            </a:r>
            <a:r>
              <a:rPr lang="en-US" sz="1325" dirty="0" smtClean="0"/>
              <a:t>three stages.</a:t>
            </a:r>
          </a:p>
          <a:p>
            <a:r>
              <a:rPr lang="en-US" sz="1325" dirty="0"/>
              <a:t>Additional revenue generated from the proposed increases in the filing/search/exam fees will permit the USPTO to continue pursuing improvements in patent examination quality, backlog reduction, and compact prosecution.  </a:t>
            </a:r>
          </a:p>
          <a:p>
            <a:pPr lvl="1"/>
            <a:endParaRPr lang="en-US" sz="2000" dirty="0"/>
          </a:p>
          <a:p>
            <a:pPr lvl="1"/>
            <a:endParaRPr lang="en-US" sz="2000" dirty="0" smtClean="0"/>
          </a:p>
          <a:p>
            <a:pPr lvl="1"/>
            <a:endParaRPr lang="en-US" sz="2000" dirty="0"/>
          </a:p>
          <a:p>
            <a:pPr marL="457200" lvl="1" indent="0">
              <a:buNone/>
            </a:pPr>
            <a:endParaRPr lang="en-US" sz="2000" dirty="0" smtClean="0"/>
          </a:p>
        </p:txBody>
      </p:sp>
      <p:graphicFrame>
        <p:nvGraphicFramePr>
          <p:cNvPr id="6" name="Table 5" title="Utility Filing, Search, and Examination Fees"/>
          <p:cNvGraphicFramePr>
            <a:graphicFrameLocks noGrp="1"/>
          </p:cNvGraphicFramePr>
          <p:nvPr>
            <p:extLst>
              <p:ext uri="{D42A27DB-BD31-4B8C-83A1-F6EECF244321}">
                <p14:modId xmlns:p14="http://schemas.microsoft.com/office/powerpoint/2010/main" val="1812286722"/>
              </p:ext>
            </p:extLst>
          </p:nvPr>
        </p:nvGraphicFramePr>
        <p:xfrm>
          <a:off x="228601" y="1009648"/>
          <a:ext cx="8296275" cy="1876426"/>
        </p:xfrm>
        <a:graphic>
          <a:graphicData uri="http://schemas.openxmlformats.org/drawingml/2006/table">
            <a:tbl>
              <a:tblPr firstRow="1" firstCol="1" bandRow="1">
                <a:tableStyleId>{073A0DAA-6AF3-43AB-8588-CEC1D06C72B9}</a:tableStyleId>
              </a:tblPr>
              <a:tblGrid>
                <a:gridCol w="1694937"/>
                <a:gridCol w="2051768"/>
                <a:gridCol w="981280"/>
                <a:gridCol w="981280"/>
                <a:gridCol w="981280"/>
                <a:gridCol w="802865"/>
                <a:gridCol w="802865"/>
              </a:tblGrid>
              <a:tr h="833967">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Proposed Large Entity Fee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latin typeface="Calibri"/>
                          <a:ea typeface="Times New Roman"/>
                          <a:cs typeface="Times New Roman"/>
                        </a:rPr>
                        <a:t>Dollar Change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Percent </a:t>
                      </a:r>
                      <a:r>
                        <a:rPr lang="en-US" sz="1200" dirty="0">
                          <a:effectLst/>
                        </a:rPr>
                        <a:t>Change</a:t>
                      </a:r>
                      <a:endParaRPr lang="en-US" sz="1200" dirty="0">
                        <a:effectLst/>
                        <a:latin typeface="Calibri"/>
                        <a:ea typeface="Times New Roman"/>
                        <a:cs typeface="Times New Roman"/>
                      </a:endParaRPr>
                    </a:p>
                  </a:txBody>
                  <a:tcPr marL="68580" marR="68580" marT="0" marB="0" anchor="ctr">
                    <a:solidFill>
                      <a:schemeClr val="accent1"/>
                    </a:solidFill>
                  </a:tcPr>
                </a:tc>
              </a:tr>
              <a:tr h="208492">
                <a:tc>
                  <a:txBody>
                    <a:bodyPr/>
                    <a:lstStyle/>
                    <a:p>
                      <a:pPr marL="0" marR="0" algn="ctr">
                        <a:lnSpc>
                          <a:spcPct val="100000"/>
                        </a:lnSpc>
                        <a:spcBef>
                          <a:spcPts val="600"/>
                        </a:spcBef>
                        <a:spcAft>
                          <a:spcPts val="600"/>
                        </a:spcAft>
                      </a:pPr>
                      <a:r>
                        <a:rPr lang="en-US" sz="1200" dirty="0" smtClean="0">
                          <a:effectLst/>
                        </a:rPr>
                        <a:t>1011</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a:solidFill>
                            <a:schemeClr val="tx1"/>
                          </a:solidFill>
                          <a:effectLst/>
                        </a:rPr>
                        <a:t>Basic Filing Fee – Utility</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a:solidFill>
                            <a:schemeClr val="tx1"/>
                          </a:solidFill>
                          <a:effectLst/>
                        </a:rPr>
                        <a:t>$</a:t>
                      </a:r>
                      <a:r>
                        <a:rPr lang="en-US" sz="1200" dirty="0" smtClean="0">
                          <a:solidFill>
                            <a:schemeClr val="tx1"/>
                          </a:solidFill>
                          <a:effectLst/>
                        </a:rPr>
                        <a:t>257</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$280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$300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 $20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+7%</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208492">
                <a:tc>
                  <a:txBody>
                    <a:bodyPr/>
                    <a:lstStyle/>
                    <a:p>
                      <a:pPr marL="0" marR="0" algn="ctr">
                        <a:lnSpc>
                          <a:spcPct val="100000"/>
                        </a:lnSpc>
                        <a:spcBef>
                          <a:spcPts val="600"/>
                        </a:spcBef>
                        <a:spcAft>
                          <a:spcPts val="600"/>
                        </a:spcAft>
                      </a:pPr>
                      <a:r>
                        <a:rPr lang="en-US" sz="1200" dirty="0" smtClean="0">
                          <a:effectLst/>
                        </a:rPr>
                        <a:t>1111</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a:solidFill>
                            <a:schemeClr val="tx1"/>
                          </a:solidFill>
                          <a:effectLst/>
                        </a:rPr>
                        <a:t>Utility Search Fee</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$2,020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a:solidFill>
                            <a:schemeClr val="tx1"/>
                          </a:solidFill>
                          <a:effectLst/>
                        </a:rPr>
                        <a:t>$</a:t>
                      </a:r>
                      <a:r>
                        <a:rPr lang="en-US" sz="1200" dirty="0" smtClean="0">
                          <a:solidFill>
                            <a:schemeClr val="tx1"/>
                          </a:solidFill>
                          <a:effectLst/>
                        </a:rPr>
                        <a:t>600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a:solidFill>
                            <a:schemeClr val="tx1"/>
                          </a:solidFill>
                          <a:effectLst/>
                        </a:rPr>
                        <a:t>$660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Calibri"/>
                          <a:cs typeface="Times New Roman"/>
                        </a:rPr>
                        <a:t>+ $60</a:t>
                      </a:r>
                      <a:endParaRPr lang="en-US" sz="12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r h="208492">
                <a:tc>
                  <a:txBody>
                    <a:bodyPr/>
                    <a:lstStyle/>
                    <a:p>
                      <a:pPr marL="0" marR="0" algn="ctr">
                        <a:lnSpc>
                          <a:spcPct val="100000"/>
                        </a:lnSpc>
                        <a:spcBef>
                          <a:spcPts val="600"/>
                        </a:spcBef>
                        <a:spcAft>
                          <a:spcPts val="600"/>
                        </a:spcAft>
                      </a:pPr>
                      <a:r>
                        <a:rPr lang="en-US" sz="1200" dirty="0" smtClean="0">
                          <a:effectLst/>
                        </a:rPr>
                        <a:t>1311</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a:solidFill>
                            <a:schemeClr val="tx1"/>
                          </a:solidFill>
                          <a:effectLst/>
                        </a:rPr>
                        <a:t>Utility Examination Fee</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$2,195</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$720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a:solidFill>
                            <a:schemeClr val="tx1"/>
                          </a:solidFill>
                          <a:effectLst/>
                        </a:rPr>
                        <a:t>$</a:t>
                      </a:r>
                      <a:r>
                        <a:rPr lang="en-US" sz="1200" dirty="0" smtClean="0">
                          <a:solidFill>
                            <a:schemeClr val="tx1"/>
                          </a:solidFill>
                          <a:effectLst/>
                        </a:rPr>
                        <a:t>760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 $40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+6%</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416983">
                <a:tc>
                  <a:txBody>
                    <a:bodyPr/>
                    <a:lstStyle/>
                    <a:p>
                      <a:pPr marL="0" marR="0" algn="ctr">
                        <a:lnSpc>
                          <a:spcPct val="100000"/>
                        </a:lnSpc>
                        <a:spcBef>
                          <a:spcPts val="600"/>
                        </a:spcBef>
                        <a:spcAft>
                          <a:spcPts val="600"/>
                        </a:spcAft>
                      </a:pPr>
                      <a:r>
                        <a:rPr lang="en-US" sz="1200" b="1" smtClean="0">
                          <a:effectLst/>
                        </a:rPr>
                        <a:t>Sub-Total</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b="1" dirty="0">
                          <a:solidFill>
                            <a:schemeClr val="tx1"/>
                          </a:solidFill>
                          <a:effectLst/>
                        </a:rPr>
                        <a:t>Utility </a:t>
                      </a:r>
                      <a:r>
                        <a:rPr lang="en-US" sz="1200" b="1" dirty="0" smtClean="0">
                          <a:solidFill>
                            <a:schemeClr val="tx1"/>
                          </a:solidFill>
                          <a:effectLst/>
                        </a:rPr>
                        <a:t>– Basic Filing, Search, Exam</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$4,472</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a:solidFill>
                            <a:schemeClr val="tx1"/>
                          </a:solidFill>
                          <a:effectLst/>
                        </a:rPr>
                        <a:t>$</a:t>
                      </a:r>
                      <a:r>
                        <a:rPr lang="en-US" sz="1200" b="1" dirty="0" smtClean="0">
                          <a:solidFill>
                            <a:schemeClr val="tx1"/>
                          </a:solidFill>
                          <a:effectLst/>
                        </a:rPr>
                        <a:t>1,600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a:solidFill>
                            <a:schemeClr val="tx1"/>
                          </a:solidFill>
                          <a:effectLst/>
                        </a:rPr>
                        <a:t>$</a:t>
                      </a:r>
                      <a:r>
                        <a:rPr lang="en-US" sz="1200" b="1" dirty="0" smtClean="0">
                          <a:solidFill>
                            <a:schemeClr val="tx1"/>
                          </a:solidFill>
                          <a:effectLst/>
                        </a:rPr>
                        <a:t>1,720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latin typeface="Calibri"/>
                          <a:ea typeface="Calibri"/>
                          <a:cs typeface="Times New Roman"/>
                        </a:rPr>
                        <a:t>+ $120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+8%</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bl>
          </a:graphicData>
        </a:graphic>
      </p:graphicFrame>
      <p:graphicFrame>
        <p:nvGraphicFramePr>
          <p:cNvPr id="11" name="Object 10" descr="Average Cost, Current Rate, and Proposed Rate by File, Search and Exam" title="File, Search, and Exam"/>
          <p:cNvGraphicFramePr>
            <a:graphicFrameLocks noChangeAspect="1"/>
          </p:cNvGraphicFramePr>
          <p:nvPr>
            <p:extLst>
              <p:ext uri="{D42A27DB-BD31-4B8C-83A1-F6EECF244321}">
                <p14:modId xmlns:p14="http://schemas.microsoft.com/office/powerpoint/2010/main" val="1627595294"/>
              </p:ext>
            </p:extLst>
          </p:nvPr>
        </p:nvGraphicFramePr>
        <p:xfrm>
          <a:off x="3478532" y="4198825"/>
          <a:ext cx="2352674" cy="1297100"/>
        </p:xfrm>
        <a:graphic>
          <a:graphicData uri="http://schemas.openxmlformats.org/presentationml/2006/ole">
            <mc:AlternateContent xmlns:mc="http://schemas.openxmlformats.org/markup-compatibility/2006">
              <mc:Choice xmlns:v="urn:schemas-microsoft-com:vml" Requires="v">
                <p:oleObj spid="_x0000_s2304" name="Worksheet" r:id="rId3" imgW="2087803" imgH="1150632" progId="Excel.Sheet.12">
                  <p:embed/>
                </p:oleObj>
              </mc:Choice>
              <mc:Fallback>
                <p:oleObj name="Worksheet" r:id="rId3" imgW="2087803" imgH="1150632" progId="Excel.Sheet.12">
                  <p:embed/>
                  <p:pic>
                    <p:nvPicPr>
                      <p:cNvPr id="0" name=""/>
                      <p:cNvPicPr/>
                      <p:nvPr/>
                    </p:nvPicPr>
                    <p:blipFill>
                      <a:blip r:embed="rId4"/>
                      <a:stretch>
                        <a:fillRect/>
                      </a:stretch>
                    </p:blipFill>
                    <p:spPr>
                      <a:xfrm>
                        <a:off x="3478532" y="4198825"/>
                        <a:ext cx="2352674" cy="1297100"/>
                      </a:xfrm>
                      <a:prstGeom prst="rect">
                        <a:avLst/>
                      </a:prstGeom>
                    </p:spPr>
                  </p:pic>
                </p:oleObj>
              </mc:Fallback>
            </mc:AlternateContent>
          </a:graphicData>
        </a:graphic>
      </p:graphicFrame>
    </p:spTree>
    <p:extLst>
      <p:ext uri="{BB962C8B-B14F-4D97-AF65-F5344CB8AC3E}">
        <p14:creationId xmlns:p14="http://schemas.microsoft.com/office/powerpoint/2010/main" val="2211898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6" y="273838"/>
            <a:ext cx="8743950" cy="884058"/>
          </a:xfrm>
        </p:spPr>
        <p:txBody>
          <a:bodyPr>
            <a:noAutofit/>
          </a:bodyPr>
          <a:lstStyle/>
          <a:p>
            <a:r>
              <a:rPr lang="en-US" sz="3600" dirty="0" smtClean="0"/>
              <a:t>Design Filing, Search, and Examination</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67</a:t>
            </a:fld>
            <a:endParaRPr lang="en-US" dirty="0"/>
          </a:p>
        </p:txBody>
      </p:sp>
      <p:sp>
        <p:nvSpPr>
          <p:cNvPr id="5" name="Content Placeholder 2"/>
          <p:cNvSpPr>
            <a:spLocks noGrp="1"/>
          </p:cNvSpPr>
          <p:nvPr>
            <p:ph idx="1"/>
          </p:nvPr>
        </p:nvSpPr>
        <p:spPr>
          <a:xfrm>
            <a:off x="238127" y="3338095"/>
            <a:ext cx="8753475" cy="3624530"/>
          </a:xfrm>
        </p:spPr>
        <p:txBody>
          <a:bodyPr>
            <a:normAutofit/>
          </a:bodyPr>
          <a:lstStyle/>
          <a:p>
            <a:r>
              <a:rPr lang="en-US" sz="1350" dirty="0" smtClean="0"/>
              <a:t>Current fee rates only recover a little over half of the cost of filing, search, and examination.</a:t>
            </a:r>
          </a:p>
          <a:p>
            <a:r>
              <a:rPr lang="en-US" sz="1350" dirty="0"/>
              <a:t>The fees </a:t>
            </a:r>
            <a:r>
              <a:rPr lang="en-US" sz="1350" dirty="0" smtClean="0"/>
              <a:t>for file/search/examination of a basic design filing </a:t>
            </a:r>
            <a:r>
              <a:rPr lang="en-US" sz="1350" dirty="0"/>
              <a:t>will increase slightly. </a:t>
            </a:r>
            <a:endParaRPr lang="en-US" sz="1350" dirty="0" smtClean="0"/>
          </a:p>
          <a:p>
            <a:endParaRPr lang="en-US" sz="1350" dirty="0"/>
          </a:p>
          <a:p>
            <a:pPr lvl="1"/>
            <a:endParaRPr lang="en-US" sz="1350" dirty="0" smtClean="0"/>
          </a:p>
          <a:p>
            <a:pPr lvl="1"/>
            <a:endParaRPr lang="en-US" sz="1350" dirty="0"/>
          </a:p>
          <a:p>
            <a:pPr lvl="1"/>
            <a:endParaRPr lang="en-US" sz="1350" dirty="0" smtClean="0"/>
          </a:p>
          <a:p>
            <a:pPr lvl="1"/>
            <a:endParaRPr lang="en-US" sz="1350" dirty="0"/>
          </a:p>
          <a:p>
            <a:pPr marL="457200" lvl="1" indent="0">
              <a:buNone/>
            </a:pPr>
            <a:endParaRPr lang="en-US" sz="1350" dirty="0" smtClean="0"/>
          </a:p>
        </p:txBody>
      </p:sp>
      <p:graphicFrame>
        <p:nvGraphicFramePr>
          <p:cNvPr id="6" name="Table 5" title="Utility Filing, Search, and Examination"/>
          <p:cNvGraphicFramePr>
            <a:graphicFrameLocks noGrp="1"/>
          </p:cNvGraphicFramePr>
          <p:nvPr>
            <p:extLst>
              <p:ext uri="{D42A27DB-BD31-4B8C-83A1-F6EECF244321}">
                <p14:modId xmlns:p14="http://schemas.microsoft.com/office/powerpoint/2010/main" val="1986110651"/>
              </p:ext>
            </p:extLst>
          </p:nvPr>
        </p:nvGraphicFramePr>
        <p:xfrm>
          <a:off x="238125" y="1524000"/>
          <a:ext cx="8315324" cy="1764297"/>
        </p:xfrm>
        <a:graphic>
          <a:graphicData uri="http://schemas.openxmlformats.org/drawingml/2006/table">
            <a:tbl>
              <a:tblPr firstRow="1" firstCol="1" bandRow="1">
                <a:tableStyleId>{073A0DAA-6AF3-43AB-8588-CEC1D06C72B9}</a:tableStyleId>
              </a:tblPr>
              <a:tblGrid>
                <a:gridCol w="1698828"/>
                <a:gridCol w="2056479"/>
                <a:gridCol w="983533"/>
                <a:gridCol w="983533"/>
                <a:gridCol w="983533"/>
                <a:gridCol w="804709"/>
                <a:gridCol w="804709"/>
              </a:tblGrid>
              <a:tr h="784132">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Proposed Large Entity Fee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latin typeface="Calibri"/>
                          <a:ea typeface="Times New Roman"/>
                          <a:cs typeface="Times New Roman"/>
                        </a:rPr>
                        <a:t>Dollar Change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Percent </a:t>
                      </a:r>
                      <a:r>
                        <a:rPr lang="en-US" sz="1200" dirty="0">
                          <a:effectLst/>
                        </a:rPr>
                        <a:t>Change</a:t>
                      </a:r>
                      <a:endParaRPr lang="en-US" sz="1200" dirty="0">
                        <a:effectLst/>
                        <a:latin typeface="Calibri"/>
                        <a:ea typeface="Times New Roman"/>
                        <a:cs typeface="Times New Roman"/>
                      </a:endParaRPr>
                    </a:p>
                  </a:txBody>
                  <a:tcPr marL="68580" marR="68580" marT="0" marB="0" anchor="ctr">
                    <a:solidFill>
                      <a:schemeClr val="accent1"/>
                    </a:solidFill>
                  </a:tcPr>
                </a:tc>
              </a:tr>
              <a:tr h="196033">
                <a:tc>
                  <a:txBody>
                    <a:bodyPr/>
                    <a:lstStyle/>
                    <a:p>
                      <a:pPr marL="0" marR="0" algn="ctr">
                        <a:lnSpc>
                          <a:spcPct val="100000"/>
                        </a:lnSpc>
                        <a:spcBef>
                          <a:spcPts val="600"/>
                        </a:spcBef>
                        <a:spcAft>
                          <a:spcPts val="600"/>
                        </a:spcAft>
                      </a:pPr>
                      <a:r>
                        <a:rPr lang="en-US" sz="1200" dirty="0" smtClean="0">
                          <a:effectLst/>
                        </a:rPr>
                        <a:t>1012</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Basic filing </a:t>
                      </a:r>
                      <a:r>
                        <a:rPr lang="en-US" sz="1200" smtClean="0">
                          <a:solidFill>
                            <a:schemeClr val="tx1"/>
                          </a:solidFill>
                          <a:effectLst/>
                        </a:rPr>
                        <a:t>fee - </a:t>
                      </a:r>
                      <a:r>
                        <a:rPr lang="en-US" sz="1200" dirty="0" smtClean="0">
                          <a:solidFill>
                            <a:schemeClr val="tx1"/>
                          </a:solidFill>
                          <a:effectLst/>
                        </a:rPr>
                        <a:t>Design</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a:solidFill>
                            <a:schemeClr val="tx1"/>
                          </a:solidFill>
                          <a:effectLst/>
                        </a:rPr>
                        <a:t>$</a:t>
                      </a:r>
                      <a:r>
                        <a:rPr lang="en-US" sz="1200" dirty="0" smtClean="0">
                          <a:solidFill>
                            <a:schemeClr val="tx1"/>
                          </a:solidFill>
                          <a:effectLst/>
                        </a:rPr>
                        <a:t>257</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$180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 $20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+7%</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196033">
                <a:tc>
                  <a:txBody>
                    <a:bodyPr/>
                    <a:lstStyle/>
                    <a:p>
                      <a:pPr marL="0" marR="0" algn="ctr">
                        <a:lnSpc>
                          <a:spcPct val="100000"/>
                        </a:lnSpc>
                        <a:spcBef>
                          <a:spcPts val="600"/>
                        </a:spcBef>
                        <a:spcAft>
                          <a:spcPts val="600"/>
                        </a:spcAft>
                      </a:pPr>
                      <a:r>
                        <a:rPr lang="en-US" sz="1200" dirty="0" smtClean="0">
                          <a:effectLst/>
                        </a:rPr>
                        <a:t>1112</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Design Search Fee</a:t>
                      </a:r>
                      <a:endParaRPr lang="en-US" sz="1200" dirty="0">
                        <a:solidFill>
                          <a:schemeClr val="tx1"/>
                        </a:solidFill>
                        <a:effectLst/>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$425</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$120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$160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Calibri"/>
                          <a:cs typeface="Times New Roman"/>
                        </a:rPr>
                        <a:t>+ $40</a:t>
                      </a:r>
                      <a:endParaRPr lang="en-US" sz="12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+33%</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r h="196033">
                <a:tc>
                  <a:txBody>
                    <a:bodyPr/>
                    <a:lstStyle/>
                    <a:p>
                      <a:pPr marL="0" marR="0" algn="ctr">
                        <a:lnSpc>
                          <a:spcPct val="100000"/>
                        </a:lnSpc>
                        <a:spcBef>
                          <a:spcPts val="600"/>
                        </a:spcBef>
                        <a:spcAft>
                          <a:spcPts val="600"/>
                        </a:spcAft>
                      </a:pPr>
                      <a:r>
                        <a:rPr lang="en-US" sz="1200" dirty="0" smtClean="0">
                          <a:effectLst/>
                        </a:rPr>
                        <a:t>1312</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Design Examination Fee</a:t>
                      </a:r>
                      <a:endParaRPr lang="en-US" sz="1200" dirty="0">
                        <a:solidFill>
                          <a:schemeClr val="tx1"/>
                        </a:solidFill>
                        <a:effectLst/>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$566</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$460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$600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 $140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+30%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392066">
                <a:tc>
                  <a:txBody>
                    <a:bodyPr/>
                    <a:lstStyle/>
                    <a:p>
                      <a:pPr marL="0" marR="0" algn="ctr">
                        <a:lnSpc>
                          <a:spcPct val="100000"/>
                        </a:lnSpc>
                        <a:spcBef>
                          <a:spcPts val="600"/>
                        </a:spcBef>
                        <a:spcAft>
                          <a:spcPts val="600"/>
                        </a:spcAft>
                      </a:pPr>
                      <a:r>
                        <a:rPr lang="en-US" sz="1200" b="1" dirty="0" smtClean="0">
                          <a:effectLst/>
                        </a:rPr>
                        <a:t>Sub-Total</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b="1" dirty="0" smtClean="0">
                          <a:solidFill>
                            <a:schemeClr val="tx1"/>
                          </a:solidFill>
                          <a:effectLst/>
                        </a:rPr>
                        <a:t>Design – Basic Filing, Search, Exam</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$1,248</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$760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$960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latin typeface="Calibri"/>
                          <a:ea typeface="Calibri"/>
                          <a:cs typeface="Times New Roman"/>
                        </a:rPr>
                        <a:t>+ $260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+34%</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bl>
          </a:graphicData>
        </a:graphic>
      </p:graphicFrame>
      <p:graphicFrame>
        <p:nvGraphicFramePr>
          <p:cNvPr id="3" name="Object 2" descr="Average Cost, Current Rate, and Proposed Rate by File, Search and Exam" title="File, Search and Exam"/>
          <p:cNvGraphicFramePr>
            <a:graphicFrameLocks noChangeAspect="1"/>
          </p:cNvGraphicFramePr>
          <p:nvPr>
            <p:extLst>
              <p:ext uri="{D42A27DB-BD31-4B8C-83A1-F6EECF244321}">
                <p14:modId xmlns:p14="http://schemas.microsoft.com/office/powerpoint/2010/main" val="1052237596"/>
              </p:ext>
            </p:extLst>
          </p:nvPr>
        </p:nvGraphicFramePr>
        <p:xfrm>
          <a:off x="3267077" y="4326480"/>
          <a:ext cx="2352674" cy="1263109"/>
        </p:xfrm>
        <a:graphic>
          <a:graphicData uri="http://schemas.openxmlformats.org/presentationml/2006/ole">
            <mc:AlternateContent xmlns:mc="http://schemas.openxmlformats.org/markup-compatibility/2006">
              <mc:Choice xmlns:v="urn:schemas-microsoft-com:vml" Requires="v">
                <p:oleObj spid="_x0000_s3327" name="Worksheet" r:id="rId3" imgW="2087803" imgH="1120176" progId="Excel.Sheet.12">
                  <p:embed/>
                </p:oleObj>
              </mc:Choice>
              <mc:Fallback>
                <p:oleObj name="Worksheet" r:id="rId3" imgW="2087803" imgH="1120176" progId="Excel.Sheet.12">
                  <p:embed/>
                  <p:pic>
                    <p:nvPicPr>
                      <p:cNvPr id="0" name=""/>
                      <p:cNvPicPr/>
                      <p:nvPr/>
                    </p:nvPicPr>
                    <p:blipFill>
                      <a:blip r:embed="rId4"/>
                      <a:stretch>
                        <a:fillRect/>
                      </a:stretch>
                    </p:blipFill>
                    <p:spPr>
                      <a:xfrm>
                        <a:off x="3267077" y="4326480"/>
                        <a:ext cx="2352674" cy="1263109"/>
                      </a:xfrm>
                      <a:prstGeom prst="rect">
                        <a:avLst/>
                      </a:prstGeom>
                    </p:spPr>
                  </p:pic>
                </p:oleObj>
              </mc:Fallback>
            </mc:AlternateContent>
          </a:graphicData>
        </a:graphic>
      </p:graphicFrame>
      <p:sp>
        <p:nvSpPr>
          <p:cNvPr id="7" name="Rectangle 6"/>
          <p:cNvSpPr/>
          <p:nvPr/>
        </p:nvSpPr>
        <p:spPr>
          <a:xfrm>
            <a:off x="238124" y="3839438"/>
            <a:ext cx="8562975" cy="715581"/>
          </a:xfrm>
          <a:prstGeom prst="rect">
            <a:avLst/>
          </a:prstGeom>
        </p:spPr>
        <p:txBody>
          <a:bodyPr wrap="square">
            <a:spAutoFit/>
          </a:bodyPr>
          <a:lstStyle/>
          <a:p>
            <a:pPr marL="285750" indent="-285750">
              <a:buFont typeface="Arial" panose="020B0604020202020204" pitchFamily="34" charset="0"/>
              <a:buChar char="•"/>
            </a:pPr>
            <a:r>
              <a:rPr lang="en-US" sz="1350" dirty="0"/>
              <a:t>Additional revenue generated from the proposed increases in the filing/search/exam fees will permit the USPTO to continue pursuing improvements in patent examination quality, backlog reduction, and compact prosecution.  </a:t>
            </a:r>
          </a:p>
        </p:txBody>
      </p:sp>
    </p:spTree>
    <p:extLst>
      <p:ext uri="{BB962C8B-B14F-4D97-AF65-F5344CB8AC3E}">
        <p14:creationId xmlns:p14="http://schemas.microsoft.com/office/powerpoint/2010/main" val="31319616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6" y="247650"/>
            <a:ext cx="8743950" cy="986446"/>
          </a:xfrm>
        </p:spPr>
        <p:txBody>
          <a:bodyPr>
            <a:noAutofit/>
          </a:bodyPr>
          <a:lstStyle/>
          <a:p>
            <a:r>
              <a:rPr lang="en-US" sz="3600" dirty="0" smtClean="0"/>
              <a:t>Plant Filing, Search, and Examination</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68</a:t>
            </a:fld>
            <a:endParaRPr lang="en-US" dirty="0"/>
          </a:p>
        </p:txBody>
      </p:sp>
      <p:sp>
        <p:nvSpPr>
          <p:cNvPr id="5" name="Content Placeholder 2"/>
          <p:cNvSpPr>
            <a:spLocks noGrp="1"/>
          </p:cNvSpPr>
          <p:nvPr>
            <p:ph idx="1"/>
          </p:nvPr>
        </p:nvSpPr>
        <p:spPr>
          <a:xfrm>
            <a:off x="228601" y="2771774"/>
            <a:ext cx="8753475" cy="3624530"/>
          </a:xfrm>
        </p:spPr>
        <p:txBody>
          <a:bodyPr/>
          <a:lstStyle/>
          <a:p>
            <a:r>
              <a:rPr lang="en-US" sz="1350" dirty="0" smtClean="0"/>
              <a:t>Current fee rates only recover about one quarter of the cost of filing, search, and examination of a plant application.</a:t>
            </a:r>
          </a:p>
          <a:p>
            <a:r>
              <a:rPr lang="en-US" sz="1350" dirty="0"/>
              <a:t>The fees for </a:t>
            </a:r>
            <a:r>
              <a:rPr lang="en-US" sz="1350" dirty="0" smtClean="0"/>
              <a:t>file/search/examination </a:t>
            </a:r>
            <a:r>
              <a:rPr lang="en-US" sz="1350" dirty="0"/>
              <a:t>of a basic </a:t>
            </a:r>
            <a:r>
              <a:rPr lang="en-US" sz="1350" dirty="0" smtClean="0"/>
              <a:t>Plant filing </a:t>
            </a:r>
            <a:r>
              <a:rPr lang="en-US" sz="1350" dirty="0"/>
              <a:t>will increase slightly. </a:t>
            </a:r>
            <a:endParaRPr lang="en-US" sz="1350" dirty="0" smtClean="0"/>
          </a:p>
          <a:p>
            <a:r>
              <a:rPr lang="en-US" sz="1350" dirty="0"/>
              <a:t>Additional revenue generated from the proposed increases in the filing/search/exam fees will permit the USPTO to continue pursuing improvements in patent examination quality, backlog reduction, and compact prosecution.  </a:t>
            </a:r>
          </a:p>
          <a:p>
            <a:endParaRPr lang="en-US" sz="1400" dirty="0"/>
          </a:p>
          <a:p>
            <a:pPr lvl="1"/>
            <a:endParaRPr lang="en-US" sz="2000" dirty="0" smtClean="0"/>
          </a:p>
          <a:p>
            <a:pPr lvl="1"/>
            <a:endParaRPr lang="en-US" sz="2000" dirty="0"/>
          </a:p>
          <a:p>
            <a:pPr lvl="1"/>
            <a:endParaRPr lang="en-US" sz="2000" dirty="0" smtClean="0"/>
          </a:p>
          <a:p>
            <a:pPr lvl="1"/>
            <a:endParaRPr lang="en-US" sz="2000" dirty="0"/>
          </a:p>
          <a:p>
            <a:pPr marL="457200" lvl="1" indent="0">
              <a:buNone/>
            </a:pPr>
            <a:endParaRPr lang="en-US" sz="2000" dirty="0" smtClean="0"/>
          </a:p>
        </p:txBody>
      </p:sp>
      <p:graphicFrame>
        <p:nvGraphicFramePr>
          <p:cNvPr id="6" name="Table 5" title="Utility Filing, Search, and Examination"/>
          <p:cNvGraphicFramePr>
            <a:graphicFrameLocks noGrp="1"/>
          </p:cNvGraphicFramePr>
          <p:nvPr>
            <p:extLst>
              <p:ext uri="{D42A27DB-BD31-4B8C-83A1-F6EECF244321}">
                <p14:modId xmlns:p14="http://schemas.microsoft.com/office/powerpoint/2010/main" val="3849367381"/>
              </p:ext>
            </p:extLst>
          </p:nvPr>
        </p:nvGraphicFramePr>
        <p:xfrm>
          <a:off x="228598" y="1009648"/>
          <a:ext cx="8324851" cy="1762126"/>
        </p:xfrm>
        <a:graphic>
          <a:graphicData uri="http://schemas.openxmlformats.org/drawingml/2006/table">
            <a:tbl>
              <a:tblPr firstRow="1" firstCol="1" bandRow="1">
                <a:tableStyleId>{073A0DAA-6AF3-43AB-8588-CEC1D06C72B9}</a:tableStyleId>
              </a:tblPr>
              <a:tblGrid>
                <a:gridCol w="1700774"/>
                <a:gridCol w="2058835"/>
                <a:gridCol w="984660"/>
                <a:gridCol w="984660"/>
                <a:gridCol w="984660"/>
                <a:gridCol w="805631"/>
                <a:gridCol w="805631"/>
              </a:tblGrid>
              <a:tr h="783167">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Proposed Large Entity Fee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latin typeface="Calibri"/>
                          <a:ea typeface="Times New Roman"/>
                          <a:cs typeface="Times New Roman"/>
                        </a:rPr>
                        <a:t>Dollar Change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Percent </a:t>
                      </a:r>
                      <a:r>
                        <a:rPr lang="en-US" sz="1200" dirty="0">
                          <a:effectLst/>
                        </a:rPr>
                        <a:t>Change</a:t>
                      </a:r>
                      <a:endParaRPr lang="en-US" sz="1200" dirty="0">
                        <a:effectLst/>
                        <a:latin typeface="Calibri"/>
                        <a:ea typeface="Times New Roman"/>
                        <a:cs typeface="Times New Roman"/>
                      </a:endParaRPr>
                    </a:p>
                  </a:txBody>
                  <a:tcPr marL="68580" marR="68580" marT="0" marB="0" anchor="ctr">
                    <a:solidFill>
                      <a:schemeClr val="accent1"/>
                    </a:solidFill>
                  </a:tcPr>
                </a:tc>
              </a:tr>
              <a:tr h="195792">
                <a:tc>
                  <a:txBody>
                    <a:bodyPr/>
                    <a:lstStyle/>
                    <a:p>
                      <a:pPr marL="0" marR="0" algn="ctr">
                        <a:lnSpc>
                          <a:spcPct val="100000"/>
                        </a:lnSpc>
                        <a:spcBef>
                          <a:spcPts val="600"/>
                        </a:spcBef>
                        <a:spcAft>
                          <a:spcPts val="600"/>
                        </a:spcAft>
                      </a:pPr>
                      <a:r>
                        <a:rPr lang="en-US" sz="1200" dirty="0" smtClean="0">
                          <a:effectLst/>
                        </a:rPr>
                        <a:t>1013</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Basic filing </a:t>
                      </a:r>
                      <a:r>
                        <a:rPr lang="en-US" sz="1200" smtClean="0">
                          <a:solidFill>
                            <a:schemeClr val="tx1"/>
                          </a:solidFill>
                          <a:effectLst/>
                        </a:rPr>
                        <a:t>fee - </a:t>
                      </a:r>
                      <a:r>
                        <a:rPr lang="en-US" sz="1200" dirty="0" smtClean="0">
                          <a:solidFill>
                            <a:schemeClr val="tx1"/>
                          </a:solidFill>
                          <a:effectLst/>
                        </a:rPr>
                        <a:t>Plant</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a:solidFill>
                            <a:schemeClr val="tx1"/>
                          </a:solidFill>
                          <a:effectLst/>
                        </a:rPr>
                        <a:t>$</a:t>
                      </a:r>
                      <a:r>
                        <a:rPr lang="en-US" sz="1200" dirty="0" smtClean="0">
                          <a:solidFill>
                            <a:schemeClr val="tx1"/>
                          </a:solidFill>
                          <a:effectLst/>
                        </a:rPr>
                        <a:t>257</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$180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 $20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+7%</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195792">
                <a:tc>
                  <a:txBody>
                    <a:bodyPr/>
                    <a:lstStyle/>
                    <a:p>
                      <a:pPr marL="0" marR="0" algn="ctr">
                        <a:lnSpc>
                          <a:spcPct val="100000"/>
                        </a:lnSpc>
                        <a:spcBef>
                          <a:spcPts val="600"/>
                        </a:spcBef>
                        <a:spcAft>
                          <a:spcPts val="600"/>
                        </a:spcAft>
                      </a:pPr>
                      <a:r>
                        <a:rPr lang="en-US" sz="1200" dirty="0" smtClean="0">
                          <a:effectLst/>
                        </a:rPr>
                        <a:t>1113</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Plant Search Fee</a:t>
                      </a:r>
                      <a:endParaRPr lang="en-US" sz="1200" dirty="0">
                        <a:solidFill>
                          <a:schemeClr val="tx1"/>
                        </a:solidFill>
                        <a:effectLst/>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$2,020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$380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$420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Calibri"/>
                          <a:cs typeface="Times New Roman"/>
                        </a:rPr>
                        <a:t>+ $40</a:t>
                      </a:r>
                      <a:endParaRPr lang="en-US" sz="12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+11%</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r h="195792">
                <a:tc>
                  <a:txBody>
                    <a:bodyPr/>
                    <a:lstStyle/>
                    <a:p>
                      <a:pPr marL="0" marR="0" algn="ctr">
                        <a:lnSpc>
                          <a:spcPct val="100000"/>
                        </a:lnSpc>
                        <a:spcBef>
                          <a:spcPts val="600"/>
                        </a:spcBef>
                        <a:spcAft>
                          <a:spcPts val="600"/>
                        </a:spcAft>
                      </a:pPr>
                      <a:r>
                        <a:rPr lang="en-US" sz="1200" dirty="0" smtClean="0">
                          <a:effectLst/>
                        </a:rPr>
                        <a:t>1313</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Plant Examination Fee</a:t>
                      </a:r>
                      <a:endParaRPr lang="en-US" sz="1200" dirty="0">
                        <a:solidFill>
                          <a:schemeClr val="tx1"/>
                        </a:solidFill>
                        <a:effectLst/>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$2,195</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$580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$620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 $40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+7%</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391583">
                <a:tc>
                  <a:txBody>
                    <a:bodyPr/>
                    <a:lstStyle/>
                    <a:p>
                      <a:pPr marL="0" marR="0" algn="ctr">
                        <a:lnSpc>
                          <a:spcPct val="100000"/>
                        </a:lnSpc>
                        <a:spcBef>
                          <a:spcPts val="600"/>
                        </a:spcBef>
                        <a:spcAft>
                          <a:spcPts val="600"/>
                        </a:spcAft>
                      </a:pPr>
                      <a:r>
                        <a:rPr lang="en-US" sz="1200" b="1" smtClean="0">
                          <a:effectLst/>
                        </a:rPr>
                        <a:t>Sub-Total</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b="1" dirty="0" smtClean="0">
                          <a:solidFill>
                            <a:schemeClr val="tx1"/>
                          </a:solidFill>
                          <a:effectLst/>
                        </a:rPr>
                        <a:t>Plant– Basic Filing, Search, Exam</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$4,472</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$1,140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$1,240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latin typeface="Calibri"/>
                          <a:ea typeface="Calibri"/>
                          <a:cs typeface="Times New Roman"/>
                        </a:rPr>
                        <a:t>+ $100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+9%</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bl>
          </a:graphicData>
        </a:graphic>
      </p:graphicFrame>
      <p:graphicFrame>
        <p:nvGraphicFramePr>
          <p:cNvPr id="3" name="Object 2" descr="Average Cost, Current Rate, and Proposed Rate by File, Search and Exam" title="Average, Current and Proposed Rates"/>
          <p:cNvGraphicFramePr>
            <a:graphicFrameLocks noChangeAspect="1"/>
          </p:cNvGraphicFramePr>
          <p:nvPr>
            <p:extLst>
              <p:ext uri="{D42A27DB-BD31-4B8C-83A1-F6EECF244321}">
                <p14:modId xmlns:p14="http://schemas.microsoft.com/office/powerpoint/2010/main" val="3274377830"/>
              </p:ext>
            </p:extLst>
          </p:nvPr>
        </p:nvGraphicFramePr>
        <p:xfrm>
          <a:off x="3457576" y="4269331"/>
          <a:ext cx="2352674" cy="1263108"/>
        </p:xfrm>
        <a:graphic>
          <a:graphicData uri="http://schemas.openxmlformats.org/presentationml/2006/ole">
            <mc:AlternateContent xmlns:mc="http://schemas.openxmlformats.org/markup-compatibility/2006">
              <mc:Choice xmlns:v="urn:schemas-microsoft-com:vml" Requires="v">
                <p:oleObj spid="_x0000_s4351" name="Worksheet" r:id="rId3" imgW="2087803" imgH="1120176" progId="Excel.Sheet.12">
                  <p:embed/>
                </p:oleObj>
              </mc:Choice>
              <mc:Fallback>
                <p:oleObj name="Worksheet" r:id="rId3" imgW="2087803" imgH="1120176" progId="Excel.Sheet.12">
                  <p:embed/>
                  <p:pic>
                    <p:nvPicPr>
                      <p:cNvPr id="0" name=""/>
                      <p:cNvPicPr/>
                      <p:nvPr/>
                    </p:nvPicPr>
                    <p:blipFill>
                      <a:blip r:embed="rId4"/>
                      <a:stretch>
                        <a:fillRect/>
                      </a:stretch>
                    </p:blipFill>
                    <p:spPr>
                      <a:xfrm>
                        <a:off x="3457576" y="4269331"/>
                        <a:ext cx="2352674" cy="1263108"/>
                      </a:xfrm>
                      <a:prstGeom prst="rect">
                        <a:avLst/>
                      </a:prstGeom>
                    </p:spPr>
                  </p:pic>
                </p:oleObj>
              </mc:Fallback>
            </mc:AlternateContent>
          </a:graphicData>
        </a:graphic>
      </p:graphicFrame>
    </p:spTree>
    <p:extLst>
      <p:ext uri="{BB962C8B-B14F-4D97-AF65-F5344CB8AC3E}">
        <p14:creationId xmlns:p14="http://schemas.microsoft.com/office/powerpoint/2010/main" val="3435004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0038"/>
            <a:ext cx="8915401" cy="884058"/>
          </a:xfrm>
        </p:spPr>
        <p:txBody>
          <a:bodyPr>
            <a:normAutofit/>
          </a:bodyPr>
          <a:lstStyle/>
          <a:p>
            <a:r>
              <a:rPr lang="en-US" sz="3600" dirty="0" smtClean="0"/>
              <a:t>Reissue Filing, Search, and Examination</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69</a:t>
            </a:fld>
            <a:endParaRPr lang="en-US" dirty="0"/>
          </a:p>
        </p:txBody>
      </p:sp>
      <p:sp>
        <p:nvSpPr>
          <p:cNvPr id="5" name="Content Placeholder 2"/>
          <p:cNvSpPr>
            <a:spLocks noGrp="1"/>
          </p:cNvSpPr>
          <p:nvPr>
            <p:ph idx="1"/>
          </p:nvPr>
        </p:nvSpPr>
        <p:spPr>
          <a:xfrm>
            <a:off x="228601" y="2781032"/>
            <a:ext cx="8753475" cy="3624530"/>
          </a:xfrm>
        </p:spPr>
        <p:txBody>
          <a:bodyPr/>
          <a:lstStyle/>
          <a:p>
            <a:r>
              <a:rPr lang="en-US" sz="1350" dirty="0"/>
              <a:t>Current fee rates only recover about  one quarter of the cost of filing, search, and examination of a </a:t>
            </a:r>
            <a:r>
              <a:rPr lang="en-US" sz="1350" dirty="0" smtClean="0"/>
              <a:t>reissue application.</a:t>
            </a:r>
          </a:p>
          <a:p>
            <a:r>
              <a:rPr lang="en-US" sz="1350" dirty="0"/>
              <a:t>The fees for </a:t>
            </a:r>
            <a:r>
              <a:rPr lang="en-US" sz="1350" dirty="0" smtClean="0"/>
              <a:t>file/search/examination </a:t>
            </a:r>
            <a:r>
              <a:rPr lang="en-US" sz="1350" dirty="0"/>
              <a:t>of a basic r</a:t>
            </a:r>
            <a:r>
              <a:rPr lang="en-US" sz="1350" dirty="0" smtClean="0"/>
              <a:t>eissue filing </a:t>
            </a:r>
            <a:r>
              <a:rPr lang="en-US" sz="1350" dirty="0"/>
              <a:t>will increase slightly. Additional revenue generated from the proposed increases in the filing/search/exam fees will permit the USPTO to continue pursuing improvements in patent examination quality, backlog reduction, and compact prosecution.  </a:t>
            </a:r>
          </a:p>
          <a:p>
            <a:endParaRPr lang="en-US" sz="1400" dirty="0" smtClean="0"/>
          </a:p>
          <a:p>
            <a:endParaRPr lang="en-US" sz="1400" dirty="0"/>
          </a:p>
          <a:p>
            <a:pPr lvl="1"/>
            <a:endParaRPr lang="en-US" sz="2000" dirty="0" smtClean="0"/>
          </a:p>
          <a:p>
            <a:pPr lvl="1"/>
            <a:endParaRPr lang="en-US" sz="2000" dirty="0"/>
          </a:p>
          <a:p>
            <a:pPr lvl="1"/>
            <a:endParaRPr lang="en-US" sz="2000" dirty="0" smtClean="0"/>
          </a:p>
          <a:p>
            <a:pPr lvl="1"/>
            <a:endParaRPr lang="en-US" sz="2000" dirty="0"/>
          </a:p>
          <a:p>
            <a:pPr marL="457200" lvl="1" indent="0">
              <a:buNone/>
            </a:pPr>
            <a:endParaRPr lang="en-US" sz="2000" dirty="0" smtClean="0"/>
          </a:p>
        </p:txBody>
      </p:sp>
      <p:graphicFrame>
        <p:nvGraphicFramePr>
          <p:cNvPr id="6" name="Table 5" title="Utility Filing, Search, and Examination"/>
          <p:cNvGraphicFramePr>
            <a:graphicFrameLocks noGrp="1"/>
          </p:cNvGraphicFramePr>
          <p:nvPr>
            <p:extLst>
              <p:ext uri="{D42A27DB-BD31-4B8C-83A1-F6EECF244321}">
                <p14:modId xmlns:p14="http://schemas.microsoft.com/office/powerpoint/2010/main" val="422229522"/>
              </p:ext>
            </p:extLst>
          </p:nvPr>
        </p:nvGraphicFramePr>
        <p:xfrm>
          <a:off x="228600" y="1009650"/>
          <a:ext cx="8343899" cy="1771381"/>
        </p:xfrm>
        <a:graphic>
          <a:graphicData uri="http://schemas.openxmlformats.org/drawingml/2006/table">
            <a:tbl>
              <a:tblPr firstRow="1" firstCol="1" bandRow="1">
                <a:tableStyleId>{073A0DAA-6AF3-43AB-8588-CEC1D06C72B9}</a:tableStyleId>
              </a:tblPr>
              <a:tblGrid>
                <a:gridCol w="1704666"/>
                <a:gridCol w="2142049"/>
                <a:gridCol w="908410"/>
                <a:gridCol w="986913"/>
                <a:gridCol w="986913"/>
                <a:gridCol w="807474"/>
                <a:gridCol w="807474"/>
              </a:tblGrid>
              <a:tr h="787281">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Proposed Large Entity Fee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latin typeface="Calibri"/>
                          <a:ea typeface="Times New Roman"/>
                          <a:cs typeface="Times New Roman"/>
                        </a:rPr>
                        <a:t>Dollar Change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Percent </a:t>
                      </a:r>
                      <a:r>
                        <a:rPr lang="en-US" sz="1200" dirty="0">
                          <a:effectLst/>
                        </a:rPr>
                        <a:t>Change</a:t>
                      </a:r>
                      <a:endParaRPr lang="en-US" sz="1200" dirty="0">
                        <a:effectLst/>
                        <a:latin typeface="Calibri"/>
                        <a:ea typeface="Times New Roman"/>
                        <a:cs typeface="Times New Roman"/>
                      </a:endParaRPr>
                    </a:p>
                  </a:txBody>
                  <a:tcPr marL="68580" marR="68580" marT="0" marB="0" anchor="ctr">
                    <a:solidFill>
                      <a:schemeClr val="accent1"/>
                    </a:solidFill>
                  </a:tcPr>
                </a:tc>
              </a:tr>
              <a:tr h="196820">
                <a:tc>
                  <a:txBody>
                    <a:bodyPr/>
                    <a:lstStyle/>
                    <a:p>
                      <a:pPr marL="0" marR="0" algn="ctr">
                        <a:lnSpc>
                          <a:spcPct val="100000"/>
                        </a:lnSpc>
                        <a:spcBef>
                          <a:spcPts val="600"/>
                        </a:spcBef>
                        <a:spcAft>
                          <a:spcPts val="600"/>
                        </a:spcAft>
                      </a:pPr>
                      <a:r>
                        <a:rPr lang="en-US" sz="1200" dirty="0" smtClean="0">
                          <a:effectLst/>
                        </a:rPr>
                        <a:t>1014</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Basic filing </a:t>
                      </a:r>
                      <a:r>
                        <a:rPr lang="en-US" sz="1200" smtClean="0">
                          <a:solidFill>
                            <a:schemeClr val="tx1"/>
                          </a:solidFill>
                          <a:effectLst/>
                        </a:rPr>
                        <a:t>fee - </a:t>
                      </a:r>
                      <a:r>
                        <a:rPr lang="en-US" sz="1200" dirty="0" smtClean="0">
                          <a:solidFill>
                            <a:schemeClr val="tx1"/>
                          </a:solidFill>
                          <a:effectLst/>
                        </a:rPr>
                        <a:t>Reissue</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a:solidFill>
                            <a:schemeClr val="tx1"/>
                          </a:solidFill>
                          <a:effectLst/>
                        </a:rPr>
                        <a:t>$</a:t>
                      </a:r>
                      <a:r>
                        <a:rPr lang="en-US" sz="1200" dirty="0" smtClean="0">
                          <a:solidFill>
                            <a:schemeClr val="tx1"/>
                          </a:solidFill>
                          <a:effectLst/>
                        </a:rPr>
                        <a:t>257</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$280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$300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 $20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+7%</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196820">
                <a:tc>
                  <a:txBody>
                    <a:bodyPr/>
                    <a:lstStyle/>
                    <a:p>
                      <a:pPr marL="0" marR="0" algn="ctr">
                        <a:lnSpc>
                          <a:spcPct val="100000"/>
                        </a:lnSpc>
                        <a:spcBef>
                          <a:spcPts val="600"/>
                        </a:spcBef>
                        <a:spcAft>
                          <a:spcPts val="600"/>
                        </a:spcAft>
                      </a:pPr>
                      <a:r>
                        <a:rPr lang="en-US" sz="1200" dirty="0" smtClean="0">
                          <a:effectLst/>
                        </a:rPr>
                        <a:t>1114</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Reissue Search Fee</a:t>
                      </a:r>
                      <a:endParaRPr lang="en-US" sz="1200" dirty="0">
                        <a:solidFill>
                          <a:schemeClr val="tx1"/>
                        </a:solidFill>
                        <a:effectLst/>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$2,020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$600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$660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Calibri"/>
                          <a:cs typeface="Times New Roman"/>
                        </a:rPr>
                        <a:t>+ $60</a:t>
                      </a:r>
                      <a:endParaRPr lang="en-US" sz="12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+9%</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r h="196820">
                <a:tc>
                  <a:txBody>
                    <a:bodyPr/>
                    <a:lstStyle/>
                    <a:p>
                      <a:pPr marL="0" marR="0" algn="ctr">
                        <a:lnSpc>
                          <a:spcPct val="100000"/>
                        </a:lnSpc>
                        <a:spcBef>
                          <a:spcPts val="600"/>
                        </a:spcBef>
                        <a:spcAft>
                          <a:spcPts val="600"/>
                        </a:spcAft>
                      </a:pPr>
                      <a:r>
                        <a:rPr lang="en-US" sz="1200" dirty="0" smtClean="0">
                          <a:effectLst/>
                        </a:rPr>
                        <a:t>1314</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Reissue Examination Fee</a:t>
                      </a:r>
                      <a:endParaRPr lang="en-US" sz="1200" dirty="0">
                        <a:solidFill>
                          <a:schemeClr val="tx1"/>
                        </a:solidFill>
                        <a:effectLst/>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$2,195</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$2,160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$2,200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 $40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393640">
                <a:tc>
                  <a:txBody>
                    <a:bodyPr/>
                    <a:lstStyle/>
                    <a:p>
                      <a:pPr marL="0" marR="0" algn="ctr">
                        <a:lnSpc>
                          <a:spcPct val="100000"/>
                        </a:lnSpc>
                        <a:spcBef>
                          <a:spcPts val="600"/>
                        </a:spcBef>
                        <a:spcAft>
                          <a:spcPts val="600"/>
                        </a:spcAft>
                      </a:pPr>
                      <a:r>
                        <a:rPr lang="en-US" sz="1200" b="1" smtClean="0">
                          <a:effectLst/>
                        </a:rPr>
                        <a:t>Sub-Total</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b="1" dirty="0" smtClean="0">
                          <a:solidFill>
                            <a:schemeClr val="tx1"/>
                          </a:solidFill>
                          <a:effectLst/>
                        </a:rPr>
                        <a:t>Reissue– Basic Filing, Search, Exam</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$4,472</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$3,040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$3,160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latin typeface="Calibri"/>
                          <a:ea typeface="Calibri"/>
                          <a:cs typeface="Times New Roman"/>
                        </a:rPr>
                        <a:t>+ $120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rPr>
                        <a:t>+4%</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bl>
          </a:graphicData>
        </a:graphic>
      </p:graphicFrame>
      <p:graphicFrame>
        <p:nvGraphicFramePr>
          <p:cNvPr id="3" name="Object 2" descr="Average Cost, Current Rate, and Proposed Rate by File, Search and Exam" title="Average, Current and Proposed Rates"/>
          <p:cNvGraphicFramePr>
            <a:graphicFrameLocks noChangeAspect="1"/>
          </p:cNvGraphicFramePr>
          <p:nvPr>
            <p:extLst>
              <p:ext uri="{D42A27DB-BD31-4B8C-83A1-F6EECF244321}">
                <p14:modId xmlns:p14="http://schemas.microsoft.com/office/powerpoint/2010/main" val="2976696814"/>
              </p:ext>
            </p:extLst>
          </p:nvPr>
        </p:nvGraphicFramePr>
        <p:xfrm>
          <a:off x="3371852" y="4220300"/>
          <a:ext cx="2390774" cy="1283564"/>
        </p:xfrm>
        <a:graphic>
          <a:graphicData uri="http://schemas.openxmlformats.org/presentationml/2006/ole">
            <mc:AlternateContent xmlns:mc="http://schemas.openxmlformats.org/markup-compatibility/2006">
              <mc:Choice xmlns:v="urn:schemas-microsoft-com:vml" Requires="v">
                <p:oleObj spid="_x0000_s5376" name="Worksheet" r:id="rId3" imgW="2087803" imgH="1120176" progId="Excel.Sheet.12">
                  <p:embed/>
                </p:oleObj>
              </mc:Choice>
              <mc:Fallback>
                <p:oleObj name="Worksheet" r:id="rId3" imgW="2087803" imgH="1120176" progId="Excel.Sheet.12">
                  <p:embed/>
                  <p:pic>
                    <p:nvPicPr>
                      <p:cNvPr id="0" name=""/>
                      <p:cNvPicPr/>
                      <p:nvPr/>
                    </p:nvPicPr>
                    <p:blipFill>
                      <a:blip r:embed="rId4"/>
                      <a:stretch>
                        <a:fillRect/>
                      </a:stretch>
                    </p:blipFill>
                    <p:spPr>
                      <a:xfrm>
                        <a:off x="3371852" y="4220300"/>
                        <a:ext cx="2390774" cy="1283564"/>
                      </a:xfrm>
                      <a:prstGeom prst="rect">
                        <a:avLst/>
                      </a:prstGeom>
                    </p:spPr>
                  </p:pic>
                </p:oleObj>
              </mc:Fallback>
            </mc:AlternateContent>
          </a:graphicData>
        </a:graphic>
      </p:graphicFrame>
    </p:spTree>
    <p:extLst>
      <p:ext uri="{BB962C8B-B14F-4D97-AF65-F5344CB8AC3E}">
        <p14:creationId xmlns:p14="http://schemas.microsoft.com/office/powerpoint/2010/main" val="3039067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USPTO Funding Model (cont.)</a:t>
            </a:r>
            <a:endParaRPr lang="en-US" sz="3600" dirty="0"/>
          </a:p>
        </p:txBody>
      </p:sp>
      <p:sp>
        <p:nvSpPr>
          <p:cNvPr id="3" name="Slide Number Placeholder 2"/>
          <p:cNvSpPr>
            <a:spLocks noGrp="1"/>
          </p:cNvSpPr>
          <p:nvPr>
            <p:ph type="sldNum" sz="quarter" idx="12"/>
          </p:nvPr>
        </p:nvSpPr>
        <p:spPr/>
        <p:txBody>
          <a:bodyPr/>
          <a:lstStyle/>
          <a:p>
            <a:fld id="{92DA454B-C859-4892-B9FA-68B588C9F547}" type="slidenum">
              <a:rPr lang="en-US" smtClean="0"/>
              <a:t>7</a:t>
            </a:fld>
            <a:endParaRPr lang="en-US" dirty="0"/>
          </a:p>
        </p:txBody>
      </p:sp>
      <p:sp>
        <p:nvSpPr>
          <p:cNvPr id="4" name="Rectangle 3"/>
          <p:cNvSpPr/>
          <p:nvPr/>
        </p:nvSpPr>
        <p:spPr>
          <a:xfrm>
            <a:off x="114300" y="905153"/>
            <a:ext cx="8896350" cy="4401205"/>
          </a:xfrm>
          <a:prstGeom prst="rect">
            <a:avLst/>
          </a:prstGeom>
        </p:spPr>
        <p:txBody>
          <a:bodyPr wrap="square">
            <a:spAutoFit/>
          </a:bodyPr>
          <a:lstStyle/>
          <a:p>
            <a:endParaRPr lang="en-US" dirty="0"/>
          </a:p>
          <a:p>
            <a:r>
              <a:rPr lang="en-US" dirty="0"/>
              <a:t> The chart on the following page depicts the relationship between:</a:t>
            </a:r>
          </a:p>
          <a:p>
            <a:r>
              <a:rPr lang="en-US" dirty="0" smtClean="0"/>
              <a:t>	 The </a:t>
            </a:r>
            <a:r>
              <a:rPr lang="en-US" dirty="0"/>
              <a:t>patent application backlog;</a:t>
            </a:r>
          </a:p>
          <a:p>
            <a:r>
              <a:rPr lang="en-US" dirty="0" smtClean="0"/>
              <a:t>	 </a:t>
            </a:r>
            <a:r>
              <a:rPr lang="en-US" dirty="0"/>
              <a:t>New </a:t>
            </a:r>
            <a:r>
              <a:rPr lang="en-US" dirty="0" smtClean="0"/>
              <a:t>incoming requests </a:t>
            </a:r>
            <a:r>
              <a:rPr lang="en-US" dirty="0"/>
              <a:t>for products and services (applications</a:t>
            </a:r>
            <a:r>
              <a:rPr lang="en-US" dirty="0" smtClean="0"/>
              <a:t>);</a:t>
            </a:r>
            <a:endParaRPr lang="en-US" dirty="0"/>
          </a:p>
          <a:p>
            <a:r>
              <a:rPr lang="en-US" dirty="0" smtClean="0"/>
              <a:t>	 </a:t>
            </a:r>
            <a:r>
              <a:rPr lang="en-US" dirty="0"/>
              <a:t>The budgetary requirements (prospective aggregate costs) necessary to</a:t>
            </a:r>
          </a:p>
          <a:p>
            <a:r>
              <a:rPr lang="en-US" dirty="0" smtClean="0"/>
              <a:t>	     address </a:t>
            </a:r>
            <a:r>
              <a:rPr lang="en-US" dirty="0"/>
              <a:t>the existing and incoming workload;</a:t>
            </a:r>
          </a:p>
          <a:p>
            <a:r>
              <a:rPr lang="en-US" dirty="0" smtClean="0"/>
              <a:t>	 </a:t>
            </a:r>
            <a:r>
              <a:rPr lang="en-US" dirty="0"/>
              <a:t>Fees and </a:t>
            </a:r>
            <a:r>
              <a:rPr lang="en-US" dirty="0" smtClean="0"/>
              <a:t>other funding </a:t>
            </a:r>
            <a:r>
              <a:rPr lang="en-US" dirty="0"/>
              <a:t>used to offset the cost of operations; and</a:t>
            </a:r>
          </a:p>
          <a:p>
            <a:r>
              <a:rPr lang="en-US" dirty="0" smtClean="0"/>
              <a:t>	 </a:t>
            </a:r>
            <a:r>
              <a:rPr lang="en-US" dirty="0"/>
              <a:t>The cost drivers in the form of performance targets and commitments</a:t>
            </a:r>
            <a:r>
              <a:rPr lang="en-US" sz="1400" dirty="0" smtClean="0"/>
              <a:t>.</a:t>
            </a:r>
          </a:p>
          <a:p>
            <a:endParaRPr lang="en-US" sz="1400" dirty="0"/>
          </a:p>
          <a:p>
            <a:pPr marL="285750" indent="-285750">
              <a:buFont typeface="Arial" panose="020B0604020202020204" pitchFamily="34" charset="0"/>
              <a:buChar char="•"/>
            </a:pPr>
            <a:r>
              <a:rPr lang="en-US" dirty="0"/>
              <a:t>On the left of the slide: USPTO has a backlog of unexamined patent applications in inventory and over a half million more applications arrive each year.</a:t>
            </a:r>
          </a:p>
          <a:p>
            <a:pPr marL="285750" indent="-285750">
              <a:buFont typeface="Arial" panose="020B0604020202020204" pitchFamily="34" charset="0"/>
              <a:buChar char="•"/>
            </a:pPr>
            <a:r>
              <a:rPr lang="en-US" dirty="0"/>
              <a:t>The USPTO has committed to examine these applications within a certain timeframe – the performance targets depicted on the right.</a:t>
            </a:r>
          </a:p>
          <a:p>
            <a:pPr marL="742950" lvl="1" indent="-285750">
              <a:buFont typeface="Arial" panose="020B0604020202020204" pitchFamily="34" charset="0"/>
              <a:buChar char="•"/>
            </a:pPr>
            <a:r>
              <a:rPr lang="en-US" dirty="0"/>
              <a:t>Achieving these targets facilitates issued patents in the marketplace to increase commercialization, thereby, helping the economy and creating jobs.</a:t>
            </a:r>
          </a:p>
          <a:p>
            <a:endParaRPr lang="en-US" sz="1400" dirty="0"/>
          </a:p>
        </p:txBody>
      </p:sp>
    </p:spTree>
    <p:extLst>
      <p:ext uri="{BB962C8B-B14F-4D97-AF65-F5344CB8AC3E}">
        <p14:creationId xmlns:p14="http://schemas.microsoft.com/office/powerpoint/2010/main" val="11545164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0038"/>
            <a:ext cx="8915401" cy="884058"/>
          </a:xfrm>
        </p:spPr>
        <p:txBody>
          <a:bodyPr>
            <a:normAutofit/>
          </a:bodyPr>
          <a:lstStyle/>
          <a:p>
            <a:r>
              <a:rPr lang="en-US" sz="3600" dirty="0" smtClean="0"/>
              <a:t>PCT National Stage</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70</a:t>
            </a:fld>
            <a:endParaRPr lang="en-US" dirty="0"/>
          </a:p>
        </p:txBody>
      </p:sp>
      <p:sp>
        <p:nvSpPr>
          <p:cNvPr id="5" name="Content Placeholder 2"/>
          <p:cNvSpPr>
            <a:spLocks noGrp="1"/>
          </p:cNvSpPr>
          <p:nvPr>
            <p:ph idx="1"/>
          </p:nvPr>
        </p:nvSpPr>
        <p:spPr>
          <a:xfrm>
            <a:off x="238125" y="4725193"/>
            <a:ext cx="8753475" cy="1430339"/>
          </a:xfrm>
        </p:spPr>
        <p:txBody>
          <a:bodyPr/>
          <a:lstStyle/>
          <a:p>
            <a:r>
              <a:rPr lang="en-US" sz="1400" dirty="0" smtClean="0"/>
              <a:t>The  modest increases to PCT search, examination, and claims helps to recover higher costs due to inflation </a:t>
            </a:r>
            <a:r>
              <a:rPr lang="en-US" sz="1400" dirty="0"/>
              <a:t>and permit the USPTO to continue pursuing improvements in patent examination quality, backlog reduction, and compact prosecution</a:t>
            </a:r>
            <a:r>
              <a:rPr lang="en-US" sz="1400" dirty="0" smtClean="0"/>
              <a:t>.</a:t>
            </a:r>
            <a:endParaRPr lang="en-US" sz="1400" dirty="0"/>
          </a:p>
          <a:p>
            <a:endParaRPr lang="en-US" sz="1400" dirty="0" smtClean="0"/>
          </a:p>
          <a:p>
            <a:endParaRPr lang="en-US" sz="1400" dirty="0"/>
          </a:p>
          <a:p>
            <a:pPr lvl="1"/>
            <a:endParaRPr lang="en-US" sz="2000" dirty="0" smtClean="0"/>
          </a:p>
          <a:p>
            <a:pPr lvl="1"/>
            <a:endParaRPr lang="en-US" sz="2000" dirty="0"/>
          </a:p>
          <a:p>
            <a:pPr lvl="1"/>
            <a:endParaRPr lang="en-US" sz="2000" dirty="0" smtClean="0"/>
          </a:p>
          <a:p>
            <a:pPr lvl="1"/>
            <a:endParaRPr lang="en-US" sz="2000" dirty="0"/>
          </a:p>
          <a:p>
            <a:pPr marL="457200" lvl="1" indent="0">
              <a:buNone/>
            </a:pPr>
            <a:endParaRPr lang="en-US" sz="2000" dirty="0" smtClean="0"/>
          </a:p>
        </p:txBody>
      </p:sp>
      <p:graphicFrame>
        <p:nvGraphicFramePr>
          <p:cNvPr id="6" name="Table 5" title="PCT National Stage"/>
          <p:cNvGraphicFramePr>
            <a:graphicFrameLocks noGrp="1"/>
          </p:cNvGraphicFramePr>
          <p:nvPr>
            <p:extLst>
              <p:ext uri="{D42A27DB-BD31-4B8C-83A1-F6EECF244321}">
                <p14:modId xmlns:p14="http://schemas.microsoft.com/office/powerpoint/2010/main" val="827803556"/>
              </p:ext>
            </p:extLst>
          </p:nvPr>
        </p:nvGraphicFramePr>
        <p:xfrm>
          <a:off x="238125" y="1016788"/>
          <a:ext cx="8191501" cy="3565530"/>
        </p:xfrm>
        <a:graphic>
          <a:graphicData uri="http://schemas.openxmlformats.org/drawingml/2006/table">
            <a:tbl>
              <a:tblPr firstRow="1" firstCol="1" bandRow="1">
                <a:tableStyleId>{073A0DAA-6AF3-43AB-8588-CEC1D06C72B9}</a:tableStyleId>
              </a:tblPr>
              <a:tblGrid>
                <a:gridCol w="1462375"/>
                <a:gridCol w="2298018"/>
                <a:gridCol w="890621"/>
                <a:gridCol w="967587"/>
                <a:gridCol w="967587"/>
                <a:gridCol w="791662"/>
                <a:gridCol w="813651"/>
              </a:tblGrid>
              <a:tr h="617111">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Proposed Large Entity Fee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latin typeface="Calibri"/>
                          <a:ea typeface="Times New Roman"/>
                          <a:cs typeface="Times New Roman"/>
                        </a:rPr>
                        <a:t>Dollar Change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Percent </a:t>
                      </a:r>
                      <a:r>
                        <a:rPr lang="en-US" sz="1200" dirty="0">
                          <a:effectLst/>
                        </a:rPr>
                        <a:t>Change</a:t>
                      </a:r>
                      <a:endParaRPr lang="en-US" sz="1200" dirty="0">
                        <a:effectLst/>
                        <a:latin typeface="Calibri"/>
                        <a:ea typeface="Times New Roman"/>
                        <a:cs typeface="Times New Roman"/>
                      </a:endParaRPr>
                    </a:p>
                  </a:txBody>
                  <a:tcPr marL="68580" marR="68580" marT="0" marB="0" anchor="ctr">
                    <a:solidFill>
                      <a:schemeClr val="accent1"/>
                    </a:solidFill>
                  </a:tcPr>
                </a:tc>
              </a:tr>
              <a:tr h="214275">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Calibri"/>
                          <a:ea typeface="Times New Roman"/>
                          <a:cs typeface="Times New Roman"/>
                        </a:rPr>
                        <a:t>1631</a:t>
                      </a:r>
                      <a:endParaRPr lang="en-US" sz="12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dirty="0">
                          <a:solidFill>
                            <a:schemeClr val="tx1"/>
                          </a:solidFill>
                          <a:effectLst/>
                          <a:latin typeface="+mn-lt"/>
                          <a:ea typeface="+mn-ea"/>
                          <a:cs typeface="+mn-cs"/>
                        </a:rPr>
                        <a:t>Basic National Stage Fee</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$350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$280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$300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+7</a:t>
                      </a:r>
                      <a:r>
                        <a:rPr lang="en-US" sz="12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r h="419978">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Calibri"/>
                          <a:ea typeface="Times New Roman"/>
                          <a:cs typeface="Times New Roman"/>
                        </a:rPr>
                        <a:t>1641</a:t>
                      </a:r>
                      <a:endParaRPr lang="en-US" sz="12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dirty="0">
                          <a:solidFill>
                            <a:schemeClr val="tx1"/>
                          </a:solidFill>
                          <a:effectLst/>
                          <a:latin typeface="+mn-lt"/>
                          <a:ea typeface="+mn-ea"/>
                          <a:cs typeface="+mn-cs"/>
                        </a:rPr>
                        <a:t>National Stage Search </a:t>
                      </a:r>
                      <a:r>
                        <a:rPr lang="en-US" sz="1200" kern="1200">
                          <a:solidFill>
                            <a:schemeClr val="tx1"/>
                          </a:solidFill>
                          <a:effectLst/>
                          <a:latin typeface="+mn-lt"/>
                          <a:ea typeface="+mn-ea"/>
                          <a:cs typeface="+mn-cs"/>
                        </a:rPr>
                        <a:t>Fee </a:t>
                      </a:r>
                      <a:r>
                        <a:rPr lang="en-US" sz="1200" kern="120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U.S. was the ISA</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$300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$120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$140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+17</a:t>
                      </a:r>
                      <a:r>
                        <a:rPr lang="en-US" sz="12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r h="625682">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Calibri"/>
                          <a:ea typeface="Times New Roman"/>
                          <a:cs typeface="Times New Roman"/>
                        </a:rPr>
                        <a:t>1642</a:t>
                      </a:r>
                      <a:endParaRPr lang="en-US" sz="12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dirty="0">
                          <a:solidFill>
                            <a:schemeClr val="tx1"/>
                          </a:solidFill>
                          <a:effectLst/>
                          <a:latin typeface="+mn-lt"/>
                          <a:ea typeface="+mn-ea"/>
                          <a:cs typeface="+mn-cs"/>
                        </a:rPr>
                        <a:t>National Stage Search Fee </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search report prepared and provided to USPTO</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$2,020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$480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$520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+8</a:t>
                      </a:r>
                      <a:r>
                        <a:rPr lang="en-US" sz="12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r h="419978">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Calibri"/>
                          <a:ea typeface="Times New Roman"/>
                          <a:cs typeface="Times New Roman"/>
                        </a:rPr>
                        <a:t>1632</a:t>
                      </a:r>
                      <a:endParaRPr lang="en-US" sz="12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dirty="0">
                          <a:solidFill>
                            <a:schemeClr val="tx1"/>
                          </a:solidFill>
                          <a:effectLst/>
                          <a:latin typeface="+mn-lt"/>
                          <a:ea typeface="+mn-ea"/>
                          <a:cs typeface="+mn-cs"/>
                        </a:rPr>
                        <a:t>National Stage Search </a:t>
                      </a:r>
                      <a:r>
                        <a:rPr lang="en-US" sz="1200" kern="1200">
                          <a:solidFill>
                            <a:schemeClr val="tx1"/>
                          </a:solidFill>
                          <a:effectLst/>
                          <a:latin typeface="+mn-lt"/>
                          <a:ea typeface="+mn-ea"/>
                          <a:cs typeface="+mn-cs"/>
                        </a:rPr>
                        <a:t>Fee </a:t>
                      </a:r>
                      <a:r>
                        <a:rPr lang="en-US" sz="1200" kern="120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all other situations</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$2,020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$600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$660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+$60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+10</a:t>
                      </a:r>
                      <a:r>
                        <a:rPr lang="en-US" sz="12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r h="419978">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Calibri"/>
                          <a:ea typeface="Times New Roman"/>
                          <a:cs typeface="Times New Roman"/>
                        </a:rPr>
                        <a:t>1633</a:t>
                      </a:r>
                      <a:endParaRPr lang="en-US" sz="12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dirty="0">
                          <a:solidFill>
                            <a:schemeClr val="tx1"/>
                          </a:solidFill>
                          <a:effectLst/>
                          <a:latin typeface="+mn-lt"/>
                          <a:ea typeface="+mn-ea"/>
                          <a:cs typeface="+mn-cs"/>
                        </a:rPr>
                        <a:t>National Stage Examination </a:t>
                      </a:r>
                      <a:r>
                        <a:rPr lang="en-US" sz="1200" kern="1200">
                          <a:solidFill>
                            <a:schemeClr val="tx1"/>
                          </a:solidFill>
                          <a:effectLst/>
                          <a:latin typeface="+mn-lt"/>
                          <a:ea typeface="+mn-ea"/>
                          <a:cs typeface="+mn-cs"/>
                        </a:rPr>
                        <a:t>Fee </a:t>
                      </a:r>
                      <a:r>
                        <a:rPr lang="en-US" sz="1200" kern="120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all other situations</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$2,195</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$720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$760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+6</a:t>
                      </a:r>
                      <a:r>
                        <a:rPr lang="en-US" sz="12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r h="419978">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Calibri"/>
                          <a:ea typeface="Times New Roman"/>
                          <a:cs typeface="Times New Roman"/>
                        </a:rPr>
                        <a:t>1614</a:t>
                      </a:r>
                      <a:endParaRPr lang="en-US" sz="12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a:solidFill>
                            <a:schemeClr val="tx1"/>
                          </a:solidFill>
                          <a:effectLst/>
                          <a:latin typeface="+mn-lt"/>
                          <a:ea typeface="+mn-ea"/>
                          <a:cs typeface="+mn-cs"/>
                        </a:rPr>
                        <a:t>Each independent claim in excess of three</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$420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$460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+10</a:t>
                      </a:r>
                      <a:r>
                        <a:rPr lang="en-US" sz="12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r h="214275">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Calibri"/>
                          <a:ea typeface="Times New Roman"/>
                          <a:cs typeface="Times New Roman"/>
                        </a:rPr>
                        <a:t>1615</a:t>
                      </a:r>
                      <a:endParaRPr lang="en-US" sz="12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a:solidFill>
                            <a:schemeClr val="tx1"/>
                          </a:solidFill>
                          <a:effectLst/>
                          <a:latin typeface="+mn-lt"/>
                          <a:ea typeface="+mn-ea"/>
                          <a:cs typeface="+mn-cs"/>
                        </a:rPr>
                        <a:t>Each claim in excess of 20</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$80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$100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+25</a:t>
                      </a:r>
                      <a:r>
                        <a:rPr lang="en-US" sz="12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r h="214275">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Calibri"/>
                          <a:ea typeface="Times New Roman"/>
                          <a:cs typeface="Times New Roman"/>
                        </a:rPr>
                        <a:t>1616</a:t>
                      </a:r>
                      <a:endParaRPr lang="en-US" sz="12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dirty="0">
                          <a:solidFill>
                            <a:schemeClr val="tx1"/>
                          </a:solidFill>
                          <a:effectLst/>
                          <a:latin typeface="+mn-lt"/>
                          <a:ea typeface="+mn-ea"/>
                          <a:cs typeface="+mn-cs"/>
                        </a:rPr>
                        <a:t>Multiple dependent claim</a:t>
                      </a: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$780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$820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+5</a:t>
                      </a:r>
                      <a:r>
                        <a:rPr lang="en-US" sz="12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bl>
          </a:graphicData>
        </a:graphic>
      </p:graphicFrame>
    </p:spTree>
    <p:extLst>
      <p:ext uri="{BB962C8B-B14F-4D97-AF65-F5344CB8AC3E}">
        <p14:creationId xmlns:p14="http://schemas.microsoft.com/office/powerpoint/2010/main" val="18745318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0" title="Excess Claims"/>
          <p:cNvSpPr>
            <a:spLocks noGrp="1"/>
          </p:cNvSpPr>
          <p:nvPr>
            <p:ph type="title"/>
          </p:nvPr>
        </p:nvSpPr>
        <p:spPr>
          <a:xfrm>
            <a:off x="228599" y="350038"/>
            <a:ext cx="8915401" cy="884058"/>
          </a:xfrm>
        </p:spPr>
        <p:txBody>
          <a:bodyPr>
            <a:normAutofit/>
          </a:bodyPr>
          <a:lstStyle/>
          <a:p>
            <a:r>
              <a:rPr lang="en-US" sz="3600" dirty="0" smtClean="0"/>
              <a:t>Excess Claims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71</a:t>
            </a:fld>
            <a:endParaRPr lang="en-US" dirty="0"/>
          </a:p>
        </p:txBody>
      </p:sp>
      <p:sp>
        <p:nvSpPr>
          <p:cNvPr id="5" name="Content Placeholder 2"/>
          <p:cNvSpPr>
            <a:spLocks noGrp="1"/>
          </p:cNvSpPr>
          <p:nvPr>
            <p:ph idx="1"/>
          </p:nvPr>
        </p:nvSpPr>
        <p:spPr>
          <a:xfrm>
            <a:off x="95250" y="4724234"/>
            <a:ext cx="8753475" cy="1430339"/>
          </a:xfrm>
        </p:spPr>
        <p:txBody>
          <a:bodyPr>
            <a:normAutofit/>
          </a:bodyPr>
          <a:lstStyle/>
          <a:p>
            <a:r>
              <a:rPr lang="en-US" sz="1600" dirty="0" smtClean="0"/>
              <a:t>The modest change to claims fees helps to recover  higher cost due to inflation </a:t>
            </a:r>
            <a:r>
              <a:rPr lang="en-US" sz="1600" dirty="0"/>
              <a:t>and permit the USPTO to continue pursuing improvements in patent examination quality, backlog reduction, and compact prosecution</a:t>
            </a:r>
            <a:r>
              <a:rPr lang="en-US" sz="1600" dirty="0" smtClean="0"/>
              <a:t>.</a:t>
            </a:r>
            <a:endParaRPr lang="en-US" sz="1600" dirty="0"/>
          </a:p>
          <a:p>
            <a:pPr lvl="1"/>
            <a:endParaRPr lang="en-US" sz="1600" dirty="0" smtClean="0"/>
          </a:p>
          <a:p>
            <a:pPr lvl="1"/>
            <a:endParaRPr lang="en-US" sz="1600" dirty="0"/>
          </a:p>
          <a:p>
            <a:pPr lvl="1"/>
            <a:endParaRPr lang="en-US" sz="1600" dirty="0" smtClean="0"/>
          </a:p>
          <a:p>
            <a:pPr lvl="1"/>
            <a:endParaRPr lang="en-US" sz="1600" dirty="0"/>
          </a:p>
          <a:p>
            <a:pPr marL="457200" lvl="1" indent="0">
              <a:buNone/>
            </a:pPr>
            <a:endParaRPr lang="en-US" sz="1600" dirty="0" smtClean="0"/>
          </a:p>
        </p:txBody>
      </p:sp>
      <p:graphicFrame>
        <p:nvGraphicFramePr>
          <p:cNvPr id="6" name="Table 5" title="Excess Claims"/>
          <p:cNvGraphicFramePr>
            <a:graphicFrameLocks noGrp="1"/>
          </p:cNvGraphicFramePr>
          <p:nvPr>
            <p:extLst>
              <p:ext uri="{D42A27DB-BD31-4B8C-83A1-F6EECF244321}">
                <p14:modId xmlns:p14="http://schemas.microsoft.com/office/powerpoint/2010/main" val="2129992789"/>
              </p:ext>
            </p:extLst>
          </p:nvPr>
        </p:nvGraphicFramePr>
        <p:xfrm>
          <a:off x="228601" y="1016788"/>
          <a:ext cx="7915275" cy="3680460"/>
        </p:xfrm>
        <a:graphic>
          <a:graphicData uri="http://schemas.openxmlformats.org/drawingml/2006/table">
            <a:tbl>
              <a:tblPr firstRow="1" firstCol="1" bandRow="1">
                <a:tableStyleId>{073A0DAA-6AF3-43AB-8588-CEC1D06C72B9}</a:tableStyleId>
              </a:tblPr>
              <a:tblGrid>
                <a:gridCol w="1436238"/>
                <a:gridCol w="2212872"/>
                <a:gridCol w="861745"/>
                <a:gridCol w="936215"/>
                <a:gridCol w="936215"/>
                <a:gridCol w="765995"/>
                <a:gridCol w="765995"/>
              </a:tblGrid>
              <a:tr h="525821">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Proposed Large Entity Fee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latin typeface="Calibri"/>
                          <a:ea typeface="Times New Roman"/>
                          <a:cs typeface="Times New Roman"/>
                        </a:rPr>
                        <a:t>Dollar Change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Percent </a:t>
                      </a:r>
                      <a:r>
                        <a:rPr lang="en-US" sz="1200" dirty="0">
                          <a:effectLst/>
                        </a:rPr>
                        <a:t>Change</a:t>
                      </a:r>
                      <a:endParaRPr lang="en-US" sz="1200" dirty="0">
                        <a:effectLst/>
                        <a:latin typeface="Calibri"/>
                        <a:ea typeface="Times New Roman"/>
                        <a:cs typeface="Times New Roman"/>
                      </a:endParaRPr>
                    </a:p>
                  </a:txBody>
                  <a:tcPr marL="68580" marR="68580" marT="0" marB="0" anchor="ctr">
                    <a:solidFill>
                      <a:schemeClr val="accent1"/>
                    </a:solidFill>
                  </a:tcPr>
                </a:tc>
              </a:tr>
              <a:tr h="317855">
                <a:tc>
                  <a:txBody>
                    <a:bodyPr/>
                    <a:lstStyle/>
                    <a:p>
                      <a:pPr marL="0" marR="0" algn="ctr">
                        <a:lnSpc>
                          <a:spcPct val="100000"/>
                        </a:lnSpc>
                        <a:spcBef>
                          <a:spcPts val="600"/>
                        </a:spcBef>
                        <a:spcAft>
                          <a:spcPts val="600"/>
                        </a:spcAft>
                      </a:pPr>
                      <a:r>
                        <a:rPr lang="en-US" sz="1200" b="1" dirty="0" smtClean="0">
                          <a:effectLst/>
                          <a:latin typeface="Calibri"/>
                          <a:ea typeface="Times New Roman"/>
                          <a:cs typeface="Times New Roman"/>
                        </a:rPr>
                        <a:t>1201</a:t>
                      </a: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Each independent claim in excess of three</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kern="1200" smtClean="0">
                          <a:solidFill>
                            <a:schemeClr val="tx1"/>
                          </a:solidFill>
                          <a:effectLst/>
                          <a:latin typeface="+mn-lt"/>
                          <a:ea typeface="+mn-ea"/>
                          <a:cs typeface="+mn-cs"/>
                        </a:rPr>
                        <a:t>--</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$420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$460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+$20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317855">
                <a:tc>
                  <a:txBody>
                    <a:bodyPr/>
                    <a:lstStyle/>
                    <a:p>
                      <a:pPr marL="0" marR="0" algn="ctr">
                        <a:lnSpc>
                          <a:spcPct val="100000"/>
                        </a:lnSpc>
                        <a:spcBef>
                          <a:spcPts val="600"/>
                        </a:spcBef>
                        <a:spcAft>
                          <a:spcPts val="600"/>
                        </a:spcAft>
                      </a:pPr>
                      <a:r>
                        <a:rPr lang="en-US" sz="1200" b="1" dirty="0" smtClean="0">
                          <a:effectLst/>
                          <a:latin typeface="Calibri"/>
                          <a:ea typeface="Times New Roman"/>
                          <a:cs typeface="Times New Roman"/>
                        </a:rPr>
                        <a:t>1204</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Each reissue independent claim in excess of three</a:t>
                      </a:r>
                      <a:endParaRPr lang="en-US" sz="1200" dirty="0">
                        <a:solidFill>
                          <a:schemeClr val="tx1"/>
                        </a:solidFill>
                        <a:effectLst/>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kern="1200" smtClean="0">
                          <a:solidFill>
                            <a:schemeClr val="tx1"/>
                          </a:solidFill>
                          <a:effectLst/>
                          <a:latin typeface="+mn-lt"/>
                          <a:ea typeface="+mn-ea"/>
                          <a:cs typeface="+mn-cs"/>
                        </a:rPr>
                        <a:t>--</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$420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$460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Calibri"/>
                          <a:cs typeface="Times New Roman"/>
                        </a:rPr>
                        <a:t>+$40</a:t>
                      </a:r>
                      <a:endParaRPr lang="en-US" sz="12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r h="158927">
                <a:tc>
                  <a:txBody>
                    <a:bodyPr/>
                    <a:lstStyle/>
                    <a:p>
                      <a:pPr marL="0" marR="0" algn="ctr">
                        <a:lnSpc>
                          <a:spcPct val="100000"/>
                        </a:lnSpc>
                        <a:spcBef>
                          <a:spcPts val="600"/>
                        </a:spcBef>
                        <a:spcAft>
                          <a:spcPts val="600"/>
                        </a:spcAft>
                      </a:pPr>
                      <a:r>
                        <a:rPr lang="en-US" sz="1200" b="1" dirty="0" smtClean="0">
                          <a:effectLst/>
                          <a:latin typeface="Calibri"/>
                          <a:ea typeface="Times New Roman"/>
                          <a:cs typeface="Times New Roman"/>
                        </a:rPr>
                        <a:t>1202</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Each claim in excess of 20</a:t>
                      </a:r>
                      <a:endParaRPr lang="en-US" sz="1200" dirty="0">
                        <a:solidFill>
                          <a:schemeClr val="tx1"/>
                        </a:solidFill>
                        <a:effectLst/>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$80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$100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 +$20</a:t>
                      </a: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+25%</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r>
              <a:tr h="317855">
                <a:tc>
                  <a:txBody>
                    <a:bodyPr/>
                    <a:lstStyle/>
                    <a:p>
                      <a:pPr marL="0" marR="0" algn="ctr">
                        <a:lnSpc>
                          <a:spcPct val="100000"/>
                        </a:lnSpc>
                        <a:spcBef>
                          <a:spcPts val="600"/>
                        </a:spcBef>
                        <a:spcAft>
                          <a:spcPts val="600"/>
                        </a:spcAft>
                      </a:pPr>
                      <a:r>
                        <a:rPr lang="en-US" sz="1200" b="1" dirty="0" smtClean="0">
                          <a:effectLst/>
                          <a:latin typeface="Calibri"/>
                          <a:ea typeface="Times New Roman"/>
                          <a:cs typeface="Times New Roman"/>
                        </a:rPr>
                        <a:t>1205</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Each reissue claim in excess of 20</a:t>
                      </a:r>
                      <a:endParaRPr lang="en-US" sz="1200" dirty="0">
                        <a:solidFill>
                          <a:schemeClr val="tx1"/>
                        </a:solidFill>
                        <a:effectLst/>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$80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$100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+$20</a:t>
                      </a: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+25%</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r>
              <a:tr h="165549">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Calibri"/>
                          <a:ea typeface="Times New Roman"/>
                          <a:cs typeface="Times New Roman"/>
                        </a:rPr>
                        <a:t>1203</a:t>
                      </a:r>
                      <a:endParaRPr lang="en-US" sz="12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Multiple dependent claim</a:t>
                      </a:r>
                      <a:endParaRPr lang="en-US" sz="1200" dirty="0">
                        <a:solidFill>
                          <a:schemeClr val="tx1"/>
                        </a:solidFill>
                        <a:effectLst/>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kern="1200" smtClean="0">
                          <a:solidFill>
                            <a:schemeClr val="tx1"/>
                          </a:solidFill>
                          <a:effectLst/>
                          <a:latin typeface="+mn-lt"/>
                          <a:ea typeface="+mn-ea"/>
                          <a:cs typeface="+mn-cs"/>
                        </a:rPr>
                        <a:t>--</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$780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$820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+$40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+5%</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801258">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Calibri"/>
                          <a:ea typeface="Times New Roman"/>
                          <a:cs typeface="Times New Roman"/>
                        </a:rPr>
                        <a:t>1821</a:t>
                      </a:r>
                      <a:endParaRPr lang="en-US" sz="12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dirty="0">
                          <a:solidFill>
                            <a:schemeClr val="tx1"/>
                          </a:solidFill>
                          <a:effectLst/>
                          <a:latin typeface="+mn-lt"/>
                          <a:ea typeface="+mn-ea"/>
                          <a:cs typeface="+mn-cs"/>
                        </a:rPr>
                        <a:t>Each reexamination independent claim in excess of three and also in excess of the number of such claims in the patent under reexamination</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$420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$460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r>
              <a:tr h="662754">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Calibri"/>
                          <a:ea typeface="Times New Roman"/>
                          <a:cs typeface="Times New Roman"/>
                        </a:rPr>
                        <a:t>1822</a:t>
                      </a:r>
                      <a:endParaRPr lang="en-US" sz="12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dirty="0">
                          <a:solidFill>
                            <a:schemeClr val="tx1"/>
                          </a:solidFill>
                          <a:effectLst/>
                          <a:latin typeface="+mn-lt"/>
                          <a:ea typeface="+mn-ea"/>
                          <a:cs typeface="+mn-cs"/>
                        </a:rPr>
                        <a:t>Each reexamination claim in excess of 20 and also in excess of the number of claims in the patent under reexamination</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$80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$100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 +25%</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r>
            </a:tbl>
          </a:graphicData>
        </a:graphic>
      </p:graphicFrame>
    </p:spTree>
    <p:extLst>
      <p:ext uri="{BB962C8B-B14F-4D97-AF65-F5344CB8AC3E}">
        <p14:creationId xmlns:p14="http://schemas.microsoft.com/office/powerpoint/2010/main" val="2954011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47651"/>
            <a:ext cx="8915401" cy="884058"/>
          </a:xfrm>
        </p:spPr>
        <p:txBody>
          <a:bodyPr>
            <a:normAutofit/>
          </a:bodyPr>
          <a:lstStyle/>
          <a:p>
            <a:r>
              <a:rPr lang="en-US" sz="3600" dirty="0" smtClean="0"/>
              <a:t>Issue</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72</a:t>
            </a:fld>
            <a:endParaRPr lang="en-US" dirty="0"/>
          </a:p>
        </p:txBody>
      </p:sp>
      <p:sp>
        <p:nvSpPr>
          <p:cNvPr id="5" name="Content Placeholder 2"/>
          <p:cNvSpPr>
            <a:spLocks noGrp="1"/>
          </p:cNvSpPr>
          <p:nvPr>
            <p:ph idx="1"/>
          </p:nvPr>
        </p:nvSpPr>
        <p:spPr>
          <a:xfrm>
            <a:off x="228602" y="2905124"/>
            <a:ext cx="8543924" cy="1430339"/>
          </a:xfrm>
        </p:spPr>
        <p:txBody>
          <a:bodyPr/>
          <a:lstStyle/>
          <a:p>
            <a:r>
              <a:rPr lang="en-US" sz="1600" dirty="0" smtClean="0"/>
              <a:t>Design and plant issue fees are raised to bring the fees paid for filing, search, examination, and issue closer to the cost for performing these services.  Because plant </a:t>
            </a:r>
            <a:r>
              <a:rPr lang="en-US" sz="1600" dirty="0"/>
              <a:t>and design patents are not subject to maintenance fees, the larger increase in these categories will help offset the cost of </a:t>
            </a:r>
            <a:r>
              <a:rPr lang="en-US" sz="1600" dirty="0" smtClean="0"/>
              <a:t>examination.</a:t>
            </a:r>
            <a:endParaRPr lang="en-US" sz="1600" dirty="0"/>
          </a:p>
          <a:p>
            <a:endParaRPr lang="en-US" sz="1400" dirty="0" smtClean="0"/>
          </a:p>
          <a:p>
            <a:endParaRPr lang="en-US" sz="1400" dirty="0"/>
          </a:p>
          <a:p>
            <a:pPr lvl="1"/>
            <a:endParaRPr lang="en-US" sz="2000" dirty="0" smtClean="0"/>
          </a:p>
          <a:p>
            <a:pPr lvl="1"/>
            <a:endParaRPr lang="en-US" sz="2000" dirty="0"/>
          </a:p>
          <a:p>
            <a:pPr lvl="1"/>
            <a:endParaRPr lang="en-US" sz="2000" dirty="0" smtClean="0"/>
          </a:p>
          <a:p>
            <a:pPr lvl="1"/>
            <a:endParaRPr lang="en-US" sz="2000" dirty="0"/>
          </a:p>
          <a:p>
            <a:pPr marL="457200" lvl="1" indent="0">
              <a:buNone/>
            </a:pPr>
            <a:endParaRPr lang="en-US" sz="2000" dirty="0" smtClean="0"/>
          </a:p>
        </p:txBody>
      </p:sp>
      <p:graphicFrame>
        <p:nvGraphicFramePr>
          <p:cNvPr id="6" name="Table 5" title="Issue"/>
          <p:cNvGraphicFramePr>
            <a:graphicFrameLocks noGrp="1"/>
          </p:cNvGraphicFramePr>
          <p:nvPr>
            <p:extLst>
              <p:ext uri="{D42A27DB-BD31-4B8C-83A1-F6EECF244321}">
                <p14:modId xmlns:p14="http://schemas.microsoft.com/office/powerpoint/2010/main" val="1373249925"/>
              </p:ext>
            </p:extLst>
          </p:nvPr>
        </p:nvGraphicFramePr>
        <p:xfrm>
          <a:off x="228601" y="1009648"/>
          <a:ext cx="7858126" cy="1771650"/>
        </p:xfrm>
        <a:graphic>
          <a:graphicData uri="http://schemas.openxmlformats.org/drawingml/2006/table">
            <a:tbl>
              <a:tblPr firstRow="1" firstCol="1" bandRow="1">
                <a:tableStyleId>{073A0DAA-6AF3-43AB-8588-CEC1D06C72B9}</a:tableStyleId>
              </a:tblPr>
              <a:tblGrid>
                <a:gridCol w="1605422"/>
                <a:gridCol w="2017341"/>
                <a:gridCol w="855523"/>
                <a:gridCol w="929456"/>
                <a:gridCol w="929456"/>
                <a:gridCol w="760464"/>
                <a:gridCol w="760464"/>
              </a:tblGrid>
              <a:tr h="867746">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Proposed Large Entity Fee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latin typeface="Calibri"/>
                          <a:ea typeface="Times New Roman"/>
                          <a:cs typeface="Times New Roman"/>
                        </a:rPr>
                        <a:t>Dollar Change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Percent </a:t>
                      </a:r>
                      <a:r>
                        <a:rPr lang="en-US" sz="1200" dirty="0">
                          <a:effectLst/>
                        </a:rPr>
                        <a:t>Change</a:t>
                      </a:r>
                      <a:endParaRPr lang="en-US" sz="1200" dirty="0">
                        <a:effectLst/>
                        <a:latin typeface="Calibri"/>
                        <a:ea typeface="Times New Roman"/>
                        <a:cs typeface="Times New Roman"/>
                      </a:endParaRPr>
                    </a:p>
                  </a:txBody>
                  <a:tcPr marL="68580" marR="68580" marT="0" marB="0" anchor="ctr">
                    <a:solidFill>
                      <a:schemeClr val="accent1"/>
                    </a:solidFill>
                  </a:tcPr>
                </a:tc>
              </a:tr>
              <a:tr h="225976">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mn-lt"/>
                          <a:ea typeface="+mn-ea"/>
                          <a:cs typeface="+mn-cs"/>
                        </a:rPr>
                        <a:t>1501</a:t>
                      </a:r>
                      <a:endParaRPr lang="en-US" sz="1200" b="1" kern="1200" dirty="0">
                        <a:solidFill>
                          <a:schemeClr val="lt1"/>
                        </a:solidFill>
                        <a:effectLst/>
                        <a:latin typeface="+mn-lt"/>
                        <a:ea typeface="+mn-ea"/>
                        <a:cs typeface="+mn-cs"/>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dirty="0">
                          <a:solidFill>
                            <a:schemeClr val="tx1"/>
                          </a:solidFill>
                          <a:effectLst/>
                          <a:latin typeface="+mn-lt"/>
                          <a:ea typeface="+mn-ea"/>
                          <a:cs typeface="+mn-cs"/>
                        </a:rPr>
                        <a:t>Utility issue fee</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$280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$960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$1,000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a:t>
                      </a:r>
                      <a:r>
                        <a:rPr lang="en-US" sz="12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r h="225976">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mn-lt"/>
                          <a:ea typeface="+mn-ea"/>
                          <a:cs typeface="+mn-cs"/>
                        </a:rPr>
                        <a:t>1511</a:t>
                      </a:r>
                      <a:endParaRPr lang="en-US" sz="1200" b="1" kern="1200" dirty="0">
                        <a:solidFill>
                          <a:schemeClr val="lt1"/>
                        </a:solidFill>
                        <a:effectLst/>
                        <a:latin typeface="+mn-lt"/>
                        <a:ea typeface="+mn-ea"/>
                        <a:cs typeface="+mn-cs"/>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a:solidFill>
                            <a:schemeClr val="tx1"/>
                          </a:solidFill>
                          <a:effectLst/>
                          <a:latin typeface="+mn-lt"/>
                          <a:ea typeface="+mn-ea"/>
                          <a:cs typeface="+mn-cs"/>
                        </a:rPr>
                        <a:t>Reissue issue fee</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$280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$960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$1,000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a:t>
                      </a:r>
                      <a:r>
                        <a:rPr lang="en-US" sz="12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r h="225976">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mn-lt"/>
                          <a:ea typeface="+mn-ea"/>
                          <a:cs typeface="+mn-cs"/>
                        </a:rPr>
                        <a:t>1502</a:t>
                      </a:r>
                      <a:endParaRPr lang="en-US" sz="1200" b="1" kern="1200" dirty="0">
                        <a:solidFill>
                          <a:schemeClr val="lt1"/>
                        </a:solidFill>
                        <a:effectLst/>
                        <a:latin typeface="+mn-lt"/>
                        <a:ea typeface="+mn-ea"/>
                        <a:cs typeface="+mn-cs"/>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a:solidFill>
                            <a:schemeClr val="tx1"/>
                          </a:solidFill>
                          <a:effectLst/>
                          <a:latin typeface="+mn-lt"/>
                          <a:ea typeface="+mn-ea"/>
                          <a:cs typeface="+mn-cs"/>
                        </a:rPr>
                        <a:t>Design issue fee</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$280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$560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$1,000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$440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+79</a:t>
                      </a:r>
                      <a:r>
                        <a:rPr lang="en-US" sz="12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r h="225976">
                <a:tc>
                  <a:txBody>
                    <a:bodyPr/>
                    <a:lstStyle/>
                    <a:p>
                      <a:pPr marL="0" marR="0" algn="ctr" defTabSz="457200" rtl="0" eaLnBrk="1" fontAlgn="ctr" latinLnBrk="0" hangingPunct="1">
                        <a:lnSpc>
                          <a:spcPct val="100000"/>
                        </a:lnSpc>
                        <a:spcBef>
                          <a:spcPts val="600"/>
                        </a:spcBef>
                        <a:spcAft>
                          <a:spcPts val="600"/>
                        </a:spcAft>
                      </a:pPr>
                      <a:r>
                        <a:rPr lang="en-US" sz="1200" b="1" kern="1200" dirty="0" smtClean="0">
                          <a:solidFill>
                            <a:schemeClr val="lt1"/>
                          </a:solidFill>
                          <a:effectLst/>
                          <a:latin typeface="+mn-lt"/>
                          <a:ea typeface="+mn-ea"/>
                          <a:cs typeface="+mn-cs"/>
                        </a:rPr>
                        <a:t>1503</a:t>
                      </a:r>
                      <a:endParaRPr lang="en-US" sz="1200" b="1" kern="1200" dirty="0">
                        <a:solidFill>
                          <a:schemeClr val="lt1"/>
                        </a:solidFill>
                        <a:effectLst/>
                        <a:latin typeface="+mn-lt"/>
                        <a:ea typeface="+mn-ea"/>
                        <a:cs typeface="+mn-cs"/>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200" kern="1200">
                          <a:solidFill>
                            <a:schemeClr val="tx1"/>
                          </a:solidFill>
                          <a:effectLst/>
                          <a:latin typeface="+mn-lt"/>
                          <a:ea typeface="+mn-ea"/>
                          <a:cs typeface="+mn-cs"/>
                        </a:rPr>
                        <a:t>Plant issue fee</a:t>
                      </a: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$280</a:t>
                      </a:r>
                      <a:endParaRPr lang="en-US" sz="12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$760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$1,000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$240 </a:t>
                      </a:r>
                      <a:endParaRPr lang="en-US" sz="12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200" kern="1200" dirty="0" smtClean="0">
                          <a:solidFill>
                            <a:schemeClr val="tx1"/>
                          </a:solidFill>
                          <a:effectLst/>
                          <a:latin typeface="+mn-lt"/>
                          <a:ea typeface="+mn-ea"/>
                          <a:cs typeface="+mn-cs"/>
                        </a:rPr>
                        <a:t>+32</a:t>
                      </a:r>
                      <a:r>
                        <a:rPr lang="en-US" sz="12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bl>
          </a:graphicData>
        </a:graphic>
      </p:graphicFrame>
    </p:spTree>
    <p:extLst>
      <p:ext uri="{BB962C8B-B14F-4D97-AF65-F5344CB8AC3E}">
        <p14:creationId xmlns:p14="http://schemas.microsoft.com/office/powerpoint/2010/main" val="17031139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301822"/>
            <a:ext cx="8982076" cy="884058"/>
          </a:xfrm>
        </p:spPr>
        <p:txBody>
          <a:bodyPr>
            <a:noAutofit/>
          </a:bodyPr>
          <a:lstStyle/>
          <a:p>
            <a:r>
              <a:rPr lang="en-US" sz="3600" dirty="0" smtClean="0"/>
              <a:t>Maintenance of Multiple Reissue Patents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73</a:t>
            </a:fld>
            <a:endParaRPr lang="en-US" dirty="0">
              <a:solidFill>
                <a:prstClr val="black">
                  <a:tint val="75000"/>
                </a:prstClr>
              </a:solidFill>
            </a:endParaRPr>
          </a:p>
        </p:txBody>
      </p:sp>
      <p:sp>
        <p:nvSpPr>
          <p:cNvPr id="5" name="Content Placeholder 2"/>
          <p:cNvSpPr>
            <a:spLocks noGrp="1"/>
          </p:cNvSpPr>
          <p:nvPr>
            <p:ph idx="1"/>
          </p:nvPr>
        </p:nvSpPr>
        <p:spPr>
          <a:xfrm>
            <a:off x="228601" y="2914382"/>
            <a:ext cx="8753475" cy="2933968"/>
          </a:xfrm>
        </p:spPr>
        <p:txBody>
          <a:bodyPr>
            <a:normAutofit/>
          </a:bodyPr>
          <a:lstStyle/>
          <a:p>
            <a:r>
              <a:rPr lang="en-US" sz="1600" dirty="0" smtClean="0"/>
              <a:t>No change in the fee rates.</a:t>
            </a:r>
          </a:p>
          <a:p>
            <a:r>
              <a:rPr lang="en-US" sz="1600" dirty="0" smtClean="0"/>
              <a:t>However, maintenance fees will now be charged for each reissue patent.</a:t>
            </a:r>
          </a:p>
          <a:p>
            <a:pPr lvl="1"/>
            <a:endParaRPr lang="en-US" sz="1600" dirty="0" smtClean="0"/>
          </a:p>
          <a:p>
            <a:pPr lvl="1"/>
            <a:endParaRPr lang="en-US" sz="1600" dirty="0"/>
          </a:p>
          <a:p>
            <a:pPr lvl="1"/>
            <a:endParaRPr lang="en-US" sz="1600" dirty="0" smtClean="0"/>
          </a:p>
          <a:p>
            <a:pPr lvl="1"/>
            <a:endParaRPr lang="en-US" sz="1600" dirty="0"/>
          </a:p>
          <a:p>
            <a:pPr marL="457200" lvl="1" indent="0">
              <a:buNone/>
            </a:pPr>
            <a:endParaRPr lang="en-US" sz="1600" dirty="0" smtClean="0"/>
          </a:p>
        </p:txBody>
      </p:sp>
      <p:graphicFrame>
        <p:nvGraphicFramePr>
          <p:cNvPr id="6" name="Table 5" title="Maintenance of Multiple Reissue Patents"/>
          <p:cNvGraphicFramePr>
            <a:graphicFrameLocks noGrp="1"/>
          </p:cNvGraphicFramePr>
          <p:nvPr>
            <p:extLst>
              <p:ext uri="{D42A27DB-BD31-4B8C-83A1-F6EECF244321}">
                <p14:modId xmlns:p14="http://schemas.microsoft.com/office/powerpoint/2010/main" val="434997086"/>
              </p:ext>
            </p:extLst>
          </p:nvPr>
        </p:nvGraphicFramePr>
        <p:xfrm>
          <a:off x="228599" y="1009647"/>
          <a:ext cx="8010527" cy="1771385"/>
        </p:xfrm>
        <a:graphic>
          <a:graphicData uri="http://schemas.openxmlformats.org/drawingml/2006/table">
            <a:tbl>
              <a:tblPr firstRow="1" firstCol="1" bandRow="1">
                <a:tableStyleId>{073A0DAA-6AF3-43AB-8588-CEC1D06C72B9}</a:tableStyleId>
              </a:tblPr>
              <a:tblGrid>
                <a:gridCol w="2378123"/>
                <a:gridCol w="2878784"/>
                <a:gridCol w="1376810"/>
                <a:gridCol w="1376810"/>
              </a:tblGrid>
              <a:tr h="590461">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r>
              <a:tr h="295231">
                <a:tc>
                  <a:txBody>
                    <a:bodyPr/>
                    <a:lstStyle/>
                    <a:p>
                      <a:pPr marL="0" marR="0" algn="ctr">
                        <a:lnSpc>
                          <a:spcPct val="100000"/>
                        </a:lnSpc>
                        <a:spcBef>
                          <a:spcPts val="600"/>
                        </a:spcBef>
                        <a:spcAft>
                          <a:spcPts val="600"/>
                        </a:spcAft>
                      </a:pPr>
                      <a:r>
                        <a:rPr lang="en-US" sz="1200" dirty="0" smtClean="0">
                          <a:effectLst/>
                        </a:rPr>
                        <a:t>1551</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b="0" dirty="0" smtClean="0">
                          <a:solidFill>
                            <a:schemeClr val="tx1"/>
                          </a:solidFill>
                          <a:effectLst/>
                        </a:rPr>
                        <a:t>Maintenance Due at 3.5 years</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$1,600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295231">
                <a:tc>
                  <a:txBody>
                    <a:bodyPr/>
                    <a:lstStyle/>
                    <a:p>
                      <a:pPr marL="0" marR="0" algn="ctr">
                        <a:lnSpc>
                          <a:spcPct val="100000"/>
                        </a:lnSpc>
                        <a:spcBef>
                          <a:spcPts val="600"/>
                        </a:spcBef>
                        <a:spcAft>
                          <a:spcPts val="600"/>
                        </a:spcAft>
                      </a:pPr>
                      <a:r>
                        <a:rPr lang="en-US" sz="1200" dirty="0" smtClean="0">
                          <a:effectLst/>
                        </a:rPr>
                        <a:t>1552</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b="0" dirty="0" smtClean="0">
                          <a:solidFill>
                            <a:schemeClr val="tx1"/>
                          </a:solidFill>
                          <a:effectLst/>
                        </a:rPr>
                        <a:t>Maintenance Due at 7.5 years</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Calibri"/>
                          <a:cs typeface="Times New Roman"/>
                        </a:rPr>
                        <a:t>$0</a:t>
                      </a:r>
                      <a:endParaRPr lang="en-US" sz="12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$3,600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295231">
                <a:tc>
                  <a:txBody>
                    <a:bodyPr/>
                    <a:lstStyle/>
                    <a:p>
                      <a:pPr marL="0" marR="0" algn="ctr">
                        <a:lnSpc>
                          <a:spcPct val="100000"/>
                        </a:lnSpc>
                        <a:spcBef>
                          <a:spcPts val="600"/>
                        </a:spcBef>
                        <a:spcAft>
                          <a:spcPts val="600"/>
                        </a:spcAft>
                      </a:pPr>
                      <a:r>
                        <a:rPr lang="en-US" sz="1200" dirty="0" smtClean="0">
                          <a:effectLst/>
                        </a:rPr>
                        <a:t>1553</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b="0" dirty="0" smtClean="0">
                          <a:solidFill>
                            <a:schemeClr val="tx1"/>
                          </a:solidFill>
                          <a:effectLst/>
                        </a:rPr>
                        <a:t>Maintenance Due at 11.5 years</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Calibri"/>
                          <a:cs typeface="Times New Roman"/>
                        </a:rPr>
                        <a:t>$0</a:t>
                      </a:r>
                      <a:endParaRPr lang="en-US" sz="12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$7,400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295231">
                <a:tc>
                  <a:txBody>
                    <a:bodyPr/>
                    <a:lstStyle/>
                    <a:p>
                      <a:pPr marL="0" marR="0" algn="ctr">
                        <a:lnSpc>
                          <a:spcPct val="100000"/>
                        </a:lnSpc>
                        <a:spcBef>
                          <a:spcPts val="600"/>
                        </a:spcBef>
                        <a:spcAft>
                          <a:spcPts val="600"/>
                        </a:spcAft>
                      </a:pPr>
                      <a:r>
                        <a:rPr lang="en-US" sz="1200" b="1" smtClean="0">
                          <a:effectLst/>
                        </a:rPr>
                        <a:t>Sub-Total</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b="1" dirty="0" smtClean="0">
                          <a:solidFill>
                            <a:schemeClr val="tx1"/>
                          </a:solidFill>
                          <a:effectLst/>
                        </a:rPr>
                        <a:t>All 3 Maintenance Fee Stages</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latin typeface="Calibri"/>
                          <a:ea typeface="Calibri"/>
                          <a:cs typeface="Times New Roman"/>
                        </a:rPr>
                        <a:t>$0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1" dirty="0" smtClean="0">
                          <a:solidFill>
                            <a:schemeClr val="tx1"/>
                          </a:solidFill>
                          <a:effectLst/>
                          <a:latin typeface="Calibri"/>
                          <a:ea typeface="Times New Roman"/>
                          <a:cs typeface="Times New Roman"/>
                        </a:rPr>
                        <a:t>$12,600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bl>
          </a:graphicData>
        </a:graphic>
      </p:graphicFrame>
    </p:spTree>
    <p:extLst>
      <p:ext uri="{BB962C8B-B14F-4D97-AF65-F5344CB8AC3E}">
        <p14:creationId xmlns:p14="http://schemas.microsoft.com/office/powerpoint/2010/main" val="21339355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Request for Continued Examination</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74</a:t>
            </a:fld>
            <a:endParaRPr lang="en-US" dirty="0">
              <a:solidFill>
                <a:prstClr val="black">
                  <a:tint val="75000"/>
                </a:prstClr>
              </a:solidFill>
            </a:endParaRPr>
          </a:p>
        </p:txBody>
      </p:sp>
      <p:sp>
        <p:nvSpPr>
          <p:cNvPr id="5" name="Content Placeholder 2"/>
          <p:cNvSpPr>
            <a:spLocks noGrp="1"/>
          </p:cNvSpPr>
          <p:nvPr>
            <p:ph idx="1"/>
          </p:nvPr>
        </p:nvSpPr>
        <p:spPr>
          <a:xfrm>
            <a:off x="228601" y="3028950"/>
            <a:ext cx="8753475" cy="2686050"/>
          </a:xfrm>
        </p:spPr>
        <p:txBody>
          <a:bodyPr>
            <a:normAutofit/>
          </a:bodyPr>
          <a:lstStyle/>
          <a:p>
            <a:r>
              <a:rPr lang="en-US" sz="1600" dirty="0" smtClean="0"/>
              <a:t>Historical cost consists of the difference between the average cost for an application with one or more RCEs and an application without RCEs.</a:t>
            </a:r>
          </a:p>
          <a:p>
            <a:r>
              <a:rPr lang="en-US" sz="1600" dirty="0" smtClean="0"/>
              <a:t>Better alignment of fee rates and cost in order to implement other programs aimed at reducing the need to file RCEs such as consideration of amendments and IDS filed after final action.</a:t>
            </a:r>
          </a:p>
          <a:p>
            <a:r>
              <a:rPr lang="en-US" sz="1600" dirty="0" smtClean="0"/>
              <a:t>The higher than cost recovery fee for the 2</a:t>
            </a:r>
            <a:r>
              <a:rPr lang="en-US" sz="1600" baseline="30000" dirty="0" smtClean="0"/>
              <a:t>nd</a:t>
            </a:r>
            <a:r>
              <a:rPr lang="en-US" sz="1600" dirty="0" smtClean="0"/>
              <a:t> and subsequent RCE partially recovers the loss in average issue and maintenance fee collections that would be have been recovered by examination of original applications. </a:t>
            </a:r>
          </a:p>
          <a:p>
            <a:endParaRPr lang="en-US" sz="1600" dirty="0" smtClean="0"/>
          </a:p>
          <a:p>
            <a:endParaRPr lang="en-US" sz="1600" dirty="0" smtClean="0"/>
          </a:p>
          <a:p>
            <a:endParaRPr lang="en-US" sz="1600" dirty="0" smtClean="0"/>
          </a:p>
          <a:p>
            <a:pPr lvl="1"/>
            <a:endParaRPr lang="en-US" sz="1600" dirty="0" smtClean="0"/>
          </a:p>
          <a:p>
            <a:pPr lvl="1"/>
            <a:endParaRPr lang="en-US" sz="1600" dirty="0"/>
          </a:p>
          <a:p>
            <a:pPr lvl="1"/>
            <a:endParaRPr lang="en-US" sz="1600" dirty="0" smtClean="0"/>
          </a:p>
          <a:p>
            <a:pPr lvl="1"/>
            <a:endParaRPr lang="en-US" sz="1600" dirty="0"/>
          </a:p>
          <a:p>
            <a:pPr marL="457200" lvl="1" indent="0">
              <a:buNone/>
            </a:pPr>
            <a:endParaRPr lang="en-US" sz="1600" dirty="0" smtClean="0"/>
          </a:p>
        </p:txBody>
      </p:sp>
      <p:graphicFrame>
        <p:nvGraphicFramePr>
          <p:cNvPr id="6" name="Table 5" title="REqust for Continued Examination"/>
          <p:cNvGraphicFramePr>
            <a:graphicFrameLocks noGrp="1"/>
          </p:cNvGraphicFramePr>
          <p:nvPr>
            <p:extLst>
              <p:ext uri="{D42A27DB-BD31-4B8C-83A1-F6EECF244321}">
                <p14:modId xmlns:p14="http://schemas.microsoft.com/office/powerpoint/2010/main" val="346536957"/>
              </p:ext>
            </p:extLst>
          </p:nvPr>
        </p:nvGraphicFramePr>
        <p:xfrm>
          <a:off x="228601" y="1009650"/>
          <a:ext cx="7238999" cy="1828800"/>
        </p:xfrm>
        <a:graphic>
          <a:graphicData uri="http://schemas.openxmlformats.org/drawingml/2006/table">
            <a:tbl>
              <a:tblPr firstRow="1" firstCol="1" bandRow="1">
                <a:tableStyleId>{073A0DAA-6AF3-43AB-8588-CEC1D06C72B9}</a:tableStyleId>
              </a:tblPr>
              <a:tblGrid>
                <a:gridCol w="1478934"/>
                <a:gridCol w="1790291"/>
                <a:gridCol w="856226"/>
                <a:gridCol w="856226"/>
                <a:gridCol w="856226"/>
                <a:gridCol w="700548"/>
                <a:gridCol w="700548"/>
              </a:tblGrid>
              <a:tr h="0">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Proposed Large Entity Fee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latin typeface="Calibri"/>
                          <a:ea typeface="Times New Roman"/>
                          <a:cs typeface="Times New Roman"/>
                        </a:rPr>
                        <a:t>Dollar Change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Percent </a:t>
                      </a:r>
                      <a:r>
                        <a:rPr lang="en-US" sz="1200" dirty="0">
                          <a:effectLst/>
                        </a:rPr>
                        <a:t>Change</a:t>
                      </a:r>
                      <a:endParaRPr lang="en-US" sz="1200" dirty="0">
                        <a:effectLst/>
                        <a:latin typeface="Calibri"/>
                        <a:ea typeface="Times New Roman"/>
                        <a:cs typeface="Times New Roman"/>
                      </a:endParaRPr>
                    </a:p>
                  </a:txBody>
                  <a:tcPr marL="68580" marR="68580" marT="0" marB="0" anchor="ctr">
                    <a:solidFill>
                      <a:schemeClr val="accent1"/>
                    </a:solidFill>
                  </a:tcPr>
                </a:tc>
              </a:tr>
              <a:tr h="0">
                <a:tc>
                  <a:txBody>
                    <a:bodyPr/>
                    <a:lstStyle/>
                    <a:p>
                      <a:pPr marL="0" marR="0" algn="ctr">
                        <a:lnSpc>
                          <a:spcPct val="100000"/>
                        </a:lnSpc>
                        <a:spcBef>
                          <a:spcPts val="600"/>
                        </a:spcBef>
                        <a:spcAft>
                          <a:spcPts val="600"/>
                        </a:spcAft>
                      </a:pPr>
                      <a:r>
                        <a:rPr lang="en-US" sz="1200" dirty="0" smtClean="0">
                          <a:effectLst/>
                        </a:rPr>
                        <a:t>1801</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Request for continued examination (RCE</a:t>
                      </a:r>
                      <a:r>
                        <a:rPr lang="en-US" sz="1200" smtClean="0">
                          <a:solidFill>
                            <a:schemeClr val="tx1"/>
                          </a:solidFill>
                          <a:effectLst/>
                        </a:rPr>
                        <a:t>) - </a:t>
                      </a:r>
                      <a:r>
                        <a:rPr lang="en-US" sz="1200" dirty="0" smtClean="0">
                          <a:solidFill>
                            <a:schemeClr val="tx1"/>
                          </a:solidFill>
                          <a:effectLst/>
                        </a:rPr>
                        <a:t>1st request</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$1,776</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$1,200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$1,500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 $300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+25%</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0">
                <a:tc>
                  <a:txBody>
                    <a:bodyPr/>
                    <a:lstStyle/>
                    <a:p>
                      <a:pPr marL="0" marR="0" algn="ctr">
                        <a:lnSpc>
                          <a:spcPct val="100000"/>
                        </a:lnSpc>
                        <a:spcBef>
                          <a:spcPts val="600"/>
                        </a:spcBef>
                        <a:spcAft>
                          <a:spcPts val="600"/>
                        </a:spcAft>
                      </a:pPr>
                      <a:r>
                        <a:rPr lang="en-US" sz="1200" dirty="0" smtClean="0">
                          <a:effectLst/>
                        </a:rPr>
                        <a:t>1820</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Request for continued examination (RCE</a:t>
                      </a:r>
                      <a:r>
                        <a:rPr lang="en-US" sz="1200" smtClean="0">
                          <a:solidFill>
                            <a:schemeClr val="tx1"/>
                          </a:solidFill>
                          <a:effectLst/>
                        </a:rPr>
                        <a:t>) - </a:t>
                      </a:r>
                      <a:r>
                        <a:rPr lang="en-US" sz="1200" dirty="0" smtClean="0">
                          <a:solidFill>
                            <a:schemeClr val="tx1"/>
                          </a:solidFill>
                          <a:effectLst/>
                        </a:rPr>
                        <a:t>2nd and subsequent request </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$1,771</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$1,700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$2,000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Calibri"/>
                          <a:cs typeface="Times New Roman"/>
                        </a:rPr>
                        <a:t>+ $300</a:t>
                      </a:r>
                      <a:endParaRPr lang="en-US" sz="12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+18%</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bl>
          </a:graphicData>
        </a:graphic>
      </p:graphicFrame>
      <p:graphicFrame>
        <p:nvGraphicFramePr>
          <p:cNvPr id="7" name="Table 6" title="Elasticity Assumption"/>
          <p:cNvGraphicFramePr>
            <a:graphicFrameLocks noGrp="1"/>
          </p:cNvGraphicFramePr>
          <p:nvPr>
            <p:extLst>
              <p:ext uri="{D42A27DB-BD31-4B8C-83A1-F6EECF244321}">
                <p14:modId xmlns:p14="http://schemas.microsoft.com/office/powerpoint/2010/main" val="3182636571"/>
              </p:ext>
            </p:extLst>
          </p:nvPr>
        </p:nvGraphicFramePr>
        <p:xfrm>
          <a:off x="7534276" y="1009650"/>
          <a:ext cx="1514476" cy="990600"/>
        </p:xfrm>
        <a:graphic>
          <a:graphicData uri="http://schemas.openxmlformats.org/drawingml/2006/table">
            <a:tbl>
              <a:tblPr firstRow="1" bandRow="1">
                <a:tableStyleId>{073A0DAA-6AF3-43AB-8588-CEC1D06C72B9}</a:tableStyleId>
              </a:tblPr>
              <a:tblGrid>
                <a:gridCol w="1514476"/>
              </a:tblGrid>
              <a:tr h="533400">
                <a:tc>
                  <a:txBody>
                    <a:bodyPr/>
                    <a:lstStyle/>
                    <a:p>
                      <a:pPr algn="ctr"/>
                      <a:r>
                        <a:rPr lang="en-US" sz="1200" dirty="0" smtClean="0"/>
                        <a:t>Elasticity Assumption</a:t>
                      </a:r>
                      <a:endParaRPr lang="en-US" sz="1200" baseline="30000" dirty="0"/>
                    </a:p>
                  </a:txBody>
                  <a:tcPr anchor="ctr">
                    <a:solidFill>
                      <a:schemeClr val="accent1"/>
                    </a:solidFill>
                  </a:tcPr>
                </a:tc>
              </a:tr>
              <a:tr h="414291">
                <a:tc>
                  <a:txBody>
                    <a:bodyPr/>
                    <a:lstStyle/>
                    <a:p>
                      <a:pPr algn="ctr"/>
                      <a:r>
                        <a:rPr lang="en-US" sz="1200" dirty="0" smtClean="0">
                          <a:solidFill>
                            <a:schemeClr val="tx1"/>
                          </a:solidFill>
                        </a:rPr>
                        <a:t>-0.1</a:t>
                      </a:r>
                      <a:r>
                        <a:rPr lang="en-US" sz="1200" baseline="0" dirty="0" smtClean="0">
                          <a:solidFill>
                            <a:schemeClr val="tx1"/>
                          </a:solidFill>
                        </a:rPr>
                        <a:t> FY 2017-2018</a:t>
                      </a:r>
                    </a:p>
                    <a:p>
                      <a:pPr algn="ctr"/>
                      <a:r>
                        <a:rPr lang="en-US" sz="1200" baseline="0" dirty="0" smtClean="0">
                          <a:solidFill>
                            <a:schemeClr val="tx1"/>
                          </a:solidFill>
                        </a:rPr>
                        <a:t>-0.2 FY 2019-2021</a:t>
                      </a:r>
                      <a:endParaRPr lang="en-US" sz="1200" dirty="0">
                        <a:solidFill>
                          <a:schemeClr val="tx1"/>
                        </a:solidFill>
                      </a:endParaRPr>
                    </a:p>
                  </a:txBody>
                  <a:tcPr anchor="ctr">
                    <a:solidFill>
                      <a:schemeClr val="tx2">
                        <a:lumMod val="20000"/>
                        <a:lumOff val="80000"/>
                      </a:schemeClr>
                    </a:solidFill>
                  </a:tcPr>
                </a:tc>
              </a:tr>
            </a:tbl>
          </a:graphicData>
        </a:graphic>
      </p:graphicFrame>
    </p:spTree>
    <p:extLst>
      <p:ext uri="{BB962C8B-B14F-4D97-AF65-F5344CB8AC3E}">
        <p14:creationId xmlns:p14="http://schemas.microsoft.com/office/powerpoint/2010/main" val="11558536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Information Disclosure Statement</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75</a:t>
            </a:fld>
            <a:endParaRPr lang="en-US" dirty="0">
              <a:solidFill>
                <a:prstClr val="black">
                  <a:tint val="75000"/>
                </a:prstClr>
              </a:solidFill>
            </a:endParaRPr>
          </a:p>
        </p:txBody>
      </p:sp>
      <p:sp>
        <p:nvSpPr>
          <p:cNvPr id="5" name="Content Placeholder 2"/>
          <p:cNvSpPr>
            <a:spLocks noGrp="1"/>
          </p:cNvSpPr>
          <p:nvPr>
            <p:ph idx="1"/>
          </p:nvPr>
        </p:nvSpPr>
        <p:spPr>
          <a:xfrm>
            <a:off x="228601" y="3609974"/>
            <a:ext cx="8753475" cy="2428875"/>
          </a:xfrm>
        </p:spPr>
        <p:txBody>
          <a:bodyPr>
            <a:normAutofit/>
          </a:bodyPr>
          <a:lstStyle/>
          <a:p>
            <a:pPr>
              <a:buFont typeface="Arial" panose="020B0604020202020204" pitchFamily="34" charset="0"/>
              <a:buChar char="•"/>
            </a:pPr>
            <a:r>
              <a:rPr lang="en-US" sz="1600" dirty="0"/>
              <a:t>Information Disclosure Statement Restructuring</a:t>
            </a:r>
          </a:p>
          <a:p>
            <a:pPr lvl="1">
              <a:buFont typeface="Arial" panose="020B0604020202020204" pitchFamily="34" charset="0"/>
              <a:buChar char="•"/>
            </a:pPr>
            <a:r>
              <a:rPr lang="en-US" sz="1400" dirty="0"/>
              <a:t>Eliminates certification to simplify the process for both the Office and applicants</a:t>
            </a:r>
          </a:p>
          <a:p>
            <a:pPr lvl="1">
              <a:buFont typeface="Arial" panose="020B0604020202020204" pitchFamily="34" charset="0"/>
              <a:buChar char="•"/>
            </a:pPr>
            <a:r>
              <a:rPr lang="en-US" sz="1400" dirty="0"/>
              <a:t>Information Disclosure Statement may be filed at any time during the application process  (up to patent grant) without a certification</a:t>
            </a:r>
          </a:p>
          <a:p>
            <a:pPr lvl="1">
              <a:buFont typeface="Arial" panose="020B0604020202020204" pitchFamily="34" charset="0"/>
              <a:buChar char="•"/>
            </a:pPr>
            <a:r>
              <a:rPr lang="en-US" sz="1400" dirty="0"/>
              <a:t>Applicants no longer need to use QPIDS or file an RCE to obtain consideration of an </a:t>
            </a:r>
            <a:r>
              <a:rPr lang="en-US" sz="1400" dirty="0" smtClean="0"/>
              <a:t>IDS</a:t>
            </a:r>
          </a:p>
          <a:p>
            <a:pPr lvl="1">
              <a:buFont typeface="Arial" panose="020B0604020202020204" pitchFamily="34" charset="0"/>
              <a:buChar char="•"/>
            </a:pPr>
            <a:r>
              <a:rPr lang="en-US" sz="1400" dirty="0" smtClean="0"/>
              <a:t>Historical cost for submission of an IDS after allowance within the current process – which does not include a mandatory review of the IDS - is $175</a:t>
            </a:r>
          </a:p>
          <a:p>
            <a:pPr lvl="1">
              <a:buFont typeface="Arial" panose="020B0604020202020204" pitchFamily="34" charset="0"/>
              <a:buChar char="•"/>
            </a:pPr>
            <a:r>
              <a:rPr lang="en-US" sz="1400" dirty="0" smtClean="0"/>
              <a:t>The fee for submission after allowance reflects the estimated actual cost of processing</a:t>
            </a:r>
            <a:endParaRPr lang="en-US" sz="1400" dirty="0"/>
          </a:p>
          <a:p>
            <a:endParaRPr lang="en-US" sz="1600" dirty="0" smtClean="0"/>
          </a:p>
          <a:p>
            <a:pPr lvl="1"/>
            <a:endParaRPr lang="en-US" sz="1600" dirty="0" smtClean="0"/>
          </a:p>
          <a:p>
            <a:pPr lvl="1"/>
            <a:endParaRPr lang="en-US" sz="1600" dirty="0"/>
          </a:p>
          <a:p>
            <a:pPr lvl="1"/>
            <a:endParaRPr lang="en-US" sz="1600" dirty="0" smtClean="0"/>
          </a:p>
          <a:p>
            <a:pPr lvl="1"/>
            <a:endParaRPr lang="en-US" sz="1600" dirty="0"/>
          </a:p>
          <a:p>
            <a:pPr marL="457200" lvl="1" indent="0">
              <a:buNone/>
            </a:pPr>
            <a:endParaRPr lang="en-US" sz="1600" dirty="0" smtClean="0"/>
          </a:p>
        </p:txBody>
      </p:sp>
      <p:graphicFrame>
        <p:nvGraphicFramePr>
          <p:cNvPr id="6" name="Table 5" title="Information Disclosure Statement"/>
          <p:cNvGraphicFramePr>
            <a:graphicFrameLocks noGrp="1"/>
          </p:cNvGraphicFramePr>
          <p:nvPr>
            <p:extLst>
              <p:ext uri="{D42A27DB-BD31-4B8C-83A1-F6EECF244321}">
                <p14:modId xmlns:p14="http://schemas.microsoft.com/office/powerpoint/2010/main" val="236815292"/>
              </p:ext>
            </p:extLst>
          </p:nvPr>
        </p:nvGraphicFramePr>
        <p:xfrm>
          <a:off x="228601" y="1142998"/>
          <a:ext cx="7924800" cy="2143126"/>
        </p:xfrm>
        <a:graphic>
          <a:graphicData uri="http://schemas.openxmlformats.org/drawingml/2006/table">
            <a:tbl>
              <a:tblPr firstRow="1" firstCol="1" bandRow="1">
                <a:tableStyleId>{073A0DAA-6AF3-43AB-8588-CEC1D06C72B9}</a:tableStyleId>
              </a:tblPr>
              <a:tblGrid>
                <a:gridCol w="1619044"/>
                <a:gridCol w="1959898"/>
                <a:gridCol w="937342"/>
                <a:gridCol w="937342"/>
                <a:gridCol w="937342"/>
                <a:gridCol w="766916"/>
                <a:gridCol w="766916"/>
              </a:tblGrid>
              <a:tr h="642938">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Proposed Large Entity Fee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latin typeface="Calibri"/>
                          <a:ea typeface="Times New Roman"/>
                          <a:cs typeface="Times New Roman"/>
                        </a:rPr>
                        <a:t>Dollar Change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Percent </a:t>
                      </a:r>
                      <a:r>
                        <a:rPr lang="en-US" sz="1200" dirty="0">
                          <a:effectLst/>
                        </a:rPr>
                        <a:t>Change</a:t>
                      </a:r>
                      <a:endParaRPr lang="en-US" sz="1200" dirty="0">
                        <a:effectLst/>
                        <a:latin typeface="Calibri"/>
                        <a:ea typeface="Times New Roman"/>
                        <a:cs typeface="Times New Roman"/>
                      </a:endParaRPr>
                    </a:p>
                  </a:txBody>
                  <a:tcPr marL="68580" marR="68580" marT="0" marB="0" anchor="ctr">
                    <a:solidFill>
                      <a:schemeClr val="accent1"/>
                    </a:solidFill>
                  </a:tcPr>
                </a:tc>
              </a:tr>
              <a:tr h="857250">
                <a:tc>
                  <a:txBody>
                    <a:bodyPr/>
                    <a:lstStyle/>
                    <a:p>
                      <a:pPr marL="0" marR="0" algn="ctr">
                        <a:lnSpc>
                          <a:spcPct val="100000"/>
                        </a:lnSpc>
                        <a:spcBef>
                          <a:spcPts val="600"/>
                        </a:spcBef>
                        <a:spcAft>
                          <a:spcPts val="600"/>
                        </a:spcAft>
                      </a:pPr>
                      <a:r>
                        <a:rPr lang="en-US" sz="1200" dirty="0" smtClean="0">
                          <a:effectLst/>
                        </a:rPr>
                        <a:t>1806</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Submission of an Information Disclosure Statement after</a:t>
                      </a:r>
                      <a:r>
                        <a:rPr lang="en-US" sz="1200" baseline="0" dirty="0" smtClean="0">
                          <a:solidFill>
                            <a:schemeClr val="tx1"/>
                          </a:solidFill>
                          <a:effectLst/>
                        </a:rPr>
                        <a:t> FAOM before Allowance</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mn-lt"/>
                          <a:ea typeface="+mn-ea"/>
                          <a:cs typeface="+mn-cs"/>
                        </a:rPr>
                        <a:t>n/a</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$180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$300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 $120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+67%</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642938">
                <a:tc>
                  <a:txBody>
                    <a:bodyPr/>
                    <a:lstStyle/>
                    <a:p>
                      <a:pPr marL="0" marR="0" algn="ctr">
                        <a:lnSpc>
                          <a:spcPct val="100000"/>
                        </a:lnSpc>
                        <a:spcBef>
                          <a:spcPts val="600"/>
                        </a:spcBef>
                        <a:spcAft>
                          <a:spcPts val="600"/>
                        </a:spcAft>
                      </a:pPr>
                      <a:r>
                        <a:rPr lang="en-US" sz="1200" b="1" dirty="0" smtClean="0">
                          <a:effectLst/>
                          <a:latin typeface="+mn-lt"/>
                          <a:ea typeface="+mn-ea"/>
                          <a:cs typeface="+mn-cs"/>
                        </a:rPr>
                        <a:t>New</a:t>
                      </a:r>
                      <a:r>
                        <a:rPr lang="en-US" sz="1200" b="1" baseline="0" dirty="0" smtClean="0">
                          <a:effectLst/>
                          <a:latin typeface="+mn-lt"/>
                          <a:ea typeface="+mn-ea"/>
                          <a:cs typeface="+mn-cs"/>
                        </a:rPr>
                        <a:t> Fee Code</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Submission of an Information Disclosure Statement after</a:t>
                      </a:r>
                      <a:r>
                        <a:rPr lang="en-US" sz="1200" baseline="0" dirty="0" smtClean="0">
                          <a:solidFill>
                            <a:schemeClr val="tx1"/>
                          </a:solidFill>
                          <a:effectLst/>
                        </a:rPr>
                        <a:t> Allowance</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mn-lt"/>
                          <a:ea typeface="+mn-ea"/>
                          <a:cs typeface="+mn-cs"/>
                        </a:rPr>
                        <a:t>n/a</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$180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$600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Calibri"/>
                          <a:cs typeface="Times New Roman"/>
                        </a:rPr>
                        <a:t>+ $420</a:t>
                      </a:r>
                      <a:endParaRPr lang="en-US" sz="12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+233%</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bl>
          </a:graphicData>
        </a:graphic>
      </p:graphicFrame>
    </p:spTree>
    <p:extLst>
      <p:ext uri="{BB962C8B-B14F-4D97-AF65-F5344CB8AC3E}">
        <p14:creationId xmlns:p14="http://schemas.microsoft.com/office/powerpoint/2010/main" val="3950613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022"/>
            <a:ext cx="8229598" cy="2288978"/>
          </a:xfrm>
        </p:spPr>
        <p:txBody>
          <a:bodyPr>
            <a:noAutofit/>
          </a:bodyPr>
          <a:lstStyle/>
          <a:p>
            <a:pPr lvl="1" algn="l" defTabSz="457200" rtl="0">
              <a:spcBef>
                <a:spcPct val="0"/>
              </a:spcBef>
            </a:pPr>
            <a:r>
              <a:rPr lang="en-US" sz="3600" b="1" dirty="0" smtClean="0">
                <a:latin typeface="+mn-lt"/>
              </a:rPr>
              <a:t>Changes to Information Disclosure Statement Timing Provisions </a:t>
            </a:r>
          </a:p>
        </p:txBody>
      </p:sp>
      <p:sp>
        <p:nvSpPr>
          <p:cNvPr id="3" name="Slide Number Placeholder 2"/>
          <p:cNvSpPr>
            <a:spLocks noGrp="1"/>
          </p:cNvSpPr>
          <p:nvPr>
            <p:ph type="sldNum" sz="quarter" idx="12"/>
          </p:nvPr>
        </p:nvSpPr>
        <p:spPr/>
        <p:txBody>
          <a:bodyPr/>
          <a:lstStyle/>
          <a:p>
            <a:fld id="{92DA454B-C859-4892-B9FA-68B588C9F547}" type="slidenum">
              <a:rPr lang="en-US" smtClean="0"/>
              <a:t>76</a:t>
            </a:fld>
            <a:endParaRPr lang="en-US" dirty="0"/>
          </a:p>
        </p:txBody>
      </p:sp>
      <p:sp>
        <p:nvSpPr>
          <p:cNvPr id="7" name="Content Placeholder 2"/>
          <p:cNvSpPr txBox="1">
            <a:spLocks/>
          </p:cNvSpPr>
          <p:nvPr/>
        </p:nvSpPr>
        <p:spPr>
          <a:xfrm>
            <a:off x="304800" y="1276350"/>
            <a:ext cx="8629650" cy="3943350"/>
          </a:xfrm>
          <a:prstGeom prst="rect">
            <a:avLst/>
          </a:prstGeom>
        </p:spPr>
        <p:txBody>
          <a:bodyPr/>
          <a:lstStyle>
            <a:lvl1pPr marL="342900" indent="-342900" algn="l" rtl="0" eaLnBrk="0" fontAlgn="base" hangingPunct="0">
              <a:spcBef>
                <a:spcPct val="20000"/>
              </a:spcBef>
              <a:spcAft>
                <a:spcPct val="0"/>
              </a:spcAft>
              <a:buClr>
                <a:srgbClr val="86002D"/>
              </a:buClr>
              <a:buSzPct val="75000"/>
              <a:buFont typeface="Wingdings" pitchFamily="2" charset="2"/>
              <a:buChar char="¦"/>
              <a:defRPr sz="2800">
                <a:solidFill>
                  <a:srgbClr val="00246C"/>
                </a:solidFill>
                <a:latin typeface="+mn-lt"/>
                <a:ea typeface="+mn-ea"/>
                <a:cs typeface="+mn-cs"/>
              </a:defRPr>
            </a:lvl1pPr>
            <a:lvl2pPr marL="742950" indent="-285750" algn="l" rtl="0" eaLnBrk="0" fontAlgn="base" hangingPunct="0">
              <a:spcBef>
                <a:spcPct val="20000"/>
              </a:spcBef>
              <a:spcAft>
                <a:spcPct val="0"/>
              </a:spcAft>
              <a:buClr>
                <a:srgbClr val="86002D"/>
              </a:buClr>
              <a:buSzPct val="75000"/>
              <a:buFont typeface="Wingdings" pitchFamily="2" charset="2"/>
              <a:buChar char="Ä"/>
              <a:defRPr sz="2400">
                <a:solidFill>
                  <a:srgbClr val="00246C"/>
                </a:solidFill>
                <a:latin typeface="+mn-lt"/>
              </a:defRPr>
            </a:lvl2pPr>
            <a:lvl3pPr marL="1143000" indent="-228600" algn="l" rtl="0" eaLnBrk="0" fontAlgn="base" hangingPunct="0">
              <a:spcBef>
                <a:spcPct val="20000"/>
              </a:spcBef>
              <a:spcAft>
                <a:spcPct val="0"/>
              </a:spcAft>
              <a:buClr>
                <a:srgbClr val="86002D"/>
              </a:buClr>
              <a:buSzPct val="75000"/>
              <a:buFont typeface="Wingdings" pitchFamily="2" charset="2"/>
              <a:buChar char="ð"/>
              <a:defRPr sz="2000">
                <a:solidFill>
                  <a:srgbClr val="00246C"/>
                </a:solidFill>
                <a:latin typeface="+mn-lt"/>
              </a:defRPr>
            </a:lvl3pPr>
            <a:lvl4pPr marL="1600200" indent="-228600" algn="l" rtl="0" eaLnBrk="0" fontAlgn="base" hangingPunct="0">
              <a:spcBef>
                <a:spcPct val="20000"/>
              </a:spcBef>
              <a:spcAft>
                <a:spcPct val="0"/>
              </a:spcAft>
              <a:buClr>
                <a:srgbClr val="86002D"/>
              </a:buClr>
              <a:buFont typeface="Times New Roman" pitchFamily="18" charset="0"/>
              <a:buChar char="•"/>
              <a:defRPr sz="2000">
                <a:solidFill>
                  <a:srgbClr val="00246C"/>
                </a:solidFill>
                <a:latin typeface="+mn-lt"/>
              </a:defRPr>
            </a:lvl4pPr>
            <a:lvl5pPr marL="2057400" indent="-228600" algn="l" rtl="0" eaLnBrk="0" fontAlgn="base" hangingPunct="0">
              <a:spcBef>
                <a:spcPct val="20000"/>
              </a:spcBef>
              <a:spcAft>
                <a:spcPct val="0"/>
              </a:spcAft>
              <a:buClr>
                <a:srgbClr val="86002D"/>
              </a:buClr>
              <a:buFont typeface="Times New Roman" pitchFamily="18" charset="0"/>
              <a:buChar char="»"/>
              <a:defRPr>
                <a:solidFill>
                  <a:srgbClr val="00246C"/>
                </a:solidFill>
                <a:latin typeface="+mn-lt"/>
              </a:defRPr>
            </a:lvl5pPr>
            <a:lvl6pPr marL="25146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6pPr>
            <a:lvl7pPr marL="29718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7pPr>
            <a:lvl8pPr marL="34290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8pPr>
            <a:lvl9pPr marL="3886200" indent="-228600" algn="l" rtl="0" fontAlgn="base">
              <a:spcBef>
                <a:spcPct val="20000"/>
              </a:spcBef>
              <a:spcAft>
                <a:spcPct val="0"/>
              </a:spcAft>
              <a:buClr>
                <a:srgbClr val="86002D"/>
              </a:buClr>
              <a:buFont typeface="Times New Roman" pitchFamily="18" charset="0"/>
              <a:buChar char="»"/>
              <a:defRPr>
                <a:solidFill>
                  <a:srgbClr val="00246C"/>
                </a:solidFill>
                <a:latin typeface="+mn-lt"/>
              </a:defRPr>
            </a:lvl9pPr>
          </a:lstStyle>
          <a:p>
            <a:pPr>
              <a:buClrTx/>
              <a:buFont typeface="Arial" panose="020B0604020202020204" pitchFamily="34" charset="0"/>
              <a:buChar char="•"/>
            </a:pPr>
            <a:endParaRPr lang="en-US" sz="1400" b="1" dirty="0" smtClean="0">
              <a:solidFill>
                <a:schemeClr val="tx1"/>
              </a:solidFill>
            </a:endParaRPr>
          </a:p>
          <a:p>
            <a:pPr>
              <a:buClrTx/>
              <a:buFont typeface="Arial" panose="020B0604020202020204" pitchFamily="34" charset="0"/>
              <a:buChar char="•"/>
            </a:pPr>
            <a:r>
              <a:rPr lang="en-US" sz="1800" dirty="0" smtClean="0">
                <a:solidFill>
                  <a:schemeClr val="tx1"/>
                </a:solidFill>
              </a:rPr>
              <a:t>Application process divided into 4 periods—</a:t>
            </a:r>
          </a:p>
          <a:p>
            <a:pPr lvl="1">
              <a:buClrTx/>
              <a:buFont typeface="Arial" panose="020B0604020202020204" pitchFamily="34" charset="0"/>
              <a:buChar char="•"/>
            </a:pPr>
            <a:r>
              <a:rPr lang="en-US" sz="1800" dirty="0" smtClean="0">
                <a:solidFill>
                  <a:schemeClr val="tx1"/>
                </a:solidFill>
              </a:rPr>
              <a:t>Period 1:  Between filing date and the later of first </a:t>
            </a:r>
            <a:r>
              <a:rPr lang="en-US" sz="1800" dirty="0">
                <a:solidFill>
                  <a:schemeClr val="tx1"/>
                </a:solidFill>
              </a:rPr>
              <a:t>a</a:t>
            </a:r>
            <a:r>
              <a:rPr lang="en-US" sz="1800" dirty="0" smtClean="0">
                <a:solidFill>
                  <a:schemeClr val="tx1"/>
                </a:solidFill>
              </a:rPr>
              <a:t>ction on merits  or 3 months from the filing date</a:t>
            </a:r>
          </a:p>
          <a:p>
            <a:pPr lvl="1">
              <a:buClrTx/>
              <a:buFont typeface="Arial" panose="020B0604020202020204" pitchFamily="34" charset="0"/>
              <a:buChar char="•"/>
            </a:pPr>
            <a:r>
              <a:rPr lang="en-US" sz="1800" dirty="0" smtClean="0">
                <a:solidFill>
                  <a:schemeClr val="tx1"/>
                </a:solidFill>
              </a:rPr>
              <a:t>Period 2:  After period 1 but before notice of allowance</a:t>
            </a:r>
          </a:p>
          <a:p>
            <a:pPr lvl="1">
              <a:buClrTx/>
              <a:buFont typeface="Arial" panose="020B0604020202020204" pitchFamily="34" charset="0"/>
              <a:buChar char="•"/>
            </a:pPr>
            <a:r>
              <a:rPr lang="en-US" sz="1800" dirty="0" smtClean="0">
                <a:solidFill>
                  <a:schemeClr val="tx1"/>
                </a:solidFill>
              </a:rPr>
              <a:t>Period 3:  After period 2 but before issue fee payment</a:t>
            </a:r>
          </a:p>
          <a:p>
            <a:pPr lvl="1">
              <a:buClrTx/>
              <a:buFont typeface="Arial" panose="020B0604020202020204" pitchFamily="34" charset="0"/>
              <a:buChar char="•"/>
            </a:pPr>
            <a:r>
              <a:rPr lang="en-US" sz="1800" dirty="0" smtClean="0">
                <a:solidFill>
                  <a:schemeClr val="tx1"/>
                </a:solidFill>
              </a:rPr>
              <a:t>Period 4:  After issue fee payment but before patent grant</a:t>
            </a:r>
          </a:p>
          <a:p>
            <a:pPr lvl="1">
              <a:buClrTx/>
              <a:buFont typeface="Arial" panose="020B0604020202020204" pitchFamily="34" charset="0"/>
              <a:buChar char="•"/>
            </a:pPr>
            <a:endParaRPr lang="en-US" sz="800" b="1" dirty="0">
              <a:solidFill>
                <a:schemeClr val="tx1"/>
              </a:solidFill>
            </a:endParaRPr>
          </a:p>
          <a:p>
            <a:pPr>
              <a:buClrTx/>
              <a:buFont typeface="Arial" panose="020B0604020202020204" pitchFamily="34" charset="0"/>
              <a:buChar char="•"/>
            </a:pPr>
            <a:r>
              <a:rPr lang="en-US" sz="1800" dirty="0">
                <a:solidFill>
                  <a:schemeClr val="tx1"/>
                </a:solidFill>
              </a:rPr>
              <a:t>Requirements for each period</a:t>
            </a:r>
          </a:p>
          <a:p>
            <a:pPr lvl="1">
              <a:buClrTx/>
              <a:buFont typeface="Arial" panose="020B0604020202020204" pitchFamily="34" charset="0"/>
              <a:buChar char="•"/>
            </a:pPr>
            <a:r>
              <a:rPr lang="en-US" sz="1800" dirty="0">
                <a:solidFill>
                  <a:schemeClr val="tx1"/>
                </a:solidFill>
              </a:rPr>
              <a:t>Period 1:  No fee </a:t>
            </a:r>
          </a:p>
          <a:p>
            <a:pPr lvl="1">
              <a:buClrTx/>
              <a:buFont typeface="Arial" panose="020B0604020202020204" pitchFamily="34" charset="0"/>
              <a:buChar char="•"/>
            </a:pPr>
            <a:r>
              <a:rPr lang="en-US" sz="1800" dirty="0">
                <a:solidFill>
                  <a:schemeClr val="tx1"/>
                </a:solidFill>
              </a:rPr>
              <a:t>Period 2:  $300 ($150 SE/$75 ME) fee</a:t>
            </a:r>
          </a:p>
          <a:p>
            <a:pPr lvl="1">
              <a:buClrTx/>
              <a:buFont typeface="Arial" panose="020B0604020202020204" pitchFamily="34" charset="0"/>
              <a:buChar char="•"/>
            </a:pPr>
            <a:r>
              <a:rPr lang="en-US" sz="1800" dirty="0">
                <a:solidFill>
                  <a:schemeClr val="tx1"/>
                </a:solidFill>
              </a:rPr>
              <a:t>Period 3:  $600 ($300 SE/$150 ME) fee</a:t>
            </a:r>
          </a:p>
          <a:p>
            <a:pPr lvl="1">
              <a:buClrTx/>
              <a:buFont typeface="Arial" panose="020B0604020202020204" pitchFamily="34" charset="0"/>
              <a:buChar char="•"/>
            </a:pPr>
            <a:r>
              <a:rPr lang="en-US" sz="1800" dirty="0">
                <a:solidFill>
                  <a:schemeClr val="tx1"/>
                </a:solidFill>
              </a:rPr>
              <a:t>Period 4: $600 ($300 SE/$150 ME) fee, plus a petition (and 37 CFR 1.17(h) fee) to withdraw from issue filed via EFS</a:t>
            </a:r>
          </a:p>
          <a:p>
            <a:pPr marL="457200" lvl="1" indent="0">
              <a:buClrTx/>
              <a:buNone/>
            </a:pPr>
            <a:endParaRPr lang="en-US" sz="1400" b="1" dirty="0" smtClean="0">
              <a:solidFill>
                <a:schemeClr val="tx1"/>
              </a:solidFill>
            </a:endParaRPr>
          </a:p>
        </p:txBody>
      </p:sp>
    </p:spTree>
    <p:extLst>
      <p:ext uri="{BB962C8B-B14F-4D97-AF65-F5344CB8AC3E}">
        <p14:creationId xmlns:p14="http://schemas.microsoft.com/office/powerpoint/2010/main" val="11832273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282772"/>
            <a:ext cx="8820149" cy="705164"/>
          </a:xfrm>
        </p:spPr>
        <p:txBody>
          <a:bodyPr>
            <a:noAutofit/>
          </a:bodyPr>
          <a:lstStyle/>
          <a:p>
            <a:r>
              <a:rPr lang="en-US" sz="3600" dirty="0" smtClean="0"/>
              <a:t>Patent Enrollment and Discipline</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77</a:t>
            </a:fld>
            <a:endParaRPr lang="en-US" dirty="0"/>
          </a:p>
        </p:txBody>
      </p:sp>
      <p:graphicFrame>
        <p:nvGraphicFramePr>
          <p:cNvPr id="7" name="Table 6" title="Patent Enrollment and Discipline"/>
          <p:cNvGraphicFramePr>
            <a:graphicFrameLocks noGrp="1"/>
          </p:cNvGraphicFramePr>
          <p:nvPr>
            <p:extLst>
              <p:ext uri="{D42A27DB-BD31-4B8C-83A1-F6EECF244321}">
                <p14:modId xmlns:p14="http://schemas.microsoft.com/office/powerpoint/2010/main" val="3287473351"/>
              </p:ext>
            </p:extLst>
          </p:nvPr>
        </p:nvGraphicFramePr>
        <p:xfrm>
          <a:off x="457200" y="884235"/>
          <a:ext cx="8353425" cy="4413253"/>
        </p:xfrm>
        <a:graphic>
          <a:graphicData uri="http://schemas.openxmlformats.org/drawingml/2006/table">
            <a:tbl>
              <a:tblPr firstRow="1" bandRow="1">
                <a:tableStyleId>{5C22544A-7EE6-4342-B048-85BDC9FD1C3A}</a:tableStyleId>
              </a:tblPr>
              <a:tblGrid>
                <a:gridCol w="685800"/>
                <a:gridCol w="4152900"/>
                <a:gridCol w="822541"/>
                <a:gridCol w="795829"/>
                <a:gridCol w="705730"/>
                <a:gridCol w="619125"/>
                <a:gridCol w="571500"/>
              </a:tblGrid>
              <a:tr h="546673">
                <a:tc>
                  <a:txBody>
                    <a:bodyPr/>
                    <a:lstStyle/>
                    <a:p>
                      <a:pPr algn="ctr" rtl="0" fontAlgn="ctr"/>
                      <a:r>
                        <a:rPr lang="en-US" sz="1100" b="1" u="none" strike="noStrike" dirty="0">
                          <a:effectLst/>
                        </a:rPr>
                        <a:t>Fee Code</a:t>
                      </a:r>
                      <a:endParaRPr lang="en-US" sz="1100" b="1" i="0" u="none" strike="noStrike" dirty="0">
                        <a:solidFill>
                          <a:srgbClr val="FFFFFF"/>
                        </a:solidFill>
                        <a:effectLst/>
                        <a:latin typeface="Segoe UI"/>
                      </a:endParaRPr>
                    </a:p>
                  </a:txBody>
                  <a:tcPr marL="5426" marR="5426" marT="5426" marB="0" anchor="ctr"/>
                </a:tc>
                <a:tc>
                  <a:txBody>
                    <a:bodyPr/>
                    <a:lstStyle/>
                    <a:p>
                      <a:pPr algn="ctr" rtl="0" fontAlgn="ctr"/>
                      <a:r>
                        <a:rPr lang="en-US" sz="1100" b="1" u="none" strike="noStrike" dirty="0">
                          <a:effectLst/>
                        </a:rPr>
                        <a:t>Description</a:t>
                      </a:r>
                      <a:endParaRPr lang="en-US" sz="1100" b="1" i="0" u="none" strike="noStrike" dirty="0">
                        <a:solidFill>
                          <a:srgbClr val="FFFFFF"/>
                        </a:solidFill>
                        <a:effectLst/>
                        <a:latin typeface="Segoe UI"/>
                      </a:endParaRPr>
                    </a:p>
                  </a:txBody>
                  <a:tcPr marL="5426" marR="5426" marT="5426" marB="0" anchor="ctr"/>
                </a:tc>
                <a:tc>
                  <a:txBody>
                    <a:bodyPr/>
                    <a:lstStyle/>
                    <a:p>
                      <a:pPr algn="ctr" rtl="0" fontAlgn="ctr"/>
                      <a:r>
                        <a:rPr lang="en-US" sz="1100" b="1" u="none" strike="noStrike" dirty="0">
                          <a:effectLst/>
                        </a:rPr>
                        <a:t>Historical </a:t>
                      </a:r>
                      <a:r>
                        <a:rPr lang="en-US" sz="1100" b="1" u="none" strike="noStrike" dirty="0" smtClean="0">
                          <a:effectLst/>
                        </a:rPr>
                        <a:t>Cost</a:t>
                      </a:r>
                    </a:p>
                    <a:p>
                      <a:pPr marL="0" marR="0" indent="0" algn="ctr" defTabSz="457200" rtl="0" eaLnBrk="1" fontAlgn="ctr" latinLnBrk="0" hangingPunct="1">
                        <a:lnSpc>
                          <a:spcPct val="100000"/>
                        </a:lnSpc>
                        <a:spcBef>
                          <a:spcPts val="0"/>
                        </a:spcBef>
                        <a:spcAft>
                          <a:spcPts val="0"/>
                        </a:spcAft>
                        <a:buClrTx/>
                        <a:buSzTx/>
                        <a:buFontTx/>
                        <a:buNone/>
                        <a:tabLst/>
                        <a:defRPr/>
                      </a:pPr>
                      <a:r>
                        <a:rPr lang="en-US" sz="1100" dirty="0" smtClean="0"/>
                        <a:t>(2014)</a:t>
                      </a:r>
                    </a:p>
                  </a:txBody>
                  <a:tcPr marL="5426" marR="5426" marT="5426" marB="0" anchor="ctr"/>
                </a:tc>
                <a:tc>
                  <a:txBody>
                    <a:bodyPr/>
                    <a:lstStyle/>
                    <a:p>
                      <a:pPr algn="ctr" rtl="0" fontAlgn="ctr"/>
                      <a:r>
                        <a:rPr lang="en-US" sz="1100" b="1" u="none" strike="noStrike" dirty="0">
                          <a:effectLst/>
                        </a:rPr>
                        <a:t>Current Large Entity Fee</a:t>
                      </a:r>
                      <a:endParaRPr lang="en-US" sz="1100" b="1" i="0" u="none" strike="noStrike" dirty="0">
                        <a:solidFill>
                          <a:srgbClr val="FFFFFF"/>
                        </a:solidFill>
                        <a:effectLst/>
                        <a:latin typeface="Segoe UI"/>
                      </a:endParaRPr>
                    </a:p>
                  </a:txBody>
                  <a:tcPr marL="5426" marR="5426" marT="5426" marB="0" anchor="ctr"/>
                </a:tc>
                <a:tc>
                  <a:txBody>
                    <a:bodyPr/>
                    <a:lstStyle/>
                    <a:p>
                      <a:pPr algn="ctr" rtl="0" fontAlgn="ctr"/>
                      <a:r>
                        <a:rPr lang="en-US" sz="1100" b="1" u="none" strike="noStrike" dirty="0">
                          <a:effectLst/>
                        </a:rPr>
                        <a:t>Proposed Large Entity Fee</a:t>
                      </a:r>
                      <a:endParaRPr lang="en-US" sz="1100" b="1" i="0" u="none" strike="noStrike" dirty="0">
                        <a:solidFill>
                          <a:srgbClr val="FFFFFF"/>
                        </a:solidFill>
                        <a:effectLst/>
                        <a:latin typeface="Segoe UI"/>
                      </a:endParaRPr>
                    </a:p>
                  </a:txBody>
                  <a:tcPr marL="5426" marR="5426" marT="5426" marB="0" anchor="ctr"/>
                </a:tc>
                <a:tc>
                  <a:txBody>
                    <a:bodyPr/>
                    <a:lstStyle/>
                    <a:p>
                      <a:pPr algn="ctr" rtl="0" fontAlgn="ctr"/>
                      <a:r>
                        <a:rPr lang="en-US" sz="1100" b="1" u="none" strike="noStrike" dirty="0">
                          <a:effectLst/>
                        </a:rPr>
                        <a:t>Dollar Change</a:t>
                      </a:r>
                      <a:endParaRPr lang="en-US" sz="1100" b="1" i="0" u="none" strike="noStrike" dirty="0">
                        <a:solidFill>
                          <a:srgbClr val="FFFFFF"/>
                        </a:solidFill>
                        <a:effectLst/>
                        <a:latin typeface="Segoe UI"/>
                      </a:endParaRPr>
                    </a:p>
                  </a:txBody>
                  <a:tcPr marL="5426" marR="5426" marT="5426" marB="0" anchor="ctr"/>
                </a:tc>
                <a:tc>
                  <a:txBody>
                    <a:bodyPr/>
                    <a:lstStyle/>
                    <a:p>
                      <a:pPr algn="ctr" rtl="0" fontAlgn="ctr"/>
                      <a:r>
                        <a:rPr lang="en-US" sz="1100" b="1" u="none" strike="noStrike" dirty="0">
                          <a:effectLst/>
                        </a:rPr>
                        <a:t>Percent Change</a:t>
                      </a:r>
                      <a:endParaRPr lang="en-US" sz="1100" b="1" i="0" u="none" strike="noStrike" dirty="0">
                        <a:solidFill>
                          <a:srgbClr val="FFFFFF"/>
                        </a:solidFill>
                        <a:effectLst/>
                        <a:latin typeface="Segoe UI"/>
                      </a:endParaRPr>
                    </a:p>
                  </a:txBody>
                  <a:tcPr marL="5426" marR="5426" marT="5426" marB="0" anchor="ctr"/>
                </a:tc>
              </a:tr>
              <a:tr h="195583">
                <a:tc>
                  <a:txBody>
                    <a:bodyPr/>
                    <a:lstStyle/>
                    <a:p>
                      <a:pPr algn="r" fontAlgn="b"/>
                      <a:r>
                        <a:rPr lang="en-US" sz="1200" u="none" strike="noStrike" dirty="0">
                          <a:effectLst/>
                        </a:rPr>
                        <a:t>9001</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r>
                        <a:rPr lang="en-US" sz="1200" u="none" strike="noStrike" dirty="0">
                          <a:effectLst/>
                        </a:rPr>
                        <a:t>Application fee </a:t>
                      </a:r>
                      <a:r>
                        <a:rPr lang="en-US" sz="1200" u="none" strike="noStrike">
                          <a:effectLst/>
                        </a:rPr>
                        <a:t>(</a:t>
                      </a:r>
                      <a:r>
                        <a:rPr lang="en-US" sz="1200" u="none" strike="noStrike" smtClean="0">
                          <a:effectLst/>
                        </a:rPr>
                        <a:t>non-refundable</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$69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$40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+$60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+150</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195583">
                <a:tc>
                  <a:txBody>
                    <a:bodyPr/>
                    <a:lstStyle/>
                    <a:p>
                      <a:pPr algn="r" fontAlgn="b"/>
                      <a:r>
                        <a:rPr lang="en-US" sz="1200" u="none" strike="noStrike">
                          <a:effectLst/>
                        </a:rPr>
                        <a:t>9003</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r>
                        <a:rPr lang="en-US" sz="1200" u="none" strike="noStrike" dirty="0">
                          <a:effectLst/>
                        </a:rPr>
                        <a:t>Registration to practice before the USPTO</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$427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$200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+$100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+100</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195583">
                <a:tc>
                  <a:txBody>
                    <a:bodyPr/>
                    <a:lstStyle/>
                    <a:p>
                      <a:pPr algn="r" fontAlgn="b"/>
                      <a:r>
                        <a:rPr lang="en-US" sz="1200" u="none" strike="noStrike">
                          <a:effectLst/>
                        </a:rPr>
                        <a:t>9005</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r>
                        <a:rPr lang="en-US" sz="1200" u="none" strike="noStrike" dirty="0">
                          <a:effectLst/>
                        </a:rPr>
                        <a:t>Certificate of good standing as an attorney or agent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$34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$40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+$30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+300</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85531">
                <a:tc>
                  <a:txBody>
                    <a:bodyPr/>
                    <a:lstStyle/>
                    <a:p>
                      <a:pPr algn="r" fontAlgn="b"/>
                      <a:r>
                        <a:rPr lang="en-US" sz="1200" u="none" strike="noStrike">
                          <a:effectLst/>
                        </a:rPr>
                        <a:t>9006</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r>
                        <a:rPr lang="en-US" sz="1200" u="none" strike="noStrike">
                          <a:effectLst/>
                        </a:rPr>
                        <a:t>Certificate of good standing as an attorney or agent, suitable for framing</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$42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$20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$50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+$30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+150</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85531">
                <a:tc>
                  <a:txBody>
                    <a:bodyPr/>
                    <a:lstStyle/>
                    <a:p>
                      <a:pPr algn="r" fontAlgn="b"/>
                      <a:r>
                        <a:rPr lang="en-US" sz="1200" u="none" strike="noStrike" dirty="0">
                          <a:effectLst/>
                        </a:rPr>
                        <a:t>9012</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r>
                        <a:rPr lang="en-US" sz="1200" u="none" strike="noStrike" dirty="0">
                          <a:effectLst/>
                        </a:rPr>
                        <a:t>Review of decision by the Director of Enrollment and Discipline under §11.2(c)</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$1,769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$130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$400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+$270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+208</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85531">
                <a:tc>
                  <a:txBody>
                    <a:bodyPr/>
                    <a:lstStyle/>
                    <a:p>
                      <a:pPr algn="r" fontAlgn="b"/>
                      <a:r>
                        <a:rPr lang="en-US" sz="1200" u="none" strike="noStrike">
                          <a:effectLst/>
                        </a:rPr>
                        <a:t>9013</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r>
                        <a:rPr lang="en-US" sz="1200" u="none" strike="noStrike" dirty="0">
                          <a:effectLst/>
                        </a:rPr>
                        <a:t>Review of decision of the Director of Enrollment and Discipline under §11.2(d)</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$1,581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$130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$400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+$270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+208</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195583">
                <a:tc>
                  <a:txBody>
                    <a:bodyPr/>
                    <a:lstStyle/>
                    <a:p>
                      <a:pPr algn="r" fontAlgn="b"/>
                      <a:r>
                        <a:rPr lang="en-US" sz="1200" u="none" strike="noStrike">
                          <a:effectLst/>
                        </a:rPr>
                        <a:t>9004</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r>
                        <a:rPr lang="en-US" sz="1200" u="none" strike="noStrike" dirty="0">
                          <a:effectLst/>
                        </a:rPr>
                        <a:t>Administrative reinstatement fee</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$813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$200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+$100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+100</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85531">
                <a:tc>
                  <a:txBody>
                    <a:bodyPr/>
                    <a:lstStyle/>
                    <a:p>
                      <a:pPr algn="ctr" fontAlgn="b"/>
                      <a:r>
                        <a:rPr lang="en-US" sz="1200" u="none" strike="noStrike" dirty="0">
                          <a:effectLst/>
                        </a:rPr>
                        <a:t>New Fee Code</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r>
                        <a:rPr lang="en-US" sz="1200" u="none" strike="noStrike" dirty="0">
                          <a:effectLst/>
                        </a:rPr>
                        <a:t>Grant of limited recognition under §11.9(b) or (c)</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$427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$200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+$100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+150</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85531">
                <a:tc>
                  <a:txBody>
                    <a:bodyPr/>
                    <a:lstStyle/>
                    <a:p>
                      <a:pPr algn="ctr" fontAlgn="b"/>
                      <a:r>
                        <a:rPr lang="en-US" sz="1200" u="none" strike="noStrike" dirty="0">
                          <a:effectLst/>
                        </a:rPr>
                        <a:t>New Fee Code</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r>
                        <a:rPr lang="en-US" sz="1200" u="none" strike="noStrike" dirty="0">
                          <a:effectLst/>
                        </a:rPr>
                        <a:t>Establish OED Information System Customer Interface Account (ID &amp; Password</a:t>
                      </a:r>
                      <a:r>
                        <a:rPr lang="en-US" sz="1200" u="none" strike="noStrike">
                          <a:effectLst/>
                        </a:rPr>
                        <a:t>) </a:t>
                      </a:r>
                      <a:r>
                        <a:rPr lang="en-US" sz="1200" u="none" strike="noStrike" smtClean="0">
                          <a:effectLst/>
                        </a:rPr>
                        <a:t>- </a:t>
                      </a:r>
                      <a:r>
                        <a:rPr lang="en-US" sz="1200" u="none" strike="noStrike" dirty="0">
                          <a:effectLst/>
                        </a:rPr>
                        <a:t>Performed by OED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$69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$70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85531">
                <a:tc>
                  <a:txBody>
                    <a:bodyPr/>
                    <a:lstStyle/>
                    <a:p>
                      <a:pPr algn="ctr" fontAlgn="b"/>
                      <a:r>
                        <a:rPr lang="en-US" sz="1200" u="none" strike="noStrike" dirty="0">
                          <a:effectLst/>
                        </a:rPr>
                        <a:t>New Fee Code</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r>
                        <a:rPr lang="en-US" sz="1200" u="none" strike="noStrike" dirty="0">
                          <a:effectLst/>
                        </a:rPr>
                        <a:t>Roster Maintenance in OED Information System Customer Interface (Change of Address</a:t>
                      </a:r>
                      <a:r>
                        <a:rPr lang="en-US" sz="1200" u="none" strike="noStrike">
                          <a:effectLst/>
                        </a:rPr>
                        <a:t>) </a:t>
                      </a:r>
                      <a:r>
                        <a:rPr lang="en-US" sz="1200" u="none" strike="noStrike" smtClean="0">
                          <a:effectLst/>
                        </a:rPr>
                        <a:t>- </a:t>
                      </a:r>
                      <a:r>
                        <a:rPr lang="en-US" sz="1200" u="none" strike="noStrike" dirty="0">
                          <a:effectLst/>
                        </a:rPr>
                        <a:t>Performed by OED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$69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$70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85531">
                <a:tc>
                  <a:txBody>
                    <a:bodyPr/>
                    <a:lstStyle/>
                    <a:p>
                      <a:pPr algn="ctr" fontAlgn="b"/>
                      <a:r>
                        <a:rPr lang="en-US" sz="1200" u="none" strike="noStrike" dirty="0">
                          <a:effectLst/>
                        </a:rPr>
                        <a:t>New Fee Code</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r>
                        <a:rPr lang="en-US" sz="1200" u="none" strike="noStrike">
                          <a:effectLst/>
                        </a:rPr>
                        <a:t>Registration Examination Review Session</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$450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$450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85531">
                <a:tc>
                  <a:txBody>
                    <a:bodyPr/>
                    <a:lstStyle/>
                    <a:p>
                      <a:pPr algn="ctr" fontAlgn="b"/>
                      <a:r>
                        <a:rPr lang="en-US" sz="1200" u="none" strike="noStrike" dirty="0">
                          <a:effectLst/>
                        </a:rPr>
                        <a:t>New Fee Code</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r>
                        <a:rPr lang="en-US" sz="1200" u="none" strike="noStrike" dirty="0">
                          <a:effectLst/>
                        </a:rPr>
                        <a:t>Disciplinary Proceeding</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AT COST</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kern="1200" dirty="0" smtClean="0">
                          <a:solidFill>
                            <a:schemeClr val="tx1"/>
                          </a:solidFill>
                          <a:effectLst/>
                          <a:latin typeface="+mn-lt"/>
                          <a:ea typeface="+mn-ea"/>
                          <a:cs typeface="+mn-cs"/>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bl>
          </a:graphicData>
        </a:graphic>
      </p:graphicFrame>
    </p:spTree>
    <p:extLst>
      <p:ext uri="{BB962C8B-B14F-4D97-AF65-F5344CB8AC3E}">
        <p14:creationId xmlns:p14="http://schemas.microsoft.com/office/powerpoint/2010/main" val="6231974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DA454B-C859-4892-B9FA-68B588C9F547}" type="slidenum">
              <a:rPr lang="en-US" smtClean="0"/>
              <a:t>78</a:t>
            </a:fld>
            <a:endParaRPr lang="en-US" dirty="0"/>
          </a:p>
        </p:txBody>
      </p:sp>
      <p:sp>
        <p:nvSpPr>
          <p:cNvPr id="5" name="Title 1"/>
          <p:cNvSpPr>
            <a:spLocks noGrp="1"/>
          </p:cNvSpPr>
          <p:nvPr>
            <p:ph type="title"/>
          </p:nvPr>
        </p:nvSpPr>
        <p:spPr>
          <a:xfrm>
            <a:off x="323851" y="282772"/>
            <a:ext cx="8820149" cy="705164"/>
          </a:xfrm>
        </p:spPr>
        <p:txBody>
          <a:bodyPr>
            <a:noAutofit/>
          </a:bodyPr>
          <a:lstStyle/>
          <a:p>
            <a:r>
              <a:rPr lang="en-US" sz="3600" dirty="0" smtClean="0"/>
              <a:t>Patent Enrollment and Discipline (cont.)</a:t>
            </a:r>
            <a:endParaRPr lang="en-US" sz="3600" dirty="0"/>
          </a:p>
        </p:txBody>
      </p:sp>
      <p:sp>
        <p:nvSpPr>
          <p:cNvPr id="6" name="Content Placeholder 2"/>
          <p:cNvSpPr>
            <a:spLocks noGrp="1"/>
          </p:cNvSpPr>
          <p:nvPr>
            <p:ph idx="1"/>
          </p:nvPr>
        </p:nvSpPr>
        <p:spPr>
          <a:xfrm>
            <a:off x="457200" y="881698"/>
            <a:ext cx="8324850" cy="4233227"/>
          </a:xfrm>
        </p:spPr>
        <p:txBody>
          <a:bodyPr>
            <a:normAutofit fontScale="77500" lnSpcReduction="20000"/>
          </a:bodyPr>
          <a:lstStyle/>
          <a:p>
            <a:pPr lvl="1">
              <a:buFont typeface="Arial" panose="020B0604020202020204" pitchFamily="34" charset="0"/>
              <a:buChar char="•"/>
            </a:pPr>
            <a:endParaRPr lang="en-US" sz="2500" dirty="0" smtClean="0">
              <a:latin typeface="+mn-lt"/>
            </a:endParaRPr>
          </a:p>
          <a:p>
            <a:pPr marL="0" lvl="0" indent="0">
              <a:buNone/>
            </a:pPr>
            <a:r>
              <a:rPr lang="en-US" sz="2300" dirty="0" smtClean="0">
                <a:solidFill>
                  <a:prstClr val="black"/>
                </a:solidFill>
                <a:latin typeface="+mn-lt"/>
              </a:rPr>
              <a:t>Registration Process – Limited Recognition</a:t>
            </a:r>
            <a:endParaRPr lang="en-US" sz="2300" dirty="0">
              <a:solidFill>
                <a:prstClr val="black"/>
              </a:solidFill>
              <a:latin typeface="+mn-lt"/>
            </a:endParaRPr>
          </a:p>
          <a:p>
            <a:pPr lvl="1">
              <a:buFont typeface="Arial" panose="020B0604020202020204" pitchFamily="34" charset="0"/>
              <a:buChar char="•"/>
            </a:pPr>
            <a:r>
              <a:rPr lang="en-US" sz="2300" dirty="0" smtClean="0">
                <a:solidFill>
                  <a:prstClr val="black"/>
                </a:solidFill>
                <a:latin typeface="+mn-lt"/>
              </a:rPr>
              <a:t>This change will create a new fee and fee code for limited recognition that is separate from the regular registration fee.</a:t>
            </a:r>
            <a:endParaRPr lang="en-US" sz="2300" dirty="0">
              <a:solidFill>
                <a:prstClr val="black"/>
              </a:solidFill>
              <a:latin typeface="+mn-lt"/>
            </a:endParaRPr>
          </a:p>
          <a:p>
            <a:pPr lvl="1">
              <a:buFont typeface="Arial" panose="020B0604020202020204" pitchFamily="34" charset="0"/>
              <a:buChar char="•"/>
            </a:pPr>
            <a:r>
              <a:rPr lang="en-US" sz="2300" dirty="0">
                <a:solidFill>
                  <a:prstClr val="black"/>
                </a:solidFill>
                <a:latin typeface="+mn-lt"/>
              </a:rPr>
              <a:t>By setting the fee for this task below cost recovery, but higher than the citizen/permanent resident fee, </a:t>
            </a:r>
            <a:r>
              <a:rPr lang="en-US" sz="2300" dirty="0" smtClean="0">
                <a:solidFill>
                  <a:prstClr val="black"/>
                </a:solidFill>
                <a:latin typeface="+mn-lt"/>
              </a:rPr>
              <a:t>the USPTO recovers </a:t>
            </a:r>
            <a:r>
              <a:rPr lang="en-US" sz="2300" dirty="0">
                <a:solidFill>
                  <a:prstClr val="black"/>
                </a:solidFill>
                <a:latin typeface="+mn-lt"/>
              </a:rPr>
              <a:t>some of the extra </a:t>
            </a:r>
            <a:r>
              <a:rPr lang="en-US" sz="2300" dirty="0" smtClean="0">
                <a:solidFill>
                  <a:prstClr val="black"/>
                </a:solidFill>
                <a:latin typeface="+mn-lt"/>
              </a:rPr>
              <a:t>costs incurred </a:t>
            </a:r>
            <a:r>
              <a:rPr lang="en-US" sz="2300" dirty="0">
                <a:solidFill>
                  <a:prstClr val="black"/>
                </a:solidFill>
                <a:latin typeface="+mn-lt"/>
              </a:rPr>
              <a:t>performing this </a:t>
            </a:r>
            <a:r>
              <a:rPr lang="en-US" sz="2300" dirty="0" smtClean="0">
                <a:solidFill>
                  <a:prstClr val="black"/>
                </a:solidFill>
                <a:latin typeface="+mn-lt"/>
              </a:rPr>
              <a:t>task while not making the fee price prohibitive.</a:t>
            </a:r>
            <a:endParaRPr lang="en-US" sz="2300" dirty="0">
              <a:solidFill>
                <a:prstClr val="black"/>
              </a:solidFill>
              <a:latin typeface="+mn-lt"/>
            </a:endParaRPr>
          </a:p>
          <a:p>
            <a:pPr lvl="1">
              <a:buFont typeface="Arial" panose="020B0604020202020204" pitchFamily="34" charset="0"/>
              <a:buChar char="•"/>
            </a:pPr>
            <a:endParaRPr lang="en-US" sz="1000" b="1" dirty="0" smtClean="0">
              <a:solidFill>
                <a:prstClr val="black"/>
              </a:solidFill>
              <a:latin typeface="+mn-lt"/>
            </a:endParaRPr>
          </a:p>
          <a:p>
            <a:pPr marL="0" lvl="0" indent="0">
              <a:buNone/>
            </a:pPr>
            <a:r>
              <a:rPr lang="en-US" sz="2300" dirty="0">
                <a:solidFill>
                  <a:prstClr val="black"/>
                </a:solidFill>
                <a:latin typeface="+mn-lt"/>
              </a:rPr>
              <a:t>Registration </a:t>
            </a:r>
            <a:r>
              <a:rPr lang="en-US" sz="2300" dirty="0" smtClean="0">
                <a:solidFill>
                  <a:prstClr val="black"/>
                </a:solidFill>
                <a:latin typeface="+mn-lt"/>
              </a:rPr>
              <a:t>Examination </a:t>
            </a:r>
            <a:r>
              <a:rPr lang="en-US" sz="2300" dirty="0">
                <a:solidFill>
                  <a:prstClr val="black"/>
                </a:solidFill>
                <a:latin typeface="+mn-lt"/>
              </a:rPr>
              <a:t>– </a:t>
            </a:r>
            <a:r>
              <a:rPr lang="en-US" sz="2300" dirty="0" smtClean="0">
                <a:solidFill>
                  <a:prstClr val="black"/>
                </a:solidFill>
                <a:latin typeface="+mn-lt"/>
              </a:rPr>
              <a:t>Review Sessions</a:t>
            </a:r>
            <a:endParaRPr lang="en-US" sz="2300" dirty="0">
              <a:solidFill>
                <a:prstClr val="black"/>
              </a:solidFill>
              <a:latin typeface="+mn-lt"/>
            </a:endParaRPr>
          </a:p>
          <a:p>
            <a:pPr lvl="1">
              <a:buFont typeface="Arial" panose="020B0604020202020204" pitchFamily="34" charset="0"/>
              <a:buChar char="•"/>
            </a:pPr>
            <a:r>
              <a:rPr lang="en-US" sz="2300" dirty="0" smtClean="0">
                <a:solidFill>
                  <a:prstClr val="black"/>
                </a:solidFill>
                <a:latin typeface="+mn-lt"/>
              </a:rPr>
              <a:t>Relieves the administrative and cost burden of providing the review sessions</a:t>
            </a:r>
            <a:endParaRPr lang="en-US" sz="2300" dirty="0">
              <a:solidFill>
                <a:prstClr val="black"/>
              </a:solidFill>
              <a:latin typeface="+mn-lt"/>
            </a:endParaRPr>
          </a:p>
          <a:p>
            <a:pPr lvl="1">
              <a:buFont typeface="Arial" panose="020B0604020202020204" pitchFamily="34" charset="0"/>
              <a:buChar char="•"/>
            </a:pPr>
            <a:r>
              <a:rPr lang="en-US" sz="2300" dirty="0" smtClean="0">
                <a:solidFill>
                  <a:prstClr val="black"/>
                </a:solidFill>
                <a:latin typeface="+mn-lt"/>
              </a:rPr>
              <a:t>The USPTO </a:t>
            </a:r>
            <a:r>
              <a:rPr lang="en-US" sz="2300" dirty="0">
                <a:solidFill>
                  <a:prstClr val="black"/>
                </a:solidFill>
                <a:latin typeface="+mn-lt"/>
              </a:rPr>
              <a:t>recognizes there are options available publically (through a private contractor) which can provide the service more efficiently, which in </a:t>
            </a:r>
            <a:r>
              <a:rPr lang="en-US" sz="2300" dirty="0" smtClean="0">
                <a:solidFill>
                  <a:prstClr val="black"/>
                </a:solidFill>
                <a:latin typeface="+mn-lt"/>
              </a:rPr>
              <a:t>turn, </a:t>
            </a:r>
            <a:r>
              <a:rPr lang="en-US" sz="2300" dirty="0">
                <a:solidFill>
                  <a:prstClr val="black"/>
                </a:solidFill>
                <a:latin typeface="+mn-lt"/>
              </a:rPr>
              <a:t>has reduced demand and increased cost of </a:t>
            </a:r>
            <a:r>
              <a:rPr lang="en-US" sz="2300" dirty="0" smtClean="0">
                <a:solidFill>
                  <a:prstClr val="black"/>
                </a:solidFill>
                <a:latin typeface="+mn-lt"/>
              </a:rPr>
              <a:t>the sessions provided by the Office.</a:t>
            </a:r>
          </a:p>
          <a:p>
            <a:pPr lvl="1">
              <a:buFont typeface="Arial" panose="020B0604020202020204" pitchFamily="34" charset="0"/>
              <a:buChar char="•"/>
            </a:pPr>
            <a:endParaRPr lang="en-US" sz="1500" b="1" dirty="0">
              <a:solidFill>
                <a:prstClr val="black"/>
              </a:solidFill>
            </a:endParaRPr>
          </a:p>
          <a:p>
            <a:pPr marL="457200" lvl="1" indent="0">
              <a:buNone/>
            </a:pPr>
            <a:endParaRPr lang="en-US" sz="1800" dirty="0"/>
          </a:p>
        </p:txBody>
      </p:sp>
    </p:spTree>
    <p:extLst>
      <p:ext uri="{BB962C8B-B14F-4D97-AF65-F5344CB8AC3E}">
        <p14:creationId xmlns:p14="http://schemas.microsoft.com/office/powerpoint/2010/main" val="1849252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DA454B-C859-4892-B9FA-68B588C9F547}" type="slidenum">
              <a:rPr lang="en-US" smtClean="0"/>
              <a:t>79</a:t>
            </a:fld>
            <a:endParaRPr lang="en-US" dirty="0"/>
          </a:p>
        </p:txBody>
      </p:sp>
      <p:sp>
        <p:nvSpPr>
          <p:cNvPr id="5" name="Title 1"/>
          <p:cNvSpPr>
            <a:spLocks noGrp="1"/>
          </p:cNvSpPr>
          <p:nvPr>
            <p:ph type="title"/>
          </p:nvPr>
        </p:nvSpPr>
        <p:spPr>
          <a:xfrm>
            <a:off x="323851" y="282772"/>
            <a:ext cx="8820149" cy="705164"/>
          </a:xfrm>
        </p:spPr>
        <p:txBody>
          <a:bodyPr>
            <a:noAutofit/>
          </a:bodyPr>
          <a:lstStyle/>
          <a:p>
            <a:r>
              <a:rPr lang="en-US" sz="3600" dirty="0" smtClean="0"/>
              <a:t>Patent Enrollment and Discipline (cont.)</a:t>
            </a:r>
            <a:endParaRPr lang="en-US" sz="3600" dirty="0"/>
          </a:p>
        </p:txBody>
      </p:sp>
      <p:sp>
        <p:nvSpPr>
          <p:cNvPr id="6" name="Content Placeholder 2"/>
          <p:cNvSpPr>
            <a:spLocks noGrp="1"/>
          </p:cNvSpPr>
          <p:nvPr>
            <p:ph idx="1"/>
          </p:nvPr>
        </p:nvSpPr>
        <p:spPr>
          <a:xfrm>
            <a:off x="457200" y="1443674"/>
            <a:ext cx="8134350" cy="2975926"/>
          </a:xfrm>
        </p:spPr>
        <p:txBody>
          <a:bodyPr>
            <a:normAutofit fontScale="55000" lnSpcReduction="20000"/>
          </a:bodyPr>
          <a:lstStyle/>
          <a:p>
            <a:pPr marL="0" indent="0">
              <a:buNone/>
            </a:pPr>
            <a:r>
              <a:rPr lang="en-US" sz="3300" dirty="0" smtClean="0">
                <a:latin typeface="+mn-lt"/>
              </a:rPr>
              <a:t>Creating IDs/Passwords and Updating Roster for Change of Address</a:t>
            </a:r>
            <a:endParaRPr lang="en-US" sz="3300" dirty="0">
              <a:latin typeface="+mn-lt"/>
            </a:endParaRPr>
          </a:p>
          <a:p>
            <a:pPr lvl="1">
              <a:buFont typeface="Arial" panose="020B0604020202020204" pitchFamily="34" charset="0"/>
              <a:buChar char="•"/>
            </a:pPr>
            <a:r>
              <a:rPr lang="en-US" sz="3300" dirty="0" smtClean="0">
                <a:latin typeface="+mn-lt"/>
              </a:rPr>
              <a:t>The system upgrade will </a:t>
            </a:r>
            <a:r>
              <a:rPr lang="en-US" sz="3300" dirty="0">
                <a:latin typeface="+mn-lt"/>
              </a:rPr>
              <a:t>give the applicants the ability to create and reset </a:t>
            </a:r>
            <a:r>
              <a:rPr lang="en-US" sz="3300" dirty="0" smtClean="0">
                <a:latin typeface="+mn-lt"/>
              </a:rPr>
              <a:t>IDs/Passwords and change roster address free of charge through a self service option.  This fee would only be assessed if the practitioner requests the work be done by the Office.</a:t>
            </a:r>
          </a:p>
          <a:p>
            <a:pPr marL="457200" lvl="1" indent="0">
              <a:buNone/>
            </a:pPr>
            <a:endParaRPr lang="en-US" sz="1300" dirty="0">
              <a:latin typeface="+mn-lt"/>
            </a:endParaRPr>
          </a:p>
          <a:p>
            <a:pPr marL="0" indent="0">
              <a:buNone/>
            </a:pPr>
            <a:r>
              <a:rPr lang="en-US" sz="3300" dirty="0">
                <a:latin typeface="+mn-lt"/>
              </a:rPr>
              <a:t>Increase </a:t>
            </a:r>
            <a:r>
              <a:rPr lang="en-US" sz="3300" dirty="0" smtClean="0">
                <a:latin typeface="+mn-lt"/>
              </a:rPr>
              <a:t>Non-refundable Application Fee</a:t>
            </a:r>
            <a:endParaRPr lang="en-US" sz="3300" dirty="0">
              <a:latin typeface="+mn-lt"/>
            </a:endParaRPr>
          </a:p>
          <a:p>
            <a:pPr lvl="1">
              <a:buFont typeface="Arial" panose="020B0604020202020204" pitchFamily="34" charset="0"/>
              <a:buChar char="•"/>
            </a:pPr>
            <a:r>
              <a:rPr lang="en-US" sz="3300" dirty="0" smtClean="0">
                <a:latin typeface="+mn-lt"/>
              </a:rPr>
              <a:t>This fee would limit the subsidy for this service and better align cost and fees.</a:t>
            </a:r>
          </a:p>
          <a:p>
            <a:pPr lvl="1">
              <a:buFont typeface="Arial" panose="020B0604020202020204" pitchFamily="34" charset="0"/>
              <a:buChar char="•"/>
            </a:pPr>
            <a:r>
              <a:rPr lang="en-US" sz="3300" dirty="0" smtClean="0">
                <a:latin typeface="+mn-lt"/>
              </a:rPr>
              <a:t>The current fee rate has not been adjusted in over 15 years.</a:t>
            </a:r>
          </a:p>
        </p:txBody>
      </p:sp>
    </p:spTree>
    <p:extLst>
      <p:ext uri="{BB962C8B-B14F-4D97-AF65-F5344CB8AC3E}">
        <p14:creationId xmlns:p14="http://schemas.microsoft.com/office/powerpoint/2010/main" val="3919332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4" y="157893"/>
            <a:ext cx="8229600" cy="884058"/>
          </a:xfrm>
        </p:spPr>
        <p:txBody>
          <a:bodyPr>
            <a:normAutofit/>
          </a:bodyPr>
          <a:lstStyle/>
          <a:p>
            <a:r>
              <a:rPr lang="en-US" sz="3600" dirty="0" smtClean="0"/>
              <a:t>USPTO Funding Model</a:t>
            </a:r>
            <a:endParaRPr lang="en-US" sz="3600" dirty="0"/>
          </a:p>
        </p:txBody>
      </p:sp>
      <p:sp>
        <p:nvSpPr>
          <p:cNvPr id="3" name="Slide Number Placeholder 2"/>
          <p:cNvSpPr>
            <a:spLocks noGrp="1"/>
          </p:cNvSpPr>
          <p:nvPr>
            <p:ph type="sldNum" sz="quarter" idx="12"/>
          </p:nvPr>
        </p:nvSpPr>
        <p:spPr>
          <a:xfrm>
            <a:off x="6772275" y="5307013"/>
            <a:ext cx="2133600" cy="303212"/>
          </a:xfrm>
        </p:spPr>
        <p:txBody>
          <a:bodyPr/>
          <a:lstStyle/>
          <a:p>
            <a:fld id="{92DA454B-C859-4892-B9FA-68B588C9F547}" type="slidenum">
              <a:rPr lang="en-US" smtClean="0"/>
              <a:t>8</a:t>
            </a:fld>
            <a:endParaRPr lang="en-US" dirty="0"/>
          </a:p>
        </p:txBody>
      </p:sp>
      <p:sp>
        <p:nvSpPr>
          <p:cNvPr id="5" name="AutoShape 48" descr="Strategic goals, objectives, and performance targets 10/20 months. " title="Strategic goals, objectives, and performance targets 10/20 months. "/>
          <p:cNvSpPr>
            <a:spLocks noChangeArrowheads="1"/>
          </p:cNvSpPr>
          <p:nvPr/>
        </p:nvSpPr>
        <p:spPr bwMode="auto">
          <a:xfrm>
            <a:off x="7525722" y="475770"/>
            <a:ext cx="1275378" cy="2495550"/>
          </a:xfrm>
          <a:prstGeom prst="foldedCorner">
            <a:avLst>
              <a:gd name="adj" fmla="val 20981"/>
            </a:avLst>
          </a:prstGeom>
          <a:solidFill>
            <a:schemeClr val="tx1">
              <a:lumMod val="60000"/>
              <a:lumOff val="40000"/>
            </a:schemeClr>
          </a:solidFill>
          <a:ln w="9525">
            <a:solidFill>
              <a:srgbClr val="000066"/>
            </a:solidFill>
            <a:round/>
            <a:headEnd/>
            <a:tailEnd/>
          </a:ln>
          <a:effectLst/>
          <a:extLst/>
        </p:spPr>
        <p:txBody>
          <a:bodyPr anchor="ctr"/>
          <a:lstStyle/>
          <a:p>
            <a:pPr algn="ctr" fontAlgn="base">
              <a:spcBef>
                <a:spcPct val="50000"/>
              </a:spcBef>
              <a:spcAft>
                <a:spcPct val="0"/>
              </a:spcAft>
            </a:pPr>
            <a:r>
              <a:rPr lang="en-US" sz="1400" b="1" dirty="0">
                <a:solidFill>
                  <a:srgbClr val="FFFFFF"/>
                </a:solidFill>
              </a:rPr>
              <a:t>Strategic Goals, Objectives, </a:t>
            </a:r>
            <a:br>
              <a:rPr lang="en-US" sz="1400" b="1" dirty="0">
                <a:solidFill>
                  <a:srgbClr val="FFFFFF"/>
                </a:solidFill>
              </a:rPr>
            </a:br>
            <a:r>
              <a:rPr lang="en-US" sz="1400" b="1" dirty="0">
                <a:solidFill>
                  <a:srgbClr val="FFFFFF"/>
                </a:solidFill>
              </a:rPr>
              <a:t>and Performance </a:t>
            </a:r>
            <a:r>
              <a:rPr lang="en-US" sz="1400" b="1" dirty="0" smtClean="0">
                <a:solidFill>
                  <a:srgbClr val="FFFFFF"/>
                </a:solidFill>
              </a:rPr>
              <a:t>Targets:</a:t>
            </a:r>
            <a:br>
              <a:rPr lang="en-US" sz="1400" b="1" dirty="0" smtClean="0">
                <a:solidFill>
                  <a:srgbClr val="FFFFFF"/>
                </a:solidFill>
              </a:rPr>
            </a:br>
            <a:r>
              <a:rPr lang="en-US" sz="1400" b="1" dirty="0" smtClean="0">
                <a:solidFill>
                  <a:srgbClr val="FFFFFF"/>
                </a:solidFill>
              </a:rPr>
              <a:t>10/20 months</a:t>
            </a:r>
            <a:endParaRPr lang="en-US" sz="1400" b="1" dirty="0">
              <a:solidFill>
                <a:srgbClr val="FFFFFF"/>
              </a:solidFill>
            </a:endParaRPr>
          </a:p>
        </p:txBody>
      </p:sp>
      <p:sp>
        <p:nvSpPr>
          <p:cNvPr id="18" name="Rectangle 67" descr="Innovation, Commercialization of &#10;New Technologies, and &#10;Job Creation&#10;"/>
          <p:cNvSpPr>
            <a:spLocks noChangeArrowheads="1"/>
          </p:cNvSpPr>
          <p:nvPr/>
        </p:nvSpPr>
        <p:spPr bwMode="auto">
          <a:xfrm>
            <a:off x="7115659" y="2914170"/>
            <a:ext cx="1981199"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50000"/>
              </a:spcBef>
              <a:spcAft>
                <a:spcPct val="0"/>
              </a:spcAft>
            </a:pPr>
            <a:r>
              <a:rPr lang="en-US" sz="1300" b="1" dirty="0">
                <a:solidFill>
                  <a:srgbClr val="000000"/>
                </a:solidFill>
              </a:rPr>
              <a:t>Innovation, Commercialization of </a:t>
            </a:r>
            <a:br>
              <a:rPr lang="en-US" sz="1300" b="1" dirty="0">
                <a:solidFill>
                  <a:srgbClr val="000000"/>
                </a:solidFill>
              </a:rPr>
            </a:br>
            <a:r>
              <a:rPr lang="en-US" sz="1300" b="1" dirty="0">
                <a:solidFill>
                  <a:srgbClr val="000000"/>
                </a:solidFill>
              </a:rPr>
              <a:t>New </a:t>
            </a:r>
            <a:r>
              <a:rPr lang="en-US" sz="1300" b="1" dirty="0" smtClean="0">
                <a:solidFill>
                  <a:srgbClr val="000000"/>
                </a:solidFill>
              </a:rPr>
              <a:t>Technologies, and </a:t>
            </a:r>
            <a:br>
              <a:rPr lang="en-US" sz="1300" b="1" dirty="0" smtClean="0">
                <a:solidFill>
                  <a:srgbClr val="000000"/>
                </a:solidFill>
              </a:rPr>
            </a:br>
            <a:r>
              <a:rPr lang="en-US" sz="1300" b="1" dirty="0" smtClean="0">
                <a:solidFill>
                  <a:srgbClr val="000000"/>
                </a:solidFill>
              </a:rPr>
              <a:t>Job </a:t>
            </a:r>
            <a:r>
              <a:rPr lang="en-US" sz="1300" b="1" dirty="0">
                <a:solidFill>
                  <a:srgbClr val="000000"/>
                </a:solidFill>
              </a:rPr>
              <a:t>Creation</a:t>
            </a:r>
          </a:p>
        </p:txBody>
      </p:sp>
      <p:pic>
        <p:nvPicPr>
          <p:cNvPr id="6147" name="Picture 3" descr="Image of Patent" title="Image of Pa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1878" y="3926954"/>
            <a:ext cx="1508760" cy="1165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 Aggregate Cost &#10;(Budgetary Requirements)&#10;• Capital Improvements and Other Strategic Initiatives&#10;• Increased Examination Capacity to Reduce Backlog and Pendency and New Contested Case Requirements&#10;• Current Examination Capacity with Support Costs&#10;• Fund Operating Reserve&#10;• Aggregate Revenue &#10;(Fees and Funding)&#10;• Application Filing Fees -  driven by # filed and economy&#10;• Issue Fees - driven by patent examination production and capacity&#10;• Maintenance Fees - driven by patents issued 3.5, 7.5, and 11.5 years earlier&#10;• Other Patent Fees&#10;• Balancing Multi-Year Cost and Revenue " title="Image depicting the USPTO Funding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6587"/>
            <a:ext cx="7265988" cy="526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8308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772"/>
            <a:ext cx="8229600" cy="884058"/>
          </a:xfrm>
        </p:spPr>
        <p:txBody>
          <a:bodyPr>
            <a:normAutofit/>
          </a:bodyPr>
          <a:lstStyle/>
          <a:p>
            <a:r>
              <a:rPr lang="en-US" sz="3600" dirty="0" smtClean="0"/>
              <a:t>Streamlined Reexamination</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80</a:t>
            </a:fld>
            <a:endParaRPr lang="en-US" dirty="0">
              <a:solidFill>
                <a:prstClr val="black">
                  <a:tint val="75000"/>
                </a:prstClr>
              </a:solidFill>
            </a:endParaRPr>
          </a:p>
        </p:txBody>
      </p:sp>
      <p:sp>
        <p:nvSpPr>
          <p:cNvPr id="5" name="Content Placeholder 2"/>
          <p:cNvSpPr>
            <a:spLocks noGrp="1"/>
          </p:cNvSpPr>
          <p:nvPr>
            <p:ph idx="1"/>
          </p:nvPr>
        </p:nvSpPr>
        <p:spPr>
          <a:xfrm>
            <a:off x="228602" y="2790826"/>
            <a:ext cx="8620124" cy="1114424"/>
          </a:xfrm>
        </p:spPr>
        <p:txBody>
          <a:bodyPr>
            <a:normAutofit/>
          </a:bodyPr>
          <a:lstStyle/>
          <a:p>
            <a:r>
              <a:rPr lang="en-US" sz="1800" dirty="0"/>
              <a:t>A streamlined </a:t>
            </a:r>
            <a:r>
              <a:rPr lang="en-US" sz="1800" dirty="0" smtClean="0"/>
              <a:t>reexamination </a:t>
            </a:r>
            <a:r>
              <a:rPr lang="en-US" sz="1800" dirty="0"/>
              <a:t>filing reduces costs, which can be passed on via lower fee rates while decreasing the average time to complete the streamlined </a:t>
            </a:r>
            <a:r>
              <a:rPr lang="en-US" sz="1800" dirty="0" smtClean="0"/>
              <a:t>reexamination</a:t>
            </a:r>
            <a:r>
              <a:rPr lang="en-US" sz="1800" dirty="0"/>
              <a:t>.</a:t>
            </a:r>
          </a:p>
          <a:p>
            <a:endParaRPr lang="en-US" sz="1600" dirty="0" smtClean="0"/>
          </a:p>
          <a:p>
            <a:pPr lvl="1"/>
            <a:endParaRPr lang="en-US" sz="1600" dirty="0" smtClean="0"/>
          </a:p>
          <a:p>
            <a:pPr lvl="1"/>
            <a:endParaRPr lang="en-US" sz="1600" dirty="0"/>
          </a:p>
          <a:p>
            <a:pPr lvl="1"/>
            <a:endParaRPr lang="en-US" sz="1600" dirty="0" smtClean="0"/>
          </a:p>
          <a:p>
            <a:pPr lvl="1"/>
            <a:endParaRPr lang="en-US" sz="1600" dirty="0"/>
          </a:p>
          <a:p>
            <a:pPr marL="457200" lvl="1" indent="0">
              <a:buNone/>
            </a:pPr>
            <a:endParaRPr lang="en-US" sz="1600" dirty="0" smtClean="0"/>
          </a:p>
        </p:txBody>
      </p:sp>
      <p:graphicFrame>
        <p:nvGraphicFramePr>
          <p:cNvPr id="6" name="Table 5" title="Streamlined Reexamination"/>
          <p:cNvGraphicFramePr>
            <a:graphicFrameLocks noGrp="1"/>
          </p:cNvGraphicFramePr>
          <p:nvPr>
            <p:extLst>
              <p:ext uri="{D42A27DB-BD31-4B8C-83A1-F6EECF244321}">
                <p14:modId xmlns:p14="http://schemas.microsoft.com/office/powerpoint/2010/main" val="2865535984"/>
              </p:ext>
            </p:extLst>
          </p:nvPr>
        </p:nvGraphicFramePr>
        <p:xfrm>
          <a:off x="228601" y="1009650"/>
          <a:ext cx="8239122" cy="1581150"/>
        </p:xfrm>
        <a:graphic>
          <a:graphicData uri="http://schemas.openxmlformats.org/drawingml/2006/table">
            <a:tbl>
              <a:tblPr firstRow="1" firstCol="1" bandRow="1">
                <a:tableStyleId>{073A0DAA-6AF3-43AB-8588-CEC1D06C72B9}</a:tableStyleId>
              </a:tblPr>
              <a:tblGrid>
                <a:gridCol w="1683260"/>
                <a:gridCol w="2037634"/>
                <a:gridCol w="974520"/>
                <a:gridCol w="974520"/>
                <a:gridCol w="974520"/>
                <a:gridCol w="797334"/>
                <a:gridCol w="797334"/>
              </a:tblGrid>
              <a:tr h="903514">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Proposed Large Entity Fee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latin typeface="Calibri"/>
                          <a:ea typeface="Times New Roman"/>
                          <a:cs typeface="Times New Roman"/>
                        </a:rPr>
                        <a:t>Dollar Change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Percent </a:t>
                      </a:r>
                      <a:r>
                        <a:rPr lang="en-US" sz="1200" dirty="0">
                          <a:effectLst/>
                        </a:rPr>
                        <a:t>Change</a:t>
                      </a:r>
                      <a:endParaRPr lang="en-US" sz="1200" dirty="0">
                        <a:effectLst/>
                        <a:latin typeface="Calibri"/>
                        <a:ea typeface="Times New Roman"/>
                        <a:cs typeface="Times New Roman"/>
                      </a:endParaRPr>
                    </a:p>
                  </a:txBody>
                  <a:tcPr marL="68580" marR="68580" marT="0" marB="0" anchor="ctr">
                    <a:solidFill>
                      <a:schemeClr val="accent1"/>
                    </a:solidFill>
                  </a:tcPr>
                </a:tc>
              </a:tr>
              <a:tr h="677636">
                <a:tc>
                  <a:txBody>
                    <a:bodyPr/>
                    <a:lstStyle/>
                    <a:p>
                      <a:pPr marL="0" marR="0" algn="ctr">
                        <a:lnSpc>
                          <a:spcPct val="100000"/>
                        </a:lnSpc>
                        <a:spcBef>
                          <a:spcPts val="600"/>
                        </a:spcBef>
                        <a:spcAft>
                          <a:spcPts val="600"/>
                        </a:spcAft>
                      </a:pPr>
                      <a:r>
                        <a:rPr lang="en-US" sz="1200" dirty="0" smtClean="0">
                          <a:effectLst/>
                        </a:rPr>
                        <a:t>New Fee</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b="0" baseline="0" dirty="0" smtClean="0">
                          <a:solidFill>
                            <a:schemeClr val="tx1"/>
                          </a:solidFill>
                          <a:effectLst/>
                          <a:latin typeface="+mn-lt"/>
                          <a:ea typeface="+mn-ea"/>
                          <a:cs typeface="+mn-cs"/>
                        </a:rPr>
                        <a:t>Request for streamlined ex parte reexamination (&lt; 40 pages)</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kern="1200" dirty="0" smtClean="0">
                          <a:solidFill>
                            <a:schemeClr val="tx1"/>
                          </a:solidFill>
                          <a:effectLst/>
                          <a:latin typeface="+mn-lt"/>
                          <a:ea typeface="+mn-ea"/>
                          <a:cs typeface="+mn-cs"/>
                        </a:rPr>
                        <a:t>--</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kern="1200" smtClean="0">
                          <a:solidFill>
                            <a:schemeClr val="tx1"/>
                          </a:solidFill>
                          <a:effectLst/>
                          <a:latin typeface="+mn-lt"/>
                          <a:ea typeface="+mn-ea"/>
                          <a:cs typeface="+mn-cs"/>
                        </a:rPr>
                        <a:t>-</a:t>
                      </a:r>
                      <a:r>
                        <a:rPr lang="en-US" sz="1200" smtClean="0">
                          <a:solidFill>
                            <a:schemeClr val="tx1"/>
                          </a:solidFill>
                          <a:effectLst/>
                        </a:rPr>
                        <a:t>-</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$6,000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kern="1200" smtClean="0">
                          <a:solidFill>
                            <a:schemeClr val="tx1"/>
                          </a:solidFill>
                          <a:effectLst/>
                          <a:latin typeface="+mn-lt"/>
                          <a:ea typeface="+mn-ea"/>
                          <a:cs typeface="+mn-cs"/>
                        </a:rPr>
                        <a:t>--</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kern="1200" dirty="0" smtClean="0">
                          <a:solidFill>
                            <a:schemeClr val="tx1"/>
                          </a:solidFill>
                          <a:effectLst/>
                          <a:latin typeface="+mn-lt"/>
                          <a:ea typeface="+mn-ea"/>
                          <a:cs typeface="+mn-cs"/>
                        </a:rPr>
                        <a:t>--</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bl>
          </a:graphicData>
        </a:graphic>
      </p:graphicFrame>
    </p:spTree>
    <p:extLst>
      <p:ext uri="{BB962C8B-B14F-4D97-AF65-F5344CB8AC3E}">
        <p14:creationId xmlns:p14="http://schemas.microsoft.com/office/powerpoint/2010/main" val="4817955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772"/>
            <a:ext cx="8229600" cy="884058"/>
          </a:xfrm>
        </p:spPr>
        <p:txBody>
          <a:bodyPr>
            <a:normAutofit/>
          </a:bodyPr>
          <a:lstStyle/>
          <a:p>
            <a:r>
              <a:rPr lang="en-US" sz="3600" dirty="0" smtClean="0"/>
              <a:t>Ex Parte Appeal</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81</a:t>
            </a:fld>
            <a:endParaRPr lang="en-US" dirty="0">
              <a:solidFill>
                <a:prstClr val="black">
                  <a:tint val="75000"/>
                </a:prstClr>
              </a:solidFill>
            </a:endParaRPr>
          </a:p>
        </p:txBody>
      </p:sp>
      <p:sp>
        <p:nvSpPr>
          <p:cNvPr id="5" name="Content Placeholder 2"/>
          <p:cNvSpPr>
            <a:spLocks noGrp="1"/>
          </p:cNvSpPr>
          <p:nvPr>
            <p:ph idx="1"/>
          </p:nvPr>
        </p:nvSpPr>
        <p:spPr>
          <a:xfrm>
            <a:off x="228601" y="3190876"/>
            <a:ext cx="8753475" cy="923924"/>
          </a:xfrm>
        </p:spPr>
        <p:txBody>
          <a:bodyPr>
            <a:normAutofit/>
          </a:bodyPr>
          <a:lstStyle/>
          <a:p>
            <a:r>
              <a:rPr lang="en-US" sz="1800" dirty="0" smtClean="0"/>
              <a:t>More closely aligns fees with cost in order to continue making progress towards decreasing the backlog of ex parte appeals.</a:t>
            </a:r>
          </a:p>
          <a:p>
            <a:endParaRPr lang="en-US" sz="1600" dirty="0" smtClean="0"/>
          </a:p>
          <a:p>
            <a:pPr lvl="1"/>
            <a:endParaRPr lang="en-US" sz="1600" dirty="0" smtClean="0"/>
          </a:p>
          <a:p>
            <a:pPr lvl="1"/>
            <a:endParaRPr lang="en-US" sz="1600" dirty="0"/>
          </a:p>
          <a:p>
            <a:pPr lvl="1"/>
            <a:endParaRPr lang="en-US" sz="1600" dirty="0" smtClean="0"/>
          </a:p>
          <a:p>
            <a:pPr lvl="1"/>
            <a:endParaRPr lang="en-US" sz="1600" dirty="0"/>
          </a:p>
          <a:p>
            <a:pPr marL="457200" lvl="1" indent="0">
              <a:buNone/>
            </a:pPr>
            <a:endParaRPr lang="en-US" sz="1600" dirty="0" smtClean="0"/>
          </a:p>
        </p:txBody>
      </p:sp>
      <p:graphicFrame>
        <p:nvGraphicFramePr>
          <p:cNvPr id="6" name="Table 5" title="Ex Parte Appeal"/>
          <p:cNvGraphicFramePr>
            <a:graphicFrameLocks noGrp="1"/>
          </p:cNvGraphicFramePr>
          <p:nvPr>
            <p:extLst>
              <p:ext uri="{D42A27DB-BD31-4B8C-83A1-F6EECF244321}">
                <p14:modId xmlns:p14="http://schemas.microsoft.com/office/powerpoint/2010/main" val="304476064"/>
              </p:ext>
            </p:extLst>
          </p:nvPr>
        </p:nvGraphicFramePr>
        <p:xfrm>
          <a:off x="228601" y="1009650"/>
          <a:ext cx="8277223" cy="2056342"/>
        </p:xfrm>
        <a:graphic>
          <a:graphicData uri="http://schemas.openxmlformats.org/drawingml/2006/table">
            <a:tbl>
              <a:tblPr firstRow="1" firstCol="1" bandRow="1">
                <a:tableStyleId>{073A0DAA-6AF3-43AB-8588-CEC1D06C72B9}</a:tableStyleId>
              </a:tblPr>
              <a:tblGrid>
                <a:gridCol w="1691044"/>
                <a:gridCol w="2047056"/>
                <a:gridCol w="979027"/>
                <a:gridCol w="979027"/>
                <a:gridCol w="979027"/>
                <a:gridCol w="801021"/>
                <a:gridCol w="801021"/>
              </a:tblGrid>
              <a:tr h="846667">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Proposed Large Entity Fee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latin typeface="Calibri"/>
                          <a:ea typeface="Times New Roman"/>
                          <a:cs typeface="Times New Roman"/>
                        </a:rPr>
                        <a:t>Dollar Change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Percent </a:t>
                      </a:r>
                      <a:r>
                        <a:rPr lang="en-US" sz="1200" dirty="0">
                          <a:effectLst/>
                        </a:rPr>
                        <a:t>Change</a:t>
                      </a:r>
                      <a:endParaRPr lang="en-US" sz="1200" dirty="0">
                        <a:effectLst/>
                        <a:latin typeface="Calibri"/>
                        <a:ea typeface="Times New Roman"/>
                        <a:cs typeface="Times New Roman"/>
                      </a:endParaRPr>
                    </a:p>
                  </a:txBody>
                  <a:tcPr marL="68580" marR="68580" marT="0" marB="0" anchor="ctr">
                    <a:solidFill>
                      <a:schemeClr val="accent1"/>
                    </a:solidFill>
                  </a:tcPr>
                </a:tc>
              </a:tr>
              <a:tr h="363008">
                <a:tc>
                  <a:txBody>
                    <a:bodyPr/>
                    <a:lstStyle/>
                    <a:p>
                      <a:pPr marL="0" marR="0" algn="ctr">
                        <a:lnSpc>
                          <a:spcPct val="100000"/>
                        </a:lnSpc>
                        <a:spcBef>
                          <a:spcPts val="600"/>
                        </a:spcBef>
                        <a:spcAft>
                          <a:spcPts val="600"/>
                        </a:spcAft>
                      </a:pPr>
                      <a:r>
                        <a:rPr lang="en-US" sz="1200" dirty="0" smtClean="0">
                          <a:effectLst/>
                        </a:rPr>
                        <a:t>1401</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Notice of Appeal</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mn-lt"/>
                          <a:ea typeface="+mn-ea"/>
                          <a:cs typeface="+mn-cs"/>
                        </a:rPr>
                        <a:t>$33</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$800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$1,000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Times New Roman"/>
                          <a:cs typeface="Times New Roman"/>
                        </a:rPr>
                        <a:t>+ $200</a:t>
                      </a:r>
                      <a:endParaRPr lang="en-US" sz="1200" b="0"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+25%</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r>
              <a:tr h="846667">
                <a:tc>
                  <a:txBody>
                    <a:bodyPr/>
                    <a:lstStyle/>
                    <a:p>
                      <a:pPr marL="0" marR="0" algn="ctr">
                        <a:lnSpc>
                          <a:spcPct val="100000"/>
                        </a:lnSpc>
                        <a:spcBef>
                          <a:spcPts val="600"/>
                        </a:spcBef>
                        <a:spcAft>
                          <a:spcPts val="600"/>
                        </a:spcAft>
                      </a:pPr>
                      <a:r>
                        <a:rPr lang="en-US" sz="1200" dirty="0" smtClean="0">
                          <a:effectLst/>
                        </a:rPr>
                        <a:t>1413</a:t>
                      </a:r>
                      <a:endParaRPr lang="en-US" sz="1200" b="1" dirty="0">
                        <a:effectLst/>
                        <a:latin typeface="Calibri"/>
                        <a:ea typeface="Times New Roman"/>
                        <a:cs typeface="Times New Roman"/>
                      </a:endParaRPr>
                    </a:p>
                  </a:txBody>
                  <a:tcPr marL="68580" marR="68580" marT="0" marB="0" anchor="ctr">
                    <a:solidFill>
                      <a:schemeClr val="accent1"/>
                    </a:solidFill>
                  </a:tcPr>
                </a:tc>
                <a:tc>
                  <a:txBody>
                    <a:bodyPr/>
                    <a:lstStyle/>
                    <a:p>
                      <a:pPr marL="0" marR="0" algn="l">
                        <a:lnSpc>
                          <a:spcPct val="100000"/>
                        </a:lnSpc>
                        <a:spcBef>
                          <a:spcPts val="600"/>
                        </a:spcBef>
                        <a:spcAft>
                          <a:spcPts val="600"/>
                        </a:spcAft>
                      </a:pPr>
                      <a:r>
                        <a:rPr lang="en-US" sz="1200" dirty="0" smtClean="0">
                          <a:solidFill>
                            <a:schemeClr val="tx1"/>
                          </a:solidFill>
                          <a:effectLst/>
                        </a:rPr>
                        <a:t>Forwarding an appeal in an application or ex parte reexamination proceeding</a:t>
                      </a:r>
                      <a:r>
                        <a:rPr lang="en-US" sz="1200" baseline="0" dirty="0" smtClean="0">
                          <a:solidFill>
                            <a:schemeClr val="tx1"/>
                          </a:solidFill>
                          <a:effectLst/>
                        </a:rPr>
                        <a:t> to the Board</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$16,545</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$2,000</a:t>
                      </a:r>
                      <a:endParaRPr lang="en-US" sz="1200" b="1" dirty="0">
                        <a:solidFill>
                          <a:schemeClr val="tx1"/>
                        </a:solidFill>
                        <a:effectLst/>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$2,500</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b="0" dirty="0" smtClean="0">
                          <a:solidFill>
                            <a:schemeClr val="tx1"/>
                          </a:solidFill>
                          <a:effectLst/>
                          <a:latin typeface="Calibri"/>
                          <a:ea typeface="Calibri"/>
                          <a:cs typeface="Times New Roman"/>
                        </a:rPr>
                        <a:t>+ $500</a:t>
                      </a:r>
                      <a:endParaRPr lang="en-US" sz="12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marL="0" marR="0" algn="ctr">
                        <a:lnSpc>
                          <a:spcPct val="100000"/>
                        </a:lnSpc>
                        <a:spcBef>
                          <a:spcPts val="600"/>
                        </a:spcBef>
                        <a:spcAft>
                          <a:spcPts val="600"/>
                        </a:spcAft>
                      </a:pPr>
                      <a:r>
                        <a:rPr lang="en-US" sz="1200" dirty="0" smtClean="0">
                          <a:solidFill>
                            <a:schemeClr val="tx1"/>
                          </a:solidFill>
                          <a:effectLst/>
                        </a:rPr>
                        <a:t>+25%</a:t>
                      </a:r>
                      <a:endParaRPr lang="en-US" sz="1200" b="1"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bl>
          </a:graphicData>
        </a:graphic>
      </p:graphicFrame>
    </p:spTree>
    <p:extLst>
      <p:ext uri="{BB962C8B-B14F-4D97-AF65-F5344CB8AC3E}">
        <p14:creationId xmlns:p14="http://schemas.microsoft.com/office/powerpoint/2010/main" val="1382664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163"/>
            <a:ext cx="8229600" cy="884058"/>
          </a:xfrm>
        </p:spPr>
        <p:txBody>
          <a:bodyPr>
            <a:normAutofit/>
          </a:bodyPr>
          <a:lstStyle/>
          <a:p>
            <a:r>
              <a:rPr lang="en-US" sz="3600" dirty="0" smtClean="0"/>
              <a:t>PTAB Trial Fees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82</a:t>
            </a:fld>
            <a:endParaRPr lang="en-US" dirty="0"/>
          </a:p>
        </p:txBody>
      </p:sp>
      <p:graphicFrame>
        <p:nvGraphicFramePr>
          <p:cNvPr id="6" name="Table 5" title="PTAB"/>
          <p:cNvGraphicFramePr>
            <a:graphicFrameLocks noGrp="1"/>
          </p:cNvGraphicFramePr>
          <p:nvPr>
            <p:extLst>
              <p:ext uri="{D42A27DB-BD31-4B8C-83A1-F6EECF244321}">
                <p14:modId xmlns:p14="http://schemas.microsoft.com/office/powerpoint/2010/main" val="357799221"/>
              </p:ext>
            </p:extLst>
          </p:nvPr>
        </p:nvGraphicFramePr>
        <p:xfrm>
          <a:off x="161925" y="881080"/>
          <a:ext cx="8620125" cy="4094206"/>
        </p:xfrm>
        <a:graphic>
          <a:graphicData uri="http://schemas.openxmlformats.org/drawingml/2006/table">
            <a:tbl>
              <a:tblPr firstRow="1" bandRow="1">
                <a:tableStyleId>{5C22544A-7EE6-4342-B048-85BDC9FD1C3A}</a:tableStyleId>
              </a:tblPr>
              <a:tblGrid>
                <a:gridCol w="1152525"/>
                <a:gridCol w="3219450"/>
                <a:gridCol w="914400"/>
                <a:gridCol w="1133475"/>
                <a:gridCol w="952500"/>
                <a:gridCol w="657225"/>
                <a:gridCol w="590550"/>
              </a:tblGrid>
              <a:tr h="755027">
                <a:tc>
                  <a:txBody>
                    <a:bodyPr/>
                    <a:lstStyle/>
                    <a:p>
                      <a:pPr algn="ctr" rtl="0" fontAlgn="ctr"/>
                      <a:r>
                        <a:rPr lang="en-US" sz="1200" u="none" strike="noStrike" dirty="0">
                          <a:effectLst/>
                        </a:rPr>
                        <a:t>Fee Code</a:t>
                      </a:r>
                      <a:endParaRPr lang="en-US" sz="1200" b="1" i="0" u="none" strike="noStrike" dirty="0">
                        <a:solidFill>
                          <a:srgbClr val="FFFFFF"/>
                        </a:solidFill>
                        <a:effectLst/>
                        <a:latin typeface="Segoe UI"/>
                      </a:endParaRPr>
                    </a:p>
                  </a:txBody>
                  <a:tcPr marL="5426" marR="5426" marT="5426" marB="0" anchor="ctr"/>
                </a:tc>
                <a:tc>
                  <a:txBody>
                    <a:bodyPr/>
                    <a:lstStyle/>
                    <a:p>
                      <a:pPr algn="ctr" rtl="0" fontAlgn="ctr"/>
                      <a:r>
                        <a:rPr lang="en-US" sz="1200" u="none" strike="noStrike" dirty="0">
                          <a:effectLst/>
                        </a:rPr>
                        <a:t>Description</a:t>
                      </a:r>
                      <a:endParaRPr lang="en-US" sz="1200" b="1" i="0" u="none" strike="noStrike" dirty="0">
                        <a:solidFill>
                          <a:srgbClr val="FFFFFF"/>
                        </a:solidFill>
                        <a:effectLst/>
                        <a:latin typeface="Segoe UI"/>
                      </a:endParaRPr>
                    </a:p>
                  </a:txBody>
                  <a:tcPr marL="5426" marR="5426" marT="5426" marB="0" anchor="ctr"/>
                </a:tc>
                <a:tc>
                  <a:txBody>
                    <a:bodyPr/>
                    <a:lstStyle/>
                    <a:p>
                      <a:pPr algn="ctr" rtl="0" fontAlgn="ctr"/>
                      <a:r>
                        <a:rPr lang="en-US" sz="1200" u="none" strike="noStrike" dirty="0">
                          <a:effectLst/>
                        </a:rPr>
                        <a:t>Historical </a:t>
                      </a:r>
                      <a:r>
                        <a:rPr lang="en-US" sz="1200" u="none" strike="noStrike" dirty="0" smtClean="0">
                          <a:effectLst/>
                        </a:rPr>
                        <a:t>Cost</a:t>
                      </a:r>
                    </a:p>
                    <a:p>
                      <a:pPr marL="0" marR="0" indent="0" algn="ctr" defTabSz="457200" rtl="0" eaLnBrk="1" fontAlgn="ctr" latinLnBrk="0" hangingPunct="1">
                        <a:lnSpc>
                          <a:spcPct val="100000"/>
                        </a:lnSpc>
                        <a:spcBef>
                          <a:spcPts val="0"/>
                        </a:spcBef>
                        <a:spcAft>
                          <a:spcPts val="0"/>
                        </a:spcAft>
                        <a:buClrTx/>
                        <a:buSzTx/>
                        <a:buFontTx/>
                        <a:buNone/>
                        <a:tabLst/>
                        <a:defRPr/>
                      </a:pPr>
                      <a:r>
                        <a:rPr lang="en-US" sz="1200" dirty="0" smtClean="0"/>
                        <a:t>(2014)</a:t>
                      </a:r>
                    </a:p>
                  </a:txBody>
                  <a:tcPr marL="5426" marR="5426" marT="5426" marB="0" anchor="ctr"/>
                </a:tc>
                <a:tc>
                  <a:txBody>
                    <a:bodyPr/>
                    <a:lstStyle/>
                    <a:p>
                      <a:pPr algn="ctr" rtl="0" fontAlgn="ctr"/>
                      <a:r>
                        <a:rPr lang="en-US" sz="1200" u="none" strike="noStrike" dirty="0">
                          <a:effectLst/>
                        </a:rPr>
                        <a:t>Current Large Entity Fee</a:t>
                      </a:r>
                      <a:endParaRPr lang="en-US" sz="1200" b="1" i="0" u="none" strike="noStrike" dirty="0">
                        <a:solidFill>
                          <a:srgbClr val="FFFFFF"/>
                        </a:solidFill>
                        <a:effectLst/>
                        <a:latin typeface="Segoe UI"/>
                      </a:endParaRPr>
                    </a:p>
                  </a:txBody>
                  <a:tcPr marL="5426" marR="5426" marT="5426" marB="0" anchor="ctr"/>
                </a:tc>
                <a:tc>
                  <a:txBody>
                    <a:bodyPr/>
                    <a:lstStyle/>
                    <a:p>
                      <a:pPr algn="ctr" rtl="0" fontAlgn="ctr"/>
                      <a:r>
                        <a:rPr lang="en-US" sz="1200" u="none" strike="noStrike" dirty="0">
                          <a:effectLst/>
                        </a:rPr>
                        <a:t>Proposed Large Entity Fee</a:t>
                      </a:r>
                      <a:endParaRPr lang="en-US" sz="1200" b="1" i="0" u="none" strike="noStrike" dirty="0">
                        <a:solidFill>
                          <a:srgbClr val="FFFFFF"/>
                        </a:solidFill>
                        <a:effectLst/>
                        <a:latin typeface="Segoe UI"/>
                      </a:endParaRPr>
                    </a:p>
                  </a:txBody>
                  <a:tcPr marL="5426" marR="5426" marT="5426" marB="0" anchor="ctr"/>
                </a:tc>
                <a:tc>
                  <a:txBody>
                    <a:bodyPr/>
                    <a:lstStyle/>
                    <a:p>
                      <a:pPr algn="ctr" rtl="0" fontAlgn="ctr"/>
                      <a:r>
                        <a:rPr lang="en-US" sz="1200" u="none" strike="noStrike" dirty="0">
                          <a:effectLst/>
                        </a:rPr>
                        <a:t>Dollar Change</a:t>
                      </a:r>
                      <a:endParaRPr lang="en-US" sz="1200" b="1" i="0" u="none" strike="noStrike" dirty="0">
                        <a:solidFill>
                          <a:srgbClr val="FFFFFF"/>
                        </a:solidFill>
                        <a:effectLst/>
                        <a:latin typeface="Segoe UI"/>
                      </a:endParaRPr>
                    </a:p>
                  </a:txBody>
                  <a:tcPr marL="5426" marR="5426" marT="5426" marB="0" anchor="ctr"/>
                </a:tc>
                <a:tc>
                  <a:txBody>
                    <a:bodyPr/>
                    <a:lstStyle/>
                    <a:p>
                      <a:pPr algn="ctr" rtl="0" fontAlgn="ctr"/>
                      <a:r>
                        <a:rPr lang="en-US" sz="1200" u="none" strike="noStrike" dirty="0">
                          <a:effectLst/>
                        </a:rPr>
                        <a:t>Percent Change</a:t>
                      </a:r>
                      <a:endParaRPr lang="en-US" sz="1200" b="1" i="0" u="none" strike="noStrike" dirty="0">
                        <a:solidFill>
                          <a:srgbClr val="FFFFFF"/>
                        </a:solidFill>
                        <a:effectLst/>
                        <a:latin typeface="Segoe UI"/>
                      </a:endParaRPr>
                    </a:p>
                  </a:txBody>
                  <a:tcPr marL="5426" marR="5426" marT="5426" marB="0" anchor="ctr"/>
                </a:tc>
              </a:tr>
              <a:tr h="186811">
                <a:tc>
                  <a:txBody>
                    <a:bodyPr/>
                    <a:lstStyle/>
                    <a:p>
                      <a:pPr algn="ctr" fontAlgn="b"/>
                      <a:r>
                        <a:rPr lang="en-US" sz="1200" b="1" u="none" strike="noStrike" dirty="0">
                          <a:solidFill>
                            <a:schemeClr val="bg1"/>
                          </a:solidFill>
                          <a:effectLst/>
                        </a:rPr>
                        <a:t>1406</a:t>
                      </a:r>
                      <a:endParaRPr lang="en-US" sz="1200" b="1" i="0" u="none" strike="noStrike" dirty="0">
                        <a:solidFill>
                          <a:schemeClr val="bg1"/>
                        </a:solidFill>
                        <a:effectLst/>
                        <a:latin typeface="Calibri"/>
                      </a:endParaRPr>
                    </a:p>
                  </a:txBody>
                  <a:tcPr marL="5426" marR="5426" marT="5426" marB="0" anchor="b">
                    <a:solidFill>
                      <a:schemeClr val="accent1"/>
                    </a:solidFill>
                  </a:tcPr>
                </a:tc>
                <a:tc>
                  <a:txBody>
                    <a:bodyPr/>
                    <a:lstStyle/>
                    <a:p>
                      <a:pPr algn="l" fontAlgn="b"/>
                      <a:r>
                        <a:rPr lang="en-US" sz="1200" u="none" strike="noStrike" dirty="0">
                          <a:effectLst/>
                        </a:rPr>
                        <a:t>Inter </a:t>
                      </a:r>
                      <a:r>
                        <a:rPr lang="en-US" sz="1200" u="none" strike="noStrike" dirty="0" err="1">
                          <a:effectLst/>
                        </a:rPr>
                        <a:t>partes</a:t>
                      </a:r>
                      <a:r>
                        <a:rPr lang="en-US" sz="1200" u="none" strike="noStrike" dirty="0">
                          <a:effectLst/>
                        </a:rPr>
                        <a:t> review request </a:t>
                      </a:r>
                      <a:r>
                        <a:rPr lang="en-US" sz="1200" u="none" strike="noStrike">
                          <a:effectLst/>
                        </a:rPr>
                        <a:t>fee </a:t>
                      </a:r>
                      <a:r>
                        <a:rPr lang="en-US" sz="1200" u="none" strike="noStrike" smtClean="0">
                          <a:effectLst/>
                        </a:rPr>
                        <a:t>- </a:t>
                      </a:r>
                      <a:r>
                        <a:rPr lang="en-US" sz="1200" u="none" strike="noStrike" dirty="0">
                          <a:effectLst/>
                        </a:rPr>
                        <a:t>Up to 20 claims</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$20,467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$9,000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$14,000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+$5,000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+56</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186811">
                <a:tc>
                  <a:txBody>
                    <a:bodyPr/>
                    <a:lstStyle/>
                    <a:p>
                      <a:pPr algn="ctr" fontAlgn="b"/>
                      <a:r>
                        <a:rPr lang="en-US" sz="1200" b="1" u="none" strike="noStrike" dirty="0">
                          <a:solidFill>
                            <a:schemeClr val="bg1"/>
                          </a:solidFill>
                          <a:effectLst/>
                        </a:rPr>
                        <a:t>1414</a:t>
                      </a:r>
                      <a:endParaRPr lang="en-US" sz="1200" b="1" i="0" u="none" strike="noStrike" dirty="0">
                        <a:solidFill>
                          <a:schemeClr val="bg1"/>
                        </a:solidFill>
                        <a:effectLst/>
                        <a:latin typeface="Calibri"/>
                      </a:endParaRPr>
                    </a:p>
                  </a:txBody>
                  <a:tcPr marL="5426" marR="5426" marT="5426" marB="0" anchor="b">
                    <a:solidFill>
                      <a:schemeClr val="accent1"/>
                    </a:solidFill>
                  </a:tcPr>
                </a:tc>
                <a:tc>
                  <a:txBody>
                    <a:bodyPr/>
                    <a:lstStyle/>
                    <a:p>
                      <a:pPr algn="l" fontAlgn="b"/>
                      <a:r>
                        <a:rPr lang="en-US" sz="1200" u="none" strike="noStrike" dirty="0">
                          <a:effectLst/>
                        </a:rPr>
                        <a:t>Inter </a:t>
                      </a:r>
                      <a:r>
                        <a:rPr lang="en-US" sz="1200" u="none" strike="noStrike" dirty="0" err="1">
                          <a:effectLst/>
                        </a:rPr>
                        <a:t>partes</a:t>
                      </a:r>
                      <a:r>
                        <a:rPr lang="en-US" sz="1200" u="none" strike="noStrike" dirty="0">
                          <a:effectLst/>
                        </a:rPr>
                        <a:t> </a:t>
                      </a:r>
                      <a:r>
                        <a:rPr lang="en-US" sz="1200" u="none" strike="noStrike">
                          <a:effectLst/>
                        </a:rPr>
                        <a:t>review </a:t>
                      </a:r>
                      <a:r>
                        <a:rPr lang="en-US" sz="1200" u="none" strike="noStrike" smtClean="0">
                          <a:effectLst/>
                        </a:rPr>
                        <a:t>post-institution </a:t>
                      </a:r>
                      <a:r>
                        <a:rPr lang="en-US" sz="1200" u="none" strike="noStrike">
                          <a:effectLst/>
                        </a:rPr>
                        <a:t>fee </a:t>
                      </a:r>
                      <a:r>
                        <a:rPr lang="en-US" sz="1200" u="none" strike="noStrike" smtClean="0">
                          <a:effectLst/>
                        </a:rPr>
                        <a:t>- </a:t>
                      </a:r>
                      <a:r>
                        <a:rPr lang="en-US" sz="1200" u="none" strike="noStrike" dirty="0">
                          <a:effectLst/>
                        </a:rPr>
                        <a:t>Up to 15 claims</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a:t>
                      </a:r>
                      <a:r>
                        <a:rPr lang="en-US" sz="1200" u="none" strike="noStrike" dirty="0" smtClean="0">
                          <a:effectLst/>
                        </a:rPr>
                        <a:t>15,263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$14,000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$16,500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+$2,500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+18</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186811">
                <a:tc>
                  <a:txBody>
                    <a:bodyPr/>
                    <a:lstStyle/>
                    <a:p>
                      <a:pPr algn="ctr" fontAlgn="b"/>
                      <a:r>
                        <a:rPr lang="en-US" sz="1200" b="1" u="none" strike="noStrike" dirty="0">
                          <a:solidFill>
                            <a:schemeClr val="bg1"/>
                          </a:solidFill>
                          <a:effectLst/>
                        </a:rPr>
                        <a:t>1407</a:t>
                      </a:r>
                      <a:endParaRPr lang="en-US" sz="1200" b="1" i="0" u="none" strike="noStrike" dirty="0">
                        <a:solidFill>
                          <a:schemeClr val="bg1"/>
                        </a:solidFill>
                        <a:effectLst/>
                        <a:latin typeface="Calibri"/>
                      </a:endParaRPr>
                    </a:p>
                  </a:txBody>
                  <a:tcPr marL="5426" marR="5426" marT="5426" marB="0" anchor="b">
                    <a:solidFill>
                      <a:schemeClr val="accent1"/>
                    </a:solidFill>
                  </a:tcPr>
                </a:tc>
                <a:tc>
                  <a:txBody>
                    <a:bodyPr/>
                    <a:lstStyle/>
                    <a:p>
                      <a:pPr algn="l" fontAlgn="b"/>
                      <a:r>
                        <a:rPr lang="en-US" sz="1200" u="none" strike="noStrike" dirty="0">
                          <a:effectLst/>
                        </a:rPr>
                        <a:t>Inter </a:t>
                      </a:r>
                      <a:r>
                        <a:rPr lang="en-US" sz="1200" u="none" strike="noStrike" dirty="0" err="1">
                          <a:effectLst/>
                        </a:rPr>
                        <a:t>partes</a:t>
                      </a:r>
                      <a:r>
                        <a:rPr lang="en-US" sz="1200" u="none" strike="noStrike" dirty="0">
                          <a:effectLst/>
                        </a:rPr>
                        <a:t> review request of each claim in excess of 20</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b="0" i="0" u="none" strike="noStrike" dirty="0" smtClean="0">
                          <a:solidFill>
                            <a:srgbClr val="000000"/>
                          </a:solidFill>
                          <a:effectLst/>
                          <a:latin typeface="Calibri"/>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$200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$300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+$100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+50</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33752">
                <a:tc>
                  <a:txBody>
                    <a:bodyPr/>
                    <a:lstStyle/>
                    <a:p>
                      <a:pPr algn="ctr" fontAlgn="b"/>
                      <a:r>
                        <a:rPr lang="en-US" sz="1200" b="1" u="none" strike="noStrike" dirty="0">
                          <a:solidFill>
                            <a:schemeClr val="bg1"/>
                          </a:solidFill>
                          <a:effectLst/>
                        </a:rPr>
                        <a:t>1415</a:t>
                      </a:r>
                      <a:endParaRPr lang="en-US" sz="1200" b="1" i="0" u="none" strike="noStrike" dirty="0">
                        <a:solidFill>
                          <a:schemeClr val="bg1"/>
                        </a:solidFill>
                        <a:effectLst/>
                        <a:latin typeface="Calibri"/>
                      </a:endParaRPr>
                    </a:p>
                  </a:txBody>
                  <a:tcPr marL="5426" marR="5426" marT="5426" marB="0" anchor="b">
                    <a:solidFill>
                      <a:schemeClr val="accent1"/>
                    </a:solidFill>
                  </a:tcPr>
                </a:tc>
                <a:tc>
                  <a:txBody>
                    <a:bodyPr/>
                    <a:lstStyle/>
                    <a:p>
                      <a:pPr algn="l" fontAlgn="b"/>
                      <a:r>
                        <a:rPr lang="en-US" sz="1200" u="none" strike="noStrike" dirty="0">
                          <a:effectLst/>
                        </a:rPr>
                        <a:t>Inter </a:t>
                      </a:r>
                      <a:r>
                        <a:rPr lang="en-US" sz="1200" u="none" strike="noStrike" err="1">
                          <a:effectLst/>
                        </a:rPr>
                        <a:t>partes</a:t>
                      </a:r>
                      <a:r>
                        <a:rPr lang="en-US" sz="1200" u="none" strike="noStrike">
                          <a:effectLst/>
                        </a:rPr>
                        <a:t> </a:t>
                      </a:r>
                      <a:r>
                        <a:rPr lang="en-US" sz="1200" u="none" strike="noStrike" smtClean="0">
                          <a:effectLst/>
                        </a:rPr>
                        <a:t>post-institution </a:t>
                      </a:r>
                      <a:r>
                        <a:rPr lang="en-US" sz="1200" u="none" strike="noStrike" dirty="0">
                          <a:effectLst/>
                        </a:rPr>
                        <a:t>request of each claim in excess of 15</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b="0" i="0" u="none" strike="noStrike" dirty="0" smtClean="0">
                          <a:solidFill>
                            <a:srgbClr val="000000"/>
                          </a:solidFill>
                          <a:effectLst/>
                          <a:latin typeface="Calibri"/>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$400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$600 </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+$200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+50</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33752">
                <a:tc>
                  <a:txBody>
                    <a:bodyPr/>
                    <a:lstStyle/>
                    <a:p>
                      <a:pPr algn="ctr" fontAlgn="b"/>
                      <a:r>
                        <a:rPr lang="en-US" sz="1200" b="1" u="none" strike="noStrike" dirty="0">
                          <a:solidFill>
                            <a:schemeClr val="bg1"/>
                          </a:solidFill>
                          <a:effectLst/>
                        </a:rPr>
                        <a:t>1408</a:t>
                      </a:r>
                      <a:endParaRPr lang="en-US" sz="1200" b="1" i="0" u="none" strike="noStrike" dirty="0">
                        <a:solidFill>
                          <a:schemeClr val="bg1"/>
                        </a:solidFill>
                        <a:effectLst/>
                        <a:latin typeface="Calibri"/>
                      </a:endParaRPr>
                    </a:p>
                  </a:txBody>
                  <a:tcPr marL="5426" marR="5426" marT="5426" marB="0" anchor="b">
                    <a:solidFill>
                      <a:schemeClr val="accent1"/>
                    </a:solidFill>
                  </a:tcPr>
                </a:tc>
                <a:tc>
                  <a:txBody>
                    <a:bodyPr/>
                    <a:lstStyle/>
                    <a:p>
                      <a:pPr algn="l" fontAlgn="b"/>
                      <a:r>
                        <a:rPr lang="en-US" sz="1200" u="none" strike="noStrike" smtClean="0">
                          <a:effectLst/>
                        </a:rPr>
                        <a:t>Post-grant </a:t>
                      </a:r>
                      <a:r>
                        <a:rPr lang="en-US" sz="1200" u="none" strike="noStrike" dirty="0">
                          <a:effectLst/>
                        </a:rPr>
                        <a:t>or covered business method review request </a:t>
                      </a:r>
                      <a:r>
                        <a:rPr lang="en-US" sz="1200" u="none" strike="noStrike">
                          <a:effectLst/>
                        </a:rPr>
                        <a:t>fee </a:t>
                      </a:r>
                      <a:r>
                        <a:rPr lang="en-US" sz="1200" u="none" strike="noStrike" smtClean="0">
                          <a:effectLst/>
                        </a:rPr>
                        <a:t>- </a:t>
                      </a:r>
                      <a:r>
                        <a:rPr lang="en-US" sz="1200" u="none" strike="noStrike" dirty="0">
                          <a:effectLst/>
                        </a:rPr>
                        <a:t>Up to 20 claims</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$23,589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$12,000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$16,000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+$4,000</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+33</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33752">
                <a:tc>
                  <a:txBody>
                    <a:bodyPr/>
                    <a:lstStyle/>
                    <a:p>
                      <a:pPr algn="ctr" fontAlgn="b"/>
                      <a:r>
                        <a:rPr lang="en-US" sz="1200" b="1" u="none" strike="noStrike" dirty="0">
                          <a:solidFill>
                            <a:schemeClr val="bg1"/>
                          </a:solidFill>
                          <a:effectLst/>
                        </a:rPr>
                        <a:t>1416</a:t>
                      </a:r>
                      <a:endParaRPr lang="en-US" sz="1200" b="1" i="0" u="none" strike="noStrike" dirty="0">
                        <a:solidFill>
                          <a:schemeClr val="bg1"/>
                        </a:solidFill>
                        <a:effectLst/>
                        <a:latin typeface="Calibri"/>
                      </a:endParaRPr>
                    </a:p>
                  </a:txBody>
                  <a:tcPr marL="5426" marR="5426" marT="5426" marB="0" anchor="b">
                    <a:solidFill>
                      <a:schemeClr val="accent1"/>
                    </a:solidFill>
                  </a:tcPr>
                </a:tc>
                <a:tc>
                  <a:txBody>
                    <a:bodyPr/>
                    <a:lstStyle/>
                    <a:p>
                      <a:pPr algn="l" fontAlgn="b"/>
                      <a:r>
                        <a:rPr lang="en-US" sz="1200" u="none" strike="noStrike" smtClean="0">
                          <a:effectLst/>
                        </a:rPr>
                        <a:t>Post-grant </a:t>
                      </a:r>
                      <a:r>
                        <a:rPr lang="en-US" sz="1200" u="none" strike="noStrike" dirty="0">
                          <a:effectLst/>
                        </a:rPr>
                        <a:t>or covered business method </a:t>
                      </a:r>
                      <a:r>
                        <a:rPr lang="en-US" sz="1200" u="none" strike="noStrike">
                          <a:effectLst/>
                        </a:rPr>
                        <a:t>review </a:t>
                      </a:r>
                      <a:r>
                        <a:rPr lang="en-US" sz="1200" u="none" strike="noStrike" smtClean="0">
                          <a:effectLst/>
                        </a:rPr>
                        <a:t>post-institution </a:t>
                      </a:r>
                      <a:r>
                        <a:rPr lang="en-US" sz="1200" u="none" strike="noStrike">
                          <a:effectLst/>
                        </a:rPr>
                        <a:t>fee </a:t>
                      </a:r>
                      <a:r>
                        <a:rPr lang="en-US" sz="1200" u="none" strike="noStrike" smtClean="0">
                          <a:effectLst/>
                        </a:rPr>
                        <a:t>- </a:t>
                      </a:r>
                      <a:r>
                        <a:rPr lang="en-US" sz="1200" u="none" strike="noStrike" dirty="0">
                          <a:effectLst/>
                        </a:rPr>
                        <a:t>Up to 15 claims</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$34,721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$18,000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$22,000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+$4,000</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+22</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33752">
                <a:tc>
                  <a:txBody>
                    <a:bodyPr/>
                    <a:lstStyle/>
                    <a:p>
                      <a:pPr algn="ctr" fontAlgn="b"/>
                      <a:r>
                        <a:rPr lang="en-US" sz="1200" b="1" u="none" strike="noStrike" dirty="0">
                          <a:solidFill>
                            <a:schemeClr val="bg1"/>
                          </a:solidFill>
                          <a:effectLst/>
                        </a:rPr>
                        <a:t>1409</a:t>
                      </a:r>
                      <a:endParaRPr lang="en-US" sz="1200" b="1" i="0" u="none" strike="noStrike" dirty="0">
                        <a:solidFill>
                          <a:schemeClr val="bg1"/>
                        </a:solidFill>
                        <a:effectLst/>
                        <a:latin typeface="Calibri"/>
                      </a:endParaRPr>
                    </a:p>
                  </a:txBody>
                  <a:tcPr marL="5426" marR="5426" marT="5426" marB="0" anchor="b">
                    <a:solidFill>
                      <a:schemeClr val="accent1"/>
                    </a:solidFill>
                  </a:tcPr>
                </a:tc>
                <a:tc>
                  <a:txBody>
                    <a:bodyPr/>
                    <a:lstStyle/>
                    <a:p>
                      <a:pPr algn="l" fontAlgn="b"/>
                      <a:r>
                        <a:rPr lang="en-US" sz="1200" u="none" strike="noStrike" smtClean="0">
                          <a:effectLst/>
                        </a:rPr>
                        <a:t>Post-grant </a:t>
                      </a:r>
                      <a:r>
                        <a:rPr lang="en-US" sz="1200" u="none" strike="noStrike" dirty="0">
                          <a:effectLst/>
                        </a:rPr>
                        <a:t>or covered business method review request of each claim in excess of 20</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$250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$375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+$125</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+50</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357573">
                <a:tc>
                  <a:txBody>
                    <a:bodyPr/>
                    <a:lstStyle/>
                    <a:p>
                      <a:pPr algn="ctr" fontAlgn="b"/>
                      <a:r>
                        <a:rPr lang="en-US" sz="1200" b="1" u="none" strike="noStrike" dirty="0">
                          <a:solidFill>
                            <a:schemeClr val="bg1"/>
                          </a:solidFill>
                          <a:effectLst/>
                        </a:rPr>
                        <a:t>1417</a:t>
                      </a:r>
                      <a:endParaRPr lang="en-US" sz="1200" b="1" i="0" u="none" strike="noStrike" dirty="0">
                        <a:solidFill>
                          <a:schemeClr val="bg1"/>
                        </a:solidFill>
                        <a:effectLst/>
                        <a:latin typeface="Calibri"/>
                      </a:endParaRPr>
                    </a:p>
                  </a:txBody>
                  <a:tcPr marL="5426" marR="5426" marT="5426" marB="0" anchor="b">
                    <a:solidFill>
                      <a:schemeClr val="accent1"/>
                    </a:solidFill>
                  </a:tcPr>
                </a:tc>
                <a:tc>
                  <a:txBody>
                    <a:bodyPr/>
                    <a:lstStyle/>
                    <a:p>
                      <a:pPr algn="l" fontAlgn="b"/>
                      <a:r>
                        <a:rPr lang="en-US" sz="1200" u="none" strike="noStrike" smtClean="0">
                          <a:effectLst/>
                        </a:rPr>
                        <a:t>Post-grant </a:t>
                      </a:r>
                      <a:r>
                        <a:rPr lang="en-US" sz="1200" u="none" strike="noStrike" dirty="0">
                          <a:effectLst/>
                        </a:rPr>
                        <a:t>or covered business method </a:t>
                      </a:r>
                      <a:r>
                        <a:rPr lang="en-US" sz="1200" u="none" strike="noStrike">
                          <a:effectLst/>
                        </a:rPr>
                        <a:t>review </a:t>
                      </a:r>
                      <a:r>
                        <a:rPr lang="en-US" sz="1200" u="none" strike="noStrike" smtClean="0">
                          <a:effectLst/>
                        </a:rPr>
                        <a:t>post-institution </a:t>
                      </a:r>
                      <a:r>
                        <a:rPr lang="en-US" sz="1200" u="none" strike="noStrike" dirty="0">
                          <a:effectLst/>
                        </a:rPr>
                        <a:t>request of each claim in excess of 15</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b="0" i="0" u="none" strike="noStrike" dirty="0" smtClean="0">
                          <a:solidFill>
                            <a:srgbClr val="000000"/>
                          </a:solidFill>
                          <a:effectLst/>
                          <a:latin typeface="Calibri"/>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$550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a:effectLst/>
                        </a:rPr>
                        <a:t>$825 </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a:effectLst/>
                        </a:rPr>
                        <a:t>+$275</a:t>
                      </a:r>
                      <a:endParaRPr lang="en-US" sz="12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ctr" fontAlgn="b"/>
                      <a:r>
                        <a:rPr lang="en-US" sz="1200" u="none" strike="noStrike" dirty="0" smtClean="0">
                          <a:effectLst/>
                        </a:rPr>
                        <a:t>+50</a:t>
                      </a:r>
                      <a:r>
                        <a:rPr lang="en-US" sz="1200" u="none" strike="noStrike" dirty="0">
                          <a:effectLst/>
                        </a:rPr>
                        <a:t>%</a:t>
                      </a:r>
                      <a:endParaRPr lang="en-US" sz="12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r h="186811">
                <a:tc gridSpan="2">
                  <a:txBody>
                    <a:bodyPr/>
                    <a:lstStyle/>
                    <a:p>
                      <a:pPr algn="l" fontAlgn="b"/>
                      <a:r>
                        <a:rPr lang="en-US" sz="1100" u="none" strike="noStrike">
                          <a:effectLst/>
                        </a:rPr>
                        <a:t>* </a:t>
                      </a:r>
                      <a:r>
                        <a:rPr lang="en-US" sz="1100" u="none" strike="noStrike" smtClean="0">
                          <a:effectLst/>
                        </a:rPr>
                        <a:t>Third-party </a:t>
                      </a:r>
                      <a:r>
                        <a:rPr lang="en-US" sz="1100" u="none" strike="noStrike" dirty="0">
                          <a:effectLst/>
                        </a:rPr>
                        <a:t>filers are not eligible for the micro entity fee.</a:t>
                      </a:r>
                      <a:endParaRPr lang="en-US" sz="11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endParaRPr lang="en-US" sz="11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endParaRPr lang="en-US" sz="11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endParaRPr lang="en-US" sz="11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c>
                  <a:txBody>
                    <a:bodyPr/>
                    <a:lstStyle/>
                    <a:p>
                      <a:pPr algn="l" fontAlgn="b"/>
                      <a:endParaRPr lang="en-US" sz="1100" b="0" i="0" u="none" strike="noStrike" dirty="0">
                        <a:solidFill>
                          <a:srgbClr val="000000"/>
                        </a:solidFill>
                        <a:effectLst/>
                        <a:latin typeface="Calibri"/>
                      </a:endParaRPr>
                    </a:p>
                  </a:txBody>
                  <a:tcPr marL="5426" marR="5426" marT="5426" marB="0" anchor="b">
                    <a:solidFill>
                      <a:schemeClr val="accent1">
                        <a:lumMod val="20000"/>
                        <a:lumOff val="80000"/>
                      </a:schemeClr>
                    </a:solidFill>
                  </a:tcPr>
                </a:tc>
              </a:tr>
            </a:tbl>
          </a:graphicData>
        </a:graphic>
      </p:graphicFrame>
      <p:sp>
        <p:nvSpPr>
          <p:cNvPr id="7" name="Rectangle 6"/>
          <p:cNvSpPr/>
          <p:nvPr/>
        </p:nvSpPr>
        <p:spPr>
          <a:xfrm>
            <a:off x="-171450" y="5079623"/>
            <a:ext cx="8467725" cy="646331"/>
          </a:xfrm>
          <a:prstGeom prst="rect">
            <a:avLst/>
          </a:prstGeom>
        </p:spPr>
        <p:txBody>
          <a:bodyPr wrap="square">
            <a:spAutoFit/>
          </a:bodyPr>
          <a:lstStyle/>
          <a:p>
            <a:pPr marL="742950" lvl="1" indent="-285750">
              <a:buFont typeface="Arial" panose="020B0604020202020204" pitchFamily="34" charset="0"/>
              <a:buChar char="•"/>
            </a:pPr>
            <a:r>
              <a:rPr lang="en-US" dirty="0"/>
              <a:t>Better aligning costs with fees will allow </a:t>
            </a:r>
            <a:r>
              <a:rPr lang="en-US" dirty="0" smtClean="0"/>
              <a:t>the PTAB </a:t>
            </a:r>
            <a:r>
              <a:rPr lang="en-US" dirty="0"/>
              <a:t>to continue to provide services in the timeline required in the </a:t>
            </a:r>
            <a:r>
              <a:rPr lang="en-US" dirty="0" smtClean="0"/>
              <a:t>AIA.</a:t>
            </a:r>
            <a:endParaRPr lang="en-US" dirty="0"/>
          </a:p>
        </p:txBody>
      </p:sp>
    </p:spTree>
    <p:extLst>
      <p:ext uri="{BB962C8B-B14F-4D97-AF65-F5344CB8AC3E}">
        <p14:creationId xmlns:p14="http://schemas.microsoft.com/office/powerpoint/2010/main" val="21695635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263722"/>
            <a:ext cx="8229600" cy="510499"/>
          </a:xfrm>
        </p:spPr>
        <p:txBody>
          <a:bodyPr>
            <a:noAutofit/>
          </a:bodyPr>
          <a:lstStyle/>
          <a:p>
            <a:r>
              <a:rPr lang="en-US" sz="3600" dirty="0"/>
              <a:t>Filing of a Mega Sequence Listing</a:t>
            </a:r>
          </a:p>
        </p:txBody>
      </p:sp>
      <p:graphicFrame>
        <p:nvGraphicFramePr>
          <p:cNvPr id="5" name="Content Placeholder 4" title="Filing of a MEga Sequence Listing"/>
          <p:cNvGraphicFramePr>
            <a:graphicFrameLocks noGrp="1"/>
          </p:cNvGraphicFramePr>
          <p:nvPr>
            <p:ph idx="1"/>
            <p:extLst>
              <p:ext uri="{D42A27DB-BD31-4B8C-83A1-F6EECF244321}">
                <p14:modId xmlns:p14="http://schemas.microsoft.com/office/powerpoint/2010/main" val="3702545965"/>
              </p:ext>
            </p:extLst>
          </p:nvPr>
        </p:nvGraphicFramePr>
        <p:xfrm>
          <a:off x="533399" y="941451"/>
          <a:ext cx="7936302" cy="1184132"/>
        </p:xfrm>
        <a:graphic>
          <a:graphicData uri="http://schemas.openxmlformats.org/drawingml/2006/table">
            <a:tbl>
              <a:tblPr firstRow="1" bandRow="1">
                <a:tableStyleId>{5C22544A-7EE6-4342-B048-85BDC9FD1C3A}</a:tableStyleId>
              </a:tblPr>
              <a:tblGrid>
                <a:gridCol w="677603"/>
                <a:gridCol w="2617689"/>
                <a:gridCol w="879894"/>
                <a:gridCol w="1069272"/>
                <a:gridCol w="974633"/>
                <a:gridCol w="816836"/>
                <a:gridCol w="900375"/>
              </a:tblGrid>
              <a:tr h="272026">
                <a:tc>
                  <a:txBody>
                    <a:bodyPr/>
                    <a:lstStyle/>
                    <a:p>
                      <a:pPr algn="ctr"/>
                      <a:r>
                        <a:rPr lang="en-US" sz="1200" dirty="0" smtClean="0"/>
                        <a:t>Fee Code</a:t>
                      </a:r>
                      <a:endParaRPr lang="en-US" sz="1200" dirty="0"/>
                    </a:p>
                  </a:txBody>
                  <a:tcPr/>
                </a:tc>
                <a:tc>
                  <a:txBody>
                    <a:bodyPr/>
                    <a:lstStyle/>
                    <a:p>
                      <a:pPr algn="ctr"/>
                      <a:r>
                        <a:rPr lang="en-US" sz="1200" dirty="0" smtClean="0"/>
                        <a:t>Description</a:t>
                      </a:r>
                      <a:endParaRPr lang="en-US" sz="1200" dirty="0"/>
                    </a:p>
                  </a:txBody>
                  <a:tcPr/>
                </a:tc>
                <a:tc>
                  <a:txBody>
                    <a:bodyPr/>
                    <a:lstStyle/>
                    <a:p>
                      <a:pPr algn="ctr"/>
                      <a:r>
                        <a:rPr lang="en-US" sz="1200" dirty="0" smtClean="0"/>
                        <a:t>Historical Cost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(2014)</a:t>
                      </a:r>
                    </a:p>
                  </a:txBody>
                  <a:tcPr/>
                </a:tc>
                <a:tc>
                  <a:txBody>
                    <a:bodyPr/>
                    <a:lstStyle/>
                    <a:p>
                      <a:pPr algn="ctr"/>
                      <a:r>
                        <a:rPr lang="en-US" sz="1200" dirty="0" smtClean="0"/>
                        <a:t>Current Large Entity Fee</a:t>
                      </a:r>
                      <a:endParaRPr lang="en-US" sz="1200" dirty="0"/>
                    </a:p>
                  </a:txBody>
                  <a:tcPr/>
                </a:tc>
                <a:tc>
                  <a:txBody>
                    <a:bodyPr/>
                    <a:lstStyle/>
                    <a:p>
                      <a:pPr algn="ctr"/>
                      <a:r>
                        <a:rPr lang="en-US" sz="1200" dirty="0" smtClean="0"/>
                        <a:t>Proposed Large Entity Fee*</a:t>
                      </a:r>
                      <a:endParaRPr lang="en-US" sz="1200" dirty="0"/>
                    </a:p>
                  </a:txBody>
                  <a:tcPr/>
                </a:tc>
                <a:tc>
                  <a:txBody>
                    <a:bodyPr/>
                    <a:lstStyle/>
                    <a:p>
                      <a:pPr algn="ctr"/>
                      <a:r>
                        <a:rPr lang="en-US" sz="1200" dirty="0" smtClean="0"/>
                        <a:t>Dollar Change</a:t>
                      </a:r>
                      <a:endParaRPr lang="en-US" sz="1200" dirty="0"/>
                    </a:p>
                  </a:txBody>
                  <a:tcPr/>
                </a:tc>
                <a:tc>
                  <a:txBody>
                    <a:bodyPr/>
                    <a:lstStyle/>
                    <a:p>
                      <a:pPr algn="ctr"/>
                      <a:r>
                        <a:rPr lang="en-US" sz="1200" dirty="0" smtClean="0"/>
                        <a:t>Percent Change</a:t>
                      </a:r>
                      <a:endParaRPr lang="en-US" sz="1200" dirty="0"/>
                    </a:p>
                  </a:txBody>
                  <a:tcPr/>
                </a:tc>
              </a:tr>
              <a:tr h="272026">
                <a:tc>
                  <a:txBody>
                    <a:bodyPr/>
                    <a:lstStyle/>
                    <a:p>
                      <a:r>
                        <a:rPr lang="en-US" sz="1000" b="1" dirty="0" smtClean="0">
                          <a:solidFill>
                            <a:schemeClr val="bg1"/>
                          </a:solidFill>
                        </a:rPr>
                        <a:t>New</a:t>
                      </a:r>
                      <a:endParaRPr lang="en-US" sz="1000" b="1" dirty="0">
                        <a:solidFill>
                          <a:schemeClr val="bg1"/>
                        </a:solidFill>
                      </a:endParaRPr>
                    </a:p>
                  </a:txBody>
                  <a:tcPr>
                    <a:solidFill>
                      <a:schemeClr val="accent1"/>
                    </a:solidFill>
                  </a:tcPr>
                </a:tc>
                <a:tc>
                  <a:txBody>
                    <a:bodyPr/>
                    <a:lstStyle/>
                    <a:p>
                      <a:r>
                        <a:rPr lang="en-US" sz="1000" dirty="0" smtClean="0"/>
                        <a:t>Filing of a Mega Sequence Listing - Tier 1</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c>
                  <a:txBody>
                    <a:bodyPr/>
                    <a:lstStyle/>
                    <a:p>
                      <a:pPr algn="ctr"/>
                      <a:r>
                        <a:rPr lang="en-US" sz="1000" dirty="0" smtClean="0"/>
                        <a:t>$1,000</a:t>
                      </a:r>
                      <a:endParaRPr lang="en-US" sz="1000" dirty="0"/>
                    </a:p>
                  </a:txBody>
                  <a:tcPr>
                    <a:solidFill>
                      <a:schemeClr val="accent1">
                        <a:lumMod val="20000"/>
                        <a:lumOff val="80000"/>
                      </a:schemeClr>
                    </a:solidFill>
                  </a:tcPr>
                </a:tc>
                <a:tc>
                  <a:txBody>
                    <a:bodyPr/>
                    <a:lstStyle/>
                    <a:p>
                      <a:pPr algn="ctr"/>
                      <a:r>
                        <a:rPr lang="en-US" sz="1000" dirty="0" smtClean="0"/>
                        <a:t>+$1,000</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272026">
                <a:tc>
                  <a:txBody>
                    <a:bodyPr/>
                    <a:lstStyle/>
                    <a:p>
                      <a:r>
                        <a:rPr lang="en-US" sz="1000" b="1" dirty="0" smtClean="0">
                          <a:solidFill>
                            <a:schemeClr val="bg1"/>
                          </a:solidFill>
                        </a:rPr>
                        <a:t>New</a:t>
                      </a:r>
                      <a:endParaRPr lang="en-US" sz="1000" b="1" dirty="0">
                        <a:solidFill>
                          <a:schemeClr val="bg1"/>
                        </a:solidFill>
                      </a:endParaRPr>
                    </a:p>
                  </a:txBody>
                  <a:tcPr>
                    <a:solidFill>
                      <a:schemeClr val="accent1"/>
                    </a:solidFill>
                  </a:tcPr>
                </a:tc>
                <a:tc>
                  <a:txBody>
                    <a:bodyPr/>
                    <a:lstStyle/>
                    <a:p>
                      <a:r>
                        <a:rPr lang="en-US" sz="1000" dirty="0" smtClean="0"/>
                        <a:t>Filing of a Mega Sequence </a:t>
                      </a:r>
                      <a:r>
                        <a:rPr lang="en-US" sz="1000" smtClean="0"/>
                        <a:t>Listing - </a:t>
                      </a:r>
                      <a:r>
                        <a:rPr lang="en-US" sz="1000" dirty="0" smtClean="0"/>
                        <a:t>Tier 2</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c>
                  <a:txBody>
                    <a:bodyPr/>
                    <a:lstStyle/>
                    <a:p>
                      <a:pPr algn="ctr"/>
                      <a:r>
                        <a:rPr lang="en-US" sz="1000" dirty="0" smtClean="0"/>
                        <a:t>$10,000</a:t>
                      </a:r>
                      <a:endParaRPr lang="en-US" sz="1000" dirty="0"/>
                    </a:p>
                  </a:txBody>
                  <a:tcPr>
                    <a:solidFill>
                      <a:schemeClr val="accent1">
                        <a:lumMod val="20000"/>
                        <a:lumOff val="80000"/>
                      </a:schemeClr>
                    </a:solidFill>
                  </a:tcPr>
                </a:tc>
                <a:tc>
                  <a:txBody>
                    <a:bodyPr/>
                    <a:lstStyle/>
                    <a:p>
                      <a:pPr algn="ctr"/>
                      <a:r>
                        <a:rPr lang="en-US" sz="1000" dirty="0" smtClean="0"/>
                        <a:t>+$10,000</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bl>
          </a:graphicData>
        </a:graphic>
      </p:graphicFrame>
      <p:sp>
        <p:nvSpPr>
          <p:cNvPr id="4" name="Slide Number Placeholder 3"/>
          <p:cNvSpPr>
            <a:spLocks noGrp="1"/>
          </p:cNvSpPr>
          <p:nvPr>
            <p:ph type="sldNum" sz="quarter" idx="12"/>
          </p:nvPr>
        </p:nvSpPr>
        <p:spPr/>
        <p:txBody>
          <a:bodyPr/>
          <a:lstStyle/>
          <a:p>
            <a:fld id="{92DA454B-C859-4892-B9FA-68B588C9F547}" type="slidenum">
              <a:rPr lang="en-US" smtClean="0"/>
              <a:t>83</a:t>
            </a:fld>
            <a:endParaRPr lang="en-US" dirty="0"/>
          </a:p>
        </p:txBody>
      </p:sp>
      <p:sp>
        <p:nvSpPr>
          <p:cNvPr id="6" name="TextBox 5"/>
          <p:cNvSpPr txBox="1"/>
          <p:nvPr/>
        </p:nvSpPr>
        <p:spPr>
          <a:xfrm>
            <a:off x="533399" y="2140086"/>
            <a:ext cx="7686675" cy="276999"/>
          </a:xfrm>
          <a:prstGeom prst="rect">
            <a:avLst/>
          </a:prstGeom>
          <a:noFill/>
        </p:spPr>
        <p:txBody>
          <a:bodyPr wrap="square" rtlCol="0">
            <a:spAutoFit/>
          </a:bodyPr>
          <a:lstStyle/>
          <a:p>
            <a:r>
              <a:rPr lang="en-US" sz="1200" dirty="0" smtClean="0"/>
              <a:t>* These fee rates are set for partial recovery of the additional costs to the Agency. </a:t>
            </a:r>
            <a:endParaRPr lang="en-US" sz="1200" dirty="0"/>
          </a:p>
        </p:txBody>
      </p:sp>
      <p:sp>
        <p:nvSpPr>
          <p:cNvPr id="7" name="Rectangle 6"/>
          <p:cNvSpPr/>
          <p:nvPr/>
        </p:nvSpPr>
        <p:spPr>
          <a:xfrm>
            <a:off x="142876" y="2529120"/>
            <a:ext cx="8829674" cy="3046988"/>
          </a:xfrm>
          <a:prstGeom prst="rect">
            <a:avLst/>
          </a:prstGeom>
        </p:spPr>
        <p:txBody>
          <a:bodyPr wrap="square">
            <a:spAutoFit/>
          </a:bodyPr>
          <a:lstStyle/>
          <a:p>
            <a:pPr marL="171450" indent="-171450">
              <a:buFont typeface="Arial" panose="020B0604020202020204" pitchFamily="34" charset="0"/>
              <a:buChar char="•"/>
            </a:pPr>
            <a:r>
              <a:rPr lang="en-US" dirty="0" smtClean="0"/>
              <a:t>Mega-sequence </a:t>
            </a:r>
            <a:r>
              <a:rPr lang="en-US" dirty="0"/>
              <a:t>listings require a significant amount of handwork to process, are too large for many of our systems to handle as the systems were designed, and have additional storage costs.  </a:t>
            </a:r>
          </a:p>
          <a:p>
            <a:pPr marL="171450" indent="-171450">
              <a:buFont typeface="Arial" panose="020B0604020202020204" pitchFamily="34" charset="0"/>
              <a:buChar char="•"/>
            </a:pPr>
            <a:r>
              <a:rPr lang="en-US" dirty="0"/>
              <a:t>In our review of the previously filed cases with very large sequences it was determined that some applicants have filed sequence data that is neither invented by the applicants nor claimed.  Often the </a:t>
            </a:r>
            <a:r>
              <a:rPr lang="en-US" dirty="0" smtClean="0"/>
              <a:t>mega-sequences </a:t>
            </a:r>
            <a:r>
              <a:rPr lang="en-US" dirty="0"/>
              <a:t>were available in the prior art and were invented by others.  The claims accompanying such sequences have been directed to manipulation of sequence data generally and were not directed to the substance of the sequence listings.  Submission of the </a:t>
            </a:r>
            <a:r>
              <a:rPr lang="en-US" dirty="0" smtClean="0"/>
              <a:t>mega-sequence </a:t>
            </a:r>
            <a:r>
              <a:rPr lang="en-US" dirty="0"/>
              <a:t>listing in these cases was not necessary to complete the application</a:t>
            </a:r>
            <a:r>
              <a:rPr lang="en-US" dirty="0" smtClean="0"/>
              <a:t>.</a:t>
            </a:r>
            <a:endParaRPr lang="en-US" dirty="0"/>
          </a:p>
          <a:p>
            <a:endParaRPr lang="en-US" sz="1200" dirty="0"/>
          </a:p>
        </p:txBody>
      </p:sp>
    </p:spTree>
    <p:extLst>
      <p:ext uri="{BB962C8B-B14F-4D97-AF65-F5344CB8AC3E}">
        <p14:creationId xmlns:p14="http://schemas.microsoft.com/office/powerpoint/2010/main" val="8275793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263722"/>
            <a:ext cx="8229600" cy="510499"/>
          </a:xfrm>
        </p:spPr>
        <p:txBody>
          <a:bodyPr>
            <a:noAutofit/>
          </a:bodyPr>
          <a:lstStyle/>
          <a:p>
            <a:r>
              <a:rPr lang="en-US" sz="3600" dirty="0"/>
              <a:t>Filing of a Mega Sequence </a:t>
            </a:r>
            <a:r>
              <a:rPr lang="en-US" sz="3600" dirty="0" smtClean="0"/>
              <a:t>Listing (cont.)</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84</a:t>
            </a:fld>
            <a:endParaRPr lang="en-US" dirty="0"/>
          </a:p>
        </p:txBody>
      </p:sp>
      <p:sp>
        <p:nvSpPr>
          <p:cNvPr id="7" name="Rectangle 6"/>
          <p:cNvSpPr/>
          <p:nvPr/>
        </p:nvSpPr>
        <p:spPr>
          <a:xfrm>
            <a:off x="400050" y="1433745"/>
            <a:ext cx="8429625" cy="2677656"/>
          </a:xfrm>
          <a:prstGeom prst="rect">
            <a:avLst/>
          </a:prstGeom>
        </p:spPr>
        <p:txBody>
          <a:bodyPr wrap="square">
            <a:spAutoFit/>
          </a:bodyPr>
          <a:lstStyle/>
          <a:p>
            <a:pPr marL="171450" indent="-171450">
              <a:buFont typeface="Arial" panose="020B0604020202020204" pitchFamily="34" charset="0"/>
              <a:buChar char="•"/>
            </a:pPr>
            <a:r>
              <a:rPr lang="en-US" dirty="0" smtClean="0"/>
              <a:t>Dissuading </a:t>
            </a:r>
            <a:r>
              <a:rPr lang="en-US" dirty="0"/>
              <a:t>unnecessary submission of </a:t>
            </a:r>
            <a:r>
              <a:rPr lang="en-US" dirty="0" smtClean="0"/>
              <a:t>mega-sequences </a:t>
            </a:r>
            <a:r>
              <a:rPr lang="en-US" dirty="0"/>
              <a:t>benefits the Agency and public by reducing </a:t>
            </a:r>
            <a:r>
              <a:rPr lang="en-US" dirty="0" smtClean="0"/>
              <a:t>search </a:t>
            </a:r>
            <a:r>
              <a:rPr lang="en-US" dirty="0"/>
              <a:t>systems </a:t>
            </a:r>
            <a:r>
              <a:rPr lang="en-US" dirty="0" smtClean="0"/>
              <a:t>loading </a:t>
            </a:r>
            <a:r>
              <a:rPr lang="en-US" dirty="0"/>
              <a:t>large submissions of unnecessary sequences</a:t>
            </a:r>
            <a:r>
              <a:rPr lang="en-US" dirty="0" smtClean="0"/>
              <a:t>.</a:t>
            </a:r>
            <a:endParaRPr lang="en-US" dirty="0"/>
          </a:p>
          <a:p>
            <a:pPr marL="171450" indent="-171450">
              <a:buFont typeface="Arial" panose="020B0604020202020204" pitchFamily="34" charset="0"/>
              <a:buChar char="•"/>
            </a:pPr>
            <a:r>
              <a:rPr lang="en-US" dirty="0"/>
              <a:t>Pricing based on size of file.  Tier </a:t>
            </a:r>
            <a:r>
              <a:rPr lang="en-US" dirty="0" smtClean="0"/>
              <a:t>1- </a:t>
            </a:r>
            <a:r>
              <a:rPr lang="en-US" dirty="0"/>
              <a:t>300MB to </a:t>
            </a:r>
            <a:r>
              <a:rPr lang="en-US" dirty="0" smtClean="0"/>
              <a:t>800MB; and </a:t>
            </a:r>
            <a:r>
              <a:rPr lang="en-US" dirty="0"/>
              <a:t>Tier </a:t>
            </a:r>
            <a:r>
              <a:rPr lang="en-US" dirty="0" smtClean="0"/>
              <a:t>2- </a:t>
            </a:r>
            <a:r>
              <a:rPr lang="en-US" dirty="0"/>
              <a:t>800MB and greater.  After the change the Agency will gauge demand to file such large sequences and determine if the remaining </a:t>
            </a:r>
            <a:r>
              <a:rPr lang="en-US" dirty="0" smtClean="0"/>
              <a:t>mega-sequences </a:t>
            </a:r>
            <a:r>
              <a:rPr lang="en-US" dirty="0"/>
              <a:t>filed can be stored in a more accessible manner.  Concurrently an ABI cost build up would occur so any future fee rate changes would be done with more information.</a:t>
            </a:r>
          </a:p>
          <a:p>
            <a:endParaRPr lang="en-US" sz="1200" dirty="0" smtClean="0"/>
          </a:p>
          <a:p>
            <a:endParaRPr lang="en-US" sz="1200" dirty="0"/>
          </a:p>
        </p:txBody>
      </p:sp>
    </p:spTree>
    <p:extLst>
      <p:ext uri="{BB962C8B-B14F-4D97-AF65-F5344CB8AC3E}">
        <p14:creationId xmlns:p14="http://schemas.microsoft.com/office/powerpoint/2010/main" val="9839318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0038"/>
            <a:ext cx="8915401" cy="884058"/>
          </a:xfrm>
        </p:spPr>
        <p:txBody>
          <a:bodyPr>
            <a:normAutofit/>
          </a:bodyPr>
          <a:lstStyle/>
          <a:p>
            <a:r>
              <a:rPr lang="en-US" sz="3600" dirty="0" smtClean="0"/>
              <a:t>Other Patent Fee Changes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85</a:t>
            </a:fld>
            <a:endParaRPr lang="en-US" dirty="0"/>
          </a:p>
        </p:txBody>
      </p:sp>
      <p:graphicFrame>
        <p:nvGraphicFramePr>
          <p:cNvPr id="8" name="Table 7" title="Other Patent Fee Changes"/>
          <p:cNvGraphicFramePr>
            <a:graphicFrameLocks noGrp="1"/>
          </p:cNvGraphicFramePr>
          <p:nvPr>
            <p:extLst>
              <p:ext uri="{D42A27DB-BD31-4B8C-83A1-F6EECF244321}">
                <p14:modId xmlns:p14="http://schemas.microsoft.com/office/powerpoint/2010/main" val="919879063"/>
              </p:ext>
            </p:extLst>
          </p:nvPr>
        </p:nvGraphicFramePr>
        <p:xfrm>
          <a:off x="228601" y="926653"/>
          <a:ext cx="8458200" cy="4391597"/>
        </p:xfrm>
        <a:graphic>
          <a:graphicData uri="http://schemas.openxmlformats.org/drawingml/2006/table">
            <a:tbl>
              <a:tblPr firstRow="1" firstCol="1" bandRow="1">
                <a:tableStyleId>{5C22544A-7EE6-4342-B048-85BDC9FD1C3A}</a:tableStyleId>
              </a:tblPr>
              <a:tblGrid>
                <a:gridCol w="1047749"/>
                <a:gridCol w="2613261"/>
                <a:gridCol w="959438"/>
                <a:gridCol w="959438"/>
                <a:gridCol w="959438"/>
                <a:gridCol w="959438"/>
                <a:gridCol w="959438"/>
              </a:tblGrid>
              <a:tr h="292956">
                <a:tc>
                  <a:txBody>
                    <a:bodyPr/>
                    <a:lstStyle/>
                    <a:p>
                      <a:pPr algn="ctr" rtl="0" fontAlgn="ctr"/>
                      <a:r>
                        <a:rPr lang="en-US" sz="800" u="none" strike="noStrike" dirty="0">
                          <a:effectLst/>
                        </a:rPr>
                        <a:t>Fee Code</a:t>
                      </a:r>
                      <a:endParaRPr lang="en-US" sz="800" b="1" i="0" u="none" strike="noStrike" dirty="0">
                        <a:solidFill>
                          <a:srgbClr val="FFFFFF"/>
                        </a:solidFill>
                        <a:effectLst/>
                        <a:latin typeface="Segoe UI"/>
                      </a:endParaRPr>
                    </a:p>
                  </a:txBody>
                  <a:tcPr marL="4913" marR="4913" marT="4913" marB="0" anchor="ctr"/>
                </a:tc>
                <a:tc>
                  <a:txBody>
                    <a:bodyPr/>
                    <a:lstStyle/>
                    <a:p>
                      <a:pPr algn="ctr" rtl="0" fontAlgn="ctr"/>
                      <a:r>
                        <a:rPr lang="en-US" sz="800" u="none" strike="noStrike">
                          <a:effectLst/>
                        </a:rPr>
                        <a:t>Description</a:t>
                      </a:r>
                      <a:endParaRPr lang="en-US" sz="800" b="1" i="0" u="none" strike="noStrike">
                        <a:solidFill>
                          <a:srgbClr val="FFFFFF"/>
                        </a:solidFill>
                        <a:effectLst/>
                        <a:latin typeface="Segoe UI"/>
                      </a:endParaRPr>
                    </a:p>
                  </a:txBody>
                  <a:tcPr marL="4913" marR="4913" marT="4913"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a:effectLst/>
                        </a:rPr>
                        <a:t>Historical Cost</a:t>
                      </a:r>
                      <a:br>
                        <a:rPr lang="en-US" sz="800" u="none" strike="noStrike" dirty="0">
                          <a:effectLst/>
                        </a:rPr>
                      </a:br>
                      <a:r>
                        <a:rPr lang="en-US" sz="800" dirty="0" smtClean="0"/>
                        <a:t>(2014)</a:t>
                      </a:r>
                    </a:p>
                  </a:txBody>
                  <a:tcPr marL="4913" marR="4913" marT="4913" marB="0" anchor="ctr"/>
                </a:tc>
                <a:tc>
                  <a:txBody>
                    <a:bodyPr/>
                    <a:lstStyle/>
                    <a:p>
                      <a:pPr algn="ctr" rtl="0" fontAlgn="ctr"/>
                      <a:r>
                        <a:rPr lang="en-US" sz="800" u="none" strike="noStrike">
                          <a:effectLst/>
                        </a:rPr>
                        <a:t>Current Large Entity Fee </a:t>
                      </a:r>
                      <a:endParaRPr lang="en-US" sz="800" b="1" i="0" u="none" strike="noStrike">
                        <a:solidFill>
                          <a:srgbClr val="FFFFFF"/>
                        </a:solidFill>
                        <a:effectLst/>
                        <a:latin typeface="Segoe UI"/>
                      </a:endParaRPr>
                    </a:p>
                  </a:txBody>
                  <a:tcPr marL="4913" marR="4913" marT="4913" marB="0" anchor="ctr"/>
                </a:tc>
                <a:tc>
                  <a:txBody>
                    <a:bodyPr/>
                    <a:lstStyle/>
                    <a:p>
                      <a:pPr algn="ctr" rtl="0" fontAlgn="ctr"/>
                      <a:r>
                        <a:rPr lang="en-US" sz="800" u="none" strike="noStrike" dirty="0">
                          <a:effectLst/>
                        </a:rPr>
                        <a:t>Proposed Large Entity Fee</a:t>
                      </a:r>
                      <a:endParaRPr lang="en-US" sz="800" b="1" i="0" u="none" strike="noStrike" dirty="0">
                        <a:solidFill>
                          <a:srgbClr val="FFFFFF"/>
                        </a:solidFill>
                        <a:effectLst/>
                        <a:latin typeface="Segoe UI"/>
                      </a:endParaRPr>
                    </a:p>
                  </a:txBody>
                  <a:tcPr marL="4913" marR="4913" marT="4913" marB="0" anchor="ctr"/>
                </a:tc>
                <a:tc>
                  <a:txBody>
                    <a:bodyPr/>
                    <a:lstStyle/>
                    <a:p>
                      <a:pPr algn="ctr" rtl="0" fontAlgn="ctr"/>
                      <a:r>
                        <a:rPr lang="en-US" sz="800" u="none" strike="noStrike">
                          <a:effectLst/>
                        </a:rPr>
                        <a:t>Dollar Change</a:t>
                      </a:r>
                      <a:endParaRPr lang="en-US" sz="800" b="1" i="0" u="none" strike="noStrike">
                        <a:solidFill>
                          <a:srgbClr val="FFFFFF"/>
                        </a:solidFill>
                        <a:effectLst/>
                        <a:latin typeface="Calibri"/>
                      </a:endParaRPr>
                    </a:p>
                  </a:txBody>
                  <a:tcPr marL="4913" marR="4913" marT="4913" marB="0" anchor="ctr"/>
                </a:tc>
                <a:tc>
                  <a:txBody>
                    <a:bodyPr/>
                    <a:lstStyle/>
                    <a:p>
                      <a:pPr algn="ctr" rtl="0" fontAlgn="ctr"/>
                      <a:r>
                        <a:rPr lang="en-US" sz="800" u="none" strike="noStrike">
                          <a:effectLst/>
                        </a:rPr>
                        <a:t>Percent Change</a:t>
                      </a:r>
                      <a:endParaRPr lang="en-US" sz="800" b="1" i="0" u="none" strike="noStrike">
                        <a:solidFill>
                          <a:srgbClr val="FFFFFF"/>
                        </a:solidFill>
                        <a:effectLst/>
                        <a:latin typeface="Segoe UI"/>
                      </a:endParaRPr>
                    </a:p>
                  </a:txBody>
                  <a:tcPr marL="4913" marR="4913" marT="4913" marB="0" anchor="ctr"/>
                </a:tc>
              </a:tr>
              <a:tr h="634163">
                <a:tc>
                  <a:txBody>
                    <a:bodyPr/>
                    <a:lstStyle/>
                    <a:p>
                      <a:pPr algn="ctr" rtl="0" fontAlgn="ctr"/>
                      <a:r>
                        <a:rPr lang="en-US" sz="1000" u="none" strike="noStrike" dirty="0" smtClean="0">
                          <a:effectLst/>
                        </a:rPr>
                        <a:t>1051</a:t>
                      </a:r>
                      <a:endParaRPr lang="en-US" sz="1000" b="1" i="0" u="none" strike="noStrike" dirty="0">
                        <a:solidFill>
                          <a:srgbClr val="FFFFFF"/>
                        </a:solidFill>
                        <a:effectLst/>
                        <a:latin typeface="Calibri"/>
                      </a:endParaRPr>
                    </a:p>
                  </a:txBody>
                  <a:tcPr marL="4913" marR="4913" marT="4913" marB="0" anchor="ctr"/>
                </a:tc>
                <a:tc>
                  <a:txBody>
                    <a:bodyPr/>
                    <a:lstStyle/>
                    <a:p>
                      <a:pPr algn="l" rtl="0" fontAlgn="ctr"/>
                      <a:r>
                        <a:rPr lang="en-US" sz="1000" u="none" strike="noStrike">
                          <a:effectLst/>
                        </a:rPr>
                        <a:t>Surcharge </a:t>
                      </a:r>
                      <a:r>
                        <a:rPr lang="en-US" sz="1000" u="none" strike="noStrike" smtClean="0">
                          <a:effectLst/>
                        </a:rPr>
                        <a:t>- </a:t>
                      </a:r>
                      <a:r>
                        <a:rPr lang="en-US" sz="1000" u="none" strike="noStrike" dirty="0">
                          <a:effectLst/>
                        </a:rPr>
                        <a:t>Late filing fee, search fee, examination fee or oath or declaration, or application filed without at least one claim or by reference</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fontAlgn="ctr"/>
                      <a:r>
                        <a:rPr lang="en-US" sz="1000" u="none" strike="noStrike" dirty="0" smtClean="0">
                          <a:effectLst/>
                        </a:rPr>
                        <a:t>--</a:t>
                      </a:r>
                      <a:r>
                        <a:rPr lang="en-US" sz="1000" u="none" strike="noStrike" dirty="0">
                          <a:effectLst/>
                        </a:rPr>
                        <a:t> </a:t>
                      </a:r>
                      <a:endParaRPr lang="en-US" sz="1000" b="0" i="0" u="none" strike="noStrike" dirty="0">
                        <a:solidFill>
                          <a:srgbClr val="000000"/>
                        </a:solidFill>
                        <a:effectLst/>
                        <a:latin typeface="Arial"/>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a:effectLst/>
                        </a:rPr>
                        <a:t>$140 </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$160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fontAlgn="b"/>
                      <a:r>
                        <a:rPr lang="en-US" sz="1000" u="none" strike="noStrike" dirty="0">
                          <a:effectLst/>
                        </a:rPr>
                        <a:t>+$20</a:t>
                      </a:r>
                      <a:endParaRPr lang="en-US" sz="1000" b="0" i="0" u="none" strike="noStrike" dirty="0">
                        <a:solidFill>
                          <a:srgbClr val="000000"/>
                        </a:solidFill>
                        <a:effectLst/>
                        <a:latin typeface="Calibr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smtClean="0">
                          <a:effectLst/>
                        </a:rPr>
                        <a:t>+14</a:t>
                      </a:r>
                      <a:r>
                        <a:rPr lang="en-US" sz="1000" u="none" strike="noStrike" dirty="0">
                          <a:effectLst/>
                        </a:rPr>
                        <a:t>%</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r>
              <a:tr h="190946">
                <a:tc>
                  <a:txBody>
                    <a:bodyPr/>
                    <a:lstStyle/>
                    <a:p>
                      <a:pPr algn="ctr" rtl="0" fontAlgn="ctr"/>
                      <a:r>
                        <a:rPr lang="en-US" sz="1000" u="none" strike="noStrike">
                          <a:effectLst/>
                        </a:rPr>
                        <a:t>1811</a:t>
                      </a:r>
                      <a:endParaRPr lang="en-US" sz="1000" b="1" i="0" u="none" strike="noStrike">
                        <a:solidFill>
                          <a:srgbClr val="FFFFFF"/>
                        </a:solidFill>
                        <a:effectLst/>
                        <a:latin typeface="Calibri"/>
                      </a:endParaRPr>
                    </a:p>
                  </a:txBody>
                  <a:tcPr marL="4913" marR="4913" marT="4913" marB="0" anchor="ctr"/>
                </a:tc>
                <a:tc>
                  <a:txBody>
                    <a:bodyPr/>
                    <a:lstStyle/>
                    <a:p>
                      <a:pPr algn="l" rtl="0" fontAlgn="ctr"/>
                      <a:r>
                        <a:rPr lang="en-US" sz="1000" u="none" strike="noStrike">
                          <a:effectLst/>
                        </a:rPr>
                        <a:t>Certificate of correction</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$74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$100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$150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a:effectLst/>
                        </a:rPr>
                        <a:t>+$50</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smtClean="0">
                          <a:effectLst/>
                        </a:rPr>
                        <a:t>+50</a:t>
                      </a:r>
                      <a:r>
                        <a:rPr lang="en-US" sz="1000" u="none" strike="noStrike" dirty="0">
                          <a:effectLst/>
                        </a:rPr>
                        <a:t>%</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r>
              <a:tr h="319617">
                <a:tc>
                  <a:txBody>
                    <a:bodyPr/>
                    <a:lstStyle/>
                    <a:p>
                      <a:pPr algn="ctr" rtl="0" fontAlgn="ctr"/>
                      <a:r>
                        <a:rPr lang="en-US" sz="1000" u="none" strike="noStrike">
                          <a:effectLst/>
                        </a:rPr>
                        <a:t>1816</a:t>
                      </a:r>
                      <a:endParaRPr lang="en-US" sz="1000" b="1" i="0" u="none" strike="noStrike">
                        <a:solidFill>
                          <a:srgbClr val="FFFFFF"/>
                        </a:solidFill>
                        <a:effectLst/>
                        <a:latin typeface="Calibri"/>
                      </a:endParaRPr>
                    </a:p>
                  </a:txBody>
                  <a:tcPr marL="4913" marR="4913" marT="4913" marB="0" anchor="ctr"/>
                </a:tc>
                <a:tc>
                  <a:txBody>
                    <a:bodyPr/>
                    <a:lstStyle/>
                    <a:p>
                      <a:pPr algn="l" rtl="0" fontAlgn="ctr"/>
                      <a:r>
                        <a:rPr lang="en-US" sz="1000" u="none" strike="noStrike">
                          <a:effectLst/>
                        </a:rPr>
                        <a:t>Processing fee for correcting inventorship in a patent</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fontAlgn="ctr"/>
                      <a:r>
                        <a:rPr lang="en-US" sz="1000" u="none" strike="noStrike" dirty="0" smtClean="0">
                          <a:effectLst/>
                        </a:rPr>
                        <a:t>--</a:t>
                      </a:r>
                      <a:r>
                        <a:rPr lang="en-US" sz="1000" u="none" strike="noStrike" dirty="0">
                          <a:effectLst/>
                        </a:rPr>
                        <a:t> </a:t>
                      </a:r>
                      <a:endParaRPr lang="en-US" sz="1000" b="0" i="0" u="none" strike="noStrike" dirty="0">
                        <a:solidFill>
                          <a:srgbClr val="000000"/>
                        </a:solidFill>
                        <a:effectLst/>
                        <a:latin typeface="Arial"/>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$130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$150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fontAlgn="b"/>
                      <a:r>
                        <a:rPr lang="en-US" sz="1000" u="none" strike="noStrike" dirty="0">
                          <a:effectLst/>
                        </a:rPr>
                        <a:t>+$20</a:t>
                      </a:r>
                      <a:endParaRPr lang="en-US" sz="1000" b="0" i="0" u="none" strike="noStrike" dirty="0">
                        <a:solidFill>
                          <a:srgbClr val="000000"/>
                        </a:solidFill>
                        <a:effectLst/>
                        <a:latin typeface="Calibr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smtClean="0">
                          <a:effectLst/>
                        </a:rPr>
                        <a:t>+15</a:t>
                      </a:r>
                      <a:r>
                        <a:rPr lang="en-US" sz="1000" u="none" strike="noStrike" dirty="0">
                          <a:effectLst/>
                        </a:rPr>
                        <a:t>%</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r>
              <a:tr h="319617">
                <a:tc>
                  <a:txBody>
                    <a:bodyPr/>
                    <a:lstStyle/>
                    <a:p>
                      <a:pPr algn="ctr" rtl="0" fontAlgn="ctr"/>
                      <a:r>
                        <a:rPr lang="en-US" sz="1000" u="none" strike="noStrike">
                          <a:effectLst/>
                        </a:rPr>
                        <a:t>New Fee</a:t>
                      </a:r>
                      <a:endParaRPr lang="en-US" sz="1000" b="1" i="0" u="none" strike="noStrike">
                        <a:solidFill>
                          <a:srgbClr val="FFFFFF"/>
                        </a:solidFill>
                        <a:effectLst/>
                        <a:latin typeface="Calibri"/>
                      </a:endParaRPr>
                    </a:p>
                  </a:txBody>
                  <a:tcPr marL="4913" marR="4913" marT="4913" marB="0" anchor="ctr"/>
                </a:tc>
                <a:tc>
                  <a:txBody>
                    <a:bodyPr/>
                    <a:lstStyle/>
                    <a:p>
                      <a:pPr algn="l" rtl="0" fontAlgn="ctr"/>
                      <a:r>
                        <a:rPr lang="en-US" sz="1000" u="none" strike="noStrike">
                          <a:effectLst/>
                        </a:rPr>
                        <a:t>Late Filing of Sequence Listing in International Application</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fontAlgn="ctr"/>
                      <a:r>
                        <a:rPr lang="en-US" sz="1000" u="none" strike="noStrike" dirty="0">
                          <a:effectLst/>
                        </a:rPr>
                        <a:t> </a:t>
                      </a:r>
                      <a:r>
                        <a:rPr lang="en-US" sz="1000" u="none" strike="noStrike" dirty="0" smtClean="0">
                          <a:effectLst/>
                        </a:rPr>
                        <a:t>--</a:t>
                      </a:r>
                      <a:endParaRPr lang="en-US" sz="1000" b="0" i="0" u="none" strike="noStrike" dirty="0">
                        <a:solidFill>
                          <a:srgbClr val="000000"/>
                        </a:solidFill>
                        <a:effectLst/>
                        <a:latin typeface="Arial"/>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smtClean="0">
                          <a:effectLst/>
                        </a:rPr>
                        <a:t>-</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$300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fontAlgn="ctr"/>
                      <a:r>
                        <a:rPr lang="en-US" sz="1000" u="none" strike="noStrike" dirty="0">
                          <a:effectLst/>
                        </a:rPr>
                        <a:t> </a:t>
                      </a:r>
                      <a:endParaRPr lang="en-US" sz="1000" b="0" i="0" u="none" strike="noStrike" dirty="0">
                        <a:solidFill>
                          <a:srgbClr val="000000"/>
                        </a:solidFill>
                        <a:effectLst/>
                        <a:latin typeface="Arial"/>
                      </a:endParaRPr>
                    </a:p>
                  </a:txBody>
                  <a:tcPr marL="4913" marR="4913" marT="4913" marB="0" anchor="ctr">
                    <a:solidFill>
                      <a:schemeClr val="accent1">
                        <a:lumMod val="20000"/>
                        <a:lumOff val="80000"/>
                      </a:schemeClr>
                    </a:solidFill>
                  </a:tcPr>
                </a:tc>
                <a:tc>
                  <a:txBody>
                    <a:bodyPr/>
                    <a:lstStyle/>
                    <a:p>
                      <a:pPr algn="ctr" fontAlgn="ctr"/>
                      <a:r>
                        <a:rPr lang="en-US" sz="1000" u="none" strike="noStrike">
                          <a:effectLst/>
                        </a:rPr>
                        <a:t> </a:t>
                      </a:r>
                      <a:endParaRPr lang="en-US" sz="1000" b="0" i="0" u="none" strike="noStrike">
                        <a:solidFill>
                          <a:srgbClr val="000000"/>
                        </a:solidFill>
                        <a:effectLst/>
                        <a:latin typeface="Arial"/>
                      </a:endParaRPr>
                    </a:p>
                  </a:txBody>
                  <a:tcPr marL="4913" marR="4913" marT="4913" marB="0" anchor="ctr">
                    <a:solidFill>
                      <a:schemeClr val="accent1">
                        <a:lumMod val="20000"/>
                        <a:lumOff val="80000"/>
                      </a:schemeClr>
                    </a:solidFill>
                  </a:tcPr>
                </a:tc>
              </a:tr>
              <a:tr h="190946">
                <a:tc>
                  <a:txBody>
                    <a:bodyPr/>
                    <a:lstStyle/>
                    <a:p>
                      <a:pPr algn="ctr" rtl="0" fontAlgn="ctr"/>
                      <a:r>
                        <a:rPr lang="en-US" sz="1000" u="none" strike="noStrike" dirty="0" smtClean="0">
                          <a:effectLst/>
                        </a:rPr>
                        <a:t>1005</a:t>
                      </a:r>
                      <a:endParaRPr lang="en-US" sz="1000" b="1" i="0" u="none" strike="noStrike" dirty="0">
                        <a:solidFill>
                          <a:srgbClr val="FFFFFF"/>
                        </a:solidFill>
                        <a:effectLst/>
                        <a:latin typeface="Segoe UI"/>
                      </a:endParaRPr>
                    </a:p>
                  </a:txBody>
                  <a:tcPr marL="4913" marR="4913" marT="4913" marB="0" anchor="ctr"/>
                </a:tc>
                <a:tc>
                  <a:txBody>
                    <a:bodyPr/>
                    <a:lstStyle/>
                    <a:p>
                      <a:pPr algn="l" rtl="0" fontAlgn="ctr"/>
                      <a:r>
                        <a:rPr lang="en-US" sz="1000" u="none" strike="noStrike">
                          <a:effectLst/>
                        </a:rPr>
                        <a:t>Provisional application filing fee</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a:effectLst/>
                        </a:rPr>
                        <a:t>$144 </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$260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$280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fontAlgn="b"/>
                      <a:r>
                        <a:rPr lang="en-US" sz="1000" u="none" strike="noStrike" dirty="0">
                          <a:effectLst/>
                        </a:rPr>
                        <a:t>+$20</a:t>
                      </a:r>
                      <a:endParaRPr lang="en-US" sz="1000" b="0" i="0" u="none" strike="noStrike" dirty="0">
                        <a:solidFill>
                          <a:srgbClr val="000000"/>
                        </a:solidFill>
                        <a:effectLst/>
                        <a:latin typeface="Calibr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smtClean="0">
                          <a:effectLst/>
                        </a:rPr>
                        <a:t>+8</a:t>
                      </a:r>
                      <a:r>
                        <a:rPr lang="en-US" sz="1000" u="none" strike="noStrike" dirty="0">
                          <a:effectLst/>
                        </a:rPr>
                        <a:t>%</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r>
              <a:tr h="190946">
                <a:tc>
                  <a:txBody>
                    <a:bodyPr/>
                    <a:lstStyle/>
                    <a:p>
                      <a:pPr algn="ctr" rtl="0" fontAlgn="ctr"/>
                      <a:r>
                        <a:rPr lang="en-US" sz="1000" u="none" strike="noStrike" dirty="0" smtClean="0">
                          <a:effectLst/>
                        </a:rPr>
                        <a:t>1017</a:t>
                      </a:r>
                      <a:endParaRPr lang="en-US" sz="1000" b="1" i="0" u="none" strike="noStrike" dirty="0">
                        <a:solidFill>
                          <a:srgbClr val="FFFFFF"/>
                        </a:solidFill>
                        <a:effectLst/>
                        <a:latin typeface="Calibri"/>
                      </a:endParaRPr>
                    </a:p>
                  </a:txBody>
                  <a:tcPr marL="4913" marR="4913" marT="4913" marB="0" anchor="ctr"/>
                </a:tc>
                <a:tc>
                  <a:txBody>
                    <a:bodyPr/>
                    <a:lstStyle/>
                    <a:p>
                      <a:pPr algn="l" rtl="0" fontAlgn="ctr"/>
                      <a:r>
                        <a:rPr lang="en-US" sz="1000" u="none" strike="noStrike" dirty="0">
                          <a:effectLst/>
                        </a:rPr>
                        <a:t>Basic Filing </a:t>
                      </a:r>
                      <a:r>
                        <a:rPr lang="en-US" sz="1000" u="none" strike="noStrike" dirty="0" smtClean="0">
                          <a:effectLst/>
                        </a:rPr>
                        <a:t>Fee- </a:t>
                      </a:r>
                      <a:r>
                        <a:rPr lang="en-US" sz="1000" u="none" strike="noStrike" dirty="0">
                          <a:effectLst/>
                        </a:rPr>
                        <a:t>Design (CPA)</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fontAlgn="b"/>
                      <a:r>
                        <a:rPr lang="en-US" sz="1000" u="none" strike="noStrike" dirty="0">
                          <a:effectLst/>
                        </a:rPr>
                        <a:t>$772 </a:t>
                      </a:r>
                      <a:endParaRPr lang="en-US" sz="1000" b="0" i="0" u="none" strike="noStrike" dirty="0">
                        <a:solidFill>
                          <a:srgbClr val="000000"/>
                        </a:solidFill>
                        <a:effectLst/>
                        <a:latin typeface="Calibr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$180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$200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fontAlgn="b"/>
                      <a:r>
                        <a:rPr lang="en-US" sz="1000" u="none" strike="noStrike" dirty="0">
                          <a:effectLst/>
                        </a:rPr>
                        <a:t>+$20</a:t>
                      </a:r>
                      <a:endParaRPr lang="en-US" sz="1000" b="0" i="0" u="none" strike="noStrike" dirty="0">
                        <a:solidFill>
                          <a:srgbClr val="000000"/>
                        </a:solidFill>
                        <a:effectLst/>
                        <a:latin typeface="Calibr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smtClean="0">
                          <a:effectLst/>
                        </a:rPr>
                        <a:t>+11</a:t>
                      </a:r>
                      <a:r>
                        <a:rPr lang="en-US" sz="1000" u="none" strike="noStrike" dirty="0">
                          <a:effectLst/>
                        </a:rPr>
                        <a:t>%</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r>
              <a:tr h="185160">
                <a:tc>
                  <a:txBody>
                    <a:bodyPr/>
                    <a:lstStyle/>
                    <a:p>
                      <a:pPr algn="ctr" rtl="0" fontAlgn="ctr"/>
                      <a:r>
                        <a:rPr lang="en-US" sz="1000" u="none" strike="noStrike" dirty="0" smtClean="0">
                          <a:effectLst/>
                        </a:rPr>
                        <a:t>1019</a:t>
                      </a:r>
                      <a:endParaRPr lang="en-US" sz="1000" b="1" i="0" u="none" strike="noStrike" dirty="0">
                        <a:solidFill>
                          <a:srgbClr val="FFFFFF"/>
                        </a:solidFill>
                        <a:effectLst/>
                        <a:latin typeface="Calibri"/>
                      </a:endParaRPr>
                    </a:p>
                  </a:txBody>
                  <a:tcPr marL="4913" marR="4913" marT="4913" marB="0" anchor="ctr"/>
                </a:tc>
                <a:tc>
                  <a:txBody>
                    <a:bodyPr/>
                    <a:lstStyle/>
                    <a:p>
                      <a:pPr algn="l" rtl="0" fontAlgn="ctr"/>
                      <a:r>
                        <a:rPr lang="en-US" sz="1000" u="none" strike="noStrike" dirty="0">
                          <a:effectLst/>
                        </a:rPr>
                        <a:t>Basic </a:t>
                      </a:r>
                      <a:r>
                        <a:rPr lang="en-US" sz="1000" u="none" strike="noStrike">
                          <a:effectLst/>
                        </a:rPr>
                        <a:t>Filing </a:t>
                      </a:r>
                      <a:r>
                        <a:rPr lang="en-US" sz="1000" u="none" strike="noStrike" smtClean="0">
                          <a:effectLst/>
                        </a:rPr>
                        <a:t>Fee- </a:t>
                      </a:r>
                      <a:r>
                        <a:rPr lang="en-US" sz="1000" u="none" strike="noStrike" dirty="0">
                          <a:effectLst/>
                        </a:rPr>
                        <a:t>Design Reissue (CPA)</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fontAlgn="b"/>
                      <a:r>
                        <a:rPr lang="en-US" sz="1000" u="none" strike="noStrike" dirty="0">
                          <a:effectLst/>
                        </a:rPr>
                        <a:t>$772 </a:t>
                      </a:r>
                      <a:endParaRPr lang="en-US" sz="1000" b="0" i="0" u="none" strike="noStrike" dirty="0">
                        <a:solidFill>
                          <a:srgbClr val="000000"/>
                        </a:solidFill>
                        <a:effectLst/>
                        <a:latin typeface="Calibr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$280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$300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fontAlgn="b"/>
                      <a:r>
                        <a:rPr lang="en-US" sz="1000" u="none" strike="noStrike" dirty="0">
                          <a:effectLst/>
                        </a:rPr>
                        <a:t>+$20</a:t>
                      </a:r>
                      <a:endParaRPr lang="en-US" sz="1000" b="0" i="0" u="none" strike="noStrike" dirty="0">
                        <a:solidFill>
                          <a:srgbClr val="000000"/>
                        </a:solidFill>
                        <a:effectLst/>
                        <a:latin typeface="Calibr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smtClean="0">
                          <a:effectLst/>
                        </a:rPr>
                        <a:t>+7</a:t>
                      </a:r>
                      <a:r>
                        <a:rPr lang="en-US" sz="1000" u="none" strike="noStrike" dirty="0">
                          <a:effectLst/>
                        </a:rPr>
                        <a:t>%</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r>
              <a:tr h="376107">
                <a:tc>
                  <a:txBody>
                    <a:bodyPr/>
                    <a:lstStyle/>
                    <a:p>
                      <a:pPr algn="ctr" rtl="0" fontAlgn="ctr"/>
                      <a:r>
                        <a:rPr lang="en-US" sz="1000" u="none" strike="noStrike" dirty="0" smtClean="0">
                          <a:effectLst/>
                        </a:rPr>
                        <a:t>1558</a:t>
                      </a:r>
                      <a:endParaRPr lang="en-US" sz="1000" b="1" i="0" u="none" strike="noStrike" dirty="0">
                        <a:solidFill>
                          <a:srgbClr val="FFFFFF"/>
                        </a:solidFill>
                        <a:effectLst/>
                        <a:latin typeface="Calibri"/>
                      </a:endParaRPr>
                    </a:p>
                  </a:txBody>
                  <a:tcPr marL="4913" marR="4913" marT="4913" marB="0" anchor="ctr"/>
                </a:tc>
                <a:tc>
                  <a:txBody>
                    <a:bodyPr/>
                    <a:lstStyle/>
                    <a:p>
                      <a:pPr algn="l" rtl="0" fontAlgn="ctr"/>
                      <a:r>
                        <a:rPr lang="en-US" sz="1000" u="none" strike="noStrike">
                          <a:effectLst/>
                        </a:rPr>
                        <a:t>Petition for the delayed payment of the fee for maintaining a patent in force</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a:effectLst/>
                        </a:rPr>
                        <a:t>$113 </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$1,700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$2,000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a:effectLst/>
                        </a:rPr>
                        <a:t>+$300</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smtClean="0">
                          <a:effectLst/>
                        </a:rPr>
                        <a:t>+18</a:t>
                      </a:r>
                      <a:r>
                        <a:rPr lang="en-US" sz="1000" u="none" strike="noStrike" dirty="0">
                          <a:effectLst/>
                        </a:rPr>
                        <a:t>%</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r>
              <a:tr h="757498">
                <a:tc>
                  <a:txBody>
                    <a:bodyPr/>
                    <a:lstStyle/>
                    <a:p>
                      <a:pPr algn="ctr" rtl="0" fontAlgn="ctr"/>
                      <a:r>
                        <a:rPr lang="en-US" sz="1000" u="none" strike="noStrike" dirty="0" smtClean="0">
                          <a:effectLst/>
                        </a:rPr>
                        <a:t>1453</a:t>
                      </a:r>
                      <a:endParaRPr lang="en-US" sz="1000" b="1" i="0" u="none" strike="noStrike" dirty="0">
                        <a:solidFill>
                          <a:srgbClr val="FFFFFF"/>
                        </a:solidFill>
                        <a:effectLst/>
                        <a:latin typeface="Calibri"/>
                      </a:endParaRPr>
                    </a:p>
                  </a:txBody>
                  <a:tcPr marL="4913" marR="4913" marT="4913" marB="0" anchor="ctr"/>
                </a:tc>
                <a:tc>
                  <a:txBody>
                    <a:bodyPr/>
                    <a:lstStyle/>
                    <a:p>
                      <a:pPr algn="l" rtl="0" fontAlgn="ctr"/>
                      <a:r>
                        <a:rPr lang="en-US" sz="1000" b="0" i="0" u="none" strike="noStrike" dirty="0" smtClean="0">
                          <a:solidFill>
                            <a:schemeClr val="dk1"/>
                          </a:solidFill>
                          <a:effectLst/>
                          <a:latin typeface="+mn-lt"/>
                        </a:rPr>
                        <a:t>Petition</a:t>
                      </a:r>
                      <a:r>
                        <a:rPr lang="en-US" sz="1000" b="0" i="0" u="none" strike="noStrike" baseline="0" dirty="0" smtClean="0">
                          <a:solidFill>
                            <a:schemeClr val="dk1"/>
                          </a:solidFill>
                          <a:effectLst/>
                          <a:latin typeface="+mn-lt"/>
                        </a:rPr>
                        <a:t> for the revival of an abandoned application for a patent, for the delayed payment of the fee for issuing each patent, or for the delayed response by the patent owner in any reexamination proceeding</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a:effectLst/>
                        </a:rPr>
                        <a:t>$211 </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$1,700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$2,000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a:effectLst/>
                        </a:rPr>
                        <a:t>+$300</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smtClean="0">
                          <a:effectLst/>
                        </a:rPr>
                        <a:t>+18</a:t>
                      </a:r>
                      <a:r>
                        <a:rPr lang="en-US" sz="1000" u="none" strike="noStrike" dirty="0">
                          <a:effectLst/>
                        </a:rPr>
                        <a:t>%</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r>
              <a:tr h="456440">
                <a:tc>
                  <a:txBody>
                    <a:bodyPr/>
                    <a:lstStyle/>
                    <a:p>
                      <a:pPr algn="ctr" rtl="0" fontAlgn="ctr"/>
                      <a:r>
                        <a:rPr lang="en-US" sz="1000" u="none" strike="noStrike" dirty="0" smtClean="0">
                          <a:effectLst/>
                        </a:rPr>
                        <a:t>1454</a:t>
                      </a:r>
                      <a:endParaRPr lang="en-US" sz="1000" b="1" i="0" u="none" strike="noStrike" dirty="0">
                        <a:solidFill>
                          <a:srgbClr val="FFFFFF"/>
                        </a:solidFill>
                        <a:effectLst/>
                        <a:latin typeface="Calibri"/>
                      </a:endParaRPr>
                    </a:p>
                  </a:txBody>
                  <a:tcPr marL="4913" marR="4913" marT="4913" marB="0" anchor="ctr"/>
                </a:tc>
                <a:tc>
                  <a:txBody>
                    <a:bodyPr/>
                    <a:lstStyle/>
                    <a:p>
                      <a:pPr algn="l" rtl="0" fontAlgn="ctr"/>
                      <a:r>
                        <a:rPr lang="en-US" sz="1000" u="none" strike="noStrike" dirty="0" smtClean="0">
                          <a:effectLst/>
                        </a:rPr>
                        <a:t>Petition</a:t>
                      </a:r>
                      <a:r>
                        <a:rPr lang="en-US" sz="1000" u="none" strike="noStrike" baseline="0" dirty="0" smtClean="0">
                          <a:effectLst/>
                        </a:rPr>
                        <a:t> for the delayed submission of a priority or benefit claim, or to restore the right of priority or benefit</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a:effectLst/>
                        </a:rPr>
                        <a:t>$211 </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$1,700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a:effectLst/>
                        </a:rPr>
                        <a:t>$2,000 </a:t>
                      </a:r>
                      <a:endParaRPr lang="en-US" sz="1000" b="0" i="0" u="none" strike="noStrike">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a:effectLst/>
                        </a:rPr>
                        <a:t>+$300</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smtClean="0">
                          <a:effectLst/>
                        </a:rPr>
                        <a:t>+18</a:t>
                      </a:r>
                      <a:r>
                        <a:rPr lang="en-US" sz="1000" u="none" strike="noStrike" dirty="0">
                          <a:effectLst/>
                        </a:rPr>
                        <a:t>%</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r>
              <a:tr h="456440">
                <a:tc>
                  <a:txBody>
                    <a:bodyPr/>
                    <a:lstStyle/>
                    <a:p>
                      <a:pPr algn="ctr" rtl="0" fontAlgn="ctr"/>
                      <a:r>
                        <a:rPr lang="en-US" sz="1000" u="none" strike="noStrike" dirty="0" smtClean="0">
                          <a:effectLst/>
                        </a:rPr>
                        <a:t>1784</a:t>
                      </a:r>
                      <a:endParaRPr lang="en-US" sz="1000" b="1" i="0" u="none" strike="noStrike" dirty="0">
                        <a:solidFill>
                          <a:srgbClr val="FFFFFF"/>
                        </a:solidFill>
                        <a:effectLst/>
                        <a:latin typeface="Calibri"/>
                      </a:endParaRPr>
                    </a:p>
                  </a:txBody>
                  <a:tcPr marL="4913" marR="4913" marT="4913" marB="0" anchor="ctr"/>
                </a:tc>
                <a:tc>
                  <a:txBody>
                    <a:bodyPr/>
                    <a:lstStyle/>
                    <a:p>
                      <a:pPr algn="l" rtl="0" fontAlgn="ctr"/>
                      <a:r>
                        <a:rPr lang="en-US" sz="1000" b="0" i="0" u="none" strike="noStrike" dirty="0" smtClean="0">
                          <a:solidFill>
                            <a:schemeClr val="dk1"/>
                          </a:solidFill>
                          <a:effectLst/>
                          <a:latin typeface="+mn-lt"/>
                        </a:rPr>
                        <a:t>Petition</a:t>
                      </a:r>
                      <a:r>
                        <a:rPr lang="en-US" sz="1000" b="0" i="0" u="none" strike="noStrike" baseline="0" dirty="0" smtClean="0">
                          <a:solidFill>
                            <a:schemeClr val="dk1"/>
                          </a:solidFill>
                          <a:effectLst/>
                          <a:latin typeface="+mn-lt"/>
                        </a:rPr>
                        <a:t> to excuse applicant’s failure to act within prescribed time limits in an international design application</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fontAlgn="ctr"/>
                      <a:r>
                        <a:rPr lang="en-US" sz="1000" u="none" strike="noStrike" dirty="0" smtClean="0">
                          <a:effectLst/>
                        </a:rPr>
                        <a:t>--</a:t>
                      </a:r>
                      <a:r>
                        <a:rPr lang="en-US" sz="1000" u="none" strike="noStrike" dirty="0">
                          <a:effectLst/>
                        </a:rPr>
                        <a:t> </a:t>
                      </a:r>
                      <a:endParaRPr lang="en-US" sz="1000" b="0" i="0" u="none" strike="noStrike" dirty="0">
                        <a:solidFill>
                          <a:srgbClr val="000000"/>
                        </a:solidFill>
                        <a:effectLst/>
                        <a:latin typeface="Arial"/>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a:effectLst/>
                        </a:rPr>
                        <a:t>$1,700 </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a:effectLst/>
                        </a:rPr>
                        <a:t>$2,000 </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a:effectLst/>
                        </a:rPr>
                        <a:t>+$300</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c>
                  <a:txBody>
                    <a:bodyPr/>
                    <a:lstStyle/>
                    <a:p>
                      <a:pPr algn="ctr" rtl="0" fontAlgn="ctr"/>
                      <a:r>
                        <a:rPr lang="en-US" sz="1000" u="none" strike="noStrike" dirty="0" smtClean="0">
                          <a:effectLst/>
                        </a:rPr>
                        <a:t>+18</a:t>
                      </a:r>
                      <a:r>
                        <a:rPr lang="en-US" sz="1000" u="none" strike="noStrike" dirty="0">
                          <a:effectLst/>
                        </a:rPr>
                        <a:t>%</a:t>
                      </a:r>
                      <a:endParaRPr lang="en-US" sz="1000" b="0" i="0" u="none" strike="noStrike" dirty="0">
                        <a:solidFill>
                          <a:srgbClr val="00246C"/>
                        </a:solidFill>
                        <a:effectLst/>
                        <a:latin typeface="Segoe UI"/>
                      </a:endParaRPr>
                    </a:p>
                  </a:txBody>
                  <a:tcPr marL="4913" marR="4913" marT="4913" marB="0" anchor="ctr">
                    <a:solidFill>
                      <a:schemeClr val="accent1">
                        <a:lumMod val="20000"/>
                        <a:lumOff val="80000"/>
                      </a:schemeClr>
                    </a:solidFill>
                  </a:tcPr>
                </a:tc>
              </a:tr>
            </a:tbl>
          </a:graphicData>
        </a:graphic>
      </p:graphicFrame>
    </p:spTree>
    <p:extLst>
      <p:ext uri="{BB962C8B-B14F-4D97-AF65-F5344CB8AC3E}">
        <p14:creationId xmlns:p14="http://schemas.microsoft.com/office/powerpoint/2010/main" val="22761269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283363"/>
            <a:ext cx="8915401" cy="884058"/>
          </a:xfrm>
        </p:spPr>
        <p:txBody>
          <a:bodyPr>
            <a:normAutofit/>
          </a:bodyPr>
          <a:lstStyle/>
          <a:p>
            <a:r>
              <a:rPr lang="en-US" sz="3600" dirty="0" smtClean="0"/>
              <a:t>Other Patent Fees</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t>86</a:t>
            </a:fld>
            <a:endParaRPr lang="en-US" dirty="0"/>
          </a:p>
        </p:txBody>
      </p:sp>
      <p:sp>
        <p:nvSpPr>
          <p:cNvPr id="5" name="Content Placeholder 2"/>
          <p:cNvSpPr>
            <a:spLocks noGrp="1"/>
          </p:cNvSpPr>
          <p:nvPr>
            <p:ph idx="1"/>
          </p:nvPr>
        </p:nvSpPr>
        <p:spPr>
          <a:xfrm>
            <a:off x="238125" y="4314029"/>
            <a:ext cx="8753475" cy="1430339"/>
          </a:xfrm>
        </p:spPr>
        <p:txBody>
          <a:bodyPr/>
          <a:lstStyle/>
          <a:p>
            <a:r>
              <a:rPr lang="en-US" sz="1800" dirty="0"/>
              <a:t>The </a:t>
            </a:r>
            <a:r>
              <a:rPr lang="en-US" sz="1800" dirty="0" smtClean="0"/>
              <a:t>increases to fees are inflationary increases intended </a:t>
            </a:r>
            <a:r>
              <a:rPr lang="en-US" sz="1800" dirty="0"/>
              <a:t>to help recover </a:t>
            </a:r>
            <a:r>
              <a:rPr lang="en-US" sz="1800" dirty="0" smtClean="0"/>
              <a:t>costs for performing these services.</a:t>
            </a:r>
          </a:p>
          <a:p>
            <a:r>
              <a:rPr lang="en-US" sz="1800" dirty="0"/>
              <a:t>The services for the two fees being discontinued will be available free of charge via USPTO’s new fee processing </a:t>
            </a:r>
            <a:r>
              <a:rPr lang="en-US" sz="1800" dirty="0" smtClean="0"/>
              <a:t>system.</a:t>
            </a:r>
          </a:p>
          <a:p>
            <a:endParaRPr lang="en-US" sz="1400" dirty="0"/>
          </a:p>
          <a:p>
            <a:pPr lvl="1"/>
            <a:endParaRPr lang="en-US" sz="2000" dirty="0" smtClean="0"/>
          </a:p>
          <a:p>
            <a:pPr lvl="1"/>
            <a:endParaRPr lang="en-US" sz="2000" dirty="0"/>
          </a:p>
          <a:p>
            <a:pPr lvl="1"/>
            <a:endParaRPr lang="en-US" sz="2000" dirty="0" smtClean="0"/>
          </a:p>
          <a:p>
            <a:pPr lvl="1"/>
            <a:endParaRPr lang="en-US" sz="2000" dirty="0"/>
          </a:p>
          <a:p>
            <a:pPr marL="457200" lvl="1" indent="0">
              <a:buNone/>
            </a:pPr>
            <a:endParaRPr lang="en-US" sz="2000" dirty="0" smtClean="0"/>
          </a:p>
        </p:txBody>
      </p:sp>
      <p:graphicFrame>
        <p:nvGraphicFramePr>
          <p:cNvPr id="6" name="Table 5" title="Other Patent Fees"/>
          <p:cNvGraphicFramePr>
            <a:graphicFrameLocks noGrp="1"/>
          </p:cNvGraphicFramePr>
          <p:nvPr>
            <p:extLst>
              <p:ext uri="{D42A27DB-BD31-4B8C-83A1-F6EECF244321}">
                <p14:modId xmlns:p14="http://schemas.microsoft.com/office/powerpoint/2010/main" val="37248707"/>
              </p:ext>
            </p:extLst>
          </p:nvPr>
        </p:nvGraphicFramePr>
        <p:xfrm>
          <a:off x="238125" y="1016788"/>
          <a:ext cx="8582026" cy="3250411"/>
        </p:xfrm>
        <a:graphic>
          <a:graphicData uri="http://schemas.openxmlformats.org/drawingml/2006/table">
            <a:tbl>
              <a:tblPr firstRow="1" firstCol="1" bandRow="1">
                <a:tableStyleId>{073A0DAA-6AF3-43AB-8588-CEC1D06C72B9}</a:tableStyleId>
              </a:tblPr>
              <a:tblGrid>
                <a:gridCol w="1416898"/>
                <a:gridCol w="2522770"/>
                <a:gridCol w="933080"/>
                <a:gridCol w="1013716"/>
                <a:gridCol w="1013716"/>
                <a:gridCol w="829404"/>
                <a:gridCol w="852442"/>
              </a:tblGrid>
              <a:tr h="802158">
                <a:tc>
                  <a:txBody>
                    <a:bodyPr/>
                    <a:lstStyle/>
                    <a:p>
                      <a:pPr marL="0" marR="0" algn="ctr"/>
                      <a:r>
                        <a:rPr lang="en-US" sz="1200" dirty="0" smtClean="0">
                          <a:effectLst/>
                        </a:rPr>
                        <a:t>Fee </a:t>
                      </a:r>
                      <a:r>
                        <a:rPr lang="en-US" sz="1200" dirty="0">
                          <a:effectLst/>
                        </a:rPr>
                        <a:t>Code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r>
                        <a:rPr lang="en-US" sz="1200" dirty="0" smtClean="0">
                          <a:effectLst/>
                        </a:rPr>
                        <a:t>Description</a:t>
                      </a:r>
                      <a:endParaRPr lang="en-US" sz="1200" baseline="300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Historical Cost</a:t>
                      </a:r>
                      <a:endParaRPr lang="en-US" sz="1200" dirty="0">
                        <a:effectLst/>
                      </a:endParaRPr>
                    </a:p>
                    <a:p>
                      <a:pPr marL="0" marR="0" algn="ctr">
                        <a:spcBef>
                          <a:spcPts val="0"/>
                        </a:spcBef>
                        <a:spcAft>
                          <a:spcPts val="0"/>
                        </a:spcAft>
                      </a:pPr>
                      <a:r>
                        <a:rPr lang="en-US" sz="1200" dirty="0" smtClean="0">
                          <a:effectLst/>
                        </a:rPr>
                        <a:t>(2014)</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Current Large</a:t>
                      </a:r>
                      <a:r>
                        <a:rPr lang="en-US" sz="1200" baseline="0" dirty="0" smtClean="0">
                          <a:effectLst/>
                        </a:rPr>
                        <a:t> Entity </a:t>
                      </a:r>
                      <a:r>
                        <a:rPr lang="en-US" sz="1200" dirty="0" smtClean="0">
                          <a:effectLst/>
                        </a:rPr>
                        <a:t>Fee</a:t>
                      </a:r>
                      <a:r>
                        <a:rPr lang="en-US" sz="1200" dirty="0">
                          <a:effectLst/>
                        </a:rPr>
                        <a:t> </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Proposed Large Entity Fee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latin typeface="Calibri"/>
                          <a:ea typeface="Times New Roman"/>
                          <a:cs typeface="Times New Roman"/>
                        </a:rPr>
                        <a:t>Dollar Change</a:t>
                      </a:r>
                      <a:endParaRPr lang="en-US" sz="1200" dirty="0">
                        <a:effectLst/>
                        <a:latin typeface="Calibri"/>
                        <a:ea typeface="Times New Roman"/>
                        <a:cs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1200" dirty="0" smtClean="0">
                          <a:effectLst/>
                        </a:rPr>
                        <a:t>Percent </a:t>
                      </a:r>
                      <a:r>
                        <a:rPr lang="en-US" sz="1200" dirty="0">
                          <a:effectLst/>
                        </a:rPr>
                        <a:t>Change</a:t>
                      </a:r>
                      <a:endParaRPr lang="en-US" sz="1200" dirty="0">
                        <a:effectLst/>
                        <a:latin typeface="Calibri"/>
                        <a:ea typeface="Times New Roman"/>
                        <a:cs typeface="Times New Roman"/>
                      </a:endParaRPr>
                    </a:p>
                  </a:txBody>
                  <a:tcPr marL="68580" marR="68580" marT="0" marB="0" anchor="ctr">
                    <a:solidFill>
                      <a:schemeClr val="accent1"/>
                    </a:solidFill>
                  </a:tcPr>
                </a:tc>
              </a:tr>
              <a:tr h="409434">
                <a:tc>
                  <a:txBody>
                    <a:bodyPr/>
                    <a:lstStyle/>
                    <a:p>
                      <a:pPr marL="0" marR="0" algn="ctr" defTabSz="457200" rtl="0" eaLnBrk="1" fontAlgn="ctr" latinLnBrk="0" hangingPunct="1">
                        <a:lnSpc>
                          <a:spcPct val="100000"/>
                        </a:lnSpc>
                        <a:spcBef>
                          <a:spcPts val="600"/>
                        </a:spcBef>
                        <a:spcAft>
                          <a:spcPts val="600"/>
                        </a:spcAft>
                      </a:pPr>
                      <a:r>
                        <a:rPr lang="en-US" sz="1000" b="1" kern="1200" dirty="0" smtClean="0">
                          <a:solidFill>
                            <a:schemeClr val="lt1"/>
                          </a:solidFill>
                          <a:effectLst/>
                          <a:latin typeface="Calibri"/>
                          <a:ea typeface="Times New Roman"/>
                          <a:cs typeface="Times New Roman"/>
                        </a:rPr>
                        <a:t>8007</a:t>
                      </a:r>
                      <a:endParaRPr lang="en-US" sz="10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Copy of patent application as filed</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$38</a:t>
                      </a: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$20</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$35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+$15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+75%</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r>
              <a:tr h="609975">
                <a:tc>
                  <a:txBody>
                    <a:bodyPr/>
                    <a:lstStyle/>
                    <a:p>
                      <a:pPr marL="0" marR="0" algn="ctr" defTabSz="457200" rtl="0" eaLnBrk="1" fontAlgn="ctr" latinLnBrk="0" hangingPunct="1">
                        <a:lnSpc>
                          <a:spcPct val="100000"/>
                        </a:lnSpc>
                        <a:spcBef>
                          <a:spcPts val="600"/>
                        </a:spcBef>
                        <a:spcAft>
                          <a:spcPts val="600"/>
                        </a:spcAft>
                      </a:pPr>
                      <a:r>
                        <a:rPr lang="en-US" sz="1000" b="1" kern="1200" dirty="0" smtClean="0">
                          <a:solidFill>
                            <a:schemeClr val="lt1"/>
                          </a:solidFill>
                          <a:effectLst/>
                          <a:latin typeface="Calibri"/>
                          <a:ea typeface="Times New Roman"/>
                          <a:cs typeface="Times New Roman"/>
                        </a:rPr>
                        <a:t>8014</a:t>
                      </a:r>
                      <a:endParaRPr lang="en-US" sz="10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For assignment records, abstract of title and certification, per patent</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$38</a:t>
                      </a:r>
                      <a:endParaRPr lang="en-US" sz="10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$25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$35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+$10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+40%</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r>
              <a:tr h="409434">
                <a:tc>
                  <a:txBody>
                    <a:bodyPr/>
                    <a:lstStyle/>
                    <a:p>
                      <a:pPr marL="0" marR="0" algn="ctr" defTabSz="457200" rtl="0" eaLnBrk="1" fontAlgn="ctr" latinLnBrk="0" hangingPunct="1">
                        <a:lnSpc>
                          <a:spcPct val="100000"/>
                        </a:lnSpc>
                        <a:spcBef>
                          <a:spcPts val="600"/>
                        </a:spcBef>
                        <a:spcAft>
                          <a:spcPts val="600"/>
                        </a:spcAft>
                      </a:pPr>
                      <a:r>
                        <a:rPr lang="en-US" sz="1000" b="1" kern="1200" dirty="0" smtClean="0">
                          <a:solidFill>
                            <a:schemeClr val="lt1"/>
                          </a:solidFill>
                          <a:effectLst/>
                          <a:latin typeface="Calibri"/>
                          <a:ea typeface="Times New Roman"/>
                          <a:cs typeface="Times New Roman"/>
                        </a:rPr>
                        <a:t>8016</a:t>
                      </a:r>
                      <a:endParaRPr lang="en-US" sz="10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Uncertified statement re status of maintenance fee payments</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$22</a:t>
                      </a:r>
                      <a:endParaRPr lang="en-US" sz="10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$10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Discontinue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-$10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-100%</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r>
              <a:tr h="810515">
                <a:tc>
                  <a:txBody>
                    <a:bodyPr/>
                    <a:lstStyle/>
                    <a:p>
                      <a:pPr marL="0" marR="0" algn="ctr" defTabSz="457200" rtl="0" eaLnBrk="1" fontAlgn="ctr" latinLnBrk="0" hangingPunct="1">
                        <a:lnSpc>
                          <a:spcPct val="100000"/>
                        </a:lnSpc>
                        <a:spcBef>
                          <a:spcPts val="600"/>
                        </a:spcBef>
                        <a:spcAft>
                          <a:spcPts val="600"/>
                        </a:spcAft>
                      </a:pPr>
                      <a:r>
                        <a:rPr lang="en-US" sz="1000" b="1" kern="1200" dirty="0" smtClean="0">
                          <a:solidFill>
                            <a:schemeClr val="lt1"/>
                          </a:solidFill>
                          <a:effectLst/>
                          <a:latin typeface="Calibri"/>
                          <a:ea typeface="Times New Roman"/>
                          <a:cs typeface="Times New Roman"/>
                        </a:rPr>
                        <a:t>8021</a:t>
                      </a:r>
                      <a:endParaRPr lang="en-US" sz="10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Recording each patent assignment, agreement or other paper, per property – if not submitted electronically</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$7</a:t>
                      </a:r>
                      <a:endParaRPr lang="en-US" sz="10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$40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$50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+$10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 25</a:t>
                      </a:r>
                      <a:r>
                        <a:rPr lang="en-US" sz="1000" kern="1200" dirty="0">
                          <a:solidFill>
                            <a:schemeClr val="tx1"/>
                          </a:solidFill>
                          <a:effectLst/>
                          <a:latin typeface="+mn-lt"/>
                          <a:ea typeface="+mn-ea"/>
                          <a:cs typeface="+mn-cs"/>
                        </a:rPr>
                        <a:t>%</a:t>
                      </a:r>
                    </a:p>
                  </a:txBody>
                  <a:tcPr marL="7620" marR="7620" marT="7620" marB="0" anchor="ctr">
                    <a:solidFill>
                      <a:schemeClr val="accent1">
                        <a:lumMod val="20000"/>
                        <a:lumOff val="80000"/>
                      </a:schemeClr>
                    </a:solidFill>
                  </a:tcPr>
                </a:tc>
              </a:tr>
              <a:tr h="208895">
                <a:tc>
                  <a:txBody>
                    <a:bodyPr/>
                    <a:lstStyle/>
                    <a:p>
                      <a:pPr marL="0" marR="0" algn="ctr" defTabSz="457200" rtl="0" eaLnBrk="1" fontAlgn="ctr" latinLnBrk="0" hangingPunct="1">
                        <a:lnSpc>
                          <a:spcPct val="100000"/>
                        </a:lnSpc>
                        <a:spcBef>
                          <a:spcPts val="600"/>
                        </a:spcBef>
                        <a:spcAft>
                          <a:spcPts val="600"/>
                        </a:spcAft>
                      </a:pPr>
                      <a:r>
                        <a:rPr lang="en-US" sz="1000" b="1" kern="1200" dirty="0" smtClean="0">
                          <a:solidFill>
                            <a:schemeClr val="lt1"/>
                          </a:solidFill>
                          <a:effectLst/>
                          <a:latin typeface="Calibri"/>
                          <a:ea typeface="Times New Roman"/>
                          <a:cs typeface="Times New Roman"/>
                        </a:rPr>
                        <a:t>9021</a:t>
                      </a:r>
                      <a:endParaRPr lang="en-US" sz="1000" b="1" kern="1200" dirty="0">
                        <a:solidFill>
                          <a:schemeClr val="lt1"/>
                        </a:solidFill>
                        <a:effectLst/>
                        <a:latin typeface="Calibri"/>
                        <a:ea typeface="Times New Roman"/>
                        <a:cs typeface="Times New Roman"/>
                      </a:endParaRPr>
                    </a:p>
                  </a:txBody>
                  <a:tcPr marL="7620" marR="7620" marT="7620" marB="0" anchor="ctr">
                    <a:solidFill>
                      <a:schemeClr val="accent1"/>
                    </a:solidFill>
                  </a:tcPr>
                </a:tc>
                <a:tc>
                  <a:txBody>
                    <a:bodyPr/>
                    <a:lstStyle/>
                    <a:p>
                      <a:pPr marL="0" marR="0" algn="l"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Establish deposit account</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a:t>
                      </a:r>
                      <a:endParaRPr lang="en-US" sz="1000"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$10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Discontinue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-$10 </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c>
                  <a:txBody>
                    <a:bodyPr/>
                    <a:lstStyle/>
                    <a:p>
                      <a:pPr marL="0" marR="0" algn="ctr" defTabSz="457200" rtl="0" eaLnBrk="1" fontAlgn="ctr" latinLnBrk="0" hangingPunct="1">
                        <a:lnSpc>
                          <a:spcPct val="100000"/>
                        </a:lnSpc>
                        <a:spcBef>
                          <a:spcPts val="600"/>
                        </a:spcBef>
                        <a:spcAft>
                          <a:spcPts val="600"/>
                        </a:spcAft>
                      </a:pPr>
                      <a:r>
                        <a:rPr lang="en-US" sz="1000" kern="1200" dirty="0" smtClean="0">
                          <a:solidFill>
                            <a:schemeClr val="tx1"/>
                          </a:solidFill>
                          <a:effectLst/>
                          <a:latin typeface="+mn-lt"/>
                          <a:ea typeface="+mn-ea"/>
                          <a:cs typeface="+mn-cs"/>
                        </a:rPr>
                        <a:t>-100%</a:t>
                      </a:r>
                      <a:endParaRPr lang="en-US" sz="1000" kern="1200" dirty="0">
                        <a:solidFill>
                          <a:schemeClr val="tx1"/>
                        </a:solidFill>
                        <a:effectLst/>
                        <a:latin typeface="+mn-lt"/>
                        <a:ea typeface="+mn-ea"/>
                        <a:cs typeface="+mn-cs"/>
                      </a:endParaRPr>
                    </a:p>
                  </a:txBody>
                  <a:tcPr marL="7620" marR="7620" marT="7620" marB="0" anchor="ctr">
                    <a:solidFill>
                      <a:schemeClr val="accent1">
                        <a:lumMod val="20000"/>
                        <a:lumOff val="80000"/>
                      </a:schemeClr>
                    </a:solidFill>
                  </a:tcPr>
                </a:tc>
              </a:tr>
            </a:tbl>
          </a:graphicData>
        </a:graphic>
      </p:graphicFrame>
    </p:spTree>
    <p:extLst>
      <p:ext uri="{BB962C8B-B14F-4D97-AF65-F5344CB8AC3E}">
        <p14:creationId xmlns:p14="http://schemas.microsoft.com/office/powerpoint/2010/main" val="35365233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499"/>
            <a:ext cx="8229600" cy="510499"/>
          </a:xfrm>
        </p:spPr>
        <p:txBody>
          <a:bodyPr>
            <a:noAutofit/>
          </a:bodyPr>
          <a:lstStyle/>
          <a:p>
            <a:r>
              <a:rPr lang="en-US" sz="3600" dirty="0" smtClean="0"/>
              <a:t>Patent File </a:t>
            </a:r>
            <a:r>
              <a:rPr lang="en-US" sz="3600" dirty="0"/>
              <a:t>W</a:t>
            </a:r>
            <a:r>
              <a:rPr lang="en-US" sz="3600" dirty="0" smtClean="0"/>
              <a:t>rapper </a:t>
            </a:r>
            <a:r>
              <a:rPr lang="en-US" sz="3600" dirty="0"/>
              <a:t>C</a:t>
            </a:r>
            <a:r>
              <a:rPr lang="en-US" sz="3600" dirty="0" smtClean="0"/>
              <a:t>opy </a:t>
            </a:r>
            <a:r>
              <a:rPr lang="en-US" sz="3600" dirty="0"/>
              <a:t>F</a:t>
            </a:r>
            <a:r>
              <a:rPr lang="en-US" sz="3600" dirty="0" smtClean="0"/>
              <a:t>ees</a:t>
            </a:r>
            <a:endParaRPr lang="en-US" sz="3600" dirty="0"/>
          </a:p>
        </p:txBody>
      </p:sp>
      <p:graphicFrame>
        <p:nvGraphicFramePr>
          <p:cNvPr id="5" name="Content Placeholder 4" title="Patent File Wrapper Copy Fees"/>
          <p:cNvGraphicFramePr>
            <a:graphicFrameLocks noGrp="1"/>
          </p:cNvGraphicFramePr>
          <p:nvPr>
            <p:ph idx="1"/>
            <p:extLst>
              <p:ext uri="{D42A27DB-BD31-4B8C-83A1-F6EECF244321}">
                <p14:modId xmlns:p14="http://schemas.microsoft.com/office/powerpoint/2010/main" val="1671912468"/>
              </p:ext>
            </p:extLst>
          </p:nvPr>
        </p:nvGraphicFramePr>
        <p:xfrm>
          <a:off x="320633" y="725906"/>
          <a:ext cx="8467106" cy="4086546"/>
        </p:xfrm>
        <a:graphic>
          <a:graphicData uri="http://schemas.openxmlformats.org/drawingml/2006/table">
            <a:tbl>
              <a:tblPr firstRow="1" bandRow="1">
                <a:tableStyleId>{5C22544A-7EE6-4342-B048-85BDC9FD1C3A}</a:tableStyleId>
              </a:tblPr>
              <a:tblGrid>
                <a:gridCol w="550634"/>
                <a:gridCol w="3692106"/>
                <a:gridCol w="1147313"/>
                <a:gridCol w="871268"/>
                <a:gridCol w="897147"/>
                <a:gridCol w="638355"/>
                <a:gridCol w="670283"/>
              </a:tblGrid>
              <a:tr h="536061">
                <a:tc>
                  <a:txBody>
                    <a:bodyPr/>
                    <a:lstStyle/>
                    <a:p>
                      <a:pPr algn="ctr"/>
                      <a:r>
                        <a:rPr lang="en-US" sz="1000" dirty="0" smtClean="0"/>
                        <a:t>Fee Code</a:t>
                      </a:r>
                      <a:endParaRPr lang="en-US" sz="1000" dirty="0"/>
                    </a:p>
                  </a:txBody>
                  <a:tcPr/>
                </a:tc>
                <a:tc>
                  <a:txBody>
                    <a:bodyPr/>
                    <a:lstStyle/>
                    <a:p>
                      <a:pPr algn="ctr"/>
                      <a:r>
                        <a:rPr lang="en-US" sz="1000" dirty="0" smtClean="0"/>
                        <a:t>Description</a:t>
                      </a:r>
                      <a:endParaRPr lang="en-US" sz="1000" dirty="0"/>
                    </a:p>
                  </a:txBody>
                  <a:tcPr/>
                </a:tc>
                <a:tc>
                  <a:txBody>
                    <a:bodyPr/>
                    <a:lstStyle/>
                    <a:p>
                      <a:pPr algn="ctr"/>
                      <a:r>
                        <a:rPr lang="en-US" sz="1000" dirty="0" smtClean="0"/>
                        <a:t>Historical Cost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(2014)</a:t>
                      </a:r>
                    </a:p>
                    <a:p>
                      <a:pPr algn="ctr"/>
                      <a:endParaRPr lang="en-US" sz="1000" dirty="0"/>
                    </a:p>
                  </a:txBody>
                  <a:tcPr/>
                </a:tc>
                <a:tc>
                  <a:txBody>
                    <a:bodyPr/>
                    <a:lstStyle/>
                    <a:p>
                      <a:pPr algn="ctr"/>
                      <a:r>
                        <a:rPr lang="en-US" sz="1000" dirty="0" smtClean="0"/>
                        <a:t>Current Large Entity Fee</a:t>
                      </a:r>
                      <a:endParaRPr lang="en-US" sz="1000" dirty="0"/>
                    </a:p>
                  </a:txBody>
                  <a:tcPr/>
                </a:tc>
                <a:tc>
                  <a:txBody>
                    <a:bodyPr/>
                    <a:lstStyle/>
                    <a:p>
                      <a:pPr algn="ctr"/>
                      <a:r>
                        <a:rPr lang="en-US" sz="1000" dirty="0" smtClean="0"/>
                        <a:t>Proposed Large Entity Fee</a:t>
                      </a:r>
                      <a:endParaRPr lang="en-US" sz="1000" dirty="0"/>
                    </a:p>
                  </a:txBody>
                  <a:tcPr/>
                </a:tc>
                <a:tc>
                  <a:txBody>
                    <a:bodyPr/>
                    <a:lstStyle/>
                    <a:p>
                      <a:pPr algn="ctr"/>
                      <a:r>
                        <a:rPr lang="en-US" sz="1000" dirty="0" smtClean="0"/>
                        <a:t>Dollar Change</a:t>
                      </a:r>
                      <a:endParaRPr lang="en-US" sz="1000" dirty="0"/>
                    </a:p>
                  </a:txBody>
                  <a:tcPr/>
                </a:tc>
                <a:tc>
                  <a:txBody>
                    <a:bodyPr/>
                    <a:lstStyle/>
                    <a:p>
                      <a:pPr algn="ctr"/>
                      <a:r>
                        <a:rPr lang="en-US" sz="1000" dirty="0" smtClean="0"/>
                        <a:t>Percent Change</a:t>
                      </a:r>
                      <a:endParaRPr lang="en-US" sz="1000" dirty="0"/>
                    </a:p>
                  </a:txBody>
                  <a:tcPr/>
                </a:tc>
              </a:tr>
              <a:tr h="387155">
                <a:tc>
                  <a:txBody>
                    <a:bodyPr/>
                    <a:lstStyle/>
                    <a:p>
                      <a:r>
                        <a:rPr lang="en-US" sz="1000" b="1" dirty="0" smtClean="0">
                          <a:solidFill>
                            <a:schemeClr val="bg1"/>
                          </a:solidFill>
                        </a:rPr>
                        <a:t>8008</a:t>
                      </a:r>
                      <a:endParaRPr lang="en-US" sz="1000" b="1" dirty="0">
                        <a:solidFill>
                          <a:schemeClr val="bg1"/>
                        </a:solidFill>
                      </a:endParaRPr>
                    </a:p>
                  </a:txBody>
                  <a:tcPr>
                    <a:solidFill>
                      <a:schemeClr val="accent1"/>
                    </a:solidFill>
                  </a:tcPr>
                </a:tc>
                <a:tc>
                  <a:txBody>
                    <a:bodyPr/>
                    <a:lstStyle/>
                    <a:p>
                      <a:r>
                        <a:rPr lang="en-US" sz="1000" dirty="0" smtClean="0"/>
                        <a:t>Copy </a:t>
                      </a:r>
                      <a:r>
                        <a:rPr lang="en-US" sz="1000" smtClean="0"/>
                        <a:t>of patent-related </a:t>
                      </a:r>
                      <a:r>
                        <a:rPr lang="en-US" sz="1000" dirty="0" smtClean="0"/>
                        <a:t>file wrapper and contents of 400 or fewer pages, if provided on paper</a:t>
                      </a:r>
                      <a:endParaRPr lang="en-US" sz="1000" dirty="0"/>
                    </a:p>
                  </a:txBody>
                  <a:tcPr>
                    <a:solidFill>
                      <a:schemeClr val="accent1">
                        <a:lumMod val="20000"/>
                        <a:lumOff val="80000"/>
                      </a:schemeClr>
                    </a:solidFill>
                  </a:tcPr>
                </a:tc>
                <a:tc rowSpan="2">
                  <a:txBody>
                    <a:bodyPr/>
                    <a:lstStyle/>
                    <a:p>
                      <a:pPr algn="ctr"/>
                      <a:r>
                        <a:rPr lang="en-US" sz="1000" dirty="0" smtClean="0"/>
                        <a:t>The cost of providing 8008 and 8009, combined, is under</a:t>
                      </a:r>
                      <a:r>
                        <a:rPr lang="en-US" sz="1000" baseline="0" dirty="0" smtClean="0"/>
                        <a:t> $226.*</a:t>
                      </a:r>
                      <a:endParaRPr lang="en-US" sz="1000" dirty="0"/>
                    </a:p>
                  </a:txBody>
                  <a:tcPr anchor="ctr">
                    <a:solidFill>
                      <a:schemeClr val="accent1">
                        <a:lumMod val="20000"/>
                        <a:lumOff val="80000"/>
                      </a:schemeClr>
                    </a:solidFill>
                  </a:tcPr>
                </a:tc>
                <a:tc>
                  <a:txBody>
                    <a:bodyPr/>
                    <a:lstStyle/>
                    <a:p>
                      <a:pPr algn="ctr"/>
                      <a:r>
                        <a:rPr lang="en-US" sz="1000" dirty="0" smtClean="0"/>
                        <a:t>$200</a:t>
                      </a:r>
                      <a:endParaRPr lang="en-US" sz="1000" dirty="0"/>
                    </a:p>
                  </a:txBody>
                  <a:tcPr>
                    <a:solidFill>
                      <a:schemeClr val="accent1">
                        <a:lumMod val="20000"/>
                        <a:lumOff val="80000"/>
                      </a:schemeClr>
                    </a:solidFill>
                  </a:tcPr>
                </a:tc>
                <a:tc>
                  <a:txBody>
                    <a:bodyPr/>
                    <a:lstStyle/>
                    <a:p>
                      <a:pPr algn="ctr"/>
                      <a:r>
                        <a:rPr lang="en-US" sz="1000" dirty="0" smtClean="0"/>
                        <a:t>Discontinue</a:t>
                      </a:r>
                      <a:endParaRPr lang="en-US" sz="1000" dirty="0"/>
                    </a:p>
                  </a:txBody>
                  <a:tcPr>
                    <a:solidFill>
                      <a:schemeClr val="accent1">
                        <a:lumMod val="20000"/>
                        <a:lumOff val="80000"/>
                      </a:schemeClr>
                    </a:solidFill>
                  </a:tcPr>
                </a:tc>
                <a:tc>
                  <a:txBody>
                    <a:bodyPr/>
                    <a:lstStyle/>
                    <a:p>
                      <a:pPr algn="ctr"/>
                      <a:r>
                        <a:rPr lang="en-US" sz="1000" smtClean="0"/>
                        <a:t>-$</a:t>
                      </a:r>
                      <a:r>
                        <a:rPr lang="en-US" sz="1000" dirty="0" smtClean="0"/>
                        <a:t>200</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446718">
                <a:tc>
                  <a:txBody>
                    <a:bodyPr/>
                    <a:lstStyle/>
                    <a:p>
                      <a:r>
                        <a:rPr lang="en-US" sz="1000" b="1" dirty="0" smtClean="0">
                          <a:solidFill>
                            <a:schemeClr val="bg1"/>
                          </a:solidFill>
                        </a:rPr>
                        <a:t>8009</a:t>
                      </a:r>
                      <a:endParaRPr lang="en-US" sz="1000" b="1" dirty="0">
                        <a:solidFill>
                          <a:schemeClr val="bg1"/>
                        </a:solidFill>
                      </a:endParaRPr>
                    </a:p>
                  </a:txBody>
                  <a:tcPr>
                    <a:solidFill>
                      <a:schemeClr val="accent1"/>
                    </a:solidFill>
                  </a:tcPr>
                </a:tc>
                <a:tc>
                  <a:txBody>
                    <a:bodyPr/>
                    <a:lstStyle/>
                    <a:p>
                      <a:r>
                        <a:rPr lang="en-US" sz="1000" dirty="0" smtClean="0"/>
                        <a:t>Additional fee for each additional 100 pages </a:t>
                      </a:r>
                      <a:r>
                        <a:rPr lang="en-US" sz="1000" smtClean="0"/>
                        <a:t>of patent-related </a:t>
                      </a:r>
                      <a:r>
                        <a:rPr lang="en-US" sz="1000" dirty="0" smtClean="0"/>
                        <a:t>file wrapper and (paper) contents, or portion thereof</a:t>
                      </a:r>
                      <a:endParaRPr lang="en-US" sz="1000" dirty="0"/>
                    </a:p>
                  </a:txBody>
                  <a:tcPr>
                    <a:solidFill>
                      <a:schemeClr val="accent1">
                        <a:lumMod val="20000"/>
                        <a:lumOff val="80000"/>
                      </a:schemeClr>
                    </a:solidFill>
                  </a:tcPr>
                </a:tc>
                <a:tc vMerge="1">
                  <a:txBody>
                    <a:bodyPr/>
                    <a:lstStyle/>
                    <a:p>
                      <a:endParaRPr lang="en-US" sz="1000" dirty="0"/>
                    </a:p>
                  </a:txBody>
                  <a:tcPr/>
                </a:tc>
                <a:tc>
                  <a:txBody>
                    <a:bodyPr/>
                    <a:lstStyle/>
                    <a:p>
                      <a:pPr algn="ctr"/>
                      <a:r>
                        <a:rPr lang="en-US" sz="1000" dirty="0" smtClean="0"/>
                        <a:t>$40</a:t>
                      </a:r>
                      <a:endParaRPr lang="en-US" sz="1000" dirty="0"/>
                    </a:p>
                  </a:txBody>
                  <a:tcPr>
                    <a:solidFill>
                      <a:schemeClr val="accent1">
                        <a:lumMod val="20000"/>
                        <a:lumOff val="80000"/>
                      </a:schemeClr>
                    </a:solidFill>
                  </a:tcPr>
                </a:tc>
                <a:tc>
                  <a:txBody>
                    <a:bodyPr/>
                    <a:lstStyle/>
                    <a:p>
                      <a:pPr algn="ctr"/>
                      <a:r>
                        <a:rPr lang="en-US" sz="1000" dirty="0" smtClean="0"/>
                        <a:t>Discontinue</a:t>
                      </a:r>
                      <a:endParaRPr lang="en-US" sz="1000" dirty="0"/>
                    </a:p>
                  </a:txBody>
                  <a:tcPr>
                    <a:solidFill>
                      <a:schemeClr val="accent1">
                        <a:lumMod val="20000"/>
                        <a:lumOff val="80000"/>
                      </a:schemeClr>
                    </a:solidFill>
                  </a:tcPr>
                </a:tc>
                <a:tc>
                  <a:txBody>
                    <a:bodyPr/>
                    <a:lstStyle/>
                    <a:p>
                      <a:pPr algn="ctr"/>
                      <a:r>
                        <a:rPr lang="en-US" sz="1000" smtClean="0"/>
                        <a:t>-$</a:t>
                      </a:r>
                      <a:r>
                        <a:rPr lang="en-US" sz="1000" dirty="0" smtClean="0"/>
                        <a:t>40</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387155">
                <a:tc>
                  <a:txBody>
                    <a:bodyPr/>
                    <a:lstStyle/>
                    <a:p>
                      <a:r>
                        <a:rPr lang="en-US" sz="1000" b="1" dirty="0" smtClean="0">
                          <a:solidFill>
                            <a:schemeClr val="bg1"/>
                          </a:solidFill>
                        </a:rPr>
                        <a:t>New</a:t>
                      </a:r>
                      <a:endParaRPr lang="en-US" sz="1000" b="1" dirty="0">
                        <a:solidFill>
                          <a:schemeClr val="bg1"/>
                        </a:solidFill>
                      </a:endParaRPr>
                    </a:p>
                  </a:txBody>
                  <a:tcPr>
                    <a:solidFill>
                      <a:schemeClr val="accent1"/>
                    </a:solidFill>
                  </a:tcPr>
                </a:tc>
                <a:tc>
                  <a:txBody>
                    <a:bodyPr/>
                    <a:lstStyle/>
                    <a:p>
                      <a:r>
                        <a:rPr lang="en-US" sz="1000" dirty="0" smtClean="0"/>
                        <a:t>Copy Patent File Wrapper, Paper Medium, any number of sheets</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nchor="ctr">
                    <a:solidFill>
                      <a:schemeClr val="accent1">
                        <a:lumMod val="20000"/>
                        <a:lumOff val="80000"/>
                      </a:schemeClr>
                    </a:solidFill>
                  </a:tcPr>
                </a:tc>
                <a:tc>
                  <a:txBody>
                    <a:bodyPr/>
                    <a:lstStyle/>
                    <a:p>
                      <a:pPr algn="ctr"/>
                      <a:r>
                        <a:rPr lang="en-US" sz="1000" dirty="0" smtClean="0"/>
                        <a:t>N/A</a:t>
                      </a:r>
                      <a:endParaRPr lang="en-US" sz="1000" dirty="0"/>
                    </a:p>
                  </a:txBody>
                  <a:tcPr>
                    <a:solidFill>
                      <a:schemeClr val="accent1">
                        <a:lumMod val="20000"/>
                        <a:lumOff val="80000"/>
                      </a:schemeClr>
                    </a:solidFill>
                  </a:tcPr>
                </a:tc>
                <a:tc>
                  <a:txBody>
                    <a:bodyPr/>
                    <a:lstStyle/>
                    <a:p>
                      <a:pPr algn="ctr"/>
                      <a:r>
                        <a:rPr lang="en-US" sz="1000" dirty="0" smtClean="0"/>
                        <a:t>$280</a:t>
                      </a:r>
                      <a:endParaRPr lang="en-US" sz="1000" dirty="0"/>
                    </a:p>
                  </a:txBody>
                  <a:tcPr>
                    <a:solidFill>
                      <a:schemeClr val="accent1">
                        <a:lumMod val="20000"/>
                        <a:lumOff val="80000"/>
                      </a:schemeClr>
                    </a:solidFill>
                  </a:tcPr>
                </a:tc>
                <a:tc>
                  <a:txBody>
                    <a:bodyPr/>
                    <a:lstStyle/>
                    <a:p>
                      <a:pPr algn="ctr"/>
                      <a:r>
                        <a:rPr lang="en-US" sz="1000" dirty="0" smtClean="0"/>
                        <a:t>+$280</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387155">
                <a:tc>
                  <a:txBody>
                    <a:bodyPr/>
                    <a:lstStyle/>
                    <a:p>
                      <a:r>
                        <a:rPr lang="en-US" sz="1000" b="1" dirty="0" smtClean="0">
                          <a:solidFill>
                            <a:schemeClr val="bg1"/>
                          </a:solidFill>
                        </a:rPr>
                        <a:t>8011</a:t>
                      </a:r>
                      <a:endParaRPr lang="en-US" sz="1000" b="1" dirty="0">
                        <a:solidFill>
                          <a:schemeClr val="bg1"/>
                        </a:solidFill>
                      </a:endParaRPr>
                    </a:p>
                  </a:txBody>
                  <a:tcPr>
                    <a:solidFill>
                      <a:schemeClr val="accent1"/>
                    </a:solidFill>
                  </a:tcPr>
                </a:tc>
                <a:tc>
                  <a:txBody>
                    <a:bodyPr/>
                    <a:lstStyle/>
                    <a:p>
                      <a:r>
                        <a:rPr lang="en-US" sz="1000" dirty="0" smtClean="0"/>
                        <a:t>Copy </a:t>
                      </a:r>
                      <a:r>
                        <a:rPr lang="en-US" sz="1000" smtClean="0"/>
                        <a:t>of patent-related </a:t>
                      </a:r>
                      <a:r>
                        <a:rPr lang="en-US" sz="1000" dirty="0" smtClean="0"/>
                        <a:t>file wrapper and contents if provided electronically</a:t>
                      </a:r>
                      <a:endParaRPr lang="en-US" sz="1000" dirty="0"/>
                    </a:p>
                  </a:txBody>
                  <a:tcPr>
                    <a:solidFill>
                      <a:schemeClr val="accent1">
                        <a:lumMod val="20000"/>
                        <a:lumOff val="80000"/>
                      </a:schemeClr>
                    </a:solidFill>
                  </a:tcPr>
                </a:tc>
                <a:tc rowSpan="2">
                  <a:txBody>
                    <a:bodyPr/>
                    <a:lstStyle/>
                    <a:p>
                      <a:pPr algn="ctr"/>
                      <a:r>
                        <a:rPr lang="en-US" sz="1000" dirty="0" smtClean="0">
                          <a:latin typeface="Segoe UI" panose="020B0502040204020203" pitchFamily="34" charset="0"/>
                          <a:ea typeface="Segoe UI" panose="020B0502040204020203" pitchFamily="34" charset="0"/>
                          <a:cs typeface="Segoe UI" panose="020B0502040204020203" pitchFamily="34" charset="0"/>
                        </a:rPr>
                        <a:t>The cost of providing 8011 and 8012, combined, services is $40.</a:t>
                      </a:r>
                      <a:endParaRPr lang="en-US" sz="1000" dirty="0"/>
                    </a:p>
                  </a:txBody>
                  <a:tcPr anchor="ctr">
                    <a:solidFill>
                      <a:schemeClr val="accent1">
                        <a:lumMod val="20000"/>
                        <a:lumOff val="80000"/>
                      </a:schemeClr>
                    </a:solidFill>
                  </a:tcPr>
                </a:tc>
                <a:tc>
                  <a:txBody>
                    <a:bodyPr/>
                    <a:lstStyle/>
                    <a:p>
                      <a:pPr algn="ctr"/>
                      <a:r>
                        <a:rPr lang="en-US" sz="1000" dirty="0" smtClean="0"/>
                        <a:t>$55</a:t>
                      </a:r>
                      <a:endParaRPr lang="en-US" sz="1000" dirty="0"/>
                    </a:p>
                  </a:txBody>
                  <a:tcPr>
                    <a:solidFill>
                      <a:schemeClr val="accent1">
                        <a:lumMod val="20000"/>
                        <a:lumOff val="80000"/>
                      </a:schemeClr>
                    </a:solidFill>
                  </a:tcPr>
                </a:tc>
                <a:tc>
                  <a:txBody>
                    <a:bodyPr/>
                    <a:lstStyle/>
                    <a:p>
                      <a:pPr algn="ctr"/>
                      <a:r>
                        <a:rPr lang="en-US" sz="1000" dirty="0" smtClean="0"/>
                        <a:t>Discontinue</a:t>
                      </a:r>
                      <a:endParaRPr lang="en-US" sz="1000" dirty="0"/>
                    </a:p>
                  </a:txBody>
                  <a:tcPr>
                    <a:solidFill>
                      <a:schemeClr val="accent1">
                        <a:lumMod val="20000"/>
                        <a:lumOff val="80000"/>
                      </a:schemeClr>
                    </a:solidFill>
                  </a:tcPr>
                </a:tc>
                <a:tc>
                  <a:txBody>
                    <a:bodyPr/>
                    <a:lstStyle/>
                    <a:p>
                      <a:pPr algn="ctr"/>
                      <a:r>
                        <a:rPr lang="en-US" sz="1000" smtClean="0"/>
                        <a:t>-$</a:t>
                      </a:r>
                      <a:r>
                        <a:rPr lang="en-US" sz="1000" dirty="0" smtClean="0"/>
                        <a:t>55</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446718">
                <a:tc>
                  <a:txBody>
                    <a:bodyPr/>
                    <a:lstStyle/>
                    <a:p>
                      <a:r>
                        <a:rPr lang="en-US" sz="1000" b="1" dirty="0" smtClean="0">
                          <a:solidFill>
                            <a:schemeClr val="bg1"/>
                          </a:solidFill>
                        </a:rPr>
                        <a:t>8012</a:t>
                      </a:r>
                      <a:endParaRPr lang="en-US" sz="1000" b="1" dirty="0">
                        <a:solidFill>
                          <a:schemeClr val="bg1"/>
                        </a:solidFill>
                      </a:endParaRPr>
                    </a:p>
                  </a:txBody>
                  <a:tcPr>
                    <a:solidFill>
                      <a:schemeClr val="accent1"/>
                    </a:solidFill>
                  </a:tcPr>
                </a:tc>
                <a:tc>
                  <a:txBody>
                    <a:bodyPr/>
                    <a:lstStyle/>
                    <a:p>
                      <a:r>
                        <a:rPr lang="en-US" sz="1000" dirty="0" smtClean="0"/>
                        <a:t>Additional fee for each continuing physical electronic medium in single order</a:t>
                      </a:r>
                      <a:endParaRPr lang="en-US" sz="1000" dirty="0"/>
                    </a:p>
                  </a:txBody>
                  <a:tcPr>
                    <a:solidFill>
                      <a:schemeClr val="accent1">
                        <a:lumMod val="20000"/>
                        <a:lumOff val="80000"/>
                      </a:schemeClr>
                    </a:solidFill>
                  </a:tcPr>
                </a:tc>
                <a:tc vMerge="1">
                  <a:txBody>
                    <a:bodyPr/>
                    <a:lstStyle/>
                    <a:p>
                      <a:endParaRPr lang="en-US" sz="1000" dirty="0"/>
                    </a:p>
                  </a:txBody>
                  <a:tcPr/>
                </a:tc>
                <a:tc>
                  <a:txBody>
                    <a:bodyPr/>
                    <a:lstStyle/>
                    <a:p>
                      <a:pPr algn="ctr"/>
                      <a:r>
                        <a:rPr lang="en-US" sz="1000" dirty="0" smtClean="0"/>
                        <a:t>$15</a:t>
                      </a:r>
                      <a:endParaRPr lang="en-US" sz="1000" dirty="0"/>
                    </a:p>
                  </a:txBody>
                  <a:tcPr>
                    <a:solidFill>
                      <a:schemeClr val="accent1">
                        <a:lumMod val="20000"/>
                        <a:lumOff val="80000"/>
                      </a:schemeClr>
                    </a:solidFill>
                  </a:tcPr>
                </a:tc>
                <a:tc>
                  <a:txBody>
                    <a:bodyPr/>
                    <a:lstStyle/>
                    <a:p>
                      <a:pPr algn="ctr"/>
                      <a:r>
                        <a:rPr lang="en-US" sz="1000" dirty="0" smtClean="0"/>
                        <a:t>Discontinue</a:t>
                      </a:r>
                      <a:endParaRPr lang="en-US" sz="1000" dirty="0"/>
                    </a:p>
                  </a:txBody>
                  <a:tcPr>
                    <a:solidFill>
                      <a:schemeClr val="accent1">
                        <a:lumMod val="20000"/>
                        <a:lumOff val="80000"/>
                      </a:schemeClr>
                    </a:solidFill>
                  </a:tcPr>
                </a:tc>
                <a:tc>
                  <a:txBody>
                    <a:bodyPr/>
                    <a:lstStyle/>
                    <a:p>
                      <a:pPr algn="ctr"/>
                      <a:r>
                        <a:rPr lang="en-US" sz="1000" smtClean="0"/>
                        <a:t>-$</a:t>
                      </a:r>
                      <a:r>
                        <a:rPr lang="en-US" sz="1000" dirty="0" smtClean="0"/>
                        <a:t>15</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246066">
                <a:tc>
                  <a:txBody>
                    <a:bodyPr/>
                    <a:lstStyle/>
                    <a:p>
                      <a:r>
                        <a:rPr lang="en-US" sz="1000" b="1" dirty="0" smtClean="0">
                          <a:solidFill>
                            <a:schemeClr val="bg1"/>
                          </a:solidFill>
                        </a:rPr>
                        <a:t>New</a:t>
                      </a:r>
                      <a:endParaRPr lang="en-US" sz="1000" b="1" dirty="0">
                        <a:solidFill>
                          <a:schemeClr val="bg1"/>
                        </a:solidFill>
                      </a:endParaRPr>
                    </a:p>
                  </a:txBody>
                  <a:tcPr>
                    <a:solidFill>
                      <a:schemeClr val="accent1"/>
                    </a:solidFill>
                  </a:tcPr>
                </a:tc>
                <a:tc>
                  <a:txBody>
                    <a:bodyPr/>
                    <a:lstStyle/>
                    <a:p>
                      <a:r>
                        <a:rPr lang="en-US" sz="1000" dirty="0" smtClean="0"/>
                        <a:t>Copy Patent File Wrapper, Electronic Medium, any size</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nchor="ctr">
                    <a:solidFill>
                      <a:schemeClr val="accent1">
                        <a:lumMod val="20000"/>
                        <a:lumOff val="80000"/>
                      </a:schemeClr>
                    </a:solidFill>
                  </a:tcPr>
                </a:tc>
                <a:tc>
                  <a:txBody>
                    <a:bodyPr/>
                    <a:lstStyle/>
                    <a:p>
                      <a:pPr algn="ctr"/>
                      <a:r>
                        <a:rPr lang="en-US" sz="1000" dirty="0" smtClean="0"/>
                        <a:t>N/A</a:t>
                      </a:r>
                      <a:endParaRPr lang="en-US" sz="1000" dirty="0"/>
                    </a:p>
                  </a:txBody>
                  <a:tcPr>
                    <a:solidFill>
                      <a:schemeClr val="accent1">
                        <a:lumMod val="20000"/>
                        <a:lumOff val="80000"/>
                      </a:schemeClr>
                    </a:solidFill>
                  </a:tcPr>
                </a:tc>
                <a:tc>
                  <a:txBody>
                    <a:bodyPr/>
                    <a:lstStyle/>
                    <a:p>
                      <a:pPr algn="ctr"/>
                      <a:r>
                        <a:rPr lang="en-US" sz="1000" dirty="0" smtClean="0"/>
                        <a:t>$55</a:t>
                      </a:r>
                      <a:endParaRPr lang="en-US" sz="1000" dirty="0"/>
                    </a:p>
                  </a:txBody>
                  <a:tcPr>
                    <a:solidFill>
                      <a:schemeClr val="accent1">
                        <a:lumMod val="20000"/>
                        <a:lumOff val="80000"/>
                      </a:schemeClr>
                    </a:solidFill>
                  </a:tcPr>
                </a:tc>
                <a:tc>
                  <a:txBody>
                    <a:bodyPr/>
                    <a:lstStyle/>
                    <a:p>
                      <a:pPr algn="ctr"/>
                      <a:r>
                        <a:rPr lang="en-US" sz="1000" dirty="0" smtClean="0"/>
                        <a:t>+$55</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387155">
                <a:tc>
                  <a:txBody>
                    <a:bodyPr/>
                    <a:lstStyle/>
                    <a:p>
                      <a:r>
                        <a:rPr lang="en-US" sz="1000" b="1" dirty="0" smtClean="0">
                          <a:solidFill>
                            <a:schemeClr val="bg1"/>
                          </a:solidFill>
                        </a:rPr>
                        <a:t>8041</a:t>
                      </a:r>
                      <a:endParaRPr lang="en-US" sz="1000" b="1" dirty="0">
                        <a:solidFill>
                          <a:schemeClr val="bg1"/>
                        </a:solidFill>
                      </a:endParaRPr>
                    </a:p>
                  </a:txBody>
                  <a:tcPr>
                    <a:solidFill>
                      <a:schemeClr val="accent1"/>
                    </a:solidFill>
                  </a:tcPr>
                </a:tc>
                <a:tc>
                  <a:txBody>
                    <a:bodyPr/>
                    <a:lstStyle/>
                    <a:p>
                      <a:r>
                        <a:rPr lang="en-US" sz="1000" dirty="0" smtClean="0"/>
                        <a:t>Copy </a:t>
                      </a:r>
                      <a:r>
                        <a:rPr lang="en-US" sz="1000" smtClean="0"/>
                        <a:t>of patent-related </a:t>
                      </a:r>
                      <a:r>
                        <a:rPr lang="en-US" sz="1000" dirty="0" smtClean="0"/>
                        <a:t>file wrapper contents that were submitted and are stored on electronic form</a:t>
                      </a:r>
                      <a:endParaRPr lang="en-US" sz="1000" dirty="0"/>
                    </a:p>
                  </a:txBody>
                  <a:tcPr>
                    <a:solidFill>
                      <a:schemeClr val="accent1">
                        <a:lumMod val="20000"/>
                        <a:lumOff val="80000"/>
                      </a:schemeClr>
                    </a:solidFill>
                  </a:tcPr>
                </a:tc>
                <a:tc rowSpan="3">
                  <a:txBody>
                    <a:bodyPr/>
                    <a:lstStyle/>
                    <a:p>
                      <a:pPr algn="ctr"/>
                      <a:r>
                        <a:rPr lang="en-US" sz="1000" dirty="0" smtClean="0"/>
                        <a:t>These</a:t>
                      </a:r>
                      <a:r>
                        <a:rPr lang="en-US" sz="1000" baseline="0" dirty="0" smtClean="0"/>
                        <a:t> fees were created in FY 2005 and have not been used.</a:t>
                      </a:r>
                      <a:endParaRPr lang="en-US" sz="1000" dirty="0"/>
                    </a:p>
                  </a:txBody>
                  <a:tcPr anchor="ctr">
                    <a:solidFill>
                      <a:schemeClr val="accent1">
                        <a:lumMod val="20000"/>
                        <a:lumOff val="80000"/>
                      </a:schemeClr>
                    </a:solidFill>
                  </a:tcPr>
                </a:tc>
                <a:tc>
                  <a:txBody>
                    <a:bodyPr/>
                    <a:lstStyle/>
                    <a:p>
                      <a:pPr algn="ctr"/>
                      <a:r>
                        <a:rPr lang="en-US" sz="1000" dirty="0" smtClean="0"/>
                        <a:t>$55</a:t>
                      </a:r>
                      <a:endParaRPr lang="en-US" sz="1000" dirty="0"/>
                    </a:p>
                  </a:txBody>
                  <a:tcPr>
                    <a:solidFill>
                      <a:schemeClr val="accent1">
                        <a:lumMod val="20000"/>
                        <a:lumOff val="80000"/>
                      </a:schemeClr>
                    </a:solidFill>
                  </a:tcPr>
                </a:tc>
                <a:tc>
                  <a:txBody>
                    <a:bodyPr/>
                    <a:lstStyle/>
                    <a:p>
                      <a:pPr algn="ctr"/>
                      <a:r>
                        <a:rPr lang="en-US" sz="1000" dirty="0" smtClean="0"/>
                        <a:t>Discontinue</a:t>
                      </a:r>
                      <a:endParaRPr lang="en-US" sz="1000" dirty="0"/>
                    </a:p>
                  </a:txBody>
                  <a:tcPr>
                    <a:solidFill>
                      <a:schemeClr val="accent1">
                        <a:lumMod val="20000"/>
                        <a:lumOff val="80000"/>
                      </a:schemeClr>
                    </a:solidFill>
                  </a:tcPr>
                </a:tc>
                <a:tc>
                  <a:txBody>
                    <a:bodyPr/>
                    <a:lstStyle/>
                    <a:p>
                      <a:pPr algn="ctr"/>
                      <a:r>
                        <a:rPr lang="en-US" sz="1000" smtClean="0"/>
                        <a:t>-$</a:t>
                      </a:r>
                      <a:r>
                        <a:rPr lang="en-US" sz="1000" dirty="0" smtClean="0"/>
                        <a:t>55</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387155">
                <a:tc>
                  <a:txBody>
                    <a:bodyPr/>
                    <a:lstStyle/>
                    <a:p>
                      <a:r>
                        <a:rPr lang="en-US" sz="1000" b="1" dirty="0" smtClean="0">
                          <a:solidFill>
                            <a:schemeClr val="bg1"/>
                          </a:solidFill>
                        </a:rPr>
                        <a:t>8042</a:t>
                      </a:r>
                      <a:endParaRPr lang="en-US" sz="1000" b="1" dirty="0">
                        <a:solidFill>
                          <a:schemeClr val="bg1"/>
                        </a:solidFill>
                      </a:endParaRPr>
                    </a:p>
                  </a:txBody>
                  <a:tcPr>
                    <a:solidFill>
                      <a:schemeClr val="accent1"/>
                    </a:solidFill>
                  </a:tcPr>
                </a:tc>
                <a:tc>
                  <a:txBody>
                    <a:bodyPr/>
                    <a:lstStyle/>
                    <a:p>
                      <a:r>
                        <a:rPr lang="en-US" sz="1000" dirty="0" smtClean="0"/>
                        <a:t>Additional fee for each continuing copy </a:t>
                      </a:r>
                      <a:r>
                        <a:rPr lang="en-US" sz="1000" smtClean="0"/>
                        <a:t>of patent-related </a:t>
                      </a:r>
                      <a:r>
                        <a:rPr lang="en-US" sz="1000" dirty="0" smtClean="0"/>
                        <a:t>file wrapper contents</a:t>
                      </a:r>
                      <a:endParaRPr lang="en-US" sz="1000" dirty="0"/>
                    </a:p>
                  </a:txBody>
                  <a:tcPr>
                    <a:solidFill>
                      <a:schemeClr val="accent1">
                        <a:lumMod val="20000"/>
                        <a:lumOff val="80000"/>
                      </a:schemeClr>
                    </a:solidFill>
                  </a:tcPr>
                </a:tc>
                <a:tc vMerge="1">
                  <a:txBody>
                    <a:bodyPr/>
                    <a:lstStyle/>
                    <a:p>
                      <a:endParaRPr lang="en-US" sz="1000" dirty="0"/>
                    </a:p>
                  </a:txBody>
                  <a:tcPr/>
                </a:tc>
                <a:tc>
                  <a:txBody>
                    <a:bodyPr/>
                    <a:lstStyle/>
                    <a:p>
                      <a:pPr algn="ctr"/>
                      <a:r>
                        <a:rPr lang="en-US" sz="1000" dirty="0" smtClean="0"/>
                        <a:t>$15</a:t>
                      </a:r>
                      <a:endParaRPr lang="en-US" sz="1000" dirty="0"/>
                    </a:p>
                  </a:txBody>
                  <a:tcPr>
                    <a:solidFill>
                      <a:schemeClr val="accent1">
                        <a:lumMod val="20000"/>
                        <a:lumOff val="80000"/>
                      </a:schemeClr>
                    </a:solidFill>
                  </a:tcPr>
                </a:tc>
                <a:tc>
                  <a:txBody>
                    <a:bodyPr/>
                    <a:lstStyle/>
                    <a:p>
                      <a:pPr algn="ctr"/>
                      <a:r>
                        <a:rPr lang="en-US" sz="1000" dirty="0" smtClean="0"/>
                        <a:t>Discontinue</a:t>
                      </a:r>
                      <a:endParaRPr lang="en-US" sz="1000" dirty="0"/>
                    </a:p>
                  </a:txBody>
                  <a:tcPr>
                    <a:solidFill>
                      <a:schemeClr val="accent1">
                        <a:lumMod val="20000"/>
                        <a:lumOff val="80000"/>
                      </a:schemeClr>
                    </a:solidFill>
                  </a:tcPr>
                </a:tc>
                <a:tc>
                  <a:txBody>
                    <a:bodyPr/>
                    <a:lstStyle/>
                    <a:p>
                      <a:pPr algn="ctr"/>
                      <a:r>
                        <a:rPr lang="en-US" sz="1000" smtClean="0"/>
                        <a:t>-$</a:t>
                      </a:r>
                      <a:r>
                        <a:rPr lang="en-US" sz="1000" dirty="0" smtClean="0"/>
                        <a:t>15</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387155">
                <a:tc>
                  <a:txBody>
                    <a:bodyPr/>
                    <a:lstStyle/>
                    <a:p>
                      <a:r>
                        <a:rPr lang="en-US" sz="1000" b="1" dirty="0" smtClean="0">
                          <a:solidFill>
                            <a:schemeClr val="bg1"/>
                          </a:solidFill>
                        </a:rPr>
                        <a:t>8043</a:t>
                      </a:r>
                      <a:endParaRPr lang="en-US" sz="1000" b="1" dirty="0">
                        <a:solidFill>
                          <a:schemeClr val="bg1"/>
                        </a:solidFill>
                      </a:endParaRPr>
                    </a:p>
                  </a:txBody>
                  <a:tcPr>
                    <a:solidFill>
                      <a:schemeClr val="accent1"/>
                    </a:solidFill>
                  </a:tcPr>
                </a:tc>
                <a:tc>
                  <a:txBody>
                    <a:bodyPr/>
                    <a:lstStyle/>
                    <a:p>
                      <a:r>
                        <a:rPr lang="en-US" sz="1000" dirty="0" smtClean="0"/>
                        <a:t>Copy of patent-related file wrapper contents that were provided electronically than on a physical electronic medium</a:t>
                      </a:r>
                      <a:endParaRPr lang="en-US" sz="1000" dirty="0"/>
                    </a:p>
                  </a:txBody>
                  <a:tcPr>
                    <a:solidFill>
                      <a:schemeClr val="accent1">
                        <a:lumMod val="20000"/>
                        <a:lumOff val="80000"/>
                      </a:schemeClr>
                    </a:solidFill>
                  </a:tcPr>
                </a:tc>
                <a:tc vMerge="1">
                  <a:txBody>
                    <a:bodyPr/>
                    <a:lstStyle/>
                    <a:p>
                      <a:endParaRPr lang="en-US" sz="1000" dirty="0"/>
                    </a:p>
                  </a:txBody>
                  <a:tcPr/>
                </a:tc>
                <a:tc>
                  <a:txBody>
                    <a:bodyPr/>
                    <a:lstStyle/>
                    <a:p>
                      <a:pPr algn="ctr"/>
                      <a:r>
                        <a:rPr lang="en-US" sz="1000" dirty="0" smtClean="0"/>
                        <a:t>$55</a:t>
                      </a:r>
                      <a:endParaRPr lang="en-US" sz="1000" dirty="0"/>
                    </a:p>
                  </a:txBody>
                  <a:tcPr>
                    <a:solidFill>
                      <a:schemeClr val="accent1">
                        <a:lumMod val="20000"/>
                        <a:lumOff val="80000"/>
                      </a:schemeClr>
                    </a:solidFill>
                  </a:tcPr>
                </a:tc>
                <a:tc>
                  <a:txBody>
                    <a:bodyPr/>
                    <a:lstStyle/>
                    <a:p>
                      <a:pPr algn="ctr"/>
                      <a:r>
                        <a:rPr lang="en-US" sz="1000" dirty="0" smtClean="0"/>
                        <a:t>Discontinue</a:t>
                      </a:r>
                      <a:endParaRPr lang="en-US" sz="1000" dirty="0"/>
                    </a:p>
                  </a:txBody>
                  <a:tcPr>
                    <a:solidFill>
                      <a:schemeClr val="accent1">
                        <a:lumMod val="20000"/>
                        <a:lumOff val="80000"/>
                      </a:schemeClr>
                    </a:solidFill>
                  </a:tcPr>
                </a:tc>
                <a:tc>
                  <a:txBody>
                    <a:bodyPr/>
                    <a:lstStyle/>
                    <a:p>
                      <a:pPr algn="ctr"/>
                      <a:r>
                        <a:rPr lang="en-US" sz="1000" smtClean="0"/>
                        <a:t>-$</a:t>
                      </a:r>
                      <a:r>
                        <a:rPr lang="en-US" sz="1000" dirty="0" smtClean="0"/>
                        <a:t>55</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bl>
          </a:graphicData>
        </a:graphic>
      </p:graphicFrame>
      <p:sp>
        <p:nvSpPr>
          <p:cNvPr id="4" name="Slide Number Placeholder 3"/>
          <p:cNvSpPr>
            <a:spLocks noGrp="1"/>
          </p:cNvSpPr>
          <p:nvPr>
            <p:ph type="sldNum" sz="quarter" idx="12"/>
          </p:nvPr>
        </p:nvSpPr>
        <p:spPr/>
        <p:txBody>
          <a:bodyPr/>
          <a:lstStyle/>
          <a:p>
            <a:fld id="{92DA454B-C859-4892-B9FA-68B588C9F547}" type="slidenum">
              <a:rPr lang="en-US" smtClean="0"/>
              <a:t>87</a:t>
            </a:fld>
            <a:endParaRPr lang="en-US" dirty="0"/>
          </a:p>
        </p:txBody>
      </p:sp>
      <p:sp>
        <p:nvSpPr>
          <p:cNvPr id="6" name="TextBox 5"/>
          <p:cNvSpPr txBox="1"/>
          <p:nvPr/>
        </p:nvSpPr>
        <p:spPr>
          <a:xfrm>
            <a:off x="274242" y="4844203"/>
            <a:ext cx="8467105" cy="338554"/>
          </a:xfrm>
          <a:prstGeom prst="rect">
            <a:avLst/>
          </a:prstGeom>
          <a:noFill/>
        </p:spPr>
        <p:txBody>
          <a:bodyPr wrap="square" rtlCol="0">
            <a:spAutoFit/>
          </a:bodyPr>
          <a:lstStyle/>
          <a:p>
            <a:r>
              <a:rPr lang="en-US" sz="800" dirty="0" smtClean="0"/>
              <a:t>* </a:t>
            </a:r>
            <a:r>
              <a:rPr lang="en-US" sz="800" dirty="0">
                <a:latin typeface="Segoe UI" panose="020B0502040204020203" pitchFamily="34" charset="0"/>
                <a:ea typeface="Segoe UI" panose="020B0502040204020203" pitchFamily="34" charset="0"/>
                <a:cs typeface="Segoe UI" panose="020B0502040204020203" pitchFamily="34" charset="0"/>
              </a:rPr>
              <a:t>Fee codes 8008 and 8009 are used for requests for certified PFWs as well as uncertified PFWs.  In FY 14 87.1% of the time these are certified copies costing the Agency $226.43.  The rest of the time these are uncertified copies costing $103.05.</a:t>
            </a:r>
          </a:p>
        </p:txBody>
      </p:sp>
      <p:sp>
        <p:nvSpPr>
          <p:cNvPr id="3" name="TextBox 2"/>
          <p:cNvSpPr txBox="1"/>
          <p:nvPr/>
        </p:nvSpPr>
        <p:spPr>
          <a:xfrm>
            <a:off x="44098" y="5060301"/>
            <a:ext cx="9020174" cy="646331"/>
          </a:xfrm>
          <a:prstGeom prst="rect">
            <a:avLst/>
          </a:prstGeom>
          <a:noFill/>
        </p:spPr>
        <p:txBody>
          <a:bodyPr wrap="square" rtlCol="0">
            <a:spAutoFit/>
          </a:bodyPr>
          <a:lstStyle/>
          <a:p>
            <a:pPr marL="171450" indent="-171450">
              <a:buFont typeface="Arial" panose="020B0604020202020204" pitchFamily="34" charset="0"/>
              <a:buChar char="•"/>
            </a:pPr>
            <a:r>
              <a:rPr lang="en-US" dirty="0"/>
              <a:t>Fees are consolidated </a:t>
            </a:r>
            <a:r>
              <a:rPr lang="en-US" dirty="0" smtClean="0"/>
              <a:t>to provide users clear costs upfront.  They are above </a:t>
            </a:r>
            <a:r>
              <a:rPr lang="en-US" dirty="0"/>
              <a:t>historical cost to allow for expected cost increases.</a:t>
            </a:r>
          </a:p>
        </p:txBody>
      </p:sp>
    </p:spTree>
    <p:extLst>
      <p:ext uri="{BB962C8B-B14F-4D97-AF65-F5344CB8AC3E}">
        <p14:creationId xmlns:p14="http://schemas.microsoft.com/office/powerpoint/2010/main" val="23099742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022"/>
            <a:ext cx="8229600" cy="510499"/>
          </a:xfrm>
        </p:spPr>
        <p:txBody>
          <a:bodyPr>
            <a:noAutofit/>
          </a:bodyPr>
          <a:lstStyle/>
          <a:p>
            <a:r>
              <a:rPr lang="en-US" sz="3600" dirty="0" smtClean="0"/>
              <a:t>Patent </a:t>
            </a:r>
            <a:r>
              <a:rPr lang="en-US" sz="3600" dirty="0"/>
              <a:t>S</a:t>
            </a:r>
            <a:r>
              <a:rPr lang="en-US" sz="3600" dirty="0" smtClean="0"/>
              <a:t>ervice </a:t>
            </a:r>
            <a:r>
              <a:rPr lang="en-US" sz="3600" dirty="0"/>
              <a:t>F</a:t>
            </a:r>
            <a:r>
              <a:rPr lang="en-US" sz="3600" dirty="0" smtClean="0"/>
              <a:t>ees</a:t>
            </a:r>
            <a:endParaRPr lang="en-US" sz="3600" dirty="0"/>
          </a:p>
        </p:txBody>
      </p:sp>
      <p:graphicFrame>
        <p:nvGraphicFramePr>
          <p:cNvPr id="5" name="Content Placeholder 4" title="Patent Services Fees"/>
          <p:cNvGraphicFramePr>
            <a:graphicFrameLocks noGrp="1"/>
          </p:cNvGraphicFramePr>
          <p:nvPr>
            <p:ph idx="1"/>
            <p:extLst>
              <p:ext uri="{D42A27DB-BD31-4B8C-83A1-F6EECF244321}">
                <p14:modId xmlns:p14="http://schemas.microsoft.com/office/powerpoint/2010/main" val="1388438316"/>
              </p:ext>
            </p:extLst>
          </p:nvPr>
        </p:nvGraphicFramePr>
        <p:xfrm>
          <a:off x="356263" y="1187065"/>
          <a:ext cx="8599079" cy="1976612"/>
        </p:xfrm>
        <a:graphic>
          <a:graphicData uri="http://schemas.openxmlformats.org/drawingml/2006/table">
            <a:tbl>
              <a:tblPr firstRow="1" bandRow="1">
                <a:tableStyleId>{5C22544A-7EE6-4342-B048-85BDC9FD1C3A}</a:tableStyleId>
              </a:tblPr>
              <a:tblGrid>
                <a:gridCol w="585140"/>
                <a:gridCol w="3124218"/>
                <a:gridCol w="888521"/>
                <a:gridCol w="1147313"/>
                <a:gridCol w="1268083"/>
                <a:gridCol w="724619"/>
                <a:gridCol w="861185"/>
              </a:tblGrid>
              <a:tr h="272026">
                <a:tc>
                  <a:txBody>
                    <a:bodyPr/>
                    <a:lstStyle/>
                    <a:p>
                      <a:pPr algn="ctr"/>
                      <a:r>
                        <a:rPr lang="en-US" sz="1200" dirty="0" smtClean="0"/>
                        <a:t>Fee Code</a:t>
                      </a:r>
                      <a:endParaRPr lang="en-US" sz="1200" dirty="0"/>
                    </a:p>
                  </a:txBody>
                  <a:tcPr/>
                </a:tc>
                <a:tc>
                  <a:txBody>
                    <a:bodyPr/>
                    <a:lstStyle/>
                    <a:p>
                      <a:pPr algn="ctr"/>
                      <a:r>
                        <a:rPr lang="en-US" sz="1200" dirty="0" smtClean="0"/>
                        <a:t>Description</a:t>
                      </a:r>
                      <a:endParaRPr lang="en-US" sz="1200" dirty="0"/>
                    </a:p>
                  </a:txBody>
                  <a:tcPr/>
                </a:tc>
                <a:tc>
                  <a:txBody>
                    <a:bodyPr/>
                    <a:lstStyle/>
                    <a:p>
                      <a:pPr algn="ctr"/>
                      <a:r>
                        <a:rPr lang="en-US" sz="1200" dirty="0" smtClean="0"/>
                        <a:t>Historical Cost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(2014)</a:t>
                      </a:r>
                    </a:p>
                  </a:txBody>
                  <a:tcPr/>
                </a:tc>
                <a:tc>
                  <a:txBody>
                    <a:bodyPr/>
                    <a:lstStyle/>
                    <a:p>
                      <a:pPr algn="ctr"/>
                      <a:r>
                        <a:rPr lang="en-US" sz="1200" dirty="0" smtClean="0"/>
                        <a:t>Current Large Entity Fee</a:t>
                      </a:r>
                      <a:endParaRPr lang="en-US" sz="1200" dirty="0"/>
                    </a:p>
                  </a:txBody>
                  <a:tcPr/>
                </a:tc>
                <a:tc>
                  <a:txBody>
                    <a:bodyPr/>
                    <a:lstStyle/>
                    <a:p>
                      <a:pPr algn="ctr"/>
                      <a:r>
                        <a:rPr lang="en-US" sz="1200" dirty="0" smtClean="0"/>
                        <a:t>Proposed Large Entity Fee</a:t>
                      </a:r>
                      <a:endParaRPr lang="en-US" sz="1200" dirty="0"/>
                    </a:p>
                  </a:txBody>
                  <a:tcPr/>
                </a:tc>
                <a:tc>
                  <a:txBody>
                    <a:bodyPr/>
                    <a:lstStyle/>
                    <a:p>
                      <a:pPr algn="ctr"/>
                      <a:r>
                        <a:rPr lang="en-US" sz="1200" dirty="0" smtClean="0"/>
                        <a:t>Dollar Change</a:t>
                      </a:r>
                      <a:endParaRPr lang="en-US" sz="1200" dirty="0"/>
                    </a:p>
                  </a:txBody>
                  <a:tcPr/>
                </a:tc>
                <a:tc>
                  <a:txBody>
                    <a:bodyPr/>
                    <a:lstStyle/>
                    <a:p>
                      <a:pPr algn="ctr"/>
                      <a:r>
                        <a:rPr lang="en-US" sz="1200" dirty="0" smtClean="0"/>
                        <a:t>Percent Change</a:t>
                      </a:r>
                      <a:endParaRPr lang="en-US" sz="1200" dirty="0"/>
                    </a:p>
                  </a:txBody>
                  <a:tcPr/>
                </a:tc>
              </a:tr>
              <a:tr h="272026">
                <a:tc>
                  <a:txBody>
                    <a:bodyPr/>
                    <a:lstStyle/>
                    <a:p>
                      <a:r>
                        <a:rPr lang="en-US" sz="1000" b="1" dirty="0" smtClean="0">
                          <a:solidFill>
                            <a:schemeClr val="bg1"/>
                          </a:solidFill>
                        </a:rPr>
                        <a:t>8023</a:t>
                      </a:r>
                      <a:endParaRPr lang="en-US" sz="1000" b="1" dirty="0">
                        <a:solidFill>
                          <a:schemeClr val="bg1"/>
                        </a:solidFill>
                      </a:endParaRPr>
                    </a:p>
                  </a:txBody>
                  <a:tcPr>
                    <a:solidFill>
                      <a:schemeClr val="accent1"/>
                    </a:solidFill>
                  </a:tcPr>
                </a:tc>
                <a:tc>
                  <a:txBody>
                    <a:bodyPr/>
                    <a:lstStyle/>
                    <a:p>
                      <a:r>
                        <a:rPr lang="en-US" sz="1000" dirty="0" smtClean="0"/>
                        <a:t>Labor charges for services, per hour or fraction thereof</a:t>
                      </a:r>
                      <a:endParaRPr lang="en-US" sz="1000" dirty="0"/>
                    </a:p>
                  </a:txBody>
                  <a:tcPr>
                    <a:solidFill>
                      <a:schemeClr val="accent1">
                        <a:lumMod val="20000"/>
                        <a:lumOff val="80000"/>
                      </a:schemeClr>
                    </a:solidFill>
                  </a:tcPr>
                </a:tc>
                <a:tc>
                  <a:txBody>
                    <a:bodyPr/>
                    <a:lstStyle/>
                    <a:p>
                      <a:pPr algn="ctr"/>
                      <a:r>
                        <a:rPr lang="en-US" sz="1000" dirty="0" smtClean="0"/>
                        <a:t>$40</a:t>
                      </a:r>
                      <a:endParaRPr lang="en-US" sz="1000" dirty="0"/>
                    </a:p>
                  </a:txBody>
                  <a:tcPr>
                    <a:solidFill>
                      <a:schemeClr val="accent1">
                        <a:lumMod val="20000"/>
                        <a:lumOff val="80000"/>
                      </a:schemeClr>
                    </a:solidFill>
                  </a:tcPr>
                </a:tc>
                <a:tc>
                  <a:txBody>
                    <a:bodyPr/>
                    <a:lstStyle/>
                    <a:p>
                      <a:pPr algn="ctr"/>
                      <a:r>
                        <a:rPr lang="en-US" sz="1000" dirty="0" smtClean="0"/>
                        <a:t>$40</a:t>
                      </a:r>
                      <a:endParaRPr lang="en-US" sz="1000" dirty="0"/>
                    </a:p>
                  </a:txBody>
                  <a:tcPr>
                    <a:solidFill>
                      <a:schemeClr val="accent1">
                        <a:lumMod val="20000"/>
                        <a:lumOff val="80000"/>
                      </a:schemeClr>
                    </a:solidFill>
                  </a:tcPr>
                </a:tc>
                <a:tc>
                  <a:txBody>
                    <a:bodyPr/>
                    <a:lstStyle/>
                    <a:p>
                      <a:pPr algn="ctr"/>
                      <a:r>
                        <a:rPr lang="en-US" sz="1000" dirty="0" smtClean="0"/>
                        <a:t>Discontinue</a:t>
                      </a:r>
                      <a:endParaRPr lang="en-US" sz="1000" dirty="0"/>
                    </a:p>
                  </a:txBody>
                  <a:tcPr>
                    <a:solidFill>
                      <a:schemeClr val="accent1">
                        <a:lumMod val="20000"/>
                        <a:lumOff val="80000"/>
                      </a:schemeClr>
                    </a:solidFill>
                  </a:tcPr>
                </a:tc>
                <a:tc>
                  <a:txBody>
                    <a:bodyPr/>
                    <a:lstStyle/>
                    <a:p>
                      <a:pPr algn="ctr"/>
                      <a:r>
                        <a:rPr lang="en-US" sz="1000" smtClean="0"/>
                        <a:t>-$</a:t>
                      </a:r>
                      <a:r>
                        <a:rPr lang="en-US" sz="1000" dirty="0" smtClean="0"/>
                        <a:t>40</a:t>
                      </a:r>
                      <a:endParaRPr lang="en-US" sz="1000" dirty="0"/>
                    </a:p>
                  </a:txBody>
                  <a:tcPr>
                    <a:solidFill>
                      <a:schemeClr val="accent1">
                        <a:lumMod val="20000"/>
                        <a:lumOff val="80000"/>
                      </a:schemeClr>
                    </a:solidFill>
                  </a:tcPr>
                </a:tc>
                <a:tc>
                  <a:txBody>
                    <a:bodyPr/>
                    <a:lstStyle/>
                    <a:p>
                      <a:pPr algn="ctr"/>
                      <a:r>
                        <a:rPr lang="en-US" sz="1000" kern="120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r>
              <a:tr h="272026">
                <a:tc>
                  <a:txBody>
                    <a:bodyPr/>
                    <a:lstStyle/>
                    <a:p>
                      <a:r>
                        <a:rPr lang="en-US" sz="1000" b="1" dirty="0" smtClean="0">
                          <a:solidFill>
                            <a:schemeClr val="bg1"/>
                          </a:solidFill>
                        </a:rPr>
                        <a:t>8024</a:t>
                      </a:r>
                      <a:endParaRPr lang="en-US" sz="1000" b="1" dirty="0">
                        <a:solidFill>
                          <a:schemeClr val="bg1"/>
                        </a:solidFill>
                      </a:endParaRPr>
                    </a:p>
                  </a:txBody>
                  <a:tcPr>
                    <a:solidFill>
                      <a:schemeClr val="accent1"/>
                    </a:solidFill>
                  </a:tcPr>
                </a:tc>
                <a:tc>
                  <a:txBody>
                    <a:bodyPr/>
                    <a:lstStyle/>
                    <a:p>
                      <a:r>
                        <a:rPr lang="en-US" sz="1000" dirty="0" smtClean="0"/>
                        <a:t>Unspecified other services, excluding labor</a:t>
                      </a:r>
                      <a:endParaRPr lang="en-US" sz="1000" dirty="0"/>
                    </a:p>
                  </a:txBody>
                  <a:tcPr>
                    <a:solidFill>
                      <a:schemeClr val="accent1">
                        <a:lumMod val="20000"/>
                        <a:lumOff val="80000"/>
                      </a:schemeClr>
                    </a:solidFill>
                  </a:tcPr>
                </a:tc>
                <a:tc>
                  <a:txBody>
                    <a:bodyPr/>
                    <a:lstStyle/>
                    <a:p>
                      <a:pPr algn="ctr"/>
                      <a:r>
                        <a:rPr lang="en-US" sz="1000" kern="120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dirty="0" smtClean="0"/>
                        <a:t>Varied</a:t>
                      </a:r>
                      <a:endParaRPr lang="en-US" sz="1000" dirty="0"/>
                    </a:p>
                  </a:txBody>
                  <a:tcPr>
                    <a:solidFill>
                      <a:schemeClr val="accent1">
                        <a:lumMod val="20000"/>
                        <a:lumOff val="80000"/>
                      </a:schemeClr>
                    </a:solidFill>
                  </a:tcPr>
                </a:tc>
                <a:tc>
                  <a:txBody>
                    <a:bodyPr/>
                    <a:lstStyle/>
                    <a:p>
                      <a:pPr algn="ctr"/>
                      <a:r>
                        <a:rPr lang="en-US" sz="1000" dirty="0" smtClean="0"/>
                        <a:t>Discontinue</a:t>
                      </a:r>
                      <a:endParaRPr lang="en-US" sz="1000" dirty="0"/>
                    </a:p>
                  </a:txBody>
                  <a:tcPr>
                    <a:solidFill>
                      <a:schemeClr val="accent1">
                        <a:lumMod val="20000"/>
                        <a:lumOff val="80000"/>
                      </a:schemeClr>
                    </a:solidFill>
                  </a:tcPr>
                </a:tc>
                <a:tc>
                  <a:txBody>
                    <a:bodyPr/>
                    <a:lstStyle/>
                    <a:p>
                      <a:pPr algn="ctr"/>
                      <a:r>
                        <a:rPr lang="en-US" sz="1000" smtClean="0"/>
                        <a:t>--</a:t>
                      </a:r>
                      <a:endParaRPr lang="en-US" sz="1000" dirty="0"/>
                    </a:p>
                  </a:txBody>
                  <a:tcPr>
                    <a:solidFill>
                      <a:schemeClr val="accent1">
                        <a:lumMod val="20000"/>
                        <a:lumOff val="80000"/>
                      </a:schemeClr>
                    </a:solidFill>
                  </a:tcPr>
                </a:tc>
                <a:tc>
                  <a:txBody>
                    <a:bodyPr/>
                    <a:lstStyle/>
                    <a:p>
                      <a:pPr algn="ctr"/>
                      <a:r>
                        <a:rPr lang="en-US" sz="1000" smtClean="0"/>
                        <a:t>--</a:t>
                      </a:r>
                      <a:endParaRPr lang="en-US" sz="1000" dirty="0"/>
                    </a:p>
                  </a:txBody>
                  <a:tcPr>
                    <a:solidFill>
                      <a:schemeClr val="accent1">
                        <a:lumMod val="20000"/>
                        <a:lumOff val="80000"/>
                      </a:schemeClr>
                    </a:solidFill>
                  </a:tcPr>
                </a:tc>
              </a:tr>
              <a:tr h="272026">
                <a:tc>
                  <a:txBody>
                    <a:bodyPr/>
                    <a:lstStyle/>
                    <a:p>
                      <a:r>
                        <a:rPr lang="en-US" sz="1000" b="1" dirty="0" smtClean="0">
                          <a:solidFill>
                            <a:schemeClr val="bg1"/>
                          </a:solidFill>
                        </a:rPr>
                        <a:t>New</a:t>
                      </a:r>
                      <a:endParaRPr lang="en-US" sz="1000" b="1" dirty="0">
                        <a:solidFill>
                          <a:schemeClr val="bg1"/>
                        </a:solidFill>
                      </a:endParaRPr>
                    </a:p>
                  </a:txBody>
                  <a:tcPr>
                    <a:solidFill>
                      <a:schemeClr val="accent1"/>
                    </a:solidFill>
                  </a:tcPr>
                </a:tc>
                <a:tc>
                  <a:txBody>
                    <a:bodyPr/>
                    <a:lstStyle/>
                    <a:p>
                      <a:r>
                        <a:rPr lang="en-US" sz="1000" dirty="0" smtClean="0"/>
                        <a:t>Additional fee for overnight delivery</a:t>
                      </a:r>
                      <a:endParaRPr lang="en-US" sz="1000" dirty="0"/>
                    </a:p>
                  </a:txBody>
                  <a:tcPr>
                    <a:solidFill>
                      <a:schemeClr val="accent1">
                        <a:lumMod val="20000"/>
                        <a:lumOff val="80000"/>
                      </a:schemeClr>
                    </a:solidFill>
                  </a:tcPr>
                </a:tc>
                <a:tc>
                  <a:txBody>
                    <a:bodyPr/>
                    <a:lstStyle/>
                    <a:p>
                      <a:pPr algn="ctr"/>
                      <a:r>
                        <a:rPr lang="en-US" sz="1000" kern="120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kern="120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dirty="0" smtClean="0"/>
                        <a:t>$40</a:t>
                      </a:r>
                      <a:endParaRPr lang="en-US" sz="1000" dirty="0"/>
                    </a:p>
                  </a:txBody>
                  <a:tcPr>
                    <a:solidFill>
                      <a:schemeClr val="accent1">
                        <a:lumMod val="20000"/>
                        <a:lumOff val="80000"/>
                      </a:schemeClr>
                    </a:solidFill>
                  </a:tcPr>
                </a:tc>
                <a:tc>
                  <a:txBody>
                    <a:bodyPr/>
                    <a:lstStyle/>
                    <a:p>
                      <a:pPr algn="ctr"/>
                      <a:r>
                        <a:rPr lang="en-US" sz="1000" dirty="0" smtClean="0"/>
                        <a:t>+$40</a:t>
                      </a:r>
                      <a:endParaRPr lang="en-US" sz="1000" dirty="0"/>
                    </a:p>
                  </a:txBody>
                  <a:tcPr>
                    <a:solidFill>
                      <a:schemeClr val="accent1">
                        <a:lumMod val="20000"/>
                        <a:lumOff val="80000"/>
                      </a:schemeClr>
                    </a:solidFill>
                  </a:tcPr>
                </a:tc>
                <a:tc>
                  <a:txBody>
                    <a:bodyPr/>
                    <a:lstStyle/>
                    <a:p>
                      <a:pPr algn="ctr"/>
                      <a:r>
                        <a:rPr lang="en-US" sz="1000" smtClean="0"/>
                        <a:t>--</a:t>
                      </a:r>
                      <a:endParaRPr lang="en-US" sz="1000" dirty="0"/>
                    </a:p>
                  </a:txBody>
                  <a:tcPr>
                    <a:solidFill>
                      <a:schemeClr val="accent1">
                        <a:lumMod val="20000"/>
                        <a:lumOff val="80000"/>
                      </a:schemeClr>
                    </a:solidFill>
                  </a:tcPr>
                </a:tc>
              </a:tr>
              <a:tr h="272026">
                <a:tc>
                  <a:txBody>
                    <a:bodyPr/>
                    <a:lstStyle/>
                    <a:p>
                      <a:r>
                        <a:rPr lang="en-US" sz="1000" b="1" dirty="0" smtClean="0">
                          <a:solidFill>
                            <a:schemeClr val="bg1"/>
                          </a:solidFill>
                        </a:rPr>
                        <a:t>New</a:t>
                      </a:r>
                      <a:endParaRPr lang="en-US" sz="1000" b="1" dirty="0">
                        <a:solidFill>
                          <a:schemeClr val="bg1"/>
                        </a:solidFill>
                      </a:endParaRPr>
                    </a:p>
                  </a:txBody>
                  <a:tcPr>
                    <a:solidFill>
                      <a:schemeClr val="accent1"/>
                    </a:solidFill>
                  </a:tcPr>
                </a:tc>
                <a:tc>
                  <a:txBody>
                    <a:bodyPr/>
                    <a:lstStyle/>
                    <a:p>
                      <a:r>
                        <a:rPr lang="en-US" sz="1000" dirty="0" smtClean="0"/>
                        <a:t>Additional fee for expedited service</a:t>
                      </a:r>
                      <a:endParaRPr lang="en-US" sz="1000" dirty="0"/>
                    </a:p>
                  </a:txBody>
                  <a:tcPr>
                    <a:solidFill>
                      <a:schemeClr val="accent1">
                        <a:lumMod val="20000"/>
                        <a:lumOff val="80000"/>
                      </a:schemeClr>
                    </a:solidFill>
                  </a:tcPr>
                </a:tc>
                <a:tc>
                  <a:txBody>
                    <a:bodyPr/>
                    <a:lstStyle/>
                    <a:p>
                      <a:pPr algn="ctr"/>
                      <a:r>
                        <a:rPr lang="en-US" sz="1000" kern="120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kern="120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dirty="0" smtClean="0"/>
                        <a:t>$160</a:t>
                      </a:r>
                      <a:endParaRPr lang="en-US" sz="1000" dirty="0"/>
                    </a:p>
                  </a:txBody>
                  <a:tcPr>
                    <a:solidFill>
                      <a:schemeClr val="accent1">
                        <a:lumMod val="20000"/>
                        <a:lumOff val="80000"/>
                      </a:schemeClr>
                    </a:solidFill>
                  </a:tcPr>
                </a:tc>
                <a:tc>
                  <a:txBody>
                    <a:bodyPr/>
                    <a:lstStyle/>
                    <a:p>
                      <a:pPr algn="ctr"/>
                      <a:r>
                        <a:rPr lang="en-US" sz="1000" dirty="0" smtClean="0"/>
                        <a:t>+$160</a:t>
                      </a:r>
                      <a:endParaRPr lang="en-US" sz="1000" dirty="0"/>
                    </a:p>
                  </a:txBody>
                  <a:tcPr>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a:t>
                      </a:r>
                    </a:p>
                    <a:p>
                      <a:pPr algn="ctr"/>
                      <a:endParaRPr lang="en-US" sz="1000" dirty="0"/>
                    </a:p>
                  </a:txBody>
                  <a:tcPr>
                    <a:solidFill>
                      <a:schemeClr val="accent1">
                        <a:lumMod val="20000"/>
                        <a:lumOff val="80000"/>
                      </a:schemeClr>
                    </a:solidFill>
                  </a:tcPr>
                </a:tc>
              </a:tr>
            </a:tbl>
          </a:graphicData>
        </a:graphic>
      </p:graphicFrame>
      <p:sp>
        <p:nvSpPr>
          <p:cNvPr id="4" name="Slide Number Placeholder 3"/>
          <p:cNvSpPr>
            <a:spLocks noGrp="1"/>
          </p:cNvSpPr>
          <p:nvPr>
            <p:ph type="sldNum" sz="quarter" idx="12"/>
          </p:nvPr>
        </p:nvSpPr>
        <p:spPr/>
        <p:txBody>
          <a:bodyPr/>
          <a:lstStyle/>
          <a:p>
            <a:fld id="{92DA454B-C859-4892-B9FA-68B588C9F547}" type="slidenum">
              <a:rPr lang="en-US" smtClean="0"/>
              <a:t>88</a:t>
            </a:fld>
            <a:endParaRPr lang="en-US" dirty="0"/>
          </a:p>
        </p:txBody>
      </p:sp>
      <p:sp>
        <p:nvSpPr>
          <p:cNvPr id="3" name="TextBox 2"/>
          <p:cNvSpPr txBox="1"/>
          <p:nvPr/>
        </p:nvSpPr>
        <p:spPr>
          <a:xfrm>
            <a:off x="356262" y="3388099"/>
            <a:ext cx="8330537"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Labor service fees would be replaced with specified service fees to provide users clear costs upfront.</a:t>
            </a:r>
            <a:endParaRPr lang="en-US" dirty="0"/>
          </a:p>
        </p:txBody>
      </p:sp>
    </p:spTree>
    <p:extLst>
      <p:ext uri="{BB962C8B-B14F-4D97-AF65-F5344CB8AC3E}">
        <p14:creationId xmlns:p14="http://schemas.microsoft.com/office/powerpoint/2010/main" val="12228709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022"/>
            <a:ext cx="8229600" cy="510499"/>
          </a:xfrm>
        </p:spPr>
        <p:txBody>
          <a:bodyPr>
            <a:noAutofit/>
          </a:bodyPr>
          <a:lstStyle/>
          <a:p>
            <a:r>
              <a:rPr lang="en-US" sz="3600" dirty="0" smtClean="0"/>
              <a:t>Computer Records Fees </a:t>
            </a:r>
            <a:endParaRPr lang="en-US" sz="3600" dirty="0"/>
          </a:p>
        </p:txBody>
      </p:sp>
      <p:graphicFrame>
        <p:nvGraphicFramePr>
          <p:cNvPr id="5" name="Content Placeholder 4" title="Computer Records Fees"/>
          <p:cNvGraphicFramePr>
            <a:graphicFrameLocks noGrp="1"/>
          </p:cNvGraphicFramePr>
          <p:nvPr>
            <p:ph idx="1"/>
            <p:extLst>
              <p:ext uri="{D42A27DB-BD31-4B8C-83A1-F6EECF244321}">
                <p14:modId xmlns:p14="http://schemas.microsoft.com/office/powerpoint/2010/main" val="981133642"/>
              </p:ext>
            </p:extLst>
          </p:nvPr>
        </p:nvGraphicFramePr>
        <p:xfrm>
          <a:off x="320634" y="1158490"/>
          <a:ext cx="8467106" cy="2949678"/>
        </p:xfrm>
        <a:graphic>
          <a:graphicData uri="http://schemas.openxmlformats.org/drawingml/2006/table">
            <a:tbl>
              <a:tblPr firstRow="1" bandRow="1">
                <a:tableStyleId>{5C22544A-7EE6-4342-B048-85BDC9FD1C3A}</a:tableStyleId>
              </a:tblPr>
              <a:tblGrid>
                <a:gridCol w="662777"/>
                <a:gridCol w="3286664"/>
                <a:gridCol w="897148"/>
                <a:gridCol w="1035169"/>
                <a:gridCol w="1035170"/>
                <a:gridCol w="767751"/>
                <a:gridCol w="782427"/>
              </a:tblGrid>
              <a:tr h="272026">
                <a:tc>
                  <a:txBody>
                    <a:bodyPr/>
                    <a:lstStyle/>
                    <a:p>
                      <a:pPr algn="ctr"/>
                      <a:r>
                        <a:rPr lang="en-US" sz="1200" dirty="0" smtClean="0"/>
                        <a:t>Fee Code</a:t>
                      </a:r>
                      <a:endParaRPr lang="en-US" sz="1200" dirty="0"/>
                    </a:p>
                  </a:txBody>
                  <a:tcPr/>
                </a:tc>
                <a:tc>
                  <a:txBody>
                    <a:bodyPr/>
                    <a:lstStyle/>
                    <a:p>
                      <a:pPr algn="ctr"/>
                      <a:r>
                        <a:rPr lang="en-US" sz="1200" dirty="0" smtClean="0"/>
                        <a:t>Description</a:t>
                      </a:r>
                      <a:endParaRPr lang="en-US" sz="1200" dirty="0"/>
                    </a:p>
                  </a:txBody>
                  <a:tcPr/>
                </a:tc>
                <a:tc>
                  <a:txBody>
                    <a:bodyPr/>
                    <a:lstStyle/>
                    <a:p>
                      <a:pPr algn="ctr"/>
                      <a:r>
                        <a:rPr lang="en-US" sz="1200" dirty="0" smtClean="0"/>
                        <a:t>Historical Cost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(2014)</a:t>
                      </a:r>
                    </a:p>
                  </a:txBody>
                  <a:tcPr/>
                </a:tc>
                <a:tc>
                  <a:txBody>
                    <a:bodyPr/>
                    <a:lstStyle/>
                    <a:p>
                      <a:pPr algn="ctr"/>
                      <a:r>
                        <a:rPr lang="en-US" sz="1200" dirty="0" smtClean="0"/>
                        <a:t>Current Large Entity Fee</a:t>
                      </a:r>
                      <a:endParaRPr lang="en-US" sz="1200" dirty="0"/>
                    </a:p>
                  </a:txBody>
                  <a:tcPr/>
                </a:tc>
                <a:tc>
                  <a:txBody>
                    <a:bodyPr/>
                    <a:lstStyle/>
                    <a:p>
                      <a:pPr algn="ctr"/>
                      <a:r>
                        <a:rPr lang="en-US" sz="1200" dirty="0" smtClean="0"/>
                        <a:t>Proposed Large Entity Fee</a:t>
                      </a:r>
                      <a:endParaRPr lang="en-US" sz="1200" dirty="0"/>
                    </a:p>
                  </a:txBody>
                  <a:tcPr/>
                </a:tc>
                <a:tc>
                  <a:txBody>
                    <a:bodyPr/>
                    <a:lstStyle/>
                    <a:p>
                      <a:pPr algn="ctr"/>
                      <a:r>
                        <a:rPr lang="en-US" sz="1200" dirty="0" smtClean="0"/>
                        <a:t>Dollar Change</a:t>
                      </a:r>
                      <a:endParaRPr lang="en-US" sz="1200" dirty="0"/>
                    </a:p>
                  </a:txBody>
                  <a:tcPr/>
                </a:tc>
                <a:tc>
                  <a:txBody>
                    <a:bodyPr/>
                    <a:lstStyle/>
                    <a:p>
                      <a:pPr algn="ctr"/>
                      <a:r>
                        <a:rPr lang="en-US" sz="1200" dirty="0" smtClean="0"/>
                        <a:t>Percent Change</a:t>
                      </a:r>
                      <a:endParaRPr lang="en-US" sz="1200" dirty="0"/>
                    </a:p>
                  </a:txBody>
                  <a:tcPr/>
                </a:tc>
              </a:tr>
              <a:tr h="272026">
                <a:tc>
                  <a:txBody>
                    <a:bodyPr/>
                    <a:lstStyle/>
                    <a:p>
                      <a:r>
                        <a:rPr lang="en-US" sz="1000" b="1" dirty="0" smtClean="0">
                          <a:solidFill>
                            <a:schemeClr val="bg1"/>
                          </a:solidFill>
                        </a:rPr>
                        <a:t>8031</a:t>
                      </a:r>
                      <a:endParaRPr lang="en-US" sz="1000" b="1" dirty="0">
                        <a:solidFill>
                          <a:schemeClr val="bg1"/>
                        </a:solidFill>
                      </a:endParaRPr>
                    </a:p>
                  </a:txBody>
                  <a:tcPr>
                    <a:solidFill>
                      <a:schemeClr val="accent1"/>
                    </a:solidFill>
                  </a:tcPr>
                </a:tc>
                <a:tc>
                  <a:txBody>
                    <a:bodyPr/>
                    <a:lstStyle/>
                    <a:p>
                      <a:r>
                        <a:rPr lang="en-US" sz="1000" dirty="0" smtClean="0"/>
                        <a:t>Computer Records</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c>
                  <a:txBody>
                    <a:bodyPr/>
                    <a:lstStyle/>
                    <a:p>
                      <a:pPr algn="ctr"/>
                      <a:r>
                        <a:rPr lang="en-US" sz="1000" dirty="0" smtClean="0"/>
                        <a:t>Varied</a:t>
                      </a:r>
                      <a:endParaRPr lang="en-US" sz="1000" dirty="0"/>
                    </a:p>
                  </a:txBody>
                  <a:tcPr>
                    <a:solidFill>
                      <a:schemeClr val="accent1">
                        <a:lumMod val="20000"/>
                        <a:lumOff val="80000"/>
                      </a:schemeClr>
                    </a:solidFill>
                  </a:tcPr>
                </a:tc>
                <a:tc>
                  <a:txBody>
                    <a:bodyPr/>
                    <a:lstStyle/>
                    <a:p>
                      <a:pPr algn="ctr"/>
                      <a:r>
                        <a:rPr lang="en-US" sz="1000" dirty="0" smtClean="0"/>
                        <a:t>Discontinue</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272026">
                <a:tc>
                  <a:txBody>
                    <a:bodyPr/>
                    <a:lstStyle/>
                    <a:p>
                      <a:r>
                        <a:rPr lang="en-US" sz="1000" b="1" dirty="0" smtClean="0">
                          <a:solidFill>
                            <a:schemeClr val="bg1"/>
                          </a:solidFill>
                        </a:rPr>
                        <a:t>New</a:t>
                      </a:r>
                      <a:endParaRPr lang="en-US" sz="1000" b="1" dirty="0">
                        <a:solidFill>
                          <a:schemeClr val="bg1"/>
                        </a:solidFill>
                      </a:endParaRPr>
                    </a:p>
                  </a:txBody>
                  <a:tcPr>
                    <a:solidFill>
                      <a:schemeClr val="accent1"/>
                    </a:solidFill>
                  </a:tcPr>
                </a:tc>
                <a:tc>
                  <a:txBody>
                    <a:bodyPr/>
                    <a:lstStyle/>
                    <a:p>
                      <a:r>
                        <a:rPr lang="en-US" sz="1000" dirty="0" smtClean="0"/>
                        <a:t>Copy of Patent </a:t>
                      </a:r>
                      <a:r>
                        <a:rPr lang="en-US" sz="1000" smtClean="0"/>
                        <a:t>Grant Single-Page </a:t>
                      </a:r>
                      <a:r>
                        <a:rPr lang="en-US" sz="1000" dirty="0" smtClean="0"/>
                        <a:t>TIFF Images</a:t>
                      </a:r>
                      <a:endParaRPr lang="en-US" sz="1000" dirty="0"/>
                    </a:p>
                  </a:txBody>
                  <a:tcPr>
                    <a:solidFill>
                      <a:schemeClr val="accent1">
                        <a:lumMod val="20000"/>
                        <a:lumOff val="80000"/>
                      </a:schemeClr>
                    </a:solidFill>
                  </a:tcPr>
                </a:tc>
                <a:tc>
                  <a:txBody>
                    <a:bodyPr/>
                    <a:lstStyle/>
                    <a:p>
                      <a:pPr algn="ctr"/>
                      <a:r>
                        <a:rPr lang="en-US" sz="1000" dirty="0" smtClean="0"/>
                        <a:t>--</a:t>
                      </a:r>
                    </a:p>
                  </a:txBody>
                  <a:tcPr>
                    <a:solidFill>
                      <a:schemeClr val="accent1">
                        <a:lumMod val="20000"/>
                        <a:lumOff val="80000"/>
                      </a:schemeClr>
                    </a:solidFill>
                  </a:tcPr>
                </a:tc>
                <a:tc>
                  <a:txBody>
                    <a:bodyPr/>
                    <a:lstStyle/>
                    <a:p>
                      <a:pPr algn="ctr"/>
                      <a:r>
                        <a:rPr lang="en-US" sz="1000" kern="1200" dirty="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dirty="0" smtClean="0"/>
                        <a:t>$10,400</a:t>
                      </a:r>
                      <a:endParaRPr lang="en-US" sz="1000" dirty="0"/>
                    </a:p>
                  </a:txBody>
                  <a:tcPr>
                    <a:solidFill>
                      <a:schemeClr val="accent1">
                        <a:lumMod val="20000"/>
                        <a:lumOff val="80000"/>
                      </a:schemeClr>
                    </a:solidFill>
                  </a:tcPr>
                </a:tc>
                <a:tc>
                  <a:txBody>
                    <a:bodyPr/>
                    <a:lstStyle/>
                    <a:p>
                      <a:pPr algn="ctr"/>
                      <a:r>
                        <a:rPr lang="en-US" sz="1000" dirty="0" smtClean="0"/>
                        <a:t>+$10,400</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272026">
                <a:tc>
                  <a:txBody>
                    <a:bodyPr/>
                    <a:lstStyle/>
                    <a:p>
                      <a:r>
                        <a:rPr lang="en-US" sz="1000" b="1" dirty="0" smtClean="0">
                          <a:solidFill>
                            <a:schemeClr val="bg1"/>
                          </a:solidFill>
                        </a:rPr>
                        <a:t>New</a:t>
                      </a:r>
                      <a:endParaRPr lang="en-US" sz="1000" b="1" dirty="0">
                        <a:solidFill>
                          <a:schemeClr val="bg1"/>
                        </a:solidFill>
                      </a:endParaRPr>
                    </a:p>
                  </a:txBody>
                  <a:tcPr>
                    <a:solidFill>
                      <a:schemeClr val="accent1"/>
                    </a:solidFill>
                  </a:tcPr>
                </a:tc>
                <a:tc>
                  <a:txBody>
                    <a:bodyPr/>
                    <a:lstStyle/>
                    <a:p>
                      <a:r>
                        <a:rPr lang="en-US" sz="1000" dirty="0" smtClean="0"/>
                        <a:t>Copy of Patent </a:t>
                      </a:r>
                      <a:r>
                        <a:rPr lang="en-US" sz="1000" smtClean="0"/>
                        <a:t>Grant Full-Text </a:t>
                      </a:r>
                      <a:r>
                        <a:rPr lang="en-US" sz="1000" dirty="0" smtClean="0"/>
                        <a:t>W/Embedded Images, Patent Application </a:t>
                      </a:r>
                      <a:r>
                        <a:rPr lang="en-US" sz="1000" smtClean="0"/>
                        <a:t>Publication Single-Page </a:t>
                      </a:r>
                      <a:r>
                        <a:rPr lang="en-US" sz="1000" dirty="0" smtClean="0"/>
                        <a:t>TIFF Images, or Patent Application </a:t>
                      </a:r>
                      <a:r>
                        <a:rPr lang="en-US" sz="1000" smtClean="0"/>
                        <a:t>Publication Full-Text </a:t>
                      </a:r>
                      <a:r>
                        <a:rPr lang="en-US" sz="1000" dirty="0" smtClean="0"/>
                        <a:t>W/Embedded Images</a:t>
                      </a:r>
                      <a:endParaRPr lang="en-US" sz="1000" dirty="0"/>
                    </a:p>
                  </a:txBody>
                  <a:tcPr>
                    <a:solidFill>
                      <a:schemeClr val="accent1">
                        <a:lumMod val="20000"/>
                        <a:lumOff val="80000"/>
                      </a:schemeClr>
                    </a:solidFill>
                  </a:tcPr>
                </a:tc>
                <a:tc>
                  <a:txBody>
                    <a:bodyPr/>
                    <a:lstStyle/>
                    <a:p>
                      <a:pPr algn="ctr"/>
                      <a:r>
                        <a:rPr lang="en-US" sz="1000" kern="1200" dirty="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kern="1200" dirty="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dirty="0" smtClean="0"/>
                        <a:t>$5,200</a:t>
                      </a:r>
                      <a:endParaRPr lang="en-US" sz="1000" dirty="0"/>
                    </a:p>
                  </a:txBody>
                  <a:tcPr>
                    <a:solidFill>
                      <a:schemeClr val="accent1">
                        <a:lumMod val="20000"/>
                        <a:lumOff val="80000"/>
                      </a:schemeClr>
                    </a:solidFill>
                  </a:tcPr>
                </a:tc>
                <a:tc>
                  <a:txBody>
                    <a:bodyPr/>
                    <a:lstStyle/>
                    <a:p>
                      <a:pPr algn="ctr"/>
                      <a:r>
                        <a:rPr lang="en-US" sz="1000" dirty="0" smtClean="0"/>
                        <a:t>+$5,200</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272026">
                <a:tc>
                  <a:txBody>
                    <a:bodyPr/>
                    <a:lstStyle/>
                    <a:p>
                      <a:r>
                        <a:rPr lang="en-US" sz="1000" b="1" dirty="0" smtClean="0">
                          <a:solidFill>
                            <a:schemeClr val="bg1"/>
                          </a:solidFill>
                        </a:rPr>
                        <a:t>New</a:t>
                      </a:r>
                      <a:endParaRPr lang="en-US" sz="1000" b="1" dirty="0">
                        <a:solidFill>
                          <a:schemeClr val="bg1"/>
                        </a:solidFill>
                      </a:endParaRPr>
                    </a:p>
                  </a:txBody>
                  <a:tcPr>
                    <a:solidFill>
                      <a:schemeClr val="accent1"/>
                    </a:solidFill>
                  </a:tcPr>
                </a:tc>
                <a:tc>
                  <a:txBody>
                    <a:bodyPr/>
                    <a:lstStyle/>
                    <a:p>
                      <a:r>
                        <a:rPr lang="en-US" sz="1000" dirty="0" smtClean="0"/>
                        <a:t>Copy of Patent Bibliographic Extract DVD or Other Optical Disc Product</a:t>
                      </a:r>
                      <a:endParaRPr lang="en-US" sz="1000" dirty="0"/>
                    </a:p>
                  </a:txBody>
                  <a:tcPr>
                    <a:solidFill>
                      <a:schemeClr val="accent1">
                        <a:lumMod val="20000"/>
                        <a:lumOff val="80000"/>
                      </a:schemeClr>
                    </a:solidFill>
                  </a:tcPr>
                </a:tc>
                <a:tc>
                  <a:txBody>
                    <a:bodyPr/>
                    <a:lstStyle/>
                    <a:p>
                      <a:pPr algn="ctr"/>
                      <a:r>
                        <a:rPr lang="en-US" sz="1000" kern="1200" dirty="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kern="1200" dirty="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dirty="0" smtClean="0"/>
                        <a:t>$50</a:t>
                      </a:r>
                      <a:endParaRPr lang="en-US" sz="1000" dirty="0"/>
                    </a:p>
                  </a:txBody>
                  <a:tcPr>
                    <a:solidFill>
                      <a:schemeClr val="accent1">
                        <a:lumMod val="20000"/>
                        <a:lumOff val="80000"/>
                      </a:schemeClr>
                    </a:solidFill>
                  </a:tcPr>
                </a:tc>
                <a:tc>
                  <a:txBody>
                    <a:bodyPr/>
                    <a:lstStyle/>
                    <a:p>
                      <a:pPr algn="ctr"/>
                      <a:r>
                        <a:rPr lang="en-US" sz="1000" dirty="0" smtClean="0"/>
                        <a:t>+$50</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272026">
                <a:tc>
                  <a:txBody>
                    <a:bodyPr/>
                    <a:lstStyle/>
                    <a:p>
                      <a:r>
                        <a:rPr lang="en-US" sz="1000" b="1" dirty="0" smtClean="0">
                          <a:solidFill>
                            <a:schemeClr val="bg1"/>
                          </a:solidFill>
                        </a:rPr>
                        <a:t>New</a:t>
                      </a:r>
                      <a:endParaRPr lang="en-US" sz="1000" b="1" dirty="0">
                        <a:solidFill>
                          <a:schemeClr val="bg1"/>
                        </a:solidFill>
                      </a:endParaRPr>
                    </a:p>
                  </a:txBody>
                  <a:tcPr>
                    <a:solidFill>
                      <a:schemeClr val="accent1"/>
                    </a:solidFill>
                  </a:tcPr>
                </a:tc>
                <a:tc>
                  <a:txBody>
                    <a:bodyPr/>
                    <a:lstStyle/>
                    <a:p>
                      <a:r>
                        <a:rPr lang="en-US" sz="1000" dirty="0" smtClean="0"/>
                        <a:t>U.S. Patent Custom Data Extract</a:t>
                      </a:r>
                      <a:endParaRPr lang="en-US" sz="1000" dirty="0"/>
                    </a:p>
                  </a:txBody>
                  <a:tcPr>
                    <a:solidFill>
                      <a:schemeClr val="accent1">
                        <a:lumMod val="20000"/>
                        <a:lumOff val="80000"/>
                      </a:schemeClr>
                    </a:solidFill>
                  </a:tcPr>
                </a:tc>
                <a:tc>
                  <a:txBody>
                    <a:bodyPr/>
                    <a:lstStyle/>
                    <a:p>
                      <a:pPr algn="ctr"/>
                      <a:r>
                        <a:rPr lang="en-US" sz="1000" kern="1200" dirty="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kern="1200" dirty="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dirty="0" smtClean="0"/>
                        <a:t>$100</a:t>
                      </a:r>
                      <a:endParaRPr lang="en-US" sz="1000" dirty="0"/>
                    </a:p>
                  </a:txBody>
                  <a:tcPr>
                    <a:solidFill>
                      <a:schemeClr val="accent1">
                        <a:lumMod val="20000"/>
                        <a:lumOff val="80000"/>
                      </a:schemeClr>
                    </a:solidFill>
                  </a:tcPr>
                </a:tc>
                <a:tc>
                  <a:txBody>
                    <a:bodyPr/>
                    <a:lstStyle/>
                    <a:p>
                      <a:pPr algn="ctr"/>
                      <a:r>
                        <a:rPr lang="en-US" sz="1000" dirty="0" smtClean="0"/>
                        <a:t>+$100</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r h="272026">
                <a:tc>
                  <a:txBody>
                    <a:bodyPr/>
                    <a:lstStyle/>
                    <a:p>
                      <a:r>
                        <a:rPr lang="en-US" sz="1000" b="1" dirty="0" smtClean="0">
                          <a:solidFill>
                            <a:schemeClr val="bg1"/>
                          </a:solidFill>
                        </a:rPr>
                        <a:t>New</a:t>
                      </a:r>
                      <a:endParaRPr lang="en-US" sz="1000" b="1" dirty="0">
                        <a:solidFill>
                          <a:schemeClr val="bg1"/>
                        </a:solidFill>
                      </a:endParaRPr>
                    </a:p>
                  </a:txBody>
                  <a:tcPr>
                    <a:solidFill>
                      <a:schemeClr val="accent1"/>
                    </a:solidFill>
                  </a:tcPr>
                </a:tc>
                <a:tc>
                  <a:txBody>
                    <a:bodyPr/>
                    <a:lstStyle/>
                    <a:p>
                      <a:r>
                        <a:rPr lang="en-US" sz="1000" dirty="0" smtClean="0"/>
                        <a:t>Copy of existing Patent Technology Monitoring Team Report</a:t>
                      </a:r>
                    </a:p>
                  </a:txBody>
                  <a:tcPr>
                    <a:solidFill>
                      <a:schemeClr val="accent1">
                        <a:lumMod val="20000"/>
                        <a:lumOff val="80000"/>
                      </a:schemeClr>
                    </a:solidFill>
                  </a:tcPr>
                </a:tc>
                <a:tc>
                  <a:txBody>
                    <a:bodyPr/>
                    <a:lstStyle/>
                    <a:p>
                      <a:pPr algn="ctr"/>
                      <a:r>
                        <a:rPr lang="en-US" sz="1000" kern="1200" dirty="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kern="1200" dirty="0" smtClean="0">
                          <a:solidFill>
                            <a:schemeClr val="tx1"/>
                          </a:solidFill>
                          <a:effectLst/>
                          <a:latin typeface="+mn-lt"/>
                          <a:ea typeface="+mn-ea"/>
                          <a:cs typeface="+mn-cs"/>
                        </a:rPr>
                        <a:t>--</a:t>
                      </a:r>
                      <a:endParaRPr lang="en-US" sz="1000" dirty="0"/>
                    </a:p>
                  </a:txBody>
                  <a:tcPr>
                    <a:solidFill>
                      <a:schemeClr val="accent1">
                        <a:lumMod val="20000"/>
                        <a:lumOff val="80000"/>
                      </a:schemeClr>
                    </a:solidFill>
                  </a:tcPr>
                </a:tc>
                <a:tc>
                  <a:txBody>
                    <a:bodyPr/>
                    <a:lstStyle/>
                    <a:p>
                      <a:pPr algn="ctr"/>
                      <a:r>
                        <a:rPr lang="en-US" sz="1000" dirty="0" smtClean="0"/>
                        <a:t>$30</a:t>
                      </a:r>
                      <a:endParaRPr lang="en-US" sz="1000" dirty="0"/>
                    </a:p>
                  </a:txBody>
                  <a:tcPr>
                    <a:solidFill>
                      <a:schemeClr val="accent1">
                        <a:lumMod val="20000"/>
                        <a:lumOff val="80000"/>
                      </a:schemeClr>
                    </a:solidFill>
                  </a:tcPr>
                </a:tc>
                <a:tc>
                  <a:txBody>
                    <a:bodyPr/>
                    <a:lstStyle/>
                    <a:p>
                      <a:pPr algn="ctr"/>
                      <a:r>
                        <a:rPr lang="en-US" sz="1000" dirty="0" smtClean="0"/>
                        <a:t>+$30</a:t>
                      </a:r>
                      <a:endParaRPr lang="en-US" sz="1000" dirty="0"/>
                    </a:p>
                  </a:txBody>
                  <a:tcPr>
                    <a:solidFill>
                      <a:schemeClr val="accent1">
                        <a:lumMod val="20000"/>
                        <a:lumOff val="80000"/>
                      </a:schemeClr>
                    </a:solidFill>
                  </a:tcPr>
                </a:tc>
                <a:tc>
                  <a:txBody>
                    <a:bodyPr/>
                    <a:lstStyle/>
                    <a:p>
                      <a:pPr algn="ctr"/>
                      <a:r>
                        <a:rPr lang="en-US" sz="1000" dirty="0" smtClean="0"/>
                        <a:t>--</a:t>
                      </a:r>
                      <a:endParaRPr lang="en-US" sz="1000" dirty="0"/>
                    </a:p>
                  </a:txBody>
                  <a:tcPr>
                    <a:solidFill>
                      <a:schemeClr val="accent1">
                        <a:lumMod val="20000"/>
                        <a:lumOff val="80000"/>
                      </a:schemeClr>
                    </a:solidFill>
                  </a:tcPr>
                </a:tc>
              </a:tr>
            </a:tbl>
          </a:graphicData>
        </a:graphic>
      </p:graphicFrame>
      <p:sp>
        <p:nvSpPr>
          <p:cNvPr id="4" name="Slide Number Placeholder 3"/>
          <p:cNvSpPr>
            <a:spLocks noGrp="1"/>
          </p:cNvSpPr>
          <p:nvPr>
            <p:ph type="sldNum" sz="quarter" idx="12"/>
          </p:nvPr>
        </p:nvSpPr>
        <p:spPr/>
        <p:txBody>
          <a:bodyPr/>
          <a:lstStyle/>
          <a:p>
            <a:fld id="{92DA454B-C859-4892-B9FA-68B588C9F547}" type="slidenum">
              <a:rPr lang="en-US" smtClean="0"/>
              <a:t>89</a:t>
            </a:fld>
            <a:endParaRPr lang="en-US" dirty="0"/>
          </a:p>
        </p:txBody>
      </p:sp>
      <p:sp>
        <p:nvSpPr>
          <p:cNvPr id="3" name="TextBox 2"/>
          <p:cNvSpPr txBox="1"/>
          <p:nvPr/>
        </p:nvSpPr>
        <p:spPr>
          <a:xfrm>
            <a:off x="356263" y="4303321"/>
            <a:ext cx="8330537"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Replace the single fee with detailed product and service listings with explicit costs.</a:t>
            </a:r>
            <a:endParaRPr lang="en-US" dirty="0"/>
          </a:p>
        </p:txBody>
      </p:sp>
    </p:spTree>
    <p:extLst>
      <p:ext uri="{BB962C8B-B14F-4D97-AF65-F5344CB8AC3E}">
        <p14:creationId xmlns:p14="http://schemas.microsoft.com/office/powerpoint/2010/main" val="1144572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247"/>
            <a:ext cx="8229600" cy="793553"/>
          </a:xfrm>
        </p:spPr>
        <p:txBody>
          <a:bodyPr>
            <a:normAutofit/>
          </a:bodyPr>
          <a:lstStyle/>
          <a:p>
            <a:r>
              <a:rPr lang="en-US" sz="3600" dirty="0" smtClean="0"/>
              <a:t>USPTO Funding Model </a:t>
            </a:r>
            <a:r>
              <a:rPr lang="en-US" sz="1400" b="0" dirty="0" smtClean="0"/>
              <a:t>(description of previous slide)</a:t>
            </a:r>
            <a:endParaRPr lang="en-US" sz="1400" b="0" dirty="0"/>
          </a:p>
        </p:txBody>
      </p:sp>
      <p:sp>
        <p:nvSpPr>
          <p:cNvPr id="3" name="Slide Number Placeholder 2"/>
          <p:cNvSpPr>
            <a:spLocks noGrp="1"/>
          </p:cNvSpPr>
          <p:nvPr>
            <p:ph type="sldNum" sz="quarter" idx="12"/>
          </p:nvPr>
        </p:nvSpPr>
        <p:spPr/>
        <p:txBody>
          <a:bodyPr/>
          <a:lstStyle/>
          <a:p>
            <a:fld id="{92DA454B-C859-4892-B9FA-68B588C9F547}" type="slidenum">
              <a:rPr lang="en-US" smtClean="0"/>
              <a:t>9</a:t>
            </a:fld>
            <a:endParaRPr lang="en-US" dirty="0"/>
          </a:p>
        </p:txBody>
      </p:sp>
      <p:sp>
        <p:nvSpPr>
          <p:cNvPr id="4" name="Rectangle 3"/>
          <p:cNvSpPr/>
          <p:nvPr/>
        </p:nvSpPr>
        <p:spPr>
          <a:xfrm>
            <a:off x="114301" y="973038"/>
            <a:ext cx="8867774" cy="4247317"/>
          </a:xfrm>
          <a:prstGeom prst="rect">
            <a:avLst/>
          </a:prstGeom>
        </p:spPr>
        <p:txBody>
          <a:bodyPr wrap="square">
            <a:spAutoFit/>
          </a:bodyPr>
          <a:lstStyle/>
          <a:p>
            <a:pPr marL="285750" indent="-285750">
              <a:buFont typeface="Arial" panose="020B0604020202020204" pitchFamily="34" charset="0"/>
              <a:buChar char="•"/>
            </a:pPr>
            <a:r>
              <a:rPr lang="en-US" dirty="0" smtClean="0"/>
              <a:t>Given </a:t>
            </a:r>
            <a:r>
              <a:rPr lang="en-US" dirty="0"/>
              <a:t>USPTO production and forecasting models, including the numerous data points </a:t>
            </a:r>
            <a:r>
              <a:rPr lang="en-US" dirty="0" smtClean="0"/>
              <a:t>monitored regularly</a:t>
            </a:r>
            <a:r>
              <a:rPr lang="en-US" dirty="0"/>
              <a:t>, we estimate the level of resources required to meet these dates/targets. The costs </a:t>
            </a:r>
            <a:r>
              <a:rPr lang="en-US" dirty="0" smtClean="0"/>
              <a:t>of those </a:t>
            </a:r>
            <a:r>
              <a:rPr lang="en-US" dirty="0"/>
              <a:t>requirements are estimated – the </a:t>
            </a:r>
            <a:r>
              <a:rPr lang="en-US" dirty="0" smtClean="0"/>
              <a:t>“red” budgetary </a:t>
            </a:r>
            <a:r>
              <a:rPr lang="en-US" dirty="0"/>
              <a:t>requirements box (our aggregate cost</a:t>
            </a:r>
            <a:r>
              <a:rPr lang="en-US" dirty="0" smtClean="0"/>
              <a:t>).</a:t>
            </a:r>
            <a:endParaRPr lang="en-US" dirty="0"/>
          </a:p>
          <a:p>
            <a:pPr marL="285750" indent="-285750">
              <a:buFont typeface="Arial" panose="020B0604020202020204" pitchFamily="34" charset="0"/>
              <a:buChar char="•"/>
            </a:pPr>
            <a:r>
              <a:rPr lang="en-US" dirty="0" smtClean="0"/>
              <a:t>The </a:t>
            </a:r>
            <a:r>
              <a:rPr lang="en-US" dirty="0"/>
              <a:t>requirements are funded with (1) application fees collected in the current year, (2) issue </a:t>
            </a:r>
            <a:r>
              <a:rPr lang="en-US" dirty="0" smtClean="0"/>
              <a:t>fees, (</a:t>
            </a:r>
            <a:r>
              <a:rPr lang="en-US" dirty="0"/>
              <a:t>3) maintenance fees from patents issued in the past renewed at various rates for each stage, </a:t>
            </a:r>
            <a:r>
              <a:rPr lang="en-US" dirty="0" smtClean="0"/>
              <a:t>(4) other patent fees (extensions of time, petition fees, PTAB services, etc.), and (4) </a:t>
            </a:r>
            <a:r>
              <a:rPr lang="en-US" dirty="0"/>
              <a:t>operating reserve funds carried over from prior years to meet operating requirements</a:t>
            </a:r>
            <a:r>
              <a:rPr lang="en-US" dirty="0" smtClean="0"/>
              <a:t>.</a:t>
            </a:r>
            <a:endParaRPr lang="en-US" dirty="0"/>
          </a:p>
          <a:p>
            <a:pPr marL="285750" indent="-285750">
              <a:buFont typeface="Arial" panose="020B0604020202020204" pitchFamily="34" charset="0"/>
              <a:buChar char="•"/>
            </a:pPr>
            <a:r>
              <a:rPr lang="en-US" dirty="0" smtClean="0"/>
              <a:t>If </a:t>
            </a:r>
            <a:r>
              <a:rPr lang="en-US" dirty="0"/>
              <a:t>we receive more fees than planned, it’s usually due to (a) receiving more applications than </a:t>
            </a:r>
            <a:r>
              <a:rPr lang="en-US" dirty="0" smtClean="0"/>
              <a:t>planned or </a:t>
            </a:r>
            <a:r>
              <a:rPr lang="en-US" dirty="0"/>
              <a:t>(b) our production was greater than planned</a:t>
            </a:r>
            <a:r>
              <a:rPr lang="en-US" dirty="0" smtClean="0"/>
              <a:t>.  </a:t>
            </a:r>
            <a:r>
              <a:rPr lang="en-US" dirty="0"/>
              <a:t>In both instances, the aggregate costs within </a:t>
            </a:r>
            <a:r>
              <a:rPr lang="en-US" dirty="0" smtClean="0"/>
              <a:t>the USPTO </a:t>
            </a:r>
            <a:r>
              <a:rPr lang="en-US" dirty="0"/>
              <a:t>increase due to increased workload requirements</a:t>
            </a:r>
            <a:r>
              <a:rPr lang="en-US" dirty="0" smtClean="0"/>
              <a:t>.</a:t>
            </a:r>
            <a:endParaRPr lang="en-US" dirty="0"/>
          </a:p>
          <a:p>
            <a:pPr marL="285750" indent="-285750">
              <a:buFont typeface="Arial" panose="020B0604020202020204" pitchFamily="34" charset="0"/>
              <a:buChar char="•"/>
            </a:pPr>
            <a:r>
              <a:rPr lang="en-US" dirty="0" smtClean="0"/>
              <a:t>The </a:t>
            </a:r>
            <a:r>
              <a:rPr lang="en-US" dirty="0"/>
              <a:t>ability to calibrate our fee structure, coupled with the operating reserve, gives the USPTO </a:t>
            </a:r>
            <a:r>
              <a:rPr lang="en-US" dirty="0" smtClean="0"/>
              <a:t>the right </a:t>
            </a:r>
            <a:r>
              <a:rPr lang="en-US" dirty="0"/>
              <a:t>balance to manage this iterative model.</a:t>
            </a:r>
          </a:p>
        </p:txBody>
      </p:sp>
    </p:spTree>
    <p:extLst>
      <p:ext uri="{BB962C8B-B14F-4D97-AF65-F5344CB8AC3E}">
        <p14:creationId xmlns:p14="http://schemas.microsoft.com/office/powerpoint/2010/main" val="16537491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Self-Service Copy Charge"/>
          <p:cNvSpPr>
            <a:spLocks noGrp="1"/>
          </p:cNvSpPr>
          <p:nvPr>
            <p:ph type="title"/>
          </p:nvPr>
        </p:nvSpPr>
        <p:spPr>
          <a:xfrm>
            <a:off x="457200" y="378022"/>
            <a:ext cx="8229600" cy="510499"/>
          </a:xfrm>
        </p:spPr>
        <p:txBody>
          <a:bodyPr>
            <a:noAutofit/>
          </a:bodyPr>
          <a:lstStyle/>
          <a:p>
            <a:r>
              <a:rPr lang="en-US" sz="3600" dirty="0" smtClean="0"/>
              <a:t>Self-Service </a:t>
            </a:r>
            <a:r>
              <a:rPr lang="en-US" sz="3600" dirty="0"/>
              <a:t>C</a:t>
            </a:r>
            <a:r>
              <a:rPr lang="en-US" sz="3600" dirty="0" smtClean="0"/>
              <a:t>opy </a:t>
            </a:r>
            <a:r>
              <a:rPr lang="en-US" sz="3600" dirty="0"/>
              <a:t>C</a:t>
            </a:r>
            <a:r>
              <a:rPr lang="en-US" sz="3600" dirty="0" smtClean="0"/>
              <a:t>harge</a:t>
            </a:r>
            <a:endParaRPr lang="en-US" sz="3600" dirty="0"/>
          </a:p>
        </p:txBody>
      </p:sp>
      <p:graphicFrame>
        <p:nvGraphicFramePr>
          <p:cNvPr id="5" name="Content Placeholder 4" title="Self-Service Copy Charge"/>
          <p:cNvGraphicFramePr>
            <a:graphicFrameLocks noGrp="1"/>
          </p:cNvGraphicFramePr>
          <p:nvPr>
            <p:ph idx="1"/>
            <p:extLst>
              <p:ext uri="{D42A27DB-BD31-4B8C-83A1-F6EECF244321}">
                <p14:modId xmlns:p14="http://schemas.microsoft.com/office/powerpoint/2010/main" val="1865154918"/>
              </p:ext>
            </p:extLst>
          </p:nvPr>
        </p:nvGraphicFramePr>
        <p:xfrm>
          <a:off x="457198" y="1160808"/>
          <a:ext cx="7934327" cy="1163292"/>
        </p:xfrm>
        <a:graphic>
          <a:graphicData uri="http://schemas.openxmlformats.org/drawingml/2006/table">
            <a:tbl>
              <a:tblPr firstRow="1" bandRow="1">
                <a:tableStyleId>{5C22544A-7EE6-4342-B048-85BDC9FD1C3A}</a:tableStyleId>
              </a:tblPr>
              <a:tblGrid>
                <a:gridCol w="621756"/>
                <a:gridCol w="2321471"/>
                <a:gridCol w="957000"/>
                <a:gridCol w="1110927"/>
                <a:gridCol w="1325599"/>
                <a:gridCol w="785399"/>
                <a:gridCol w="812175"/>
              </a:tblGrid>
              <a:tr h="706092">
                <a:tc>
                  <a:txBody>
                    <a:bodyPr/>
                    <a:lstStyle/>
                    <a:p>
                      <a:pPr algn="ctr"/>
                      <a:r>
                        <a:rPr lang="en-US" sz="1200" dirty="0" smtClean="0"/>
                        <a:t>Fee Code</a:t>
                      </a:r>
                      <a:endParaRPr lang="en-US" sz="1200" dirty="0"/>
                    </a:p>
                  </a:txBody>
                  <a:tcPr/>
                </a:tc>
                <a:tc>
                  <a:txBody>
                    <a:bodyPr/>
                    <a:lstStyle/>
                    <a:p>
                      <a:pPr algn="ctr"/>
                      <a:r>
                        <a:rPr lang="en-US" sz="1200" dirty="0" smtClean="0"/>
                        <a:t>Description</a:t>
                      </a:r>
                      <a:endParaRPr lang="en-US" sz="1200" dirty="0"/>
                    </a:p>
                  </a:txBody>
                  <a:tcPr/>
                </a:tc>
                <a:tc>
                  <a:txBody>
                    <a:bodyPr/>
                    <a:lstStyle/>
                    <a:p>
                      <a:pPr algn="ctr"/>
                      <a:r>
                        <a:rPr lang="en-US" sz="1200" dirty="0" smtClean="0"/>
                        <a:t>Historical Cost</a:t>
                      </a:r>
                    </a:p>
                    <a:p>
                      <a:pPr algn="ctr"/>
                      <a:r>
                        <a:rPr lang="en-US" sz="1200" dirty="0" smtClean="0"/>
                        <a:t>(2014)</a:t>
                      </a:r>
                      <a:endParaRPr lang="en-US" sz="1200" dirty="0"/>
                    </a:p>
                  </a:txBody>
                  <a:tcPr/>
                </a:tc>
                <a:tc>
                  <a:txBody>
                    <a:bodyPr/>
                    <a:lstStyle/>
                    <a:p>
                      <a:pPr algn="ctr"/>
                      <a:r>
                        <a:rPr lang="en-US" sz="1200" dirty="0" smtClean="0"/>
                        <a:t>Current Large Entity Fee</a:t>
                      </a:r>
                      <a:endParaRPr lang="en-US" sz="1200" dirty="0"/>
                    </a:p>
                  </a:txBody>
                  <a:tcPr/>
                </a:tc>
                <a:tc>
                  <a:txBody>
                    <a:bodyPr/>
                    <a:lstStyle/>
                    <a:p>
                      <a:pPr algn="ctr"/>
                      <a:r>
                        <a:rPr lang="en-US" sz="1200" dirty="0" smtClean="0"/>
                        <a:t>Proposed Large Entity Fee</a:t>
                      </a:r>
                      <a:endParaRPr lang="en-US" sz="1200" dirty="0"/>
                    </a:p>
                  </a:txBody>
                  <a:tcPr/>
                </a:tc>
                <a:tc>
                  <a:txBody>
                    <a:bodyPr/>
                    <a:lstStyle/>
                    <a:p>
                      <a:pPr algn="ctr"/>
                      <a:r>
                        <a:rPr lang="en-US" sz="1200" dirty="0" smtClean="0"/>
                        <a:t>Dollar Change</a:t>
                      </a:r>
                      <a:endParaRPr lang="en-US" sz="1200" dirty="0"/>
                    </a:p>
                  </a:txBody>
                  <a:tcPr/>
                </a:tc>
                <a:tc>
                  <a:txBody>
                    <a:bodyPr/>
                    <a:lstStyle/>
                    <a:p>
                      <a:pPr algn="ctr"/>
                      <a:r>
                        <a:rPr lang="en-US" sz="1200" dirty="0" smtClean="0"/>
                        <a:t>Percent Change</a:t>
                      </a:r>
                      <a:endParaRPr lang="en-US" sz="1200" dirty="0"/>
                    </a:p>
                  </a:txBody>
                  <a:tcPr/>
                </a:tc>
              </a:tr>
              <a:tr h="369665">
                <a:tc>
                  <a:txBody>
                    <a:bodyPr/>
                    <a:lstStyle/>
                    <a:p>
                      <a:r>
                        <a:rPr lang="en-US" sz="1200" b="1" dirty="0" smtClean="0">
                          <a:solidFill>
                            <a:schemeClr val="bg1"/>
                          </a:solidFill>
                        </a:rPr>
                        <a:t>8902</a:t>
                      </a:r>
                      <a:endParaRPr lang="en-US" sz="1200" b="1" dirty="0">
                        <a:solidFill>
                          <a:schemeClr val="bg1"/>
                        </a:solidFill>
                      </a:endParaRPr>
                    </a:p>
                  </a:txBody>
                  <a:tcPr>
                    <a:solidFill>
                      <a:schemeClr val="accent1"/>
                    </a:solidFill>
                  </a:tcPr>
                </a:tc>
                <a:tc>
                  <a:txBody>
                    <a:bodyPr/>
                    <a:lstStyle/>
                    <a:p>
                      <a:r>
                        <a:rPr lang="en-US" sz="1200" smtClean="0"/>
                        <a:t>Self-service </a:t>
                      </a:r>
                      <a:r>
                        <a:rPr lang="en-US" sz="1200" dirty="0" smtClean="0"/>
                        <a:t>copy charge, per page</a:t>
                      </a:r>
                      <a:endParaRPr lang="en-US" sz="1200" dirty="0"/>
                    </a:p>
                  </a:txBody>
                  <a:tcPr>
                    <a:solidFill>
                      <a:schemeClr val="accent1">
                        <a:lumMod val="20000"/>
                        <a:lumOff val="80000"/>
                      </a:schemeClr>
                    </a:solidFill>
                  </a:tcPr>
                </a:tc>
                <a:tc>
                  <a:txBody>
                    <a:bodyPr/>
                    <a:lstStyle/>
                    <a:p>
                      <a:pPr algn="ctr"/>
                      <a:r>
                        <a:rPr lang="en-US" sz="1200" kern="1200" dirty="0" smtClean="0">
                          <a:solidFill>
                            <a:schemeClr val="tx1"/>
                          </a:solidFill>
                          <a:effectLst/>
                          <a:latin typeface="+mn-lt"/>
                          <a:ea typeface="+mn-ea"/>
                          <a:cs typeface="+mn-cs"/>
                        </a:rPr>
                        <a:t>--</a:t>
                      </a:r>
                      <a:endParaRPr lang="en-US" sz="1200" dirty="0"/>
                    </a:p>
                  </a:txBody>
                  <a:tcPr>
                    <a:solidFill>
                      <a:schemeClr val="accent1">
                        <a:lumMod val="20000"/>
                        <a:lumOff val="80000"/>
                      </a:schemeClr>
                    </a:solidFill>
                  </a:tcPr>
                </a:tc>
                <a:tc>
                  <a:txBody>
                    <a:bodyPr/>
                    <a:lstStyle/>
                    <a:p>
                      <a:pPr algn="ctr"/>
                      <a:r>
                        <a:rPr lang="en-US" sz="1200" dirty="0" smtClean="0"/>
                        <a:t>$0.25</a:t>
                      </a:r>
                      <a:endParaRPr lang="en-US" sz="1200" dirty="0"/>
                    </a:p>
                  </a:txBody>
                  <a:tcPr>
                    <a:solidFill>
                      <a:schemeClr val="accent1">
                        <a:lumMod val="20000"/>
                        <a:lumOff val="80000"/>
                      </a:schemeClr>
                    </a:solidFill>
                  </a:tcPr>
                </a:tc>
                <a:tc>
                  <a:txBody>
                    <a:bodyPr/>
                    <a:lstStyle/>
                    <a:p>
                      <a:pPr algn="ctr"/>
                      <a:r>
                        <a:rPr lang="en-US" sz="1200" dirty="0" smtClean="0"/>
                        <a:t>Discontinue</a:t>
                      </a:r>
                      <a:endParaRPr lang="en-US" sz="1200" dirty="0"/>
                    </a:p>
                  </a:txBody>
                  <a:tcPr>
                    <a:solidFill>
                      <a:schemeClr val="accent1">
                        <a:lumMod val="20000"/>
                        <a:lumOff val="80000"/>
                      </a:schemeClr>
                    </a:solidFill>
                  </a:tcPr>
                </a:tc>
                <a:tc>
                  <a:txBody>
                    <a:bodyPr/>
                    <a:lstStyle/>
                    <a:p>
                      <a:pPr algn="ctr"/>
                      <a:r>
                        <a:rPr lang="en-US" sz="1200" dirty="0" smtClean="0"/>
                        <a:t>--</a:t>
                      </a:r>
                      <a:endParaRPr lang="en-US" sz="1200" dirty="0"/>
                    </a:p>
                  </a:txBody>
                  <a:tcPr>
                    <a:solidFill>
                      <a:schemeClr val="accent1">
                        <a:lumMod val="20000"/>
                        <a:lumOff val="80000"/>
                      </a:schemeClr>
                    </a:solidFill>
                  </a:tcPr>
                </a:tc>
                <a:tc>
                  <a:txBody>
                    <a:bodyPr/>
                    <a:lstStyle/>
                    <a:p>
                      <a:pPr algn="ctr"/>
                      <a:r>
                        <a:rPr lang="en-US" sz="1200" dirty="0" smtClean="0"/>
                        <a:t>--</a:t>
                      </a:r>
                      <a:endParaRPr lang="en-US" sz="1200" dirty="0"/>
                    </a:p>
                  </a:txBody>
                  <a:tcPr>
                    <a:solidFill>
                      <a:schemeClr val="accent1">
                        <a:lumMod val="20000"/>
                        <a:lumOff val="80000"/>
                      </a:schemeClr>
                    </a:solidFill>
                  </a:tcPr>
                </a:tc>
              </a:tr>
            </a:tbl>
          </a:graphicData>
        </a:graphic>
      </p:graphicFrame>
      <p:sp>
        <p:nvSpPr>
          <p:cNvPr id="4" name="Slide Number Placeholder 3"/>
          <p:cNvSpPr>
            <a:spLocks noGrp="1"/>
          </p:cNvSpPr>
          <p:nvPr>
            <p:ph type="sldNum" sz="quarter" idx="12"/>
          </p:nvPr>
        </p:nvSpPr>
        <p:spPr/>
        <p:txBody>
          <a:bodyPr/>
          <a:lstStyle/>
          <a:p>
            <a:fld id="{92DA454B-C859-4892-B9FA-68B588C9F547}" type="slidenum">
              <a:rPr lang="en-US" smtClean="0"/>
              <a:t>90</a:t>
            </a:fld>
            <a:endParaRPr lang="en-US" dirty="0"/>
          </a:p>
        </p:txBody>
      </p:sp>
      <p:sp>
        <p:nvSpPr>
          <p:cNvPr id="7" name="Rectangle 6"/>
          <p:cNvSpPr/>
          <p:nvPr/>
        </p:nvSpPr>
        <p:spPr>
          <a:xfrm>
            <a:off x="457200" y="2572062"/>
            <a:ext cx="7808027" cy="1200329"/>
          </a:xfrm>
          <a:prstGeom prst="rect">
            <a:avLst/>
          </a:prstGeom>
        </p:spPr>
        <p:txBody>
          <a:bodyPr wrap="square">
            <a:spAutoFit/>
          </a:bodyPr>
          <a:lstStyle/>
          <a:p>
            <a:pPr marL="171450" indent="-171450">
              <a:buFont typeface="Arial" panose="020B0604020202020204" pitchFamily="34" charset="0"/>
              <a:buChar char="•"/>
            </a:pPr>
            <a:r>
              <a:rPr lang="en-US" dirty="0"/>
              <a:t>This fee proposal is </a:t>
            </a:r>
            <a:r>
              <a:rPr lang="en-US" dirty="0" smtClean="0"/>
              <a:t>to comply with Executive Order 13681.  The current contract for copiers, expiring in September 2016, will not be renewed.  Photo-copy services and all related costs and payments will be handled by a vendor.  USPTO will no longer offer this service.</a:t>
            </a:r>
            <a:endParaRPr lang="en-US" dirty="0"/>
          </a:p>
        </p:txBody>
      </p:sp>
    </p:spTree>
    <p:extLst>
      <p:ext uri="{BB962C8B-B14F-4D97-AF65-F5344CB8AC3E}">
        <p14:creationId xmlns:p14="http://schemas.microsoft.com/office/powerpoint/2010/main" val="25512308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smtClean="0"/>
              <a:t>Appendix H </a:t>
            </a:r>
            <a:br>
              <a:rPr lang="en-US" smtClean="0"/>
            </a:br>
            <a:r>
              <a:rPr lang="en-US" smtClean="0"/>
              <a:t/>
            </a:r>
            <a:br>
              <a:rPr lang="en-US" smtClean="0"/>
            </a:br>
            <a:r>
              <a:rPr lang="en-US" smtClean="0"/>
              <a:t>Small and Micro Entity Fee</a:t>
            </a:r>
            <a:br>
              <a:rPr lang="en-US" smtClean="0"/>
            </a:br>
            <a:endParaRPr lang="en-US" dirty="0"/>
          </a:p>
        </p:txBody>
      </p:sp>
      <p:sp>
        <p:nvSpPr>
          <p:cNvPr id="3" name="Slide Number Placeholder 2"/>
          <p:cNvSpPr>
            <a:spLocks noGrp="1"/>
          </p:cNvSpPr>
          <p:nvPr>
            <p:ph type="sldNum" sz="quarter" idx="12"/>
          </p:nvPr>
        </p:nvSpPr>
        <p:spPr/>
        <p:txBody>
          <a:bodyPr/>
          <a:lstStyle/>
          <a:p>
            <a:fld id="{92DA454B-C859-4892-B9FA-68B588C9F547}" type="slidenum">
              <a:rPr lang="en-US" smtClean="0"/>
              <a:pPr/>
              <a:t>91</a:t>
            </a:fld>
            <a:endParaRPr lang="en-US" dirty="0"/>
          </a:p>
        </p:txBody>
      </p:sp>
      <p:sp>
        <p:nvSpPr>
          <p:cNvPr id="4" name="Rectangle 3"/>
          <p:cNvSpPr/>
          <p:nvPr/>
        </p:nvSpPr>
        <p:spPr>
          <a:xfrm>
            <a:off x="133350" y="727414"/>
            <a:ext cx="8763000" cy="3908762"/>
          </a:xfrm>
          <a:prstGeom prst="rect">
            <a:avLst/>
          </a:prstGeom>
        </p:spPr>
        <p:txBody>
          <a:bodyPr wrap="square">
            <a:spAutoFit/>
          </a:bodyPr>
          <a:lstStyle/>
          <a:p>
            <a:pPr algn="ctr"/>
            <a:r>
              <a:rPr lang="en-US" sz="4000" b="1" dirty="0">
                <a:solidFill>
                  <a:schemeClr val="accent2">
                    <a:lumMod val="75000"/>
                  </a:schemeClr>
                </a:solidFill>
              </a:rPr>
              <a:t>Appendix </a:t>
            </a:r>
            <a:r>
              <a:rPr lang="en-US" sz="4000" b="1" dirty="0" smtClean="0">
                <a:solidFill>
                  <a:schemeClr val="accent2">
                    <a:lumMod val="75000"/>
                  </a:schemeClr>
                </a:solidFill>
              </a:rPr>
              <a:t>H </a:t>
            </a:r>
          </a:p>
          <a:p>
            <a:pPr algn="ctr"/>
            <a:endParaRPr lang="en-US" sz="2400" b="1" dirty="0" smtClean="0">
              <a:solidFill>
                <a:schemeClr val="accent2">
                  <a:lumMod val="75000"/>
                </a:schemeClr>
              </a:solidFill>
            </a:endParaRPr>
          </a:p>
          <a:p>
            <a:pPr algn="ctr"/>
            <a:r>
              <a:rPr lang="en-US" sz="4000" b="1" dirty="0" smtClean="0">
                <a:solidFill>
                  <a:schemeClr val="accent2">
                    <a:lumMod val="75000"/>
                  </a:schemeClr>
                </a:solidFill>
              </a:rPr>
              <a:t>Small and Micro Entity Fee</a:t>
            </a:r>
          </a:p>
          <a:p>
            <a:pPr algn="ctr"/>
            <a:endParaRPr lang="en-US" sz="4000" b="1" dirty="0">
              <a:solidFill>
                <a:schemeClr val="accent2">
                  <a:lumMod val="75000"/>
                </a:schemeClr>
              </a:solidFill>
            </a:endParaRPr>
          </a:p>
          <a:p>
            <a:pPr algn="ctr"/>
            <a:endParaRPr lang="en-US" sz="1000" dirty="0" smtClean="0"/>
          </a:p>
          <a:p>
            <a:endParaRPr lang="en-US" dirty="0"/>
          </a:p>
          <a:p>
            <a:pPr>
              <a:lnSpc>
                <a:spcPct val="80000"/>
              </a:lnSpc>
            </a:pPr>
            <a:endParaRPr lang="en-US" dirty="0" smtClean="0"/>
          </a:p>
          <a:p>
            <a:pPr>
              <a:lnSpc>
                <a:spcPct val="80000"/>
              </a:lnSpc>
            </a:pPr>
            <a:r>
              <a:rPr lang="en-US" dirty="0" smtClean="0"/>
              <a:t>The </a:t>
            </a:r>
            <a:r>
              <a:rPr lang="en-US" dirty="0"/>
              <a:t>information included in this appendix provides an overview of the fees eligible for small and micro entity </a:t>
            </a:r>
            <a:r>
              <a:rPr lang="en-US" dirty="0" smtClean="0"/>
              <a:t>discounts.</a:t>
            </a:r>
            <a:endParaRPr lang="en-US" sz="500" dirty="0"/>
          </a:p>
          <a:p>
            <a:pPr>
              <a:lnSpc>
                <a:spcPct val="80000"/>
              </a:lnSpc>
            </a:pPr>
            <a:endParaRPr lang="en-US" sz="500" dirty="0"/>
          </a:p>
          <a:p>
            <a:pPr>
              <a:lnSpc>
                <a:spcPct val="80000"/>
              </a:lnSpc>
            </a:pPr>
            <a:r>
              <a:rPr lang="en-US" dirty="0"/>
              <a:t>A complete listing of small and micro entity fees can be found in</a:t>
            </a:r>
            <a:br>
              <a:rPr lang="en-US" dirty="0"/>
            </a:br>
            <a:r>
              <a:rPr lang="en-US" dirty="0"/>
              <a:t>Attachment </a:t>
            </a:r>
            <a:r>
              <a:rPr lang="en-US" dirty="0" smtClean="0"/>
              <a:t>– </a:t>
            </a:r>
            <a:r>
              <a:rPr lang="en-US" i="1" dirty="0"/>
              <a:t>Table of Patent Fee </a:t>
            </a:r>
            <a:r>
              <a:rPr lang="en-US" i="1" dirty="0" smtClean="0"/>
              <a:t>Adjustments</a:t>
            </a:r>
            <a:r>
              <a:rPr lang="en-US" dirty="0"/>
              <a:t>.</a:t>
            </a:r>
          </a:p>
        </p:txBody>
      </p:sp>
      <p:cxnSp>
        <p:nvCxnSpPr>
          <p:cNvPr id="6" name="Straight Connector 5"/>
          <p:cNvCxnSpPr/>
          <p:nvPr/>
        </p:nvCxnSpPr>
        <p:spPr>
          <a:xfrm flipV="1">
            <a:off x="133350" y="3190875"/>
            <a:ext cx="8763000" cy="571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35611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7072"/>
            <a:ext cx="8229600" cy="884058"/>
          </a:xfrm>
        </p:spPr>
        <p:txBody>
          <a:bodyPr>
            <a:normAutofit/>
          </a:bodyPr>
          <a:lstStyle/>
          <a:p>
            <a:r>
              <a:rPr lang="en-US" sz="3600" dirty="0" smtClean="0"/>
              <a:t>Small and Micro Entity Fees</a:t>
            </a:r>
            <a:endParaRPr lang="en-US" sz="3600" dirty="0"/>
          </a:p>
        </p:txBody>
      </p:sp>
      <p:sp>
        <p:nvSpPr>
          <p:cNvPr id="3" name="Slide Number Placeholder 2"/>
          <p:cNvSpPr>
            <a:spLocks noGrp="1"/>
          </p:cNvSpPr>
          <p:nvPr>
            <p:ph type="sldNum" sz="quarter" idx="12"/>
          </p:nvPr>
        </p:nvSpPr>
        <p:spPr/>
        <p:txBody>
          <a:bodyPr/>
          <a:lstStyle/>
          <a:p>
            <a:fld id="{92DA454B-C859-4892-B9FA-68B588C9F547}" type="slidenum">
              <a:rPr lang="en-US" smtClean="0"/>
              <a:t>92</a:t>
            </a:fld>
            <a:endParaRPr lang="en-US" dirty="0"/>
          </a:p>
        </p:txBody>
      </p:sp>
      <p:sp>
        <p:nvSpPr>
          <p:cNvPr id="4" name="Content Placeholder 3"/>
          <p:cNvSpPr txBox="1">
            <a:spLocks/>
          </p:cNvSpPr>
          <p:nvPr/>
        </p:nvSpPr>
        <p:spPr>
          <a:xfrm>
            <a:off x="219074" y="1000125"/>
            <a:ext cx="8467725" cy="47244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The small entity fee discount of 50% is applied to all statutory fees outlined in 35 U.S.C. § 41(a) and (b) for those who qualify as a “small business concern” as defined under section 3 of the Small Business Act.</a:t>
            </a:r>
          </a:p>
          <a:p>
            <a:r>
              <a:rPr lang="en-US" sz="1800" dirty="0"/>
              <a:t>For a micro entity, the definition is specific to an “</a:t>
            </a:r>
            <a:r>
              <a:rPr lang="en-US" sz="1800" dirty="0" smtClean="0"/>
              <a:t>applicant;” </a:t>
            </a:r>
            <a:r>
              <a:rPr lang="en-US" sz="1800" dirty="0"/>
              <a:t>therefore, the micro entity fee discount of 75% is only eligible for fees paid by the applicant/owner.  Fees paid by a third party are not eligible for the micro entity discount</a:t>
            </a:r>
            <a:r>
              <a:rPr lang="en-US" sz="1800" dirty="0" smtClean="0"/>
              <a:t>.</a:t>
            </a:r>
            <a:endParaRPr lang="en-US" sz="1800" dirty="0"/>
          </a:p>
          <a:p>
            <a:r>
              <a:rPr lang="en-US" sz="1800" dirty="0" smtClean="0"/>
              <a:t>A small entity fee discount can apply whether the party paying the fee is the applicant/owner or a third party.</a:t>
            </a:r>
          </a:p>
          <a:p>
            <a:r>
              <a:rPr lang="en-US" sz="1800" dirty="0" smtClean="0"/>
              <a:t>Both entities, when meeting their respective definitions, will receive a 50% discount for small entities and a 75% discount for micro entities on all fees set or adjusted in the proposed fee schedule for “filing, searching, examining, issuing, appealing, and maintaining patent applications and patents.”</a:t>
            </a:r>
          </a:p>
          <a:p>
            <a:r>
              <a:rPr lang="en-US" sz="1800" dirty="0" smtClean="0"/>
              <a:t>For purposes of forecasting aggregate revenue, each fee has a different small and micro entity estimate dependent on historical actuals and current trends.</a:t>
            </a:r>
          </a:p>
        </p:txBody>
      </p:sp>
    </p:spTree>
    <p:extLst>
      <p:ext uri="{BB962C8B-B14F-4D97-AF65-F5344CB8AC3E}">
        <p14:creationId xmlns:p14="http://schemas.microsoft.com/office/powerpoint/2010/main" val="27724004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022"/>
            <a:ext cx="8229600" cy="884058"/>
          </a:xfrm>
        </p:spPr>
        <p:txBody>
          <a:bodyPr>
            <a:normAutofit/>
          </a:bodyPr>
          <a:lstStyle/>
          <a:p>
            <a:r>
              <a:rPr lang="en-US" sz="3600" dirty="0" smtClean="0"/>
              <a:t>Small and Micro Entity Fees (cont.)</a:t>
            </a:r>
            <a:endParaRPr lang="en-US" sz="3600" dirty="0"/>
          </a:p>
        </p:txBody>
      </p:sp>
      <p:sp>
        <p:nvSpPr>
          <p:cNvPr id="3" name="Slide Number Placeholder 2"/>
          <p:cNvSpPr>
            <a:spLocks noGrp="1"/>
          </p:cNvSpPr>
          <p:nvPr>
            <p:ph type="sldNum" sz="quarter" idx="12"/>
          </p:nvPr>
        </p:nvSpPr>
        <p:spPr/>
        <p:txBody>
          <a:bodyPr/>
          <a:lstStyle/>
          <a:p>
            <a:fld id="{92DA454B-C859-4892-B9FA-68B588C9F547}" type="slidenum">
              <a:rPr lang="en-US" smtClean="0"/>
              <a:t>93</a:t>
            </a:fld>
            <a:endParaRPr lang="en-US" dirty="0"/>
          </a:p>
        </p:txBody>
      </p:sp>
      <p:sp>
        <p:nvSpPr>
          <p:cNvPr id="4" name="Content Placeholder 3"/>
          <p:cNvSpPr txBox="1">
            <a:spLocks/>
          </p:cNvSpPr>
          <p:nvPr/>
        </p:nvSpPr>
        <p:spPr>
          <a:xfrm>
            <a:off x="104774" y="990600"/>
            <a:ext cx="8715375" cy="47244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In FY 2015, of payments received for the filing, search, and examination of a utility application, 70.3% were large entities, 24.8% were small entity, and 4.9% paid the micro entity fee.</a:t>
            </a:r>
          </a:p>
          <a:p>
            <a:r>
              <a:rPr lang="en-US" sz="1800" dirty="0" smtClean="0"/>
              <a:t>For patent applications issued in FY 2015, 76.7% paid the large entity issue fee, 20.9% paid the small entity fee, and 2.3% paid the small entity fee.</a:t>
            </a:r>
          </a:p>
          <a:p>
            <a:r>
              <a:rPr lang="en-US" sz="1800" dirty="0" smtClean="0"/>
              <a:t>For fees paid to the PTAB,  filing a notice of appeal was 76.8% large, 21.5% small, and 1.7% micro in FY 2015 while Forwarding an Appeal to the Board was 81.6% large, 16.6% small, and 1.8% micro in the same year.</a:t>
            </a:r>
          </a:p>
          <a:p>
            <a:r>
              <a:rPr lang="en-US" sz="1800" dirty="0" smtClean="0"/>
              <a:t>Patent maintenance fees by stage and fee paid:</a:t>
            </a:r>
          </a:p>
          <a:p>
            <a:endParaRPr lang="en-US" sz="1400" dirty="0" smtClean="0"/>
          </a:p>
        </p:txBody>
      </p:sp>
      <p:graphicFrame>
        <p:nvGraphicFramePr>
          <p:cNvPr id="5" name="Table 4" title="Small And Micro Entities "/>
          <p:cNvGraphicFramePr>
            <a:graphicFrameLocks noGrp="1"/>
          </p:cNvGraphicFramePr>
          <p:nvPr>
            <p:extLst>
              <p:ext uri="{D42A27DB-BD31-4B8C-83A1-F6EECF244321}">
                <p14:modId xmlns:p14="http://schemas.microsoft.com/office/powerpoint/2010/main" val="1987092354"/>
              </p:ext>
            </p:extLst>
          </p:nvPr>
        </p:nvGraphicFramePr>
        <p:xfrm>
          <a:off x="765966" y="3771900"/>
          <a:ext cx="7577934" cy="1419226"/>
        </p:xfrm>
        <a:graphic>
          <a:graphicData uri="http://schemas.openxmlformats.org/drawingml/2006/table">
            <a:tbl>
              <a:tblPr firstRow="1">
                <a:tableStyleId>{5C22544A-7EE6-4342-B048-85BDC9FD1C3A}</a:tableStyleId>
              </a:tblPr>
              <a:tblGrid>
                <a:gridCol w="2294361"/>
                <a:gridCol w="1761191"/>
                <a:gridCol w="1761191"/>
                <a:gridCol w="1761191"/>
              </a:tblGrid>
              <a:tr h="427732">
                <a:tc>
                  <a:txBody>
                    <a:bodyPr/>
                    <a:lstStyle/>
                    <a:p>
                      <a:pPr algn="l" fontAlgn="b"/>
                      <a:endParaRPr lang="en-US" sz="1400" b="0" i="0" u="none" strike="noStrike" dirty="0">
                        <a:solidFill>
                          <a:srgbClr val="000000"/>
                        </a:solidFill>
                        <a:effectLst/>
                        <a:latin typeface="Calibri"/>
                      </a:endParaRPr>
                    </a:p>
                  </a:txBody>
                  <a:tcPr marL="0" marR="0" marT="0" marB="0" anchor="b">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600" b="1" u="none" strike="noStrike" dirty="0">
                          <a:solidFill>
                            <a:schemeClr val="bg1"/>
                          </a:solidFill>
                          <a:effectLst/>
                        </a:rPr>
                        <a:t>Large</a:t>
                      </a:r>
                      <a:endParaRPr lang="en-US" sz="1600" b="1" i="0" u="none" strike="noStrike" dirty="0">
                        <a:solidFill>
                          <a:schemeClr val="bg1"/>
                        </a:solidFill>
                        <a:effectLst/>
                        <a:latin typeface="Calibri"/>
                      </a:endParaRPr>
                    </a:p>
                  </a:txBody>
                  <a:tcPr marL="0" marR="0" marT="0" marB="0" anchor="b">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600" b="1" u="none" strike="noStrike" dirty="0">
                          <a:solidFill>
                            <a:schemeClr val="bg1"/>
                          </a:solidFill>
                          <a:effectLst/>
                        </a:rPr>
                        <a:t>Small</a:t>
                      </a:r>
                      <a:endParaRPr lang="en-US" sz="1600" b="1" i="0" u="none" strike="noStrike" dirty="0">
                        <a:solidFill>
                          <a:schemeClr val="bg1"/>
                        </a:solidFill>
                        <a:effectLst/>
                        <a:latin typeface="Calibri"/>
                      </a:endParaRPr>
                    </a:p>
                  </a:txBody>
                  <a:tcPr marL="0" marR="0" marT="0" marB="0" anchor="b">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600" b="1" u="none" strike="noStrike" dirty="0">
                          <a:solidFill>
                            <a:schemeClr val="bg1"/>
                          </a:solidFill>
                          <a:effectLst/>
                        </a:rPr>
                        <a:t>Micro</a:t>
                      </a:r>
                      <a:endParaRPr lang="en-US" sz="1600" b="1" i="0" u="none" strike="noStrike" dirty="0">
                        <a:solidFill>
                          <a:schemeClr val="bg1"/>
                        </a:solidFill>
                        <a:effectLst/>
                        <a:latin typeface="Calibri"/>
                      </a:endParaRPr>
                    </a:p>
                  </a:txBody>
                  <a:tcPr marL="0" marR="0" marT="0" marB="0" anchor="b">
                    <a:lnB w="38100" cap="flat" cmpd="sng" algn="ctr">
                      <a:solidFill>
                        <a:schemeClr val="bg1"/>
                      </a:solidFill>
                      <a:prstDash val="solid"/>
                      <a:round/>
                      <a:headEnd type="none" w="med" len="med"/>
                      <a:tailEnd type="none" w="med" len="med"/>
                    </a:lnB>
                    <a:solidFill>
                      <a:schemeClr val="accent1"/>
                    </a:solidFill>
                  </a:tcPr>
                </a:tc>
              </a:tr>
              <a:tr h="330498">
                <a:tc>
                  <a:txBody>
                    <a:bodyPr/>
                    <a:lstStyle/>
                    <a:p>
                      <a:pPr algn="ctr" fontAlgn="b"/>
                      <a:r>
                        <a:rPr lang="en-US" sz="1400" b="1" u="none" strike="noStrike" dirty="0" smtClean="0">
                          <a:solidFill>
                            <a:schemeClr val="bg1"/>
                          </a:solidFill>
                          <a:effectLst/>
                        </a:rPr>
                        <a:t>First Stage </a:t>
                      </a:r>
                      <a:endParaRPr lang="en-US" sz="1400" b="1" i="0" u="none" strike="noStrike" dirty="0">
                        <a:solidFill>
                          <a:schemeClr val="bg1"/>
                        </a:solidFill>
                        <a:effectLst/>
                        <a:latin typeface="Calibri"/>
                      </a:endParaRPr>
                    </a:p>
                  </a:txBody>
                  <a:tcPr marL="0" marR="0" marT="0" marB="0" anchor="b">
                    <a:lnT w="38100" cap="flat" cmpd="sng" algn="ctr">
                      <a:solidFill>
                        <a:schemeClr val="bg1"/>
                      </a:solidFill>
                      <a:prstDash val="solid"/>
                      <a:round/>
                      <a:headEnd type="none" w="med" len="med"/>
                      <a:tailEnd type="none" w="med" len="med"/>
                    </a:lnT>
                    <a:solidFill>
                      <a:schemeClr val="accent1"/>
                    </a:solidFill>
                  </a:tcPr>
                </a:tc>
                <a:tc>
                  <a:txBody>
                    <a:bodyPr/>
                    <a:lstStyle/>
                    <a:p>
                      <a:pPr algn="ctr" fontAlgn="b"/>
                      <a:r>
                        <a:rPr lang="en-US" sz="1400" b="0" i="0" u="none" strike="noStrike" dirty="0">
                          <a:solidFill>
                            <a:srgbClr val="000000"/>
                          </a:solidFill>
                          <a:effectLst/>
                          <a:latin typeface="+mn-lt"/>
                        </a:rPr>
                        <a:t>81.9%</a:t>
                      </a:r>
                    </a:p>
                  </a:txBody>
                  <a:tcPr marL="7620" marR="7620" marT="7620" marB="0" anchor="b">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17.2%</a:t>
                      </a:r>
                    </a:p>
                  </a:txBody>
                  <a:tcPr marL="7620" marR="7620" marT="7620" marB="0" anchor="b">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0.9%</a:t>
                      </a:r>
                    </a:p>
                  </a:txBody>
                  <a:tcPr marL="7620" marR="7620" marT="7620" marB="0" anchor="b">
                    <a:lnT w="38100" cap="flat" cmpd="sng" algn="ctr">
                      <a:solidFill>
                        <a:schemeClr val="bg1"/>
                      </a:solidFill>
                      <a:prstDash val="solid"/>
                      <a:round/>
                      <a:headEnd type="none" w="med" len="med"/>
                      <a:tailEnd type="none" w="med" len="med"/>
                    </a:lnT>
                    <a:solidFill>
                      <a:schemeClr val="accent1">
                        <a:lumMod val="20000"/>
                        <a:lumOff val="80000"/>
                      </a:schemeClr>
                    </a:solidFill>
                  </a:tcPr>
                </a:tc>
              </a:tr>
              <a:tr h="330498">
                <a:tc>
                  <a:txBody>
                    <a:bodyPr/>
                    <a:lstStyle/>
                    <a:p>
                      <a:pPr algn="ctr" fontAlgn="b"/>
                      <a:r>
                        <a:rPr lang="en-US" sz="1400" b="1" u="none" strike="noStrike" dirty="0" smtClean="0">
                          <a:solidFill>
                            <a:schemeClr val="bg1"/>
                          </a:solidFill>
                          <a:effectLst/>
                        </a:rPr>
                        <a:t>Second Stage </a:t>
                      </a:r>
                      <a:endParaRPr lang="en-US" sz="1400" b="1" i="0" u="none" strike="noStrike" dirty="0">
                        <a:solidFill>
                          <a:schemeClr val="bg1"/>
                        </a:solidFill>
                        <a:effectLst/>
                        <a:latin typeface="Calibri"/>
                      </a:endParaRPr>
                    </a:p>
                  </a:txBody>
                  <a:tcPr marL="0" marR="0" marT="0" marB="0" anchor="b">
                    <a:solidFill>
                      <a:schemeClr val="accent1"/>
                    </a:solidFill>
                  </a:tcPr>
                </a:tc>
                <a:tc>
                  <a:txBody>
                    <a:bodyPr/>
                    <a:lstStyle/>
                    <a:p>
                      <a:pPr algn="ctr" fontAlgn="b"/>
                      <a:r>
                        <a:rPr lang="en-US" sz="1400" b="0" i="0" u="none" strike="noStrike" dirty="0">
                          <a:solidFill>
                            <a:srgbClr val="000000"/>
                          </a:solidFill>
                          <a:effectLst/>
                          <a:latin typeface="+mn-lt"/>
                        </a:rPr>
                        <a:t>84.0%</a:t>
                      </a:r>
                    </a:p>
                  </a:txBody>
                  <a:tcPr marL="7620" marR="7620" marT="7620" marB="0" anchor="b">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15.1%</a:t>
                      </a:r>
                    </a:p>
                  </a:txBody>
                  <a:tcPr marL="7620" marR="7620" marT="7620" marB="0" anchor="b">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0.9%</a:t>
                      </a:r>
                    </a:p>
                  </a:txBody>
                  <a:tcPr marL="7620" marR="7620" marT="7620" marB="0" anchor="b">
                    <a:solidFill>
                      <a:schemeClr val="accent1">
                        <a:lumMod val="20000"/>
                        <a:lumOff val="80000"/>
                      </a:schemeClr>
                    </a:solidFill>
                  </a:tcPr>
                </a:tc>
              </a:tr>
              <a:tr h="330498">
                <a:tc>
                  <a:txBody>
                    <a:bodyPr/>
                    <a:lstStyle/>
                    <a:p>
                      <a:pPr algn="ctr" fontAlgn="b"/>
                      <a:r>
                        <a:rPr lang="en-US" sz="1400" b="1" u="none" strike="noStrike" dirty="0" smtClean="0">
                          <a:solidFill>
                            <a:schemeClr val="bg1"/>
                          </a:solidFill>
                          <a:effectLst/>
                        </a:rPr>
                        <a:t>Third Stage </a:t>
                      </a:r>
                      <a:endParaRPr lang="en-US" sz="1400" b="1" i="0" u="none" strike="noStrike" dirty="0">
                        <a:solidFill>
                          <a:schemeClr val="bg1"/>
                        </a:solidFill>
                        <a:effectLst/>
                        <a:latin typeface="Calibri"/>
                      </a:endParaRPr>
                    </a:p>
                  </a:txBody>
                  <a:tcPr marL="0" marR="0" marT="0" marB="0" anchor="b">
                    <a:solidFill>
                      <a:schemeClr val="accent1"/>
                    </a:solidFill>
                  </a:tcPr>
                </a:tc>
                <a:tc>
                  <a:txBody>
                    <a:bodyPr/>
                    <a:lstStyle/>
                    <a:p>
                      <a:pPr algn="ctr" fontAlgn="b"/>
                      <a:r>
                        <a:rPr lang="en-US" sz="1400" b="0" i="0" u="none" strike="noStrike" dirty="0">
                          <a:solidFill>
                            <a:srgbClr val="000000"/>
                          </a:solidFill>
                          <a:effectLst/>
                          <a:latin typeface="+mn-lt"/>
                        </a:rPr>
                        <a:t>85.3%</a:t>
                      </a:r>
                    </a:p>
                  </a:txBody>
                  <a:tcPr marL="7620" marR="7620" marT="7620" marB="0" anchor="b">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13.9%</a:t>
                      </a:r>
                    </a:p>
                  </a:txBody>
                  <a:tcPr marL="7620" marR="7620" marT="7620" marB="0" anchor="b">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0.7%</a:t>
                      </a:r>
                    </a:p>
                  </a:txBody>
                  <a:tcPr marL="7620" marR="7620" marT="7620" marB="0" anchor="b">
                    <a:solidFill>
                      <a:schemeClr val="accent1">
                        <a:lumMod val="20000"/>
                        <a:lumOff val="80000"/>
                      </a:schemeClr>
                    </a:solidFill>
                  </a:tcPr>
                </a:tc>
              </a:tr>
            </a:tbl>
          </a:graphicData>
        </a:graphic>
      </p:graphicFrame>
    </p:spTree>
    <p:extLst>
      <p:ext uri="{BB962C8B-B14F-4D97-AF65-F5344CB8AC3E}">
        <p14:creationId xmlns:p14="http://schemas.microsoft.com/office/powerpoint/2010/main" val="36320403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dirty="0">
                <a:solidFill>
                  <a:schemeClr val="accent2">
                    <a:lumMod val="75000"/>
                  </a:schemeClr>
                </a:solidFill>
              </a:rPr>
              <a:t>Appendix I </a:t>
            </a:r>
            <a:br>
              <a:rPr lang="en-US" dirty="0">
                <a:solidFill>
                  <a:schemeClr val="accent2">
                    <a:lumMod val="75000"/>
                  </a:schemeClr>
                </a:solidFill>
              </a:rPr>
            </a:br>
            <a:r>
              <a:rPr lang="en-US" sz="2800" dirty="0">
                <a:solidFill>
                  <a:schemeClr val="accent2">
                    <a:lumMod val="75000"/>
                  </a:schemeClr>
                </a:solidFill>
              </a:rPr>
              <a:t/>
            </a:r>
            <a:br>
              <a:rPr lang="en-US" sz="2800" dirty="0">
                <a:solidFill>
                  <a:schemeClr val="accent2">
                    <a:lumMod val="75000"/>
                  </a:schemeClr>
                </a:solidFill>
              </a:rPr>
            </a:br>
            <a:r>
              <a:rPr lang="en-US" dirty="0">
                <a:solidFill>
                  <a:schemeClr val="accent2">
                    <a:lumMod val="75000"/>
                  </a:schemeClr>
                </a:solidFill>
              </a:rPr>
              <a:t>Elasticity Assumptions</a:t>
            </a:r>
            <a:br>
              <a:rPr lang="en-US" dirty="0">
                <a:solidFill>
                  <a:schemeClr val="accent2">
                    <a:lumMod val="75000"/>
                  </a:schemeClr>
                </a:solidFill>
              </a:rPr>
            </a:br>
            <a:endParaRPr lang="en-US" dirty="0"/>
          </a:p>
        </p:txBody>
      </p:sp>
      <p:sp>
        <p:nvSpPr>
          <p:cNvPr id="3" name="Slide Number Placeholder 2"/>
          <p:cNvSpPr>
            <a:spLocks noGrp="1"/>
          </p:cNvSpPr>
          <p:nvPr>
            <p:ph type="sldNum" sz="quarter" idx="12"/>
          </p:nvPr>
        </p:nvSpPr>
        <p:spPr/>
        <p:txBody>
          <a:bodyPr/>
          <a:lstStyle/>
          <a:p>
            <a:fld id="{92DA454B-C859-4892-B9FA-68B588C9F547}" type="slidenum">
              <a:rPr lang="en-US" smtClean="0"/>
              <a:pPr/>
              <a:t>94</a:t>
            </a:fld>
            <a:endParaRPr lang="en-US" dirty="0"/>
          </a:p>
        </p:txBody>
      </p:sp>
      <p:sp>
        <p:nvSpPr>
          <p:cNvPr id="4" name="Rectangle 3"/>
          <p:cNvSpPr/>
          <p:nvPr/>
        </p:nvSpPr>
        <p:spPr>
          <a:xfrm>
            <a:off x="133350" y="727414"/>
            <a:ext cx="8763000" cy="3404009"/>
          </a:xfrm>
          <a:prstGeom prst="rect">
            <a:avLst/>
          </a:prstGeom>
        </p:spPr>
        <p:txBody>
          <a:bodyPr wrap="square">
            <a:spAutoFit/>
          </a:bodyPr>
          <a:lstStyle/>
          <a:p>
            <a:pPr algn="ctr"/>
            <a:r>
              <a:rPr lang="en-US" sz="4000" b="1" dirty="0">
                <a:solidFill>
                  <a:schemeClr val="accent2">
                    <a:lumMod val="75000"/>
                  </a:schemeClr>
                </a:solidFill>
              </a:rPr>
              <a:t>Appendix </a:t>
            </a:r>
            <a:r>
              <a:rPr lang="en-US" sz="4000" b="1" dirty="0" smtClean="0">
                <a:solidFill>
                  <a:schemeClr val="accent2">
                    <a:lumMod val="75000"/>
                  </a:schemeClr>
                </a:solidFill>
              </a:rPr>
              <a:t>I </a:t>
            </a:r>
          </a:p>
          <a:p>
            <a:pPr algn="ctr"/>
            <a:endParaRPr lang="en-US" sz="2400" b="1" dirty="0" smtClean="0">
              <a:solidFill>
                <a:schemeClr val="accent2">
                  <a:lumMod val="75000"/>
                </a:schemeClr>
              </a:solidFill>
            </a:endParaRPr>
          </a:p>
          <a:p>
            <a:pPr algn="ctr"/>
            <a:r>
              <a:rPr lang="en-US" sz="4000" b="1" dirty="0" smtClean="0">
                <a:solidFill>
                  <a:schemeClr val="accent2">
                    <a:lumMod val="75000"/>
                  </a:schemeClr>
                </a:solidFill>
              </a:rPr>
              <a:t>Elasticity Assumptions</a:t>
            </a:r>
          </a:p>
          <a:p>
            <a:pPr algn="ctr"/>
            <a:endParaRPr lang="en-US" sz="4000" b="1" dirty="0">
              <a:solidFill>
                <a:schemeClr val="accent2">
                  <a:lumMod val="75000"/>
                </a:schemeClr>
              </a:solidFill>
            </a:endParaRPr>
          </a:p>
          <a:p>
            <a:pPr algn="ctr"/>
            <a:endParaRPr lang="en-US" sz="1000" dirty="0" smtClean="0"/>
          </a:p>
          <a:p>
            <a:endParaRPr lang="en-US" dirty="0"/>
          </a:p>
          <a:p>
            <a:pPr>
              <a:lnSpc>
                <a:spcPct val="80000"/>
              </a:lnSpc>
            </a:pPr>
            <a:endParaRPr lang="en-US" dirty="0" smtClean="0"/>
          </a:p>
          <a:p>
            <a:pPr>
              <a:lnSpc>
                <a:spcPct val="80000"/>
              </a:lnSpc>
            </a:pPr>
            <a:r>
              <a:rPr lang="en-US" dirty="0"/>
              <a:t>The information included in this appendix describes elasticity and the information used to estimate the impact on demand associated with the </a:t>
            </a:r>
            <a:r>
              <a:rPr lang="en-US" dirty="0" smtClean="0"/>
              <a:t>proposed fee </a:t>
            </a:r>
            <a:r>
              <a:rPr lang="en-US" dirty="0"/>
              <a:t>changes.</a:t>
            </a:r>
            <a:endParaRPr lang="en-US" sz="500" dirty="0"/>
          </a:p>
        </p:txBody>
      </p:sp>
      <p:cxnSp>
        <p:nvCxnSpPr>
          <p:cNvPr id="6" name="Straight Connector 5"/>
          <p:cNvCxnSpPr/>
          <p:nvPr/>
        </p:nvCxnSpPr>
        <p:spPr>
          <a:xfrm flipV="1">
            <a:off x="133350" y="3190875"/>
            <a:ext cx="8763000" cy="571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43500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942"/>
            <a:ext cx="8229600" cy="884058"/>
          </a:xfrm>
        </p:spPr>
        <p:txBody>
          <a:bodyPr>
            <a:normAutofit/>
          </a:bodyPr>
          <a:lstStyle/>
          <a:p>
            <a:r>
              <a:rPr lang="en-US" sz="3600" dirty="0" smtClean="0"/>
              <a:t>Elasticity</a:t>
            </a:r>
            <a:endParaRPr lang="en-US" sz="3600" dirty="0"/>
          </a:p>
        </p:txBody>
      </p:sp>
      <p:sp>
        <p:nvSpPr>
          <p:cNvPr id="3" name="Slide Number Placeholder 2"/>
          <p:cNvSpPr>
            <a:spLocks noGrp="1"/>
          </p:cNvSpPr>
          <p:nvPr>
            <p:ph type="sldNum" sz="quarter" idx="12"/>
          </p:nvPr>
        </p:nvSpPr>
        <p:spPr/>
        <p:txBody>
          <a:bodyPr/>
          <a:lstStyle/>
          <a:p>
            <a:fld id="{92DA454B-C859-4892-B9FA-68B588C9F547}" type="slidenum">
              <a:rPr lang="en-US" smtClean="0"/>
              <a:t>95</a:t>
            </a:fld>
            <a:endParaRPr lang="en-US" dirty="0"/>
          </a:p>
        </p:txBody>
      </p:sp>
      <p:sp>
        <p:nvSpPr>
          <p:cNvPr id="5" name="Content Placeholder 3"/>
          <p:cNvSpPr txBox="1">
            <a:spLocks/>
          </p:cNvSpPr>
          <p:nvPr/>
        </p:nvSpPr>
        <p:spPr>
          <a:xfrm>
            <a:off x="228600" y="1038225"/>
            <a:ext cx="8458200" cy="4800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Elasticity is a measurement of how sensitive fee payers are to fee changes.</a:t>
            </a:r>
          </a:p>
          <a:p>
            <a:pPr lvl="1">
              <a:buFont typeface="Arial" panose="020B0604020202020204" pitchFamily="34" charset="0"/>
              <a:buChar char="•"/>
            </a:pPr>
            <a:r>
              <a:rPr lang="en-US" sz="1800" dirty="0" smtClean="0"/>
              <a:t>If elasticity is low enough (meaning demand is </a:t>
            </a:r>
            <a:r>
              <a:rPr lang="en-US" sz="1800" i="1" dirty="0" smtClean="0"/>
              <a:t>inelastic</a:t>
            </a:r>
            <a:r>
              <a:rPr lang="en-US" sz="1800" dirty="0" smtClean="0"/>
              <a:t>), then when fees increase, the decrease in fee payments (demand for product/service) is minor enough that overall revenue increases.</a:t>
            </a:r>
          </a:p>
          <a:p>
            <a:pPr lvl="1">
              <a:buFont typeface="Arial" panose="020B0604020202020204" pitchFamily="34" charset="0"/>
              <a:buChar char="•"/>
            </a:pPr>
            <a:r>
              <a:rPr lang="en-US" sz="1800" dirty="0" smtClean="0"/>
              <a:t>If elasticity is high enough (meaning demand is </a:t>
            </a:r>
            <a:r>
              <a:rPr lang="en-US" sz="1800" i="1" dirty="0" smtClean="0"/>
              <a:t>elastic</a:t>
            </a:r>
            <a:r>
              <a:rPr lang="en-US" sz="1800" dirty="0" smtClean="0"/>
              <a:t>), then increasing fees will result in a more significant decrease in fee payments (demand for product/service) and revenue will decrease overall.</a:t>
            </a:r>
          </a:p>
          <a:p>
            <a:pPr lvl="1">
              <a:buFont typeface="Arial" panose="020B0604020202020204" pitchFamily="34" charset="0"/>
              <a:buChar char="•"/>
            </a:pPr>
            <a:endParaRPr lang="en-US" sz="800" dirty="0" smtClean="0"/>
          </a:p>
          <a:p>
            <a:pPr lvl="0"/>
            <a:r>
              <a:rPr lang="en-US" sz="1800" dirty="0"/>
              <a:t>A review of elasticity of demand based on the last fee setting rulemaking, shows that the previous assumption of highly inelastic demand for USPTO services proved correct.  Using this experience, the Office again assumes that demand for its services is highly inelastic and hence the impact to demand due to a change in fee rates will be small</a:t>
            </a:r>
            <a:r>
              <a:rPr lang="en-US" sz="1800" dirty="0" smtClean="0"/>
              <a:t>.</a:t>
            </a:r>
          </a:p>
        </p:txBody>
      </p:sp>
    </p:spTree>
    <p:extLst>
      <p:ext uri="{BB962C8B-B14F-4D97-AF65-F5344CB8AC3E}">
        <p14:creationId xmlns:p14="http://schemas.microsoft.com/office/powerpoint/2010/main" val="25494272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942"/>
            <a:ext cx="8229600" cy="884058"/>
          </a:xfrm>
        </p:spPr>
        <p:txBody>
          <a:bodyPr>
            <a:normAutofit/>
          </a:bodyPr>
          <a:lstStyle/>
          <a:p>
            <a:r>
              <a:rPr lang="en-US" sz="3600" dirty="0" smtClean="0"/>
              <a:t>Elasticity (cont.)</a:t>
            </a:r>
            <a:endParaRPr lang="en-US" sz="3600" dirty="0"/>
          </a:p>
        </p:txBody>
      </p:sp>
      <p:sp>
        <p:nvSpPr>
          <p:cNvPr id="3" name="Slide Number Placeholder 2"/>
          <p:cNvSpPr>
            <a:spLocks noGrp="1"/>
          </p:cNvSpPr>
          <p:nvPr>
            <p:ph type="sldNum" sz="quarter" idx="12"/>
          </p:nvPr>
        </p:nvSpPr>
        <p:spPr/>
        <p:txBody>
          <a:bodyPr/>
          <a:lstStyle/>
          <a:p>
            <a:fld id="{92DA454B-C859-4892-B9FA-68B588C9F547}" type="slidenum">
              <a:rPr lang="en-US" smtClean="0"/>
              <a:t>96</a:t>
            </a:fld>
            <a:endParaRPr lang="en-US" dirty="0"/>
          </a:p>
        </p:txBody>
      </p:sp>
      <p:sp>
        <p:nvSpPr>
          <p:cNvPr id="5" name="Content Placeholder 3"/>
          <p:cNvSpPr txBox="1">
            <a:spLocks/>
          </p:cNvSpPr>
          <p:nvPr/>
        </p:nvSpPr>
        <p:spPr>
          <a:xfrm>
            <a:off x="228600" y="1143000"/>
            <a:ext cx="8334375" cy="27813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Based </a:t>
            </a:r>
            <a:r>
              <a:rPr lang="en-US" sz="1800" dirty="0"/>
              <a:t>on historical data, the Office is maintaining elasticity assumptions for RCEs similar to the last fee setting rulemaking.  The </a:t>
            </a:r>
            <a:r>
              <a:rPr lang="en-US" sz="1800" dirty="0" smtClean="0"/>
              <a:t>short-run </a:t>
            </a:r>
            <a:r>
              <a:rPr lang="en-US" sz="1800" dirty="0"/>
              <a:t>elasticity assumption is </a:t>
            </a:r>
            <a:r>
              <a:rPr lang="en-US" sz="1800" dirty="0" smtClean="0"/>
              <a:t>-0.1</a:t>
            </a:r>
            <a:r>
              <a:rPr lang="en-US" sz="1800" dirty="0"/>
              <a:t>, for fiscal years 2017 to 2018, while the </a:t>
            </a:r>
            <a:r>
              <a:rPr lang="en-US" sz="1800" dirty="0" smtClean="0"/>
              <a:t>long-run </a:t>
            </a:r>
            <a:r>
              <a:rPr lang="en-US" sz="1800" dirty="0"/>
              <a:t>elasticity assumption of </a:t>
            </a:r>
            <a:r>
              <a:rPr lang="en-US" sz="1800" dirty="0" smtClean="0"/>
              <a:t>-0.2 </a:t>
            </a:r>
            <a:r>
              <a:rPr lang="en-US" sz="1800" dirty="0"/>
              <a:t>is applied for the years after 2018</a:t>
            </a:r>
            <a:r>
              <a:rPr lang="en-US" sz="1800" dirty="0" smtClean="0"/>
              <a:t>.</a:t>
            </a:r>
          </a:p>
          <a:p>
            <a:endParaRPr lang="en-US" sz="800" dirty="0" smtClean="0"/>
          </a:p>
          <a:p>
            <a:r>
              <a:rPr lang="en-US" sz="1800" dirty="0" smtClean="0"/>
              <a:t>All estimates were within the inelastic range, suggesting that increases in fee rates will lead to overall increases in revenue collections.</a:t>
            </a:r>
          </a:p>
        </p:txBody>
      </p:sp>
    </p:spTree>
    <p:extLst>
      <p:ext uri="{BB962C8B-B14F-4D97-AF65-F5344CB8AC3E}">
        <p14:creationId xmlns:p14="http://schemas.microsoft.com/office/powerpoint/2010/main" val="11114618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dirty="0">
                <a:solidFill>
                  <a:schemeClr val="accent2">
                    <a:lumMod val="75000"/>
                  </a:schemeClr>
                </a:solidFill>
              </a:rPr>
              <a:t>Appendix J </a:t>
            </a:r>
            <a:br>
              <a:rPr lang="en-US" dirty="0">
                <a:solidFill>
                  <a:schemeClr val="accent2">
                    <a:lumMod val="75000"/>
                  </a:schemeClr>
                </a:solidFill>
              </a:rPr>
            </a:br>
            <a:r>
              <a:rPr lang="en-US" sz="2800" dirty="0">
                <a:solidFill>
                  <a:schemeClr val="accent2">
                    <a:lumMod val="75000"/>
                  </a:schemeClr>
                </a:solidFill>
              </a:rPr>
              <a:t/>
            </a:r>
            <a:br>
              <a:rPr lang="en-US" sz="2800" dirty="0">
                <a:solidFill>
                  <a:schemeClr val="accent2">
                    <a:lumMod val="75000"/>
                  </a:schemeClr>
                </a:solidFill>
              </a:rPr>
            </a:br>
            <a:r>
              <a:rPr lang="en-US" dirty="0">
                <a:solidFill>
                  <a:schemeClr val="accent2">
                    <a:lumMod val="75000"/>
                  </a:schemeClr>
                </a:solidFill>
              </a:rPr>
              <a:t>Operating Reserve Assumptions</a:t>
            </a:r>
            <a:br>
              <a:rPr lang="en-US" dirty="0">
                <a:solidFill>
                  <a:schemeClr val="accent2">
                    <a:lumMod val="75000"/>
                  </a:schemeClr>
                </a:solidFill>
              </a:rPr>
            </a:br>
            <a:r>
              <a:rPr lang="en-US" dirty="0">
                <a:solidFill>
                  <a:schemeClr val="accent2">
                    <a:lumMod val="75000"/>
                  </a:schemeClr>
                </a:solidFill>
              </a:rPr>
              <a:t>(Carryover of Fees)</a:t>
            </a:r>
            <a:br>
              <a:rPr lang="en-US" dirty="0">
                <a:solidFill>
                  <a:schemeClr val="accent2">
                    <a:lumMod val="75000"/>
                  </a:schemeClr>
                </a:solidFill>
              </a:rPr>
            </a:br>
            <a:endParaRPr lang="en-US" dirty="0"/>
          </a:p>
        </p:txBody>
      </p:sp>
      <p:sp>
        <p:nvSpPr>
          <p:cNvPr id="3" name="Slide Number Placeholder 2"/>
          <p:cNvSpPr>
            <a:spLocks noGrp="1"/>
          </p:cNvSpPr>
          <p:nvPr>
            <p:ph type="sldNum" sz="quarter" idx="12"/>
          </p:nvPr>
        </p:nvSpPr>
        <p:spPr/>
        <p:txBody>
          <a:bodyPr/>
          <a:lstStyle/>
          <a:p>
            <a:fld id="{92DA454B-C859-4892-B9FA-68B588C9F547}" type="slidenum">
              <a:rPr lang="en-US" smtClean="0"/>
              <a:pPr/>
              <a:t>97</a:t>
            </a:fld>
            <a:endParaRPr lang="en-US" dirty="0"/>
          </a:p>
        </p:txBody>
      </p:sp>
      <p:sp>
        <p:nvSpPr>
          <p:cNvPr id="4" name="Rectangle 3"/>
          <p:cNvSpPr/>
          <p:nvPr/>
        </p:nvSpPr>
        <p:spPr>
          <a:xfrm>
            <a:off x="133350" y="727414"/>
            <a:ext cx="8763000" cy="3699474"/>
          </a:xfrm>
          <a:prstGeom prst="rect">
            <a:avLst/>
          </a:prstGeom>
        </p:spPr>
        <p:txBody>
          <a:bodyPr wrap="square">
            <a:spAutoFit/>
          </a:bodyPr>
          <a:lstStyle/>
          <a:p>
            <a:pPr algn="ctr"/>
            <a:r>
              <a:rPr lang="en-US" sz="4000" b="1" dirty="0">
                <a:solidFill>
                  <a:schemeClr val="accent2">
                    <a:lumMod val="75000"/>
                  </a:schemeClr>
                </a:solidFill>
              </a:rPr>
              <a:t>Appendix </a:t>
            </a:r>
            <a:r>
              <a:rPr lang="en-US" sz="4000" b="1" dirty="0" smtClean="0">
                <a:solidFill>
                  <a:schemeClr val="accent2">
                    <a:lumMod val="75000"/>
                  </a:schemeClr>
                </a:solidFill>
              </a:rPr>
              <a:t>J </a:t>
            </a:r>
          </a:p>
          <a:p>
            <a:pPr algn="ctr"/>
            <a:endParaRPr lang="en-US" sz="2400" b="1" dirty="0" smtClean="0">
              <a:solidFill>
                <a:schemeClr val="accent2">
                  <a:lumMod val="75000"/>
                </a:schemeClr>
              </a:solidFill>
            </a:endParaRPr>
          </a:p>
          <a:p>
            <a:pPr algn="ctr"/>
            <a:r>
              <a:rPr lang="en-US" sz="4000" b="1" dirty="0" smtClean="0">
                <a:solidFill>
                  <a:schemeClr val="accent2">
                    <a:lumMod val="75000"/>
                  </a:schemeClr>
                </a:solidFill>
              </a:rPr>
              <a:t>Operating Reserve Assumptions</a:t>
            </a:r>
          </a:p>
          <a:p>
            <a:pPr algn="ctr"/>
            <a:r>
              <a:rPr lang="en-US" sz="4000" b="1" dirty="0" smtClean="0">
                <a:solidFill>
                  <a:schemeClr val="accent2">
                    <a:lumMod val="75000"/>
                  </a:schemeClr>
                </a:solidFill>
              </a:rPr>
              <a:t>(Carryover of Fees)</a:t>
            </a:r>
            <a:endParaRPr lang="en-US" sz="4000" b="1" dirty="0">
              <a:solidFill>
                <a:schemeClr val="accent2">
                  <a:lumMod val="75000"/>
                </a:schemeClr>
              </a:solidFill>
            </a:endParaRPr>
          </a:p>
          <a:p>
            <a:pPr algn="ctr"/>
            <a:endParaRPr lang="en-US" sz="1000" dirty="0" smtClean="0"/>
          </a:p>
          <a:p>
            <a:endParaRPr lang="en-US" dirty="0"/>
          </a:p>
          <a:p>
            <a:pPr>
              <a:lnSpc>
                <a:spcPct val="80000"/>
              </a:lnSpc>
            </a:pPr>
            <a:endParaRPr lang="en-US" dirty="0" smtClean="0"/>
          </a:p>
          <a:p>
            <a:pPr>
              <a:lnSpc>
                <a:spcPct val="80000"/>
              </a:lnSpc>
            </a:pPr>
            <a:r>
              <a:rPr lang="en-US" dirty="0"/>
              <a:t>The information included in this appendix provides more details on rationale, purpose, and size determination of the USPTO operating reserve used to carry over unspent fees into future years.</a:t>
            </a:r>
            <a:endParaRPr lang="en-US" sz="500" dirty="0"/>
          </a:p>
        </p:txBody>
      </p:sp>
      <p:cxnSp>
        <p:nvCxnSpPr>
          <p:cNvPr id="6" name="Straight Connector 5"/>
          <p:cNvCxnSpPr/>
          <p:nvPr/>
        </p:nvCxnSpPr>
        <p:spPr>
          <a:xfrm flipV="1">
            <a:off x="133350" y="3190875"/>
            <a:ext cx="8763000" cy="571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3570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251219"/>
            <a:ext cx="8582025" cy="884058"/>
          </a:xfrm>
        </p:spPr>
        <p:txBody>
          <a:bodyPr>
            <a:noAutofit/>
          </a:bodyPr>
          <a:lstStyle/>
          <a:p>
            <a:r>
              <a:rPr lang="en-US" sz="3600" dirty="0" smtClean="0"/>
              <a:t>Operating Reserve – Definition and Purpose</a:t>
            </a:r>
            <a:endParaRPr lang="en-US" sz="3600" dirty="0"/>
          </a:p>
        </p:txBody>
      </p:sp>
      <p:sp>
        <p:nvSpPr>
          <p:cNvPr id="5" name="Content Placeholder 4"/>
          <p:cNvSpPr>
            <a:spLocks noGrp="1"/>
          </p:cNvSpPr>
          <p:nvPr>
            <p:ph idx="1"/>
          </p:nvPr>
        </p:nvSpPr>
        <p:spPr>
          <a:xfrm>
            <a:off x="161925" y="1342809"/>
            <a:ext cx="8877299" cy="3347989"/>
          </a:xfrm>
        </p:spPr>
        <p:txBody>
          <a:bodyPr>
            <a:noAutofit/>
          </a:bodyPr>
          <a:lstStyle/>
          <a:p>
            <a:pPr marL="0" indent="0">
              <a:buNone/>
            </a:pPr>
            <a:r>
              <a:rPr lang="en-US" sz="1800" dirty="0" smtClean="0"/>
              <a:t>The patent and trademark operating reserves are funded from patent and trademark fee collections that have been appropriated but unobligated and carried over from the prior year.  </a:t>
            </a:r>
          </a:p>
          <a:p>
            <a:pPr marL="0" indent="0">
              <a:buNone/>
            </a:pPr>
            <a:r>
              <a:rPr lang="en-US" sz="1800" dirty="0" smtClean="0"/>
              <a:t>The operating </a:t>
            </a:r>
            <a:r>
              <a:rPr lang="en-US" sz="1800" dirty="0"/>
              <a:t>r</a:t>
            </a:r>
            <a:r>
              <a:rPr lang="en-US" sz="1800" dirty="0" smtClean="0"/>
              <a:t>eserve </a:t>
            </a:r>
            <a:r>
              <a:rPr lang="en-US" sz="1800" dirty="0"/>
              <a:t>is </a:t>
            </a:r>
            <a:r>
              <a:rPr lang="en-US" sz="1800" dirty="0" smtClean="0"/>
              <a:t>intended </a:t>
            </a:r>
            <a:r>
              <a:rPr lang="en-US" sz="1800" dirty="0"/>
              <a:t>to sustain operations in the </a:t>
            </a:r>
            <a:r>
              <a:rPr lang="en-US" sz="1800" dirty="0" smtClean="0"/>
              <a:t>event </a:t>
            </a:r>
            <a:r>
              <a:rPr lang="en-US" sz="1800" dirty="0"/>
              <a:t>of </a:t>
            </a:r>
            <a:r>
              <a:rPr lang="en-US" sz="1800" dirty="0" smtClean="0"/>
              <a:t>short term lapses in appropriation authority, unanticipated lower fee </a:t>
            </a:r>
            <a:r>
              <a:rPr lang="en-US" sz="1800" dirty="0"/>
              <a:t>collections </a:t>
            </a:r>
            <a:r>
              <a:rPr lang="en-US" sz="1800" dirty="0" smtClean="0"/>
              <a:t>and/or increases </a:t>
            </a:r>
            <a:r>
              <a:rPr lang="en-US" sz="1800" dirty="0"/>
              <a:t>in operating </a:t>
            </a:r>
            <a:r>
              <a:rPr lang="en-US" sz="1800" dirty="0" smtClean="0"/>
              <a:t>expenses or for long term investments.</a:t>
            </a:r>
            <a:endParaRPr lang="en-US" sz="1800" dirty="0"/>
          </a:p>
          <a:p>
            <a:pPr marL="0" indent="0">
              <a:buNone/>
            </a:pPr>
            <a:r>
              <a:rPr lang="en-US" sz="1800" dirty="0"/>
              <a:t>Overall, the operating </a:t>
            </a:r>
            <a:r>
              <a:rPr lang="en-US" sz="1800" dirty="0" smtClean="0"/>
              <a:t>reserve is </a:t>
            </a:r>
            <a:r>
              <a:rPr lang="en-US" sz="1800" dirty="0"/>
              <a:t>intended to:</a:t>
            </a:r>
          </a:p>
          <a:p>
            <a:pPr lvl="1">
              <a:buFont typeface="Arial" panose="020B0604020202020204" pitchFamily="34" charset="0"/>
              <a:buChar char="•"/>
            </a:pPr>
            <a:r>
              <a:rPr lang="en-US" sz="1800" dirty="0" smtClean="0"/>
              <a:t>Improve long-term financial stability and response to immediate and temporary changes.</a:t>
            </a:r>
            <a:endParaRPr lang="en-US" sz="1800" dirty="0"/>
          </a:p>
          <a:p>
            <a:pPr lvl="1">
              <a:buFont typeface="Arial" panose="020B0604020202020204" pitchFamily="34" charset="0"/>
              <a:buChar char="•"/>
            </a:pPr>
            <a:r>
              <a:rPr lang="en-US" sz="1800" dirty="0"/>
              <a:t>Protect against unexpected increases in </a:t>
            </a:r>
            <a:r>
              <a:rPr lang="en-US" sz="1800" dirty="0" smtClean="0"/>
              <a:t>requirements </a:t>
            </a:r>
            <a:r>
              <a:rPr lang="en-US" sz="1800" dirty="0"/>
              <a:t>or unexpected declines in fee </a:t>
            </a:r>
            <a:r>
              <a:rPr lang="en-US" sz="1800" dirty="0" smtClean="0"/>
              <a:t>collections</a:t>
            </a:r>
          </a:p>
          <a:p>
            <a:pPr lvl="1">
              <a:buFont typeface="Arial" panose="020B0604020202020204" pitchFamily="34" charset="0"/>
              <a:buChar char="•"/>
            </a:pPr>
            <a:r>
              <a:rPr lang="en-US" sz="1800" dirty="0" smtClean="0"/>
              <a:t>Mitigate the risk of a cash flow shortage.</a:t>
            </a:r>
          </a:p>
          <a:p>
            <a:pPr lvl="1">
              <a:buFont typeface="Arial" panose="020B0604020202020204" pitchFamily="34" charset="0"/>
              <a:buChar char="•"/>
            </a:pPr>
            <a:r>
              <a:rPr lang="en-US" sz="1800" dirty="0" smtClean="0"/>
              <a:t>Provide a contingency to minimize the impact of normal fluctuations in fee collections.</a:t>
            </a:r>
            <a:endParaRPr lang="en-US" sz="1800" dirty="0"/>
          </a:p>
        </p:txBody>
      </p:sp>
      <p:sp>
        <p:nvSpPr>
          <p:cNvPr id="2" name="Slide Number Placeholder 1"/>
          <p:cNvSpPr>
            <a:spLocks noGrp="1"/>
          </p:cNvSpPr>
          <p:nvPr>
            <p:ph type="sldNum" sz="quarter" idx="12"/>
          </p:nvPr>
        </p:nvSpPr>
        <p:spPr/>
        <p:txBody>
          <a:bodyPr/>
          <a:lstStyle/>
          <a:p>
            <a:fld id="{92DA454B-C859-4892-B9FA-68B588C9F547}" type="slidenum">
              <a:rPr lang="en-US" smtClean="0"/>
              <a:t>98</a:t>
            </a:fld>
            <a:endParaRPr lang="en-US" dirty="0"/>
          </a:p>
        </p:txBody>
      </p:sp>
    </p:spTree>
    <p:extLst>
      <p:ext uri="{BB962C8B-B14F-4D97-AF65-F5344CB8AC3E}">
        <p14:creationId xmlns:p14="http://schemas.microsoft.com/office/powerpoint/2010/main" val="26999564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Operating Reserve – Size </a:t>
            </a:r>
            <a:endParaRPr lang="en-US" sz="3600" dirty="0"/>
          </a:p>
        </p:txBody>
      </p:sp>
      <p:sp>
        <p:nvSpPr>
          <p:cNvPr id="3" name="Content Placeholder 2"/>
          <p:cNvSpPr>
            <a:spLocks noGrp="1"/>
          </p:cNvSpPr>
          <p:nvPr>
            <p:ph idx="1"/>
          </p:nvPr>
        </p:nvSpPr>
        <p:spPr/>
        <p:txBody>
          <a:bodyPr>
            <a:normAutofit lnSpcReduction="10000"/>
          </a:bodyPr>
          <a:lstStyle/>
          <a:p>
            <a:r>
              <a:rPr lang="en-US" sz="1800" dirty="0" smtClean="0"/>
              <a:t>The </a:t>
            </a:r>
            <a:r>
              <a:rPr lang="en-US" sz="1800" dirty="0"/>
              <a:t>USPTO will manage the </a:t>
            </a:r>
            <a:r>
              <a:rPr lang="en-US" sz="1800" dirty="0" smtClean="0"/>
              <a:t>patent and trademark operating </a:t>
            </a:r>
            <a:r>
              <a:rPr lang="en-US" sz="1800" dirty="0"/>
              <a:t>reserves within a range of acceptable balances.  </a:t>
            </a:r>
            <a:endParaRPr lang="en-US" sz="1800" dirty="0" smtClean="0"/>
          </a:p>
          <a:p>
            <a:pPr lvl="1">
              <a:buFont typeface="Arial" panose="020B0604020202020204" pitchFamily="34" charset="0"/>
              <a:buChar char="•"/>
            </a:pPr>
            <a:r>
              <a:rPr lang="en-US" sz="1800" dirty="0" smtClean="0"/>
              <a:t>The </a:t>
            </a:r>
            <a:r>
              <a:rPr lang="en-US" sz="1800" dirty="0"/>
              <a:t>USPTO </a:t>
            </a:r>
            <a:r>
              <a:rPr lang="en-US" sz="1800" dirty="0" smtClean="0"/>
              <a:t>has defined </a:t>
            </a:r>
            <a:r>
              <a:rPr lang="en-US" sz="1800" dirty="0"/>
              <a:t>an optimal balance and a minimal acceptable balance for </a:t>
            </a:r>
            <a:r>
              <a:rPr lang="en-US" sz="1800" dirty="0" smtClean="0"/>
              <a:t>both patent and </a:t>
            </a:r>
            <a:r>
              <a:rPr lang="en-US" sz="1800" dirty="0"/>
              <a:t>trademark </a:t>
            </a:r>
            <a:r>
              <a:rPr lang="en-US" sz="1800" dirty="0" smtClean="0"/>
              <a:t>funded operating reserves.  </a:t>
            </a:r>
          </a:p>
          <a:p>
            <a:pPr lvl="1">
              <a:buFont typeface="Arial" panose="020B0604020202020204" pitchFamily="34" charset="0"/>
              <a:buChar char="•"/>
            </a:pPr>
            <a:r>
              <a:rPr lang="en-US" sz="1800" dirty="0" smtClean="0"/>
              <a:t>The </a:t>
            </a:r>
            <a:r>
              <a:rPr lang="en-US" sz="1800" dirty="0"/>
              <a:t>optimal balances </a:t>
            </a:r>
            <a:r>
              <a:rPr lang="en-US" sz="1800" dirty="0" smtClean="0"/>
              <a:t>sets </a:t>
            </a:r>
            <a:r>
              <a:rPr lang="en-US" sz="1800" dirty="0"/>
              <a:t>the </a:t>
            </a:r>
            <a:r>
              <a:rPr lang="en-US" sz="1800" dirty="0" smtClean="0"/>
              <a:t>upper goal for the </a:t>
            </a:r>
            <a:r>
              <a:rPr lang="en-US" sz="1800" dirty="0"/>
              <a:t>operating </a:t>
            </a:r>
            <a:r>
              <a:rPr lang="en-US" sz="1800" dirty="0" smtClean="0"/>
              <a:t>reserves.  It is stated in terms of the amount of budgetary requirements sufficient to fund 3 months of patent operations or 4 to 6 months of trademark operations.  </a:t>
            </a:r>
          </a:p>
          <a:p>
            <a:pPr lvl="1">
              <a:buFont typeface="Arial" panose="020B0604020202020204" pitchFamily="34" charset="0"/>
              <a:buChar char="•"/>
            </a:pPr>
            <a:r>
              <a:rPr lang="en-US" sz="1800" dirty="0" smtClean="0"/>
              <a:t>The </a:t>
            </a:r>
            <a:r>
              <a:rPr lang="en-US" sz="1800" dirty="0"/>
              <a:t>minimum acceptable balance establishes a lower bound of operating reserve </a:t>
            </a:r>
            <a:r>
              <a:rPr lang="en-US" sz="1800" dirty="0" smtClean="0"/>
              <a:t>the USPTO will use in planning budgetary requirements.  It is set at $300 million for patent operations and $55 million for trademark operations. </a:t>
            </a:r>
            <a:endParaRPr lang="en-US" sz="1800" dirty="0"/>
          </a:p>
        </p:txBody>
      </p:sp>
      <p:sp>
        <p:nvSpPr>
          <p:cNvPr id="4" name="Slide Number Placeholder 3"/>
          <p:cNvSpPr>
            <a:spLocks noGrp="1"/>
          </p:cNvSpPr>
          <p:nvPr>
            <p:ph type="sldNum" sz="quarter" idx="12"/>
          </p:nvPr>
        </p:nvSpPr>
        <p:spPr/>
        <p:txBody>
          <a:bodyPr/>
          <a:lstStyle/>
          <a:p>
            <a:fld id="{92DA454B-C859-4892-B9FA-68B588C9F547}" type="slidenum">
              <a:rPr lang="en-US" smtClean="0"/>
              <a:t>99</a:t>
            </a:fld>
            <a:endParaRPr lang="en-US" dirty="0"/>
          </a:p>
        </p:txBody>
      </p:sp>
    </p:spTree>
    <p:extLst>
      <p:ext uri="{BB962C8B-B14F-4D97-AF65-F5344CB8AC3E}">
        <p14:creationId xmlns:p14="http://schemas.microsoft.com/office/powerpoint/2010/main" val="4164749930"/>
      </p:ext>
    </p:extLst>
  </p:cSld>
  <p:clrMapOvr>
    <a:masterClrMapping/>
  </p:clrMapOvr>
</p:sld>
</file>

<file path=ppt/theme/theme1.xml><?xml version="1.0" encoding="utf-8"?>
<a:theme xmlns:a="http://schemas.openxmlformats.org/drawingml/2006/main" name="FAB - Group 1 -TTAB 4.28.15">
  <a:themeElements>
    <a:clrScheme name="USPTO Brand 1">
      <a:dk1>
        <a:sysClr val="windowText" lastClr="000000"/>
      </a:dk1>
      <a:lt1>
        <a:sysClr val="window" lastClr="FFFFFF"/>
      </a:lt1>
      <a:dk2>
        <a:srgbClr val="004C97"/>
      </a:dk2>
      <a:lt2>
        <a:srgbClr val="D9D9D6"/>
      </a:lt2>
      <a:accent1>
        <a:srgbClr val="1596D1"/>
      </a:accent1>
      <a:accent2>
        <a:srgbClr val="AC2B37"/>
      </a:accent2>
      <a:accent3>
        <a:srgbClr val="88A620"/>
      </a:accent3>
      <a:accent4>
        <a:srgbClr val="6B2F75"/>
      </a:accent4>
      <a:accent5>
        <a:srgbClr val="97B8D4"/>
      </a:accent5>
      <a:accent6>
        <a:srgbClr val="C88242"/>
      </a:accent6>
      <a:hlink>
        <a:srgbClr val="004C97"/>
      </a:hlink>
      <a:folHlink>
        <a:srgbClr val="3C105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C3E461E62D2F4A8AC5F08F3E4468D5" ma:contentTypeVersion="0" ma:contentTypeDescription="Create a new document." ma:contentTypeScope="" ma:versionID="de310b02eead8d9ba4f3f7e0d3248da1">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37B8C586-CF91-4579-ABD1-D4D466AD3DDC}">
  <ds:schemaRefs>
    <ds:schemaRef ds:uri="http://schemas.microsoft.com/sharepoint/v3/contenttype/forms"/>
  </ds:schemaRefs>
</ds:datastoreItem>
</file>

<file path=customXml/itemProps2.xml><?xml version="1.0" encoding="utf-8"?>
<ds:datastoreItem xmlns:ds="http://schemas.openxmlformats.org/officeDocument/2006/customXml" ds:itemID="{05B26722-4EE5-4725-B5D7-7F9021C52A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31755427-F48A-41AF-BD41-81E91A395B51}">
  <ds:schemaRefs>
    <ds:schemaRef ds:uri="http://schemas.microsoft.com/office/2006/metadata/properties"/>
    <ds:schemaRef ds:uri="http://purl.org/dc/elements/1.1/"/>
    <ds:schemaRef ds:uri="http://schemas.openxmlformats.org/package/2006/metadata/core-properties"/>
    <ds:schemaRef ds:uri="http://purl.org/dc/dcmitype/"/>
    <ds:schemaRef ds:uri="http://purl.org/dc/term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FAB - Group 1 -TTAB 4.28.15</Template>
  <TotalTime>18971</TotalTime>
  <Words>13034</Words>
  <Application>Microsoft Office PowerPoint</Application>
  <PresentationFormat>On-screen Show (16:10)</PresentationFormat>
  <Paragraphs>1895</Paragraphs>
  <Slides>109</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1" baseType="lpstr">
      <vt:lpstr>FAB - Group 1 -TTAB 4.28.15</vt:lpstr>
      <vt:lpstr>Worksheet</vt:lpstr>
      <vt:lpstr>   </vt:lpstr>
      <vt:lpstr>Introduction</vt:lpstr>
      <vt:lpstr>Table of Contents</vt:lpstr>
      <vt:lpstr>Appendix A   Background on USPTO  Funding Model  </vt:lpstr>
      <vt:lpstr>USPTO Funding Model</vt:lpstr>
      <vt:lpstr>USPTO Funding Model (cont.)</vt:lpstr>
      <vt:lpstr>USPTO Funding Model (cont.)</vt:lpstr>
      <vt:lpstr>USPTO Funding Model</vt:lpstr>
      <vt:lpstr>USPTO Funding Model (description of previous slide)</vt:lpstr>
      <vt:lpstr>USPTO Funding Model</vt:lpstr>
      <vt:lpstr>Appendix B   Background on Fee Setting Methodology and Analysis</vt:lpstr>
      <vt:lpstr>Authority and Requirements for Fee Setting</vt:lpstr>
      <vt:lpstr>Authority and Requirements for Fee Setting (cont.)</vt:lpstr>
      <vt:lpstr>Authority and Requirements for Fee Setting (cont.)</vt:lpstr>
      <vt:lpstr>Authority and Requirements for Fee Setting (cont.)</vt:lpstr>
      <vt:lpstr>Biennial Fee Review</vt:lpstr>
      <vt:lpstr>Biennial Fee Review Process</vt:lpstr>
      <vt:lpstr>Rulemaking Timeline Considerations</vt:lpstr>
      <vt:lpstr>Fee Structure Philosophy</vt:lpstr>
      <vt:lpstr>Fee Setting Components</vt:lpstr>
      <vt:lpstr>Fee Setting Methodology</vt:lpstr>
      <vt:lpstr>Basic Patent Process and Relative Fee Payments</vt:lpstr>
      <vt:lpstr>Reformulating the Fee Structure</vt:lpstr>
      <vt:lpstr>Reformulating the Fee Structure</vt:lpstr>
      <vt:lpstr>Reformulating the Fee Structure</vt:lpstr>
      <vt:lpstr>Appendix C   Background on Activity-Based Information (ABI) Costing Methodology (Unit Cost Calculation) </vt:lpstr>
      <vt:lpstr>USPTO ABI Costing Program</vt:lpstr>
      <vt:lpstr>USPTO ABI Costing Program (cont.)</vt:lpstr>
      <vt:lpstr>USPTO ABI Costing Program (cont.)</vt:lpstr>
      <vt:lpstr>USPTO ABI Costing Program (cont.)</vt:lpstr>
      <vt:lpstr>USPTO ABI Costing Program (cont.)</vt:lpstr>
      <vt:lpstr>USPTO ABI Costing Program Example: Patent Filings </vt:lpstr>
      <vt:lpstr>Appendix D   Background on Patent Fees  </vt:lpstr>
      <vt:lpstr>Patent Filings by Type</vt:lpstr>
      <vt:lpstr>FY 2015 Patent Fee Collections by Type</vt:lpstr>
      <vt:lpstr>Patent Application Filing Fees</vt:lpstr>
      <vt:lpstr>Responses During Patent Prosecution Fees</vt:lpstr>
      <vt:lpstr>Fees After Patent Application Examination</vt:lpstr>
      <vt:lpstr>Maintaining Exclusive Patent Rights Fees</vt:lpstr>
      <vt:lpstr>Patent Fee Collections</vt:lpstr>
      <vt:lpstr>Maintenance of Patents</vt:lpstr>
      <vt:lpstr>Appendix E   Aggregate Cost Information </vt:lpstr>
      <vt:lpstr>Strategic Plan Priorities</vt:lpstr>
      <vt:lpstr>Strategic Plan Priorities</vt:lpstr>
      <vt:lpstr>Strategic Plan Priorities</vt:lpstr>
      <vt:lpstr>Strategic Plan Priorities</vt:lpstr>
      <vt:lpstr>Aggregate Costs – Revenue Balance</vt:lpstr>
      <vt:lpstr>Aggregate Costs – Revenue Balance</vt:lpstr>
      <vt:lpstr>Aggregate Cost Distribution </vt:lpstr>
      <vt:lpstr>Aggregate Cost Calculation Methodology</vt:lpstr>
      <vt:lpstr>Aggregate Cost Calculation Methodology (cont.)</vt:lpstr>
      <vt:lpstr>Breakdown of Aggregate Costs</vt:lpstr>
      <vt:lpstr>Appendix F   Aggregate Revenue Information </vt:lpstr>
      <vt:lpstr>Fee Collections Forecasting Components</vt:lpstr>
      <vt:lpstr>Arriving at Fee Collection Projections</vt:lpstr>
      <vt:lpstr>Proposed Fee Structure Changes</vt:lpstr>
      <vt:lpstr>Proposed Fee Structure – Projected Trends of Aggregate Patent Fee Revenue</vt:lpstr>
      <vt:lpstr>Proposed Fee Structure – Projected Trends of Aggregate Patent Application Fee Revenue</vt:lpstr>
      <vt:lpstr>Proposed Fee Structure – Projected Trends of Aggregate Patent Trial and Appeal Revenue</vt:lpstr>
      <vt:lpstr>Front End and Back End Fees</vt:lpstr>
      <vt:lpstr>Appendix G   Rationale for Specific Fee Changes </vt:lpstr>
      <vt:lpstr>Investing in the Future</vt:lpstr>
      <vt:lpstr>Investing in the Future (cont.)</vt:lpstr>
      <vt:lpstr>Investing in the Future (cont.)</vt:lpstr>
      <vt:lpstr>Benefits For Stakeholders</vt:lpstr>
      <vt:lpstr>Utility Filing, Search, and Examination</vt:lpstr>
      <vt:lpstr>Design Filing, Search, and Examination</vt:lpstr>
      <vt:lpstr>Plant Filing, Search, and Examination</vt:lpstr>
      <vt:lpstr>Reissue Filing, Search, and Examination</vt:lpstr>
      <vt:lpstr>PCT National Stage</vt:lpstr>
      <vt:lpstr>Excess Claims</vt:lpstr>
      <vt:lpstr>Issue</vt:lpstr>
      <vt:lpstr>Maintenance of Multiple Reissue Patents</vt:lpstr>
      <vt:lpstr>Request for Continued Examination</vt:lpstr>
      <vt:lpstr>Information Disclosure Statement</vt:lpstr>
      <vt:lpstr>Changes to Information Disclosure Statement Timing Provisions </vt:lpstr>
      <vt:lpstr>Patent Enrollment and Discipline</vt:lpstr>
      <vt:lpstr>Patent Enrollment and Discipline (cont.)</vt:lpstr>
      <vt:lpstr>Patent Enrollment and Discipline (cont.)</vt:lpstr>
      <vt:lpstr>Streamlined Reexamination</vt:lpstr>
      <vt:lpstr>Ex Parte Appeal</vt:lpstr>
      <vt:lpstr>PTAB Trial Fees</vt:lpstr>
      <vt:lpstr>Filing of a Mega Sequence Listing</vt:lpstr>
      <vt:lpstr>Filing of a Mega Sequence Listing (cont.)</vt:lpstr>
      <vt:lpstr>Other Patent Fee Changes</vt:lpstr>
      <vt:lpstr>Other Patent Fees</vt:lpstr>
      <vt:lpstr>Patent File Wrapper Copy Fees</vt:lpstr>
      <vt:lpstr>Patent Service Fees</vt:lpstr>
      <vt:lpstr>Computer Records Fees </vt:lpstr>
      <vt:lpstr>Self-Service Copy Charge</vt:lpstr>
      <vt:lpstr>Appendix H   Small and Micro Entity Fee </vt:lpstr>
      <vt:lpstr>Small and Micro Entity Fees</vt:lpstr>
      <vt:lpstr>Small and Micro Entity Fees (cont.)</vt:lpstr>
      <vt:lpstr>Appendix I   Elasticity Assumptions </vt:lpstr>
      <vt:lpstr>Elasticity</vt:lpstr>
      <vt:lpstr>Elasticity (cont.)</vt:lpstr>
      <vt:lpstr>Appendix J   Operating Reserve Assumptions (Carryover of Fees) </vt:lpstr>
      <vt:lpstr>Operating Reserve – Definition and Purpose</vt:lpstr>
      <vt:lpstr>Operating Reserve – Size </vt:lpstr>
      <vt:lpstr>Optimal Operating Reserve Assessment</vt:lpstr>
      <vt:lpstr>Optimal Operating Reserve Assessment (cont.)</vt:lpstr>
      <vt:lpstr>Optimal Operating Reserve Assessment (cont.)</vt:lpstr>
      <vt:lpstr>Optimal Operating Reserve Assessment (cont.)</vt:lpstr>
      <vt:lpstr>Optimal Operating Reserve Assessment (cont.) </vt:lpstr>
      <vt:lpstr>Operating Reserve – Optimal Level</vt:lpstr>
      <vt:lpstr>Operating Reserve – Minimum Level</vt:lpstr>
      <vt:lpstr>Operating Reserve – Minimum Level (cont.)</vt:lpstr>
      <vt:lpstr>Operating Reserve - Management</vt:lpstr>
      <vt:lpstr>PowerPoint Presentation</vt:lpstr>
    </vt:vector>
  </TitlesOfParts>
  <Company>U.S. Patent and Trademark Office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USPTO</dc:creator>
  <cp:lastModifiedBy>USPTO</cp:lastModifiedBy>
  <cp:revision>674</cp:revision>
  <cp:lastPrinted>2015-09-28T18:59:18Z</cp:lastPrinted>
  <dcterms:created xsi:type="dcterms:W3CDTF">2015-04-28T14:14:46Z</dcterms:created>
  <dcterms:modified xsi:type="dcterms:W3CDTF">2015-10-28T20:54:43Z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0x010100D9C3E461E62D2F4A8AC5F08F3E4468D5</vt:lpwstr>
  </property>
  <property fmtid="{D5CDD505-2E9C-101B-9397-08002B2CF9AE}" pid="3" name="_MarkAsFinal">
    <vt:bool>true</vt:bool>
  </property>
</Properties>
</file>