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56" r:id="rId5"/>
    <p:sldId id="419" r:id="rId6"/>
    <p:sldId id="425" r:id="rId7"/>
    <p:sldId id="467" r:id="rId8"/>
    <p:sldId id="426" r:id="rId9"/>
    <p:sldId id="442" r:id="rId10"/>
    <p:sldId id="444" r:id="rId11"/>
    <p:sldId id="462" r:id="rId12"/>
    <p:sldId id="443" r:id="rId13"/>
    <p:sldId id="445" r:id="rId14"/>
    <p:sldId id="465" r:id="rId15"/>
    <p:sldId id="439" r:id="rId16"/>
    <p:sldId id="466" r:id="rId17"/>
    <p:sldId id="323" r:id="rId18"/>
  </p:sldIdLst>
  <p:sldSz cx="9144000" cy="5715000" type="screen16x1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PTO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1" autoAdjust="0"/>
    <p:restoredTop sz="75079" autoAdjust="0"/>
  </p:normalViewPr>
  <p:slideViewPr>
    <p:cSldViewPr snapToGrid="0" snapToObjects="1">
      <p:cViewPr varScale="1">
        <p:scale>
          <a:sx n="91" d="100"/>
          <a:sy n="91" d="100"/>
        </p:scale>
        <p:origin x="-845" y="-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62" y="2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1" d="100"/>
          <a:sy n="81" d="100"/>
        </p:scale>
        <p:origin x="-2813" y="-5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11/19/2015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2956" y="4415791"/>
            <a:ext cx="6373505" cy="4414178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BB507-AD7F-8E46-B3ED-ACF79D3C27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95211"/>
            <a:ext cx="5486400" cy="45347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1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2"/>
            <a:ext cx="5486400" cy="4497096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7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3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5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0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711200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2"/>
            <a:ext cx="5486400" cy="4414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 smtClean="0"/>
          </a:p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2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9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1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711200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646D3EF4-FDF6-4D1E-83C6-ACEA955C45A1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D0B6-CF9E-4AB3-BDB1-7E1902DC8C74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EC90722F-9E3E-481C-B227-6A90D597D07C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PAC Fee He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347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7BEF-CAFB-4DB1-A6C3-ED58E033AD22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6E28-B89F-4DFD-86FD-0AB3B7B391C9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ED6-A4FC-4A2E-8809-29B95F0CF91C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7D64-AD8B-44D8-AC43-8580B75C5E05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8063-A3B1-4016-8CA4-E73020A29143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AD7-376D-44B6-9635-88D35FB86AB1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208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2"/>
            <a:ext cx="5111750" cy="4523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457"/>
            <a:ext cx="3008313" cy="35546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F46F-B72E-4A0F-AC57-F8CEC18EFBFB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7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8840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79975"/>
            <a:ext cx="1338875" cy="4668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6D52-F8BD-4A61-9149-D9C7E85FFA82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about-us/performance-and-planning/fee-setting-and-adjust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ee.setting@uspto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450"/>
            <a:ext cx="7772400" cy="1782510"/>
          </a:xfrm>
        </p:spPr>
        <p:txBody>
          <a:bodyPr anchor="t">
            <a:normAutofit/>
          </a:bodyPr>
          <a:lstStyle/>
          <a:p>
            <a:pPr marL="109728" algn="l"/>
            <a:r>
              <a:rPr lang="en-US" sz="10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b="0" dirty="0" smtClean="0">
                <a:solidFill>
                  <a:srgbClr val="002060"/>
                </a:solidFill>
              </a:rPr>
              <a:t/>
            </a:r>
            <a:br>
              <a:rPr lang="en-US" sz="1000" b="0" dirty="0" smtClean="0">
                <a:solidFill>
                  <a:srgbClr val="002060"/>
                </a:solidFill>
              </a:rPr>
            </a:br>
            <a:r>
              <a:rPr lang="en-US" sz="1000" b="0" dirty="0" smtClean="0">
                <a:solidFill>
                  <a:srgbClr val="002060"/>
                </a:solidFill>
              </a:rPr>
              <a:t/>
            </a:r>
            <a:br>
              <a:rPr lang="en-US" sz="1000" b="0" dirty="0" smtClean="0">
                <a:solidFill>
                  <a:srgbClr val="002060"/>
                </a:solidFill>
              </a:rPr>
            </a:br>
            <a:endParaRPr lang="en-US" sz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99038"/>
            <a:ext cx="7772400" cy="1856611"/>
          </a:xfrm>
        </p:spPr>
        <p:txBody>
          <a:bodyPr>
            <a:normAutofit fontScale="25000" lnSpcReduction="20000"/>
          </a:bodyPr>
          <a:lstStyle/>
          <a:p>
            <a:pPr marL="109728"/>
            <a:r>
              <a:rPr lang="en-US" sz="160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Patent Fee Proposal</a:t>
            </a:r>
          </a:p>
          <a:p>
            <a:pPr marL="109728"/>
            <a:endParaRPr lang="en-US" sz="9600" b="1" dirty="0" smtClean="0">
              <a:solidFill>
                <a:srgbClr val="002060"/>
              </a:solidFill>
              <a:ea typeface="Arial Unicode MS" panose="020B0604020202020204" pitchFamily="34" charset="-128"/>
            </a:endParaRPr>
          </a:p>
          <a:p>
            <a:pPr marL="109728"/>
            <a:r>
              <a:rPr lang="en-US" sz="96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Patent Public Advisory Committee Hearing</a:t>
            </a:r>
          </a:p>
          <a:p>
            <a:pPr marL="109728"/>
            <a:r>
              <a:rPr lang="en-US" sz="7200" b="1" dirty="0" smtClean="0">
                <a:solidFill>
                  <a:srgbClr val="002060"/>
                </a:solidFill>
                <a:ea typeface="Arial Unicode MS" panose="020B0604020202020204" pitchFamily="34" charset="-128"/>
              </a:rPr>
              <a:t>November 19, 2015</a:t>
            </a:r>
            <a:endParaRPr lang="en-US" sz="7200" b="1" dirty="0">
              <a:solidFill>
                <a:srgbClr val="FF0000"/>
              </a:solidFill>
              <a:ea typeface="Arial Unicode MS" panose="020B0604020202020204" pitchFamily="34" charset="-128"/>
            </a:endParaRPr>
          </a:p>
          <a:p>
            <a:pPr marL="109728"/>
            <a:endParaRPr lang="en-US" sz="9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/>
            <a:endParaRPr lang="en-US" sz="40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algn="l"/>
            <a:endParaRPr lang="en-US" sz="80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algn="l"/>
            <a:endParaRPr lang="en-US" sz="80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algn="l"/>
            <a:endParaRPr lang="en-US" sz="80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algn="l"/>
            <a:r>
              <a:rPr lang="en-US" sz="72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109728" algn="l"/>
            <a:endParaRPr lang="en-US" sz="5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algn="l"/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 descr="Logo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4" y="489824"/>
            <a:ext cx="3598253" cy="14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>
                <a:latin typeface="+mn-lt"/>
              </a:rPr>
              <a:t>Proposed Fee Structure for </a:t>
            </a:r>
            <a:r>
              <a:rPr lang="en-US" sz="2400" b="1" dirty="0" smtClean="0">
                <a:latin typeface="+mn-lt"/>
              </a:rPr>
              <a:t>IPRs, PGRs and CBMs </a:t>
            </a:r>
            <a:r>
              <a:rPr lang="en-US" sz="2400" b="1" dirty="0">
                <a:latin typeface="+mn-lt"/>
              </a:rPr>
              <a:t>–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Compared to </a:t>
            </a:r>
            <a:r>
              <a:rPr lang="en-US" sz="2400" b="1" dirty="0" smtClean="0">
                <a:latin typeface="+mn-lt"/>
              </a:rPr>
              <a:t>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0520" y="1440180"/>
            <a:ext cx="3421380" cy="33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Fees will increase.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etter align fees with cost, and continue to meet deadlines required in the America Invents Act.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Initial </a:t>
            </a:r>
            <a:r>
              <a:rPr lang="en-US" sz="1600" dirty="0"/>
              <a:t>fee setting required estimating potential cost.  A</a:t>
            </a:r>
            <a:r>
              <a:rPr lang="en-US" sz="1600" dirty="0" smtClean="0"/>
              <a:t>ctual</a:t>
            </a:r>
            <a:r>
              <a:rPr lang="en-US" sz="1600" dirty="0"/>
              <a:t>, historical cost </a:t>
            </a:r>
            <a:r>
              <a:rPr lang="en-US" sz="1600" dirty="0" smtClean="0"/>
              <a:t>is now available and used for the proposed fee rate, which remains subsidized.</a:t>
            </a:r>
            <a:endParaRPr lang="en-US" sz="1600" dirty="0"/>
          </a:p>
          <a:p>
            <a:endParaRPr lang="en-US" sz="1400" dirty="0" smtClean="0"/>
          </a:p>
        </p:txBody>
      </p:sp>
      <p:graphicFrame>
        <p:nvGraphicFramePr>
          <p:cNvPr id="6" name="Table 5" descr="Inter Partes Review Request Fee - Up to 20 Claims - $9,000 to $14,000 &#10;Inter Partes Review Post-Institution Fee - Up to 15 Claims - $14,000 to $16,500 &#10;Post-Grant or Covered Business Method Review Request Fee - Up to 20 Claims - $12,000 to $16,000 &#10;Post-Grant or Covered Business Method Review Post-Institution Fee - Up to 15 Claims - $18,000 to $22,000 &#10;" title="Current and Proposed Fees for Large Entities - IPR, PGR, and CBM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78361"/>
              </p:ext>
            </p:extLst>
          </p:nvPr>
        </p:nvGraphicFramePr>
        <p:xfrm>
          <a:off x="3710245" y="1246470"/>
          <a:ext cx="5177271" cy="3822368"/>
        </p:xfrm>
        <a:graphic>
          <a:graphicData uri="http://schemas.openxmlformats.org/drawingml/2006/table">
            <a:tbl>
              <a:tblPr firstRow="1"/>
              <a:tblGrid>
                <a:gridCol w="2386685"/>
                <a:gridCol w="1395293"/>
                <a:gridCol w="1395293"/>
              </a:tblGrid>
              <a:tr h="50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1015" marR="11015" marT="110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Fee Rates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Fee Rates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0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 Partes Review Request Fee - Up to 20 Claims</a:t>
                      </a:r>
                    </a:p>
                  </a:txBody>
                  <a:tcPr marL="11015" marR="11015" marT="110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71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 Partes Review Post-Institution Fee - Up to 15 Claims</a:t>
                      </a:r>
                    </a:p>
                  </a:txBody>
                  <a:tcPr marL="11015" marR="11015" marT="110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$16,500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13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Post-Grant or Covered Business Method Review Request Fee - Up to 20 Claims</a:t>
                      </a:r>
                    </a:p>
                  </a:txBody>
                  <a:tcPr marL="11015" marR="11015" marT="110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24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Post-Grant or Covered Business Method Review Post-Institution Fee - Up to 15 Claims</a:t>
                      </a:r>
                    </a:p>
                  </a:txBody>
                  <a:tcPr marL="11015" marR="11015" marT="110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$22,000 </a:t>
                      </a:r>
                    </a:p>
                  </a:txBody>
                  <a:tcPr marL="11015" marR="11015" marT="11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4792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Path Forward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38430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/>
              <a:t>November to August 2015 – Conducted Biennial Fee Review 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November 2015 – PPAC hearing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Spring 2016 – Publish Notice of Proposed Rulemaking (NPRM)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Summer 2016 – 60-day public comment perio</a:t>
            </a:r>
            <a:r>
              <a:rPr lang="en-US" sz="1800" dirty="0"/>
              <a:t>d</a:t>
            </a:r>
            <a:endParaRPr lang="en-US" sz="1800" dirty="0" smtClean="0"/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PPAC Report will be posted for public review during this period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Late Fall 2016 – Publish Final Rule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January 2017 – Anticipated effective date of fee changes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20340"/>
            <a:ext cx="8404858" cy="625687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b="1" dirty="0" smtClean="0">
                <a:latin typeface="+mn-lt"/>
              </a:rPr>
              <a:t>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Information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75360"/>
            <a:ext cx="8229600" cy="3820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Fee Setting Proposals and Materials: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www.uspto.gov/about-us/performance-and-planning/fee-setting-and-adjusting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Comments may be sent by email to: </a:t>
            </a:r>
            <a:r>
              <a:rPr lang="en-US" sz="1800" dirty="0" smtClean="0">
                <a:hlinkClick r:id="rId4"/>
              </a:rPr>
              <a:t>fee.setting@uspto.gov</a:t>
            </a:r>
            <a:r>
              <a:rPr lang="en-US" sz="1800" dirty="0" smtClean="0"/>
              <a:t> by November 25, 2015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Fee Structure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Proposed Fee </a:t>
            </a:r>
            <a:r>
              <a:rPr lang="en-US" b="1" dirty="0"/>
              <a:t>Adjustments – Patent Fees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>
                <a:latin typeface="+mn-lt"/>
              </a:rPr>
              <a:t>Proposed Fee Structure for a Utility Patent –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Compared to 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1813560"/>
            <a:ext cx="318135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</a:t>
            </a:r>
            <a:r>
              <a:rPr lang="en-US" sz="1600" dirty="0" smtClean="0"/>
              <a:t>he fees to obtain a utility patent (file/search/exam and issue) will increase slightly. </a:t>
            </a:r>
          </a:p>
          <a:p>
            <a:r>
              <a:rPr lang="en-US" sz="1600" dirty="0" smtClean="0"/>
              <a:t>Maintenance fee rates will remain unchanged for all 3 stages.</a:t>
            </a:r>
          </a:p>
          <a:p>
            <a:r>
              <a:rPr lang="en-US" sz="1600" dirty="0"/>
              <a:t>Additional revenue generated from the proposed </a:t>
            </a:r>
            <a:r>
              <a:rPr lang="en-US" sz="1600" dirty="0" smtClean="0"/>
              <a:t>increase </a:t>
            </a:r>
            <a:r>
              <a:rPr lang="en-US" sz="1600" dirty="0"/>
              <a:t>will </a:t>
            </a:r>
            <a:r>
              <a:rPr lang="en-US" sz="1600" dirty="0" smtClean="0"/>
              <a:t>lead to improvements </a:t>
            </a:r>
            <a:r>
              <a:rPr lang="en-US" sz="1600" dirty="0"/>
              <a:t>in patent examination quality, backlog reduction, and compact </a:t>
            </a:r>
            <a:r>
              <a:rPr lang="en-US" sz="1600" dirty="0" smtClean="0"/>
              <a:t>prosecution.</a:t>
            </a:r>
          </a:p>
        </p:txBody>
      </p:sp>
      <p:graphicFrame>
        <p:nvGraphicFramePr>
          <p:cNvPr id="4" name="Table 3" descr="Utility Filing Fee- $280 to $300 &#10;Utility Search Fee- $600 to $660 &#10;Utility Examination Fee- $720 to $760 &#10;Utility Issue Fee- $960 to $1,000 &#10;" title="Current and Proposed Fees for Large Entities- Utility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533"/>
              </p:ext>
            </p:extLst>
          </p:nvPr>
        </p:nvGraphicFramePr>
        <p:xfrm>
          <a:off x="3616025" y="2171487"/>
          <a:ext cx="5070774" cy="1620317"/>
        </p:xfrm>
        <a:graphic>
          <a:graphicData uri="http://schemas.openxmlformats.org/drawingml/2006/table">
            <a:tbl>
              <a:tblPr firstRow="1"/>
              <a:tblGrid>
                <a:gridCol w="2117680"/>
                <a:gridCol w="1476547"/>
                <a:gridCol w="1476547"/>
              </a:tblGrid>
              <a:tr h="536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1657" marR="11657" marT="11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Large Entity Fee Rates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Large Entity Fee Rates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8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Filing Fee</a:t>
                      </a:r>
                    </a:p>
                  </a:txBody>
                  <a:tcPr marL="11657" marR="11657" marT="11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8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Search Fee</a:t>
                      </a:r>
                    </a:p>
                  </a:txBody>
                  <a:tcPr marL="11657" marR="11657" marT="11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8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Examination Fee</a:t>
                      </a:r>
                    </a:p>
                  </a:txBody>
                  <a:tcPr marL="11657" marR="11657" marT="11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$720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$760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Issue Fee</a:t>
                      </a:r>
                    </a:p>
                  </a:txBody>
                  <a:tcPr marL="11657" marR="11657" marT="11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$960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 </a:t>
                      </a:r>
                    </a:p>
                  </a:txBody>
                  <a:tcPr marL="11657" marR="11657" marT="11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>
                <a:latin typeface="+mn-lt"/>
              </a:rPr>
              <a:t>Proposed Fee Structure for a Design Patent –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Compared to 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1813560"/>
            <a:ext cx="318135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</a:t>
            </a:r>
            <a:r>
              <a:rPr lang="en-US" sz="1600" dirty="0" smtClean="0"/>
              <a:t>he fees to obtain a design patent (file/search/exam and issue) will increase.</a:t>
            </a:r>
          </a:p>
          <a:p>
            <a:r>
              <a:rPr lang="en-US" sz="1600" dirty="0" smtClean="0"/>
              <a:t>Design filings do not pay maintenance fees to subsidize lower front end fees and the majority of design applicants are subsidized small or micro entity applicants. </a:t>
            </a:r>
          </a:p>
        </p:txBody>
      </p:sp>
      <p:graphicFrame>
        <p:nvGraphicFramePr>
          <p:cNvPr id="6" name="Table 5" descr="Design Filing Fee- $180 to $200 &#10;Design Search Fee- $120 to $160 &#10;Design Examination Fee- $460 to $600 &#10;Design Issue Fee - $560 to $1,000 &#10;" title="Current and Proposed Fees for Large Entities- Desig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16492"/>
              </p:ext>
            </p:extLst>
          </p:nvPr>
        </p:nvGraphicFramePr>
        <p:xfrm>
          <a:off x="3539511" y="2206433"/>
          <a:ext cx="5247526" cy="1676798"/>
        </p:xfrm>
        <a:graphic>
          <a:graphicData uri="http://schemas.openxmlformats.org/drawingml/2006/table">
            <a:tbl>
              <a:tblPr firstRow="1"/>
              <a:tblGrid>
                <a:gridCol w="2191496"/>
                <a:gridCol w="1528015"/>
                <a:gridCol w="1528015"/>
              </a:tblGrid>
              <a:tr h="55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2063" marR="12063" marT="12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Large Entity Fee Rates</a:t>
                      </a:r>
                    </a:p>
                  </a:txBody>
                  <a:tcPr marL="12063" marR="12063" marT="12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Large Entity Fee Rates</a:t>
                      </a:r>
                    </a:p>
                  </a:txBody>
                  <a:tcPr marL="12063" marR="12063" marT="12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Filing Fee</a:t>
                      </a:r>
                    </a:p>
                  </a:txBody>
                  <a:tcPr marL="12063" marR="12063" marT="12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Search Fee</a:t>
                      </a:r>
                    </a:p>
                  </a:txBody>
                  <a:tcPr marL="12063" marR="12063" marT="12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Examination Fee</a:t>
                      </a:r>
                    </a:p>
                  </a:txBody>
                  <a:tcPr marL="12063" marR="12063" marT="12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95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Issue Fee</a:t>
                      </a:r>
                    </a:p>
                  </a:txBody>
                  <a:tcPr marL="12063" marR="12063" marT="12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$560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 </a:t>
                      </a:r>
                    </a:p>
                  </a:txBody>
                  <a:tcPr marL="12063" marR="12063" marT="12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>
                <a:latin typeface="+mn-lt"/>
              </a:rPr>
              <a:t>Proposed Fee Structure for RCEs –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Compared to 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6260" y="1607820"/>
            <a:ext cx="318135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Fees for both RCE tiers will increase slightly, but the cost to recover the initial examination plus the RCE remains subsidized. </a:t>
            </a:r>
          </a:p>
          <a:p>
            <a:r>
              <a:rPr lang="en-US" sz="1600" dirty="0"/>
              <a:t>Additional revenue generated from the proposed increase will lead to improvements in patent examination quality, backlog reduction, and compact prosecution.</a:t>
            </a:r>
          </a:p>
        </p:txBody>
      </p:sp>
      <p:graphicFrame>
        <p:nvGraphicFramePr>
          <p:cNvPr id="5" name="Table 4" descr="Request for Continued Examination (RCE) - 1st Request (see 37 CFR 1.114)- $1,200 to $1,500 &#10;Request for Continued Examination (RCE) - 2nd and Subsequent Request (see 37 CFR 1.114) - $1,700 to $2,000 &#10;" title="Current and Proposed Fees for Large Entities - RC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24333"/>
              </p:ext>
            </p:extLst>
          </p:nvPr>
        </p:nvGraphicFramePr>
        <p:xfrm>
          <a:off x="3764430" y="1707585"/>
          <a:ext cx="5130140" cy="2995530"/>
        </p:xfrm>
        <a:graphic>
          <a:graphicData uri="http://schemas.openxmlformats.org/drawingml/2006/table">
            <a:tbl>
              <a:tblPr firstRow="1"/>
              <a:tblGrid>
                <a:gridCol w="2142472"/>
                <a:gridCol w="1493834"/>
                <a:gridCol w="1493834"/>
              </a:tblGrid>
              <a:tr h="542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1793" marR="11793" marT="11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Large Entity Fee Rates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Large Entity Fee Rates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849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for Continued Examination (RCE) - 1st Request (see 37 CFR 1.114)</a:t>
                      </a:r>
                    </a:p>
                  </a:txBody>
                  <a:tcPr marL="11793" marR="11793" marT="11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$1,200 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$1,500 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368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for Continued Examination (RCE) - 2nd and Subsequent Request (see 37 CFR 1.114)</a:t>
                      </a:r>
                    </a:p>
                  </a:txBody>
                  <a:tcPr marL="11793" marR="11793" marT="11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$1,700 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 </a:t>
                      </a:r>
                    </a:p>
                  </a:txBody>
                  <a:tcPr marL="11793" marR="11793" marT="1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7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>
                <a:latin typeface="+mn-lt"/>
              </a:rPr>
              <a:t>Proposed Fee Structure for </a:t>
            </a:r>
            <a:r>
              <a:rPr lang="en-US" sz="2400" b="1" dirty="0" smtClean="0">
                <a:latin typeface="+mn-lt"/>
              </a:rPr>
              <a:t>IDS </a:t>
            </a:r>
            <a:r>
              <a:rPr lang="en-US" sz="2400" b="1" dirty="0">
                <a:latin typeface="+mn-lt"/>
              </a:rPr>
              <a:t>–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Compared to </a:t>
            </a:r>
            <a:r>
              <a:rPr lang="en-US" sz="2400" b="1" dirty="0" smtClean="0">
                <a:latin typeface="+mn-lt"/>
              </a:rPr>
              <a:t>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3840" y="1203960"/>
            <a:ext cx="3916680" cy="439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Applicants no longer need to use QPIDS or file an RCE to obtain consideration of an IDS.</a:t>
            </a:r>
          </a:p>
          <a:p>
            <a:r>
              <a:rPr lang="en-US" sz="1600" dirty="0" smtClean="0"/>
              <a:t>No fee if submitted before FAOM or within 3 months after the filing date, whichever is later. </a:t>
            </a:r>
          </a:p>
          <a:p>
            <a:r>
              <a:rPr lang="en-US" sz="1600" dirty="0" smtClean="0"/>
              <a:t>Eliminates certification of IDS.</a:t>
            </a:r>
          </a:p>
          <a:p>
            <a:r>
              <a:rPr lang="en-US" sz="1600" dirty="0" smtClean="0"/>
              <a:t>Provides fees for all IDS submissions after FAOM.</a:t>
            </a:r>
          </a:p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tier for IDS submitted after FAOM but before notice of allowance.</a:t>
            </a:r>
          </a:p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tier for IDS submitted after notice of allowance. Must be accompanied with petition to withdraw if filed after issue payment.</a:t>
            </a:r>
          </a:p>
        </p:txBody>
      </p:sp>
      <p:graphicFrame>
        <p:nvGraphicFramePr>
          <p:cNvPr id="8" name="Table 7" descr="Submission of an Information Disclosure Statement after FAOM, before Notice of Allowance- $180 to $300 &#10;Submission of an Information Disclosure Statement after Notice of Allowance -  N/A to $600 &#10;" title="Current and Proposed Fees for Large Entities- I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40347"/>
              </p:ext>
            </p:extLst>
          </p:nvPr>
        </p:nvGraphicFramePr>
        <p:xfrm>
          <a:off x="4160520" y="1626920"/>
          <a:ext cx="4877647" cy="2848098"/>
        </p:xfrm>
        <a:graphic>
          <a:graphicData uri="http://schemas.openxmlformats.org/drawingml/2006/table">
            <a:tbl>
              <a:tblPr firstRow="1"/>
              <a:tblGrid>
                <a:gridCol w="2037025"/>
                <a:gridCol w="1420311"/>
                <a:gridCol w="1420311"/>
              </a:tblGrid>
              <a:tr h="515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1213" marR="11213" marT="11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Large Entity Fee Rates</a:t>
                      </a: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Large Entity Fee Rates</a:t>
                      </a: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89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Submission of an Information Disclosure Statement after FAOM, before Notice of Allowance</a:t>
                      </a:r>
                    </a:p>
                  </a:txBody>
                  <a:tcPr marL="11213" marR="11213" marT="11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$180 </a:t>
                      </a: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42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Submission of an Information Disclosure Statement after Notice of Allowance</a:t>
                      </a:r>
                    </a:p>
                  </a:txBody>
                  <a:tcPr marL="11213" marR="11213" marT="11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 </a:t>
                      </a:r>
                    </a:p>
                  </a:txBody>
                  <a:tcPr marL="11213" marR="11213" marT="11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>
                <a:latin typeface="+mn-lt"/>
              </a:rPr>
              <a:t>Proposed Fee Structure for Other Patent Fees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20800"/>
            <a:ext cx="8229600" cy="4152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SzPct val="75000"/>
              <a:buFont typeface="Wingdings" pitchFamily="2" charset="2"/>
              <a:buChar char="¦"/>
              <a:defRPr sz="2800">
                <a:solidFill>
                  <a:srgbClr val="002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SzPct val="75000"/>
              <a:buFont typeface="Wingdings" pitchFamily="2" charset="2"/>
              <a:buChar char="Ä"/>
              <a:defRPr sz="2400">
                <a:solidFill>
                  <a:srgbClr val="00246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SzPct val="75000"/>
              <a:buFont typeface="Wingdings" pitchFamily="2" charset="2"/>
              <a:buChar char="ð"/>
              <a:defRPr sz="2000">
                <a:solidFill>
                  <a:srgbClr val="00246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•"/>
              <a:defRPr sz="2000">
                <a:solidFill>
                  <a:srgbClr val="00246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»"/>
              <a:defRPr>
                <a:solidFill>
                  <a:srgbClr val="00246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»"/>
              <a:defRPr>
                <a:solidFill>
                  <a:srgbClr val="00246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»"/>
              <a:defRPr>
                <a:solidFill>
                  <a:srgbClr val="00246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»"/>
              <a:defRPr>
                <a:solidFill>
                  <a:srgbClr val="00246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002D"/>
              </a:buClr>
              <a:buFont typeface="Times New Roman" pitchFamily="18" charset="0"/>
              <a:buChar char="»"/>
              <a:defRPr>
                <a:solidFill>
                  <a:srgbClr val="00246C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Maintaining Multiple Reissue Patents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change in fee rates, however, proposing maintenance fees to be paid for each reissued patent.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Streamlined Reexamination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Adding a new fee for a smaller, streamlined request for reexamination reduces the cost to the USPTO, allowing the Office to pass on the cost savings to applicants.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Hague Agreement Fees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Reset design fees under AIA authority to provide for micro entity discount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Fee Structure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425" y="1447584"/>
            <a:ext cx="8458200" cy="334798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Proposed Fee Adjustments –</a:t>
            </a:r>
          </a:p>
          <a:p>
            <a:pPr marL="0" indent="0">
              <a:buNone/>
            </a:pPr>
            <a:r>
              <a:rPr lang="en-US" b="1" dirty="0" smtClean="0"/>
              <a:t>Patent Trial and Appeal Board (PTAB) Fees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598" cy="468645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>
                <a:latin typeface="+mn-lt"/>
              </a:rPr>
              <a:t>Proposed Fee Structure for </a:t>
            </a:r>
            <a:r>
              <a:rPr lang="en-US" sz="2400" b="1" dirty="0" smtClean="0">
                <a:latin typeface="+mn-lt"/>
              </a:rPr>
              <a:t>Appeals </a:t>
            </a:r>
            <a:r>
              <a:rPr lang="en-US" sz="2400" b="1" dirty="0">
                <a:latin typeface="+mn-lt"/>
              </a:rPr>
              <a:t>–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Compared to </a:t>
            </a:r>
            <a:r>
              <a:rPr lang="en-US" sz="2400" b="1" dirty="0" smtClean="0">
                <a:latin typeface="+mn-lt"/>
              </a:rPr>
              <a:t>Current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0520" y="1699260"/>
            <a:ext cx="3421380" cy="220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Fees will increase for both Notice of Appeal and Appeal Forwarding fee.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etter align fees with cost, and allow continued progress on reducing the backlog of ex parte appeals.</a:t>
            </a:r>
          </a:p>
        </p:txBody>
      </p:sp>
      <p:graphicFrame>
        <p:nvGraphicFramePr>
          <p:cNvPr id="6" name="Table 5" descr="Notice of Appeal - $800 to $1,000 &#10;Forwarding an Appeal in an Application or Ex Parte Reexamination Proceeding to the Board -$2,000 to $2,500 &#10;" title="Current and Proposed Fees for Large Entities - Appea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60917"/>
              </p:ext>
            </p:extLst>
          </p:nvPr>
        </p:nvGraphicFramePr>
        <p:xfrm>
          <a:off x="3649875" y="1815688"/>
          <a:ext cx="5288000" cy="1969324"/>
        </p:xfrm>
        <a:graphic>
          <a:graphicData uri="http://schemas.openxmlformats.org/drawingml/2006/table">
            <a:tbl>
              <a:tblPr firstRow="1"/>
              <a:tblGrid>
                <a:gridCol w="2208398"/>
                <a:gridCol w="1539801"/>
                <a:gridCol w="1539801"/>
              </a:tblGrid>
              <a:tr h="55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</a:t>
                      </a:r>
                    </a:p>
                  </a:txBody>
                  <a:tcPr marL="12156" marR="12156" marT="12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Large Entity Fee Rates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Large Entity Fee Rates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5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Notice of Appeal</a:t>
                      </a:r>
                    </a:p>
                  </a:txBody>
                  <a:tcPr marL="12156" marR="12156" marT="12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 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 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0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Forwarding an Appeal in an Application or Ex Parte Reexamination Proceeding to the Board</a:t>
                      </a:r>
                    </a:p>
                  </a:txBody>
                  <a:tcPr marL="12156" marR="12156" marT="12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 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$2,500 </a:t>
                      </a:r>
                    </a:p>
                  </a:txBody>
                  <a:tcPr marL="12156" marR="12156" marT="12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AC Fee Hearing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3E461E62D2F4A8AC5F08F3E4468D5" ma:contentTypeVersion="0" ma:contentTypeDescription="Create a new document." ma:contentTypeScope="" ma:versionID="de310b02eead8d9ba4f3f7e0d3248d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755427-F48A-41AF-BD41-81E91A395B51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26722-4EE5-4725-B5D7-7F9021C52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 - Group 1 -TTAB 4.28.15</Template>
  <TotalTime>11801</TotalTime>
  <Words>855</Words>
  <Application>Microsoft Office PowerPoint</Application>
  <PresentationFormat>On-screen Show (16:10)</PresentationFormat>
  <Paragraphs>168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PPAC Fee Hearing</vt:lpstr>
      <vt:lpstr>   </vt:lpstr>
      <vt:lpstr>Proposed Fee Structure </vt:lpstr>
      <vt:lpstr>Proposed Fee Structure for a Utility Patent –  Compared to Current</vt:lpstr>
      <vt:lpstr>Proposed Fee Structure for a Design Patent –  Compared to Current</vt:lpstr>
      <vt:lpstr>Proposed Fee Structure for RCEs –  Compared to Current</vt:lpstr>
      <vt:lpstr>Proposed Fee Structure for IDS –  Compared to Current</vt:lpstr>
      <vt:lpstr>Proposed Fee Structure for Other Patent Fees</vt:lpstr>
      <vt:lpstr>Proposed Fee Structure </vt:lpstr>
      <vt:lpstr>Proposed Fee Structure for Appeals –  Compared to Current</vt:lpstr>
      <vt:lpstr>Proposed Fee Structure for IPRs, PGRs and CBMs –  Compared to Current</vt:lpstr>
      <vt:lpstr>Path Forward</vt:lpstr>
      <vt:lpstr>Closing</vt:lpstr>
      <vt:lpstr>Additional Information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USPTO</cp:lastModifiedBy>
  <cp:revision>559</cp:revision>
  <cp:lastPrinted>2015-11-19T15:39:21Z</cp:lastPrinted>
  <dcterms:created xsi:type="dcterms:W3CDTF">2015-04-28T14:14:46Z</dcterms:created>
  <dcterms:modified xsi:type="dcterms:W3CDTF">2015-11-19T22:14:18Z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0x010100D9C3E461E62D2F4A8AC5F08F3E4468D5</vt:lpwstr>
  </property>
</Properties>
</file>