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5" r:id="rId5"/>
  </p:sldMasterIdLst>
  <p:notesMasterIdLst>
    <p:notesMasterId r:id="rId87"/>
  </p:notesMasterIdLst>
  <p:handoutMasterIdLst>
    <p:handoutMasterId r:id="rId88"/>
  </p:handoutMasterIdLst>
  <p:sldIdLst>
    <p:sldId id="550" r:id="rId6"/>
    <p:sldId id="421" r:id="rId7"/>
    <p:sldId id="422" r:id="rId8"/>
    <p:sldId id="423" r:id="rId9"/>
    <p:sldId id="425" r:id="rId10"/>
    <p:sldId id="553" r:id="rId11"/>
    <p:sldId id="424" r:id="rId12"/>
    <p:sldId id="579" r:id="rId13"/>
    <p:sldId id="428" r:id="rId14"/>
    <p:sldId id="427" r:id="rId15"/>
    <p:sldId id="430" r:id="rId16"/>
    <p:sldId id="429" r:id="rId17"/>
    <p:sldId id="554" r:id="rId18"/>
    <p:sldId id="431" r:id="rId19"/>
    <p:sldId id="432" r:id="rId20"/>
    <p:sldId id="433" r:id="rId21"/>
    <p:sldId id="404" r:id="rId22"/>
    <p:sldId id="420" r:id="rId23"/>
    <p:sldId id="434" r:id="rId24"/>
    <p:sldId id="552" r:id="rId25"/>
    <p:sldId id="437" r:id="rId26"/>
    <p:sldId id="555" r:id="rId27"/>
    <p:sldId id="436" r:id="rId28"/>
    <p:sldId id="622" r:id="rId29"/>
    <p:sldId id="623" r:id="rId30"/>
    <p:sldId id="624" r:id="rId31"/>
    <p:sldId id="625" r:id="rId32"/>
    <p:sldId id="626" r:id="rId33"/>
    <p:sldId id="627" r:id="rId34"/>
    <p:sldId id="628" r:id="rId35"/>
    <p:sldId id="448" r:id="rId36"/>
    <p:sldId id="574" r:id="rId37"/>
    <p:sldId id="629" r:id="rId38"/>
    <p:sldId id="630" r:id="rId39"/>
    <p:sldId id="631" r:id="rId40"/>
    <p:sldId id="632" r:id="rId41"/>
    <p:sldId id="633" r:id="rId42"/>
    <p:sldId id="451" r:id="rId43"/>
    <p:sldId id="614" r:id="rId44"/>
    <p:sldId id="457" r:id="rId45"/>
    <p:sldId id="538" r:id="rId46"/>
    <p:sldId id="559" r:id="rId47"/>
    <p:sldId id="634" r:id="rId48"/>
    <p:sldId id="560" r:id="rId49"/>
    <p:sldId id="463" r:id="rId50"/>
    <p:sldId id="636" r:id="rId51"/>
    <p:sldId id="465" r:id="rId52"/>
    <p:sldId id="464" r:id="rId53"/>
    <p:sldId id="469" r:id="rId54"/>
    <p:sldId id="468" r:id="rId55"/>
    <p:sldId id="617" r:id="rId56"/>
    <p:sldId id="618" r:id="rId57"/>
    <p:sldId id="619" r:id="rId58"/>
    <p:sldId id="620" r:id="rId59"/>
    <p:sldId id="621" r:id="rId60"/>
    <p:sldId id="586" r:id="rId61"/>
    <p:sldId id="587" r:id="rId62"/>
    <p:sldId id="588" r:id="rId63"/>
    <p:sldId id="589" r:id="rId64"/>
    <p:sldId id="590" r:id="rId65"/>
    <p:sldId id="591" r:id="rId66"/>
    <p:sldId id="592" r:id="rId67"/>
    <p:sldId id="593" r:id="rId68"/>
    <p:sldId id="594" r:id="rId69"/>
    <p:sldId id="595" r:id="rId70"/>
    <p:sldId id="596" r:id="rId71"/>
    <p:sldId id="597" r:id="rId72"/>
    <p:sldId id="598" r:id="rId73"/>
    <p:sldId id="599" r:id="rId74"/>
    <p:sldId id="583" r:id="rId75"/>
    <p:sldId id="611" r:id="rId76"/>
    <p:sldId id="612" r:id="rId77"/>
    <p:sldId id="523" r:id="rId78"/>
    <p:sldId id="497" r:id="rId79"/>
    <p:sldId id="537" r:id="rId80"/>
    <p:sldId id="541" r:id="rId81"/>
    <p:sldId id="542" r:id="rId82"/>
    <p:sldId id="546" r:id="rId83"/>
    <p:sldId id="567" r:id="rId84"/>
    <p:sldId id="548" r:id="rId85"/>
    <p:sldId id="414" r:id="rId86"/>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gnaro, Melissa" initials="SM" lastIdx="6" clrIdx="0"/>
  <p:cmAuthor id="1" name="Ailes, Lauren" initials="LA" lastIdx="2" clrIdx="1"/>
  <p:cmAuthor id="2" name="Hammer, Sarah" initials="HS" lastIdx="6" clrIdx="2">
    <p:extLst>
      <p:ext uri="{19B8F6BF-5375-455C-9EA6-DF929625EA0E}">
        <p15:presenceInfo xmlns:p15="http://schemas.microsoft.com/office/powerpoint/2012/main" userId="S-1-5-21-185489447-88882503-980507067-237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3" autoAdjust="0"/>
    <p:restoredTop sz="86855" autoAdjust="0"/>
  </p:normalViewPr>
  <p:slideViewPr>
    <p:cSldViewPr snapToGrid="0" snapToObjects="1">
      <p:cViewPr varScale="1">
        <p:scale>
          <a:sx n="76" d="100"/>
          <a:sy n="76" d="100"/>
        </p:scale>
        <p:origin x="1140" y="78"/>
      </p:cViewPr>
      <p:guideLst>
        <p:guide orient="horz" pos="1800"/>
        <p:guide pos="2880"/>
      </p:guideLst>
    </p:cSldViewPr>
  </p:slideViewPr>
  <p:outlineViewPr>
    <p:cViewPr>
      <p:scale>
        <a:sx n="33" d="100"/>
        <a:sy n="33" d="100"/>
      </p:scale>
      <p:origin x="0" y="1850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sx-orgshares\ISO-OPBE\FORECASTING%20&amp;%20REVENUE\FY17%20Biennial%20Fee%20Review\Public%20Hearing%20Materials\old\Appendix%20D%20slide%20graph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mstagnaro\AppData\Local\Microsoft\Windows\INetCache\Content.Outlook\WNE2ZWSX\Copy%20of%20Slide%2040%20Chart.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Fiscal</a:t>
            </a:r>
            <a:r>
              <a:rPr lang="en-US" b="1" baseline="0">
                <a:solidFill>
                  <a:schemeClr val="tx1"/>
                </a:solidFill>
              </a:rPr>
              <a:t> Year Patent Filings by Type</a:t>
            </a:r>
            <a:endParaRPr lang="en-US" b="1">
              <a:solidFill>
                <a:schemeClr val="tx1"/>
              </a:solidFill>
            </a:endParaRPr>
          </a:p>
        </c:rich>
      </c:tx>
      <c:layout>
        <c:manualLayout>
          <c:xMode val="edge"/>
          <c:yMode val="edge"/>
          <c:x val="0.36281702270334854"/>
          <c:y val="2.99904264373192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Serialized Filings</c:v>
                </c:pt>
              </c:strCache>
            </c:strRef>
          </c:tx>
          <c:spPr>
            <a:ln w="28575" cap="rnd">
              <a:solidFill>
                <a:schemeClr val="accent1"/>
              </a:solidFill>
              <a:round/>
            </a:ln>
            <a:effectLst/>
          </c:spPr>
          <c:marker>
            <c:symbol val="none"/>
          </c:marker>
          <c:cat>
            <c:strRef>
              <c:f>Sheet1!$A$2:$A$21</c:f>
              <c:strCache>
                <c:ptCount val="20"/>
                <c:pt idx="0">
                  <c:v>FY 1998</c:v>
                </c:pt>
                <c:pt idx="1">
                  <c:v>FY 1999</c:v>
                </c:pt>
                <c:pt idx="2">
                  <c:v>FY 2000</c:v>
                </c:pt>
                <c:pt idx="3">
                  <c:v>FY 2001</c:v>
                </c:pt>
                <c:pt idx="4">
                  <c:v>FY 2002</c:v>
                </c:pt>
                <c:pt idx="5">
                  <c:v>FY 2003</c:v>
                </c:pt>
                <c:pt idx="6">
                  <c:v>FY 2004</c:v>
                </c:pt>
                <c:pt idx="7">
                  <c:v>FY 2005</c:v>
                </c:pt>
                <c:pt idx="8">
                  <c:v>FY 2006</c:v>
                </c:pt>
                <c:pt idx="9">
                  <c:v>FY  2007</c:v>
                </c:pt>
                <c:pt idx="10">
                  <c:v>FY 2008</c:v>
                </c:pt>
                <c:pt idx="11">
                  <c:v>FY 2009</c:v>
                </c:pt>
                <c:pt idx="12">
                  <c:v>FY 2010</c:v>
                </c:pt>
                <c:pt idx="13">
                  <c:v>FY 2011</c:v>
                </c:pt>
                <c:pt idx="14">
                  <c:v>FY 2012</c:v>
                </c:pt>
                <c:pt idx="15">
                  <c:v>FY 2013</c:v>
                </c:pt>
                <c:pt idx="16">
                  <c:v>FY 2014</c:v>
                </c:pt>
                <c:pt idx="17">
                  <c:v>FY 2015</c:v>
                </c:pt>
                <c:pt idx="18">
                  <c:v>FY 2016</c:v>
                </c:pt>
                <c:pt idx="19">
                  <c:v>FY 2017</c:v>
                </c:pt>
              </c:strCache>
            </c:strRef>
          </c:cat>
          <c:val>
            <c:numRef>
              <c:f>Sheet1!$B$2:$B$21</c:f>
              <c:numCache>
                <c:formatCode>#,##0</c:formatCode>
                <c:ptCount val="20"/>
                <c:pt idx="0">
                  <c:v>223437</c:v>
                </c:pt>
                <c:pt idx="1">
                  <c:v>246278</c:v>
                </c:pt>
                <c:pt idx="2">
                  <c:v>262152</c:v>
                </c:pt>
                <c:pt idx="3">
                  <c:v>290661</c:v>
                </c:pt>
                <c:pt idx="4">
                  <c:v>308602</c:v>
                </c:pt>
                <c:pt idx="5">
                  <c:v>297517</c:v>
                </c:pt>
                <c:pt idx="6">
                  <c:v>311135</c:v>
                </c:pt>
                <c:pt idx="7">
                  <c:v>330032</c:v>
                </c:pt>
                <c:pt idx="8">
                  <c:v>345559</c:v>
                </c:pt>
                <c:pt idx="9">
                  <c:v>355224</c:v>
                </c:pt>
                <c:pt idx="10">
                  <c:v>356242</c:v>
                </c:pt>
                <c:pt idx="11">
                  <c:v>322475</c:v>
                </c:pt>
                <c:pt idx="12">
                  <c:v>328173</c:v>
                </c:pt>
                <c:pt idx="13">
                  <c:v>354280</c:v>
                </c:pt>
                <c:pt idx="14">
                  <c:v>375491</c:v>
                </c:pt>
                <c:pt idx="15">
                  <c:v>402327</c:v>
                </c:pt>
                <c:pt idx="16">
                  <c:v>407137</c:v>
                </c:pt>
                <c:pt idx="17">
                  <c:v>411733</c:v>
                </c:pt>
                <c:pt idx="18">
                  <c:v>418526</c:v>
                </c:pt>
                <c:pt idx="19">
                  <c:v>419912</c:v>
                </c:pt>
              </c:numCache>
            </c:numRef>
          </c:val>
          <c:smooth val="0"/>
          <c:extLst>
            <c:ext xmlns:c16="http://schemas.microsoft.com/office/drawing/2014/chart" uri="{C3380CC4-5D6E-409C-BE32-E72D297353CC}">
              <c16:uniqueId val="{00000000-EA9B-4649-B869-5ADC5F5C935B}"/>
            </c:ext>
          </c:extLst>
        </c:ser>
        <c:ser>
          <c:idx val="1"/>
          <c:order val="1"/>
          <c:tx>
            <c:strRef>
              <c:f>Sheet1!$C$1</c:f>
              <c:strCache>
                <c:ptCount val="1"/>
                <c:pt idx="0">
                  <c:v>RCEs</c:v>
                </c:pt>
              </c:strCache>
            </c:strRef>
          </c:tx>
          <c:spPr>
            <a:ln w="28575" cap="rnd">
              <a:solidFill>
                <a:schemeClr val="accent2"/>
              </a:solidFill>
              <a:round/>
            </a:ln>
            <a:effectLst/>
          </c:spPr>
          <c:marker>
            <c:symbol val="none"/>
          </c:marker>
          <c:cat>
            <c:strRef>
              <c:f>Sheet1!$A$2:$A$21</c:f>
              <c:strCache>
                <c:ptCount val="20"/>
                <c:pt idx="0">
                  <c:v>FY 1998</c:v>
                </c:pt>
                <c:pt idx="1">
                  <c:v>FY 1999</c:v>
                </c:pt>
                <c:pt idx="2">
                  <c:v>FY 2000</c:v>
                </c:pt>
                <c:pt idx="3">
                  <c:v>FY 2001</c:v>
                </c:pt>
                <c:pt idx="4">
                  <c:v>FY 2002</c:v>
                </c:pt>
                <c:pt idx="5">
                  <c:v>FY 2003</c:v>
                </c:pt>
                <c:pt idx="6">
                  <c:v>FY 2004</c:v>
                </c:pt>
                <c:pt idx="7">
                  <c:v>FY 2005</c:v>
                </c:pt>
                <c:pt idx="8">
                  <c:v>FY 2006</c:v>
                </c:pt>
                <c:pt idx="9">
                  <c:v>FY  2007</c:v>
                </c:pt>
                <c:pt idx="10">
                  <c:v>FY 2008</c:v>
                </c:pt>
                <c:pt idx="11">
                  <c:v>FY 2009</c:v>
                </c:pt>
                <c:pt idx="12">
                  <c:v>FY 2010</c:v>
                </c:pt>
                <c:pt idx="13">
                  <c:v>FY 2011</c:v>
                </c:pt>
                <c:pt idx="14">
                  <c:v>FY 2012</c:v>
                </c:pt>
                <c:pt idx="15">
                  <c:v>FY 2013</c:v>
                </c:pt>
                <c:pt idx="16">
                  <c:v>FY 2014</c:v>
                </c:pt>
                <c:pt idx="17">
                  <c:v>FY 2015</c:v>
                </c:pt>
                <c:pt idx="18">
                  <c:v>FY 2016</c:v>
                </c:pt>
                <c:pt idx="19">
                  <c:v>FY 2017</c:v>
                </c:pt>
              </c:strCache>
            </c:strRef>
          </c:cat>
          <c:val>
            <c:numRef>
              <c:f>Sheet1!$C$2:$C$21</c:f>
              <c:numCache>
                <c:formatCode>General</c:formatCode>
                <c:ptCount val="20"/>
                <c:pt idx="0">
                  <c:v>0</c:v>
                </c:pt>
                <c:pt idx="1">
                  <c:v>925</c:v>
                </c:pt>
                <c:pt idx="2">
                  <c:v>959</c:v>
                </c:pt>
                <c:pt idx="3" formatCode="#,##0">
                  <c:v>12327</c:v>
                </c:pt>
                <c:pt idx="4" formatCode="#,##0">
                  <c:v>25086</c:v>
                </c:pt>
                <c:pt idx="5" formatCode="#,##0">
                  <c:v>35935</c:v>
                </c:pt>
                <c:pt idx="6" formatCode="#,##0">
                  <c:v>44392</c:v>
                </c:pt>
                <c:pt idx="7" formatCode="#,##0">
                  <c:v>54116</c:v>
                </c:pt>
                <c:pt idx="8" formatCode="#,##0">
                  <c:v>74201</c:v>
                </c:pt>
                <c:pt idx="9" formatCode="#,##0">
                  <c:v>86413</c:v>
                </c:pt>
                <c:pt idx="10" formatCode="#,##0">
                  <c:v>112427</c:v>
                </c:pt>
                <c:pt idx="11" formatCode="#,##0">
                  <c:v>138449</c:v>
                </c:pt>
                <c:pt idx="12" formatCode="#,##0">
                  <c:v>153310</c:v>
                </c:pt>
                <c:pt idx="13" formatCode="#,##0">
                  <c:v>152644</c:v>
                </c:pt>
                <c:pt idx="14" formatCode="#,##0">
                  <c:v>157817</c:v>
                </c:pt>
                <c:pt idx="15" formatCode="#,##0">
                  <c:v>164072</c:v>
                </c:pt>
                <c:pt idx="16" formatCode="#,##0">
                  <c:v>169667</c:v>
                </c:pt>
                <c:pt idx="17" formatCode="#,##0">
                  <c:v>164816</c:v>
                </c:pt>
                <c:pt idx="18" formatCode="#,##0">
                  <c:v>191479</c:v>
                </c:pt>
                <c:pt idx="19" formatCode="#,##0">
                  <c:v>185472</c:v>
                </c:pt>
              </c:numCache>
            </c:numRef>
          </c:val>
          <c:smooth val="0"/>
          <c:extLst>
            <c:ext xmlns:c16="http://schemas.microsoft.com/office/drawing/2014/chart" uri="{C3380CC4-5D6E-409C-BE32-E72D297353CC}">
              <c16:uniqueId val="{00000001-EA9B-4649-B869-5ADC5F5C935B}"/>
            </c:ext>
          </c:extLst>
        </c:ser>
        <c:ser>
          <c:idx val="2"/>
          <c:order val="2"/>
          <c:tx>
            <c:strRef>
              <c:f>Sheet1!$D$1</c:f>
              <c:strCache>
                <c:ptCount val="1"/>
                <c:pt idx="0">
                  <c:v>PCT National Stage Filied Under 35 USC 371</c:v>
                </c:pt>
              </c:strCache>
            </c:strRef>
          </c:tx>
          <c:spPr>
            <a:ln w="28575" cap="rnd">
              <a:solidFill>
                <a:schemeClr val="accent3"/>
              </a:solidFill>
              <a:round/>
            </a:ln>
            <a:effectLst/>
          </c:spPr>
          <c:marker>
            <c:symbol val="none"/>
          </c:marker>
          <c:cat>
            <c:strRef>
              <c:f>Sheet1!$A$2:$A$21</c:f>
              <c:strCache>
                <c:ptCount val="20"/>
                <c:pt idx="0">
                  <c:v>FY 1998</c:v>
                </c:pt>
                <c:pt idx="1">
                  <c:v>FY 1999</c:v>
                </c:pt>
                <c:pt idx="2">
                  <c:v>FY 2000</c:v>
                </c:pt>
                <c:pt idx="3">
                  <c:v>FY 2001</c:v>
                </c:pt>
                <c:pt idx="4">
                  <c:v>FY 2002</c:v>
                </c:pt>
                <c:pt idx="5">
                  <c:v>FY 2003</c:v>
                </c:pt>
                <c:pt idx="6">
                  <c:v>FY 2004</c:v>
                </c:pt>
                <c:pt idx="7">
                  <c:v>FY 2005</c:v>
                </c:pt>
                <c:pt idx="8">
                  <c:v>FY 2006</c:v>
                </c:pt>
                <c:pt idx="9">
                  <c:v>FY  2007</c:v>
                </c:pt>
                <c:pt idx="10">
                  <c:v>FY 2008</c:v>
                </c:pt>
                <c:pt idx="11">
                  <c:v>FY 2009</c:v>
                </c:pt>
                <c:pt idx="12">
                  <c:v>FY 2010</c:v>
                </c:pt>
                <c:pt idx="13">
                  <c:v>FY 2011</c:v>
                </c:pt>
                <c:pt idx="14">
                  <c:v>FY 2012</c:v>
                </c:pt>
                <c:pt idx="15">
                  <c:v>FY 2013</c:v>
                </c:pt>
                <c:pt idx="16">
                  <c:v>FY 2014</c:v>
                </c:pt>
                <c:pt idx="17">
                  <c:v>FY 2015</c:v>
                </c:pt>
                <c:pt idx="18">
                  <c:v>FY 2016</c:v>
                </c:pt>
                <c:pt idx="19">
                  <c:v>FY 2017</c:v>
                </c:pt>
              </c:strCache>
            </c:strRef>
          </c:cat>
          <c:val>
            <c:numRef>
              <c:f>Sheet1!$D$2:$D$21</c:f>
              <c:numCache>
                <c:formatCode>#,##0</c:formatCode>
                <c:ptCount val="20"/>
                <c:pt idx="0">
                  <c:v>16653</c:v>
                </c:pt>
                <c:pt idx="1">
                  <c:v>20894</c:v>
                </c:pt>
                <c:pt idx="2">
                  <c:v>23173</c:v>
                </c:pt>
                <c:pt idx="3">
                  <c:v>28999</c:v>
                </c:pt>
                <c:pt idx="4">
                  <c:v>30979</c:v>
                </c:pt>
                <c:pt idx="5">
                  <c:v>32753</c:v>
                </c:pt>
                <c:pt idx="6">
                  <c:v>36037</c:v>
                </c:pt>
                <c:pt idx="7">
                  <c:v>41255</c:v>
                </c:pt>
                <c:pt idx="8">
                  <c:v>47776</c:v>
                </c:pt>
                <c:pt idx="9">
                  <c:v>52892</c:v>
                </c:pt>
                <c:pt idx="10">
                  <c:v>58449</c:v>
                </c:pt>
                <c:pt idx="11">
                  <c:v>58094</c:v>
                </c:pt>
                <c:pt idx="12">
                  <c:v>62220</c:v>
                </c:pt>
                <c:pt idx="13">
                  <c:v>65905</c:v>
                </c:pt>
                <c:pt idx="14">
                  <c:v>68769</c:v>
                </c:pt>
                <c:pt idx="15">
                  <c:v>74520</c:v>
                </c:pt>
                <c:pt idx="16">
                  <c:v>78379</c:v>
                </c:pt>
                <c:pt idx="17">
                  <c:v>85509</c:v>
                </c:pt>
                <c:pt idx="18">
                  <c:v>86955</c:v>
                </c:pt>
                <c:pt idx="19">
                  <c:v>91310</c:v>
                </c:pt>
              </c:numCache>
            </c:numRef>
          </c:val>
          <c:smooth val="0"/>
          <c:extLst>
            <c:ext xmlns:c16="http://schemas.microsoft.com/office/drawing/2014/chart" uri="{C3380CC4-5D6E-409C-BE32-E72D297353CC}">
              <c16:uniqueId val="{00000002-EA9B-4649-B869-5ADC5F5C935B}"/>
            </c:ext>
          </c:extLst>
        </c:ser>
        <c:dLbls>
          <c:showLegendKey val="0"/>
          <c:showVal val="0"/>
          <c:showCatName val="0"/>
          <c:showSerName val="0"/>
          <c:showPercent val="0"/>
          <c:showBubbleSize val="0"/>
        </c:dLbls>
        <c:smooth val="0"/>
        <c:axId val="581892760"/>
        <c:axId val="581893152"/>
      </c:lineChart>
      <c:catAx>
        <c:axId val="58189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3152"/>
        <c:crosses val="autoZero"/>
        <c:auto val="1"/>
        <c:lblAlgn val="ctr"/>
        <c:lblOffset val="100"/>
        <c:noMultiLvlLbl val="0"/>
      </c:catAx>
      <c:valAx>
        <c:axId val="581893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2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manualLayout>
          <c:layoutTarget val="inner"/>
          <c:xMode val="edge"/>
          <c:yMode val="edge"/>
          <c:x val="0.21438323812277332"/>
          <c:y val="0.12724063801967472"/>
          <c:w val="0.78517574528930156"/>
          <c:h val="0.87001352103714313"/>
        </c:manualLayout>
      </c:layout>
      <c:pie3D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('FY16 PB of FY16 Breakdown'!$E$2:$E$6,'FY16 PB of FY16 Breakdown'!$E$9:$E$11)</c:f>
              <c:strCache>
                <c:ptCount val="8"/>
                <c:pt idx="0">
                  <c:v>Compensation and Benefits </c:v>
                </c:pt>
                <c:pt idx="1">
                  <c:v>Contracts </c:v>
                </c:pt>
                <c:pt idx="2">
                  <c:v>Rent and Utilities</c:v>
                </c:pt>
                <c:pt idx="3">
                  <c:v>Printing </c:v>
                </c:pt>
                <c:pt idx="4">
                  <c:v>Supplies and Materials</c:v>
                </c:pt>
                <c:pt idx="5">
                  <c:v>Other Contracts </c:v>
                </c:pt>
                <c:pt idx="6">
                  <c:v>Equipment </c:v>
                </c:pt>
                <c:pt idx="7">
                  <c:v>Other </c:v>
                </c:pt>
              </c:strCache>
            </c:strRef>
          </c:cat>
          <c:val>
            <c:numRef>
              <c:f>('FY16 PB of FY16 Breakdown'!$F$2:$F$6,'FY16 PB of FY16 Breakdown'!$F$9:$F$11)</c:f>
            </c:numRef>
          </c:val>
          <c:extLst>
            <c:ext xmlns:c16="http://schemas.microsoft.com/office/drawing/2014/chart" uri="{C3380CC4-5D6E-409C-BE32-E72D297353CC}">
              <c16:uniqueId val="{00000000-40A5-433C-A800-2F85AC91EA14}"/>
            </c:ext>
          </c:extLst>
        </c:ser>
        <c:ser>
          <c:idx val="1"/>
          <c:order val="1"/>
          <c:dPt>
            <c:idx val="6"/>
            <c:bubble3D val="0"/>
            <c:explosion val="22"/>
            <c:extLst>
              <c:ext xmlns:c16="http://schemas.microsoft.com/office/drawing/2014/chart" uri="{C3380CC4-5D6E-409C-BE32-E72D297353CC}">
                <c16:uniqueId val="{00000002-40A5-433C-A800-2F85AC91EA14}"/>
              </c:ext>
            </c:extLst>
          </c:dPt>
          <c:dPt>
            <c:idx val="7"/>
            <c:bubble3D val="0"/>
            <c:explosion val="32"/>
            <c:extLst>
              <c:ext xmlns:c16="http://schemas.microsoft.com/office/drawing/2014/chart" uri="{C3380CC4-5D6E-409C-BE32-E72D297353CC}">
                <c16:uniqueId val="{00000004-40A5-433C-A800-2F85AC91EA14}"/>
              </c:ext>
            </c:extLst>
          </c:dPt>
          <c:dLbls>
            <c:dLbl>
              <c:idx val="0"/>
              <c:layout>
                <c:manualLayout>
                  <c:x val="-0.17431445136522114"/>
                  <c:y val="-1.508470532092579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0A5-433C-A800-2F85AC91EA1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('FY19 PB of FY19 Breakdown'!$E$2:$E$6,'FY19 PB of FY19 Breakdown'!$E$9:$E$11)</c:f>
              <c:strCache>
                <c:ptCount val="8"/>
                <c:pt idx="0">
                  <c:v>Compensation and Benefits </c:v>
                </c:pt>
                <c:pt idx="1">
                  <c:v>Contracts </c:v>
                </c:pt>
                <c:pt idx="2">
                  <c:v>Rent and Utilities</c:v>
                </c:pt>
                <c:pt idx="3">
                  <c:v>Printing </c:v>
                </c:pt>
                <c:pt idx="4">
                  <c:v>Supplies and Materials</c:v>
                </c:pt>
                <c:pt idx="5">
                  <c:v>Other Contracts </c:v>
                </c:pt>
                <c:pt idx="6">
                  <c:v>Equipment </c:v>
                </c:pt>
                <c:pt idx="7">
                  <c:v>Other </c:v>
                </c:pt>
              </c:strCache>
            </c:strRef>
          </c:cat>
          <c:val>
            <c:numRef>
              <c:f>('FY19 PB of FY19 Breakdown'!$G$2:$G$6,'FY19 PB of FY19 Breakdown'!$G$9:$G$11)</c:f>
              <c:numCache>
                <c:formatCode>0%</c:formatCode>
                <c:ptCount val="8"/>
                <c:pt idx="0">
                  <c:v>0.66808391595284455</c:v>
                </c:pt>
                <c:pt idx="1">
                  <c:v>0.1572637571430692</c:v>
                </c:pt>
                <c:pt idx="2">
                  <c:v>3.8075534996790686E-2</c:v>
                </c:pt>
                <c:pt idx="3">
                  <c:v>4.2049857793180573E-2</c:v>
                </c:pt>
                <c:pt idx="4">
                  <c:v>1.334183207996165E-2</c:v>
                </c:pt>
                <c:pt idx="6">
                  <c:v>6.6132038332518822E-2</c:v>
                </c:pt>
                <c:pt idx="7">
                  <c:v>1.1296747246313872E-3</c:v>
                </c:pt>
              </c:numCache>
            </c:numRef>
          </c:val>
          <c:extLst>
            <c:ext xmlns:c16="http://schemas.microsoft.com/office/drawing/2014/chart" uri="{C3380CC4-5D6E-409C-BE32-E72D297353CC}">
              <c16:uniqueId val="{00000006-40A5-433C-A800-2F85AC91EA14}"/>
            </c:ext>
          </c:extLst>
        </c:ser>
        <c:dLbls>
          <c:showLegendKey val="0"/>
          <c:showVal val="0"/>
          <c:showCatName val="0"/>
          <c:showSerName val="0"/>
          <c:showPercent val="1"/>
          <c:showBubbleSize val="0"/>
          <c:showLeaderLines val="1"/>
        </c:dLbls>
      </c:pie3DChart>
    </c:plotArea>
    <c:legend>
      <c:legendPos val="r"/>
      <c:layout>
        <c:manualLayout>
          <c:xMode val="edge"/>
          <c:yMode val="edge"/>
          <c:x val="0.77030681144060731"/>
          <c:y val="0.17849865988210137"/>
          <c:w val="0.22224386277136779"/>
          <c:h val="0.52063792899217132"/>
        </c:manualLayout>
      </c:layout>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761434076059645E-3"/>
          <c:y val="0.16618760492776241"/>
          <c:w val="0.9651125911830003"/>
          <c:h val="0.75582993338703952"/>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DC74-4667-AD0E-FB32D57C391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DC74-4667-AD0E-FB32D57C391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DC74-4667-AD0E-FB32D57C391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DC74-4667-AD0E-FB32D57C391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DC74-4667-AD0E-FB32D57C391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DC74-4667-AD0E-FB32D57C391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sp3d/>
            </c:spPr>
            <c:extLst>
              <c:ext xmlns:c16="http://schemas.microsoft.com/office/drawing/2014/chart" uri="{C3380CC4-5D6E-409C-BE32-E72D297353CC}">
                <c16:uniqueId val="{0000000D-DC74-4667-AD0E-FB32D57C391D}"/>
              </c:ext>
            </c:extLst>
          </c:dPt>
          <c:dLbls>
            <c:dLbl>
              <c:idx val="0"/>
              <c:layout>
                <c:manualLayout>
                  <c:x val="-0.12961931592760526"/>
                  <c:y val="0.1391838817687479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76A0A5D6-52D1-491D-9066-362252550B12}" type="CATEGORYNAME">
                      <a:rPr lang="en-US" sz="1000" b="0">
                        <a:solidFill>
                          <a:schemeClr val="tx1"/>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r>
                      <a:rPr lang="en-US" sz="1000" b="0" baseline="0" dirty="0">
                        <a:solidFill>
                          <a:schemeClr val="tx1"/>
                        </a:solidFill>
                        <a:latin typeface="Segoe UI" panose="020B0502040204020203" pitchFamily="34" charset="0"/>
                        <a:cs typeface="Segoe UI" panose="020B0502040204020203" pitchFamily="34" charset="0"/>
                      </a:rPr>
                      <a:t> </a:t>
                    </a:r>
                  </a:p>
                  <a:p>
                    <a:pPr>
                      <a:defRPr sz="1000">
                        <a:latin typeface="Segoe UI" panose="020B0502040204020203" pitchFamily="34" charset="0"/>
                        <a:cs typeface="Segoe UI" panose="020B0502040204020203" pitchFamily="34" charset="0"/>
                      </a:defRPr>
                    </a:pPr>
                    <a:r>
                      <a:rPr lang="en-US" sz="1000" b="0" baseline="0" dirty="0">
                        <a:solidFill>
                          <a:schemeClr val="tx1"/>
                        </a:solidFill>
                        <a:latin typeface="Segoe UI" panose="020B0502040204020203" pitchFamily="34" charset="0"/>
                        <a:cs typeface="Segoe UI" panose="020B0502040204020203" pitchFamily="34" charset="0"/>
                      </a:rPr>
                      <a:t>$</a:t>
                    </a:r>
                    <a:r>
                      <a:rPr lang="en-US" sz="1000" b="0" baseline="0" dirty="0" smtClean="0">
                        <a:solidFill>
                          <a:schemeClr val="tx1"/>
                        </a:solidFill>
                        <a:latin typeface="Segoe UI" panose="020B0502040204020203" pitchFamily="34" charset="0"/>
                        <a:cs typeface="Segoe UI" panose="020B0502040204020203" pitchFamily="34" charset="0"/>
                      </a:rPr>
                      <a:t>813 M 29%</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8040125835334415"/>
                      <c:h val="0.26676952543094273"/>
                    </c:manualLayout>
                  </c15:layout>
                  <c15:dlblFieldTable/>
                  <c15:showDataLabelsRange val="0"/>
                </c:ext>
                <c:ext xmlns:c16="http://schemas.microsoft.com/office/drawing/2014/chart" uri="{C3380CC4-5D6E-409C-BE32-E72D297353CC}">
                  <c16:uniqueId val="{00000001-DC74-4667-AD0E-FB32D57C391D}"/>
                </c:ext>
              </c:extLst>
            </c:dLbl>
            <c:dLbl>
              <c:idx val="1"/>
              <c:layout>
                <c:manualLayout>
                  <c:x val="-0.11043639222529769"/>
                  <c:y val="-0.2240288824543542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4E2E247B-460B-47ED-B4DE-37ACDFEDCBA9}"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endParaRPr lang="en-US" sz="1000" b="0" dirty="0">
                      <a:solidFill>
                        <a:sysClr val="windowText" lastClr="000000"/>
                      </a:solidFill>
                      <a:latin typeface="Segoe UI" panose="020B0502040204020203" pitchFamily="34" charset="0"/>
                      <a:cs typeface="Segoe UI" panose="020B0502040204020203" pitchFamily="34" charset="0"/>
                    </a:endParaRPr>
                  </a:p>
                  <a:p>
                    <a:pPr>
                      <a:defRPr sz="1000">
                        <a:latin typeface="Segoe UI" panose="020B0502040204020203" pitchFamily="34" charset="0"/>
                        <a:cs typeface="Segoe UI" panose="020B0502040204020203" pitchFamily="34" charset="0"/>
                      </a:defRPr>
                    </a:pPr>
                    <a:r>
                      <a:rPr lang="en-US" sz="1000" b="0" dirty="0">
                        <a:solidFill>
                          <a:sysClr val="windowText" lastClr="000000"/>
                        </a:solidFill>
                        <a:latin typeface="Segoe UI" panose="020B0502040204020203" pitchFamily="34" charset="0"/>
                        <a:cs typeface="Segoe UI" panose="020B0502040204020203" pitchFamily="34" charset="0"/>
                      </a:rPr>
                      <a:t>$</a:t>
                    </a:r>
                    <a:r>
                      <a:rPr lang="en-US" sz="1000" b="0" dirty="0" smtClean="0">
                        <a:solidFill>
                          <a:sysClr val="windowText" lastClr="000000"/>
                        </a:solidFill>
                        <a:latin typeface="Segoe UI" panose="020B0502040204020203" pitchFamily="34" charset="0"/>
                        <a:cs typeface="Segoe UI" panose="020B0502040204020203" pitchFamily="34" charset="0"/>
                      </a:rPr>
                      <a:t>268</a:t>
                    </a:r>
                    <a:r>
                      <a:rPr lang="en-US" sz="1000" b="0" baseline="0" dirty="0" smtClean="0">
                        <a:solidFill>
                          <a:sysClr val="windowText" lastClr="000000"/>
                        </a:solidFill>
                        <a:latin typeface="Segoe UI" panose="020B0502040204020203" pitchFamily="34" charset="0"/>
                        <a:cs typeface="Segoe UI" panose="020B0502040204020203" pitchFamily="34" charset="0"/>
                      </a:rPr>
                      <a:t> M</a:t>
                    </a:r>
                    <a:r>
                      <a:rPr lang="en-US" sz="1000" b="0" dirty="0" smtClean="0">
                        <a:solidFill>
                          <a:sysClr val="windowText" lastClr="000000"/>
                        </a:solidFill>
                        <a:latin typeface="Segoe UI" panose="020B0502040204020203" pitchFamily="34" charset="0"/>
                        <a:cs typeface="Segoe UI" panose="020B0502040204020203" pitchFamily="34" charset="0"/>
                      </a:rPr>
                      <a:t> 10%</a:t>
                    </a:r>
                    <a:endParaRPr lang="en-US" sz="1000" b="0" dirty="0">
                      <a:solidFill>
                        <a:sysClr val="windowText" lastClr="000000"/>
                      </a:solidFill>
                      <a:latin typeface="Segoe UI" panose="020B0502040204020203" pitchFamily="34" charset="0"/>
                      <a:cs typeface="Segoe UI" panose="020B0502040204020203" pitchFamily="34" charset="0"/>
                    </a:endParaRPr>
                  </a:p>
                  <a:p>
                    <a:pPr>
                      <a:defRPr sz="1000">
                        <a:latin typeface="Segoe UI" panose="020B0502040204020203" pitchFamily="34" charset="0"/>
                        <a:cs typeface="Segoe UI" panose="020B0502040204020203" pitchFamily="34" charset="0"/>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40674328474898086"/>
                      <c:h val="0.1881870847225178"/>
                    </c:manualLayout>
                  </c15:layout>
                  <c15:dlblFieldTable/>
                  <c15:showDataLabelsRange val="0"/>
                </c:ext>
                <c:ext xmlns:c16="http://schemas.microsoft.com/office/drawing/2014/chart" uri="{C3380CC4-5D6E-409C-BE32-E72D297353CC}">
                  <c16:uniqueId val="{00000003-DC74-4667-AD0E-FB32D57C391D}"/>
                </c:ext>
              </c:extLst>
            </c:dLbl>
            <c:dLbl>
              <c:idx val="2"/>
              <c:layout>
                <c:manualLayout>
                  <c:x val="0.18117719327637233"/>
                  <c:y val="-0.3050085124494573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256C5A98-84EB-4151-A58A-FAFBFF91A52F}"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endParaRPr lang="en-US" sz="1000" b="0" baseline="0" dirty="0">
                      <a:solidFill>
                        <a:sysClr val="windowText" lastClr="000000"/>
                      </a:solidFill>
                      <a:latin typeface="Segoe UI" panose="020B0502040204020203" pitchFamily="34" charset="0"/>
                      <a:cs typeface="Segoe UI" panose="020B0502040204020203" pitchFamily="34" charset="0"/>
                    </a:endParaRPr>
                  </a:p>
                  <a:p>
                    <a:pPr>
                      <a:defRPr sz="1000">
                        <a:latin typeface="Segoe UI" panose="020B0502040204020203" pitchFamily="34" charset="0"/>
                        <a:cs typeface="Segoe UI" panose="020B0502040204020203" pitchFamily="34" charset="0"/>
                      </a:defRPr>
                    </a:pPr>
                    <a:r>
                      <a:rPr lang="en-US" sz="1000" b="0" baseline="0" dirty="0">
                        <a:solidFill>
                          <a:sysClr val="windowText" lastClr="000000"/>
                        </a:solidFill>
                        <a:latin typeface="Segoe UI" panose="020B0502040204020203" pitchFamily="34" charset="0"/>
                        <a:cs typeface="Segoe UI" panose="020B0502040204020203" pitchFamily="34" charset="0"/>
                      </a:rPr>
                      <a:t>$</a:t>
                    </a:r>
                    <a:r>
                      <a:rPr lang="en-US" sz="1000" b="0" baseline="0" dirty="0" smtClean="0">
                        <a:solidFill>
                          <a:sysClr val="windowText" lastClr="000000"/>
                        </a:solidFill>
                        <a:latin typeface="Segoe UI" panose="020B0502040204020203" pitchFamily="34" charset="0"/>
                        <a:cs typeface="Segoe UI" panose="020B0502040204020203" pitchFamily="34" charset="0"/>
                      </a:rPr>
                      <a:t>1,210</a:t>
                    </a:r>
                    <a:r>
                      <a:rPr lang="en-US" sz="1000" b="0" baseline="0" dirty="0">
                        <a:solidFill>
                          <a:sysClr val="windowText" lastClr="000000"/>
                        </a:solidFill>
                        <a:latin typeface="Segoe UI" panose="020B0502040204020203" pitchFamily="34" charset="0"/>
                        <a:cs typeface="Segoe UI" panose="020B0502040204020203" pitchFamily="34" charset="0"/>
                      </a:rPr>
                      <a:t> </a:t>
                    </a:r>
                    <a:r>
                      <a:rPr lang="en-US" sz="1000" b="0" baseline="0" dirty="0" smtClean="0">
                        <a:solidFill>
                          <a:sysClr val="windowText" lastClr="000000"/>
                        </a:solidFill>
                        <a:latin typeface="Segoe UI" panose="020B0502040204020203" pitchFamily="34" charset="0"/>
                        <a:cs typeface="Segoe UI" panose="020B0502040204020203" pitchFamily="34" charset="0"/>
                      </a:rPr>
                      <a:t>M 44%</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5438357439362628"/>
                      <c:h val="0.19329242628455223"/>
                    </c:manualLayout>
                  </c15:layout>
                  <c15:dlblFieldTable/>
                  <c15:showDataLabelsRange val="0"/>
                </c:ext>
                <c:ext xmlns:c16="http://schemas.microsoft.com/office/drawing/2014/chart" uri="{C3380CC4-5D6E-409C-BE32-E72D297353CC}">
                  <c16:uniqueId val="{00000005-DC74-4667-AD0E-FB32D57C391D}"/>
                </c:ext>
              </c:extLst>
            </c:dLbl>
            <c:dLbl>
              <c:idx val="3"/>
              <c:layout>
                <c:manualLayout>
                  <c:x val="6.8465914381457018E-8"/>
                  <c:y val="4.454561527810840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9CF143FE-5EC7-497E-BCD6-406BC7816471}"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endParaRPr lang="en-US" sz="1000" b="0" baseline="0" dirty="0">
                      <a:solidFill>
                        <a:sysClr val="windowText" lastClr="000000"/>
                      </a:solidFill>
                      <a:latin typeface="Segoe UI" panose="020B0502040204020203" pitchFamily="34" charset="0"/>
                      <a:cs typeface="Segoe UI" panose="020B0502040204020203" pitchFamily="34" charset="0"/>
                    </a:endParaRPr>
                  </a:p>
                  <a:p>
                    <a:pPr>
                      <a:defRPr sz="1000">
                        <a:latin typeface="Segoe UI" panose="020B0502040204020203" pitchFamily="34" charset="0"/>
                        <a:cs typeface="Segoe UI" panose="020B0502040204020203" pitchFamily="34" charset="0"/>
                      </a:defRPr>
                    </a:pPr>
                    <a:r>
                      <a:rPr lang="en-US" sz="1000" b="0" baseline="0" dirty="0">
                        <a:solidFill>
                          <a:sysClr val="windowText" lastClr="000000"/>
                        </a:solidFill>
                        <a:latin typeface="Segoe UI" panose="020B0502040204020203" pitchFamily="34" charset="0"/>
                        <a:cs typeface="Segoe UI" panose="020B0502040204020203" pitchFamily="34" charset="0"/>
                      </a:rPr>
                      <a:t> $</a:t>
                    </a:r>
                    <a:r>
                      <a:rPr lang="en-US" sz="1000" b="0" baseline="0" dirty="0" smtClean="0">
                        <a:solidFill>
                          <a:sysClr val="windowText" lastClr="000000"/>
                        </a:solidFill>
                        <a:latin typeface="Segoe UI" panose="020B0502040204020203" pitchFamily="34" charset="0"/>
                        <a:cs typeface="Segoe UI" panose="020B0502040204020203" pitchFamily="34" charset="0"/>
                      </a:rPr>
                      <a:t>138 M 5%</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6475276136725878"/>
                      <c:h val="0.15133755884768232"/>
                    </c:manualLayout>
                  </c15:layout>
                  <c15:dlblFieldTable/>
                  <c15:showDataLabelsRange val="0"/>
                </c:ext>
                <c:ext xmlns:c16="http://schemas.microsoft.com/office/drawing/2014/chart" uri="{C3380CC4-5D6E-409C-BE32-E72D297353CC}">
                  <c16:uniqueId val="{00000007-DC74-4667-AD0E-FB32D57C391D}"/>
                </c:ext>
              </c:extLst>
            </c:dLbl>
            <c:dLbl>
              <c:idx val="4"/>
              <c:layout>
                <c:manualLayout>
                  <c:x val="-3.6476134289051484E-2"/>
                  <c:y val="-5.765188716924712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867B5E20-5AD9-4FBA-A6C2-78C7C697DDC5}"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r>
                      <a:rPr lang="en-US" sz="1000" b="0" baseline="0" dirty="0">
                        <a:solidFill>
                          <a:sysClr val="windowText" lastClr="000000"/>
                        </a:solidFill>
                        <a:latin typeface="Segoe UI" panose="020B0502040204020203" pitchFamily="34" charset="0"/>
                        <a:cs typeface="Segoe UI" panose="020B0502040204020203" pitchFamily="34" charset="0"/>
                      </a:rPr>
                      <a:t> </a:t>
                    </a:r>
                  </a:p>
                  <a:p>
                    <a:pPr>
                      <a:defRPr sz="1000">
                        <a:latin typeface="Segoe UI" panose="020B0502040204020203" pitchFamily="34" charset="0"/>
                        <a:cs typeface="Segoe UI" panose="020B0502040204020203" pitchFamily="34" charset="0"/>
                      </a:defRPr>
                    </a:pPr>
                    <a:r>
                      <a:rPr lang="en-US" sz="1000" b="0" baseline="0" dirty="0" smtClean="0">
                        <a:solidFill>
                          <a:sysClr val="windowText" lastClr="000000"/>
                        </a:solidFill>
                        <a:latin typeface="Segoe UI" panose="020B0502040204020203" pitchFamily="34" charset="0"/>
                        <a:cs typeface="Segoe UI" panose="020B0502040204020203" pitchFamily="34" charset="0"/>
                      </a:rPr>
                      <a:t>$68 M 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461678258402411"/>
                      <c:h val="0.14170669897117649"/>
                    </c:manualLayout>
                  </c15:layout>
                  <c15:dlblFieldTable/>
                  <c15:showDataLabelsRange val="0"/>
                </c:ext>
                <c:ext xmlns:c16="http://schemas.microsoft.com/office/drawing/2014/chart" uri="{C3380CC4-5D6E-409C-BE32-E72D297353CC}">
                  <c16:uniqueId val="{00000009-DC74-4667-AD0E-FB32D57C391D}"/>
                </c:ext>
              </c:extLst>
            </c:dLbl>
            <c:dLbl>
              <c:idx val="5"/>
              <c:layout>
                <c:manualLayout>
                  <c:x val="0.17265124942077836"/>
                  <c:y val="0.11215947011188099"/>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60682CF6-066E-4336-AD81-EB02D647C1DA}"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endParaRPr lang="en-US" sz="1000" b="0" baseline="0" dirty="0">
                      <a:solidFill>
                        <a:sysClr val="windowText" lastClr="000000"/>
                      </a:solidFill>
                      <a:latin typeface="Segoe UI" panose="020B0502040204020203" pitchFamily="34" charset="0"/>
                      <a:cs typeface="Segoe UI" panose="020B0502040204020203" pitchFamily="34" charset="0"/>
                    </a:endParaRPr>
                  </a:p>
                  <a:p>
                    <a:pPr>
                      <a:defRPr sz="1000">
                        <a:latin typeface="Segoe UI" panose="020B0502040204020203" pitchFamily="34" charset="0"/>
                        <a:cs typeface="Segoe UI" panose="020B0502040204020203" pitchFamily="34" charset="0"/>
                      </a:defRPr>
                    </a:pPr>
                    <a:r>
                      <a:rPr lang="en-US" sz="1000" b="0" baseline="0" dirty="0">
                        <a:solidFill>
                          <a:sysClr val="windowText" lastClr="000000"/>
                        </a:solidFill>
                        <a:latin typeface="Segoe UI" panose="020B0502040204020203" pitchFamily="34" charset="0"/>
                        <a:cs typeface="Segoe UI" panose="020B0502040204020203" pitchFamily="34" charset="0"/>
                      </a:rPr>
                      <a:t>$</a:t>
                    </a:r>
                    <a:r>
                      <a:rPr lang="en-US" sz="1000" b="0" baseline="0" dirty="0" smtClean="0">
                        <a:solidFill>
                          <a:sysClr val="windowText" lastClr="000000"/>
                        </a:solidFill>
                        <a:latin typeface="Segoe UI" panose="020B0502040204020203" pitchFamily="34" charset="0"/>
                        <a:cs typeface="Segoe UI" panose="020B0502040204020203" pitchFamily="34" charset="0"/>
                      </a:rPr>
                      <a:t>182 M 6%</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26605744783171"/>
                      <c:h val="0.10863282810803905"/>
                    </c:manualLayout>
                  </c15:layout>
                  <c15:dlblFieldTable/>
                  <c15:showDataLabelsRange val="0"/>
                </c:ext>
                <c:ext xmlns:c16="http://schemas.microsoft.com/office/drawing/2014/chart" uri="{C3380CC4-5D6E-409C-BE32-E72D297353CC}">
                  <c16:uniqueId val="{0000000B-DC74-4667-AD0E-FB32D57C391D}"/>
                </c:ext>
              </c:extLst>
            </c:dLbl>
            <c:dLbl>
              <c:idx val="6"/>
              <c:layout>
                <c:manualLayout>
                  <c:x val="-6.0243877102761058E-2"/>
                  <c:y val="-2.883963072403965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fld id="{9AC1421D-0AF2-4EB5-9A10-FBB3AD6B0DFF}" type="CATEGORYNAME">
                      <a:rPr lang="en-US" sz="1000" b="0">
                        <a:solidFill>
                          <a:sysClr val="windowText" lastClr="000000"/>
                        </a:solidFill>
                        <a:latin typeface="Segoe UI" panose="020B0502040204020203" pitchFamily="34" charset="0"/>
                        <a:cs typeface="Segoe UI" panose="020B0502040204020203" pitchFamily="34" charset="0"/>
                      </a:rPr>
                      <a:pPr>
                        <a:defRPr sz="1000">
                          <a:latin typeface="Segoe UI" panose="020B0502040204020203" pitchFamily="34" charset="0"/>
                          <a:cs typeface="Segoe UI" panose="020B0502040204020203" pitchFamily="34" charset="0"/>
                        </a:defRPr>
                      </a:pPr>
                      <a:t>[CATEGORY NAME]</a:t>
                    </a:fld>
                    <a:r>
                      <a:rPr lang="en-US" sz="1000" b="0" dirty="0">
                        <a:solidFill>
                          <a:sysClr val="windowText" lastClr="000000"/>
                        </a:solidFill>
                        <a:latin typeface="Segoe UI" panose="020B0502040204020203" pitchFamily="34" charset="0"/>
                        <a:cs typeface="Segoe UI" panose="020B0502040204020203" pitchFamily="34" charset="0"/>
                      </a:rPr>
                      <a:t> </a:t>
                    </a:r>
                    <a:r>
                      <a:rPr lang="en-US" sz="1000" b="0" dirty="0" smtClean="0">
                        <a:solidFill>
                          <a:sysClr val="windowText" lastClr="000000"/>
                        </a:solidFill>
                        <a:latin typeface="Segoe UI" panose="020B0502040204020203" pitchFamily="34" charset="0"/>
                        <a:cs typeface="Segoe UI" panose="020B0502040204020203" pitchFamily="34" charset="0"/>
                      </a:rPr>
                      <a:t/>
                    </a:r>
                    <a:br>
                      <a:rPr lang="en-US" sz="1000" b="0" dirty="0" smtClean="0">
                        <a:solidFill>
                          <a:sysClr val="windowText" lastClr="000000"/>
                        </a:solidFill>
                        <a:latin typeface="Segoe UI" panose="020B0502040204020203" pitchFamily="34" charset="0"/>
                        <a:cs typeface="Segoe UI" panose="020B0502040204020203" pitchFamily="34" charset="0"/>
                      </a:rPr>
                    </a:br>
                    <a:r>
                      <a:rPr lang="en-US" sz="1000" b="0" baseline="0" dirty="0" smtClean="0">
                        <a:solidFill>
                          <a:sysClr val="windowText" lastClr="000000"/>
                        </a:solidFill>
                        <a:latin typeface="Segoe UI" panose="020B0502040204020203" pitchFamily="34" charset="0"/>
                        <a:cs typeface="Segoe UI" panose="020B0502040204020203" pitchFamily="34" charset="0"/>
                      </a:rPr>
                      <a:t>$85 M 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5131381498831675"/>
                      <c:h val="0.10932806462329307"/>
                    </c:manualLayout>
                  </c15:layout>
                  <c15:dlblFieldTable/>
                  <c15:showDataLabelsRange val="0"/>
                </c:ext>
                <c:ext xmlns:c16="http://schemas.microsoft.com/office/drawing/2014/chart" uri="{C3380CC4-5D6E-409C-BE32-E72D297353CC}">
                  <c16:uniqueId val="{0000000D-DC74-4667-AD0E-FB32D57C39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Segoe UI" panose="020B0502040204020203" pitchFamily="34" charset="0"/>
                    <a:ea typeface="+mn-ea"/>
                    <a:cs typeface="Segoe UI" panose="020B0502040204020203" pitchFamily="34" charset="0"/>
                  </a:defRPr>
                </a:pPr>
                <a:endParaRPr lang="en-US"/>
              </a:p>
            </c:txPr>
            <c:dLblPos val="inEnd"/>
            <c:showLegendKey val="0"/>
            <c:showVal val="1"/>
            <c:showCatName val="1"/>
            <c:showSerName val="0"/>
            <c:showPercent val="1"/>
            <c:showBubbleSize val="0"/>
            <c:showLeaderLines val="1"/>
            <c:leaderLines>
              <c:spPr>
                <a:ln w="19050" cap="flat" cmpd="sng" algn="ctr">
                  <a:solidFill>
                    <a:schemeClr val="dk1"/>
                  </a:solidFill>
                  <a:prstDash val="solid"/>
                  <a:miter lim="800000"/>
                </a:ln>
                <a:effectLst/>
              </c:spPr>
            </c:leaderLines>
            <c:extLst>
              <c:ext xmlns:c15="http://schemas.microsoft.com/office/drawing/2012/chart" uri="{CE6537A1-D6FC-4f65-9D91-7224C49458BB}"/>
            </c:extLst>
          </c:dLbls>
          <c:cat>
            <c:strRef>
              <c:f>Sheet2!$A$1:$A$7</c:f>
              <c:strCache>
                <c:ptCount val="7"/>
                <c:pt idx="0">
                  <c:v>Patent Application Filing Fees</c:v>
                </c:pt>
                <c:pt idx="1">
                  <c:v>Patent Post Allowance Fees</c:v>
                </c:pt>
                <c:pt idx="2">
                  <c:v>Patent Maintenance Fees</c:v>
                </c:pt>
                <c:pt idx="3">
                  <c:v>Patent Extension of Time Fees</c:v>
                </c:pt>
                <c:pt idx="4">
                  <c:v>Patent Trial and Appeals Fees</c:v>
                </c:pt>
                <c:pt idx="5">
                  <c:v>PCT Fees</c:v>
                </c:pt>
                <c:pt idx="6">
                  <c:v>Other Patent Fees</c:v>
                </c:pt>
              </c:strCache>
            </c:strRef>
          </c:cat>
          <c:val>
            <c:numRef>
              <c:f>Sheet2!$B$1:$B$7</c:f>
              <c:numCache>
                <c:formatCode>"$"#,##0.0</c:formatCode>
                <c:ptCount val="7"/>
                <c:pt idx="0">
                  <c:v>835.37890600000003</c:v>
                </c:pt>
                <c:pt idx="1">
                  <c:v>273.24552086</c:v>
                </c:pt>
                <c:pt idx="2">
                  <c:v>1212.3617770000001</c:v>
                </c:pt>
                <c:pt idx="3">
                  <c:v>148.39486099999999</c:v>
                </c:pt>
                <c:pt idx="4">
                  <c:v>68.096395000000001</c:v>
                </c:pt>
                <c:pt idx="5">
                  <c:v>179.24797372999998</c:v>
                </c:pt>
                <c:pt idx="6">
                  <c:v>67.414164442240121</c:v>
                </c:pt>
              </c:numCache>
            </c:numRef>
          </c:val>
          <c:extLst>
            <c:ext xmlns:c16="http://schemas.microsoft.com/office/drawing/2014/chart" uri="{C3380CC4-5D6E-409C-BE32-E72D297353CC}">
              <c16:uniqueId val="{0000000E-DC74-4667-AD0E-FB32D57C391D}"/>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4E80BB"/>
              </a:solidFill>
              <a:ln w="25400">
                <a:solidFill>
                  <a:schemeClr val="lt1"/>
                </a:solidFill>
              </a:ln>
              <a:effectLst/>
              <a:sp3d contourW="25400">
                <a:contourClr>
                  <a:schemeClr val="lt1"/>
                </a:contourClr>
              </a:sp3d>
            </c:spPr>
            <c:extLst>
              <c:ext xmlns:c16="http://schemas.microsoft.com/office/drawing/2014/chart" uri="{C3380CC4-5D6E-409C-BE32-E72D297353CC}">
                <c16:uniqueId val="{00000001-6040-4D9F-9613-99F516DF8BC9}"/>
              </c:ext>
            </c:extLst>
          </c:dPt>
          <c:dPt>
            <c:idx val="1"/>
            <c:bubble3D val="0"/>
            <c:spPr>
              <a:solidFill>
                <a:srgbClr val="BD4E4C"/>
              </a:solidFill>
              <a:ln w="25400">
                <a:solidFill>
                  <a:schemeClr val="lt1"/>
                </a:solidFill>
              </a:ln>
              <a:effectLst/>
              <a:sp3d contourW="25400">
                <a:contourClr>
                  <a:schemeClr val="lt1"/>
                </a:contourClr>
              </a:sp3d>
            </c:spPr>
            <c:extLst>
              <c:ext xmlns:c16="http://schemas.microsoft.com/office/drawing/2014/chart" uri="{C3380CC4-5D6E-409C-BE32-E72D297353CC}">
                <c16:uniqueId val="{00000003-6040-4D9F-9613-99F516DF8BC9}"/>
              </c:ext>
            </c:extLst>
          </c:dPt>
          <c:dLbls>
            <c:dLbl>
              <c:idx val="0"/>
              <c:layout>
                <c:manualLayout>
                  <c:x val="-0.22013888888888888"/>
                  <c:y val="6.2444954797317001E-2"/>
                </c:manualLayout>
              </c:layout>
              <c:tx>
                <c:rich>
                  <a:bodyPr rot="0" spcFirstLastPara="1" vertOverflow="ellipsis" vert="horz" wrap="square" lIns="38100" tIns="19050" rIns="38100" bIns="19050" anchor="ctr" anchorCtr="0">
                    <a:noAutofit/>
                  </a:bodyPr>
                  <a:lstStyle/>
                  <a:p>
                    <a:pPr algn="ctr">
                      <a:defRPr sz="1200" b="0" i="0" u="none" strike="noStrike" kern="1200" baseline="0">
                        <a:solidFill>
                          <a:schemeClr val="tx1"/>
                        </a:solidFill>
                        <a:latin typeface="+mn-lt"/>
                        <a:ea typeface="+mn-ea"/>
                        <a:cs typeface="+mn-cs"/>
                      </a:defRPr>
                    </a:pPr>
                    <a:fld id="{832EC280-94B0-4957-B2DF-FF1A107FDF19}" type="CATEGORYNAME">
                      <a:rPr lang="en-US" sz="1200" smtClean="0"/>
                      <a:pPr algn="ctr">
                        <a:defRPr sz="1200">
                          <a:solidFill>
                            <a:schemeClr val="tx1"/>
                          </a:solidFill>
                        </a:defRPr>
                      </a:pPr>
                      <a:t>[CATEGORY NAME]</a:t>
                    </a:fld>
                    <a:r>
                      <a:rPr lang="en-US" sz="1200" baseline="0" dirty="0" smtClean="0"/>
                      <a:t> </a:t>
                    </a:r>
                    <a:br>
                      <a:rPr lang="en-US" sz="1200" baseline="0" dirty="0" smtClean="0"/>
                    </a:br>
                    <a:fld id="{10237124-9771-44DE-B074-74AD7E43019A}" type="VALUE">
                      <a:rPr lang="en-US" sz="1200" baseline="0" smtClean="0"/>
                      <a:pPr algn="ctr">
                        <a:defRPr sz="1200">
                          <a:solidFill>
                            <a:schemeClr val="tx1"/>
                          </a:solidFill>
                        </a:defRPr>
                      </a:pPr>
                      <a:t>[VALUE]</a:t>
                    </a:fld>
                    <a:r>
                      <a:rPr lang="en-US" sz="1200" baseline="0" dirty="0"/>
                      <a:t> </a:t>
                    </a:r>
                    <a:r>
                      <a:rPr lang="en-US" sz="1200" baseline="0" dirty="0" smtClean="0"/>
                      <a:t>M </a:t>
                    </a:r>
                    <a:fld id="{9DDBBCE4-E4A7-4E16-B667-69175DD9401A}" type="PERCENTAGE">
                      <a:rPr lang="en-US" sz="1200" baseline="0"/>
                      <a:pPr algn="ctr">
                        <a:defRPr sz="1200">
                          <a:solidFill>
                            <a:schemeClr val="tx1"/>
                          </a:solidFill>
                        </a:defRPr>
                      </a:pPr>
                      <a:t>[PERCENTAGE]</a:t>
                    </a:fld>
                    <a:endParaRPr lang="en-US" sz="1200" baseline="0" dirty="0" smtClean="0"/>
                  </a:p>
                </c:rich>
              </c:tx>
              <c:numFmt formatCode="General" sourceLinked="0"/>
              <c:spPr>
                <a:noFill/>
                <a:ln>
                  <a:noFill/>
                </a:ln>
                <a:effectLst/>
              </c:spPr>
              <c:txPr>
                <a:bodyPr rot="0" spcFirstLastPara="1" vertOverflow="ellipsis" vert="horz" wrap="square" lIns="38100" tIns="19050" rIns="38100" bIns="19050" anchor="ctr" anchorCtr="0">
                  <a:noAutofit/>
                </a:bodyPr>
                <a:lstStyle/>
                <a:p>
                  <a:pPr algn="ct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7708333333333335"/>
                      <c:h val="0.23495370370370369"/>
                    </c:manualLayout>
                  </c15:layout>
                  <c15:dlblFieldTable/>
                  <c15:showDataLabelsRange val="0"/>
                </c:ext>
                <c:ext xmlns:c16="http://schemas.microsoft.com/office/drawing/2014/chart" uri="{C3380CC4-5D6E-409C-BE32-E72D297353CC}">
                  <c16:uniqueId val="{00000001-6040-4D9F-9613-99F516DF8BC9}"/>
                </c:ext>
              </c:extLst>
            </c:dLbl>
            <c:dLbl>
              <c:idx val="1"/>
              <c:tx>
                <c:rich>
                  <a:bodyPr/>
                  <a:lstStyle/>
                  <a:p>
                    <a:fld id="{4C44F750-36F1-4CE1-9A56-38DB14D35F0B}" type="CATEGORYNAME">
                      <a:rPr lang="en-US" smtClean="0"/>
                      <a:pPr/>
                      <a:t>[CATEGORY NAME]</a:t>
                    </a:fld>
                    <a:r>
                      <a:rPr lang="en-US" baseline="0" dirty="0" smtClean="0"/>
                      <a:t> </a:t>
                    </a:r>
                    <a:fld id="{67835D8D-BFB7-4ED8-9207-5CB5700BC648}" type="VALUE">
                      <a:rPr lang="en-US" baseline="0" smtClean="0"/>
                      <a:pPr/>
                      <a:t>[VALUE]</a:t>
                    </a:fld>
                    <a:r>
                      <a:rPr lang="en-US" baseline="0" dirty="0" smtClean="0"/>
                      <a:t> M </a:t>
                    </a:r>
                    <a:fld id="{A053A098-C27F-4C7A-A7C6-362242744B14}" type="PERCENTAGE">
                      <a:rPr lang="en-US" baseline="0"/>
                      <a:pPr/>
                      <a:t>[PERCENTAGE]</a:t>
                    </a:fld>
                    <a:endParaRPr lang="en-US" baseline="0" dirty="0" smtClean="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40-4D9F-9613-99F516DF8BC9}"/>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'Fee Report'!$N$7:$N$8</c:f>
              <c:strCache>
                <c:ptCount val="2"/>
                <c:pt idx="0">
                  <c:v>Patent Application Filing Fees</c:v>
                </c:pt>
                <c:pt idx="1">
                  <c:v>All Other Patent Fees</c:v>
                </c:pt>
              </c:strCache>
            </c:strRef>
          </c:cat>
          <c:val>
            <c:numRef>
              <c:f>'Fee Report'!$P$7:$P$8</c:f>
              <c:numCache>
                <c:formatCode>"$"#,##0</c:formatCode>
                <c:ptCount val="2"/>
                <c:pt idx="0">
                  <c:v>997.59369359000004</c:v>
                </c:pt>
                <c:pt idx="1">
                  <c:v>1774.5787864233298</c:v>
                </c:pt>
              </c:numCache>
            </c:numRef>
          </c:val>
          <c:extLst>
            <c:ext xmlns:c16="http://schemas.microsoft.com/office/drawing/2014/chart" uri="{C3380CC4-5D6E-409C-BE32-E72D297353CC}">
              <c16:uniqueId val="{00000004-6040-4D9F-9613-99F516DF8BC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4443196509885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4E80BB"/>
              </a:solidFill>
              <a:ln w="25400">
                <a:solidFill>
                  <a:schemeClr val="lt1"/>
                </a:solidFill>
              </a:ln>
              <a:effectLst/>
              <a:sp3d contourW="25400">
                <a:contourClr>
                  <a:schemeClr val="lt1"/>
                </a:contourClr>
              </a:sp3d>
            </c:spPr>
            <c:extLst>
              <c:ext xmlns:c16="http://schemas.microsoft.com/office/drawing/2014/chart" uri="{C3380CC4-5D6E-409C-BE32-E72D297353CC}">
                <c16:uniqueId val="{00000001-5ECC-4078-9AC7-5BCCA54523B1}"/>
              </c:ext>
            </c:extLst>
          </c:dPt>
          <c:dPt>
            <c:idx val="1"/>
            <c:bubble3D val="0"/>
            <c:spPr>
              <a:solidFill>
                <a:srgbClr val="BD4E4C"/>
              </a:solidFill>
              <a:ln w="25400">
                <a:solidFill>
                  <a:schemeClr val="lt1"/>
                </a:solidFill>
              </a:ln>
              <a:effectLst/>
              <a:sp3d contourW="25400">
                <a:contourClr>
                  <a:schemeClr val="lt1"/>
                </a:contourClr>
              </a:sp3d>
            </c:spPr>
            <c:extLst>
              <c:ext xmlns:c16="http://schemas.microsoft.com/office/drawing/2014/chart" uri="{C3380CC4-5D6E-409C-BE32-E72D297353CC}">
                <c16:uniqueId val="{00000003-5ECC-4078-9AC7-5BCCA54523B1}"/>
              </c:ext>
            </c:extLst>
          </c:dPt>
          <c:dLbls>
            <c:dLbl>
              <c:idx val="0"/>
              <c:layout>
                <c:manualLayout>
                  <c:x val="-2.8707355360313946E-2"/>
                  <c:y val="0.18050051035287257"/>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solidFill>
                        <a:latin typeface="+mn-lt"/>
                        <a:ea typeface="+mn-ea"/>
                        <a:cs typeface="+mn-cs"/>
                      </a:defRPr>
                    </a:pPr>
                    <a:fld id="{EA69231D-AAAD-4360-A00A-7CBEAF6D9273}" type="CATEGORYNAME">
                      <a:rPr lang="en-US" sz="1200" smtClean="0"/>
                      <a:pPr algn="l">
                        <a:defRPr sz="1200">
                          <a:solidFill>
                            <a:schemeClr val="tx1"/>
                          </a:solidFill>
                        </a:defRPr>
                      </a:pPr>
                      <a:t>[CATEGORY NAME]</a:t>
                    </a:fld>
                    <a:r>
                      <a:rPr lang="en-US" sz="1200" baseline="0" dirty="0" smtClean="0"/>
                      <a:t> </a:t>
                    </a:r>
                    <a:br>
                      <a:rPr lang="en-US" sz="1200" baseline="0" dirty="0" smtClean="0"/>
                    </a:br>
                    <a:fld id="{F641C4F1-022F-4847-A15E-C946CA919362}" type="VALUE">
                      <a:rPr lang="en-US" sz="1200" baseline="0" smtClean="0"/>
                      <a:pPr algn="l">
                        <a:defRPr sz="1200">
                          <a:solidFill>
                            <a:schemeClr val="tx1"/>
                          </a:solidFill>
                        </a:defRPr>
                      </a:pPr>
                      <a:t>[VALUE]</a:t>
                    </a:fld>
                    <a:r>
                      <a:rPr lang="en-US" sz="1200" baseline="0" dirty="0"/>
                      <a:t> </a:t>
                    </a:r>
                    <a:r>
                      <a:rPr lang="en-US" sz="1200" baseline="0" dirty="0" smtClean="0"/>
                      <a:t>M </a:t>
                    </a:r>
                    <a:fld id="{5BF02814-C311-429F-AE82-40C761A37F54}" type="PERCENTAGE">
                      <a:rPr lang="en-US" sz="1200" baseline="0" dirty="0"/>
                      <a:pPr algn="l">
                        <a:defRPr sz="1200">
                          <a:solidFill>
                            <a:schemeClr val="tx1"/>
                          </a:solidFill>
                        </a:defRPr>
                      </a:pPr>
                      <a:t>[PERCENTAGE]</a:t>
                    </a:fld>
                    <a:endParaRPr lang="en-US" sz="1200" baseline="0" dirty="0" smtClean="0"/>
                  </a:p>
                </c:rich>
              </c:tx>
              <c:numFmt formatCode="General" sourceLinked="0"/>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599460761036912"/>
                      <c:h val="0.22106481481481483"/>
                    </c:manualLayout>
                  </c15:layout>
                  <c15:dlblFieldTable/>
                  <c15:showDataLabelsRange val="0"/>
                </c:ext>
                <c:ext xmlns:c16="http://schemas.microsoft.com/office/drawing/2014/chart" uri="{C3380CC4-5D6E-409C-BE32-E72D297353CC}">
                  <c16:uniqueId val="{00000001-5ECC-4078-9AC7-5BCCA54523B1}"/>
                </c:ext>
              </c:extLst>
            </c:dLbl>
            <c:dLbl>
              <c:idx val="1"/>
              <c:layout>
                <c:manualLayout>
                  <c:x val="0.20277782212988235"/>
                  <c:y val="-0.33101870078740159"/>
                </c:manualLayout>
              </c:layout>
              <c:tx>
                <c:rich>
                  <a:bodyPr/>
                  <a:lstStyle/>
                  <a:p>
                    <a:fld id="{AF4587EE-21D7-41C7-B53E-7A5DB03B1581}" type="CATEGORYNAME">
                      <a:rPr lang="en-US" smtClean="0"/>
                      <a:pPr/>
                      <a:t>[CATEGORY NAME]</a:t>
                    </a:fld>
                    <a:r>
                      <a:rPr lang="en-US" baseline="0" dirty="0" smtClean="0"/>
                      <a:t> </a:t>
                    </a:r>
                    <a:fld id="{70C8AAFF-B203-464E-A749-472FF9BB264B}" type="VALUE">
                      <a:rPr lang="en-US" baseline="0" smtClean="0"/>
                      <a:pPr/>
                      <a:t>[VALUE]</a:t>
                    </a:fld>
                    <a:r>
                      <a:rPr lang="en-US" baseline="0" dirty="0" smtClean="0"/>
                      <a:t> M </a:t>
                    </a:r>
                    <a:fld id="{07710F0D-89F6-4E53-ADB9-C40E5E94549B}" type="PERCENTAGE">
                      <a:rPr lang="en-US" baseline="0"/>
                      <a:pPr/>
                      <a:t>[PERCENTAGE]</a:t>
                    </a:fld>
                    <a:endParaRPr lang="en-US" baseline="0" dirty="0" smtClean="0"/>
                  </a:p>
                </c:rich>
              </c:tx>
              <c:showLegendKey val="0"/>
              <c:showVal val="1"/>
              <c:showCatName val="1"/>
              <c:showSerName val="0"/>
              <c:showPercent val="1"/>
              <c:showBubbleSize val="0"/>
              <c:extLst>
                <c:ext xmlns:c15="http://schemas.microsoft.com/office/drawing/2012/chart" uri="{CE6537A1-D6FC-4f65-9D91-7224C49458BB}">
                  <c15:layout>
                    <c:manualLayout>
                      <c:w val="0.32013895891053346"/>
                      <c:h val="0.18055555555555552"/>
                    </c:manualLayout>
                  </c15:layout>
                  <c15:dlblFieldTable/>
                  <c15:showDataLabelsRange val="0"/>
                </c:ext>
                <c:ext xmlns:c16="http://schemas.microsoft.com/office/drawing/2014/chart" uri="{C3380CC4-5D6E-409C-BE32-E72D297353CC}">
                  <c16:uniqueId val="{00000003-5ECC-4078-9AC7-5BCCA54523B1}"/>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'Fee Report'!$N$7:$N$8</c:f>
              <c:strCache>
                <c:ptCount val="2"/>
                <c:pt idx="0">
                  <c:v>Fees During Patent Prosecution</c:v>
                </c:pt>
                <c:pt idx="1">
                  <c:v>All Other Patent Fees</c:v>
                </c:pt>
              </c:strCache>
            </c:strRef>
          </c:cat>
          <c:val>
            <c:numRef>
              <c:f>'Fee Report'!$P$7:$P$8</c:f>
              <c:numCache>
                <c:formatCode>"$"#,##0</c:formatCode>
                <c:ptCount val="2"/>
                <c:pt idx="0">
                  <c:v>261.86489265429492</c:v>
                </c:pt>
                <c:pt idx="1">
                  <c:v>2510.3075873590351</c:v>
                </c:pt>
              </c:numCache>
            </c:numRef>
          </c:val>
          <c:extLst>
            <c:ext xmlns:c16="http://schemas.microsoft.com/office/drawing/2014/chart" uri="{C3380CC4-5D6E-409C-BE32-E72D297353CC}">
              <c16:uniqueId val="{00000004-5ECC-4078-9AC7-5BCCA54523B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66666666666666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4E80BB"/>
              </a:solidFill>
              <a:ln w="25400">
                <a:solidFill>
                  <a:schemeClr val="lt1"/>
                </a:solidFill>
              </a:ln>
              <a:effectLst/>
              <a:sp3d contourW="25400">
                <a:contourClr>
                  <a:schemeClr val="lt1"/>
                </a:contourClr>
              </a:sp3d>
            </c:spPr>
            <c:extLst>
              <c:ext xmlns:c16="http://schemas.microsoft.com/office/drawing/2014/chart" uri="{C3380CC4-5D6E-409C-BE32-E72D297353CC}">
                <c16:uniqueId val="{00000001-A0F6-48EB-A2C3-4C6A2952C07A}"/>
              </c:ext>
            </c:extLst>
          </c:dPt>
          <c:dPt>
            <c:idx val="1"/>
            <c:bubble3D val="0"/>
            <c:spPr>
              <a:solidFill>
                <a:srgbClr val="BD4E4C"/>
              </a:solidFill>
              <a:ln w="25400">
                <a:solidFill>
                  <a:schemeClr val="lt1"/>
                </a:solidFill>
              </a:ln>
              <a:effectLst/>
              <a:sp3d contourW="25400">
                <a:contourClr>
                  <a:schemeClr val="lt1"/>
                </a:contourClr>
              </a:sp3d>
            </c:spPr>
            <c:extLst>
              <c:ext xmlns:c16="http://schemas.microsoft.com/office/drawing/2014/chart" uri="{C3380CC4-5D6E-409C-BE32-E72D297353CC}">
                <c16:uniqueId val="{00000003-A0F6-48EB-A2C3-4C6A2952C07A}"/>
              </c:ext>
            </c:extLst>
          </c:dPt>
          <c:dLbls>
            <c:dLbl>
              <c:idx val="0"/>
              <c:layout>
                <c:manualLayout>
                  <c:x val="-9.0972222222222329E-2"/>
                  <c:y val="0.13188939924176143"/>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solidFill>
                        <a:latin typeface="+mn-lt"/>
                        <a:ea typeface="+mn-ea"/>
                        <a:cs typeface="+mn-cs"/>
                      </a:defRPr>
                    </a:pPr>
                    <a:fld id="{52EB803D-9FDA-4AE4-A1D1-83B82B8DCDEF}" type="CATEGORYNAME">
                      <a:rPr lang="en-US" sz="1200" smtClean="0"/>
                      <a:pPr algn="l">
                        <a:defRPr sz="1200">
                          <a:solidFill>
                            <a:schemeClr val="tx1"/>
                          </a:solidFill>
                        </a:defRPr>
                      </a:pPr>
                      <a:t>[CATEGORY NAME]</a:t>
                    </a:fld>
                    <a:r>
                      <a:rPr lang="en-US" sz="1200" baseline="0" dirty="0" smtClean="0"/>
                      <a:t> </a:t>
                    </a:r>
                    <a:br>
                      <a:rPr lang="en-US" sz="1200" baseline="0" dirty="0" smtClean="0"/>
                    </a:br>
                    <a:fld id="{E962C943-ADC8-472B-A6C4-F2D4048C69F8}" type="VALUE">
                      <a:rPr lang="en-US" sz="1200" baseline="0" smtClean="0"/>
                      <a:pPr algn="l">
                        <a:defRPr sz="1200">
                          <a:solidFill>
                            <a:schemeClr val="tx1"/>
                          </a:solidFill>
                        </a:defRPr>
                      </a:pPr>
                      <a:t>[VALUE]</a:t>
                    </a:fld>
                    <a:r>
                      <a:rPr lang="en-US" sz="1200" baseline="0" dirty="0"/>
                      <a:t> </a:t>
                    </a:r>
                    <a:r>
                      <a:rPr lang="en-US" sz="1200" baseline="0" dirty="0" smtClean="0"/>
                      <a:t>M </a:t>
                    </a:r>
                    <a:fld id="{34810AB9-0B1D-4CA0-ACF0-10FFA904762F}" type="PERCENTAGE">
                      <a:rPr lang="en-US" sz="1200" baseline="0"/>
                      <a:pPr algn="l">
                        <a:defRPr sz="1200">
                          <a:solidFill>
                            <a:schemeClr val="tx1"/>
                          </a:solidFill>
                        </a:defRPr>
                      </a:pPr>
                      <a:t>[PERCENTAGE]</a:t>
                    </a:fld>
                    <a:endParaRPr lang="en-US" sz="1200" baseline="0" dirty="0" smtClean="0"/>
                  </a:p>
                </c:rich>
              </c:tx>
              <c:numFmt formatCode="General" sourceLinked="0"/>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39097222222222222"/>
                      <c:h val="0.27199074074074076"/>
                    </c:manualLayout>
                  </c15:layout>
                  <c15:dlblFieldTable/>
                  <c15:showDataLabelsRange val="0"/>
                </c:ext>
                <c:ext xmlns:c16="http://schemas.microsoft.com/office/drawing/2014/chart" uri="{C3380CC4-5D6E-409C-BE32-E72D297353CC}">
                  <c16:uniqueId val="{00000001-A0F6-48EB-A2C3-4C6A2952C07A}"/>
                </c:ext>
              </c:extLst>
            </c:dLbl>
            <c:dLbl>
              <c:idx val="1"/>
              <c:tx>
                <c:rich>
                  <a:bodyPr/>
                  <a:lstStyle/>
                  <a:p>
                    <a:fld id="{6A051514-EEA0-464D-B558-88C1F6EFCF1A}" type="CATEGORYNAME">
                      <a:rPr lang="en-US" smtClean="0"/>
                      <a:pPr/>
                      <a:t>[CATEGORY NAME]</a:t>
                    </a:fld>
                    <a:r>
                      <a:rPr lang="en-US" baseline="0" dirty="0" smtClean="0"/>
                      <a:t> </a:t>
                    </a:r>
                    <a:fld id="{A5776D54-ED98-4310-BAAC-FD7951600B98}" type="VALUE">
                      <a:rPr lang="en-US" baseline="0" smtClean="0"/>
                      <a:pPr/>
                      <a:t>[VALUE]</a:t>
                    </a:fld>
                    <a:r>
                      <a:rPr lang="en-US" baseline="0" dirty="0" smtClean="0"/>
                      <a:t> M </a:t>
                    </a:r>
                    <a:fld id="{F5490526-4FAC-4C39-B478-AEA336B33604}" type="PERCENTAGE">
                      <a:rPr lang="en-US" baseline="0"/>
                      <a:pPr/>
                      <a:t>[PERCENTAGE]</a:t>
                    </a:fld>
                    <a:endParaRPr lang="en-US" baseline="0" dirty="0" smtClean="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F6-48EB-A2C3-4C6A2952C07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'Fee Report'!$N$7:$N$8</c:f>
              <c:strCache>
                <c:ptCount val="2"/>
                <c:pt idx="0">
                  <c:v>Fees After Patent Application Examination</c:v>
                </c:pt>
                <c:pt idx="1">
                  <c:v>All Other Patent Fees</c:v>
                </c:pt>
              </c:strCache>
            </c:strRef>
          </c:cat>
          <c:val>
            <c:numRef>
              <c:f>'Fee Report'!$P$7:$P$8</c:f>
              <c:numCache>
                <c:formatCode>"$"#,##0</c:formatCode>
                <c:ptCount val="2"/>
                <c:pt idx="0">
                  <c:v>299.27308549999998</c:v>
                </c:pt>
                <c:pt idx="1">
                  <c:v>2472.8993945133302</c:v>
                </c:pt>
              </c:numCache>
            </c:numRef>
          </c:val>
          <c:extLst>
            <c:ext xmlns:c16="http://schemas.microsoft.com/office/drawing/2014/chart" uri="{C3380CC4-5D6E-409C-BE32-E72D297353CC}">
              <c16:uniqueId val="{00000004-A0F6-48EB-A2C3-4C6A2952C07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FY </a:t>
            </a:r>
            <a:r>
              <a:rPr lang="en-US" b="1" dirty="0" smtClean="0"/>
              <a:t>2017</a:t>
            </a:r>
            <a:endParaRPr lang="en-US" b="1" dirty="0"/>
          </a:p>
        </c:rich>
      </c:tx>
      <c:layout>
        <c:manualLayout>
          <c:xMode val="edge"/>
          <c:yMode val="edge"/>
          <c:x val="0.42193297416770276"/>
          <c:y val="2.7355924431969577E-3"/>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004500450045004E-2"/>
          <c:y val="5.7760416666666675E-2"/>
          <c:w val="0.93399339933993397"/>
          <c:h val="0.74953124999999998"/>
        </c:manualLayout>
      </c:layout>
      <c:pie3DChart>
        <c:varyColors val="1"/>
        <c:ser>
          <c:idx val="0"/>
          <c:order val="0"/>
          <c:spPr>
            <a:solidFill>
              <a:srgbClr val="4E80BB"/>
            </a:solidFill>
          </c:spPr>
          <c:explosion val="15"/>
          <c:dPt>
            <c:idx val="0"/>
            <c:bubble3D val="0"/>
            <c:explosion val="0"/>
            <c:spPr>
              <a:solidFill>
                <a:srgbClr val="4E80BB"/>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21-41F2-B5ED-CE93241EBF0A}"/>
              </c:ext>
            </c:extLst>
          </c:dPt>
          <c:dPt>
            <c:idx val="1"/>
            <c:bubble3D val="0"/>
            <c:explosion val="0"/>
            <c:spPr>
              <a:solidFill>
                <a:srgbClr val="BF4F4C"/>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21-41F2-B5ED-CE93241EBF0A}"/>
              </c:ext>
            </c:extLst>
          </c:dPt>
          <c:cat>
            <c:strRef>
              <c:f>'Fee Report'!$N$29:$N$30</c:f>
              <c:strCache>
                <c:ptCount val="2"/>
                <c:pt idx="0">
                  <c:v>Patent Maintenance Fees</c:v>
                </c:pt>
                <c:pt idx="1">
                  <c:v>All Other Patent Fees</c:v>
                </c:pt>
              </c:strCache>
            </c:strRef>
          </c:cat>
          <c:val>
            <c:numRef>
              <c:f>'Fee Report'!$O$29:$O$30</c:f>
              <c:numCache>
                <c:formatCode>"$"#,##0.00</c:formatCode>
                <c:ptCount val="2"/>
                <c:pt idx="0" formatCode="&quot;$&quot;#,##0.0">
                  <c:v>1212.3617770000001</c:v>
                </c:pt>
                <c:pt idx="1">
                  <c:v>1571.7778210322399</c:v>
                </c:pt>
              </c:numCache>
            </c:numRef>
          </c:val>
          <c:extLst>
            <c:ext xmlns:c16="http://schemas.microsoft.com/office/drawing/2014/chart" uri="{C3380CC4-5D6E-409C-BE32-E72D297353CC}">
              <c16:uniqueId val="{00000004-0A21-41F2-B5ED-CE93241EBF0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Monthly Patent Fees By Category:</a:t>
            </a:r>
            <a:r>
              <a:rPr lang="en-US" baseline="0" dirty="0">
                <a:solidFill>
                  <a:schemeClr val="tx1"/>
                </a:solidFill>
              </a:rPr>
              <a:t> October 2014 - September 2017</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Patent Application Filing Fees</c:v>
                </c:pt>
              </c:strCache>
            </c:strRef>
          </c:tx>
          <c:spPr>
            <a:ln w="28575" cap="rnd">
              <a:solidFill>
                <a:schemeClr val="accent1"/>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Sheet1!$B$2:$AL$2</c:f>
              <c:numCache>
                <c:formatCode>"$"#,##0_);\("$"#,##0\)</c:formatCode>
                <c:ptCount val="37"/>
                <c:pt idx="0">
                  <c:v>71785763</c:v>
                </c:pt>
                <c:pt idx="1">
                  <c:v>59689823</c:v>
                </c:pt>
                <c:pt idx="2">
                  <c:v>74724322</c:v>
                </c:pt>
                <c:pt idx="3">
                  <c:v>57934962</c:v>
                </c:pt>
                <c:pt idx="4">
                  <c:v>59854589</c:v>
                </c:pt>
                <c:pt idx="5">
                  <c:v>75010509</c:v>
                </c:pt>
                <c:pt idx="6">
                  <c:v>66845089</c:v>
                </c:pt>
                <c:pt idx="7">
                  <c:v>63014925</c:v>
                </c:pt>
                <c:pt idx="8">
                  <c:v>74690132</c:v>
                </c:pt>
                <c:pt idx="9">
                  <c:v>70458962</c:v>
                </c:pt>
                <c:pt idx="10">
                  <c:v>64835206</c:v>
                </c:pt>
                <c:pt idx="11">
                  <c:v>73322967</c:v>
                </c:pt>
                <c:pt idx="12">
                  <c:v>71216660</c:v>
                </c:pt>
                <c:pt idx="13">
                  <c:v>65729405</c:v>
                </c:pt>
                <c:pt idx="14">
                  <c:v>79932731</c:v>
                </c:pt>
                <c:pt idx="15">
                  <c:v>61328896</c:v>
                </c:pt>
                <c:pt idx="16">
                  <c:v>67287944</c:v>
                </c:pt>
                <c:pt idx="17">
                  <c:v>76317750</c:v>
                </c:pt>
                <c:pt idx="18">
                  <c:v>65613849</c:v>
                </c:pt>
                <c:pt idx="19">
                  <c:v>66976220</c:v>
                </c:pt>
                <c:pt idx="20">
                  <c:v>73752263</c:v>
                </c:pt>
                <c:pt idx="21">
                  <c:v>62852134</c:v>
                </c:pt>
                <c:pt idx="22">
                  <c:v>72845104</c:v>
                </c:pt>
                <c:pt idx="23">
                  <c:v>71525950</c:v>
                </c:pt>
                <c:pt idx="24" formatCode="&quot;$&quot;#,##0">
                  <c:v>68095225</c:v>
                </c:pt>
                <c:pt idx="25" formatCode="&quot;$&quot;#,##0">
                  <c:v>66250951.700000003</c:v>
                </c:pt>
                <c:pt idx="26" formatCode="&quot;$&quot;#,##0">
                  <c:v>74326985</c:v>
                </c:pt>
                <c:pt idx="27" formatCode="&quot;$&quot;#,##0">
                  <c:v>65044330</c:v>
                </c:pt>
                <c:pt idx="28" formatCode="&quot;$&quot;#,##0">
                  <c:v>61582752</c:v>
                </c:pt>
                <c:pt idx="29" formatCode="&quot;$&quot;#,##0">
                  <c:v>74591670</c:v>
                </c:pt>
                <c:pt idx="30" formatCode="&quot;$&quot;#,##0">
                  <c:v>60374435</c:v>
                </c:pt>
                <c:pt idx="31" formatCode="&quot;$&quot;#,##0">
                  <c:v>68899203</c:v>
                </c:pt>
                <c:pt idx="32" formatCode="&quot;$&quot;#,##0">
                  <c:v>71601954</c:v>
                </c:pt>
                <c:pt idx="33" formatCode="&quot;$&quot;#,##0">
                  <c:v>61859525</c:v>
                </c:pt>
                <c:pt idx="34" formatCode="&quot;$&quot;#,##0">
                  <c:v>71585960</c:v>
                </c:pt>
                <c:pt idx="35" formatCode="&quot;$&quot;#,##0">
                  <c:v>68951640</c:v>
                </c:pt>
              </c:numCache>
            </c:numRef>
          </c:val>
          <c:smooth val="0"/>
          <c:extLst>
            <c:ext xmlns:c16="http://schemas.microsoft.com/office/drawing/2014/chart" uri="{C3380CC4-5D6E-409C-BE32-E72D297353CC}">
              <c16:uniqueId val="{00000000-4805-44E2-80EA-E13596611FAB}"/>
            </c:ext>
          </c:extLst>
        </c:ser>
        <c:ser>
          <c:idx val="1"/>
          <c:order val="1"/>
          <c:tx>
            <c:strRef>
              <c:f>Sheet1!$A$3</c:f>
              <c:strCache>
                <c:ptCount val="1"/>
                <c:pt idx="0">
                  <c:v>Patent Post-Allowance Fees</c:v>
                </c:pt>
              </c:strCache>
            </c:strRef>
          </c:tx>
          <c:spPr>
            <a:ln w="28575" cap="rnd">
              <a:solidFill>
                <a:schemeClr val="accent2"/>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Sheet1!$B$3:$AL$3</c:f>
              <c:numCache>
                <c:formatCode>"$"#,##0_);\("$"#,##0\)</c:formatCode>
                <c:ptCount val="37"/>
                <c:pt idx="0">
                  <c:v>23661676</c:v>
                </c:pt>
                <c:pt idx="1">
                  <c:v>20061455</c:v>
                </c:pt>
                <c:pt idx="2">
                  <c:v>23843110</c:v>
                </c:pt>
                <c:pt idx="3">
                  <c:v>19999845</c:v>
                </c:pt>
                <c:pt idx="4">
                  <c:v>19853520</c:v>
                </c:pt>
                <c:pt idx="5">
                  <c:v>20764497</c:v>
                </c:pt>
                <c:pt idx="6">
                  <c:v>23955335</c:v>
                </c:pt>
                <c:pt idx="7">
                  <c:v>21135703</c:v>
                </c:pt>
                <c:pt idx="8">
                  <c:v>25091300</c:v>
                </c:pt>
                <c:pt idx="9">
                  <c:v>24118712</c:v>
                </c:pt>
                <c:pt idx="10">
                  <c:v>21237887</c:v>
                </c:pt>
                <c:pt idx="11">
                  <c:v>22912688</c:v>
                </c:pt>
                <c:pt idx="12">
                  <c:v>24139200</c:v>
                </c:pt>
                <c:pt idx="13">
                  <c:v>21899089.359999999</c:v>
                </c:pt>
                <c:pt idx="14">
                  <c:v>25217165</c:v>
                </c:pt>
                <c:pt idx="15">
                  <c:v>20959370</c:v>
                </c:pt>
                <c:pt idx="16">
                  <c:v>21563705</c:v>
                </c:pt>
                <c:pt idx="17">
                  <c:v>21823720</c:v>
                </c:pt>
                <c:pt idx="18">
                  <c:v>22138074</c:v>
                </c:pt>
                <c:pt idx="19">
                  <c:v>22250463</c:v>
                </c:pt>
                <c:pt idx="20">
                  <c:v>25395810</c:v>
                </c:pt>
                <c:pt idx="21">
                  <c:v>21434260</c:v>
                </c:pt>
                <c:pt idx="22">
                  <c:v>23287885</c:v>
                </c:pt>
                <c:pt idx="23">
                  <c:v>23136779.5</c:v>
                </c:pt>
                <c:pt idx="24" formatCode="&quot;$&quot;#,##0">
                  <c:v>24724935</c:v>
                </c:pt>
                <c:pt idx="25" formatCode="&quot;$&quot;#,##0">
                  <c:v>24751644</c:v>
                </c:pt>
                <c:pt idx="26" formatCode="&quot;$&quot;#,##0">
                  <c:v>24989778</c:v>
                </c:pt>
                <c:pt idx="27" formatCode="&quot;$&quot;#,##0">
                  <c:v>22666745</c:v>
                </c:pt>
                <c:pt idx="28" formatCode="&quot;$&quot;#,##0">
                  <c:v>21043225</c:v>
                </c:pt>
                <c:pt idx="29" formatCode="&quot;$&quot;#,##0">
                  <c:v>23586645</c:v>
                </c:pt>
                <c:pt idx="30" formatCode="&quot;$&quot;#,##0">
                  <c:v>22391620</c:v>
                </c:pt>
                <c:pt idx="31" formatCode="&quot;$&quot;#,##0">
                  <c:v>23678454.5</c:v>
                </c:pt>
                <c:pt idx="32" formatCode="&quot;$&quot;#,##0">
                  <c:v>27162519</c:v>
                </c:pt>
                <c:pt idx="33" formatCode="&quot;$&quot;#,##0">
                  <c:v>22581455</c:v>
                </c:pt>
                <c:pt idx="34" formatCode="&quot;$&quot;#,##0">
                  <c:v>25414730</c:v>
                </c:pt>
                <c:pt idx="35" formatCode="&quot;$&quot;#,##0">
                  <c:v>23056315</c:v>
                </c:pt>
              </c:numCache>
            </c:numRef>
          </c:val>
          <c:smooth val="0"/>
          <c:extLst>
            <c:ext xmlns:c16="http://schemas.microsoft.com/office/drawing/2014/chart" uri="{C3380CC4-5D6E-409C-BE32-E72D297353CC}">
              <c16:uniqueId val="{00000001-4805-44E2-80EA-E13596611FAB}"/>
            </c:ext>
          </c:extLst>
        </c:ser>
        <c:ser>
          <c:idx val="2"/>
          <c:order val="2"/>
          <c:tx>
            <c:strRef>
              <c:f>Sheet1!$A$4</c:f>
              <c:strCache>
                <c:ptCount val="1"/>
                <c:pt idx="0">
                  <c:v>Patent Maintenance Fees</c:v>
                </c:pt>
              </c:strCache>
            </c:strRef>
          </c:tx>
          <c:spPr>
            <a:ln w="28575" cap="rnd">
              <a:solidFill>
                <a:schemeClr val="accent3"/>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Sheet1!$B$4:$AL$4</c:f>
              <c:numCache>
                <c:formatCode>"$"#,##0_);\("$"#,##0\)</c:formatCode>
                <c:ptCount val="37"/>
                <c:pt idx="0">
                  <c:v>113970285</c:v>
                </c:pt>
                <c:pt idx="1">
                  <c:v>77285266.430000007</c:v>
                </c:pt>
                <c:pt idx="2">
                  <c:v>104334929</c:v>
                </c:pt>
                <c:pt idx="3">
                  <c:v>97788050</c:v>
                </c:pt>
                <c:pt idx="4">
                  <c:v>93845810</c:v>
                </c:pt>
                <c:pt idx="5">
                  <c:v>99621006</c:v>
                </c:pt>
                <c:pt idx="6">
                  <c:v>103782313</c:v>
                </c:pt>
                <c:pt idx="7">
                  <c:v>95810415</c:v>
                </c:pt>
                <c:pt idx="8">
                  <c:v>99522582.400000006</c:v>
                </c:pt>
                <c:pt idx="9">
                  <c:v>103672583</c:v>
                </c:pt>
                <c:pt idx="10">
                  <c:v>97431885</c:v>
                </c:pt>
                <c:pt idx="11">
                  <c:v>100917692</c:v>
                </c:pt>
                <c:pt idx="12">
                  <c:v>114953762</c:v>
                </c:pt>
                <c:pt idx="13">
                  <c:v>90759825</c:v>
                </c:pt>
                <c:pt idx="14">
                  <c:v>113563318</c:v>
                </c:pt>
                <c:pt idx="15">
                  <c:v>93241975</c:v>
                </c:pt>
                <c:pt idx="16">
                  <c:v>99472650.799999997</c:v>
                </c:pt>
                <c:pt idx="17">
                  <c:v>109814093</c:v>
                </c:pt>
                <c:pt idx="18">
                  <c:v>100748015</c:v>
                </c:pt>
                <c:pt idx="19">
                  <c:v>98766575</c:v>
                </c:pt>
                <c:pt idx="20">
                  <c:v>97682790</c:v>
                </c:pt>
                <c:pt idx="21">
                  <c:v>89875689</c:v>
                </c:pt>
                <c:pt idx="22">
                  <c:v>94611047</c:v>
                </c:pt>
                <c:pt idx="23">
                  <c:v>108872037.2</c:v>
                </c:pt>
                <c:pt idx="24" formatCode="&quot;$&quot;#,##0">
                  <c:v>96413900</c:v>
                </c:pt>
                <c:pt idx="25" formatCode="&quot;$&quot;#,##0">
                  <c:v>100021754</c:v>
                </c:pt>
                <c:pt idx="26" formatCode="&quot;$&quot;#,##0">
                  <c:v>96812515</c:v>
                </c:pt>
                <c:pt idx="27" formatCode="&quot;$&quot;#,##0">
                  <c:v>97301290</c:v>
                </c:pt>
                <c:pt idx="28" formatCode="&quot;$&quot;#,##0">
                  <c:v>101140118</c:v>
                </c:pt>
                <c:pt idx="29" formatCode="&quot;$&quot;#,##0">
                  <c:v>107003830</c:v>
                </c:pt>
                <c:pt idx="30" formatCode="&quot;$&quot;#,##0">
                  <c:v>91617735</c:v>
                </c:pt>
                <c:pt idx="31" formatCode="&quot;$&quot;#,##0">
                  <c:v>93850310.5</c:v>
                </c:pt>
                <c:pt idx="32" formatCode="&quot;$&quot;#,##0">
                  <c:v>100190245</c:v>
                </c:pt>
                <c:pt idx="33" formatCode="&quot;$&quot;#,##0">
                  <c:v>96073183</c:v>
                </c:pt>
                <c:pt idx="34" formatCode="&quot;$&quot;#,##0">
                  <c:v>113368527</c:v>
                </c:pt>
                <c:pt idx="35" formatCode="&quot;$&quot;#,##0">
                  <c:v>116298218</c:v>
                </c:pt>
              </c:numCache>
            </c:numRef>
          </c:val>
          <c:smooth val="0"/>
          <c:extLst>
            <c:ext xmlns:c16="http://schemas.microsoft.com/office/drawing/2014/chart" uri="{C3380CC4-5D6E-409C-BE32-E72D297353CC}">
              <c16:uniqueId val="{00000002-4805-44E2-80EA-E13596611FAB}"/>
            </c:ext>
          </c:extLst>
        </c:ser>
        <c:ser>
          <c:idx val="3"/>
          <c:order val="3"/>
          <c:tx>
            <c:strRef>
              <c:f>Sheet1!$A$5</c:f>
              <c:strCache>
                <c:ptCount val="1"/>
                <c:pt idx="0">
                  <c:v>Patent Extension Fees</c:v>
                </c:pt>
              </c:strCache>
            </c:strRef>
          </c:tx>
          <c:spPr>
            <a:ln w="28575" cap="rnd">
              <a:solidFill>
                <a:schemeClr val="accent4"/>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Sheet1!$B$5:$AL$5</c:f>
              <c:numCache>
                <c:formatCode>"$"#,##0_);\("$"#,##0\)</c:formatCode>
                <c:ptCount val="37"/>
                <c:pt idx="0">
                  <c:v>12330923</c:v>
                </c:pt>
                <c:pt idx="1">
                  <c:v>10358005</c:v>
                </c:pt>
                <c:pt idx="2">
                  <c:v>12754660</c:v>
                </c:pt>
                <c:pt idx="3">
                  <c:v>11846085</c:v>
                </c:pt>
                <c:pt idx="4">
                  <c:v>12052180</c:v>
                </c:pt>
                <c:pt idx="5">
                  <c:v>14127865</c:v>
                </c:pt>
                <c:pt idx="6">
                  <c:v>11529605</c:v>
                </c:pt>
                <c:pt idx="7">
                  <c:v>10890230</c:v>
                </c:pt>
                <c:pt idx="8">
                  <c:v>11592605</c:v>
                </c:pt>
                <c:pt idx="9">
                  <c:v>12581186.399999999</c:v>
                </c:pt>
                <c:pt idx="10">
                  <c:v>11311545</c:v>
                </c:pt>
                <c:pt idx="11">
                  <c:v>12574837</c:v>
                </c:pt>
                <c:pt idx="12">
                  <c:v>13195334</c:v>
                </c:pt>
                <c:pt idx="13">
                  <c:v>11531945</c:v>
                </c:pt>
                <c:pt idx="14">
                  <c:v>13396989</c:v>
                </c:pt>
                <c:pt idx="15">
                  <c:v>12699938</c:v>
                </c:pt>
                <c:pt idx="16">
                  <c:v>13391410</c:v>
                </c:pt>
                <c:pt idx="17">
                  <c:v>14434839</c:v>
                </c:pt>
                <c:pt idx="18">
                  <c:v>11955470</c:v>
                </c:pt>
                <c:pt idx="19">
                  <c:v>11000040</c:v>
                </c:pt>
                <c:pt idx="20">
                  <c:v>11288811</c:v>
                </c:pt>
                <c:pt idx="21">
                  <c:v>10985147</c:v>
                </c:pt>
                <c:pt idx="22">
                  <c:v>12807773</c:v>
                </c:pt>
                <c:pt idx="23">
                  <c:v>11707165</c:v>
                </c:pt>
                <c:pt idx="24" formatCode="&quot;$&quot;#,##0">
                  <c:v>12234616</c:v>
                </c:pt>
                <c:pt idx="25" formatCode="&quot;$&quot;#,##0">
                  <c:v>11897689</c:v>
                </c:pt>
                <c:pt idx="26" formatCode="&quot;$&quot;#,##0">
                  <c:v>12692912</c:v>
                </c:pt>
                <c:pt idx="27" formatCode="&quot;$&quot;#,##0">
                  <c:v>12294540</c:v>
                </c:pt>
                <c:pt idx="28" formatCode="&quot;$&quot;#,##0">
                  <c:v>11899755</c:v>
                </c:pt>
                <c:pt idx="29" formatCode="&quot;$&quot;#,##0">
                  <c:v>12981601</c:v>
                </c:pt>
                <c:pt idx="30" formatCode="&quot;$&quot;#,##0">
                  <c:v>10512729</c:v>
                </c:pt>
                <c:pt idx="31" formatCode="&quot;$&quot;#,##0">
                  <c:v>11323780</c:v>
                </c:pt>
                <c:pt idx="32" formatCode="&quot;$&quot;#,##0">
                  <c:v>10640607</c:v>
                </c:pt>
                <c:pt idx="33" formatCode="&quot;$&quot;#,##0">
                  <c:v>10247385</c:v>
                </c:pt>
                <c:pt idx="34" formatCode="&quot;$&quot;#,##0">
                  <c:v>10882475</c:v>
                </c:pt>
                <c:pt idx="35" formatCode="&quot;$&quot;#,##0">
                  <c:v>10525471</c:v>
                </c:pt>
              </c:numCache>
            </c:numRef>
          </c:val>
          <c:smooth val="0"/>
          <c:extLst>
            <c:ext xmlns:c16="http://schemas.microsoft.com/office/drawing/2014/chart" uri="{C3380CC4-5D6E-409C-BE32-E72D297353CC}">
              <c16:uniqueId val="{00000003-4805-44E2-80EA-E13596611FAB}"/>
            </c:ext>
          </c:extLst>
        </c:ser>
        <c:ser>
          <c:idx val="4"/>
          <c:order val="4"/>
          <c:tx>
            <c:strRef>
              <c:f>Sheet1!$A$6</c:f>
              <c:strCache>
                <c:ptCount val="1"/>
                <c:pt idx="0">
                  <c:v>Patent Trial and Appeal Fees</c:v>
                </c:pt>
              </c:strCache>
            </c:strRef>
          </c:tx>
          <c:spPr>
            <a:ln w="28575" cap="rnd">
              <a:solidFill>
                <a:schemeClr val="accent5"/>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Sheet1!$B$6:$AL$6</c:f>
              <c:numCache>
                <c:formatCode>"$"#,##0_);\("$"#,##0\)</c:formatCode>
                <c:ptCount val="37"/>
                <c:pt idx="0">
                  <c:v>8377830</c:v>
                </c:pt>
                <c:pt idx="1">
                  <c:v>5335410</c:v>
                </c:pt>
                <c:pt idx="2">
                  <c:v>7186940</c:v>
                </c:pt>
                <c:pt idx="3">
                  <c:v>5760720</c:v>
                </c:pt>
                <c:pt idx="4">
                  <c:v>6772245</c:v>
                </c:pt>
                <c:pt idx="5">
                  <c:v>5501045</c:v>
                </c:pt>
                <c:pt idx="6">
                  <c:v>5529265</c:v>
                </c:pt>
                <c:pt idx="7">
                  <c:v>6682320</c:v>
                </c:pt>
                <c:pt idx="8">
                  <c:v>6956410</c:v>
                </c:pt>
                <c:pt idx="9">
                  <c:v>5053995</c:v>
                </c:pt>
                <c:pt idx="10">
                  <c:v>7555970</c:v>
                </c:pt>
                <c:pt idx="11">
                  <c:v>6152795</c:v>
                </c:pt>
                <c:pt idx="12">
                  <c:v>5415680</c:v>
                </c:pt>
                <c:pt idx="13">
                  <c:v>5400585</c:v>
                </c:pt>
                <c:pt idx="14">
                  <c:v>6366575</c:v>
                </c:pt>
                <c:pt idx="15">
                  <c:v>3850885</c:v>
                </c:pt>
                <c:pt idx="16">
                  <c:v>5805015</c:v>
                </c:pt>
                <c:pt idx="17">
                  <c:v>4577450</c:v>
                </c:pt>
                <c:pt idx="18">
                  <c:v>5597790</c:v>
                </c:pt>
                <c:pt idx="19">
                  <c:v>5855940</c:v>
                </c:pt>
                <c:pt idx="20">
                  <c:v>6962490</c:v>
                </c:pt>
                <c:pt idx="21">
                  <c:v>5885580</c:v>
                </c:pt>
                <c:pt idx="22">
                  <c:v>5815535</c:v>
                </c:pt>
                <c:pt idx="23">
                  <c:v>6562870</c:v>
                </c:pt>
                <c:pt idx="24" formatCode="&quot;$&quot;#,##0">
                  <c:v>6694065</c:v>
                </c:pt>
                <c:pt idx="25" formatCode="&quot;$&quot;#,##0">
                  <c:v>7192040</c:v>
                </c:pt>
                <c:pt idx="26" formatCode="&quot;$&quot;#,##0">
                  <c:v>7277790</c:v>
                </c:pt>
                <c:pt idx="27" formatCode="&quot;$&quot;#,##0">
                  <c:v>8865790</c:v>
                </c:pt>
                <c:pt idx="28" formatCode="&quot;$&quot;#,##0">
                  <c:v>5981650</c:v>
                </c:pt>
                <c:pt idx="29" formatCode="&quot;$&quot;#,##0">
                  <c:v>7495580</c:v>
                </c:pt>
                <c:pt idx="30" formatCode="&quot;$&quot;#,##0">
                  <c:v>5052855</c:v>
                </c:pt>
                <c:pt idx="31" formatCode="&quot;$&quot;#,##0">
                  <c:v>5623695</c:v>
                </c:pt>
                <c:pt idx="32" formatCode="&quot;$&quot;#,##0">
                  <c:v>6262625</c:v>
                </c:pt>
                <c:pt idx="33" formatCode="&quot;$&quot;#,##0">
                  <c:v>5968050</c:v>
                </c:pt>
                <c:pt idx="34" formatCode="&quot;$&quot;#,##0">
                  <c:v>5293055</c:v>
                </c:pt>
                <c:pt idx="35" formatCode="&quot;$&quot;#,##0">
                  <c:v>4849300</c:v>
                </c:pt>
              </c:numCache>
            </c:numRef>
          </c:val>
          <c:smooth val="0"/>
          <c:extLst>
            <c:ext xmlns:c16="http://schemas.microsoft.com/office/drawing/2014/chart" uri="{C3380CC4-5D6E-409C-BE32-E72D297353CC}">
              <c16:uniqueId val="{00000004-4805-44E2-80EA-E13596611FAB}"/>
            </c:ext>
          </c:extLst>
        </c:ser>
        <c:ser>
          <c:idx val="5"/>
          <c:order val="5"/>
          <c:tx>
            <c:strRef>
              <c:f>Sheet1!$A$7</c:f>
              <c:strCache>
                <c:ptCount val="1"/>
                <c:pt idx="0">
                  <c:v>Patent Cooperation Treaty (PCT) Fees</c:v>
                </c:pt>
              </c:strCache>
            </c:strRef>
          </c:tx>
          <c:spPr>
            <a:ln w="28575" cap="rnd">
              <a:solidFill>
                <a:schemeClr val="accent6"/>
              </a:solidFill>
              <a:round/>
            </a:ln>
            <a:effectLst/>
          </c:spPr>
          <c:marker>
            <c:symbol val="none"/>
          </c:marker>
          <c:cat>
            <c:numRef>
              <c:f>Sheet1!$B$1:$AL$1</c:f>
              <c:numCache>
                <c:formatCode>mmm\-yy</c:formatCode>
                <c:ptCount val="37"/>
                <c:pt idx="0">
                  <c:v>41913</c:v>
                </c:pt>
                <c:pt idx="1">
                  <c:v>41944</c:v>
                </c:pt>
                <c:pt idx="2">
                  <c:v>41974</c:v>
                </c:pt>
                <c:pt idx="3">
                  <c:v>42005</c:v>
                </c:pt>
                <c:pt idx="4">
                  <c:v>42036</c:v>
                </c:pt>
                <c:pt idx="5">
                  <c:v>42064</c:v>
                </c:pt>
                <c:pt idx="6">
                  <c:v>42095</c:v>
                </c:pt>
                <c:pt idx="7">
                  <c:v>42125</c:v>
                </c:pt>
                <c:pt idx="8">
                  <c:v>42156</c:v>
                </c:pt>
                <c:pt idx="9">
                  <c:v>42186</c:v>
                </c:pt>
                <c:pt idx="10">
                  <c:v>42217</c:v>
                </c:pt>
                <c:pt idx="11">
                  <c:v>42248</c:v>
                </c:pt>
                <c:pt idx="12">
                  <c:v>42278</c:v>
                </c:pt>
                <c:pt idx="13">
                  <c:v>42309</c:v>
                </c:pt>
                <c:pt idx="14">
                  <c:v>42339</c:v>
                </c:pt>
                <c:pt idx="15">
                  <c:v>42370</c:v>
                </c:pt>
                <c:pt idx="16">
                  <c:v>42401</c:v>
                </c:pt>
                <c:pt idx="17">
                  <c:v>42430</c:v>
                </c:pt>
                <c:pt idx="18">
                  <c:v>42461</c:v>
                </c:pt>
                <c:pt idx="19">
                  <c:v>42491</c:v>
                </c:pt>
                <c:pt idx="20">
                  <c:v>42522</c:v>
                </c:pt>
                <c:pt idx="21">
                  <c:v>42552</c:v>
                </c:pt>
                <c:pt idx="22">
                  <c:v>42583</c:v>
                </c:pt>
                <c:pt idx="23">
                  <c:v>42614</c:v>
                </c:pt>
                <c:pt idx="24">
                  <c:v>42644</c:v>
                </c:pt>
                <c:pt idx="25">
                  <c:v>42675</c:v>
                </c:pt>
                <c:pt idx="26">
                  <c:v>42705</c:v>
                </c:pt>
                <c:pt idx="27">
                  <c:v>42736</c:v>
                </c:pt>
                <c:pt idx="28">
                  <c:v>42767</c:v>
                </c:pt>
                <c:pt idx="29">
                  <c:v>42795</c:v>
                </c:pt>
                <c:pt idx="30">
                  <c:v>42826</c:v>
                </c:pt>
                <c:pt idx="31">
                  <c:v>42856</c:v>
                </c:pt>
                <c:pt idx="32">
                  <c:v>42887</c:v>
                </c:pt>
                <c:pt idx="33">
                  <c:v>42917</c:v>
                </c:pt>
                <c:pt idx="34">
                  <c:v>42948</c:v>
                </c:pt>
                <c:pt idx="35">
                  <c:v>42979</c:v>
                </c:pt>
              </c:numCache>
            </c:numRef>
          </c:cat>
          <c:val>
            <c:numRef>
              <c:f>Sheet1!$B$7:$AL$7</c:f>
              <c:numCache>
                <c:formatCode>"$"#,##0_);\("$"#,##0\)</c:formatCode>
                <c:ptCount val="37"/>
                <c:pt idx="0">
                  <c:v>14803384</c:v>
                </c:pt>
                <c:pt idx="1">
                  <c:v>13548638.41</c:v>
                </c:pt>
                <c:pt idx="2">
                  <c:v>15897149.83</c:v>
                </c:pt>
                <c:pt idx="3">
                  <c:v>13419373.32</c:v>
                </c:pt>
                <c:pt idx="4">
                  <c:v>12909472.779999999</c:v>
                </c:pt>
                <c:pt idx="5">
                  <c:v>16553999.5</c:v>
                </c:pt>
                <c:pt idx="6">
                  <c:v>15470292.68</c:v>
                </c:pt>
                <c:pt idx="7">
                  <c:v>14057545.35</c:v>
                </c:pt>
                <c:pt idx="8">
                  <c:v>17192389.309999999</c:v>
                </c:pt>
                <c:pt idx="9">
                  <c:v>13794140.49</c:v>
                </c:pt>
                <c:pt idx="10">
                  <c:v>13765785</c:v>
                </c:pt>
                <c:pt idx="11">
                  <c:v>19061625</c:v>
                </c:pt>
                <c:pt idx="12">
                  <c:v>14586407.25</c:v>
                </c:pt>
                <c:pt idx="13">
                  <c:v>13574907.620000001</c:v>
                </c:pt>
                <c:pt idx="14">
                  <c:v>16461090</c:v>
                </c:pt>
                <c:pt idx="15">
                  <c:v>13357994.75</c:v>
                </c:pt>
                <c:pt idx="16">
                  <c:v>14025266.68</c:v>
                </c:pt>
                <c:pt idx="17">
                  <c:v>16288265</c:v>
                </c:pt>
                <c:pt idx="18">
                  <c:v>14419990</c:v>
                </c:pt>
                <c:pt idx="19">
                  <c:v>14881564</c:v>
                </c:pt>
                <c:pt idx="20">
                  <c:v>17957125</c:v>
                </c:pt>
                <c:pt idx="21">
                  <c:v>12488063</c:v>
                </c:pt>
                <c:pt idx="22">
                  <c:v>15117818</c:v>
                </c:pt>
                <c:pt idx="23">
                  <c:v>16089482.43</c:v>
                </c:pt>
                <c:pt idx="24" formatCode="&quot;$&quot;#,##0">
                  <c:v>14477744.18</c:v>
                </c:pt>
                <c:pt idx="25" formatCode="&quot;$&quot;#,##0">
                  <c:v>14389295.949999999</c:v>
                </c:pt>
                <c:pt idx="26" formatCode="&quot;$&quot;#,##0">
                  <c:v>16056407.5</c:v>
                </c:pt>
                <c:pt idx="27" formatCode="&quot;$&quot;#,##0">
                  <c:v>14796720</c:v>
                </c:pt>
                <c:pt idx="28" formatCode="&quot;$&quot;#,##0">
                  <c:v>13434038</c:v>
                </c:pt>
                <c:pt idx="29" formatCode="&quot;$&quot;#,##0">
                  <c:v>17682133</c:v>
                </c:pt>
                <c:pt idx="30" formatCode="&quot;$&quot;#,##0">
                  <c:v>13915597</c:v>
                </c:pt>
                <c:pt idx="31" formatCode="&quot;$&quot;#,##0">
                  <c:v>15917689.470000001</c:v>
                </c:pt>
                <c:pt idx="32" formatCode="&quot;$&quot;#,##0">
                  <c:v>18199610.5</c:v>
                </c:pt>
                <c:pt idx="33" formatCode="&quot;$&quot;#,##0">
                  <c:v>13400546.25</c:v>
                </c:pt>
                <c:pt idx="34" formatCode="&quot;$&quot;#,##0">
                  <c:v>15007629</c:v>
                </c:pt>
                <c:pt idx="35" formatCode="&quot;$&quot;#,##0">
                  <c:v>15702262</c:v>
                </c:pt>
              </c:numCache>
            </c:numRef>
          </c:val>
          <c:smooth val="0"/>
          <c:extLst>
            <c:ext xmlns:c16="http://schemas.microsoft.com/office/drawing/2014/chart" uri="{C3380CC4-5D6E-409C-BE32-E72D297353CC}">
              <c16:uniqueId val="{00000005-4805-44E2-80EA-E13596611FAB}"/>
            </c:ext>
          </c:extLst>
        </c:ser>
        <c:dLbls>
          <c:showLegendKey val="0"/>
          <c:showVal val="0"/>
          <c:showCatName val="0"/>
          <c:showSerName val="0"/>
          <c:showPercent val="0"/>
          <c:showBubbleSize val="0"/>
        </c:dLbls>
        <c:smooth val="0"/>
        <c:axId val="531593200"/>
        <c:axId val="531593528"/>
      </c:lineChart>
      <c:dateAx>
        <c:axId val="5315932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593528"/>
        <c:crosses val="autoZero"/>
        <c:auto val="1"/>
        <c:lblOffset val="100"/>
        <c:baseTimeUnit val="months"/>
      </c:dateAx>
      <c:valAx>
        <c:axId val="531593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593200"/>
        <c:crosses val="autoZero"/>
        <c:crossBetween val="between"/>
        <c:dispUnits>
          <c:builtInUnit val="millions"/>
          <c:dispUnitsLbl>
            <c:layout>
              <c:manualLayout>
                <c:xMode val="edge"/>
                <c:yMode val="edge"/>
                <c:x val="1.1502516175413372E-2"/>
                <c:y val="0.46601668291626042"/>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3677895875998148"/>
          <c:y val="0.32991859834814014"/>
          <c:w val="0.39496705348919559"/>
          <c:h val="0.57446808510638303"/>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48-439E-8F60-E5755E71B96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48-439E-8F60-E5755E71B96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F48-439E-8F60-E5755E71B96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F48-439E-8F60-E5755E71B96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F48-439E-8F60-E5755E71B969}"/>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F48-439E-8F60-E5755E71B969}"/>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F48-439E-8F60-E5755E71B969}"/>
              </c:ext>
            </c:extLst>
          </c:dPt>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FF48-439E-8F60-E5755E71B969}"/>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FF48-439E-8F60-E5755E71B969}"/>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FF48-439E-8F60-E5755E71B969}"/>
                </c:ext>
              </c:extLst>
            </c:dLbl>
            <c:numFmt formatCode="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'Agg Cost Dist'!$A$11:$A$17</c:f>
              <c:strCache>
                <c:ptCount val="7"/>
                <c:pt idx="0">
                  <c:v>Executive Direction and Communications</c:v>
                </c:pt>
                <c:pt idx="1">
                  <c:v>Financial Management Services</c:v>
                </c:pt>
                <c:pt idx="2">
                  <c:v>Human Resource Management and Administrative Services</c:v>
                </c:pt>
                <c:pt idx="3">
                  <c:v>Legal Services</c:v>
                </c:pt>
                <c:pt idx="4">
                  <c:v>Management Information Resources</c:v>
                </c:pt>
                <c:pt idx="5">
                  <c:v>IT Infrastructure and IT Support Services</c:v>
                </c:pt>
                <c:pt idx="6">
                  <c:v>Miscellaneous General Expense</c:v>
                </c:pt>
              </c:strCache>
            </c:strRef>
          </c:cat>
          <c:val>
            <c:numRef>
              <c:f>'Agg Cost Dist'!$F$11:$F$17</c:f>
              <c:numCache>
                <c:formatCode>0.0%</c:formatCode>
                <c:ptCount val="7"/>
                <c:pt idx="0">
                  <c:v>1.3811805909409176E-2</c:v>
                </c:pt>
                <c:pt idx="1">
                  <c:v>3.4408454697297856E-2</c:v>
                </c:pt>
                <c:pt idx="2">
                  <c:v>6.5883151335804135E-2</c:v>
                </c:pt>
                <c:pt idx="3">
                  <c:v>3.2460321579915123E-2</c:v>
                </c:pt>
                <c:pt idx="4">
                  <c:v>3.5298680861125004E-2</c:v>
                </c:pt>
                <c:pt idx="5">
                  <c:v>0.49378499739894199</c:v>
                </c:pt>
                <c:pt idx="6">
                  <c:v>0.32435258821750668</c:v>
                </c:pt>
              </c:numCache>
            </c:numRef>
          </c:val>
          <c:extLst>
            <c:ext xmlns:c16="http://schemas.microsoft.com/office/drawing/2014/chart" uri="{C3380CC4-5D6E-409C-BE32-E72D297353CC}">
              <c16:uniqueId val="{0000000E-FF48-439E-8F60-E5755E71B969}"/>
            </c:ext>
          </c:extLst>
        </c:ser>
        <c:dLbls>
          <c:showLegendKey val="0"/>
          <c:showVal val="0"/>
          <c:showCatName val="0"/>
          <c:showSerName val="0"/>
          <c:showPercent val="0"/>
          <c:showBubbleSize val="0"/>
          <c:showLeaderLines val="1"/>
        </c:dLbls>
      </c:pie3DChart>
      <c:spPr>
        <a:noFill/>
        <a:ln>
          <a:noFill/>
        </a:ln>
        <a:effectLst/>
      </c:spPr>
    </c:plotArea>
    <c:legend>
      <c:legendPos val="l"/>
      <c:layout>
        <c:manualLayout>
          <c:xMode val="edge"/>
          <c:yMode val="edge"/>
          <c:x val="8.5644308735459505E-3"/>
          <c:y val="7.4213235396315982E-2"/>
          <c:w val="0.40646911716899348"/>
          <c:h val="0.877073770034064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2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29A-4B92-9A58-FDB724421390}"/>
              </c:ext>
            </c:extLst>
          </c:dPt>
          <c:dPt>
            <c:idx val="1"/>
            <c:bubble3D val="0"/>
            <c:explosion val="5"/>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29A-4B92-9A58-FDB724421390}"/>
              </c:ext>
            </c:extLst>
          </c:dPt>
          <c:dPt>
            <c:idx val="2"/>
            <c:bubble3D val="0"/>
            <c:explosion val="5"/>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29A-4B92-9A58-FDB724421390}"/>
              </c:ext>
            </c:extLst>
          </c:dPt>
          <c:dPt>
            <c:idx val="3"/>
            <c:bubble3D val="0"/>
            <c:explosion val="5"/>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29A-4B92-9A58-FDB724421390}"/>
              </c:ext>
            </c:extLst>
          </c:dPt>
          <c:dLbls>
            <c:dLbl>
              <c:idx val="1"/>
              <c:layout>
                <c:manualLayout>
                  <c:x val="-3.9047160328363209E-2"/>
                  <c:y val="-0.21088311091022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9A-4B92-9A58-FDB7244213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'Agg Cost Dist'!$A$3:$A$6</c:f>
              <c:strCache>
                <c:ptCount val="4"/>
                <c:pt idx="0">
                  <c:v>Patent Examining </c:v>
                </c:pt>
                <c:pt idx="1">
                  <c:v>Patent Trial and Appeals</c:v>
                </c:pt>
                <c:pt idx="2">
                  <c:v>Patent Information Resources</c:v>
                </c:pt>
                <c:pt idx="3">
                  <c:v>Management Goal - Allocated</c:v>
                </c:pt>
              </c:strCache>
            </c:strRef>
          </c:cat>
          <c:val>
            <c:numRef>
              <c:f>'Agg Cost Dist'!$F$3:$F$6</c:f>
              <c:numCache>
                <c:formatCode>0.0%</c:formatCode>
                <c:ptCount val="4"/>
                <c:pt idx="0">
                  <c:v>0.68568467326618721</c:v>
                </c:pt>
                <c:pt idx="1">
                  <c:v>2.802661464787284E-2</c:v>
                </c:pt>
                <c:pt idx="2">
                  <c:v>5.5796245189293485E-2</c:v>
                </c:pt>
                <c:pt idx="3">
                  <c:v>0.23049246689664654</c:v>
                </c:pt>
              </c:numCache>
            </c:numRef>
          </c:val>
          <c:extLst>
            <c:ext xmlns:c16="http://schemas.microsoft.com/office/drawing/2014/chart" uri="{C3380CC4-5D6E-409C-BE32-E72D297353CC}">
              <c16:uniqueId val="{00000008-E29A-4B92-9A58-FDB724421390}"/>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8460071480426654"/>
          <c:y val="5.7904227228394042E-2"/>
          <c:w val="0.30234866253420456"/>
          <c:h val="0.780714989790744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C518B-69EE-492A-9D92-AE3DD698642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5B57E2-2DBD-478C-9DEE-DEAB3E540D35}">
      <dgm:prSet phldrT="[Text]" custT="1"/>
      <dgm:spPr>
        <a:solidFill>
          <a:srgbClr val="00246C"/>
        </a:solidFill>
      </dgm:spPr>
      <dgm:t>
        <a:bodyPr/>
        <a:lstStyle/>
        <a:p>
          <a:r>
            <a:rPr lang="en-US" sz="900" b="1" dirty="0" smtClean="0"/>
            <a:t>Activity based historical cost and aggregate cost from budget plans</a:t>
          </a:r>
          <a:endParaRPr lang="en-US" sz="900" b="1" dirty="0"/>
        </a:p>
      </dgm:t>
    </dgm:pt>
    <dgm:pt modelId="{DF8BE888-6E0B-428B-B3EF-34092CF088AD}" type="parTrans" cxnId="{8862BB33-2C1E-4BEF-B23A-8A715D47022F}">
      <dgm:prSet/>
      <dgm:spPr/>
      <dgm:t>
        <a:bodyPr/>
        <a:lstStyle/>
        <a:p>
          <a:endParaRPr lang="en-US" sz="900" b="1"/>
        </a:p>
      </dgm:t>
    </dgm:pt>
    <dgm:pt modelId="{378C3FC5-B900-4460-9247-797F2FB68DAF}" type="sibTrans" cxnId="{8862BB33-2C1E-4BEF-B23A-8A715D47022F}">
      <dgm:prSet/>
      <dgm:spPr>
        <a:solidFill>
          <a:srgbClr val="86002D"/>
        </a:solidFill>
      </dgm:spPr>
      <dgm:t>
        <a:bodyPr/>
        <a:lstStyle/>
        <a:p>
          <a:endParaRPr lang="en-US" sz="900" b="1"/>
        </a:p>
      </dgm:t>
    </dgm:pt>
    <dgm:pt modelId="{E6D9021A-1C44-4C68-8764-3860A7AAC51A}">
      <dgm:prSet phldrT="[Text]" custT="1"/>
      <dgm:spPr>
        <a:solidFill>
          <a:srgbClr val="00246C"/>
        </a:solidFill>
      </dgm:spPr>
      <dgm:t>
        <a:bodyPr/>
        <a:lstStyle/>
        <a:p>
          <a:r>
            <a:rPr lang="en-US" sz="900" b="1" dirty="0" smtClean="0"/>
            <a:t>Initial forecast of fees</a:t>
          </a:r>
          <a:endParaRPr lang="en-US" sz="900" b="1" dirty="0"/>
        </a:p>
      </dgm:t>
    </dgm:pt>
    <dgm:pt modelId="{BD67E1F8-1EF1-4C7E-BF15-0A402D4268EB}" type="parTrans" cxnId="{E756CC36-D169-4A77-B481-A658E3B003CC}">
      <dgm:prSet/>
      <dgm:spPr/>
      <dgm:t>
        <a:bodyPr/>
        <a:lstStyle/>
        <a:p>
          <a:endParaRPr lang="en-US" sz="900" b="1"/>
        </a:p>
      </dgm:t>
    </dgm:pt>
    <dgm:pt modelId="{D4A7E039-0F82-48D4-BBDC-3E1FA3D82246}" type="sibTrans" cxnId="{E756CC36-D169-4A77-B481-A658E3B003CC}">
      <dgm:prSet/>
      <dgm:spPr/>
      <dgm:t>
        <a:bodyPr/>
        <a:lstStyle/>
        <a:p>
          <a:endParaRPr lang="en-US" sz="900" b="1"/>
        </a:p>
      </dgm:t>
    </dgm:pt>
    <dgm:pt modelId="{5C9B8DB3-4508-4D7C-AF1A-C6B7F8C7A7E9}">
      <dgm:prSet phldrT="[Text]" custT="1"/>
      <dgm:spPr>
        <a:solidFill>
          <a:srgbClr val="00246C"/>
        </a:solidFill>
      </dgm:spPr>
      <dgm:t>
        <a:bodyPr/>
        <a:lstStyle/>
        <a:p>
          <a:r>
            <a:rPr lang="en-US" sz="900" b="1" dirty="0" smtClean="0"/>
            <a:t>Apply economic elasticity analysis</a:t>
          </a:r>
          <a:endParaRPr lang="en-US" sz="900" b="1" dirty="0"/>
        </a:p>
      </dgm:t>
    </dgm:pt>
    <dgm:pt modelId="{8B394CC0-BF7D-4BAD-A609-145ADB2EE4EA}" type="parTrans" cxnId="{8A1F29E1-6B83-44D9-8A2D-C3BF002BFF8C}">
      <dgm:prSet/>
      <dgm:spPr/>
      <dgm:t>
        <a:bodyPr/>
        <a:lstStyle/>
        <a:p>
          <a:endParaRPr lang="en-US" sz="900" b="1"/>
        </a:p>
      </dgm:t>
    </dgm:pt>
    <dgm:pt modelId="{C41288B2-832C-4A5B-A7DC-0DE33A1E5A10}" type="sibTrans" cxnId="{8A1F29E1-6B83-44D9-8A2D-C3BF002BFF8C}">
      <dgm:prSet/>
      <dgm:spPr/>
      <dgm:t>
        <a:bodyPr/>
        <a:lstStyle/>
        <a:p>
          <a:endParaRPr lang="en-US" sz="900" b="1"/>
        </a:p>
      </dgm:t>
    </dgm:pt>
    <dgm:pt modelId="{3D2A77E0-BFE1-4A64-A094-A37B7C836026}">
      <dgm:prSet phldrT="[Text]" custT="1"/>
      <dgm:spPr>
        <a:solidFill>
          <a:srgbClr val="00246C"/>
        </a:solidFill>
      </dgm:spPr>
      <dgm:t>
        <a:bodyPr/>
        <a:lstStyle/>
        <a:p>
          <a:r>
            <a:rPr lang="en-US" sz="900" b="1" dirty="0" smtClean="0"/>
            <a:t>Review and readjust fee rates</a:t>
          </a:r>
          <a:endParaRPr lang="en-US" sz="900" b="1" dirty="0"/>
        </a:p>
      </dgm:t>
    </dgm:pt>
    <dgm:pt modelId="{0487D78D-F56D-49B5-8F0D-175395FB6B64}" type="parTrans" cxnId="{BF7699B1-856B-40AC-8450-1DC952B8ADE2}">
      <dgm:prSet/>
      <dgm:spPr/>
      <dgm:t>
        <a:bodyPr/>
        <a:lstStyle/>
        <a:p>
          <a:endParaRPr lang="en-US" sz="900" b="1"/>
        </a:p>
      </dgm:t>
    </dgm:pt>
    <dgm:pt modelId="{9C8E56A9-578D-414A-A407-140DAFE5246C}" type="sibTrans" cxnId="{BF7699B1-856B-40AC-8450-1DC952B8ADE2}">
      <dgm:prSet/>
      <dgm:spPr/>
      <dgm:t>
        <a:bodyPr/>
        <a:lstStyle/>
        <a:p>
          <a:endParaRPr lang="en-US" sz="900" b="1"/>
        </a:p>
      </dgm:t>
    </dgm:pt>
    <dgm:pt modelId="{A9225DD0-5BE8-46D8-9494-7C42E579BCFD}">
      <dgm:prSet phldrT="[Text]" custT="1"/>
      <dgm:spPr>
        <a:solidFill>
          <a:srgbClr val="00246C"/>
        </a:solidFill>
      </dgm:spPr>
      <dgm:t>
        <a:bodyPr/>
        <a:lstStyle/>
        <a:p>
          <a:r>
            <a:rPr lang="en-US" sz="900" b="1" dirty="0" smtClean="0"/>
            <a:t>Forecast total aggregate revenue and refine</a:t>
          </a:r>
          <a:endParaRPr lang="en-US" sz="900" b="1" dirty="0"/>
        </a:p>
      </dgm:t>
    </dgm:pt>
    <dgm:pt modelId="{BDE36ABC-42E3-4DAB-957D-19D7AD0A3BDE}" type="parTrans" cxnId="{2EB739B7-2AC0-4269-8917-E1C0DED19F43}">
      <dgm:prSet/>
      <dgm:spPr/>
      <dgm:t>
        <a:bodyPr/>
        <a:lstStyle/>
        <a:p>
          <a:endParaRPr lang="en-US" sz="900" b="1"/>
        </a:p>
      </dgm:t>
    </dgm:pt>
    <dgm:pt modelId="{2D05A377-ABF4-4392-9EF1-A21EF3C77F19}" type="sibTrans" cxnId="{2EB739B7-2AC0-4269-8917-E1C0DED19F43}">
      <dgm:prSet/>
      <dgm:spPr/>
      <dgm:t>
        <a:bodyPr/>
        <a:lstStyle/>
        <a:p>
          <a:endParaRPr lang="en-US" sz="900" b="1"/>
        </a:p>
      </dgm:t>
    </dgm:pt>
    <dgm:pt modelId="{120AE08E-BB4F-436C-B5BF-60B59888F213}">
      <dgm:prSet custT="1"/>
      <dgm:spPr>
        <a:solidFill>
          <a:srgbClr val="00246C"/>
        </a:solidFill>
      </dgm:spPr>
      <dgm:t>
        <a:bodyPr/>
        <a:lstStyle/>
        <a:p>
          <a:r>
            <a:rPr lang="en-US" sz="900" b="1" dirty="0" smtClean="0"/>
            <a:t>+/- for changes to Strategic Priorities, Plans, and Processes</a:t>
          </a:r>
          <a:endParaRPr lang="en-US" sz="900" b="1" dirty="0"/>
        </a:p>
      </dgm:t>
    </dgm:pt>
    <dgm:pt modelId="{01ABB3FA-3061-4DFD-9431-BC897375B71B}" type="parTrans" cxnId="{0219A9C8-A6E9-4F6D-8303-9816D7932202}">
      <dgm:prSet/>
      <dgm:spPr/>
      <dgm:t>
        <a:bodyPr/>
        <a:lstStyle/>
        <a:p>
          <a:endParaRPr lang="en-US" sz="900" b="1"/>
        </a:p>
      </dgm:t>
    </dgm:pt>
    <dgm:pt modelId="{B84A1496-E502-425A-924B-F0342CC9AC42}" type="sibTrans" cxnId="{0219A9C8-A6E9-4F6D-8303-9816D7932202}">
      <dgm:prSet/>
      <dgm:spPr/>
      <dgm:t>
        <a:bodyPr/>
        <a:lstStyle/>
        <a:p>
          <a:endParaRPr lang="en-US" sz="900" b="1"/>
        </a:p>
      </dgm:t>
    </dgm:pt>
    <dgm:pt modelId="{EE9AC076-6835-41EF-A845-01D6A0867071}">
      <dgm:prSet custT="1"/>
      <dgm:spPr>
        <a:solidFill>
          <a:srgbClr val="00246C"/>
        </a:solidFill>
      </dgm:spPr>
      <dgm:t>
        <a:bodyPr/>
        <a:lstStyle/>
        <a:p>
          <a:r>
            <a:rPr lang="en-US" sz="900" b="1" dirty="0" smtClean="0"/>
            <a:t>+/- for changes to USPTO production input/output</a:t>
          </a:r>
          <a:endParaRPr lang="en-US" sz="900" b="1" dirty="0"/>
        </a:p>
      </dgm:t>
    </dgm:pt>
    <dgm:pt modelId="{70BABE59-490A-4905-AA9D-9C1674B863C6}" type="parTrans" cxnId="{116C9B22-8475-4EE7-B3D4-A8B61AF41E95}">
      <dgm:prSet/>
      <dgm:spPr/>
      <dgm:t>
        <a:bodyPr/>
        <a:lstStyle/>
        <a:p>
          <a:endParaRPr lang="en-US" sz="900" b="1"/>
        </a:p>
      </dgm:t>
    </dgm:pt>
    <dgm:pt modelId="{A402893C-926B-448D-9EA7-B7473A61B7CD}" type="sibTrans" cxnId="{116C9B22-8475-4EE7-B3D4-A8B61AF41E95}">
      <dgm:prSet/>
      <dgm:spPr/>
      <dgm:t>
        <a:bodyPr/>
        <a:lstStyle/>
        <a:p>
          <a:endParaRPr lang="en-US" sz="900" b="1"/>
        </a:p>
      </dgm:t>
    </dgm:pt>
    <dgm:pt modelId="{974075F5-BE1F-4F6C-A73F-5F73559CE6CE}">
      <dgm:prSet custT="1"/>
      <dgm:spPr>
        <a:solidFill>
          <a:srgbClr val="00246C"/>
        </a:solidFill>
      </dgm:spPr>
      <dgm:t>
        <a:bodyPr/>
        <a:lstStyle/>
        <a:p>
          <a:r>
            <a:rPr lang="en-US" sz="900" b="1" dirty="0" smtClean="0"/>
            <a:t>Escalate for prospective aggregate cost</a:t>
          </a:r>
          <a:endParaRPr lang="en-US" sz="900" b="1" dirty="0"/>
        </a:p>
      </dgm:t>
    </dgm:pt>
    <dgm:pt modelId="{BAA9AAA1-E75B-4C66-A75F-D143A70A47FD}" type="parTrans" cxnId="{2A9FEA2A-7197-4ED9-A9CE-0132953DA011}">
      <dgm:prSet/>
      <dgm:spPr/>
      <dgm:t>
        <a:bodyPr/>
        <a:lstStyle/>
        <a:p>
          <a:endParaRPr lang="en-US" sz="900" b="1"/>
        </a:p>
      </dgm:t>
    </dgm:pt>
    <dgm:pt modelId="{48F85776-9423-4404-BF17-D62401B79F93}" type="sibTrans" cxnId="{2A9FEA2A-7197-4ED9-A9CE-0132953DA011}">
      <dgm:prSet/>
      <dgm:spPr/>
      <dgm:t>
        <a:bodyPr/>
        <a:lstStyle/>
        <a:p>
          <a:endParaRPr lang="en-US" sz="900" b="1"/>
        </a:p>
      </dgm:t>
    </dgm:pt>
    <dgm:pt modelId="{8386E548-037F-4B5C-812D-C51C8CE49017}">
      <dgm:prSet custT="1"/>
      <dgm:spPr>
        <a:solidFill>
          <a:srgbClr val="00246C"/>
        </a:solidFill>
      </dgm:spPr>
      <dgm:t>
        <a:bodyPr/>
        <a:lstStyle/>
        <a:p>
          <a:r>
            <a:rPr lang="en-US" sz="900" b="1" dirty="0" smtClean="0"/>
            <a:t>Calculate operating reserve needs</a:t>
          </a:r>
          <a:endParaRPr lang="en-US" sz="900" b="1" dirty="0"/>
        </a:p>
      </dgm:t>
    </dgm:pt>
    <dgm:pt modelId="{84F27616-D764-42A6-B5F3-BA1A05D75D4D}" type="parTrans" cxnId="{2D9C76EE-B906-48EC-818D-67C0CD370C10}">
      <dgm:prSet/>
      <dgm:spPr/>
      <dgm:t>
        <a:bodyPr/>
        <a:lstStyle/>
        <a:p>
          <a:endParaRPr lang="en-US" sz="900" b="1"/>
        </a:p>
      </dgm:t>
    </dgm:pt>
    <dgm:pt modelId="{93B1D214-096C-46FC-B02D-9F475154343F}" type="sibTrans" cxnId="{2D9C76EE-B906-48EC-818D-67C0CD370C10}">
      <dgm:prSet/>
      <dgm:spPr/>
      <dgm:t>
        <a:bodyPr/>
        <a:lstStyle/>
        <a:p>
          <a:endParaRPr lang="en-US" sz="900" b="1"/>
        </a:p>
      </dgm:t>
    </dgm:pt>
    <dgm:pt modelId="{1E2D43BB-F2E4-4FAD-8B60-0FE139862473}">
      <dgm:prSet custT="1"/>
      <dgm:spPr>
        <a:solidFill>
          <a:srgbClr val="00246C"/>
        </a:solidFill>
      </dgm:spPr>
      <dgm:t>
        <a:bodyPr/>
        <a:lstStyle/>
        <a:p>
          <a:r>
            <a:rPr lang="en-US" sz="900" b="1" dirty="0" smtClean="0"/>
            <a:t>Review economic impact of intellectual property fee changes</a:t>
          </a:r>
          <a:endParaRPr lang="en-US" sz="900" b="1" dirty="0"/>
        </a:p>
      </dgm:t>
    </dgm:pt>
    <dgm:pt modelId="{697B6F40-7DC9-489A-906F-E2F5311CD172}" type="parTrans" cxnId="{0AEBEA4E-9B6D-4825-9CFE-E1E0DB6569A4}">
      <dgm:prSet/>
      <dgm:spPr/>
      <dgm:t>
        <a:bodyPr/>
        <a:lstStyle/>
        <a:p>
          <a:endParaRPr lang="en-US" sz="900" b="1"/>
        </a:p>
      </dgm:t>
    </dgm:pt>
    <dgm:pt modelId="{F130C54F-6512-47A1-8144-2F2C5750DFA3}" type="sibTrans" cxnId="{0AEBEA4E-9B6D-4825-9CFE-E1E0DB6569A4}">
      <dgm:prSet/>
      <dgm:spPr/>
      <dgm:t>
        <a:bodyPr/>
        <a:lstStyle/>
        <a:p>
          <a:endParaRPr lang="en-US" sz="900" b="1"/>
        </a:p>
      </dgm:t>
    </dgm:pt>
    <dgm:pt modelId="{DDEA707E-19C5-440C-A904-820FD8691F84}">
      <dgm:prSet custT="1"/>
      <dgm:spPr>
        <a:solidFill>
          <a:srgbClr val="00246C"/>
        </a:solidFill>
      </dgm:spPr>
      <dgm:t>
        <a:bodyPr/>
        <a:lstStyle/>
        <a:p>
          <a:r>
            <a:rPr lang="en-US" sz="900" b="1" dirty="0" smtClean="0"/>
            <a:t>Forecast total aggregate revenue and refine</a:t>
          </a:r>
          <a:endParaRPr lang="en-US" sz="900" b="1" dirty="0"/>
        </a:p>
      </dgm:t>
    </dgm:pt>
    <dgm:pt modelId="{CC8A0D40-5790-45D5-A7A3-0A914038816F}" type="parTrans" cxnId="{D07D012C-72D6-470F-A7A4-9CB6E009FC47}">
      <dgm:prSet/>
      <dgm:spPr/>
      <dgm:t>
        <a:bodyPr/>
        <a:lstStyle/>
        <a:p>
          <a:endParaRPr lang="en-US" sz="900" b="1"/>
        </a:p>
      </dgm:t>
    </dgm:pt>
    <dgm:pt modelId="{5F8FF8CA-37CC-4419-98A5-8E642F794000}" type="sibTrans" cxnId="{D07D012C-72D6-470F-A7A4-9CB6E009FC47}">
      <dgm:prSet/>
      <dgm:spPr/>
      <dgm:t>
        <a:bodyPr/>
        <a:lstStyle/>
        <a:p>
          <a:endParaRPr lang="en-US" sz="900" b="1"/>
        </a:p>
      </dgm:t>
    </dgm:pt>
    <dgm:pt modelId="{E47A6CCB-F706-45EB-A134-CE5D2B195334}">
      <dgm:prSet custT="1"/>
      <dgm:spPr>
        <a:solidFill>
          <a:srgbClr val="00246C"/>
        </a:solidFill>
      </dgm:spPr>
      <dgm:t>
        <a:bodyPr/>
        <a:lstStyle/>
        <a:p>
          <a:r>
            <a:rPr lang="en-US" sz="900" b="1" dirty="0" smtClean="0"/>
            <a:t>Review and readjust fee rates</a:t>
          </a:r>
          <a:endParaRPr lang="en-US" sz="900" b="1" dirty="0"/>
        </a:p>
      </dgm:t>
    </dgm:pt>
    <dgm:pt modelId="{ED17B773-7E4F-41AA-81C7-72ED630A994C}" type="parTrans" cxnId="{1343F4BD-EA5A-4A16-8577-2164DEB02D51}">
      <dgm:prSet/>
      <dgm:spPr/>
      <dgm:t>
        <a:bodyPr/>
        <a:lstStyle/>
        <a:p>
          <a:endParaRPr lang="en-US" sz="900"/>
        </a:p>
      </dgm:t>
    </dgm:pt>
    <dgm:pt modelId="{089E52E5-8FD8-43AE-9C4A-3DDCC02F5E67}" type="sibTrans" cxnId="{1343F4BD-EA5A-4A16-8577-2164DEB02D51}">
      <dgm:prSet/>
      <dgm:spPr/>
      <dgm:t>
        <a:bodyPr/>
        <a:lstStyle/>
        <a:p>
          <a:endParaRPr lang="en-US" sz="900"/>
        </a:p>
      </dgm:t>
    </dgm:pt>
    <dgm:pt modelId="{1E196421-E6CB-4A29-80A2-8CD7C8C114D8}" type="pres">
      <dgm:prSet presAssocID="{D45C518B-69EE-492A-9D92-AE3DD6986423}" presName="Name0" presStyleCnt="0">
        <dgm:presLayoutVars>
          <dgm:dir/>
          <dgm:resizeHandles val="exact"/>
        </dgm:presLayoutVars>
      </dgm:prSet>
      <dgm:spPr/>
      <dgm:t>
        <a:bodyPr/>
        <a:lstStyle/>
        <a:p>
          <a:endParaRPr lang="en-US"/>
        </a:p>
      </dgm:t>
    </dgm:pt>
    <dgm:pt modelId="{2D797D62-381F-4111-B235-F3A62176AE4F}" type="pres">
      <dgm:prSet presAssocID="{D45C518B-69EE-492A-9D92-AE3DD6986423}" presName="cycle" presStyleCnt="0"/>
      <dgm:spPr/>
    </dgm:pt>
    <dgm:pt modelId="{04D7C0F2-952F-4F40-A42B-BB0DDC96086E}" type="pres">
      <dgm:prSet presAssocID="{315B57E2-2DBD-478C-9DEE-DEAB3E540D35}" presName="nodeFirstNode" presStyleLbl="node1" presStyleIdx="0" presStyleCnt="12" custScaleX="105444" custScaleY="147085">
        <dgm:presLayoutVars>
          <dgm:bulletEnabled val="1"/>
        </dgm:presLayoutVars>
      </dgm:prSet>
      <dgm:spPr/>
      <dgm:t>
        <a:bodyPr/>
        <a:lstStyle/>
        <a:p>
          <a:endParaRPr lang="en-US"/>
        </a:p>
      </dgm:t>
    </dgm:pt>
    <dgm:pt modelId="{E0D6780D-C055-4240-8A49-C71DE0D639B9}" type="pres">
      <dgm:prSet presAssocID="{378C3FC5-B900-4460-9247-797F2FB68DAF}" presName="sibTransFirstNode" presStyleLbl="bgShp" presStyleIdx="0" presStyleCnt="1"/>
      <dgm:spPr/>
      <dgm:t>
        <a:bodyPr/>
        <a:lstStyle/>
        <a:p>
          <a:endParaRPr lang="en-US"/>
        </a:p>
      </dgm:t>
    </dgm:pt>
    <dgm:pt modelId="{A14C543E-37C6-4192-995E-BCB327D0E7AB}" type="pres">
      <dgm:prSet presAssocID="{974075F5-BE1F-4F6C-A73F-5F73559CE6CE}" presName="nodeFollowingNodes" presStyleLbl="node1" presStyleIdx="1" presStyleCnt="12" custRadScaleRad="95694" custRadScaleInc="14727">
        <dgm:presLayoutVars>
          <dgm:bulletEnabled val="1"/>
        </dgm:presLayoutVars>
      </dgm:prSet>
      <dgm:spPr/>
      <dgm:t>
        <a:bodyPr/>
        <a:lstStyle/>
        <a:p>
          <a:endParaRPr lang="en-US"/>
        </a:p>
      </dgm:t>
    </dgm:pt>
    <dgm:pt modelId="{C2F8386D-FC37-411A-9097-0633B46F9618}" type="pres">
      <dgm:prSet presAssocID="{8386E548-037F-4B5C-812D-C51C8CE49017}" presName="nodeFollowingNodes" presStyleLbl="node1" presStyleIdx="2" presStyleCnt="12" custRadScaleRad="103397" custRadScaleInc="17523">
        <dgm:presLayoutVars>
          <dgm:bulletEnabled val="1"/>
        </dgm:presLayoutVars>
      </dgm:prSet>
      <dgm:spPr/>
      <dgm:t>
        <a:bodyPr/>
        <a:lstStyle/>
        <a:p>
          <a:endParaRPr lang="en-US"/>
        </a:p>
      </dgm:t>
    </dgm:pt>
    <dgm:pt modelId="{2AE9E2BB-5DEE-4AE4-AC2E-DDA010180B70}" type="pres">
      <dgm:prSet presAssocID="{EE9AC076-6835-41EF-A845-01D6A0867071}" presName="nodeFollowingNodes" presStyleLbl="node1" presStyleIdx="3" presStyleCnt="12" custScaleX="110470" custScaleY="123018">
        <dgm:presLayoutVars>
          <dgm:bulletEnabled val="1"/>
        </dgm:presLayoutVars>
      </dgm:prSet>
      <dgm:spPr/>
      <dgm:t>
        <a:bodyPr/>
        <a:lstStyle/>
        <a:p>
          <a:endParaRPr lang="en-US"/>
        </a:p>
      </dgm:t>
    </dgm:pt>
    <dgm:pt modelId="{9AD1DA38-2A40-46C1-A92D-C8F79EFE7DEA}" type="pres">
      <dgm:prSet presAssocID="{120AE08E-BB4F-436C-B5BF-60B59888F213}" presName="nodeFollowingNodes" presStyleLbl="node1" presStyleIdx="4" presStyleCnt="12" custScaleX="116955" custScaleY="126180" custRadScaleRad="107667" custRadScaleInc="-19258">
        <dgm:presLayoutVars>
          <dgm:bulletEnabled val="1"/>
        </dgm:presLayoutVars>
      </dgm:prSet>
      <dgm:spPr/>
      <dgm:t>
        <a:bodyPr/>
        <a:lstStyle/>
        <a:p>
          <a:endParaRPr lang="en-US"/>
        </a:p>
      </dgm:t>
    </dgm:pt>
    <dgm:pt modelId="{57ABBA77-7D07-434E-9AA9-36A37480945F}" type="pres">
      <dgm:prSet presAssocID="{1E2D43BB-F2E4-4FAD-8B60-0FE139862473}" presName="nodeFollowingNodes" presStyleLbl="node1" presStyleIdx="5" presStyleCnt="12" custScaleX="131307" custScaleY="128699" custRadScaleRad="105876" custRadScaleInc="-18485">
        <dgm:presLayoutVars>
          <dgm:bulletEnabled val="1"/>
        </dgm:presLayoutVars>
      </dgm:prSet>
      <dgm:spPr/>
      <dgm:t>
        <a:bodyPr/>
        <a:lstStyle/>
        <a:p>
          <a:endParaRPr lang="en-US"/>
        </a:p>
      </dgm:t>
    </dgm:pt>
    <dgm:pt modelId="{D0CF13CE-2C58-4BCA-B8B1-A9FC2E12E7E4}" type="pres">
      <dgm:prSet presAssocID="{E47A6CCB-F706-45EB-A134-CE5D2B195334}" presName="nodeFollowingNodes" presStyleLbl="node1" presStyleIdx="6" presStyleCnt="12" custRadScaleRad="97747" custRadScaleInc="16796">
        <dgm:presLayoutVars>
          <dgm:bulletEnabled val="1"/>
        </dgm:presLayoutVars>
      </dgm:prSet>
      <dgm:spPr/>
      <dgm:t>
        <a:bodyPr/>
        <a:lstStyle/>
        <a:p>
          <a:endParaRPr lang="en-US"/>
        </a:p>
      </dgm:t>
    </dgm:pt>
    <dgm:pt modelId="{7AB6EAE3-9501-4ECE-8D3D-77BA3E931474}" type="pres">
      <dgm:prSet presAssocID="{E6D9021A-1C44-4C68-8764-3860A7AAC51A}" presName="nodeFollowingNodes" presStyleLbl="node1" presStyleIdx="7" presStyleCnt="12" custRadScaleRad="102146" custRadScaleInc="27966">
        <dgm:presLayoutVars>
          <dgm:bulletEnabled val="1"/>
        </dgm:presLayoutVars>
      </dgm:prSet>
      <dgm:spPr/>
      <dgm:t>
        <a:bodyPr/>
        <a:lstStyle/>
        <a:p>
          <a:endParaRPr lang="en-US"/>
        </a:p>
      </dgm:t>
    </dgm:pt>
    <dgm:pt modelId="{711393B8-8314-47B2-858F-E8F4315970BF}" type="pres">
      <dgm:prSet presAssocID="{5C9B8DB3-4508-4D7C-AF1A-C6B7F8C7A7E9}" presName="nodeFollowingNodes" presStyleLbl="node1" presStyleIdx="8" presStyleCnt="12" custScaleX="108079" custScaleY="100680" custRadScaleRad="102292" custRadScaleInc="16307">
        <dgm:presLayoutVars>
          <dgm:bulletEnabled val="1"/>
        </dgm:presLayoutVars>
      </dgm:prSet>
      <dgm:spPr/>
      <dgm:t>
        <a:bodyPr/>
        <a:lstStyle/>
        <a:p>
          <a:endParaRPr lang="en-US"/>
        </a:p>
      </dgm:t>
    </dgm:pt>
    <dgm:pt modelId="{BF0465D3-16BB-457D-9EF5-D496E283DA0B}" type="pres">
      <dgm:prSet presAssocID="{DDEA707E-19C5-440C-A904-820FD8691F84}" presName="nodeFollowingNodes" presStyleLbl="node1" presStyleIdx="9" presStyleCnt="12" custScaleX="105860" custScaleY="119194" custRadScaleRad="104747" custRadScaleInc="-5412">
        <dgm:presLayoutVars>
          <dgm:bulletEnabled val="1"/>
        </dgm:presLayoutVars>
      </dgm:prSet>
      <dgm:spPr/>
      <dgm:t>
        <a:bodyPr/>
        <a:lstStyle/>
        <a:p>
          <a:endParaRPr lang="en-US"/>
        </a:p>
      </dgm:t>
    </dgm:pt>
    <dgm:pt modelId="{9A32A65F-7299-4556-89FB-B84B655E2284}" type="pres">
      <dgm:prSet presAssocID="{3D2A77E0-BFE1-4A64-A094-A37B7C836026}" presName="nodeFollowingNodes" presStyleLbl="node1" presStyleIdx="10" presStyleCnt="12" custRadScaleRad="102410" custRadScaleInc="-16823">
        <dgm:presLayoutVars>
          <dgm:bulletEnabled val="1"/>
        </dgm:presLayoutVars>
      </dgm:prSet>
      <dgm:spPr/>
      <dgm:t>
        <a:bodyPr/>
        <a:lstStyle/>
        <a:p>
          <a:endParaRPr lang="en-US"/>
        </a:p>
      </dgm:t>
    </dgm:pt>
    <dgm:pt modelId="{9A40E453-A889-41F7-932B-CD1254500F12}" type="pres">
      <dgm:prSet presAssocID="{A9225DD0-5BE8-46D8-9494-7C42E579BCFD}" presName="nodeFollowingNodes" presStyleLbl="node1" presStyleIdx="11" presStyleCnt="12" custScaleY="130237" custRadScaleRad="100832" custRadScaleInc="-21205">
        <dgm:presLayoutVars>
          <dgm:bulletEnabled val="1"/>
        </dgm:presLayoutVars>
      </dgm:prSet>
      <dgm:spPr/>
      <dgm:t>
        <a:bodyPr/>
        <a:lstStyle/>
        <a:p>
          <a:endParaRPr lang="en-US"/>
        </a:p>
      </dgm:t>
    </dgm:pt>
  </dgm:ptLst>
  <dgm:cxnLst>
    <dgm:cxn modelId="{D8751ECA-F4E9-411C-9F43-B2CAAA594C1E}" type="presOf" srcId="{DDEA707E-19C5-440C-A904-820FD8691F84}" destId="{BF0465D3-16BB-457D-9EF5-D496E283DA0B}" srcOrd="0" destOrd="0" presId="urn:microsoft.com/office/officeart/2005/8/layout/cycle3"/>
    <dgm:cxn modelId="{2A9FEA2A-7197-4ED9-A9CE-0132953DA011}" srcId="{D45C518B-69EE-492A-9D92-AE3DD6986423}" destId="{974075F5-BE1F-4F6C-A73F-5F73559CE6CE}" srcOrd="1" destOrd="0" parTransId="{BAA9AAA1-E75B-4C66-A75F-D143A70A47FD}" sibTransId="{48F85776-9423-4404-BF17-D62401B79F93}"/>
    <dgm:cxn modelId="{2EB739B7-2AC0-4269-8917-E1C0DED19F43}" srcId="{D45C518B-69EE-492A-9D92-AE3DD6986423}" destId="{A9225DD0-5BE8-46D8-9494-7C42E579BCFD}" srcOrd="11" destOrd="0" parTransId="{BDE36ABC-42E3-4DAB-957D-19D7AD0A3BDE}" sibTransId="{2D05A377-ABF4-4392-9EF1-A21EF3C77F19}"/>
    <dgm:cxn modelId="{1BF6B7A0-CE10-437F-AA52-655FFDBF1B44}" type="presOf" srcId="{E47A6CCB-F706-45EB-A134-CE5D2B195334}" destId="{D0CF13CE-2C58-4BCA-B8B1-A9FC2E12E7E4}" srcOrd="0" destOrd="0" presId="urn:microsoft.com/office/officeart/2005/8/layout/cycle3"/>
    <dgm:cxn modelId="{A7848FC4-EED5-4307-A415-6BC558F7BF48}" type="presOf" srcId="{315B57E2-2DBD-478C-9DEE-DEAB3E540D35}" destId="{04D7C0F2-952F-4F40-A42B-BB0DDC96086E}" srcOrd="0" destOrd="0" presId="urn:microsoft.com/office/officeart/2005/8/layout/cycle3"/>
    <dgm:cxn modelId="{2D9C76EE-B906-48EC-818D-67C0CD370C10}" srcId="{D45C518B-69EE-492A-9D92-AE3DD6986423}" destId="{8386E548-037F-4B5C-812D-C51C8CE49017}" srcOrd="2" destOrd="0" parTransId="{84F27616-D764-42A6-B5F3-BA1A05D75D4D}" sibTransId="{93B1D214-096C-46FC-B02D-9F475154343F}"/>
    <dgm:cxn modelId="{8862BB33-2C1E-4BEF-B23A-8A715D47022F}" srcId="{D45C518B-69EE-492A-9D92-AE3DD6986423}" destId="{315B57E2-2DBD-478C-9DEE-DEAB3E540D35}" srcOrd="0" destOrd="0" parTransId="{DF8BE888-6E0B-428B-B3EF-34092CF088AD}" sibTransId="{378C3FC5-B900-4460-9247-797F2FB68DAF}"/>
    <dgm:cxn modelId="{8EBF6217-60CF-42A9-8E6F-3A399E933788}" type="presOf" srcId="{5C9B8DB3-4508-4D7C-AF1A-C6B7F8C7A7E9}" destId="{711393B8-8314-47B2-858F-E8F4315970BF}" srcOrd="0" destOrd="0" presId="urn:microsoft.com/office/officeart/2005/8/layout/cycle3"/>
    <dgm:cxn modelId="{81F7502F-8F18-422B-9846-6CE67511CBB3}" type="presOf" srcId="{A9225DD0-5BE8-46D8-9494-7C42E579BCFD}" destId="{9A40E453-A889-41F7-932B-CD1254500F12}" srcOrd="0" destOrd="0" presId="urn:microsoft.com/office/officeart/2005/8/layout/cycle3"/>
    <dgm:cxn modelId="{403E7657-B2AD-409B-9C67-51B71894F8CD}" type="presOf" srcId="{378C3FC5-B900-4460-9247-797F2FB68DAF}" destId="{E0D6780D-C055-4240-8A49-C71DE0D639B9}" srcOrd="0" destOrd="0" presId="urn:microsoft.com/office/officeart/2005/8/layout/cycle3"/>
    <dgm:cxn modelId="{DCC960B0-610A-4CA1-A7E3-B9677AF87AE3}" type="presOf" srcId="{1E2D43BB-F2E4-4FAD-8B60-0FE139862473}" destId="{57ABBA77-7D07-434E-9AA9-36A37480945F}" srcOrd="0" destOrd="0" presId="urn:microsoft.com/office/officeart/2005/8/layout/cycle3"/>
    <dgm:cxn modelId="{B1058482-B3C5-4304-9B57-C35527613FA1}" type="presOf" srcId="{3D2A77E0-BFE1-4A64-A094-A37B7C836026}" destId="{9A32A65F-7299-4556-89FB-B84B655E2284}" srcOrd="0" destOrd="0" presId="urn:microsoft.com/office/officeart/2005/8/layout/cycle3"/>
    <dgm:cxn modelId="{BF7699B1-856B-40AC-8450-1DC952B8ADE2}" srcId="{D45C518B-69EE-492A-9D92-AE3DD6986423}" destId="{3D2A77E0-BFE1-4A64-A094-A37B7C836026}" srcOrd="10" destOrd="0" parTransId="{0487D78D-F56D-49B5-8F0D-175395FB6B64}" sibTransId="{9C8E56A9-578D-414A-A407-140DAFE5246C}"/>
    <dgm:cxn modelId="{116C9B22-8475-4EE7-B3D4-A8B61AF41E95}" srcId="{D45C518B-69EE-492A-9D92-AE3DD6986423}" destId="{EE9AC076-6835-41EF-A845-01D6A0867071}" srcOrd="3" destOrd="0" parTransId="{70BABE59-490A-4905-AA9D-9C1674B863C6}" sibTransId="{A402893C-926B-448D-9EA7-B7473A61B7CD}"/>
    <dgm:cxn modelId="{3328E986-0228-48ED-9757-F33B14ECE923}" type="presOf" srcId="{EE9AC076-6835-41EF-A845-01D6A0867071}" destId="{2AE9E2BB-5DEE-4AE4-AC2E-DDA010180B70}" srcOrd="0" destOrd="0" presId="urn:microsoft.com/office/officeart/2005/8/layout/cycle3"/>
    <dgm:cxn modelId="{BC58443F-69B2-4F5C-B14C-6F37106917A3}" type="presOf" srcId="{8386E548-037F-4B5C-812D-C51C8CE49017}" destId="{C2F8386D-FC37-411A-9097-0633B46F9618}" srcOrd="0" destOrd="0" presId="urn:microsoft.com/office/officeart/2005/8/layout/cycle3"/>
    <dgm:cxn modelId="{8A1F29E1-6B83-44D9-8A2D-C3BF002BFF8C}" srcId="{D45C518B-69EE-492A-9D92-AE3DD6986423}" destId="{5C9B8DB3-4508-4D7C-AF1A-C6B7F8C7A7E9}" srcOrd="8" destOrd="0" parTransId="{8B394CC0-BF7D-4BAD-A609-145ADB2EE4EA}" sibTransId="{C41288B2-832C-4A5B-A7DC-0DE33A1E5A10}"/>
    <dgm:cxn modelId="{A3A42DF9-6619-4AE4-9CFF-E651687C0A37}" type="presOf" srcId="{E6D9021A-1C44-4C68-8764-3860A7AAC51A}" destId="{7AB6EAE3-9501-4ECE-8D3D-77BA3E931474}" srcOrd="0" destOrd="0" presId="urn:microsoft.com/office/officeart/2005/8/layout/cycle3"/>
    <dgm:cxn modelId="{43B74B45-C825-4DED-8968-B842E5DAD427}" type="presOf" srcId="{D45C518B-69EE-492A-9D92-AE3DD6986423}" destId="{1E196421-E6CB-4A29-80A2-8CD7C8C114D8}" srcOrd="0" destOrd="0" presId="urn:microsoft.com/office/officeart/2005/8/layout/cycle3"/>
    <dgm:cxn modelId="{77DAF0F6-9F5C-4C04-AA06-0EA6EFE5C215}" type="presOf" srcId="{120AE08E-BB4F-436C-B5BF-60B59888F213}" destId="{9AD1DA38-2A40-46C1-A92D-C8F79EFE7DEA}" srcOrd="0" destOrd="0" presId="urn:microsoft.com/office/officeart/2005/8/layout/cycle3"/>
    <dgm:cxn modelId="{1343F4BD-EA5A-4A16-8577-2164DEB02D51}" srcId="{D45C518B-69EE-492A-9D92-AE3DD6986423}" destId="{E47A6CCB-F706-45EB-A134-CE5D2B195334}" srcOrd="6" destOrd="0" parTransId="{ED17B773-7E4F-41AA-81C7-72ED630A994C}" sibTransId="{089E52E5-8FD8-43AE-9C4A-3DDCC02F5E67}"/>
    <dgm:cxn modelId="{0219A9C8-A6E9-4F6D-8303-9816D7932202}" srcId="{D45C518B-69EE-492A-9D92-AE3DD6986423}" destId="{120AE08E-BB4F-436C-B5BF-60B59888F213}" srcOrd="4" destOrd="0" parTransId="{01ABB3FA-3061-4DFD-9431-BC897375B71B}" sibTransId="{B84A1496-E502-425A-924B-F0342CC9AC42}"/>
    <dgm:cxn modelId="{E756CC36-D169-4A77-B481-A658E3B003CC}" srcId="{D45C518B-69EE-492A-9D92-AE3DD6986423}" destId="{E6D9021A-1C44-4C68-8764-3860A7AAC51A}" srcOrd="7" destOrd="0" parTransId="{BD67E1F8-1EF1-4C7E-BF15-0A402D4268EB}" sibTransId="{D4A7E039-0F82-48D4-BBDC-3E1FA3D82246}"/>
    <dgm:cxn modelId="{521AC44C-5193-48A7-97AD-12A2F73CFF01}" type="presOf" srcId="{974075F5-BE1F-4F6C-A73F-5F73559CE6CE}" destId="{A14C543E-37C6-4192-995E-BCB327D0E7AB}" srcOrd="0" destOrd="0" presId="urn:microsoft.com/office/officeart/2005/8/layout/cycle3"/>
    <dgm:cxn modelId="{D07D012C-72D6-470F-A7A4-9CB6E009FC47}" srcId="{D45C518B-69EE-492A-9D92-AE3DD6986423}" destId="{DDEA707E-19C5-440C-A904-820FD8691F84}" srcOrd="9" destOrd="0" parTransId="{CC8A0D40-5790-45D5-A7A3-0A914038816F}" sibTransId="{5F8FF8CA-37CC-4419-98A5-8E642F794000}"/>
    <dgm:cxn modelId="{0AEBEA4E-9B6D-4825-9CFE-E1E0DB6569A4}" srcId="{D45C518B-69EE-492A-9D92-AE3DD6986423}" destId="{1E2D43BB-F2E4-4FAD-8B60-0FE139862473}" srcOrd="5" destOrd="0" parTransId="{697B6F40-7DC9-489A-906F-E2F5311CD172}" sibTransId="{F130C54F-6512-47A1-8144-2F2C5750DFA3}"/>
    <dgm:cxn modelId="{4A151933-E25E-4400-95EA-2006F4D625AA}" type="presParOf" srcId="{1E196421-E6CB-4A29-80A2-8CD7C8C114D8}" destId="{2D797D62-381F-4111-B235-F3A62176AE4F}" srcOrd="0" destOrd="0" presId="urn:microsoft.com/office/officeart/2005/8/layout/cycle3"/>
    <dgm:cxn modelId="{9C0EFCD8-DDCC-458F-8120-B24D2237E4B4}" type="presParOf" srcId="{2D797D62-381F-4111-B235-F3A62176AE4F}" destId="{04D7C0F2-952F-4F40-A42B-BB0DDC96086E}" srcOrd="0" destOrd="0" presId="urn:microsoft.com/office/officeart/2005/8/layout/cycle3"/>
    <dgm:cxn modelId="{A68CB7B1-DFB1-44D0-9672-C59703D3DFA2}" type="presParOf" srcId="{2D797D62-381F-4111-B235-F3A62176AE4F}" destId="{E0D6780D-C055-4240-8A49-C71DE0D639B9}" srcOrd="1" destOrd="0" presId="urn:microsoft.com/office/officeart/2005/8/layout/cycle3"/>
    <dgm:cxn modelId="{A2110AE2-8C65-4D1F-8F01-FC79E7BEF74A}" type="presParOf" srcId="{2D797D62-381F-4111-B235-F3A62176AE4F}" destId="{A14C543E-37C6-4192-995E-BCB327D0E7AB}" srcOrd="2" destOrd="0" presId="urn:microsoft.com/office/officeart/2005/8/layout/cycle3"/>
    <dgm:cxn modelId="{E46BF503-A05A-4FF2-B402-2CC14C9095E8}" type="presParOf" srcId="{2D797D62-381F-4111-B235-F3A62176AE4F}" destId="{C2F8386D-FC37-411A-9097-0633B46F9618}" srcOrd="3" destOrd="0" presId="urn:microsoft.com/office/officeart/2005/8/layout/cycle3"/>
    <dgm:cxn modelId="{0B7F8EE0-2D29-47D4-B087-FDF1E55BD600}" type="presParOf" srcId="{2D797D62-381F-4111-B235-F3A62176AE4F}" destId="{2AE9E2BB-5DEE-4AE4-AC2E-DDA010180B70}" srcOrd="4" destOrd="0" presId="urn:microsoft.com/office/officeart/2005/8/layout/cycle3"/>
    <dgm:cxn modelId="{634A0210-BD47-4572-A7AA-BA95256FC961}" type="presParOf" srcId="{2D797D62-381F-4111-B235-F3A62176AE4F}" destId="{9AD1DA38-2A40-46C1-A92D-C8F79EFE7DEA}" srcOrd="5" destOrd="0" presId="urn:microsoft.com/office/officeart/2005/8/layout/cycle3"/>
    <dgm:cxn modelId="{5E4F4B83-26D0-4E95-8047-1229631CA3E5}" type="presParOf" srcId="{2D797D62-381F-4111-B235-F3A62176AE4F}" destId="{57ABBA77-7D07-434E-9AA9-36A37480945F}" srcOrd="6" destOrd="0" presId="urn:microsoft.com/office/officeart/2005/8/layout/cycle3"/>
    <dgm:cxn modelId="{E4D23456-33D2-4BCF-B13C-5C6C6B23A97E}" type="presParOf" srcId="{2D797D62-381F-4111-B235-F3A62176AE4F}" destId="{D0CF13CE-2C58-4BCA-B8B1-A9FC2E12E7E4}" srcOrd="7" destOrd="0" presId="urn:microsoft.com/office/officeart/2005/8/layout/cycle3"/>
    <dgm:cxn modelId="{C7EB1186-AFEC-49DD-A56B-30455DFF9C95}" type="presParOf" srcId="{2D797D62-381F-4111-B235-F3A62176AE4F}" destId="{7AB6EAE3-9501-4ECE-8D3D-77BA3E931474}" srcOrd="8" destOrd="0" presId="urn:microsoft.com/office/officeart/2005/8/layout/cycle3"/>
    <dgm:cxn modelId="{9298D899-7FCB-4054-A594-D50BA2F127A8}" type="presParOf" srcId="{2D797D62-381F-4111-B235-F3A62176AE4F}" destId="{711393B8-8314-47B2-858F-E8F4315970BF}" srcOrd="9" destOrd="0" presId="urn:microsoft.com/office/officeart/2005/8/layout/cycle3"/>
    <dgm:cxn modelId="{D8D24951-7323-47FB-A30B-13B26ACAE2F4}" type="presParOf" srcId="{2D797D62-381F-4111-B235-F3A62176AE4F}" destId="{BF0465D3-16BB-457D-9EF5-D496E283DA0B}" srcOrd="10" destOrd="0" presId="urn:microsoft.com/office/officeart/2005/8/layout/cycle3"/>
    <dgm:cxn modelId="{4C5C2B54-4373-4287-850B-F68372D81C28}" type="presParOf" srcId="{2D797D62-381F-4111-B235-F3A62176AE4F}" destId="{9A32A65F-7299-4556-89FB-B84B655E2284}" srcOrd="11" destOrd="0" presId="urn:microsoft.com/office/officeart/2005/8/layout/cycle3"/>
    <dgm:cxn modelId="{4BA95DB5-9E69-4CDB-9BC9-F961514303C8}" type="presParOf" srcId="{2D797D62-381F-4111-B235-F3A62176AE4F}" destId="{9A40E453-A889-41F7-932B-CD1254500F12}" srcOrd="12"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780D-C055-4240-8A49-C71DE0D639B9}">
      <dsp:nvSpPr>
        <dsp:cNvPr id="0" name=""/>
        <dsp:cNvSpPr/>
      </dsp:nvSpPr>
      <dsp:spPr>
        <a:xfrm>
          <a:off x="1527536" y="-32030"/>
          <a:ext cx="4790505" cy="4790505"/>
        </a:xfrm>
        <a:prstGeom prst="circularArrow">
          <a:avLst>
            <a:gd name="adj1" fmla="val 5544"/>
            <a:gd name="adj2" fmla="val 330680"/>
            <a:gd name="adj3" fmla="val 14962892"/>
            <a:gd name="adj4" fmla="val 16698001"/>
            <a:gd name="adj5" fmla="val 5757"/>
          </a:avLst>
        </a:prstGeom>
        <a:solidFill>
          <a:srgbClr val="86002D"/>
        </a:solidFill>
        <a:ln>
          <a:noFill/>
        </a:ln>
        <a:effectLst/>
      </dsp:spPr>
      <dsp:style>
        <a:lnRef idx="0">
          <a:scrgbClr r="0" g="0" b="0"/>
        </a:lnRef>
        <a:fillRef idx="1">
          <a:scrgbClr r="0" g="0" b="0"/>
        </a:fillRef>
        <a:effectRef idx="0">
          <a:scrgbClr r="0" g="0" b="0"/>
        </a:effectRef>
        <a:fontRef idx="minor"/>
      </dsp:style>
    </dsp:sp>
    <dsp:sp modelId="{04D7C0F2-952F-4F40-A42B-BB0DDC96086E}">
      <dsp:nvSpPr>
        <dsp:cNvPr id="0" name=""/>
        <dsp:cNvSpPr/>
      </dsp:nvSpPr>
      <dsp:spPr>
        <a:xfrm>
          <a:off x="3417963" y="-52597"/>
          <a:ext cx="1009652" cy="70418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Activity based historical cost and aggregate cost from budget plans</a:t>
          </a:r>
          <a:endParaRPr lang="en-US" sz="900" b="1" kern="1200" dirty="0"/>
        </a:p>
      </dsp:txBody>
      <dsp:txXfrm>
        <a:off x="3452339" y="-18221"/>
        <a:ext cx="940900" cy="635436"/>
      </dsp:txXfrm>
    </dsp:sp>
    <dsp:sp modelId="{A14C543E-37C6-4192-995E-BCB327D0E7AB}">
      <dsp:nvSpPr>
        <dsp:cNvPr id="0" name=""/>
        <dsp:cNvSpPr/>
      </dsp:nvSpPr>
      <dsp:spPr>
        <a:xfrm>
          <a:off x="4539402" y="48378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Escalate for prospective aggregate cost</a:t>
          </a:r>
          <a:endParaRPr lang="en-US" sz="900" b="1" kern="1200" dirty="0"/>
        </a:p>
      </dsp:txBody>
      <dsp:txXfrm>
        <a:off x="4562773" y="507159"/>
        <a:ext cx="910783" cy="432020"/>
      </dsp:txXfrm>
    </dsp:sp>
    <dsp:sp modelId="{C2F8386D-FC37-411A-9097-0633B46F9618}">
      <dsp:nvSpPr>
        <dsp:cNvPr id="0" name=""/>
        <dsp:cNvSpPr/>
      </dsp:nvSpPr>
      <dsp:spPr>
        <a:xfrm>
          <a:off x="5356076" y="1205372"/>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Calculate operating reserve needs</a:t>
          </a:r>
          <a:endParaRPr lang="en-US" sz="900" b="1" kern="1200" dirty="0"/>
        </a:p>
      </dsp:txBody>
      <dsp:txXfrm>
        <a:off x="5379447" y="1228743"/>
        <a:ext cx="910783" cy="432020"/>
      </dsp:txXfrm>
    </dsp:sp>
    <dsp:sp modelId="{2AE9E2BB-5DEE-4AE4-AC2E-DDA010180B70}">
      <dsp:nvSpPr>
        <dsp:cNvPr id="0" name=""/>
        <dsp:cNvSpPr/>
      </dsp:nvSpPr>
      <dsp:spPr>
        <a:xfrm>
          <a:off x="5436760" y="2047874"/>
          <a:ext cx="1057778" cy="588964"/>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USPTO production input/output</a:t>
          </a:r>
          <a:endParaRPr lang="en-US" sz="900" b="1" kern="1200" dirty="0"/>
        </a:p>
      </dsp:txBody>
      <dsp:txXfrm>
        <a:off x="5465511" y="2076625"/>
        <a:ext cx="1000276" cy="531462"/>
      </dsp:txXfrm>
    </dsp:sp>
    <dsp:sp modelId="{9AD1DA38-2A40-46C1-A92D-C8F79EFE7DEA}">
      <dsp:nvSpPr>
        <dsp:cNvPr id="0" name=""/>
        <dsp:cNvSpPr/>
      </dsp:nvSpPr>
      <dsp:spPr>
        <a:xfrm>
          <a:off x="5361632" y="2958247"/>
          <a:ext cx="1119873" cy="60410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 for changes to Strategic Priorities, Plans, and Processes</a:t>
          </a:r>
          <a:endParaRPr lang="en-US" sz="900" b="1" kern="1200" dirty="0"/>
        </a:p>
      </dsp:txBody>
      <dsp:txXfrm>
        <a:off x="5391122" y="2987737"/>
        <a:ext cx="1060893" cy="545122"/>
      </dsp:txXfrm>
    </dsp:sp>
    <dsp:sp modelId="{57ABBA77-7D07-434E-9AA9-36A37480945F}">
      <dsp:nvSpPr>
        <dsp:cNvPr id="0" name=""/>
        <dsp:cNvSpPr/>
      </dsp:nvSpPr>
      <dsp:spPr>
        <a:xfrm>
          <a:off x="4538402" y="3803438"/>
          <a:ext cx="1257297" cy="6161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economic impact of intellectual property fee changes</a:t>
          </a:r>
          <a:endParaRPr lang="en-US" sz="900" b="1" kern="1200" dirty="0"/>
        </a:p>
      </dsp:txBody>
      <dsp:txXfrm>
        <a:off x="4568481" y="3833517"/>
        <a:ext cx="1197139" cy="556004"/>
      </dsp:txXfrm>
    </dsp:sp>
    <dsp:sp modelId="{D0CF13CE-2C58-4BCA-B8B1-A9FC2E12E7E4}">
      <dsp:nvSpPr>
        <dsp:cNvPr id="0" name=""/>
        <dsp:cNvSpPr/>
      </dsp:nvSpPr>
      <dsp:spPr>
        <a:xfrm>
          <a:off x="3282104" y="4093233"/>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3305475" y="4116604"/>
        <a:ext cx="910783" cy="432020"/>
      </dsp:txXfrm>
    </dsp:sp>
    <dsp:sp modelId="{7AB6EAE3-9501-4ECE-8D3D-77BA3E931474}">
      <dsp:nvSpPr>
        <dsp:cNvPr id="0" name=""/>
        <dsp:cNvSpPr/>
      </dsp:nvSpPr>
      <dsp:spPr>
        <a:xfrm>
          <a:off x="2166673" y="3753030"/>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Initial forecast of fees</a:t>
          </a:r>
          <a:endParaRPr lang="en-US" sz="900" b="1" kern="1200" dirty="0"/>
        </a:p>
      </dsp:txBody>
      <dsp:txXfrm>
        <a:off x="2190044" y="3776401"/>
        <a:ext cx="910783" cy="432020"/>
      </dsp:txXfrm>
    </dsp:sp>
    <dsp:sp modelId="{711393B8-8314-47B2-858F-E8F4315970BF}">
      <dsp:nvSpPr>
        <dsp:cNvPr id="0" name=""/>
        <dsp:cNvSpPr/>
      </dsp:nvSpPr>
      <dsp:spPr>
        <a:xfrm>
          <a:off x="1518983" y="3000458"/>
          <a:ext cx="1034883" cy="482018"/>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Apply economic elasticity analysis</a:t>
          </a:r>
          <a:endParaRPr lang="en-US" sz="900" b="1" kern="1200" dirty="0"/>
        </a:p>
      </dsp:txBody>
      <dsp:txXfrm>
        <a:off x="1542513" y="3023988"/>
        <a:ext cx="987823" cy="434958"/>
      </dsp:txXfrm>
    </dsp:sp>
    <dsp:sp modelId="{BF0465D3-16BB-457D-9EF5-D496E283DA0B}">
      <dsp:nvSpPr>
        <dsp:cNvPr id="0" name=""/>
        <dsp:cNvSpPr/>
      </dsp:nvSpPr>
      <dsp:spPr>
        <a:xfrm>
          <a:off x="1276869" y="2112994"/>
          <a:ext cx="1013636" cy="57065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1304726" y="2140851"/>
        <a:ext cx="957922" cy="514942"/>
      </dsp:txXfrm>
    </dsp:sp>
    <dsp:sp modelId="{9A32A65F-7299-4556-89FB-B84B655E2284}">
      <dsp:nvSpPr>
        <dsp:cNvPr id="0" name=""/>
        <dsp:cNvSpPr/>
      </dsp:nvSpPr>
      <dsp:spPr>
        <a:xfrm>
          <a:off x="1553247" y="1207538"/>
          <a:ext cx="957525" cy="478762"/>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Review and readjust fee rates</a:t>
          </a:r>
          <a:endParaRPr lang="en-US" sz="900" b="1" kern="1200" dirty="0"/>
        </a:p>
      </dsp:txBody>
      <dsp:txXfrm>
        <a:off x="1576618" y="1230909"/>
        <a:ext cx="910783" cy="432020"/>
      </dsp:txXfrm>
    </dsp:sp>
    <dsp:sp modelId="{9A40E453-A889-41F7-932B-CD1254500F12}">
      <dsp:nvSpPr>
        <dsp:cNvPr id="0" name=""/>
        <dsp:cNvSpPr/>
      </dsp:nvSpPr>
      <dsp:spPr>
        <a:xfrm>
          <a:off x="2236995" y="361437"/>
          <a:ext cx="957525" cy="623526"/>
        </a:xfrm>
        <a:prstGeom prst="roundRect">
          <a:avLst/>
        </a:prstGeom>
        <a:solidFill>
          <a:srgbClr val="0024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Forecast total aggregate revenue and refine</a:t>
          </a:r>
          <a:endParaRPr lang="en-US" sz="900" b="1" kern="1200" dirty="0"/>
        </a:p>
      </dsp:txBody>
      <dsp:txXfrm>
        <a:off x="2267433" y="391875"/>
        <a:ext cx="896649" cy="5626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0.58506</cdr:x>
      <cdr:y>0.4127</cdr:y>
    </cdr:from>
    <cdr:to>
      <cdr:x>0.80108</cdr:x>
      <cdr:y>0.7877</cdr:y>
    </cdr:to>
    <cdr:sp macro="" textlink="">
      <cdr:nvSpPr>
        <cdr:cNvPr id="2" name="TextBox 1"/>
        <cdr:cNvSpPr txBox="1"/>
      </cdr:nvSpPr>
      <cdr:spPr>
        <a:xfrm xmlns:a="http://schemas.openxmlformats.org/drawingml/2006/main">
          <a:off x="2476500" y="10063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0.24302</cdr:x>
      <cdr:y>0.46482</cdr:y>
    </cdr:from>
    <cdr:to>
      <cdr:x>0.45905</cdr:x>
      <cdr:y>0.83982</cdr:y>
    </cdr:to>
    <cdr:sp macro="" textlink="">
      <cdr:nvSpPr>
        <cdr:cNvPr id="3" name="TextBox 2"/>
        <cdr:cNvSpPr txBox="1"/>
      </cdr:nvSpPr>
      <cdr:spPr>
        <a:xfrm xmlns:a="http://schemas.openxmlformats.org/drawingml/2006/main">
          <a:off x="1028700" y="11334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0.09302</cdr:x>
      <cdr:y>0.35911</cdr:y>
    </cdr:from>
    <cdr:to>
      <cdr:x>0.61935</cdr:x>
      <cdr:y>0.50446</cdr:y>
    </cdr:to>
    <cdr:sp macro="" textlink="">
      <cdr:nvSpPr>
        <cdr:cNvPr id="4" name="Rectangle 3" title="title"/>
        <cdr:cNvSpPr/>
      </cdr:nvSpPr>
      <cdr:spPr>
        <a:xfrm xmlns:a="http://schemas.openxmlformats.org/drawingml/2006/main">
          <a:off x="360218" y="1140569"/>
          <a:ext cx="203833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defTabSz="685800">
            <a:defRPr sz="900" b="0" i="0" u="none" strike="noStrike" kern="1200" baseline="0">
              <a:solidFill>
                <a:prstClr val="black">
                  <a:lumMod val="65000"/>
                  <a:lumOff val="35000"/>
                </a:prstClr>
              </a:solidFill>
              <a:latin typeface="+mn-lt"/>
              <a:ea typeface="+mn-ea"/>
              <a:cs typeface="+mn-cs"/>
            </a:defRPr>
          </a:pPr>
          <a:fld id="{9B1ED556-B97C-4CFC-B61D-26C401A8B550}" type="CATEGORYNAME">
            <a:rPr lang="en-US" sz="1200">
              <a:solidFill>
                <a:srgbClr val="E7E6E6">
                  <a:lumMod val="10000"/>
                </a:srgbClr>
              </a:solidFill>
              <a:cs typeface="Arial" panose="020B0604020202020204" pitchFamily="34" charset="0"/>
            </a:rPr>
            <a:pPr algn="ctr" defTabSz="685800">
              <a:defRPr sz="900" b="0" i="0" u="none" strike="noStrike" kern="1200" baseline="0">
                <a:solidFill>
                  <a:prstClr val="black">
                    <a:lumMod val="65000"/>
                    <a:lumOff val="35000"/>
                  </a:prstClr>
                </a:solidFill>
                <a:latin typeface="+mn-lt"/>
                <a:ea typeface="+mn-ea"/>
                <a:cs typeface="+mn-cs"/>
              </a:defRPr>
            </a:pPr>
            <a:t>All Other Patent Fees</a:t>
          </a:fld>
          <a:r>
            <a:rPr lang="en-US" sz="1200" dirty="0">
              <a:solidFill>
                <a:srgbClr val="E7E6E6">
                  <a:lumMod val="10000"/>
                </a:srgbClr>
              </a:solidFill>
              <a:cs typeface="Arial" panose="020B0604020202020204" pitchFamily="34" charset="0"/>
            </a:rPr>
            <a:t>
$</a:t>
          </a:r>
          <a:r>
            <a:rPr lang="en-US" sz="1200" dirty="0" smtClean="0">
              <a:solidFill>
                <a:srgbClr val="E7E6E6">
                  <a:lumMod val="10000"/>
                </a:srgbClr>
              </a:solidFill>
              <a:cs typeface="Arial" panose="020B0604020202020204" pitchFamily="34" charset="0"/>
            </a:rPr>
            <a:t>1,562 M 56%</a:t>
          </a:r>
          <a:endParaRPr lang="en-US" sz="1200" dirty="0">
            <a:solidFill>
              <a:srgbClr val="E7E6E6">
                <a:lumMod val="10000"/>
              </a:srgbClr>
            </a:solidFill>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29" tIns="46815" rIns="93629" bIns="46815" rtlCol="0"/>
          <a:lstStyle>
            <a:lvl1pPr algn="l">
              <a:defRPr sz="1100"/>
            </a:lvl1pPr>
          </a:lstStyle>
          <a:p>
            <a:endParaRPr lang="en-US" dirty="0">
              <a:latin typeface="Segoe UI"/>
            </a:endParaRPr>
          </a:p>
        </p:txBody>
      </p:sp>
      <p:sp>
        <p:nvSpPr>
          <p:cNvPr id="3" name="Date Placeholder 2"/>
          <p:cNvSpPr>
            <a:spLocks noGrp="1"/>
          </p:cNvSpPr>
          <p:nvPr>
            <p:ph type="dt" sz="quarter" idx="1"/>
          </p:nvPr>
        </p:nvSpPr>
        <p:spPr>
          <a:xfrm>
            <a:off x="3978133" y="2"/>
            <a:ext cx="3043343" cy="465455"/>
          </a:xfrm>
          <a:prstGeom prst="rect">
            <a:avLst/>
          </a:prstGeom>
        </p:spPr>
        <p:txBody>
          <a:bodyPr vert="horz" lIns="93629" tIns="46815" rIns="93629" bIns="46815" rtlCol="0"/>
          <a:lstStyle>
            <a:lvl1pPr algn="r">
              <a:defRPr sz="1100"/>
            </a:lvl1pPr>
          </a:lstStyle>
          <a:p>
            <a:fld id="{C950A3BB-CAF4-1D4E-B3B2-E95D9B9E66DF}" type="datetimeFigureOut">
              <a:rPr lang="en-US" smtClean="0">
                <a:latin typeface="Segoe UI"/>
              </a:rPr>
              <a:t>9/6/2018</a:t>
            </a:fld>
            <a:endParaRPr lang="en-US" dirty="0">
              <a:latin typeface="Segoe UI"/>
            </a:endParaRPr>
          </a:p>
        </p:txBody>
      </p:sp>
      <p:sp>
        <p:nvSpPr>
          <p:cNvPr id="4" name="Footer Placeholder 3"/>
          <p:cNvSpPr>
            <a:spLocks noGrp="1"/>
          </p:cNvSpPr>
          <p:nvPr>
            <p:ph type="ftr" sz="quarter" idx="2"/>
          </p:nvPr>
        </p:nvSpPr>
        <p:spPr>
          <a:xfrm>
            <a:off x="0" y="8842033"/>
            <a:ext cx="3043343" cy="465455"/>
          </a:xfrm>
          <a:prstGeom prst="rect">
            <a:avLst/>
          </a:prstGeom>
        </p:spPr>
        <p:txBody>
          <a:bodyPr vert="horz" lIns="93629" tIns="46815" rIns="93629" bIns="46815" rtlCol="0" anchor="b"/>
          <a:lstStyle>
            <a:lvl1pPr algn="l">
              <a:defRPr sz="1100"/>
            </a:lvl1pPr>
          </a:lstStyle>
          <a:p>
            <a:endParaRPr lang="en-US" dirty="0">
              <a:latin typeface="Segoe UI"/>
            </a:endParaRPr>
          </a:p>
        </p:txBody>
      </p:sp>
      <p:sp>
        <p:nvSpPr>
          <p:cNvPr id="5" name="Slide Number Placeholder 4"/>
          <p:cNvSpPr>
            <a:spLocks noGrp="1"/>
          </p:cNvSpPr>
          <p:nvPr>
            <p:ph type="sldNum" sz="quarter" idx="3"/>
          </p:nvPr>
        </p:nvSpPr>
        <p:spPr>
          <a:xfrm>
            <a:off x="3978133" y="8842033"/>
            <a:ext cx="3043343" cy="465455"/>
          </a:xfrm>
          <a:prstGeom prst="rect">
            <a:avLst/>
          </a:prstGeom>
        </p:spPr>
        <p:txBody>
          <a:bodyPr vert="horz" lIns="93629" tIns="46815" rIns="93629" bIns="46815" rtlCol="0" anchor="b"/>
          <a:lstStyle>
            <a:lvl1pPr algn="r">
              <a:defRPr sz="11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629" tIns="46815" rIns="93629" bIns="46815" rtlCol="0"/>
          <a:lstStyle>
            <a:lvl1pPr algn="l">
              <a:defRPr sz="1100">
                <a:latin typeface="Segoe UI"/>
              </a:defRPr>
            </a:lvl1pPr>
          </a:lstStyle>
          <a:p>
            <a:endParaRPr lang="en-US" dirty="0"/>
          </a:p>
        </p:txBody>
      </p:sp>
      <p:sp>
        <p:nvSpPr>
          <p:cNvPr id="3" name="Date Placeholder 2"/>
          <p:cNvSpPr>
            <a:spLocks noGrp="1"/>
          </p:cNvSpPr>
          <p:nvPr>
            <p:ph type="dt" idx="1"/>
          </p:nvPr>
        </p:nvSpPr>
        <p:spPr>
          <a:xfrm>
            <a:off x="3978133" y="2"/>
            <a:ext cx="3043343" cy="465455"/>
          </a:xfrm>
          <a:prstGeom prst="rect">
            <a:avLst/>
          </a:prstGeom>
        </p:spPr>
        <p:txBody>
          <a:bodyPr vert="horz" lIns="93629" tIns="46815" rIns="93629" bIns="46815" rtlCol="0"/>
          <a:lstStyle>
            <a:lvl1pPr algn="r">
              <a:defRPr sz="1100">
                <a:latin typeface="Segoe UI"/>
              </a:defRPr>
            </a:lvl1pPr>
          </a:lstStyle>
          <a:p>
            <a:fld id="{139B48F8-1A14-4941-902A-1D33547A0B6A}" type="datetimeFigureOut">
              <a:rPr lang="en-US" smtClean="0"/>
              <a:pPr/>
              <a:t>9/6/2018</a:t>
            </a:fld>
            <a:endParaRPr lang="en-US" dirty="0"/>
          </a:p>
        </p:txBody>
      </p:sp>
      <p:sp>
        <p:nvSpPr>
          <p:cNvPr id="4" name="Slide Image Placeholder 3"/>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629" tIns="46815" rIns="93629" bIns="46815" rtlCol="0" anchor="ctr"/>
          <a:lstStyle/>
          <a:p>
            <a:endParaRPr lang="en-US" dirty="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629" tIns="46815" rIns="93629" bIns="4681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3"/>
            <a:ext cx="3043343" cy="465455"/>
          </a:xfrm>
          <a:prstGeom prst="rect">
            <a:avLst/>
          </a:prstGeom>
        </p:spPr>
        <p:txBody>
          <a:bodyPr vert="horz" lIns="93629" tIns="46815" rIns="93629" bIns="46815" rtlCol="0" anchor="b"/>
          <a:lstStyle>
            <a:lvl1pPr algn="l">
              <a:defRPr sz="1100">
                <a:latin typeface="Segoe UI"/>
              </a:defRPr>
            </a:lvl1pPr>
          </a:lstStyle>
          <a:p>
            <a:endParaRPr lang="en-US" dirty="0"/>
          </a:p>
        </p:txBody>
      </p:sp>
      <p:sp>
        <p:nvSpPr>
          <p:cNvPr id="7" name="Slide Number Placeholder 6"/>
          <p:cNvSpPr>
            <a:spLocks noGrp="1"/>
          </p:cNvSpPr>
          <p:nvPr>
            <p:ph type="sldNum" sz="quarter" idx="5"/>
          </p:nvPr>
        </p:nvSpPr>
        <p:spPr>
          <a:xfrm>
            <a:off x="3978133" y="8842033"/>
            <a:ext cx="3043343" cy="465455"/>
          </a:xfrm>
          <a:prstGeom prst="rect">
            <a:avLst/>
          </a:prstGeom>
        </p:spPr>
        <p:txBody>
          <a:bodyPr vert="horz" lIns="93629" tIns="46815" rIns="93629" bIns="46815" rtlCol="0" anchor="b"/>
          <a:lstStyle>
            <a:lvl1pPr algn="r">
              <a:defRPr sz="11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698500"/>
            <a:ext cx="55848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BB507-AD7F-8E46-B3ED-ACF79D3C27AA}" type="slidenum">
              <a:rPr lang="en-US" smtClean="0"/>
              <a:pPr/>
              <a:t>1</a:t>
            </a:fld>
            <a:endParaRPr lang="en-US" dirty="0"/>
          </a:p>
        </p:txBody>
      </p:sp>
    </p:spTree>
    <p:extLst>
      <p:ext uri="{BB962C8B-B14F-4D97-AF65-F5344CB8AC3E}">
        <p14:creationId xmlns:p14="http://schemas.microsoft.com/office/powerpoint/2010/main" val="27562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1000">
                <a:solidFill>
                  <a:schemeClr val="accent1"/>
                </a:solidFill>
                <a:latin typeface="Calibri" pitchFamily="34" charset="0"/>
              </a:defRPr>
            </a:lvl1pPr>
            <a:lvl2pPr marL="726477" indent="-279414" eaLnBrk="0" hangingPunct="0">
              <a:defRPr sz="1000">
                <a:solidFill>
                  <a:schemeClr val="accent1"/>
                </a:solidFill>
                <a:latin typeface="Calibri" pitchFamily="34" charset="0"/>
              </a:defRPr>
            </a:lvl2pPr>
            <a:lvl3pPr marL="1117658" indent="-223532" eaLnBrk="0" hangingPunct="0">
              <a:defRPr sz="1000">
                <a:solidFill>
                  <a:schemeClr val="accent1"/>
                </a:solidFill>
                <a:latin typeface="Calibri" pitchFamily="34" charset="0"/>
              </a:defRPr>
            </a:lvl3pPr>
            <a:lvl4pPr marL="1564719" indent="-223532" eaLnBrk="0" hangingPunct="0">
              <a:defRPr sz="1000">
                <a:solidFill>
                  <a:schemeClr val="accent1"/>
                </a:solidFill>
                <a:latin typeface="Calibri" pitchFamily="34" charset="0"/>
              </a:defRPr>
            </a:lvl4pPr>
            <a:lvl5pPr marL="2011781" indent="-223532" eaLnBrk="0" hangingPunct="0">
              <a:defRPr sz="1000">
                <a:solidFill>
                  <a:schemeClr val="accent1"/>
                </a:solidFill>
                <a:latin typeface="Calibri" pitchFamily="34" charset="0"/>
              </a:defRPr>
            </a:lvl5pPr>
            <a:lvl6pPr marL="2458842" indent="-223532" eaLnBrk="0" fontAlgn="base" hangingPunct="0">
              <a:spcBef>
                <a:spcPct val="50000"/>
              </a:spcBef>
              <a:spcAft>
                <a:spcPct val="0"/>
              </a:spcAft>
              <a:defRPr sz="1000">
                <a:solidFill>
                  <a:schemeClr val="accent1"/>
                </a:solidFill>
                <a:latin typeface="Calibri" pitchFamily="34" charset="0"/>
              </a:defRPr>
            </a:lvl6pPr>
            <a:lvl7pPr marL="2905905" indent="-223532" eaLnBrk="0" fontAlgn="base" hangingPunct="0">
              <a:spcBef>
                <a:spcPct val="50000"/>
              </a:spcBef>
              <a:spcAft>
                <a:spcPct val="0"/>
              </a:spcAft>
              <a:defRPr sz="1000">
                <a:solidFill>
                  <a:schemeClr val="accent1"/>
                </a:solidFill>
                <a:latin typeface="Calibri" pitchFamily="34" charset="0"/>
              </a:defRPr>
            </a:lvl7pPr>
            <a:lvl8pPr marL="3352969" indent="-223532" eaLnBrk="0" fontAlgn="base" hangingPunct="0">
              <a:spcBef>
                <a:spcPct val="50000"/>
              </a:spcBef>
              <a:spcAft>
                <a:spcPct val="0"/>
              </a:spcAft>
              <a:defRPr sz="1000">
                <a:solidFill>
                  <a:schemeClr val="accent1"/>
                </a:solidFill>
                <a:latin typeface="Calibri" pitchFamily="34" charset="0"/>
              </a:defRPr>
            </a:lvl8pPr>
            <a:lvl9pPr marL="3800030" indent="-223532" eaLnBrk="0" fontAlgn="base" hangingPunct="0">
              <a:spcBef>
                <a:spcPct val="50000"/>
              </a:spcBef>
              <a:spcAft>
                <a:spcPct val="0"/>
              </a:spcAft>
              <a:defRPr sz="1000">
                <a:solidFill>
                  <a:schemeClr val="accent1"/>
                </a:solidFill>
                <a:latin typeface="Calibri" pitchFamily="34" charset="0"/>
              </a:defRPr>
            </a:lvl9pPr>
          </a:lstStyle>
          <a:p>
            <a:pPr eaLnBrk="1" hangingPunct="1"/>
            <a:fld id="{52693712-1BA1-4710-9A49-D68875BADE9A}" type="slidenum">
              <a:rPr lang="en-US" sz="1200">
                <a:solidFill>
                  <a:schemeClr val="tx1"/>
                </a:solidFill>
                <a:latin typeface="Times New Roman" pitchFamily="18" charset="0"/>
              </a:rPr>
              <a:pPr eaLnBrk="1" hangingPunct="1"/>
              <a:t>17</a:t>
            </a:fld>
            <a:endParaRPr lang="en-US" sz="1200" dirty="0">
              <a:solidFill>
                <a:schemeClr val="tx1"/>
              </a:solidFill>
              <a:latin typeface="Times New Roman" pitchFamily="18" charset="0"/>
            </a:endParaRPr>
          </a:p>
        </p:txBody>
      </p:sp>
      <p:sp>
        <p:nvSpPr>
          <p:cNvPr id="61443" name="Rectangle 2"/>
          <p:cNvSpPr>
            <a:spLocks noGrp="1" noRot="1" noChangeAspect="1" noChangeArrowheads="1" noTextEdit="1"/>
          </p:cNvSpPr>
          <p:nvPr>
            <p:ph type="sldImg"/>
          </p:nvPr>
        </p:nvSpPr>
        <p:spPr>
          <a:xfrm>
            <a:off x="719138" y="698500"/>
            <a:ext cx="5584825" cy="3490913"/>
          </a:xfrm>
          <a:ln/>
        </p:spPr>
      </p:sp>
      <p:sp>
        <p:nvSpPr>
          <p:cNvPr id="61444" name="Rectangle 3"/>
          <p:cNvSpPr>
            <a:spLocks noGrp="1" noChangeArrowheads="1"/>
          </p:cNvSpPr>
          <p:nvPr>
            <p:ph type="body" idx="1"/>
          </p:nvPr>
        </p:nvSpPr>
        <p:spPr>
          <a:xfrm>
            <a:off x="390172" y="4274372"/>
            <a:ext cx="6165026" cy="4957773"/>
          </a:xfrm>
          <a:noFill/>
        </p:spPr>
        <p:txBody>
          <a:bodyPr/>
          <a:lstStyle/>
          <a:p>
            <a:pPr>
              <a:lnSpc>
                <a:spcPct val="90000"/>
              </a:lnSpc>
              <a:spcAft>
                <a:spcPct val="30000"/>
              </a:spcAft>
              <a:tabLst>
                <a:tab pos="111765" algn="l"/>
              </a:tabLst>
            </a:pPr>
            <a:endParaRPr lang="en-US" sz="10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3883">
              <a:defRPr/>
            </a:pPr>
            <a:fld id="{C74B1ACE-5EB2-B245-8DCB-331A9858E083}" type="slidenum">
              <a:rPr lang="en-US">
                <a:solidFill>
                  <a:prstClr val="black"/>
                </a:solidFill>
              </a:rPr>
              <a:pPr defTabSz="463883">
                <a:defRPr/>
              </a:pPr>
              <a:t>52</a:t>
            </a:fld>
            <a:endParaRPr lang="en-US" dirty="0">
              <a:solidFill>
                <a:prstClr val="black"/>
              </a:solidFill>
            </a:endParaRPr>
          </a:p>
        </p:txBody>
      </p:sp>
    </p:spTree>
    <p:extLst>
      <p:ext uri="{BB962C8B-B14F-4D97-AF65-F5344CB8AC3E}">
        <p14:creationId xmlns:p14="http://schemas.microsoft.com/office/powerpoint/2010/main" val="144188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66</a:t>
            </a:fld>
            <a:endParaRPr lang="en-US" dirty="0"/>
          </a:p>
        </p:txBody>
      </p:sp>
    </p:spTree>
    <p:extLst>
      <p:ext uri="{BB962C8B-B14F-4D97-AF65-F5344CB8AC3E}">
        <p14:creationId xmlns:p14="http://schemas.microsoft.com/office/powerpoint/2010/main" val="81267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67</a:t>
            </a:fld>
            <a:endParaRPr lang="en-US" dirty="0"/>
          </a:p>
        </p:txBody>
      </p:sp>
    </p:spTree>
    <p:extLst>
      <p:ext uri="{BB962C8B-B14F-4D97-AF65-F5344CB8AC3E}">
        <p14:creationId xmlns:p14="http://schemas.microsoft.com/office/powerpoint/2010/main" val="1246169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D10A91E2-0375-48EE-AECF-5F4B1CF1CD0E}"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73291-1F0A-4B60-81C3-A0B7081BCF5A}"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30645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fld id="{D10A91E2-0375-48EE-AECF-5F4B1CF1CD0E}" type="datetime1">
              <a:rPr lang="en-US" smtClean="0"/>
              <a:t>9/6/2018</a:t>
            </a:fld>
            <a:endParaRPr lang="en-US" dirty="0"/>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1632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1"/>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 name="Title 1"/>
          <p:cNvSpPr>
            <a:spLocks noGrp="1"/>
          </p:cNvSpPr>
          <p:nvPr>
            <p:ph type="ctrTitle"/>
          </p:nvPr>
        </p:nvSpPr>
        <p:spPr>
          <a:xfrm>
            <a:off x="685800" y="1277209"/>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60"/>
            <a:ext cx="2133600" cy="304271"/>
          </a:xfrm>
          <a:prstGeom prst="rect">
            <a:avLst/>
          </a:prstGeom>
        </p:spPr>
        <p:txBody>
          <a:bodyPr/>
          <a:lstStyle>
            <a:lvl1pPr>
              <a:defRPr>
                <a:latin typeface="Segoe UI"/>
              </a:defRPr>
            </a:lvl1pPr>
          </a:lstStyle>
          <a:p>
            <a:fld id="{25294253-A4BE-4CAB-9D34-AB0D523D3480}" type="datetime1">
              <a:rPr lang="en-US" smtClean="0"/>
              <a:t>9/6/2018</a:t>
            </a:fld>
            <a:endParaRPr lang="en-US" dirty="0"/>
          </a:p>
        </p:txBody>
      </p:sp>
      <p:sp>
        <p:nvSpPr>
          <p:cNvPr id="5" name="Footer Placeholder 4"/>
          <p:cNvSpPr>
            <a:spLocks noGrp="1"/>
          </p:cNvSpPr>
          <p:nvPr>
            <p:ph type="ftr" sz="quarter" idx="11"/>
          </p:nvPr>
        </p:nvSpPr>
        <p:spPr>
          <a:xfrm>
            <a:off x="3124200" y="5296960"/>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60"/>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1523734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C82DE-A72D-4A7F-A06E-26DAF77F15A1}"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04786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CC456-CEA7-4177-8182-D4CD3E3104B3}"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07516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FAE76-4DF0-4A45-84BF-2C19900DB0D3}"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12791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457200" y="1812397"/>
            <a:ext cx="4040188" cy="3003021"/>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2"/>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4645027" y="1812397"/>
            <a:ext cx="4041775" cy="3003021"/>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37AF0-D6F2-40C4-90A9-FB5044FA1A45}" type="datetime1">
              <a:rPr lang="en-US" smtClean="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973653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1AD741-E597-463A-9C23-5008350F90D6}" type="datetime1">
              <a:rPr lang="en-US" smtClean="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64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0"/>
            <a:ext cx="9144000" cy="5714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277208"/>
            <a:ext cx="7772400" cy="12250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658241"/>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296959"/>
            <a:ext cx="2133600" cy="304271"/>
          </a:xfrm>
          <a:prstGeom prst="rect">
            <a:avLst/>
          </a:prstGeom>
        </p:spPr>
        <p:txBody>
          <a:bodyPr/>
          <a:lstStyle>
            <a:lvl1pPr>
              <a:defRPr>
                <a:latin typeface="Segoe UI"/>
              </a:defRPr>
            </a:lvl1pPr>
          </a:lstStyle>
          <a:p>
            <a:fld id="{25294253-A4BE-4CAB-9D34-AB0D523D3480}" type="datetime1">
              <a:rPr lang="en-US" smtClean="0"/>
              <a:t>9/6/2018</a:t>
            </a:fld>
            <a:endParaRPr lang="en-US" dirty="0"/>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lvl1pPr>
              <a:defRPr>
                <a:latin typeface="Segoe UI"/>
              </a:defRPr>
            </a:lvl1pPr>
          </a:lstStyle>
          <a:p>
            <a:endParaRPr lang="en-US" dirty="0"/>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lvl1pPr>
              <a:defRPr>
                <a:latin typeface="Segoe UI"/>
              </a:defRPr>
            </a:lvl1pPr>
          </a:lstStyle>
          <a:p>
            <a:fld id="{FD0CF2A8-0F06-0B4F-A023-17698AFBF42D}" type="slidenum">
              <a:rPr lang="en-US" smtClean="0"/>
              <a:pPr/>
              <a:t>‹#›</a:t>
            </a:fld>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917A4-115F-4F4C-B850-EC93E25FC387}" type="datetime1">
              <a:rPr lang="en-US" smtClean="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221180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82083"/>
            <a:ext cx="3008313" cy="968375"/>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582083"/>
            <a:ext cx="5111750" cy="452305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550458"/>
            <a:ext cx="3008313" cy="355467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298D7-C61D-40AD-879B-7D35A490172F}"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596823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73291-1F0A-4B60-81C3-A0B7081BCF5A}"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717490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9"/>
            <a:ext cx="4021100" cy="1990444"/>
          </a:xfrm>
          <a:prstGeom prst="rect">
            <a:avLst/>
          </a:prstGeom>
        </p:spPr>
      </p:pic>
    </p:spTree>
    <p:extLst>
      <p:ext uri="{BB962C8B-B14F-4D97-AF65-F5344CB8AC3E}">
        <p14:creationId xmlns:p14="http://schemas.microsoft.com/office/powerpoint/2010/main" val="4235138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021011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3479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C82DE-A72D-4A7F-A06E-26DAF77F15A1}"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CC456-CEA7-4177-8182-D4CD3E3104B3}" type="datetime1">
              <a:rPr lang="en-US" smtClean="0"/>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AFAE76-4DF0-4A45-84BF-2C19900DB0D3}"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0030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37AF0-D6F2-40C4-90A9-FB5044FA1A45}" type="datetime1">
              <a:rPr lang="en-US" smtClean="0"/>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1AD741-E597-463A-9C23-5008350F90D6}" type="datetime1">
              <a:rPr lang="en-US" smtClean="0"/>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917A4-115F-4F4C-B850-EC93E25FC387}" type="datetime1">
              <a:rPr lang="en-US" smtClean="0"/>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8208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82082"/>
            <a:ext cx="5111750" cy="4523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50457"/>
            <a:ext cx="3008313" cy="3554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298D7-C61D-40AD-879B-7D35A490172F}" type="datetime1">
              <a:rPr lang="en-US" smtClean="0"/>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55972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black-bug-only-500px.png"/>
          <p:cNvPicPr>
            <a:picLocks noChangeAspect="1"/>
          </p:cNvPicPr>
          <p:nvPr/>
        </p:nvPicPr>
        <p:blipFill>
          <a:blip r:embed="rId14">
            <a:alphaModFix amt="4000"/>
            <a:extLst>
              <a:ext uri="{28A0092B-C50C-407E-A947-70E740481C1C}">
                <a14:useLocalDpi xmlns:a14="http://schemas.microsoft.com/office/drawing/2010/main" val="0"/>
              </a:ext>
            </a:extLst>
          </a:blip>
          <a:stretch>
            <a:fillRect/>
          </a:stretch>
        </p:blipFill>
        <p:spPr>
          <a:xfrm>
            <a:off x="7404527"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E5FCB71-4D10-4CC2-8EA1-477544F68E69}" type="datetime1">
              <a:rPr lang="en-US" smtClean="0"/>
              <a:t>9/6/2018</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884058"/>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black-bug-only-500px.png"/>
          <p:cNvPicPr>
            <a:picLocks noChangeAspect="1"/>
          </p:cNvPicPr>
          <p:nvPr/>
        </p:nvPicPr>
        <p:blipFill>
          <a:blip r:embed="rId14" cstate="print">
            <a:alphaModFix amt="4000"/>
            <a:extLst>
              <a:ext uri="{28A0092B-C50C-407E-A947-70E740481C1C}">
                <a14:useLocalDpi xmlns:a14="http://schemas.microsoft.com/office/drawing/2010/main" val="0"/>
              </a:ext>
            </a:extLst>
          </a:blip>
          <a:stretch>
            <a:fillRect/>
          </a:stretch>
        </p:blipFill>
        <p:spPr>
          <a:xfrm>
            <a:off x="7404528" y="4779975"/>
            <a:ext cx="1338875" cy="466862"/>
          </a:xfrm>
          <a:prstGeom prst="rect">
            <a:avLst/>
          </a:prstGeom>
        </p:spPr>
      </p:pic>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080">
                <a:solidFill>
                  <a:schemeClr val="tx1">
                    <a:tint val="75000"/>
                  </a:schemeClr>
                </a:solidFill>
              </a:defRPr>
            </a:lvl1pPr>
          </a:lstStyle>
          <a:p>
            <a:fld id="{8E5FCB71-4D10-4CC2-8EA1-477544F68E69}" type="datetime1">
              <a:rPr lang="en-US" smtClean="0"/>
              <a:t>9/6/2018</a:t>
            </a:fld>
            <a:endParaRPr lang="en-US" dirty="0"/>
          </a:p>
        </p:txBody>
      </p:sp>
      <p:sp>
        <p:nvSpPr>
          <p:cNvPr id="6" name="Footer Placeholder 5"/>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080">
                <a:solidFill>
                  <a:schemeClr val="tx1">
                    <a:tint val="75000"/>
                  </a:schemeClr>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1860755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411480" rtl="0" eaLnBrk="1" latinLnBrk="0" hangingPunct="1">
        <a:spcBef>
          <a:spcPct val="0"/>
        </a:spcBef>
        <a:buNone/>
        <a:defRPr sz="3960" b="1" kern="1200">
          <a:solidFill>
            <a:schemeClr val="tx1"/>
          </a:solidFill>
          <a:latin typeface="Segoe UI"/>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Segoe UI"/>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Segoe UI"/>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Segoe UI"/>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Segoe UI"/>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hyperlink" Target="https://www.uspto.gov/about-us/performance-and-planning/fee-setting-and-adjustin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7450"/>
            <a:ext cx="7772400" cy="1782510"/>
          </a:xfrm>
        </p:spPr>
        <p:txBody>
          <a:bodyPr anchor="t">
            <a:normAutofit/>
          </a:bodyPr>
          <a:lstStyle/>
          <a:p>
            <a:pPr marL="109728" algn="l"/>
            <a: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1000"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1000" b="0" dirty="0" smtClean="0">
                <a:solidFill>
                  <a:srgbClr val="002060"/>
                </a:solidFill>
              </a:rPr>
              <a:t/>
            </a:r>
            <a:br>
              <a:rPr lang="en-US" sz="1000" b="0" dirty="0" smtClean="0">
                <a:solidFill>
                  <a:srgbClr val="002060"/>
                </a:solidFill>
              </a:rPr>
            </a:br>
            <a:r>
              <a:rPr lang="en-US" sz="1000" b="0" dirty="0" smtClean="0">
                <a:solidFill>
                  <a:srgbClr val="002060"/>
                </a:solidFill>
              </a:rPr>
              <a:t/>
            </a:r>
            <a:br>
              <a:rPr lang="en-US" sz="1000" b="0" dirty="0" smtClean="0">
                <a:solidFill>
                  <a:srgbClr val="002060"/>
                </a:solidFill>
              </a:rPr>
            </a:br>
            <a:endParaRPr lang="en-US" sz="1000" dirty="0"/>
          </a:p>
        </p:txBody>
      </p:sp>
      <p:sp>
        <p:nvSpPr>
          <p:cNvPr id="3" name="Subtitle 2"/>
          <p:cNvSpPr>
            <a:spLocks noGrp="1"/>
          </p:cNvSpPr>
          <p:nvPr>
            <p:ph type="subTitle" idx="1"/>
          </p:nvPr>
        </p:nvSpPr>
        <p:spPr>
          <a:xfrm>
            <a:off x="685800" y="2399038"/>
            <a:ext cx="7772400" cy="1856611"/>
          </a:xfrm>
        </p:spPr>
        <p:txBody>
          <a:bodyPr>
            <a:normAutofit fontScale="25000" lnSpcReduction="20000"/>
          </a:bodyPr>
          <a:lstStyle/>
          <a:p>
            <a:pPr marL="109728"/>
            <a:r>
              <a:rPr lang="en-US" sz="16000" b="1" dirty="0" smtClean="0">
                <a:solidFill>
                  <a:srgbClr val="002060"/>
                </a:solidFill>
                <a:ea typeface="Arial Unicode MS" panose="020B0604020202020204" pitchFamily="34" charset="-128"/>
              </a:rPr>
              <a:t>Patent Fee Proposal</a:t>
            </a:r>
          </a:p>
          <a:p>
            <a:pPr marL="109728"/>
            <a:r>
              <a:rPr lang="en-US" sz="11200" b="1" dirty="0" smtClean="0">
                <a:solidFill>
                  <a:srgbClr val="002060"/>
                </a:solidFill>
                <a:ea typeface="Arial Unicode MS" panose="020B0604020202020204" pitchFamily="34" charset="-128"/>
              </a:rPr>
              <a:t>Detailed Appendix</a:t>
            </a:r>
          </a:p>
          <a:p>
            <a:pPr marL="109728"/>
            <a:endParaRPr lang="en-US" sz="9600" b="1" dirty="0" smtClean="0">
              <a:solidFill>
                <a:srgbClr val="002060"/>
              </a:solidFill>
              <a:ea typeface="Arial Unicode MS" panose="020B0604020202020204" pitchFamily="34" charset="-128"/>
            </a:endParaRPr>
          </a:p>
          <a:p>
            <a:pPr marL="109728"/>
            <a:r>
              <a:rPr lang="en-US" sz="6400" b="1" dirty="0" smtClean="0">
                <a:solidFill>
                  <a:srgbClr val="002060"/>
                </a:solidFill>
                <a:ea typeface="Arial Unicode MS" panose="020B0604020202020204" pitchFamily="34" charset="-128"/>
              </a:rPr>
              <a:t>Presented to:</a:t>
            </a:r>
            <a:endParaRPr lang="en-US" sz="6400" b="1" dirty="0">
              <a:solidFill>
                <a:srgbClr val="002060"/>
              </a:solidFill>
              <a:ea typeface="Arial Unicode MS" panose="020B0604020202020204" pitchFamily="34" charset="-128"/>
            </a:endParaRPr>
          </a:p>
          <a:p>
            <a:pPr marL="109728"/>
            <a:r>
              <a:rPr lang="en-US" sz="9600" b="1" dirty="0" smtClean="0">
                <a:solidFill>
                  <a:srgbClr val="002060"/>
                </a:solidFill>
                <a:ea typeface="Arial Unicode MS" panose="020B0604020202020204" pitchFamily="34" charset="-128"/>
              </a:rPr>
              <a:t>Patent Public Advisory Committee</a:t>
            </a:r>
            <a:endParaRPr lang="en-US" sz="9600" b="1" dirty="0">
              <a:solidFill>
                <a:srgbClr val="FF0000"/>
              </a:solidFill>
              <a:ea typeface="Arial Unicode MS" panose="020B0604020202020204" pitchFamily="34" charset="-128"/>
            </a:endParaRPr>
          </a:p>
          <a:p>
            <a:pPr marL="109728"/>
            <a:endParaRPr lang="en-US" sz="9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endParaRPr lang="en-US" sz="40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80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r>
              <a:rPr lang="en-US" sz="72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109728" algn="l"/>
            <a:endParaRPr lang="en-US" sz="5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09728" algn="l"/>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1538514" y="489824"/>
            <a:ext cx="6919686" cy="1754326"/>
          </a:xfrm>
          <a:prstGeom prst="rect">
            <a:avLst/>
          </a:prstGeom>
          <a:noFill/>
        </p:spPr>
        <p:txBody>
          <a:bodyPr wrap="square" rtlCol="0">
            <a:spAutoFit/>
          </a:bodyPr>
          <a:lstStyle/>
          <a:p>
            <a:pPr algn="r"/>
            <a:r>
              <a:rPr lang="en-US" b="1"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August, 2018</a:t>
            </a: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endParaRPr lang="en-US" dirty="0" smtClean="0"/>
          </a:p>
          <a:p>
            <a:pPr algn="r"/>
            <a:endParaRPr lang="en-US" dirty="0"/>
          </a:p>
          <a:p>
            <a:pPr algn="r"/>
            <a:endParaRPr lang="en-US" dirty="0" smtClean="0"/>
          </a:p>
          <a:p>
            <a:pPr algn="r"/>
            <a:endParaRPr lang="en-US" dirty="0"/>
          </a:p>
        </p:txBody>
      </p:sp>
      <p:pic>
        <p:nvPicPr>
          <p:cNvPr id="7" name="Picture 6" descr="USPTO Logo"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4" y="505590"/>
            <a:ext cx="3598253" cy="1484249"/>
          </a:xfrm>
          <a:prstGeom prst="rect">
            <a:avLst/>
          </a:prstGeom>
        </p:spPr>
      </p:pic>
    </p:spTree>
    <p:extLst>
      <p:ext uri="{BB962C8B-B14F-4D97-AF65-F5344CB8AC3E}">
        <p14:creationId xmlns:p14="http://schemas.microsoft.com/office/powerpoint/2010/main" val="382808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779"/>
            <a:ext cx="8229600" cy="884058"/>
          </a:xfrm>
        </p:spPr>
        <p:txBody>
          <a:bodyPr>
            <a:normAutofit/>
          </a:bodyPr>
          <a:lstStyle/>
          <a:p>
            <a:r>
              <a:rPr lang="en-US" sz="3600" dirty="0" smtClean="0"/>
              <a:t>USPTO Funding Model</a:t>
            </a:r>
            <a:endParaRPr lang="en-US" sz="3600" dirty="0"/>
          </a:p>
        </p:txBody>
      </p:sp>
      <p:pic>
        <p:nvPicPr>
          <p:cNvPr id="9" name="Picture 2" descr="After AIA, Production units increased" title="Image depicting the USPTO Funding Model"/>
          <p:cNvPicPr>
            <a:picLocks noChangeAspect="1" noChangeArrowheads="1"/>
          </p:cNvPicPr>
          <p:nvPr/>
        </p:nvPicPr>
        <p:blipFill rotWithShape="1">
          <a:blip r:embed="rId2">
            <a:extLst>
              <a:ext uri="{28A0092B-C50C-407E-A947-70E740481C1C}">
                <a14:useLocalDpi xmlns:a14="http://schemas.microsoft.com/office/drawing/2010/main" val="0"/>
              </a:ext>
            </a:extLst>
          </a:blip>
          <a:srcRect t="11551"/>
          <a:stretch/>
        </p:blipFill>
        <p:spPr bwMode="auto">
          <a:xfrm>
            <a:off x="104775" y="1143000"/>
            <a:ext cx="9039225" cy="4442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31886"/>
            <a:ext cx="8465344" cy="577081"/>
          </a:xfrm>
          <a:prstGeom prst="rect">
            <a:avLst/>
          </a:prstGeom>
          <a:noFill/>
        </p:spPr>
        <p:txBody>
          <a:bodyPr wrap="square" rtlCol="0">
            <a:spAutoFit/>
          </a:bodyPr>
          <a:lstStyle/>
          <a:p>
            <a:r>
              <a:rPr lang="en-US" sz="1050" dirty="0" smtClean="0"/>
              <a:t>35 U.S.C. 42 provides for spending of USPTO fees to the extent and in amounts authorized by Congress in appropriations acts.  If this spending authority does not keep pace with fee collections, the backlog may grow (indicated by fewer production units below).  This issue was intended to be addressed by the AIA.</a:t>
            </a:r>
            <a:endParaRPr lang="en-US" sz="1050" dirty="0"/>
          </a:p>
        </p:txBody>
      </p:sp>
    </p:spTree>
    <p:extLst>
      <p:ext uri="{BB962C8B-B14F-4D97-AF65-F5344CB8AC3E}">
        <p14:creationId xmlns:p14="http://schemas.microsoft.com/office/powerpoint/2010/main" val="344809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B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Fee Setting Methodology and Analysis</a:t>
            </a: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11</a:t>
            </a:fld>
            <a:endParaRPr lang="en-US" dirty="0"/>
          </a:p>
        </p:txBody>
      </p:sp>
      <p:sp>
        <p:nvSpPr>
          <p:cNvPr id="4" name="Rectangle 3"/>
          <p:cNvSpPr/>
          <p:nvPr/>
        </p:nvSpPr>
        <p:spPr>
          <a:xfrm>
            <a:off x="186690" y="651214"/>
            <a:ext cx="8763000" cy="3970318"/>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B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Fee Setting Methodology and Analysis</a:t>
            </a:r>
            <a:endParaRPr lang="en-US" dirty="0" smtClean="0"/>
          </a:p>
          <a:p>
            <a:endParaRPr lang="en-US" dirty="0" smtClean="0"/>
          </a:p>
          <a:p>
            <a:endParaRPr lang="en-US" dirty="0" smtClean="0"/>
          </a:p>
          <a:p>
            <a:r>
              <a:rPr lang="en-US" dirty="0"/>
              <a:t>The information included in this appendix describes the framework and philosophy of USPTO fee setting, the </a:t>
            </a:r>
            <a:r>
              <a:rPr lang="en-US" dirty="0" smtClean="0"/>
              <a:t>biennial fee review process, the methodology </a:t>
            </a:r>
            <a:r>
              <a:rPr lang="en-US" dirty="0"/>
              <a:t>used to recalibrate the fee structure, and an overview of the various analyses completed to arrive at the proposed fee structure.</a:t>
            </a:r>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05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a:t>
            </a:r>
            <a:endParaRPr lang="en-US" sz="3600" dirty="0"/>
          </a:p>
        </p:txBody>
      </p:sp>
      <p:sp>
        <p:nvSpPr>
          <p:cNvPr id="5" name="Content Placeholder 2"/>
          <p:cNvSpPr txBox="1">
            <a:spLocks/>
          </p:cNvSpPr>
          <p:nvPr/>
        </p:nvSpPr>
        <p:spPr>
          <a:xfrm>
            <a:off x="381000" y="1504950"/>
            <a:ext cx="8458200" cy="39639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Section 10 of AIA authorizes the Director of the USPTO to set or adjust by rule all patent and trademark fees established, authorized, or charged under Title 35 of the U.S. Code and the Trademark Act of 1946 (15 U.S.C. § 1051 et seq.), respectively.  </a:t>
            </a:r>
          </a:p>
          <a:p>
            <a:pPr lvl="1">
              <a:buFont typeface="Arial" panose="020B0604020202020204" pitchFamily="34" charset="0"/>
              <a:buChar char="•"/>
            </a:pPr>
            <a:r>
              <a:rPr lang="en-US" sz="1800" dirty="0" smtClean="0"/>
              <a:t>Authority effective on date of enactment (9/16/2011); Sec. 10 (i)(1)</a:t>
            </a:r>
          </a:p>
          <a:p>
            <a:pPr lvl="1">
              <a:buFont typeface="Arial" panose="020B0604020202020204" pitchFamily="34" charset="0"/>
              <a:buChar char="•"/>
            </a:pPr>
            <a:r>
              <a:rPr lang="en-US" sz="1800" dirty="0" smtClean="0"/>
              <a:t>Authority terminates 7 years after enactment (9/15/2018); Sec. 10(i)(2)</a:t>
            </a:r>
          </a:p>
          <a:p>
            <a:pPr lvl="1">
              <a:buFont typeface="Arial" panose="020B0604020202020204" pitchFamily="34" charset="0"/>
              <a:buChar char="•"/>
            </a:pPr>
            <a:r>
              <a:rPr lang="en-US" sz="1800" dirty="0" smtClean="0"/>
              <a:t>Patent fees may be set to only recover the aggregate estimated cost of the patent operations, including administrative costs to the USPTO; Sec. 10(a)(2)</a:t>
            </a:r>
          </a:p>
          <a:p>
            <a:pPr lvl="1">
              <a:buFont typeface="Arial" panose="020B0604020202020204" pitchFamily="34" charset="0"/>
              <a:buChar char="•"/>
            </a:pPr>
            <a:r>
              <a:rPr lang="en-US" sz="1800" dirty="0" smtClean="0"/>
              <a:t>Trademark fees may be set to only recover the aggregate estimated cost of the trademark operations, including administrative costs to the USPTO; Sec. 10(a)(2)</a:t>
            </a:r>
          </a:p>
        </p:txBody>
      </p:sp>
      <p:sp>
        <p:nvSpPr>
          <p:cNvPr id="3" name="Slide Number Placeholder 2"/>
          <p:cNvSpPr>
            <a:spLocks noGrp="1"/>
          </p:cNvSpPr>
          <p:nvPr>
            <p:ph type="sldNum" sz="quarter" idx="12"/>
          </p:nvPr>
        </p:nvSpPr>
        <p:spPr/>
        <p:txBody>
          <a:bodyPr/>
          <a:lstStyle/>
          <a:p>
            <a:fld id="{92DA454B-C859-4892-B9FA-68B588C9F547}" type="slidenum">
              <a:rPr lang="en-US" smtClean="0"/>
              <a:t>12</a:t>
            </a:fld>
            <a:endParaRPr lang="en-US" dirty="0"/>
          </a:p>
        </p:txBody>
      </p:sp>
    </p:spTree>
    <p:extLst>
      <p:ext uri="{BB962C8B-B14F-4D97-AF65-F5344CB8AC3E}">
        <p14:creationId xmlns:p14="http://schemas.microsoft.com/office/powerpoint/2010/main" val="352260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 (cont.)</a:t>
            </a:r>
            <a:endParaRPr lang="en-US" sz="3600" dirty="0"/>
          </a:p>
        </p:txBody>
      </p:sp>
      <p:sp>
        <p:nvSpPr>
          <p:cNvPr id="5" name="Content Placeholder 2"/>
          <p:cNvSpPr txBox="1">
            <a:spLocks/>
          </p:cNvSpPr>
          <p:nvPr/>
        </p:nvSpPr>
        <p:spPr>
          <a:xfrm>
            <a:off x="381000" y="1333500"/>
            <a:ext cx="8458200" cy="32670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Wingdings" pitchFamily="2" charset="2"/>
              <a:buChar char="¦"/>
            </a:pPr>
            <a:endParaRPr lang="en-US" sz="1800" dirty="0" smtClean="0"/>
          </a:p>
          <a:p>
            <a:pPr marL="285750" lvl="1">
              <a:buFont typeface="Arial" panose="020B0604020202020204" pitchFamily="34" charset="0"/>
              <a:buChar char="•"/>
            </a:pPr>
            <a:r>
              <a:rPr lang="en-US" sz="2000" dirty="0" smtClean="0"/>
              <a:t>When patent fees for filing, searching, examining, issuing, appealing, and maintaining patent applications and patents are set using this authority, those fees shall be reduced as follows; Sec. 10(b):</a:t>
            </a:r>
          </a:p>
          <a:p>
            <a:pPr lvl="1">
              <a:buFont typeface="Arial" panose="020B0604020202020204" pitchFamily="34" charset="0"/>
              <a:buChar char="•"/>
            </a:pPr>
            <a:r>
              <a:rPr lang="en-US" sz="2000" dirty="0" smtClean="0"/>
              <a:t>By 50% for small entities that qualify for reduced fees under 35 U.S.C. 41(h)(1)</a:t>
            </a:r>
          </a:p>
          <a:p>
            <a:pPr lvl="1">
              <a:buFont typeface="Arial" panose="020B0604020202020204" pitchFamily="34" charset="0"/>
              <a:buChar char="•"/>
            </a:pPr>
            <a:r>
              <a:rPr lang="en-US" sz="2000" dirty="0" smtClean="0"/>
              <a:t>By 75% for micro entities as defined in 35 U.S.C. 123, as added by Sec. 10(g) of AIA</a:t>
            </a:r>
            <a:endParaRPr lang="en-US" sz="2000" dirty="0"/>
          </a:p>
        </p:txBody>
      </p:sp>
      <p:sp>
        <p:nvSpPr>
          <p:cNvPr id="3" name="Slide Number Placeholder 2"/>
          <p:cNvSpPr>
            <a:spLocks noGrp="1"/>
          </p:cNvSpPr>
          <p:nvPr>
            <p:ph type="sldNum" sz="quarter" idx="12"/>
          </p:nvPr>
        </p:nvSpPr>
        <p:spPr/>
        <p:txBody>
          <a:bodyPr/>
          <a:lstStyle/>
          <a:p>
            <a:fld id="{92DA454B-C859-4892-B9FA-68B588C9F547}" type="slidenum">
              <a:rPr lang="en-US" smtClean="0"/>
              <a:t>13</a:t>
            </a:fld>
            <a:endParaRPr lang="en-US" dirty="0"/>
          </a:p>
        </p:txBody>
      </p:sp>
    </p:spTree>
    <p:extLst>
      <p:ext uri="{BB962C8B-B14F-4D97-AF65-F5344CB8AC3E}">
        <p14:creationId xmlns:p14="http://schemas.microsoft.com/office/powerpoint/2010/main" val="198505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 (cont.)</a:t>
            </a:r>
            <a:endParaRPr lang="en-US" sz="3600" dirty="0"/>
          </a:p>
        </p:txBody>
      </p:sp>
      <p:sp>
        <p:nvSpPr>
          <p:cNvPr id="7" name="Content Placeholder 2"/>
          <p:cNvSpPr txBox="1">
            <a:spLocks/>
          </p:cNvSpPr>
          <p:nvPr/>
        </p:nvSpPr>
        <p:spPr>
          <a:xfrm>
            <a:off x="380999" y="1381125"/>
            <a:ext cx="8601075" cy="393541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Fee Setting Authority Process</a:t>
            </a:r>
          </a:p>
          <a:p>
            <a:pPr lvl="1">
              <a:buFont typeface="Arial" panose="020B0604020202020204" pitchFamily="34" charset="0"/>
              <a:buChar char="•"/>
            </a:pPr>
            <a:r>
              <a:rPr lang="en-US" sz="1800" dirty="0" smtClean="0"/>
              <a:t>Annually, the USPTO shall consult with the Patent Public Advisory Committee (PPAC) on the advisability of reducing fees; Sec. 10(c) </a:t>
            </a:r>
          </a:p>
          <a:p>
            <a:pPr lvl="1">
              <a:buFont typeface="Arial" panose="020B0604020202020204" pitchFamily="34" charset="0"/>
              <a:buChar char="•"/>
            </a:pPr>
            <a:r>
              <a:rPr lang="en-US" sz="1800" dirty="0" smtClean="0"/>
              <a:t>USPTO shall provide PPAC proposed fees not less than 45 days prior to publishing the proposed fee(s) in the Federal Register; Sec. 10 (d)(1)</a:t>
            </a:r>
          </a:p>
          <a:p>
            <a:pPr lvl="1">
              <a:buFont typeface="Arial" panose="020B0604020202020204" pitchFamily="34" charset="0"/>
              <a:buChar char="•"/>
            </a:pPr>
            <a:r>
              <a:rPr lang="en-US" sz="1800" dirty="0" smtClean="0"/>
              <a:t>PPAC shall hold a public hearing related to the proposed fee(s) during the first 30 days of the 45 day period; Sec. 10(d)(2)(B)</a:t>
            </a:r>
          </a:p>
          <a:p>
            <a:pPr lvl="1">
              <a:buFont typeface="Arial" panose="020B0604020202020204" pitchFamily="34" charset="0"/>
              <a:buChar char="•"/>
            </a:pPr>
            <a:r>
              <a:rPr lang="en-US" sz="1800" dirty="0" smtClean="0"/>
              <a:t>PPAC shall make a written report with comments, advice, and recommendations related to the proposed fees available to the public; Sec. 10(d)(3)</a:t>
            </a:r>
          </a:p>
          <a:p>
            <a:pPr lvl="2"/>
            <a:r>
              <a:rPr lang="en-US" sz="1800" dirty="0" smtClean="0"/>
              <a:t>USPTO shall consider and analyze the report before setting or adjusting the proposed fee(s); Sec. 10(d)(4)</a:t>
            </a:r>
          </a:p>
        </p:txBody>
      </p:sp>
      <p:sp>
        <p:nvSpPr>
          <p:cNvPr id="3" name="Slide Number Placeholder 2"/>
          <p:cNvSpPr>
            <a:spLocks noGrp="1"/>
          </p:cNvSpPr>
          <p:nvPr>
            <p:ph type="sldNum" sz="quarter" idx="12"/>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2917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147"/>
            <a:ext cx="8229600" cy="884058"/>
          </a:xfrm>
        </p:spPr>
        <p:txBody>
          <a:bodyPr>
            <a:noAutofit/>
          </a:bodyPr>
          <a:lstStyle/>
          <a:p>
            <a:r>
              <a:rPr lang="en-US" sz="3600" dirty="0" smtClean="0"/>
              <a:t>Authority and Requirements for Fee Setting (cont.)</a:t>
            </a:r>
            <a:endParaRPr lang="en-US" sz="3600" dirty="0"/>
          </a:p>
        </p:txBody>
      </p:sp>
      <p:sp>
        <p:nvSpPr>
          <p:cNvPr id="4" name="Content Placeholder 2"/>
          <p:cNvSpPr txBox="1">
            <a:spLocks/>
          </p:cNvSpPr>
          <p:nvPr/>
        </p:nvSpPr>
        <p:spPr>
          <a:xfrm>
            <a:off x="161922" y="1343025"/>
            <a:ext cx="8791578" cy="40576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	Fee Setting Authority Process </a:t>
            </a:r>
            <a:r>
              <a:rPr lang="en-US" sz="1800" i="1" dirty="0" smtClean="0"/>
              <a:t>(continued)</a:t>
            </a:r>
          </a:p>
          <a:p>
            <a:pPr lvl="1">
              <a:buFont typeface="Arial" panose="020B0604020202020204" pitchFamily="34" charset="0"/>
              <a:buChar char="•"/>
            </a:pPr>
            <a:r>
              <a:rPr lang="en-US" sz="1800" dirty="0" smtClean="0"/>
              <a:t>USPTO shall publish any proposed fee change in the </a:t>
            </a:r>
            <a:r>
              <a:rPr lang="en-US" sz="1800" i="1" dirty="0" smtClean="0"/>
              <a:t>Federal Register</a:t>
            </a:r>
            <a:r>
              <a:rPr lang="en-US" sz="1800" dirty="0" smtClean="0"/>
              <a:t>; Sec. 10(e)(1)(A)</a:t>
            </a:r>
          </a:p>
          <a:p>
            <a:pPr lvl="2"/>
            <a:r>
              <a:rPr lang="en-US" sz="1800" dirty="0" smtClean="0"/>
              <a:t>The proposal shall include the rationale and purpose for the proposal, including possible expectations or benefits; Sec. 10(e)(1)(B)</a:t>
            </a:r>
          </a:p>
          <a:p>
            <a:pPr lvl="2"/>
            <a:r>
              <a:rPr lang="en-US" sz="1800" dirty="0" smtClean="0"/>
              <a:t>No later than the date published, the USPTO shall notify Congress of the proposed change; Sec. 10(e)(1)(C)</a:t>
            </a:r>
          </a:p>
          <a:p>
            <a:pPr lvl="1">
              <a:buFont typeface="Arial" panose="020B0604020202020204" pitchFamily="34" charset="0"/>
              <a:buChar char="•"/>
            </a:pPr>
            <a:r>
              <a:rPr lang="en-US" sz="1800" dirty="0" smtClean="0"/>
              <a:t>The public comment period will be not less than 45 days; Sec. 10(e)(2)</a:t>
            </a:r>
          </a:p>
          <a:p>
            <a:pPr lvl="1">
              <a:buFont typeface="Arial" panose="020B0604020202020204" pitchFamily="34" charset="0"/>
              <a:buChar char="•"/>
            </a:pPr>
            <a:r>
              <a:rPr lang="en-US" sz="1800" dirty="0" smtClean="0"/>
              <a:t>The final rule will be published in the </a:t>
            </a:r>
            <a:r>
              <a:rPr lang="en-US" sz="1800" i="1" dirty="0" smtClean="0"/>
              <a:t>Federal Register </a:t>
            </a:r>
            <a:r>
              <a:rPr lang="en-US" sz="1800" dirty="0" smtClean="0"/>
              <a:t>and </a:t>
            </a:r>
            <a:r>
              <a:rPr lang="en-US" sz="1800" i="1" dirty="0" smtClean="0"/>
              <a:t>Official Gazette</a:t>
            </a:r>
            <a:r>
              <a:rPr lang="en-US" sz="1800" dirty="0" smtClean="0"/>
              <a:t>; Sec. 10(e)(3)</a:t>
            </a:r>
          </a:p>
          <a:p>
            <a:pPr lvl="2"/>
            <a:r>
              <a:rPr lang="en-US" sz="1800" dirty="0" smtClean="0"/>
              <a:t>The new or adjusted fee(s) may not become effective before 45 days after publishing the final rule; Sec. 10(e)(4)(A)</a:t>
            </a:r>
          </a:p>
          <a:p>
            <a:pPr lvl="2"/>
            <a:r>
              <a:rPr lang="en-US" sz="1800" dirty="0" smtClean="0"/>
              <a:t>Congress may pass a law to disapprove the new or adjusted fee(s); Sec. 10(e)(4)(B) </a:t>
            </a:r>
          </a:p>
        </p:txBody>
      </p:sp>
      <p:sp>
        <p:nvSpPr>
          <p:cNvPr id="3" name="Slide Number Placeholder 2"/>
          <p:cNvSpPr>
            <a:spLocks noGrp="1"/>
          </p:cNvSpPr>
          <p:nvPr>
            <p:ph type="sldNum" sz="quarter" idx="12"/>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28374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Biennial Fee Review</a:t>
            </a:r>
            <a:endParaRPr lang="en-US" sz="3600" dirty="0"/>
          </a:p>
        </p:txBody>
      </p:sp>
      <p:sp>
        <p:nvSpPr>
          <p:cNvPr id="3" name="Content Placeholder 2"/>
          <p:cNvSpPr>
            <a:spLocks noGrp="1"/>
          </p:cNvSpPr>
          <p:nvPr>
            <p:ph idx="1"/>
          </p:nvPr>
        </p:nvSpPr>
        <p:spPr>
          <a:xfrm>
            <a:off x="457199" y="981075"/>
            <a:ext cx="8467725" cy="4391025"/>
          </a:xfrm>
        </p:spPr>
        <p:txBody>
          <a:bodyPr>
            <a:normAutofit/>
          </a:bodyPr>
          <a:lstStyle/>
          <a:p>
            <a:pPr marL="0" indent="0">
              <a:buNone/>
            </a:pPr>
            <a:r>
              <a:rPr lang="en-US" sz="1800" dirty="0"/>
              <a:t>Proposals were developed to align with the Office’s fee structure philosophy and the goal to provide sufficient financial resources to facilitate the effective administration of the United States </a:t>
            </a:r>
            <a:r>
              <a:rPr lang="en-US" sz="1800" dirty="0" smtClean="0"/>
              <a:t>IP </a:t>
            </a:r>
            <a:r>
              <a:rPr lang="en-US" sz="1800" dirty="0"/>
              <a:t>system.  The following objectives </a:t>
            </a:r>
            <a:r>
              <a:rPr lang="en-US" sz="1800" dirty="0" smtClean="0"/>
              <a:t>support </a:t>
            </a:r>
            <a:r>
              <a:rPr lang="en-US" sz="1800" dirty="0"/>
              <a:t>this goal</a:t>
            </a:r>
            <a:r>
              <a:rPr lang="en-US" sz="1800" dirty="0" smtClean="0"/>
              <a:t>:</a:t>
            </a:r>
            <a:endParaRPr lang="en-US" sz="1800" dirty="0"/>
          </a:p>
          <a:p>
            <a:r>
              <a:rPr lang="en-US" sz="1800" dirty="0" smtClean="0"/>
              <a:t>Promote </a:t>
            </a:r>
            <a:r>
              <a:rPr lang="en-US" sz="1800" dirty="0"/>
              <a:t>Administration innovation strategies</a:t>
            </a:r>
          </a:p>
          <a:p>
            <a:r>
              <a:rPr lang="en-US" sz="1800" dirty="0"/>
              <a:t>Align fees with the full cost of products and services</a:t>
            </a:r>
          </a:p>
          <a:p>
            <a:r>
              <a:rPr lang="en-US" sz="1800" dirty="0"/>
              <a:t>Set fees to facilitate the effective administration of the </a:t>
            </a:r>
            <a:r>
              <a:rPr lang="en-US" sz="1800" dirty="0" smtClean="0"/>
              <a:t>patent and trademark system</a:t>
            </a:r>
          </a:p>
          <a:p>
            <a:r>
              <a:rPr lang="en-US" sz="1800" dirty="0" smtClean="0"/>
              <a:t>Offer </a:t>
            </a:r>
            <a:r>
              <a:rPr lang="en-US" sz="1800" dirty="0"/>
              <a:t>application processing </a:t>
            </a:r>
            <a:r>
              <a:rPr lang="en-US" sz="1800" dirty="0" smtClean="0"/>
              <a:t>options</a:t>
            </a:r>
          </a:p>
          <a:p>
            <a:endParaRPr lang="en-US" sz="900" dirty="0"/>
          </a:p>
          <a:p>
            <a:pPr marL="0" indent="0">
              <a:buNone/>
            </a:pPr>
            <a:r>
              <a:rPr lang="en-US" sz="1800" dirty="0" smtClean="0"/>
              <a:t>As part of biennial </a:t>
            </a:r>
            <a:r>
              <a:rPr lang="en-US" sz="1800" dirty="0"/>
              <a:t>f</a:t>
            </a:r>
            <a:r>
              <a:rPr lang="en-US" sz="1800" dirty="0" smtClean="0"/>
              <a:t>ee reviews, </a:t>
            </a:r>
            <a:r>
              <a:rPr lang="en-US" sz="1800" dirty="0"/>
              <a:t>the </a:t>
            </a:r>
            <a:r>
              <a:rPr lang="en-US" sz="1800" dirty="0" smtClean="0"/>
              <a:t>USPTO follows the </a:t>
            </a:r>
            <a:r>
              <a:rPr lang="en-US" sz="1800" dirty="0"/>
              <a:t>defined </a:t>
            </a:r>
            <a:r>
              <a:rPr lang="en-US" sz="1800" dirty="0" smtClean="0"/>
              <a:t>fee </a:t>
            </a:r>
            <a:r>
              <a:rPr lang="en-US" sz="1800" dirty="0"/>
              <a:t>structure philosophy, </a:t>
            </a:r>
            <a:r>
              <a:rPr lang="en-US" sz="1800" dirty="0" smtClean="0"/>
              <a:t>including the </a:t>
            </a:r>
            <a:r>
              <a:rPr lang="en-US" sz="1800" dirty="0"/>
              <a:t>goal, objectives, and guiding principles. The </a:t>
            </a:r>
            <a:r>
              <a:rPr lang="en-US" sz="1800" dirty="0" smtClean="0"/>
              <a:t>most recent biennial </a:t>
            </a:r>
            <a:r>
              <a:rPr lang="en-US" sz="1800" dirty="0"/>
              <a:t>fee review has resulted in the </a:t>
            </a:r>
            <a:r>
              <a:rPr lang="en-US" sz="1800" dirty="0" smtClean="0"/>
              <a:t>patent </a:t>
            </a:r>
            <a:r>
              <a:rPr lang="en-US" sz="1800" dirty="0"/>
              <a:t>fee </a:t>
            </a:r>
            <a:r>
              <a:rPr lang="en-US" sz="1800" dirty="0" smtClean="0"/>
              <a:t>proposal </a:t>
            </a:r>
            <a:r>
              <a:rPr lang="en-US" sz="1800" dirty="0"/>
              <a:t>addressed in this briefing. </a:t>
            </a:r>
            <a:endParaRPr lang="en-US" sz="1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374303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53340" y="222514"/>
            <a:ext cx="7162800" cy="625211"/>
          </a:xfrm>
        </p:spPr>
        <p:txBody>
          <a:bodyPr>
            <a:normAutofit fontScale="90000"/>
          </a:bodyPr>
          <a:lstStyle/>
          <a:p>
            <a:pPr eaLnBrk="1" hangingPunct="1"/>
            <a:r>
              <a:rPr lang="en-US" sz="4000" dirty="0" smtClean="0"/>
              <a:t>Fee Structure Philosophy</a:t>
            </a:r>
            <a:endParaRPr lang="en-US" sz="4000" baseline="60000" dirty="0" smtClean="0"/>
          </a:p>
        </p:txBody>
      </p:sp>
      <p:grpSp>
        <p:nvGrpSpPr>
          <p:cNvPr id="3" name="Group 2" title="Guiding Principles"/>
          <p:cNvGrpSpPr/>
          <p:nvPr/>
        </p:nvGrpSpPr>
        <p:grpSpPr>
          <a:xfrm>
            <a:off x="6990715" y="69452"/>
            <a:ext cx="2001838" cy="858573"/>
            <a:chOff x="6975475" y="282575"/>
            <a:chExt cx="2001838" cy="1030288"/>
          </a:xfrm>
        </p:grpSpPr>
        <p:sp>
          <p:nvSpPr>
            <p:cNvPr id="34820" name="AutoShape 3"/>
            <p:cNvSpPr>
              <a:spLocks noChangeArrowheads="1"/>
            </p:cNvSpPr>
            <p:nvPr/>
          </p:nvSpPr>
          <p:spPr bwMode="auto">
            <a:xfrm>
              <a:off x="6975475" y="282575"/>
              <a:ext cx="2001838" cy="1030288"/>
            </a:xfrm>
            <a:prstGeom prst="roundRect">
              <a:avLst>
                <a:gd name="adj" fmla="val 16667"/>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r>
                <a:rPr lang="en-US" sz="1500" b="1" dirty="0">
                  <a:solidFill>
                    <a:srgbClr val="FF0000"/>
                  </a:solidFill>
                </a:rPr>
                <a:t>Guiding Principles   </a:t>
              </a:r>
              <a:endParaRPr lang="en-US" sz="1100" b="1" dirty="0">
                <a:solidFill>
                  <a:srgbClr val="FF0000"/>
                </a:solidFill>
              </a:endParaRPr>
            </a:p>
            <a:p>
              <a:pPr algn="ctr">
                <a:spcBef>
                  <a:spcPct val="0"/>
                </a:spcBef>
              </a:pPr>
              <a:endParaRPr lang="en-US" sz="600" b="1" dirty="0"/>
            </a:p>
            <a:p>
              <a:pPr>
                <a:spcBef>
                  <a:spcPct val="0"/>
                </a:spcBef>
              </a:pPr>
              <a:r>
                <a:rPr lang="en-US" sz="1000" b="1" dirty="0" smtClean="0">
                  <a:solidFill>
                    <a:srgbClr val="00246C"/>
                  </a:solidFill>
                </a:rPr>
                <a:t>Self-Sustaining</a:t>
              </a:r>
              <a:r>
                <a:rPr lang="en-US" sz="1000" b="1" dirty="0">
                  <a:solidFill>
                    <a:srgbClr val="00246C"/>
                  </a:solidFill>
                </a:rPr>
                <a:t>	</a:t>
              </a:r>
              <a:r>
                <a:rPr lang="en-US" sz="1000" b="1" dirty="0" smtClean="0">
                  <a:solidFill>
                    <a:srgbClr val="00246C"/>
                  </a:solidFill>
                </a:rPr>
                <a:t>   Transparent</a:t>
              </a:r>
              <a:endParaRPr lang="en-US" sz="1000" b="1" dirty="0">
                <a:solidFill>
                  <a:srgbClr val="00246C"/>
                </a:solidFill>
              </a:endParaRPr>
            </a:p>
            <a:p>
              <a:pPr>
                <a:spcBef>
                  <a:spcPct val="0"/>
                </a:spcBef>
              </a:pPr>
              <a:r>
                <a:rPr lang="en-US" sz="1000" b="1" dirty="0">
                  <a:solidFill>
                    <a:srgbClr val="00246C"/>
                  </a:solidFill>
                </a:rPr>
                <a:t>Streamlined	</a:t>
              </a:r>
              <a:r>
                <a:rPr lang="en-US" sz="1000" b="1" dirty="0" smtClean="0">
                  <a:solidFill>
                    <a:srgbClr val="00246C"/>
                  </a:solidFill>
                </a:rPr>
                <a:t>    Balanced</a:t>
              </a:r>
              <a:endParaRPr lang="en-US" sz="1000" b="1" dirty="0">
                <a:solidFill>
                  <a:srgbClr val="00246C"/>
                </a:solidFill>
              </a:endParaRPr>
            </a:p>
            <a:p>
              <a:pPr>
                <a:spcBef>
                  <a:spcPct val="0"/>
                </a:spcBef>
              </a:pPr>
              <a:r>
                <a:rPr lang="en-US" sz="1000" b="1" dirty="0">
                  <a:solidFill>
                    <a:srgbClr val="00246C"/>
                  </a:solidFill>
                </a:rPr>
                <a:t>Dynamic	</a:t>
              </a:r>
              <a:r>
                <a:rPr lang="en-US" sz="1000" b="1" dirty="0" smtClean="0">
                  <a:solidFill>
                    <a:srgbClr val="00246C"/>
                  </a:solidFill>
                </a:rPr>
                <a:t>    Agile</a:t>
              </a:r>
              <a:endParaRPr lang="en-US" sz="1000" b="1" dirty="0">
                <a:solidFill>
                  <a:srgbClr val="00246C"/>
                </a:solidFill>
              </a:endParaRPr>
            </a:p>
          </p:txBody>
        </p:sp>
        <p:sp>
          <p:nvSpPr>
            <p:cNvPr id="34821" name="AutoShape 4"/>
            <p:cNvSpPr>
              <a:spLocks noChangeArrowheads="1"/>
            </p:cNvSpPr>
            <p:nvPr/>
          </p:nvSpPr>
          <p:spPr bwMode="auto">
            <a:xfrm>
              <a:off x="7032625" y="339725"/>
              <a:ext cx="1887538" cy="285750"/>
            </a:xfrm>
            <a:prstGeom prst="roundRect">
              <a:avLst>
                <a:gd name="adj" fmla="val 25000"/>
              </a:avLst>
            </a:prstGeom>
            <a:solidFill>
              <a:srgbClr val="00246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Guiding Principles</a:t>
              </a:r>
            </a:p>
          </p:txBody>
        </p:sp>
      </p:grpSp>
      <p:grpSp>
        <p:nvGrpSpPr>
          <p:cNvPr id="4" name="Group 3" descr="- The goals of Fee Setting is to provide sufficient financial resources to facilitate the effective administration of the United States Intellectual Property System&#10;- The objectives of the Fee Setting Structure are to &#10;1) Promote Administration Innovation Strategies&#10;a. Promoting competitive markets that spur productive entrepreneurship; &#10;b. Fostering innovation that will lead to technologies of the future; and &#10;c. Encouraging high-growth and innovation-based small business entrepreneurship.  &#10;(* Small entrepreneur subsidy * Easy entry * Certain amount of back-end subsidy *)&#10;2) Align fees with the full cost of products and services.&#10;- Analyzing the full cost of USPTO processes compared to the fee amount. &#10;- Aggregate fees should recover the full prospective cost of aggregate costs of the patent or trademark business. &#10;- Total fees should be sufficient to address workload input on a steady-state basis, plus the necessary costs to achieve strategic objectives such as reducing the backlog, process improvements, multi-year initiatives, capital improvements, and maintain an operating reserve.&#10;3) Set fees to facilitate the effective administration of the patent and trademark system&#10;a. submitting applications or taking actions which help to facilitate efficient processing; &#10;b. encouraging the prompt conclusion of application prosecution; or &#10;c. recovering costs for actions that are strenuous on the patent and trademark systems (i.e., increased fees for certain rework, large applications, missing parts).&#10;4) Other application processing options&#10;a. Setting fees for certain processes that provide special (unique) value or advantages for the applicant.  &#10;b. Includes processing choices such as trademark filings via paper, TEAS, TEAS Plus, or TEAS RF.&#10;" title="Fee Structure Philosophy"/>
          <p:cNvGrpSpPr/>
          <p:nvPr/>
        </p:nvGrpSpPr>
        <p:grpSpPr>
          <a:xfrm>
            <a:off x="152400" y="1052142"/>
            <a:ext cx="8839200" cy="4363597"/>
            <a:chOff x="152400" y="1427162"/>
            <a:chExt cx="8839200" cy="5236316"/>
          </a:xfrm>
        </p:grpSpPr>
        <p:sp>
          <p:nvSpPr>
            <p:cNvPr id="34822" name="AutoShape 5"/>
            <p:cNvSpPr>
              <a:spLocks noChangeArrowheads="1"/>
            </p:cNvSpPr>
            <p:nvPr/>
          </p:nvSpPr>
          <p:spPr bwMode="auto">
            <a:xfrm>
              <a:off x="1711325" y="1655763"/>
              <a:ext cx="7265988" cy="4862512"/>
            </a:xfrm>
            <a:prstGeom prst="rightArrow">
              <a:avLst>
                <a:gd name="adj1" fmla="val 84926"/>
                <a:gd name="adj2" fmla="val 14701"/>
              </a:avLst>
            </a:prstGeom>
            <a:gradFill rotWithShape="1">
              <a:gsLst>
                <a:gs pos="0">
                  <a:schemeClr val="bg1"/>
                </a:gs>
                <a:gs pos="100000">
                  <a:srgbClr val="C0C0C0"/>
                </a:gs>
              </a:gsLst>
              <a:lin ang="0" scaled="1"/>
            </a:gradFill>
            <a:ln w="25400">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23" name="AutoShape 6"/>
            <p:cNvSpPr>
              <a:spLocks noChangeArrowheads="1"/>
            </p:cNvSpPr>
            <p:nvPr/>
          </p:nvSpPr>
          <p:spPr bwMode="auto">
            <a:xfrm>
              <a:off x="1711325" y="1427163"/>
              <a:ext cx="6407150" cy="514350"/>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marL="233363">
                <a:spcBef>
                  <a:spcPct val="0"/>
                </a:spcBef>
                <a:tabLst>
                  <a:tab pos="258763" algn="l"/>
                </a:tabLst>
              </a:pPr>
              <a:r>
                <a:rPr lang="en-US" sz="1200" b="1" dirty="0" smtClean="0">
                  <a:solidFill>
                    <a:srgbClr val="00246C"/>
                  </a:solidFill>
                </a:rPr>
                <a:t>Provide </a:t>
              </a:r>
              <a:r>
                <a:rPr lang="en-US" sz="1200" b="1" dirty="0">
                  <a:solidFill>
                    <a:srgbClr val="00246C"/>
                  </a:solidFill>
                </a:rPr>
                <a:t>sufficient financial resources to facilitate the effective administration of </a:t>
              </a:r>
              <a:r>
                <a:rPr lang="en-US" sz="1200" b="1" dirty="0" smtClean="0">
                  <a:solidFill>
                    <a:srgbClr val="00246C"/>
                  </a:solidFill>
                </a:rPr>
                <a:t>    the </a:t>
              </a:r>
              <a:r>
                <a:rPr lang="en-US" sz="1200" b="1" dirty="0">
                  <a:solidFill>
                    <a:srgbClr val="00246C"/>
                  </a:solidFill>
                </a:rPr>
                <a:t>United States intellectual property system.</a:t>
              </a:r>
            </a:p>
            <a:p>
              <a:pPr marL="233363">
                <a:spcBef>
                  <a:spcPct val="0"/>
                </a:spcBef>
                <a:tabLst>
                  <a:tab pos="258763" algn="l"/>
                </a:tabLst>
              </a:pPr>
              <a:endParaRPr lang="en-US" sz="400" b="1" dirty="0">
                <a:solidFill>
                  <a:srgbClr val="00246C"/>
                </a:solidFill>
              </a:endParaRPr>
            </a:p>
          </p:txBody>
        </p:sp>
        <p:sp>
          <p:nvSpPr>
            <p:cNvPr id="34824" name="AutoShape 7"/>
            <p:cNvSpPr>
              <a:spLocks noChangeArrowheads="1"/>
            </p:cNvSpPr>
            <p:nvPr/>
          </p:nvSpPr>
          <p:spPr bwMode="auto">
            <a:xfrm rot="10800000">
              <a:off x="1711325" y="1427162"/>
              <a:ext cx="342900" cy="5143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68634" tIns="34317" rIns="68634" bIns="34317" anchor="ctr"/>
            <a:lstStyle/>
            <a:p>
              <a:pPr algn="ctr">
                <a:spcBef>
                  <a:spcPct val="0"/>
                </a:spcBef>
              </a:pPr>
              <a:r>
                <a:rPr lang="en-US" sz="1500" b="1" dirty="0">
                  <a:solidFill>
                    <a:srgbClr val="FF0000"/>
                  </a:solidFill>
                </a:rPr>
                <a:t>Goal</a:t>
              </a:r>
            </a:p>
          </p:txBody>
        </p:sp>
        <p:sp>
          <p:nvSpPr>
            <p:cNvPr id="34825" name="AutoShape 8"/>
            <p:cNvSpPr>
              <a:spLocks noChangeArrowheads="1"/>
            </p:cNvSpPr>
            <p:nvPr/>
          </p:nvSpPr>
          <p:spPr bwMode="auto">
            <a:xfrm>
              <a:off x="152400" y="2017713"/>
              <a:ext cx="1447800" cy="4154487"/>
            </a:xfrm>
            <a:prstGeom prst="roundRect">
              <a:avLst>
                <a:gd name="adj" fmla="val 16667"/>
              </a:avLst>
            </a:prstGeom>
            <a:solidFill>
              <a:schemeClr val="bg1"/>
            </a:solidFill>
            <a:ln w="25400">
              <a:solidFill>
                <a:srgbClr val="00246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nchorCtr="1"/>
            <a:lstStyle/>
            <a:p>
              <a:pPr algn="ctr">
                <a:spcBef>
                  <a:spcPct val="0"/>
                </a:spcBef>
                <a:buSzPct val="75000"/>
                <a:buFont typeface="Wingdings" pitchFamily="2" charset="2"/>
                <a:buNone/>
              </a:pPr>
              <a:endParaRPr lang="en-US" sz="1100" b="1" dirty="0"/>
            </a:p>
          </p:txBody>
        </p:sp>
        <p:sp>
          <p:nvSpPr>
            <p:cNvPr id="34826" name="AutoShape 9"/>
            <p:cNvSpPr>
              <a:spLocks noChangeArrowheads="1"/>
            </p:cNvSpPr>
            <p:nvPr/>
          </p:nvSpPr>
          <p:spPr bwMode="auto">
            <a:xfrm>
              <a:off x="260350" y="2130425"/>
              <a:ext cx="126365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Objectives</a:t>
              </a:r>
            </a:p>
          </p:txBody>
        </p:sp>
        <p:sp>
          <p:nvSpPr>
            <p:cNvPr id="34827" name="AutoShape 10"/>
            <p:cNvSpPr>
              <a:spLocks noChangeArrowheads="1"/>
            </p:cNvSpPr>
            <p:nvPr/>
          </p:nvSpPr>
          <p:spPr bwMode="auto">
            <a:xfrm>
              <a:off x="228600" y="3657599"/>
              <a:ext cx="1295400" cy="65836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Align fees with the  full cost of products and services.</a:t>
              </a:r>
            </a:p>
          </p:txBody>
        </p:sp>
        <p:sp>
          <p:nvSpPr>
            <p:cNvPr id="34828" name="AutoShape 11"/>
            <p:cNvSpPr>
              <a:spLocks noChangeArrowheads="1"/>
            </p:cNvSpPr>
            <p:nvPr/>
          </p:nvSpPr>
          <p:spPr bwMode="auto">
            <a:xfrm>
              <a:off x="228600" y="4439794"/>
              <a:ext cx="1295400" cy="921601"/>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smtClean="0">
                  <a:solidFill>
                    <a:schemeClr val="bg1"/>
                  </a:solidFill>
                </a:rPr>
                <a:t>Set fees to facilitate the effective administration of the patent and trademark systems.</a:t>
              </a:r>
              <a:endParaRPr lang="en-US" sz="850" b="1" dirty="0">
                <a:solidFill>
                  <a:schemeClr val="bg1"/>
                </a:solidFill>
              </a:endParaRPr>
            </a:p>
          </p:txBody>
        </p:sp>
        <p:sp>
          <p:nvSpPr>
            <p:cNvPr id="34829" name="AutoShape 12"/>
            <p:cNvSpPr>
              <a:spLocks noChangeArrowheads="1"/>
            </p:cNvSpPr>
            <p:nvPr/>
          </p:nvSpPr>
          <p:spPr bwMode="auto">
            <a:xfrm>
              <a:off x="236538" y="2581274"/>
              <a:ext cx="1287462" cy="811148"/>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Promote </a:t>
              </a:r>
              <a:r>
                <a:rPr lang="en-US" sz="850" b="1" dirty="0" smtClean="0">
                  <a:solidFill>
                    <a:schemeClr val="bg1"/>
                  </a:solidFill>
                </a:rPr>
                <a:t>Administration Innovation Strategies</a:t>
              </a:r>
              <a:endParaRPr lang="en-US" sz="850" b="1" dirty="0">
                <a:solidFill>
                  <a:schemeClr val="bg1"/>
                </a:solidFill>
              </a:endParaRPr>
            </a:p>
          </p:txBody>
        </p:sp>
        <p:sp>
          <p:nvSpPr>
            <p:cNvPr id="34830" name="AutoShape 13"/>
            <p:cNvSpPr>
              <a:spLocks noChangeArrowheads="1"/>
            </p:cNvSpPr>
            <p:nvPr/>
          </p:nvSpPr>
          <p:spPr bwMode="auto">
            <a:xfrm>
              <a:off x="228600" y="5543551"/>
              <a:ext cx="1295400" cy="4762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634" tIns="34317" rIns="68634" bIns="34317"/>
            <a:lstStyle/>
            <a:p>
              <a:pPr algn="ctr">
                <a:spcBef>
                  <a:spcPct val="0"/>
                </a:spcBef>
              </a:pPr>
              <a:r>
                <a:rPr lang="en-US" sz="850" b="1" dirty="0">
                  <a:solidFill>
                    <a:schemeClr val="bg1"/>
                  </a:solidFill>
                </a:rPr>
                <a:t>Offer application processing options.</a:t>
              </a:r>
            </a:p>
          </p:txBody>
        </p:sp>
        <p:sp>
          <p:nvSpPr>
            <p:cNvPr id="34831" name="AutoShape 12"/>
            <p:cNvSpPr>
              <a:spLocks noChangeArrowheads="1"/>
            </p:cNvSpPr>
            <p:nvPr/>
          </p:nvSpPr>
          <p:spPr bwMode="auto">
            <a:xfrm>
              <a:off x="1768476" y="6211888"/>
              <a:ext cx="6027738" cy="451590"/>
            </a:xfrm>
            <a:prstGeom prst="roundRect">
              <a:avLst>
                <a:gd name="adj" fmla="val 39694"/>
              </a:avLst>
            </a:prstGeom>
            <a:solidFill>
              <a:srgbClr val="A50021"/>
            </a:solidFill>
            <a:ln w="28575">
              <a:solidFill>
                <a:srgbClr val="00246C"/>
              </a:solidFill>
              <a:round/>
              <a:headEnd/>
              <a:tailEnd/>
            </a:ln>
          </p:spPr>
          <p:txBody>
            <a:bodyPr wrap="square" lIns="42883" tIns="21442" rIns="42883" bIns="21442">
              <a:spAutoFit/>
            </a:bodyPr>
            <a:lstStyle/>
            <a:p>
              <a:pPr algn="ctr" defTabSz="1019175">
                <a:spcBef>
                  <a:spcPct val="0"/>
                </a:spcBef>
              </a:pPr>
              <a:r>
                <a:rPr lang="en-US" sz="1600" b="1" dirty="0">
                  <a:solidFill>
                    <a:schemeClr val="bg1"/>
                  </a:solidFill>
                  <a:cs typeface="Arial" charset="0"/>
                </a:rPr>
                <a:t>“Innovation      IP Protection      Jobs      Economic Growth” </a:t>
              </a:r>
            </a:p>
          </p:txBody>
        </p:sp>
        <p:sp>
          <p:nvSpPr>
            <p:cNvPr id="34832" name="Line 15"/>
            <p:cNvSpPr>
              <a:spLocks noChangeShapeType="1"/>
            </p:cNvSpPr>
            <p:nvPr/>
          </p:nvSpPr>
          <p:spPr bwMode="auto">
            <a:xfrm>
              <a:off x="1752600" y="4416553"/>
              <a:ext cx="7086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3" name="Line 16"/>
            <p:cNvSpPr>
              <a:spLocks noChangeShapeType="1"/>
            </p:cNvSpPr>
            <p:nvPr/>
          </p:nvSpPr>
          <p:spPr bwMode="auto">
            <a:xfrm>
              <a:off x="1768475" y="6019800"/>
              <a:ext cx="6537325"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4" name="AutoShape 17"/>
            <p:cNvSpPr>
              <a:spLocks noChangeArrowheads="1"/>
            </p:cNvSpPr>
            <p:nvPr/>
          </p:nvSpPr>
          <p:spPr bwMode="auto">
            <a:xfrm>
              <a:off x="1752600" y="2112963"/>
              <a:ext cx="6553200" cy="285750"/>
            </a:xfrm>
            <a:prstGeom prst="roundRect">
              <a:avLst>
                <a:gd name="adj" fmla="val 25000"/>
              </a:avLst>
            </a:prstGeom>
            <a:solidFill>
              <a:srgbClr val="00246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634" tIns="34317" rIns="68634" bIns="34317" anchor="ctr"/>
            <a:lstStyle/>
            <a:p>
              <a:pPr algn="ctr">
                <a:spcBef>
                  <a:spcPct val="0"/>
                </a:spcBef>
              </a:pPr>
              <a:r>
                <a:rPr lang="en-US" sz="1500" b="1" dirty="0">
                  <a:solidFill>
                    <a:srgbClr val="FF0000"/>
                  </a:solidFill>
                </a:rPr>
                <a:t>Explanation of Objectives</a:t>
              </a:r>
            </a:p>
          </p:txBody>
        </p:sp>
        <p:sp>
          <p:nvSpPr>
            <p:cNvPr id="34835" name="Line 19"/>
            <p:cNvSpPr>
              <a:spLocks noChangeShapeType="1"/>
            </p:cNvSpPr>
            <p:nvPr/>
          </p:nvSpPr>
          <p:spPr bwMode="auto">
            <a:xfrm>
              <a:off x="1752600" y="2514600"/>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36" name="Line 20"/>
            <p:cNvSpPr>
              <a:spLocks noChangeShapeType="1"/>
            </p:cNvSpPr>
            <p:nvPr/>
          </p:nvSpPr>
          <p:spPr bwMode="auto">
            <a:xfrm>
              <a:off x="1752600" y="3505200"/>
              <a:ext cx="70104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005" name="Text Box 21"/>
            <p:cNvSpPr txBox="1">
              <a:spLocks noChangeArrowheads="1"/>
            </p:cNvSpPr>
            <p:nvPr/>
          </p:nvSpPr>
          <p:spPr bwMode="auto">
            <a:xfrm>
              <a:off x="1768476" y="2544763"/>
              <a:ext cx="6970712"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spcBef>
                  <a:spcPts val="300"/>
                </a:spcBef>
                <a:defRPr/>
              </a:pPr>
              <a:r>
                <a:rPr lang="en-US" dirty="0" smtClean="0">
                  <a:solidFill>
                    <a:srgbClr val="00246C"/>
                  </a:solidFill>
                </a:rPr>
                <a:t>Promoting competitive markets that spur productive entrepreneurship; </a:t>
              </a:r>
            </a:p>
            <a:p>
              <a:pPr eaLnBrk="1" hangingPunct="1">
                <a:spcBef>
                  <a:spcPts val="300"/>
                </a:spcBef>
                <a:defRPr/>
              </a:pPr>
              <a:r>
                <a:rPr lang="en-US" dirty="0" smtClean="0">
                  <a:solidFill>
                    <a:srgbClr val="00246C"/>
                  </a:solidFill>
                </a:rPr>
                <a:t>Fostering innovation that will lead to technologies of the future; and </a:t>
              </a:r>
            </a:p>
            <a:p>
              <a:pPr eaLnBrk="1" hangingPunct="1">
                <a:spcBef>
                  <a:spcPts val="300"/>
                </a:spcBef>
                <a:defRPr/>
              </a:pPr>
              <a:r>
                <a:rPr lang="en-US" dirty="0" smtClean="0">
                  <a:solidFill>
                    <a:srgbClr val="00246C"/>
                  </a:solidFill>
                </a:rPr>
                <a:t>Encouraging high-growth and innovation-based small business entrepreneurship.  </a:t>
              </a:r>
            </a:p>
            <a:p>
              <a:pPr eaLnBrk="1" hangingPunct="1">
                <a:defRPr/>
              </a:pPr>
              <a:r>
                <a:rPr lang="en-US" dirty="0" smtClean="0">
                  <a:solidFill>
                    <a:srgbClr val="00246C"/>
                  </a:solidFill>
                </a:rPr>
                <a:t>* Small entrepreneur subsidy * Easy entry * Certain amount of back-end subsidy *</a:t>
              </a:r>
            </a:p>
          </p:txBody>
        </p:sp>
        <p:sp>
          <p:nvSpPr>
            <p:cNvPr id="34838" name="Text Box 22"/>
            <p:cNvSpPr txBox="1">
              <a:spLocks noChangeArrowheads="1"/>
            </p:cNvSpPr>
            <p:nvPr/>
          </p:nvSpPr>
          <p:spPr bwMode="auto">
            <a:xfrm>
              <a:off x="1752600" y="3557588"/>
              <a:ext cx="723900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Analyzing the full cost of USPTO processes compared to the fee amount. </a:t>
              </a:r>
            </a:p>
            <a:p>
              <a:pPr eaLnBrk="1" hangingPunct="1"/>
              <a:r>
                <a:rPr lang="en-US" dirty="0">
                  <a:solidFill>
                    <a:srgbClr val="00246C"/>
                  </a:solidFill>
                </a:rPr>
                <a:t>Aggregate fees should recover the full prospective cost of aggregate costs of the patent or trademark business. </a:t>
              </a:r>
            </a:p>
            <a:p>
              <a:pPr eaLnBrk="1" hangingPunct="1"/>
              <a:r>
                <a:rPr lang="en-US" dirty="0">
                  <a:solidFill>
                    <a:srgbClr val="00246C"/>
                  </a:solidFill>
                </a:rPr>
                <a:t>Total fees should be sufficient to address workload input on a </a:t>
              </a:r>
              <a:r>
                <a:rPr lang="en-US" dirty="0" smtClean="0">
                  <a:solidFill>
                    <a:srgbClr val="00246C"/>
                  </a:solidFill>
                </a:rPr>
                <a:t>steady-state </a:t>
              </a:r>
              <a:r>
                <a:rPr lang="en-US" dirty="0">
                  <a:solidFill>
                    <a:srgbClr val="00246C"/>
                  </a:solidFill>
                </a:rPr>
                <a:t>basis, plus the necessary costs to achieve strategic objectives such as reducing the backlog, process improvements, </a:t>
              </a:r>
              <a:r>
                <a:rPr lang="en-US" dirty="0" smtClean="0">
                  <a:solidFill>
                    <a:srgbClr val="00246C"/>
                  </a:solidFill>
                </a:rPr>
                <a:t>multi-year </a:t>
              </a:r>
              <a:r>
                <a:rPr lang="en-US" dirty="0">
                  <a:solidFill>
                    <a:srgbClr val="00246C"/>
                  </a:solidFill>
                </a:rPr>
                <a:t>initiatives, capital improvements, and maintain an operating reserve.</a:t>
              </a:r>
            </a:p>
          </p:txBody>
        </p:sp>
        <p:sp>
          <p:nvSpPr>
            <p:cNvPr id="825367" name="AutoShape 23"/>
            <p:cNvSpPr>
              <a:spLocks noChangeArrowheads="1"/>
            </p:cNvSpPr>
            <p:nvPr/>
          </p:nvSpPr>
          <p:spPr bwMode="auto">
            <a:xfrm>
              <a:off x="554767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8" name="AutoShape 24"/>
            <p:cNvSpPr>
              <a:spLocks noChangeArrowheads="1"/>
            </p:cNvSpPr>
            <p:nvPr/>
          </p:nvSpPr>
          <p:spPr bwMode="auto">
            <a:xfrm>
              <a:off x="3176587" y="6360059"/>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25369" name="AutoShape 25"/>
            <p:cNvSpPr>
              <a:spLocks noChangeArrowheads="1"/>
            </p:cNvSpPr>
            <p:nvPr/>
          </p:nvSpPr>
          <p:spPr bwMode="auto">
            <a:xfrm>
              <a:off x="4782345" y="6357292"/>
              <a:ext cx="168275" cy="173038"/>
            </a:xfrm>
            <a:prstGeom prst="star5">
              <a:avLst/>
            </a:prstGeom>
            <a:solidFill>
              <a:schemeClr val="bg1"/>
            </a:solidFill>
            <a:ln w="9525">
              <a:solidFill>
                <a:srgbClr val="0024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34842" name="Text Box 26"/>
            <p:cNvSpPr txBox="1">
              <a:spLocks noChangeArrowheads="1"/>
            </p:cNvSpPr>
            <p:nvPr/>
          </p:nvSpPr>
          <p:spPr bwMode="auto">
            <a:xfrm>
              <a:off x="1752600" y="4419599"/>
              <a:ext cx="6765925"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marL="0" indent="0" eaLnBrk="1" hangingPunct="1">
                <a:spcBef>
                  <a:spcPts val="300"/>
                </a:spcBef>
              </a:pPr>
              <a:r>
                <a:rPr lang="en-US" dirty="0">
                  <a:solidFill>
                    <a:srgbClr val="00246C"/>
                  </a:solidFill>
                </a:rPr>
                <a:t>S</a:t>
              </a:r>
              <a:r>
                <a:rPr lang="en-US" dirty="0" smtClean="0">
                  <a:solidFill>
                    <a:srgbClr val="00246C"/>
                  </a:solidFill>
                </a:rPr>
                <a:t>ubmitting </a:t>
              </a:r>
              <a:r>
                <a:rPr lang="en-US" dirty="0">
                  <a:solidFill>
                    <a:srgbClr val="00246C"/>
                  </a:solidFill>
                </a:rPr>
                <a:t>applications or taking actions which help to facilitate efficient processing; </a:t>
              </a:r>
            </a:p>
            <a:p>
              <a:pPr marL="0" indent="0" eaLnBrk="1" hangingPunct="1">
                <a:spcBef>
                  <a:spcPts val="300"/>
                </a:spcBef>
              </a:pPr>
              <a:r>
                <a:rPr lang="en-US" dirty="0">
                  <a:solidFill>
                    <a:srgbClr val="00246C"/>
                  </a:solidFill>
                </a:rPr>
                <a:t>E</a:t>
              </a:r>
              <a:r>
                <a:rPr lang="en-US" dirty="0" smtClean="0">
                  <a:solidFill>
                    <a:srgbClr val="00246C"/>
                  </a:solidFill>
                </a:rPr>
                <a:t>ncouraging </a:t>
              </a:r>
              <a:r>
                <a:rPr lang="en-US" dirty="0">
                  <a:solidFill>
                    <a:srgbClr val="00246C"/>
                  </a:solidFill>
                </a:rPr>
                <a:t>the prompt conclusion of application prosecution; or </a:t>
              </a:r>
            </a:p>
            <a:p>
              <a:pPr marL="0" indent="0" eaLnBrk="1" hangingPunct="1">
                <a:spcBef>
                  <a:spcPts val="300"/>
                </a:spcBef>
              </a:pPr>
              <a:r>
                <a:rPr lang="en-US" dirty="0">
                  <a:solidFill>
                    <a:srgbClr val="00246C"/>
                  </a:solidFill>
                </a:rPr>
                <a:t>R</a:t>
              </a:r>
              <a:r>
                <a:rPr lang="en-US" dirty="0" smtClean="0">
                  <a:solidFill>
                    <a:srgbClr val="00246C"/>
                  </a:solidFill>
                </a:rPr>
                <a:t>ecovering </a:t>
              </a:r>
              <a:r>
                <a:rPr lang="en-US" dirty="0">
                  <a:solidFill>
                    <a:srgbClr val="00246C"/>
                  </a:solidFill>
                </a:rPr>
                <a:t>costs for actions that are strenuous on the patent and trademark systems (i.e., increased fees for certain rework, large applications, missing parts).</a:t>
              </a:r>
            </a:p>
          </p:txBody>
        </p:sp>
        <p:sp>
          <p:nvSpPr>
            <p:cNvPr id="34843" name="Line 27"/>
            <p:cNvSpPr>
              <a:spLocks noChangeShapeType="1"/>
            </p:cNvSpPr>
            <p:nvPr/>
          </p:nvSpPr>
          <p:spPr bwMode="auto">
            <a:xfrm>
              <a:off x="1744662" y="5373589"/>
              <a:ext cx="6705600" cy="0"/>
            </a:xfrm>
            <a:prstGeom prst="line">
              <a:avLst/>
            </a:prstGeom>
            <a:noFill/>
            <a:ln w="12700">
              <a:solidFill>
                <a:srgbClr val="00246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844" name="Text Box 28"/>
            <p:cNvSpPr txBox="1">
              <a:spLocks noChangeArrowheads="1"/>
            </p:cNvSpPr>
            <p:nvPr/>
          </p:nvSpPr>
          <p:spPr bwMode="auto">
            <a:xfrm>
              <a:off x="1768475" y="5486400"/>
              <a:ext cx="675005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dirty="0">
                  <a:solidFill>
                    <a:srgbClr val="00246C"/>
                  </a:solidFill>
                </a:rPr>
                <a:t>Setting fees for certain processes that provide special (unique) value or advantages for the applicant.  </a:t>
              </a:r>
            </a:p>
            <a:p>
              <a:pPr eaLnBrk="1" hangingPunct="1"/>
              <a:r>
                <a:rPr lang="en-US" dirty="0">
                  <a:solidFill>
                    <a:srgbClr val="00246C"/>
                  </a:solidFill>
                </a:rPr>
                <a:t>Includes processing choices such as prioritized examination (Track 1</a:t>
              </a:r>
              <a:r>
                <a:rPr lang="en-US" dirty="0" smtClean="0">
                  <a:solidFill>
                    <a:srgbClr val="00246C"/>
                  </a:solidFill>
                </a:rPr>
                <a:t>) and streamlined reexamination.</a:t>
              </a:r>
              <a:endParaRPr lang="en-US" dirty="0">
                <a:solidFill>
                  <a:srgbClr val="00246C"/>
                </a:solidFill>
              </a:endParaRPr>
            </a:p>
          </p:txBody>
        </p:sp>
      </p:grpSp>
      <p:sp>
        <p:nvSpPr>
          <p:cNvPr id="2" name="Slide Number Placeholder 1"/>
          <p:cNvSpPr>
            <a:spLocks noGrp="1"/>
          </p:cNvSpPr>
          <p:nvPr>
            <p:ph type="sldNum" sz="quarter" idx="12"/>
          </p:nvPr>
        </p:nvSpPr>
        <p:spPr>
          <a:xfrm>
            <a:off x="6559550" y="5290976"/>
            <a:ext cx="2133600" cy="303212"/>
          </a:xfrm>
        </p:spPr>
        <p:txBody>
          <a:bodyPr/>
          <a:lstStyle/>
          <a:p>
            <a:pPr>
              <a:defRPr/>
            </a:pPr>
            <a:fld id="{732D9057-2017-4437-8035-42EC81261837}" type="slidenum">
              <a:rPr lang="en-US" smtClean="0"/>
              <a:pPr>
                <a:defRPr/>
              </a:pPr>
              <a:t>17</a:t>
            </a:fld>
            <a:endParaRPr lang="en-US" dirty="0"/>
          </a:p>
        </p:txBody>
      </p:sp>
    </p:spTree>
    <p:extLst>
      <p:ext uri="{BB962C8B-B14F-4D97-AF65-F5344CB8AC3E}">
        <p14:creationId xmlns:p14="http://schemas.microsoft.com/office/powerpoint/2010/main" val="256276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48713"/>
            <a:ext cx="8229600" cy="952500"/>
          </a:xfrm>
        </p:spPr>
        <p:txBody>
          <a:bodyPr>
            <a:normAutofit/>
          </a:bodyPr>
          <a:lstStyle/>
          <a:p>
            <a:r>
              <a:rPr lang="en-US" sz="3600" dirty="0" smtClean="0"/>
              <a:t>Fee Setting Components</a:t>
            </a:r>
            <a:endParaRPr lang="en-US" sz="3600" dirty="0"/>
          </a:p>
        </p:txBody>
      </p:sp>
      <p:grpSp>
        <p:nvGrpSpPr>
          <p:cNvPr id="5" name="Diagram 3" descr="- Production Workloads&#10;- Economic Analysis&#10;- Legal and Policy Analysis&#10;- Strategic Planning&#10;- Budget Formulation&#10;- Historical ABI Cost&#10;" title="Fee Setting Components"/>
          <p:cNvGrpSpPr>
            <a:grpSpLocks/>
          </p:cNvGrpSpPr>
          <p:nvPr/>
        </p:nvGrpSpPr>
        <p:grpSpPr bwMode="auto">
          <a:xfrm>
            <a:off x="1244600" y="1509730"/>
            <a:ext cx="6261100" cy="3608388"/>
            <a:chOff x="1096" y="1021"/>
            <a:chExt cx="3944" cy="2273"/>
          </a:xfrm>
        </p:grpSpPr>
        <p:sp>
          <p:nvSpPr>
            <p:cNvPr id="6" name="_s1028"/>
            <p:cNvSpPr>
              <a:spLocks noChangeShapeType="1"/>
            </p:cNvSpPr>
            <p:nvPr/>
          </p:nvSpPr>
          <p:spPr bwMode="auto">
            <a:xfrm flipH="1" flipV="1">
              <a:off x="2319" y="1836"/>
              <a:ext cx="282" cy="163"/>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7" name="_s1029"/>
            <p:cNvSpPr>
              <a:spLocks noChangeArrowheads="1"/>
            </p:cNvSpPr>
            <p:nvPr/>
          </p:nvSpPr>
          <p:spPr bwMode="auto">
            <a:xfrm>
              <a:off x="1861" y="142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Historical ABI Cost</a:t>
              </a:r>
            </a:p>
          </p:txBody>
        </p:sp>
        <p:sp>
          <p:nvSpPr>
            <p:cNvPr id="8" name="_s1030"/>
            <p:cNvSpPr>
              <a:spLocks noChangeShapeType="1"/>
            </p:cNvSpPr>
            <p:nvPr/>
          </p:nvSpPr>
          <p:spPr bwMode="auto">
            <a:xfrm flipH="1">
              <a:off x="2319" y="2322"/>
              <a:ext cx="282"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9" name="_s1031"/>
            <p:cNvSpPr>
              <a:spLocks noChangeArrowheads="1"/>
            </p:cNvSpPr>
            <p:nvPr/>
          </p:nvSpPr>
          <p:spPr bwMode="auto">
            <a:xfrm>
              <a:off x="1873" y="2221"/>
              <a:ext cx="683"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Budget </a:t>
              </a:r>
              <a:r>
                <a:rPr lang="en-US" sz="1000" b="1" i="1" dirty="0">
                  <a:solidFill>
                    <a:schemeClr val="bg1"/>
                  </a:solidFill>
                  <a:latin typeface="Segoe UI" panose="020B0502040204020203" pitchFamily="34" charset="0"/>
                  <a:ea typeface="Segoe UI" panose="020B0502040204020203" pitchFamily="34" charset="0"/>
                  <a:cs typeface="Segoe UI" panose="020B0502040204020203" pitchFamily="34" charset="0"/>
                </a:rPr>
                <a:t>Formulation</a:t>
              </a:r>
            </a:p>
          </p:txBody>
        </p:sp>
        <p:sp>
          <p:nvSpPr>
            <p:cNvPr id="10" name="_s1032"/>
            <p:cNvSpPr>
              <a:spLocks noChangeShapeType="1"/>
            </p:cNvSpPr>
            <p:nvPr/>
          </p:nvSpPr>
          <p:spPr bwMode="auto">
            <a:xfrm>
              <a:off x="2880" y="2483"/>
              <a:ext cx="0" cy="325"/>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1" name="_s1033"/>
            <p:cNvSpPr>
              <a:spLocks noChangeArrowheads="1"/>
            </p:cNvSpPr>
            <p:nvPr/>
          </p:nvSpPr>
          <p:spPr bwMode="auto">
            <a:xfrm>
              <a:off x="2550" y="2646"/>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Strategic Planning</a:t>
              </a:r>
            </a:p>
          </p:txBody>
        </p:sp>
        <p:sp>
          <p:nvSpPr>
            <p:cNvPr id="12" name="_s1034"/>
            <p:cNvSpPr>
              <a:spLocks noChangeShapeType="1"/>
            </p:cNvSpPr>
            <p:nvPr/>
          </p:nvSpPr>
          <p:spPr bwMode="auto">
            <a:xfrm>
              <a:off x="3160" y="2322"/>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3" name="_s1035"/>
            <p:cNvSpPr>
              <a:spLocks noChangeArrowheads="1"/>
            </p:cNvSpPr>
            <p:nvPr/>
          </p:nvSpPr>
          <p:spPr bwMode="auto">
            <a:xfrm>
              <a:off x="3207" y="224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Legal &amp; Policy Analysis</a:t>
              </a:r>
            </a:p>
          </p:txBody>
        </p:sp>
        <p:sp>
          <p:nvSpPr>
            <p:cNvPr id="14" name="_s1036"/>
            <p:cNvSpPr>
              <a:spLocks noChangeShapeType="1"/>
            </p:cNvSpPr>
            <p:nvPr/>
          </p:nvSpPr>
          <p:spPr bwMode="auto">
            <a:xfrm flipV="1">
              <a:off x="3160" y="1837"/>
              <a:ext cx="281" cy="162"/>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5" name="_s1037"/>
            <p:cNvSpPr>
              <a:spLocks noChangeArrowheads="1"/>
            </p:cNvSpPr>
            <p:nvPr/>
          </p:nvSpPr>
          <p:spPr bwMode="auto">
            <a:xfrm>
              <a:off x="3301" y="1420"/>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Economic Analysis</a:t>
              </a:r>
            </a:p>
          </p:txBody>
        </p:sp>
        <p:sp>
          <p:nvSpPr>
            <p:cNvPr id="16" name="_s1038"/>
            <p:cNvSpPr>
              <a:spLocks noChangeShapeType="1"/>
            </p:cNvSpPr>
            <p:nvPr/>
          </p:nvSpPr>
          <p:spPr bwMode="auto">
            <a:xfrm flipV="1">
              <a:off x="2880" y="1513"/>
              <a:ext cx="0" cy="324"/>
            </a:xfrm>
            <a:prstGeom prst="line">
              <a:avLst/>
            </a:prstGeom>
            <a:noFill/>
            <a:ln w="28575">
              <a:solidFill>
                <a:srgbClr val="00194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solidFill>
                  <a:schemeClr val="tx1"/>
                </a:solidFill>
              </a:endParaRPr>
            </a:p>
          </p:txBody>
        </p:sp>
        <p:sp>
          <p:nvSpPr>
            <p:cNvPr id="17" name="_s1039"/>
            <p:cNvSpPr>
              <a:spLocks noChangeArrowheads="1"/>
            </p:cNvSpPr>
            <p:nvPr/>
          </p:nvSpPr>
          <p:spPr bwMode="auto">
            <a:xfrm>
              <a:off x="2556" y="1021"/>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Production Workloads</a:t>
              </a:r>
            </a:p>
          </p:txBody>
        </p:sp>
        <p:sp>
          <p:nvSpPr>
            <p:cNvPr id="18" name="_s1040"/>
            <p:cNvSpPr>
              <a:spLocks noChangeArrowheads="1"/>
            </p:cNvSpPr>
            <p:nvPr/>
          </p:nvSpPr>
          <p:spPr bwMode="auto">
            <a:xfrm>
              <a:off x="2556" y="1837"/>
              <a:ext cx="648" cy="648"/>
            </a:xfrm>
            <a:prstGeom prst="ellipse">
              <a:avLst/>
            </a:prstGeom>
            <a:solidFill>
              <a:srgbClr val="00194C"/>
            </a:solidFill>
            <a:ln w="9525">
              <a:solidFill>
                <a:schemeClr val="tx1"/>
              </a:solidFill>
              <a:round/>
              <a:headEnd/>
              <a:tailEnd/>
            </a:ln>
          </p:spPr>
          <p:txBody>
            <a:bodyPr lIns="0" tIns="0" rIns="0" bIns="0" anchor="ctr"/>
            <a:lstStyle/>
            <a:p>
              <a:pPr algn="ctr">
                <a:spcBef>
                  <a:spcPct val="0"/>
                </a:spcBef>
              </a:pPr>
              <a:r>
                <a:rPr lang="en-US" sz="1050" b="1" i="1" dirty="0">
                  <a:solidFill>
                    <a:schemeClr val="bg1"/>
                  </a:solidFill>
                  <a:latin typeface="Segoe UI" panose="020B0502040204020203" pitchFamily="34" charset="0"/>
                  <a:ea typeface="Segoe UI" panose="020B0502040204020203" pitchFamily="34" charset="0"/>
                  <a:cs typeface="Segoe UI" panose="020B0502040204020203" pitchFamily="34" charset="0"/>
                </a:rPr>
                <a:t>Fee Setting</a:t>
              </a:r>
            </a:p>
          </p:txBody>
        </p:sp>
        <p:sp>
          <p:nvSpPr>
            <p:cNvPr id="19" name="Text Box 18"/>
            <p:cNvSpPr txBox="1">
              <a:spLocks noChangeArrowheads="1"/>
            </p:cNvSpPr>
            <p:nvPr/>
          </p:nvSpPr>
          <p:spPr bwMode="auto">
            <a:xfrm>
              <a:off x="1096" y="2309"/>
              <a:ext cx="111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Information from the established process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will</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provide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planned (prospective</a:t>
              </a:r>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cost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of sustaining and improving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USPTO.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should be set at a rate </a:t>
              </a:r>
              <a:endPar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recover the cost of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multi-year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budget plan.</a:t>
              </a:r>
            </a:p>
          </p:txBody>
        </p:sp>
        <p:sp>
          <p:nvSpPr>
            <p:cNvPr id="20" name="Line 19"/>
            <p:cNvSpPr>
              <a:spLocks noChangeShapeType="1"/>
            </p:cNvSpPr>
            <p:nvPr/>
          </p:nvSpPr>
          <p:spPr bwMode="auto">
            <a:xfrm flipV="1">
              <a:off x="3198" y="2137"/>
              <a:ext cx="1842" cy="24"/>
            </a:xfrm>
            <a:prstGeom prst="line">
              <a:avLst/>
            </a:prstGeom>
            <a:noFill/>
            <a:ln w="38100">
              <a:solidFill>
                <a:srgbClr val="A7A8AA"/>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solidFill>
                  <a:schemeClr val="tx1"/>
                </a:solidFill>
              </a:endParaRPr>
            </a:p>
          </p:txBody>
        </p:sp>
        <p:sp>
          <p:nvSpPr>
            <p:cNvPr id="21" name="Text Box 20"/>
            <p:cNvSpPr txBox="1">
              <a:spLocks noChangeArrowheads="1"/>
            </p:cNvSpPr>
            <p:nvPr/>
          </p:nvSpPr>
          <p:spPr bwMode="auto">
            <a:xfrm>
              <a:off x="3855" y="1203"/>
              <a:ext cx="952"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r" eaLnBrk="1" hangingPunct="1"/>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Economic data</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 data related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to 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elasticity</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of certain fees will provide a frame of reference for the balance between setting fees at certain amounts to achieve a desired impact on volumes</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algn="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 addition, calculate the more global economic impact of fee changes.</a:t>
              </a:r>
              <a:endPar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2" name="Text Box 21"/>
          <p:cNvSpPr txBox="1">
            <a:spLocks noChangeArrowheads="1"/>
          </p:cNvSpPr>
          <p:nvPr/>
        </p:nvSpPr>
        <p:spPr bwMode="auto">
          <a:xfrm>
            <a:off x="2346722" y="4934375"/>
            <a:ext cx="26205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Understanding USPTO</a:t>
            </a:r>
            <a:b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priorities and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plans for the </a:t>
            </a:r>
            <a:endPar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eaLnBrk="1" hangingPunct="1"/>
            <a:r>
              <a:rPr lang="en-US" sz="800" b="1" u="sng"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future</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permits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prospective fee amounts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to be set at the appropriate level to pay for achieving strategic objectives and improvements.</a:t>
            </a:r>
          </a:p>
        </p:txBody>
      </p:sp>
      <p:sp>
        <p:nvSpPr>
          <p:cNvPr id="23" name="Text Box 22"/>
          <p:cNvSpPr txBox="1">
            <a:spLocks noChangeArrowheads="1"/>
          </p:cNvSpPr>
          <p:nvPr/>
        </p:nvSpPr>
        <p:spPr bwMode="auto">
          <a:xfrm>
            <a:off x="1524001" y="2152668"/>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data output from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ABI cost analyses of 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will be used for the baseline historical cost.  </a:t>
            </a:r>
          </a:p>
        </p:txBody>
      </p:sp>
      <p:sp>
        <p:nvSpPr>
          <p:cNvPr id="24" name="AutoShape 23"/>
          <p:cNvSpPr>
            <a:spLocks noChangeArrowheads="1"/>
          </p:cNvSpPr>
          <p:nvPr/>
        </p:nvSpPr>
        <p:spPr bwMode="auto">
          <a:xfrm>
            <a:off x="7505700" y="2138398"/>
            <a:ext cx="1371600" cy="1524000"/>
          </a:xfrm>
          <a:prstGeom prst="foldedCorner">
            <a:avLst>
              <a:gd name="adj" fmla="val 24167"/>
            </a:avLst>
          </a:prstGeom>
          <a:solidFill>
            <a:srgbClr val="A7A8AA"/>
          </a:solidFill>
          <a:ln w="9525">
            <a:solidFill>
              <a:schemeClr val="accent2"/>
            </a:solidFill>
            <a:round/>
            <a:headEnd/>
            <a:tailEnd/>
          </a:ln>
          <a:effectLst/>
        </p:spPr>
        <p:txBody>
          <a:bodyPr lIns="45720" tIns="91440" rIns="45720" bIns="0" anchor="ctr"/>
          <a:lstStyle/>
          <a:p>
            <a:pPr algn="ctr">
              <a:spcBef>
                <a:spcPct val="0"/>
              </a:spcBef>
              <a:defRPr/>
            </a:pPr>
            <a:r>
              <a:rPr lang="en-US" sz="1600" b="1" dirty="0">
                <a:solidFill>
                  <a:schemeClr val="bg1"/>
                </a:solidFill>
              </a:rPr>
              <a:t>USPTO Fee </a:t>
            </a:r>
            <a:r>
              <a:rPr lang="en-US" sz="1600" b="1" dirty="0" smtClean="0">
                <a:solidFill>
                  <a:schemeClr val="bg1"/>
                </a:solidFill>
              </a:rPr>
              <a:t>Structure</a:t>
            </a:r>
            <a:endParaRPr lang="en-US" sz="1600" b="1" dirty="0">
              <a:solidFill>
                <a:schemeClr val="bg1"/>
              </a:solidFill>
            </a:endParaRPr>
          </a:p>
        </p:txBody>
      </p:sp>
      <p:sp>
        <p:nvSpPr>
          <p:cNvPr id="25" name="Text Box 24"/>
          <p:cNvSpPr txBox="1">
            <a:spLocks noChangeArrowheads="1"/>
          </p:cNvSpPr>
          <p:nvPr/>
        </p:nvSpPr>
        <p:spPr bwMode="auto">
          <a:xfrm>
            <a:off x="2514601" y="967231"/>
            <a:ext cx="317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u="sng" dirty="0">
                <a:solidFill>
                  <a:schemeClr val="tx1"/>
                </a:solidFill>
                <a:latin typeface="Segoe UI" panose="020B0502040204020203" pitchFamily="34" charset="0"/>
                <a:ea typeface="Segoe UI" panose="020B0502040204020203" pitchFamily="34" charset="0"/>
                <a:cs typeface="Segoe UI" panose="020B0502040204020203" pitchFamily="34" charset="0"/>
              </a:rPr>
              <a:t>examination production capacity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is the foundation for workload estimates related to the number of times a fee is expected to be collected in a given year.  The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relative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cost for the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examination capacity should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captured in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the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multi-year  budget plans</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                         fees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must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be set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 rate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to  unite the                                        appropriate balance</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p:txBody>
      </p:sp>
      <p:sp>
        <p:nvSpPr>
          <p:cNvPr id="26" name="Text Box 25"/>
          <p:cNvSpPr txBox="1">
            <a:spLocks noChangeArrowheads="1"/>
          </p:cNvSpPr>
          <p:nvPr/>
        </p:nvSpPr>
        <p:spPr bwMode="auto">
          <a:xfrm>
            <a:off x="5422900" y="3952228"/>
            <a:ext cx="1511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ctr" eaLnBrk="1" hangingPunct="1"/>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While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analyzing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the</a:t>
            </a:r>
          </a:p>
          <a:p>
            <a:pPr algn="ctr" eaLnBrk="1" hangingPunct="1"/>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8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relationships </a:t>
            </a:r>
            <a:r>
              <a:rPr lang="en-US"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between fees and operational processes, legal and/or policy expertise may be required.</a:t>
            </a:r>
          </a:p>
        </p:txBody>
      </p:sp>
      <p:sp>
        <p:nvSpPr>
          <p:cNvPr id="27" name="Text Box 26"/>
          <p:cNvSpPr txBox="1">
            <a:spLocks noChangeArrowheads="1"/>
          </p:cNvSpPr>
          <p:nvPr/>
        </p:nvSpPr>
        <p:spPr bwMode="auto">
          <a:xfrm>
            <a:off x="7505700" y="3846548"/>
            <a:ext cx="13716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chemeClr val="accent1"/>
                </a:solidFill>
                <a:latin typeface="Calibri" pitchFamily="34" charset="0"/>
              </a:defRPr>
            </a:lvl1pPr>
            <a:lvl2pPr marL="742950" indent="-285750" eaLnBrk="0" hangingPunct="0">
              <a:defRPr sz="1000">
                <a:solidFill>
                  <a:schemeClr val="accent1"/>
                </a:solidFill>
                <a:latin typeface="Calibri" pitchFamily="34" charset="0"/>
              </a:defRPr>
            </a:lvl2pPr>
            <a:lvl3pPr marL="1143000" indent="-228600" eaLnBrk="0" hangingPunct="0">
              <a:defRPr sz="1000">
                <a:solidFill>
                  <a:schemeClr val="accent1"/>
                </a:solidFill>
                <a:latin typeface="Calibri" pitchFamily="34" charset="0"/>
              </a:defRPr>
            </a:lvl3pPr>
            <a:lvl4pPr marL="1600200" indent="-228600" eaLnBrk="0" hangingPunct="0">
              <a:defRPr sz="1000">
                <a:solidFill>
                  <a:schemeClr val="accent1"/>
                </a:solidFill>
                <a:latin typeface="Calibri" pitchFamily="34" charset="0"/>
              </a:defRPr>
            </a:lvl4pPr>
            <a:lvl5pPr marL="2057400" indent="-228600" eaLnBrk="0" hangingPunct="0">
              <a:defRPr sz="1000">
                <a:solidFill>
                  <a:schemeClr val="accent1"/>
                </a:solidFill>
                <a:latin typeface="Calibri" pitchFamily="34" charset="0"/>
              </a:defRPr>
            </a:lvl5pPr>
            <a:lvl6pPr marL="2514600" indent="-228600" eaLnBrk="0" fontAlgn="base" hangingPunct="0">
              <a:spcBef>
                <a:spcPct val="50000"/>
              </a:spcBef>
              <a:spcAft>
                <a:spcPct val="0"/>
              </a:spcAft>
              <a:defRPr sz="1000">
                <a:solidFill>
                  <a:schemeClr val="accent1"/>
                </a:solidFill>
                <a:latin typeface="Calibri" pitchFamily="34" charset="0"/>
              </a:defRPr>
            </a:lvl6pPr>
            <a:lvl7pPr marL="2971800" indent="-228600" eaLnBrk="0" fontAlgn="base" hangingPunct="0">
              <a:spcBef>
                <a:spcPct val="50000"/>
              </a:spcBef>
              <a:spcAft>
                <a:spcPct val="0"/>
              </a:spcAft>
              <a:defRPr sz="1000">
                <a:solidFill>
                  <a:schemeClr val="accent1"/>
                </a:solidFill>
                <a:latin typeface="Calibri" pitchFamily="34" charset="0"/>
              </a:defRPr>
            </a:lvl7pPr>
            <a:lvl8pPr marL="3429000" indent="-228600" eaLnBrk="0" fontAlgn="base" hangingPunct="0">
              <a:spcBef>
                <a:spcPct val="50000"/>
              </a:spcBef>
              <a:spcAft>
                <a:spcPct val="0"/>
              </a:spcAft>
              <a:defRPr sz="1000">
                <a:solidFill>
                  <a:schemeClr val="accent1"/>
                </a:solidFill>
                <a:latin typeface="Calibri" pitchFamily="34" charset="0"/>
              </a:defRPr>
            </a:lvl8pPr>
            <a:lvl9pPr marL="3886200" indent="-228600" eaLnBrk="0" fontAlgn="base" hangingPunct="0">
              <a:spcBef>
                <a:spcPct val="50000"/>
              </a:spcBef>
              <a:spcAft>
                <a:spcPct val="0"/>
              </a:spcAft>
              <a:defRPr sz="1000">
                <a:solidFill>
                  <a:schemeClr val="accent1"/>
                </a:solidFill>
                <a:latin typeface="Calibri" pitchFamily="34" charset="0"/>
              </a:defRPr>
            </a:lvl9pPr>
          </a:lstStyle>
          <a:p>
            <a:pPr algn="ctr" eaLnBrk="1" hangingPunct="1"/>
            <a:r>
              <a:rPr lang="en-US" sz="900" b="1" dirty="0">
                <a:solidFill>
                  <a:schemeClr val="tx1"/>
                </a:solidFill>
              </a:rPr>
              <a:t>In addition to each of these components, </a:t>
            </a:r>
            <a:r>
              <a:rPr lang="en-US" sz="900" b="1" dirty="0" smtClean="0">
                <a:solidFill>
                  <a:schemeClr val="tx1"/>
                </a:solidFill>
              </a:rPr>
              <a:t>proposed </a:t>
            </a:r>
            <a:r>
              <a:rPr lang="en-US" sz="900" b="1" dirty="0">
                <a:solidFill>
                  <a:schemeClr val="tx1"/>
                </a:solidFill>
              </a:rPr>
              <a:t>fee rates will consider the relationships among fees or groups of fees and the cost of the related operational processes.</a:t>
            </a:r>
          </a:p>
        </p:txBody>
      </p:sp>
      <p:sp>
        <p:nvSpPr>
          <p:cNvPr id="3" name="Slide Number Placeholder 2"/>
          <p:cNvSpPr>
            <a:spLocks noGrp="1"/>
          </p:cNvSpPr>
          <p:nvPr>
            <p:ph type="sldNum" sz="quarter" idx="12"/>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337321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47"/>
            <a:ext cx="8229600" cy="884058"/>
          </a:xfrm>
        </p:spPr>
        <p:txBody>
          <a:bodyPr>
            <a:normAutofit/>
          </a:bodyPr>
          <a:lstStyle/>
          <a:p>
            <a:r>
              <a:rPr lang="en-US" sz="3600" dirty="0" smtClean="0"/>
              <a:t>Fee Setting Methodology</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19</a:t>
            </a:fld>
            <a:endParaRPr lang="en-US" dirty="0"/>
          </a:p>
        </p:txBody>
      </p:sp>
      <p:graphicFrame>
        <p:nvGraphicFramePr>
          <p:cNvPr id="5" name="SmartArt Placeholder 5" descr="- Activity based historical cost and aggregate cost from budget plans&#10;- Escalate for prospective aggregate cost&#10;- Calculate operating reserve needs&#10;- +/- for changes to USPTO production input/output&#10;- +/- for changes to Strategic Priorities, Plans, and Processes&#10;- Review economic impact of intellectual property fee changes&#10;- Review and readjust fee rates&#10;- Initial forecast of fees&#10;- Apply economic elasticity analysis&#10;- Forecast total aggregate revenue and refine&#10;- Review and readjust fee rates&#10;- Forecast total aggregate revenue and refine" title="Fee Setting Methodology"/>
          <p:cNvGraphicFramePr>
            <a:graphicFrameLocks/>
          </p:cNvGraphicFramePr>
          <p:nvPr>
            <p:extLst>
              <p:ext uri="{D42A27DB-BD31-4B8C-83A1-F6EECF244321}">
                <p14:modId xmlns:p14="http://schemas.microsoft.com/office/powerpoint/2010/main" val="918816163"/>
              </p:ext>
            </p:extLst>
          </p:nvPr>
        </p:nvGraphicFramePr>
        <p:xfrm>
          <a:off x="342901" y="1028700"/>
          <a:ext cx="7867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28949" y="2762250"/>
            <a:ext cx="2295525" cy="1200329"/>
          </a:xfrm>
          <a:prstGeom prst="rect">
            <a:avLst/>
          </a:prstGeom>
          <a:noFill/>
        </p:spPr>
        <p:txBody>
          <a:bodyPr wrap="square" rtlCol="0">
            <a:spAutoFit/>
          </a:bodyPr>
          <a:lstStyle/>
          <a:p>
            <a:pPr algn="ctr" fontAlgn="base">
              <a:spcBef>
                <a:spcPct val="50000"/>
              </a:spcBef>
              <a:spcAft>
                <a:spcPct val="0"/>
              </a:spcAft>
            </a:pPr>
            <a:r>
              <a:rPr lang="en-US" sz="2400" b="1" dirty="0">
                <a:solidFill>
                  <a:srgbClr val="00246C"/>
                </a:solidFill>
              </a:rPr>
              <a:t>USPTO </a:t>
            </a:r>
            <a:br>
              <a:rPr lang="en-US" sz="2400" b="1" dirty="0">
                <a:solidFill>
                  <a:srgbClr val="00246C"/>
                </a:solidFill>
              </a:rPr>
            </a:br>
            <a:r>
              <a:rPr lang="en-US" sz="2400" b="1" dirty="0">
                <a:solidFill>
                  <a:srgbClr val="00246C"/>
                </a:solidFill>
              </a:rPr>
              <a:t>Fee Setting Methodology</a:t>
            </a:r>
          </a:p>
        </p:txBody>
      </p:sp>
      <p:sp>
        <p:nvSpPr>
          <p:cNvPr id="7" name="Content Placeholder 2"/>
          <p:cNvSpPr txBox="1">
            <a:spLocks/>
          </p:cNvSpPr>
          <p:nvPr/>
        </p:nvSpPr>
        <p:spPr bwMode="auto">
          <a:xfrm>
            <a:off x="6896100" y="1305014"/>
            <a:ext cx="1874838" cy="20574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algn="ctr">
              <a:buFont typeface="Wingdings" pitchFamily="2" charset="2"/>
              <a:buNone/>
            </a:pPr>
            <a:r>
              <a:rPr lang="en-US" sz="1800" dirty="0" smtClean="0">
                <a:solidFill>
                  <a:schemeClr val="tx1"/>
                </a:solidFill>
              </a:rPr>
              <a:t>The fee setting process uses a complex and iterative methodology until the optimal balance between aggregate revenue and aggregate cost is achieved</a:t>
            </a:r>
          </a:p>
        </p:txBody>
      </p:sp>
    </p:spTree>
    <p:extLst>
      <p:ext uri="{BB962C8B-B14F-4D97-AF65-F5344CB8AC3E}">
        <p14:creationId xmlns:p14="http://schemas.microsoft.com/office/powerpoint/2010/main" val="155993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Introduction</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2</a:t>
            </a:fld>
            <a:endParaRPr lang="en-US" dirty="0"/>
          </a:p>
        </p:txBody>
      </p:sp>
      <p:sp>
        <p:nvSpPr>
          <p:cNvPr id="4" name="Rectangle 3"/>
          <p:cNvSpPr/>
          <p:nvPr/>
        </p:nvSpPr>
        <p:spPr>
          <a:xfrm>
            <a:off x="457200" y="1248227"/>
            <a:ext cx="7610475" cy="3170099"/>
          </a:xfrm>
          <a:prstGeom prst="rect">
            <a:avLst/>
          </a:prstGeom>
        </p:spPr>
        <p:txBody>
          <a:bodyPr wrap="square">
            <a:spAutoFit/>
          </a:bodyPr>
          <a:lstStyle/>
          <a:p>
            <a:r>
              <a:rPr lang="en-US" sz="2000" dirty="0"/>
              <a:t>This document includes appendices that provide background</a:t>
            </a:r>
          </a:p>
          <a:p>
            <a:r>
              <a:rPr lang="en-US" sz="2000" dirty="0"/>
              <a:t>information and explain details supporting the Executive Summary </a:t>
            </a:r>
            <a:r>
              <a:rPr lang="en-US" sz="2000" dirty="0" smtClean="0"/>
              <a:t>of the </a:t>
            </a:r>
            <a:r>
              <a:rPr lang="en-US" sz="2000" dirty="0"/>
              <a:t>Patent Fee Proposal, presented separately. The </a:t>
            </a:r>
            <a:r>
              <a:rPr lang="en-US" sz="2000" dirty="0" smtClean="0"/>
              <a:t>following additional </a:t>
            </a:r>
            <a:r>
              <a:rPr lang="en-US" sz="2000" dirty="0"/>
              <a:t>documents are an integral part of the proposal</a:t>
            </a:r>
            <a:r>
              <a:rPr lang="en-US" sz="2000" dirty="0" smtClean="0"/>
              <a:t>:</a:t>
            </a:r>
          </a:p>
          <a:p>
            <a:endParaRPr lang="en-US" sz="2000" dirty="0"/>
          </a:p>
          <a:p>
            <a:pPr marL="342900" indent="-342900">
              <a:buFont typeface="Arial" panose="020B0604020202020204" pitchFamily="34" charset="0"/>
              <a:buChar char="•"/>
            </a:pPr>
            <a:r>
              <a:rPr lang="en-US" sz="2000" dirty="0" smtClean="0"/>
              <a:t>Letter </a:t>
            </a:r>
            <a:r>
              <a:rPr lang="en-US" sz="2000" dirty="0"/>
              <a:t>from the Director to PPAC</a:t>
            </a:r>
          </a:p>
          <a:p>
            <a:pPr marL="342900" indent="-342900">
              <a:buFont typeface="Arial" panose="020B0604020202020204" pitchFamily="34" charset="0"/>
              <a:buChar char="•"/>
            </a:pPr>
            <a:r>
              <a:rPr lang="en-US" sz="2000" dirty="0" smtClean="0"/>
              <a:t>Executive </a:t>
            </a:r>
            <a:r>
              <a:rPr lang="en-US" sz="2000" dirty="0"/>
              <a:t>Summary </a:t>
            </a:r>
          </a:p>
          <a:p>
            <a:pPr marL="342900" indent="-342900">
              <a:buFont typeface="Arial" panose="020B0604020202020204" pitchFamily="34" charset="0"/>
              <a:buChar char="•"/>
            </a:pPr>
            <a:r>
              <a:rPr lang="en-US" sz="2000" dirty="0" smtClean="0"/>
              <a:t>Table </a:t>
            </a:r>
            <a:r>
              <a:rPr lang="en-US" sz="2000" dirty="0"/>
              <a:t>of Patent Fee Adjustments</a:t>
            </a:r>
          </a:p>
          <a:p>
            <a:pPr marL="342900" indent="-342900">
              <a:buFont typeface="Arial" panose="020B0604020202020204" pitchFamily="34" charset="0"/>
              <a:buChar char="•"/>
            </a:pPr>
            <a:r>
              <a:rPr lang="en-US" sz="2000" dirty="0" smtClean="0"/>
              <a:t>Table </a:t>
            </a:r>
            <a:r>
              <a:rPr lang="en-US" sz="2000" dirty="0"/>
              <a:t>of Patent Fees – Current, Proposed, and Unit Cost</a:t>
            </a:r>
            <a:endParaRPr lang="en-US" sz="2000" dirty="0">
              <a:effectLst/>
            </a:endParaRPr>
          </a:p>
        </p:txBody>
      </p:sp>
    </p:spTree>
    <p:extLst>
      <p:ext uri="{BB962C8B-B14F-4D97-AF65-F5344CB8AC3E}">
        <p14:creationId xmlns:p14="http://schemas.microsoft.com/office/powerpoint/2010/main" val="32228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A454B-C859-4892-B9FA-68B588C9F547}" type="slidenum">
              <a:rPr lang="en-US" smtClean="0"/>
              <a:t>20</a:t>
            </a:fld>
            <a:endParaRPr lang="en-US" dirty="0"/>
          </a:p>
        </p:txBody>
      </p:sp>
      <p:sp>
        <p:nvSpPr>
          <p:cNvPr id="25" name="Title 1"/>
          <p:cNvSpPr>
            <a:spLocks noGrp="1"/>
          </p:cNvSpPr>
          <p:nvPr>
            <p:ph type="title"/>
          </p:nvPr>
        </p:nvSpPr>
        <p:spPr>
          <a:xfrm>
            <a:off x="368090" y="309580"/>
            <a:ext cx="9144000" cy="952500"/>
          </a:xfrm>
        </p:spPr>
        <p:txBody>
          <a:bodyPr>
            <a:noAutofit/>
          </a:bodyPr>
          <a:lstStyle/>
          <a:p>
            <a:pPr algn="l"/>
            <a:r>
              <a:rPr lang="en-US" sz="3600" dirty="0" smtClean="0"/>
              <a:t>Basic Patent Process and Relative Fee Payments</a:t>
            </a:r>
            <a:endParaRPr lang="en-US" sz="3600" dirty="0"/>
          </a:p>
        </p:txBody>
      </p:sp>
      <p:sp>
        <p:nvSpPr>
          <p:cNvPr id="26" name="TextBox 25"/>
          <p:cNvSpPr txBox="1"/>
          <p:nvPr/>
        </p:nvSpPr>
        <p:spPr>
          <a:xfrm>
            <a:off x="237461" y="1475138"/>
            <a:ext cx="8686800" cy="1554272"/>
          </a:xfrm>
          <a:prstGeom prst="rect">
            <a:avLst/>
          </a:prstGeom>
          <a:noFill/>
        </p:spPr>
        <p:txBody>
          <a:bodyPr wrap="square" rtlCol="0">
            <a:spAutoFit/>
          </a:bodyPr>
          <a:lstStyle/>
          <a:p>
            <a:pPr>
              <a:spcBef>
                <a:spcPts val="600"/>
              </a:spcBef>
              <a:spcAft>
                <a:spcPts val="600"/>
              </a:spcAft>
            </a:pPr>
            <a:r>
              <a:rPr lang="en-US" dirty="0" smtClean="0"/>
              <a:t>Fees collected for patent activities occur at different intervals over the life of patent application prosecution  </a:t>
            </a:r>
          </a:p>
          <a:p>
            <a:pPr marL="285750" indent="-285750">
              <a:buClr>
                <a:schemeClr val="tx1"/>
              </a:buClr>
              <a:buSzPct val="75000"/>
              <a:buFont typeface="Arial" panose="020B0604020202020204" pitchFamily="34" charset="0"/>
              <a:buChar char="•"/>
            </a:pPr>
            <a:r>
              <a:rPr lang="en-US" dirty="0" smtClean="0"/>
              <a:t>The dark blue boxes display a high-level overview of the basic patent lifecycle</a:t>
            </a:r>
          </a:p>
          <a:p>
            <a:pPr marL="285750" indent="-285750">
              <a:buClr>
                <a:schemeClr val="tx1"/>
              </a:buClr>
              <a:buSzPct val="75000"/>
              <a:buFont typeface="Arial" panose="020B0604020202020204" pitchFamily="34" charset="0"/>
              <a:buChar char="•"/>
            </a:pPr>
            <a:r>
              <a:rPr lang="en-US" dirty="0" smtClean="0"/>
              <a:t>The light grey boxes identify the fees associated with each element of the patent lifecycle</a:t>
            </a:r>
          </a:p>
        </p:txBody>
      </p:sp>
      <p:grpSp>
        <p:nvGrpSpPr>
          <p:cNvPr id="27" name="Group 26" descr="- Filing- Application Filings (Application for Registration paper or electronic fees)&#10;- Examination- Responses During Prosecution (including TTAB fees)&#10;- For Use- Publication- Post-Exam, Pre-Registration Fees (Opposition fees)&#10;- Intent to Use- Publication/Notice of Allowance&#10;- Statement of Use- Fees After Publication (Statement of Use, Extension of Time fees)&#10;- Registration-&#10;- Renewal- Maintaining Exclusive Rights (Application for Renewal, Affidavits of Use, Amendment fees)&#10;" title="Basic Patent Process and Relative Fee Payments"/>
          <p:cNvGrpSpPr/>
          <p:nvPr/>
        </p:nvGrpSpPr>
        <p:grpSpPr>
          <a:xfrm>
            <a:off x="304830" y="3108226"/>
            <a:ext cx="8647610" cy="2189262"/>
            <a:chOff x="261258" y="3708172"/>
            <a:chExt cx="8647610" cy="2189262"/>
          </a:xfrm>
        </p:grpSpPr>
        <p:sp>
          <p:nvSpPr>
            <p:cNvPr id="28" name="Line 21"/>
            <p:cNvSpPr>
              <a:spLocks noChangeShapeType="1"/>
            </p:cNvSpPr>
            <p:nvPr/>
          </p:nvSpPr>
          <p:spPr bwMode="auto">
            <a:xfrm>
              <a:off x="8188778" y="4068934"/>
              <a:ext cx="2722" cy="766132"/>
            </a:xfrm>
            <a:prstGeom prst="line">
              <a:avLst/>
            </a:prstGeom>
            <a:noFill/>
            <a:ln w="63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endParaRPr lang="en-US" dirty="0">
                <a:solidFill>
                  <a:srgbClr val="000000"/>
                </a:solidFill>
              </a:endParaRPr>
            </a:p>
          </p:txBody>
        </p:sp>
        <p:sp>
          <p:nvSpPr>
            <p:cNvPr id="29" name="Line 14"/>
            <p:cNvSpPr>
              <a:spLocks noChangeShapeType="1"/>
            </p:cNvSpPr>
            <p:nvPr/>
          </p:nvSpPr>
          <p:spPr bwMode="auto">
            <a:xfrm>
              <a:off x="1020535" y="3970387"/>
              <a:ext cx="0" cy="856881"/>
            </a:xfrm>
            <a:prstGeom prst="line">
              <a:avLst/>
            </a:prstGeom>
            <a:noFill/>
            <a:ln w="63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endParaRPr lang="en-US" dirty="0">
                <a:solidFill>
                  <a:srgbClr val="000000"/>
                </a:solidFill>
              </a:endParaRPr>
            </a:p>
          </p:txBody>
        </p:sp>
        <p:sp>
          <p:nvSpPr>
            <p:cNvPr id="30" name="Text Box 4"/>
            <p:cNvSpPr txBox="1">
              <a:spLocks noChangeArrowheads="1"/>
            </p:cNvSpPr>
            <p:nvPr/>
          </p:nvSpPr>
          <p:spPr bwMode="auto">
            <a:xfrm>
              <a:off x="261258" y="3752822"/>
              <a:ext cx="1371600" cy="316113"/>
            </a:xfrm>
            <a:prstGeom prst="rect">
              <a:avLst/>
            </a:prstGeom>
            <a:solidFill>
              <a:srgbClr val="00246C"/>
            </a:solidFill>
            <a:ln w="6350" algn="ctr">
              <a:solidFill>
                <a:schemeClr val="tx1"/>
              </a:solidFill>
              <a:miter lim="800000"/>
              <a:headEnd/>
              <a:tailEnd/>
            </a:ln>
            <a:effectLst/>
            <a:extLst/>
          </p:spPr>
          <p:txBody>
            <a:bodyPr wrap="square" lIns="128588" tIns="65088" rIns="128588" bIns="65088">
              <a:spAutoFit/>
            </a:bodyPr>
            <a:lstStyle/>
            <a:p>
              <a:pPr algn="ctr">
                <a:spcBef>
                  <a:spcPct val="50000"/>
                </a:spcBef>
              </a:pPr>
              <a:r>
                <a:rPr lang="en-US" sz="1200" b="1" dirty="0">
                  <a:solidFill>
                    <a:prstClr val="white"/>
                  </a:solidFill>
                </a:rPr>
                <a:t>Filing</a:t>
              </a:r>
            </a:p>
          </p:txBody>
        </p:sp>
        <p:sp>
          <p:nvSpPr>
            <p:cNvPr id="31" name="Text Box 7"/>
            <p:cNvSpPr txBox="1">
              <a:spLocks noChangeArrowheads="1"/>
            </p:cNvSpPr>
            <p:nvPr/>
          </p:nvSpPr>
          <p:spPr bwMode="auto">
            <a:xfrm>
              <a:off x="2072369" y="3752822"/>
              <a:ext cx="1371600" cy="316113"/>
            </a:xfrm>
            <a:prstGeom prst="rect">
              <a:avLst/>
            </a:prstGeom>
            <a:solidFill>
              <a:srgbClr val="00246C"/>
            </a:solidFill>
            <a:ln w="6350" algn="ctr">
              <a:solidFill>
                <a:schemeClr val="tx1"/>
              </a:solidFill>
              <a:miter lim="800000"/>
              <a:headEnd/>
              <a:tailEnd/>
            </a:ln>
            <a:effectLst/>
            <a:extLst/>
          </p:spPr>
          <p:txBody>
            <a:bodyPr wrap="square" lIns="128588" tIns="65088" rIns="128588" bIns="65088">
              <a:spAutoFit/>
            </a:bodyPr>
            <a:lstStyle/>
            <a:p>
              <a:pPr algn="ctr">
                <a:spcBef>
                  <a:spcPct val="50000"/>
                </a:spcBef>
              </a:pPr>
              <a:r>
                <a:rPr lang="en-US" sz="1200" b="1" dirty="0">
                  <a:solidFill>
                    <a:prstClr val="white"/>
                  </a:solidFill>
                </a:rPr>
                <a:t>Publication</a:t>
              </a:r>
            </a:p>
          </p:txBody>
        </p:sp>
        <p:sp>
          <p:nvSpPr>
            <p:cNvPr id="32" name="Text Box 9"/>
            <p:cNvSpPr txBox="1">
              <a:spLocks noChangeArrowheads="1"/>
            </p:cNvSpPr>
            <p:nvPr/>
          </p:nvSpPr>
          <p:spPr bwMode="auto">
            <a:xfrm>
              <a:off x="3814053" y="3708172"/>
              <a:ext cx="1441027" cy="500779"/>
            </a:xfrm>
            <a:prstGeom prst="rect">
              <a:avLst/>
            </a:prstGeom>
            <a:solidFill>
              <a:srgbClr val="00246C"/>
            </a:solidFill>
            <a:ln w="6350" algn="ctr">
              <a:solidFill>
                <a:schemeClr val="tx1"/>
              </a:solidFill>
              <a:miter lim="800000"/>
              <a:headEnd/>
              <a:tailEnd/>
            </a:ln>
            <a:effectLst/>
            <a:extLst/>
          </p:spPr>
          <p:txBody>
            <a:bodyPr wrap="square" lIns="128588" tIns="65088" rIns="128588" bIns="65088" anchor="ctr" anchorCtr="0">
              <a:spAutoFit/>
            </a:bodyPr>
            <a:lstStyle/>
            <a:p>
              <a:pPr algn="ctr">
                <a:spcBef>
                  <a:spcPct val="50000"/>
                </a:spcBef>
              </a:pPr>
              <a:r>
                <a:rPr lang="en-US" sz="1200" b="1" dirty="0">
                  <a:solidFill>
                    <a:prstClr val="white"/>
                  </a:solidFill>
                </a:rPr>
                <a:t>Search </a:t>
              </a:r>
              <a:r>
                <a:rPr lang="en-US" sz="1200" b="1" dirty="0" smtClean="0">
                  <a:solidFill>
                    <a:prstClr val="white"/>
                  </a:solidFill>
                </a:rPr>
                <a:t>and </a:t>
              </a:r>
              <a:r>
                <a:rPr lang="en-US" sz="1200" b="1" dirty="0">
                  <a:solidFill>
                    <a:prstClr val="white"/>
                  </a:solidFill>
                </a:rPr>
                <a:t>Exam</a:t>
              </a:r>
            </a:p>
          </p:txBody>
        </p:sp>
        <p:sp>
          <p:nvSpPr>
            <p:cNvPr id="33" name="Text Box 11"/>
            <p:cNvSpPr txBox="1">
              <a:spLocks noChangeArrowheads="1"/>
            </p:cNvSpPr>
            <p:nvPr/>
          </p:nvSpPr>
          <p:spPr bwMode="auto">
            <a:xfrm>
              <a:off x="5694590" y="3752822"/>
              <a:ext cx="1371600" cy="316113"/>
            </a:xfrm>
            <a:prstGeom prst="rect">
              <a:avLst/>
            </a:prstGeom>
            <a:solidFill>
              <a:srgbClr val="00246C"/>
            </a:solidFill>
            <a:ln w="6350" algn="ctr">
              <a:solidFill>
                <a:schemeClr val="tx1"/>
              </a:solidFill>
              <a:miter lim="800000"/>
              <a:headEnd/>
              <a:tailEnd/>
            </a:ln>
            <a:effectLst/>
            <a:extLst/>
          </p:spPr>
          <p:txBody>
            <a:bodyPr wrap="square" lIns="128588" tIns="65088" rIns="128588" bIns="65088">
              <a:spAutoFit/>
            </a:bodyPr>
            <a:lstStyle/>
            <a:p>
              <a:pPr algn="ctr">
                <a:spcBef>
                  <a:spcPct val="50000"/>
                </a:spcBef>
              </a:pPr>
              <a:r>
                <a:rPr lang="en-US" sz="1200" b="1" dirty="0">
                  <a:solidFill>
                    <a:prstClr val="white"/>
                  </a:solidFill>
                </a:rPr>
                <a:t>Issue</a:t>
              </a:r>
            </a:p>
          </p:txBody>
        </p:sp>
        <p:sp>
          <p:nvSpPr>
            <p:cNvPr id="34" name="Text Box 13"/>
            <p:cNvSpPr txBox="1">
              <a:spLocks noChangeArrowheads="1"/>
            </p:cNvSpPr>
            <p:nvPr/>
          </p:nvSpPr>
          <p:spPr bwMode="auto">
            <a:xfrm>
              <a:off x="7505700" y="3752821"/>
              <a:ext cx="1371600" cy="316113"/>
            </a:xfrm>
            <a:prstGeom prst="rect">
              <a:avLst/>
            </a:prstGeom>
            <a:solidFill>
              <a:srgbClr val="00246C"/>
            </a:solidFill>
            <a:ln w="6350" algn="ctr">
              <a:solidFill>
                <a:schemeClr val="tx1"/>
              </a:solidFill>
              <a:miter lim="800000"/>
              <a:headEnd/>
              <a:tailEnd/>
            </a:ln>
            <a:effectLst/>
            <a:extLst/>
          </p:spPr>
          <p:txBody>
            <a:bodyPr wrap="square" lIns="128588" tIns="65088" rIns="128588" bIns="65088">
              <a:spAutoFit/>
            </a:bodyPr>
            <a:lstStyle/>
            <a:p>
              <a:pPr algn="ctr">
                <a:spcBef>
                  <a:spcPct val="50000"/>
                </a:spcBef>
              </a:pPr>
              <a:r>
                <a:rPr lang="en-US" sz="1200" b="1" dirty="0">
                  <a:solidFill>
                    <a:prstClr val="white"/>
                  </a:solidFill>
                </a:rPr>
                <a:t>Maintenance</a:t>
              </a:r>
            </a:p>
          </p:txBody>
        </p:sp>
        <p:sp>
          <p:nvSpPr>
            <p:cNvPr id="35" name="Text Box 15"/>
            <p:cNvSpPr txBox="1">
              <a:spLocks noChangeArrowheads="1"/>
            </p:cNvSpPr>
            <p:nvPr/>
          </p:nvSpPr>
          <p:spPr bwMode="auto">
            <a:xfrm>
              <a:off x="261258" y="4827268"/>
              <a:ext cx="1920240" cy="1023999"/>
            </a:xfrm>
            <a:prstGeom prst="rect">
              <a:avLst/>
            </a:prstGeom>
            <a:solidFill>
              <a:srgbClr val="D9D9D6"/>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88" tIns="65088" rIns="128588" bIns="65088">
              <a:spAutoFit/>
            </a:bodyPr>
            <a:lstStyle/>
            <a:p>
              <a:pPr algn="ctr">
                <a:spcBef>
                  <a:spcPct val="50000"/>
                </a:spcBef>
              </a:pPr>
              <a:r>
                <a:rPr lang="en-US" sz="1600" dirty="0" smtClean="0">
                  <a:solidFill>
                    <a:prstClr val="black"/>
                  </a:solidFill>
                </a:rPr>
                <a:t>Application Filings</a:t>
              </a:r>
              <a:r>
                <a:rPr lang="en-US" sz="1600" dirty="0" smtClean="0">
                  <a:solidFill>
                    <a:srgbClr val="000066"/>
                  </a:solidFill>
                </a:rPr>
                <a:t> </a:t>
              </a:r>
              <a:r>
                <a:rPr lang="en-US" sz="1400" dirty="0" smtClean="0">
                  <a:solidFill>
                    <a:srgbClr val="164469"/>
                  </a:solidFill>
                </a:rPr>
                <a:t>(Filing, Search, Examination, Excess Claims, Size Fees)</a:t>
              </a:r>
            </a:p>
          </p:txBody>
        </p:sp>
        <p:sp>
          <p:nvSpPr>
            <p:cNvPr id="36" name="Line 17"/>
            <p:cNvSpPr>
              <a:spLocks noChangeShapeType="1"/>
            </p:cNvSpPr>
            <p:nvPr/>
          </p:nvSpPr>
          <p:spPr bwMode="auto">
            <a:xfrm>
              <a:off x="4099832" y="4047794"/>
              <a:ext cx="0" cy="766131"/>
            </a:xfrm>
            <a:prstGeom prst="line">
              <a:avLst/>
            </a:prstGeom>
            <a:noFill/>
            <a:ln w="63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endParaRPr lang="en-US" dirty="0">
                <a:solidFill>
                  <a:srgbClr val="000000"/>
                </a:solidFill>
              </a:endParaRPr>
            </a:p>
          </p:txBody>
        </p:sp>
        <p:sp>
          <p:nvSpPr>
            <p:cNvPr id="37" name="Text Box 18"/>
            <p:cNvSpPr txBox="1">
              <a:spLocks noChangeArrowheads="1"/>
            </p:cNvSpPr>
            <p:nvPr/>
          </p:nvSpPr>
          <p:spPr bwMode="auto">
            <a:xfrm>
              <a:off x="2503715" y="4827268"/>
              <a:ext cx="1920240" cy="1054777"/>
            </a:xfrm>
            <a:prstGeom prst="rect">
              <a:avLst/>
            </a:prstGeom>
            <a:solidFill>
              <a:srgbClr val="D9D9D6"/>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88" tIns="65088" rIns="128588" bIns="65088">
              <a:spAutoFit/>
            </a:bodyPr>
            <a:lstStyle/>
            <a:p>
              <a:pPr algn="ctr">
                <a:spcBef>
                  <a:spcPct val="50000"/>
                </a:spcBef>
              </a:pPr>
              <a:r>
                <a:rPr lang="en-US" sz="1600" dirty="0" smtClean="0">
                  <a:solidFill>
                    <a:prstClr val="black"/>
                  </a:solidFill>
                </a:rPr>
                <a:t>Responses During Prosecution </a:t>
              </a:r>
              <a:r>
                <a:rPr lang="en-US" sz="1400" dirty="0" smtClean="0">
                  <a:solidFill>
                    <a:srgbClr val="164469"/>
                  </a:solidFill>
                </a:rPr>
                <a:t>(Extension </a:t>
              </a:r>
              <a:r>
                <a:rPr lang="en-US" sz="1400" dirty="0">
                  <a:solidFill>
                    <a:srgbClr val="164469"/>
                  </a:solidFill>
                </a:rPr>
                <a:t>of </a:t>
              </a:r>
              <a:r>
                <a:rPr lang="en-US" sz="1400" dirty="0" smtClean="0">
                  <a:solidFill>
                    <a:srgbClr val="164469"/>
                  </a:solidFill>
                </a:rPr>
                <a:t>Time, Appeal Fees)</a:t>
              </a:r>
              <a:endParaRPr lang="en-US" sz="1400" dirty="0">
                <a:solidFill>
                  <a:srgbClr val="164469"/>
                </a:solidFill>
              </a:endParaRPr>
            </a:p>
          </p:txBody>
        </p:sp>
        <p:sp>
          <p:nvSpPr>
            <p:cNvPr id="38" name="Line 19"/>
            <p:cNvSpPr>
              <a:spLocks noChangeShapeType="1"/>
            </p:cNvSpPr>
            <p:nvPr/>
          </p:nvSpPr>
          <p:spPr bwMode="auto">
            <a:xfrm>
              <a:off x="6210299" y="4090076"/>
              <a:ext cx="0" cy="744990"/>
            </a:xfrm>
            <a:prstGeom prst="line">
              <a:avLst/>
            </a:prstGeom>
            <a:noFill/>
            <a:ln w="63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endParaRPr lang="en-US" dirty="0">
                <a:solidFill>
                  <a:srgbClr val="000000"/>
                </a:solidFill>
              </a:endParaRPr>
            </a:p>
          </p:txBody>
        </p:sp>
        <p:sp>
          <p:nvSpPr>
            <p:cNvPr id="39" name="Text Box 20"/>
            <p:cNvSpPr txBox="1">
              <a:spLocks noChangeArrowheads="1"/>
            </p:cNvSpPr>
            <p:nvPr/>
          </p:nvSpPr>
          <p:spPr bwMode="auto">
            <a:xfrm>
              <a:off x="4746172" y="4827268"/>
              <a:ext cx="1920240" cy="1070166"/>
            </a:xfrm>
            <a:prstGeom prst="rect">
              <a:avLst/>
            </a:prstGeom>
            <a:solidFill>
              <a:srgbClr val="D9D9D6"/>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88" tIns="65088" rIns="128588" bIns="65088">
              <a:spAutoFit/>
            </a:bodyPr>
            <a:lstStyle/>
            <a:p>
              <a:pPr algn="ctr">
                <a:spcBef>
                  <a:spcPct val="50000"/>
                </a:spcBef>
              </a:pPr>
              <a:r>
                <a:rPr lang="en-US" sz="1600" dirty="0" smtClean="0">
                  <a:solidFill>
                    <a:prstClr val="black"/>
                  </a:solidFill>
                </a:rPr>
                <a:t>Fees After Examination </a:t>
              </a:r>
              <a:r>
                <a:rPr lang="en-US" sz="1600" dirty="0" smtClean="0">
                  <a:solidFill>
                    <a:srgbClr val="000066"/>
                  </a:solidFill>
                </a:rPr>
                <a:t/>
              </a:r>
              <a:br>
                <a:rPr lang="en-US" sz="1600" dirty="0" smtClean="0">
                  <a:solidFill>
                    <a:srgbClr val="000066"/>
                  </a:solidFill>
                </a:rPr>
              </a:br>
              <a:r>
                <a:rPr lang="en-US" sz="1400" dirty="0" smtClean="0">
                  <a:solidFill>
                    <a:srgbClr val="164469"/>
                  </a:solidFill>
                </a:rPr>
                <a:t>(Issue Fees)</a:t>
              </a:r>
            </a:p>
            <a:p>
              <a:pPr algn="ctr">
                <a:spcBef>
                  <a:spcPct val="50000"/>
                </a:spcBef>
              </a:pPr>
              <a:endParaRPr lang="en-US" sz="900" dirty="0">
                <a:solidFill>
                  <a:srgbClr val="164469"/>
                </a:solidFill>
              </a:endParaRPr>
            </a:p>
          </p:txBody>
        </p:sp>
        <p:sp>
          <p:nvSpPr>
            <p:cNvPr id="40" name="Text Box 22"/>
            <p:cNvSpPr txBox="1">
              <a:spLocks noChangeArrowheads="1"/>
            </p:cNvSpPr>
            <p:nvPr/>
          </p:nvSpPr>
          <p:spPr bwMode="auto">
            <a:xfrm>
              <a:off x="6988628" y="4827266"/>
              <a:ext cx="1920240" cy="1060704"/>
            </a:xfrm>
            <a:prstGeom prst="rect">
              <a:avLst/>
            </a:prstGeom>
            <a:solidFill>
              <a:srgbClr val="D9D9D6"/>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8588" tIns="65088" rIns="128588" bIns="65088">
              <a:spAutoFit/>
            </a:bodyPr>
            <a:lstStyle/>
            <a:p>
              <a:pPr algn="ctr">
                <a:spcBef>
                  <a:spcPct val="50000"/>
                </a:spcBef>
              </a:pPr>
              <a:r>
                <a:rPr lang="en-US" sz="1600" dirty="0" smtClean="0">
                  <a:solidFill>
                    <a:prstClr val="black"/>
                  </a:solidFill>
                </a:rPr>
                <a:t>Maintaining Exclusive Rights </a:t>
              </a:r>
              <a:r>
                <a:rPr lang="en-US" sz="1400" dirty="0" smtClean="0">
                  <a:solidFill>
                    <a:srgbClr val="164469"/>
                  </a:solidFill>
                </a:rPr>
                <a:t>(Maintenance Fees)</a:t>
              </a:r>
              <a:endParaRPr lang="en-US" sz="1400" dirty="0">
                <a:solidFill>
                  <a:srgbClr val="164469"/>
                </a:solidFill>
              </a:endParaRPr>
            </a:p>
          </p:txBody>
        </p:sp>
        <p:cxnSp>
          <p:nvCxnSpPr>
            <p:cNvPr id="41" name="Straight Arrow Connector 40"/>
            <p:cNvCxnSpPr>
              <a:stCxn id="30" idx="3"/>
              <a:endCxn id="31" idx="1"/>
            </p:cNvCxnSpPr>
            <p:nvPr/>
          </p:nvCxnSpPr>
          <p:spPr bwMode="auto">
            <a:xfrm>
              <a:off x="1632858" y="3910879"/>
              <a:ext cx="439511"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a:stCxn id="31" idx="3"/>
            </p:cNvCxnSpPr>
            <p:nvPr/>
          </p:nvCxnSpPr>
          <p:spPr bwMode="auto">
            <a:xfrm>
              <a:off x="3443969" y="3910879"/>
              <a:ext cx="37008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endCxn id="33" idx="1"/>
            </p:cNvCxnSpPr>
            <p:nvPr/>
          </p:nvCxnSpPr>
          <p:spPr bwMode="auto">
            <a:xfrm>
              <a:off x="5255080" y="3910877"/>
              <a:ext cx="439510" cy="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a:stCxn id="33" idx="3"/>
              <a:endCxn id="34" idx="1"/>
            </p:cNvCxnSpPr>
            <p:nvPr/>
          </p:nvCxnSpPr>
          <p:spPr bwMode="auto">
            <a:xfrm flipV="1">
              <a:off x="7066190" y="3910878"/>
              <a:ext cx="439510"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738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rmAutofit/>
          </a:bodyPr>
          <a:lstStyle/>
          <a:p>
            <a:r>
              <a:rPr lang="en-US" sz="3600" dirty="0" smtClean="0"/>
              <a:t>Reformulating the Fee Structure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21</a:t>
            </a:fld>
            <a:endParaRPr lang="en-US" dirty="0"/>
          </a:p>
        </p:txBody>
      </p:sp>
      <p:sp>
        <p:nvSpPr>
          <p:cNvPr id="5" name="Rectangle 3"/>
          <p:cNvSpPr txBox="1">
            <a:spLocks noChangeArrowheads="1"/>
          </p:cNvSpPr>
          <p:nvPr/>
        </p:nvSpPr>
        <p:spPr>
          <a:xfrm>
            <a:off x="209550" y="1095375"/>
            <a:ext cx="8610600" cy="43980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t> </a:t>
            </a:r>
            <a:r>
              <a:rPr lang="en-US" sz="1800" dirty="0" smtClean="0"/>
              <a:t>   Complete calculations and analyses of:</a:t>
            </a:r>
          </a:p>
          <a:p>
            <a:pPr lvl="1">
              <a:buFont typeface="Arial" panose="020B0604020202020204" pitchFamily="34" charset="0"/>
              <a:buChar char="•"/>
            </a:pPr>
            <a:r>
              <a:rPr lang="en-US" sz="1800" dirty="0" smtClean="0"/>
              <a:t>Historical cost using an activity-based information cost accounting analysis </a:t>
            </a:r>
            <a:r>
              <a:rPr lang="en-US" sz="1800" i="1" dirty="0" smtClean="0"/>
              <a:t>[see Appendix C for details]</a:t>
            </a:r>
            <a:r>
              <a:rPr lang="en-US" sz="1800" dirty="0" smtClean="0"/>
              <a:t>;</a:t>
            </a:r>
          </a:p>
          <a:p>
            <a:pPr lvl="2"/>
            <a:r>
              <a:rPr lang="en-US" sz="1800" dirty="0" smtClean="0"/>
              <a:t>Identify the full historical cost associated with the activities supporting fees and use as a reference point to set fees based on both cost and policy factors.</a:t>
            </a:r>
          </a:p>
          <a:p>
            <a:pPr lvl="2"/>
            <a:r>
              <a:rPr lang="en-US" sz="1800" dirty="0" smtClean="0"/>
              <a:t>The full cost includes compiling all costs that directly support an individual activity, such as patent examination or issuing a patent, and allocating an appropriate share of indirect costs (e.g., general, financial, administrative, and legal expenses).</a:t>
            </a:r>
          </a:p>
          <a:p>
            <a:pPr lvl="1">
              <a:buFont typeface="Arial" panose="020B0604020202020204" pitchFamily="34" charset="0"/>
              <a:buChar char="•"/>
            </a:pPr>
            <a:r>
              <a:rPr lang="en-US" sz="1800" dirty="0" smtClean="0"/>
              <a:t>Aggregate prospective costs that will be required beginning in the year fees will be effective </a:t>
            </a:r>
            <a:r>
              <a:rPr lang="en-US" sz="1800" i="1" dirty="0" smtClean="0"/>
              <a:t>[see Appendix E for details]</a:t>
            </a:r>
            <a:r>
              <a:rPr lang="en-US" sz="1800" dirty="0" smtClean="0"/>
              <a:t>;</a:t>
            </a:r>
          </a:p>
          <a:p>
            <a:pPr lvl="1">
              <a:buFont typeface="Arial" panose="020B0604020202020204" pitchFamily="34" charset="0"/>
              <a:buChar char="•"/>
            </a:pPr>
            <a:r>
              <a:rPr lang="en-US" sz="1800" dirty="0"/>
              <a:t>Establish </a:t>
            </a:r>
            <a:r>
              <a:rPr lang="en-US" sz="1800" dirty="0" smtClean="0"/>
              <a:t>and maintain a </a:t>
            </a:r>
            <a:r>
              <a:rPr lang="en-US" sz="1800" dirty="0"/>
              <a:t>sufficient operating </a:t>
            </a:r>
            <a:r>
              <a:rPr lang="en-US" sz="1800" dirty="0" smtClean="0"/>
              <a:t>reserve </a:t>
            </a:r>
            <a:r>
              <a:rPr lang="en-US" sz="1800" i="1" dirty="0" smtClean="0"/>
              <a:t>[see Appendix J for details]</a:t>
            </a:r>
            <a:r>
              <a:rPr lang="en-US" sz="1800" dirty="0" smtClean="0"/>
              <a:t>;</a:t>
            </a:r>
          </a:p>
        </p:txBody>
      </p:sp>
    </p:spTree>
    <p:extLst>
      <p:ext uri="{BB962C8B-B14F-4D97-AF65-F5344CB8AC3E}">
        <p14:creationId xmlns:p14="http://schemas.microsoft.com/office/powerpoint/2010/main" val="422393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347"/>
            <a:ext cx="8229600" cy="884058"/>
          </a:xfrm>
        </p:spPr>
        <p:txBody>
          <a:bodyPr>
            <a:normAutofit/>
          </a:bodyPr>
          <a:lstStyle/>
          <a:p>
            <a:r>
              <a:rPr lang="en-US" sz="3600" dirty="0" smtClean="0"/>
              <a:t>Reformulating the Fee Structure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22</a:t>
            </a:fld>
            <a:endParaRPr lang="en-US" dirty="0"/>
          </a:p>
        </p:txBody>
      </p:sp>
      <p:sp>
        <p:nvSpPr>
          <p:cNvPr id="5" name="Rectangle 3"/>
          <p:cNvSpPr txBox="1">
            <a:spLocks noChangeArrowheads="1"/>
          </p:cNvSpPr>
          <p:nvPr/>
        </p:nvSpPr>
        <p:spPr>
          <a:xfrm>
            <a:off x="56271" y="1195405"/>
            <a:ext cx="8813409" cy="29051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2000" dirty="0" smtClean="0"/>
              <a:t>Relationships among individual fees and the cost of operational processes;</a:t>
            </a:r>
          </a:p>
          <a:p>
            <a:pPr lvl="2"/>
            <a:r>
              <a:rPr lang="en-US" sz="2000" dirty="0" smtClean="0"/>
              <a:t>Increases to fees to close the gap between cost and current fee rate</a:t>
            </a:r>
          </a:p>
          <a:p>
            <a:pPr lvl="2"/>
            <a:r>
              <a:rPr lang="en-US" sz="2000" dirty="0" smtClean="0"/>
              <a:t>Economic </a:t>
            </a:r>
            <a:r>
              <a:rPr lang="en-US" sz="2000" dirty="0"/>
              <a:t>impact of patent fees and fee changes, and the relationship of fees to each other and to beneficial </a:t>
            </a:r>
            <a:r>
              <a:rPr lang="en-US" sz="2000" dirty="0" smtClean="0"/>
              <a:t>outcomes</a:t>
            </a:r>
          </a:p>
          <a:p>
            <a:pPr lvl="2"/>
            <a:r>
              <a:rPr lang="en-US" sz="2000" dirty="0"/>
              <a:t>Fee changes that could administratively improve application processing</a:t>
            </a:r>
          </a:p>
          <a:p>
            <a:pPr lvl="2"/>
            <a:endParaRPr lang="en-US" sz="1800" dirty="0"/>
          </a:p>
        </p:txBody>
      </p:sp>
    </p:spTree>
    <p:extLst>
      <p:ext uri="{BB962C8B-B14F-4D97-AF65-F5344CB8AC3E}">
        <p14:creationId xmlns:p14="http://schemas.microsoft.com/office/powerpoint/2010/main" val="299504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Reformulating the Fee Structure</a:t>
            </a:r>
          </a:p>
        </p:txBody>
      </p:sp>
      <p:sp>
        <p:nvSpPr>
          <p:cNvPr id="4" name="Slide Number Placeholder 3"/>
          <p:cNvSpPr>
            <a:spLocks noGrp="1"/>
          </p:cNvSpPr>
          <p:nvPr>
            <p:ph type="sldNum" sz="quarter" idx="12"/>
          </p:nvPr>
        </p:nvSpPr>
        <p:spPr/>
        <p:txBody>
          <a:bodyPr/>
          <a:lstStyle/>
          <a:p>
            <a:fld id="{92DA454B-C859-4892-B9FA-68B588C9F547}" type="slidenum">
              <a:rPr lang="en-US" smtClean="0"/>
              <a:t>23</a:t>
            </a:fld>
            <a:endParaRPr lang="en-US" dirty="0"/>
          </a:p>
        </p:txBody>
      </p:sp>
      <p:sp>
        <p:nvSpPr>
          <p:cNvPr id="5" name="Rectangle 3"/>
          <p:cNvSpPr txBox="1">
            <a:spLocks noChangeArrowheads="1"/>
          </p:cNvSpPr>
          <p:nvPr/>
        </p:nvSpPr>
        <p:spPr>
          <a:xfrm>
            <a:off x="304800" y="1064871"/>
            <a:ext cx="8610600" cy="40005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   Complete calculations and analyses of:</a:t>
            </a:r>
          </a:p>
          <a:p>
            <a:pPr lvl="1">
              <a:buFont typeface="Arial" panose="020B0604020202020204" pitchFamily="34" charset="0"/>
              <a:buChar char="•"/>
            </a:pPr>
            <a:r>
              <a:rPr lang="en-US" sz="2000" dirty="0" smtClean="0"/>
              <a:t>Economic and statistical information;</a:t>
            </a:r>
          </a:p>
          <a:p>
            <a:pPr lvl="1">
              <a:buFont typeface="Arial" panose="020B0604020202020204" pitchFamily="34" charset="0"/>
              <a:buChar char="•"/>
            </a:pPr>
            <a:r>
              <a:rPr lang="en-US" sz="2000" dirty="0"/>
              <a:t>Where appropriate, setting fees during patent prosecution so that an applicant pays the fee at a point in time where there is more information to make a decision about proceeding</a:t>
            </a:r>
          </a:p>
          <a:p>
            <a:pPr lvl="1">
              <a:buFont typeface="Arial" panose="020B0604020202020204" pitchFamily="34" charset="0"/>
              <a:buChar char="•"/>
            </a:pPr>
            <a:r>
              <a:rPr lang="en-US" sz="2000" dirty="0" smtClean="0"/>
              <a:t>Amount of aggregate revenue </a:t>
            </a:r>
            <a:r>
              <a:rPr lang="en-US" sz="2000" i="1" dirty="0" smtClean="0"/>
              <a:t>[see Appendix F for details] </a:t>
            </a:r>
            <a:r>
              <a:rPr lang="en-US" sz="2000" dirty="0" smtClean="0"/>
              <a:t>required to fund the aggregate cost of operations </a:t>
            </a:r>
            <a:r>
              <a:rPr lang="en-US" sz="2000" i="1" dirty="0" smtClean="0"/>
              <a:t>[see Appendix E for details] </a:t>
            </a:r>
            <a:r>
              <a:rPr lang="en-US" sz="2000" dirty="0" smtClean="0"/>
              <a:t>over multiple years.</a:t>
            </a:r>
          </a:p>
          <a:p>
            <a:pPr lvl="1">
              <a:buFont typeface="Arial" panose="020B0604020202020204" pitchFamily="34" charset="0"/>
              <a:buChar char="•"/>
            </a:pPr>
            <a:r>
              <a:rPr lang="en-US" sz="2000" dirty="0" smtClean="0"/>
              <a:t>Elasticity </a:t>
            </a:r>
            <a:r>
              <a:rPr lang="en-US" sz="2000" dirty="0"/>
              <a:t>of demand related to paying fees </a:t>
            </a:r>
            <a:r>
              <a:rPr lang="en-US" sz="2000" i="1" dirty="0"/>
              <a:t>[see Appendix </a:t>
            </a:r>
            <a:r>
              <a:rPr lang="en-US" sz="2000" i="1" dirty="0" smtClean="0"/>
              <a:t>I </a:t>
            </a:r>
            <a:r>
              <a:rPr lang="en-US" sz="2000" i="1" dirty="0"/>
              <a:t>for details] </a:t>
            </a:r>
            <a:r>
              <a:rPr lang="en-US" sz="2000" dirty="0"/>
              <a:t>as it impacts the amount of aggregate revenue required to fund the aggregate cost of operations over multiple years </a:t>
            </a:r>
            <a:r>
              <a:rPr lang="en-US" sz="2000" i="1" dirty="0"/>
              <a:t>[see Appendix </a:t>
            </a:r>
            <a:r>
              <a:rPr lang="en-US" sz="2000" i="1" dirty="0" smtClean="0"/>
              <a:t>F </a:t>
            </a:r>
            <a:r>
              <a:rPr lang="en-US" sz="2000" i="1" dirty="0"/>
              <a:t>and </a:t>
            </a:r>
            <a:r>
              <a:rPr lang="en-US" sz="2000" i="1" dirty="0" smtClean="0"/>
              <a:t>Table of Patent Fee Adjustments </a:t>
            </a:r>
            <a:r>
              <a:rPr lang="en-US" sz="2000" i="1" dirty="0"/>
              <a:t>for details]</a:t>
            </a:r>
          </a:p>
          <a:p>
            <a:pPr lvl="1"/>
            <a:endParaRPr lang="en-US" sz="1400" dirty="0"/>
          </a:p>
        </p:txBody>
      </p:sp>
    </p:spTree>
    <p:extLst>
      <p:ext uri="{BB962C8B-B14F-4D97-AF65-F5344CB8AC3E}">
        <p14:creationId xmlns:p14="http://schemas.microsoft.com/office/powerpoint/2010/main" val="332121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C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rgbClr val="86002D"/>
                </a:solidFill>
              </a:rPr>
              <a:t>Background on Activity-Based Information (ABI) Costing Methodology (Unit Cost Calculation)</a:t>
            </a:r>
            <a:br>
              <a:rPr lang="en-US" dirty="0">
                <a:solidFill>
                  <a:srgbClr val="86002D"/>
                </a:solidFill>
              </a:rPr>
            </a:br>
            <a:endParaRPr lang="en-US" dirty="0"/>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4" name="Rectangle 3"/>
          <p:cNvSpPr/>
          <p:nvPr/>
        </p:nvSpPr>
        <p:spPr>
          <a:xfrm>
            <a:off x="133350" y="568523"/>
            <a:ext cx="8763000" cy="450892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C2B37">
                    <a:lumMod val="75000"/>
                  </a:srgbClr>
                </a:solidFill>
                <a:effectLst/>
                <a:uLnTx/>
                <a:uFillTx/>
                <a:latin typeface="Segoe UI"/>
                <a:ea typeface="+mn-ea"/>
                <a:cs typeface="+mn-cs"/>
              </a:rPr>
              <a:t>Appendix </a:t>
            </a:r>
            <a:r>
              <a:rPr kumimoji="0" lang="en-US" sz="4000" b="1" i="0" u="none" strike="noStrike" kern="1200" cap="none" spc="0" normalizeH="0" baseline="0" noProof="0" dirty="0" smtClean="0">
                <a:ln>
                  <a:noFill/>
                </a:ln>
                <a:solidFill>
                  <a:srgbClr val="AC2B37">
                    <a:lumMod val="75000"/>
                  </a:srgbClr>
                </a:solidFill>
                <a:effectLst/>
                <a:uLnTx/>
                <a:uFillTx/>
                <a:latin typeface="Segoe UI"/>
                <a:ea typeface="+mn-ea"/>
                <a:cs typeface="+mn-cs"/>
              </a:rPr>
              <a:t>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AC2B37">
                  <a:lumMod val="75000"/>
                </a:srgbClr>
              </a:solidFill>
              <a:effectLst/>
              <a:uLnTx/>
              <a:uFillTx/>
              <a:latin typeface="Segoe UI"/>
              <a:ea typeface="+mn-ea"/>
              <a:cs typeface="+mn-cs"/>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sz="3800" b="1" i="0" u="none" strike="noStrike" kern="1200" cap="none" spc="0" normalizeH="0" baseline="0" noProof="0" dirty="0">
                <a:ln>
                  <a:noFill/>
                </a:ln>
                <a:solidFill>
                  <a:srgbClr val="86002D"/>
                </a:solidFill>
                <a:effectLst/>
                <a:uLnTx/>
                <a:uFillTx/>
                <a:latin typeface="Segoe UI"/>
                <a:ea typeface="+mn-ea"/>
                <a:cs typeface="+mn-cs"/>
              </a:rPr>
              <a:t>Background on </a:t>
            </a:r>
            <a:r>
              <a:rPr kumimoji="0" lang="en-US" sz="3800" b="1" i="0" u="none" strike="noStrike" kern="1200" cap="none" spc="0" normalizeH="0" baseline="0" noProof="0" dirty="0" smtClean="0">
                <a:ln>
                  <a:noFill/>
                </a:ln>
                <a:solidFill>
                  <a:srgbClr val="86002D"/>
                </a:solidFill>
                <a:effectLst/>
                <a:uLnTx/>
                <a:uFillTx/>
                <a:latin typeface="Segoe UI"/>
                <a:ea typeface="+mn-ea"/>
                <a:cs typeface="+mn-cs"/>
              </a:rPr>
              <a:t>Activity-Based </a:t>
            </a:r>
            <a:r>
              <a:rPr kumimoji="0" lang="en-US" sz="3800" b="1" i="0" u="none" strike="noStrike" kern="1200" cap="none" spc="0" normalizeH="0" baseline="0" noProof="0" dirty="0">
                <a:ln>
                  <a:noFill/>
                </a:ln>
                <a:solidFill>
                  <a:srgbClr val="86002D"/>
                </a:solidFill>
                <a:effectLst/>
                <a:uLnTx/>
                <a:uFillTx/>
                <a:latin typeface="Segoe UI"/>
                <a:ea typeface="+mn-ea"/>
                <a:cs typeface="+mn-cs"/>
              </a:rPr>
              <a:t>Information (ABI) Costing Methodology (Unit Cost Calculation)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The information included in this appendix provides an overview of the methodology used by USPTO to determine the unit cost of the patent fees at </a:t>
            </a:r>
            <a:r>
              <a:rPr kumimoji="0" lang="en-US" sz="1800" b="0" i="1" u="none" strike="noStrike" kern="1200" cap="none" spc="0" normalizeH="0" baseline="0" noProof="0" dirty="0">
                <a:ln>
                  <a:noFill/>
                </a:ln>
                <a:solidFill>
                  <a:prstClr val="black"/>
                </a:solidFill>
                <a:effectLst/>
                <a:uLnTx/>
                <a:uFillTx/>
                <a:latin typeface="Segoe UI"/>
                <a:ea typeface="+mn-ea"/>
                <a:cs typeface="+mn-cs"/>
              </a:rPr>
              <a:t>Appendix G</a:t>
            </a:r>
            <a:r>
              <a:rPr kumimoji="0" lang="en-US" sz="18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1800" b="0" i="1" u="none" strike="noStrike" kern="1200" cap="none" spc="0" normalizeH="0" baseline="0" noProof="0" dirty="0">
                <a:ln>
                  <a:noFill/>
                </a:ln>
                <a:solidFill>
                  <a:prstClr val="black"/>
                </a:solidFill>
                <a:effectLst/>
                <a:uLnTx/>
                <a:uFillTx/>
                <a:latin typeface="Segoe UI"/>
                <a:ea typeface="+mn-ea"/>
                <a:cs typeface="+mn-cs"/>
              </a:rPr>
              <a:t>– Rationale for Specific Fee </a:t>
            </a:r>
            <a:r>
              <a:rPr kumimoji="0" lang="en-US" sz="1800" b="0" i="1" u="none" strike="noStrike" kern="1200" cap="none" spc="0" normalizeH="0" baseline="0" noProof="0" dirty="0" smtClean="0">
                <a:ln>
                  <a:noFill/>
                </a:ln>
                <a:solidFill>
                  <a:prstClr val="black"/>
                </a:solidFill>
                <a:effectLst/>
                <a:uLnTx/>
                <a:uFillTx/>
                <a:latin typeface="Segoe UI"/>
                <a:ea typeface="+mn-ea"/>
                <a:cs typeface="+mn-cs"/>
              </a:rPr>
              <a:t>Changes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and </a:t>
            </a:r>
            <a:r>
              <a:rPr kumimoji="0" lang="en-US" sz="1800" b="0" i="1" u="none" strike="noStrike" kern="1200" cap="none" spc="0" normalizeH="0" baseline="0" noProof="0" dirty="0" smtClean="0">
                <a:ln>
                  <a:noFill/>
                </a:ln>
                <a:solidFill>
                  <a:prstClr val="black"/>
                </a:solidFill>
                <a:effectLst/>
                <a:uLnTx/>
                <a:uFillTx/>
                <a:latin typeface="Segoe UI"/>
                <a:ea typeface="+mn-ea"/>
                <a:cs typeface="+mn-cs"/>
              </a:rPr>
              <a:t>Table </a:t>
            </a:r>
            <a:r>
              <a:rPr kumimoji="0" lang="en-US" sz="1800" b="0" i="1" u="none" strike="noStrike" kern="1200" cap="none" spc="0" normalizeH="0" baseline="0" noProof="0" dirty="0">
                <a:ln>
                  <a:noFill/>
                </a:ln>
                <a:solidFill>
                  <a:prstClr val="black"/>
                </a:solidFill>
                <a:effectLst/>
                <a:uLnTx/>
                <a:uFillTx/>
                <a:latin typeface="Segoe UI"/>
                <a:ea typeface="+mn-ea"/>
                <a:cs typeface="+mn-cs"/>
              </a:rPr>
              <a:t>of Patent Fee </a:t>
            </a:r>
            <a:r>
              <a:rPr kumimoji="0" lang="en-US" sz="1800" b="0" i="1" u="none" strike="noStrike" kern="1200" cap="none" spc="0" normalizeH="0" baseline="0" noProof="0" dirty="0" smtClean="0">
                <a:ln>
                  <a:noFill/>
                </a:ln>
                <a:solidFill>
                  <a:prstClr val="black"/>
                </a:solidFill>
                <a:effectLst/>
                <a:uLnTx/>
                <a:uFillTx/>
                <a:latin typeface="Segoe UI"/>
                <a:ea typeface="+mn-ea"/>
                <a:cs typeface="+mn-cs"/>
              </a:rPr>
              <a:t>Adjustments.</a:t>
            </a: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p:txBody>
      </p:sp>
      <p:cxnSp>
        <p:nvCxnSpPr>
          <p:cNvPr id="6" name="Straight Connector 5" title="Decorative line "/>
          <p:cNvCxnSpPr/>
          <p:nvPr/>
        </p:nvCxnSpPr>
        <p:spPr>
          <a:xfrm flipV="1">
            <a:off x="133350" y="38766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05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444"/>
            <a:ext cx="8229600" cy="884058"/>
          </a:xfrm>
        </p:spPr>
        <p:txBody>
          <a:bodyPr>
            <a:normAutofit/>
          </a:bodyPr>
          <a:lstStyle/>
          <a:p>
            <a:r>
              <a:rPr lang="en-US" sz="3600" dirty="0" smtClean="0"/>
              <a:t>USPTO ABI Costing Program</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5" name="Content Placeholder 2"/>
          <p:cNvSpPr>
            <a:spLocks noGrp="1"/>
          </p:cNvSpPr>
          <p:nvPr>
            <p:ph idx="1"/>
          </p:nvPr>
        </p:nvSpPr>
        <p:spPr>
          <a:xfrm>
            <a:off x="304799" y="838200"/>
            <a:ext cx="8753475" cy="4876800"/>
          </a:xfrm>
        </p:spPr>
        <p:txBody>
          <a:bodyPr>
            <a:normAutofit lnSpcReduction="10000"/>
          </a:bodyPr>
          <a:lstStyle/>
          <a:p>
            <a:pPr marL="342900" lvl="1" indent="-342900">
              <a:buFont typeface="Arial" panose="020B0604020202020204" pitchFamily="34" charset="0"/>
              <a:buChar char="•"/>
            </a:pPr>
            <a:r>
              <a:rPr lang="en-US" sz="1800" dirty="0"/>
              <a:t>A major </a:t>
            </a:r>
            <a:r>
              <a:rPr lang="en-US" sz="1800" dirty="0" smtClean="0"/>
              <a:t>component of analyzing patent </a:t>
            </a:r>
            <a:r>
              <a:rPr lang="en-US" sz="1800" dirty="0"/>
              <a:t>user fees is to identify the full cost </a:t>
            </a:r>
            <a:r>
              <a:rPr lang="en-US" sz="1800" dirty="0" smtClean="0"/>
              <a:t>of activities associated </a:t>
            </a:r>
            <a:r>
              <a:rPr lang="en-US" sz="1800" dirty="0"/>
              <a:t>with the </a:t>
            </a:r>
            <a:r>
              <a:rPr lang="en-US" sz="1800" dirty="0" smtClean="0"/>
              <a:t>fee rates. This information is used as a reference point when reviewing the alignment of costs with collection points in the patent process.</a:t>
            </a:r>
          </a:p>
          <a:p>
            <a:pPr marL="342900" lvl="1" indent="-342900">
              <a:buFont typeface="Arial" panose="020B0604020202020204" pitchFamily="34" charset="0"/>
              <a:buChar char="•"/>
            </a:pPr>
            <a:r>
              <a:rPr lang="en-US" sz="1800" dirty="0" smtClean="0"/>
              <a:t>The </a:t>
            </a:r>
            <a:r>
              <a:rPr lang="en-US" sz="1800" dirty="0"/>
              <a:t>Office uses </a:t>
            </a:r>
            <a:r>
              <a:rPr lang="en-US" sz="1800" dirty="0" smtClean="0"/>
              <a:t>an activity-based </a:t>
            </a:r>
            <a:r>
              <a:rPr lang="en-US" sz="1800" dirty="0"/>
              <a:t>costing </a:t>
            </a:r>
            <a:r>
              <a:rPr lang="en-US" sz="1800" dirty="0" smtClean="0"/>
              <a:t>methodology, which is referred to as activity-based information (ABI) at the USPTO, to </a:t>
            </a:r>
            <a:r>
              <a:rPr lang="en-US" sz="1800" dirty="0"/>
              <a:t>determine its historical costs for </a:t>
            </a:r>
            <a:r>
              <a:rPr lang="en-US" sz="1800" dirty="0" smtClean="0"/>
              <a:t>patent-related </a:t>
            </a:r>
            <a:r>
              <a:rPr lang="en-US" sz="1800" dirty="0"/>
              <a:t>activities and outputs (fee services) as well as allocating an appropriate share of </a:t>
            </a:r>
            <a:r>
              <a:rPr lang="en-US" sz="1800" dirty="0" smtClean="0"/>
              <a:t>administrative costs </a:t>
            </a:r>
            <a:r>
              <a:rPr lang="en-US" sz="1800" dirty="0"/>
              <a:t>to determine aggregate cost.  </a:t>
            </a:r>
            <a:endParaRPr lang="en-US" sz="1800" dirty="0" smtClean="0"/>
          </a:p>
          <a:p>
            <a:pPr marL="342900" lvl="1" indent="-342900">
              <a:buFont typeface="Arial" panose="020B0604020202020204" pitchFamily="34" charset="0"/>
              <a:buChar char="•"/>
            </a:pPr>
            <a:r>
              <a:rPr lang="en-US" sz="1800" dirty="0" smtClean="0"/>
              <a:t>The USPTO’s ABI program has been in place for over 20 years and is </a:t>
            </a:r>
            <a:r>
              <a:rPr lang="en-US" sz="1800" dirty="0"/>
              <a:t>responsible for developing, maintaining and updating cost information for all USPTO </a:t>
            </a:r>
            <a:r>
              <a:rPr lang="en-US" sz="1800" dirty="0" smtClean="0"/>
              <a:t>organizations.  </a:t>
            </a:r>
            <a:r>
              <a:rPr lang="en-US" sz="1800" dirty="0"/>
              <a:t>The ABI methodology follows the full cost guidance outlined in </a:t>
            </a:r>
            <a:r>
              <a:rPr lang="en-US" sz="1800" dirty="0" smtClean="0"/>
              <a:t>Federal </a:t>
            </a:r>
            <a:r>
              <a:rPr lang="en-US" sz="1800" dirty="0"/>
              <a:t>managerial cost accounting and fee setting standards</a:t>
            </a:r>
            <a:r>
              <a:rPr lang="en-US" sz="1800" dirty="0" smtClean="0"/>
              <a:t>.</a:t>
            </a:r>
            <a:endParaRPr lang="en-US" sz="1800" dirty="0"/>
          </a:p>
          <a:p>
            <a:pPr marL="342900" lvl="1" indent="-342900">
              <a:buFont typeface="Arial" panose="020B0604020202020204" pitchFamily="34" charset="0"/>
              <a:buChar char="•"/>
            </a:pPr>
            <a:r>
              <a:rPr lang="en-US" sz="1800" dirty="0" smtClean="0"/>
              <a:t>USPTO’s ABI program is widely recognized to be one of the best in the Federal government and also compares well with commercial implementations of ABC.  The USPTO ABI program has been the subject of a special Inspector General study, and is examined each year as part of the financial statement audit.  There has never been a material weakness in internal controls reported concerning the ABI methodology or data. </a:t>
            </a:r>
          </a:p>
          <a:p>
            <a:pPr marL="342900" lvl="1" indent="-342900">
              <a:buFont typeface="Wingdings" pitchFamily="2" charset="2"/>
              <a:buChar char="¦"/>
            </a:pPr>
            <a:endParaRPr lang="en-US" sz="1800" dirty="0" smtClean="0"/>
          </a:p>
        </p:txBody>
      </p:sp>
    </p:spTree>
    <p:extLst>
      <p:ext uri="{BB962C8B-B14F-4D97-AF65-F5344CB8AC3E}">
        <p14:creationId xmlns:p14="http://schemas.microsoft.com/office/powerpoint/2010/main" val="224117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a:bodyPr>
          <a:lstStyle/>
          <a:p>
            <a:r>
              <a:rPr lang="en-US" sz="3600" dirty="0" smtClean="0"/>
              <a:t>USPTO ABI Costing Program (cont.)</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Content Placeholder 2"/>
          <p:cNvSpPr>
            <a:spLocks noGrp="1"/>
          </p:cNvSpPr>
          <p:nvPr>
            <p:ph idx="1"/>
          </p:nvPr>
        </p:nvSpPr>
        <p:spPr>
          <a:xfrm>
            <a:off x="457200" y="1059077"/>
            <a:ext cx="8001000" cy="4724400"/>
          </a:xfrm>
        </p:spPr>
        <p:txBody>
          <a:bodyPr>
            <a:normAutofit/>
          </a:bodyPr>
          <a:lstStyle/>
          <a:p>
            <a:pPr marL="342900" lvl="1" indent="-342900">
              <a:buFont typeface="Arial" panose="020B0604020202020204" pitchFamily="34" charset="0"/>
              <a:buChar char="•"/>
            </a:pPr>
            <a:r>
              <a:rPr lang="en-US" sz="1800" dirty="0" smtClean="0"/>
              <a:t>An </a:t>
            </a:r>
            <a:r>
              <a:rPr lang="en-US" sz="1800" dirty="0"/>
              <a:t>independent verification and validation study was </a:t>
            </a:r>
            <a:r>
              <a:rPr lang="en-US" sz="1800" dirty="0" smtClean="0"/>
              <a:t>conducted </a:t>
            </a:r>
            <a:r>
              <a:rPr lang="en-US" sz="1800" dirty="0"/>
              <a:t>on the ABI program in </a:t>
            </a:r>
            <a:r>
              <a:rPr lang="en-US" sz="1800" dirty="0" smtClean="0"/>
              <a:t>2009, </a:t>
            </a:r>
            <a:r>
              <a:rPr lang="en-US" sz="1800" dirty="0"/>
              <a:t>which identified the USPTO ABI program as a best practice in the </a:t>
            </a:r>
            <a:r>
              <a:rPr lang="en-US" sz="1800" dirty="0" smtClean="0"/>
              <a:t>Federal </a:t>
            </a:r>
            <a:r>
              <a:rPr lang="en-US" sz="1800" dirty="0"/>
              <a:t>government</a:t>
            </a:r>
            <a:r>
              <a:rPr lang="en-US" sz="1800" dirty="0" smtClean="0"/>
              <a:t>.</a:t>
            </a:r>
            <a:endParaRPr lang="en-US" sz="1800" dirty="0"/>
          </a:p>
          <a:p>
            <a:pPr>
              <a:buFont typeface="Arial" panose="020B0604020202020204" pitchFamily="34" charset="0"/>
              <a:buChar char="•"/>
            </a:pPr>
            <a:r>
              <a:rPr lang="en-US" sz="1800" dirty="0"/>
              <a:t>Since the inception of the program, ABI methodologies have continuously improved and are consistently used in fee setting, budgeting, performance reporting, financial statement (Statement of Net Costs) preparation, and </a:t>
            </a:r>
            <a:r>
              <a:rPr lang="en-US" sz="1800" dirty="0" smtClean="0"/>
              <a:t>ad-hoc </a:t>
            </a:r>
            <a:r>
              <a:rPr lang="en-US" sz="1800" dirty="0"/>
              <a:t>cost analyses and studies</a:t>
            </a:r>
            <a:r>
              <a:rPr lang="en-US" sz="1800" dirty="0" smtClean="0"/>
              <a:t>.</a:t>
            </a:r>
            <a:endParaRPr lang="en-US" sz="1800" dirty="0"/>
          </a:p>
          <a:p>
            <a:pPr>
              <a:buFont typeface="Arial" panose="020B0604020202020204" pitchFamily="34" charset="0"/>
              <a:buChar char="•"/>
            </a:pPr>
            <a:r>
              <a:rPr lang="en-US" sz="1800" dirty="0"/>
              <a:t>To facilitate </a:t>
            </a:r>
            <a:r>
              <a:rPr lang="en-US" sz="1800" dirty="0" smtClean="0"/>
              <a:t>agency-wide </a:t>
            </a:r>
            <a:r>
              <a:rPr lang="en-US" sz="1800" dirty="0"/>
              <a:t>collaboration in the ABI program, the ABI Steering Committee was established and is the official rulemaking body for all issues related to </a:t>
            </a:r>
            <a:r>
              <a:rPr lang="en-US" sz="1800" dirty="0" smtClean="0"/>
              <a:t>ABI at </a:t>
            </a:r>
            <a:r>
              <a:rPr lang="en-US" sz="1800" dirty="0"/>
              <a:t>the </a:t>
            </a:r>
            <a:r>
              <a:rPr lang="en-US" sz="1800" dirty="0" smtClean="0"/>
              <a:t>USPTO.  This </a:t>
            </a:r>
            <a:r>
              <a:rPr lang="en-US" sz="1800" dirty="0"/>
              <a:t>committee is comprised of representatives from all </a:t>
            </a:r>
            <a:r>
              <a:rPr lang="en-US" sz="1800" dirty="0" smtClean="0"/>
              <a:t>organizations at </a:t>
            </a:r>
            <a:r>
              <a:rPr lang="en-US" sz="1800" dirty="0"/>
              <a:t>the </a:t>
            </a:r>
            <a:r>
              <a:rPr lang="en-US" sz="1800" dirty="0" smtClean="0"/>
              <a:t>USPTO and all </a:t>
            </a:r>
            <a:r>
              <a:rPr lang="en-US" sz="1800" dirty="0"/>
              <a:t>changes to ABI methodology or ABI models </a:t>
            </a:r>
            <a:r>
              <a:rPr lang="en-US" sz="1800" dirty="0" smtClean="0"/>
              <a:t>are approved </a:t>
            </a:r>
            <a:r>
              <a:rPr lang="en-US" sz="1800" dirty="0"/>
              <a:t>by the Steering Committee.</a:t>
            </a:r>
          </a:p>
        </p:txBody>
      </p:sp>
    </p:spTree>
    <p:extLst>
      <p:ext uri="{BB962C8B-B14F-4D97-AF65-F5344CB8AC3E}">
        <p14:creationId xmlns:p14="http://schemas.microsoft.com/office/powerpoint/2010/main" val="80380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a:bodyPr>
          <a:lstStyle/>
          <a:p>
            <a:r>
              <a:rPr lang="en-US" sz="3600" dirty="0" smtClean="0"/>
              <a:t>USPTO ABI Costing Program (cont.)</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Content Placeholder 2"/>
          <p:cNvSpPr>
            <a:spLocks noGrp="1"/>
          </p:cNvSpPr>
          <p:nvPr>
            <p:ph idx="1"/>
          </p:nvPr>
        </p:nvSpPr>
        <p:spPr>
          <a:xfrm>
            <a:off x="381000" y="1200150"/>
            <a:ext cx="8534400" cy="4724400"/>
          </a:xfrm>
        </p:spPr>
        <p:txBody>
          <a:bodyPr>
            <a:normAutofit/>
          </a:bodyPr>
          <a:lstStyle/>
          <a:p>
            <a:pPr marL="342900" lvl="1" indent="-342900">
              <a:buFont typeface="Arial" panose="020B0604020202020204" pitchFamily="34" charset="0"/>
              <a:buChar char="•"/>
            </a:pPr>
            <a:r>
              <a:rPr lang="en-US" sz="1800" dirty="0" smtClean="0"/>
              <a:t>ABI </a:t>
            </a:r>
            <a:r>
              <a:rPr lang="en-US" sz="1800" dirty="0"/>
              <a:t>uses a </a:t>
            </a:r>
            <a:r>
              <a:rPr lang="en-US" sz="1800" dirty="0" smtClean="0"/>
              <a:t>two-step </a:t>
            </a:r>
            <a:r>
              <a:rPr lang="en-US" sz="1800" dirty="0"/>
              <a:t>methodology to assign costs to its work activities and then to its related outputs.</a:t>
            </a:r>
          </a:p>
          <a:p>
            <a:pPr lvl="1">
              <a:buFont typeface="Arial" panose="020B0604020202020204" pitchFamily="34" charset="0"/>
              <a:buChar char="•"/>
            </a:pPr>
            <a:r>
              <a:rPr lang="en-US" sz="1800" dirty="0" smtClean="0"/>
              <a:t>Expenses (also referred to as costs) </a:t>
            </a:r>
            <a:r>
              <a:rPr lang="en-US" sz="1800" dirty="0"/>
              <a:t>are those things on which an organization spends its budget, such as salaries and benefits for employees, </a:t>
            </a:r>
            <a:r>
              <a:rPr lang="en-US" sz="1800" dirty="0" smtClean="0"/>
              <a:t>contractor costs, rent</a:t>
            </a:r>
            <a:r>
              <a:rPr lang="en-US" sz="1800" dirty="0"/>
              <a:t>, equipment, etc.  </a:t>
            </a:r>
          </a:p>
          <a:p>
            <a:pPr lvl="1">
              <a:buFont typeface="Arial" panose="020B0604020202020204" pitchFamily="34" charset="0"/>
              <a:buChar char="•"/>
            </a:pPr>
            <a:r>
              <a:rPr lang="en-US" sz="1800" dirty="0"/>
              <a:t>Activities represent the work that people in the organization undertake (e.g., examining a patent application, printing a patent, fee processing</a:t>
            </a:r>
            <a:r>
              <a:rPr lang="en-US" sz="1800" dirty="0" smtClean="0"/>
              <a:t>).</a:t>
            </a:r>
            <a:endParaRPr lang="en-US" sz="1800" dirty="0"/>
          </a:p>
          <a:p>
            <a:pPr lvl="1">
              <a:buFont typeface="Arial" panose="020B0604020202020204" pitchFamily="34" charset="0"/>
              <a:buChar char="•"/>
            </a:pPr>
            <a:r>
              <a:rPr lang="en-US" sz="1800" dirty="0"/>
              <a:t>Outputs are the goods or services that the organization produces through its activities (e.g</a:t>
            </a:r>
            <a:r>
              <a:rPr lang="en-US" sz="1800" dirty="0" smtClean="0"/>
              <a:t>., </a:t>
            </a:r>
            <a:r>
              <a:rPr lang="en-US" sz="1800" dirty="0"/>
              <a:t>completed patent applications). </a:t>
            </a:r>
          </a:p>
          <a:p>
            <a:pPr marL="342900" lvl="1" indent="-342900">
              <a:buFont typeface="Arial" panose="020B0604020202020204" pitchFamily="34" charset="0"/>
              <a:buChar char="•"/>
            </a:pPr>
            <a:r>
              <a:rPr lang="en-US" sz="1800" dirty="0" smtClean="0"/>
              <a:t>The cost </a:t>
            </a:r>
            <a:r>
              <a:rPr lang="en-US" sz="1800" dirty="0"/>
              <a:t>analysis and all historical expenses referenced in this </a:t>
            </a:r>
            <a:r>
              <a:rPr lang="en-US" sz="1800" dirty="0" smtClean="0"/>
              <a:t>proposal are </a:t>
            </a:r>
            <a:r>
              <a:rPr lang="en-US" sz="1800" dirty="0"/>
              <a:t>based upon </a:t>
            </a:r>
            <a:r>
              <a:rPr lang="en-US" sz="1800" dirty="0" smtClean="0"/>
              <a:t>FY 2017 </a:t>
            </a:r>
            <a:r>
              <a:rPr lang="en-US" sz="1800" dirty="0"/>
              <a:t>data as </a:t>
            </a:r>
            <a:r>
              <a:rPr lang="en-US" sz="1800" dirty="0" smtClean="0"/>
              <a:t>FY 2017 </a:t>
            </a:r>
            <a:r>
              <a:rPr lang="en-US" sz="1800" dirty="0"/>
              <a:t>is the most recent fiscal year for which complete cost and production measure information was </a:t>
            </a:r>
            <a:r>
              <a:rPr lang="en-US" sz="1800" dirty="0" smtClean="0"/>
              <a:t>available during analysis.</a:t>
            </a:r>
          </a:p>
        </p:txBody>
      </p:sp>
    </p:spTree>
    <p:extLst>
      <p:ext uri="{BB962C8B-B14F-4D97-AF65-F5344CB8AC3E}">
        <p14:creationId xmlns:p14="http://schemas.microsoft.com/office/powerpoint/2010/main" val="270406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a:bodyPr>
          <a:lstStyle/>
          <a:p>
            <a:r>
              <a:rPr lang="en-US" sz="3600" dirty="0" smtClean="0"/>
              <a:t>USPTO ABI Costing Program (cont.)</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6" name="Content Placeholder 2"/>
          <p:cNvSpPr>
            <a:spLocks noGrp="1"/>
          </p:cNvSpPr>
          <p:nvPr>
            <p:ph idx="1"/>
          </p:nvPr>
        </p:nvSpPr>
        <p:spPr>
          <a:xfrm>
            <a:off x="381000" y="838200"/>
            <a:ext cx="8534400" cy="4876800"/>
          </a:xfrm>
        </p:spPr>
        <p:txBody>
          <a:bodyPr>
            <a:normAutofit lnSpcReduction="10000"/>
          </a:bodyPr>
          <a:lstStyle/>
          <a:p>
            <a:pPr marL="342900" lvl="1" indent="-342900">
              <a:buFont typeface="Arial" panose="020B0604020202020204" pitchFamily="34" charset="0"/>
              <a:buChar char="•"/>
            </a:pPr>
            <a:r>
              <a:rPr lang="en-US" sz="1800" dirty="0"/>
              <a:t>The ABI analysis </a:t>
            </a:r>
            <a:r>
              <a:rPr lang="en-US" sz="1800" dirty="0" smtClean="0"/>
              <a:t>starts with extracting expense information from the USPTO’s core financial system.  This information is “tagged” with identifiers such as the organization that spent the money, the activities the money was spent for, and the type of expense (e.g., salaries, benefits, printing, rent). </a:t>
            </a:r>
          </a:p>
          <a:p>
            <a:pPr marL="342900" lvl="1" indent="-342900">
              <a:buFont typeface="Arial" panose="020B0604020202020204" pitchFamily="34" charset="0"/>
              <a:buChar char="•"/>
            </a:pPr>
            <a:r>
              <a:rPr lang="en-US" sz="1800" dirty="0" smtClean="0"/>
              <a:t>When compiling patent costs, any spending by, or directly on behalf of, the patent organization is considered direct expenses.  These expenses do not require any type of allocation methodology to aggregate them with patent costs.  </a:t>
            </a:r>
          </a:p>
          <a:p>
            <a:pPr marL="342900" lvl="1" indent="-342900">
              <a:buFont typeface="Arial" panose="020B0604020202020204" pitchFamily="34" charset="0"/>
              <a:buChar char="•"/>
            </a:pPr>
            <a:r>
              <a:rPr lang="en-US" sz="1800" dirty="0" smtClean="0"/>
              <a:t>Indirect </a:t>
            </a:r>
            <a:r>
              <a:rPr lang="en-US" sz="1800" dirty="0"/>
              <a:t>expenses are those expenses that </a:t>
            </a:r>
            <a:r>
              <a:rPr lang="en-US" sz="1800" dirty="0" smtClean="0"/>
              <a:t>originate in one organization, </a:t>
            </a:r>
            <a:r>
              <a:rPr lang="en-US" sz="1800" dirty="0"/>
              <a:t>but are </a:t>
            </a:r>
            <a:r>
              <a:rPr lang="en-US" sz="1800" dirty="0" smtClean="0"/>
              <a:t>allocated to </a:t>
            </a:r>
            <a:r>
              <a:rPr lang="en-US" sz="1800" dirty="0"/>
              <a:t>the </a:t>
            </a:r>
            <a:r>
              <a:rPr lang="en-US" sz="1800" dirty="0" smtClean="0"/>
              <a:t>patent operation </a:t>
            </a:r>
            <a:r>
              <a:rPr lang="en-US" sz="1800" dirty="0"/>
              <a:t>because they </a:t>
            </a:r>
            <a:r>
              <a:rPr lang="en-US" sz="1800" dirty="0" smtClean="0"/>
              <a:t>indirectly </a:t>
            </a:r>
            <a:r>
              <a:rPr lang="en-US" sz="1800" dirty="0"/>
              <a:t>facilitate </a:t>
            </a:r>
            <a:r>
              <a:rPr lang="en-US" sz="1800" dirty="0" smtClean="0"/>
              <a:t>patent services </a:t>
            </a:r>
            <a:r>
              <a:rPr lang="en-US" sz="1800" dirty="0"/>
              <a:t>or products </a:t>
            </a:r>
            <a:r>
              <a:rPr lang="en-US" sz="1800" dirty="0" smtClean="0"/>
              <a:t>(e.g. IT help desk support</a:t>
            </a:r>
            <a:r>
              <a:rPr lang="en-US" sz="1800" dirty="0"/>
              <a:t>, human </a:t>
            </a:r>
            <a:r>
              <a:rPr lang="en-US" sz="1800" dirty="0" smtClean="0"/>
              <a:t>resources hiring support, invoice processing).</a:t>
            </a:r>
          </a:p>
          <a:p>
            <a:pPr lvl="1">
              <a:buFont typeface="Arial" panose="020B0604020202020204" pitchFamily="34" charset="0"/>
              <a:buChar char="•"/>
            </a:pPr>
            <a:r>
              <a:rPr lang="en-US" sz="1800" dirty="0" smtClean="0"/>
              <a:t>Indirect expenses require a “driver” of costs (e.g., </a:t>
            </a:r>
            <a:r>
              <a:rPr lang="en-US" sz="1800" dirty="0"/>
              <a:t>help desk calls by </a:t>
            </a:r>
            <a:r>
              <a:rPr lang="en-US" sz="1800" dirty="0" smtClean="0"/>
              <a:t>organization, number of hires, or invoices processed) to allocate the indirect expenses to the patent operation.  </a:t>
            </a:r>
          </a:p>
          <a:p>
            <a:pPr>
              <a:buFont typeface="Arial" panose="020B0604020202020204" pitchFamily="34" charset="0"/>
              <a:buChar char="•"/>
            </a:pPr>
            <a:r>
              <a:rPr lang="en-US" sz="1800" dirty="0" smtClean="0"/>
              <a:t>Direct expenses are compiled into “categories” of spending called processes and activities – “examination” is an example of a process and “perform initial search” is an example of an activity.</a:t>
            </a:r>
          </a:p>
          <a:p>
            <a:pPr lvl="1">
              <a:buFont typeface="Arial" panose="020B0604020202020204" pitchFamily="34" charset="0"/>
              <a:buChar char="•"/>
            </a:pPr>
            <a:endParaRPr lang="en-US" sz="1600" dirty="0"/>
          </a:p>
        </p:txBody>
      </p:sp>
    </p:spTree>
    <p:extLst>
      <p:ext uri="{BB962C8B-B14F-4D97-AF65-F5344CB8AC3E}">
        <p14:creationId xmlns:p14="http://schemas.microsoft.com/office/powerpoint/2010/main" val="148202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rmAutofit/>
          </a:bodyPr>
          <a:lstStyle/>
          <a:p>
            <a:r>
              <a:rPr lang="en-US" sz="3600" dirty="0" smtClean="0"/>
              <a:t>USPTO ABI Costing Program (cont.)</a:t>
            </a: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sp>
        <p:nvSpPr>
          <p:cNvPr id="7" name="Content Placeholder 2"/>
          <p:cNvSpPr>
            <a:spLocks noGrp="1"/>
          </p:cNvSpPr>
          <p:nvPr>
            <p:ph idx="1"/>
          </p:nvPr>
        </p:nvSpPr>
        <p:spPr>
          <a:xfrm>
            <a:off x="381000" y="885825"/>
            <a:ext cx="8534400" cy="4648200"/>
          </a:xfrm>
        </p:spPr>
        <p:txBody>
          <a:bodyPr>
            <a:normAutofit/>
          </a:bodyPr>
          <a:lstStyle/>
          <a:p>
            <a:pPr marL="342900" lvl="1" indent="-342900">
              <a:buFont typeface="Arial" panose="020B0604020202020204" pitchFamily="34" charset="0"/>
              <a:buChar char="•"/>
            </a:pPr>
            <a:r>
              <a:rPr lang="en-US" sz="1800" dirty="0" smtClean="0"/>
              <a:t>All direct and indirect costs are aggregated into the activities.</a:t>
            </a:r>
          </a:p>
          <a:p>
            <a:pPr marL="342900" lvl="1" indent="-342900">
              <a:buFont typeface="Arial" panose="020B0604020202020204" pitchFamily="34" charset="0"/>
              <a:buChar char="•"/>
            </a:pPr>
            <a:r>
              <a:rPr lang="en-US" sz="1800" dirty="0" smtClean="0"/>
              <a:t>The </a:t>
            </a:r>
            <a:r>
              <a:rPr lang="en-US" sz="1800" dirty="0"/>
              <a:t>direct cost for an activity plus the </a:t>
            </a:r>
            <a:r>
              <a:rPr lang="en-US" sz="1800" dirty="0" smtClean="0"/>
              <a:t>indirect </a:t>
            </a:r>
            <a:r>
              <a:rPr lang="en-US" sz="1800" dirty="0"/>
              <a:t>costs is </a:t>
            </a:r>
            <a:r>
              <a:rPr lang="en-US" sz="1800" dirty="0" smtClean="0"/>
              <a:t>known as the </a:t>
            </a:r>
            <a:r>
              <a:rPr lang="en-US" sz="1800" dirty="0"/>
              <a:t>“fully burdened” cost for that activity.  </a:t>
            </a:r>
            <a:endParaRPr lang="en-US" sz="1800" dirty="0" smtClean="0"/>
          </a:p>
          <a:p>
            <a:pPr marL="342900" lvl="1" indent="-342900">
              <a:buFont typeface="Arial" panose="020B0604020202020204" pitchFamily="34" charset="0"/>
              <a:buChar char="•"/>
            </a:pPr>
            <a:r>
              <a:rPr lang="en-US" sz="1800" dirty="0" smtClean="0"/>
              <a:t>The </a:t>
            </a:r>
            <a:r>
              <a:rPr lang="en-US" sz="1800" dirty="0"/>
              <a:t>“fully burdened” cost for an activity is then divided by workload measures (number of outputs for that particular activity completed) to arrive at the fully burdened </a:t>
            </a:r>
            <a:r>
              <a:rPr lang="en-US" sz="1800" dirty="0" smtClean="0"/>
              <a:t>unit </a:t>
            </a:r>
            <a:r>
              <a:rPr lang="en-US" sz="1800" dirty="0"/>
              <a:t>cost for that activity.  </a:t>
            </a:r>
            <a:endParaRPr lang="en-US" sz="1800" dirty="0" smtClean="0"/>
          </a:p>
          <a:p>
            <a:pPr marL="342900" lvl="1" indent="-342900">
              <a:buFont typeface="Arial" panose="020B0604020202020204" pitchFamily="34" charset="0"/>
              <a:buChar char="•"/>
            </a:pPr>
            <a:r>
              <a:rPr lang="en-US" sz="1800" dirty="0" smtClean="0"/>
              <a:t>In some cases, the </a:t>
            </a:r>
            <a:r>
              <a:rPr lang="en-US" sz="1800" dirty="0"/>
              <a:t>cost for a particular process is then determined by ascertaining which activities occur for the process, and how often </a:t>
            </a:r>
            <a:r>
              <a:rPr lang="en-US" sz="1800" dirty="0" smtClean="0"/>
              <a:t>each activity occurs. This is known as the “frequency factor” and is </a:t>
            </a:r>
            <a:r>
              <a:rPr lang="en-US" sz="1800" dirty="0"/>
              <a:t>based on a statistical analysis of a one year set of completed applications</a:t>
            </a:r>
            <a:r>
              <a:rPr lang="en-US" sz="1800" dirty="0" smtClean="0"/>
              <a:t>.</a:t>
            </a:r>
            <a:endParaRPr lang="en-US" sz="1800" dirty="0"/>
          </a:p>
          <a:p>
            <a:pPr marL="342900" lvl="1" indent="-342900">
              <a:buFont typeface="Arial" panose="020B0604020202020204" pitchFamily="34" charset="0"/>
              <a:buChar char="•"/>
            </a:pPr>
            <a:r>
              <a:rPr lang="en-US" sz="1800" dirty="0" smtClean="0"/>
              <a:t>During </a:t>
            </a:r>
            <a:r>
              <a:rPr lang="en-US" sz="1800" dirty="0"/>
              <a:t>the last five years (FY </a:t>
            </a:r>
            <a:r>
              <a:rPr lang="en-US" sz="1800" dirty="0" smtClean="0"/>
              <a:t>2013 </a:t>
            </a:r>
            <a:r>
              <a:rPr lang="en-US" sz="1800" dirty="0"/>
              <a:t>thru FY </a:t>
            </a:r>
            <a:r>
              <a:rPr lang="en-US" sz="1800" dirty="0" smtClean="0"/>
              <a:t>2017), </a:t>
            </a:r>
            <a:r>
              <a:rPr lang="en-US" sz="1800" dirty="0"/>
              <a:t>on average, direct expenses accounted for </a:t>
            </a:r>
            <a:r>
              <a:rPr lang="en-US" sz="1800" dirty="0" smtClean="0"/>
              <a:t>82% </a:t>
            </a:r>
            <a:r>
              <a:rPr lang="en-US" sz="1800" dirty="0"/>
              <a:t>of the Patents organization’s costs while the remaining </a:t>
            </a:r>
            <a:r>
              <a:rPr lang="en-US" sz="1800" dirty="0" smtClean="0"/>
              <a:t>18% </a:t>
            </a:r>
            <a:r>
              <a:rPr lang="en-US" sz="1800" dirty="0"/>
              <a:t>were classified as </a:t>
            </a:r>
            <a:r>
              <a:rPr lang="en-US" sz="1800" dirty="0" smtClean="0"/>
              <a:t>indirect.</a:t>
            </a:r>
            <a:endParaRPr lang="en-US" sz="1800" dirty="0" smtClean="0">
              <a:solidFill>
                <a:srgbClr val="FF0000"/>
              </a:solidFill>
            </a:endParaRPr>
          </a:p>
          <a:p>
            <a:pPr marL="342900" lvl="1" indent="-342900">
              <a:buFont typeface="Arial" panose="020B0604020202020204" pitchFamily="34" charset="0"/>
              <a:buChar char="•"/>
            </a:pPr>
            <a:r>
              <a:rPr lang="en-US" sz="1800" dirty="0" smtClean="0"/>
              <a:t>Examples of the unit cost calculations for filing fees can be found on the following page.</a:t>
            </a:r>
          </a:p>
          <a:p>
            <a:pPr marL="342900" lvl="1" indent="-34290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272663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Table of Contents</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3</a:t>
            </a:fld>
            <a:endParaRPr lang="en-US" dirty="0"/>
          </a:p>
        </p:txBody>
      </p:sp>
      <p:sp>
        <p:nvSpPr>
          <p:cNvPr id="4" name="Rectangle 3"/>
          <p:cNvSpPr/>
          <p:nvPr/>
        </p:nvSpPr>
        <p:spPr>
          <a:xfrm>
            <a:off x="190500" y="1120379"/>
            <a:ext cx="8677275" cy="3724096"/>
          </a:xfrm>
          <a:prstGeom prst="rect">
            <a:avLst/>
          </a:prstGeom>
        </p:spPr>
        <p:txBody>
          <a:bodyPr wrap="square">
            <a:spAutoFit/>
          </a:bodyPr>
          <a:lstStyle/>
          <a:p>
            <a:r>
              <a:rPr lang="en-US" sz="2400" b="1" dirty="0" smtClean="0"/>
              <a:t>Appendices</a:t>
            </a:r>
            <a:r>
              <a:rPr lang="en-US" sz="2400" b="1" dirty="0"/>
              <a:t>: </a:t>
            </a:r>
            <a:endParaRPr lang="en-US" sz="2400" b="1" dirty="0" smtClean="0"/>
          </a:p>
          <a:p>
            <a:endParaRPr lang="en-US" sz="1400" dirty="0" smtClean="0"/>
          </a:p>
          <a:p>
            <a:r>
              <a:rPr lang="en-US" dirty="0" smtClean="0"/>
              <a:t>Appendix </a:t>
            </a:r>
            <a:r>
              <a:rPr lang="en-US" dirty="0"/>
              <a:t>A – Background on USPTO Funding Model </a:t>
            </a:r>
            <a:r>
              <a:rPr lang="en-US" dirty="0" smtClean="0"/>
              <a:t>…………………………………..……...… 4 </a:t>
            </a:r>
          </a:p>
          <a:p>
            <a:r>
              <a:rPr lang="en-US" dirty="0" smtClean="0"/>
              <a:t>Appendix </a:t>
            </a:r>
            <a:r>
              <a:rPr lang="en-US" dirty="0"/>
              <a:t>B – Background on Fee Setting Methodology and Analyses </a:t>
            </a:r>
            <a:r>
              <a:rPr lang="en-US" dirty="0" smtClean="0"/>
              <a:t>……………....….11 </a:t>
            </a:r>
          </a:p>
          <a:p>
            <a:r>
              <a:rPr lang="en-US" dirty="0" smtClean="0"/>
              <a:t>Appendix </a:t>
            </a:r>
            <a:r>
              <a:rPr lang="en-US" dirty="0"/>
              <a:t>C – Background on Activity Based Information (ABI) Costing </a:t>
            </a:r>
            <a:r>
              <a:rPr lang="en-US" dirty="0" smtClean="0"/>
              <a:t>						    Methodology </a:t>
            </a:r>
            <a:r>
              <a:rPr lang="en-US" dirty="0"/>
              <a:t>(Unit Cost Calculation</a:t>
            </a:r>
            <a:r>
              <a:rPr lang="en-US" dirty="0" smtClean="0"/>
              <a:t>)……………….…………………….….…..24 </a:t>
            </a:r>
          </a:p>
          <a:p>
            <a:r>
              <a:rPr lang="en-US" dirty="0" smtClean="0"/>
              <a:t>Appendix </a:t>
            </a:r>
            <a:r>
              <a:rPr lang="en-US" dirty="0"/>
              <a:t>D – Background on Patent Fees </a:t>
            </a:r>
            <a:r>
              <a:rPr lang="en-US" dirty="0" smtClean="0"/>
              <a:t>…………………………………………………..……...….31</a:t>
            </a:r>
          </a:p>
          <a:p>
            <a:r>
              <a:rPr lang="en-US" dirty="0" smtClean="0"/>
              <a:t>Appendix E </a:t>
            </a:r>
            <a:r>
              <a:rPr lang="en-US" dirty="0"/>
              <a:t>– Aggregate Cost Information </a:t>
            </a:r>
            <a:r>
              <a:rPr lang="en-US" dirty="0" smtClean="0"/>
              <a:t>……………………………………………………...……..40</a:t>
            </a:r>
          </a:p>
          <a:p>
            <a:r>
              <a:rPr lang="en-US" dirty="0" smtClean="0"/>
              <a:t>Appendix F </a:t>
            </a:r>
            <a:r>
              <a:rPr lang="en-US" dirty="0"/>
              <a:t>– Aggregate Revenue Information </a:t>
            </a:r>
            <a:r>
              <a:rPr lang="en-US" dirty="0" smtClean="0"/>
              <a:t>……………………………………………...…….…48</a:t>
            </a:r>
          </a:p>
          <a:p>
            <a:r>
              <a:rPr lang="en-US" dirty="0" smtClean="0"/>
              <a:t>Appendix G </a:t>
            </a:r>
            <a:r>
              <a:rPr lang="en-US" dirty="0"/>
              <a:t>– Rationale for </a:t>
            </a:r>
            <a:r>
              <a:rPr lang="en-US" dirty="0" smtClean="0"/>
              <a:t>Fee </a:t>
            </a:r>
            <a:r>
              <a:rPr lang="en-US" dirty="0"/>
              <a:t>Changes </a:t>
            </a:r>
            <a:r>
              <a:rPr lang="en-US" dirty="0" smtClean="0"/>
              <a:t>……………………………………………………..….……..57</a:t>
            </a:r>
          </a:p>
          <a:p>
            <a:r>
              <a:rPr lang="en-US" dirty="0" smtClean="0"/>
              <a:t>Appendix H – Small </a:t>
            </a:r>
            <a:r>
              <a:rPr lang="en-US" dirty="0"/>
              <a:t>and Micro Entity Fees </a:t>
            </a:r>
            <a:r>
              <a:rPr lang="en-US" dirty="0" smtClean="0"/>
              <a:t>……………….……………………….………..….…..…..71</a:t>
            </a:r>
            <a:endParaRPr lang="en-US" dirty="0"/>
          </a:p>
          <a:p>
            <a:r>
              <a:rPr lang="en-US" dirty="0" smtClean="0"/>
              <a:t>Appendix I </a:t>
            </a:r>
            <a:r>
              <a:rPr lang="en-US" dirty="0"/>
              <a:t>– </a:t>
            </a:r>
            <a:r>
              <a:rPr lang="en-US" dirty="0" smtClean="0"/>
              <a:t> Elasticity </a:t>
            </a:r>
            <a:r>
              <a:rPr lang="en-US" dirty="0"/>
              <a:t>Assumptions </a:t>
            </a:r>
            <a:r>
              <a:rPr lang="en-US" dirty="0" smtClean="0"/>
              <a:t>…………………….…..………………………………..……….....74</a:t>
            </a:r>
          </a:p>
          <a:p>
            <a:r>
              <a:rPr lang="en-US" dirty="0" smtClean="0"/>
              <a:t>Appendix J </a:t>
            </a:r>
            <a:r>
              <a:rPr lang="en-US" dirty="0"/>
              <a:t>– </a:t>
            </a:r>
            <a:r>
              <a:rPr lang="en-US" dirty="0" smtClean="0"/>
              <a:t> Operating </a:t>
            </a:r>
            <a:r>
              <a:rPr lang="en-US" dirty="0"/>
              <a:t>Reserve (Carryover of Fees) </a:t>
            </a:r>
            <a:r>
              <a:rPr lang="en-US" dirty="0" smtClean="0"/>
              <a:t>…………………………………....……....76</a:t>
            </a:r>
            <a:endParaRPr lang="en-US" dirty="0"/>
          </a:p>
        </p:txBody>
      </p:sp>
    </p:spTree>
    <p:extLst>
      <p:ext uri="{BB962C8B-B14F-4D97-AF65-F5344CB8AC3E}">
        <p14:creationId xmlns:p14="http://schemas.microsoft.com/office/powerpoint/2010/main" val="239690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48"/>
            <a:ext cx="8229600" cy="884058"/>
          </a:xfrm>
        </p:spPr>
        <p:txBody>
          <a:bodyPr>
            <a:noAutofit/>
          </a:bodyPr>
          <a:lstStyle/>
          <a:p>
            <a:r>
              <a:rPr lang="en-US" sz="3600" dirty="0" smtClean="0"/>
              <a:t>USPTO ABI Costing Program Example: Patent Filings</a:t>
            </a:r>
            <a:br>
              <a:rPr lang="en-US" sz="3600" dirty="0" smtClean="0"/>
            </a:br>
            <a:endParaRPr lang="en-US" sz="3600"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200" b="0" i="0" u="none" strike="noStrike" kern="1200" cap="none" spc="0" normalizeH="0" baseline="0" noProof="0" smtClean="0">
                <a:ln>
                  <a:noFill/>
                </a:ln>
                <a:solidFill>
                  <a:prstClr val="black">
                    <a:tint val="75000"/>
                  </a:prstClr>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Segoe UI"/>
              <a:ea typeface="+mn-ea"/>
              <a:cs typeface="+mn-cs"/>
            </a:endParaRPr>
          </a:p>
        </p:txBody>
      </p:sp>
      <p:graphicFrame>
        <p:nvGraphicFramePr>
          <p:cNvPr id="11" name="Table 10" descr="Table with data on ABI Costing Programm Example: Patent Filings" title="USPTO ABI Costing Program Example: Patent Filings"/>
          <p:cNvGraphicFramePr>
            <a:graphicFrameLocks noGrp="1"/>
          </p:cNvGraphicFramePr>
          <p:nvPr>
            <p:extLst>
              <p:ext uri="{D42A27DB-BD31-4B8C-83A1-F6EECF244321}">
                <p14:modId xmlns:p14="http://schemas.microsoft.com/office/powerpoint/2010/main" val="2833189985"/>
              </p:ext>
            </p:extLst>
          </p:nvPr>
        </p:nvGraphicFramePr>
        <p:xfrm>
          <a:off x="143586" y="1529080"/>
          <a:ext cx="8856828" cy="3734506"/>
        </p:xfrm>
        <a:graphic>
          <a:graphicData uri="http://schemas.openxmlformats.org/drawingml/2006/table">
            <a:tbl>
              <a:tblPr firstRow="1"/>
              <a:tblGrid>
                <a:gridCol w="1006099">
                  <a:extLst>
                    <a:ext uri="{9D8B030D-6E8A-4147-A177-3AD203B41FA5}">
                      <a16:colId xmlns:a16="http://schemas.microsoft.com/office/drawing/2014/main" val="545262065"/>
                    </a:ext>
                  </a:extLst>
                </a:gridCol>
                <a:gridCol w="1255471">
                  <a:extLst>
                    <a:ext uri="{9D8B030D-6E8A-4147-A177-3AD203B41FA5}">
                      <a16:colId xmlns:a16="http://schemas.microsoft.com/office/drawing/2014/main" val="3464584904"/>
                    </a:ext>
                  </a:extLst>
                </a:gridCol>
                <a:gridCol w="3727402">
                  <a:extLst>
                    <a:ext uri="{9D8B030D-6E8A-4147-A177-3AD203B41FA5}">
                      <a16:colId xmlns:a16="http://schemas.microsoft.com/office/drawing/2014/main" val="2383218002"/>
                    </a:ext>
                  </a:extLst>
                </a:gridCol>
                <a:gridCol w="1051560">
                  <a:extLst>
                    <a:ext uri="{9D8B030D-6E8A-4147-A177-3AD203B41FA5}">
                      <a16:colId xmlns:a16="http://schemas.microsoft.com/office/drawing/2014/main" val="951687966"/>
                    </a:ext>
                  </a:extLst>
                </a:gridCol>
                <a:gridCol w="760837">
                  <a:extLst>
                    <a:ext uri="{9D8B030D-6E8A-4147-A177-3AD203B41FA5}">
                      <a16:colId xmlns:a16="http://schemas.microsoft.com/office/drawing/2014/main" val="2982435563"/>
                    </a:ext>
                  </a:extLst>
                </a:gridCol>
                <a:gridCol w="1055459">
                  <a:extLst>
                    <a:ext uri="{9D8B030D-6E8A-4147-A177-3AD203B41FA5}">
                      <a16:colId xmlns:a16="http://schemas.microsoft.com/office/drawing/2014/main" val="1232353700"/>
                    </a:ext>
                  </a:extLst>
                </a:gridCol>
              </a:tblGrid>
              <a:tr h="318565">
                <a:tc>
                  <a:txBody>
                    <a:bodyPr/>
                    <a:lstStyle/>
                    <a:p>
                      <a:pPr algn="ctr" fontAlgn="b"/>
                      <a:r>
                        <a:rPr lang="en-US" sz="1000" b="1" i="0" u="none" strike="noStrike" dirty="0">
                          <a:solidFill>
                            <a:srgbClr val="FFFFFF"/>
                          </a:solidFill>
                          <a:effectLst/>
                          <a:latin typeface="+mn-lt"/>
                        </a:rPr>
                        <a:t>Fee Code                 </a:t>
                      </a:r>
                    </a:p>
                  </a:txBody>
                  <a:tcPr marL="7964" marR="7964" marT="7964" marB="0" anchor="b">
                    <a:lnL>
                      <a:noFill/>
                    </a:lnL>
                    <a:lnR>
                      <a:noFill/>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mn-lt"/>
                        </a:rPr>
                        <a:t>Fee Code Description</a:t>
                      </a:r>
                    </a:p>
                  </a:txBody>
                  <a:tcPr marL="7964" marR="7964" marT="796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mn-lt"/>
                        </a:rPr>
                        <a:t>Activity</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mn-lt"/>
                        </a:rPr>
                        <a:t> FY17 Activity Expense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mn-lt"/>
                        </a:rPr>
                        <a:t> Driver Volume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000" b="1" i="0" u="none" strike="noStrike" dirty="0">
                          <a:solidFill>
                            <a:srgbClr val="FFFFFF"/>
                          </a:solidFill>
                          <a:effectLst/>
                          <a:latin typeface="+mn-lt"/>
                        </a:rPr>
                        <a:t> FY17 Activity Unit Rate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968697109"/>
                  </a:ext>
                </a:extLst>
              </a:tr>
              <a:tr h="171069">
                <a:tc>
                  <a:txBody>
                    <a:bodyPr/>
                    <a:lstStyle/>
                    <a:p>
                      <a:pPr algn="l" fontAlgn="b"/>
                      <a:r>
                        <a:rPr lang="en-US" sz="1000" b="0" i="0" u="none" strike="noStrike" dirty="0">
                          <a:solidFill>
                            <a:srgbClr val="000000"/>
                          </a:solidFill>
                          <a:effectLst/>
                          <a:latin typeface="+mn-lt"/>
                        </a:rPr>
                        <a:t>1011/2011/3011</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000" b="0" i="0" u="none" strike="noStrike" dirty="0">
                          <a:solidFill>
                            <a:srgbClr val="000000"/>
                          </a:solidFill>
                          <a:effectLst/>
                          <a:latin typeface="+mn-lt"/>
                        </a:rPr>
                        <a:t>Basic filing fee - Utility</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000" b="0" i="0" u="none" strike="noStrike" dirty="0">
                          <a:solidFill>
                            <a:srgbClr val="000000"/>
                          </a:solidFill>
                          <a:effectLst/>
                          <a:latin typeface="+mn-lt"/>
                        </a:rPr>
                        <a:t>1.01 - Process Incoming Paper</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$714,725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a:t>
                      </a:r>
                      <a:r>
                        <a:rPr lang="en-US" sz="1000" b="0" i="0" u="none" strike="noStrike" dirty="0" smtClean="0">
                          <a:solidFill>
                            <a:srgbClr val="000000"/>
                          </a:solidFill>
                          <a:effectLst/>
                          <a:latin typeface="+mn-lt"/>
                        </a:rPr>
                        <a:t>684,993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$1.04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4968771"/>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1.02 - Process Application Fees</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$18,925,075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684,993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$27.63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3607302"/>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1.03 - Application Indexing/Scanning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$41,148,669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685,251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$60.05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5641308"/>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1.04 - Routing Classification/Security Screening</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$4,803,780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683,883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$7.02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1160784"/>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1.05 - Second-level Security Screening and L&amp;R Processing</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$880,751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591,846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$1.49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7249672"/>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1.06 - Conduct Formalities Review</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$15,887,449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537,538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$29.56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1651709"/>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1.07 - Customer Service (Pre- and Post-Examination)</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$4,763,345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629,098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$7.57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9565762"/>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2.01 - Tech Support Application Process</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$47,023,423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462,731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$101.62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7723008"/>
                  </a:ext>
                </a:extLst>
              </a:tr>
              <a:tr h="28830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tabLst>
                          <a:tab pos="3768725" algn="l"/>
                        </a:tabLst>
                      </a:pPr>
                      <a:r>
                        <a:rPr lang="en-US" sz="1000" b="0" i="0" u="none" strike="noStrike" dirty="0">
                          <a:solidFill>
                            <a:srgbClr val="000000"/>
                          </a:solidFill>
                          <a:effectLst/>
                          <a:latin typeface="+mn-lt"/>
                        </a:rPr>
                        <a:t>2.19 - Paralegal PCT Review (Patent Legal Research Center</a:t>
                      </a:r>
                      <a:r>
                        <a:rPr lang="en-US" sz="1000" b="0" i="0" u="none" strike="noStrike" dirty="0" smtClean="0">
                          <a:solidFill>
                            <a:srgbClr val="000000"/>
                          </a:solidFill>
                          <a:effectLst/>
                          <a:latin typeface="+mn-lt"/>
                        </a:rPr>
                        <a:t>)</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$523,956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453,459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$1.16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8640597"/>
                  </a:ext>
                </a:extLst>
              </a:tr>
              <a:tr h="113461">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mn-lt"/>
                        </a:rPr>
                        <a:t>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000" b="0" i="0" u="none" strike="noStrike" dirty="0">
                          <a:solidFill>
                            <a:srgbClr val="000000"/>
                          </a:solidFill>
                          <a:effectLst/>
                          <a:latin typeface="+mn-lt"/>
                        </a:rPr>
                        <a:t>2.02 - Classification and Assignment by Art Unit</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$6,545,473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effectLst/>
                          <a:latin typeface="+mn-lt"/>
                        </a:rPr>
                        <a:t>         462,731 </a:t>
                      </a: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000000"/>
                          </a:solidFill>
                          <a:effectLst/>
                          <a:latin typeface="+mn-lt"/>
                        </a:rPr>
                        <a:t>$14.15 </a:t>
                      </a:r>
                      <a:endParaRPr lang="en-US" sz="1000" b="0"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4331665"/>
                  </a:ext>
                </a:extLst>
              </a:tr>
              <a:tr h="288301">
                <a:tc gridSpan="2">
                  <a:txBody>
                    <a:bodyPr/>
                    <a:lstStyle/>
                    <a:p>
                      <a:pPr algn="l" fontAlgn="b"/>
                      <a:r>
                        <a:rPr lang="en-US" sz="1000" b="1" i="0" u="none" strike="noStrike" dirty="0">
                          <a:solidFill>
                            <a:srgbClr val="000000"/>
                          </a:solidFill>
                          <a:effectLst/>
                          <a:latin typeface="+mn-lt"/>
                        </a:rPr>
                        <a:t>1011/2011/3111 Total</a:t>
                      </a:r>
                    </a:p>
                  </a:txBody>
                  <a:tcPr marL="7964" marR="7964" marT="796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algn="l" fontAlgn="b"/>
                      <a:r>
                        <a:rPr lang="en-US" sz="1000" b="1" i="0" u="none" strike="noStrike" dirty="0">
                          <a:solidFill>
                            <a:srgbClr val="000000"/>
                          </a:solidFill>
                          <a:effectLst/>
                          <a:latin typeface="+mn-lt"/>
                        </a:rPr>
                        <a:t> </a:t>
                      </a:r>
                    </a:p>
                  </a:txBody>
                  <a:tcPr marL="7964" marR="7964" marT="79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1" i="0" u="none" strike="noStrike" dirty="0">
                          <a:solidFill>
                            <a:srgbClr val="000000"/>
                          </a:solidFill>
                          <a:effectLst/>
                          <a:latin typeface="+mn-lt"/>
                        </a:rPr>
                        <a:t> </a:t>
                      </a:r>
                    </a:p>
                  </a:txBody>
                  <a:tcPr marL="7964" marR="7964" marT="79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1" i="0" u="none" strike="noStrike" dirty="0">
                          <a:solidFill>
                            <a:srgbClr val="000000"/>
                          </a:solidFill>
                          <a:effectLst/>
                          <a:latin typeface="+mn-lt"/>
                        </a:rPr>
                        <a:t> </a:t>
                      </a:r>
                    </a:p>
                  </a:txBody>
                  <a:tcPr marL="7964" marR="7964" marT="796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n-US" sz="1000" b="1" i="0" u="none" strike="noStrike" dirty="0" smtClean="0">
                          <a:solidFill>
                            <a:srgbClr val="000000"/>
                          </a:solidFill>
                          <a:effectLst/>
                          <a:latin typeface="+mn-lt"/>
                        </a:rPr>
                        <a:t>$251.28 </a:t>
                      </a:r>
                      <a:endParaRPr lang="en-US" sz="1000" b="1" i="0" u="none" strike="noStrike" dirty="0">
                        <a:solidFill>
                          <a:srgbClr val="000000"/>
                        </a:solidFill>
                        <a:effectLst/>
                        <a:latin typeface="+mn-lt"/>
                      </a:endParaRPr>
                    </a:p>
                  </a:txBody>
                  <a:tcPr marL="7964" marR="7964" marT="79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857154627"/>
                  </a:ext>
                </a:extLst>
              </a:tr>
            </a:tbl>
          </a:graphicData>
        </a:graphic>
      </p:graphicFrame>
    </p:spTree>
    <p:extLst>
      <p:ext uri="{BB962C8B-B14F-4D97-AF65-F5344CB8AC3E}">
        <p14:creationId xmlns:p14="http://schemas.microsoft.com/office/powerpoint/2010/main" val="2766517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D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Patent Fees</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31</a:t>
            </a:fld>
            <a:endParaRPr lang="en-US" dirty="0"/>
          </a:p>
        </p:txBody>
      </p:sp>
      <p:sp>
        <p:nvSpPr>
          <p:cNvPr id="4" name="Rectangle 3"/>
          <p:cNvSpPr/>
          <p:nvPr/>
        </p:nvSpPr>
        <p:spPr>
          <a:xfrm>
            <a:off x="133350" y="727414"/>
            <a:ext cx="8763000" cy="34594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D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a:t>
            </a:r>
            <a:r>
              <a:rPr lang="en-US" sz="4000" b="1" dirty="0" smtClean="0">
                <a:solidFill>
                  <a:schemeClr val="accent2">
                    <a:lumMod val="75000"/>
                  </a:schemeClr>
                </a:solidFill>
              </a:rPr>
              <a:t>Patent Fees</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current </a:t>
            </a:r>
            <a:r>
              <a:rPr lang="en-US" dirty="0" smtClean="0"/>
              <a:t>Patent fee </a:t>
            </a:r>
            <a:r>
              <a:rPr lang="en-US" dirty="0"/>
              <a:t>structure, including historical trends of fees and fee collections.</a:t>
            </a:r>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599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Patent Filings by Type"/>
          <p:cNvSpPr>
            <a:spLocks noGrp="1"/>
          </p:cNvSpPr>
          <p:nvPr>
            <p:ph type="title"/>
          </p:nvPr>
        </p:nvSpPr>
        <p:spPr>
          <a:xfrm>
            <a:off x="457200" y="160714"/>
            <a:ext cx="8229600" cy="884058"/>
          </a:xfrm>
        </p:spPr>
        <p:txBody>
          <a:bodyPr>
            <a:normAutofit/>
          </a:bodyPr>
          <a:lstStyle/>
          <a:p>
            <a:r>
              <a:rPr lang="en-US" sz="3600" dirty="0" smtClean="0"/>
              <a:t>Patent Filings by Type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32</a:t>
            </a:fld>
            <a:endParaRPr lang="en-US" dirty="0"/>
          </a:p>
        </p:txBody>
      </p:sp>
      <p:graphicFrame>
        <p:nvGraphicFramePr>
          <p:cNvPr id="9" name="Chart 8" descr="Fiscal Year  Patent Filings by Type" title="Patent Filings by Type"/>
          <p:cNvGraphicFramePr>
            <a:graphicFrameLocks/>
          </p:cNvGraphicFramePr>
          <p:nvPr>
            <p:extLst>
              <p:ext uri="{D42A27DB-BD31-4B8C-83A1-F6EECF244321}">
                <p14:modId xmlns:p14="http://schemas.microsoft.com/office/powerpoint/2010/main" val="4218516478"/>
              </p:ext>
            </p:extLst>
          </p:nvPr>
        </p:nvGraphicFramePr>
        <p:xfrm>
          <a:off x="459104" y="914400"/>
          <a:ext cx="8225791" cy="4698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90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FY 2017 Patent Fee Collections by Type</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33</a:t>
            </a:fld>
            <a:endParaRPr lang="en-US" dirty="0"/>
          </a:p>
        </p:txBody>
      </p:sp>
      <p:graphicFrame>
        <p:nvGraphicFramePr>
          <p:cNvPr id="6" name="Chart 5" descr="Pie chart showing amount of Patent Fee Collections by type and percentage of whole.&#10;Patent Application Filing Fees $813 29%&#10;Patent Post Allowance Fees $268 10%&#10;Patent Maintenance Fees $1210 44%&#10;Patent Extension of Time Fees $138 5%&#10;Patent Trial and Appeals Fees $68 3%&#10;PCT Fees $182 6%&#10;Other Patent Fees $85 3%" title="FY 2017 Patent Fee Collections by Type"/>
          <p:cNvGraphicFramePr>
            <a:graphicFrameLocks/>
          </p:cNvGraphicFramePr>
          <p:nvPr>
            <p:extLst>
              <p:ext uri="{D42A27DB-BD31-4B8C-83A1-F6EECF244321}">
                <p14:modId xmlns:p14="http://schemas.microsoft.com/office/powerpoint/2010/main" val="3771276458"/>
              </p:ext>
            </p:extLst>
          </p:nvPr>
        </p:nvGraphicFramePr>
        <p:xfrm>
          <a:off x="1674841" y="1097278"/>
          <a:ext cx="7302904" cy="38516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4955327"/>
            <a:ext cx="7818120" cy="369332"/>
          </a:xfrm>
          <a:prstGeom prst="rect">
            <a:avLst/>
          </a:prstGeom>
          <a:noFill/>
        </p:spPr>
        <p:txBody>
          <a:bodyPr wrap="square" rtlCol="0">
            <a:spAutoFit/>
          </a:bodyPr>
          <a:lstStyle/>
          <a:p>
            <a:pPr defTabSz="685800">
              <a:spcBef>
                <a:spcPts val="540"/>
              </a:spcBef>
              <a:spcAft>
                <a:spcPts val="540"/>
              </a:spcAft>
            </a:pPr>
            <a:r>
              <a:rPr lang="en-US" dirty="0">
                <a:solidFill>
                  <a:prstClr val="black"/>
                </a:solidFill>
                <a:latin typeface="Segoe UI" panose="020B0502040204020203" pitchFamily="34" charset="0"/>
                <a:cs typeface="Segoe UI" panose="020B0502040204020203" pitchFamily="34" charset="0"/>
              </a:rPr>
              <a:t>Total FY 2017 Patent Fee Collections $2,772 Million</a:t>
            </a:r>
          </a:p>
        </p:txBody>
      </p:sp>
    </p:spTree>
    <p:extLst>
      <p:ext uri="{BB962C8B-B14F-4D97-AF65-F5344CB8AC3E}">
        <p14:creationId xmlns:p14="http://schemas.microsoft.com/office/powerpoint/2010/main" val="582062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Patent Application Filing Fees</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34</a:t>
            </a:fld>
            <a:endParaRPr lang="en-US" dirty="0"/>
          </a:p>
        </p:txBody>
      </p:sp>
      <p:sp>
        <p:nvSpPr>
          <p:cNvPr id="6" name="Rectangle 2"/>
          <p:cNvSpPr txBox="1">
            <a:spLocks noChangeArrowheads="1"/>
          </p:cNvSpPr>
          <p:nvPr/>
        </p:nvSpPr>
        <p:spPr>
          <a:xfrm>
            <a:off x="563826" y="1036319"/>
            <a:ext cx="4878239" cy="4564381"/>
          </a:xfrm>
          <a:prstGeom prst="rect">
            <a:avLst/>
          </a:prstGeom>
        </p:spPr>
        <p:txBody>
          <a:bodyPr vert="horz" lIns="82296" tIns="41148" rIns="82296" bIns="4114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9184" indent="-329184" defTabSz="342900">
              <a:spcBef>
                <a:spcPts val="540"/>
              </a:spcBef>
              <a:buSzPct val="100000"/>
            </a:pPr>
            <a:r>
              <a:rPr lang="en-US" altLang="zh-CN" sz="1600" dirty="0">
                <a:solidFill>
                  <a:prstClr val="black"/>
                </a:solidFill>
                <a:ea typeface="宋体" pitchFamily="2" charset="-122"/>
              </a:rPr>
              <a:t>Fees are collected for the initial request to process, search and examine a patent application filing.  In addition to assumptions on the economy, demand, legislative/regulatory and judicial environment, fee assessments are made based on:</a:t>
            </a:r>
          </a:p>
          <a:p>
            <a:pPr marL="689229" lvl="2" indent="-329184" defTabSz="342900">
              <a:spcBef>
                <a:spcPts val="540"/>
              </a:spcBef>
              <a:buFont typeface="Arial" panose="020B0604020202020204" pitchFamily="34" charset="0"/>
              <a:buChar char="•"/>
            </a:pPr>
            <a:r>
              <a:rPr lang="en-US" altLang="zh-CN" sz="1600" dirty="0">
                <a:solidFill>
                  <a:prstClr val="black"/>
                </a:solidFill>
                <a:ea typeface="宋体" pitchFamily="2" charset="-122"/>
              </a:rPr>
              <a:t>Number of claims</a:t>
            </a:r>
          </a:p>
          <a:p>
            <a:pPr marL="689229" lvl="2" indent="-329184" defTabSz="342900">
              <a:spcBef>
                <a:spcPts val="540"/>
              </a:spcBef>
              <a:buFont typeface="Arial" panose="020B0604020202020204" pitchFamily="34" charset="0"/>
              <a:buChar char="•"/>
            </a:pPr>
            <a:r>
              <a:rPr lang="en-US" altLang="zh-CN" sz="1600" dirty="0">
                <a:solidFill>
                  <a:prstClr val="black"/>
                </a:solidFill>
                <a:ea typeface="宋体" pitchFamily="2" charset="-122"/>
              </a:rPr>
              <a:t>Size (number of pages)</a:t>
            </a:r>
          </a:p>
          <a:p>
            <a:pPr marL="689229" lvl="2" indent="-329184" defTabSz="342900">
              <a:spcBef>
                <a:spcPts val="540"/>
              </a:spcBef>
              <a:buFont typeface="Arial" panose="020B0604020202020204" pitchFamily="34" charset="0"/>
              <a:buChar char="•"/>
            </a:pPr>
            <a:r>
              <a:rPr lang="en-US" altLang="zh-CN" sz="1600" dirty="0">
                <a:solidFill>
                  <a:prstClr val="black"/>
                </a:solidFill>
                <a:ea typeface="宋体" pitchFamily="2" charset="-122"/>
              </a:rPr>
              <a:t>Type of application filing</a:t>
            </a:r>
          </a:p>
          <a:p>
            <a:pPr marL="689229" lvl="2" indent="-329184" defTabSz="342900">
              <a:spcBef>
                <a:spcPts val="540"/>
              </a:spcBef>
              <a:buFont typeface="Arial" panose="020B0604020202020204" pitchFamily="34" charset="0"/>
              <a:buChar char="•"/>
            </a:pPr>
            <a:r>
              <a:rPr lang="en-US" altLang="zh-CN" sz="1600" dirty="0">
                <a:solidFill>
                  <a:prstClr val="black"/>
                </a:solidFill>
                <a:ea typeface="宋体" pitchFamily="2" charset="-122"/>
              </a:rPr>
              <a:t>Manner of submission</a:t>
            </a:r>
          </a:p>
          <a:p>
            <a:pPr marL="689229" lvl="2" indent="-329184" defTabSz="342900">
              <a:spcBef>
                <a:spcPts val="540"/>
              </a:spcBef>
              <a:buFont typeface="Arial" panose="020B0604020202020204" pitchFamily="34" charset="0"/>
              <a:buChar char="•"/>
            </a:pPr>
            <a:r>
              <a:rPr lang="en-US" altLang="zh-CN" sz="1600" dirty="0">
                <a:solidFill>
                  <a:prstClr val="black"/>
                </a:solidFill>
                <a:ea typeface="宋体" pitchFamily="2" charset="-122"/>
              </a:rPr>
              <a:t>Entity size</a:t>
            </a:r>
          </a:p>
          <a:p>
            <a:pPr marL="329184" indent="-329184" defTabSz="342900">
              <a:spcBef>
                <a:spcPts val="540"/>
              </a:spcBef>
              <a:buSzPct val="100000"/>
            </a:pPr>
            <a:r>
              <a:rPr lang="en-US" altLang="zh-CN" sz="1600" dirty="0">
                <a:solidFill>
                  <a:prstClr val="black"/>
                </a:solidFill>
                <a:ea typeface="宋体" pitchFamily="2" charset="-122"/>
              </a:rPr>
              <a:t>These fees reflect the following design characteristics:  beneficiary pays principle, marginal (discretionary) costs, equity (ability to pay), and efficiency of administrative burden</a:t>
            </a:r>
          </a:p>
        </p:txBody>
      </p:sp>
      <p:graphicFrame>
        <p:nvGraphicFramePr>
          <p:cNvPr id="7" name="Chart 6" descr="Pie chart showing amount and percentage of patent application filing fees and all other fees. &#10;Patent Application Filing Fees $998 36%&#10;All Other Patent Fees $1775 64%" title="Patent Applications Filing Fees"/>
          <p:cNvGraphicFramePr>
            <a:graphicFrameLocks/>
          </p:cNvGraphicFramePr>
          <p:nvPr>
            <p:extLst>
              <p:ext uri="{D42A27DB-BD31-4B8C-83A1-F6EECF244321}">
                <p14:modId xmlns:p14="http://schemas.microsoft.com/office/powerpoint/2010/main" val="3308697984"/>
              </p:ext>
            </p:extLst>
          </p:nvPr>
        </p:nvGraphicFramePr>
        <p:xfrm>
          <a:off x="4292908" y="158343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0986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Fees During Patent Prosecution</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35</a:t>
            </a:fld>
            <a:endParaRPr lang="en-US" dirty="0"/>
          </a:p>
        </p:txBody>
      </p:sp>
      <p:sp>
        <p:nvSpPr>
          <p:cNvPr id="5" name="Rectangle 2"/>
          <p:cNvSpPr txBox="1">
            <a:spLocks noChangeArrowheads="1"/>
          </p:cNvSpPr>
          <p:nvPr/>
        </p:nvSpPr>
        <p:spPr>
          <a:xfrm>
            <a:off x="482528" y="1066212"/>
            <a:ext cx="4800601" cy="4420188"/>
          </a:xfrm>
          <a:prstGeom prst="rect">
            <a:avLst/>
          </a:prstGeom>
        </p:spPr>
        <p:txBody>
          <a:bodyPr vert="horz" lIns="82296" tIns="41148" rIns="82296" bIns="4114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9184" indent="-329184" defTabSz="342900">
              <a:spcBef>
                <a:spcPts val="540"/>
              </a:spcBef>
              <a:buSzPct val="100000"/>
            </a:pPr>
            <a:r>
              <a:rPr lang="en-US" altLang="zh-CN" sz="1800" dirty="0">
                <a:solidFill>
                  <a:prstClr val="black"/>
                </a:solidFill>
                <a:ea typeface="宋体" pitchFamily="2" charset="-122"/>
              </a:rPr>
              <a:t>Fees are collected for optional extensions of timeframes  and examination procedures to respond to USPTO actions and optional examination procedures.  In addition to assumptions on applicant behavior and resources available to complete the examination process, fee assessments are made on:</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Entity size</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Type of application filing</a:t>
            </a:r>
          </a:p>
          <a:p>
            <a:pPr marL="329184" lvl="1" indent="-329184" defTabSz="342900">
              <a:spcBef>
                <a:spcPts val="540"/>
              </a:spcBef>
              <a:buSzPct val="100000"/>
              <a:buFont typeface="Arial" panose="020B0604020202020204" pitchFamily="34" charset="0"/>
              <a:buChar char="•"/>
            </a:pPr>
            <a:r>
              <a:rPr lang="en-US" altLang="zh-CN" sz="1800" dirty="0">
                <a:solidFill>
                  <a:prstClr val="black"/>
                </a:solidFill>
                <a:ea typeface="宋体" pitchFamily="2" charset="-122"/>
              </a:rPr>
              <a:t>These fees reflect the following design characteristics:  beneficiary pays principle, marginal (discretionary) costs, equity (ability to pay), and efficiency of administrative burden</a:t>
            </a:r>
          </a:p>
        </p:txBody>
      </p:sp>
      <p:graphicFrame>
        <p:nvGraphicFramePr>
          <p:cNvPr id="6" name="Chart 5" descr="Pies chart showing amount and percentage of whole of fees during patent prosecution vs all other patent fees.&#10;Fees During Patent Prosecution $262 9%&#10;All Other Patent Fees $2510 91%" title="Fees During Patent Prosecution "/>
          <p:cNvGraphicFramePr>
            <a:graphicFrameLocks/>
          </p:cNvGraphicFramePr>
          <p:nvPr>
            <p:extLst>
              <p:ext uri="{D42A27DB-BD31-4B8C-83A1-F6EECF244321}">
                <p14:modId xmlns:p14="http://schemas.microsoft.com/office/powerpoint/2010/main" val="2895102298"/>
              </p:ext>
            </p:extLst>
          </p:nvPr>
        </p:nvGraphicFramePr>
        <p:xfrm>
          <a:off x="4317076" y="1815084"/>
          <a:ext cx="4571999"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0404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1"/>
            <a:ext cx="8229600" cy="1223563"/>
          </a:xfrm>
        </p:spPr>
        <p:txBody>
          <a:bodyPr>
            <a:normAutofit fontScale="90000"/>
          </a:bodyPr>
          <a:lstStyle/>
          <a:p>
            <a:r>
              <a:rPr lang="en-US" dirty="0">
                <a:latin typeface="Segoe UI" panose="020B0502040204020203" pitchFamily="34" charset="0"/>
                <a:cs typeface="Segoe UI" panose="020B0502040204020203" pitchFamily="34" charset="0"/>
              </a:rPr>
              <a:t>Fees After Patent Application Examination</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36</a:t>
            </a:fld>
            <a:endParaRPr lang="en-US" dirty="0"/>
          </a:p>
        </p:txBody>
      </p:sp>
      <p:sp>
        <p:nvSpPr>
          <p:cNvPr id="5" name="Rectangle 9"/>
          <p:cNvSpPr txBox="1">
            <a:spLocks noChangeArrowheads="1"/>
          </p:cNvSpPr>
          <p:nvPr/>
        </p:nvSpPr>
        <p:spPr>
          <a:xfrm>
            <a:off x="503399" y="1784465"/>
            <a:ext cx="4883247" cy="3766780"/>
          </a:xfrm>
          <a:prstGeom prst="rect">
            <a:avLst/>
          </a:prstGeom>
          <a:noFill/>
          <a:ln/>
        </p:spPr>
        <p:txBody>
          <a:bodyPr vert="horz" lIns="82296" tIns="41148" rIns="82296" bIns="41148"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9184" indent="-329184" defTabSz="342900">
              <a:spcBef>
                <a:spcPts val="540"/>
              </a:spcBef>
              <a:buSzPct val="100000"/>
            </a:pPr>
            <a:r>
              <a:rPr lang="en-US" altLang="zh-CN" sz="1800" dirty="0">
                <a:solidFill>
                  <a:prstClr val="black"/>
                </a:solidFill>
                <a:ea typeface="宋体" pitchFamily="2" charset="-122"/>
              </a:rPr>
              <a:t>Fees in this category include the issue fee and the publication fee, which are collected upon the successful allowance of a patent. In addition to assumptions on the quality of the examination process and the resources available to complete the process, fee assessments are made on:</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Type of patent</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Entity size</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Payment timing</a:t>
            </a:r>
          </a:p>
          <a:p>
            <a:pPr marL="329184" lvl="1" indent="-329184" defTabSz="342900">
              <a:spcBef>
                <a:spcPts val="540"/>
              </a:spcBef>
              <a:buSzPct val="100000"/>
              <a:buFont typeface="Arial" panose="020B0604020202020204" pitchFamily="34" charset="0"/>
              <a:buChar char="•"/>
            </a:pPr>
            <a:r>
              <a:rPr lang="en-US" altLang="zh-CN" sz="1800" dirty="0">
                <a:solidFill>
                  <a:prstClr val="black"/>
                </a:solidFill>
                <a:ea typeface="宋体" pitchFamily="2" charset="-122"/>
              </a:rPr>
              <a:t>These fees reflect the following design characteristics:  beneficiary pays principle, equity (ability to pay), and efficiency of administrative burden</a:t>
            </a:r>
          </a:p>
        </p:txBody>
      </p:sp>
      <p:graphicFrame>
        <p:nvGraphicFramePr>
          <p:cNvPr id="6" name="Chart 5" descr="Pie chart showing amount and percentage of whole of fees after patent application examination and all other patent fees.&#10;Fees After Patent Application Examination $299 11%&#10;All Other Patent Fees $2473 89%" title="Fees After Patent Application Examination"/>
          <p:cNvGraphicFramePr>
            <a:graphicFrameLocks/>
          </p:cNvGraphicFramePr>
          <p:nvPr>
            <p:extLst>
              <p:ext uri="{D42A27DB-BD31-4B8C-83A1-F6EECF244321}">
                <p14:modId xmlns:p14="http://schemas.microsoft.com/office/powerpoint/2010/main" val="4117306044"/>
              </p:ext>
            </p:extLst>
          </p:nvPr>
        </p:nvGraphicFramePr>
        <p:xfrm>
          <a:off x="4406854" y="183115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7399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1"/>
            <a:ext cx="8229600" cy="1229105"/>
          </a:xfrm>
        </p:spPr>
        <p:txBody>
          <a:bodyPr>
            <a:normAutofit fontScale="90000"/>
          </a:bodyPr>
          <a:lstStyle/>
          <a:p>
            <a:r>
              <a:rPr lang="en-US" dirty="0">
                <a:latin typeface="Segoe UI" panose="020B0502040204020203" pitchFamily="34" charset="0"/>
                <a:cs typeface="Segoe UI" panose="020B0502040204020203" pitchFamily="34" charset="0"/>
              </a:rPr>
              <a:t>Maintaining Exclusive Patent Rights Fees</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37</a:t>
            </a:fld>
            <a:endParaRPr lang="en-US" dirty="0"/>
          </a:p>
        </p:txBody>
      </p:sp>
      <p:sp>
        <p:nvSpPr>
          <p:cNvPr id="5" name="Rectangle 2" title="text paragraph"/>
          <p:cNvSpPr txBox="1">
            <a:spLocks noChangeArrowheads="1"/>
          </p:cNvSpPr>
          <p:nvPr/>
        </p:nvSpPr>
        <p:spPr>
          <a:xfrm>
            <a:off x="497767" y="1684713"/>
            <a:ext cx="4561913" cy="3916516"/>
          </a:xfrm>
          <a:prstGeom prst="rect">
            <a:avLst/>
          </a:prstGeom>
        </p:spPr>
        <p:txBody>
          <a:bodyPr vert="horz" lIns="82296" tIns="41148" rIns="82296" bIns="4114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9184" indent="-329184" defTabSz="342900">
              <a:spcBef>
                <a:spcPts val="540"/>
              </a:spcBef>
              <a:buSzPct val="100000"/>
            </a:pPr>
            <a:r>
              <a:rPr lang="en-US" altLang="zh-CN" sz="1800" dirty="0">
                <a:solidFill>
                  <a:prstClr val="black"/>
                </a:solidFill>
                <a:ea typeface="宋体" pitchFamily="2" charset="-122"/>
              </a:rPr>
              <a:t>Fees are collected by patent holders at certain intervals to maintain their exclusivity rights.  In addition to assumptions of economic and market conditions, fee assessments are made on:</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Type of patent</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Entity size</a:t>
            </a:r>
          </a:p>
          <a:p>
            <a:pPr marL="689229" lvl="2" indent="-329184" defTabSz="342900">
              <a:spcBef>
                <a:spcPts val="540"/>
              </a:spcBef>
              <a:buFont typeface="Arial" panose="020B0604020202020204" pitchFamily="34" charset="0"/>
              <a:buChar char="•"/>
            </a:pPr>
            <a:r>
              <a:rPr lang="en-US" altLang="zh-CN" sz="1800" dirty="0">
                <a:solidFill>
                  <a:prstClr val="black"/>
                </a:solidFill>
                <a:ea typeface="宋体" pitchFamily="2" charset="-122"/>
              </a:rPr>
              <a:t>Payment timing</a:t>
            </a:r>
          </a:p>
          <a:p>
            <a:pPr marL="329184" lvl="1" indent="-329184" defTabSz="342900">
              <a:spcBef>
                <a:spcPts val="540"/>
              </a:spcBef>
              <a:buSzPct val="100000"/>
              <a:buFont typeface="Arial" panose="020B0604020202020204" pitchFamily="34" charset="0"/>
              <a:buChar char="•"/>
            </a:pPr>
            <a:r>
              <a:rPr lang="en-US" altLang="zh-CN" sz="1800" dirty="0">
                <a:solidFill>
                  <a:prstClr val="black"/>
                </a:solidFill>
                <a:ea typeface="宋体" pitchFamily="2" charset="-122"/>
              </a:rPr>
              <a:t>These fees reflect the following design characteristics:  beneficiary pays principle, equity (ability to pay), and efficiency of administrative burden</a:t>
            </a:r>
          </a:p>
          <a:p>
            <a:pPr marL="205740" lvl="1" indent="-205740" defTabSz="342900">
              <a:spcBef>
                <a:spcPts val="540"/>
              </a:spcBef>
              <a:spcAft>
                <a:spcPts val="540"/>
              </a:spcAft>
              <a:buSzPct val="70000"/>
              <a:buFont typeface="Wingdings" pitchFamily="2" charset="2"/>
              <a:buChar char="¦"/>
            </a:pPr>
            <a:endParaRPr lang="en-US" altLang="zh-CN" sz="1800" dirty="0">
              <a:solidFill>
                <a:srgbClr val="000066"/>
              </a:solidFill>
              <a:ea typeface="宋体" pitchFamily="2" charset="-122"/>
            </a:endParaRPr>
          </a:p>
        </p:txBody>
      </p:sp>
      <p:graphicFrame>
        <p:nvGraphicFramePr>
          <p:cNvPr id="6" name="Chart 5" descr="Pie chart showing amount and percentage of whole of patent mainenance fees and all other patent fees. &#10;Patent Maintenance Fees $1210 44%&#10;All Other Patent Fees $1562 56%" title="Maintaining Exclusive Patent Rights Fees"/>
          <p:cNvGraphicFramePr>
            <a:graphicFrameLocks/>
          </p:cNvGraphicFramePr>
          <p:nvPr>
            <p:extLst>
              <p:ext uri="{D42A27DB-BD31-4B8C-83A1-F6EECF244321}">
                <p14:modId xmlns:p14="http://schemas.microsoft.com/office/powerpoint/2010/main" val="3994030232"/>
              </p:ext>
            </p:extLst>
          </p:nvPr>
        </p:nvGraphicFramePr>
        <p:xfrm>
          <a:off x="5025218" y="1578768"/>
          <a:ext cx="3872674" cy="31761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title="Title"/>
          <p:cNvSpPr/>
          <p:nvPr/>
        </p:nvSpPr>
        <p:spPr>
          <a:xfrm>
            <a:off x="6962802" y="2241063"/>
            <a:ext cx="1935090" cy="461665"/>
          </a:xfrm>
          <a:prstGeom prst="rect">
            <a:avLst/>
          </a:prstGeom>
        </p:spPr>
        <p:txBody>
          <a:bodyPr wrap="square">
            <a:spAutoFit/>
          </a:bodyPr>
          <a:lstStyle/>
          <a:p>
            <a:pPr algn="ctr" defTabSz="685800">
              <a:defRPr sz="900" b="0" i="0" u="none" strike="noStrike" kern="1200" baseline="0">
                <a:solidFill>
                  <a:prstClr val="black">
                    <a:lumMod val="65000"/>
                    <a:lumOff val="35000"/>
                  </a:prstClr>
                </a:solidFill>
                <a:latin typeface="+mn-lt"/>
                <a:ea typeface="+mn-ea"/>
                <a:cs typeface="+mn-cs"/>
              </a:defRPr>
            </a:pPr>
            <a:fld id="{B434D3D1-5378-4A28-907C-DF5644DC7FC6}" type="CATEGORYNAME">
              <a:rPr lang="en-US" sz="1200">
                <a:solidFill>
                  <a:prstClr val="black">
                    <a:lumMod val="95000"/>
                    <a:lumOff val="5000"/>
                  </a:prstClr>
                </a:solidFill>
                <a:cs typeface="Arial" panose="020B0604020202020204" pitchFamily="34" charset="0"/>
              </a:rPr>
              <a:pPr algn="ctr" defTabSz="685800">
                <a:defRPr sz="900" b="0" i="0" u="none" strike="noStrike" kern="1200" baseline="0">
                  <a:solidFill>
                    <a:prstClr val="black">
                      <a:lumMod val="65000"/>
                      <a:lumOff val="35000"/>
                    </a:prstClr>
                  </a:solidFill>
                  <a:latin typeface="+mn-lt"/>
                  <a:ea typeface="+mn-ea"/>
                  <a:cs typeface="+mn-cs"/>
                </a:defRPr>
              </a:pPr>
              <a:t>Patent Maintenance Fees</a:t>
            </a:fld>
            <a:r>
              <a:rPr lang="en-US" sz="1200" dirty="0">
                <a:solidFill>
                  <a:prstClr val="black">
                    <a:lumMod val="95000"/>
                    <a:lumOff val="5000"/>
                  </a:prstClr>
                </a:solidFill>
                <a:cs typeface="Arial" panose="020B0604020202020204" pitchFamily="34" charset="0"/>
              </a:rPr>
              <a:t>
$</a:t>
            </a:r>
            <a:r>
              <a:rPr lang="en-US" sz="1200" dirty="0" smtClean="0">
                <a:solidFill>
                  <a:prstClr val="black">
                    <a:lumMod val="95000"/>
                    <a:lumOff val="5000"/>
                  </a:prstClr>
                </a:solidFill>
                <a:cs typeface="Arial" panose="020B0604020202020204" pitchFamily="34" charset="0"/>
              </a:rPr>
              <a:t>1,210 M 44%</a:t>
            </a:r>
            <a:endParaRPr lang="en-US" sz="1200" dirty="0">
              <a:solidFill>
                <a:prstClr val="black">
                  <a:lumMod val="95000"/>
                  <a:lumOff val="5000"/>
                </a:prstClr>
              </a:solidFill>
              <a:cs typeface="Arial" panose="020B0604020202020204" pitchFamily="34" charset="0"/>
            </a:endParaRPr>
          </a:p>
        </p:txBody>
      </p:sp>
    </p:spTree>
    <p:extLst>
      <p:ext uri="{BB962C8B-B14F-4D97-AF65-F5344CB8AC3E}">
        <p14:creationId xmlns:p14="http://schemas.microsoft.com/office/powerpoint/2010/main" val="1739356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864"/>
            <a:ext cx="8229600" cy="884058"/>
          </a:xfrm>
        </p:spPr>
        <p:txBody>
          <a:bodyPr>
            <a:normAutofit/>
          </a:bodyPr>
          <a:lstStyle/>
          <a:p>
            <a:r>
              <a:rPr lang="en-US" sz="3600" dirty="0" smtClean="0"/>
              <a:t>Patent Fee Collections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38</a:t>
            </a:fld>
            <a:endParaRPr lang="en-US" dirty="0"/>
          </a:p>
        </p:txBody>
      </p:sp>
      <p:graphicFrame>
        <p:nvGraphicFramePr>
          <p:cNvPr id="5" name="Chart 4" descr="Patent Fee Collections October 2014 - September 2017&#10;Fees by major category - Patent Application Filing Fees, Patent Extension Fees, Patent Post-Allowance Fees, Patent Trial and Appeal Fees, Patent Maintenance Fees, PCT Fees" title="Monthly Patent Fees by Category"/>
          <p:cNvGraphicFramePr>
            <a:graphicFrameLocks/>
          </p:cNvGraphicFramePr>
          <p:nvPr>
            <p:extLst>
              <p:ext uri="{D42A27DB-BD31-4B8C-83A1-F6EECF244321}">
                <p14:modId xmlns:p14="http://schemas.microsoft.com/office/powerpoint/2010/main" val="1947813240"/>
              </p:ext>
            </p:extLst>
          </p:nvPr>
        </p:nvGraphicFramePr>
        <p:xfrm>
          <a:off x="133307" y="872432"/>
          <a:ext cx="8877386" cy="4425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98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Maintenance of Patents</a:t>
            </a:r>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39</a:t>
            </a:fld>
            <a:endParaRPr lang="en-US" dirty="0">
              <a:solidFill>
                <a:prstClr val="black">
                  <a:tint val="75000"/>
                </a:prstClr>
              </a:solidFill>
              <a:latin typeface="Segoe UI"/>
            </a:endParaRPr>
          </a:p>
        </p:txBody>
      </p:sp>
      <p:pic>
        <p:nvPicPr>
          <p:cNvPr id="8" name="Picture 7" descr="Individual lines for First, Second, Third Stage" title="Patent Renewal Rates by Issue Date and Stage"/>
          <p:cNvPicPr>
            <a:picLocks noChangeAspect="1"/>
          </p:cNvPicPr>
          <p:nvPr/>
        </p:nvPicPr>
        <p:blipFill rotWithShape="1">
          <a:blip r:embed="rId2"/>
          <a:srcRect b="27161"/>
          <a:stretch/>
        </p:blipFill>
        <p:spPr>
          <a:xfrm>
            <a:off x="0" y="1111644"/>
            <a:ext cx="8773885" cy="4185844"/>
          </a:xfrm>
          <a:prstGeom prst="rect">
            <a:avLst/>
          </a:prstGeom>
        </p:spPr>
      </p:pic>
    </p:spTree>
    <p:extLst>
      <p:ext uri="{BB962C8B-B14F-4D97-AF65-F5344CB8AC3E}">
        <p14:creationId xmlns:p14="http://schemas.microsoft.com/office/powerpoint/2010/main" val="4082103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A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Background on USPTO </a:t>
            </a:r>
            <a:br>
              <a:rPr lang="en-US" dirty="0">
                <a:solidFill>
                  <a:schemeClr val="accent2">
                    <a:lumMod val="75000"/>
                  </a:schemeClr>
                </a:solidFill>
              </a:rPr>
            </a:br>
            <a:r>
              <a:rPr lang="en-US" dirty="0">
                <a:solidFill>
                  <a:schemeClr val="accent2">
                    <a:lumMod val="75000"/>
                  </a:schemeClr>
                </a:solidFill>
              </a:rPr>
              <a:t>Funding Model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a:t>
            </a:fld>
            <a:endParaRPr lang="en-US" dirty="0"/>
          </a:p>
        </p:txBody>
      </p:sp>
      <p:sp>
        <p:nvSpPr>
          <p:cNvPr id="4" name="Rectangle 3"/>
          <p:cNvSpPr/>
          <p:nvPr/>
        </p:nvSpPr>
        <p:spPr>
          <a:xfrm>
            <a:off x="133350" y="727414"/>
            <a:ext cx="8763000" cy="3693319"/>
          </a:xfrm>
          <a:prstGeom prst="rect">
            <a:avLst/>
          </a:prstGeom>
        </p:spPr>
        <p:txBody>
          <a:bodyPr wrap="square">
            <a:spAutoFit/>
          </a:bodyPr>
          <a:lstStyle/>
          <a:p>
            <a:pPr algn="ctr"/>
            <a:r>
              <a:rPr lang="en-US" sz="4000" b="1" dirty="0">
                <a:solidFill>
                  <a:schemeClr val="accent2">
                    <a:lumMod val="75000"/>
                  </a:schemeClr>
                </a:solidFill>
              </a:rPr>
              <a:t>Appendix A </a:t>
            </a:r>
            <a:endParaRPr lang="en-US" sz="4000" b="1" dirty="0" smtClean="0">
              <a:solidFill>
                <a:schemeClr val="accent2">
                  <a:lumMod val="75000"/>
                </a:schemeClr>
              </a:solidFill>
            </a:endParaRP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Background </a:t>
            </a:r>
            <a:r>
              <a:rPr lang="en-US" sz="4000" b="1" dirty="0">
                <a:solidFill>
                  <a:schemeClr val="accent2">
                    <a:lumMod val="75000"/>
                  </a:schemeClr>
                </a:solidFill>
              </a:rPr>
              <a:t>on USPTO </a:t>
            </a:r>
            <a:endParaRPr lang="en-US" sz="4000" b="1" dirty="0" smtClean="0">
              <a:solidFill>
                <a:schemeClr val="accent2">
                  <a:lumMod val="75000"/>
                </a:schemeClr>
              </a:solidFill>
            </a:endParaRPr>
          </a:p>
          <a:p>
            <a:pPr algn="ctr"/>
            <a:r>
              <a:rPr lang="en-US" sz="4000" b="1" dirty="0" smtClean="0">
                <a:solidFill>
                  <a:schemeClr val="accent2">
                    <a:lumMod val="75000"/>
                  </a:schemeClr>
                </a:solidFill>
              </a:rPr>
              <a:t>Funding </a:t>
            </a:r>
            <a:r>
              <a:rPr lang="en-US" sz="4000" b="1" dirty="0">
                <a:solidFill>
                  <a:schemeClr val="accent2">
                    <a:lumMod val="75000"/>
                  </a:schemeClr>
                </a:solidFill>
              </a:rPr>
              <a:t>Model </a:t>
            </a:r>
            <a:endParaRPr lang="en-US" dirty="0" smtClean="0"/>
          </a:p>
          <a:p>
            <a:endParaRPr lang="en-US" dirty="0"/>
          </a:p>
          <a:p>
            <a:endParaRPr lang="en-US" dirty="0" smtClean="0"/>
          </a:p>
          <a:p>
            <a:r>
              <a:rPr lang="en-US" dirty="0" smtClean="0"/>
              <a:t>The </a:t>
            </a:r>
            <a:r>
              <a:rPr lang="en-US" dirty="0"/>
              <a:t>information included in this appendix provides more details on the manner in which the USPTO’s fees fund operations and the relationship between fees, costs, application filings, and workload.</a:t>
            </a:r>
          </a:p>
        </p:txBody>
      </p:sp>
      <p:cxnSp>
        <p:nvCxnSpPr>
          <p:cNvPr id="6" name="Straight Connector 5" title="decorative line"/>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36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E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Cost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40</a:t>
            </a:fld>
            <a:endParaRPr lang="en-US" dirty="0"/>
          </a:p>
        </p:txBody>
      </p:sp>
      <p:sp>
        <p:nvSpPr>
          <p:cNvPr id="4" name="Rectangle 3"/>
          <p:cNvSpPr/>
          <p:nvPr/>
        </p:nvSpPr>
        <p:spPr>
          <a:xfrm>
            <a:off x="133350" y="727414"/>
            <a:ext cx="8763000" cy="473975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E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Cost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additional details related to the prospective aggregate cost that will be paid for with the aggregate revenue derived from the proposed fee structure.</a:t>
            </a:r>
          </a:p>
          <a:p>
            <a:pPr>
              <a:lnSpc>
                <a:spcPct val="80000"/>
              </a:lnSpc>
            </a:pPr>
            <a:endParaRPr lang="en-US" dirty="0"/>
          </a:p>
          <a:p>
            <a:pPr>
              <a:lnSpc>
                <a:spcPct val="80000"/>
              </a:lnSpc>
            </a:pPr>
            <a:r>
              <a:rPr lang="en-US" dirty="0"/>
              <a:t>This appendix also outlines the assumptions for patent filing, workload, production, and performance, which provide the underlying foundation for calculating aggregate cost.</a:t>
            </a:r>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392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47"/>
            <a:ext cx="8229600" cy="884058"/>
          </a:xfrm>
        </p:spPr>
        <p:txBody>
          <a:bodyPr>
            <a:normAutofit/>
          </a:bodyPr>
          <a:lstStyle/>
          <a:p>
            <a:r>
              <a:rPr lang="en-US" sz="3600" dirty="0" smtClean="0"/>
              <a:t>Strategic Plan</a:t>
            </a:r>
            <a:endParaRPr lang="en-US" sz="3600" strike="sngStrike" dirty="0">
              <a:solidFill>
                <a:srgbClr val="FF0000"/>
              </a:solidFill>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t>41</a:t>
            </a:fld>
            <a:endParaRPr lang="en-US" dirty="0"/>
          </a:p>
        </p:txBody>
      </p:sp>
      <p:sp>
        <p:nvSpPr>
          <p:cNvPr id="5" name="Content Placeholder 2"/>
          <p:cNvSpPr>
            <a:spLocks noGrp="1"/>
          </p:cNvSpPr>
          <p:nvPr>
            <p:ph idx="1"/>
          </p:nvPr>
        </p:nvSpPr>
        <p:spPr>
          <a:xfrm>
            <a:off x="457200" y="1568335"/>
            <a:ext cx="8229600" cy="3937115"/>
          </a:xfrm>
        </p:spPr>
        <p:txBody>
          <a:bodyPr>
            <a:noAutofit/>
          </a:bodyPr>
          <a:lstStyle/>
          <a:p>
            <a:pPr marL="0" indent="0">
              <a:buNone/>
            </a:pPr>
            <a:r>
              <a:rPr lang="en-US" sz="1800" dirty="0"/>
              <a:t>Investing in the goals and objectives of </a:t>
            </a:r>
            <a:r>
              <a:rPr lang="en-US" sz="1800" dirty="0" smtClean="0"/>
              <a:t>the </a:t>
            </a:r>
            <a:r>
              <a:rPr lang="en-US" sz="1800" dirty="0"/>
              <a:t>2014 – 2018 Strategic Plan has put the USPTO on the right path to </a:t>
            </a:r>
            <a:r>
              <a:rPr lang="en-US" sz="1800" dirty="0" smtClean="0"/>
              <a:t>success.  </a:t>
            </a:r>
          </a:p>
          <a:p>
            <a:pPr marL="0" indent="0">
              <a:buNone/>
            </a:pPr>
            <a:endParaRPr lang="en-US" sz="1800" dirty="0"/>
          </a:p>
          <a:p>
            <a:pPr marL="0" indent="0">
              <a:buNone/>
            </a:pPr>
            <a:r>
              <a:rPr lang="en-US" sz="1800" dirty="0" smtClean="0"/>
              <a:t>An updated (2018-2022) Strategic </a:t>
            </a:r>
            <a:r>
              <a:rPr lang="en-US" sz="1800" dirty="0"/>
              <a:t>Plan is </a:t>
            </a:r>
            <a:r>
              <a:rPr lang="en-US" sz="1800" dirty="0" smtClean="0"/>
              <a:t>under development.  The Strategic Plan is expected to be published in late Fall 2018, following a period of public review and comment.  </a:t>
            </a:r>
          </a:p>
          <a:p>
            <a:pPr marL="0" indent="0">
              <a:buNone/>
            </a:pPr>
            <a:endParaRPr lang="en-US" sz="1800" dirty="0"/>
          </a:p>
          <a:p>
            <a:pPr marL="0" indent="0">
              <a:buNone/>
            </a:pPr>
            <a:r>
              <a:rPr lang="en-US" sz="1800" dirty="0" smtClean="0"/>
              <a:t>Following the publication of the updated Strategic Plan, USPTO </a:t>
            </a:r>
            <a:r>
              <a:rPr lang="en-US" sz="1800" dirty="0"/>
              <a:t>will ensure that </a:t>
            </a:r>
            <a:r>
              <a:rPr lang="en-US" sz="1800" dirty="0" smtClean="0"/>
              <a:t>fee proposals and budget plans reflect </a:t>
            </a:r>
            <a:r>
              <a:rPr lang="en-US" sz="1800" dirty="0"/>
              <a:t>efficient implementation of strategic priorities</a:t>
            </a:r>
            <a:r>
              <a:rPr lang="en-US" sz="1800" dirty="0" smtClean="0"/>
              <a:t>.</a:t>
            </a:r>
            <a:endParaRPr lang="en-US" sz="1800" dirty="0"/>
          </a:p>
        </p:txBody>
      </p:sp>
    </p:spTree>
    <p:extLst>
      <p:ext uri="{BB962C8B-B14F-4D97-AF65-F5344CB8AC3E}">
        <p14:creationId xmlns:p14="http://schemas.microsoft.com/office/powerpoint/2010/main" val="1784034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071"/>
            <a:ext cx="8229600" cy="884058"/>
          </a:xfrm>
        </p:spPr>
        <p:txBody>
          <a:bodyPr>
            <a:normAutofit/>
          </a:bodyPr>
          <a:lstStyle/>
          <a:p>
            <a:r>
              <a:rPr lang="en-US" sz="3600" dirty="0" smtClean="0"/>
              <a:t>Aggregate Costs – Revenue Balance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42</a:t>
            </a:fld>
            <a:endParaRPr lang="en-US" dirty="0"/>
          </a:p>
        </p:txBody>
      </p:sp>
      <p:sp>
        <p:nvSpPr>
          <p:cNvPr id="5" name="Content Placeholder 2"/>
          <p:cNvSpPr>
            <a:spLocks noGrp="1"/>
          </p:cNvSpPr>
          <p:nvPr>
            <p:ph idx="1"/>
          </p:nvPr>
        </p:nvSpPr>
        <p:spPr>
          <a:xfrm>
            <a:off x="200025" y="1076325"/>
            <a:ext cx="8486775" cy="3648076"/>
          </a:xfrm>
        </p:spPr>
        <p:txBody>
          <a:bodyPr>
            <a:normAutofit/>
          </a:bodyPr>
          <a:lstStyle/>
          <a:p>
            <a:pPr marL="0" indent="0">
              <a:buNone/>
            </a:pPr>
            <a:endParaRPr lang="en-US" sz="1800" u="sng" dirty="0" smtClean="0"/>
          </a:p>
          <a:p>
            <a:r>
              <a:rPr lang="en-US" sz="1800" dirty="0" smtClean="0"/>
              <a:t>To ensure the USPTO’s core operations are shielded from financial shock, the USPTO has identified an optimal operating reserve balance that it wishes to maintain, and a minimum, or lower bound, operating reserve size in which the USPTO will operate while building the operating reserve to the optimal level </a:t>
            </a:r>
            <a:r>
              <a:rPr lang="en-US" sz="1800" i="1" dirty="0" smtClean="0"/>
              <a:t>[see Appendix J for details].</a:t>
            </a:r>
            <a:endParaRPr lang="en-US" sz="1800" i="1" dirty="0"/>
          </a:p>
          <a:p>
            <a:endParaRPr lang="en-US" sz="1600" dirty="0"/>
          </a:p>
          <a:p>
            <a:pPr marL="0" indent="0">
              <a:buNone/>
            </a:pPr>
            <a:endParaRPr lang="en-US" sz="1600" dirty="0"/>
          </a:p>
        </p:txBody>
      </p:sp>
    </p:spTree>
    <p:extLst>
      <p:ext uri="{BB962C8B-B14F-4D97-AF65-F5344CB8AC3E}">
        <p14:creationId xmlns:p14="http://schemas.microsoft.com/office/powerpoint/2010/main" val="2670258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Aggregate Cost Distribution</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43</a:t>
            </a:fld>
            <a:endParaRPr lang="en-US" dirty="0"/>
          </a:p>
        </p:txBody>
      </p:sp>
      <p:sp>
        <p:nvSpPr>
          <p:cNvPr id="5" name="Content Placeholder 2"/>
          <p:cNvSpPr txBox="1">
            <a:spLocks/>
          </p:cNvSpPr>
          <p:nvPr/>
        </p:nvSpPr>
        <p:spPr bwMode="auto">
          <a:xfrm>
            <a:off x="374445" y="1097026"/>
            <a:ext cx="3377565" cy="160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defTabSz="685800">
              <a:buNone/>
            </a:pPr>
            <a:r>
              <a:rPr lang="en-US" sz="1600" dirty="0">
                <a:solidFill>
                  <a:prstClr val="black"/>
                </a:solidFill>
                <a:latin typeface="Segoe UI" panose="020B0502040204020203" pitchFamily="34" charset="0"/>
                <a:cs typeface="Segoe UI" panose="020B0502040204020203" pitchFamily="34" charset="0"/>
              </a:rPr>
              <a:t>A majority of the fees used to support the patent operation are spent on activities that directly support patent examination and patent information resources and IT infrastructure</a:t>
            </a:r>
          </a:p>
          <a:p>
            <a:pPr marL="257175" indent="-257175" defTabSz="685800"/>
            <a:endParaRPr lang="en-US" sz="1260" dirty="0">
              <a:latin typeface="Calibri" panose="020F0502020204030204"/>
            </a:endParaRPr>
          </a:p>
        </p:txBody>
      </p:sp>
      <p:graphicFrame>
        <p:nvGraphicFramePr>
          <p:cNvPr id="7" name="Chart 6" descr="Pop-out pie of Management Goal fees&#10;Executive Direction and Communications 1%&#10;Financial Management Services 3%&#10;Human Resource Management and Administrative Services 7%&#10;Legal Services 3%&#10;Management Information Resources 4%&#10;IT Infrastructure and IT Support Services 49%&#10;Miscellaneous General Expense 32%" title="Aggregate Cost Distribution"/>
          <p:cNvGraphicFramePr>
            <a:graphicFrameLocks/>
          </p:cNvGraphicFramePr>
          <p:nvPr>
            <p:extLst>
              <p:ext uri="{D42A27DB-BD31-4B8C-83A1-F6EECF244321}">
                <p14:modId xmlns:p14="http://schemas.microsoft.com/office/powerpoint/2010/main" val="450761479"/>
              </p:ext>
            </p:extLst>
          </p:nvPr>
        </p:nvGraphicFramePr>
        <p:xfrm>
          <a:off x="159549" y="2436340"/>
          <a:ext cx="6000749" cy="30218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Pop out pie of patent fees&#10;Patent Examining 69%&#10;Patent Trial and Appeals 3%&#10;Patent Information Resources 6%&#10;Management Goal allocated 23%" title="Aggregate Cost Distribution"/>
          <p:cNvGraphicFramePr>
            <a:graphicFrameLocks/>
          </p:cNvGraphicFramePr>
          <p:nvPr>
            <p:extLst>
              <p:ext uri="{D42A27DB-BD31-4B8C-83A1-F6EECF244321}">
                <p14:modId xmlns:p14="http://schemas.microsoft.com/office/powerpoint/2010/main" val="2748434670"/>
              </p:ext>
            </p:extLst>
          </p:nvPr>
        </p:nvGraphicFramePr>
        <p:xfrm>
          <a:off x="3432236" y="1271199"/>
          <a:ext cx="5372100" cy="2427699"/>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title="decorative line "/>
          <p:cNvCxnSpPr/>
          <p:nvPr/>
        </p:nvCxnSpPr>
        <p:spPr bwMode="auto">
          <a:xfrm flipH="1">
            <a:off x="2362732" y="2429228"/>
            <a:ext cx="1407154" cy="1407129"/>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title="decorative line "/>
          <p:cNvCxnSpPr/>
          <p:nvPr/>
        </p:nvCxnSpPr>
        <p:spPr bwMode="auto">
          <a:xfrm flipH="1">
            <a:off x="4467688" y="3354261"/>
            <a:ext cx="821696" cy="1169387"/>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2"/>
          <p:cNvSpPr txBox="1">
            <a:spLocks/>
          </p:cNvSpPr>
          <p:nvPr/>
        </p:nvSpPr>
        <p:spPr bwMode="auto">
          <a:xfrm>
            <a:off x="5497832" y="3860483"/>
            <a:ext cx="3251088" cy="93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296" tIns="41148" rIns="82296" bIns="41148" numCol="1" anchor="t" anchorCtr="0" compatLnSpc="1">
            <a:prstTxWarp prst="textNoShape">
              <a:avLst/>
            </a:prstTxWarp>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0" indent="0" defTabSz="685800">
              <a:buNone/>
            </a:pPr>
            <a:r>
              <a:rPr lang="en-US" sz="1620" dirty="0">
                <a:solidFill>
                  <a:prstClr val="black"/>
                </a:solidFill>
                <a:latin typeface="Segoe UI" panose="020B0502040204020203" pitchFamily="34" charset="0"/>
                <a:cs typeface="Segoe UI" panose="020B0502040204020203" pitchFamily="34" charset="0"/>
              </a:rPr>
              <a:t>A percentage of patent fees are used to support underlying mission support services</a:t>
            </a:r>
          </a:p>
        </p:txBody>
      </p:sp>
      <p:sp>
        <p:nvSpPr>
          <p:cNvPr id="13" name="TextBox 12"/>
          <p:cNvSpPr txBox="1"/>
          <p:nvPr/>
        </p:nvSpPr>
        <p:spPr>
          <a:xfrm>
            <a:off x="226465" y="5190297"/>
            <a:ext cx="8161020" cy="246221"/>
          </a:xfrm>
          <a:prstGeom prst="rect">
            <a:avLst/>
          </a:prstGeom>
          <a:noFill/>
        </p:spPr>
        <p:txBody>
          <a:bodyPr wrap="square" rtlCol="0">
            <a:spAutoFit/>
          </a:bodyPr>
          <a:lstStyle/>
          <a:p>
            <a:pPr marL="54293" indent="-54293" defTabSz="685800" fontAlgn="base">
              <a:spcBef>
                <a:spcPct val="50000"/>
              </a:spcBef>
              <a:spcAft>
                <a:spcPct val="0"/>
              </a:spcAft>
            </a:pPr>
            <a:r>
              <a:rPr lang="en-US" sz="1000" baseline="30000" dirty="0">
                <a:solidFill>
                  <a:srgbClr val="00246C"/>
                </a:solidFill>
                <a:latin typeface="Segoe UI" panose="020B0502040204020203" pitchFamily="34" charset="0"/>
                <a:cs typeface="Segoe UI" panose="020B0502040204020203" pitchFamily="34" charset="0"/>
              </a:rPr>
              <a:t>*</a:t>
            </a:r>
            <a:r>
              <a:rPr lang="en-US" sz="1000" dirty="0">
                <a:solidFill>
                  <a:srgbClr val="00246C"/>
                </a:solidFill>
                <a:latin typeface="Segoe UI" panose="020B0502040204020203" pitchFamily="34" charset="0"/>
                <a:cs typeface="Segoe UI" panose="020B0502040204020203" pitchFamily="34" charset="0"/>
              </a:rPr>
              <a:t> Miscellaneous General Expense (MGE) includes cross-cutting expenses such as rent, utilities, telecommunications, and lease management.</a:t>
            </a:r>
          </a:p>
        </p:txBody>
      </p:sp>
    </p:spTree>
    <p:extLst>
      <p:ext uri="{BB962C8B-B14F-4D97-AF65-F5344CB8AC3E}">
        <p14:creationId xmlns:p14="http://schemas.microsoft.com/office/powerpoint/2010/main" val="21112904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997"/>
            <a:ext cx="8229600" cy="884058"/>
          </a:xfrm>
        </p:spPr>
        <p:txBody>
          <a:bodyPr>
            <a:noAutofit/>
          </a:bodyPr>
          <a:lstStyle/>
          <a:p>
            <a:r>
              <a:rPr lang="en-US" sz="3600" dirty="0" smtClean="0"/>
              <a:t>Aggregate Cost Calculation Methodology</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44</a:t>
            </a:fld>
            <a:endParaRPr lang="en-US" dirty="0"/>
          </a:p>
        </p:txBody>
      </p:sp>
      <p:sp>
        <p:nvSpPr>
          <p:cNvPr id="5" name="Content Placeholder 2"/>
          <p:cNvSpPr>
            <a:spLocks noGrp="1"/>
          </p:cNvSpPr>
          <p:nvPr>
            <p:ph idx="1"/>
          </p:nvPr>
        </p:nvSpPr>
        <p:spPr>
          <a:xfrm>
            <a:off x="381000" y="1409700"/>
            <a:ext cx="8534400" cy="4086225"/>
          </a:xfrm>
        </p:spPr>
        <p:txBody>
          <a:bodyPr/>
          <a:lstStyle/>
          <a:p>
            <a:r>
              <a:rPr lang="en-US" sz="1800" dirty="0"/>
              <a:t>The </a:t>
            </a:r>
            <a:r>
              <a:rPr lang="en-US" sz="1800" dirty="0" smtClean="0"/>
              <a:t>Strategic Plan is the foundation for defining priorities and activities upon which the USPTO calculates its aggregate costs to </a:t>
            </a:r>
            <a:r>
              <a:rPr lang="en-US" sz="1800" dirty="0"/>
              <a:t>support the goals and objectives of the </a:t>
            </a:r>
            <a:r>
              <a:rPr lang="en-US" sz="1800" dirty="0" smtClean="0"/>
              <a:t>multi-year plan.</a:t>
            </a:r>
            <a:endParaRPr lang="en-US" sz="1800" dirty="0"/>
          </a:p>
          <a:p>
            <a:r>
              <a:rPr lang="en-US" sz="1800" dirty="0" smtClean="0"/>
              <a:t>When calculating aggregate costs, the USPTO reviews its key strategic initiatives, goals, and performance targets to ensure they continue to be aligned with annual plans – reassessments are made as necessary.</a:t>
            </a:r>
          </a:p>
          <a:p>
            <a:r>
              <a:rPr lang="en-US" sz="1800" dirty="0" smtClean="0"/>
              <a:t>The calculations supporting the most significant patent operating cost – patent examining activities– begin with analyzing and forecasting the estimated application filings coming into the USPTO and the necessary examination capacity, with the associated production and workload statistics.  These statistics are monetized by estimating the salaries and benefits that will be required for the personnel carrying out the examination activities, other non salary and benefits costs, such as production workload contracts, and the cost of publishing patents</a:t>
            </a:r>
            <a:r>
              <a:rPr lang="en-US" sz="1600" dirty="0" smtClean="0">
                <a:ea typeface="+mn-ea"/>
                <a:cs typeface="+mn-cs"/>
              </a:rPr>
              <a:t>.  </a:t>
            </a:r>
            <a:endParaRPr lang="en-US" sz="1600" dirty="0">
              <a:ea typeface="+mn-ea"/>
              <a:cs typeface="+mn-cs"/>
            </a:endParaRPr>
          </a:p>
          <a:p>
            <a:pPr lvl="1"/>
            <a:endParaRPr lang="en-US" sz="1200" dirty="0" smtClean="0"/>
          </a:p>
        </p:txBody>
      </p:sp>
    </p:spTree>
    <p:extLst>
      <p:ext uri="{BB962C8B-B14F-4D97-AF65-F5344CB8AC3E}">
        <p14:creationId xmlns:p14="http://schemas.microsoft.com/office/powerpoint/2010/main" val="513039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DA454B-C859-4892-B9FA-68B588C9F547}" type="slidenum">
              <a:rPr lang="en-US" smtClean="0"/>
              <a:t>45</a:t>
            </a:fld>
            <a:endParaRPr lang="en-US" dirty="0"/>
          </a:p>
        </p:txBody>
      </p:sp>
      <p:sp>
        <p:nvSpPr>
          <p:cNvPr id="5" name="Content Placeholder 2"/>
          <p:cNvSpPr>
            <a:spLocks noGrp="1"/>
          </p:cNvSpPr>
          <p:nvPr>
            <p:ph idx="1"/>
          </p:nvPr>
        </p:nvSpPr>
        <p:spPr>
          <a:xfrm>
            <a:off x="228601" y="1238250"/>
            <a:ext cx="8791574" cy="4876800"/>
          </a:xfrm>
        </p:spPr>
        <p:txBody>
          <a:bodyPr>
            <a:normAutofit/>
          </a:bodyPr>
          <a:lstStyle/>
          <a:p>
            <a:r>
              <a:rPr lang="en-US" sz="1800" dirty="0"/>
              <a:t>Aside from analyzing the examination capacity, this same process is repeated for each of the activities supporting the patent operation (e.g., </a:t>
            </a:r>
            <a:r>
              <a:rPr lang="en-US" sz="1800" dirty="0" smtClean="0"/>
              <a:t>ex parte appeals, IT resources</a:t>
            </a:r>
            <a:r>
              <a:rPr lang="en-US" sz="1800" dirty="0"/>
              <a:t>, and operational support).</a:t>
            </a:r>
          </a:p>
          <a:p>
            <a:r>
              <a:rPr lang="en-US" sz="1800" dirty="0"/>
              <a:t>All of these estimated prospective </a:t>
            </a:r>
            <a:r>
              <a:rPr lang="en-US" sz="1800" dirty="0" smtClean="0"/>
              <a:t>costs, including the minimal </a:t>
            </a:r>
            <a:r>
              <a:rPr lang="en-US" sz="1800" dirty="0"/>
              <a:t>operating </a:t>
            </a:r>
            <a:r>
              <a:rPr lang="en-US" sz="1800" dirty="0" smtClean="0"/>
              <a:t>reserve balance, are </a:t>
            </a:r>
            <a:r>
              <a:rPr lang="en-US" sz="1800" dirty="0"/>
              <a:t>summarized to obtain the total aggregate prospective cost for the patent </a:t>
            </a:r>
            <a:r>
              <a:rPr lang="en-US" sz="1800" dirty="0" smtClean="0"/>
              <a:t>operation.</a:t>
            </a:r>
            <a:endParaRPr lang="en-US" sz="1800" dirty="0"/>
          </a:p>
          <a:p>
            <a:r>
              <a:rPr lang="en-US" sz="1800" dirty="0" smtClean="0"/>
              <a:t>This process takes several months to complete.  Requests and suggestions for increases and decreases to specific activities, or new initiatives, are reviewed and approved at the executive level.</a:t>
            </a:r>
          </a:p>
          <a:p>
            <a:r>
              <a:rPr lang="en-US" sz="1800" dirty="0" smtClean="0"/>
              <a:t>The USPTO continuously reviews its activities to identify opportunities for cost savings and/or activities that can be redirected to higher priority items. </a:t>
            </a:r>
          </a:p>
          <a:p>
            <a:r>
              <a:rPr lang="en-US" sz="1800" dirty="0" smtClean="0"/>
              <a:t>The graphic on the following page outlines the cost environment of the USPTO.  A majority of the USPTO’s spending is on items for which the USPTO has limited discretion in choosing to pay for, such as patent examination and publishing, maintaining and operating supporting IT systems, rent, and utilities. </a:t>
            </a:r>
          </a:p>
        </p:txBody>
      </p:sp>
      <p:sp>
        <p:nvSpPr>
          <p:cNvPr id="7" name="Title 1"/>
          <p:cNvSpPr>
            <a:spLocks noGrp="1"/>
          </p:cNvSpPr>
          <p:nvPr>
            <p:ph type="title"/>
          </p:nvPr>
        </p:nvSpPr>
        <p:spPr>
          <a:xfrm>
            <a:off x="457200" y="177997"/>
            <a:ext cx="8229600" cy="884058"/>
          </a:xfrm>
        </p:spPr>
        <p:txBody>
          <a:bodyPr>
            <a:noAutofit/>
          </a:bodyPr>
          <a:lstStyle/>
          <a:p>
            <a:r>
              <a:rPr lang="en-US" sz="3600" dirty="0" smtClean="0"/>
              <a:t>Aggregate Cost Calculation Methodology (cont.)</a:t>
            </a:r>
            <a:endParaRPr lang="en-US" sz="3600" dirty="0"/>
          </a:p>
        </p:txBody>
      </p:sp>
    </p:spTree>
    <p:extLst>
      <p:ext uri="{BB962C8B-B14F-4D97-AF65-F5344CB8AC3E}">
        <p14:creationId xmlns:p14="http://schemas.microsoft.com/office/powerpoint/2010/main" val="4275828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panose="020B0502040204020203" pitchFamily="34" charset="0"/>
                <a:cs typeface="Segoe UI" panose="020B0502040204020203" pitchFamily="34" charset="0"/>
              </a:rPr>
              <a:t>Breakdown of Aggregate Costs</a:t>
            </a:r>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46</a:t>
            </a:fld>
            <a:endParaRPr lang="en-US" dirty="0"/>
          </a:p>
        </p:txBody>
      </p:sp>
      <p:sp>
        <p:nvSpPr>
          <p:cNvPr id="5" name="TextBox 20"/>
          <p:cNvSpPr txBox="1">
            <a:spLocks noChangeArrowheads="1"/>
          </p:cNvSpPr>
          <p:nvPr/>
        </p:nvSpPr>
        <p:spPr bwMode="auto">
          <a:xfrm>
            <a:off x="467750" y="1004038"/>
            <a:ext cx="7955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800" b="1">
                <a:solidFill>
                  <a:srgbClr val="273C56"/>
                </a:solidFill>
                <a:latin typeface="Helvetica" pitchFamily="34" charset="0"/>
              </a:defRPr>
            </a:lvl1pPr>
            <a:lvl2pPr marL="742950" indent="-285750" eaLnBrk="0" hangingPunct="0">
              <a:defRPr sz="2800" b="1">
                <a:solidFill>
                  <a:srgbClr val="273C56"/>
                </a:solidFill>
                <a:latin typeface="Helvetica" pitchFamily="34" charset="0"/>
              </a:defRPr>
            </a:lvl2pPr>
            <a:lvl3pPr marL="1143000" indent="-228600" eaLnBrk="0" hangingPunct="0">
              <a:defRPr sz="2800" b="1">
                <a:solidFill>
                  <a:srgbClr val="273C56"/>
                </a:solidFill>
                <a:latin typeface="Helvetica" pitchFamily="34" charset="0"/>
              </a:defRPr>
            </a:lvl3pPr>
            <a:lvl4pPr marL="1600200" indent="-228600" eaLnBrk="0" hangingPunct="0">
              <a:defRPr sz="2800" b="1">
                <a:solidFill>
                  <a:srgbClr val="273C56"/>
                </a:solidFill>
                <a:latin typeface="Helvetica" pitchFamily="34" charset="0"/>
              </a:defRPr>
            </a:lvl4pPr>
            <a:lvl5pPr marL="2057400" indent="-228600" eaLnBrk="0" hangingPunct="0">
              <a:defRPr sz="2800" b="1">
                <a:solidFill>
                  <a:srgbClr val="273C56"/>
                </a:solidFill>
                <a:latin typeface="Helvetica" pitchFamily="34" charset="0"/>
              </a:defRPr>
            </a:lvl5pPr>
            <a:lvl6pPr marL="2514600" indent="-228600" eaLnBrk="0" fontAlgn="base" hangingPunct="0">
              <a:spcBef>
                <a:spcPct val="20000"/>
              </a:spcBef>
              <a:spcAft>
                <a:spcPct val="0"/>
              </a:spcAft>
              <a:buChar char="•"/>
              <a:defRPr sz="2800" b="1">
                <a:solidFill>
                  <a:srgbClr val="273C56"/>
                </a:solidFill>
                <a:latin typeface="Helvetica" pitchFamily="34" charset="0"/>
              </a:defRPr>
            </a:lvl6pPr>
            <a:lvl7pPr marL="2971800" indent="-228600" eaLnBrk="0" fontAlgn="base" hangingPunct="0">
              <a:spcBef>
                <a:spcPct val="20000"/>
              </a:spcBef>
              <a:spcAft>
                <a:spcPct val="0"/>
              </a:spcAft>
              <a:buChar char="•"/>
              <a:defRPr sz="2800" b="1">
                <a:solidFill>
                  <a:srgbClr val="273C56"/>
                </a:solidFill>
                <a:latin typeface="Helvetica" pitchFamily="34" charset="0"/>
              </a:defRPr>
            </a:lvl7pPr>
            <a:lvl8pPr marL="3429000" indent="-228600" eaLnBrk="0" fontAlgn="base" hangingPunct="0">
              <a:spcBef>
                <a:spcPct val="20000"/>
              </a:spcBef>
              <a:spcAft>
                <a:spcPct val="0"/>
              </a:spcAft>
              <a:buChar char="•"/>
              <a:defRPr sz="2800" b="1">
                <a:solidFill>
                  <a:srgbClr val="273C56"/>
                </a:solidFill>
                <a:latin typeface="Helvetica" pitchFamily="34" charset="0"/>
              </a:defRPr>
            </a:lvl8pPr>
            <a:lvl9pPr marL="3886200" indent="-228600" eaLnBrk="0" fontAlgn="base" hangingPunct="0">
              <a:spcBef>
                <a:spcPct val="20000"/>
              </a:spcBef>
              <a:spcAft>
                <a:spcPct val="0"/>
              </a:spcAft>
              <a:buChar char="•"/>
              <a:defRPr sz="2800" b="1">
                <a:solidFill>
                  <a:srgbClr val="273C56"/>
                </a:solidFill>
                <a:latin typeface="Helvetica" pitchFamily="34" charset="0"/>
              </a:defRPr>
            </a:lvl9pPr>
          </a:lstStyle>
          <a:p>
            <a:pPr marL="0" indent="0" defTabSz="685800" eaLnBrk="1" fontAlgn="base" hangingPunct="1">
              <a:spcAft>
                <a:spcPct val="0"/>
              </a:spcAft>
            </a:pPr>
            <a:r>
              <a:rPr lang="en-US" sz="1800" b="0" dirty="0">
                <a:solidFill>
                  <a:prstClr val="black"/>
                </a:solidFill>
                <a:latin typeface="Segoe UI" panose="020B0502040204020203" pitchFamily="34" charset="0"/>
                <a:cs typeface="Segoe UI" panose="020B0502040204020203" pitchFamily="34" charset="0"/>
              </a:rPr>
              <a:t>The vast majority of USPTO’s spending is for items that the Office has limited discretion in choosing to pay.  There is flexibility in only a small portion of the USPTO’s aggregate cost.</a:t>
            </a:r>
          </a:p>
        </p:txBody>
      </p:sp>
      <p:graphicFrame>
        <p:nvGraphicFramePr>
          <p:cNvPr id="7" name="Chart 6" descr="Pie showing breakdown of aggregate costs with the following categories&#10;Compensation and Benefits 68%&#10;Contracts 16%&#10;Rent and Utilities 4%&#10;Printing 4%&#10;Supplies and Materials 1%&#10;Equipment 7%&#10;Other 0%&#10;These last three categories make up the 9% of the higher discression items" title="Breakdown of aggregate costs"/>
          <p:cNvGraphicFramePr>
            <a:graphicFrameLocks/>
          </p:cNvGraphicFramePr>
          <p:nvPr>
            <p:extLst>
              <p:ext uri="{D42A27DB-BD31-4B8C-83A1-F6EECF244321}">
                <p14:modId xmlns:p14="http://schemas.microsoft.com/office/powerpoint/2010/main" val="2416937399"/>
              </p:ext>
            </p:extLst>
          </p:nvPr>
        </p:nvGraphicFramePr>
        <p:xfrm>
          <a:off x="1583927" y="1920300"/>
          <a:ext cx="7501350" cy="3528794"/>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descr="Higher discretion items 9%" title="9%"/>
          <p:cNvGrpSpPr/>
          <p:nvPr/>
        </p:nvGrpSpPr>
        <p:grpSpPr>
          <a:xfrm>
            <a:off x="4698254" y="1752710"/>
            <a:ext cx="2300113" cy="632763"/>
            <a:chOff x="5275359" y="1570912"/>
            <a:chExt cx="2555681" cy="703070"/>
          </a:xfrm>
        </p:grpSpPr>
        <p:sp>
          <p:nvSpPr>
            <p:cNvPr id="11" name="Left Brace 10"/>
            <p:cNvSpPr/>
            <p:nvPr/>
          </p:nvSpPr>
          <p:spPr>
            <a:xfrm rot="4416743">
              <a:off x="6241763" y="1579667"/>
              <a:ext cx="468304" cy="92032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sz="1620" dirty="0">
                <a:solidFill>
                  <a:prstClr val="black"/>
                </a:solidFill>
                <a:latin typeface="Calibri" panose="020F0502020204030204"/>
              </a:endParaRPr>
            </a:p>
          </p:txBody>
        </p:sp>
        <p:sp>
          <p:nvSpPr>
            <p:cNvPr id="12" name="TextBox 11"/>
            <p:cNvSpPr txBox="1"/>
            <p:nvPr/>
          </p:nvSpPr>
          <p:spPr>
            <a:xfrm>
              <a:off x="5275359" y="1570912"/>
              <a:ext cx="2555681" cy="287258"/>
            </a:xfrm>
            <a:prstGeom prst="rect">
              <a:avLst/>
            </a:prstGeom>
            <a:noFill/>
          </p:spPr>
          <p:txBody>
            <a:bodyPr wrap="square" rtlCol="0">
              <a:spAutoFit/>
            </a:bodyPr>
            <a:lstStyle/>
            <a:p>
              <a:pPr defTabSz="685800"/>
              <a:r>
                <a:rPr lang="en-US" sz="1080" dirty="0">
                  <a:solidFill>
                    <a:prstClr val="black"/>
                  </a:solidFill>
                  <a:latin typeface="Calibri" panose="020F0502020204030204"/>
                </a:rPr>
                <a:t>Higher discretion items, 9%</a:t>
              </a:r>
            </a:p>
          </p:txBody>
        </p:sp>
      </p:grpSp>
      <p:graphicFrame>
        <p:nvGraphicFramePr>
          <p:cNvPr id="6" name="Table 5" descr="table showing breakdown of aggregate costs" title="breakdown of aggregate cost"/>
          <p:cNvGraphicFramePr>
            <a:graphicFrameLocks noGrp="1"/>
          </p:cNvGraphicFramePr>
          <p:nvPr>
            <p:extLst>
              <p:ext uri="{D42A27DB-BD31-4B8C-83A1-F6EECF244321}">
                <p14:modId xmlns:p14="http://schemas.microsoft.com/office/powerpoint/2010/main" val="1186524624"/>
              </p:ext>
            </p:extLst>
          </p:nvPr>
        </p:nvGraphicFramePr>
        <p:xfrm>
          <a:off x="931178" y="2159304"/>
          <a:ext cx="3271706" cy="3074630"/>
        </p:xfrm>
        <a:graphic>
          <a:graphicData uri="http://schemas.openxmlformats.org/drawingml/2006/table">
            <a:tbl>
              <a:tblPr firstRow="1" bandRow="1">
                <a:tableStyleId>{5C22544A-7EE6-4342-B048-85BDC9FD1C3A}</a:tableStyleId>
              </a:tblPr>
              <a:tblGrid>
                <a:gridCol w="2508788">
                  <a:extLst>
                    <a:ext uri="{9D8B030D-6E8A-4147-A177-3AD203B41FA5}">
                      <a16:colId xmlns:a16="http://schemas.microsoft.com/office/drawing/2014/main" val="639944598"/>
                    </a:ext>
                  </a:extLst>
                </a:gridCol>
                <a:gridCol w="762918">
                  <a:extLst>
                    <a:ext uri="{9D8B030D-6E8A-4147-A177-3AD203B41FA5}">
                      <a16:colId xmlns:a16="http://schemas.microsoft.com/office/drawing/2014/main" val="3484024089"/>
                    </a:ext>
                  </a:extLst>
                </a:gridCol>
              </a:tblGrid>
              <a:tr h="360006">
                <a:tc gridSpan="2">
                  <a:txBody>
                    <a:bodyPr/>
                    <a:lstStyle/>
                    <a:p>
                      <a:pPr algn="ctr"/>
                      <a:r>
                        <a:rPr lang="en-US" sz="1600" dirty="0" smtClean="0"/>
                        <a:t>Low Discretion Items</a:t>
                      </a:r>
                      <a:endParaRPr lang="en-US" sz="1600" dirty="0"/>
                    </a:p>
                  </a:txBody>
                  <a:tcPr/>
                </a:tc>
                <a:tc hMerge="1">
                  <a:txBody>
                    <a:bodyPr/>
                    <a:lstStyle/>
                    <a:p>
                      <a:endParaRPr lang="en-US" dirty="0"/>
                    </a:p>
                  </a:txBody>
                  <a:tcPr/>
                </a:tc>
                <a:extLst>
                  <a:ext uri="{0D108BD9-81ED-4DB2-BD59-A6C34878D82A}">
                    <a16:rowId xmlns:a16="http://schemas.microsoft.com/office/drawing/2014/main" val="2699889763"/>
                  </a:ext>
                </a:extLst>
              </a:tr>
              <a:tr h="339328">
                <a:tc>
                  <a:txBody>
                    <a:bodyPr/>
                    <a:lstStyle/>
                    <a:p>
                      <a:r>
                        <a:rPr lang="en-US" sz="1400" u="none" dirty="0" smtClean="0"/>
                        <a:t>Compensation and Benefits</a:t>
                      </a:r>
                      <a:endParaRPr lang="en-US" sz="1400" u="none" dirty="0"/>
                    </a:p>
                  </a:txBody>
                  <a:tcPr/>
                </a:tc>
                <a:tc>
                  <a:txBody>
                    <a:bodyPr/>
                    <a:lstStyle/>
                    <a:p>
                      <a:r>
                        <a:rPr lang="en-US" sz="1400" dirty="0" smtClean="0"/>
                        <a:t>67%</a:t>
                      </a:r>
                      <a:endParaRPr lang="en-US" sz="1400" dirty="0"/>
                    </a:p>
                  </a:txBody>
                  <a:tcPr/>
                </a:tc>
                <a:extLst>
                  <a:ext uri="{0D108BD9-81ED-4DB2-BD59-A6C34878D82A}">
                    <a16:rowId xmlns:a16="http://schemas.microsoft.com/office/drawing/2014/main" val="2140732308"/>
                  </a:ext>
                </a:extLst>
              </a:tr>
              <a:tr h="339328">
                <a:tc>
                  <a:txBody>
                    <a:bodyPr/>
                    <a:lstStyle/>
                    <a:p>
                      <a:r>
                        <a:rPr lang="en-US" sz="1400" dirty="0" smtClean="0"/>
                        <a:t>Contracts</a:t>
                      </a:r>
                      <a:endParaRPr lang="en-US" sz="1400" dirty="0"/>
                    </a:p>
                  </a:txBody>
                  <a:tcPr/>
                </a:tc>
                <a:tc>
                  <a:txBody>
                    <a:bodyPr/>
                    <a:lstStyle/>
                    <a:p>
                      <a:r>
                        <a:rPr lang="en-US" sz="1400" dirty="0" smtClean="0"/>
                        <a:t>16%</a:t>
                      </a:r>
                      <a:endParaRPr lang="en-US" sz="1400" dirty="0"/>
                    </a:p>
                  </a:txBody>
                  <a:tcPr/>
                </a:tc>
                <a:extLst>
                  <a:ext uri="{0D108BD9-81ED-4DB2-BD59-A6C34878D82A}">
                    <a16:rowId xmlns:a16="http://schemas.microsoft.com/office/drawing/2014/main" val="1630194681"/>
                  </a:ext>
                </a:extLst>
              </a:tr>
              <a:tr h="339328">
                <a:tc>
                  <a:txBody>
                    <a:bodyPr/>
                    <a:lstStyle/>
                    <a:p>
                      <a:r>
                        <a:rPr lang="en-US" sz="1400" dirty="0" smtClean="0"/>
                        <a:t>Rent and Utilities </a:t>
                      </a:r>
                      <a:endParaRPr lang="en-US" sz="1400" dirty="0"/>
                    </a:p>
                  </a:txBody>
                  <a:tcPr/>
                </a:tc>
                <a:tc>
                  <a:txBody>
                    <a:bodyPr/>
                    <a:lstStyle/>
                    <a:p>
                      <a:r>
                        <a:rPr lang="en-US" sz="1400" dirty="0" smtClean="0"/>
                        <a:t>4%</a:t>
                      </a:r>
                      <a:endParaRPr lang="en-US" sz="1400" dirty="0"/>
                    </a:p>
                  </a:txBody>
                  <a:tcPr/>
                </a:tc>
                <a:extLst>
                  <a:ext uri="{0D108BD9-81ED-4DB2-BD59-A6C34878D82A}">
                    <a16:rowId xmlns:a16="http://schemas.microsoft.com/office/drawing/2014/main" val="1444715253"/>
                  </a:ext>
                </a:extLst>
              </a:tr>
              <a:tr h="339328">
                <a:tc>
                  <a:txBody>
                    <a:bodyPr/>
                    <a:lstStyle/>
                    <a:p>
                      <a:r>
                        <a:rPr lang="en-US" sz="1400" dirty="0" smtClean="0"/>
                        <a:t>Publishing </a:t>
                      </a:r>
                      <a:endParaRPr lang="en-US" sz="1400" dirty="0"/>
                    </a:p>
                  </a:txBody>
                  <a:tcPr/>
                </a:tc>
                <a:tc>
                  <a:txBody>
                    <a:bodyPr/>
                    <a:lstStyle/>
                    <a:p>
                      <a:r>
                        <a:rPr lang="en-US" sz="1400" dirty="0" smtClean="0"/>
                        <a:t>4%</a:t>
                      </a:r>
                      <a:endParaRPr lang="en-US" sz="1400" dirty="0"/>
                    </a:p>
                  </a:txBody>
                  <a:tcPr/>
                </a:tc>
                <a:extLst>
                  <a:ext uri="{0D108BD9-81ED-4DB2-BD59-A6C34878D82A}">
                    <a16:rowId xmlns:a16="http://schemas.microsoft.com/office/drawing/2014/main" val="369121311"/>
                  </a:ext>
                </a:extLst>
              </a:tr>
              <a:tr h="339328">
                <a:tc>
                  <a:txBody>
                    <a:bodyPr/>
                    <a:lstStyle/>
                    <a:p>
                      <a:r>
                        <a:rPr lang="en-US" sz="1400" dirty="0" smtClean="0"/>
                        <a:t>Supplies and Materials </a:t>
                      </a:r>
                    </a:p>
                  </a:txBody>
                  <a:tcPr/>
                </a:tc>
                <a:tc>
                  <a:txBody>
                    <a:bodyPr/>
                    <a:lstStyle/>
                    <a:p>
                      <a:r>
                        <a:rPr lang="en-US" sz="1400" dirty="0" smtClean="0"/>
                        <a:t>1%</a:t>
                      </a:r>
                    </a:p>
                  </a:txBody>
                  <a:tcPr/>
                </a:tc>
                <a:extLst>
                  <a:ext uri="{0D108BD9-81ED-4DB2-BD59-A6C34878D82A}">
                    <a16:rowId xmlns:a16="http://schemas.microsoft.com/office/drawing/2014/main" val="3376890553"/>
                  </a:ext>
                </a:extLst>
              </a:tr>
              <a:tr h="339328">
                <a:tc gridSpan="2">
                  <a:txBody>
                    <a:bodyPr/>
                    <a:lstStyle/>
                    <a:p>
                      <a:pPr algn="ctr"/>
                      <a:r>
                        <a:rPr lang="en-US" sz="1600" b="1" dirty="0" smtClean="0">
                          <a:solidFill>
                            <a:schemeClr val="bg1"/>
                          </a:solidFill>
                        </a:rPr>
                        <a:t>Higher Discretion Items</a:t>
                      </a:r>
                      <a:endParaRPr lang="en-US" sz="1600" b="1" dirty="0">
                        <a:solidFill>
                          <a:schemeClr val="bg1"/>
                        </a:solidFill>
                      </a:endParaRPr>
                    </a:p>
                  </a:txBody>
                  <a:tcPr>
                    <a:solidFill>
                      <a:schemeClr val="accent1"/>
                    </a:solidFill>
                  </a:tcPr>
                </a:tc>
                <a:tc hMerge="1">
                  <a:txBody>
                    <a:bodyPr/>
                    <a:lstStyle/>
                    <a:p>
                      <a:endParaRPr lang="en-US" dirty="0"/>
                    </a:p>
                  </a:txBody>
                  <a:tcPr/>
                </a:tc>
                <a:extLst>
                  <a:ext uri="{0D108BD9-81ED-4DB2-BD59-A6C34878D82A}">
                    <a16:rowId xmlns:a16="http://schemas.microsoft.com/office/drawing/2014/main" val="1274497341"/>
                  </a:ext>
                </a:extLst>
              </a:tr>
              <a:tr h="339328">
                <a:tc>
                  <a:txBody>
                    <a:bodyPr/>
                    <a:lstStyle/>
                    <a:p>
                      <a:r>
                        <a:rPr lang="en-US" sz="1400" dirty="0" smtClean="0"/>
                        <a:t>Equipment</a:t>
                      </a:r>
                      <a:endParaRPr lang="en-US" sz="1400" dirty="0"/>
                    </a:p>
                  </a:txBody>
                  <a:tcPr/>
                </a:tc>
                <a:tc>
                  <a:txBody>
                    <a:bodyPr/>
                    <a:lstStyle/>
                    <a:p>
                      <a:r>
                        <a:rPr lang="en-US" sz="1400" dirty="0" smtClean="0"/>
                        <a:t>7%</a:t>
                      </a:r>
                      <a:endParaRPr lang="en-US" sz="1400" dirty="0"/>
                    </a:p>
                  </a:txBody>
                  <a:tcPr/>
                </a:tc>
                <a:extLst>
                  <a:ext uri="{0D108BD9-81ED-4DB2-BD59-A6C34878D82A}">
                    <a16:rowId xmlns:a16="http://schemas.microsoft.com/office/drawing/2014/main" val="532727518"/>
                  </a:ext>
                </a:extLst>
              </a:tr>
              <a:tr h="339328">
                <a:tc>
                  <a:txBody>
                    <a:bodyPr/>
                    <a:lstStyle/>
                    <a:p>
                      <a:r>
                        <a:rPr lang="en-US" sz="1400" dirty="0" smtClean="0"/>
                        <a:t>Other</a:t>
                      </a:r>
                      <a:endParaRPr lang="en-US" sz="1400" dirty="0"/>
                    </a:p>
                  </a:txBody>
                  <a:tcPr/>
                </a:tc>
                <a:tc>
                  <a:txBody>
                    <a:bodyPr/>
                    <a:lstStyle/>
                    <a:p>
                      <a:r>
                        <a:rPr lang="en-US" sz="1400" dirty="0" smtClean="0"/>
                        <a:t>2%</a:t>
                      </a:r>
                      <a:endParaRPr lang="en-US" sz="1400" dirty="0"/>
                    </a:p>
                  </a:txBody>
                  <a:tcPr/>
                </a:tc>
                <a:extLst>
                  <a:ext uri="{0D108BD9-81ED-4DB2-BD59-A6C34878D82A}">
                    <a16:rowId xmlns:a16="http://schemas.microsoft.com/office/drawing/2014/main" val="2585546869"/>
                  </a:ext>
                </a:extLst>
              </a:tr>
            </a:tbl>
          </a:graphicData>
        </a:graphic>
      </p:graphicFrame>
    </p:spTree>
    <p:extLst>
      <p:ext uri="{BB962C8B-B14F-4D97-AF65-F5344CB8AC3E}">
        <p14:creationId xmlns:p14="http://schemas.microsoft.com/office/powerpoint/2010/main" val="2060638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F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Aggregate Revenue Information</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47</a:t>
            </a:fld>
            <a:endParaRPr lang="en-US" dirty="0"/>
          </a:p>
        </p:txBody>
      </p:sp>
      <p:sp>
        <p:nvSpPr>
          <p:cNvPr id="4" name="Rectangle 3"/>
          <p:cNvSpPr/>
          <p:nvPr/>
        </p:nvSpPr>
        <p:spPr>
          <a:xfrm>
            <a:off x="133350" y="727414"/>
            <a:ext cx="8763000" cy="3681008"/>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F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Aggregate Revenue Information</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provides an overview of the methodology used to forecast aggregate revenue.</a:t>
            </a:r>
          </a:p>
          <a:p>
            <a:pPr>
              <a:lnSpc>
                <a:spcPct val="80000"/>
              </a:lnSpc>
            </a:pPr>
            <a:endParaRPr lang="en-US" dirty="0"/>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09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78022"/>
            <a:ext cx="8858250" cy="884058"/>
          </a:xfrm>
        </p:spPr>
        <p:txBody>
          <a:bodyPr>
            <a:noAutofit/>
          </a:bodyPr>
          <a:lstStyle/>
          <a:p>
            <a:r>
              <a:rPr lang="en-US" sz="3600" dirty="0" smtClean="0"/>
              <a:t>Fee Collections Forecasting Components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48</a:t>
            </a:fld>
            <a:endParaRPr lang="en-US" dirty="0"/>
          </a:p>
        </p:txBody>
      </p:sp>
      <p:sp>
        <p:nvSpPr>
          <p:cNvPr id="5" name="Rectangle 3"/>
          <p:cNvSpPr>
            <a:spLocks noGrp="1" noChangeArrowheads="1"/>
          </p:cNvSpPr>
          <p:nvPr>
            <p:ph sz="half" idx="4294967295"/>
          </p:nvPr>
        </p:nvSpPr>
        <p:spPr>
          <a:xfrm>
            <a:off x="342900" y="1190625"/>
            <a:ext cx="8153400" cy="4343400"/>
          </a:xfrm>
          <a:prstGeom prst="rect">
            <a:avLst/>
          </a:prstGeom>
          <a:noFill/>
          <a:ln/>
        </p:spPr>
        <p:txBody>
          <a:bodyPr>
            <a:normAutofit/>
          </a:bodyPr>
          <a:lstStyle/>
          <a:p>
            <a:pPr marL="0" indent="0">
              <a:buNone/>
            </a:pPr>
            <a:r>
              <a:rPr lang="en-US" sz="1800" dirty="0"/>
              <a:t>When forecasting fees to </a:t>
            </a:r>
            <a:r>
              <a:rPr lang="en-US" sz="1800" dirty="0" smtClean="0"/>
              <a:t>calculate aggregate revenue, the USPTO considers many factors, such as:</a:t>
            </a:r>
            <a:endParaRPr lang="en-US" sz="1800" dirty="0"/>
          </a:p>
          <a:p>
            <a:pPr lvl="1">
              <a:buFont typeface="Arial" panose="020B0604020202020204" pitchFamily="34" charset="0"/>
              <a:buChar char="•"/>
            </a:pPr>
            <a:r>
              <a:rPr lang="en-US" sz="1800" dirty="0" smtClean="0"/>
              <a:t>The global </a:t>
            </a:r>
            <a:r>
              <a:rPr lang="en-US" sz="1800" dirty="0"/>
              <a:t>and </a:t>
            </a:r>
            <a:r>
              <a:rPr lang="en-US" sz="1800" dirty="0" smtClean="0"/>
              <a:t>national economic outlook, by analyzing </a:t>
            </a:r>
            <a:r>
              <a:rPr lang="en-US" sz="1800" dirty="0"/>
              <a:t>forecasts of Gross Domestic Product </a:t>
            </a:r>
            <a:r>
              <a:rPr lang="en-US" sz="1800" dirty="0" smtClean="0"/>
              <a:t>(GDP), research and development (R&amp;D), consumer price index (CPI), and venture capital </a:t>
            </a:r>
            <a:r>
              <a:rPr lang="en-US" sz="1800" dirty="0"/>
              <a:t>investments as indicators of future applicant </a:t>
            </a:r>
            <a:r>
              <a:rPr lang="en-US" sz="1800" dirty="0" smtClean="0"/>
              <a:t>demand;</a:t>
            </a:r>
          </a:p>
          <a:p>
            <a:pPr lvl="1">
              <a:buFont typeface="Arial" panose="020B0604020202020204" pitchFamily="34" charset="0"/>
              <a:buChar char="•"/>
            </a:pPr>
            <a:r>
              <a:rPr lang="en-US" sz="1800" dirty="0" smtClean="0"/>
              <a:t>The </a:t>
            </a:r>
            <a:r>
              <a:rPr lang="en-US" sz="1800" dirty="0"/>
              <a:t>future of the IP environment, by examining legislative, regulatory and judicial actions/changes and procedural/process improvements that may affect demand for IP rights.  This includes strategic initiatives, management of resources, and fee rate adjustments;</a:t>
            </a:r>
          </a:p>
          <a:p>
            <a:pPr lvl="1">
              <a:buFont typeface="Arial" panose="020B0604020202020204" pitchFamily="34" charset="0"/>
              <a:buChar char="•"/>
            </a:pPr>
            <a:r>
              <a:rPr lang="en-US" sz="1800" dirty="0" smtClean="0"/>
              <a:t>The Office’s historical experience by analyzing events </a:t>
            </a:r>
            <a:r>
              <a:rPr lang="en-US" sz="1800" dirty="0"/>
              <a:t>and trends to help predict future demand for IP and applicant </a:t>
            </a:r>
            <a:r>
              <a:rPr lang="en-US" sz="1800" dirty="0" smtClean="0"/>
              <a:t>behavior; and</a:t>
            </a:r>
          </a:p>
          <a:p>
            <a:pPr lvl="1">
              <a:buFont typeface="Arial" panose="020B0604020202020204" pitchFamily="34" charset="0"/>
              <a:buChar char="•"/>
            </a:pPr>
            <a:r>
              <a:rPr lang="en-US" sz="1800" dirty="0"/>
              <a:t>Stakeholder </a:t>
            </a:r>
            <a:r>
              <a:rPr lang="en-US" sz="1800" dirty="0" smtClean="0"/>
              <a:t>input.</a:t>
            </a:r>
            <a:endParaRPr lang="en-US" sz="1800" dirty="0"/>
          </a:p>
        </p:txBody>
      </p:sp>
    </p:spTree>
    <p:extLst>
      <p:ext uri="{BB962C8B-B14F-4D97-AF65-F5344CB8AC3E}">
        <p14:creationId xmlns:p14="http://schemas.microsoft.com/office/powerpoint/2010/main" val="3540192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378022"/>
            <a:ext cx="8858250" cy="884058"/>
          </a:xfrm>
        </p:spPr>
        <p:txBody>
          <a:bodyPr>
            <a:noAutofit/>
          </a:bodyPr>
          <a:lstStyle/>
          <a:p>
            <a:r>
              <a:rPr lang="en-US" sz="3600" dirty="0" smtClean="0"/>
              <a:t>Arriving at Fee Collection Projections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49</a:t>
            </a:fld>
            <a:endParaRPr lang="en-US" dirty="0"/>
          </a:p>
        </p:txBody>
      </p:sp>
      <p:sp>
        <p:nvSpPr>
          <p:cNvPr id="6" name="Rectangle 3"/>
          <p:cNvSpPr>
            <a:spLocks noGrp="1" noChangeArrowheads="1"/>
          </p:cNvSpPr>
          <p:nvPr>
            <p:ph sz="half" idx="4294967295"/>
          </p:nvPr>
        </p:nvSpPr>
        <p:spPr>
          <a:xfrm>
            <a:off x="342900" y="1011238"/>
            <a:ext cx="8610600" cy="4191000"/>
          </a:xfrm>
          <a:prstGeom prst="rect">
            <a:avLst/>
          </a:prstGeom>
          <a:noFill/>
          <a:ln/>
        </p:spPr>
        <p:txBody>
          <a:bodyPr>
            <a:noAutofit/>
          </a:bodyPr>
          <a:lstStyle/>
          <a:p>
            <a:r>
              <a:rPr lang="en-US" sz="1800" dirty="0" smtClean="0"/>
              <a:t>The USPTO uses information compiled from reviewing the factors defined on the previous slide, coupled with internal data to:</a:t>
            </a:r>
            <a:endParaRPr lang="en-US" sz="1800" dirty="0"/>
          </a:p>
          <a:p>
            <a:pPr lvl="1">
              <a:buFont typeface="Arial" panose="020B0604020202020204" pitchFamily="34" charset="0"/>
              <a:buChar char="•"/>
            </a:pPr>
            <a:r>
              <a:rPr lang="en-US" sz="1800" dirty="0" smtClean="0"/>
              <a:t>Estimate application </a:t>
            </a:r>
            <a:r>
              <a:rPr lang="en-US" sz="1800" dirty="0"/>
              <a:t>filing and major patent process </a:t>
            </a:r>
            <a:r>
              <a:rPr lang="en-US" sz="1800" dirty="0" smtClean="0"/>
              <a:t>workloads;</a:t>
            </a:r>
            <a:endParaRPr lang="en-US" sz="1800" dirty="0"/>
          </a:p>
          <a:p>
            <a:pPr lvl="1">
              <a:buFont typeface="Arial" panose="020B0604020202020204" pitchFamily="34" charset="0"/>
              <a:buChar char="•"/>
            </a:pPr>
            <a:r>
              <a:rPr lang="en-US" sz="1800" dirty="0" smtClean="0"/>
              <a:t>Apply the historical </a:t>
            </a:r>
            <a:r>
              <a:rPr lang="en-US" sz="1800" dirty="0"/>
              <a:t>trends (relationships among workloads </a:t>
            </a:r>
            <a:r>
              <a:rPr lang="en-US" sz="1800" dirty="0" smtClean="0"/>
              <a:t>and </a:t>
            </a:r>
            <a:r>
              <a:rPr lang="en-US" sz="1800" dirty="0"/>
              <a:t>demand for products and services</a:t>
            </a:r>
            <a:r>
              <a:rPr lang="en-US" sz="1800" dirty="0" smtClean="0"/>
              <a:t>) to future events, when applicable;</a:t>
            </a:r>
            <a:endParaRPr lang="en-US" sz="1800" dirty="0"/>
          </a:p>
          <a:p>
            <a:pPr lvl="1">
              <a:buFont typeface="Arial" panose="020B0604020202020204" pitchFamily="34" charset="0"/>
              <a:buChar char="•"/>
            </a:pPr>
            <a:r>
              <a:rPr lang="en-US" sz="1800" dirty="0" smtClean="0"/>
              <a:t>Classify information by applicant type, where applicable (entity</a:t>
            </a:r>
            <a:r>
              <a:rPr lang="en-US" sz="1800" dirty="0"/>
              <a:t>, manner, origin, discipline</a:t>
            </a:r>
            <a:r>
              <a:rPr lang="en-US" sz="1800" dirty="0" smtClean="0"/>
              <a:t>);</a:t>
            </a:r>
            <a:endParaRPr lang="en-US" sz="1800" dirty="0"/>
          </a:p>
          <a:p>
            <a:pPr lvl="1">
              <a:buFont typeface="Arial" panose="020B0604020202020204" pitchFamily="34" charset="0"/>
              <a:buChar char="•"/>
            </a:pPr>
            <a:r>
              <a:rPr lang="en-US" sz="1800" dirty="0" smtClean="0"/>
              <a:t>Incorporate </a:t>
            </a:r>
            <a:r>
              <a:rPr lang="en-US" sz="1800" dirty="0"/>
              <a:t>timing of fee payments and </a:t>
            </a:r>
            <a:r>
              <a:rPr lang="en-US" sz="1800" dirty="0" smtClean="0"/>
              <a:t>the applicant behavior associated with anticipated </a:t>
            </a:r>
            <a:r>
              <a:rPr lang="en-US" sz="1800" dirty="0"/>
              <a:t>fee rate </a:t>
            </a:r>
            <a:r>
              <a:rPr lang="en-US" sz="1800" dirty="0" smtClean="0"/>
              <a:t>or legislative/regulatory/procedural adjustments;</a:t>
            </a:r>
            <a:endParaRPr lang="en-US" sz="1800" dirty="0"/>
          </a:p>
          <a:p>
            <a:pPr lvl="1">
              <a:buFont typeface="Arial" panose="020B0604020202020204" pitchFamily="34" charset="0"/>
              <a:buChar char="•"/>
            </a:pPr>
            <a:r>
              <a:rPr lang="en-US" sz="1800" dirty="0" smtClean="0"/>
              <a:t>Estimate a specific workload or forecasting assumption for each </a:t>
            </a:r>
            <a:r>
              <a:rPr lang="en-US" sz="1800" dirty="0"/>
              <a:t>fee </a:t>
            </a:r>
            <a:r>
              <a:rPr lang="en-US" sz="1800" dirty="0" smtClean="0"/>
              <a:t>code; and</a:t>
            </a:r>
            <a:endParaRPr lang="en-US" sz="1800" dirty="0"/>
          </a:p>
          <a:p>
            <a:pPr lvl="1">
              <a:buFont typeface="Arial" panose="020B0604020202020204" pitchFamily="34" charset="0"/>
              <a:buChar char="•"/>
            </a:pPr>
            <a:r>
              <a:rPr lang="en-US" sz="1800" dirty="0" smtClean="0"/>
              <a:t>Multiply the forecasting assumption by the fee rate to calculate the estimated aggregate revenue for the particular fee.</a:t>
            </a:r>
          </a:p>
          <a:p>
            <a:r>
              <a:rPr lang="en-US" sz="1800" dirty="0" smtClean="0"/>
              <a:t>Each of the aggregate revenues for the individual fees are summed to calculate the total aggregate revenue.</a:t>
            </a:r>
            <a:endParaRPr lang="en-US" sz="1800" dirty="0"/>
          </a:p>
        </p:txBody>
      </p:sp>
    </p:spTree>
    <p:extLst>
      <p:ext uri="{BB962C8B-B14F-4D97-AF65-F5344CB8AC3E}">
        <p14:creationId xmlns:p14="http://schemas.microsoft.com/office/powerpoint/2010/main" val="248362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378022"/>
            <a:ext cx="8229600" cy="884058"/>
          </a:xfrm>
        </p:spPr>
        <p:txBody>
          <a:bodyPr>
            <a:normAutofit/>
          </a:bodyPr>
          <a:lstStyle/>
          <a:p>
            <a:r>
              <a:rPr lang="en-US" sz="3600" dirty="0" smtClean="0"/>
              <a:t>USPTO Funding Model</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5</a:t>
            </a:fld>
            <a:endParaRPr lang="en-US" dirty="0"/>
          </a:p>
        </p:txBody>
      </p:sp>
      <p:sp>
        <p:nvSpPr>
          <p:cNvPr id="4" name="Rectangle 3"/>
          <p:cNvSpPr/>
          <p:nvPr/>
        </p:nvSpPr>
        <p:spPr>
          <a:xfrm>
            <a:off x="309489" y="1160886"/>
            <a:ext cx="8743949" cy="3939540"/>
          </a:xfrm>
          <a:prstGeom prst="rect">
            <a:avLst/>
          </a:prstGeom>
        </p:spPr>
        <p:txBody>
          <a:bodyPr wrap="square">
            <a:spAutoFit/>
          </a:bodyPr>
          <a:lstStyle/>
          <a:p>
            <a:pPr marL="285750" indent="-285750">
              <a:buFont typeface="Arial" panose="020B0604020202020204" pitchFamily="34" charset="0"/>
              <a:buChar char="•"/>
            </a:pPr>
            <a:r>
              <a:rPr lang="en-US" sz="2000" dirty="0"/>
              <a:t>The USPTO operates </a:t>
            </a:r>
            <a:r>
              <a:rPr lang="en-US" sz="2000" dirty="0" smtClean="0"/>
              <a:t>like </a:t>
            </a:r>
            <a:r>
              <a:rPr lang="en-US" sz="2000" dirty="0"/>
              <a:t>a business in certain respects:</a:t>
            </a:r>
          </a:p>
          <a:p>
            <a:pPr marL="742950" lvl="1" indent="-285750">
              <a:buFont typeface="Arial" panose="020B0604020202020204" pitchFamily="34" charset="0"/>
              <a:buChar char="•"/>
            </a:pPr>
            <a:r>
              <a:rPr lang="en-US" sz="2000" dirty="0" smtClean="0"/>
              <a:t>Stakeholders </a:t>
            </a:r>
            <a:r>
              <a:rPr lang="en-US" sz="2000" dirty="0"/>
              <a:t>request products and services and expect them to be delivered </a:t>
            </a:r>
            <a:r>
              <a:rPr lang="en-US" sz="2000" dirty="0" smtClean="0"/>
              <a:t>in either </a:t>
            </a:r>
            <a:r>
              <a:rPr lang="en-US" sz="2000" dirty="0"/>
              <a:t>the current </a:t>
            </a:r>
            <a:r>
              <a:rPr lang="en-US" sz="2000" dirty="0" smtClean="0"/>
              <a:t>or future </a:t>
            </a:r>
            <a:r>
              <a:rPr lang="en-US" sz="2000" dirty="0"/>
              <a:t>years, in accordance with established </a:t>
            </a:r>
            <a:r>
              <a:rPr lang="en-US" sz="2000" dirty="0" smtClean="0"/>
              <a:t>performance metrics.</a:t>
            </a:r>
          </a:p>
          <a:p>
            <a:pPr marL="742950" lvl="1" indent="-285750">
              <a:buFont typeface="Arial" panose="020B0604020202020204" pitchFamily="34" charset="0"/>
              <a:buChar char="•"/>
            </a:pPr>
            <a:r>
              <a:rPr lang="en-US" sz="2000" dirty="0" smtClean="0"/>
              <a:t>The </a:t>
            </a:r>
            <a:r>
              <a:rPr lang="en-US" sz="2000" dirty="0"/>
              <a:t>aggregate cost </a:t>
            </a:r>
            <a:r>
              <a:rPr lang="en-US" sz="2000" dirty="0" smtClean="0"/>
              <a:t>[</a:t>
            </a:r>
            <a:r>
              <a:rPr lang="en-US" sz="2000" i="1" dirty="0" smtClean="0"/>
              <a:t>see Appendix E for details</a:t>
            </a:r>
            <a:r>
              <a:rPr lang="en-US" sz="2000" dirty="0" smtClean="0"/>
              <a:t>] </a:t>
            </a:r>
            <a:r>
              <a:rPr lang="en-US" sz="2000" dirty="0"/>
              <a:t>of providing </a:t>
            </a:r>
            <a:r>
              <a:rPr lang="en-US" sz="2000" dirty="0" smtClean="0"/>
              <a:t>patent </a:t>
            </a:r>
            <a:r>
              <a:rPr lang="en-US" sz="2000" dirty="0"/>
              <a:t>products and </a:t>
            </a:r>
            <a:r>
              <a:rPr lang="en-US" sz="2000" dirty="0" smtClean="0"/>
              <a:t>services (budgetary requirements</a:t>
            </a:r>
            <a:r>
              <a:rPr lang="en-US" sz="2000" dirty="0"/>
              <a:t>) are funded from the aggregate revenue [</a:t>
            </a:r>
            <a:r>
              <a:rPr lang="en-US" sz="2000" i="1" dirty="0"/>
              <a:t>see Appendix F </a:t>
            </a:r>
            <a:r>
              <a:rPr lang="en-US" sz="2000" i="1" dirty="0" smtClean="0"/>
              <a:t>for details</a:t>
            </a:r>
            <a:r>
              <a:rPr lang="en-US" sz="2000" dirty="0"/>
              <a:t>] derived from patent </a:t>
            </a:r>
            <a:r>
              <a:rPr lang="en-US" sz="2000" dirty="0" smtClean="0"/>
              <a:t>fees and funding from the operating reserve.</a:t>
            </a:r>
          </a:p>
          <a:p>
            <a:endParaRPr lang="en-US" sz="2000" dirty="0"/>
          </a:p>
          <a:p>
            <a:pPr marL="285750" indent="-285750">
              <a:buFont typeface="Arial" panose="020B0604020202020204" pitchFamily="34" charset="0"/>
              <a:buChar char="•"/>
            </a:pPr>
            <a:r>
              <a:rPr lang="en-US" sz="2000" dirty="0" smtClean="0"/>
              <a:t>Every year more than half a million patent applications are filed, bringing </a:t>
            </a:r>
            <a:r>
              <a:rPr lang="en-US" sz="2000" dirty="0"/>
              <a:t>with them </a:t>
            </a:r>
            <a:r>
              <a:rPr lang="en-US" sz="2000" dirty="0" smtClean="0"/>
              <a:t>both fees </a:t>
            </a:r>
            <a:r>
              <a:rPr lang="en-US" sz="2000" dirty="0"/>
              <a:t>(albeit at </a:t>
            </a:r>
            <a:r>
              <a:rPr lang="en-US" sz="2000" dirty="0" smtClean="0"/>
              <a:t>less </a:t>
            </a:r>
            <a:r>
              <a:rPr lang="en-US" sz="2000" dirty="0"/>
              <a:t>than one half the cost to prosecute the </a:t>
            </a:r>
            <a:r>
              <a:rPr lang="en-US" sz="2000" dirty="0" smtClean="0"/>
              <a:t>application) and </a:t>
            </a:r>
            <a:r>
              <a:rPr lang="en-US" sz="2000" dirty="0"/>
              <a:t>the associated workload in patent examination</a:t>
            </a:r>
            <a:r>
              <a:rPr lang="en-US" sz="2000" dirty="0" smtClean="0"/>
              <a:t>.</a:t>
            </a:r>
          </a:p>
          <a:p>
            <a:endParaRPr lang="en-US" sz="1000" dirty="0"/>
          </a:p>
        </p:txBody>
      </p:sp>
    </p:spTree>
    <p:extLst>
      <p:ext uri="{BB962C8B-B14F-4D97-AF65-F5344CB8AC3E}">
        <p14:creationId xmlns:p14="http://schemas.microsoft.com/office/powerpoint/2010/main" val="3081531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Proposed Fee Structure Changes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50</a:t>
            </a:fld>
            <a:endParaRPr lang="en-US" dirty="0"/>
          </a:p>
        </p:txBody>
      </p:sp>
      <p:sp>
        <p:nvSpPr>
          <p:cNvPr id="5" name="Content Placeholder 2"/>
          <p:cNvSpPr>
            <a:spLocks noGrp="1"/>
          </p:cNvSpPr>
          <p:nvPr>
            <p:ph idx="1"/>
          </p:nvPr>
        </p:nvSpPr>
        <p:spPr>
          <a:xfrm>
            <a:off x="539262" y="1156572"/>
            <a:ext cx="8084233" cy="3748070"/>
          </a:xfrm>
        </p:spPr>
        <p:txBody>
          <a:bodyPr>
            <a:normAutofit/>
          </a:bodyPr>
          <a:lstStyle/>
          <a:p>
            <a:r>
              <a:rPr lang="en-US" sz="1800" dirty="0" smtClean="0"/>
              <a:t>The following pages summarize the composition of the projected aggregate patent revenue as it transitions from the current fee structure to the proposed fee structure.</a:t>
            </a:r>
          </a:p>
          <a:p>
            <a:r>
              <a:rPr lang="en-US" sz="1800" dirty="0" smtClean="0"/>
              <a:t>Each page presents the percentage of revenue (fee collections) in each of the major patent fee categories for FY 2017 (actual data), FY 2019 (projected, before the fee proposals go into effect), and FY 2021 (projected, after the fee proposals go into effect).</a:t>
            </a:r>
            <a:endParaRPr lang="en-US" sz="1800" dirty="0" smtClean="0">
              <a:solidFill>
                <a:srgbClr val="FF0000"/>
              </a:solidFill>
            </a:endParaRPr>
          </a:p>
        </p:txBody>
      </p:sp>
    </p:spTree>
    <p:extLst>
      <p:ext uri="{BB962C8B-B14F-4D97-AF65-F5344CB8AC3E}">
        <p14:creationId xmlns:p14="http://schemas.microsoft.com/office/powerpoint/2010/main" val="1938676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3" y="394872"/>
            <a:ext cx="8152448" cy="795653"/>
          </a:xfrm>
        </p:spPr>
        <p:txBody>
          <a:bodyPr>
            <a:noAutofit/>
          </a:bodyPr>
          <a:lstStyle/>
          <a:p>
            <a:r>
              <a:rPr lang="en-US" sz="3600" dirty="0"/>
              <a:t>Proposed Fee Structure </a:t>
            </a:r>
            <a:r>
              <a:rPr lang="en-US" sz="3240" dirty="0"/>
              <a:t>– </a:t>
            </a:r>
            <a:r>
              <a:rPr lang="en-US" sz="2520" i="1" dirty="0"/>
              <a:t>Projected Trends of Aggregate Patent Fee Revenue</a:t>
            </a:r>
            <a:endParaRPr lang="en-US" sz="2520" dirty="0"/>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51</a:t>
            </a:fld>
            <a:endParaRPr lang="en-US" dirty="0">
              <a:solidFill>
                <a:prstClr val="black">
                  <a:tint val="75000"/>
                </a:prstClr>
              </a:solidFill>
              <a:latin typeface="Segoe UI"/>
            </a:endParaRPr>
          </a:p>
        </p:txBody>
      </p:sp>
      <p:pic>
        <p:nvPicPr>
          <p:cNvPr id="8" name="Picture 7" descr="Bar chart shows Aggregate Patent Fee Revenue for 2017, 2019, 2021 by these categories: Filing with Excess Claims, Post Allowance Fees, Maintenance, Extensions of Time, PTAB Fees, PCT, OTher" title="Proposed fee structure Aggregate patent fee revenue "/>
          <p:cNvPicPr>
            <a:picLocks noChangeAspect="1"/>
          </p:cNvPicPr>
          <p:nvPr/>
        </p:nvPicPr>
        <p:blipFill>
          <a:blip r:embed="rId2"/>
          <a:stretch>
            <a:fillRect/>
          </a:stretch>
        </p:blipFill>
        <p:spPr>
          <a:xfrm>
            <a:off x="108527" y="1368068"/>
            <a:ext cx="5203702" cy="4162961"/>
          </a:xfrm>
          <a:prstGeom prst="rect">
            <a:avLst/>
          </a:prstGeom>
        </p:spPr>
      </p:pic>
      <p:sp>
        <p:nvSpPr>
          <p:cNvPr id="6" name="Content Placeholder 2"/>
          <p:cNvSpPr txBox="1">
            <a:spLocks/>
          </p:cNvSpPr>
          <p:nvPr/>
        </p:nvSpPr>
        <p:spPr>
          <a:xfrm>
            <a:off x="4362520" y="1368068"/>
            <a:ext cx="4120253" cy="4163111"/>
          </a:xfrm>
          <a:prstGeom prst="rect">
            <a:avLst/>
          </a:prstGeom>
        </p:spPr>
        <p:txBody>
          <a:bodyPr>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308610" indent="-308610" defTabSz="411480">
              <a:buClrTx/>
              <a:buFont typeface="Arial" panose="020B0604020202020204" pitchFamily="34" charset="0"/>
              <a:buChar char="•"/>
            </a:pPr>
            <a:r>
              <a:rPr lang="en-US" sz="1400" dirty="0">
                <a:solidFill>
                  <a:prstClr val="black"/>
                </a:solidFill>
                <a:latin typeface="Segoe UI"/>
              </a:rPr>
              <a:t>Patent application fees (which include filing/search/exam, excess claims, and RCEs) will </a:t>
            </a:r>
            <a:r>
              <a:rPr lang="en-US" sz="1400" dirty="0" smtClean="0">
                <a:solidFill>
                  <a:prstClr val="black"/>
                </a:solidFill>
                <a:latin typeface="Segoe UI"/>
              </a:rPr>
              <a:t>decrease </a:t>
            </a:r>
            <a:r>
              <a:rPr lang="en-US" sz="1400" dirty="0">
                <a:solidFill>
                  <a:prstClr val="black"/>
                </a:solidFill>
                <a:latin typeface="Segoe UI"/>
              </a:rPr>
              <a:t>from 29% of aggregate revenue in FY 2019 to 26% in FY 2021. </a:t>
            </a:r>
          </a:p>
          <a:p>
            <a:pPr marL="308610" indent="-308610" defTabSz="411480">
              <a:buClrTx/>
              <a:buFont typeface="Arial" panose="020B0604020202020204" pitchFamily="34" charset="0"/>
              <a:buChar char="•"/>
            </a:pPr>
            <a:r>
              <a:rPr lang="en-US" sz="1400" dirty="0">
                <a:solidFill>
                  <a:prstClr val="black"/>
                </a:solidFill>
                <a:latin typeface="Segoe UI"/>
              </a:rPr>
              <a:t>Patent Post Allowance Fees (which include issue and publication fees) will vary slightly from year to year, but remain around </a:t>
            </a:r>
            <a:r>
              <a:rPr lang="en-US" sz="1400" dirty="0" smtClean="0">
                <a:solidFill>
                  <a:prstClr val="black"/>
                </a:solidFill>
                <a:latin typeface="Segoe UI"/>
              </a:rPr>
              <a:t>10% of </a:t>
            </a:r>
            <a:r>
              <a:rPr lang="en-US" sz="1400" dirty="0">
                <a:solidFill>
                  <a:prstClr val="black"/>
                </a:solidFill>
                <a:latin typeface="Segoe UI"/>
              </a:rPr>
              <a:t>aggregate collections.</a:t>
            </a:r>
          </a:p>
          <a:p>
            <a:pPr marL="308610" indent="-308610" defTabSz="411480">
              <a:buClrTx/>
              <a:buFont typeface="Arial" panose="020B0604020202020204" pitchFamily="34" charset="0"/>
              <a:buChar char="•"/>
            </a:pPr>
            <a:r>
              <a:rPr lang="en-US" sz="1400" dirty="0">
                <a:solidFill>
                  <a:prstClr val="black"/>
                </a:solidFill>
                <a:latin typeface="Segoe UI"/>
              </a:rPr>
              <a:t>The percentage of aggregate revenue from maintenance fees will increase from 45% in FY 2019 to 48% in FY 2021.  This is primarily due to changes in the number of patents eligible for renewal.</a:t>
            </a:r>
          </a:p>
          <a:p>
            <a:pPr marL="308610" indent="-308610" defTabSz="411480">
              <a:buClrTx/>
              <a:buFont typeface="Arial" panose="020B0604020202020204" pitchFamily="34" charset="0"/>
              <a:buChar char="•"/>
            </a:pPr>
            <a:r>
              <a:rPr lang="en-US" sz="1400" dirty="0">
                <a:solidFill>
                  <a:prstClr val="black"/>
                </a:solidFill>
                <a:latin typeface="Segoe UI"/>
              </a:rPr>
              <a:t>The relative proportion of aggregate revenue from most other fee categories will remain relatively stable over the 4-year period.</a:t>
            </a:r>
          </a:p>
        </p:txBody>
      </p:sp>
    </p:spTree>
    <p:extLst>
      <p:ext uri="{BB962C8B-B14F-4D97-AF65-F5344CB8AC3E}">
        <p14:creationId xmlns:p14="http://schemas.microsoft.com/office/powerpoint/2010/main" val="3815912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3" y="445947"/>
            <a:ext cx="8152448" cy="795653"/>
          </a:xfrm>
        </p:spPr>
        <p:txBody>
          <a:bodyPr>
            <a:noAutofit/>
          </a:bodyPr>
          <a:lstStyle/>
          <a:p>
            <a:r>
              <a:rPr lang="en-US" sz="3600" dirty="0"/>
              <a:t>Proposed Fee Structure </a:t>
            </a:r>
            <a:r>
              <a:rPr lang="en-US" sz="3240" dirty="0"/>
              <a:t>– </a:t>
            </a:r>
            <a:r>
              <a:rPr lang="en-US" sz="2520" i="1" dirty="0"/>
              <a:t>Projected Trends of Aggregate Patent Application Fee Revenue</a:t>
            </a:r>
            <a:endParaRPr lang="en-US" sz="2520" dirty="0"/>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52</a:t>
            </a:fld>
            <a:endParaRPr lang="en-US" dirty="0">
              <a:solidFill>
                <a:prstClr val="black">
                  <a:tint val="75000"/>
                </a:prstClr>
              </a:solidFill>
              <a:latin typeface="Segoe UI"/>
            </a:endParaRPr>
          </a:p>
        </p:txBody>
      </p:sp>
      <p:pic>
        <p:nvPicPr>
          <p:cNvPr id="7" name="Picture 6" descr="Bar chart shows Aggregate Patent Fee Revenue for 2017, 2019, 2021 by these categories: Filings, Search, Exam, Excess Claims, First RCE, Second and Subsequent RCE" title="Projected trends of aggregate Patent Applications Fee Revenue"/>
          <p:cNvPicPr>
            <a:picLocks noChangeAspect="1"/>
          </p:cNvPicPr>
          <p:nvPr/>
        </p:nvPicPr>
        <p:blipFill>
          <a:blip r:embed="rId3"/>
          <a:stretch>
            <a:fillRect/>
          </a:stretch>
        </p:blipFill>
        <p:spPr>
          <a:xfrm>
            <a:off x="91673" y="1479948"/>
            <a:ext cx="5155242" cy="4124194"/>
          </a:xfrm>
          <a:prstGeom prst="rect">
            <a:avLst/>
          </a:prstGeom>
        </p:spPr>
      </p:pic>
      <p:sp>
        <p:nvSpPr>
          <p:cNvPr id="6" name="Content Placeholder 2"/>
          <p:cNvSpPr txBox="1">
            <a:spLocks/>
          </p:cNvSpPr>
          <p:nvPr/>
        </p:nvSpPr>
        <p:spPr>
          <a:xfrm>
            <a:off x="4445880" y="1479948"/>
            <a:ext cx="4136180" cy="3998993"/>
          </a:xfrm>
          <a:prstGeom prst="rect">
            <a:avLst/>
          </a:prstGeom>
        </p:spPr>
        <p:txBody>
          <a:bodyPr>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308610" indent="-308610" defTabSz="411480">
              <a:buClrTx/>
              <a:buFont typeface="Arial" panose="020B0604020202020204" pitchFamily="34" charset="0"/>
              <a:buChar char="•"/>
            </a:pPr>
            <a:r>
              <a:rPr lang="en-US" sz="1600" dirty="0">
                <a:solidFill>
                  <a:prstClr val="black"/>
                </a:solidFill>
                <a:latin typeface="Segoe UI"/>
              </a:rPr>
              <a:t>No targeted changes are being made to patent application fees, other than introducing a surcharge for non-DOCX filing of utility patents.</a:t>
            </a:r>
          </a:p>
          <a:p>
            <a:pPr marL="308610" indent="-308610" defTabSz="411480">
              <a:buClrTx/>
              <a:buFont typeface="Arial" panose="020B0604020202020204" pitchFamily="34" charset="0"/>
              <a:buChar char="•"/>
            </a:pPr>
            <a:r>
              <a:rPr lang="en-US" sz="1600" dirty="0">
                <a:solidFill>
                  <a:prstClr val="black"/>
                </a:solidFill>
                <a:latin typeface="Segoe UI"/>
              </a:rPr>
              <a:t>The distribution of fees within the Patent Application Fees category is only projected to see slight shifts. </a:t>
            </a:r>
          </a:p>
          <a:p>
            <a:pPr marL="308610" indent="-308610" defTabSz="411480">
              <a:buClrTx/>
              <a:buFont typeface="Arial" panose="020B0604020202020204" pitchFamily="34" charset="0"/>
              <a:buChar char="•"/>
            </a:pPr>
            <a:r>
              <a:rPr lang="en-US" sz="1600" dirty="0">
                <a:solidFill>
                  <a:prstClr val="black"/>
                </a:solidFill>
                <a:latin typeface="Segoe UI"/>
              </a:rPr>
              <a:t>The entire category will decrease as a percentage of total patent revenue.  This is mostly attributable to changes in the number of patents eligible for renewal driving the maintenance fee percentage of total patent revenue up, which pushes the filing share down.</a:t>
            </a:r>
          </a:p>
        </p:txBody>
      </p:sp>
    </p:spTree>
    <p:extLst>
      <p:ext uri="{BB962C8B-B14F-4D97-AF65-F5344CB8AC3E}">
        <p14:creationId xmlns:p14="http://schemas.microsoft.com/office/powerpoint/2010/main" val="1676985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3" y="445947"/>
            <a:ext cx="8152448" cy="795653"/>
          </a:xfrm>
        </p:spPr>
        <p:txBody>
          <a:bodyPr>
            <a:noAutofit/>
          </a:bodyPr>
          <a:lstStyle/>
          <a:p>
            <a:r>
              <a:rPr lang="en-US" sz="3600" dirty="0"/>
              <a:t>Proposed Fee Structure </a:t>
            </a:r>
            <a:r>
              <a:rPr lang="en-US" sz="3240" dirty="0"/>
              <a:t>– </a:t>
            </a:r>
            <a:r>
              <a:rPr lang="en-US" sz="2520" i="1" dirty="0"/>
              <a:t>Projected Trends of Aggregate Patent Maintenance Fee Revenue</a:t>
            </a:r>
            <a:endParaRPr lang="en-US" sz="2520" dirty="0"/>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53</a:t>
            </a:fld>
            <a:endParaRPr lang="en-US" dirty="0">
              <a:solidFill>
                <a:prstClr val="black">
                  <a:tint val="75000"/>
                </a:prstClr>
              </a:solidFill>
              <a:latin typeface="Segoe UI"/>
            </a:endParaRPr>
          </a:p>
        </p:txBody>
      </p:sp>
      <p:sp>
        <p:nvSpPr>
          <p:cNvPr id="6" name="Content Placeholder 2"/>
          <p:cNvSpPr txBox="1">
            <a:spLocks/>
          </p:cNvSpPr>
          <p:nvPr/>
        </p:nvSpPr>
        <p:spPr>
          <a:xfrm>
            <a:off x="3504647" y="1538198"/>
            <a:ext cx="5182154" cy="3541872"/>
          </a:xfrm>
          <a:prstGeom prst="rect">
            <a:avLst/>
          </a:prstGeom>
        </p:spPr>
        <p:txBody>
          <a:bodyPr>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308610" indent="-308610" defTabSz="411480">
              <a:buClrTx/>
              <a:buFont typeface="Arial" panose="020B0604020202020204" pitchFamily="34" charset="0"/>
              <a:buChar char="•"/>
            </a:pPr>
            <a:r>
              <a:rPr lang="en-US" sz="1600" dirty="0">
                <a:solidFill>
                  <a:prstClr val="black"/>
                </a:solidFill>
              </a:rPr>
              <a:t>Despite the proposed increase in first stage maintenance fee rates being a larger percentage than proposed for second and third stage fees, the revenue breakdown will remain similar</a:t>
            </a:r>
            <a:r>
              <a:rPr lang="en-US" sz="1600" dirty="0" smtClean="0">
                <a:solidFill>
                  <a:prstClr val="black"/>
                </a:solidFill>
              </a:rPr>
              <a:t>.</a:t>
            </a:r>
          </a:p>
          <a:p>
            <a:pPr marL="308610" indent="-308610" defTabSz="411480">
              <a:buClrTx/>
              <a:buFont typeface="Arial" panose="020B0604020202020204" pitchFamily="34" charset="0"/>
              <a:buChar char="•"/>
            </a:pPr>
            <a:r>
              <a:rPr lang="en-US" sz="1600" dirty="0" smtClean="0">
                <a:solidFill>
                  <a:prstClr val="black"/>
                </a:solidFill>
              </a:rPr>
              <a:t>First </a:t>
            </a:r>
            <a:r>
              <a:rPr lang="en-US" sz="1600" dirty="0">
                <a:solidFill>
                  <a:prstClr val="black"/>
                </a:solidFill>
                <a:latin typeface="Segoe UI"/>
              </a:rPr>
              <a:t>stage maintenance fees will </a:t>
            </a:r>
            <a:r>
              <a:rPr lang="en-US" sz="1600" dirty="0" smtClean="0">
                <a:solidFill>
                  <a:prstClr val="black"/>
                </a:solidFill>
                <a:latin typeface="Segoe UI"/>
              </a:rPr>
              <a:t>remain steady at 28</a:t>
            </a:r>
            <a:r>
              <a:rPr lang="en-US" sz="1600" dirty="0">
                <a:solidFill>
                  <a:prstClr val="black"/>
                </a:solidFill>
                <a:latin typeface="Segoe UI"/>
              </a:rPr>
              <a:t>% of maintenance fee revenue in FY 2019 </a:t>
            </a:r>
            <a:r>
              <a:rPr lang="en-US" sz="1600" dirty="0" smtClean="0">
                <a:solidFill>
                  <a:prstClr val="black"/>
                </a:solidFill>
                <a:latin typeface="Segoe UI"/>
              </a:rPr>
              <a:t>and FY </a:t>
            </a:r>
            <a:r>
              <a:rPr lang="en-US" sz="1600" dirty="0">
                <a:solidFill>
                  <a:prstClr val="black"/>
                </a:solidFill>
                <a:latin typeface="Segoe UI"/>
              </a:rPr>
              <a:t>2021.  However, without the proposed fee rates, the share would decrease to 25% in FY 2021.</a:t>
            </a:r>
          </a:p>
          <a:p>
            <a:pPr marL="308610" indent="-308610" defTabSz="411480">
              <a:buClrTx/>
              <a:buFont typeface="Arial" panose="020B0604020202020204" pitchFamily="34" charset="0"/>
              <a:buChar char="•"/>
            </a:pPr>
            <a:r>
              <a:rPr lang="en-US" sz="1600" dirty="0">
                <a:solidFill>
                  <a:prstClr val="black"/>
                </a:solidFill>
                <a:latin typeface="Segoe UI"/>
              </a:rPr>
              <a:t>The year-to-year variance is primarily due to historical patterns in patents issued that lead to variance in the number of patents eligible for each stage of renewal.</a:t>
            </a:r>
          </a:p>
          <a:p>
            <a:pPr marL="308610" indent="-308610" defTabSz="411480">
              <a:buClrTx/>
              <a:buFont typeface="Arial" panose="020B0604020202020204" pitchFamily="34" charset="0"/>
              <a:buChar char="•"/>
            </a:pPr>
            <a:endParaRPr lang="en-US" sz="1440" dirty="0">
              <a:solidFill>
                <a:prstClr val="black"/>
              </a:solidFill>
              <a:latin typeface="Segoe UI"/>
            </a:endParaRPr>
          </a:p>
        </p:txBody>
      </p:sp>
      <p:pic>
        <p:nvPicPr>
          <p:cNvPr id="10" name="Picture 9" descr="Bar chart shows Aggregate Patent Fee Revenue for 2017, 2019, 2021 current rate, 2021 proposed rate by these categories: First stage, Second stage, Third stage" title="Proposed fee structure Aggregate patent maintenance fee revenue"/>
          <p:cNvPicPr>
            <a:picLocks noChangeAspect="1"/>
          </p:cNvPicPr>
          <p:nvPr/>
        </p:nvPicPr>
        <p:blipFill rotWithShape="1">
          <a:blip r:embed="rId2"/>
          <a:srcRect t="12753" r="54685" b="2383"/>
          <a:stretch/>
        </p:blipFill>
        <p:spPr>
          <a:xfrm>
            <a:off x="396466" y="1460492"/>
            <a:ext cx="3108181" cy="4140208"/>
          </a:xfrm>
          <a:prstGeom prst="rect">
            <a:avLst/>
          </a:prstGeom>
        </p:spPr>
      </p:pic>
    </p:spTree>
    <p:extLst>
      <p:ext uri="{BB962C8B-B14F-4D97-AF65-F5344CB8AC3E}">
        <p14:creationId xmlns:p14="http://schemas.microsoft.com/office/powerpoint/2010/main" val="3065854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r chart shows Aggregate Patent Fee Revenue for 2017, 2019, 2021 by these categories: Post-grant/CBM request, Post-grant/CBM post-institution, Notice of appeal, Filing a breif, Fowarding an appeal, Request for oral hearing, Inter partes review request fee, Inter partes post-instituion fee" title="Proposed fee structure Aggregate Patent Trial and Appeal Revenue "/>
          <p:cNvPicPr>
            <a:picLocks noChangeAspect="1"/>
          </p:cNvPicPr>
          <p:nvPr/>
        </p:nvPicPr>
        <p:blipFill>
          <a:blip r:embed="rId2"/>
          <a:stretch>
            <a:fillRect/>
          </a:stretch>
        </p:blipFill>
        <p:spPr>
          <a:xfrm>
            <a:off x="178851" y="1531004"/>
            <a:ext cx="4951949" cy="3961559"/>
          </a:xfrm>
          <a:prstGeom prst="rect">
            <a:avLst/>
          </a:prstGeom>
        </p:spPr>
      </p:pic>
      <p:sp>
        <p:nvSpPr>
          <p:cNvPr id="2" name="Title 1"/>
          <p:cNvSpPr>
            <a:spLocks noGrp="1"/>
          </p:cNvSpPr>
          <p:nvPr>
            <p:ph type="title"/>
          </p:nvPr>
        </p:nvSpPr>
        <p:spPr>
          <a:xfrm>
            <a:off x="534353" y="469077"/>
            <a:ext cx="8152448" cy="795653"/>
          </a:xfrm>
        </p:spPr>
        <p:txBody>
          <a:bodyPr>
            <a:noAutofit/>
          </a:bodyPr>
          <a:lstStyle/>
          <a:p>
            <a:r>
              <a:rPr lang="en-US" sz="3600" dirty="0"/>
              <a:t>Proposed Fee Structure </a:t>
            </a:r>
            <a:r>
              <a:rPr lang="en-US" sz="3240" dirty="0"/>
              <a:t>– </a:t>
            </a:r>
            <a:r>
              <a:rPr lang="en-US" sz="2520" i="1" dirty="0"/>
              <a:t>Projected Trends of Aggregate Patent Trial and Appeal Revenue</a:t>
            </a:r>
            <a:endParaRPr lang="en-US" sz="2520" dirty="0"/>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54</a:t>
            </a:fld>
            <a:endParaRPr lang="en-US" dirty="0">
              <a:solidFill>
                <a:prstClr val="black">
                  <a:tint val="75000"/>
                </a:prstClr>
              </a:solidFill>
              <a:latin typeface="Segoe UI"/>
            </a:endParaRPr>
          </a:p>
        </p:txBody>
      </p:sp>
      <p:sp>
        <p:nvSpPr>
          <p:cNvPr id="6" name="Content Placeholder 2"/>
          <p:cNvSpPr txBox="1">
            <a:spLocks/>
          </p:cNvSpPr>
          <p:nvPr/>
        </p:nvSpPr>
        <p:spPr>
          <a:xfrm>
            <a:off x="4610576" y="1531004"/>
            <a:ext cx="3999773" cy="4320540"/>
          </a:xfrm>
          <a:prstGeom prst="rect">
            <a:avLst/>
          </a:prstGeom>
        </p:spPr>
        <p:txBody>
          <a:bodyPr>
            <a:noAutofit/>
          </a:bodyPr>
          <a:lstStyle>
            <a:lvl1pPr marL="342900" indent="-342900" algn="l" rtl="0" eaLnBrk="0" fontAlgn="base" hangingPunct="0">
              <a:spcBef>
                <a:spcPct val="20000"/>
              </a:spcBef>
              <a:spcAft>
                <a:spcPct val="0"/>
              </a:spcAft>
              <a:buClr>
                <a:srgbClr val="86002D"/>
              </a:buClr>
              <a:buSzPct val="75000"/>
              <a:buFont typeface="Wingdings" pitchFamily="2" charset="2"/>
              <a:buChar char="¦"/>
              <a:defRPr sz="2800">
                <a:solidFill>
                  <a:srgbClr val="00246C"/>
                </a:solidFill>
                <a:latin typeface="+mn-lt"/>
                <a:ea typeface="+mn-ea"/>
                <a:cs typeface="+mn-cs"/>
              </a:defRPr>
            </a:lvl1pPr>
            <a:lvl2pPr marL="742950" indent="-285750" algn="l" rtl="0" eaLnBrk="0" fontAlgn="base" hangingPunct="0">
              <a:spcBef>
                <a:spcPct val="20000"/>
              </a:spcBef>
              <a:spcAft>
                <a:spcPct val="0"/>
              </a:spcAft>
              <a:buClr>
                <a:srgbClr val="86002D"/>
              </a:buClr>
              <a:buSzPct val="75000"/>
              <a:buFont typeface="Wingdings" pitchFamily="2" charset="2"/>
              <a:buChar char="Ä"/>
              <a:defRPr sz="2400">
                <a:solidFill>
                  <a:srgbClr val="00246C"/>
                </a:solidFill>
                <a:latin typeface="+mn-lt"/>
              </a:defRPr>
            </a:lvl2pPr>
            <a:lvl3pPr marL="1143000" indent="-228600" algn="l" rtl="0" eaLnBrk="0" fontAlgn="base" hangingPunct="0">
              <a:spcBef>
                <a:spcPct val="20000"/>
              </a:spcBef>
              <a:spcAft>
                <a:spcPct val="0"/>
              </a:spcAft>
              <a:buClr>
                <a:srgbClr val="86002D"/>
              </a:buClr>
              <a:buSzPct val="75000"/>
              <a:buFont typeface="Wingdings" pitchFamily="2" charset="2"/>
              <a:buChar char="ð"/>
              <a:defRPr sz="2000">
                <a:solidFill>
                  <a:srgbClr val="00246C"/>
                </a:solidFill>
                <a:latin typeface="+mn-lt"/>
              </a:defRPr>
            </a:lvl3pPr>
            <a:lvl4pPr marL="1600200" indent="-228600" algn="l" rtl="0" eaLnBrk="0" fontAlgn="base" hangingPunct="0">
              <a:spcBef>
                <a:spcPct val="20000"/>
              </a:spcBef>
              <a:spcAft>
                <a:spcPct val="0"/>
              </a:spcAft>
              <a:buClr>
                <a:srgbClr val="86002D"/>
              </a:buClr>
              <a:buFont typeface="Times New Roman" pitchFamily="18" charset="0"/>
              <a:buChar char="•"/>
              <a:defRPr sz="2000">
                <a:solidFill>
                  <a:srgbClr val="00246C"/>
                </a:solidFill>
                <a:latin typeface="+mn-lt"/>
              </a:defRPr>
            </a:lvl4pPr>
            <a:lvl5pPr marL="2057400" indent="-228600" algn="l" rtl="0" eaLnBrk="0" fontAlgn="base" hangingPunct="0">
              <a:spcBef>
                <a:spcPct val="20000"/>
              </a:spcBef>
              <a:spcAft>
                <a:spcPct val="0"/>
              </a:spcAft>
              <a:buClr>
                <a:srgbClr val="86002D"/>
              </a:buClr>
              <a:buFont typeface="Times New Roman" pitchFamily="18" charset="0"/>
              <a:buChar char="»"/>
              <a:defRPr>
                <a:solidFill>
                  <a:srgbClr val="00246C"/>
                </a:solidFill>
                <a:latin typeface="+mn-lt"/>
              </a:defRPr>
            </a:lvl5pPr>
            <a:lvl6pPr marL="25146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6pPr>
            <a:lvl7pPr marL="29718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7pPr>
            <a:lvl8pPr marL="34290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8pPr>
            <a:lvl9pPr marL="3886200" indent="-228600" algn="l" rtl="0" fontAlgn="base">
              <a:spcBef>
                <a:spcPct val="20000"/>
              </a:spcBef>
              <a:spcAft>
                <a:spcPct val="0"/>
              </a:spcAft>
              <a:buClr>
                <a:srgbClr val="86002D"/>
              </a:buClr>
              <a:buFont typeface="Times New Roman" pitchFamily="18" charset="0"/>
              <a:buChar char="»"/>
              <a:defRPr>
                <a:solidFill>
                  <a:srgbClr val="00246C"/>
                </a:solidFill>
                <a:latin typeface="+mn-lt"/>
              </a:defRPr>
            </a:lvl9pPr>
          </a:lstStyle>
          <a:p>
            <a:pPr marL="308610" indent="-308610" defTabSz="411480">
              <a:buClrTx/>
              <a:buFont typeface="Arial" panose="020B0604020202020204" pitchFamily="34" charset="0"/>
              <a:buChar char="•"/>
            </a:pPr>
            <a:r>
              <a:rPr lang="en-US" sz="1600" dirty="0">
                <a:solidFill>
                  <a:prstClr val="black"/>
                </a:solidFill>
                <a:latin typeface="Segoe UI"/>
              </a:rPr>
              <a:t>Inter Partes Review Request and Post Institution fees will have the largest growth in percentage of total PTAB fee revenue, going from 29% and 21% in FY 2019 to 31% and 22% in FY 2021, respectively.  This is primarily </a:t>
            </a:r>
            <a:r>
              <a:rPr lang="en-US" sz="1600">
                <a:solidFill>
                  <a:prstClr val="black"/>
                </a:solidFill>
                <a:latin typeface="Segoe UI"/>
              </a:rPr>
              <a:t>due </a:t>
            </a:r>
            <a:r>
              <a:rPr lang="en-US" sz="1600" smtClean="0">
                <a:solidFill>
                  <a:prstClr val="black"/>
                </a:solidFill>
                <a:latin typeface="Segoe UI"/>
              </a:rPr>
              <a:t>to the </a:t>
            </a:r>
            <a:r>
              <a:rPr lang="en-US" sz="1600" dirty="0">
                <a:solidFill>
                  <a:prstClr val="black"/>
                </a:solidFill>
                <a:latin typeface="Segoe UI"/>
              </a:rPr>
              <a:t>proposed increases in the fee amounts.</a:t>
            </a:r>
          </a:p>
          <a:p>
            <a:pPr marL="308610" indent="-308610" defTabSz="411480">
              <a:buClrTx/>
              <a:buFont typeface="Arial" panose="020B0604020202020204" pitchFamily="34" charset="0"/>
              <a:buChar char="•"/>
            </a:pPr>
            <a:r>
              <a:rPr lang="en-US" sz="1600" dirty="0">
                <a:solidFill>
                  <a:prstClr val="black"/>
                </a:solidFill>
                <a:latin typeface="Segoe UI"/>
              </a:rPr>
              <a:t>Notice of Appeal and Forwarding an Appeal fees decrease as a total percentage of PTAB fee revenue because of the increase in fee rates for AIA trials.</a:t>
            </a:r>
          </a:p>
        </p:txBody>
      </p:sp>
      <p:sp>
        <p:nvSpPr>
          <p:cNvPr id="8" name="TextBox 7"/>
          <p:cNvSpPr txBox="1"/>
          <p:nvPr/>
        </p:nvSpPr>
        <p:spPr>
          <a:xfrm>
            <a:off x="3036810" y="5129750"/>
            <a:ext cx="1752904" cy="215444"/>
          </a:xfrm>
          <a:prstGeom prst="rect">
            <a:avLst/>
          </a:prstGeom>
          <a:noFill/>
        </p:spPr>
        <p:txBody>
          <a:bodyPr wrap="square" rtlCol="0">
            <a:spAutoFit/>
          </a:bodyPr>
          <a:lstStyle/>
          <a:p>
            <a:pPr defTabSz="411480"/>
            <a:r>
              <a:rPr lang="en-US" sz="800" i="1" dirty="0">
                <a:solidFill>
                  <a:prstClr val="black"/>
                </a:solidFill>
                <a:latin typeface="Segoe UI"/>
              </a:rPr>
              <a:t>*CBM – Covered Business Methods </a:t>
            </a:r>
          </a:p>
        </p:txBody>
      </p:sp>
    </p:spTree>
    <p:extLst>
      <p:ext uri="{BB962C8B-B14F-4D97-AF65-F5344CB8AC3E}">
        <p14:creationId xmlns:p14="http://schemas.microsoft.com/office/powerpoint/2010/main" val="1112343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r chart showing the Current and Proposed fees and where the front end/back end fee point falls." title="Front end and back end fees"/>
          <p:cNvPicPr>
            <a:picLocks noChangeAspect="1"/>
          </p:cNvPicPr>
          <p:nvPr/>
        </p:nvPicPr>
        <p:blipFill rotWithShape="1">
          <a:blip r:embed="rId2"/>
          <a:srcRect l="2937" t="28358" b="33393"/>
          <a:stretch/>
        </p:blipFill>
        <p:spPr>
          <a:xfrm>
            <a:off x="487127" y="2589940"/>
            <a:ext cx="8084958" cy="2623497"/>
          </a:xfrm>
          <a:prstGeom prst="rect">
            <a:avLst/>
          </a:prstGeom>
        </p:spPr>
      </p:pic>
      <p:sp>
        <p:nvSpPr>
          <p:cNvPr id="2" name="Title 1"/>
          <p:cNvSpPr>
            <a:spLocks noGrp="1"/>
          </p:cNvSpPr>
          <p:nvPr>
            <p:ph type="title"/>
          </p:nvPr>
        </p:nvSpPr>
        <p:spPr>
          <a:xfrm>
            <a:off x="868681" y="585619"/>
            <a:ext cx="7406640" cy="459449"/>
          </a:xfrm>
        </p:spPr>
        <p:txBody>
          <a:bodyPr>
            <a:noAutofit/>
          </a:bodyPr>
          <a:lstStyle/>
          <a:p>
            <a:r>
              <a:rPr lang="en-US" sz="3600" dirty="0"/>
              <a:t>Front End and Back End Fees</a:t>
            </a:r>
          </a:p>
        </p:txBody>
      </p:sp>
      <p:sp>
        <p:nvSpPr>
          <p:cNvPr id="4" name="Slide Number Placeholder 3"/>
          <p:cNvSpPr>
            <a:spLocks noGrp="1"/>
          </p:cNvSpPr>
          <p:nvPr>
            <p:ph type="sldNum" sz="quarter" idx="12"/>
          </p:nvPr>
        </p:nvSpPr>
        <p:spPr/>
        <p:txBody>
          <a:bodyPr/>
          <a:lstStyle/>
          <a:p>
            <a:pPr defTabSz="411480"/>
            <a:fld id="{92DA454B-C859-4892-B9FA-68B588C9F547}" type="slidenum">
              <a:rPr lang="en-US">
                <a:solidFill>
                  <a:prstClr val="black">
                    <a:tint val="75000"/>
                  </a:prstClr>
                </a:solidFill>
                <a:latin typeface="Segoe UI"/>
              </a:rPr>
              <a:pPr defTabSz="411480"/>
              <a:t>55</a:t>
            </a:fld>
            <a:endParaRPr lang="en-US" dirty="0">
              <a:solidFill>
                <a:prstClr val="black">
                  <a:tint val="75000"/>
                </a:prstClr>
              </a:solidFill>
              <a:latin typeface="Segoe UI"/>
            </a:endParaRPr>
          </a:p>
        </p:txBody>
      </p:sp>
      <p:sp>
        <p:nvSpPr>
          <p:cNvPr id="7" name="Rectangle 6"/>
          <p:cNvSpPr/>
          <p:nvPr/>
        </p:nvSpPr>
        <p:spPr>
          <a:xfrm>
            <a:off x="937260" y="1250162"/>
            <a:ext cx="7166165" cy="1255728"/>
          </a:xfrm>
          <a:prstGeom prst="rect">
            <a:avLst/>
          </a:prstGeom>
        </p:spPr>
        <p:txBody>
          <a:bodyPr wrap="square">
            <a:spAutoFit/>
          </a:bodyPr>
          <a:lstStyle/>
          <a:p>
            <a:pPr defTabSz="411480"/>
            <a:r>
              <a:rPr lang="en-US" sz="1260" dirty="0">
                <a:solidFill>
                  <a:prstClr val="black"/>
                </a:solidFill>
                <a:latin typeface="Segoe UI"/>
              </a:rPr>
              <a:t>The proposed fee changes have little impact on balance between front end and back end fees.  For a large entity utility filing with one RCE and lifetime maintenance, front end fees will continue to be about 18% of the total </a:t>
            </a:r>
            <a:r>
              <a:rPr lang="en-US" sz="1260" dirty="0" smtClean="0">
                <a:solidFill>
                  <a:prstClr val="black"/>
                </a:solidFill>
                <a:latin typeface="Segoe UI"/>
              </a:rPr>
              <a:t>fees paid.  </a:t>
            </a:r>
          </a:p>
          <a:p>
            <a:pPr defTabSz="411480"/>
            <a:r>
              <a:rPr lang="en-US" sz="1260" dirty="0" smtClean="0">
                <a:solidFill>
                  <a:prstClr val="black"/>
                </a:solidFill>
                <a:latin typeface="Segoe UI"/>
              </a:rPr>
              <a:t>Within the back end fees, fee rates are restructured </a:t>
            </a:r>
            <a:r>
              <a:rPr lang="en-US" sz="1260" dirty="0">
                <a:solidFill>
                  <a:prstClr val="black"/>
                </a:solidFill>
              </a:rPr>
              <a:t>to allow the Office to recover initial search and examination costs earlier in the patent </a:t>
            </a:r>
            <a:r>
              <a:rPr lang="en-US" sz="1260" dirty="0" smtClean="0">
                <a:solidFill>
                  <a:prstClr val="black"/>
                </a:solidFill>
              </a:rPr>
              <a:t>lifecycle (see slide </a:t>
            </a:r>
            <a:r>
              <a:rPr lang="en-US" sz="1260" dirty="0" smtClean="0"/>
              <a:t>64</a:t>
            </a:r>
            <a:r>
              <a:rPr lang="en-US" sz="1260" dirty="0" smtClean="0">
                <a:solidFill>
                  <a:prstClr val="black"/>
                </a:solidFill>
              </a:rPr>
              <a:t>).  The issue fee and 1</a:t>
            </a:r>
            <a:r>
              <a:rPr lang="en-US" sz="1260" baseline="30000" dirty="0" smtClean="0">
                <a:solidFill>
                  <a:prstClr val="black"/>
                </a:solidFill>
              </a:rPr>
              <a:t>st</a:t>
            </a:r>
            <a:r>
              <a:rPr lang="en-US" sz="1260" dirty="0" smtClean="0">
                <a:solidFill>
                  <a:prstClr val="black"/>
                </a:solidFill>
              </a:rPr>
              <a:t> stage maintenance fee will increase from a combined 16% to a combined 19%</a:t>
            </a:r>
            <a:r>
              <a:rPr lang="en-US" sz="1260" dirty="0">
                <a:solidFill>
                  <a:prstClr val="black"/>
                </a:solidFill>
              </a:rPr>
              <a:t> of total fees paid</a:t>
            </a:r>
            <a:r>
              <a:rPr lang="en-US" sz="1260" dirty="0" smtClean="0">
                <a:solidFill>
                  <a:prstClr val="black"/>
                </a:solidFill>
              </a:rPr>
              <a:t>.</a:t>
            </a:r>
            <a:endParaRPr lang="en-US" sz="1260" dirty="0">
              <a:solidFill>
                <a:prstClr val="black"/>
              </a:solidFill>
              <a:latin typeface="Segoe UI"/>
            </a:endParaRPr>
          </a:p>
        </p:txBody>
      </p:sp>
      <p:cxnSp>
        <p:nvCxnSpPr>
          <p:cNvPr id="6" name="Straight Connector 5" title="decorative line"/>
          <p:cNvCxnSpPr/>
          <p:nvPr/>
        </p:nvCxnSpPr>
        <p:spPr>
          <a:xfrm>
            <a:off x="4841333" y="2719618"/>
            <a:ext cx="0" cy="1182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title="decorative line"/>
          <p:cNvCxnSpPr/>
          <p:nvPr/>
        </p:nvCxnSpPr>
        <p:spPr>
          <a:xfrm>
            <a:off x="4898691" y="3901688"/>
            <a:ext cx="0" cy="1182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title="decorative line"/>
          <p:cNvCxnSpPr/>
          <p:nvPr/>
        </p:nvCxnSpPr>
        <p:spPr>
          <a:xfrm>
            <a:off x="536364" y="3901688"/>
            <a:ext cx="312225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745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G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Rationale for Specific Fee Changes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56</a:t>
            </a:fld>
            <a:endParaRPr lang="en-US" dirty="0"/>
          </a:p>
        </p:txBody>
      </p:sp>
      <p:sp>
        <p:nvSpPr>
          <p:cNvPr id="4" name="Rectangle 3"/>
          <p:cNvSpPr/>
          <p:nvPr/>
        </p:nvSpPr>
        <p:spPr>
          <a:xfrm>
            <a:off x="133350" y="727414"/>
            <a:ext cx="8763000" cy="3508653"/>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G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Rationale for Fee Changes</a:t>
            </a:r>
          </a:p>
          <a:p>
            <a:pPr algn="ctr"/>
            <a:endParaRPr lang="en-US" sz="4000" b="1" dirty="0">
              <a:solidFill>
                <a:schemeClr val="accent2">
                  <a:lumMod val="75000"/>
                </a:schemeClr>
              </a:solidFill>
            </a:endParaRPr>
          </a:p>
          <a:p>
            <a:pPr algn="ctr"/>
            <a:endParaRPr lang="en-US" sz="1000" dirty="0" smtClean="0"/>
          </a:p>
          <a:p>
            <a:endParaRPr lang="en-US" dirty="0"/>
          </a:p>
          <a:p>
            <a:endParaRPr lang="en-US" dirty="0" smtClean="0"/>
          </a:p>
          <a:p>
            <a:pPr>
              <a:lnSpc>
                <a:spcPct val="80000"/>
              </a:lnSpc>
            </a:pPr>
            <a:r>
              <a:rPr lang="en-US" dirty="0"/>
              <a:t>The information included in this appendix outlines the rationale for the </a:t>
            </a:r>
            <a:r>
              <a:rPr lang="en-US" dirty="0" smtClean="0"/>
              <a:t>patent fee change.</a:t>
            </a:r>
            <a:endParaRPr lang="en-US" dirty="0"/>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126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Investing in the Future</a:t>
            </a:r>
            <a:endParaRPr lang="en-US" sz="3600" b="1" i="1" dirty="0">
              <a:latin typeface="+mn-lt"/>
            </a:endParaRPr>
          </a:p>
        </p:txBody>
      </p:sp>
      <p:sp>
        <p:nvSpPr>
          <p:cNvPr id="4" name="Content Placeholder 2"/>
          <p:cNvSpPr>
            <a:spLocks noGrp="1"/>
          </p:cNvSpPr>
          <p:nvPr>
            <p:ph idx="1"/>
          </p:nvPr>
        </p:nvSpPr>
        <p:spPr>
          <a:xfrm>
            <a:off x="457201" y="1072518"/>
            <a:ext cx="8391378" cy="4456085"/>
          </a:xfrm>
        </p:spPr>
        <p:txBody>
          <a:bodyPr>
            <a:noAutofit/>
          </a:bodyPr>
          <a:lstStyle/>
          <a:p>
            <a:pPr marL="0" indent="0">
              <a:buNone/>
            </a:pPr>
            <a:r>
              <a:rPr lang="en-US" sz="1800" dirty="0"/>
              <a:t>A</a:t>
            </a:r>
            <a:r>
              <a:rPr lang="en-US" sz="1800" dirty="0" smtClean="0"/>
              <a:t>djusting the patent fee schedule allows the Agency to continue to serve its critical stakeholder community.  Some of our key programs and initiatives that will benefit:</a:t>
            </a:r>
          </a:p>
          <a:p>
            <a:pPr lvl="1">
              <a:buFont typeface="Arial" panose="020B0604020202020204" pitchFamily="34" charset="0"/>
              <a:buChar char="•"/>
            </a:pPr>
            <a:r>
              <a:rPr lang="en-US" sz="1800" dirty="0"/>
              <a:t>P</a:t>
            </a:r>
            <a:r>
              <a:rPr lang="en-US" sz="1800" dirty="0" smtClean="0"/>
              <a:t>atent Pendency – The IP system must be efficient and it should not take excessive time to issue patents.  Of critical importance is that we examine patent applications within the statutory patent term adjustment timeframes.</a:t>
            </a:r>
          </a:p>
          <a:p>
            <a:pPr lvl="2">
              <a:buFont typeface="Arial" panose="020B0604020202020204" pitchFamily="34" charset="0"/>
              <a:buChar char="•"/>
            </a:pPr>
            <a:endParaRPr lang="en-US" sz="800" dirty="0" smtClean="0"/>
          </a:p>
          <a:p>
            <a:pPr lvl="1">
              <a:buFont typeface="Arial" panose="020B0604020202020204" pitchFamily="34" charset="0"/>
              <a:buChar char="•"/>
            </a:pPr>
            <a:r>
              <a:rPr lang="en-US" sz="1800" dirty="0" smtClean="0"/>
              <a:t>Patent Quality - </a:t>
            </a:r>
            <a:r>
              <a:rPr lang="en-US" sz="1800" dirty="0"/>
              <a:t>Reliable patent rights are key to economic growth.  Providing high quality, efficient examination of patent applications will serve the American economy well.  We will continue to look for ways to improve our prior art search and </a:t>
            </a:r>
            <a:r>
              <a:rPr lang="en-US" sz="1800" dirty="0" smtClean="0"/>
              <a:t>consistency of </a:t>
            </a:r>
            <a:r>
              <a:rPr lang="en-US" sz="1800" dirty="0"/>
              <a:t>examination.</a:t>
            </a:r>
            <a:endParaRPr lang="en-US" sz="1800" dirty="0" smtClean="0"/>
          </a:p>
          <a:p>
            <a:pPr lvl="2">
              <a:buFont typeface="Arial" panose="020B0604020202020204" pitchFamily="34" charset="0"/>
              <a:buChar char="•"/>
            </a:pPr>
            <a:endParaRPr lang="en-US" sz="800" dirty="0" smtClean="0"/>
          </a:p>
        </p:txBody>
      </p:sp>
      <p:sp>
        <p:nvSpPr>
          <p:cNvPr id="3" name="Slide Number Placeholder 2"/>
          <p:cNvSpPr>
            <a:spLocks noGrp="1"/>
          </p:cNvSpPr>
          <p:nvPr>
            <p:ph type="sldNum" sz="quarter" idx="12"/>
          </p:nvPr>
        </p:nvSpPr>
        <p:spPr/>
        <p:txBody>
          <a:bodyPr/>
          <a:lstStyle/>
          <a:p>
            <a:fld id="{92DA454B-C859-4892-B9FA-68B588C9F547}" type="slidenum">
              <a:rPr lang="en-US" smtClean="0"/>
              <a:t>57</a:t>
            </a:fld>
            <a:endParaRPr lang="en-US" dirty="0"/>
          </a:p>
        </p:txBody>
      </p:sp>
    </p:spTree>
    <p:extLst>
      <p:ext uri="{BB962C8B-B14F-4D97-AF65-F5344CB8AC3E}">
        <p14:creationId xmlns:p14="http://schemas.microsoft.com/office/powerpoint/2010/main" val="3142855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Investing in the Future (cont.)</a:t>
            </a:r>
            <a:endParaRPr lang="en-US" sz="3600" b="1" i="1" dirty="0">
              <a:latin typeface="+mn-lt"/>
            </a:endParaRPr>
          </a:p>
        </p:txBody>
      </p:sp>
      <p:sp>
        <p:nvSpPr>
          <p:cNvPr id="4" name="Content Placeholder 2"/>
          <p:cNvSpPr>
            <a:spLocks noGrp="1"/>
          </p:cNvSpPr>
          <p:nvPr>
            <p:ph idx="1"/>
          </p:nvPr>
        </p:nvSpPr>
        <p:spPr>
          <a:xfrm>
            <a:off x="590843" y="1095819"/>
            <a:ext cx="8200732" cy="3556632"/>
          </a:xfrm>
        </p:spPr>
        <p:txBody>
          <a:bodyPr>
            <a:normAutofit lnSpcReduction="10000"/>
          </a:bodyPr>
          <a:lstStyle/>
          <a:p>
            <a:pPr lvl="1">
              <a:buFont typeface="Arial" panose="020B0604020202020204" pitchFamily="34" charset="0"/>
              <a:buChar char="•"/>
            </a:pPr>
            <a:r>
              <a:rPr lang="en-US" sz="1800" dirty="0"/>
              <a:t>PTAB’s AIA Trial Provisions – Focus time and engage stakeholders to ensure the USPTO’s review in these proceedings is consistent with the intent of the AIA, and the overall goals of predictable, high quality patent rights.  We will also continue to assess potential improvements to the AIA trial standards and processes.</a:t>
            </a:r>
          </a:p>
          <a:p>
            <a:pPr lvl="1">
              <a:buFont typeface="Arial" panose="020B0604020202020204" pitchFamily="34" charset="0"/>
              <a:buChar char="•"/>
            </a:pPr>
            <a:endParaRPr lang="en-US" sz="800" dirty="0" smtClean="0"/>
          </a:p>
          <a:p>
            <a:pPr lvl="1">
              <a:buFont typeface="Arial" panose="020B0604020202020204" pitchFamily="34" charset="0"/>
              <a:buChar char="•"/>
            </a:pPr>
            <a:r>
              <a:rPr lang="en-US" sz="1800" dirty="0" smtClean="0"/>
              <a:t>IT Modernization - </a:t>
            </a:r>
            <a:r>
              <a:rPr lang="en-US" sz="1800" dirty="0"/>
              <a:t>The USPTO continues to invest in the modernization of its information technology (IT) and retiring its legacy systems.  The new tools are built on a modern, flexible, and more stable web-based infrastructure leveraging cloud-based hosting.  Improving our IT systems to better support patent examination, PTAB and other parts of the office include Big Data capabilities, data analytics and artificial intelligence to improve overall performance as well as fuel data-driven decision and policy making.</a:t>
            </a:r>
          </a:p>
          <a:p>
            <a:pPr lvl="1">
              <a:buFont typeface="Arial" panose="020B0604020202020204" pitchFamily="34" charset="0"/>
              <a:buChar char="•"/>
            </a:pPr>
            <a:endParaRPr lang="en-US" sz="18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400" dirty="0" smtClean="0"/>
          </a:p>
        </p:txBody>
      </p:sp>
      <p:sp>
        <p:nvSpPr>
          <p:cNvPr id="3" name="Slide Number Placeholder 2"/>
          <p:cNvSpPr>
            <a:spLocks noGrp="1"/>
          </p:cNvSpPr>
          <p:nvPr>
            <p:ph type="sldNum" sz="quarter" idx="12"/>
          </p:nvPr>
        </p:nvSpPr>
        <p:spPr/>
        <p:txBody>
          <a:bodyPr/>
          <a:lstStyle/>
          <a:p>
            <a:fld id="{92DA454B-C859-4892-B9FA-68B588C9F547}" type="slidenum">
              <a:rPr lang="en-US" smtClean="0"/>
              <a:t>58</a:t>
            </a:fld>
            <a:endParaRPr lang="en-US" dirty="0"/>
          </a:p>
        </p:txBody>
      </p:sp>
    </p:spTree>
    <p:extLst>
      <p:ext uri="{BB962C8B-B14F-4D97-AF65-F5344CB8AC3E}">
        <p14:creationId xmlns:p14="http://schemas.microsoft.com/office/powerpoint/2010/main" val="2713456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Investing in the Future (cont.)</a:t>
            </a:r>
            <a:endParaRPr lang="en-US" sz="3600" b="1" i="1" dirty="0">
              <a:latin typeface="+mn-lt"/>
            </a:endParaRPr>
          </a:p>
        </p:txBody>
      </p:sp>
      <p:sp>
        <p:nvSpPr>
          <p:cNvPr id="4" name="Content Placeholder 2"/>
          <p:cNvSpPr>
            <a:spLocks noGrp="1"/>
          </p:cNvSpPr>
          <p:nvPr>
            <p:ph idx="1"/>
          </p:nvPr>
        </p:nvSpPr>
        <p:spPr>
          <a:xfrm>
            <a:off x="569742" y="1013460"/>
            <a:ext cx="7659858" cy="4284028"/>
          </a:xfrm>
        </p:spPr>
        <p:txBody>
          <a:bodyPr>
            <a:normAutofit/>
          </a:bodyPr>
          <a:lstStyle/>
          <a:p>
            <a:pPr lvl="2">
              <a:buFont typeface="Arial" panose="020B0604020202020204" pitchFamily="34" charset="0"/>
              <a:buChar char="•"/>
            </a:pPr>
            <a:endParaRPr lang="en-US" sz="1300" dirty="0"/>
          </a:p>
          <a:p>
            <a:pPr lvl="1">
              <a:buFont typeface="Arial" panose="020B0604020202020204" pitchFamily="34" charset="0"/>
              <a:buChar char="•"/>
            </a:pPr>
            <a:r>
              <a:rPr lang="en-US" sz="1800" dirty="0" smtClean="0"/>
              <a:t>Domestic and International IP Policy – The </a:t>
            </a:r>
            <a:r>
              <a:rPr lang="en-US" sz="1800" dirty="0"/>
              <a:t>Agency plays a leading role in promoting strong and balanced protection and effective enforcement of IP at home and abroad.  We assess what steps, if any, towards greater harmonization of substantive patent law are advisable.</a:t>
            </a:r>
          </a:p>
          <a:p>
            <a:pPr lvl="1">
              <a:buFont typeface="Arial" panose="020B0604020202020204" pitchFamily="34" charset="0"/>
              <a:buChar char="•"/>
            </a:pPr>
            <a:endParaRPr lang="en-US" sz="1800" dirty="0" smtClean="0"/>
          </a:p>
          <a:p>
            <a:pPr lvl="1">
              <a:buFont typeface="Arial" panose="020B0604020202020204" pitchFamily="34" charset="0"/>
              <a:buChar char="•"/>
            </a:pPr>
            <a:r>
              <a:rPr lang="en-US" sz="1800" dirty="0" smtClean="0"/>
              <a:t>Education and Outreach – The USPTO is </a:t>
            </a:r>
            <a:r>
              <a:rPr lang="en-US" sz="1800" dirty="0"/>
              <a:t>committed to serving local innovation economies through our regional offices; and encouraging and supporting future generations of inventors and entrepreneurs to play an active role in America’s innovation economy.  </a:t>
            </a:r>
            <a:endParaRPr lang="en-US" sz="10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300" dirty="0" smtClean="0"/>
          </a:p>
        </p:txBody>
      </p:sp>
      <p:sp>
        <p:nvSpPr>
          <p:cNvPr id="3" name="Slide Number Placeholder 2"/>
          <p:cNvSpPr>
            <a:spLocks noGrp="1"/>
          </p:cNvSpPr>
          <p:nvPr>
            <p:ph type="sldNum" sz="quarter" idx="12"/>
          </p:nvPr>
        </p:nvSpPr>
        <p:spPr/>
        <p:txBody>
          <a:bodyPr/>
          <a:lstStyle/>
          <a:p>
            <a:fld id="{92DA454B-C859-4892-B9FA-68B588C9F547}" type="slidenum">
              <a:rPr lang="en-US" smtClean="0"/>
              <a:t>59</a:t>
            </a:fld>
            <a:endParaRPr lang="en-US" dirty="0"/>
          </a:p>
        </p:txBody>
      </p:sp>
    </p:spTree>
    <p:extLst>
      <p:ext uri="{BB962C8B-B14F-4D97-AF65-F5344CB8AC3E}">
        <p14:creationId xmlns:p14="http://schemas.microsoft.com/office/powerpoint/2010/main" val="291892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USPTO Funding Model (cont.)</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6</a:t>
            </a:fld>
            <a:endParaRPr lang="en-US" dirty="0"/>
          </a:p>
        </p:txBody>
      </p:sp>
      <p:sp>
        <p:nvSpPr>
          <p:cNvPr id="4" name="Rectangle 3"/>
          <p:cNvSpPr/>
          <p:nvPr/>
        </p:nvSpPr>
        <p:spPr>
          <a:xfrm>
            <a:off x="457200" y="963788"/>
            <a:ext cx="8391378" cy="4093428"/>
          </a:xfrm>
          <a:prstGeom prst="rect">
            <a:avLst/>
          </a:prstGeom>
        </p:spPr>
        <p:txBody>
          <a:bodyPr wrap="square">
            <a:spAutoFit/>
          </a:bodyPr>
          <a:lstStyle/>
          <a:p>
            <a:endParaRPr lang="en-US" sz="2000" dirty="0"/>
          </a:p>
          <a:p>
            <a:pPr marL="285750" indent="-285750">
              <a:buFont typeface="Arial" panose="020B0604020202020204" pitchFamily="34" charset="0"/>
              <a:buChar char="•"/>
            </a:pPr>
            <a:r>
              <a:rPr lang="en-US" sz="2000" dirty="0" smtClean="0"/>
              <a:t>Issue </a:t>
            </a:r>
            <a:r>
              <a:rPr lang="en-US" sz="2000" dirty="0"/>
              <a:t>and maintenance fees from granted </a:t>
            </a:r>
            <a:r>
              <a:rPr lang="en-US" sz="2000" dirty="0" smtClean="0"/>
              <a:t>patents subsidize </a:t>
            </a:r>
            <a:r>
              <a:rPr lang="en-US" sz="2000" dirty="0"/>
              <a:t>the cost of patent examination, including </a:t>
            </a:r>
            <a:r>
              <a:rPr lang="en-US" sz="2000" dirty="0" smtClean="0"/>
              <a:t>applications </a:t>
            </a:r>
            <a:r>
              <a:rPr lang="en-US" sz="2000" dirty="0"/>
              <a:t>that </a:t>
            </a:r>
            <a:r>
              <a:rPr lang="en-US" sz="2000" dirty="0" smtClean="0"/>
              <a:t>ultimately are not allowed.</a:t>
            </a:r>
          </a:p>
          <a:p>
            <a:endParaRPr lang="en-US" sz="2000" dirty="0"/>
          </a:p>
          <a:p>
            <a:pPr marL="285750" indent="-285750">
              <a:buFont typeface="Arial" panose="020B0604020202020204" pitchFamily="34" charset="0"/>
              <a:buChar char="•"/>
            </a:pPr>
            <a:r>
              <a:rPr lang="en-US" sz="2000" dirty="0" smtClean="0"/>
              <a:t>This </a:t>
            </a:r>
            <a:r>
              <a:rPr lang="en-US" sz="2000" dirty="0"/>
              <a:t>fee model, while beneficial for innovation and the U.S. </a:t>
            </a:r>
            <a:r>
              <a:rPr lang="en-US" sz="2000" dirty="0" smtClean="0"/>
              <a:t>Intellectual Property (IP) system, adds </a:t>
            </a:r>
            <a:r>
              <a:rPr lang="en-US" sz="2000" dirty="0"/>
              <a:t>additional complexities when analyzing, forecasting, </a:t>
            </a:r>
            <a:r>
              <a:rPr lang="en-US" sz="2000" dirty="0" smtClean="0"/>
              <a:t>and monitoring </a:t>
            </a:r>
            <a:r>
              <a:rPr lang="en-US" sz="2000" dirty="0"/>
              <a:t>patent fee collections in relation to patent costs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Leahy-Smith America Invents Act (AIA) mandates that patent fees be set to recover the prospective aggregate cost of patent operations – leaving a zero net cost to general taxpayers.</a:t>
            </a:r>
            <a:endParaRPr lang="en-US" sz="2000" dirty="0"/>
          </a:p>
        </p:txBody>
      </p:sp>
    </p:spTree>
    <p:extLst>
      <p:ext uri="{BB962C8B-B14F-4D97-AF65-F5344CB8AC3E}">
        <p14:creationId xmlns:p14="http://schemas.microsoft.com/office/powerpoint/2010/main" val="2846517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598" cy="468645"/>
          </a:xfrm>
        </p:spPr>
        <p:txBody>
          <a:bodyPr>
            <a:noAutofit/>
          </a:bodyPr>
          <a:lstStyle/>
          <a:p>
            <a:pPr lvl="1" algn="l" defTabSz="457200" rtl="0">
              <a:spcBef>
                <a:spcPct val="0"/>
              </a:spcBef>
            </a:pPr>
            <a:r>
              <a:rPr lang="en-US" sz="3600" b="1" dirty="0" smtClean="0">
                <a:latin typeface="+mn-lt"/>
              </a:rPr>
              <a:t>Benefits For Stakeholders</a:t>
            </a:r>
            <a:endParaRPr lang="en-US" sz="3600" b="1" i="1" dirty="0">
              <a:latin typeface="+mn-lt"/>
            </a:endParaRPr>
          </a:p>
        </p:txBody>
      </p:sp>
      <p:sp>
        <p:nvSpPr>
          <p:cNvPr id="4" name="Content Placeholder 2"/>
          <p:cNvSpPr>
            <a:spLocks noGrp="1"/>
          </p:cNvSpPr>
          <p:nvPr>
            <p:ph idx="1"/>
          </p:nvPr>
        </p:nvSpPr>
        <p:spPr>
          <a:xfrm>
            <a:off x="305532" y="940191"/>
            <a:ext cx="8532934" cy="4667250"/>
          </a:xfrm>
        </p:spPr>
        <p:txBody>
          <a:bodyPr>
            <a:normAutofit/>
          </a:bodyPr>
          <a:lstStyle/>
          <a:p>
            <a:pPr marL="0" indent="0">
              <a:buNone/>
            </a:pPr>
            <a:r>
              <a:rPr lang="en-US" sz="1600" dirty="0" smtClean="0"/>
              <a:t>Implementation of the USPTO fee proposal would benefit the IP community by enabling</a:t>
            </a:r>
            <a:r>
              <a:rPr lang="en-US" sz="1600" dirty="0" smtClean="0">
                <a:solidFill>
                  <a:srgbClr val="FF0000"/>
                </a:solidFill>
              </a:rPr>
              <a:t> </a:t>
            </a:r>
            <a:r>
              <a:rPr lang="en-US" sz="1600" dirty="0" smtClean="0"/>
              <a:t>the USPTO to:</a:t>
            </a:r>
            <a:endParaRPr lang="en-US" sz="1600" dirty="0"/>
          </a:p>
          <a:p>
            <a:pPr lvl="1">
              <a:buFont typeface="Arial" panose="020B0604020202020204" pitchFamily="34" charset="0"/>
              <a:buChar char="•"/>
            </a:pPr>
            <a:r>
              <a:rPr lang="en-US" sz="1600" dirty="0"/>
              <a:t>Continue to look for ways to improve prior art search and </a:t>
            </a:r>
            <a:r>
              <a:rPr lang="en-US" sz="1600" dirty="0" smtClean="0"/>
              <a:t>consistency </a:t>
            </a:r>
            <a:r>
              <a:rPr lang="en-US" sz="1600" dirty="0"/>
              <a:t>of examination</a:t>
            </a:r>
          </a:p>
          <a:p>
            <a:pPr lvl="1">
              <a:buFont typeface="Arial" panose="020B0604020202020204" pitchFamily="34" charset="0"/>
              <a:buChar char="•"/>
            </a:pPr>
            <a:r>
              <a:rPr lang="en-US" sz="1600" dirty="0"/>
              <a:t>Reach optimal examination times that will facilitate bringing valuable patent assets to market faster, and reducing congestion for all other applicants</a:t>
            </a:r>
          </a:p>
          <a:p>
            <a:pPr lvl="1">
              <a:buFont typeface="Arial" panose="020B0604020202020204" pitchFamily="34" charset="0"/>
              <a:buChar char="•"/>
            </a:pPr>
            <a:r>
              <a:rPr lang="en-US" sz="1600" dirty="0"/>
              <a:t>Provide more patent prosecution options to enhance applicant choice and agency efficiency</a:t>
            </a:r>
          </a:p>
          <a:p>
            <a:pPr lvl="1">
              <a:buFont typeface="Arial" panose="020B0604020202020204" pitchFamily="34" charset="0"/>
              <a:buChar char="•"/>
            </a:pPr>
            <a:r>
              <a:rPr lang="en-US" sz="1600" dirty="0"/>
              <a:t>Align PTAB fees with cost while maintaining high quality and efficient proceedings</a:t>
            </a:r>
          </a:p>
          <a:p>
            <a:pPr lvl="1">
              <a:buFont typeface="Arial" panose="020B0604020202020204" pitchFamily="34" charset="0"/>
              <a:buChar char="•"/>
            </a:pPr>
            <a:r>
              <a:rPr lang="en-US" sz="1600" dirty="0"/>
              <a:t>Modernize patent IT systems to increase efficiencies by providing a uniform platform for conducting business with the Office, including registering, entering, and updating information, and paying fees</a:t>
            </a:r>
          </a:p>
          <a:p>
            <a:pPr lvl="1">
              <a:buFont typeface="Arial" panose="020B0604020202020204" pitchFamily="34" charset="0"/>
              <a:buChar char="•"/>
            </a:pPr>
            <a:r>
              <a:rPr lang="en-US" sz="1600" dirty="0"/>
              <a:t>Stabilize USPTO operations to deliver quality patent examinations </a:t>
            </a:r>
            <a:r>
              <a:rPr lang="en-US" sz="1600"/>
              <a:t>and </a:t>
            </a:r>
            <a:r>
              <a:rPr lang="en-US" sz="1600" smtClean="0"/>
              <a:t>minimize </a:t>
            </a:r>
            <a:r>
              <a:rPr lang="en-US" sz="1600" dirty="0"/>
              <a:t>future patent application backlogs, even in times of financial </a:t>
            </a:r>
            <a:r>
              <a:rPr lang="en-US" sz="1600" dirty="0" smtClean="0"/>
              <a:t>fluctuations</a:t>
            </a:r>
            <a:endParaRPr lang="en-US" sz="1600" dirty="0"/>
          </a:p>
        </p:txBody>
      </p:sp>
      <p:sp>
        <p:nvSpPr>
          <p:cNvPr id="3" name="Slide Number Placeholder 2"/>
          <p:cNvSpPr>
            <a:spLocks noGrp="1"/>
          </p:cNvSpPr>
          <p:nvPr>
            <p:ph type="sldNum" sz="quarter" idx="12"/>
          </p:nvPr>
        </p:nvSpPr>
        <p:spPr/>
        <p:txBody>
          <a:bodyPr/>
          <a:lstStyle/>
          <a:p>
            <a:fld id="{92DA454B-C859-4892-B9FA-68B588C9F547}" type="slidenum">
              <a:rPr lang="en-US" smtClean="0"/>
              <a:t>60</a:t>
            </a:fld>
            <a:endParaRPr lang="en-US" dirty="0"/>
          </a:p>
        </p:txBody>
      </p:sp>
    </p:spTree>
    <p:extLst>
      <p:ext uri="{BB962C8B-B14F-4D97-AF65-F5344CB8AC3E}">
        <p14:creationId xmlns:p14="http://schemas.microsoft.com/office/powerpoint/2010/main" val="1840703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78022"/>
            <a:ext cx="8429625" cy="884058"/>
          </a:xfrm>
        </p:spPr>
        <p:txBody>
          <a:bodyPr>
            <a:normAutofit/>
          </a:bodyPr>
          <a:lstStyle/>
          <a:p>
            <a:r>
              <a:rPr lang="en-US" sz="3600" dirty="0" smtClean="0"/>
              <a:t>Non-DOCX Filing Surcharge Fee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61</a:t>
            </a:fld>
            <a:endParaRPr lang="en-US" dirty="0"/>
          </a:p>
        </p:txBody>
      </p:sp>
      <p:sp>
        <p:nvSpPr>
          <p:cNvPr id="5" name="Content Placeholder 2"/>
          <p:cNvSpPr>
            <a:spLocks noGrp="1"/>
          </p:cNvSpPr>
          <p:nvPr>
            <p:ph idx="1"/>
          </p:nvPr>
        </p:nvSpPr>
        <p:spPr>
          <a:xfrm>
            <a:off x="228601" y="2554407"/>
            <a:ext cx="8753475" cy="1953054"/>
          </a:xfrm>
        </p:spPr>
        <p:txBody>
          <a:bodyPr>
            <a:normAutofit/>
          </a:bodyPr>
          <a:lstStyle/>
          <a:p>
            <a:r>
              <a:rPr lang="en-US" sz="1800" dirty="0" smtClean="0"/>
              <a:t>This fee will be charged for utility non-provisional filings submitted in a format other than DOCX (Microsoft Word).</a:t>
            </a:r>
          </a:p>
          <a:p>
            <a:r>
              <a:rPr lang="en-US" sz="1800" dirty="0" smtClean="0"/>
              <a:t>Encouraging applicants to use DOCX will improve examination quality and lower processing costs.</a:t>
            </a:r>
          </a:p>
          <a:p>
            <a:r>
              <a:rPr lang="en-US" sz="1800" dirty="0" smtClean="0"/>
              <a:t>Applications filed using DOCX will be more accessible in future searches of publication materials.</a:t>
            </a:r>
            <a:endParaRPr lang="en-US" sz="18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Utility Filing, Search, and Examination Fees"/>
          <p:cNvGraphicFramePr>
            <a:graphicFrameLocks noGrp="1"/>
          </p:cNvGraphicFramePr>
          <p:nvPr>
            <p:extLst>
              <p:ext uri="{D42A27DB-BD31-4B8C-83A1-F6EECF244321}">
                <p14:modId xmlns:p14="http://schemas.microsoft.com/office/powerpoint/2010/main" val="3416562467"/>
              </p:ext>
            </p:extLst>
          </p:nvPr>
        </p:nvGraphicFramePr>
        <p:xfrm>
          <a:off x="228601" y="1009648"/>
          <a:ext cx="8296275" cy="1042459"/>
        </p:xfrm>
        <a:graphic>
          <a:graphicData uri="http://schemas.openxmlformats.org/drawingml/2006/table">
            <a:tbl>
              <a:tblPr firstRow="1" firstCol="1" bandRow="1">
                <a:tableStyleId>{073A0DAA-6AF3-43AB-8588-CEC1D06C72B9}</a:tableStyleId>
              </a:tblPr>
              <a:tblGrid>
                <a:gridCol w="1694937">
                  <a:extLst>
                    <a:ext uri="{9D8B030D-6E8A-4147-A177-3AD203B41FA5}">
                      <a16:colId xmlns:a16="http://schemas.microsoft.com/office/drawing/2014/main" val="20000"/>
                    </a:ext>
                  </a:extLst>
                </a:gridCol>
                <a:gridCol w="2051768">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833967">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208492">
                <a:tc>
                  <a:txBody>
                    <a:bodyPr/>
                    <a:lstStyle/>
                    <a:p>
                      <a:pPr marL="0" marR="0" algn="ctr">
                        <a:lnSpc>
                          <a:spcPct val="100000"/>
                        </a:lnSpc>
                        <a:spcBef>
                          <a:spcPts val="600"/>
                        </a:spcBef>
                        <a:spcAft>
                          <a:spcPts val="600"/>
                        </a:spcAft>
                      </a:pPr>
                      <a:r>
                        <a:rPr lang="en-US" sz="1200" dirty="0" smtClean="0">
                          <a:effectLst/>
                        </a:rPr>
                        <a:t>New</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Non-DOCX Filing Surcharge</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$400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2025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273838"/>
            <a:ext cx="8743950" cy="1250162"/>
          </a:xfrm>
        </p:spPr>
        <p:txBody>
          <a:bodyPr>
            <a:noAutofit/>
          </a:bodyPr>
          <a:lstStyle/>
          <a:p>
            <a:r>
              <a:rPr lang="en-US" sz="3600" dirty="0" smtClean="0"/>
              <a:t>Maintenance Fee Surcharge – Late Payment within Six Months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62</a:t>
            </a:fld>
            <a:endParaRPr lang="en-US" dirty="0"/>
          </a:p>
        </p:txBody>
      </p:sp>
      <p:sp>
        <p:nvSpPr>
          <p:cNvPr id="5" name="Content Placeholder 2"/>
          <p:cNvSpPr>
            <a:spLocks noGrp="1"/>
          </p:cNvSpPr>
          <p:nvPr>
            <p:ph idx="1"/>
          </p:nvPr>
        </p:nvSpPr>
        <p:spPr>
          <a:xfrm>
            <a:off x="238127" y="3582185"/>
            <a:ext cx="8753475" cy="646915"/>
          </a:xfrm>
        </p:spPr>
        <p:txBody>
          <a:bodyPr>
            <a:normAutofit/>
          </a:bodyPr>
          <a:lstStyle/>
          <a:p>
            <a:r>
              <a:rPr lang="en-US" sz="1800" dirty="0" smtClean="0"/>
              <a:t>Increasing this fee encourages timely maintenance fee payments and brings the fee more in line with similar fees in other IP offices.</a:t>
            </a:r>
          </a:p>
          <a:p>
            <a:pPr marL="0" indent="0">
              <a:buNone/>
            </a:pPr>
            <a:endParaRPr lang="en-US" sz="1350" dirty="0"/>
          </a:p>
          <a:p>
            <a:pPr lvl="1"/>
            <a:endParaRPr lang="en-US" sz="1350" dirty="0" smtClean="0"/>
          </a:p>
          <a:p>
            <a:pPr lvl="1"/>
            <a:endParaRPr lang="en-US" sz="1350" dirty="0"/>
          </a:p>
          <a:p>
            <a:pPr lvl="1"/>
            <a:endParaRPr lang="en-US" sz="1350" dirty="0" smtClean="0"/>
          </a:p>
          <a:p>
            <a:pPr lvl="1"/>
            <a:endParaRPr lang="en-US" sz="1350" dirty="0"/>
          </a:p>
          <a:p>
            <a:pPr marL="457200" lvl="1" indent="0">
              <a:buNone/>
            </a:pPr>
            <a:endParaRPr lang="en-US" sz="1350" dirty="0" smtClean="0"/>
          </a:p>
        </p:txBody>
      </p:sp>
      <p:graphicFrame>
        <p:nvGraphicFramePr>
          <p:cNvPr id="6" name="Table 5" title="Utility Filing, Search, and Examination"/>
          <p:cNvGraphicFramePr>
            <a:graphicFrameLocks noGrp="1"/>
          </p:cNvGraphicFramePr>
          <p:nvPr>
            <p:extLst/>
          </p:nvPr>
        </p:nvGraphicFramePr>
        <p:xfrm>
          <a:off x="238125" y="1524000"/>
          <a:ext cx="8315324" cy="1881412"/>
        </p:xfrm>
        <a:graphic>
          <a:graphicData uri="http://schemas.openxmlformats.org/drawingml/2006/table">
            <a:tbl>
              <a:tblPr firstRow="1" firstCol="1" bandRow="1">
                <a:tableStyleId>{073A0DAA-6AF3-43AB-8588-CEC1D06C72B9}</a:tableStyleId>
              </a:tblPr>
              <a:tblGrid>
                <a:gridCol w="904875">
                  <a:extLst>
                    <a:ext uri="{9D8B030D-6E8A-4147-A177-3AD203B41FA5}">
                      <a16:colId xmlns:a16="http://schemas.microsoft.com/office/drawing/2014/main" val="20000"/>
                    </a:ext>
                  </a:extLst>
                </a:gridCol>
                <a:gridCol w="2850432">
                  <a:extLst>
                    <a:ext uri="{9D8B030D-6E8A-4147-A177-3AD203B41FA5}">
                      <a16:colId xmlns:a16="http://schemas.microsoft.com/office/drawing/2014/main" val="20001"/>
                    </a:ext>
                  </a:extLst>
                </a:gridCol>
                <a:gridCol w="983533">
                  <a:extLst>
                    <a:ext uri="{9D8B030D-6E8A-4147-A177-3AD203B41FA5}">
                      <a16:colId xmlns:a16="http://schemas.microsoft.com/office/drawing/2014/main" val="20002"/>
                    </a:ext>
                  </a:extLst>
                </a:gridCol>
                <a:gridCol w="983533">
                  <a:extLst>
                    <a:ext uri="{9D8B030D-6E8A-4147-A177-3AD203B41FA5}">
                      <a16:colId xmlns:a16="http://schemas.microsoft.com/office/drawing/2014/main" val="20003"/>
                    </a:ext>
                  </a:extLst>
                </a:gridCol>
                <a:gridCol w="983533">
                  <a:extLst>
                    <a:ext uri="{9D8B030D-6E8A-4147-A177-3AD203B41FA5}">
                      <a16:colId xmlns:a16="http://schemas.microsoft.com/office/drawing/2014/main" val="20004"/>
                    </a:ext>
                  </a:extLst>
                </a:gridCol>
                <a:gridCol w="804709">
                  <a:extLst>
                    <a:ext uri="{9D8B030D-6E8A-4147-A177-3AD203B41FA5}">
                      <a16:colId xmlns:a16="http://schemas.microsoft.com/office/drawing/2014/main" val="20005"/>
                    </a:ext>
                  </a:extLst>
                </a:gridCol>
                <a:gridCol w="804709">
                  <a:extLst>
                    <a:ext uri="{9D8B030D-6E8A-4147-A177-3AD203B41FA5}">
                      <a16:colId xmlns:a16="http://schemas.microsoft.com/office/drawing/2014/main" val="20006"/>
                    </a:ext>
                  </a:extLst>
                </a:gridCol>
              </a:tblGrid>
              <a:tr h="784132">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196033">
                <a:tc>
                  <a:txBody>
                    <a:bodyPr/>
                    <a:lstStyle/>
                    <a:p>
                      <a:pPr marL="0" marR="0" algn="ctr">
                        <a:lnSpc>
                          <a:spcPct val="100000"/>
                        </a:lnSpc>
                        <a:spcBef>
                          <a:spcPts val="600"/>
                        </a:spcBef>
                        <a:spcAft>
                          <a:spcPts val="600"/>
                        </a:spcAft>
                      </a:pPr>
                      <a:r>
                        <a:rPr lang="en-US" sz="1200" dirty="0" smtClean="0">
                          <a:effectLst/>
                        </a:rPr>
                        <a:t>1554</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- 3.5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196033">
                <a:tc>
                  <a:txBody>
                    <a:bodyPr/>
                    <a:lstStyle/>
                    <a:p>
                      <a:pPr marL="0" marR="0" algn="ctr">
                        <a:lnSpc>
                          <a:spcPct val="100000"/>
                        </a:lnSpc>
                        <a:spcBef>
                          <a:spcPts val="600"/>
                        </a:spcBef>
                        <a:spcAft>
                          <a:spcPts val="600"/>
                        </a:spcAft>
                      </a:pPr>
                      <a:r>
                        <a:rPr lang="en-US" sz="1200" dirty="0" smtClean="0">
                          <a:effectLst/>
                        </a:rPr>
                        <a:t>1555</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- 7.5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196033">
                <a:tc>
                  <a:txBody>
                    <a:bodyPr/>
                    <a:lstStyle/>
                    <a:p>
                      <a:pPr marL="0" marR="0" algn="ctr">
                        <a:lnSpc>
                          <a:spcPct val="100000"/>
                        </a:lnSpc>
                        <a:spcBef>
                          <a:spcPts val="600"/>
                        </a:spcBef>
                        <a:spcAft>
                          <a:spcPts val="600"/>
                        </a:spcAft>
                      </a:pPr>
                      <a:r>
                        <a:rPr lang="en-US" sz="1200" dirty="0" smtClean="0">
                          <a:effectLst/>
                        </a:rPr>
                        <a:t>1556</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Surcharge - 11.5 year - Late payment within 6 months</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$1,000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$840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+525%</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1418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247650"/>
            <a:ext cx="8743950" cy="1200150"/>
          </a:xfrm>
        </p:spPr>
        <p:txBody>
          <a:bodyPr>
            <a:noAutofit/>
          </a:bodyPr>
          <a:lstStyle/>
          <a:p>
            <a:r>
              <a:rPr lang="en-US" sz="3600" dirty="0" smtClean="0"/>
              <a:t>Request for Expedited Examination of a Design Application Fee</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63</a:t>
            </a:fld>
            <a:endParaRPr lang="en-US" dirty="0"/>
          </a:p>
        </p:txBody>
      </p:sp>
      <p:sp>
        <p:nvSpPr>
          <p:cNvPr id="5" name="Content Placeholder 2"/>
          <p:cNvSpPr>
            <a:spLocks noGrp="1"/>
          </p:cNvSpPr>
          <p:nvPr>
            <p:ph idx="1"/>
          </p:nvPr>
        </p:nvSpPr>
        <p:spPr>
          <a:xfrm>
            <a:off x="228598" y="3238443"/>
            <a:ext cx="8753475" cy="1554480"/>
          </a:xfrm>
        </p:spPr>
        <p:txBody>
          <a:bodyPr>
            <a:normAutofit/>
          </a:bodyPr>
          <a:lstStyle/>
          <a:p>
            <a:r>
              <a:rPr lang="en-US" sz="1800" dirty="0" smtClean="0"/>
              <a:t>This fee change will allow the Office to better manage demand for this service, better align the fee with the benefit received from an expedited examination, and will bring the fee more in line with the request for prioritized examination of a utility patent examination (currently $4,000).</a:t>
            </a:r>
          </a:p>
          <a:p>
            <a:endParaRPr lang="en-US" sz="1350" dirty="0"/>
          </a:p>
          <a:p>
            <a:endParaRPr lang="en-US" sz="1400" dirty="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Utility Filing, Search, and Examination"/>
          <p:cNvGraphicFramePr>
            <a:graphicFrameLocks noGrp="1"/>
          </p:cNvGraphicFramePr>
          <p:nvPr>
            <p:extLst/>
          </p:nvPr>
        </p:nvGraphicFramePr>
        <p:xfrm>
          <a:off x="228598" y="1570366"/>
          <a:ext cx="8324851" cy="1331807"/>
        </p:xfrm>
        <a:graphic>
          <a:graphicData uri="http://schemas.openxmlformats.org/drawingml/2006/table">
            <a:tbl>
              <a:tblPr firstRow="1" firstCol="1" bandRow="1">
                <a:tableStyleId>{073A0DAA-6AF3-43AB-8588-CEC1D06C72B9}</a:tableStyleId>
              </a:tblPr>
              <a:tblGrid>
                <a:gridCol w="1700774">
                  <a:extLst>
                    <a:ext uri="{9D8B030D-6E8A-4147-A177-3AD203B41FA5}">
                      <a16:colId xmlns:a16="http://schemas.microsoft.com/office/drawing/2014/main" val="20000"/>
                    </a:ext>
                  </a:extLst>
                </a:gridCol>
                <a:gridCol w="2058835">
                  <a:extLst>
                    <a:ext uri="{9D8B030D-6E8A-4147-A177-3AD203B41FA5}">
                      <a16:colId xmlns:a16="http://schemas.microsoft.com/office/drawing/2014/main" val="20001"/>
                    </a:ext>
                  </a:extLst>
                </a:gridCol>
                <a:gridCol w="984660">
                  <a:extLst>
                    <a:ext uri="{9D8B030D-6E8A-4147-A177-3AD203B41FA5}">
                      <a16:colId xmlns:a16="http://schemas.microsoft.com/office/drawing/2014/main" val="20002"/>
                    </a:ext>
                  </a:extLst>
                </a:gridCol>
                <a:gridCol w="984660">
                  <a:extLst>
                    <a:ext uri="{9D8B030D-6E8A-4147-A177-3AD203B41FA5}">
                      <a16:colId xmlns:a16="http://schemas.microsoft.com/office/drawing/2014/main" val="20003"/>
                    </a:ext>
                  </a:extLst>
                </a:gridCol>
                <a:gridCol w="984660">
                  <a:extLst>
                    <a:ext uri="{9D8B030D-6E8A-4147-A177-3AD203B41FA5}">
                      <a16:colId xmlns:a16="http://schemas.microsoft.com/office/drawing/2014/main" val="20004"/>
                    </a:ext>
                  </a:extLst>
                </a:gridCol>
                <a:gridCol w="805631">
                  <a:extLst>
                    <a:ext uri="{9D8B030D-6E8A-4147-A177-3AD203B41FA5}">
                      <a16:colId xmlns:a16="http://schemas.microsoft.com/office/drawing/2014/main" val="20005"/>
                    </a:ext>
                  </a:extLst>
                </a:gridCol>
                <a:gridCol w="805631">
                  <a:extLst>
                    <a:ext uri="{9D8B030D-6E8A-4147-A177-3AD203B41FA5}">
                      <a16:colId xmlns:a16="http://schemas.microsoft.com/office/drawing/2014/main" val="20006"/>
                    </a:ext>
                  </a:extLst>
                </a:gridCol>
              </a:tblGrid>
              <a:tr h="783167">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195792">
                <a:tc>
                  <a:txBody>
                    <a:bodyPr/>
                    <a:lstStyle/>
                    <a:p>
                      <a:pPr marL="0" marR="0" algn="ctr">
                        <a:lnSpc>
                          <a:spcPct val="100000"/>
                        </a:lnSpc>
                        <a:spcBef>
                          <a:spcPts val="600"/>
                        </a:spcBef>
                        <a:spcAft>
                          <a:spcPts val="600"/>
                        </a:spcAft>
                      </a:pPr>
                      <a:r>
                        <a:rPr lang="en-US" sz="1200" dirty="0" smtClean="0">
                          <a:effectLst/>
                        </a:rPr>
                        <a:t>1802</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Request for expedited examination of a design application</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mn-ea"/>
                          <a:cs typeface="+mn-cs"/>
                        </a:rPr>
                        <a:t>$107</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$900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$1,100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+122%</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8052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038"/>
            <a:ext cx="8915401" cy="1021562"/>
          </a:xfrm>
        </p:spPr>
        <p:txBody>
          <a:bodyPr>
            <a:noAutofit/>
          </a:bodyPr>
          <a:lstStyle/>
          <a:p>
            <a:r>
              <a:rPr lang="en-US" sz="3600" dirty="0" smtClean="0"/>
              <a:t>Restructure Utility Patent Issue and Maintenance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64</a:t>
            </a:fld>
            <a:endParaRPr lang="en-US" dirty="0"/>
          </a:p>
        </p:txBody>
      </p:sp>
      <p:sp>
        <p:nvSpPr>
          <p:cNvPr id="5" name="Content Placeholder 2"/>
          <p:cNvSpPr>
            <a:spLocks noGrp="1"/>
          </p:cNvSpPr>
          <p:nvPr>
            <p:ph idx="1"/>
          </p:nvPr>
        </p:nvSpPr>
        <p:spPr>
          <a:xfrm>
            <a:off x="152400" y="3801407"/>
            <a:ext cx="8753475" cy="1647687"/>
          </a:xfrm>
        </p:spPr>
        <p:txBody>
          <a:bodyPr>
            <a:normAutofit/>
          </a:bodyPr>
          <a:lstStyle/>
          <a:p>
            <a:r>
              <a:rPr lang="en-US" sz="1800" dirty="0" smtClean="0"/>
              <a:t>These changes will allow the Office to recover initial search and examination costs earlier in the patent lifecycle.</a:t>
            </a:r>
          </a:p>
          <a:p>
            <a:r>
              <a:rPr lang="en-US" sz="1800" dirty="0" smtClean="0"/>
              <a:t>As technology lifecycles grow shorter, it is important that USPTO not rely too heavily on fees paid late in the life of a patent.</a:t>
            </a:r>
          </a:p>
          <a:p>
            <a:r>
              <a:rPr lang="en-US" sz="1800" dirty="0" smtClean="0"/>
              <a:t>Maintenance fee rates have not changed since 2013.</a:t>
            </a:r>
            <a:endParaRPr lang="en-US" sz="1800" dirty="0"/>
          </a:p>
          <a:p>
            <a:endParaRPr lang="en-US" sz="1400" dirty="0" smtClean="0"/>
          </a:p>
          <a:p>
            <a:endParaRPr lang="en-US" sz="1400" dirty="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Utility Filing, Search, and Examination"/>
          <p:cNvGraphicFramePr>
            <a:graphicFrameLocks noGrp="1"/>
          </p:cNvGraphicFramePr>
          <p:nvPr>
            <p:extLst>
              <p:ext uri="{D42A27DB-BD31-4B8C-83A1-F6EECF244321}">
                <p14:modId xmlns:p14="http://schemas.microsoft.com/office/powerpoint/2010/main" val="2115748805"/>
              </p:ext>
            </p:extLst>
          </p:nvPr>
        </p:nvGraphicFramePr>
        <p:xfrm>
          <a:off x="357187" y="1475538"/>
          <a:ext cx="8343899" cy="2278201"/>
        </p:xfrm>
        <a:graphic>
          <a:graphicData uri="http://schemas.openxmlformats.org/drawingml/2006/table">
            <a:tbl>
              <a:tblPr firstRow="1" firstCol="1" bandRow="1">
                <a:tableStyleId>{073A0DAA-6AF3-43AB-8588-CEC1D06C72B9}</a:tableStyleId>
              </a:tblPr>
              <a:tblGrid>
                <a:gridCol w="1014413">
                  <a:extLst>
                    <a:ext uri="{9D8B030D-6E8A-4147-A177-3AD203B41FA5}">
                      <a16:colId xmlns:a16="http://schemas.microsoft.com/office/drawing/2014/main" val="20000"/>
                    </a:ext>
                  </a:extLst>
                </a:gridCol>
                <a:gridCol w="2832302">
                  <a:extLst>
                    <a:ext uri="{9D8B030D-6E8A-4147-A177-3AD203B41FA5}">
                      <a16:colId xmlns:a16="http://schemas.microsoft.com/office/drawing/2014/main" val="20001"/>
                    </a:ext>
                  </a:extLst>
                </a:gridCol>
                <a:gridCol w="908410">
                  <a:extLst>
                    <a:ext uri="{9D8B030D-6E8A-4147-A177-3AD203B41FA5}">
                      <a16:colId xmlns:a16="http://schemas.microsoft.com/office/drawing/2014/main" val="20002"/>
                    </a:ext>
                  </a:extLst>
                </a:gridCol>
                <a:gridCol w="986913">
                  <a:extLst>
                    <a:ext uri="{9D8B030D-6E8A-4147-A177-3AD203B41FA5}">
                      <a16:colId xmlns:a16="http://schemas.microsoft.com/office/drawing/2014/main" val="20003"/>
                    </a:ext>
                  </a:extLst>
                </a:gridCol>
                <a:gridCol w="986913">
                  <a:extLst>
                    <a:ext uri="{9D8B030D-6E8A-4147-A177-3AD203B41FA5}">
                      <a16:colId xmlns:a16="http://schemas.microsoft.com/office/drawing/2014/main" val="20004"/>
                    </a:ext>
                  </a:extLst>
                </a:gridCol>
                <a:gridCol w="807474">
                  <a:extLst>
                    <a:ext uri="{9D8B030D-6E8A-4147-A177-3AD203B41FA5}">
                      <a16:colId xmlns:a16="http://schemas.microsoft.com/office/drawing/2014/main" val="20005"/>
                    </a:ext>
                  </a:extLst>
                </a:gridCol>
                <a:gridCol w="807474">
                  <a:extLst>
                    <a:ext uri="{9D8B030D-6E8A-4147-A177-3AD203B41FA5}">
                      <a16:colId xmlns:a16="http://schemas.microsoft.com/office/drawing/2014/main" val="20006"/>
                    </a:ext>
                  </a:extLst>
                </a:gridCol>
              </a:tblGrid>
              <a:tr h="787281">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Large</a:t>
                      </a:r>
                      <a:r>
                        <a:rPr lang="en-US" sz="1200" baseline="0" dirty="0" smtClean="0">
                          <a:effectLst/>
                        </a:rPr>
                        <a:t> Entity </a:t>
                      </a:r>
                      <a:r>
                        <a:rPr lang="en-US" sz="1200" dirty="0" smtClean="0">
                          <a:effectLst/>
                        </a:rPr>
                        <a:t>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Large Entity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196820">
                <a:tc>
                  <a:txBody>
                    <a:bodyPr/>
                    <a:lstStyle/>
                    <a:p>
                      <a:pPr marL="0" marR="0" algn="ctr">
                        <a:lnSpc>
                          <a:spcPct val="100000"/>
                        </a:lnSpc>
                        <a:spcBef>
                          <a:spcPts val="600"/>
                        </a:spcBef>
                        <a:spcAft>
                          <a:spcPts val="600"/>
                        </a:spcAft>
                      </a:pPr>
                      <a:r>
                        <a:rPr lang="en-US" sz="1200" dirty="0" smtClean="0">
                          <a:effectLst/>
                        </a:rPr>
                        <a:t>1501</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Utility Issue Fee</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$309</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$200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196820">
                <a:tc>
                  <a:txBody>
                    <a:bodyPr/>
                    <a:lstStyle/>
                    <a:p>
                      <a:pPr marL="0" marR="0" algn="ctr">
                        <a:lnSpc>
                          <a:spcPct val="100000"/>
                        </a:lnSpc>
                        <a:spcBef>
                          <a:spcPts val="600"/>
                        </a:spcBef>
                        <a:spcAft>
                          <a:spcPts val="600"/>
                        </a:spcAft>
                      </a:pPr>
                      <a:r>
                        <a:rPr lang="en-US" sz="1200" dirty="0" smtClean="0">
                          <a:effectLst/>
                        </a:rPr>
                        <a:t>1511</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Reissue Issue Fee</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$309</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$1,200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$200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196820">
                <a:tc>
                  <a:txBody>
                    <a:bodyPr/>
                    <a:lstStyle/>
                    <a:p>
                      <a:pPr marL="0" marR="0" algn="ctr">
                        <a:lnSpc>
                          <a:spcPct val="100000"/>
                        </a:lnSpc>
                        <a:spcBef>
                          <a:spcPts val="600"/>
                        </a:spcBef>
                        <a:spcAft>
                          <a:spcPts val="600"/>
                        </a:spcAft>
                      </a:pPr>
                      <a:r>
                        <a:rPr lang="en-US" sz="1200" dirty="0" smtClean="0">
                          <a:effectLst/>
                        </a:rPr>
                        <a:t>1551</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3.5 years </a:t>
                      </a:r>
                      <a:endParaRPr lang="en-US" sz="1200" dirty="0">
                        <a:solidFill>
                          <a:schemeClr val="tx1"/>
                        </a:solidFill>
                        <a:effectLst/>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$1,600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$2,000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$400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+25%</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183295">
                <a:tc>
                  <a:txBody>
                    <a:bodyPr/>
                    <a:lstStyle/>
                    <a:p>
                      <a:pPr marL="0" marR="0" algn="ctr">
                        <a:lnSpc>
                          <a:spcPct val="100000"/>
                        </a:lnSpc>
                        <a:spcBef>
                          <a:spcPts val="600"/>
                        </a:spcBef>
                        <a:spcAft>
                          <a:spcPts val="600"/>
                        </a:spcAft>
                      </a:pPr>
                      <a:r>
                        <a:rPr lang="en-US" sz="1200" dirty="0" smtClean="0">
                          <a:effectLst/>
                        </a:rPr>
                        <a:t>1552</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7.5 years </a:t>
                      </a:r>
                      <a:endParaRPr lang="en-US" sz="1200" dirty="0">
                        <a:solidFill>
                          <a:schemeClr val="tx1"/>
                        </a:solidFill>
                        <a:effectLst/>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$3,600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$3,760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 $160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20277568"/>
                  </a:ext>
                </a:extLst>
              </a:tr>
              <a:tr h="152400">
                <a:tc>
                  <a:txBody>
                    <a:bodyPr/>
                    <a:lstStyle/>
                    <a:p>
                      <a:pPr marL="0" marR="0" algn="ctr">
                        <a:lnSpc>
                          <a:spcPct val="100000"/>
                        </a:lnSpc>
                        <a:spcBef>
                          <a:spcPts val="600"/>
                        </a:spcBef>
                        <a:spcAft>
                          <a:spcPts val="600"/>
                        </a:spcAft>
                      </a:pPr>
                      <a:r>
                        <a:rPr lang="en-US" sz="1200" dirty="0" smtClean="0">
                          <a:effectLst/>
                        </a:rPr>
                        <a:t>1553</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For Maintaining an Original or Any Reissue Patent, Due at 11.5 years </a:t>
                      </a:r>
                      <a:endParaRPr lang="en-US" sz="1200" dirty="0">
                        <a:solidFill>
                          <a:schemeClr val="tx1"/>
                        </a:solidFill>
                        <a:effectLst/>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$7,400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$7,700</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smtClean="0">
                          <a:solidFill>
                            <a:schemeClr val="tx1"/>
                          </a:solidFill>
                          <a:effectLst/>
                          <a:latin typeface="+mn-lt"/>
                          <a:ea typeface="Times New Roman"/>
                          <a:cs typeface="Times New Roman"/>
                        </a:rPr>
                        <a:t>+ </a:t>
                      </a:r>
                      <a:r>
                        <a:rPr lang="en-US" sz="1200" b="0" smtClean="0">
                          <a:solidFill>
                            <a:schemeClr val="tx1"/>
                          </a:solidFill>
                          <a:effectLst/>
                          <a:latin typeface="+mn-lt"/>
                          <a:ea typeface="Times New Roman"/>
                          <a:cs typeface="Times New Roman"/>
                        </a:rPr>
                        <a:t>$300</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+4%</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705072009"/>
                  </a:ext>
                </a:extLst>
              </a:tr>
            </a:tbl>
          </a:graphicData>
        </a:graphic>
      </p:graphicFrame>
    </p:spTree>
    <p:extLst>
      <p:ext uri="{BB962C8B-B14F-4D97-AF65-F5344CB8AC3E}">
        <p14:creationId xmlns:p14="http://schemas.microsoft.com/office/powerpoint/2010/main" val="326313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038"/>
            <a:ext cx="8915401" cy="884058"/>
          </a:xfrm>
        </p:spPr>
        <p:txBody>
          <a:bodyPr>
            <a:noAutofit/>
          </a:bodyPr>
          <a:lstStyle/>
          <a:p>
            <a:r>
              <a:rPr lang="en-US" sz="2800" dirty="0" smtClean="0"/>
              <a:t>Office of Enrollment and Discipline (OED) </a:t>
            </a:r>
            <a:r>
              <a:rPr lang="en-US" sz="2800" dirty="0"/>
              <a:t>Annual Active Patent Practitioner Fee </a:t>
            </a:r>
          </a:p>
        </p:txBody>
      </p:sp>
      <p:sp>
        <p:nvSpPr>
          <p:cNvPr id="4" name="Slide Number Placeholder 3"/>
          <p:cNvSpPr>
            <a:spLocks noGrp="1"/>
          </p:cNvSpPr>
          <p:nvPr>
            <p:ph type="sldNum" sz="quarter" idx="12"/>
          </p:nvPr>
        </p:nvSpPr>
        <p:spPr/>
        <p:txBody>
          <a:bodyPr/>
          <a:lstStyle/>
          <a:p>
            <a:fld id="{92DA454B-C859-4892-B9FA-68B588C9F547}" type="slidenum">
              <a:rPr lang="en-US" smtClean="0"/>
              <a:t>65</a:t>
            </a:fld>
            <a:endParaRPr lang="en-US" dirty="0"/>
          </a:p>
        </p:txBody>
      </p:sp>
      <p:sp>
        <p:nvSpPr>
          <p:cNvPr id="5" name="Content Placeholder 2"/>
          <p:cNvSpPr>
            <a:spLocks noGrp="1"/>
          </p:cNvSpPr>
          <p:nvPr>
            <p:ph idx="1"/>
          </p:nvPr>
        </p:nvSpPr>
        <p:spPr>
          <a:xfrm>
            <a:off x="333375" y="3897370"/>
            <a:ext cx="8353425" cy="1551724"/>
          </a:xfrm>
        </p:spPr>
        <p:txBody>
          <a:bodyPr>
            <a:normAutofit fontScale="92500" lnSpcReduction="10000"/>
          </a:bodyPr>
          <a:lstStyle/>
          <a:p>
            <a:r>
              <a:rPr lang="en-US" sz="1400" dirty="0" smtClean="0"/>
              <a:t>These fee rates are proposed to allow the costs associated with the services OED provides practitioners in administering the disciplinary system and roster maintenance to be recovered directly from those practitioners.</a:t>
            </a:r>
          </a:p>
          <a:p>
            <a:r>
              <a:rPr lang="en-US" sz="1400" dirty="0" smtClean="0"/>
              <a:t>These fees promote the integrity of the patent practitioner roster and eliminate the need for a survey.</a:t>
            </a:r>
            <a:endParaRPr lang="en-US" sz="1400" dirty="0"/>
          </a:p>
          <a:p>
            <a:r>
              <a:rPr lang="en-US" sz="1400" dirty="0" smtClean="0"/>
              <a:t>This fee is similar to the annual fee charged by the vast majority of state and territorial bars.</a:t>
            </a:r>
          </a:p>
          <a:p>
            <a:r>
              <a:rPr lang="en-US" sz="1400" dirty="0" smtClean="0"/>
              <a:t>Encouraging CLE, by offering a discount, will improve the quality of the bar and therefore of the resulting patents.</a:t>
            </a:r>
          </a:p>
          <a:p>
            <a:endParaRPr lang="en-US" sz="1400" dirty="0"/>
          </a:p>
          <a:p>
            <a:pPr lvl="1"/>
            <a:endParaRPr lang="en-US" sz="2000" dirty="0" smtClean="0"/>
          </a:p>
          <a:p>
            <a:pPr lvl="1"/>
            <a:endParaRPr lang="en-US" sz="2000" dirty="0"/>
          </a:p>
          <a:p>
            <a:pPr lvl="1"/>
            <a:endParaRPr lang="en-US" sz="2000" dirty="0" smtClean="0"/>
          </a:p>
          <a:p>
            <a:pPr lvl="1"/>
            <a:endParaRPr lang="en-US" sz="2000" dirty="0"/>
          </a:p>
          <a:p>
            <a:pPr marL="457200" lvl="1" indent="0">
              <a:buNone/>
            </a:pPr>
            <a:endParaRPr lang="en-US" sz="2000" dirty="0" smtClean="0"/>
          </a:p>
        </p:txBody>
      </p:sp>
      <p:graphicFrame>
        <p:nvGraphicFramePr>
          <p:cNvPr id="6" name="Table 5" title="PCT National Stage"/>
          <p:cNvGraphicFramePr>
            <a:graphicFrameLocks noGrp="1"/>
          </p:cNvGraphicFramePr>
          <p:nvPr>
            <p:extLst>
              <p:ext uri="{D42A27DB-BD31-4B8C-83A1-F6EECF244321}">
                <p14:modId xmlns:p14="http://schemas.microsoft.com/office/powerpoint/2010/main" val="2751103660"/>
              </p:ext>
            </p:extLst>
          </p:nvPr>
        </p:nvGraphicFramePr>
        <p:xfrm>
          <a:off x="333375" y="1234096"/>
          <a:ext cx="8191501" cy="2663274"/>
        </p:xfrm>
        <a:graphic>
          <a:graphicData uri="http://schemas.openxmlformats.org/drawingml/2006/table">
            <a:tbl>
              <a:tblPr firstRow="1" firstCol="1" bandRow="1">
                <a:tableStyleId>{073A0DAA-6AF3-43AB-8588-CEC1D06C72B9}</a:tableStyleId>
              </a:tblPr>
              <a:tblGrid>
                <a:gridCol w="809625">
                  <a:extLst>
                    <a:ext uri="{9D8B030D-6E8A-4147-A177-3AD203B41FA5}">
                      <a16:colId xmlns:a16="http://schemas.microsoft.com/office/drawing/2014/main" val="20000"/>
                    </a:ext>
                  </a:extLst>
                </a:gridCol>
                <a:gridCol w="2950768">
                  <a:extLst>
                    <a:ext uri="{9D8B030D-6E8A-4147-A177-3AD203B41FA5}">
                      <a16:colId xmlns:a16="http://schemas.microsoft.com/office/drawing/2014/main" val="20001"/>
                    </a:ext>
                  </a:extLst>
                </a:gridCol>
                <a:gridCol w="890621">
                  <a:extLst>
                    <a:ext uri="{9D8B030D-6E8A-4147-A177-3AD203B41FA5}">
                      <a16:colId xmlns:a16="http://schemas.microsoft.com/office/drawing/2014/main" val="20002"/>
                    </a:ext>
                  </a:extLst>
                </a:gridCol>
                <a:gridCol w="967587">
                  <a:extLst>
                    <a:ext uri="{9D8B030D-6E8A-4147-A177-3AD203B41FA5}">
                      <a16:colId xmlns:a16="http://schemas.microsoft.com/office/drawing/2014/main" val="20003"/>
                    </a:ext>
                  </a:extLst>
                </a:gridCol>
                <a:gridCol w="967587">
                  <a:extLst>
                    <a:ext uri="{9D8B030D-6E8A-4147-A177-3AD203B41FA5}">
                      <a16:colId xmlns:a16="http://schemas.microsoft.com/office/drawing/2014/main" val="20004"/>
                    </a:ext>
                  </a:extLst>
                </a:gridCol>
                <a:gridCol w="791662">
                  <a:extLst>
                    <a:ext uri="{9D8B030D-6E8A-4147-A177-3AD203B41FA5}">
                      <a16:colId xmlns:a16="http://schemas.microsoft.com/office/drawing/2014/main" val="20005"/>
                    </a:ext>
                  </a:extLst>
                </a:gridCol>
                <a:gridCol w="813651">
                  <a:extLst>
                    <a:ext uri="{9D8B030D-6E8A-4147-A177-3AD203B41FA5}">
                      <a16:colId xmlns:a16="http://schemas.microsoft.com/office/drawing/2014/main" val="20006"/>
                    </a:ext>
                  </a:extLst>
                </a:gridCol>
              </a:tblGrid>
              <a:tr h="621114">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214275">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filed on paper </a:t>
                      </a:r>
                      <a:r>
                        <a:rPr lang="en-US" sz="1100" i="1" kern="1200" baseline="0" dirty="0" smtClean="0">
                          <a:solidFill>
                            <a:schemeClr val="tx1"/>
                          </a:solidFill>
                          <a:effectLst/>
                          <a:latin typeface="+mn-lt"/>
                          <a:ea typeface="+mn-ea"/>
                          <a:cs typeface="+mn-cs"/>
                        </a:rPr>
                        <a:t>without</a:t>
                      </a:r>
                      <a:r>
                        <a:rPr lang="en-US" sz="1100" kern="1200" baseline="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$410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+$410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1"/>
                  </a:ext>
                </a:extLst>
              </a:tr>
              <a:tr h="419978">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electronically </a:t>
                      </a:r>
                      <a:r>
                        <a:rPr lang="en-US" sz="1100" i="1" kern="1200" dirty="0" smtClean="0">
                          <a:solidFill>
                            <a:schemeClr val="tx1"/>
                          </a:solidFill>
                          <a:effectLst/>
                          <a:latin typeface="+mn-lt"/>
                          <a:ea typeface="+mn-ea"/>
                          <a:cs typeface="+mn-cs"/>
                        </a:rPr>
                        <a:t>without</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$340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+$340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5"/>
                  </a:ext>
                </a:extLst>
              </a:tr>
              <a:tr h="419978">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on paper </a:t>
                      </a:r>
                      <a:r>
                        <a:rPr lang="en-US" sz="1100" i="1" kern="1200" dirty="0" smtClean="0">
                          <a:solidFill>
                            <a:schemeClr val="tx1"/>
                          </a:solidFill>
                          <a:effectLst/>
                          <a:latin typeface="+mn-lt"/>
                          <a:ea typeface="+mn-ea"/>
                          <a:cs typeface="+mn-cs"/>
                        </a:rPr>
                        <a:t>with</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$310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+$310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6"/>
                  </a:ext>
                </a:extLst>
              </a:tr>
              <a:tr h="214275">
                <a:tc>
                  <a:txBody>
                    <a:bodyPr/>
                    <a:lstStyle/>
                    <a:p>
                      <a:pPr marL="0" marR="0" algn="ctr" defTabSz="457200" rtl="0" eaLnBrk="1" fontAlgn="ctr" latinLnBrk="0" hangingPunct="1">
                        <a:lnSpc>
                          <a:spcPct val="100000"/>
                        </a:lnSpc>
                        <a:spcBef>
                          <a:spcPts val="600"/>
                        </a:spcBef>
                        <a:spcAft>
                          <a:spcPts val="600"/>
                        </a:spcAft>
                      </a:pPr>
                      <a:r>
                        <a:rPr lang="en-US" sz="1200" b="1" kern="1200" dirty="0" smtClean="0">
                          <a:solidFill>
                            <a:schemeClr val="lt1"/>
                          </a:solidFill>
                          <a:effectLst/>
                          <a:latin typeface="Calibri"/>
                          <a:ea typeface="Times New Roman"/>
                          <a:cs typeface="Times New Roman"/>
                        </a:rPr>
                        <a:t>New</a:t>
                      </a:r>
                      <a:endParaRPr lang="en-US" sz="1200" b="1" kern="1200" dirty="0">
                        <a:solidFill>
                          <a:schemeClr val="lt1"/>
                        </a:solidFill>
                        <a:effectLst/>
                        <a:latin typeface="Calibri"/>
                        <a:ea typeface="Times New Roman"/>
                        <a:cs typeface="Times New Roman"/>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100" kern="1200" dirty="0" smtClean="0">
                          <a:solidFill>
                            <a:schemeClr val="tx1"/>
                          </a:solidFill>
                          <a:effectLst/>
                          <a:latin typeface="+mn-lt"/>
                          <a:ea typeface="+mn-ea"/>
                          <a:cs typeface="+mn-cs"/>
                        </a:rPr>
                        <a:t>Annual Active Patent Practitioner</a:t>
                      </a:r>
                      <a:r>
                        <a:rPr lang="en-US" sz="1100" kern="1200" baseline="0" dirty="0" smtClean="0">
                          <a:solidFill>
                            <a:schemeClr val="tx1"/>
                          </a:solidFill>
                          <a:effectLst/>
                          <a:latin typeface="+mn-lt"/>
                          <a:ea typeface="+mn-ea"/>
                          <a:cs typeface="+mn-cs"/>
                        </a:rPr>
                        <a:t> Fee </a:t>
                      </a:r>
                      <a:r>
                        <a:rPr lang="en-US" sz="1100" kern="1200" dirty="0" smtClean="0">
                          <a:solidFill>
                            <a:schemeClr val="tx1"/>
                          </a:solidFill>
                          <a:effectLst/>
                          <a:latin typeface="+mn-lt"/>
                          <a:ea typeface="+mn-ea"/>
                          <a:cs typeface="+mn-cs"/>
                        </a:rPr>
                        <a:t>filed electronically </a:t>
                      </a:r>
                      <a:r>
                        <a:rPr lang="en-US" sz="1100" i="1" kern="1200" dirty="0" smtClean="0">
                          <a:solidFill>
                            <a:schemeClr val="tx1"/>
                          </a:solidFill>
                          <a:effectLst/>
                          <a:latin typeface="+mn-lt"/>
                          <a:ea typeface="+mn-ea"/>
                          <a:cs typeface="+mn-cs"/>
                        </a:rPr>
                        <a:t>with</a:t>
                      </a:r>
                      <a:r>
                        <a:rPr lang="en-US" sz="1100" kern="1200" dirty="0" smtClean="0">
                          <a:solidFill>
                            <a:schemeClr val="tx1"/>
                          </a:solidFill>
                          <a:effectLst/>
                          <a:latin typeface="+mn-lt"/>
                          <a:ea typeface="+mn-ea"/>
                          <a:cs typeface="+mn-cs"/>
                        </a:rPr>
                        <a:t> certifying continuing legal education (CLE) completion</a:t>
                      </a:r>
                      <a:endParaRPr lang="en-US" sz="11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$240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+$240 </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87376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0" title="Excess Claims"/>
          <p:cNvSpPr>
            <a:spLocks noGrp="1"/>
          </p:cNvSpPr>
          <p:nvPr>
            <p:ph type="title"/>
          </p:nvPr>
        </p:nvSpPr>
        <p:spPr>
          <a:xfrm>
            <a:off x="228599" y="350038"/>
            <a:ext cx="8915401" cy="884058"/>
          </a:xfrm>
        </p:spPr>
        <p:txBody>
          <a:bodyPr>
            <a:normAutofit/>
          </a:bodyPr>
          <a:lstStyle/>
          <a:p>
            <a:r>
              <a:rPr lang="en-US" sz="3600" dirty="0"/>
              <a:t>Petition Fee for Pro Hac Vice Admission</a:t>
            </a:r>
          </a:p>
        </p:txBody>
      </p:sp>
      <p:sp>
        <p:nvSpPr>
          <p:cNvPr id="4" name="Slide Number Placeholder 3"/>
          <p:cNvSpPr>
            <a:spLocks noGrp="1"/>
          </p:cNvSpPr>
          <p:nvPr>
            <p:ph type="sldNum" sz="quarter" idx="12"/>
          </p:nvPr>
        </p:nvSpPr>
        <p:spPr/>
        <p:txBody>
          <a:bodyPr/>
          <a:lstStyle/>
          <a:p>
            <a:fld id="{92DA454B-C859-4892-B9FA-68B588C9F547}" type="slidenum">
              <a:rPr lang="en-US" smtClean="0"/>
              <a:t>66</a:t>
            </a:fld>
            <a:endParaRPr lang="en-US" dirty="0"/>
          </a:p>
        </p:txBody>
      </p:sp>
      <p:sp>
        <p:nvSpPr>
          <p:cNvPr id="5" name="Content Placeholder 2"/>
          <p:cNvSpPr>
            <a:spLocks noGrp="1"/>
          </p:cNvSpPr>
          <p:nvPr>
            <p:ph idx="1"/>
          </p:nvPr>
        </p:nvSpPr>
        <p:spPr>
          <a:xfrm>
            <a:off x="228599" y="2187526"/>
            <a:ext cx="8753475" cy="3109962"/>
          </a:xfrm>
        </p:spPr>
        <p:txBody>
          <a:bodyPr>
            <a:normAutofit lnSpcReduction="10000"/>
          </a:bodyPr>
          <a:lstStyle/>
          <a:p>
            <a:r>
              <a:rPr lang="en-US" sz="1900" dirty="0"/>
              <a:t>This fee is for counsel who are not registered practitioners to be granted admission in limited circumstances, e.g., where a practitioner is an experienced litigator who is familiar with the subject matter involved in the proceeding.</a:t>
            </a:r>
          </a:p>
          <a:p>
            <a:r>
              <a:rPr lang="en-US" sz="1900" dirty="0"/>
              <a:t>Once the petition is granted, the counsel is admitted for the entire duration of the proceeding, which may extend for several years, e.g., when an </a:t>
            </a:r>
            <a:r>
              <a:rPr lang="en-US" sz="1900" i="1" dirty="0"/>
              <a:t>inter </a:t>
            </a:r>
            <a:r>
              <a:rPr lang="en-US" sz="1900" i="1" dirty="0" err="1"/>
              <a:t>partes</a:t>
            </a:r>
            <a:r>
              <a:rPr lang="en-US" sz="1900" i="1" dirty="0"/>
              <a:t> </a:t>
            </a:r>
            <a:r>
              <a:rPr lang="en-US" sz="1900" dirty="0"/>
              <a:t>review proceeds to final written decision, and, after appeal to the Federal Circuit, is remanded back to PTAB for further proceedings</a:t>
            </a:r>
            <a:r>
              <a:rPr lang="en-US" sz="1900" dirty="0" smtClean="0"/>
              <a:t>.</a:t>
            </a:r>
          </a:p>
          <a:p>
            <a:r>
              <a:rPr lang="en-US" sz="1800" dirty="0"/>
              <a:t>These fees shift the cost of the services PTAB provides in processing petitions by counsel, who are not registered practitioners, from the overall trial fees to the petitioning counsel.</a:t>
            </a:r>
          </a:p>
          <a:p>
            <a:endParaRPr lang="en-US" sz="1900" dirty="0"/>
          </a:p>
          <a:p>
            <a:pPr lvl="1"/>
            <a:endParaRPr lang="en-US" sz="1600" dirty="0"/>
          </a:p>
          <a:p>
            <a:pPr lvl="1"/>
            <a:endParaRPr lang="en-US" sz="1600" dirty="0" smtClean="0"/>
          </a:p>
          <a:p>
            <a:pPr lvl="1"/>
            <a:endParaRPr lang="en-US" sz="1600" dirty="0"/>
          </a:p>
          <a:p>
            <a:pPr marL="457200" lvl="1" indent="0">
              <a:buNone/>
            </a:pPr>
            <a:endParaRPr lang="en-US" sz="1600" dirty="0" smtClean="0"/>
          </a:p>
        </p:txBody>
      </p:sp>
      <p:graphicFrame>
        <p:nvGraphicFramePr>
          <p:cNvPr id="6" name="Table 5" title="Excess Claims"/>
          <p:cNvGraphicFramePr>
            <a:graphicFrameLocks noGrp="1"/>
          </p:cNvGraphicFramePr>
          <p:nvPr>
            <p:extLst>
              <p:ext uri="{D42A27DB-BD31-4B8C-83A1-F6EECF244321}">
                <p14:modId xmlns:p14="http://schemas.microsoft.com/office/powerpoint/2010/main" val="3834664722"/>
              </p:ext>
            </p:extLst>
          </p:nvPr>
        </p:nvGraphicFramePr>
        <p:xfrm>
          <a:off x="376310" y="1020691"/>
          <a:ext cx="7915275" cy="1097280"/>
        </p:xfrm>
        <a:graphic>
          <a:graphicData uri="http://schemas.openxmlformats.org/drawingml/2006/table">
            <a:tbl>
              <a:tblPr firstRow="1" firstCol="1" bandRow="1">
                <a:tableStyleId>{073A0DAA-6AF3-43AB-8588-CEC1D06C72B9}</a:tableStyleId>
              </a:tblPr>
              <a:tblGrid>
                <a:gridCol w="885826">
                  <a:extLst>
                    <a:ext uri="{9D8B030D-6E8A-4147-A177-3AD203B41FA5}">
                      <a16:colId xmlns:a16="http://schemas.microsoft.com/office/drawing/2014/main" val="20000"/>
                    </a:ext>
                  </a:extLst>
                </a:gridCol>
                <a:gridCol w="2763284">
                  <a:extLst>
                    <a:ext uri="{9D8B030D-6E8A-4147-A177-3AD203B41FA5}">
                      <a16:colId xmlns:a16="http://schemas.microsoft.com/office/drawing/2014/main" val="20001"/>
                    </a:ext>
                  </a:extLst>
                </a:gridCol>
                <a:gridCol w="861745">
                  <a:extLst>
                    <a:ext uri="{9D8B030D-6E8A-4147-A177-3AD203B41FA5}">
                      <a16:colId xmlns:a16="http://schemas.microsoft.com/office/drawing/2014/main" val="20002"/>
                    </a:ext>
                  </a:extLst>
                </a:gridCol>
                <a:gridCol w="936215">
                  <a:extLst>
                    <a:ext uri="{9D8B030D-6E8A-4147-A177-3AD203B41FA5}">
                      <a16:colId xmlns:a16="http://schemas.microsoft.com/office/drawing/2014/main" val="20003"/>
                    </a:ext>
                  </a:extLst>
                </a:gridCol>
                <a:gridCol w="936215">
                  <a:extLst>
                    <a:ext uri="{9D8B030D-6E8A-4147-A177-3AD203B41FA5}">
                      <a16:colId xmlns:a16="http://schemas.microsoft.com/office/drawing/2014/main" val="20004"/>
                    </a:ext>
                  </a:extLst>
                </a:gridCol>
                <a:gridCol w="765995">
                  <a:extLst>
                    <a:ext uri="{9D8B030D-6E8A-4147-A177-3AD203B41FA5}">
                      <a16:colId xmlns:a16="http://schemas.microsoft.com/office/drawing/2014/main" val="20005"/>
                    </a:ext>
                  </a:extLst>
                </a:gridCol>
                <a:gridCol w="765995">
                  <a:extLst>
                    <a:ext uri="{9D8B030D-6E8A-4147-A177-3AD203B41FA5}">
                      <a16:colId xmlns:a16="http://schemas.microsoft.com/office/drawing/2014/main" val="20006"/>
                    </a:ext>
                  </a:extLst>
                </a:gridCol>
              </a:tblGrid>
              <a:tr h="525821">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317855">
                <a:tc>
                  <a:txBody>
                    <a:bodyPr/>
                    <a:lstStyle/>
                    <a:p>
                      <a:pPr marL="0" marR="0" algn="ctr">
                        <a:lnSpc>
                          <a:spcPct val="100000"/>
                        </a:lnSpc>
                        <a:spcBef>
                          <a:spcPts val="600"/>
                        </a:spcBef>
                        <a:spcAft>
                          <a:spcPts val="600"/>
                        </a:spcAft>
                      </a:pPr>
                      <a:r>
                        <a:rPr lang="en-US" sz="1200" b="1" dirty="0" smtClean="0">
                          <a:effectLst/>
                          <a:latin typeface="Calibri"/>
                          <a:ea typeface="Times New Roman"/>
                          <a:cs typeface="Times New Roman"/>
                        </a:rPr>
                        <a:t>New</a:t>
                      </a: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dirty="0" smtClean="0">
                          <a:solidFill>
                            <a:schemeClr val="tx1"/>
                          </a:solidFill>
                          <a:effectLst/>
                        </a:rPr>
                        <a:t>Fee for non-registered practitioners</a:t>
                      </a:r>
                      <a:r>
                        <a:rPr lang="en-US" sz="1200" baseline="0" dirty="0" smtClean="0">
                          <a:solidFill>
                            <a:schemeClr val="tx1"/>
                          </a:solidFill>
                          <a:effectLst/>
                        </a:rPr>
                        <a:t> to appear before the Patent Trial and Appeals Board</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kern="1200" dirty="0" smtClean="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$250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Calibri"/>
                          <a:ea typeface="Times New Roman"/>
                          <a:cs typeface="Times New Roman"/>
                        </a:rPr>
                        <a:t>+$250</a:t>
                      </a:r>
                      <a:endParaRPr lang="en-US" sz="1200" b="0"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9349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47651"/>
            <a:ext cx="8915401" cy="884058"/>
          </a:xfrm>
        </p:spPr>
        <p:txBody>
          <a:bodyPr>
            <a:normAutofit/>
          </a:bodyPr>
          <a:lstStyle/>
          <a:p>
            <a:r>
              <a:rPr lang="en-US" sz="3600" dirty="0" smtClean="0"/>
              <a:t>AIA Trial Fees </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t>67</a:t>
            </a:fld>
            <a:endParaRPr lang="en-US" dirty="0"/>
          </a:p>
        </p:txBody>
      </p:sp>
      <p:sp>
        <p:nvSpPr>
          <p:cNvPr id="5" name="Content Placeholder 2"/>
          <p:cNvSpPr>
            <a:spLocks noGrp="1"/>
          </p:cNvSpPr>
          <p:nvPr>
            <p:ph idx="1"/>
          </p:nvPr>
        </p:nvSpPr>
        <p:spPr>
          <a:xfrm>
            <a:off x="228601" y="4487694"/>
            <a:ext cx="8543924" cy="1113005"/>
          </a:xfrm>
        </p:spPr>
        <p:txBody>
          <a:bodyPr>
            <a:normAutofit/>
          </a:bodyPr>
          <a:lstStyle/>
          <a:p>
            <a:r>
              <a:rPr lang="en-US" sz="1200" dirty="0" smtClean="0"/>
              <a:t>These fee increases will allow PTAB to continue </a:t>
            </a:r>
            <a:r>
              <a:rPr lang="en-US" sz="1200" dirty="0"/>
              <a:t>high quality, timely, and efficient </a:t>
            </a:r>
            <a:r>
              <a:rPr lang="en-US" sz="1200" dirty="0" smtClean="0"/>
              <a:t>proceedings with the </a:t>
            </a:r>
            <a:r>
              <a:rPr lang="en-US" sz="1200" dirty="0"/>
              <a:t>expected increase in work following </a:t>
            </a:r>
            <a:r>
              <a:rPr lang="en-US" sz="1200" dirty="0" smtClean="0"/>
              <a:t>the </a:t>
            </a:r>
            <a:r>
              <a:rPr lang="en-US" sz="1200" dirty="0"/>
              <a:t>Supreme Court </a:t>
            </a:r>
            <a:r>
              <a:rPr lang="en-US" sz="1200" dirty="0" smtClean="0"/>
              <a:t>decision in SAS Institute Inc. v. </a:t>
            </a:r>
            <a:r>
              <a:rPr lang="en-US" sz="1200" dirty="0" err="1" smtClean="0"/>
              <a:t>Iancu</a:t>
            </a:r>
            <a:r>
              <a:rPr lang="en-US" sz="1200" dirty="0" smtClean="0"/>
              <a:t>. </a:t>
            </a:r>
          </a:p>
          <a:p>
            <a:r>
              <a:rPr lang="en-US" sz="1200" dirty="0" smtClean="0"/>
              <a:t>The post-institutional threshold for paying claims fees will increase from 15 to 20 claims, bringing it in sync with PTAB’s request threshold, reflecting the fact that PTAB is required to institute all claims or none.</a:t>
            </a:r>
            <a:endParaRPr lang="en-US" sz="1200" dirty="0"/>
          </a:p>
          <a:p>
            <a:endParaRPr lang="en-US" sz="1200" dirty="0" smtClean="0"/>
          </a:p>
          <a:p>
            <a:endParaRPr lang="en-US" sz="1200" dirty="0"/>
          </a:p>
          <a:p>
            <a:pPr lvl="1"/>
            <a:endParaRPr lang="en-US" sz="1200" dirty="0" smtClean="0"/>
          </a:p>
          <a:p>
            <a:pPr lvl="1"/>
            <a:endParaRPr lang="en-US" sz="1200" dirty="0"/>
          </a:p>
          <a:p>
            <a:pPr lvl="1"/>
            <a:endParaRPr lang="en-US" sz="1200" dirty="0" smtClean="0"/>
          </a:p>
          <a:p>
            <a:pPr lvl="1"/>
            <a:endParaRPr lang="en-US" sz="1200" dirty="0"/>
          </a:p>
          <a:p>
            <a:pPr marL="457200" lvl="1" indent="0">
              <a:buNone/>
            </a:pPr>
            <a:endParaRPr lang="en-US" sz="1200" dirty="0" smtClean="0"/>
          </a:p>
        </p:txBody>
      </p:sp>
      <p:graphicFrame>
        <p:nvGraphicFramePr>
          <p:cNvPr id="6" name="Table 5" title="Issue"/>
          <p:cNvGraphicFramePr>
            <a:graphicFrameLocks noGrp="1"/>
          </p:cNvGraphicFramePr>
          <p:nvPr>
            <p:extLst/>
          </p:nvPr>
        </p:nvGraphicFramePr>
        <p:xfrm>
          <a:off x="228599" y="1009648"/>
          <a:ext cx="8543926" cy="3194218"/>
        </p:xfrm>
        <a:graphic>
          <a:graphicData uri="http://schemas.openxmlformats.org/drawingml/2006/table">
            <a:tbl>
              <a:tblPr firstRow="1" firstCol="1" bandRow="1">
                <a:tableStyleId>{073A0DAA-6AF3-43AB-8588-CEC1D06C72B9}</a:tableStyleId>
              </a:tblPr>
              <a:tblGrid>
                <a:gridCol w="714376">
                  <a:extLst>
                    <a:ext uri="{9D8B030D-6E8A-4147-A177-3AD203B41FA5}">
                      <a16:colId xmlns:a16="http://schemas.microsoft.com/office/drawing/2014/main" val="20000"/>
                    </a:ext>
                  </a:extLst>
                </a:gridCol>
                <a:gridCol w="3224555">
                  <a:extLst>
                    <a:ext uri="{9D8B030D-6E8A-4147-A177-3AD203B41FA5}">
                      <a16:colId xmlns:a16="http://schemas.microsoft.com/office/drawing/2014/main" val="20001"/>
                    </a:ext>
                  </a:extLst>
                </a:gridCol>
                <a:gridCol w="930187">
                  <a:extLst>
                    <a:ext uri="{9D8B030D-6E8A-4147-A177-3AD203B41FA5}">
                      <a16:colId xmlns:a16="http://schemas.microsoft.com/office/drawing/2014/main" val="20002"/>
                    </a:ext>
                  </a:extLst>
                </a:gridCol>
                <a:gridCol w="1010572">
                  <a:extLst>
                    <a:ext uri="{9D8B030D-6E8A-4147-A177-3AD203B41FA5}">
                      <a16:colId xmlns:a16="http://schemas.microsoft.com/office/drawing/2014/main" val="20003"/>
                    </a:ext>
                  </a:extLst>
                </a:gridCol>
                <a:gridCol w="1010572">
                  <a:extLst>
                    <a:ext uri="{9D8B030D-6E8A-4147-A177-3AD203B41FA5}">
                      <a16:colId xmlns:a16="http://schemas.microsoft.com/office/drawing/2014/main" val="20004"/>
                    </a:ext>
                  </a:extLst>
                </a:gridCol>
                <a:gridCol w="826832">
                  <a:extLst>
                    <a:ext uri="{9D8B030D-6E8A-4147-A177-3AD203B41FA5}">
                      <a16:colId xmlns:a16="http://schemas.microsoft.com/office/drawing/2014/main" val="20005"/>
                    </a:ext>
                  </a:extLst>
                </a:gridCol>
                <a:gridCol w="826832">
                  <a:extLst>
                    <a:ext uri="{9D8B030D-6E8A-4147-A177-3AD203B41FA5}">
                      <a16:colId xmlns:a16="http://schemas.microsoft.com/office/drawing/2014/main" val="20006"/>
                    </a:ext>
                  </a:extLst>
                </a:gridCol>
              </a:tblGrid>
              <a:tr h="867746">
                <a:tc>
                  <a:txBody>
                    <a:bodyPr/>
                    <a:lstStyle/>
                    <a:p>
                      <a:pPr marL="0" marR="0" algn="ctr"/>
                      <a:r>
                        <a:rPr lang="en-US" sz="1000" dirty="0" smtClean="0">
                          <a:effectLst/>
                        </a:rPr>
                        <a:t>Fee </a:t>
                      </a:r>
                      <a:r>
                        <a:rPr lang="en-US" sz="1000" dirty="0">
                          <a:effectLst/>
                        </a:rPr>
                        <a:t>Code</a:t>
                      </a:r>
                      <a:endParaRPr lang="en-US" sz="1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000" dirty="0" smtClean="0">
                          <a:effectLst/>
                        </a:rPr>
                        <a:t>Description</a:t>
                      </a:r>
                      <a:endParaRPr lang="en-US" sz="10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000" dirty="0" smtClean="0">
                          <a:effectLst/>
                        </a:rPr>
                        <a:t>Historical Cost</a:t>
                      </a:r>
                      <a:endParaRPr lang="en-US" sz="1000" dirty="0">
                        <a:effectLst/>
                      </a:endParaRPr>
                    </a:p>
                    <a:p>
                      <a:pPr marL="0" marR="0" algn="ctr">
                        <a:spcBef>
                          <a:spcPts val="0"/>
                        </a:spcBef>
                        <a:spcAft>
                          <a:spcPts val="0"/>
                        </a:spcAft>
                      </a:pPr>
                      <a:r>
                        <a:rPr lang="en-US" sz="1000" dirty="0" smtClean="0">
                          <a:effectLst/>
                        </a:rPr>
                        <a:t>(2017)</a:t>
                      </a:r>
                      <a:endParaRPr lang="en-US" sz="1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000" dirty="0" smtClean="0">
                          <a:effectLst/>
                        </a:rPr>
                        <a:t>Current Fee</a:t>
                      </a:r>
                      <a:r>
                        <a:rPr lang="en-US" sz="1000" dirty="0">
                          <a:effectLst/>
                        </a:rPr>
                        <a:t> </a:t>
                      </a:r>
                      <a:endParaRPr lang="en-US" sz="1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000" dirty="0" smtClean="0">
                          <a:effectLst/>
                        </a:rPr>
                        <a:t>Proposed Fee</a:t>
                      </a:r>
                      <a:endParaRPr lang="en-US" sz="1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000" dirty="0" smtClean="0">
                          <a:effectLst/>
                          <a:latin typeface="Calibri"/>
                          <a:ea typeface="Times New Roman"/>
                          <a:cs typeface="Times New Roman"/>
                        </a:rPr>
                        <a:t>Dollar Change</a:t>
                      </a:r>
                      <a:endParaRPr lang="en-US" sz="1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000" dirty="0" smtClean="0">
                          <a:effectLst/>
                        </a:rPr>
                        <a:t>Percent </a:t>
                      </a:r>
                      <a:r>
                        <a:rPr lang="en-US" sz="1000" dirty="0">
                          <a:effectLst/>
                        </a:rPr>
                        <a:t>Change</a:t>
                      </a:r>
                      <a:endParaRPr lang="en-US" sz="10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1406</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Review Request Fee-Up to 20 Claims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$15,922</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$15,500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$19,500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+26%</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1"/>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1414</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Review Post-Institution Fee—Up to </a:t>
                      </a:r>
                      <a:r>
                        <a:rPr lang="en-US" sz="1000" u="sng" kern="1200" dirty="0" smtClean="0">
                          <a:solidFill>
                            <a:schemeClr val="dk1"/>
                          </a:solidFill>
                          <a:effectLst/>
                          <a:latin typeface="+mn-lt"/>
                          <a:ea typeface="+mn-ea"/>
                          <a:cs typeface="+mn-cs"/>
                        </a:rPr>
                        <a:t>20</a:t>
                      </a:r>
                      <a:r>
                        <a:rPr lang="en-US" sz="1000" kern="1200" dirty="0" smtClean="0">
                          <a:solidFill>
                            <a:schemeClr val="dk1"/>
                          </a:solidFill>
                          <a:effectLst/>
                          <a:latin typeface="+mn-lt"/>
                          <a:ea typeface="+mn-ea"/>
                          <a:cs typeface="+mn-cs"/>
                        </a:rPr>
                        <a:t> Claims*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$16,206</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$18,750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2"/>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1407</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Inter Partes Review Request of Each Claim in Excess of 20</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$75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3"/>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1415</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Inter Partes Post-Institution Request of Each Claim in Excess of </a:t>
                      </a:r>
                      <a:r>
                        <a:rPr lang="en-US" sz="1000" u="sng" kern="1200" dirty="0" smtClean="0">
                          <a:solidFill>
                            <a:schemeClr val="dk1"/>
                          </a:solidFill>
                          <a:effectLst/>
                          <a:latin typeface="+mn-lt"/>
                          <a:ea typeface="+mn-ea"/>
                          <a:cs typeface="+mn-cs"/>
                        </a:rPr>
                        <a:t>20</a:t>
                      </a:r>
                      <a:r>
                        <a:rPr lang="en-US" sz="1000" u="none" kern="1200" dirty="0" smtClean="0">
                          <a:solidFill>
                            <a:schemeClr val="dk1"/>
                          </a:solidFill>
                          <a:effectLst/>
                          <a:latin typeface="+mn-lt"/>
                          <a:ea typeface="+mn-ea"/>
                          <a:cs typeface="+mn-cs"/>
                        </a:rPr>
                        <a:t>*</a:t>
                      </a:r>
                      <a:r>
                        <a:rPr lang="en-US" sz="1000" kern="1200" dirty="0" smtClean="0">
                          <a:solidFill>
                            <a:schemeClr val="dk1"/>
                          </a:solidFill>
                          <a:effectLst/>
                          <a:latin typeface="+mn-lt"/>
                          <a:ea typeface="+mn-ea"/>
                          <a:cs typeface="+mn-cs"/>
                        </a:rPr>
                        <a:t>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$600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$750</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$150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4"/>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1408</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Request Fee - Up to 20 Claims</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$18,824</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$16,000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$20,000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708894366"/>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1416</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Post-Institution Fee—Up to </a:t>
                      </a:r>
                      <a:r>
                        <a:rPr lang="en-US" sz="1000" u="sng" kern="1200" dirty="0" smtClean="0">
                          <a:solidFill>
                            <a:schemeClr val="dk1"/>
                          </a:solidFill>
                          <a:effectLst/>
                          <a:latin typeface="+mn-lt"/>
                          <a:ea typeface="+mn-ea"/>
                          <a:cs typeface="+mn-cs"/>
                        </a:rPr>
                        <a:t>20</a:t>
                      </a:r>
                      <a:r>
                        <a:rPr lang="en-US" sz="1000" kern="1200" dirty="0" smtClean="0">
                          <a:solidFill>
                            <a:schemeClr val="dk1"/>
                          </a:solidFill>
                          <a:effectLst/>
                          <a:latin typeface="+mn-lt"/>
                          <a:ea typeface="+mn-ea"/>
                          <a:cs typeface="+mn-cs"/>
                        </a:rPr>
                        <a:t> Claims*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$30,163</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$22,000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$27,500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$5,500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+25%</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3672737215"/>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1409</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Request of Each Claim in Excess of 20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$375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$475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$100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252186042"/>
                  </a:ext>
                </a:extLst>
              </a:tr>
              <a:tr h="225976">
                <a:tc>
                  <a:txBody>
                    <a:bodyPr/>
                    <a:lstStyle/>
                    <a:p>
                      <a:pPr marL="0" marR="0" algn="ctr" defTabSz="457200" rtl="0" eaLnBrk="1" fontAlgn="ctr" latinLnBrk="0" hangingPunct="1">
                        <a:lnSpc>
                          <a:spcPct val="100000"/>
                        </a:lnSpc>
                        <a:spcBef>
                          <a:spcPts val="600"/>
                        </a:spcBef>
                        <a:spcAft>
                          <a:spcPts val="600"/>
                        </a:spcAft>
                      </a:pPr>
                      <a:r>
                        <a:rPr lang="en-US" sz="1000" b="1" kern="1200" dirty="0" smtClean="0">
                          <a:solidFill>
                            <a:schemeClr val="lt1"/>
                          </a:solidFill>
                          <a:effectLst/>
                          <a:latin typeface="+mn-lt"/>
                          <a:ea typeface="+mn-ea"/>
                          <a:cs typeface="+mn-cs"/>
                        </a:rPr>
                        <a:t>1417</a:t>
                      </a:r>
                      <a:endParaRPr lang="en-US" sz="1000" b="1" kern="1200" dirty="0">
                        <a:solidFill>
                          <a:schemeClr val="lt1"/>
                        </a:solidFill>
                        <a:effectLst/>
                        <a:latin typeface="+mn-lt"/>
                        <a:ea typeface="+mn-ea"/>
                        <a:cs typeface="+mn-cs"/>
                      </a:endParaRPr>
                    </a:p>
                  </a:txBody>
                  <a:tcPr marL="7620" marR="7620" marT="7620" marB="0" anchor="ctr">
                    <a:solidFill>
                      <a:schemeClr val="accent1"/>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smtClean="0">
                          <a:solidFill>
                            <a:schemeClr val="dk1"/>
                          </a:solidFill>
                          <a:effectLst/>
                          <a:latin typeface="+mn-lt"/>
                          <a:ea typeface="+mn-ea"/>
                          <a:cs typeface="+mn-cs"/>
                        </a:rPr>
                        <a:t>Post-Grant or Covered Business Method Review Post-Institution Request of Each Claim in Excess of </a:t>
                      </a:r>
                      <a:r>
                        <a:rPr lang="en-US" sz="1000" u="sng" kern="1200" dirty="0" smtClean="0">
                          <a:solidFill>
                            <a:schemeClr val="dk1"/>
                          </a:solidFill>
                          <a:effectLst/>
                          <a:latin typeface="+mn-lt"/>
                          <a:ea typeface="+mn-ea"/>
                          <a:cs typeface="+mn-cs"/>
                        </a:rPr>
                        <a:t>20</a:t>
                      </a:r>
                      <a:r>
                        <a:rPr lang="en-US" sz="1000" u="none" kern="1200" dirty="0" smtClean="0">
                          <a:solidFill>
                            <a:schemeClr val="dk1"/>
                          </a:solidFill>
                          <a:effectLst/>
                          <a:latin typeface="+mn-lt"/>
                          <a:ea typeface="+mn-ea"/>
                          <a:cs typeface="+mn-cs"/>
                        </a:rPr>
                        <a:t>*</a:t>
                      </a:r>
                      <a:r>
                        <a:rPr lang="en-US" sz="1000" kern="1200" dirty="0" smtClean="0">
                          <a:solidFill>
                            <a:schemeClr val="dk1"/>
                          </a:solidFill>
                          <a:effectLst/>
                          <a:latin typeface="+mn-lt"/>
                          <a:ea typeface="+mn-ea"/>
                          <a:cs typeface="+mn-cs"/>
                        </a:rPr>
                        <a:t>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n/a</a:t>
                      </a:r>
                      <a:endParaRPr lang="en-US" sz="1000" kern="1200" dirty="0">
                        <a:solidFill>
                          <a:schemeClr val="tx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$825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$1,050</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$225 </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tc>
                  <a:txBody>
                    <a:bodyPr/>
                    <a:lstStyle/>
                    <a:p>
                      <a:pPr marL="0" marR="0" algn="ctr" defTabSz="457200" rtl="0" eaLnBrk="1" fontAlgn="ctr" latinLnBrk="0" hangingPunct="1">
                        <a:lnSpc>
                          <a:spcPct val="100000"/>
                        </a:lnSpc>
                        <a:spcBef>
                          <a:spcPts val="600"/>
                        </a:spcBef>
                        <a:spcAft>
                          <a:spcPts val="600"/>
                        </a:spcAft>
                      </a:pPr>
                      <a:r>
                        <a:rPr lang="en-US" sz="1000" kern="1200" dirty="0" smtClean="0">
                          <a:solidFill>
                            <a:schemeClr val="tx1"/>
                          </a:solidFill>
                          <a:effectLst/>
                          <a:latin typeface="+mn-lt"/>
                          <a:ea typeface="+mn-ea"/>
                          <a:cs typeface="+mn-cs"/>
                        </a:rPr>
                        <a:t>+27%</a:t>
                      </a:r>
                      <a:endParaRPr lang="en-US" sz="1000" kern="1200" dirty="0">
                        <a:solidFill>
                          <a:schemeClr val="tx1"/>
                        </a:solidFill>
                        <a:effectLst/>
                        <a:latin typeface="+mn-lt"/>
                        <a:ea typeface="+mn-ea"/>
                        <a:cs typeface="+mn-cs"/>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4230728717"/>
                  </a:ext>
                </a:extLst>
              </a:tr>
            </a:tbl>
          </a:graphicData>
        </a:graphic>
      </p:graphicFrame>
      <p:sp>
        <p:nvSpPr>
          <p:cNvPr id="7" name="Content Placeholder 2"/>
          <p:cNvSpPr txBox="1">
            <a:spLocks/>
          </p:cNvSpPr>
          <p:nvPr/>
        </p:nvSpPr>
        <p:spPr>
          <a:xfrm>
            <a:off x="228599" y="4214811"/>
            <a:ext cx="8543924" cy="2619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smtClean="0"/>
              <a:t>* Threshold for post-institution excess claims fees is currently 15 claims.</a:t>
            </a:r>
            <a:endParaRPr lang="en-US" sz="2000" dirty="0" smtClean="0"/>
          </a:p>
        </p:txBody>
      </p:sp>
    </p:spTree>
    <p:extLst>
      <p:ext uri="{BB962C8B-B14F-4D97-AF65-F5344CB8AC3E}">
        <p14:creationId xmlns:p14="http://schemas.microsoft.com/office/powerpoint/2010/main" val="1368849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83" y="301822"/>
            <a:ext cx="8982076" cy="884058"/>
          </a:xfrm>
        </p:spPr>
        <p:txBody>
          <a:bodyPr>
            <a:noAutofit/>
          </a:bodyPr>
          <a:lstStyle/>
          <a:p>
            <a:r>
              <a:rPr lang="en-US" sz="3600" dirty="0" smtClean="0"/>
              <a:t>Patent Service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68</a:t>
            </a:fld>
            <a:endParaRPr lang="en-US" dirty="0">
              <a:solidFill>
                <a:prstClr val="black">
                  <a:tint val="75000"/>
                </a:prstClr>
              </a:solidFill>
            </a:endParaRPr>
          </a:p>
        </p:txBody>
      </p:sp>
      <p:sp>
        <p:nvSpPr>
          <p:cNvPr id="5" name="Content Placeholder 2"/>
          <p:cNvSpPr>
            <a:spLocks noGrp="1"/>
          </p:cNvSpPr>
          <p:nvPr>
            <p:ph idx="1"/>
          </p:nvPr>
        </p:nvSpPr>
        <p:spPr>
          <a:xfrm>
            <a:off x="228601" y="2963303"/>
            <a:ext cx="8753475" cy="2334185"/>
          </a:xfrm>
        </p:spPr>
        <p:txBody>
          <a:bodyPr>
            <a:normAutofit lnSpcReduction="10000"/>
          </a:bodyPr>
          <a:lstStyle/>
          <a:p>
            <a:r>
              <a:rPr lang="en-US" sz="1800" dirty="0"/>
              <a:t>In January 2018 the other </a:t>
            </a:r>
            <a:r>
              <a:rPr lang="en-US" sz="1800" dirty="0" smtClean="0"/>
              <a:t>computer </a:t>
            </a:r>
            <a:r>
              <a:rPr lang="en-US" sz="1800" dirty="0"/>
              <a:t>service </a:t>
            </a:r>
            <a:r>
              <a:rPr lang="en-US" sz="1800" dirty="0" smtClean="0"/>
              <a:t>fees </a:t>
            </a:r>
            <a:r>
              <a:rPr lang="en-US" sz="1800" dirty="0"/>
              <a:t>were discontinued and these services were made free.  These </a:t>
            </a:r>
            <a:r>
              <a:rPr lang="en-US" sz="1800" dirty="0" smtClean="0"/>
              <a:t>proposed changes </a:t>
            </a:r>
            <a:r>
              <a:rPr lang="en-US" sz="1800" dirty="0"/>
              <a:t>follow that trend</a:t>
            </a:r>
            <a:r>
              <a:rPr lang="en-US" sz="1800" dirty="0" smtClean="0"/>
              <a:t>. </a:t>
            </a:r>
          </a:p>
          <a:p>
            <a:pPr lvl="1">
              <a:buFont typeface="Arial" panose="020B0604020202020204" pitchFamily="34" charset="0"/>
              <a:buChar char="•"/>
            </a:pPr>
            <a:r>
              <a:rPr lang="en-US" sz="1800" dirty="0" smtClean="0"/>
              <a:t>8055 - </a:t>
            </a:r>
            <a:r>
              <a:rPr lang="en-US" sz="1800" dirty="0"/>
              <a:t>Copy of Patent Grant Single-Page TIFF Images (52 week subscription) </a:t>
            </a:r>
          </a:p>
          <a:p>
            <a:pPr lvl="1">
              <a:buFont typeface="Arial" panose="020B0604020202020204" pitchFamily="34" charset="0"/>
              <a:buChar char="•"/>
            </a:pPr>
            <a:r>
              <a:rPr lang="en-US" sz="1800" dirty="0" smtClean="0"/>
              <a:t>8056 - </a:t>
            </a:r>
            <a:r>
              <a:rPr lang="en-US" sz="1800" dirty="0"/>
              <a:t>Copy of Patent Grant Full-Text W/Embedded Images, Patent Application Publication Single-Page TIFF Images, or Patent Application Publication Full-Text W/Embedded Images (52 week subscription)</a:t>
            </a:r>
            <a:endParaRPr lang="en-US" sz="1800" dirty="0" smtClean="0"/>
          </a:p>
          <a:p>
            <a:r>
              <a:rPr lang="en-US" sz="1800" dirty="0" smtClean="0"/>
              <a:t>These service fees will be eliminated and the Office will instead provide these services, in a slightly modified form (i.e. electronic), for free.</a:t>
            </a:r>
          </a:p>
          <a:p>
            <a:pPr lvl="1"/>
            <a:endParaRPr lang="en-US" sz="1600" dirty="0" smtClean="0"/>
          </a:p>
          <a:p>
            <a:pPr lvl="1"/>
            <a:endParaRPr lang="en-US" sz="1600" dirty="0"/>
          </a:p>
          <a:p>
            <a:pPr lvl="1"/>
            <a:endParaRPr lang="en-US" sz="1600" dirty="0" smtClean="0"/>
          </a:p>
          <a:p>
            <a:pPr lvl="1"/>
            <a:endParaRPr lang="en-US" sz="1600" dirty="0"/>
          </a:p>
          <a:p>
            <a:pPr marL="457200" lvl="1" indent="0">
              <a:buNone/>
            </a:pPr>
            <a:endParaRPr lang="en-US" sz="1600" dirty="0" smtClean="0"/>
          </a:p>
        </p:txBody>
      </p:sp>
      <p:graphicFrame>
        <p:nvGraphicFramePr>
          <p:cNvPr id="7" name="Table 6" title="Utility Filing, Search, and Examination"/>
          <p:cNvGraphicFramePr>
            <a:graphicFrameLocks noGrp="1"/>
          </p:cNvGraphicFramePr>
          <p:nvPr>
            <p:extLst/>
          </p:nvPr>
        </p:nvGraphicFramePr>
        <p:xfrm>
          <a:off x="342901" y="929864"/>
          <a:ext cx="8343899" cy="1898501"/>
        </p:xfrm>
        <a:graphic>
          <a:graphicData uri="http://schemas.openxmlformats.org/drawingml/2006/table">
            <a:tbl>
              <a:tblPr firstRow="1" firstCol="1" bandRow="1">
                <a:tableStyleId>{073A0DAA-6AF3-43AB-8588-CEC1D06C72B9}</a:tableStyleId>
              </a:tblPr>
              <a:tblGrid>
                <a:gridCol w="914399">
                  <a:extLst>
                    <a:ext uri="{9D8B030D-6E8A-4147-A177-3AD203B41FA5}">
                      <a16:colId xmlns:a16="http://schemas.microsoft.com/office/drawing/2014/main" val="20000"/>
                    </a:ext>
                  </a:extLst>
                </a:gridCol>
                <a:gridCol w="2932316">
                  <a:extLst>
                    <a:ext uri="{9D8B030D-6E8A-4147-A177-3AD203B41FA5}">
                      <a16:colId xmlns:a16="http://schemas.microsoft.com/office/drawing/2014/main" val="20001"/>
                    </a:ext>
                  </a:extLst>
                </a:gridCol>
                <a:gridCol w="908410">
                  <a:extLst>
                    <a:ext uri="{9D8B030D-6E8A-4147-A177-3AD203B41FA5}">
                      <a16:colId xmlns:a16="http://schemas.microsoft.com/office/drawing/2014/main" val="20002"/>
                    </a:ext>
                  </a:extLst>
                </a:gridCol>
                <a:gridCol w="986913">
                  <a:extLst>
                    <a:ext uri="{9D8B030D-6E8A-4147-A177-3AD203B41FA5}">
                      <a16:colId xmlns:a16="http://schemas.microsoft.com/office/drawing/2014/main" val="20003"/>
                    </a:ext>
                  </a:extLst>
                </a:gridCol>
                <a:gridCol w="986913">
                  <a:extLst>
                    <a:ext uri="{9D8B030D-6E8A-4147-A177-3AD203B41FA5}">
                      <a16:colId xmlns:a16="http://schemas.microsoft.com/office/drawing/2014/main" val="20004"/>
                    </a:ext>
                  </a:extLst>
                </a:gridCol>
                <a:gridCol w="807474">
                  <a:extLst>
                    <a:ext uri="{9D8B030D-6E8A-4147-A177-3AD203B41FA5}">
                      <a16:colId xmlns:a16="http://schemas.microsoft.com/office/drawing/2014/main" val="20005"/>
                    </a:ext>
                  </a:extLst>
                </a:gridCol>
                <a:gridCol w="807474">
                  <a:extLst>
                    <a:ext uri="{9D8B030D-6E8A-4147-A177-3AD203B41FA5}">
                      <a16:colId xmlns:a16="http://schemas.microsoft.com/office/drawing/2014/main" val="20006"/>
                    </a:ext>
                  </a:extLst>
                </a:gridCol>
              </a:tblGrid>
              <a:tr h="787281">
                <a:tc>
                  <a:txBody>
                    <a:bodyPr/>
                    <a:lstStyle/>
                    <a:p>
                      <a:pPr marL="0" marR="0" algn="ctr"/>
                      <a:r>
                        <a:rPr lang="en-US" sz="1200" dirty="0" smtClean="0">
                          <a:effectLst/>
                        </a:rPr>
                        <a:t>Fee </a:t>
                      </a:r>
                      <a:r>
                        <a:rPr lang="en-US" sz="1200" dirty="0">
                          <a:effectLst/>
                        </a:rPr>
                        <a:t>Code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r>
                        <a:rPr lang="en-US" sz="1200" dirty="0" smtClean="0">
                          <a:effectLst/>
                        </a:rPr>
                        <a:t>Description</a:t>
                      </a:r>
                      <a:endParaRPr lang="en-US" sz="1200" baseline="300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Historical Cost</a:t>
                      </a:r>
                      <a:endParaRPr lang="en-US" sz="1200" dirty="0">
                        <a:effectLst/>
                      </a:endParaRPr>
                    </a:p>
                    <a:p>
                      <a:pPr marL="0" marR="0" algn="ctr">
                        <a:spcBef>
                          <a:spcPts val="0"/>
                        </a:spcBef>
                        <a:spcAft>
                          <a:spcPts val="0"/>
                        </a:spcAft>
                      </a:pPr>
                      <a:r>
                        <a:rPr lang="en-US" sz="1200" dirty="0" smtClean="0">
                          <a:effectLst/>
                        </a:rPr>
                        <a:t>(2017)</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Current Fee</a:t>
                      </a:r>
                      <a:r>
                        <a:rPr lang="en-US" sz="1200" dirty="0">
                          <a:effectLst/>
                        </a:rPr>
                        <a:t> </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Proposed Fee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latin typeface="Calibri"/>
                          <a:ea typeface="Times New Roman"/>
                          <a:cs typeface="Times New Roman"/>
                        </a:rPr>
                        <a:t>Dollar Change</a:t>
                      </a:r>
                      <a:endParaRPr lang="en-US" sz="1200" dirty="0">
                        <a:effectLst/>
                        <a:latin typeface="Calibri"/>
                        <a:ea typeface="Times New Roman"/>
                        <a:cs typeface="Times New Roman"/>
                      </a:endParaRPr>
                    </a:p>
                  </a:txBody>
                  <a:tcPr marL="68580" marR="68580" marT="0" marB="0" anchor="ctr">
                    <a:solidFill>
                      <a:schemeClr val="accent1"/>
                    </a:solidFill>
                  </a:tcPr>
                </a:tc>
                <a:tc>
                  <a:txBody>
                    <a:bodyPr/>
                    <a:lstStyle/>
                    <a:p>
                      <a:pPr marL="0" marR="0" algn="ctr">
                        <a:spcBef>
                          <a:spcPts val="0"/>
                        </a:spcBef>
                        <a:spcAft>
                          <a:spcPts val="0"/>
                        </a:spcAft>
                      </a:pPr>
                      <a:r>
                        <a:rPr lang="en-US" sz="1200" dirty="0" smtClean="0">
                          <a:effectLst/>
                        </a:rPr>
                        <a:t>Percent </a:t>
                      </a:r>
                      <a:r>
                        <a:rPr lang="en-US" sz="1200" dirty="0">
                          <a:effectLst/>
                        </a:rPr>
                        <a:t>Change</a:t>
                      </a:r>
                      <a:endParaRPr lang="en-US" sz="1200" dirty="0">
                        <a:effectLst/>
                        <a:latin typeface="Calibri"/>
                        <a:ea typeface="Times New Roman"/>
                        <a:cs typeface="Times New Roman"/>
                      </a:endParaRPr>
                    </a:p>
                  </a:txBody>
                  <a:tcPr marL="68580" marR="68580" marT="0" marB="0" anchor="ctr">
                    <a:solidFill>
                      <a:schemeClr val="accent1"/>
                    </a:solidFill>
                  </a:tcPr>
                </a:tc>
                <a:extLst>
                  <a:ext uri="{0D108BD9-81ED-4DB2-BD59-A6C34878D82A}">
                    <a16:rowId xmlns:a16="http://schemas.microsoft.com/office/drawing/2014/main" val="10000"/>
                  </a:ext>
                </a:extLst>
              </a:tr>
              <a:tr h="19682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smtClean="0">
                          <a:effectLst/>
                        </a:rPr>
                        <a:t>8057</a:t>
                      </a:r>
                      <a:endParaRPr lang="en-US" sz="1200" b="1" dirty="0" smtClean="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Patent Technology Monitoring Team (PTMT) patent bibliographic extract and other DVD (optical disc)</a:t>
                      </a:r>
                      <a:endParaRPr lang="en-US" sz="1200" b="0"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$50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196820">
                <a:tc>
                  <a:txBody>
                    <a:bodyPr/>
                    <a:lstStyle/>
                    <a:p>
                      <a:pPr marL="0" marR="0" algn="ctr">
                        <a:lnSpc>
                          <a:spcPct val="100000"/>
                        </a:lnSpc>
                        <a:spcBef>
                          <a:spcPts val="600"/>
                        </a:spcBef>
                        <a:spcAft>
                          <a:spcPts val="600"/>
                        </a:spcAft>
                      </a:pPr>
                      <a:r>
                        <a:rPr lang="en-US" sz="1200" dirty="0" smtClean="0">
                          <a:effectLst/>
                        </a:rPr>
                        <a:t>8058</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U.S. patent custom data extracts</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$100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196820">
                <a:tc>
                  <a:txBody>
                    <a:bodyPr/>
                    <a:lstStyle/>
                    <a:p>
                      <a:pPr marL="0" marR="0" algn="ctr">
                        <a:lnSpc>
                          <a:spcPct val="100000"/>
                        </a:lnSpc>
                        <a:spcBef>
                          <a:spcPts val="600"/>
                        </a:spcBef>
                        <a:spcAft>
                          <a:spcPts val="600"/>
                        </a:spcAft>
                      </a:pPr>
                      <a:r>
                        <a:rPr lang="en-US" sz="1200" dirty="0" smtClean="0">
                          <a:effectLst/>
                        </a:rPr>
                        <a:t>8059</a:t>
                      </a:r>
                      <a:endParaRPr lang="en-US" sz="1200" b="1" dirty="0">
                        <a:effectLst/>
                        <a:latin typeface="Calibri"/>
                        <a:ea typeface="Times New Roman"/>
                        <a:cs typeface="Times New Roman"/>
                      </a:endParaRPr>
                    </a:p>
                  </a:txBody>
                  <a:tcPr marL="68580" marR="68580" marT="0" marB="0" anchor="ctr">
                    <a:solidFill>
                      <a:schemeClr val="accent1"/>
                    </a:solidFill>
                  </a:tcPr>
                </a:tc>
                <a:tc>
                  <a:txBody>
                    <a:bodyPr/>
                    <a:lstStyle/>
                    <a:p>
                      <a:pPr marL="0" marR="0" algn="l">
                        <a:lnSpc>
                          <a:spcPct val="100000"/>
                        </a:lnSpc>
                        <a:spcBef>
                          <a:spcPts val="600"/>
                        </a:spcBef>
                        <a:spcAft>
                          <a:spcPts val="600"/>
                        </a:spcAft>
                      </a:pPr>
                      <a:r>
                        <a:rPr lang="en-US" sz="1200" b="0" i="0" kern="1200" dirty="0" smtClean="0">
                          <a:solidFill>
                            <a:schemeClr val="dk1"/>
                          </a:solidFill>
                          <a:effectLst/>
                          <a:latin typeface="+mn-lt"/>
                          <a:ea typeface="+mn-ea"/>
                          <a:cs typeface="+mn-cs"/>
                        </a:rPr>
                        <a:t>Copy of selected technology reports, miscellaneous technology areas</a:t>
                      </a:r>
                      <a:endParaRPr lang="en-US" sz="1200" dirty="0">
                        <a:solidFill>
                          <a:schemeClr val="tx1"/>
                        </a:solidFill>
                        <a:effectLst/>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rPr>
                        <a:t>$30</a:t>
                      </a:r>
                      <a:endParaRPr lang="en-US" sz="1200" b="1" dirty="0">
                        <a:solidFill>
                          <a:schemeClr val="tx1"/>
                        </a:solidFill>
                        <a:effectLst/>
                        <a:latin typeface="Calibri"/>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Discontinue</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b="0" dirty="0" smtClean="0">
                          <a:solidFill>
                            <a:schemeClr val="tx1"/>
                          </a:solidFill>
                          <a:effectLst/>
                          <a:latin typeface="+mn-lt"/>
                          <a:ea typeface="Times New Roman"/>
                          <a:cs typeface="Times New Roman"/>
                        </a:rPr>
                        <a:t>n/a</a:t>
                      </a:r>
                      <a:endParaRPr lang="en-US" sz="1200" b="0"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tc>
                  <a:txBody>
                    <a:bodyPr/>
                    <a:lstStyle/>
                    <a:p>
                      <a:pPr marL="0" marR="0" algn="ctr">
                        <a:lnSpc>
                          <a:spcPct val="100000"/>
                        </a:lnSpc>
                        <a:spcBef>
                          <a:spcPts val="600"/>
                        </a:spcBef>
                        <a:spcAft>
                          <a:spcPts val="600"/>
                        </a:spcAft>
                      </a:pPr>
                      <a:r>
                        <a:rPr lang="en-US" sz="1200" dirty="0" smtClean="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2196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Other Fees</a:t>
            </a:r>
            <a:endParaRPr lang="en-US" sz="3600" dirty="0"/>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69</a:t>
            </a:fld>
            <a:endParaRPr lang="en-US" dirty="0">
              <a:solidFill>
                <a:prstClr val="black">
                  <a:tint val="75000"/>
                </a:prstClr>
              </a:solidFill>
            </a:endParaRPr>
          </a:p>
        </p:txBody>
      </p:sp>
      <p:sp>
        <p:nvSpPr>
          <p:cNvPr id="5" name="Content Placeholder 2"/>
          <p:cNvSpPr>
            <a:spLocks noGrp="1"/>
          </p:cNvSpPr>
          <p:nvPr>
            <p:ph idx="1"/>
          </p:nvPr>
        </p:nvSpPr>
        <p:spPr>
          <a:xfrm>
            <a:off x="228601" y="1047750"/>
            <a:ext cx="8753475" cy="4552950"/>
          </a:xfrm>
        </p:spPr>
        <p:txBody>
          <a:bodyPr>
            <a:normAutofit lnSpcReduction="10000"/>
          </a:bodyPr>
          <a:lstStyle/>
          <a:p>
            <a:r>
              <a:rPr lang="en-US" sz="1800" dirty="0" smtClean="0"/>
              <a:t>The Patent and PTAB fees not listed above will be increased by approximately five percent.  </a:t>
            </a:r>
          </a:p>
          <a:p>
            <a:pPr lvl="1">
              <a:buFont typeface="Arial" panose="020B0604020202020204" pitchFamily="34" charset="0"/>
              <a:buChar char="•"/>
            </a:pPr>
            <a:r>
              <a:rPr lang="en-US" sz="1600" dirty="0" smtClean="0"/>
              <a:t>The proposed amounts are subject to USPTO fee rounding conventions, meaning that some fees will not change while others will be increasing slightly more or slightly less than five percent.</a:t>
            </a:r>
            <a:endParaRPr lang="en-US" sz="1400" dirty="0" smtClean="0"/>
          </a:p>
          <a:p>
            <a:r>
              <a:rPr lang="en-US" sz="1800" dirty="0" smtClean="0"/>
              <a:t>Additional revenue generated from the proposed increases will allow USPTO to identify and advance policies that enhance the country’s innovation ecosystem and provide strong, reliable, and predictable IP rights.</a:t>
            </a:r>
          </a:p>
          <a:p>
            <a:pPr>
              <a:buFont typeface="Arial" panose="020B0604020202020204" pitchFamily="34" charset="0"/>
              <a:buChar char="•"/>
            </a:pPr>
            <a:r>
              <a:rPr lang="en-US" sz="1800" dirty="0"/>
              <a:t>Given the nearly three-year gap between the implementation of the last fee adjustments and the anticipated effective date of this fee setting effort, a five percent increase to fees is similar to fees rising by 1.6 percent </a:t>
            </a:r>
            <a:r>
              <a:rPr lang="en-US" sz="1800" dirty="0" smtClean="0"/>
              <a:t>annually, in order to help USPTO keep up with inflationary costs increases.</a:t>
            </a:r>
            <a:endParaRPr lang="en-US" sz="1800" dirty="0"/>
          </a:p>
          <a:p>
            <a:r>
              <a:rPr lang="en-US" sz="1800" dirty="0" smtClean="0"/>
              <a:t>For the detailed list of these increases as well as the targeted increases please see </a:t>
            </a:r>
            <a:r>
              <a:rPr lang="en-US" sz="1800" b="1" dirty="0" smtClean="0">
                <a:solidFill>
                  <a:schemeClr val="tx2">
                    <a:lumMod val="75000"/>
                  </a:schemeClr>
                </a:solidFill>
              </a:rPr>
              <a:t>Table of Patent Fee Adjustments</a:t>
            </a:r>
            <a:r>
              <a:rPr lang="en-US" sz="1800" b="1" dirty="0" smtClean="0"/>
              <a:t> </a:t>
            </a:r>
            <a:r>
              <a:rPr lang="en-US" sz="1800" dirty="0" smtClean="0"/>
              <a:t>which can be found</a:t>
            </a:r>
            <a:r>
              <a:rPr lang="en-US" sz="1800" dirty="0" smtClean="0">
                <a:solidFill>
                  <a:srgbClr val="FF0000"/>
                </a:solidFill>
              </a:rPr>
              <a:t> </a:t>
            </a:r>
            <a:r>
              <a:rPr lang="en-US" sz="1800" dirty="0" smtClean="0"/>
              <a:t>at </a:t>
            </a:r>
            <a:r>
              <a:rPr lang="en-US" sz="1800" dirty="0" smtClean="0">
                <a:hlinkClick r:id="rId2"/>
              </a:rPr>
              <a:t>https://www.uspto.gov/about-us/performance-and-planning/fee-setting-and-adjusting</a:t>
            </a:r>
            <a:endParaRPr lang="en-US" sz="1800" dirty="0" smtClean="0"/>
          </a:p>
          <a:p>
            <a:endParaRPr lang="en-US" sz="1600" dirty="0" smtClean="0"/>
          </a:p>
          <a:p>
            <a:endParaRPr lang="en-US" sz="1600" dirty="0" smtClean="0"/>
          </a:p>
          <a:p>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marL="457200" lvl="1" indent="0">
              <a:buNone/>
            </a:pPr>
            <a:endParaRPr lang="en-US" sz="1600" dirty="0" smtClean="0"/>
          </a:p>
        </p:txBody>
      </p:sp>
    </p:spTree>
    <p:extLst>
      <p:ext uri="{BB962C8B-B14F-4D97-AF65-F5344CB8AC3E}">
        <p14:creationId xmlns:p14="http://schemas.microsoft.com/office/powerpoint/2010/main" val="139012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59" y="378022"/>
            <a:ext cx="8229600" cy="884058"/>
          </a:xfrm>
        </p:spPr>
        <p:txBody>
          <a:bodyPr>
            <a:normAutofit/>
          </a:bodyPr>
          <a:lstStyle/>
          <a:p>
            <a:r>
              <a:rPr lang="en-US" sz="3600" dirty="0" smtClean="0"/>
              <a:t>USPTO Funding Model (cont.)</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7</a:t>
            </a:fld>
            <a:endParaRPr lang="en-US" dirty="0"/>
          </a:p>
        </p:txBody>
      </p:sp>
      <p:sp>
        <p:nvSpPr>
          <p:cNvPr id="4" name="Rectangle 3"/>
          <p:cNvSpPr/>
          <p:nvPr/>
        </p:nvSpPr>
        <p:spPr>
          <a:xfrm>
            <a:off x="400929" y="905153"/>
            <a:ext cx="8229600" cy="5078313"/>
          </a:xfrm>
          <a:prstGeom prst="rect">
            <a:avLst/>
          </a:prstGeom>
        </p:spPr>
        <p:txBody>
          <a:bodyPr wrap="square">
            <a:spAutoFit/>
          </a:bodyPr>
          <a:lstStyle/>
          <a:p>
            <a:pPr marL="285750" indent="-285750">
              <a:buFont typeface="Arial" panose="020B0604020202020204" pitchFamily="34" charset="0"/>
              <a:buChar char="•"/>
            </a:pPr>
            <a:r>
              <a:rPr lang="en-US" sz="2000" dirty="0" smtClean="0"/>
              <a:t>The </a:t>
            </a:r>
            <a:r>
              <a:rPr lang="en-US" sz="2000" dirty="0"/>
              <a:t>chart on the following page depicts the relationship between:</a:t>
            </a:r>
          </a:p>
          <a:p>
            <a:pPr marL="742950" lvl="1" indent="-285750">
              <a:buFont typeface="Arial" panose="020B0604020202020204" pitchFamily="34" charset="0"/>
              <a:buChar char="•"/>
            </a:pPr>
            <a:r>
              <a:rPr lang="en-US" sz="2000" dirty="0" smtClean="0"/>
              <a:t>The </a:t>
            </a:r>
            <a:r>
              <a:rPr lang="en-US" sz="2000" dirty="0"/>
              <a:t>patent application backlog;</a:t>
            </a:r>
          </a:p>
          <a:p>
            <a:pPr marL="742950" lvl="1" indent="-285750">
              <a:buFont typeface="Arial" panose="020B0604020202020204" pitchFamily="34" charset="0"/>
              <a:buChar char="•"/>
            </a:pPr>
            <a:r>
              <a:rPr lang="en-US" sz="2000" dirty="0" smtClean="0"/>
              <a:t>New incoming requests </a:t>
            </a:r>
            <a:r>
              <a:rPr lang="en-US" sz="2000" dirty="0"/>
              <a:t>for products and services (applications</a:t>
            </a:r>
            <a:r>
              <a:rPr lang="en-US" sz="2000" dirty="0" smtClean="0"/>
              <a:t>);</a:t>
            </a:r>
            <a:endParaRPr lang="en-US" sz="2000" dirty="0"/>
          </a:p>
          <a:p>
            <a:pPr marL="742950" lvl="1" indent="-285750">
              <a:buFont typeface="Arial" panose="020B0604020202020204" pitchFamily="34" charset="0"/>
              <a:buChar char="•"/>
            </a:pPr>
            <a:r>
              <a:rPr lang="en-US" sz="2000" dirty="0" smtClean="0"/>
              <a:t>The </a:t>
            </a:r>
            <a:r>
              <a:rPr lang="en-US" sz="2000" dirty="0"/>
              <a:t>budgetary requirements (prospective aggregate costs) necessary </a:t>
            </a:r>
            <a:r>
              <a:rPr lang="en-US" sz="2000" dirty="0" smtClean="0"/>
              <a:t>to address </a:t>
            </a:r>
            <a:r>
              <a:rPr lang="en-US" sz="2000" dirty="0"/>
              <a:t>the existing and incoming workload;</a:t>
            </a:r>
          </a:p>
          <a:p>
            <a:pPr marL="742950" lvl="1" indent="-285750">
              <a:buFont typeface="Arial" panose="020B0604020202020204" pitchFamily="34" charset="0"/>
              <a:buChar char="•"/>
            </a:pPr>
            <a:r>
              <a:rPr lang="en-US" sz="2000" dirty="0" smtClean="0"/>
              <a:t>Fees </a:t>
            </a:r>
            <a:r>
              <a:rPr lang="en-US" sz="2000" dirty="0"/>
              <a:t>and </a:t>
            </a:r>
            <a:r>
              <a:rPr lang="en-US" sz="2000" dirty="0" smtClean="0"/>
              <a:t>other funding </a:t>
            </a:r>
            <a:r>
              <a:rPr lang="en-US" sz="2000" dirty="0"/>
              <a:t>used to offset the cost of operations; and</a:t>
            </a:r>
          </a:p>
          <a:p>
            <a:pPr marL="742950" lvl="1" indent="-285750">
              <a:buFont typeface="Arial" panose="020B0604020202020204" pitchFamily="34" charset="0"/>
              <a:buChar char="•"/>
            </a:pPr>
            <a:r>
              <a:rPr lang="en-US" sz="2000" dirty="0" smtClean="0"/>
              <a:t>The </a:t>
            </a:r>
            <a:r>
              <a:rPr lang="en-US" sz="2000" dirty="0"/>
              <a:t>cost drivers in the form of performance targets and commitments</a:t>
            </a:r>
            <a:r>
              <a:rPr lang="en-US" sz="2000" dirty="0" smtClean="0"/>
              <a:t>.</a:t>
            </a:r>
          </a:p>
          <a:p>
            <a:pPr marL="285750" indent="-285750">
              <a:spcBef>
                <a:spcPts val="600"/>
              </a:spcBef>
              <a:buFont typeface="Arial" panose="020B0604020202020204" pitchFamily="34" charset="0"/>
              <a:buChar char="•"/>
            </a:pPr>
            <a:r>
              <a:rPr lang="en-US" sz="2000" dirty="0" smtClean="0"/>
              <a:t>USPTO </a:t>
            </a:r>
            <a:r>
              <a:rPr lang="en-US" sz="2000" dirty="0"/>
              <a:t>has a backlog of unexamined patent applications in inventory and over a half million more applications arrive each year.</a:t>
            </a:r>
          </a:p>
          <a:p>
            <a:pPr marL="285750" indent="-285750">
              <a:spcBef>
                <a:spcPts val="600"/>
              </a:spcBef>
              <a:buFont typeface="Arial" panose="020B0604020202020204" pitchFamily="34" charset="0"/>
              <a:buChar char="•"/>
            </a:pPr>
            <a:r>
              <a:rPr lang="en-US" sz="2000" dirty="0"/>
              <a:t>The USPTO has committed to examine these applications within a certain </a:t>
            </a:r>
            <a:r>
              <a:rPr lang="en-US" sz="2000" dirty="0" smtClean="0"/>
              <a:t>timeframe.</a:t>
            </a:r>
            <a:endParaRPr lang="en-US" sz="2000" dirty="0"/>
          </a:p>
          <a:p>
            <a:pPr marL="742950" lvl="1" indent="-285750">
              <a:buFont typeface="Arial" panose="020B0604020202020204" pitchFamily="34" charset="0"/>
              <a:buChar char="•"/>
            </a:pPr>
            <a:r>
              <a:rPr lang="en-US" sz="2000" dirty="0"/>
              <a:t>Achieving these targets facilitates issued patents in the marketplace to increase commercialization, thereby, helping the economy and creating jobs.</a:t>
            </a:r>
          </a:p>
          <a:p>
            <a:endParaRPr lang="en-US" sz="1400" dirty="0"/>
          </a:p>
        </p:txBody>
      </p:sp>
    </p:spTree>
    <p:extLst>
      <p:ext uri="{BB962C8B-B14F-4D97-AF65-F5344CB8AC3E}">
        <p14:creationId xmlns:p14="http://schemas.microsoft.com/office/powerpoint/2010/main" val="1154516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smtClean="0"/>
              <a:t>Appendix H </a:t>
            </a:r>
            <a:br>
              <a:rPr lang="en-US" dirty="0" smtClean="0"/>
            </a:br>
            <a:r>
              <a:rPr lang="en-US" dirty="0" smtClean="0"/>
              <a:t/>
            </a:r>
            <a:br>
              <a:rPr lang="en-US" dirty="0" smtClean="0"/>
            </a:br>
            <a:r>
              <a:rPr lang="en-US" dirty="0" smtClean="0"/>
              <a:t>Small and Micro Entity Fee</a:t>
            </a:r>
            <a:br>
              <a:rPr lang="en-US" dirty="0" smtClean="0"/>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70</a:t>
            </a:fld>
            <a:endParaRPr lang="en-US" dirty="0"/>
          </a:p>
        </p:txBody>
      </p:sp>
      <p:sp>
        <p:nvSpPr>
          <p:cNvPr id="4" name="Rectangle 3"/>
          <p:cNvSpPr/>
          <p:nvPr/>
        </p:nvSpPr>
        <p:spPr>
          <a:xfrm>
            <a:off x="133350" y="727414"/>
            <a:ext cx="8763000" cy="3908762"/>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H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Small and Micro Entity Fee</a:t>
            </a:r>
          </a:p>
          <a:p>
            <a:pPr algn="ct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smtClean="0"/>
              <a:t>The </a:t>
            </a:r>
            <a:r>
              <a:rPr lang="en-US" dirty="0"/>
              <a:t>information included in this appendix provides an overview of the fees eligible for small and micro entity </a:t>
            </a:r>
            <a:r>
              <a:rPr lang="en-US" dirty="0" smtClean="0"/>
              <a:t>discounts.</a:t>
            </a:r>
            <a:endParaRPr lang="en-US" sz="500" dirty="0"/>
          </a:p>
          <a:p>
            <a:pPr>
              <a:lnSpc>
                <a:spcPct val="80000"/>
              </a:lnSpc>
            </a:pPr>
            <a:endParaRPr lang="en-US" sz="500" dirty="0"/>
          </a:p>
          <a:p>
            <a:pPr>
              <a:lnSpc>
                <a:spcPct val="80000"/>
              </a:lnSpc>
            </a:pPr>
            <a:r>
              <a:rPr lang="en-US" dirty="0"/>
              <a:t>A complete listing of small and micro entity fees can be found </a:t>
            </a:r>
            <a:r>
              <a:rPr lang="en-US" dirty="0" smtClean="0"/>
              <a:t>in</a:t>
            </a:r>
            <a:r>
              <a:rPr lang="en-US" dirty="0"/>
              <a:t> </a:t>
            </a:r>
            <a:r>
              <a:rPr lang="en-US" i="1" dirty="0" smtClean="0"/>
              <a:t>Table </a:t>
            </a:r>
            <a:r>
              <a:rPr lang="en-US" i="1" dirty="0"/>
              <a:t>of Patent Fee </a:t>
            </a:r>
            <a:r>
              <a:rPr lang="en-US" i="1" dirty="0" smtClean="0"/>
              <a:t>Adjustments</a:t>
            </a:r>
            <a:r>
              <a:rPr lang="en-US" dirty="0"/>
              <a:t>.</a:t>
            </a:r>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9476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072"/>
            <a:ext cx="8229600" cy="884058"/>
          </a:xfrm>
        </p:spPr>
        <p:txBody>
          <a:bodyPr>
            <a:normAutofit/>
          </a:bodyPr>
          <a:lstStyle/>
          <a:p>
            <a:r>
              <a:rPr lang="en-US" sz="3600" dirty="0" smtClean="0"/>
              <a:t>Small and Micro Entity Fees</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71</a:t>
            </a:fld>
            <a:endParaRPr lang="en-US" dirty="0"/>
          </a:p>
        </p:txBody>
      </p:sp>
      <p:sp>
        <p:nvSpPr>
          <p:cNvPr id="4" name="Content Placeholder 3"/>
          <p:cNvSpPr txBox="1">
            <a:spLocks/>
          </p:cNvSpPr>
          <p:nvPr/>
        </p:nvSpPr>
        <p:spPr>
          <a:xfrm>
            <a:off x="457200" y="1000125"/>
            <a:ext cx="8467725" cy="447220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The small entity fee discount of 50% is applied to all statutory fees outlined in 35 U.S.C. § 41(a) and (b) for those who qualify as a “small business concern” as defined under section 3 of the Small Business Act.</a:t>
            </a:r>
          </a:p>
          <a:p>
            <a:r>
              <a:rPr lang="en-US" sz="1800" dirty="0"/>
              <a:t>For a micro entity, the definition is specific to an “</a:t>
            </a:r>
            <a:r>
              <a:rPr lang="en-US" sz="1800" dirty="0" smtClean="0"/>
              <a:t>applicant;” </a:t>
            </a:r>
            <a:r>
              <a:rPr lang="en-US" sz="1800" dirty="0"/>
              <a:t>therefore, the micro entity fee discount of 75% is only eligible for fees paid by the applicant/owner.  Fees paid by a third party are not eligible for the micro entity discount</a:t>
            </a:r>
            <a:r>
              <a:rPr lang="en-US" sz="1800" dirty="0" smtClean="0"/>
              <a:t>.</a:t>
            </a:r>
            <a:endParaRPr lang="en-US" sz="1800" dirty="0"/>
          </a:p>
          <a:p>
            <a:r>
              <a:rPr lang="en-US" sz="1800" dirty="0" smtClean="0"/>
              <a:t>A small entity fee discount can apply whether the party paying the fee is the applicant/owner or a third party.</a:t>
            </a:r>
          </a:p>
          <a:p>
            <a:r>
              <a:rPr lang="en-US" sz="1800" dirty="0" smtClean="0"/>
              <a:t>Both entities, when meeting their respective definitions, will receive a 50% discount for small entities and a 75% discount for micro entities on all fees set or adjusted in the proposed fee schedule for “filing, searching, examining, issuing, appealing, and maintaining patent applications and patents.”</a:t>
            </a:r>
          </a:p>
          <a:p>
            <a:r>
              <a:rPr lang="en-US" sz="1800" dirty="0" smtClean="0"/>
              <a:t>For purposes of forecasting aggregate revenue, each fee has a different small and micro entity estimate dependent on historical actuals and current trends.</a:t>
            </a:r>
          </a:p>
        </p:txBody>
      </p:sp>
    </p:spTree>
    <p:extLst>
      <p:ext uri="{BB962C8B-B14F-4D97-AF65-F5344CB8AC3E}">
        <p14:creationId xmlns:p14="http://schemas.microsoft.com/office/powerpoint/2010/main" val="758893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22"/>
            <a:ext cx="8229600" cy="884058"/>
          </a:xfrm>
        </p:spPr>
        <p:txBody>
          <a:bodyPr>
            <a:normAutofit/>
          </a:bodyPr>
          <a:lstStyle/>
          <a:p>
            <a:r>
              <a:rPr lang="en-US" sz="3600" dirty="0" smtClean="0"/>
              <a:t>Small and Micro Entity Fees (cont.)</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72</a:t>
            </a:fld>
            <a:endParaRPr lang="en-US" dirty="0"/>
          </a:p>
        </p:txBody>
      </p:sp>
      <p:sp>
        <p:nvSpPr>
          <p:cNvPr id="4" name="Content Placeholder 3"/>
          <p:cNvSpPr txBox="1">
            <a:spLocks/>
          </p:cNvSpPr>
          <p:nvPr/>
        </p:nvSpPr>
        <p:spPr>
          <a:xfrm>
            <a:off x="520505" y="990600"/>
            <a:ext cx="8299644" cy="29202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For filing, search, and examination of a </a:t>
            </a:r>
            <a:r>
              <a:rPr lang="en-US" sz="1600" dirty="0"/>
              <a:t>p</a:t>
            </a:r>
            <a:r>
              <a:rPr lang="en-US" sz="1600" dirty="0" smtClean="0"/>
              <a:t>atent application in FY 2017, 67.6% of applicants paid the large entity fees, 26.8</a:t>
            </a:r>
            <a:r>
              <a:rPr lang="en-US" sz="1600" dirty="0"/>
              <a:t>% </a:t>
            </a:r>
            <a:r>
              <a:rPr lang="en-US" sz="1600" dirty="0" smtClean="0"/>
              <a:t>paid the small </a:t>
            </a:r>
            <a:r>
              <a:rPr lang="en-US" sz="1600" dirty="0"/>
              <a:t>entity </a:t>
            </a:r>
            <a:r>
              <a:rPr lang="en-US" sz="1600" dirty="0" smtClean="0"/>
              <a:t>fees, and 5.6% paid the micro entity fees.</a:t>
            </a:r>
          </a:p>
          <a:p>
            <a:r>
              <a:rPr lang="en-US" sz="1600" dirty="0" smtClean="0"/>
              <a:t>For patent applications issued in FY 2017, 75.9% paid the large entity issue fee, 21.2% paid the small entity fee, and 2.8% paid the small entity fee.</a:t>
            </a:r>
          </a:p>
          <a:p>
            <a:r>
              <a:rPr lang="en-US" sz="1600" dirty="0" smtClean="0"/>
              <a:t>Of fees paid to the PTAB for filing a notice of appeal in FY 2017, 75.3% paid the large entity fee, 22.8% paid the small entity fee, and 1.9% paid the micro entity fee.  For Forwarding an Appeal to the Board in FY 2017, 80.1% paid the large entity fee, 18.1% paid the small entity fee, and 1.8% paid the micro entity fee.</a:t>
            </a:r>
          </a:p>
          <a:p>
            <a:r>
              <a:rPr lang="en-US" sz="1600" dirty="0" smtClean="0"/>
              <a:t>Patent maintenance fees by stage and fee paid:</a:t>
            </a:r>
          </a:p>
          <a:p>
            <a:endParaRPr lang="en-US" sz="1600" dirty="0" smtClean="0"/>
          </a:p>
        </p:txBody>
      </p:sp>
      <p:graphicFrame>
        <p:nvGraphicFramePr>
          <p:cNvPr id="5" name="Table 4" title="Small And Micro Entities "/>
          <p:cNvGraphicFramePr>
            <a:graphicFrameLocks noGrp="1"/>
          </p:cNvGraphicFramePr>
          <p:nvPr>
            <p:extLst>
              <p:ext uri="{D42A27DB-BD31-4B8C-83A1-F6EECF244321}">
                <p14:modId xmlns:p14="http://schemas.microsoft.com/office/powerpoint/2010/main" val="4262847220"/>
              </p:ext>
            </p:extLst>
          </p:nvPr>
        </p:nvGraphicFramePr>
        <p:xfrm>
          <a:off x="881360" y="3878262"/>
          <a:ext cx="7577934" cy="1419226"/>
        </p:xfrm>
        <a:graphic>
          <a:graphicData uri="http://schemas.openxmlformats.org/drawingml/2006/table">
            <a:tbl>
              <a:tblPr firstRow="1">
                <a:tableStyleId>{5C22544A-7EE6-4342-B048-85BDC9FD1C3A}</a:tableStyleId>
              </a:tblPr>
              <a:tblGrid>
                <a:gridCol w="2294361">
                  <a:extLst>
                    <a:ext uri="{9D8B030D-6E8A-4147-A177-3AD203B41FA5}">
                      <a16:colId xmlns:a16="http://schemas.microsoft.com/office/drawing/2014/main" val="20000"/>
                    </a:ext>
                  </a:extLst>
                </a:gridCol>
                <a:gridCol w="1761191">
                  <a:extLst>
                    <a:ext uri="{9D8B030D-6E8A-4147-A177-3AD203B41FA5}">
                      <a16:colId xmlns:a16="http://schemas.microsoft.com/office/drawing/2014/main" val="20001"/>
                    </a:ext>
                  </a:extLst>
                </a:gridCol>
                <a:gridCol w="1761191">
                  <a:extLst>
                    <a:ext uri="{9D8B030D-6E8A-4147-A177-3AD203B41FA5}">
                      <a16:colId xmlns:a16="http://schemas.microsoft.com/office/drawing/2014/main" val="20002"/>
                    </a:ext>
                  </a:extLst>
                </a:gridCol>
                <a:gridCol w="1761191">
                  <a:extLst>
                    <a:ext uri="{9D8B030D-6E8A-4147-A177-3AD203B41FA5}">
                      <a16:colId xmlns:a16="http://schemas.microsoft.com/office/drawing/2014/main" val="20003"/>
                    </a:ext>
                  </a:extLst>
                </a:gridCol>
              </a:tblGrid>
              <a:tr h="427732">
                <a:tc>
                  <a:txBody>
                    <a:bodyPr/>
                    <a:lstStyle/>
                    <a:p>
                      <a:pPr algn="l" fontAlgn="b"/>
                      <a:endParaRPr lang="en-US" sz="1400" b="0" i="0" u="none" strike="noStrike" dirty="0">
                        <a:solidFill>
                          <a:srgbClr val="000000"/>
                        </a:solidFill>
                        <a:effectLst/>
                        <a:latin typeface="Calibri"/>
                      </a:endParaRPr>
                    </a:p>
                  </a:txBody>
                  <a:tcPr marL="0" marR="0" marT="0" marB="0" anchor="b">
                    <a:lnB w="381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rPr>
                        <a:t>Large</a:t>
                      </a:r>
                      <a:endParaRPr lang="en-US" sz="1600" b="1" i="0" u="none" strike="noStrike" dirty="0">
                        <a:solidFill>
                          <a:schemeClr val="bg1"/>
                        </a:solidFill>
                        <a:effectLst/>
                        <a:latin typeface="Calibri"/>
                      </a:endParaRPr>
                    </a:p>
                  </a:txBody>
                  <a:tcPr marL="0" marR="0" marT="0" marB="0" anchor="b">
                    <a:lnB w="381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rPr>
                        <a:t>Small</a:t>
                      </a:r>
                      <a:endParaRPr lang="en-US" sz="1600" b="1" i="0" u="none" strike="noStrike" dirty="0">
                        <a:solidFill>
                          <a:schemeClr val="bg1"/>
                        </a:solidFill>
                        <a:effectLst/>
                        <a:latin typeface="Calibri"/>
                      </a:endParaRPr>
                    </a:p>
                  </a:txBody>
                  <a:tcPr marL="0" marR="0" marT="0" marB="0" anchor="b">
                    <a:lnB w="381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600" b="1" u="none" strike="noStrike" dirty="0">
                          <a:solidFill>
                            <a:schemeClr val="bg1"/>
                          </a:solidFill>
                          <a:effectLst/>
                        </a:rPr>
                        <a:t>Micro</a:t>
                      </a:r>
                      <a:endParaRPr lang="en-US" sz="1600" b="1" i="0" u="none" strike="noStrike" dirty="0">
                        <a:solidFill>
                          <a:schemeClr val="bg1"/>
                        </a:solidFill>
                        <a:effectLst/>
                        <a:latin typeface="Calibri"/>
                      </a:endParaRPr>
                    </a:p>
                  </a:txBody>
                  <a:tcPr marL="0" marR="0" marT="0" marB="0" anchor="b">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0498">
                <a:tc>
                  <a:txBody>
                    <a:bodyPr/>
                    <a:lstStyle/>
                    <a:p>
                      <a:pPr algn="ctr" fontAlgn="b"/>
                      <a:r>
                        <a:rPr lang="en-US" sz="1400" b="1" u="none" strike="noStrike" dirty="0" smtClean="0">
                          <a:solidFill>
                            <a:schemeClr val="bg1"/>
                          </a:solidFill>
                          <a:effectLst/>
                        </a:rPr>
                        <a:t>First Stage </a:t>
                      </a:r>
                      <a:endParaRPr lang="en-US" sz="1400" b="1" i="0" u="none" strike="noStrike" dirty="0">
                        <a:solidFill>
                          <a:schemeClr val="bg1"/>
                        </a:solidFill>
                        <a:effectLst/>
                        <a:latin typeface="Calibri"/>
                      </a:endParaRPr>
                    </a:p>
                  </a:txBody>
                  <a:tcPr marL="0" marR="0" marT="0" marB="0" anchor="b">
                    <a:lnT w="38100" cap="flat" cmpd="sng" algn="ctr">
                      <a:solidFill>
                        <a:schemeClr val="bg1"/>
                      </a:solidFill>
                      <a:prstDash val="solid"/>
                      <a:round/>
                      <a:headEnd type="none" w="med" len="med"/>
                      <a:tailEnd type="none" w="med" len="med"/>
                    </a:lnT>
                    <a:solidFill>
                      <a:schemeClr val="accent1"/>
                    </a:solidFill>
                  </a:tcPr>
                </a:tc>
                <a:tc>
                  <a:txBody>
                    <a:bodyPr/>
                    <a:lstStyle/>
                    <a:p>
                      <a:pPr algn="ctr" fontAlgn="b"/>
                      <a:r>
                        <a:rPr lang="en-US" sz="1400" b="0" i="0" u="none" strike="noStrike" dirty="0" smtClean="0">
                          <a:effectLst/>
                          <a:latin typeface="Arial" panose="020B0604020202020204" pitchFamily="34" charset="0"/>
                        </a:rPr>
                        <a:t>81.0%</a:t>
                      </a:r>
                      <a:endParaRPr lang="en-US" sz="1400" b="0" i="0" u="none" strike="noStrike" dirty="0">
                        <a:effectLst/>
                        <a:latin typeface="Arial" panose="020B0604020202020204" pitchFamily="34" charset="0"/>
                      </a:endParaRPr>
                    </a:p>
                  </a:txBody>
                  <a:tcPr marL="9525" marR="9525" marT="9525" marB="0" anchor="b">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17.7%</a:t>
                      </a:r>
                      <a:endParaRPr lang="en-US" sz="1400" b="0" i="0" u="none" strike="noStrike" dirty="0">
                        <a:effectLst/>
                        <a:latin typeface="Arial" panose="020B0604020202020204" pitchFamily="34" charset="0"/>
                      </a:endParaRPr>
                    </a:p>
                  </a:txBody>
                  <a:tcPr marL="9525" marR="9525" marT="9525" marB="0" anchor="b">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1.4%</a:t>
                      </a:r>
                      <a:endParaRPr lang="en-US" sz="1400" b="0" i="0" u="none" strike="noStrike" dirty="0">
                        <a:effectLst/>
                        <a:latin typeface="Arial" panose="020B0604020202020204" pitchFamily="34" charset="0"/>
                      </a:endParaRPr>
                    </a:p>
                  </a:txBody>
                  <a:tcPr marL="9525" marR="9525" marT="9525" marB="0" anchor="b">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330498">
                <a:tc>
                  <a:txBody>
                    <a:bodyPr/>
                    <a:lstStyle/>
                    <a:p>
                      <a:pPr algn="ctr" fontAlgn="b"/>
                      <a:r>
                        <a:rPr lang="en-US" sz="1400" b="1" u="none" strike="noStrike" dirty="0" smtClean="0">
                          <a:solidFill>
                            <a:schemeClr val="bg1"/>
                          </a:solidFill>
                          <a:effectLst/>
                        </a:rPr>
                        <a:t>Second Stage </a:t>
                      </a:r>
                      <a:endParaRPr lang="en-US" sz="1400" b="1" i="0" u="none" strike="noStrike" dirty="0">
                        <a:solidFill>
                          <a:schemeClr val="bg1"/>
                        </a:solidFill>
                        <a:effectLst/>
                        <a:latin typeface="Calibri"/>
                      </a:endParaRPr>
                    </a:p>
                  </a:txBody>
                  <a:tcPr marL="0" marR="0" marT="0" marB="0" anchor="b">
                    <a:solidFill>
                      <a:schemeClr val="accent1"/>
                    </a:solidFill>
                  </a:tcPr>
                </a:tc>
                <a:tc>
                  <a:txBody>
                    <a:bodyPr/>
                    <a:lstStyle/>
                    <a:p>
                      <a:pPr algn="ctr" fontAlgn="b"/>
                      <a:r>
                        <a:rPr lang="en-US" sz="1400" b="0" i="0" u="none" strike="noStrike" dirty="0" smtClean="0">
                          <a:effectLst/>
                          <a:latin typeface="Arial" panose="020B0604020202020204" pitchFamily="34" charset="0"/>
                        </a:rPr>
                        <a:t>84.8%</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14.4%</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0.8%</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2"/>
                  </a:ext>
                </a:extLst>
              </a:tr>
              <a:tr h="330498">
                <a:tc>
                  <a:txBody>
                    <a:bodyPr/>
                    <a:lstStyle/>
                    <a:p>
                      <a:pPr algn="ctr" fontAlgn="b"/>
                      <a:r>
                        <a:rPr lang="en-US" sz="1400" b="1" u="none" strike="noStrike" dirty="0" smtClean="0">
                          <a:solidFill>
                            <a:schemeClr val="bg1"/>
                          </a:solidFill>
                          <a:effectLst/>
                        </a:rPr>
                        <a:t>Third Stage </a:t>
                      </a:r>
                      <a:endParaRPr lang="en-US" sz="1400" b="1" i="0" u="none" strike="noStrike" dirty="0">
                        <a:solidFill>
                          <a:schemeClr val="bg1"/>
                        </a:solidFill>
                        <a:effectLst/>
                        <a:latin typeface="Calibri"/>
                      </a:endParaRPr>
                    </a:p>
                  </a:txBody>
                  <a:tcPr marL="0" marR="0" marT="0" marB="0" anchor="b">
                    <a:solidFill>
                      <a:schemeClr val="accent1"/>
                    </a:solidFill>
                  </a:tcPr>
                </a:tc>
                <a:tc>
                  <a:txBody>
                    <a:bodyPr/>
                    <a:lstStyle/>
                    <a:p>
                      <a:pPr algn="ctr" fontAlgn="b"/>
                      <a:r>
                        <a:rPr lang="en-US" sz="1400" b="0" i="0" u="none" strike="noStrike" dirty="0" smtClean="0">
                          <a:effectLst/>
                          <a:latin typeface="Arial" panose="020B0604020202020204" pitchFamily="34" charset="0"/>
                        </a:rPr>
                        <a:t>85.7%</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13.5%</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tc>
                  <a:txBody>
                    <a:bodyPr/>
                    <a:lstStyle/>
                    <a:p>
                      <a:pPr algn="ctr" fontAlgn="b"/>
                      <a:r>
                        <a:rPr lang="en-US" sz="1400" b="0" i="0" u="none" strike="noStrike" dirty="0" smtClean="0">
                          <a:effectLst/>
                          <a:latin typeface="Arial" panose="020B0604020202020204" pitchFamily="34" charset="0"/>
                        </a:rPr>
                        <a:t>0.8%</a:t>
                      </a:r>
                      <a:endParaRPr lang="en-US" sz="1400" b="0" i="0" u="none" strike="noStrike" dirty="0">
                        <a:effectLst/>
                        <a:latin typeface="Arial" panose="020B06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2813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I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Elasticity Assumptions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73</a:t>
            </a:fld>
            <a:endParaRPr lang="en-US" dirty="0"/>
          </a:p>
        </p:txBody>
      </p:sp>
      <p:sp>
        <p:nvSpPr>
          <p:cNvPr id="4" name="Rectangle 3"/>
          <p:cNvSpPr/>
          <p:nvPr/>
        </p:nvSpPr>
        <p:spPr>
          <a:xfrm>
            <a:off x="133350" y="727414"/>
            <a:ext cx="8763000" cy="3404009"/>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I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Elasticity Assumptions</a:t>
            </a:r>
          </a:p>
          <a:p>
            <a:pPr algn="ct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a:t>The information included in this appendix describes elasticity and the information used to estimate the impact on demand associated with the </a:t>
            </a:r>
            <a:r>
              <a:rPr lang="en-US" dirty="0" smtClean="0"/>
              <a:t>proposed fee </a:t>
            </a:r>
            <a:r>
              <a:rPr lang="en-US" dirty="0"/>
              <a:t>changes.</a:t>
            </a:r>
            <a:endParaRPr lang="en-US" sz="500" dirty="0"/>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3500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42"/>
            <a:ext cx="8229600" cy="884058"/>
          </a:xfrm>
        </p:spPr>
        <p:txBody>
          <a:bodyPr>
            <a:normAutofit/>
          </a:bodyPr>
          <a:lstStyle/>
          <a:p>
            <a:r>
              <a:rPr lang="en-US" sz="3600" dirty="0" smtClean="0"/>
              <a:t>Elasticity</a:t>
            </a:r>
            <a:endParaRPr lang="en-US" sz="3600" dirty="0"/>
          </a:p>
        </p:txBody>
      </p:sp>
      <p:sp>
        <p:nvSpPr>
          <p:cNvPr id="3" name="Slide Number Placeholder 2"/>
          <p:cNvSpPr>
            <a:spLocks noGrp="1"/>
          </p:cNvSpPr>
          <p:nvPr>
            <p:ph type="sldNum" sz="quarter" idx="12"/>
          </p:nvPr>
        </p:nvSpPr>
        <p:spPr/>
        <p:txBody>
          <a:bodyPr/>
          <a:lstStyle/>
          <a:p>
            <a:fld id="{92DA454B-C859-4892-B9FA-68B588C9F547}" type="slidenum">
              <a:rPr lang="en-US" smtClean="0"/>
              <a:t>74</a:t>
            </a:fld>
            <a:endParaRPr lang="en-US" dirty="0"/>
          </a:p>
        </p:txBody>
      </p:sp>
      <p:sp>
        <p:nvSpPr>
          <p:cNvPr id="5" name="Content Placeholder 3"/>
          <p:cNvSpPr txBox="1">
            <a:spLocks/>
          </p:cNvSpPr>
          <p:nvPr/>
        </p:nvSpPr>
        <p:spPr>
          <a:xfrm>
            <a:off x="457200" y="838261"/>
            <a:ext cx="8458200" cy="4800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Elasticity is a measurement of how sensitive fee payers are to fee changes.</a:t>
            </a:r>
          </a:p>
          <a:p>
            <a:pPr lvl="1">
              <a:buFont typeface="Arial" panose="020B0604020202020204" pitchFamily="34" charset="0"/>
              <a:buChar char="•"/>
            </a:pPr>
            <a:r>
              <a:rPr lang="en-US" sz="1800" dirty="0" smtClean="0"/>
              <a:t>If elasticity is low enough (meaning demand is </a:t>
            </a:r>
            <a:r>
              <a:rPr lang="en-US" sz="1800" i="1" dirty="0" smtClean="0"/>
              <a:t>inelastic</a:t>
            </a:r>
            <a:r>
              <a:rPr lang="en-US" sz="1800" dirty="0" smtClean="0"/>
              <a:t>), then when fees increase, the decrease in fee payments (demand for product/service) is minor enough that overall revenue increases.</a:t>
            </a:r>
          </a:p>
          <a:p>
            <a:pPr lvl="1">
              <a:buFont typeface="Arial" panose="020B0604020202020204" pitchFamily="34" charset="0"/>
              <a:buChar char="•"/>
            </a:pPr>
            <a:r>
              <a:rPr lang="en-US" sz="1800" dirty="0" smtClean="0"/>
              <a:t>If elasticity is high enough (meaning demand is </a:t>
            </a:r>
            <a:r>
              <a:rPr lang="en-US" sz="1800" i="1" dirty="0" smtClean="0"/>
              <a:t>elastic</a:t>
            </a:r>
            <a:r>
              <a:rPr lang="en-US" sz="1800" dirty="0" smtClean="0"/>
              <a:t>), then increasing fees will result in a more significant decrease in fee payments (demand for product/service) and revenue will decrease overall.</a:t>
            </a:r>
            <a:endParaRPr lang="en-US" sz="800" dirty="0" smtClean="0"/>
          </a:p>
          <a:p>
            <a:pPr lvl="0"/>
            <a:r>
              <a:rPr lang="en-US" sz="1800" dirty="0"/>
              <a:t>A </a:t>
            </a:r>
            <a:r>
              <a:rPr lang="en-US" sz="1800" dirty="0" smtClean="0"/>
              <a:t>previous review </a:t>
            </a:r>
            <a:r>
              <a:rPr lang="en-US" sz="1800" dirty="0"/>
              <a:t>of elasticity </a:t>
            </a:r>
            <a:r>
              <a:rPr lang="en-US" sz="1800" dirty="0" smtClean="0"/>
              <a:t>showed the demand </a:t>
            </a:r>
            <a:r>
              <a:rPr lang="en-US" sz="1800" dirty="0"/>
              <a:t>for USPTO services </a:t>
            </a:r>
            <a:r>
              <a:rPr lang="en-US" sz="1800" dirty="0" smtClean="0"/>
              <a:t>is relatively inelastic.</a:t>
            </a:r>
            <a:r>
              <a:rPr lang="en-US" sz="1800" dirty="0"/>
              <a:t> </a:t>
            </a:r>
            <a:endParaRPr lang="en-US" sz="1800" dirty="0" smtClean="0"/>
          </a:p>
          <a:p>
            <a:pPr lvl="0"/>
            <a:r>
              <a:rPr lang="en-US" sz="1800" dirty="0" smtClean="0"/>
              <a:t>The Office will update the previous study based on the most recent information available.</a:t>
            </a:r>
          </a:p>
          <a:p>
            <a:pPr lvl="0"/>
            <a:r>
              <a:rPr lang="en-US" sz="1800" dirty="0" smtClean="0"/>
              <a:t>For the initial estimates presented here, </a:t>
            </a:r>
            <a:r>
              <a:rPr lang="en-US" sz="1800" dirty="0"/>
              <a:t>the Office </a:t>
            </a:r>
            <a:r>
              <a:rPr lang="en-US" sz="1800" dirty="0" smtClean="0"/>
              <a:t>used a rough assumption about the elasticity of demand for USPTO services.</a:t>
            </a:r>
          </a:p>
          <a:p>
            <a:pPr lvl="0"/>
            <a:r>
              <a:rPr lang="en-US" sz="1800" dirty="0" smtClean="0"/>
              <a:t>More detailed estimates based on the updated study will be used, and discussed in more detail, to accompany a patent fee notice of proposed rulemaking.</a:t>
            </a:r>
          </a:p>
        </p:txBody>
      </p:sp>
    </p:spTree>
    <p:extLst>
      <p:ext uri="{BB962C8B-B14F-4D97-AF65-F5344CB8AC3E}">
        <p14:creationId xmlns:p14="http://schemas.microsoft.com/office/powerpoint/2010/main" val="2549427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a:solidFill>
                  <a:schemeClr val="accent2">
                    <a:lumMod val="75000"/>
                  </a:schemeClr>
                </a:solidFill>
              </a:rPr>
              <a:t>Appendix J </a:t>
            </a:r>
            <a:br>
              <a:rPr lang="en-US" dirty="0">
                <a:solidFill>
                  <a:schemeClr val="accent2">
                    <a:lumMod val="75000"/>
                  </a:schemeClr>
                </a:solidFill>
              </a:rPr>
            </a:br>
            <a:r>
              <a:rPr lang="en-US" sz="2800" dirty="0">
                <a:solidFill>
                  <a:schemeClr val="accent2">
                    <a:lumMod val="75000"/>
                  </a:schemeClr>
                </a:solidFill>
              </a:rPr>
              <a:t/>
            </a:r>
            <a:br>
              <a:rPr lang="en-US" sz="2800" dirty="0">
                <a:solidFill>
                  <a:schemeClr val="accent2">
                    <a:lumMod val="75000"/>
                  </a:schemeClr>
                </a:solidFill>
              </a:rPr>
            </a:br>
            <a:r>
              <a:rPr lang="en-US" dirty="0">
                <a:solidFill>
                  <a:schemeClr val="accent2">
                    <a:lumMod val="75000"/>
                  </a:schemeClr>
                </a:solidFill>
              </a:rPr>
              <a:t>Operating Reserve Assumptions</a:t>
            </a:r>
            <a:br>
              <a:rPr lang="en-US" dirty="0">
                <a:solidFill>
                  <a:schemeClr val="accent2">
                    <a:lumMod val="75000"/>
                  </a:schemeClr>
                </a:solidFill>
              </a:rPr>
            </a:br>
            <a:r>
              <a:rPr lang="en-US" dirty="0">
                <a:solidFill>
                  <a:schemeClr val="accent2">
                    <a:lumMod val="75000"/>
                  </a:schemeClr>
                </a:solidFill>
              </a:rPr>
              <a:t>(Carryover of Fees)</a:t>
            </a:r>
            <a:br>
              <a:rPr lang="en-US" dirty="0">
                <a:solidFill>
                  <a:schemeClr val="accent2">
                    <a:lumMod val="75000"/>
                  </a:schemeClr>
                </a:solidFill>
              </a:rPr>
            </a:br>
            <a:endParaRPr lang="en-US" dirty="0"/>
          </a:p>
        </p:txBody>
      </p:sp>
      <p:sp>
        <p:nvSpPr>
          <p:cNvPr id="3" name="Slide Number Placeholder 2"/>
          <p:cNvSpPr>
            <a:spLocks noGrp="1"/>
          </p:cNvSpPr>
          <p:nvPr>
            <p:ph type="sldNum" sz="quarter" idx="12"/>
          </p:nvPr>
        </p:nvSpPr>
        <p:spPr/>
        <p:txBody>
          <a:bodyPr/>
          <a:lstStyle/>
          <a:p>
            <a:fld id="{92DA454B-C859-4892-B9FA-68B588C9F547}" type="slidenum">
              <a:rPr lang="en-US" smtClean="0"/>
              <a:pPr/>
              <a:t>75</a:t>
            </a:fld>
            <a:endParaRPr lang="en-US" dirty="0"/>
          </a:p>
        </p:txBody>
      </p:sp>
      <p:sp>
        <p:nvSpPr>
          <p:cNvPr id="4" name="Rectangle 3"/>
          <p:cNvSpPr/>
          <p:nvPr/>
        </p:nvSpPr>
        <p:spPr>
          <a:xfrm>
            <a:off x="133350" y="727414"/>
            <a:ext cx="8763000" cy="3699474"/>
          </a:xfrm>
          <a:prstGeom prst="rect">
            <a:avLst/>
          </a:prstGeom>
        </p:spPr>
        <p:txBody>
          <a:bodyPr wrap="square">
            <a:spAutoFit/>
          </a:bodyPr>
          <a:lstStyle/>
          <a:p>
            <a:pPr algn="ctr"/>
            <a:r>
              <a:rPr lang="en-US" sz="4000" b="1" dirty="0">
                <a:solidFill>
                  <a:schemeClr val="accent2">
                    <a:lumMod val="75000"/>
                  </a:schemeClr>
                </a:solidFill>
              </a:rPr>
              <a:t>Appendix </a:t>
            </a:r>
            <a:r>
              <a:rPr lang="en-US" sz="4000" b="1" dirty="0" smtClean="0">
                <a:solidFill>
                  <a:schemeClr val="accent2">
                    <a:lumMod val="75000"/>
                  </a:schemeClr>
                </a:solidFill>
              </a:rPr>
              <a:t>J </a:t>
            </a:r>
          </a:p>
          <a:p>
            <a:pPr algn="ctr"/>
            <a:endParaRPr lang="en-US" sz="2400" b="1" dirty="0" smtClean="0">
              <a:solidFill>
                <a:schemeClr val="accent2">
                  <a:lumMod val="75000"/>
                </a:schemeClr>
              </a:solidFill>
            </a:endParaRPr>
          </a:p>
          <a:p>
            <a:pPr algn="ctr"/>
            <a:r>
              <a:rPr lang="en-US" sz="4000" b="1" dirty="0" smtClean="0">
                <a:solidFill>
                  <a:schemeClr val="accent2">
                    <a:lumMod val="75000"/>
                  </a:schemeClr>
                </a:solidFill>
              </a:rPr>
              <a:t>Operating Reserve Assumptions</a:t>
            </a:r>
          </a:p>
          <a:p>
            <a:pPr algn="ctr"/>
            <a:r>
              <a:rPr lang="en-US" sz="4000" b="1" dirty="0" smtClean="0">
                <a:solidFill>
                  <a:schemeClr val="accent2">
                    <a:lumMod val="75000"/>
                  </a:schemeClr>
                </a:solidFill>
              </a:rPr>
              <a:t>(Carryover of Fees)</a:t>
            </a:r>
            <a:endParaRPr lang="en-US" sz="4000" b="1" dirty="0">
              <a:solidFill>
                <a:schemeClr val="accent2">
                  <a:lumMod val="75000"/>
                </a:schemeClr>
              </a:solidFill>
            </a:endParaRPr>
          </a:p>
          <a:p>
            <a:pPr algn="ctr"/>
            <a:endParaRPr lang="en-US" sz="1000" dirty="0" smtClean="0"/>
          </a:p>
          <a:p>
            <a:endParaRPr lang="en-US" dirty="0"/>
          </a:p>
          <a:p>
            <a:pPr>
              <a:lnSpc>
                <a:spcPct val="80000"/>
              </a:lnSpc>
            </a:pPr>
            <a:endParaRPr lang="en-US" dirty="0" smtClean="0"/>
          </a:p>
          <a:p>
            <a:pPr>
              <a:lnSpc>
                <a:spcPct val="80000"/>
              </a:lnSpc>
            </a:pPr>
            <a:r>
              <a:rPr lang="en-US" dirty="0"/>
              <a:t>The information included in this appendix provides more details on rationale, purpose, and size determination of the USPTO operating reserve used to carry over unspent fees into future years.</a:t>
            </a:r>
            <a:endParaRPr lang="en-US" sz="500" dirty="0"/>
          </a:p>
        </p:txBody>
      </p:sp>
      <p:cxnSp>
        <p:nvCxnSpPr>
          <p:cNvPr id="6" name="Straight Connector 5" title="Decorative line "/>
          <p:cNvCxnSpPr/>
          <p:nvPr/>
        </p:nvCxnSpPr>
        <p:spPr>
          <a:xfrm flipV="1">
            <a:off x="133350" y="3190875"/>
            <a:ext cx="8763000" cy="5715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570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51219"/>
            <a:ext cx="8582025" cy="884058"/>
          </a:xfrm>
        </p:spPr>
        <p:txBody>
          <a:bodyPr>
            <a:noAutofit/>
          </a:bodyPr>
          <a:lstStyle/>
          <a:p>
            <a:r>
              <a:rPr lang="en-US" sz="3600" dirty="0" smtClean="0"/>
              <a:t>Operating Reserve – Definition and Purpose</a:t>
            </a:r>
            <a:endParaRPr lang="en-US" sz="3600" dirty="0"/>
          </a:p>
        </p:txBody>
      </p:sp>
      <p:sp>
        <p:nvSpPr>
          <p:cNvPr id="5" name="Content Placeholder 4"/>
          <p:cNvSpPr>
            <a:spLocks noGrp="1"/>
          </p:cNvSpPr>
          <p:nvPr>
            <p:ph idx="1"/>
          </p:nvPr>
        </p:nvSpPr>
        <p:spPr>
          <a:xfrm>
            <a:off x="506584" y="1342809"/>
            <a:ext cx="8130980" cy="4257891"/>
          </a:xfrm>
        </p:spPr>
        <p:txBody>
          <a:bodyPr>
            <a:noAutofit/>
          </a:bodyPr>
          <a:lstStyle/>
          <a:p>
            <a:pPr marL="0" indent="0">
              <a:buNone/>
            </a:pPr>
            <a:r>
              <a:rPr lang="en-US" sz="1800" dirty="0" smtClean="0"/>
              <a:t>The patent operating reserve is funded from patent fee collections that have been appropriated but unobligated and carried over from the prior year.  </a:t>
            </a:r>
          </a:p>
          <a:p>
            <a:pPr marL="0" indent="0">
              <a:buNone/>
            </a:pPr>
            <a:r>
              <a:rPr lang="en-US" sz="1800" dirty="0" smtClean="0"/>
              <a:t>The operating </a:t>
            </a:r>
            <a:r>
              <a:rPr lang="en-US" sz="1800" dirty="0"/>
              <a:t>r</a:t>
            </a:r>
            <a:r>
              <a:rPr lang="en-US" sz="1800" dirty="0" smtClean="0"/>
              <a:t>eserve </a:t>
            </a:r>
            <a:r>
              <a:rPr lang="en-US" sz="1800" dirty="0"/>
              <a:t>is </a:t>
            </a:r>
            <a:r>
              <a:rPr lang="en-US" sz="1800" dirty="0" smtClean="0"/>
              <a:t>intended </a:t>
            </a:r>
            <a:r>
              <a:rPr lang="en-US" sz="1800" dirty="0"/>
              <a:t>to sustain operations in the </a:t>
            </a:r>
            <a:r>
              <a:rPr lang="en-US" sz="1800" dirty="0" smtClean="0"/>
              <a:t>event </a:t>
            </a:r>
            <a:r>
              <a:rPr lang="en-US" sz="1800" dirty="0"/>
              <a:t>of </a:t>
            </a:r>
            <a:r>
              <a:rPr lang="en-US" sz="1800" dirty="0" smtClean="0"/>
              <a:t>short term lapses in appropriation authority, unanticipated lower fee </a:t>
            </a:r>
            <a:r>
              <a:rPr lang="en-US" sz="1800" dirty="0"/>
              <a:t>collections </a:t>
            </a:r>
            <a:r>
              <a:rPr lang="en-US" sz="1800" dirty="0" smtClean="0"/>
              <a:t>and/or increases </a:t>
            </a:r>
            <a:r>
              <a:rPr lang="en-US" sz="1800" dirty="0"/>
              <a:t>in operating </a:t>
            </a:r>
            <a:r>
              <a:rPr lang="en-US" sz="1800" dirty="0" smtClean="0"/>
              <a:t>expenses or for long term investments.</a:t>
            </a:r>
            <a:endParaRPr lang="en-US" sz="1800" dirty="0"/>
          </a:p>
          <a:p>
            <a:pPr marL="0" indent="0">
              <a:buNone/>
            </a:pPr>
            <a:r>
              <a:rPr lang="en-US" sz="1800" dirty="0"/>
              <a:t>Overall, the operating </a:t>
            </a:r>
            <a:r>
              <a:rPr lang="en-US" sz="1800" dirty="0" smtClean="0"/>
              <a:t>reserve is </a:t>
            </a:r>
            <a:r>
              <a:rPr lang="en-US" sz="1800" dirty="0"/>
              <a:t>intended to:</a:t>
            </a:r>
          </a:p>
          <a:p>
            <a:pPr lvl="1">
              <a:buFont typeface="Arial" panose="020B0604020202020204" pitchFamily="34" charset="0"/>
              <a:buChar char="•"/>
            </a:pPr>
            <a:r>
              <a:rPr lang="en-US" sz="1800" dirty="0" smtClean="0"/>
              <a:t>Improve long-term financial stability and response to immediate and temporary changes.</a:t>
            </a:r>
            <a:endParaRPr lang="en-US" sz="1800" dirty="0"/>
          </a:p>
          <a:p>
            <a:pPr lvl="1">
              <a:buFont typeface="Arial" panose="020B0604020202020204" pitchFamily="34" charset="0"/>
              <a:buChar char="•"/>
            </a:pPr>
            <a:r>
              <a:rPr lang="en-US" sz="1800" dirty="0"/>
              <a:t>Protect against unexpected increases in </a:t>
            </a:r>
            <a:r>
              <a:rPr lang="en-US" sz="1800" dirty="0" smtClean="0"/>
              <a:t>requirements </a:t>
            </a:r>
            <a:r>
              <a:rPr lang="en-US" sz="1800" dirty="0"/>
              <a:t>or unexpected declines in fee </a:t>
            </a:r>
            <a:r>
              <a:rPr lang="en-US" sz="1800" dirty="0" smtClean="0"/>
              <a:t>collections.</a:t>
            </a:r>
          </a:p>
          <a:p>
            <a:pPr lvl="1">
              <a:buFont typeface="Arial" panose="020B0604020202020204" pitchFamily="34" charset="0"/>
              <a:buChar char="•"/>
            </a:pPr>
            <a:r>
              <a:rPr lang="en-US" sz="1800" dirty="0" smtClean="0"/>
              <a:t>Mitigate the risk of a cash flow shortage.</a:t>
            </a:r>
          </a:p>
          <a:p>
            <a:pPr lvl="1">
              <a:buFont typeface="Arial" panose="020B0604020202020204" pitchFamily="34" charset="0"/>
              <a:buChar char="•"/>
            </a:pPr>
            <a:r>
              <a:rPr lang="en-US" sz="1800" dirty="0" smtClean="0"/>
              <a:t>Provide a contingency to minimize the impact of normal fluctuations in fee collections.</a:t>
            </a:r>
            <a:endParaRPr lang="en-US" sz="1800" dirty="0"/>
          </a:p>
        </p:txBody>
      </p:sp>
      <p:sp>
        <p:nvSpPr>
          <p:cNvPr id="2" name="Slide Number Placeholder 1"/>
          <p:cNvSpPr>
            <a:spLocks noGrp="1"/>
          </p:cNvSpPr>
          <p:nvPr>
            <p:ph type="sldNum" sz="quarter" idx="12"/>
          </p:nvPr>
        </p:nvSpPr>
        <p:spPr/>
        <p:txBody>
          <a:bodyPr/>
          <a:lstStyle/>
          <a:p>
            <a:fld id="{92DA454B-C859-4892-B9FA-68B588C9F547}" type="slidenum">
              <a:rPr lang="en-US" smtClean="0"/>
              <a:t>76</a:t>
            </a:fld>
            <a:endParaRPr lang="en-US" dirty="0"/>
          </a:p>
        </p:txBody>
      </p:sp>
    </p:spTree>
    <p:extLst>
      <p:ext uri="{BB962C8B-B14F-4D97-AF65-F5344CB8AC3E}">
        <p14:creationId xmlns:p14="http://schemas.microsoft.com/office/powerpoint/2010/main" val="2699956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Size </a:t>
            </a:r>
            <a:endParaRPr lang="en-US" sz="3600" dirty="0"/>
          </a:p>
        </p:txBody>
      </p:sp>
      <p:sp>
        <p:nvSpPr>
          <p:cNvPr id="3" name="Content Placeholder 2"/>
          <p:cNvSpPr>
            <a:spLocks noGrp="1"/>
          </p:cNvSpPr>
          <p:nvPr>
            <p:ph idx="1"/>
          </p:nvPr>
        </p:nvSpPr>
        <p:spPr/>
        <p:txBody>
          <a:bodyPr>
            <a:normAutofit/>
          </a:bodyPr>
          <a:lstStyle/>
          <a:p>
            <a:r>
              <a:rPr lang="en-US" sz="1800" dirty="0" smtClean="0"/>
              <a:t>The </a:t>
            </a:r>
            <a:r>
              <a:rPr lang="en-US" sz="1800" dirty="0"/>
              <a:t>USPTO will manage the </a:t>
            </a:r>
            <a:r>
              <a:rPr lang="en-US" sz="1800" dirty="0" smtClean="0"/>
              <a:t>patent operating reserve </a:t>
            </a:r>
            <a:r>
              <a:rPr lang="en-US" sz="1800" dirty="0"/>
              <a:t>within a range of acceptable balances.  </a:t>
            </a:r>
            <a:endParaRPr lang="en-US" sz="1800" dirty="0" smtClean="0"/>
          </a:p>
          <a:p>
            <a:pPr lvl="1">
              <a:buFont typeface="Arial" panose="020B0604020202020204" pitchFamily="34" charset="0"/>
              <a:buChar char="•"/>
            </a:pPr>
            <a:r>
              <a:rPr lang="en-US" sz="1800" dirty="0" smtClean="0"/>
              <a:t>The </a:t>
            </a:r>
            <a:r>
              <a:rPr lang="en-US" sz="1800" dirty="0"/>
              <a:t>USPTO </a:t>
            </a:r>
            <a:r>
              <a:rPr lang="en-US" sz="1800" dirty="0" smtClean="0"/>
              <a:t>has defined </a:t>
            </a:r>
            <a:r>
              <a:rPr lang="en-US" sz="1800" dirty="0"/>
              <a:t>an optimal balance and a minimal acceptable balance for </a:t>
            </a:r>
            <a:r>
              <a:rPr lang="en-US" sz="1800" dirty="0" smtClean="0"/>
              <a:t>the patent operating reserve.  </a:t>
            </a:r>
          </a:p>
          <a:p>
            <a:pPr lvl="1">
              <a:buFont typeface="Arial" panose="020B0604020202020204" pitchFamily="34" charset="0"/>
              <a:buChar char="•"/>
            </a:pPr>
            <a:r>
              <a:rPr lang="en-US" sz="1800" dirty="0" smtClean="0"/>
              <a:t>The </a:t>
            </a:r>
            <a:r>
              <a:rPr lang="en-US" sz="1800" dirty="0"/>
              <a:t>optimal </a:t>
            </a:r>
            <a:r>
              <a:rPr lang="en-US" sz="1800" dirty="0" smtClean="0"/>
              <a:t>balance sets </a:t>
            </a:r>
            <a:r>
              <a:rPr lang="en-US" sz="1800" dirty="0"/>
              <a:t>the </a:t>
            </a:r>
            <a:r>
              <a:rPr lang="en-US" sz="1800" dirty="0" smtClean="0"/>
              <a:t>upper goal for the </a:t>
            </a:r>
            <a:r>
              <a:rPr lang="en-US" sz="1800" dirty="0"/>
              <a:t>operating </a:t>
            </a:r>
            <a:r>
              <a:rPr lang="en-US" sz="1800" dirty="0" smtClean="0"/>
              <a:t>reserve.  It is currently stated in terms of the amount of budgetary requirements sufficient to fund three months of patent operations.  </a:t>
            </a:r>
          </a:p>
          <a:p>
            <a:pPr lvl="1">
              <a:buFont typeface="Arial" panose="020B0604020202020204" pitchFamily="34" charset="0"/>
              <a:buChar char="•"/>
            </a:pPr>
            <a:r>
              <a:rPr lang="en-US" sz="1800" dirty="0" smtClean="0"/>
              <a:t>The </a:t>
            </a:r>
            <a:r>
              <a:rPr lang="en-US" sz="1800" dirty="0"/>
              <a:t>minimum acceptable balance establishes a lower bound of operating reserve </a:t>
            </a:r>
            <a:r>
              <a:rPr lang="en-US" sz="1800" dirty="0" smtClean="0"/>
              <a:t>the USPTO will use in planning budgetary requirements.  It is currently set at $300 million for patent operations. </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77</a:t>
            </a:fld>
            <a:endParaRPr lang="en-US" dirty="0"/>
          </a:p>
        </p:txBody>
      </p:sp>
    </p:spTree>
    <p:extLst>
      <p:ext uri="{BB962C8B-B14F-4D97-AF65-F5344CB8AC3E}">
        <p14:creationId xmlns:p14="http://schemas.microsoft.com/office/powerpoint/2010/main" val="4164749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Assessment</a:t>
            </a:r>
            <a:endParaRPr lang="en-US" sz="3600" dirty="0"/>
          </a:p>
        </p:txBody>
      </p:sp>
      <p:sp>
        <p:nvSpPr>
          <p:cNvPr id="3" name="Content Placeholder 2"/>
          <p:cNvSpPr>
            <a:spLocks noGrp="1"/>
          </p:cNvSpPr>
          <p:nvPr>
            <p:ph idx="1"/>
          </p:nvPr>
        </p:nvSpPr>
        <p:spPr/>
        <p:txBody>
          <a:bodyPr>
            <a:normAutofit/>
          </a:bodyPr>
          <a:lstStyle/>
          <a:p>
            <a:r>
              <a:rPr lang="en-US" sz="1800" dirty="0" smtClean="0"/>
              <a:t>The USPTO assess, at least every two years, risks to </a:t>
            </a:r>
            <a:r>
              <a:rPr lang="en-US" sz="1800" dirty="0"/>
              <a:t>determine </a:t>
            </a:r>
            <a:r>
              <a:rPr lang="en-US" sz="1800" dirty="0" smtClean="0"/>
              <a:t>the patent operating </a:t>
            </a:r>
            <a:r>
              <a:rPr lang="en-US" sz="1800" dirty="0"/>
              <a:t>reserve </a:t>
            </a:r>
            <a:r>
              <a:rPr lang="en-US" sz="1800" dirty="0" smtClean="0"/>
              <a:t>sizes.  </a:t>
            </a:r>
          </a:p>
          <a:p>
            <a:pPr lvl="1">
              <a:buFont typeface="Arial" panose="020B0604020202020204" pitchFamily="34" charset="0"/>
              <a:buChar char="•"/>
            </a:pPr>
            <a:r>
              <a:rPr lang="en-US" sz="1800" dirty="0" smtClean="0"/>
              <a:t>The </a:t>
            </a:r>
            <a:r>
              <a:rPr lang="en-US" sz="1800" dirty="0"/>
              <a:t>routine evaluation is necessary because </a:t>
            </a:r>
            <a:r>
              <a:rPr lang="en-US" sz="1800" dirty="0" smtClean="0"/>
              <a:t>a risk that </a:t>
            </a:r>
            <a:r>
              <a:rPr lang="en-US" sz="1800" dirty="0"/>
              <a:t>was appropriate last year may not be appropriate in the future due to changing </a:t>
            </a:r>
            <a:r>
              <a:rPr lang="en-US" sz="1800" dirty="0" smtClean="0"/>
              <a:t>circumstances, to ensure </a:t>
            </a:r>
            <a:r>
              <a:rPr lang="en-US" sz="1800" dirty="0"/>
              <a:t>that it continues to represent the USPTO risk appetite.  </a:t>
            </a:r>
          </a:p>
          <a:p>
            <a:pPr lvl="1">
              <a:buFont typeface="Arial" panose="020B0604020202020204" pitchFamily="34" charset="0"/>
              <a:buChar char="•"/>
            </a:pPr>
            <a:r>
              <a:rPr lang="en-US" sz="1800" dirty="0" smtClean="0"/>
              <a:t>A </a:t>
            </a:r>
            <a:r>
              <a:rPr lang="en-US" sz="1800" dirty="0"/>
              <a:t>change in circumstance may cause the USPTO to reevaluate the </a:t>
            </a:r>
            <a:r>
              <a:rPr lang="en-US" sz="1800" dirty="0" smtClean="0"/>
              <a:t>operating </a:t>
            </a:r>
            <a:r>
              <a:rPr lang="en-US" sz="1800" dirty="0"/>
              <a:t>reserve sizes more frequently.  The results of the most recent evaluation should be used to inform the USPTO comprehensive fee </a:t>
            </a:r>
            <a:r>
              <a:rPr lang="en-US" sz="1800" dirty="0" smtClean="0"/>
              <a:t>review, </a:t>
            </a:r>
            <a:r>
              <a:rPr lang="en-US" sz="1800" dirty="0"/>
              <a:t>fee setting, and the requirements-based budget formulation processes.  </a:t>
            </a:r>
          </a:p>
          <a:p>
            <a:endParaRPr lang="en-US" dirty="0"/>
          </a:p>
        </p:txBody>
      </p:sp>
      <p:sp>
        <p:nvSpPr>
          <p:cNvPr id="4" name="Slide Number Placeholder 3"/>
          <p:cNvSpPr>
            <a:spLocks noGrp="1"/>
          </p:cNvSpPr>
          <p:nvPr>
            <p:ph type="sldNum" sz="quarter" idx="12"/>
          </p:nvPr>
        </p:nvSpPr>
        <p:spPr/>
        <p:txBody>
          <a:bodyPr/>
          <a:lstStyle/>
          <a:p>
            <a:fld id="{92DA454B-C859-4892-B9FA-68B588C9F547}" type="slidenum">
              <a:rPr lang="en-US" smtClean="0"/>
              <a:t>78</a:t>
            </a:fld>
            <a:endParaRPr lang="en-US" dirty="0"/>
          </a:p>
        </p:txBody>
      </p:sp>
    </p:spTree>
    <p:extLst>
      <p:ext uri="{BB962C8B-B14F-4D97-AF65-F5344CB8AC3E}">
        <p14:creationId xmlns:p14="http://schemas.microsoft.com/office/powerpoint/2010/main" val="3811214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Operating Reserve – Assessment (cont.)</a:t>
            </a:r>
            <a:endParaRPr lang="en-US" sz="3600" dirty="0"/>
          </a:p>
        </p:txBody>
      </p:sp>
      <p:sp>
        <p:nvSpPr>
          <p:cNvPr id="3" name="Content Placeholder 2"/>
          <p:cNvSpPr>
            <a:spLocks noGrp="1"/>
          </p:cNvSpPr>
          <p:nvPr>
            <p:ph idx="1"/>
          </p:nvPr>
        </p:nvSpPr>
        <p:spPr>
          <a:xfrm>
            <a:off x="457200" y="1606028"/>
            <a:ext cx="8010525" cy="2681269"/>
          </a:xfrm>
        </p:spPr>
        <p:txBody>
          <a:bodyPr>
            <a:normAutofit fontScale="70000" lnSpcReduction="20000"/>
          </a:bodyPr>
          <a:lstStyle/>
          <a:p>
            <a:r>
              <a:rPr lang="en-US" sz="2900" dirty="0"/>
              <a:t>The USPTO recognizes that it </a:t>
            </a:r>
            <a:r>
              <a:rPr lang="en-US" sz="2900" dirty="0" smtClean="0"/>
              <a:t>may </a:t>
            </a:r>
            <a:r>
              <a:rPr lang="en-US" sz="2900" dirty="0"/>
              <a:t>take a significant amount of time to achieve </a:t>
            </a:r>
            <a:r>
              <a:rPr lang="en-US" sz="2900" dirty="0" smtClean="0"/>
              <a:t>the optimal </a:t>
            </a:r>
            <a:r>
              <a:rPr lang="en-US" sz="2900" dirty="0"/>
              <a:t>operating reserve </a:t>
            </a:r>
            <a:r>
              <a:rPr lang="en-US" sz="2900" dirty="0" smtClean="0"/>
              <a:t>balance </a:t>
            </a:r>
            <a:r>
              <a:rPr lang="en-US" sz="2900" dirty="0"/>
              <a:t>and, once achieved, the occurrence of any number </a:t>
            </a:r>
            <a:r>
              <a:rPr lang="en-US" sz="2900" dirty="0" smtClean="0"/>
              <a:t>of </a:t>
            </a:r>
            <a:r>
              <a:rPr lang="en-US" sz="2900" dirty="0"/>
              <a:t>risk factors could cause the </a:t>
            </a:r>
            <a:r>
              <a:rPr lang="en-US" sz="2900" dirty="0" smtClean="0"/>
              <a:t>balance </a:t>
            </a:r>
            <a:r>
              <a:rPr lang="en-US" sz="2900" dirty="0"/>
              <a:t>to </a:t>
            </a:r>
            <a:r>
              <a:rPr lang="en-US" sz="2900" dirty="0" smtClean="0"/>
              <a:t>fall </a:t>
            </a:r>
            <a:r>
              <a:rPr lang="en-US" sz="2900" dirty="0"/>
              <a:t>below the optimal level.  </a:t>
            </a:r>
            <a:endParaRPr lang="en-US" sz="2900" dirty="0" smtClean="0"/>
          </a:p>
          <a:p>
            <a:endParaRPr lang="en-US" sz="2900" dirty="0" smtClean="0"/>
          </a:p>
          <a:p>
            <a:r>
              <a:rPr lang="en-US" sz="2900" dirty="0" smtClean="0"/>
              <a:t>The </a:t>
            </a:r>
            <a:r>
              <a:rPr lang="en-US" sz="2900" dirty="0"/>
              <a:t>minimum acceptable </a:t>
            </a:r>
            <a:r>
              <a:rPr lang="en-US" sz="2900" dirty="0" smtClean="0"/>
              <a:t>balance is </a:t>
            </a:r>
            <a:r>
              <a:rPr lang="en-US" sz="2900" dirty="0"/>
              <a:t>defined to address immediate unplanned changes in </a:t>
            </a:r>
            <a:r>
              <a:rPr lang="en-US" sz="2900" dirty="0" smtClean="0"/>
              <a:t>the </a:t>
            </a:r>
            <a:r>
              <a:rPr lang="en-US" sz="2900" dirty="0"/>
              <a:t>economic and operating </a:t>
            </a:r>
            <a:r>
              <a:rPr lang="en-US" sz="2900" dirty="0" smtClean="0"/>
              <a:t>environment </a:t>
            </a:r>
            <a:r>
              <a:rPr lang="en-US" sz="2900" dirty="0"/>
              <a:t>or </a:t>
            </a:r>
            <a:r>
              <a:rPr lang="en-US" sz="2900" dirty="0" smtClean="0"/>
              <a:t>circumstances.  The </a:t>
            </a:r>
            <a:r>
              <a:rPr lang="en-US" sz="2900" dirty="0"/>
              <a:t>considerations for the minimum acceptable </a:t>
            </a:r>
            <a:r>
              <a:rPr lang="en-US" sz="2900" dirty="0" smtClean="0"/>
              <a:t>balance is </a:t>
            </a:r>
            <a:r>
              <a:rPr lang="en-US" sz="2900" dirty="0"/>
              <a:t>more operational in </a:t>
            </a:r>
            <a:r>
              <a:rPr lang="en-US" sz="2900" dirty="0" smtClean="0"/>
              <a:t>nature than the optimal operating reserve balance. </a:t>
            </a:r>
          </a:p>
        </p:txBody>
      </p:sp>
      <p:sp>
        <p:nvSpPr>
          <p:cNvPr id="4" name="Slide Number Placeholder 3"/>
          <p:cNvSpPr>
            <a:spLocks noGrp="1"/>
          </p:cNvSpPr>
          <p:nvPr>
            <p:ph type="sldNum" sz="quarter" idx="12"/>
          </p:nvPr>
        </p:nvSpPr>
        <p:spPr/>
        <p:txBody>
          <a:bodyPr/>
          <a:lstStyle/>
          <a:p>
            <a:fld id="{92DA454B-C859-4892-B9FA-68B588C9F547}" type="slidenum">
              <a:rPr lang="en-US" smtClean="0"/>
              <a:t>79</a:t>
            </a:fld>
            <a:endParaRPr lang="en-US" dirty="0"/>
          </a:p>
        </p:txBody>
      </p:sp>
    </p:spTree>
    <p:extLst>
      <p:ext uri="{BB962C8B-B14F-4D97-AF65-F5344CB8AC3E}">
        <p14:creationId xmlns:p14="http://schemas.microsoft.com/office/powerpoint/2010/main" val="270650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157893"/>
            <a:ext cx="8229600" cy="884058"/>
          </a:xfrm>
        </p:spPr>
        <p:txBody>
          <a:bodyPr>
            <a:normAutofit/>
          </a:bodyPr>
          <a:lstStyle/>
          <a:p>
            <a:r>
              <a:rPr lang="en-US" sz="3600" dirty="0" smtClean="0"/>
              <a:t>USPTO Funding Model</a:t>
            </a:r>
            <a:endParaRPr lang="en-US" sz="3600" dirty="0"/>
          </a:p>
        </p:txBody>
      </p:sp>
      <p:sp>
        <p:nvSpPr>
          <p:cNvPr id="3" name="Slide Number Placeholder 2"/>
          <p:cNvSpPr>
            <a:spLocks noGrp="1"/>
          </p:cNvSpPr>
          <p:nvPr>
            <p:ph type="sldNum" sz="quarter" idx="12"/>
          </p:nvPr>
        </p:nvSpPr>
        <p:spPr>
          <a:xfrm>
            <a:off x="6772275" y="5307013"/>
            <a:ext cx="2133600" cy="303212"/>
          </a:xfrm>
        </p:spPr>
        <p:txBody>
          <a:bodyPr/>
          <a:lstStyle/>
          <a:p>
            <a:fld id="{92DA454B-C859-4892-B9FA-68B588C9F547}" type="slidenum">
              <a:rPr lang="en-US" smtClean="0"/>
              <a:t>8</a:t>
            </a:fld>
            <a:endParaRPr lang="en-US" dirty="0"/>
          </a:p>
        </p:txBody>
      </p:sp>
      <p:sp>
        <p:nvSpPr>
          <p:cNvPr id="5" name="AutoShape 48" descr="Strategic goals, objectives, and performance targets 10/20 months. " title="Strategic goals, objectives, and performance targets 10/20 months. "/>
          <p:cNvSpPr>
            <a:spLocks noChangeArrowheads="1"/>
          </p:cNvSpPr>
          <p:nvPr/>
        </p:nvSpPr>
        <p:spPr bwMode="auto">
          <a:xfrm>
            <a:off x="7265987" y="475770"/>
            <a:ext cx="1639887" cy="1448446"/>
          </a:xfrm>
          <a:prstGeom prst="foldedCorner">
            <a:avLst>
              <a:gd name="adj" fmla="val 20981"/>
            </a:avLst>
          </a:prstGeom>
          <a:solidFill>
            <a:schemeClr val="tx1">
              <a:lumMod val="60000"/>
              <a:lumOff val="40000"/>
            </a:schemeClr>
          </a:solidFill>
          <a:ln w="9525">
            <a:solidFill>
              <a:srgbClr val="000066"/>
            </a:solidFill>
            <a:round/>
            <a:headEnd/>
            <a:tailEnd/>
          </a:ln>
          <a:effectLst/>
          <a:extLst/>
        </p:spPr>
        <p:txBody>
          <a:bodyPr anchor="ctr"/>
          <a:lstStyle/>
          <a:p>
            <a:pPr algn="ctr" fontAlgn="base">
              <a:spcBef>
                <a:spcPct val="50000"/>
              </a:spcBef>
              <a:spcAft>
                <a:spcPct val="0"/>
              </a:spcAft>
            </a:pPr>
            <a:r>
              <a:rPr lang="en-US" sz="1400" b="1" dirty="0">
                <a:solidFill>
                  <a:srgbClr val="FFFFFF"/>
                </a:solidFill>
              </a:rPr>
              <a:t>Strategic Goals, Objectives, </a:t>
            </a:r>
            <a:br>
              <a:rPr lang="en-US" sz="1400" b="1" dirty="0">
                <a:solidFill>
                  <a:srgbClr val="FFFFFF"/>
                </a:solidFill>
              </a:rPr>
            </a:br>
            <a:r>
              <a:rPr lang="en-US" sz="1400" b="1" dirty="0">
                <a:solidFill>
                  <a:srgbClr val="FFFFFF"/>
                </a:solidFill>
              </a:rPr>
              <a:t>and Performance </a:t>
            </a:r>
            <a:r>
              <a:rPr lang="en-US" sz="1400" b="1" dirty="0" smtClean="0">
                <a:solidFill>
                  <a:srgbClr val="FFFFFF"/>
                </a:solidFill>
              </a:rPr>
              <a:t>Targets</a:t>
            </a:r>
            <a:endParaRPr lang="en-US" sz="1400" b="1" dirty="0">
              <a:solidFill>
                <a:srgbClr val="FFFFFF"/>
              </a:solidFill>
            </a:endParaRPr>
          </a:p>
        </p:txBody>
      </p:sp>
      <p:sp>
        <p:nvSpPr>
          <p:cNvPr id="18" name="Rectangle 67" descr="Innovation, Commercialization of &#10;New Technologies, and &#10;Job Creation&#10;"/>
          <p:cNvSpPr>
            <a:spLocks noChangeArrowheads="1"/>
          </p:cNvSpPr>
          <p:nvPr/>
        </p:nvSpPr>
        <p:spPr bwMode="auto">
          <a:xfrm>
            <a:off x="7044856" y="1924218"/>
            <a:ext cx="1861019" cy="100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50000"/>
              </a:spcBef>
              <a:spcAft>
                <a:spcPct val="0"/>
              </a:spcAft>
            </a:pPr>
            <a:r>
              <a:rPr lang="en-US" sz="1300" b="1" dirty="0" smtClean="0">
                <a:solidFill>
                  <a:srgbClr val="000000"/>
                </a:solidFill>
              </a:rPr>
              <a:t>Innovation, Commercialization of New Technologies, and Job </a:t>
            </a:r>
            <a:r>
              <a:rPr lang="en-US" sz="1300" b="1" dirty="0">
                <a:solidFill>
                  <a:srgbClr val="000000"/>
                </a:solidFill>
              </a:rPr>
              <a:t>Creation</a:t>
            </a:r>
          </a:p>
        </p:txBody>
      </p:sp>
      <p:pic>
        <p:nvPicPr>
          <p:cNvPr id="11" name="Picture 3" descr="• Aggregate Cost &#10;(Budgetary Requirements)&#10;• Capital Improvements and Other Strategic Initiatives&#10;• Increased Examination Capacity to Reduce Backlog and Pendency and New Contested Case Requirements&#10;• Current Examination Capacity with Support Costs&#10;• Fund Operating Reserve&#10;• Aggregate Revenue &#10;(Fees and Funding)&#10;• Application Filing Fees -  driven by # filed and economy&#10;• Issue Fees - driven by patent examination production and capacity&#10;• Maintenance Fees - driven by patents issued 3.5, 7.5, and 11.5 years earlier&#10;• Other Patent Fees&#10;• Balancing Multi-Year Cost and Revenue " title="Image depicting the USPTO Funding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 y="636587"/>
            <a:ext cx="7265988" cy="52609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018 Patent document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541" y="2934032"/>
            <a:ext cx="1342777" cy="180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30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Operating Reserve - Review</a:t>
            </a:r>
            <a:endParaRPr lang="en-US" sz="3600" dirty="0"/>
          </a:p>
        </p:txBody>
      </p:sp>
      <p:sp>
        <p:nvSpPr>
          <p:cNvPr id="3" name="Content Placeholder 2"/>
          <p:cNvSpPr>
            <a:spLocks noGrp="1"/>
          </p:cNvSpPr>
          <p:nvPr>
            <p:ph idx="1"/>
          </p:nvPr>
        </p:nvSpPr>
        <p:spPr>
          <a:xfrm>
            <a:off x="457200" y="1076325"/>
            <a:ext cx="8229600" cy="3633523"/>
          </a:xfrm>
        </p:spPr>
        <p:txBody>
          <a:bodyPr>
            <a:noAutofit/>
          </a:bodyPr>
          <a:lstStyle/>
          <a:p>
            <a:pPr marL="0" indent="0">
              <a:buNone/>
            </a:pPr>
            <a:r>
              <a:rPr lang="en-US" sz="1800" dirty="0"/>
              <a:t>A comprehensive review of the five-year projected </a:t>
            </a:r>
            <a:r>
              <a:rPr lang="en-US" sz="1800" dirty="0" smtClean="0"/>
              <a:t>patent operating </a:t>
            </a:r>
            <a:r>
              <a:rPr lang="en-US" sz="1800" dirty="0"/>
              <a:t>reserve balances </a:t>
            </a:r>
            <a:r>
              <a:rPr lang="en-US" sz="1800" dirty="0" smtClean="0"/>
              <a:t>are </a:t>
            </a:r>
            <a:r>
              <a:rPr lang="en-US" sz="1800" dirty="0"/>
              <a:t>completed as a part of the requirements-based budget formulation process.  </a:t>
            </a:r>
            <a:endParaRPr lang="en-US" sz="1800" dirty="0" smtClean="0"/>
          </a:p>
          <a:p>
            <a:pPr lvl="1">
              <a:buFont typeface="Arial" panose="020B0604020202020204" pitchFamily="34" charset="0"/>
              <a:buChar char="•"/>
            </a:pPr>
            <a:r>
              <a:rPr lang="en-US" sz="1800" dirty="0" smtClean="0"/>
              <a:t>This is </a:t>
            </a:r>
            <a:r>
              <a:rPr lang="en-US" sz="1800" dirty="0"/>
              <a:t>accomplished by estimating patent </a:t>
            </a:r>
            <a:r>
              <a:rPr lang="en-US" sz="1800" dirty="0" smtClean="0"/>
              <a:t>fee </a:t>
            </a:r>
            <a:r>
              <a:rPr lang="en-US" sz="1800" dirty="0"/>
              <a:t>collections for each of the five years, subtracting the respective patent </a:t>
            </a:r>
            <a:r>
              <a:rPr lang="en-US" sz="1800" dirty="0" smtClean="0"/>
              <a:t>budgetary </a:t>
            </a:r>
            <a:r>
              <a:rPr lang="en-US" sz="1800" dirty="0"/>
              <a:t>requirements for each of the five years, and accumulating the excess of fees or costs into the beginning operating reserve balance to calculate an estimated ending balance in each of the five years (projected annual operating reserve balance).  </a:t>
            </a:r>
            <a:endParaRPr lang="en-US" sz="1800" dirty="0" smtClean="0"/>
          </a:p>
          <a:p>
            <a:pPr lvl="1">
              <a:buFont typeface="Arial" panose="020B0604020202020204" pitchFamily="34" charset="0"/>
              <a:buChar char="•"/>
            </a:pPr>
            <a:r>
              <a:rPr lang="en-US" sz="1800" dirty="0"/>
              <a:t>T</a:t>
            </a:r>
            <a:r>
              <a:rPr lang="en-US" sz="1800" dirty="0" smtClean="0"/>
              <a:t>he </a:t>
            </a:r>
            <a:r>
              <a:rPr lang="en-US" sz="1800" dirty="0"/>
              <a:t>projected annual operating reserve balance </a:t>
            </a:r>
            <a:r>
              <a:rPr lang="en-US" sz="1800" dirty="0" smtClean="0"/>
              <a:t>is </a:t>
            </a:r>
            <a:r>
              <a:rPr lang="en-US" sz="1800" dirty="0"/>
              <a:t>evaluated against the </a:t>
            </a:r>
            <a:r>
              <a:rPr lang="en-US" sz="1800" dirty="0" smtClean="0"/>
              <a:t>current </a:t>
            </a:r>
            <a:r>
              <a:rPr lang="en-US" sz="1800" dirty="0"/>
              <a:t>minimum and optimal operating reserve </a:t>
            </a:r>
            <a:r>
              <a:rPr lang="en-US" sz="1800" dirty="0" smtClean="0"/>
              <a:t>amounts.  </a:t>
            </a:r>
            <a:r>
              <a:rPr lang="en-US" sz="1800" dirty="0"/>
              <a:t>Variances between the projected annual operating reserve balances and the minimum acceptable and optimal operating reserve sizes </a:t>
            </a:r>
            <a:r>
              <a:rPr lang="en-US" sz="1800" dirty="0" smtClean="0"/>
              <a:t>are reviewed </a:t>
            </a:r>
            <a:r>
              <a:rPr lang="en-US" sz="1800" dirty="0"/>
              <a:t>and </a:t>
            </a:r>
            <a:r>
              <a:rPr lang="en-US" sz="1800" dirty="0" smtClean="0"/>
              <a:t>assessed.</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t>80</a:t>
            </a:fld>
            <a:endParaRPr lang="en-US" dirty="0"/>
          </a:p>
        </p:txBody>
      </p:sp>
    </p:spTree>
    <p:extLst>
      <p:ext uri="{BB962C8B-B14F-4D97-AF65-F5344CB8AC3E}">
        <p14:creationId xmlns:p14="http://schemas.microsoft.com/office/powerpoint/2010/main" val="3374576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273247"/>
            <a:ext cx="8229600" cy="793553"/>
          </a:xfrm>
        </p:spPr>
        <p:txBody>
          <a:bodyPr>
            <a:normAutofit/>
          </a:bodyPr>
          <a:lstStyle/>
          <a:p>
            <a:r>
              <a:rPr lang="en-US" sz="3600" dirty="0" smtClean="0"/>
              <a:t>USPTO Funding Model </a:t>
            </a:r>
            <a:r>
              <a:rPr lang="en-US" sz="1400" b="0" dirty="0" smtClean="0"/>
              <a:t>(description of previous slide)</a:t>
            </a:r>
            <a:endParaRPr lang="en-US" sz="1400" b="0" dirty="0"/>
          </a:p>
        </p:txBody>
      </p:sp>
      <p:sp>
        <p:nvSpPr>
          <p:cNvPr id="3" name="Slide Number Placeholder 2"/>
          <p:cNvSpPr>
            <a:spLocks noGrp="1"/>
          </p:cNvSpPr>
          <p:nvPr>
            <p:ph type="sldNum" sz="quarter" idx="12"/>
          </p:nvPr>
        </p:nvSpPr>
        <p:spPr/>
        <p:txBody>
          <a:bodyPr/>
          <a:lstStyle/>
          <a:p>
            <a:fld id="{92DA454B-C859-4892-B9FA-68B588C9F547}" type="slidenum">
              <a:rPr lang="en-US" smtClean="0"/>
              <a:t>9</a:t>
            </a:fld>
            <a:endParaRPr lang="en-US" dirty="0"/>
          </a:p>
        </p:txBody>
      </p:sp>
      <p:sp>
        <p:nvSpPr>
          <p:cNvPr id="4" name="Rectangle 3"/>
          <p:cNvSpPr/>
          <p:nvPr/>
        </p:nvSpPr>
        <p:spPr>
          <a:xfrm>
            <a:off x="457200" y="968371"/>
            <a:ext cx="8433582" cy="4247317"/>
          </a:xfrm>
          <a:prstGeom prst="rect">
            <a:avLst/>
          </a:prstGeom>
        </p:spPr>
        <p:txBody>
          <a:bodyPr wrap="square">
            <a:spAutoFit/>
          </a:bodyPr>
          <a:lstStyle/>
          <a:p>
            <a:pPr marL="285750" indent="-285750">
              <a:buFont typeface="Arial" panose="020B0604020202020204" pitchFamily="34" charset="0"/>
              <a:buChar char="•"/>
            </a:pPr>
            <a:r>
              <a:rPr lang="en-US" dirty="0" smtClean="0"/>
              <a:t>Given </a:t>
            </a:r>
            <a:r>
              <a:rPr lang="en-US" dirty="0"/>
              <a:t>USPTO production and forecasting models, including the numerous data points </a:t>
            </a:r>
            <a:r>
              <a:rPr lang="en-US" dirty="0" smtClean="0"/>
              <a:t>monitored regularly</a:t>
            </a:r>
            <a:r>
              <a:rPr lang="en-US" dirty="0"/>
              <a:t>, we estimate the level of resources required to meet these dates/targets. The costs </a:t>
            </a:r>
            <a:r>
              <a:rPr lang="en-US" dirty="0" smtClean="0"/>
              <a:t>of those </a:t>
            </a:r>
            <a:r>
              <a:rPr lang="en-US" dirty="0"/>
              <a:t>requirements are estimated – the </a:t>
            </a:r>
            <a:r>
              <a:rPr lang="en-US" dirty="0" smtClean="0"/>
              <a:t>“red” budgetary </a:t>
            </a:r>
            <a:r>
              <a:rPr lang="en-US" dirty="0"/>
              <a:t>requirements box (our aggregate cost</a:t>
            </a:r>
            <a:r>
              <a:rPr lang="en-US" dirty="0" smtClean="0"/>
              <a:t>).</a:t>
            </a:r>
            <a:endParaRPr lang="en-US" dirty="0"/>
          </a:p>
          <a:p>
            <a:pPr marL="285750" indent="-285750">
              <a:buFont typeface="Arial" panose="020B0604020202020204" pitchFamily="34" charset="0"/>
              <a:buChar char="•"/>
            </a:pPr>
            <a:r>
              <a:rPr lang="en-US" dirty="0" smtClean="0"/>
              <a:t>The </a:t>
            </a:r>
            <a:r>
              <a:rPr lang="en-US" dirty="0"/>
              <a:t>requirements are funded with (1) application fees collected in the current year, (2) issue </a:t>
            </a:r>
            <a:r>
              <a:rPr lang="en-US" dirty="0" smtClean="0"/>
              <a:t>fees, (</a:t>
            </a:r>
            <a:r>
              <a:rPr lang="en-US" dirty="0"/>
              <a:t>3) maintenance fees from patents issued in the past renewed at various rates for each stage, </a:t>
            </a:r>
            <a:r>
              <a:rPr lang="en-US" dirty="0" smtClean="0"/>
              <a:t>(4) other patent fees (extensions of time, petition fees, PTAB services, etc.), and (4) </a:t>
            </a:r>
            <a:r>
              <a:rPr lang="en-US" dirty="0"/>
              <a:t>operating reserve funds carried over from prior years to meet operating requirements</a:t>
            </a:r>
            <a:r>
              <a:rPr lang="en-US" dirty="0" smtClean="0"/>
              <a:t>.</a:t>
            </a:r>
            <a:endParaRPr lang="en-US" dirty="0"/>
          </a:p>
          <a:p>
            <a:pPr marL="285750" indent="-285750">
              <a:buFont typeface="Arial" panose="020B0604020202020204" pitchFamily="34" charset="0"/>
              <a:buChar char="•"/>
            </a:pPr>
            <a:r>
              <a:rPr lang="en-US" dirty="0" smtClean="0"/>
              <a:t>If </a:t>
            </a:r>
            <a:r>
              <a:rPr lang="en-US" dirty="0"/>
              <a:t>we receive more fees than planned, it’s usually due to (a) receiving more applications than </a:t>
            </a:r>
            <a:r>
              <a:rPr lang="en-US" dirty="0" smtClean="0"/>
              <a:t>planned or </a:t>
            </a:r>
            <a:r>
              <a:rPr lang="en-US" dirty="0"/>
              <a:t>(b) our production was greater than planned</a:t>
            </a:r>
            <a:r>
              <a:rPr lang="en-US" dirty="0" smtClean="0"/>
              <a:t>.  </a:t>
            </a:r>
            <a:r>
              <a:rPr lang="en-US" dirty="0"/>
              <a:t>In both instances, the aggregate costs within </a:t>
            </a:r>
            <a:r>
              <a:rPr lang="en-US" dirty="0" smtClean="0"/>
              <a:t>the USPTO </a:t>
            </a:r>
            <a:r>
              <a:rPr lang="en-US" dirty="0"/>
              <a:t>increase due to increased workload requirements</a:t>
            </a:r>
            <a:r>
              <a:rPr lang="en-US" dirty="0" smtClean="0"/>
              <a:t>.</a:t>
            </a:r>
            <a:endParaRPr lang="en-US" dirty="0"/>
          </a:p>
          <a:p>
            <a:pPr marL="285750" indent="-285750">
              <a:buFont typeface="Arial" panose="020B0604020202020204" pitchFamily="34" charset="0"/>
              <a:buChar char="•"/>
            </a:pPr>
            <a:r>
              <a:rPr lang="en-US" dirty="0" smtClean="0"/>
              <a:t>The </a:t>
            </a:r>
            <a:r>
              <a:rPr lang="en-US" dirty="0"/>
              <a:t>ability to calibrate our fee structure, coupled with the operating reserve, gives the USPTO </a:t>
            </a:r>
            <a:r>
              <a:rPr lang="en-US" dirty="0" smtClean="0"/>
              <a:t>the right </a:t>
            </a:r>
            <a:r>
              <a:rPr lang="en-US" dirty="0"/>
              <a:t>balance to manage this iterative model.</a:t>
            </a:r>
          </a:p>
        </p:txBody>
      </p:sp>
    </p:spTree>
    <p:extLst>
      <p:ext uri="{BB962C8B-B14F-4D97-AF65-F5344CB8AC3E}">
        <p14:creationId xmlns:p14="http://schemas.microsoft.com/office/powerpoint/2010/main" val="1653749164"/>
      </p:ext>
    </p:extLst>
  </p:cSld>
  <p:clrMapOvr>
    <a:masterClrMapping/>
  </p:clrMapOvr>
</p:sld>
</file>

<file path=ppt/theme/theme1.xml><?xml version="1.0" encoding="utf-8"?>
<a:theme xmlns:a="http://schemas.openxmlformats.org/drawingml/2006/main" name="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AB - Group 1 -TTAB 4.28.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C3E461E62D2F4A8AC5F08F3E4468D5" ma:contentTypeVersion="0" ma:contentTypeDescription="Create a new document." ma:contentTypeScope="" ma:versionID="de310b02eead8d9ba4f3f7e0d3248da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7B8C586-CF91-4579-ABD1-D4D466AD3DDC}">
  <ds:schemaRefs>
    <ds:schemaRef ds:uri="http://schemas.microsoft.com/sharepoint/v3/contenttype/forms"/>
  </ds:schemaRefs>
</ds:datastoreItem>
</file>

<file path=customXml/itemProps2.xml><?xml version="1.0" encoding="utf-8"?>
<ds:datastoreItem xmlns:ds="http://schemas.openxmlformats.org/officeDocument/2006/customXml" ds:itemID="{05B26722-4EE5-4725-B5D7-7F9021C52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1755427-F48A-41AF-BD41-81E91A395B5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FAB - Group 1 -TTAB 4.28.15</Template>
  <TotalTime>21410</TotalTime>
  <Words>8773</Words>
  <Application>Microsoft Office PowerPoint</Application>
  <PresentationFormat>On-screen Show (16:10)</PresentationFormat>
  <Paragraphs>1013</Paragraphs>
  <Slides>81</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宋体</vt:lpstr>
      <vt:lpstr>Arial</vt:lpstr>
      <vt:lpstr>Arial Unicode MS</vt:lpstr>
      <vt:lpstr>Calibri</vt:lpstr>
      <vt:lpstr>Segoe UI</vt:lpstr>
      <vt:lpstr>Times New Roman</vt:lpstr>
      <vt:lpstr>Wingdings</vt:lpstr>
      <vt:lpstr>FAB - Group 1 -TTAB 4.28.15</vt:lpstr>
      <vt:lpstr>1_FAB - Group 1 -TTAB 4.28.15</vt:lpstr>
      <vt:lpstr>   </vt:lpstr>
      <vt:lpstr>Introduction</vt:lpstr>
      <vt:lpstr>Table of Contents</vt:lpstr>
      <vt:lpstr>Appendix A   Background on USPTO  Funding Model  </vt:lpstr>
      <vt:lpstr>USPTO Funding Model</vt:lpstr>
      <vt:lpstr>USPTO Funding Model (cont.)</vt:lpstr>
      <vt:lpstr>USPTO Funding Model (cont.)</vt:lpstr>
      <vt:lpstr>USPTO Funding Model</vt:lpstr>
      <vt:lpstr>USPTO Funding Model (description of previous slide)</vt:lpstr>
      <vt:lpstr>USPTO Funding Model</vt:lpstr>
      <vt:lpstr>Appendix B   Background on Fee Setting Methodology and Analysis</vt:lpstr>
      <vt:lpstr>Authority and Requirements for Fee Setting</vt:lpstr>
      <vt:lpstr>Authority and Requirements for Fee Setting (cont.)</vt:lpstr>
      <vt:lpstr>Authority and Requirements for Fee Setting (cont.)</vt:lpstr>
      <vt:lpstr>Authority and Requirements for Fee Setting (cont.)</vt:lpstr>
      <vt:lpstr>Biennial Fee Review</vt:lpstr>
      <vt:lpstr>Fee Structure Philosophy</vt:lpstr>
      <vt:lpstr>Fee Setting Components</vt:lpstr>
      <vt:lpstr>Fee Setting Methodology</vt:lpstr>
      <vt:lpstr>Basic Patent Process and Relative Fee Payments</vt:lpstr>
      <vt:lpstr>Reformulating the Fee Structure</vt:lpstr>
      <vt:lpstr>Reformulating the Fee Structure</vt:lpstr>
      <vt:lpstr>Reformulating the Fee Structure</vt:lpstr>
      <vt:lpstr>Appendix C   Background on Activity-Based Information (ABI) Costing Methodology (Unit Cost Calculation) </vt:lpstr>
      <vt:lpstr>USPTO ABI Costing Program</vt:lpstr>
      <vt:lpstr>USPTO ABI Costing Program (cont.)</vt:lpstr>
      <vt:lpstr>USPTO ABI Costing Program (cont.)</vt:lpstr>
      <vt:lpstr>USPTO ABI Costing Program (cont.)</vt:lpstr>
      <vt:lpstr>USPTO ABI Costing Program (cont.)</vt:lpstr>
      <vt:lpstr>USPTO ABI Costing Program Example: Patent Filings </vt:lpstr>
      <vt:lpstr>Appendix D   Background on Patent Fees  </vt:lpstr>
      <vt:lpstr>Patent Filings by Type</vt:lpstr>
      <vt:lpstr>FY 2017 Patent Fee Collections by Type</vt:lpstr>
      <vt:lpstr>Patent Application Filing Fees</vt:lpstr>
      <vt:lpstr>Fees During Patent Prosecution</vt:lpstr>
      <vt:lpstr>Fees After Patent Application Examination</vt:lpstr>
      <vt:lpstr>Maintaining Exclusive Patent Rights Fees</vt:lpstr>
      <vt:lpstr>Patent Fee Collections</vt:lpstr>
      <vt:lpstr>Maintenance of Patents</vt:lpstr>
      <vt:lpstr>Appendix E   Aggregate Cost Information </vt:lpstr>
      <vt:lpstr>Strategic Plan</vt:lpstr>
      <vt:lpstr>Aggregate Costs – Revenue Balance</vt:lpstr>
      <vt:lpstr>Aggregate Cost Distribution</vt:lpstr>
      <vt:lpstr>Aggregate Cost Calculation Methodology</vt:lpstr>
      <vt:lpstr>Aggregate Cost Calculation Methodology (cont.)</vt:lpstr>
      <vt:lpstr>Breakdown of Aggregate Costs</vt:lpstr>
      <vt:lpstr>Appendix F   Aggregate Revenue Information </vt:lpstr>
      <vt:lpstr>Fee Collections Forecasting Components</vt:lpstr>
      <vt:lpstr>Arriving at Fee Collection Projections</vt:lpstr>
      <vt:lpstr>Proposed Fee Structure Changes</vt:lpstr>
      <vt:lpstr>Proposed Fee Structure – Projected Trends of Aggregate Patent Fee Revenue</vt:lpstr>
      <vt:lpstr>Proposed Fee Structure – Projected Trends of Aggregate Patent Application Fee Revenue</vt:lpstr>
      <vt:lpstr>Proposed Fee Structure – Projected Trends of Aggregate Patent Maintenance Fee Revenue</vt:lpstr>
      <vt:lpstr>Proposed Fee Structure – Projected Trends of Aggregate Patent Trial and Appeal Revenue</vt:lpstr>
      <vt:lpstr>Front End and Back End Fees</vt:lpstr>
      <vt:lpstr>Appendix G   Rationale for Specific Fee Changes </vt:lpstr>
      <vt:lpstr>Investing in the Future</vt:lpstr>
      <vt:lpstr>Investing in the Future (cont.)</vt:lpstr>
      <vt:lpstr>Investing in the Future (cont.)</vt:lpstr>
      <vt:lpstr>Benefits For Stakeholders</vt:lpstr>
      <vt:lpstr>Non-DOCX Filing Surcharge Fee</vt:lpstr>
      <vt:lpstr>Maintenance Fee Surcharge – Late Payment within Six Months</vt:lpstr>
      <vt:lpstr>Request for Expedited Examination of a Design Application Fee</vt:lpstr>
      <vt:lpstr>Restructure Utility Patent Issue and Maintenance Fees</vt:lpstr>
      <vt:lpstr>Office of Enrollment and Discipline (OED) Annual Active Patent Practitioner Fee </vt:lpstr>
      <vt:lpstr>Petition Fee for Pro Hac Vice Admission</vt:lpstr>
      <vt:lpstr>AIA Trial Fees </vt:lpstr>
      <vt:lpstr>Patent Service Fees</vt:lpstr>
      <vt:lpstr>Other Fees</vt:lpstr>
      <vt:lpstr>Appendix H   Small and Micro Entity Fee </vt:lpstr>
      <vt:lpstr>Small and Micro Entity Fees</vt:lpstr>
      <vt:lpstr>Small and Micro Entity Fees (cont.)</vt:lpstr>
      <vt:lpstr>Appendix I   Elasticity Assumptions </vt:lpstr>
      <vt:lpstr>Elasticity</vt:lpstr>
      <vt:lpstr>Appendix J   Operating Reserve Assumptions (Carryover of Fees) </vt:lpstr>
      <vt:lpstr>Operating Reserve – Definition and Purpose</vt:lpstr>
      <vt:lpstr>Operating Reserve – Size </vt:lpstr>
      <vt:lpstr>Operating Reserve – Assessment</vt:lpstr>
      <vt:lpstr>Operating Reserve – Assessment (cont.)</vt:lpstr>
      <vt:lpstr>Operating Reserve - Review</vt:lpstr>
      <vt:lpstr>PowerPoint Presentation</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cp:lastModifiedBy>Lockard, Christopher</cp:lastModifiedBy>
  <cp:revision>829</cp:revision>
  <cp:lastPrinted>2018-08-03T20:38:39Z</cp:lastPrinted>
  <dcterms:created xsi:type="dcterms:W3CDTF">2015-04-28T14:14:46Z</dcterms:created>
  <dcterms:modified xsi:type="dcterms:W3CDTF">2018-09-06T20:46:51Z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0x010100D9C3E461E62D2F4A8AC5F08F3E4468D5</vt:lpwstr>
  </property>
</Properties>
</file>