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Lst>
  <p:notesMasterIdLst>
    <p:notesMasterId r:id="rId22"/>
  </p:notesMasterIdLst>
  <p:handoutMasterIdLst>
    <p:handoutMasterId r:id="rId23"/>
  </p:handoutMasterIdLst>
  <p:sldIdLst>
    <p:sldId id="456" r:id="rId6"/>
    <p:sldId id="419" r:id="rId7"/>
    <p:sldId id="476" r:id="rId8"/>
    <p:sldId id="477" r:id="rId9"/>
    <p:sldId id="478" r:id="rId10"/>
    <p:sldId id="479" r:id="rId11"/>
    <p:sldId id="480" r:id="rId12"/>
    <p:sldId id="481" r:id="rId13"/>
    <p:sldId id="482" r:id="rId14"/>
    <p:sldId id="483" r:id="rId15"/>
    <p:sldId id="471" r:id="rId16"/>
    <p:sldId id="465" r:id="rId17"/>
    <p:sldId id="439" r:id="rId18"/>
    <p:sldId id="466" r:id="rId19"/>
    <p:sldId id="484" r:id="rId20"/>
    <p:sldId id="323" r:id="rId2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PTO"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1" autoAdjust="0"/>
    <p:restoredTop sz="75079" autoAdjust="0"/>
  </p:normalViewPr>
  <p:slideViewPr>
    <p:cSldViewPr snapToGrid="0" snapToObjects="1">
      <p:cViewPr varScale="1">
        <p:scale>
          <a:sx n="113" d="100"/>
          <a:sy n="113" d="100"/>
        </p:scale>
        <p:origin x="1848" y="102"/>
      </p:cViewPr>
      <p:guideLst>
        <p:guide orient="horz" pos="1800"/>
        <p:guide pos="2880"/>
      </p:guideLst>
    </p:cSldViewPr>
  </p:slideViewPr>
  <p:outlineViewPr>
    <p:cViewPr>
      <p:scale>
        <a:sx n="33" d="100"/>
        <a:sy n="33" d="100"/>
      </p:scale>
      <p:origin x="62" y="2357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1" d="100"/>
          <a:sy n="81" d="100"/>
        </p:scale>
        <p:origin x="-2813"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281" tIns="46141" rIns="92281" bIns="4614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0938" y="2"/>
            <a:ext cx="3037840" cy="464820"/>
          </a:xfrm>
          <a:prstGeom prst="rect">
            <a:avLst/>
          </a:prstGeom>
        </p:spPr>
        <p:txBody>
          <a:bodyPr vert="horz" lIns="92281" tIns="46141" rIns="92281" bIns="46141" rtlCol="0"/>
          <a:lstStyle>
            <a:lvl1pPr algn="r">
              <a:defRPr sz="1100"/>
            </a:lvl1pPr>
          </a:lstStyle>
          <a:p>
            <a:fld id="{C950A3BB-CAF4-1D4E-B3B2-E95D9B9E66DF}" type="datetimeFigureOut">
              <a:rPr lang="en-US" smtClean="0">
                <a:latin typeface="Segoe UI"/>
              </a:rPr>
              <a:t>9/6/2018</a:t>
            </a:fld>
            <a:endParaRPr lang="en-US" dirty="0">
              <a:latin typeface="Segoe UI"/>
            </a:endParaRPr>
          </a:p>
        </p:txBody>
      </p:sp>
      <p:sp>
        <p:nvSpPr>
          <p:cNvPr id="4" name="Footer Placeholder 3"/>
          <p:cNvSpPr>
            <a:spLocks noGrp="1"/>
          </p:cNvSpPr>
          <p:nvPr>
            <p:ph type="ftr" sz="quarter" idx="2"/>
          </p:nvPr>
        </p:nvSpPr>
        <p:spPr>
          <a:xfrm>
            <a:off x="0" y="8829969"/>
            <a:ext cx="3037840" cy="464820"/>
          </a:xfrm>
          <a:prstGeom prst="rect">
            <a:avLst/>
          </a:prstGeom>
        </p:spPr>
        <p:txBody>
          <a:bodyPr vert="horz" lIns="92281" tIns="46141" rIns="92281" bIns="4614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2281" tIns="46141" rIns="92281" bIns="4614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281" tIns="46141" rIns="92281" bIns="4614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2281" tIns="46141" rIns="92281" bIns="46141" rtlCol="0"/>
          <a:lstStyle>
            <a:lvl1pPr algn="r">
              <a:defRPr sz="1100">
                <a:latin typeface="Segoe UI"/>
              </a:defRPr>
            </a:lvl1pPr>
          </a:lstStyle>
          <a:p>
            <a:fld id="{139B48F8-1A14-4941-902A-1D33547A0B6A}" type="datetimeFigureOut">
              <a:rPr lang="en-US" smtClean="0"/>
              <a:pPr/>
              <a:t>9/6/2018</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281" tIns="46141" rIns="92281" bIns="461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9"/>
            <a:ext cx="3037840" cy="464820"/>
          </a:xfrm>
          <a:prstGeom prst="rect">
            <a:avLst/>
          </a:prstGeom>
        </p:spPr>
        <p:txBody>
          <a:bodyPr vert="horz" lIns="92281" tIns="46141" rIns="92281" bIns="4614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2281" tIns="46141" rIns="92281" bIns="4614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a:xfrm>
            <a:off x="279022" y="4415791"/>
            <a:ext cx="6515138" cy="4414178"/>
          </a:xfrm>
        </p:spPr>
        <p:txBody>
          <a:bodyPr/>
          <a:lstStyle/>
          <a:p>
            <a:endParaRPr lang="en-US" sz="1000"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42404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26837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696913"/>
            <a:ext cx="5578475" cy="3486150"/>
          </a:xfrm>
        </p:spPr>
      </p:sp>
      <p:sp>
        <p:nvSpPr>
          <p:cNvPr id="3" name="Notes Placeholder 2"/>
          <p:cNvSpPr>
            <a:spLocks noGrp="1"/>
          </p:cNvSpPr>
          <p:nvPr>
            <p:ph type="body" idx="1"/>
          </p:nvPr>
        </p:nvSpPr>
        <p:spPr>
          <a:xfrm>
            <a:off x="701040" y="4415792"/>
            <a:ext cx="5608320" cy="4497096"/>
          </a:xfrm>
        </p:spPr>
        <p:txBody>
          <a:bodyPr/>
          <a:lstStyle/>
          <a:p>
            <a:endParaRPr lang="en-US" sz="14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58077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39143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98405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21270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245810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711200"/>
            <a:ext cx="5578475"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5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64438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Segoe UI"/>
              <a:ea typeface="+mn-ea"/>
              <a:cs typeface="+mn-cs"/>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17290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166753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02373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42963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16569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1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310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1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87669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9/6/2018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D10A91E2-0375-48EE-AECF-5F4B1CF1CD0E}" type="datetime1">
              <a:rPr lang="en-US" smtClean="0"/>
              <a:t>9/6/2018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9674645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25294253-A4BE-4CAB-9D34-AB0D523D3480}" type="datetime1">
              <a:rPr lang="en-US" smtClean="0"/>
              <a:t>9/6/2018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9521247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C82DE-A72D-4A7F-A06E-26DAF77F15A1}"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79178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CC456-CEA7-4177-8182-D4CD3E3104B3}"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81575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FAE76-4DF0-4A45-84BF-2C19900DB0D3}"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952377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37AF0-D6F2-40C4-90A9-FB5044FA1A45}" type="datetime1">
              <a:rPr lang="en-US" smtClean="0"/>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517339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1AD741-E597-463A-9C23-5008350F90D6}" type="datetime1">
              <a:rPr lang="en-US" smtClean="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00406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9/6/2018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917A4-115F-4F4C-B850-EC93E25FC387}" type="datetime1">
              <a:rPr lang="en-US" smtClean="0"/>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2991283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298D7-C61D-40AD-879B-7D35A490172F}"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037867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73291-1F0A-4B60-81C3-A0B7081BCF5A}"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8644281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8846282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208795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PAC Fee Hea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9/6/2018</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E5FCB71-4D10-4CC2-8EA1-477544F68E69}" type="datetime1">
              <a:rPr lang="en-US" smtClean="0"/>
              <a:t>9/6/2018</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868665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spto.gov/about-us/performance-and-planning/fee-setting-and-adjust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uspto.gov/about-us/performance-and-planning/fee-setting-and-adjust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fee.setting@uspto.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Patent Fee Proposal</a:t>
            </a:r>
          </a:p>
          <a:p>
            <a:pPr marL="109728"/>
            <a:endParaRPr lang="en-US" sz="9600" b="1" dirty="0" smtClean="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Patent Public Advisory Committee Hearing</a:t>
            </a:r>
          </a:p>
          <a:p>
            <a:pPr marL="109728"/>
            <a:r>
              <a:rPr lang="en-US" sz="7200" b="1" dirty="0" smtClean="0">
                <a:solidFill>
                  <a:srgbClr val="002060"/>
                </a:solidFill>
                <a:ea typeface="Arial Unicode MS" panose="020B0604020202020204" pitchFamily="34" charset="-128"/>
              </a:rPr>
              <a:t>September 6, 2018</a:t>
            </a:r>
            <a:endParaRPr lang="en-US" sz="72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descr="Logo"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Tree>
    <p:extLst>
      <p:ext uri="{BB962C8B-B14F-4D97-AF65-F5344CB8AC3E}">
        <p14:creationId xmlns:p14="http://schemas.microsoft.com/office/powerpoint/2010/main" val="109656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28601" y="3114909"/>
            <a:ext cx="8753475" cy="2334185"/>
          </a:xfrm>
        </p:spPr>
        <p:txBody>
          <a:bodyPr>
            <a:normAutofit/>
          </a:bodyPr>
          <a:lstStyle/>
          <a:p>
            <a:r>
              <a:rPr lang="en-US" sz="1400" dirty="0"/>
              <a:t>In January 2018 the other </a:t>
            </a:r>
            <a:r>
              <a:rPr lang="en-US" sz="1400" dirty="0" smtClean="0"/>
              <a:t>computer </a:t>
            </a:r>
            <a:r>
              <a:rPr lang="en-US" sz="1400" dirty="0"/>
              <a:t>service </a:t>
            </a:r>
            <a:r>
              <a:rPr lang="en-US" sz="1400" dirty="0" smtClean="0"/>
              <a:t>fees </a:t>
            </a:r>
            <a:r>
              <a:rPr lang="en-US" sz="1400" dirty="0"/>
              <a:t>were discontinued and these services were made free.  These </a:t>
            </a:r>
            <a:r>
              <a:rPr lang="en-US" sz="1400" dirty="0" smtClean="0"/>
              <a:t>proposed changes </a:t>
            </a:r>
            <a:r>
              <a:rPr lang="en-US" sz="1400" dirty="0"/>
              <a:t>follow that trend</a:t>
            </a:r>
            <a:r>
              <a:rPr lang="en-US" sz="1400" dirty="0" smtClean="0"/>
              <a:t>. </a:t>
            </a:r>
          </a:p>
          <a:p>
            <a:pPr lvl="1">
              <a:buFont typeface="Arial" panose="020B0604020202020204" pitchFamily="34" charset="0"/>
              <a:buChar char="•"/>
            </a:pPr>
            <a:r>
              <a:rPr lang="en-US" sz="1400" dirty="0" smtClean="0"/>
              <a:t>8055 - </a:t>
            </a:r>
            <a:r>
              <a:rPr lang="en-US" sz="1400" dirty="0"/>
              <a:t>Copy of Patent Grant Single-Page TIFF Images (52 week subscription) </a:t>
            </a:r>
          </a:p>
          <a:p>
            <a:pPr lvl="1">
              <a:buFont typeface="Arial" panose="020B0604020202020204" pitchFamily="34" charset="0"/>
              <a:buChar char="•"/>
            </a:pPr>
            <a:r>
              <a:rPr lang="en-US" sz="1400" dirty="0" smtClean="0"/>
              <a:t>8056 - </a:t>
            </a:r>
            <a:r>
              <a:rPr lang="en-US" sz="1400" dirty="0"/>
              <a:t>Copy of Patent Grant Full-Text W/Embedded Images, Patent Application Publication Single-Page TIFF Images, or Patent Application Publication Full-Text W/Embedded Images (52 week subscription)</a:t>
            </a:r>
            <a:endParaRPr lang="en-US" sz="1400" dirty="0" smtClean="0"/>
          </a:p>
          <a:p>
            <a:r>
              <a:rPr lang="en-US" sz="1400" dirty="0" smtClean="0"/>
              <a:t>These service fees will be eliminated and the Office will instead provide these services, in a slightly modified form (i.e. electronic), for free.</a:t>
            </a:r>
          </a:p>
          <a:p>
            <a:pPr lvl="1"/>
            <a:endParaRPr lang="en-US" sz="1600" dirty="0" smtClean="0"/>
          </a:p>
          <a:p>
            <a:pPr lvl="1"/>
            <a:endParaRPr lang="en-US" sz="1600" dirty="0"/>
          </a:p>
          <a:p>
            <a:pPr lvl="1"/>
            <a:endParaRPr lang="en-US" sz="1600" dirty="0" smtClean="0"/>
          </a:p>
          <a:p>
            <a:pPr lvl="1"/>
            <a:endParaRPr lang="en-US" sz="1600" dirty="0"/>
          </a:p>
          <a:p>
            <a:pPr marL="457200" lvl="1" indent="0">
              <a:buNone/>
            </a:pPr>
            <a:endParaRPr lang="en-US" sz="1600" dirty="0" smtClean="0"/>
          </a:p>
        </p:txBody>
      </p:sp>
      <p:graphicFrame>
        <p:nvGraphicFramePr>
          <p:cNvPr id="7" name="Table 6" title="Utility Filing, Search, and Examination"/>
          <p:cNvGraphicFramePr>
            <a:graphicFrameLocks noGrp="1"/>
          </p:cNvGraphicFramePr>
          <p:nvPr>
            <p:extLst>
              <p:ext uri="{D42A27DB-BD31-4B8C-83A1-F6EECF244321}">
                <p14:modId xmlns:p14="http://schemas.microsoft.com/office/powerpoint/2010/main" val="2872935074"/>
              </p:ext>
            </p:extLst>
          </p:nvPr>
        </p:nvGraphicFramePr>
        <p:xfrm>
          <a:off x="342901" y="929864"/>
          <a:ext cx="8343899" cy="2185045"/>
        </p:xfrm>
        <a:graphic>
          <a:graphicData uri="http://schemas.openxmlformats.org/drawingml/2006/table">
            <a:tbl>
              <a:tblPr firstRow="1" firstCol="1" bandRow="1">
                <a:tableStyleId>{073A0DAA-6AF3-43AB-8588-CEC1D06C72B9}</a:tableStyleId>
              </a:tblPr>
              <a:tblGrid>
                <a:gridCol w="914399">
                  <a:extLst>
                    <a:ext uri="{9D8B030D-6E8A-4147-A177-3AD203B41FA5}">
                      <a16:colId xmlns:a16="http://schemas.microsoft.com/office/drawing/2014/main" val="20000"/>
                    </a:ext>
                  </a:extLst>
                </a:gridCol>
                <a:gridCol w="2932316">
                  <a:extLst>
                    <a:ext uri="{9D8B030D-6E8A-4147-A177-3AD203B41FA5}">
                      <a16:colId xmlns:a16="http://schemas.microsoft.com/office/drawing/2014/main" val="20001"/>
                    </a:ext>
                  </a:extLst>
                </a:gridCol>
                <a:gridCol w="908410">
                  <a:extLst>
                    <a:ext uri="{9D8B030D-6E8A-4147-A177-3AD203B41FA5}">
                      <a16:colId xmlns:a16="http://schemas.microsoft.com/office/drawing/2014/main" val="20002"/>
                    </a:ext>
                  </a:extLst>
                </a:gridCol>
                <a:gridCol w="986913">
                  <a:extLst>
                    <a:ext uri="{9D8B030D-6E8A-4147-A177-3AD203B41FA5}">
                      <a16:colId xmlns:a16="http://schemas.microsoft.com/office/drawing/2014/main" val="20003"/>
                    </a:ext>
                  </a:extLst>
                </a:gridCol>
                <a:gridCol w="986913">
                  <a:extLst>
                    <a:ext uri="{9D8B030D-6E8A-4147-A177-3AD203B41FA5}">
                      <a16:colId xmlns:a16="http://schemas.microsoft.com/office/drawing/2014/main" val="20004"/>
                    </a:ext>
                  </a:extLst>
                </a:gridCol>
                <a:gridCol w="807474">
                  <a:extLst>
                    <a:ext uri="{9D8B030D-6E8A-4147-A177-3AD203B41FA5}">
                      <a16:colId xmlns:a16="http://schemas.microsoft.com/office/drawing/2014/main" val="20005"/>
                    </a:ext>
                  </a:extLst>
                </a:gridCol>
                <a:gridCol w="807474">
                  <a:extLst>
                    <a:ext uri="{9D8B030D-6E8A-4147-A177-3AD203B41FA5}">
                      <a16:colId xmlns:a16="http://schemas.microsoft.com/office/drawing/2014/main" val="20006"/>
                    </a:ext>
                  </a:extLst>
                </a:gridCol>
              </a:tblGrid>
              <a:tr h="906107">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631447">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smtClean="0">
                          <a:effectLst/>
                        </a:rPr>
                        <a:t>8057</a:t>
                      </a:r>
                      <a:endParaRPr lang="en-US" sz="1200" b="1" dirty="0" smtClean="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Copy of Patent Technology Monitoring Team (PTMT) patent bibliographic extract and other DVD (optical disc)</a:t>
                      </a:r>
                      <a:endParaRPr lang="en-US" sz="1200" b="0"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$50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Discontinue</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n/a</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r h="226526">
                <a:tc>
                  <a:txBody>
                    <a:bodyPr/>
                    <a:lstStyle/>
                    <a:p>
                      <a:pPr marL="0" marR="0" algn="ctr">
                        <a:lnSpc>
                          <a:spcPct val="100000"/>
                        </a:lnSpc>
                        <a:spcBef>
                          <a:spcPts val="600"/>
                        </a:spcBef>
                        <a:spcAft>
                          <a:spcPts val="600"/>
                        </a:spcAft>
                      </a:pPr>
                      <a:r>
                        <a:rPr lang="en-US" sz="1200" dirty="0" smtClean="0">
                          <a:effectLst/>
                        </a:rPr>
                        <a:t>8058</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Copy of U.S. patent custom data extracts</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Discontinue</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n/a</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2"/>
                  </a:ext>
                </a:extLst>
              </a:tr>
              <a:tr h="420965">
                <a:tc>
                  <a:txBody>
                    <a:bodyPr/>
                    <a:lstStyle/>
                    <a:p>
                      <a:pPr marL="0" marR="0" algn="ctr">
                        <a:lnSpc>
                          <a:spcPct val="100000"/>
                        </a:lnSpc>
                        <a:spcBef>
                          <a:spcPts val="600"/>
                        </a:spcBef>
                        <a:spcAft>
                          <a:spcPts val="600"/>
                        </a:spcAft>
                      </a:pPr>
                      <a:r>
                        <a:rPr lang="en-US" sz="1200" dirty="0" smtClean="0">
                          <a:effectLst/>
                        </a:rPr>
                        <a:t>8059</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Copy of selected technology reports, miscellaneous technology areas</a:t>
                      </a:r>
                      <a:endParaRPr lang="en-US" sz="1200" dirty="0">
                        <a:solidFill>
                          <a:schemeClr val="tx1"/>
                        </a:solidFill>
                        <a:effectLst/>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Discontinue</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n/a</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280183" y="301822"/>
            <a:ext cx="8982076" cy="884058"/>
          </a:xfrm>
        </p:spPr>
        <p:txBody>
          <a:bodyPr>
            <a:noAutofit/>
          </a:bodyPr>
          <a:lstStyle/>
          <a:p>
            <a:r>
              <a:rPr lang="en-US" sz="3200" dirty="0" smtClean="0"/>
              <a:t>Patent Service Fees</a:t>
            </a:r>
            <a:endParaRPr lang="en-US" sz="3200" dirty="0"/>
          </a:p>
        </p:txBody>
      </p:sp>
    </p:spTree>
    <p:extLst>
      <p:ext uri="{BB962C8B-B14F-4D97-AF65-F5344CB8AC3E}">
        <p14:creationId xmlns:p14="http://schemas.microsoft.com/office/powerpoint/2010/main" val="114200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Other Fees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11</a:t>
            </a:fld>
            <a:endParaRPr lang="en-US" dirty="0">
              <a:solidFill>
                <a:prstClr val="black">
                  <a:tint val="75000"/>
                </a:prstClr>
              </a:solidFill>
            </a:endParaRPr>
          </a:p>
        </p:txBody>
      </p:sp>
      <p:sp>
        <p:nvSpPr>
          <p:cNvPr id="5" name="Content Placeholder 2"/>
          <p:cNvSpPr>
            <a:spLocks noGrp="1"/>
          </p:cNvSpPr>
          <p:nvPr>
            <p:ph idx="1"/>
          </p:nvPr>
        </p:nvSpPr>
        <p:spPr>
          <a:xfrm>
            <a:off x="228601" y="1003309"/>
            <a:ext cx="8753475" cy="4552950"/>
          </a:xfrm>
        </p:spPr>
        <p:txBody>
          <a:bodyPr>
            <a:normAutofit fontScale="92500" lnSpcReduction="10000"/>
          </a:bodyPr>
          <a:lstStyle/>
          <a:p>
            <a:r>
              <a:rPr lang="en-US" sz="2000" dirty="0" smtClean="0"/>
              <a:t>The Patent and PTAB fees not mentioned previously will be increased by roughly five percent.  </a:t>
            </a:r>
          </a:p>
          <a:p>
            <a:pPr lvl="1">
              <a:buFont typeface="Arial" panose="020B0604020202020204" pitchFamily="34" charset="0"/>
              <a:buChar char="•"/>
            </a:pPr>
            <a:r>
              <a:rPr lang="en-US" sz="1800" dirty="0" smtClean="0"/>
              <a:t>The proposed amounts are subject to USPTO fee rounding conventions, meaning that some fees will not change while others will be increasing slightly more or slightly less than five percent.</a:t>
            </a:r>
            <a:endParaRPr lang="en-US" sz="800" dirty="0" smtClean="0"/>
          </a:p>
          <a:p>
            <a:r>
              <a:rPr lang="en-US" sz="2000" dirty="0" smtClean="0"/>
              <a:t>Additional revenue generated from the proposed increases will allow USPTO to identify and advance policies that enhance the country’s innovation ecosystem and provide strong, reliable, and predictable IP rights.</a:t>
            </a:r>
            <a:endParaRPr lang="en-US" sz="800" dirty="0" smtClean="0"/>
          </a:p>
          <a:p>
            <a:r>
              <a:rPr lang="en-US" sz="2000" dirty="0"/>
              <a:t>Given the nearly three-year gap between the implementation of the last fee adjustments and the anticipated effective date of this fee setting effort, a five percent increase to fees is similar to fees rising by 1.6 percent annually, in order to help USPTO keep up with inflationary costs increases.</a:t>
            </a:r>
            <a:endParaRPr lang="en-US" sz="2000" dirty="0" smtClean="0"/>
          </a:p>
          <a:p>
            <a:r>
              <a:rPr lang="en-US" sz="2000" dirty="0" smtClean="0"/>
              <a:t>For the detailed list of these increases as well as the targeted increases please see </a:t>
            </a:r>
            <a:r>
              <a:rPr lang="en-US" sz="2000" b="1" dirty="0" smtClean="0">
                <a:solidFill>
                  <a:schemeClr val="tx2">
                    <a:lumMod val="75000"/>
                  </a:schemeClr>
                </a:solidFill>
              </a:rPr>
              <a:t>Table of Patent Fees – Current, Proposed and Unit Cost</a:t>
            </a:r>
            <a:r>
              <a:rPr lang="en-US" sz="2000" dirty="0" smtClean="0">
                <a:solidFill>
                  <a:srgbClr val="FF0000"/>
                </a:solidFill>
              </a:rPr>
              <a:t> </a:t>
            </a:r>
            <a:r>
              <a:rPr lang="en-US" sz="2000" dirty="0" smtClean="0"/>
              <a:t>at </a:t>
            </a:r>
            <a:r>
              <a:rPr lang="en-US" sz="2000" dirty="0" smtClean="0">
                <a:hlinkClick r:id="rId3"/>
              </a:rPr>
              <a:t>https://www.uspto.gov/about-us/performance-and-planning/fee-setting-and-adjusting</a:t>
            </a:r>
            <a:endParaRPr lang="en-US" sz="2000" dirty="0" smtClean="0"/>
          </a:p>
          <a:p>
            <a:pPr marL="0" indent="0">
              <a:buNone/>
            </a:pPr>
            <a:endParaRPr lang="en-US" sz="1800" dirty="0" smtClean="0"/>
          </a:p>
          <a:p>
            <a:endParaRPr lang="en-US" sz="1600" dirty="0" smtClean="0"/>
          </a:p>
          <a:p>
            <a:endParaRPr lang="en-US" sz="1600" dirty="0" smtClean="0"/>
          </a:p>
          <a:p>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marL="457200" lvl="1" indent="0">
              <a:buNone/>
            </a:pPr>
            <a:endParaRPr lang="en-US" sz="1600" dirty="0" smtClean="0"/>
          </a:p>
        </p:txBody>
      </p:sp>
    </p:spTree>
    <p:extLst>
      <p:ext uri="{BB962C8B-B14F-4D97-AF65-F5344CB8AC3E}">
        <p14:creationId xmlns:p14="http://schemas.microsoft.com/office/powerpoint/2010/main" val="402867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479228"/>
          </a:xfrm>
        </p:spPr>
        <p:txBody>
          <a:bodyPr>
            <a:noAutofit/>
          </a:bodyPr>
          <a:lstStyle/>
          <a:p>
            <a:r>
              <a:rPr lang="en-US" sz="3600" dirty="0" smtClean="0"/>
              <a:t>Path Forward</a:t>
            </a:r>
            <a:endParaRPr lang="en-US" sz="3600" dirty="0"/>
          </a:p>
        </p:txBody>
      </p:sp>
      <p:sp>
        <p:nvSpPr>
          <p:cNvPr id="3" name="Content Placeholder 2"/>
          <p:cNvSpPr>
            <a:spLocks noGrp="1"/>
          </p:cNvSpPr>
          <p:nvPr>
            <p:ph idx="1"/>
          </p:nvPr>
        </p:nvSpPr>
        <p:spPr>
          <a:xfrm>
            <a:off x="502276" y="1161735"/>
            <a:ext cx="8229600" cy="3843073"/>
          </a:xfrm>
        </p:spPr>
        <p:txBody>
          <a:bodyPr>
            <a:normAutofit/>
          </a:bodyPr>
          <a:lstStyle/>
          <a:p>
            <a:pPr>
              <a:spcAft>
                <a:spcPts val="1200"/>
              </a:spcAft>
            </a:pPr>
            <a:r>
              <a:rPr lang="en-US" sz="2000" dirty="0" smtClean="0"/>
              <a:t>September 2018 – PPAC hearing</a:t>
            </a:r>
          </a:p>
          <a:p>
            <a:pPr>
              <a:spcAft>
                <a:spcPts val="1200"/>
              </a:spcAft>
            </a:pPr>
            <a:r>
              <a:rPr lang="en-US" sz="2000" dirty="0"/>
              <a:t>Fall </a:t>
            </a:r>
            <a:r>
              <a:rPr lang="en-US" sz="2000" dirty="0" smtClean="0"/>
              <a:t>2018 </a:t>
            </a:r>
            <a:r>
              <a:rPr lang="en-US" sz="2000" dirty="0"/>
              <a:t>– PPAC Report will be posted for public review</a:t>
            </a:r>
          </a:p>
          <a:p>
            <a:pPr>
              <a:spcAft>
                <a:spcPts val="1200"/>
              </a:spcAft>
            </a:pPr>
            <a:r>
              <a:rPr lang="en-US" sz="2000" dirty="0" smtClean="0"/>
              <a:t>Late summer 2019 – Publish Notice of Proposed Rulemaking (NPRM)</a:t>
            </a:r>
          </a:p>
          <a:p>
            <a:pPr>
              <a:spcAft>
                <a:spcPts val="1200"/>
              </a:spcAft>
            </a:pPr>
            <a:r>
              <a:rPr lang="en-US" sz="2000" dirty="0" smtClean="0"/>
              <a:t>Fall 2019 – 60-day public comment period</a:t>
            </a:r>
            <a:endParaRPr lang="en-US" sz="2000" dirty="0"/>
          </a:p>
          <a:p>
            <a:pPr>
              <a:spcAft>
                <a:spcPts val="1200"/>
              </a:spcAft>
            </a:pPr>
            <a:r>
              <a:rPr lang="en-US" sz="2000" dirty="0" smtClean="0"/>
              <a:t>Summer/Fall </a:t>
            </a:r>
            <a:r>
              <a:rPr lang="en-US" sz="2000" dirty="0"/>
              <a:t>2020 – Publish Final Rule</a:t>
            </a:r>
          </a:p>
          <a:p>
            <a:pPr>
              <a:spcAft>
                <a:spcPts val="1200"/>
              </a:spcAft>
            </a:pPr>
            <a:r>
              <a:rPr lang="en-US" sz="2000" dirty="0" smtClean="0"/>
              <a:t>January 2021 </a:t>
            </a:r>
            <a:r>
              <a:rPr lang="en-US" sz="2000" dirty="0"/>
              <a:t>– Anticipated effective date of fee changes</a:t>
            </a:r>
          </a:p>
        </p:txBody>
      </p:sp>
      <p:sp>
        <p:nvSpPr>
          <p:cNvPr id="4" name="Slide Number Placeholder 3"/>
          <p:cNvSpPr>
            <a:spLocks noGrp="1"/>
          </p:cNvSpPr>
          <p:nvPr>
            <p:ph type="sldNum" sz="quarter" idx="12"/>
          </p:nvPr>
        </p:nvSpPr>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252339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2230943"/>
            <a:ext cx="8174736" cy="625687"/>
          </a:xfrm>
        </p:spPr>
        <p:txBody>
          <a:bodyPr>
            <a:noAutofit/>
          </a:bodyPr>
          <a:lstStyle/>
          <a:p>
            <a:pPr lvl="1" algn="l" defTabSz="457200" rtl="0">
              <a:spcBef>
                <a:spcPct val="0"/>
              </a:spcBef>
            </a:pPr>
            <a:r>
              <a:rPr lang="en-US" sz="3600" b="1" dirty="0" smtClean="0">
                <a:latin typeface="+mn-lt"/>
              </a:rPr>
              <a:t>Closing</a:t>
            </a:r>
          </a:p>
        </p:txBody>
      </p:sp>
      <p:sp>
        <p:nvSpPr>
          <p:cNvPr id="3" name="Slide Number Placeholder 2"/>
          <p:cNvSpPr>
            <a:spLocks noGrp="1"/>
          </p:cNvSpPr>
          <p:nvPr>
            <p:ph type="sldNum" sz="quarter" idx="12"/>
          </p:nvPr>
        </p:nvSpPr>
        <p:spPr/>
        <p:txBody>
          <a:bodyPr/>
          <a:lstStyle/>
          <a:p>
            <a:fld id="{92DA454B-C859-4892-B9FA-68B588C9F547}" type="slidenum">
              <a:rPr lang="en-US" smtClean="0"/>
              <a:t>13</a:t>
            </a:fld>
            <a:endParaRPr lang="en-US" dirty="0"/>
          </a:p>
        </p:txBody>
      </p:sp>
    </p:spTree>
    <p:extLst>
      <p:ext uri="{BB962C8B-B14F-4D97-AF65-F5344CB8AC3E}">
        <p14:creationId xmlns:p14="http://schemas.microsoft.com/office/powerpoint/2010/main" val="2180936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44"/>
            <a:ext cx="8229600" cy="884058"/>
          </a:xfrm>
        </p:spPr>
        <p:txBody>
          <a:bodyPr>
            <a:norm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Additional Information</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457200" y="1820686"/>
            <a:ext cx="8229600" cy="3404655"/>
          </a:xfrm>
        </p:spPr>
        <p:txBody>
          <a:bodyPr>
            <a:noAutofit/>
          </a:bodyPr>
          <a:lstStyle/>
          <a:p>
            <a:pPr marL="0" indent="0">
              <a:buNone/>
            </a:pPr>
            <a:r>
              <a:rPr lang="en-US" sz="2000" dirty="0" smtClean="0"/>
              <a:t>Fee Setting Proposals and Materials:</a:t>
            </a:r>
          </a:p>
          <a:p>
            <a:pPr marL="0" indent="0">
              <a:buNone/>
            </a:pPr>
            <a:r>
              <a:rPr lang="en-US" sz="2000" dirty="0">
                <a:hlinkClick r:id="rId3"/>
              </a:rPr>
              <a:t>http://</a:t>
            </a:r>
            <a:r>
              <a:rPr lang="en-US" sz="2000" dirty="0" smtClean="0">
                <a:hlinkClick r:id="rId3"/>
              </a:rPr>
              <a:t>www.uspto.gov/about-us/performance-and-planning/fee-setting-and-adjusting</a:t>
            </a:r>
            <a:endParaRPr lang="en-US" sz="2000" dirty="0" smtClean="0"/>
          </a:p>
          <a:p>
            <a:endParaRPr lang="en-US" sz="2000" dirty="0"/>
          </a:p>
          <a:p>
            <a:endParaRPr lang="en-US" sz="2000" dirty="0" smtClean="0"/>
          </a:p>
          <a:p>
            <a:pPr marL="0" indent="0">
              <a:buNone/>
            </a:pPr>
            <a:r>
              <a:rPr lang="en-US" sz="2000" dirty="0" smtClean="0">
                <a:latin typeface="Segoe UI" panose="020B0502040204020203" pitchFamily="34" charset="0"/>
                <a:ea typeface="Segoe UI" panose="020B0502040204020203" pitchFamily="34" charset="0"/>
                <a:cs typeface="Segoe UI" panose="020B0502040204020203" pitchFamily="34" charset="0"/>
              </a:rPr>
              <a:t>Comments may be sent by email to: </a:t>
            </a:r>
            <a:r>
              <a:rPr lang="en-US" sz="2000" dirty="0" smtClean="0">
                <a:hlinkClick r:id="rId4"/>
              </a:rPr>
              <a:t>fee.setting@uspto.gov</a:t>
            </a:r>
            <a:r>
              <a:rPr lang="en-US" sz="2000" dirty="0" smtClean="0"/>
              <a:t> by September 13, 2018</a:t>
            </a:r>
            <a:endParaRPr lang="en-US" sz="2000" dirty="0"/>
          </a:p>
        </p:txBody>
      </p:sp>
      <p:sp>
        <p:nvSpPr>
          <p:cNvPr id="3" name="Slide Number Placeholder 2"/>
          <p:cNvSpPr>
            <a:spLocks noGrp="1"/>
          </p:cNvSpPr>
          <p:nvPr>
            <p:ph type="sldNum" sz="quarter" idx="12"/>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3143273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2230943"/>
            <a:ext cx="8174736" cy="625687"/>
          </a:xfrm>
        </p:spPr>
        <p:txBody>
          <a:bodyPr>
            <a:noAutofit/>
          </a:bodyPr>
          <a:lstStyle/>
          <a:p>
            <a:pPr lvl="1" algn="l" defTabSz="457200" rtl="0">
              <a:spcBef>
                <a:spcPct val="0"/>
              </a:spcBef>
            </a:pPr>
            <a:r>
              <a:rPr lang="en-US" sz="3600" b="1" dirty="0" smtClean="0">
                <a:latin typeface="+mn-lt"/>
              </a:rPr>
              <a:t>Thank You</a:t>
            </a:r>
          </a:p>
        </p:txBody>
      </p:sp>
      <p:sp>
        <p:nvSpPr>
          <p:cNvPr id="3" name="Slide Number Placeholder 2"/>
          <p:cNvSpPr>
            <a:spLocks noGrp="1"/>
          </p:cNvSpPr>
          <p:nvPr>
            <p:ph type="sldNum" sz="quarter" idx="12"/>
          </p:nvPr>
        </p:nvSpPr>
        <p:spPr/>
        <p:txBody>
          <a:bodyPr/>
          <a:lstStyle/>
          <a:p>
            <a:fld id="{92DA454B-C859-4892-B9FA-68B588C9F547}" type="slidenum">
              <a:rPr lang="en-US" smtClean="0"/>
              <a:t>15</a:t>
            </a:fld>
            <a:endParaRPr lang="en-US" dirty="0"/>
          </a:p>
        </p:txBody>
      </p:sp>
    </p:spTree>
    <p:extLst>
      <p:ext uri="{BB962C8B-B14F-4D97-AF65-F5344CB8AC3E}">
        <p14:creationId xmlns:p14="http://schemas.microsoft.com/office/powerpoint/2010/main" val="3308717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a:t>Proposed Fee Structure</a:t>
            </a:r>
            <a:br>
              <a:rPr lang="en-US" dirty="0"/>
            </a:br>
            <a:endParaRPr lang="en-US" dirty="0"/>
          </a:p>
        </p:txBody>
      </p:sp>
      <p:sp>
        <p:nvSpPr>
          <p:cNvPr id="4" name="Content Placeholder 2"/>
          <p:cNvSpPr>
            <a:spLocks noGrp="1"/>
          </p:cNvSpPr>
          <p:nvPr>
            <p:ph idx="1"/>
          </p:nvPr>
        </p:nvSpPr>
        <p:spPr>
          <a:xfrm>
            <a:off x="457200" y="1500389"/>
            <a:ext cx="8358389" cy="1994418"/>
          </a:xfrm>
        </p:spPr>
        <p:txBody>
          <a:bodyPr>
            <a:normAutofit/>
          </a:bodyPr>
          <a:lstStyle/>
          <a:p>
            <a:endParaRPr lang="en-US" dirty="0" smtClean="0"/>
          </a:p>
          <a:p>
            <a:endParaRPr lang="en-US" dirty="0" smtClean="0"/>
          </a:p>
          <a:p>
            <a:pPr marL="0" indent="0">
              <a:buNone/>
            </a:pPr>
            <a:r>
              <a:rPr lang="en-US" sz="3600" b="1" dirty="0" smtClean="0"/>
              <a:t>Proposed Targeted Fee Adjustments</a:t>
            </a:r>
            <a:endParaRPr lang="en-US" sz="3600" b="1" dirty="0"/>
          </a:p>
          <a:p>
            <a:pPr marL="0" indent="0">
              <a:buNone/>
            </a:pPr>
            <a:endParaRPr lang="en-US" b="1"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2</a:t>
            </a:fld>
            <a:endParaRPr lang="en-US" dirty="0"/>
          </a:p>
        </p:txBody>
      </p:sp>
    </p:spTree>
    <p:extLst>
      <p:ext uri="{BB962C8B-B14F-4D97-AF65-F5344CB8AC3E}">
        <p14:creationId xmlns:p14="http://schemas.microsoft.com/office/powerpoint/2010/main" val="14117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28601" y="3160867"/>
            <a:ext cx="8753475" cy="2136621"/>
          </a:xfrm>
        </p:spPr>
        <p:txBody>
          <a:bodyPr>
            <a:normAutofit/>
          </a:bodyPr>
          <a:lstStyle/>
          <a:p>
            <a:r>
              <a:rPr lang="en-US" sz="1400" dirty="0" smtClean="0"/>
              <a:t>This fee will be charged for utility non-provisional filings submitted in a format other than DOCX (Microsoft Word).</a:t>
            </a:r>
          </a:p>
          <a:p>
            <a:r>
              <a:rPr lang="en-US" sz="1400" dirty="0" smtClean="0"/>
              <a:t>Encouraging applicants to use DOCX will improve examination quality and lower processing costs.</a:t>
            </a:r>
          </a:p>
          <a:p>
            <a:r>
              <a:rPr lang="en-US" sz="1400" dirty="0" smtClean="0"/>
              <a:t>Applications filed using DOCX will be more accessible in future searches of publication materials.</a:t>
            </a:r>
          </a:p>
          <a:p>
            <a:r>
              <a:rPr lang="en-US" sz="1400" dirty="0" smtClean="0"/>
              <a:t>Users filing via DOCX will see increased efficiencies and accuracy.</a:t>
            </a:r>
            <a:endParaRPr lang="en-US" sz="1400" dirty="0"/>
          </a:p>
          <a:p>
            <a:pPr marL="457200" lvl="1" indent="0">
              <a:buNone/>
            </a:pPr>
            <a:endParaRPr lang="en-US" sz="2000" dirty="0"/>
          </a:p>
          <a:p>
            <a:pPr marL="457200" lvl="1" indent="0">
              <a:buNone/>
            </a:pPr>
            <a:endParaRPr lang="en-US" sz="2000" dirty="0" smtClean="0"/>
          </a:p>
        </p:txBody>
      </p:sp>
      <p:graphicFrame>
        <p:nvGraphicFramePr>
          <p:cNvPr id="6" name="Table 5" title="Utility Filing, Search, and Examination Fees"/>
          <p:cNvGraphicFramePr>
            <a:graphicFrameLocks noGrp="1"/>
          </p:cNvGraphicFramePr>
          <p:nvPr>
            <p:extLst>
              <p:ext uri="{D42A27DB-BD31-4B8C-83A1-F6EECF244321}">
                <p14:modId xmlns:p14="http://schemas.microsoft.com/office/powerpoint/2010/main" val="2783408117"/>
              </p:ext>
            </p:extLst>
          </p:nvPr>
        </p:nvGraphicFramePr>
        <p:xfrm>
          <a:off x="301752" y="1448560"/>
          <a:ext cx="8287132" cy="1376175"/>
        </p:xfrm>
        <a:graphic>
          <a:graphicData uri="http://schemas.openxmlformats.org/drawingml/2006/table">
            <a:tbl>
              <a:tblPr firstRow="1" firstCol="1" bandRow="1">
                <a:tableStyleId>{073A0DAA-6AF3-43AB-8588-CEC1D06C72B9}</a:tableStyleId>
              </a:tblPr>
              <a:tblGrid>
                <a:gridCol w="1685794">
                  <a:extLst>
                    <a:ext uri="{9D8B030D-6E8A-4147-A177-3AD203B41FA5}">
                      <a16:colId xmlns:a16="http://schemas.microsoft.com/office/drawing/2014/main" val="20000"/>
                    </a:ext>
                  </a:extLst>
                </a:gridCol>
                <a:gridCol w="2051768">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1075184">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300991">
                <a:tc>
                  <a:txBody>
                    <a:bodyPr/>
                    <a:lstStyle/>
                    <a:p>
                      <a:pPr marL="0" marR="0" algn="ctr">
                        <a:lnSpc>
                          <a:spcPct val="100000"/>
                        </a:lnSpc>
                        <a:spcBef>
                          <a:spcPts val="600"/>
                        </a:spcBef>
                        <a:spcAft>
                          <a:spcPts val="600"/>
                        </a:spcAft>
                      </a:pPr>
                      <a:r>
                        <a:rPr lang="en-US" sz="1200" dirty="0" smtClean="0">
                          <a:effectLst/>
                        </a:rPr>
                        <a:t>New</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Non-DOCX Filing Surcharge</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$400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$400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301752" y="537122"/>
            <a:ext cx="8429625" cy="734406"/>
          </a:xfrm>
        </p:spPr>
        <p:txBody>
          <a:bodyPr>
            <a:normAutofit/>
          </a:bodyPr>
          <a:lstStyle/>
          <a:p>
            <a:r>
              <a:rPr lang="en-US" sz="3200" dirty="0" smtClean="0"/>
              <a:t>Non-DOCX Filing Surcharge Fee</a:t>
            </a:r>
            <a:endParaRPr lang="en-US" sz="3200" dirty="0"/>
          </a:p>
        </p:txBody>
      </p:sp>
    </p:spTree>
    <p:extLst>
      <p:ext uri="{BB962C8B-B14F-4D97-AF65-F5344CB8AC3E}">
        <p14:creationId xmlns:p14="http://schemas.microsoft.com/office/powerpoint/2010/main" val="319887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38127" y="4203977"/>
            <a:ext cx="8753475" cy="646915"/>
          </a:xfrm>
        </p:spPr>
        <p:txBody>
          <a:bodyPr>
            <a:normAutofit/>
          </a:bodyPr>
          <a:lstStyle/>
          <a:p>
            <a:r>
              <a:rPr lang="en-US" sz="1400" dirty="0" smtClean="0"/>
              <a:t>Increasing this fee encourages timely maintenance fee payments and brings the fee more in line with similar fees in other IP offices.</a:t>
            </a:r>
          </a:p>
          <a:p>
            <a:pPr marL="0" indent="0">
              <a:buNone/>
            </a:pPr>
            <a:endParaRPr lang="en-US" sz="1350" dirty="0"/>
          </a:p>
          <a:p>
            <a:pPr lvl="1"/>
            <a:endParaRPr lang="en-US" sz="1350" dirty="0" smtClean="0"/>
          </a:p>
          <a:p>
            <a:pPr lvl="1"/>
            <a:endParaRPr lang="en-US" sz="1350" dirty="0"/>
          </a:p>
          <a:p>
            <a:pPr lvl="1"/>
            <a:endParaRPr lang="en-US" sz="1350" dirty="0" smtClean="0"/>
          </a:p>
          <a:p>
            <a:pPr lvl="1"/>
            <a:endParaRPr lang="en-US" sz="1350" dirty="0"/>
          </a:p>
          <a:p>
            <a:pPr marL="457200" lvl="1" indent="0">
              <a:buNone/>
            </a:pPr>
            <a:endParaRPr lang="en-US" sz="1350" dirty="0" smtClean="0"/>
          </a:p>
        </p:txBody>
      </p:sp>
      <p:graphicFrame>
        <p:nvGraphicFramePr>
          <p:cNvPr id="6" name="Table 5" title="Utility Filing, Search, and Examination"/>
          <p:cNvGraphicFramePr>
            <a:graphicFrameLocks noGrp="1"/>
          </p:cNvGraphicFramePr>
          <p:nvPr>
            <p:extLst>
              <p:ext uri="{D42A27DB-BD31-4B8C-83A1-F6EECF244321}">
                <p14:modId xmlns:p14="http://schemas.microsoft.com/office/powerpoint/2010/main" val="843623397"/>
              </p:ext>
            </p:extLst>
          </p:nvPr>
        </p:nvGraphicFramePr>
        <p:xfrm>
          <a:off x="238125" y="1523998"/>
          <a:ext cx="8315324" cy="2435353"/>
        </p:xfrm>
        <a:graphic>
          <a:graphicData uri="http://schemas.openxmlformats.org/drawingml/2006/table">
            <a:tbl>
              <a:tblPr firstRow="1" firstCol="1" bandRow="1">
                <a:tableStyleId>{073A0DAA-6AF3-43AB-8588-CEC1D06C72B9}</a:tableStyleId>
              </a:tblPr>
              <a:tblGrid>
                <a:gridCol w="904875">
                  <a:extLst>
                    <a:ext uri="{9D8B030D-6E8A-4147-A177-3AD203B41FA5}">
                      <a16:colId xmlns:a16="http://schemas.microsoft.com/office/drawing/2014/main" val="20000"/>
                    </a:ext>
                  </a:extLst>
                </a:gridCol>
                <a:gridCol w="2850432">
                  <a:extLst>
                    <a:ext uri="{9D8B030D-6E8A-4147-A177-3AD203B41FA5}">
                      <a16:colId xmlns:a16="http://schemas.microsoft.com/office/drawing/2014/main" val="20001"/>
                    </a:ext>
                  </a:extLst>
                </a:gridCol>
                <a:gridCol w="983533">
                  <a:extLst>
                    <a:ext uri="{9D8B030D-6E8A-4147-A177-3AD203B41FA5}">
                      <a16:colId xmlns:a16="http://schemas.microsoft.com/office/drawing/2014/main" val="20002"/>
                    </a:ext>
                  </a:extLst>
                </a:gridCol>
                <a:gridCol w="983533">
                  <a:extLst>
                    <a:ext uri="{9D8B030D-6E8A-4147-A177-3AD203B41FA5}">
                      <a16:colId xmlns:a16="http://schemas.microsoft.com/office/drawing/2014/main" val="20003"/>
                    </a:ext>
                  </a:extLst>
                </a:gridCol>
                <a:gridCol w="983533">
                  <a:extLst>
                    <a:ext uri="{9D8B030D-6E8A-4147-A177-3AD203B41FA5}">
                      <a16:colId xmlns:a16="http://schemas.microsoft.com/office/drawing/2014/main" val="20004"/>
                    </a:ext>
                  </a:extLst>
                </a:gridCol>
                <a:gridCol w="804709">
                  <a:extLst>
                    <a:ext uri="{9D8B030D-6E8A-4147-A177-3AD203B41FA5}">
                      <a16:colId xmlns:a16="http://schemas.microsoft.com/office/drawing/2014/main" val="20005"/>
                    </a:ext>
                  </a:extLst>
                </a:gridCol>
                <a:gridCol w="804709">
                  <a:extLst>
                    <a:ext uri="{9D8B030D-6E8A-4147-A177-3AD203B41FA5}">
                      <a16:colId xmlns:a16="http://schemas.microsoft.com/office/drawing/2014/main" val="20006"/>
                    </a:ext>
                  </a:extLst>
                </a:gridCol>
              </a:tblGrid>
              <a:tr h="1015003">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473450">
                <a:tc>
                  <a:txBody>
                    <a:bodyPr/>
                    <a:lstStyle/>
                    <a:p>
                      <a:pPr marL="0" marR="0" algn="ctr">
                        <a:lnSpc>
                          <a:spcPct val="100000"/>
                        </a:lnSpc>
                        <a:spcBef>
                          <a:spcPts val="600"/>
                        </a:spcBef>
                        <a:spcAft>
                          <a:spcPts val="600"/>
                        </a:spcAft>
                      </a:pPr>
                      <a:r>
                        <a:rPr lang="en-US" sz="1200" dirty="0" smtClean="0">
                          <a:effectLst/>
                        </a:rPr>
                        <a:t>1554</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Surcharge - 3.5 year - Late payment within 6 months</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$1,000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$840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+525%</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r h="473450">
                <a:tc>
                  <a:txBody>
                    <a:bodyPr/>
                    <a:lstStyle/>
                    <a:p>
                      <a:pPr marL="0" marR="0" algn="ctr">
                        <a:lnSpc>
                          <a:spcPct val="100000"/>
                        </a:lnSpc>
                        <a:spcBef>
                          <a:spcPts val="600"/>
                        </a:spcBef>
                        <a:spcAft>
                          <a:spcPts val="600"/>
                        </a:spcAft>
                      </a:pPr>
                      <a:r>
                        <a:rPr lang="en-US" sz="1200" dirty="0" smtClean="0">
                          <a:effectLst/>
                        </a:rPr>
                        <a:t>1555</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Surcharge - 7.5 year - Late payment within 6 months</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$1,000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$840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+525%</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2"/>
                  </a:ext>
                </a:extLst>
              </a:tr>
              <a:tr h="473450">
                <a:tc>
                  <a:txBody>
                    <a:bodyPr/>
                    <a:lstStyle/>
                    <a:p>
                      <a:pPr marL="0" marR="0" algn="ctr">
                        <a:lnSpc>
                          <a:spcPct val="100000"/>
                        </a:lnSpc>
                        <a:spcBef>
                          <a:spcPts val="600"/>
                        </a:spcBef>
                        <a:spcAft>
                          <a:spcPts val="600"/>
                        </a:spcAft>
                      </a:pPr>
                      <a:r>
                        <a:rPr lang="en-US" sz="1200" dirty="0" smtClean="0">
                          <a:effectLst/>
                        </a:rPr>
                        <a:t>1556</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Surcharge - 11.5 year - Late payment within 6 months</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$1,000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$840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+525%</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247652" y="502438"/>
            <a:ext cx="8743950" cy="1250162"/>
          </a:xfrm>
        </p:spPr>
        <p:txBody>
          <a:bodyPr>
            <a:noAutofit/>
          </a:bodyPr>
          <a:lstStyle/>
          <a:p>
            <a:r>
              <a:rPr lang="en-US" sz="3200" dirty="0" smtClean="0"/>
              <a:t>Maintenance Fee Surcharge – Late Payment within Six Months</a:t>
            </a:r>
            <a:endParaRPr lang="en-US" sz="3200" dirty="0"/>
          </a:p>
        </p:txBody>
      </p:sp>
    </p:spTree>
    <p:extLst>
      <p:ext uri="{BB962C8B-B14F-4D97-AF65-F5344CB8AC3E}">
        <p14:creationId xmlns:p14="http://schemas.microsoft.com/office/powerpoint/2010/main" val="127405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38126" y="3862870"/>
            <a:ext cx="8753475" cy="867213"/>
          </a:xfrm>
        </p:spPr>
        <p:txBody>
          <a:bodyPr>
            <a:normAutofit/>
          </a:bodyPr>
          <a:lstStyle/>
          <a:p>
            <a:r>
              <a:rPr lang="en-US" sz="1400" dirty="0" smtClean="0"/>
              <a:t>This fee change will allow the Office to better manage demand for this service, better align the fee with the benefit received from an expedited examination, and will bring the fee more in line with the request for prioritized examination of a utility patent examination (currently $4,000).</a:t>
            </a:r>
          </a:p>
          <a:p>
            <a:endParaRPr lang="en-US" sz="1350" dirty="0"/>
          </a:p>
          <a:p>
            <a:endParaRPr lang="en-US" sz="1400" dirty="0"/>
          </a:p>
          <a:p>
            <a:pPr lvl="1"/>
            <a:endParaRPr lang="en-US" sz="2000" dirty="0" smtClean="0"/>
          </a:p>
          <a:p>
            <a:pPr lvl="1"/>
            <a:endParaRPr lang="en-US" sz="2000" dirty="0"/>
          </a:p>
          <a:p>
            <a:pPr lvl="1"/>
            <a:endParaRPr lang="en-US" sz="2000" dirty="0" smtClean="0"/>
          </a:p>
          <a:p>
            <a:pPr lvl="1"/>
            <a:endParaRPr lang="en-US" sz="2000" dirty="0"/>
          </a:p>
          <a:p>
            <a:pPr marL="457200" lvl="1" indent="0">
              <a:buNone/>
            </a:pPr>
            <a:endParaRPr lang="en-US" sz="2000" dirty="0" smtClean="0"/>
          </a:p>
        </p:txBody>
      </p:sp>
      <p:graphicFrame>
        <p:nvGraphicFramePr>
          <p:cNvPr id="6" name="Table 5" title="Utility Filing, Search, and Examination"/>
          <p:cNvGraphicFramePr>
            <a:graphicFrameLocks noGrp="1"/>
          </p:cNvGraphicFramePr>
          <p:nvPr>
            <p:extLst>
              <p:ext uri="{D42A27DB-BD31-4B8C-83A1-F6EECF244321}">
                <p14:modId xmlns:p14="http://schemas.microsoft.com/office/powerpoint/2010/main" val="1321647365"/>
              </p:ext>
            </p:extLst>
          </p:nvPr>
        </p:nvGraphicFramePr>
        <p:xfrm>
          <a:off x="238126" y="2021947"/>
          <a:ext cx="8324851" cy="1535069"/>
        </p:xfrm>
        <a:graphic>
          <a:graphicData uri="http://schemas.openxmlformats.org/drawingml/2006/table">
            <a:tbl>
              <a:tblPr firstRow="1" firstCol="1" bandRow="1">
                <a:tableStyleId>{073A0DAA-6AF3-43AB-8588-CEC1D06C72B9}</a:tableStyleId>
              </a:tblPr>
              <a:tblGrid>
                <a:gridCol w="1700774">
                  <a:extLst>
                    <a:ext uri="{9D8B030D-6E8A-4147-A177-3AD203B41FA5}">
                      <a16:colId xmlns:a16="http://schemas.microsoft.com/office/drawing/2014/main" val="20000"/>
                    </a:ext>
                  </a:extLst>
                </a:gridCol>
                <a:gridCol w="2058835">
                  <a:extLst>
                    <a:ext uri="{9D8B030D-6E8A-4147-A177-3AD203B41FA5}">
                      <a16:colId xmlns:a16="http://schemas.microsoft.com/office/drawing/2014/main" val="20001"/>
                    </a:ext>
                  </a:extLst>
                </a:gridCol>
                <a:gridCol w="984660">
                  <a:extLst>
                    <a:ext uri="{9D8B030D-6E8A-4147-A177-3AD203B41FA5}">
                      <a16:colId xmlns:a16="http://schemas.microsoft.com/office/drawing/2014/main" val="20002"/>
                    </a:ext>
                  </a:extLst>
                </a:gridCol>
                <a:gridCol w="984660">
                  <a:extLst>
                    <a:ext uri="{9D8B030D-6E8A-4147-A177-3AD203B41FA5}">
                      <a16:colId xmlns:a16="http://schemas.microsoft.com/office/drawing/2014/main" val="20003"/>
                    </a:ext>
                  </a:extLst>
                </a:gridCol>
                <a:gridCol w="984660">
                  <a:extLst>
                    <a:ext uri="{9D8B030D-6E8A-4147-A177-3AD203B41FA5}">
                      <a16:colId xmlns:a16="http://schemas.microsoft.com/office/drawing/2014/main" val="20004"/>
                    </a:ext>
                  </a:extLst>
                </a:gridCol>
                <a:gridCol w="805631">
                  <a:extLst>
                    <a:ext uri="{9D8B030D-6E8A-4147-A177-3AD203B41FA5}">
                      <a16:colId xmlns:a16="http://schemas.microsoft.com/office/drawing/2014/main" val="20005"/>
                    </a:ext>
                  </a:extLst>
                </a:gridCol>
                <a:gridCol w="805631">
                  <a:extLst>
                    <a:ext uri="{9D8B030D-6E8A-4147-A177-3AD203B41FA5}">
                      <a16:colId xmlns:a16="http://schemas.microsoft.com/office/drawing/2014/main" val="20006"/>
                    </a:ext>
                  </a:extLst>
                </a:gridCol>
              </a:tblGrid>
              <a:tr h="902695">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632374">
                <a:tc>
                  <a:txBody>
                    <a:bodyPr/>
                    <a:lstStyle/>
                    <a:p>
                      <a:pPr marL="0" marR="0" algn="ctr">
                        <a:lnSpc>
                          <a:spcPct val="100000"/>
                        </a:lnSpc>
                        <a:spcBef>
                          <a:spcPts val="600"/>
                        </a:spcBef>
                        <a:spcAft>
                          <a:spcPts val="600"/>
                        </a:spcAft>
                      </a:pPr>
                      <a:r>
                        <a:rPr lang="en-US" sz="1200" dirty="0" smtClean="0">
                          <a:effectLst/>
                        </a:rPr>
                        <a:t>1802</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Request for expedited examination of a design application</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mn-ea"/>
                          <a:cs typeface="+mn-cs"/>
                        </a:rPr>
                        <a:t>$107</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$900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$1,100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+122%</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247651" y="604266"/>
            <a:ext cx="8743950" cy="1200150"/>
          </a:xfrm>
        </p:spPr>
        <p:txBody>
          <a:bodyPr>
            <a:noAutofit/>
          </a:bodyPr>
          <a:lstStyle/>
          <a:p>
            <a:r>
              <a:rPr lang="en-US" sz="3200" dirty="0" smtClean="0"/>
              <a:t>Request for Expedited Examination of a Design Application Fee</a:t>
            </a:r>
            <a:endParaRPr lang="en-US" sz="3200" dirty="0"/>
          </a:p>
        </p:txBody>
      </p:sp>
    </p:spTree>
    <p:extLst>
      <p:ext uri="{BB962C8B-B14F-4D97-AF65-F5344CB8AC3E}">
        <p14:creationId xmlns:p14="http://schemas.microsoft.com/office/powerpoint/2010/main" val="27926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33362" y="3948111"/>
            <a:ext cx="8753475" cy="1647687"/>
          </a:xfrm>
        </p:spPr>
        <p:txBody>
          <a:bodyPr>
            <a:normAutofit/>
          </a:bodyPr>
          <a:lstStyle/>
          <a:p>
            <a:r>
              <a:rPr lang="en-US" sz="1400" dirty="0" smtClean="0"/>
              <a:t>These changes will allow the Office to recover initial search and examination costs earlier in the patent lifecycle.</a:t>
            </a:r>
          </a:p>
          <a:p>
            <a:r>
              <a:rPr lang="en-US" sz="1400" dirty="0" smtClean="0"/>
              <a:t>As technology lifecycles grow shorter, it is important that USPTO not rely too heavily on fees paid late in the life of a patent.</a:t>
            </a:r>
          </a:p>
          <a:p>
            <a:r>
              <a:rPr lang="en-US" sz="1400" dirty="0" smtClean="0"/>
              <a:t>Maintenance fee rates have not changed since 2013.</a:t>
            </a:r>
            <a:endParaRPr lang="en-US" sz="1400" dirty="0"/>
          </a:p>
          <a:p>
            <a:endParaRPr lang="en-US" sz="1400" dirty="0" smtClean="0"/>
          </a:p>
          <a:p>
            <a:endParaRPr lang="en-US" sz="1400" dirty="0"/>
          </a:p>
          <a:p>
            <a:pPr lvl="1"/>
            <a:endParaRPr lang="en-US" sz="2000" dirty="0" smtClean="0"/>
          </a:p>
          <a:p>
            <a:pPr lvl="1"/>
            <a:endParaRPr lang="en-US" sz="2000" dirty="0"/>
          </a:p>
          <a:p>
            <a:pPr lvl="1"/>
            <a:endParaRPr lang="en-US" sz="2000" dirty="0" smtClean="0"/>
          </a:p>
          <a:p>
            <a:pPr lvl="1"/>
            <a:endParaRPr lang="en-US" sz="2000" dirty="0"/>
          </a:p>
          <a:p>
            <a:pPr marL="457200" lvl="1" indent="0">
              <a:buNone/>
            </a:pPr>
            <a:endParaRPr lang="en-US" sz="2000" dirty="0" smtClean="0"/>
          </a:p>
        </p:txBody>
      </p:sp>
      <p:graphicFrame>
        <p:nvGraphicFramePr>
          <p:cNvPr id="6" name="Table 5" title="Utility Filing, Search, and Examination"/>
          <p:cNvGraphicFramePr>
            <a:graphicFrameLocks noGrp="1"/>
          </p:cNvGraphicFramePr>
          <p:nvPr>
            <p:extLst>
              <p:ext uri="{D42A27DB-BD31-4B8C-83A1-F6EECF244321}">
                <p14:modId xmlns:p14="http://schemas.microsoft.com/office/powerpoint/2010/main" val="2999822649"/>
              </p:ext>
            </p:extLst>
          </p:nvPr>
        </p:nvGraphicFramePr>
        <p:xfrm>
          <a:off x="357187" y="1144644"/>
          <a:ext cx="8343899" cy="2732414"/>
        </p:xfrm>
        <a:graphic>
          <a:graphicData uri="http://schemas.openxmlformats.org/drawingml/2006/table">
            <a:tbl>
              <a:tblPr firstRow="1" firstCol="1" bandRow="1">
                <a:tableStyleId>{073A0DAA-6AF3-43AB-8588-CEC1D06C72B9}</a:tableStyleId>
              </a:tblPr>
              <a:tblGrid>
                <a:gridCol w="1014413">
                  <a:extLst>
                    <a:ext uri="{9D8B030D-6E8A-4147-A177-3AD203B41FA5}">
                      <a16:colId xmlns:a16="http://schemas.microsoft.com/office/drawing/2014/main" val="20000"/>
                    </a:ext>
                  </a:extLst>
                </a:gridCol>
                <a:gridCol w="2832302">
                  <a:extLst>
                    <a:ext uri="{9D8B030D-6E8A-4147-A177-3AD203B41FA5}">
                      <a16:colId xmlns:a16="http://schemas.microsoft.com/office/drawing/2014/main" val="20001"/>
                    </a:ext>
                  </a:extLst>
                </a:gridCol>
                <a:gridCol w="908410">
                  <a:extLst>
                    <a:ext uri="{9D8B030D-6E8A-4147-A177-3AD203B41FA5}">
                      <a16:colId xmlns:a16="http://schemas.microsoft.com/office/drawing/2014/main" val="20002"/>
                    </a:ext>
                  </a:extLst>
                </a:gridCol>
                <a:gridCol w="986913">
                  <a:extLst>
                    <a:ext uri="{9D8B030D-6E8A-4147-A177-3AD203B41FA5}">
                      <a16:colId xmlns:a16="http://schemas.microsoft.com/office/drawing/2014/main" val="20003"/>
                    </a:ext>
                  </a:extLst>
                </a:gridCol>
                <a:gridCol w="986913">
                  <a:extLst>
                    <a:ext uri="{9D8B030D-6E8A-4147-A177-3AD203B41FA5}">
                      <a16:colId xmlns:a16="http://schemas.microsoft.com/office/drawing/2014/main" val="20004"/>
                    </a:ext>
                  </a:extLst>
                </a:gridCol>
                <a:gridCol w="807474">
                  <a:extLst>
                    <a:ext uri="{9D8B030D-6E8A-4147-A177-3AD203B41FA5}">
                      <a16:colId xmlns:a16="http://schemas.microsoft.com/office/drawing/2014/main" val="20005"/>
                    </a:ext>
                  </a:extLst>
                </a:gridCol>
                <a:gridCol w="807474">
                  <a:extLst>
                    <a:ext uri="{9D8B030D-6E8A-4147-A177-3AD203B41FA5}">
                      <a16:colId xmlns:a16="http://schemas.microsoft.com/office/drawing/2014/main" val="20006"/>
                    </a:ext>
                  </a:extLst>
                </a:gridCol>
              </a:tblGrid>
              <a:tr h="944243">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236061">
                <a:tc>
                  <a:txBody>
                    <a:bodyPr/>
                    <a:lstStyle/>
                    <a:p>
                      <a:pPr marL="0" marR="0" algn="ctr">
                        <a:lnSpc>
                          <a:spcPct val="100000"/>
                        </a:lnSpc>
                        <a:spcBef>
                          <a:spcPts val="600"/>
                        </a:spcBef>
                        <a:spcAft>
                          <a:spcPts val="600"/>
                        </a:spcAft>
                      </a:pPr>
                      <a:r>
                        <a:rPr lang="en-US" sz="1200" dirty="0" smtClean="0">
                          <a:effectLst/>
                        </a:rPr>
                        <a:t>1501</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Utility Issue Fee</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$309</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$1,000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$1,200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$200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r h="236061">
                <a:tc>
                  <a:txBody>
                    <a:bodyPr/>
                    <a:lstStyle/>
                    <a:p>
                      <a:pPr marL="0" marR="0" algn="ctr">
                        <a:lnSpc>
                          <a:spcPct val="100000"/>
                        </a:lnSpc>
                        <a:spcBef>
                          <a:spcPts val="600"/>
                        </a:spcBef>
                        <a:spcAft>
                          <a:spcPts val="600"/>
                        </a:spcAft>
                      </a:pPr>
                      <a:r>
                        <a:rPr lang="en-US" sz="1200" dirty="0" smtClean="0">
                          <a:effectLst/>
                        </a:rPr>
                        <a:t>1511</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Reissue Issue Fee</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$309</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$1,000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$1,200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$200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2"/>
                  </a:ext>
                </a:extLst>
              </a:tr>
              <a:tr h="438683">
                <a:tc>
                  <a:txBody>
                    <a:bodyPr/>
                    <a:lstStyle/>
                    <a:p>
                      <a:pPr marL="0" marR="0" algn="ctr">
                        <a:lnSpc>
                          <a:spcPct val="100000"/>
                        </a:lnSpc>
                        <a:spcBef>
                          <a:spcPts val="600"/>
                        </a:spcBef>
                        <a:spcAft>
                          <a:spcPts val="600"/>
                        </a:spcAft>
                      </a:pPr>
                      <a:r>
                        <a:rPr lang="en-US" sz="1200" dirty="0" smtClean="0">
                          <a:effectLst/>
                        </a:rPr>
                        <a:t>1551</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For Maintaining an Original or Any Reissue Patent, Due at 3.5 years </a:t>
                      </a:r>
                      <a:endParaRPr lang="en-US" sz="1200" dirty="0">
                        <a:solidFill>
                          <a:schemeClr val="tx1"/>
                        </a:solidFill>
                        <a:effectLst/>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$400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+25%</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3"/>
                  </a:ext>
                </a:extLst>
              </a:tr>
              <a:tr h="438683">
                <a:tc>
                  <a:txBody>
                    <a:bodyPr/>
                    <a:lstStyle/>
                    <a:p>
                      <a:pPr marL="0" marR="0" algn="ctr">
                        <a:lnSpc>
                          <a:spcPct val="100000"/>
                        </a:lnSpc>
                        <a:spcBef>
                          <a:spcPts val="600"/>
                        </a:spcBef>
                        <a:spcAft>
                          <a:spcPts val="600"/>
                        </a:spcAft>
                      </a:pPr>
                      <a:r>
                        <a:rPr lang="en-US" sz="1200" dirty="0" smtClean="0">
                          <a:effectLst/>
                        </a:rPr>
                        <a:t>1552</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For Maintaining an Original or Any Reissue Patent, Due at 7.5 years </a:t>
                      </a:r>
                      <a:endParaRPr lang="en-US" sz="1200" dirty="0">
                        <a:solidFill>
                          <a:schemeClr val="tx1"/>
                        </a:solidFill>
                        <a:effectLst/>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$3,600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$3,760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$160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+4%</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20277568"/>
                  </a:ext>
                </a:extLst>
              </a:tr>
              <a:tr h="438683">
                <a:tc>
                  <a:txBody>
                    <a:bodyPr/>
                    <a:lstStyle/>
                    <a:p>
                      <a:pPr marL="0" marR="0" algn="ctr">
                        <a:lnSpc>
                          <a:spcPct val="100000"/>
                        </a:lnSpc>
                        <a:spcBef>
                          <a:spcPts val="600"/>
                        </a:spcBef>
                        <a:spcAft>
                          <a:spcPts val="600"/>
                        </a:spcAft>
                      </a:pPr>
                      <a:r>
                        <a:rPr lang="en-US" sz="1200" dirty="0" smtClean="0">
                          <a:effectLst/>
                        </a:rPr>
                        <a:t>1553</a:t>
                      </a:r>
                      <a:endParaRPr lang="en-US" sz="1200" b="1"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For Maintaining an Original or Any Reissue Patent, Due at 11.5 years </a:t>
                      </a:r>
                      <a:endParaRPr lang="en-US" sz="1200" dirty="0">
                        <a:solidFill>
                          <a:schemeClr val="tx1"/>
                        </a:solidFill>
                        <a:effectLst/>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$7,400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$7,700</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a:t>
                      </a:r>
                      <a:r>
                        <a:rPr lang="en-US" sz="1200" b="0" dirty="0" smtClean="0">
                          <a:solidFill>
                            <a:schemeClr val="tx1"/>
                          </a:solidFill>
                          <a:effectLst/>
                          <a:latin typeface="+mn-lt"/>
                          <a:ea typeface="Times New Roman"/>
                          <a:cs typeface="Times New Roman"/>
                        </a:rPr>
                        <a:t>$300</a:t>
                      </a:r>
                      <a:endParaRPr lang="en-US" sz="1200" b="0"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+4%</a:t>
                      </a:r>
                      <a:endParaRPr lang="en-US" sz="1200" b="1" dirty="0">
                        <a:solidFill>
                          <a:schemeClr val="tx1"/>
                        </a:solidFill>
                        <a:effectLst/>
                        <a:latin typeface="+mn-lt"/>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705072009"/>
                  </a:ext>
                </a:extLst>
              </a:tr>
            </a:tbl>
          </a:graphicData>
        </a:graphic>
      </p:graphicFrame>
      <p:sp>
        <p:nvSpPr>
          <p:cNvPr id="2" name="Title 1"/>
          <p:cNvSpPr>
            <a:spLocks noGrp="1"/>
          </p:cNvSpPr>
          <p:nvPr>
            <p:ph type="title"/>
          </p:nvPr>
        </p:nvSpPr>
        <p:spPr>
          <a:xfrm>
            <a:off x="152400" y="487198"/>
            <a:ext cx="8915401" cy="738098"/>
          </a:xfrm>
        </p:spPr>
        <p:txBody>
          <a:bodyPr>
            <a:noAutofit/>
          </a:bodyPr>
          <a:lstStyle/>
          <a:p>
            <a:r>
              <a:rPr lang="en-US" sz="3200" dirty="0" smtClean="0"/>
              <a:t>Utility Patent Issue and Maintenance Fees</a:t>
            </a:r>
            <a:endParaRPr lang="en-US" sz="3200" dirty="0"/>
          </a:p>
        </p:txBody>
      </p:sp>
    </p:spTree>
    <p:extLst>
      <p:ext uri="{BB962C8B-B14F-4D97-AF65-F5344CB8AC3E}">
        <p14:creationId xmlns:p14="http://schemas.microsoft.com/office/powerpoint/2010/main" val="108200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65177" y="3852974"/>
            <a:ext cx="8577070" cy="1444513"/>
          </a:xfrm>
        </p:spPr>
        <p:txBody>
          <a:bodyPr>
            <a:noAutofit/>
          </a:bodyPr>
          <a:lstStyle/>
          <a:p>
            <a:r>
              <a:rPr lang="en-US" sz="1400" dirty="0" smtClean="0"/>
              <a:t>These fee rates are proposed to allow the costs associated with the services OED provides practitioners in administering the disciplinary system, roster maintenance, outreach, and pro bono support to be directly recovered from those practitioners.</a:t>
            </a:r>
          </a:p>
          <a:p>
            <a:r>
              <a:rPr lang="en-US" sz="1400" dirty="0" smtClean="0"/>
              <a:t>These fees promote the integrity of the patent practitioner roster and eliminate the need for a survey.</a:t>
            </a:r>
          </a:p>
          <a:p>
            <a:r>
              <a:rPr lang="en-US" sz="1400" dirty="0" smtClean="0"/>
              <a:t>This fee is similar to the annual fee charged by the vast majority of state and territorial bars.</a:t>
            </a:r>
          </a:p>
          <a:p>
            <a:r>
              <a:rPr lang="en-US" sz="1400" dirty="0" smtClean="0"/>
              <a:t>Encouraging CLE by offering a discount will improve the quality of the bar and therefore of the resulting patents.</a:t>
            </a:r>
            <a:endParaRPr lang="en-US" sz="1400" dirty="0"/>
          </a:p>
        </p:txBody>
      </p:sp>
      <p:graphicFrame>
        <p:nvGraphicFramePr>
          <p:cNvPr id="6" name="Table 5" title="PCT National Stage"/>
          <p:cNvGraphicFramePr>
            <a:graphicFrameLocks noGrp="1"/>
          </p:cNvGraphicFramePr>
          <p:nvPr>
            <p:extLst>
              <p:ext uri="{D42A27DB-BD31-4B8C-83A1-F6EECF244321}">
                <p14:modId xmlns:p14="http://schemas.microsoft.com/office/powerpoint/2010/main" val="2402808480"/>
              </p:ext>
            </p:extLst>
          </p:nvPr>
        </p:nvGraphicFramePr>
        <p:xfrm>
          <a:off x="333373" y="1271015"/>
          <a:ext cx="8508874" cy="2644310"/>
        </p:xfrm>
        <a:graphic>
          <a:graphicData uri="http://schemas.openxmlformats.org/drawingml/2006/table">
            <a:tbl>
              <a:tblPr firstRow="1" firstCol="1" bandRow="1">
                <a:tableStyleId>{073A0DAA-6AF3-43AB-8588-CEC1D06C72B9}</a:tableStyleId>
              </a:tblPr>
              <a:tblGrid>
                <a:gridCol w="840993">
                  <a:extLst>
                    <a:ext uri="{9D8B030D-6E8A-4147-A177-3AD203B41FA5}">
                      <a16:colId xmlns:a16="http://schemas.microsoft.com/office/drawing/2014/main" val="20000"/>
                    </a:ext>
                  </a:extLst>
                </a:gridCol>
                <a:gridCol w="3242186">
                  <a:extLst>
                    <a:ext uri="{9D8B030D-6E8A-4147-A177-3AD203B41FA5}">
                      <a16:colId xmlns:a16="http://schemas.microsoft.com/office/drawing/2014/main" val="20001"/>
                    </a:ext>
                  </a:extLst>
                </a:gridCol>
                <a:gridCol w="905256">
                  <a:extLst>
                    <a:ext uri="{9D8B030D-6E8A-4147-A177-3AD203B41FA5}">
                      <a16:colId xmlns:a16="http://schemas.microsoft.com/office/drawing/2014/main" val="20002"/>
                    </a:ext>
                  </a:extLst>
                </a:gridCol>
                <a:gridCol w="847854">
                  <a:extLst>
                    <a:ext uri="{9D8B030D-6E8A-4147-A177-3AD203B41FA5}">
                      <a16:colId xmlns:a16="http://schemas.microsoft.com/office/drawing/2014/main" val="20003"/>
                    </a:ext>
                  </a:extLst>
                </a:gridCol>
                <a:gridCol w="1005076">
                  <a:extLst>
                    <a:ext uri="{9D8B030D-6E8A-4147-A177-3AD203B41FA5}">
                      <a16:colId xmlns:a16="http://schemas.microsoft.com/office/drawing/2014/main" val="20004"/>
                    </a:ext>
                  </a:extLst>
                </a:gridCol>
                <a:gridCol w="822334">
                  <a:extLst>
                    <a:ext uri="{9D8B030D-6E8A-4147-A177-3AD203B41FA5}">
                      <a16:colId xmlns:a16="http://schemas.microsoft.com/office/drawing/2014/main" val="20005"/>
                    </a:ext>
                  </a:extLst>
                </a:gridCol>
                <a:gridCol w="845175">
                  <a:extLst>
                    <a:ext uri="{9D8B030D-6E8A-4147-A177-3AD203B41FA5}">
                      <a16:colId xmlns:a16="http://schemas.microsoft.com/office/drawing/2014/main" val="20006"/>
                    </a:ext>
                  </a:extLst>
                </a:gridCol>
              </a:tblGrid>
              <a:tr h="602150">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494952">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filed on paper </a:t>
                      </a:r>
                      <a:r>
                        <a:rPr lang="en-US" sz="1100" i="1" kern="1200" baseline="0" dirty="0" smtClean="0">
                          <a:solidFill>
                            <a:schemeClr val="tx1"/>
                          </a:solidFill>
                          <a:effectLst/>
                          <a:latin typeface="+mn-lt"/>
                          <a:ea typeface="+mn-ea"/>
                          <a:cs typeface="+mn-cs"/>
                        </a:rPr>
                        <a:t>without</a:t>
                      </a:r>
                      <a:r>
                        <a:rPr lang="en-US" sz="1100" kern="1200" baseline="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$410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+$410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1"/>
                  </a:ext>
                </a:extLst>
              </a:tr>
              <a:tr h="494952">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a:t>
                      </a:r>
                      <a:r>
                        <a:rPr lang="en-US" sz="1100" kern="1200" dirty="0" smtClean="0">
                          <a:solidFill>
                            <a:schemeClr val="tx1"/>
                          </a:solidFill>
                          <a:effectLst/>
                          <a:latin typeface="+mn-lt"/>
                          <a:ea typeface="+mn-ea"/>
                          <a:cs typeface="+mn-cs"/>
                        </a:rPr>
                        <a:t>filed electronically </a:t>
                      </a:r>
                      <a:r>
                        <a:rPr lang="en-US" sz="1100" i="1" kern="1200" dirty="0" smtClean="0">
                          <a:solidFill>
                            <a:schemeClr val="tx1"/>
                          </a:solidFill>
                          <a:effectLst/>
                          <a:latin typeface="+mn-lt"/>
                          <a:ea typeface="+mn-ea"/>
                          <a:cs typeface="+mn-cs"/>
                        </a:rPr>
                        <a:t>without</a:t>
                      </a:r>
                      <a:r>
                        <a:rPr lang="en-US" sz="1100" kern="120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$340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+$340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5"/>
                  </a:ext>
                </a:extLst>
              </a:tr>
              <a:tr h="494952">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a:t>
                      </a:r>
                      <a:r>
                        <a:rPr lang="en-US" sz="1100" kern="1200" dirty="0" smtClean="0">
                          <a:solidFill>
                            <a:schemeClr val="tx1"/>
                          </a:solidFill>
                          <a:effectLst/>
                          <a:latin typeface="+mn-lt"/>
                          <a:ea typeface="+mn-ea"/>
                          <a:cs typeface="+mn-cs"/>
                        </a:rPr>
                        <a:t>filed on paper </a:t>
                      </a:r>
                      <a:r>
                        <a:rPr lang="en-US" sz="1100" i="1" kern="1200" dirty="0" smtClean="0">
                          <a:solidFill>
                            <a:schemeClr val="tx1"/>
                          </a:solidFill>
                          <a:effectLst/>
                          <a:latin typeface="+mn-lt"/>
                          <a:ea typeface="+mn-ea"/>
                          <a:cs typeface="+mn-cs"/>
                        </a:rPr>
                        <a:t>with</a:t>
                      </a:r>
                      <a:r>
                        <a:rPr lang="en-US" sz="1100" kern="120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$310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+$310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6"/>
                  </a:ext>
                </a:extLst>
              </a:tr>
              <a:tr h="494952">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a:t>
                      </a:r>
                      <a:r>
                        <a:rPr lang="en-US" sz="1100" kern="1200" dirty="0" smtClean="0">
                          <a:solidFill>
                            <a:schemeClr val="tx1"/>
                          </a:solidFill>
                          <a:effectLst/>
                          <a:latin typeface="+mn-lt"/>
                          <a:ea typeface="+mn-ea"/>
                          <a:cs typeface="+mn-cs"/>
                        </a:rPr>
                        <a:t>filed electronically </a:t>
                      </a:r>
                      <a:r>
                        <a:rPr lang="en-US" sz="1100" i="1" kern="1200" dirty="0" smtClean="0">
                          <a:solidFill>
                            <a:schemeClr val="tx1"/>
                          </a:solidFill>
                          <a:effectLst/>
                          <a:latin typeface="+mn-lt"/>
                          <a:ea typeface="+mn-ea"/>
                          <a:cs typeface="+mn-cs"/>
                        </a:rPr>
                        <a:t>with</a:t>
                      </a:r>
                      <a:r>
                        <a:rPr lang="en-US" sz="1100" kern="120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$240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+$240 </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265177" y="246960"/>
            <a:ext cx="8915401" cy="884058"/>
          </a:xfrm>
        </p:spPr>
        <p:txBody>
          <a:bodyPr>
            <a:noAutofit/>
          </a:bodyPr>
          <a:lstStyle/>
          <a:p>
            <a:r>
              <a:rPr lang="en-US" sz="3200" dirty="0" smtClean="0"/>
              <a:t>Office of Enrollment and Discipline (OED) </a:t>
            </a:r>
            <a:r>
              <a:rPr lang="en-US" sz="3200" dirty="0"/>
              <a:t>Annual Active Patent Practitioner Fee</a:t>
            </a:r>
            <a:r>
              <a:rPr lang="en-US" sz="2800" dirty="0"/>
              <a:t> </a:t>
            </a:r>
          </a:p>
        </p:txBody>
      </p:sp>
    </p:spTree>
    <p:extLst>
      <p:ext uri="{BB962C8B-B14F-4D97-AF65-F5344CB8AC3E}">
        <p14:creationId xmlns:p14="http://schemas.microsoft.com/office/powerpoint/2010/main" val="48721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28599" y="3047062"/>
            <a:ext cx="8753475" cy="1972994"/>
          </a:xfrm>
        </p:spPr>
        <p:txBody>
          <a:bodyPr>
            <a:normAutofit/>
          </a:bodyPr>
          <a:lstStyle/>
          <a:p>
            <a:r>
              <a:rPr lang="en-US" sz="1400" dirty="0"/>
              <a:t>This fee is for counsel who are not registered practitioners to be granted admission in limited circumstances, e.g., where a practitioner is an experienced litigator who is familiar with the subject matter involved in the proceeding.</a:t>
            </a:r>
          </a:p>
          <a:p>
            <a:r>
              <a:rPr lang="en-US" sz="1400" dirty="0"/>
              <a:t>Once the petition is granted, the counsel is admitted for the entire duration of the proceeding, which may extend for several years, e.g., when an </a:t>
            </a:r>
            <a:r>
              <a:rPr lang="en-US" sz="1400" i="1" dirty="0"/>
              <a:t>inter </a:t>
            </a:r>
            <a:r>
              <a:rPr lang="en-US" sz="1400" i="1" dirty="0" err="1"/>
              <a:t>partes</a:t>
            </a:r>
            <a:r>
              <a:rPr lang="en-US" sz="1400" i="1" dirty="0"/>
              <a:t> </a:t>
            </a:r>
            <a:r>
              <a:rPr lang="en-US" sz="1400" dirty="0"/>
              <a:t>review proceeds to final written decision, and, after appeal to the Federal Circuit, is remanded back to PTAB for further proceedings</a:t>
            </a:r>
            <a:r>
              <a:rPr lang="en-US" sz="1400" dirty="0" smtClean="0"/>
              <a:t>.</a:t>
            </a:r>
          </a:p>
          <a:p>
            <a:r>
              <a:rPr lang="en-US" sz="1400" dirty="0"/>
              <a:t>These fees shift the cost of the services PTAB provides in processing petitions by counsel, who are not registered practitioners, from the overall trial fees to the petitioning counsel.</a:t>
            </a:r>
          </a:p>
          <a:p>
            <a:endParaRPr lang="en-US" sz="1900" dirty="0"/>
          </a:p>
          <a:p>
            <a:pPr lvl="1"/>
            <a:endParaRPr lang="en-US" sz="1600" dirty="0"/>
          </a:p>
          <a:p>
            <a:pPr lvl="1"/>
            <a:endParaRPr lang="en-US" sz="1600" dirty="0" smtClean="0"/>
          </a:p>
          <a:p>
            <a:pPr lvl="1"/>
            <a:endParaRPr lang="en-US" sz="1600" dirty="0"/>
          </a:p>
          <a:p>
            <a:pPr marL="457200" lvl="1" indent="0">
              <a:buNone/>
            </a:pPr>
            <a:endParaRPr lang="en-US" sz="1600" dirty="0" smtClean="0"/>
          </a:p>
        </p:txBody>
      </p:sp>
      <p:graphicFrame>
        <p:nvGraphicFramePr>
          <p:cNvPr id="6" name="Table 5" title="Excess Claims"/>
          <p:cNvGraphicFramePr>
            <a:graphicFrameLocks noGrp="1"/>
          </p:cNvGraphicFramePr>
          <p:nvPr>
            <p:extLst>
              <p:ext uri="{D42A27DB-BD31-4B8C-83A1-F6EECF244321}">
                <p14:modId xmlns:p14="http://schemas.microsoft.com/office/powerpoint/2010/main" val="3192647285"/>
              </p:ext>
            </p:extLst>
          </p:nvPr>
        </p:nvGraphicFramePr>
        <p:xfrm>
          <a:off x="393192" y="1489795"/>
          <a:ext cx="7962401" cy="1557266"/>
        </p:xfrm>
        <a:graphic>
          <a:graphicData uri="http://schemas.openxmlformats.org/drawingml/2006/table">
            <a:tbl>
              <a:tblPr firstRow="1" firstCol="1" bandRow="1">
                <a:tableStyleId>{073A0DAA-6AF3-43AB-8588-CEC1D06C72B9}</a:tableStyleId>
              </a:tblPr>
              <a:tblGrid>
                <a:gridCol w="891100">
                  <a:extLst>
                    <a:ext uri="{9D8B030D-6E8A-4147-A177-3AD203B41FA5}">
                      <a16:colId xmlns:a16="http://schemas.microsoft.com/office/drawing/2014/main" val="20000"/>
                    </a:ext>
                  </a:extLst>
                </a:gridCol>
                <a:gridCol w="2779737">
                  <a:extLst>
                    <a:ext uri="{9D8B030D-6E8A-4147-A177-3AD203B41FA5}">
                      <a16:colId xmlns:a16="http://schemas.microsoft.com/office/drawing/2014/main" val="20001"/>
                    </a:ext>
                  </a:extLst>
                </a:gridCol>
                <a:gridCol w="866876">
                  <a:extLst>
                    <a:ext uri="{9D8B030D-6E8A-4147-A177-3AD203B41FA5}">
                      <a16:colId xmlns:a16="http://schemas.microsoft.com/office/drawing/2014/main" val="20002"/>
                    </a:ext>
                  </a:extLst>
                </a:gridCol>
                <a:gridCol w="941789">
                  <a:extLst>
                    <a:ext uri="{9D8B030D-6E8A-4147-A177-3AD203B41FA5}">
                      <a16:colId xmlns:a16="http://schemas.microsoft.com/office/drawing/2014/main" val="20003"/>
                    </a:ext>
                  </a:extLst>
                </a:gridCol>
                <a:gridCol w="941789">
                  <a:extLst>
                    <a:ext uri="{9D8B030D-6E8A-4147-A177-3AD203B41FA5}">
                      <a16:colId xmlns:a16="http://schemas.microsoft.com/office/drawing/2014/main" val="20004"/>
                    </a:ext>
                  </a:extLst>
                </a:gridCol>
                <a:gridCol w="770555">
                  <a:extLst>
                    <a:ext uri="{9D8B030D-6E8A-4147-A177-3AD203B41FA5}">
                      <a16:colId xmlns:a16="http://schemas.microsoft.com/office/drawing/2014/main" val="20005"/>
                    </a:ext>
                  </a:extLst>
                </a:gridCol>
                <a:gridCol w="770555">
                  <a:extLst>
                    <a:ext uri="{9D8B030D-6E8A-4147-A177-3AD203B41FA5}">
                      <a16:colId xmlns:a16="http://schemas.microsoft.com/office/drawing/2014/main" val="20006"/>
                    </a:ext>
                  </a:extLst>
                </a:gridCol>
              </a:tblGrid>
              <a:tr h="778633">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Current 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Proposed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778633">
                <a:tc>
                  <a:txBody>
                    <a:bodyPr/>
                    <a:lstStyle/>
                    <a:p>
                      <a:pPr marL="0" marR="0" algn="ctr">
                        <a:lnSpc>
                          <a:spcPct val="100000"/>
                        </a:lnSpc>
                        <a:spcBef>
                          <a:spcPts val="600"/>
                        </a:spcBef>
                        <a:spcAft>
                          <a:spcPts val="600"/>
                        </a:spcAft>
                      </a:pPr>
                      <a:r>
                        <a:rPr lang="en-US" sz="1200" b="1" dirty="0" smtClean="0">
                          <a:effectLst/>
                          <a:latin typeface="Calibri"/>
                          <a:ea typeface="Times New Roman"/>
                          <a:cs typeface="Times New Roman"/>
                        </a:rPr>
                        <a:t>New</a:t>
                      </a: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smtClean="0">
                          <a:solidFill>
                            <a:schemeClr val="tx1"/>
                          </a:solidFill>
                          <a:effectLst/>
                        </a:rPr>
                        <a:t>Fee for non-registered practitioners</a:t>
                      </a:r>
                      <a:r>
                        <a:rPr lang="en-US" sz="1200" baseline="0" dirty="0" smtClean="0">
                          <a:solidFill>
                            <a:schemeClr val="tx1"/>
                          </a:solidFill>
                          <a:effectLst/>
                        </a:rPr>
                        <a:t> to appear before the Patent Trial and Appeals Board</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$250</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Calibri"/>
                          <a:ea typeface="Times New Roman"/>
                          <a:cs typeface="Times New Roman"/>
                        </a:rPr>
                        <a:t>+$250</a:t>
                      </a:r>
                      <a:endParaRPr lang="en-US" sz="1200" b="0"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2" name="Title 1" descr="10" title="Excess Claims"/>
          <p:cNvSpPr>
            <a:spLocks noGrp="1"/>
          </p:cNvSpPr>
          <p:nvPr>
            <p:ph type="title"/>
          </p:nvPr>
        </p:nvSpPr>
        <p:spPr>
          <a:xfrm>
            <a:off x="228599" y="496342"/>
            <a:ext cx="8915401" cy="884058"/>
          </a:xfrm>
        </p:spPr>
        <p:txBody>
          <a:bodyPr>
            <a:normAutofit/>
          </a:bodyPr>
          <a:lstStyle/>
          <a:p>
            <a:r>
              <a:rPr lang="en-US" sz="3200" dirty="0"/>
              <a:t>Petition Fee for Pro Hac Vice Admission</a:t>
            </a:r>
          </a:p>
        </p:txBody>
      </p:sp>
    </p:spTree>
    <p:extLst>
      <p:ext uri="{BB962C8B-B14F-4D97-AF65-F5344CB8AC3E}">
        <p14:creationId xmlns:p14="http://schemas.microsoft.com/office/powerpoint/2010/main" val="140145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228601" y="4340833"/>
            <a:ext cx="8757092" cy="619702"/>
          </a:xfrm>
        </p:spPr>
        <p:txBody>
          <a:bodyPr>
            <a:normAutofit/>
          </a:bodyPr>
          <a:lstStyle/>
          <a:p>
            <a:r>
              <a:rPr lang="en-US" sz="1400" dirty="0" smtClean="0"/>
              <a:t>These fee increases will allow PTAB to continue </a:t>
            </a:r>
            <a:r>
              <a:rPr lang="en-US" sz="1400" dirty="0"/>
              <a:t>high quality, timely, and efficient </a:t>
            </a:r>
            <a:r>
              <a:rPr lang="en-US" sz="1400" dirty="0" smtClean="0"/>
              <a:t>proceedings with the </a:t>
            </a:r>
            <a:r>
              <a:rPr lang="en-US" sz="1400" dirty="0"/>
              <a:t>expected increase in work following </a:t>
            </a:r>
            <a:r>
              <a:rPr lang="en-US" sz="1400" dirty="0" smtClean="0"/>
              <a:t>the </a:t>
            </a:r>
            <a:r>
              <a:rPr lang="en-US" sz="1400" dirty="0"/>
              <a:t>Supreme Court </a:t>
            </a:r>
            <a:r>
              <a:rPr lang="en-US" sz="1400" dirty="0" smtClean="0"/>
              <a:t>decision in SAS Institute Inc. v. </a:t>
            </a:r>
            <a:r>
              <a:rPr lang="en-US" sz="1400" dirty="0" err="1" smtClean="0"/>
              <a:t>Iancu</a:t>
            </a:r>
            <a:r>
              <a:rPr lang="en-US" sz="1400" dirty="0" smtClean="0"/>
              <a:t>. </a:t>
            </a:r>
          </a:p>
          <a:p>
            <a:endParaRPr lang="en-US" sz="1200" dirty="0" smtClean="0"/>
          </a:p>
          <a:p>
            <a:pPr lvl="1"/>
            <a:endParaRPr lang="en-US" sz="1200" dirty="0" smtClean="0"/>
          </a:p>
          <a:p>
            <a:pPr lvl="1"/>
            <a:endParaRPr lang="en-US" sz="1200" dirty="0"/>
          </a:p>
          <a:p>
            <a:pPr lvl="1"/>
            <a:endParaRPr lang="en-US" sz="1200" dirty="0" smtClean="0"/>
          </a:p>
          <a:p>
            <a:pPr lvl="1"/>
            <a:endParaRPr lang="en-US" sz="1200" dirty="0"/>
          </a:p>
          <a:p>
            <a:pPr marL="457200" lvl="1" indent="0">
              <a:buNone/>
            </a:pPr>
            <a:endParaRPr lang="en-US" sz="1200" dirty="0" smtClean="0"/>
          </a:p>
        </p:txBody>
      </p:sp>
      <p:graphicFrame>
        <p:nvGraphicFramePr>
          <p:cNvPr id="6" name="Table 5" title="Issue"/>
          <p:cNvGraphicFramePr>
            <a:graphicFrameLocks noGrp="1"/>
          </p:cNvGraphicFramePr>
          <p:nvPr>
            <p:extLst>
              <p:ext uri="{D42A27DB-BD31-4B8C-83A1-F6EECF244321}">
                <p14:modId xmlns:p14="http://schemas.microsoft.com/office/powerpoint/2010/main" val="3404201166"/>
              </p:ext>
            </p:extLst>
          </p:nvPr>
        </p:nvGraphicFramePr>
        <p:xfrm>
          <a:off x="228599" y="826680"/>
          <a:ext cx="8543926" cy="3253371"/>
        </p:xfrm>
        <a:graphic>
          <a:graphicData uri="http://schemas.openxmlformats.org/drawingml/2006/table">
            <a:tbl>
              <a:tblPr firstRow="1" firstCol="1" bandRow="1">
                <a:tableStyleId>{073A0DAA-6AF3-43AB-8588-CEC1D06C72B9}</a:tableStyleId>
              </a:tblPr>
              <a:tblGrid>
                <a:gridCol w="714376">
                  <a:extLst>
                    <a:ext uri="{9D8B030D-6E8A-4147-A177-3AD203B41FA5}">
                      <a16:colId xmlns:a16="http://schemas.microsoft.com/office/drawing/2014/main" val="20000"/>
                    </a:ext>
                  </a:extLst>
                </a:gridCol>
                <a:gridCol w="3224555">
                  <a:extLst>
                    <a:ext uri="{9D8B030D-6E8A-4147-A177-3AD203B41FA5}">
                      <a16:colId xmlns:a16="http://schemas.microsoft.com/office/drawing/2014/main" val="20001"/>
                    </a:ext>
                  </a:extLst>
                </a:gridCol>
                <a:gridCol w="930187">
                  <a:extLst>
                    <a:ext uri="{9D8B030D-6E8A-4147-A177-3AD203B41FA5}">
                      <a16:colId xmlns:a16="http://schemas.microsoft.com/office/drawing/2014/main" val="20002"/>
                    </a:ext>
                  </a:extLst>
                </a:gridCol>
                <a:gridCol w="1010572">
                  <a:extLst>
                    <a:ext uri="{9D8B030D-6E8A-4147-A177-3AD203B41FA5}">
                      <a16:colId xmlns:a16="http://schemas.microsoft.com/office/drawing/2014/main" val="20003"/>
                    </a:ext>
                  </a:extLst>
                </a:gridCol>
                <a:gridCol w="1010572">
                  <a:extLst>
                    <a:ext uri="{9D8B030D-6E8A-4147-A177-3AD203B41FA5}">
                      <a16:colId xmlns:a16="http://schemas.microsoft.com/office/drawing/2014/main" val="20004"/>
                    </a:ext>
                  </a:extLst>
                </a:gridCol>
                <a:gridCol w="826832">
                  <a:extLst>
                    <a:ext uri="{9D8B030D-6E8A-4147-A177-3AD203B41FA5}">
                      <a16:colId xmlns:a16="http://schemas.microsoft.com/office/drawing/2014/main" val="20005"/>
                    </a:ext>
                  </a:extLst>
                </a:gridCol>
                <a:gridCol w="826832">
                  <a:extLst>
                    <a:ext uri="{9D8B030D-6E8A-4147-A177-3AD203B41FA5}">
                      <a16:colId xmlns:a16="http://schemas.microsoft.com/office/drawing/2014/main" val="20006"/>
                    </a:ext>
                  </a:extLst>
                </a:gridCol>
              </a:tblGrid>
              <a:tr h="795267">
                <a:tc>
                  <a:txBody>
                    <a:bodyPr/>
                    <a:lstStyle/>
                    <a:p>
                      <a:pPr marL="0" marR="0" algn="ctr"/>
                      <a:r>
                        <a:rPr lang="en-US" sz="1000" dirty="0" smtClean="0">
                          <a:effectLst/>
                        </a:rPr>
                        <a:t>Fee </a:t>
                      </a:r>
                      <a:r>
                        <a:rPr lang="en-US" sz="1000" dirty="0">
                          <a:effectLst/>
                        </a:rPr>
                        <a:t>Code</a:t>
                      </a:r>
                      <a:endParaRPr lang="en-US" sz="1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000" dirty="0" smtClean="0">
                          <a:effectLst/>
                        </a:rPr>
                        <a:t>Description</a:t>
                      </a:r>
                      <a:endParaRPr lang="en-US" sz="10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000" dirty="0" smtClean="0">
                          <a:effectLst/>
                        </a:rPr>
                        <a:t>Historical Cost</a:t>
                      </a:r>
                      <a:endParaRPr lang="en-US" sz="1000" dirty="0">
                        <a:effectLst/>
                      </a:endParaRPr>
                    </a:p>
                    <a:p>
                      <a:pPr marL="0" marR="0" algn="ctr">
                        <a:spcBef>
                          <a:spcPts val="0"/>
                        </a:spcBef>
                        <a:spcAft>
                          <a:spcPts val="0"/>
                        </a:spcAft>
                      </a:pPr>
                      <a:r>
                        <a:rPr lang="en-US" sz="1000" dirty="0" smtClean="0">
                          <a:effectLst/>
                        </a:rPr>
                        <a:t>(2017)</a:t>
                      </a:r>
                      <a:endParaRPr lang="en-US" sz="1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000" dirty="0" smtClean="0">
                          <a:effectLst/>
                        </a:rPr>
                        <a:t>Current Fee</a:t>
                      </a:r>
                      <a:r>
                        <a:rPr lang="en-US" sz="1000" dirty="0">
                          <a:effectLst/>
                        </a:rPr>
                        <a:t> </a:t>
                      </a:r>
                      <a:endParaRPr lang="en-US" sz="1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000" dirty="0" smtClean="0">
                          <a:effectLst/>
                        </a:rPr>
                        <a:t>Proposed Fee</a:t>
                      </a:r>
                      <a:endParaRPr lang="en-US" sz="1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000" dirty="0" smtClean="0">
                          <a:effectLst/>
                          <a:latin typeface="Calibri"/>
                          <a:ea typeface="Times New Roman"/>
                          <a:cs typeface="Times New Roman"/>
                        </a:rPr>
                        <a:t>Dollar Change</a:t>
                      </a:r>
                      <a:endParaRPr lang="en-US" sz="1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000" dirty="0" smtClean="0">
                          <a:effectLst/>
                        </a:rPr>
                        <a:t>Percent </a:t>
                      </a:r>
                      <a:r>
                        <a:rPr lang="en-US" sz="1000" dirty="0">
                          <a:effectLst/>
                        </a:rPr>
                        <a:t>Change</a:t>
                      </a:r>
                      <a:endParaRPr lang="en-US" sz="10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238761">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1406</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Inter Partes Review Request Fee-Up to 20 Claims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$15,922</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$15,500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$19,500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$4,000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+26%</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1"/>
                  </a:ext>
                </a:extLst>
              </a:tr>
              <a:tr h="330097">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1414</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Inter Partes Review Post-Institution Fee—Up to </a:t>
                      </a:r>
                      <a:r>
                        <a:rPr lang="en-US" sz="1000" u="sng" kern="1200" dirty="0" smtClean="0">
                          <a:solidFill>
                            <a:schemeClr val="dk1"/>
                          </a:solidFill>
                          <a:effectLst/>
                          <a:latin typeface="+mn-lt"/>
                          <a:ea typeface="+mn-ea"/>
                          <a:cs typeface="+mn-cs"/>
                        </a:rPr>
                        <a:t>20</a:t>
                      </a:r>
                      <a:r>
                        <a:rPr lang="en-US" sz="1000" kern="1200" dirty="0" smtClean="0">
                          <a:solidFill>
                            <a:schemeClr val="dk1"/>
                          </a:solidFill>
                          <a:effectLst/>
                          <a:latin typeface="+mn-lt"/>
                          <a:ea typeface="+mn-ea"/>
                          <a:cs typeface="+mn-cs"/>
                        </a:rPr>
                        <a:t> Claims*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$16,206</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$15,000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$18,750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$3,750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2"/>
                  </a:ext>
                </a:extLst>
              </a:tr>
              <a:tr h="238761">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1407</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Inter Partes Review Request of Each Claim in Excess of 20</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$375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$75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3"/>
                  </a:ext>
                </a:extLst>
              </a:tr>
              <a:tr h="330097">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1415</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Inter Partes Post-Institution Request of Each Claim in Excess of </a:t>
                      </a:r>
                      <a:r>
                        <a:rPr lang="en-US" sz="1000" u="sng" kern="1200" dirty="0" smtClean="0">
                          <a:solidFill>
                            <a:schemeClr val="dk1"/>
                          </a:solidFill>
                          <a:effectLst/>
                          <a:latin typeface="+mn-lt"/>
                          <a:ea typeface="+mn-ea"/>
                          <a:cs typeface="+mn-cs"/>
                        </a:rPr>
                        <a:t>20</a:t>
                      </a:r>
                      <a:r>
                        <a:rPr lang="en-US" sz="1000" u="none" kern="1200" dirty="0" smtClean="0">
                          <a:solidFill>
                            <a:schemeClr val="dk1"/>
                          </a:solidFill>
                          <a:effectLst/>
                          <a:latin typeface="+mn-lt"/>
                          <a:ea typeface="+mn-ea"/>
                          <a:cs typeface="+mn-cs"/>
                        </a:rPr>
                        <a:t>*</a:t>
                      </a:r>
                      <a:r>
                        <a:rPr lang="en-US" sz="1000" kern="1200" dirty="0" smtClean="0">
                          <a:solidFill>
                            <a:schemeClr val="dk1"/>
                          </a:solidFill>
                          <a:effectLst/>
                          <a:latin typeface="+mn-lt"/>
                          <a:ea typeface="+mn-ea"/>
                          <a:cs typeface="+mn-cs"/>
                        </a:rPr>
                        <a:t>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$600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$750</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0004"/>
                  </a:ext>
                </a:extLst>
              </a:tr>
              <a:tr h="330097">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1408</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Request Fee - Up to 20 Claims</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$18,824</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$16,000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$20,000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$4,000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708894366"/>
                  </a:ext>
                </a:extLst>
              </a:tr>
              <a:tr h="330097">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1416</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Post-Institution Fee—Up to </a:t>
                      </a:r>
                      <a:r>
                        <a:rPr lang="en-US" sz="1000" u="sng" kern="1200" dirty="0" smtClean="0">
                          <a:solidFill>
                            <a:schemeClr val="dk1"/>
                          </a:solidFill>
                          <a:effectLst/>
                          <a:latin typeface="+mn-lt"/>
                          <a:ea typeface="+mn-ea"/>
                          <a:cs typeface="+mn-cs"/>
                        </a:rPr>
                        <a:t>20</a:t>
                      </a:r>
                      <a:r>
                        <a:rPr lang="en-US" sz="1000" kern="1200" dirty="0" smtClean="0">
                          <a:solidFill>
                            <a:schemeClr val="dk1"/>
                          </a:solidFill>
                          <a:effectLst/>
                          <a:latin typeface="+mn-lt"/>
                          <a:ea typeface="+mn-ea"/>
                          <a:cs typeface="+mn-cs"/>
                        </a:rPr>
                        <a:t> Claims*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$30,163</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$22,000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$27,500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$5,500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3672737215"/>
                  </a:ext>
                </a:extLst>
              </a:tr>
              <a:tr h="330097">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1409</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Request of Each Claim in Excess of 20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$375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$475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$100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+27%</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1252186042"/>
                  </a:ext>
                </a:extLst>
              </a:tr>
              <a:tr h="330097">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1417</a:t>
                      </a:r>
                      <a:endParaRPr lang="en-US" sz="1000" b="1" kern="1200" dirty="0">
                        <a:solidFill>
                          <a:schemeClr val="lt1"/>
                        </a:solidFill>
                        <a:effectLst/>
                        <a:latin typeface="+mn-lt"/>
                        <a:ea typeface="+mn-ea"/>
                        <a:cs typeface="+mn-cs"/>
                      </a:endParaRPr>
                    </a:p>
                  </a:txBody>
                  <a:tcPr marL="7620" marR="7620" marT="7620" marB="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Post-Institution Request of Each Claim in Excess of </a:t>
                      </a:r>
                      <a:r>
                        <a:rPr lang="en-US" sz="1000" u="sng" kern="1200" dirty="0" smtClean="0">
                          <a:solidFill>
                            <a:schemeClr val="dk1"/>
                          </a:solidFill>
                          <a:effectLst/>
                          <a:latin typeface="+mn-lt"/>
                          <a:ea typeface="+mn-ea"/>
                          <a:cs typeface="+mn-cs"/>
                        </a:rPr>
                        <a:t>20</a:t>
                      </a:r>
                      <a:r>
                        <a:rPr lang="en-US" sz="1000" u="none" kern="1200" dirty="0" smtClean="0">
                          <a:solidFill>
                            <a:schemeClr val="dk1"/>
                          </a:solidFill>
                          <a:effectLst/>
                          <a:latin typeface="+mn-lt"/>
                          <a:ea typeface="+mn-ea"/>
                          <a:cs typeface="+mn-cs"/>
                        </a:rPr>
                        <a:t>*</a:t>
                      </a:r>
                      <a:r>
                        <a:rPr lang="en-US" sz="1000" kern="1200" dirty="0" smtClean="0">
                          <a:solidFill>
                            <a:schemeClr val="dk1"/>
                          </a:solidFill>
                          <a:effectLst/>
                          <a:latin typeface="+mn-lt"/>
                          <a:ea typeface="+mn-ea"/>
                          <a:cs typeface="+mn-cs"/>
                        </a:rPr>
                        <a:t>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$825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$1,050</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$225 </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+27%</a:t>
                      </a:r>
                      <a:endParaRPr lang="en-US" sz="1000" kern="1200" dirty="0">
                        <a:solidFill>
                          <a:schemeClr val="tx1"/>
                        </a:solidFill>
                        <a:effectLst/>
                        <a:latin typeface="+mn-lt"/>
                        <a:ea typeface="+mn-ea"/>
                        <a:cs typeface="+mn-cs"/>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val="4230728717"/>
                  </a:ext>
                </a:extLst>
              </a:tr>
            </a:tbl>
          </a:graphicData>
        </a:graphic>
      </p:graphicFrame>
      <p:sp>
        <p:nvSpPr>
          <p:cNvPr id="7" name="Content Placeholder 2"/>
          <p:cNvSpPr txBox="1">
            <a:spLocks/>
          </p:cNvSpPr>
          <p:nvPr/>
        </p:nvSpPr>
        <p:spPr>
          <a:xfrm>
            <a:off x="228601" y="4080049"/>
            <a:ext cx="8543924" cy="2619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Segoe UI"/>
                <a:ea typeface="+mn-ea"/>
                <a:cs typeface="+mn-cs"/>
              </a:rPr>
              <a:t>* Threshold for post-institution excess claims fees is currently 15 claims.</a:t>
            </a: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p:txBody>
      </p:sp>
      <p:sp>
        <p:nvSpPr>
          <p:cNvPr id="3" name="TextBox 2"/>
          <p:cNvSpPr txBox="1"/>
          <p:nvPr/>
        </p:nvSpPr>
        <p:spPr>
          <a:xfrm>
            <a:off x="228601" y="4792606"/>
            <a:ext cx="7141463" cy="738664"/>
          </a:xfrm>
          <a:prstGeom prst="rect">
            <a:avLst/>
          </a:prstGeom>
          <a:noFill/>
        </p:spPr>
        <p:txBody>
          <a:bodyPr wrap="square" rtlCol="0">
            <a:spAutoFit/>
          </a:bodyPr>
          <a:lstStyle/>
          <a:p>
            <a:pPr marL="339725" indent="-339725">
              <a:buFont typeface="Arial" panose="020B0604020202020204" pitchFamily="34" charset="0"/>
              <a:buChar char="•"/>
            </a:pPr>
            <a:r>
              <a:rPr lang="en-US" sz="1400" dirty="0"/>
              <a:t>The post-institutional threshold for paying claims fees will increase from 15 to 20 claims, bringing it in sync with PTAB’s request threshold, reflecting the fact that PTAB is required to institute all claims or none.</a:t>
            </a:r>
          </a:p>
        </p:txBody>
      </p:sp>
      <p:sp>
        <p:nvSpPr>
          <p:cNvPr id="2" name="Title 1"/>
          <p:cNvSpPr>
            <a:spLocks noGrp="1"/>
          </p:cNvSpPr>
          <p:nvPr>
            <p:ph type="title"/>
          </p:nvPr>
        </p:nvSpPr>
        <p:spPr>
          <a:xfrm>
            <a:off x="228601" y="238470"/>
            <a:ext cx="8915401" cy="884058"/>
          </a:xfrm>
        </p:spPr>
        <p:txBody>
          <a:bodyPr>
            <a:normAutofit/>
          </a:bodyPr>
          <a:lstStyle/>
          <a:p>
            <a:r>
              <a:rPr lang="en-US" sz="3200" dirty="0" smtClean="0"/>
              <a:t>AIA Trial Fees</a:t>
            </a:r>
            <a:r>
              <a:rPr lang="en-US" sz="3600" dirty="0" smtClean="0"/>
              <a:t> </a:t>
            </a:r>
            <a:endParaRPr lang="en-US" sz="3600" dirty="0"/>
          </a:p>
        </p:txBody>
      </p:sp>
    </p:spTree>
    <p:extLst>
      <p:ext uri="{BB962C8B-B14F-4D97-AF65-F5344CB8AC3E}">
        <p14:creationId xmlns:p14="http://schemas.microsoft.com/office/powerpoint/2010/main" val="965642974"/>
      </p:ext>
    </p:extLst>
  </p:cSld>
  <p:clrMapOvr>
    <a:masterClrMapping/>
  </p:clrMapOvr>
</p:sld>
</file>

<file path=ppt/theme/theme1.xml><?xml version="1.0" encoding="utf-8"?>
<a:theme xmlns:a="http://schemas.openxmlformats.org/drawingml/2006/main" name="PPAC Fee Hearing">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2.xml><?xml version="1.0" encoding="utf-8"?>
<ds:datastoreItem xmlns:ds="http://schemas.openxmlformats.org/officeDocument/2006/customXml" ds:itemID="{31755427-F48A-41AF-BD41-81E91A395B51}">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13248</TotalTime>
  <Words>1654</Words>
  <Application>Microsoft Office PowerPoint</Application>
  <PresentationFormat>On-screen Show (16:10)</PresentationFormat>
  <Paragraphs>375</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Unicode MS</vt:lpstr>
      <vt:lpstr>Calibri</vt:lpstr>
      <vt:lpstr>Segoe UI</vt:lpstr>
      <vt:lpstr>Times New Roman</vt:lpstr>
      <vt:lpstr>PPAC Fee Hearing</vt:lpstr>
      <vt:lpstr>FAB - Group 1 -TTAB 4.28.15</vt:lpstr>
      <vt:lpstr>   </vt:lpstr>
      <vt:lpstr>Proposed Fee Structure </vt:lpstr>
      <vt:lpstr>Non-DOCX Filing Surcharge Fee</vt:lpstr>
      <vt:lpstr>Maintenance Fee Surcharge – Late Payment within Six Months</vt:lpstr>
      <vt:lpstr>Request for Expedited Examination of a Design Application Fee</vt:lpstr>
      <vt:lpstr>Utility Patent Issue and Maintenance Fees</vt:lpstr>
      <vt:lpstr>Office of Enrollment and Discipline (OED) Annual Active Patent Practitioner Fee </vt:lpstr>
      <vt:lpstr>Petition Fee for Pro Hac Vice Admission</vt:lpstr>
      <vt:lpstr>AIA Trial Fees </vt:lpstr>
      <vt:lpstr>Patent Service Fees</vt:lpstr>
      <vt:lpstr>Other Fees</vt:lpstr>
      <vt:lpstr>Path Forward</vt:lpstr>
      <vt:lpstr>Closing</vt:lpstr>
      <vt:lpstr>Additional Information</vt:lpstr>
      <vt:lpstr>Thank You</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Lockard, Christopher</cp:lastModifiedBy>
  <cp:revision>635</cp:revision>
  <cp:lastPrinted>2018-07-24T18:09:56Z</cp:lastPrinted>
  <dcterms:created xsi:type="dcterms:W3CDTF">2015-04-28T14:14:46Z</dcterms:created>
  <dcterms:modified xsi:type="dcterms:W3CDTF">2018-09-06T20:47:48Z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