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73" r:id="rId2"/>
  </p:sldMasterIdLst>
  <p:notesMasterIdLst>
    <p:notesMasterId r:id="rId63"/>
  </p:notesMasterIdLst>
  <p:handoutMasterIdLst>
    <p:handoutMasterId r:id="rId64"/>
  </p:handoutMasterIdLst>
  <p:sldIdLst>
    <p:sldId id="637" r:id="rId3"/>
    <p:sldId id="638" r:id="rId4"/>
    <p:sldId id="421" r:id="rId5"/>
    <p:sldId id="676" r:id="rId6"/>
    <p:sldId id="685" r:id="rId7"/>
    <p:sldId id="425" r:id="rId8"/>
    <p:sldId id="553" r:id="rId9"/>
    <p:sldId id="306" r:id="rId10"/>
    <p:sldId id="988" r:id="rId11"/>
    <p:sldId id="989" r:id="rId12"/>
    <p:sldId id="429" r:id="rId13"/>
    <p:sldId id="554" r:id="rId14"/>
    <p:sldId id="431" r:id="rId15"/>
    <p:sldId id="432" r:id="rId16"/>
    <p:sldId id="677" r:id="rId17"/>
    <p:sldId id="675" r:id="rId18"/>
    <p:sldId id="420" r:id="rId19"/>
    <p:sldId id="434" r:id="rId20"/>
    <p:sldId id="998" r:id="rId21"/>
    <p:sldId id="891" r:id="rId22"/>
    <p:sldId id="990" r:id="rId23"/>
    <p:sldId id="623" r:id="rId24"/>
    <p:sldId id="624" r:id="rId25"/>
    <p:sldId id="670" r:id="rId26"/>
    <p:sldId id="627" r:id="rId27"/>
    <p:sldId id="1000" r:id="rId28"/>
    <p:sldId id="991" r:id="rId29"/>
    <p:sldId id="354" r:id="rId30"/>
    <p:sldId id="684" r:id="rId31"/>
    <p:sldId id="630" r:id="rId32"/>
    <p:sldId id="574" r:id="rId33"/>
    <p:sldId id="632" r:id="rId34"/>
    <p:sldId id="680" r:id="rId35"/>
    <p:sldId id="1002" r:id="rId36"/>
    <p:sldId id="992" r:id="rId37"/>
    <p:sldId id="560" r:id="rId38"/>
    <p:sldId id="463" r:id="rId39"/>
    <p:sldId id="1001" r:id="rId40"/>
    <p:sldId id="993" r:id="rId41"/>
    <p:sldId id="464" r:id="rId42"/>
    <p:sldId id="469" r:id="rId43"/>
    <p:sldId id="468" r:id="rId44"/>
    <p:sldId id="617" r:id="rId45"/>
    <p:sldId id="620" r:id="rId46"/>
    <p:sldId id="994" r:id="rId47"/>
    <p:sldId id="999" r:id="rId48"/>
    <p:sldId id="538" r:id="rId49"/>
    <p:sldId id="678" r:id="rId50"/>
    <p:sldId id="668" r:id="rId51"/>
    <p:sldId id="995" r:id="rId52"/>
    <p:sldId id="611" r:id="rId53"/>
    <p:sldId id="612" r:id="rId54"/>
    <p:sldId id="996" r:id="rId55"/>
    <p:sldId id="497" r:id="rId56"/>
    <p:sldId id="997" r:id="rId57"/>
    <p:sldId id="541" r:id="rId58"/>
    <p:sldId id="542" r:id="rId59"/>
    <p:sldId id="546" r:id="rId60"/>
    <p:sldId id="548" r:id="rId61"/>
    <p:sldId id="414" r:id="rId6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5E85"/>
    <a:srgbClr val="00853E"/>
    <a:srgbClr val="7F0047"/>
    <a:srgbClr val="00A9B7"/>
    <a:srgbClr val="009CDE"/>
    <a:srgbClr val="F2A900"/>
    <a:srgbClr val="BB16A3"/>
    <a:srgbClr val="007377"/>
    <a:srgbClr val="FB66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7" autoAdjust="0"/>
    <p:restoredTop sz="93026" autoAdjust="0"/>
  </p:normalViewPr>
  <p:slideViewPr>
    <p:cSldViewPr snapToGrid="0">
      <p:cViewPr varScale="1">
        <p:scale>
          <a:sx n="145" d="100"/>
          <a:sy n="145" d="100"/>
        </p:scale>
        <p:origin x="888" y="11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young1\Documents\Cost%202.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06752500581114E-2"/>
          <c:y val="8.2093331712551246E-2"/>
          <c:w val="0.89446994659630552"/>
          <c:h val="0.70661265616985658"/>
        </c:manualLayout>
      </c:layout>
      <c:areaChart>
        <c:grouping val="standard"/>
        <c:varyColors val="0"/>
        <c:ser>
          <c:idx val="0"/>
          <c:order val="0"/>
          <c:tx>
            <c:v>Net Cost</c:v>
          </c:tx>
          <c:spPr>
            <a:solidFill>
              <a:schemeClr val="accent3"/>
            </a:solidFill>
            <a:ln>
              <a:noFill/>
            </a:ln>
            <a:effectLst/>
          </c:spPr>
          <c:cat>
            <c:numRef>
              <c:f>Sheet1!$B$2:$B$16</c:f>
              <c:numCache>
                <c:formatCode>General</c:formatCode>
                <c:ptCount val="15"/>
                <c:pt idx="0">
                  <c:v>1</c:v>
                </c:pt>
                <c:pt idx="1">
                  <c:v>2</c:v>
                </c:pt>
                <c:pt idx="2">
                  <c:v>2</c:v>
                </c:pt>
                <c:pt idx="3">
                  <c:v>3</c:v>
                </c:pt>
                <c:pt idx="4">
                  <c:v>3</c:v>
                </c:pt>
                <c:pt idx="5">
                  <c:v>4</c:v>
                </c:pt>
                <c:pt idx="6">
                  <c:v>4</c:v>
                </c:pt>
                <c:pt idx="7">
                  <c:v>5</c:v>
                </c:pt>
                <c:pt idx="8">
                  <c:v>5</c:v>
                </c:pt>
                <c:pt idx="9">
                  <c:v>6</c:v>
                </c:pt>
                <c:pt idx="10">
                  <c:v>6</c:v>
                </c:pt>
                <c:pt idx="11">
                  <c:v>7</c:v>
                </c:pt>
                <c:pt idx="12">
                  <c:v>7</c:v>
                </c:pt>
                <c:pt idx="13">
                  <c:v>8</c:v>
                </c:pt>
                <c:pt idx="14">
                  <c:v>8</c:v>
                </c:pt>
              </c:numCache>
            </c:numRef>
          </c:cat>
          <c:val>
            <c:numRef>
              <c:f>Sheet1!$E$2:$E$15</c:f>
              <c:numCache>
                <c:formatCode>_("$"* #,##0_);_("$"* \(#,##0\);_("$"* "-"??_);_(@_)</c:formatCode>
                <c:ptCount val="14"/>
                <c:pt idx="0">
                  <c:v>320</c:v>
                </c:pt>
                <c:pt idx="1">
                  <c:v>320</c:v>
                </c:pt>
                <c:pt idx="2">
                  <c:v>1020</c:v>
                </c:pt>
                <c:pt idx="3">
                  <c:v>1020</c:v>
                </c:pt>
                <c:pt idx="4">
                  <c:v>1820</c:v>
                </c:pt>
                <c:pt idx="5">
                  <c:v>1820</c:v>
                </c:pt>
                <c:pt idx="6">
                  <c:v>3020</c:v>
                </c:pt>
                <c:pt idx="7">
                  <c:v>3020</c:v>
                </c:pt>
                <c:pt idx="8">
                  <c:v>5020</c:v>
                </c:pt>
                <c:pt idx="9">
                  <c:v>5020</c:v>
                </c:pt>
                <c:pt idx="10">
                  <c:v>8780</c:v>
                </c:pt>
                <c:pt idx="11">
                  <c:v>8780</c:v>
                </c:pt>
                <c:pt idx="12">
                  <c:v>16480</c:v>
                </c:pt>
                <c:pt idx="13">
                  <c:v>16480</c:v>
                </c:pt>
              </c:numCache>
            </c:numRef>
          </c:val>
          <c:extLst>
            <c:ext xmlns:c16="http://schemas.microsoft.com/office/drawing/2014/chart" uri="{C3380CC4-5D6E-409C-BE32-E72D297353CC}">
              <c16:uniqueId val="{00000000-83A7-4F2C-A962-330457C8FB52}"/>
            </c:ext>
          </c:extLst>
        </c:ser>
        <c:ser>
          <c:idx val="1"/>
          <c:order val="1"/>
          <c:tx>
            <c:v>Net Cost</c:v>
          </c:tx>
          <c:spPr>
            <a:solidFill>
              <a:schemeClr val="accent2"/>
            </a:solidFill>
            <a:ln>
              <a:solidFill>
                <a:srgbClr val="C00000"/>
              </a:solidFill>
            </a:ln>
            <a:effectLst/>
          </c:spPr>
          <c:cat>
            <c:numRef>
              <c:f>Sheet1!$B$2:$B$16</c:f>
              <c:numCache>
                <c:formatCode>General</c:formatCode>
                <c:ptCount val="15"/>
                <c:pt idx="0">
                  <c:v>1</c:v>
                </c:pt>
                <c:pt idx="1">
                  <c:v>2</c:v>
                </c:pt>
                <c:pt idx="2">
                  <c:v>2</c:v>
                </c:pt>
                <c:pt idx="3">
                  <c:v>3</c:v>
                </c:pt>
                <c:pt idx="4">
                  <c:v>3</c:v>
                </c:pt>
                <c:pt idx="5">
                  <c:v>4</c:v>
                </c:pt>
                <c:pt idx="6">
                  <c:v>4</c:v>
                </c:pt>
                <c:pt idx="7">
                  <c:v>5</c:v>
                </c:pt>
                <c:pt idx="8">
                  <c:v>5</c:v>
                </c:pt>
                <c:pt idx="9">
                  <c:v>6</c:v>
                </c:pt>
                <c:pt idx="10">
                  <c:v>6</c:v>
                </c:pt>
                <c:pt idx="11">
                  <c:v>7</c:v>
                </c:pt>
                <c:pt idx="12">
                  <c:v>7</c:v>
                </c:pt>
                <c:pt idx="13">
                  <c:v>8</c:v>
                </c:pt>
                <c:pt idx="14">
                  <c:v>8</c:v>
                </c:pt>
              </c:numCache>
            </c:numRef>
          </c:cat>
          <c:val>
            <c:numRef>
              <c:f>Sheet1!$F$2:$F$15</c:f>
              <c:numCache>
                <c:formatCode>_("$"* #,##0_);_("$"* \(#,##0\);_("$"* "-"??_);_(@_)</c:formatCode>
                <c:ptCount val="14"/>
                <c:pt idx="0">
                  <c:v>256</c:v>
                </c:pt>
                <c:pt idx="1">
                  <c:v>256</c:v>
                </c:pt>
                <c:pt idx="2">
                  <c:v>2441</c:v>
                </c:pt>
                <c:pt idx="3">
                  <c:v>2441</c:v>
                </c:pt>
                <c:pt idx="4">
                  <c:v>5231</c:v>
                </c:pt>
                <c:pt idx="5">
                  <c:v>5231</c:v>
                </c:pt>
                <c:pt idx="6">
                  <c:v>5550</c:v>
                </c:pt>
                <c:pt idx="7">
                  <c:v>5550</c:v>
                </c:pt>
                <c:pt idx="8">
                  <c:v>5550</c:v>
                </c:pt>
                <c:pt idx="9">
                  <c:v>5550</c:v>
                </c:pt>
                <c:pt idx="10">
                  <c:v>5550</c:v>
                </c:pt>
                <c:pt idx="11">
                  <c:v>5550</c:v>
                </c:pt>
                <c:pt idx="12">
                  <c:v>5550</c:v>
                </c:pt>
                <c:pt idx="13">
                  <c:v>5550</c:v>
                </c:pt>
              </c:numCache>
            </c:numRef>
          </c:val>
          <c:extLst>
            <c:ext xmlns:c16="http://schemas.microsoft.com/office/drawing/2014/chart" uri="{C3380CC4-5D6E-409C-BE32-E72D297353CC}">
              <c16:uniqueId val="{00000001-83A7-4F2C-A962-330457C8FB52}"/>
            </c:ext>
          </c:extLst>
        </c:ser>
        <c:ser>
          <c:idx val="4"/>
          <c:order val="4"/>
          <c:tx>
            <c:strRef>
              <c:f>Sheet1!$I$1</c:f>
              <c:strCache>
                <c:ptCount val="1"/>
                <c:pt idx="0">
                  <c:v>Cumulative Overlap</c:v>
                </c:pt>
              </c:strCache>
            </c:strRef>
          </c:tx>
          <c:spPr>
            <a:solidFill>
              <a:schemeClr val="bg1">
                <a:lumMod val="85000"/>
              </a:schemeClr>
            </a:solidFill>
            <a:ln>
              <a:noFill/>
            </a:ln>
            <a:effectLst/>
          </c:spPr>
          <c:val>
            <c:numRef>
              <c:f>Sheet1!$I$2:$I$15</c:f>
              <c:numCache>
                <c:formatCode>_("$"* #,##0_);_("$"* \(#,##0\);_("$"* "-"??_);_(@_)</c:formatCode>
                <c:ptCount val="14"/>
                <c:pt idx="0">
                  <c:v>256</c:v>
                </c:pt>
                <c:pt idx="1">
                  <c:v>256</c:v>
                </c:pt>
                <c:pt idx="2">
                  <c:v>1020</c:v>
                </c:pt>
                <c:pt idx="3">
                  <c:v>1020</c:v>
                </c:pt>
                <c:pt idx="4">
                  <c:v>1820</c:v>
                </c:pt>
                <c:pt idx="5">
                  <c:v>1820</c:v>
                </c:pt>
                <c:pt idx="6">
                  <c:v>3020</c:v>
                </c:pt>
                <c:pt idx="7">
                  <c:v>3020</c:v>
                </c:pt>
                <c:pt idx="8">
                  <c:v>5020</c:v>
                </c:pt>
                <c:pt idx="9">
                  <c:v>5020</c:v>
                </c:pt>
                <c:pt idx="10">
                  <c:v>5550</c:v>
                </c:pt>
                <c:pt idx="11">
                  <c:v>5550</c:v>
                </c:pt>
                <c:pt idx="12">
                  <c:v>5550</c:v>
                </c:pt>
                <c:pt idx="13">
                  <c:v>5550</c:v>
                </c:pt>
              </c:numCache>
            </c:numRef>
          </c:val>
          <c:extLst>
            <c:ext xmlns:c16="http://schemas.microsoft.com/office/drawing/2014/chart" uri="{C3380CC4-5D6E-409C-BE32-E72D297353CC}">
              <c16:uniqueId val="{00000002-83A7-4F2C-A962-330457C8FB52}"/>
            </c:ext>
          </c:extLst>
        </c:ser>
        <c:dLbls>
          <c:showLegendKey val="0"/>
          <c:showVal val="0"/>
          <c:showCatName val="0"/>
          <c:showSerName val="0"/>
          <c:showPercent val="0"/>
          <c:showBubbleSize val="0"/>
        </c:dLbls>
        <c:dropLines>
          <c:spPr>
            <a:ln w="3175" cap="flat" cmpd="sng" algn="ctr">
              <a:solidFill>
                <a:schemeClr val="tx1">
                  <a:lumMod val="35000"/>
                  <a:lumOff val="65000"/>
                </a:schemeClr>
              </a:solidFill>
              <a:prstDash val="solid"/>
              <a:round/>
            </a:ln>
            <a:effectLst/>
          </c:spPr>
        </c:dropLines>
        <c:axId val="530266664"/>
        <c:axId val="530267976"/>
      </c:areaChart>
      <c:lineChart>
        <c:grouping val="standard"/>
        <c:varyColors val="0"/>
        <c:ser>
          <c:idx val="2"/>
          <c:order val="2"/>
          <c:tx>
            <c:strRef>
              <c:f>Sheet1!$E$1</c:f>
              <c:strCache>
                <c:ptCount val="1"/>
                <c:pt idx="0">
                  <c:v>Cumulative Customer Fees</c:v>
                </c:pt>
              </c:strCache>
            </c:strRef>
          </c:tx>
          <c:spPr>
            <a:ln w="34925" cap="rnd">
              <a:solidFill>
                <a:schemeClr val="accent1"/>
              </a:solidFill>
              <a:round/>
            </a:ln>
            <a:effectLst/>
          </c:spPr>
          <c:marker>
            <c:symbol val="none"/>
          </c:marker>
          <c:val>
            <c:numRef>
              <c:f>Sheet1!$E$2:$E$15</c:f>
              <c:numCache>
                <c:formatCode>_("$"* #,##0_);_("$"* \(#,##0\);_("$"* "-"??_);_(@_)</c:formatCode>
                <c:ptCount val="14"/>
                <c:pt idx="0">
                  <c:v>320</c:v>
                </c:pt>
                <c:pt idx="1">
                  <c:v>320</c:v>
                </c:pt>
                <c:pt idx="2">
                  <c:v>1020</c:v>
                </c:pt>
                <c:pt idx="3">
                  <c:v>1020</c:v>
                </c:pt>
                <c:pt idx="4">
                  <c:v>1820</c:v>
                </c:pt>
                <c:pt idx="5">
                  <c:v>1820</c:v>
                </c:pt>
                <c:pt idx="6">
                  <c:v>3020</c:v>
                </c:pt>
                <c:pt idx="7">
                  <c:v>3020</c:v>
                </c:pt>
                <c:pt idx="8">
                  <c:v>5020</c:v>
                </c:pt>
                <c:pt idx="9">
                  <c:v>5020</c:v>
                </c:pt>
                <c:pt idx="10">
                  <c:v>8780</c:v>
                </c:pt>
                <c:pt idx="11">
                  <c:v>8780</c:v>
                </c:pt>
                <c:pt idx="12">
                  <c:v>16480</c:v>
                </c:pt>
                <c:pt idx="13">
                  <c:v>16480</c:v>
                </c:pt>
              </c:numCache>
            </c:numRef>
          </c:val>
          <c:smooth val="0"/>
          <c:extLst>
            <c:ext xmlns:c16="http://schemas.microsoft.com/office/drawing/2014/chart" uri="{C3380CC4-5D6E-409C-BE32-E72D297353CC}">
              <c16:uniqueId val="{00000003-83A7-4F2C-A962-330457C8FB52}"/>
            </c:ext>
          </c:extLst>
        </c:ser>
        <c:ser>
          <c:idx val="3"/>
          <c:order val="3"/>
          <c:tx>
            <c:strRef>
              <c:f>Sheet1!$F$1</c:f>
              <c:strCache>
                <c:ptCount val="1"/>
                <c:pt idx="0">
                  <c:v>Cumulative Operating Costs</c:v>
                </c:pt>
              </c:strCache>
            </c:strRef>
          </c:tx>
          <c:spPr>
            <a:ln w="34925" cap="rnd">
              <a:solidFill>
                <a:srgbClr val="FFC000"/>
              </a:solidFill>
              <a:round/>
            </a:ln>
            <a:effectLst/>
          </c:spPr>
          <c:marker>
            <c:symbol val="none"/>
          </c:marker>
          <c:val>
            <c:numRef>
              <c:f>Sheet1!$F$2:$F$15</c:f>
              <c:numCache>
                <c:formatCode>_("$"* #,##0_);_("$"* \(#,##0\);_("$"* "-"??_);_(@_)</c:formatCode>
                <c:ptCount val="14"/>
                <c:pt idx="0">
                  <c:v>256</c:v>
                </c:pt>
                <c:pt idx="1">
                  <c:v>256</c:v>
                </c:pt>
                <c:pt idx="2">
                  <c:v>2441</c:v>
                </c:pt>
                <c:pt idx="3">
                  <c:v>2441</c:v>
                </c:pt>
                <c:pt idx="4">
                  <c:v>5231</c:v>
                </c:pt>
                <c:pt idx="5">
                  <c:v>5231</c:v>
                </c:pt>
                <c:pt idx="6">
                  <c:v>5550</c:v>
                </c:pt>
                <c:pt idx="7">
                  <c:v>5550</c:v>
                </c:pt>
                <c:pt idx="8">
                  <c:v>5550</c:v>
                </c:pt>
                <c:pt idx="9">
                  <c:v>5550</c:v>
                </c:pt>
                <c:pt idx="10">
                  <c:v>5550</c:v>
                </c:pt>
                <c:pt idx="11">
                  <c:v>5550</c:v>
                </c:pt>
                <c:pt idx="12">
                  <c:v>5550</c:v>
                </c:pt>
                <c:pt idx="13">
                  <c:v>5550</c:v>
                </c:pt>
              </c:numCache>
            </c:numRef>
          </c:val>
          <c:smooth val="0"/>
          <c:extLst>
            <c:ext xmlns:c16="http://schemas.microsoft.com/office/drawing/2014/chart" uri="{C3380CC4-5D6E-409C-BE32-E72D297353CC}">
              <c16:uniqueId val="{00000004-83A7-4F2C-A962-330457C8FB52}"/>
            </c:ext>
          </c:extLst>
        </c:ser>
        <c:dLbls>
          <c:showLegendKey val="0"/>
          <c:showVal val="0"/>
          <c:showCatName val="0"/>
          <c:showSerName val="0"/>
          <c:showPercent val="0"/>
          <c:showBubbleSize val="0"/>
        </c:dLbls>
        <c:dropLines>
          <c:spPr>
            <a:ln w="3175" cap="flat" cmpd="sng" algn="ctr">
              <a:solidFill>
                <a:schemeClr val="tx1">
                  <a:lumMod val="35000"/>
                  <a:lumOff val="65000"/>
                </a:schemeClr>
              </a:solidFill>
              <a:prstDash val="solid"/>
              <a:round/>
            </a:ln>
            <a:effectLst/>
          </c:spPr>
        </c:dropLines>
        <c:marker val="1"/>
        <c:smooth val="0"/>
        <c:axId val="530266664"/>
        <c:axId val="530267976"/>
      </c:lineChart>
      <c:dateAx>
        <c:axId val="53026666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no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530267976"/>
        <c:crosses val="autoZero"/>
        <c:auto val="0"/>
        <c:lblOffset val="100"/>
        <c:baseTimeUnit val="days"/>
      </c:dateAx>
      <c:valAx>
        <c:axId val="530267976"/>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0266664"/>
        <c:crosses val="autoZero"/>
        <c:crossBetween val="between"/>
      </c:valAx>
      <c:spPr>
        <a:solidFill>
          <a:schemeClr val="bg1">
            <a:lumMod val="95000"/>
          </a:schemeClr>
        </a:solidFill>
        <a:ln>
          <a:noFill/>
        </a:ln>
        <a:effectLst/>
      </c:spPr>
    </c:plotArea>
    <c:legend>
      <c:legendPos val="b"/>
      <c:legendEntry>
        <c:idx val="0"/>
        <c:delete val="1"/>
      </c:legendEntry>
      <c:legendEntry>
        <c:idx val="1"/>
        <c:delete val="1"/>
      </c:legendEntry>
      <c:legendEntry>
        <c:idx val="2"/>
        <c:delete val="1"/>
      </c:legendEntry>
      <c:layout>
        <c:manualLayout>
          <c:xMode val="edge"/>
          <c:yMode val="edge"/>
          <c:x val="0.18682807535361273"/>
          <c:y val="0.92277774743346486"/>
          <c:w val="0.62634384929277453"/>
          <c:h val="7.72222525665351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dbl" algn="ctr">
      <a:noFill/>
      <a:prstDash val="dash"/>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b" anchorCtr="0"/>
          <a:lstStyle/>
          <a:p>
            <a:pPr>
              <a:defRPr/>
            </a:pPr>
            <a:r>
              <a:rPr lang="en-US" sz="1400" b="0" dirty="0"/>
              <a:t>FY 2022</a:t>
            </a:r>
          </a:p>
        </c:rich>
      </c:tx>
      <c:layout>
        <c:manualLayout>
          <c:xMode val="edge"/>
          <c:yMode val="edge"/>
          <c:x val="0.43345263800248574"/>
          <c:y val="0.9197711537422002"/>
        </c:manualLayout>
      </c:layout>
      <c:overlay val="0"/>
    </c:title>
    <c:autoTitleDeleted val="0"/>
    <c:plotArea>
      <c:layout/>
      <c:pieChart>
        <c:varyColors val="1"/>
        <c:ser>
          <c:idx val="0"/>
          <c:order val="0"/>
          <c:tx>
            <c:strRef>
              <c:f>Sheet1!$B$1</c:f>
              <c:strCache>
                <c:ptCount val="1"/>
                <c:pt idx="0">
                  <c:v>Share of aggregate cost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3F-47E5-9EFF-708047761A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3F-47E5-9EFF-708047761A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3F-47E5-9EFF-708047761A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3F-47E5-9EFF-708047761A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3F-47E5-9EFF-708047761A31}"/>
              </c:ext>
            </c:extLst>
          </c:dPt>
          <c:dPt>
            <c:idx val="5"/>
            <c:bubble3D val="0"/>
            <c:explosion val="8"/>
            <c:spPr>
              <a:solidFill>
                <a:schemeClr val="accent6"/>
              </a:solidFill>
              <a:ln w="19050">
                <a:solidFill>
                  <a:schemeClr val="lt1"/>
                </a:solidFill>
              </a:ln>
              <a:effectLst/>
            </c:spPr>
            <c:extLst>
              <c:ext xmlns:c16="http://schemas.microsoft.com/office/drawing/2014/chart" uri="{C3380CC4-5D6E-409C-BE32-E72D297353CC}">
                <c16:uniqueId val="{0000000B-8D3F-47E5-9EFF-708047761A31}"/>
              </c:ext>
            </c:extLst>
          </c:dPt>
          <c:dPt>
            <c:idx val="6"/>
            <c:bubble3D val="0"/>
            <c:explosion val="8"/>
            <c:spPr>
              <a:solidFill>
                <a:schemeClr val="accent1">
                  <a:lumMod val="60000"/>
                </a:schemeClr>
              </a:solidFill>
              <a:ln w="19050">
                <a:solidFill>
                  <a:schemeClr val="lt1"/>
                </a:solidFill>
              </a:ln>
              <a:effectLst/>
            </c:spPr>
            <c:extLst>
              <c:ext xmlns:c16="http://schemas.microsoft.com/office/drawing/2014/chart" uri="{C3380CC4-5D6E-409C-BE32-E72D297353CC}">
                <c16:uniqueId val="{0000000D-8D3F-47E5-9EFF-708047761A31}"/>
              </c:ext>
            </c:extLst>
          </c:dPt>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3F-47E5-9EFF-708047761A31}"/>
                </c:ext>
              </c:extLst>
            </c:dLbl>
            <c:dLbl>
              <c:idx val="2"/>
              <c:layout>
                <c:manualLayout>
                  <c:x val="-9.8196869159462158E-2"/>
                  <c:y val="9.277156135268241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3F-47E5-9EFF-708047761A31}"/>
                </c:ext>
              </c:extLst>
            </c:dLbl>
            <c:dLbl>
              <c:idx val="3"/>
              <c:layout>
                <c:manualLayout>
                  <c:x val="-0.12841129043929669"/>
                  <c:y val="5.566293681160944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3F-47E5-9EFF-708047761A31}"/>
                </c:ext>
              </c:extLst>
            </c:dLbl>
            <c:dLbl>
              <c:idx val="5"/>
              <c:layout>
                <c:manualLayout>
                  <c:x val="0.19387586987893812"/>
                  <c:y val="-4.8074661383801067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862245435074779"/>
                      <c:h val="5.8780061273059576E-2"/>
                    </c:manualLayout>
                  </c15:layout>
                </c:ext>
                <c:ext xmlns:c16="http://schemas.microsoft.com/office/drawing/2014/chart" uri="{C3380CC4-5D6E-409C-BE32-E72D297353CC}">
                  <c16:uniqueId val="{0000000B-8D3F-47E5-9EFF-708047761A31}"/>
                </c:ext>
              </c:extLst>
            </c:dLbl>
            <c:dLbl>
              <c:idx val="6"/>
              <c:layout>
                <c:manualLayout>
                  <c:x val="0.15358997483915868"/>
                  <c:y val="5.009678922739550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010799673033966"/>
                      <c:h val="5.1655205361173559E-2"/>
                    </c:manualLayout>
                  </c15:layout>
                </c:ext>
                <c:ext xmlns:c16="http://schemas.microsoft.com/office/drawing/2014/chart" uri="{C3380CC4-5D6E-409C-BE32-E72D297353CC}">
                  <c16:uniqueId val="{0000000D-8D3F-47E5-9EFF-708047761A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Compensation and benefits</c:v>
                </c:pt>
                <c:pt idx="1">
                  <c:v>Contracts</c:v>
                </c:pt>
                <c:pt idx="2">
                  <c:v>Publishing </c:v>
                </c:pt>
                <c:pt idx="3">
                  <c:v>Rent and utilities </c:v>
                </c:pt>
                <c:pt idx="4">
                  <c:v>Supplies and materials </c:v>
                </c:pt>
                <c:pt idx="5">
                  <c:v>Equipment</c:v>
                </c:pt>
                <c:pt idx="6">
                  <c:v>Other</c:v>
                </c:pt>
              </c:strCache>
            </c:strRef>
          </c:cat>
          <c:val>
            <c:numRef>
              <c:f>Sheet1!$B$2:$B$8</c:f>
              <c:numCache>
                <c:formatCode>0%</c:formatCode>
                <c:ptCount val="7"/>
                <c:pt idx="0">
                  <c:v>0.69</c:v>
                </c:pt>
                <c:pt idx="1">
                  <c:v>0.17</c:v>
                </c:pt>
                <c:pt idx="2">
                  <c:v>0.05</c:v>
                </c:pt>
                <c:pt idx="3">
                  <c:v>0.03</c:v>
                </c:pt>
                <c:pt idx="4">
                  <c:v>0.01</c:v>
                </c:pt>
                <c:pt idx="5">
                  <c:v>0.04</c:v>
                </c:pt>
                <c:pt idx="6">
                  <c:v>0.01</c:v>
                </c:pt>
              </c:numCache>
            </c:numRef>
          </c:val>
          <c:extLst>
            <c:ext xmlns:c16="http://schemas.microsoft.com/office/drawing/2014/chart" uri="{C3380CC4-5D6E-409C-BE32-E72D297353CC}">
              <c16:uniqueId val="{0000000E-8D3F-47E5-9EFF-708047761A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5025750266367"/>
          <c:y val="5.6009376057755807E-2"/>
          <c:w val="0.85545853896363566"/>
          <c:h val="0.69999895258056588"/>
        </c:manualLayout>
      </c:layout>
      <c:barChart>
        <c:barDir val="col"/>
        <c:grouping val="stacked"/>
        <c:varyColors val="0"/>
        <c:ser>
          <c:idx val="0"/>
          <c:order val="0"/>
          <c:tx>
            <c:strRef>
              <c:f>Sheet1!$A$2</c:f>
              <c:strCache>
                <c:ptCount val="1"/>
                <c:pt idx="0">
                  <c:v>Patent maintenance fees</c:v>
                </c:pt>
              </c:strCache>
            </c:strRef>
          </c:tx>
          <c:spPr>
            <a:solidFill>
              <a:srgbClr val="009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2022</c:v>
                </c:pt>
                <c:pt idx="1">
                  <c:v>FY 2023</c:v>
                </c:pt>
                <c:pt idx="2">
                  <c:v>FY 2024</c:v>
                </c:pt>
                <c:pt idx="3">
                  <c:v>FY 2025</c:v>
                </c:pt>
              </c:strCache>
            </c:strRef>
          </c:cat>
          <c:val>
            <c:numRef>
              <c:f>Sheet1!$B$2:$E$2</c:f>
              <c:numCache>
                <c:formatCode>0%</c:formatCode>
                <c:ptCount val="4"/>
                <c:pt idx="0">
                  <c:v>0.52347679327857644</c:v>
                </c:pt>
                <c:pt idx="1">
                  <c:v>0.53373689851624684</c:v>
                </c:pt>
                <c:pt idx="2">
                  <c:v>0.5394433831605574</c:v>
                </c:pt>
                <c:pt idx="3">
                  <c:v>0.53655850606831479</c:v>
                </c:pt>
              </c:numCache>
            </c:numRef>
          </c:val>
          <c:extLst>
            <c:ext xmlns:c16="http://schemas.microsoft.com/office/drawing/2014/chart" uri="{C3380CC4-5D6E-409C-BE32-E72D297353CC}">
              <c16:uniqueId val="{00000000-DA33-48A0-8C04-A55033930CA6}"/>
            </c:ext>
          </c:extLst>
        </c:ser>
        <c:ser>
          <c:idx val="1"/>
          <c:order val="1"/>
          <c:tx>
            <c:strRef>
              <c:f>Sheet1!$A$3</c:f>
              <c:strCache>
                <c:ptCount val="1"/>
                <c:pt idx="0">
                  <c:v>Filing (w/excess claims)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2022</c:v>
                </c:pt>
                <c:pt idx="1">
                  <c:v>FY 2023</c:v>
                </c:pt>
                <c:pt idx="2">
                  <c:v>FY 2024</c:v>
                </c:pt>
                <c:pt idx="3">
                  <c:v>FY 2025</c:v>
                </c:pt>
              </c:strCache>
            </c:strRef>
          </c:cat>
          <c:val>
            <c:numRef>
              <c:f>Sheet1!$B$3:$E$3</c:f>
              <c:numCache>
                <c:formatCode>0%</c:formatCode>
                <c:ptCount val="4"/>
                <c:pt idx="0">
                  <c:v>0.24664400121706564</c:v>
                </c:pt>
                <c:pt idx="1">
                  <c:v>0.24183155300596212</c:v>
                </c:pt>
                <c:pt idx="2">
                  <c:v>0.23967070820855094</c:v>
                </c:pt>
                <c:pt idx="3">
                  <c:v>0.23786570277234853</c:v>
                </c:pt>
              </c:numCache>
            </c:numRef>
          </c:val>
          <c:extLst>
            <c:ext xmlns:c16="http://schemas.microsoft.com/office/drawing/2014/chart" uri="{C3380CC4-5D6E-409C-BE32-E72D297353CC}">
              <c16:uniqueId val="{00000001-DA33-48A0-8C04-A55033930CA6}"/>
            </c:ext>
          </c:extLst>
        </c:ser>
        <c:ser>
          <c:idx val="2"/>
          <c:order val="2"/>
          <c:tx>
            <c:strRef>
              <c:f>Sheet1!$A$4</c:f>
              <c:strCache>
                <c:ptCount val="1"/>
                <c:pt idx="0">
                  <c:v>Patent post allowance fees</c:v>
                </c:pt>
              </c:strCache>
            </c:strRef>
          </c:tx>
          <c:spPr>
            <a:solidFill>
              <a:srgbClr val="7A9A01"/>
            </a:solidFill>
            <a:ln>
              <a:noFill/>
            </a:ln>
            <a:effectLst/>
          </c:spPr>
          <c:invertIfNegative val="0"/>
          <c:dLbls>
            <c:spPr>
              <a:solidFill>
                <a:srgbClr val="7A9A0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2022</c:v>
                </c:pt>
                <c:pt idx="1">
                  <c:v>FY 2023</c:v>
                </c:pt>
                <c:pt idx="2">
                  <c:v>FY 2024</c:v>
                </c:pt>
                <c:pt idx="3">
                  <c:v>FY 2025</c:v>
                </c:pt>
              </c:strCache>
            </c:strRef>
          </c:cat>
          <c:val>
            <c:numRef>
              <c:f>Sheet1!$B$4:$E$4</c:f>
              <c:numCache>
                <c:formatCode>0%</c:formatCode>
                <c:ptCount val="4"/>
                <c:pt idx="0">
                  <c:v>9.9123192821469155E-2</c:v>
                </c:pt>
                <c:pt idx="1">
                  <c:v>9.4732564858563587E-2</c:v>
                </c:pt>
                <c:pt idx="2">
                  <c:v>9.1820127633574875E-2</c:v>
                </c:pt>
                <c:pt idx="3">
                  <c:v>9.2726938862386601E-2</c:v>
                </c:pt>
              </c:numCache>
            </c:numRef>
          </c:val>
          <c:extLst>
            <c:ext xmlns:c16="http://schemas.microsoft.com/office/drawing/2014/chart" uri="{C3380CC4-5D6E-409C-BE32-E72D297353CC}">
              <c16:uniqueId val="{00000002-DA33-48A0-8C04-A55033930CA6}"/>
            </c:ext>
          </c:extLst>
        </c:ser>
        <c:ser>
          <c:idx val="3"/>
          <c:order val="3"/>
          <c:tx>
            <c:strRef>
              <c:f>Sheet1!$A$5</c:f>
              <c:strCache>
                <c:ptCount val="1"/>
                <c:pt idx="0">
                  <c:v>PCT</c:v>
                </c:pt>
              </c:strCache>
            </c:strRef>
          </c:tx>
          <c:spPr>
            <a:solidFill>
              <a:srgbClr val="FF67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2022</c:v>
                </c:pt>
                <c:pt idx="1">
                  <c:v>FY 2023</c:v>
                </c:pt>
                <c:pt idx="2">
                  <c:v>FY 2024</c:v>
                </c:pt>
                <c:pt idx="3">
                  <c:v>FY 2025</c:v>
                </c:pt>
              </c:strCache>
            </c:strRef>
          </c:cat>
          <c:val>
            <c:numRef>
              <c:f>Sheet1!$B$5:$E$5</c:f>
              <c:numCache>
                <c:formatCode>0%</c:formatCode>
                <c:ptCount val="4"/>
                <c:pt idx="0">
                  <c:v>6.3483076102061081E-2</c:v>
                </c:pt>
                <c:pt idx="1">
                  <c:v>6.4338811064357557E-2</c:v>
                </c:pt>
                <c:pt idx="2">
                  <c:v>6.497597255488631E-2</c:v>
                </c:pt>
                <c:pt idx="3">
                  <c:v>6.6615258028088861E-2</c:v>
                </c:pt>
              </c:numCache>
            </c:numRef>
          </c:val>
          <c:extLst>
            <c:ext xmlns:c16="http://schemas.microsoft.com/office/drawing/2014/chart" uri="{C3380CC4-5D6E-409C-BE32-E72D297353CC}">
              <c16:uniqueId val="{00000003-DA33-48A0-8C04-A55033930CA6}"/>
            </c:ext>
          </c:extLst>
        </c:ser>
        <c:ser>
          <c:idx val="4"/>
          <c:order val="4"/>
          <c:tx>
            <c:strRef>
              <c:f>Sheet1!$A$6</c:f>
              <c:strCache>
                <c:ptCount val="1"/>
                <c:pt idx="0">
                  <c:v>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2022</c:v>
                </c:pt>
                <c:pt idx="1">
                  <c:v>FY 2023</c:v>
                </c:pt>
                <c:pt idx="2">
                  <c:v>FY 2024</c:v>
                </c:pt>
                <c:pt idx="3">
                  <c:v>FY 2025</c:v>
                </c:pt>
              </c:strCache>
            </c:strRef>
          </c:cat>
          <c:val>
            <c:numRef>
              <c:f>Sheet1!$B$6:$E$6</c:f>
              <c:numCache>
                <c:formatCode>0%</c:formatCode>
                <c:ptCount val="4"/>
                <c:pt idx="0">
                  <c:v>3.8686325762770882E-2</c:v>
                </c:pt>
                <c:pt idx="1">
                  <c:v>3.8785291066206797E-2</c:v>
                </c:pt>
                <c:pt idx="2">
                  <c:v>3.8033124510546579E-2</c:v>
                </c:pt>
                <c:pt idx="3">
                  <c:v>3.9664043289280478E-2</c:v>
                </c:pt>
              </c:numCache>
            </c:numRef>
          </c:val>
          <c:extLst>
            <c:ext xmlns:c16="http://schemas.microsoft.com/office/drawing/2014/chart" uri="{C3380CC4-5D6E-409C-BE32-E72D297353CC}">
              <c16:uniqueId val="{00000004-DA33-48A0-8C04-A55033930CA6}"/>
            </c:ext>
          </c:extLst>
        </c:ser>
        <c:ser>
          <c:idx val="5"/>
          <c:order val="5"/>
          <c:tx>
            <c:strRef>
              <c:f>Sheet1!$A$7</c:f>
              <c:strCache>
                <c:ptCount val="1"/>
                <c:pt idx="0">
                  <c:v>Patent extension of time fees</c:v>
                </c:pt>
              </c:strCache>
            </c:strRef>
          </c:tx>
          <c:spPr>
            <a:solidFill>
              <a:srgbClr val="00737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FY 2022</c:v>
                </c:pt>
                <c:pt idx="1">
                  <c:v>FY 2023</c:v>
                </c:pt>
                <c:pt idx="2">
                  <c:v>FY 2024</c:v>
                </c:pt>
                <c:pt idx="3">
                  <c:v>FY 2025</c:v>
                </c:pt>
              </c:strCache>
            </c:strRef>
          </c:cat>
          <c:val>
            <c:numRef>
              <c:f>Sheet1!$B$7:$E$7</c:f>
              <c:numCache>
                <c:formatCode>0%</c:formatCode>
                <c:ptCount val="4"/>
                <c:pt idx="0">
                  <c:v>2.8586610818056739E-2</c:v>
                </c:pt>
                <c:pt idx="1">
                  <c:v>2.6574881488663087E-2</c:v>
                </c:pt>
                <c:pt idx="2">
                  <c:v>2.6056683931883859E-2</c:v>
                </c:pt>
                <c:pt idx="3">
                  <c:v>2.6569550979580751E-2</c:v>
                </c:pt>
              </c:numCache>
            </c:numRef>
          </c:val>
          <c:extLst>
            <c:ext xmlns:c16="http://schemas.microsoft.com/office/drawing/2014/chart" uri="{C3380CC4-5D6E-409C-BE32-E72D297353CC}">
              <c16:uniqueId val="{00000005-DA33-48A0-8C04-A55033930CA6}"/>
            </c:ext>
          </c:extLst>
        </c:ser>
        <c:dLbls>
          <c:dLblPos val="ctr"/>
          <c:showLegendKey val="0"/>
          <c:showVal val="1"/>
          <c:showCatName val="0"/>
          <c:showSerName val="0"/>
          <c:showPercent val="0"/>
          <c:showBubbleSize val="0"/>
        </c:dLbls>
        <c:gapWidth val="150"/>
        <c:overlap val="100"/>
        <c:axId val="1082515856"/>
        <c:axId val="1082520120"/>
      </c:barChart>
      <c:catAx>
        <c:axId val="108251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520120"/>
        <c:crosses val="autoZero"/>
        <c:auto val="1"/>
        <c:lblAlgn val="ctr"/>
        <c:lblOffset val="100"/>
        <c:noMultiLvlLbl val="0"/>
      </c:catAx>
      <c:valAx>
        <c:axId val="10825201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51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394172117095"/>
          <c:y val="3.8399143289550429E-2"/>
          <c:w val="0.8506087410054175"/>
          <c:h val="0.72353056621282197"/>
        </c:manualLayout>
      </c:layout>
      <c:barChart>
        <c:barDir val="col"/>
        <c:grouping val="stacked"/>
        <c:varyColors val="0"/>
        <c:ser>
          <c:idx val="0"/>
          <c:order val="0"/>
          <c:tx>
            <c:strRef>
              <c:f>Sheet2!$A$2</c:f>
              <c:strCache>
                <c:ptCount val="1"/>
                <c:pt idx="0">
                  <c:v>Filing a brief</c:v>
                </c:pt>
              </c:strCache>
            </c:strRef>
          </c:tx>
          <c:spPr>
            <a:solidFill>
              <a:schemeClr val="accent1"/>
            </a:solidFill>
            <a:ln>
              <a:noFill/>
            </a:ln>
            <a:effectLst/>
          </c:spPr>
          <c:invertIfNegative val="0"/>
          <c:dLbls>
            <c:delete val="1"/>
          </c:dLbls>
          <c:cat>
            <c:strRef>
              <c:f>Sheet2!$B$1:$E$1</c:f>
              <c:strCache>
                <c:ptCount val="4"/>
                <c:pt idx="0">
                  <c:v>2022</c:v>
                </c:pt>
                <c:pt idx="1">
                  <c:v>2023</c:v>
                </c:pt>
                <c:pt idx="2">
                  <c:v>2024</c:v>
                </c:pt>
                <c:pt idx="3">
                  <c:v>2025</c:v>
                </c:pt>
              </c:strCache>
            </c:strRef>
          </c:cat>
          <c:val>
            <c:numRef>
              <c:f>Sheet2!$B$2:$E$2</c:f>
              <c:numCache>
                <c:formatCode>0%</c:formatCode>
                <c:ptCount val="4"/>
                <c:pt idx="0">
                  <c:v>5.3954072048029665E-4</c:v>
                </c:pt>
                <c:pt idx="1">
                  <c:v>2.1839554650639428E-4</c:v>
                </c:pt>
                <c:pt idx="2">
                  <c:v>1.2708964135289905E-4</c:v>
                </c:pt>
                <c:pt idx="3">
                  <c:v>5.9481879507381991E-5</c:v>
                </c:pt>
              </c:numCache>
            </c:numRef>
          </c:val>
          <c:extLst>
            <c:ext xmlns:c16="http://schemas.microsoft.com/office/drawing/2014/chart" uri="{C3380CC4-5D6E-409C-BE32-E72D297353CC}">
              <c16:uniqueId val="{00000000-12F0-452F-9CAA-279E891E6EDE}"/>
            </c:ext>
          </c:extLst>
        </c:ser>
        <c:ser>
          <c:idx val="1"/>
          <c:order val="1"/>
          <c:tx>
            <c:strRef>
              <c:f>Sheet2!$A$3</c:f>
              <c:strCache>
                <c:ptCount val="1"/>
                <c:pt idx="0">
                  <c:v>Forwarding an appeal</c:v>
                </c:pt>
              </c:strCache>
            </c:strRef>
          </c:tx>
          <c:spPr>
            <a:solidFill>
              <a:srgbClr val="FF67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2022</c:v>
                </c:pt>
                <c:pt idx="1">
                  <c:v>2023</c:v>
                </c:pt>
                <c:pt idx="2">
                  <c:v>2024</c:v>
                </c:pt>
                <c:pt idx="3">
                  <c:v>2025</c:v>
                </c:pt>
              </c:strCache>
            </c:strRef>
          </c:cat>
          <c:val>
            <c:numRef>
              <c:f>Sheet2!$B$3:$E$3</c:f>
              <c:numCache>
                <c:formatCode>0%</c:formatCode>
                <c:ptCount val="4"/>
                <c:pt idx="0">
                  <c:v>0.15271179011458338</c:v>
                </c:pt>
                <c:pt idx="1">
                  <c:v>0.14466936661818788</c:v>
                </c:pt>
                <c:pt idx="2">
                  <c:v>0.14691490686423658</c:v>
                </c:pt>
                <c:pt idx="3">
                  <c:v>0.13737667708115939</c:v>
                </c:pt>
              </c:numCache>
            </c:numRef>
          </c:val>
          <c:extLst>
            <c:ext xmlns:c16="http://schemas.microsoft.com/office/drawing/2014/chart" uri="{C3380CC4-5D6E-409C-BE32-E72D297353CC}">
              <c16:uniqueId val="{00000001-12F0-452F-9CAA-279E891E6EDE}"/>
            </c:ext>
          </c:extLst>
        </c:ser>
        <c:ser>
          <c:idx val="2"/>
          <c:order val="2"/>
          <c:tx>
            <c:strRef>
              <c:f>Sheet2!$A$4</c:f>
              <c:strCache>
                <c:ptCount val="1"/>
                <c:pt idx="0">
                  <c:v>Inter partes post-institution fee</c:v>
                </c:pt>
              </c:strCache>
            </c:strRef>
          </c:tx>
          <c:spPr>
            <a:solidFill>
              <a:srgbClr val="A7A8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2022</c:v>
                </c:pt>
                <c:pt idx="1">
                  <c:v>2023</c:v>
                </c:pt>
                <c:pt idx="2">
                  <c:v>2024</c:v>
                </c:pt>
                <c:pt idx="3">
                  <c:v>2025</c:v>
                </c:pt>
              </c:strCache>
            </c:strRef>
          </c:cat>
          <c:val>
            <c:numRef>
              <c:f>Sheet2!$B$4:$E$4</c:f>
              <c:numCache>
                <c:formatCode>0%</c:formatCode>
                <c:ptCount val="4"/>
                <c:pt idx="0">
                  <c:v>0.30002771154976321</c:v>
                </c:pt>
                <c:pt idx="1">
                  <c:v>0.30601450283489695</c:v>
                </c:pt>
                <c:pt idx="2">
                  <c:v>0.30325559917477785</c:v>
                </c:pt>
                <c:pt idx="3">
                  <c:v>0.31107261299315814</c:v>
                </c:pt>
              </c:numCache>
            </c:numRef>
          </c:val>
          <c:extLst>
            <c:ext xmlns:c16="http://schemas.microsoft.com/office/drawing/2014/chart" uri="{C3380CC4-5D6E-409C-BE32-E72D297353CC}">
              <c16:uniqueId val="{00000002-12F0-452F-9CAA-279E891E6EDE}"/>
            </c:ext>
          </c:extLst>
        </c:ser>
        <c:ser>
          <c:idx val="3"/>
          <c:order val="3"/>
          <c:tx>
            <c:strRef>
              <c:f>Sheet2!$A$5</c:f>
              <c:strCache>
                <c:ptCount val="1"/>
                <c:pt idx="0">
                  <c:v>Inter partes review request fee</c:v>
                </c:pt>
              </c:strCache>
            </c:strRef>
          </c:tx>
          <c:spPr>
            <a:solidFill>
              <a:srgbClr val="F2A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2022</c:v>
                </c:pt>
                <c:pt idx="1">
                  <c:v>2023</c:v>
                </c:pt>
                <c:pt idx="2">
                  <c:v>2024</c:v>
                </c:pt>
                <c:pt idx="3">
                  <c:v>2025</c:v>
                </c:pt>
              </c:strCache>
            </c:strRef>
          </c:cat>
          <c:val>
            <c:numRef>
              <c:f>Sheet2!$B$5:$E$5</c:f>
              <c:numCache>
                <c:formatCode>0%</c:formatCode>
                <c:ptCount val="4"/>
                <c:pt idx="0">
                  <c:v>0.38637730055663838</c:v>
                </c:pt>
                <c:pt idx="1">
                  <c:v>0.39233174381164387</c:v>
                </c:pt>
                <c:pt idx="2">
                  <c:v>0.39053419160062564</c:v>
                </c:pt>
                <c:pt idx="3">
                  <c:v>0.40060098403776029</c:v>
                </c:pt>
              </c:numCache>
            </c:numRef>
          </c:val>
          <c:extLst>
            <c:ext xmlns:c16="http://schemas.microsoft.com/office/drawing/2014/chart" uri="{C3380CC4-5D6E-409C-BE32-E72D297353CC}">
              <c16:uniqueId val="{00000003-12F0-452F-9CAA-279E891E6EDE}"/>
            </c:ext>
          </c:extLst>
        </c:ser>
        <c:ser>
          <c:idx val="4"/>
          <c:order val="4"/>
          <c:tx>
            <c:strRef>
              <c:f>Sheet2!$A$6</c:f>
              <c:strCache>
                <c:ptCount val="1"/>
                <c:pt idx="0">
                  <c:v>Notice of appeal</c:v>
                </c:pt>
              </c:strCache>
            </c:strRef>
          </c:tx>
          <c:spPr>
            <a:solidFill>
              <a:srgbClr val="009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2022</c:v>
                </c:pt>
                <c:pt idx="1">
                  <c:v>2023</c:v>
                </c:pt>
                <c:pt idx="2">
                  <c:v>2024</c:v>
                </c:pt>
                <c:pt idx="3">
                  <c:v>2025</c:v>
                </c:pt>
              </c:strCache>
            </c:strRef>
          </c:cat>
          <c:val>
            <c:numRef>
              <c:f>Sheet2!$B$6:$E$6</c:f>
              <c:numCache>
                <c:formatCode>0%</c:formatCode>
                <c:ptCount val="4"/>
                <c:pt idx="0">
                  <c:v>0.13834762404802597</c:v>
                </c:pt>
                <c:pt idx="1">
                  <c:v>0.13011207743677561</c:v>
                </c:pt>
                <c:pt idx="2">
                  <c:v>0.12972783782555383</c:v>
                </c:pt>
                <c:pt idx="3">
                  <c:v>0.12133136241518779</c:v>
                </c:pt>
              </c:numCache>
            </c:numRef>
          </c:val>
          <c:extLst>
            <c:ext xmlns:c16="http://schemas.microsoft.com/office/drawing/2014/chart" uri="{C3380CC4-5D6E-409C-BE32-E72D297353CC}">
              <c16:uniqueId val="{00000004-12F0-452F-9CAA-279E891E6EDE}"/>
            </c:ext>
          </c:extLst>
        </c:ser>
        <c:ser>
          <c:idx val="5"/>
          <c:order val="5"/>
          <c:tx>
            <c:strRef>
              <c:f>Sheet2!$A$7</c:f>
              <c:strCache>
                <c:ptCount val="1"/>
                <c:pt idx="0">
                  <c:v>Post-grant/CBM* request</c:v>
                </c:pt>
              </c:strCache>
            </c:strRef>
          </c:tx>
          <c:spPr>
            <a:solidFill>
              <a:srgbClr val="7A9A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2022</c:v>
                </c:pt>
                <c:pt idx="1">
                  <c:v>2023</c:v>
                </c:pt>
                <c:pt idx="2">
                  <c:v>2024</c:v>
                </c:pt>
                <c:pt idx="3">
                  <c:v>2025</c:v>
                </c:pt>
              </c:strCache>
            </c:strRef>
          </c:cat>
          <c:val>
            <c:numRef>
              <c:f>Sheet2!$B$7:$E$7</c:f>
              <c:numCache>
                <c:formatCode>0%</c:formatCode>
                <c:ptCount val="4"/>
                <c:pt idx="0">
                  <c:v>1.4459537484005098E-2</c:v>
                </c:pt>
                <c:pt idx="1">
                  <c:v>1.9589949025519669E-2</c:v>
                </c:pt>
                <c:pt idx="2">
                  <c:v>2.2418225591143218E-2</c:v>
                </c:pt>
                <c:pt idx="3">
                  <c:v>2.2996099766282484E-2</c:v>
                </c:pt>
              </c:numCache>
            </c:numRef>
          </c:val>
          <c:extLst>
            <c:ext xmlns:c16="http://schemas.microsoft.com/office/drawing/2014/chart" uri="{C3380CC4-5D6E-409C-BE32-E72D297353CC}">
              <c16:uniqueId val="{00000005-12F0-452F-9CAA-279E891E6EDE}"/>
            </c:ext>
          </c:extLst>
        </c:ser>
        <c:ser>
          <c:idx val="6"/>
          <c:order val="6"/>
          <c:tx>
            <c:strRef>
              <c:f>Sheet2!$A$8</c:f>
              <c:strCache>
                <c:ptCount val="1"/>
                <c:pt idx="0">
                  <c:v>Request for oral hearing</c:v>
                </c:pt>
              </c:strCache>
            </c:strRef>
          </c:tx>
          <c:spPr>
            <a:solidFill>
              <a:srgbClr val="004C97"/>
            </a:solidFill>
            <a:ln>
              <a:noFill/>
            </a:ln>
            <a:effectLst/>
          </c:spPr>
          <c:invertIfNegative val="0"/>
          <c:dLbls>
            <c:dLbl>
              <c:idx val="0"/>
              <c:layout>
                <c:manualLayout>
                  <c:x val="7.150368356574589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F0-452F-9CAA-279E891E6EDE}"/>
                </c:ext>
              </c:extLst>
            </c:dLbl>
            <c:dLbl>
              <c:idx val="1"/>
              <c:layout>
                <c:manualLayout>
                  <c:x val="7.1503683565745962E-2"/>
                  <c:y val="-3.9998645525515371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F0-452F-9CAA-279E891E6EDE}"/>
                </c:ext>
              </c:extLst>
            </c:dLbl>
            <c:dLbl>
              <c:idx val="2"/>
              <c:layout>
                <c:manualLayout>
                  <c:x val="6.8253516130939149E-2"/>
                  <c:y val="-1.9999322762757685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F0-452F-9CAA-279E891E6EDE}"/>
                </c:ext>
              </c:extLst>
            </c:dLbl>
            <c:dLbl>
              <c:idx val="3"/>
              <c:layout>
                <c:manualLayout>
                  <c:x val="6.17531812613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F0-452F-9CAA-279E891E6E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2022</c:v>
                </c:pt>
                <c:pt idx="1">
                  <c:v>2023</c:v>
                </c:pt>
                <c:pt idx="2">
                  <c:v>2024</c:v>
                </c:pt>
                <c:pt idx="3">
                  <c:v>2025</c:v>
                </c:pt>
              </c:strCache>
            </c:strRef>
          </c:cat>
          <c:val>
            <c:numRef>
              <c:f>Sheet2!$B$8:$E$8</c:f>
              <c:numCache>
                <c:formatCode>0%</c:formatCode>
                <c:ptCount val="4"/>
                <c:pt idx="0">
                  <c:v>7.5364955265036782E-3</c:v>
                </c:pt>
                <c:pt idx="1">
                  <c:v>7.0639647264697089E-3</c:v>
                </c:pt>
                <c:pt idx="2">
                  <c:v>7.0221493023099853E-3</c:v>
                </c:pt>
                <c:pt idx="3">
                  <c:v>6.5627818269445451E-3</c:v>
                </c:pt>
              </c:numCache>
            </c:numRef>
          </c:val>
          <c:extLst>
            <c:ext xmlns:c16="http://schemas.microsoft.com/office/drawing/2014/chart" uri="{C3380CC4-5D6E-409C-BE32-E72D297353CC}">
              <c16:uniqueId val="{00000006-12F0-452F-9CAA-279E891E6EDE}"/>
            </c:ext>
          </c:extLst>
        </c:ser>
        <c:dLbls>
          <c:dLblPos val="ctr"/>
          <c:showLegendKey val="0"/>
          <c:showVal val="1"/>
          <c:showCatName val="0"/>
          <c:showSerName val="0"/>
          <c:showPercent val="0"/>
          <c:showBubbleSize val="0"/>
        </c:dLbls>
        <c:gapWidth val="150"/>
        <c:overlap val="100"/>
        <c:axId val="1082525040"/>
        <c:axId val="1082523728"/>
      </c:barChart>
      <c:catAx>
        <c:axId val="10825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523728"/>
        <c:crosses val="autoZero"/>
        <c:auto val="1"/>
        <c:lblAlgn val="ctr"/>
        <c:lblOffset val="100"/>
        <c:noMultiLvlLbl val="0"/>
      </c:catAx>
      <c:valAx>
        <c:axId val="10825237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525040"/>
        <c:crosses val="autoZero"/>
        <c:crossBetween val="between"/>
      </c:valAx>
      <c:spPr>
        <a:noFill/>
        <a:ln>
          <a:noFill/>
        </a:ln>
        <a:effectLst/>
      </c:spPr>
    </c:plotArea>
    <c:legend>
      <c:legendPos val="b"/>
      <c:layout>
        <c:manualLayout>
          <c:xMode val="edge"/>
          <c:yMode val="edge"/>
          <c:x val="3.8517811045502108E-2"/>
          <c:y val="0.83592928400578104"/>
          <c:w val="0.93921495916433317"/>
          <c:h val="0.153598222369796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dirty="0">
                <a:solidFill>
                  <a:sysClr val="windowText" lastClr="000000"/>
                </a:solidFill>
                <a:latin typeface="+mn-lt"/>
              </a:rPr>
              <a:t>Patent Operating Reserve</a:t>
            </a:r>
          </a:p>
        </c:rich>
      </c:tx>
      <c:layout>
        <c:manualLayout>
          <c:xMode val="edge"/>
          <c:yMode val="edge"/>
          <c:x val="0.33422159291587161"/>
          <c:y val="1.08030895339949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31923998630606"/>
          <c:y val="0.15607638888888889"/>
          <c:w val="0.78948752329871807"/>
          <c:h val="0.64039602471566059"/>
        </c:manualLayout>
      </c:layout>
      <c:lineChart>
        <c:grouping val="standard"/>
        <c:varyColors val="0"/>
        <c:ser>
          <c:idx val="0"/>
          <c:order val="0"/>
          <c:tx>
            <c:strRef>
              <c:f>'PT 5-Year Outlook Chrt'!$B$28</c:f>
              <c:strCache>
                <c:ptCount val="1"/>
                <c:pt idx="0">
                  <c:v>Optimal Level</c:v>
                </c:pt>
              </c:strCache>
            </c:strRef>
          </c:tx>
          <c:spPr>
            <a:ln w="34925" cap="rnd">
              <a:solidFill>
                <a:schemeClr val="tx2">
                  <a:lumMod val="60000"/>
                  <a:lumOff val="40000"/>
                </a:schemeClr>
              </a:solidFill>
              <a:prstDash val="solid"/>
              <a:round/>
            </a:ln>
            <a:effectLst/>
          </c:spPr>
          <c:marker>
            <c:symbol val="diamond"/>
            <c:size val="7"/>
            <c:spPr>
              <a:solidFill>
                <a:schemeClr val="tx2">
                  <a:lumMod val="60000"/>
                  <a:lumOff val="40000"/>
                </a:schemeClr>
              </a:solidFill>
              <a:ln w="9525">
                <a:solidFill>
                  <a:schemeClr val="accent1"/>
                </a:solidFill>
              </a:ln>
              <a:effectLst/>
            </c:spPr>
          </c:marker>
          <c:cat>
            <c:strRef>
              <c:f>'PT 5-Year Outlook Chrt'!$C$27:$H$27</c:f>
              <c:strCache>
                <c:ptCount val="6"/>
                <c:pt idx="0">
                  <c:v>FY 2023</c:v>
                </c:pt>
                <c:pt idx="1">
                  <c:v>FY 2024</c:v>
                </c:pt>
                <c:pt idx="2">
                  <c:v>FY 2025</c:v>
                </c:pt>
                <c:pt idx="3">
                  <c:v>FY 2026</c:v>
                </c:pt>
                <c:pt idx="4">
                  <c:v>FY 2027</c:v>
                </c:pt>
                <c:pt idx="5">
                  <c:v>FY 2028</c:v>
                </c:pt>
              </c:strCache>
            </c:strRef>
          </c:cat>
          <c:val>
            <c:numRef>
              <c:f>'PT 5-Year Outlook Chrt'!$C$28:$H$28</c:f>
              <c:numCache>
                <c:formatCode>0</c:formatCode>
                <c:ptCount val="6"/>
                <c:pt idx="0">
                  <c:v>909</c:v>
                </c:pt>
                <c:pt idx="1">
                  <c:v>933</c:v>
                </c:pt>
                <c:pt idx="2">
                  <c:v>962</c:v>
                </c:pt>
                <c:pt idx="3">
                  <c:v>990</c:v>
                </c:pt>
                <c:pt idx="4">
                  <c:v>1024</c:v>
                </c:pt>
                <c:pt idx="5">
                  <c:v>1059</c:v>
                </c:pt>
              </c:numCache>
            </c:numRef>
          </c:val>
          <c:smooth val="0"/>
          <c:extLst>
            <c:ext xmlns:c16="http://schemas.microsoft.com/office/drawing/2014/chart" uri="{C3380CC4-5D6E-409C-BE32-E72D297353CC}">
              <c16:uniqueId val="{00000000-F722-434F-A9FD-C8943FA28505}"/>
            </c:ext>
          </c:extLst>
        </c:ser>
        <c:ser>
          <c:idx val="1"/>
          <c:order val="1"/>
          <c:tx>
            <c:strRef>
              <c:f>'PT 5-Year Outlook Chrt'!$B$29</c:f>
              <c:strCache>
                <c:ptCount val="1"/>
                <c:pt idx="0">
                  <c:v>Minimum Level</c:v>
                </c:pt>
              </c:strCache>
            </c:strRef>
          </c:tx>
          <c:spPr>
            <a:ln w="28575" cap="rnd">
              <a:solidFill>
                <a:schemeClr val="bg1">
                  <a:lumMod val="50000"/>
                </a:schemeClr>
              </a:solidFill>
              <a:round/>
            </a:ln>
            <a:effectLst/>
          </c:spPr>
          <c:marker>
            <c:symbol val="diamond"/>
            <c:size val="7"/>
            <c:spPr>
              <a:solidFill>
                <a:schemeClr val="bg1">
                  <a:lumMod val="50000"/>
                </a:schemeClr>
              </a:solidFill>
              <a:ln w="9525">
                <a:solidFill>
                  <a:schemeClr val="bg1">
                    <a:lumMod val="50000"/>
                  </a:schemeClr>
                </a:solidFill>
              </a:ln>
              <a:effectLst/>
            </c:spPr>
          </c:marker>
          <c:cat>
            <c:strRef>
              <c:f>'PT 5-Year Outlook Chrt'!$C$27:$H$27</c:f>
              <c:strCache>
                <c:ptCount val="6"/>
                <c:pt idx="0">
                  <c:v>FY 2023</c:v>
                </c:pt>
                <c:pt idx="1">
                  <c:v>FY 2024</c:v>
                </c:pt>
                <c:pt idx="2">
                  <c:v>FY 2025</c:v>
                </c:pt>
                <c:pt idx="3">
                  <c:v>FY 2026</c:v>
                </c:pt>
                <c:pt idx="4">
                  <c:v>FY 2027</c:v>
                </c:pt>
                <c:pt idx="5">
                  <c:v>FY 2028</c:v>
                </c:pt>
              </c:strCache>
            </c:strRef>
          </c:cat>
          <c:val>
            <c:numRef>
              <c:f>'PT 5-Year Outlook Chrt'!$C$29:$H$29</c:f>
              <c:numCache>
                <c:formatCode>#,##0_);\(#,##0\)</c:formatCode>
                <c:ptCount val="6"/>
                <c:pt idx="0">
                  <c:v>325</c:v>
                </c:pt>
                <c:pt idx="1">
                  <c:v>350</c:v>
                </c:pt>
                <c:pt idx="2">
                  <c:v>350</c:v>
                </c:pt>
                <c:pt idx="3">
                  <c:v>350</c:v>
                </c:pt>
                <c:pt idx="4">
                  <c:v>350</c:v>
                </c:pt>
                <c:pt idx="5">
                  <c:v>350</c:v>
                </c:pt>
              </c:numCache>
            </c:numRef>
          </c:val>
          <c:smooth val="0"/>
          <c:extLst>
            <c:ext xmlns:c16="http://schemas.microsoft.com/office/drawing/2014/chart" uri="{C3380CC4-5D6E-409C-BE32-E72D297353CC}">
              <c16:uniqueId val="{00000001-F722-434F-A9FD-C8943FA28505}"/>
            </c:ext>
          </c:extLst>
        </c:ser>
        <c:dLbls>
          <c:showLegendKey val="0"/>
          <c:showVal val="0"/>
          <c:showCatName val="0"/>
          <c:showSerName val="0"/>
          <c:showPercent val="0"/>
          <c:showBubbleSize val="0"/>
        </c:dLbls>
        <c:marker val="1"/>
        <c:smooth val="0"/>
        <c:axId val="1191273960"/>
        <c:axId val="1191274288"/>
        <c:extLst>
          <c:ext xmlns:c15="http://schemas.microsoft.com/office/drawing/2012/chart" uri="{02D57815-91ED-43cb-92C2-25804820EDAC}">
            <c15:filteredLineSeries>
              <c15:ser>
                <c:idx val="2"/>
                <c:order val="2"/>
                <c:tx>
                  <c:strRef>
                    <c:extLst>
                      <c:ext uri="{02D57815-91ED-43cb-92C2-25804820EDAC}">
                        <c15:formulaRef>
                          <c15:sqref>'PT 5-Year Outlook Chrt'!#REF!</c15:sqref>
                        </c15:formulaRef>
                      </c:ext>
                    </c:extLst>
                    <c:strCache>
                      <c:ptCount val="1"/>
                      <c:pt idx="0">
                        <c:v>#REF!</c:v>
                      </c:pt>
                    </c:strCache>
                  </c:strRef>
                </c:tx>
                <c:spPr>
                  <a:ln w="34925" cap="rnd">
                    <a:solidFill>
                      <a:srgbClr val="00B050"/>
                    </a:solidFill>
                    <a:prstDash val="dash"/>
                    <a:round/>
                  </a:ln>
                  <a:effectLst/>
                </c:spPr>
                <c:marker>
                  <c:symbol val="diamond"/>
                  <c:size val="7"/>
                  <c:spPr>
                    <a:solidFill>
                      <a:srgbClr val="00B050"/>
                    </a:solidFill>
                    <a:ln w="9525">
                      <a:solidFill>
                        <a:srgbClr val="00B050"/>
                      </a:solidFill>
                    </a:ln>
                    <a:effectLst/>
                  </c:spPr>
                </c:marker>
                <c:cat>
                  <c:strRef>
                    <c:extLst>
                      <c:ext uri="{02D57815-91ED-43cb-92C2-25804820EDAC}">
                        <c15:formulaRef>
                          <c15:sqref>'PT 5-Year Outlook Chrt'!$C$27:$H$27</c15:sqref>
                        </c15:formulaRef>
                      </c:ext>
                    </c:extLst>
                    <c:strCache>
                      <c:ptCount val="6"/>
                      <c:pt idx="0">
                        <c:v>FY 2023</c:v>
                      </c:pt>
                      <c:pt idx="1">
                        <c:v>FY 2024</c:v>
                      </c:pt>
                      <c:pt idx="2">
                        <c:v>FY 2025</c:v>
                      </c:pt>
                      <c:pt idx="3">
                        <c:v>FY 2026</c:v>
                      </c:pt>
                      <c:pt idx="4">
                        <c:v>FY 2027</c:v>
                      </c:pt>
                      <c:pt idx="5">
                        <c:v>FY 2028</c:v>
                      </c:pt>
                    </c:strCache>
                  </c:strRef>
                </c:cat>
                <c:val>
                  <c:numRef>
                    <c:extLst>
                      <c:ext uri="{02D57815-91ED-43cb-92C2-25804820EDAC}">
                        <c15:formulaRef>
                          <c15:sqref>'PT 5-Year Outlook Chrt'!#REF!</c15:sqref>
                        </c15:formulaRef>
                      </c:ext>
                    </c:extLst>
                    <c:numCache>
                      <c:formatCode>General</c:formatCode>
                      <c:ptCount val="1"/>
                      <c:pt idx="0">
                        <c:v>1</c:v>
                      </c:pt>
                    </c:numCache>
                  </c:numRef>
                </c:val>
                <c:smooth val="0"/>
                <c:extLst>
                  <c:ext xmlns:c16="http://schemas.microsoft.com/office/drawing/2014/chart" uri="{C3380CC4-5D6E-409C-BE32-E72D297353CC}">
                    <c16:uniqueId val="{00000002-F722-434F-A9FD-C8943FA28505}"/>
                  </c:ext>
                </c:extLst>
              </c15:ser>
            </c15:filteredLineSeries>
          </c:ext>
        </c:extLst>
      </c:lineChart>
      <c:catAx>
        <c:axId val="119127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Arial" panose="020B0604020202020204" pitchFamily="34" charset="0"/>
              </a:defRPr>
            </a:pPr>
            <a:endParaRPr lang="en-US"/>
          </a:p>
        </c:txPr>
        <c:crossAx val="1191274288"/>
        <c:crosses val="autoZero"/>
        <c:auto val="1"/>
        <c:lblAlgn val="ctr"/>
        <c:lblOffset val="100"/>
        <c:noMultiLvlLbl val="0"/>
      </c:catAx>
      <c:valAx>
        <c:axId val="1191274288"/>
        <c:scaling>
          <c:orientation val="minMax"/>
          <c:max val="12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1" u="none" strike="noStrike" kern="1200" baseline="0">
                    <a:solidFill>
                      <a:sysClr val="windowText" lastClr="000000"/>
                    </a:solidFill>
                    <a:latin typeface="+mn-lt"/>
                    <a:ea typeface="+mn-ea"/>
                    <a:cs typeface="Arial" panose="020B0604020202020204" pitchFamily="34" charset="0"/>
                  </a:defRPr>
                </a:pPr>
                <a:r>
                  <a:rPr lang="en-US" i="1" dirty="0">
                    <a:solidFill>
                      <a:sysClr val="windowText" lastClr="000000"/>
                    </a:solidFill>
                    <a:latin typeface="+mn-lt"/>
                  </a:rPr>
                  <a:t>$ in millions</a:t>
                </a:r>
              </a:p>
            </c:rich>
          </c:tx>
          <c:overlay val="0"/>
          <c:spPr>
            <a:noFill/>
            <a:ln>
              <a:noFill/>
            </a:ln>
            <a:effectLst/>
          </c:spPr>
          <c:txPr>
            <a:bodyPr rot="-5400000" spcFirstLastPara="1" vertOverflow="ellipsis" vert="horz" wrap="square" anchor="ctr" anchorCtr="1"/>
            <a:lstStyle/>
            <a:p>
              <a:pPr>
                <a:defRPr sz="1000" b="0" i="1" u="none" strike="noStrike" kern="1200" baseline="0">
                  <a:solidFill>
                    <a:sysClr val="windowText" lastClr="000000"/>
                  </a:solidFill>
                  <a:latin typeface="+mn-lt"/>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Arial" panose="020B0604020202020204" pitchFamily="34" charset="0"/>
              </a:defRPr>
            </a:pPr>
            <a:endParaRPr lang="en-US"/>
          </a:p>
        </c:txPr>
        <c:crossAx val="1191273960"/>
        <c:crosses val="autoZero"/>
        <c:crossBetween val="between"/>
        <c:majorUnit val="150"/>
      </c:valAx>
      <c:spPr>
        <a:noFill/>
        <a:ln>
          <a:noFill/>
        </a:ln>
        <a:effectLst/>
      </c:spPr>
    </c:plotArea>
    <c:legend>
      <c:legendPos val="b"/>
      <c:layout>
        <c:manualLayout>
          <c:xMode val="edge"/>
          <c:yMode val="edge"/>
          <c:x val="6.2166923428049747E-2"/>
          <c:y val="0.89844160104986881"/>
          <c:w val="0.91189803720187157"/>
          <c:h val="0.101558398950131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b="1" i="0" u="none" kern="1200" spc="0" baseline="0" dirty="0">
                <a:solidFill>
                  <a:srgbClr val="595959"/>
                </a:solidFill>
                <a:effectLst/>
              </a:rPr>
              <a:t>Share of fee collections</a:t>
            </a:r>
            <a:endParaRPr lang="en-US" sz="1400" u="none" dirty="0">
              <a:effectLst/>
            </a:endParaRPr>
          </a:p>
        </c:rich>
      </c:tx>
      <c:layout>
        <c:manualLayout>
          <c:xMode val="edge"/>
          <c:yMode val="edge"/>
          <c:x val="0.20011105852375571"/>
          <c:y val="0"/>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126082771626674"/>
          <c:y val="0.11395451902353215"/>
          <c:w val="0.55482381074597575"/>
          <c:h val="0.67527058343419288"/>
        </c:manualLayout>
      </c:layout>
      <c:pieChart>
        <c:varyColors val="1"/>
        <c:ser>
          <c:idx val="0"/>
          <c:order val="0"/>
          <c:tx>
            <c:strRef>
              <c:f>Sheet1!$B$1</c:f>
              <c:strCache>
                <c:ptCount val="1"/>
                <c:pt idx="0">
                  <c:v>Share of Revenue</c:v>
                </c:pt>
              </c:strCache>
            </c:strRef>
          </c:tx>
          <c:spPr>
            <a:ln w="19050">
              <a:solidFill>
                <a:schemeClr val="bg1"/>
              </a:solidFill>
            </a:ln>
          </c:spPr>
          <c:dPt>
            <c:idx val="0"/>
            <c:bubble3D val="0"/>
            <c:spPr>
              <a:solidFill>
                <a:srgbClr val="009CDE"/>
              </a:solidFill>
              <a:ln w="19050">
                <a:solidFill>
                  <a:schemeClr val="bg1"/>
                </a:solidFill>
              </a:ln>
              <a:effectLst/>
            </c:spPr>
            <c:extLst>
              <c:ext xmlns:c16="http://schemas.microsoft.com/office/drawing/2014/chart" uri="{C3380CC4-5D6E-409C-BE32-E72D297353CC}">
                <c16:uniqueId val="{00000005-0CEC-4FA3-BB84-8716DABDC6A2}"/>
              </c:ext>
            </c:extLst>
          </c:dPt>
          <c:dPt>
            <c:idx val="1"/>
            <c:bubble3D val="0"/>
            <c:spPr>
              <a:solidFill>
                <a:srgbClr val="00853E"/>
              </a:solidFill>
              <a:ln w="19050">
                <a:solidFill>
                  <a:schemeClr val="bg1"/>
                </a:solidFill>
              </a:ln>
              <a:effectLst/>
            </c:spPr>
            <c:extLst>
              <c:ext xmlns:c16="http://schemas.microsoft.com/office/drawing/2014/chart" uri="{C3380CC4-5D6E-409C-BE32-E72D297353CC}">
                <c16:uniqueId val="{00000007-0CEC-4FA3-BB84-8716DABDC6A2}"/>
              </c:ext>
            </c:extLst>
          </c:dPt>
          <c:dPt>
            <c:idx val="2"/>
            <c:bubble3D val="0"/>
            <c:spPr>
              <a:solidFill>
                <a:srgbClr val="009CDE"/>
              </a:solidFill>
              <a:ln w="19050">
                <a:solidFill>
                  <a:schemeClr val="bg1"/>
                </a:solidFill>
              </a:ln>
              <a:effectLst/>
            </c:spPr>
            <c:extLst>
              <c:ext xmlns:c16="http://schemas.microsoft.com/office/drawing/2014/chart" uri="{C3380CC4-5D6E-409C-BE32-E72D297353CC}">
                <c16:uniqueId val="{00000009-0CEC-4FA3-BB84-8716DABDC6A2}"/>
              </c:ext>
            </c:extLst>
          </c:dPt>
          <c:dPt>
            <c:idx val="3"/>
            <c:bubble3D val="0"/>
            <c:spPr>
              <a:solidFill>
                <a:srgbClr val="00853E"/>
              </a:solidFill>
              <a:ln w="19050">
                <a:solidFill>
                  <a:schemeClr val="bg1"/>
                </a:solidFill>
              </a:ln>
              <a:effectLst/>
            </c:spPr>
            <c:extLst>
              <c:ext xmlns:c16="http://schemas.microsoft.com/office/drawing/2014/chart" uri="{C3380CC4-5D6E-409C-BE32-E72D297353CC}">
                <c16:uniqueId val="{0000000B-0CEC-4FA3-BB84-8716DABDC6A2}"/>
              </c:ext>
            </c:extLst>
          </c:dPt>
          <c:dPt>
            <c:idx val="4"/>
            <c:bubble3D val="0"/>
            <c:spPr>
              <a:solidFill>
                <a:srgbClr val="7F0047"/>
              </a:solidFill>
              <a:ln w="19050">
                <a:solidFill>
                  <a:schemeClr val="bg1"/>
                </a:solidFill>
              </a:ln>
              <a:effectLst/>
            </c:spPr>
            <c:extLst>
              <c:ext xmlns:c16="http://schemas.microsoft.com/office/drawing/2014/chart" uri="{C3380CC4-5D6E-409C-BE32-E72D297353CC}">
                <c16:uniqueId val="{0000000D-0CEC-4FA3-BB84-8716DABDC6A2}"/>
              </c:ext>
            </c:extLst>
          </c:dPt>
          <c:dPt>
            <c:idx val="5"/>
            <c:bubble3D val="0"/>
            <c:spPr>
              <a:solidFill>
                <a:schemeClr val="accent5">
                  <a:lumMod val="60000"/>
                </a:schemeClr>
              </a:solidFill>
              <a:ln w="19050">
                <a:solidFill>
                  <a:schemeClr val="bg1"/>
                </a:solidFill>
              </a:ln>
              <a:effectLst/>
            </c:spPr>
            <c:extLst>
              <c:ext xmlns:c16="http://schemas.microsoft.com/office/drawing/2014/chart" uri="{C3380CC4-5D6E-409C-BE32-E72D297353CC}">
                <c16:uniqueId val="{0000000B-A1D9-46C7-86FD-B6F3E7C4FD07}"/>
              </c:ext>
            </c:extLst>
          </c:dPt>
          <c:dPt>
            <c:idx val="6"/>
            <c:bubble3D val="0"/>
            <c:spPr>
              <a:solidFill>
                <a:srgbClr val="00A9B7"/>
              </a:solidFill>
              <a:ln w="19050">
                <a:solidFill>
                  <a:schemeClr val="bg1"/>
                </a:solidFill>
              </a:ln>
              <a:effectLst/>
            </c:spPr>
            <c:extLst>
              <c:ext xmlns:c16="http://schemas.microsoft.com/office/drawing/2014/chart" uri="{C3380CC4-5D6E-409C-BE32-E72D297353CC}">
                <c16:uniqueId val="{0000000A-9389-4C35-924C-B9F998AA85EA}"/>
              </c:ext>
            </c:extLst>
          </c:dPt>
          <c:dLbls>
            <c:dLbl>
              <c:idx val="0"/>
              <c:delete val="1"/>
              <c:extLst>
                <c:ext xmlns:c15="http://schemas.microsoft.com/office/drawing/2012/chart" uri="{CE6537A1-D6FC-4f65-9D91-7224C49458BB}"/>
                <c:ext xmlns:c16="http://schemas.microsoft.com/office/drawing/2014/chart" uri="{C3380CC4-5D6E-409C-BE32-E72D297353CC}">
                  <c16:uniqueId val="{00000005-0CEC-4FA3-BB84-8716DABDC6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Share of Revenue</c:v>
                </c:pt>
                <c:pt idx="1">
                  <c:v>Share of Fee Codes</c:v>
                </c:pt>
                <c:pt idx="2">
                  <c:v>Maintenance</c:v>
                </c:pt>
                <c:pt idx="3">
                  <c:v>Serialized Filing</c:v>
                </c:pt>
                <c:pt idx="4">
                  <c:v>Utility Issue</c:v>
                </c:pt>
                <c:pt idx="5">
                  <c:v>RCE</c:v>
                </c:pt>
                <c:pt idx="6">
                  <c:v>All other patent fees</c:v>
                </c:pt>
              </c:strCache>
            </c:strRef>
          </c:cat>
          <c:val>
            <c:numRef>
              <c:f>Sheet1!$B$2:$B$8</c:f>
              <c:numCache>
                <c:formatCode>General</c:formatCode>
                <c:ptCount val="7"/>
                <c:pt idx="2" formatCode="0%">
                  <c:v>0.52</c:v>
                </c:pt>
                <c:pt idx="3" formatCode="0%">
                  <c:v>0.14000000000000001</c:v>
                </c:pt>
                <c:pt idx="4" formatCode="0%">
                  <c:v>0.09</c:v>
                </c:pt>
                <c:pt idx="5" formatCode="0%">
                  <c:v>0.05</c:v>
                </c:pt>
                <c:pt idx="6" formatCode="0%">
                  <c:v>0.19</c:v>
                </c:pt>
              </c:numCache>
            </c:numRef>
          </c:val>
          <c:extLst>
            <c:ext xmlns:c16="http://schemas.microsoft.com/office/drawing/2014/chart" uri="{C3380CC4-5D6E-409C-BE32-E72D297353CC}">
              <c16:uniqueId val="{0000000E-0CEC-4FA3-BB84-8716DABDC6A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en-US" sz="1400" b="1" i="0" u="none" kern="1200" spc="0" baseline="0" dirty="0">
                <a:solidFill>
                  <a:srgbClr val="595959"/>
                </a:solidFill>
                <a:effectLst/>
              </a:rPr>
              <a:t>Share of fee codes</a:t>
            </a:r>
            <a:endParaRPr lang="en-US" sz="1400" u="none" dirty="0">
              <a:effectLst/>
            </a:endParaRPr>
          </a:p>
        </c:rich>
      </c:tx>
      <c:layout>
        <c:manualLayout>
          <c:xMode val="edge"/>
          <c:yMode val="edge"/>
          <c:x val="0.29608375962210992"/>
          <c:y val="0"/>
        </c:manualLayout>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848928767624973"/>
          <c:y val="0.12693312204213039"/>
          <c:w val="0.55482381074597575"/>
          <c:h val="0.67527058343419288"/>
        </c:manualLayout>
      </c:layout>
      <c:pieChart>
        <c:varyColors val="1"/>
        <c:ser>
          <c:idx val="0"/>
          <c:order val="0"/>
          <c:tx>
            <c:strRef>
              <c:f>Sheet1!$B$1</c:f>
              <c:strCache>
                <c:ptCount val="1"/>
                <c:pt idx="0">
                  <c:v>Share of Fee Codes</c:v>
                </c:pt>
              </c:strCache>
            </c:strRef>
          </c:tx>
          <c:spPr>
            <a:ln w="19050">
              <a:solidFill>
                <a:schemeClr val="bg1"/>
              </a:solidFill>
            </a:ln>
          </c:spPr>
          <c:dPt>
            <c:idx val="0"/>
            <c:bubble3D val="0"/>
            <c:spPr>
              <a:solidFill>
                <a:srgbClr val="00853E"/>
              </a:solidFill>
              <a:ln w="19050">
                <a:solidFill>
                  <a:schemeClr val="bg1"/>
                </a:solidFill>
              </a:ln>
              <a:effectLst/>
            </c:spPr>
            <c:extLst>
              <c:ext xmlns:c16="http://schemas.microsoft.com/office/drawing/2014/chart" uri="{C3380CC4-5D6E-409C-BE32-E72D297353CC}">
                <c16:uniqueId val="{00000005-3510-4F9F-8E98-45912FF44C7C}"/>
              </c:ext>
            </c:extLst>
          </c:dPt>
          <c:dPt>
            <c:idx val="1"/>
            <c:bubble3D val="0"/>
            <c:spPr>
              <a:solidFill>
                <a:srgbClr val="009CDE"/>
              </a:solidFill>
              <a:ln w="19050">
                <a:solidFill>
                  <a:schemeClr val="bg1"/>
                </a:solidFill>
              </a:ln>
              <a:effectLst/>
            </c:spPr>
            <c:extLst>
              <c:ext xmlns:c16="http://schemas.microsoft.com/office/drawing/2014/chart" uri="{C3380CC4-5D6E-409C-BE32-E72D297353CC}">
                <c16:uniqueId val="{00000007-3510-4F9F-8E98-45912FF44C7C}"/>
              </c:ext>
            </c:extLst>
          </c:dPt>
          <c:dPt>
            <c:idx val="2"/>
            <c:bubble3D val="0"/>
            <c:spPr>
              <a:solidFill>
                <a:srgbClr val="005E85"/>
              </a:solidFill>
              <a:ln w="19050">
                <a:solidFill>
                  <a:schemeClr val="bg1"/>
                </a:solidFill>
              </a:ln>
              <a:effectLst/>
            </c:spPr>
            <c:extLst>
              <c:ext xmlns:c16="http://schemas.microsoft.com/office/drawing/2014/chart" uri="{C3380CC4-5D6E-409C-BE32-E72D297353CC}">
                <c16:uniqueId val="{00000009-3510-4F9F-8E98-45912FF44C7C}"/>
              </c:ext>
            </c:extLst>
          </c:dPt>
          <c:dPt>
            <c:idx val="3"/>
            <c:bubble3D val="0"/>
            <c:spPr>
              <a:solidFill>
                <a:srgbClr val="7F0047"/>
              </a:solidFill>
              <a:ln w="19050">
                <a:solidFill>
                  <a:schemeClr val="bg1"/>
                </a:solidFill>
              </a:ln>
              <a:effectLst/>
            </c:spPr>
            <c:extLst>
              <c:ext xmlns:c16="http://schemas.microsoft.com/office/drawing/2014/chart" uri="{C3380CC4-5D6E-409C-BE32-E72D297353CC}">
                <c16:uniqueId val="{0000000B-00EE-4B15-BD7C-5DBAB9916A48}"/>
              </c:ext>
            </c:extLst>
          </c:dPt>
          <c:dPt>
            <c:idx val="4"/>
            <c:bubble3D val="0"/>
            <c:spPr>
              <a:solidFill>
                <a:srgbClr val="00A9B7"/>
              </a:solidFill>
              <a:ln w="19050">
                <a:solidFill>
                  <a:schemeClr val="bg1"/>
                </a:solidFill>
              </a:ln>
              <a:effectLst/>
            </c:spPr>
            <c:extLst>
              <c:ext xmlns:c16="http://schemas.microsoft.com/office/drawing/2014/chart" uri="{C3380CC4-5D6E-409C-BE32-E72D297353CC}">
                <c16:uniqueId val="{0000000A-00EE-4B15-BD7C-5DBAB9916A48}"/>
              </c:ext>
            </c:extLst>
          </c:dPt>
          <c:dLbls>
            <c:dLbl>
              <c:idx val="0"/>
              <c:layout>
                <c:manualLayout>
                  <c:x val="-4.5603894907022366E-2"/>
                  <c:y val="0.1282769695200403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0-4F9F-8E98-45912FF44C7C}"/>
                </c:ext>
              </c:extLst>
            </c:dLbl>
            <c:dLbl>
              <c:idx val="2"/>
              <c:layout>
                <c:manualLayout>
                  <c:x val="3.6951031269847313E-2"/>
                  <c:y val="1.5740218101846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10-4F9F-8E98-45912FF44C7C}"/>
                </c:ext>
              </c:extLst>
            </c:dLbl>
            <c:dLbl>
              <c:idx val="3"/>
              <c:layout>
                <c:manualLayout>
                  <c:x val="8.2664613998876021E-2"/>
                  <c:y val="4.7053056597269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EE-4B15-BD7C-5DBAB9916A48}"/>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0EE-4B15-BD7C-5DBAB9916A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Serialized Filing</c:v>
                </c:pt>
                <c:pt idx="1">
                  <c:v>Maintenance</c:v>
                </c:pt>
                <c:pt idx="2">
                  <c:v>RCE</c:v>
                </c:pt>
                <c:pt idx="3">
                  <c:v>Utility Issue</c:v>
                </c:pt>
                <c:pt idx="4">
                  <c:v>All other patent fees</c:v>
                </c:pt>
              </c:strCache>
            </c:strRef>
          </c:cat>
          <c:val>
            <c:numRef>
              <c:f>Sheet1!$B$2:$B$6</c:f>
              <c:numCache>
                <c:formatCode>0%</c:formatCode>
                <c:ptCount val="5"/>
                <c:pt idx="0">
                  <c:v>0.08</c:v>
                </c:pt>
                <c:pt idx="1">
                  <c:v>0.05</c:v>
                </c:pt>
                <c:pt idx="2">
                  <c:v>0.02</c:v>
                </c:pt>
                <c:pt idx="3">
                  <c:v>0.01</c:v>
                </c:pt>
                <c:pt idx="4">
                  <c:v>0.84</c:v>
                </c:pt>
              </c:numCache>
            </c:numRef>
          </c:val>
          <c:extLst>
            <c:ext xmlns:c16="http://schemas.microsoft.com/office/drawing/2014/chart" uri="{C3380CC4-5D6E-409C-BE32-E72D297353CC}">
              <c16:uniqueId val="{0000000A-3510-4F9F-8E98-45912FF44C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39229124137259"/>
          <c:y val="0.18983062305781412"/>
          <c:w val="0.33721541751725481"/>
          <c:h val="0.79496360836365965"/>
        </c:manualLayout>
      </c:layout>
      <c:pieChart>
        <c:varyColors val="1"/>
        <c:ser>
          <c:idx val="0"/>
          <c:order val="0"/>
          <c:tx>
            <c:strRef>
              <c:f>Sheet1!$B$1</c:f>
              <c:strCache>
                <c:ptCount val="1"/>
                <c:pt idx="0">
                  <c:v>Collections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8233-454F-BE42-1E8B5CE47C0F}"/>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8233-454F-BE42-1E8B5CE47C0F}"/>
              </c:ext>
            </c:extLst>
          </c:dPt>
          <c:dPt>
            <c:idx val="2"/>
            <c:bubble3D val="0"/>
            <c:spPr>
              <a:solidFill>
                <a:srgbClr val="789700"/>
              </a:solidFill>
              <a:ln w="28575">
                <a:solidFill>
                  <a:schemeClr val="lt1"/>
                </a:solidFill>
              </a:ln>
              <a:effectLst/>
            </c:spPr>
            <c:extLst>
              <c:ext xmlns:c16="http://schemas.microsoft.com/office/drawing/2014/chart" uri="{C3380CC4-5D6E-409C-BE32-E72D297353CC}">
                <c16:uniqueId val="{00000005-8233-454F-BE42-1E8B5CE47C0F}"/>
              </c:ext>
            </c:extLst>
          </c:dPt>
          <c:dPt>
            <c:idx val="3"/>
            <c:bubble3D val="0"/>
            <c:spPr>
              <a:solidFill>
                <a:srgbClr val="FB661E"/>
              </a:solidFill>
              <a:ln w="28575">
                <a:solidFill>
                  <a:schemeClr val="bg1"/>
                </a:solidFill>
              </a:ln>
              <a:effectLst/>
            </c:spPr>
            <c:extLst>
              <c:ext xmlns:c16="http://schemas.microsoft.com/office/drawing/2014/chart" uri="{C3380CC4-5D6E-409C-BE32-E72D297353CC}">
                <c16:uniqueId val="{00000007-8233-454F-BE42-1E8B5CE47C0F}"/>
              </c:ext>
            </c:extLst>
          </c:dPt>
          <c:dPt>
            <c:idx val="4"/>
            <c:bubble3D val="0"/>
            <c:spPr>
              <a:solidFill>
                <a:srgbClr val="007377"/>
              </a:solidFill>
              <a:ln w="28575">
                <a:solidFill>
                  <a:schemeClr val="lt1"/>
                </a:solidFill>
              </a:ln>
              <a:effectLst/>
            </c:spPr>
            <c:extLst>
              <c:ext xmlns:c16="http://schemas.microsoft.com/office/drawing/2014/chart" uri="{C3380CC4-5D6E-409C-BE32-E72D297353CC}">
                <c16:uniqueId val="{00000009-8233-454F-BE42-1E8B5CE47C0F}"/>
              </c:ext>
            </c:extLst>
          </c:dPt>
          <c:dPt>
            <c:idx val="5"/>
            <c:bubble3D val="0"/>
            <c:spPr>
              <a:solidFill>
                <a:srgbClr val="BB16A3"/>
              </a:solidFill>
              <a:ln w="28575">
                <a:solidFill>
                  <a:schemeClr val="lt1"/>
                </a:solidFill>
              </a:ln>
              <a:effectLst/>
            </c:spPr>
            <c:extLst>
              <c:ext xmlns:c16="http://schemas.microsoft.com/office/drawing/2014/chart" uri="{C3380CC4-5D6E-409C-BE32-E72D297353CC}">
                <c16:uniqueId val="{0000000B-8233-454F-BE42-1E8B5CE47C0F}"/>
              </c:ext>
            </c:extLst>
          </c:dPt>
          <c:dPt>
            <c:idx val="6"/>
            <c:bubble3D val="0"/>
            <c:spPr>
              <a:solidFill>
                <a:srgbClr val="F2A900"/>
              </a:solidFill>
              <a:ln w="28575">
                <a:solidFill>
                  <a:schemeClr val="lt1"/>
                </a:solidFill>
              </a:ln>
              <a:effectLst/>
            </c:spPr>
            <c:extLst>
              <c:ext xmlns:c16="http://schemas.microsoft.com/office/drawing/2014/chart" uri="{C3380CC4-5D6E-409C-BE32-E72D297353CC}">
                <c16:uniqueId val="{0000000D-8233-454F-BE42-1E8B5CE47C0F}"/>
              </c:ext>
            </c:extLst>
          </c:dPt>
          <c:dLbls>
            <c:dLbl>
              <c:idx val="3"/>
              <c:layout>
                <c:manualLayout>
                  <c:x val="-4.7592177622046795E-2"/>
                  <c:y val="5.279503105590062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33-454F-BE42-1E8B5CE47C0F}"/>
                </c:ext>
              </c:extLst>
            </c:dLbl>
            <c:dLbl>
              <c:idx val="4"/>
              <c:layout>
                <c:manualLayout>
                  <c:x val="-6.7782759793914654E-2"/>
                  <c:y val="-3.850999395000505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33-454F-BE42-1E8B5CE47C0F}"/>
                </c:ext>
              </c:extLst>
            </c:dLbl>
            <c:dLbl>
              <c:idx val="5"/>
              <c:layout>
                <c:manualLayout>
                  <c:x val="0.10085204627199372"/>
                  <c:y val="-3.638017801651831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233-454F-BE42-1E8B5CE47C0F}"/>
                </c:ext>
              </c:extLst>
            </c:dLbl>
            <c:dLbl>
              <c:idx val="6"/>
              <c:layout>
                <c:manualLayout>
                  <c:x val="0.20334839529419993"/>
                  <c:y val="2.795031055900621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233-454F-BE42-1E8B5CE47C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Patent maintenance fees</c:v>
                </c:pt>
                <c:pt idx="1">
                  <c:v>Patent filing, search, and exam fees</c:v>
                </c:pt>
                <c:pt idx="2">
                  <c:v>Patent post allowance fees</c:v>
                </c:pt>
                <c:pt idx="3">
                  <c:v>Patent Cooperation Treaty (PCT) fees</c:v>
                </c:pt>
                <c:pt idx="4">
                  <c:v>Patent extension of time fees</c:v>
                </c:pt>
                <c:pt idx="5">
                  <c:v>Patent trial and appeal fees</c:v>
                </c:pt>
                <c:pt idx="6">
                  <c:v>Other patent fees</c:v>
                </c:pt>
              </c:strCache>
            </c:strRef>
          </c:cat>
          <c:val>
            <c:numRef>
              <c:f>Sheet1!$B$2:$B$8</c:f>
              <c:numCache>
                <c:formatCode>"$"#,##0"M"</c:formatCode>
                <c:ptCount val="7"/>
                <c:pt idx="0">
                  <c:v>1898.9112279399999</c:v>
                </c:pt>
                <c:pt idx="1">
                  <c:v>894.78483600000004</c:v>
                </c:pt>
                <c:pt idx="2">
                  <c:v>359.60574800000001</c:v>
                </c:pt>
                <c:pt idx="3">
                  <c:v>230.44300000000001</c:v>
                </c:pt>
                <c:pt idx="4">
                  <c:v>103.71</c:v>
                </c:pt>
                <c:pt idx="5">
                  <c:v>68</c:v>
                </c:pt>
                <c:pt idx="6">
                  <c:v>74</c:v>
                </c:pt>
              </c:numCache>
            </c:numRef>
          </c:val>
          <c:extLst>
            <c:ext xmlns:c16="http://schemas.microsoft.com/office/drawing/2014/chart" uri="{C3380CC4-5D6E-409C-BE32-E72D297353CC}">
              <c16:uniqueId val="{0000000C-8233-454F-BE42-1E8B5CE47C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5135-40E5-BC70-8B554ECDC1C0}"/>
              </c:ext>
            </c:extLst>
          </c:dPt>
          <c:dPt>
            <c:idx val="1"/>
            <c:bubble3D val="0"/>
            <c:spPr>
              <a:solidFill>
                <a:srgbClr val="BFCED6"/>
              </a:solidFill>
              <a:ln w="19050">
                <a:solidFill>
                  <a:schemeClr val="lt1"/>
                </a:solidFill>
              </a:ln>
              <a:effectLst/>
            </c:spPr>
            <c:extLst>
              <c:ext xmlns:c16="http://schemas.microsoft.com/office/drawing/2014/chart" uri="{C3380CC4-5D6E-409C-BE32-E72D297353CC}">
                <c16:uniqueId val="{00000003-5135-40E5-BC70-8B554ECDC1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Sheet3!$A$3:$A$4</c:f>
              <c:strCache>
                <c:ptCount val="2"/>
                <c:pt idx="0">
                  <c:v>Patent filing, search, and exam fees</c:v>
                </c:pt>
                <c:pt idx="1">
                  <c:v>All other patent fees</c:v>
                </c:pt>
              </c:strCache>
            </c:strRef>
          </c:cat>
          <c:val>
            <c:numRef>
              <c:f>Sheet3!$B$3:$B$4</c:f>
              <c:numCache>
                <c:formatCode>"$"#,##0"M"</c:formatCode>
                <c:ptCount val="2"/>
                <c:pt idx="0">
                  <c:v>894.78483600000004</c:v>
                </c:pt>
                <c:pt idx="1">
                  <c:v>2735.1182716500002</c:v>
                </c:pt>
              </c:numCache>
            </c:numRef>
          </c:val>
          <c:extLst>
            <c:ext xmlns:c16="http://schemas.microsoft.com/office/drawing/2014/chart" uri="{C3380CC4-5D6E-409C-BE32-E72D297353CC}">
              <c16:uniqueId val="{00000004-5135-40E5-BC70-8B554ECDC1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Fiscal</a:t>
            </a:r>
            <a:r>
              <a:rPr lang="en-US" b="1" baseline="0">
                <a:solidFill>
                  <a:schemeClr val="tx1"/>
                </a:solidFill>
              </a:rPr>
              <a:t> Year Patent Filings by Type</a:t>
            </a:r>
            <a:endParaRPr lang="en-US" b="1">
              <a:solidFill>
                <a:schemeClr val="tx1"/>
              </a:solidFill>
            </a:endParaRPr>
          </a:p>
        </c:rich>
      </c:tx>
      <c:layout>
        <c:manualLayout>
          <c:xMode val="edge"/>
          <c:yMode val="edge"/>
          <c:x val="0.36281702270334854"/>
          <c:y val="2.99904264373192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Serialized filing non-continuations</c:v>
                </c:pt>
              </c:strCache>
            </c:strRef>
          </c:tx>
          <c:spPr>
            <a:ln w="28575" cap="rnd">
              <a:solidFill>
                <a:srgbClr val="00853E"/>
              </a:solidFill>
              <a:round/>
            </a:ln>
            <a:effectLst/>
          </c:spPr>
          <c:marker>
            <c:symbol val="none"/>
          </c:marker>
          <c:cat>
            <c:strRef>
              <c:f>Sheet1!$A$2:$A$14</c:f>
              <c:strCache>
                <c:ptCount val="13"/>
                <c:pt idx="0">
                  <c:v>FY 2010</c:v>
                </c:pt>
                <c:pt idx="1">
                  <c:v>FY 2011</c:v>
                </c:pt>
                <c:pt idx="2">
                  <c:v>FY 2012</c:v>
                </c:pt>
                <c:pt idx="3">
                  <c:v>FY 2013</c:v>
                </c:pt>
                <c:pt idx="4">
                  <c:v>FY 2014</c:v>
                </c:pt>
                <c:pt idx="5">
                  <c:v>FY 2015</c:v>
                </c:pt>
                <c:pt idx="6">
                  <c:v>FY 2016</c:v>
                </c:pt>
                <c:pt idx="7">
                  <c:v>FY 2017</c:v>
                </c:pt>
                <c:pt idx="8">
                  <c:v>FY 2018</c:v>
                </c:pt>
                <c:pt idx="9">
                  <c:v>FY 2019</c:v>
                </c:pt>
                <c:pt idx="10">
                  <c:v>FY 2020</c:v>
                </c:pt>
                <c:pt idx="11">
                  <c:v>FY 2021</c:v>
                </c:pt>
                <c:pt idx="12">
                  <c:v>FY 2022</c:v>
                </c:pt>
              </c:strCache>
            </c:strRef>
          </c:cat>
          <c:val>
            <c:numRef>
              <c:f>Sheet1!$B$2:$B$14</c:f>
              <c:numCache>
                <c:formatCode>#,##0</c:formatCode>
                <c:ptCount val="13"/>
                <c:pt idx="0">
                  <c:v>253652</c:v>
                </c:pt>
                <c:pt idx="1">
                  <c:v>271355</c:v>
                </c:pt>
                <c:pt idx="2">
                  <c:v>279047</c:v>
                </c:pt>
                <c:pt idx="3">
                  <c:v>302772</c:v>
                </c:pt>
                <c:pt idx="4">
                  <c:v>298700</c:v>
                </c:pt>
                <c:pt idx="5">
                  <c:v>301943</c:v>
                </c:pt>
                <c:pt idx="6">
                  <c:v>301873</c:v>
                </c:pt>
                <c:pt idx="7">
                  <c:v>299317</c:v>
                </c:pt>
                <c:pt idx="8">
                  <c:v>303206</c:v>
                </c:pt>
                <c:pt idx="9">
                  <c:v>310401</c:v>
                </c:pt>
                <c:pt idx="10">
                  <c:v>310861</c:v>
                </c:pt>
                <c:pt idx="11">
                  <c:v>310716</c:v>
                </c:pt>
                <c:pt idx="12">
                  <c:v>313458</c:v>
                </c:pt>
              </c:numCache>
            </c:numRef>
          </c:val>
          <c:smooth val="0"/>
          <c:extLst>
            <c:ext xmlns:c16="http://schemas.microsoft.com/office/drawing/2014/chart" uri="{C3380CC4-5D6E-409C-BE32-E72D297353CC}">
              <c16:uniqueId val="{00000000-477C-4EEB-97DE-7A8D046C7975}"/>
            </c:ext>
          </c:extLst>
        </c:ser>
        <c:ser>
          <c:idx val="1"/>
          <c:order val="1"/>
          <c:tx>
            <c:strRef>
              <c:f>Sheet1!$C$1</c:f>
              <c:strCache>
                <c:ptCount val="1"/>
                <c:pt idx="0">
                  <c:v>Serialized filings continuations</c:v>
                </c:pt>
              </c:strCache>
            </c:strRef>
          </c:tx>
          <c:spPr>
            <a:ln w="28575" cap="rnd">
              <a:solidFill>
                <a:srgbClr val="004C97"/>
              </a:solidFill>
              <a:round/>
            </a:ln>
            <a:effectLst/>
          </c:spPr>
          <c:marker>
            <c:symbol val="none"/>
          </c:marker>
          <c:cat>
            <c:strRef>
              <c:f>Sheet1!$A$2:$A$14</c:f>
              <c:strCache>
                <c:ptCount val="13"/>
                <c:pt idx="0">
                  <c:v>FY 2010</c:v>
                </c:pt>
                <c:pt idx="1">
                  <c:v>FY 2011</c:v>
                </c:pt>
                <c:pt idx="2">
                  <c:v>FY 2012</c:v>
                </c:pt>
                <c:pt idx="3">
                  <c:v>FY 2013</c:v>
                </c:pt>
                <c:pt idx="4">
                  <c:v>FY 2014</c:v>
                </c:pt>
                <c:pt idx="5">
                  <c:v>FY 2015</c:v>
                </c:pt>
                <c:pt idx="6">
                  <c:v>FY 2016</c:v>
                </c:pt>
                <c:pt idx="7">
                  <c:v>FY 2017</c:v>
                </c:pt>
                <c:pt idx="8">
                  <c:v>FY 2018</c:v>
                </c:pt>
                <c:pt idx="9">
                  <c:v>FY 2019</c:v>
                </c:pt>
                <c:pt idx="10">
                  <c:v>FY 2020</c:v>
                </c:pt>
                <c:pt idx="11">
                  <c:v>FY 2021</c:v>
                </c:pt>
                <c:pt idx="12">
                  <c:v>FY 2022</c:v>
                </c:pt>
              </c:strCache>
            </c:strRef>
          </c:cat>
          <c:val>
            <c:numRef>
              <c:f>Sheet1!$C$2:$C$14</c:f>
              <c:numCache>
                <c:formatCode>#,##0</c:formatCode>
                <c:ptCount val="13"/>
                <c:pt idx="0">
                  <c:v>89695</c:v>
                </c:pt>
                <c:pt idx="1">
                  <c:v>99852</c:v>
                </c:pt>
                <c:pt idx="2">
                  <c:v>115183</c:v>
                </c:pt>
                <c:pt idx="3">
                  <c:v>118609</c:v>
                </c:pt>
                <c:pt idx="4">
                  <c:v>128916</c:v>
                </c:pt>
                <c:pt idx="5">
                  <c:v>129394</c:v>
                </c:pt>
                <c:pt idx="6">
                  <c:v>136964</c:v>
                </c:pt>
                <c:pt idx="7">
                  <c:v>142463</c:v>
                </c:pt>
                <c:pt idx="8">
                  <c:v>145204</c:v>
                </c:pt>
                <c:pt idx="9">
                  <c:v>160593</c:v>
                </c:pt>
                <c:pt idx="10">
                  <c:v>163110</c:v>
                </c:pt>
                <c:pt idx="11">
                  <c:v>161860</c:v>
                </c:pt>
                <c:pt idx="12">
                  <c:v>164308</c:v>
                </c:pt>
              </c:numCache>
            </c:numRef>
          </c:val>
          <c:smooth val="0"/>
          <c:extLst>
            <c:ext xmlns:c16="http://schemas.microsoft.com/office/drawing/2014/chart" uri="{C3380CC4-5D6E-409C-BE32-E72D297353CC}">
              <c16:uniqueId val="{00000001-477C-4EEB-97DE-7A8D046C7975}"/>
            </c:ext>
          </c:extLst>
        </c:ser>
        <c:ser>
          <c:idx val="2"/>
          <c:order val="2"/>
          <c:tx>
            <c:strRef>
              <c:f>Sheet1!$D$1</c:f>
              <c:strCache>
                <c:ptCount val="1"/>
                <c:pt idx="0">
                  <c:v>Request for continued examination (RCE)</c:v>
                </c:pt>
              </c:strCache>
            </c:strRef>
          </c:tx>
          <c:spPr>
            <a:ln w="28575" cap="rnd">
              <a:solidFill>
                <a:srgbClr val="E2BCCB"/>
              </a:solidFill>
              <a:round/>
            </a:ln>
            <a:effectLst/>
          </c:spPr>
          <c:marker>
            <c:symbol val="none"/>
          </c:marker>
          <c:cat>
            <c:strRef>
              <c:f>Sheet1!$A$2:$A$14</c:f>
              <c:strCache>
                <c:ptCount val="13"/>
                <c:pt idx="0">
                  <c:v>FY 2010</c:v>
                </c:pt>
                <c:pt idx="1">
                  <c:v>FY 2011</c:v>
                </c:pt>
                <c:pt idx="2">
                  <c:v>FY 2012</c:v>
                </c:pt>
                <c:pt idx="3">
                  <c:v>FY 2013</c:v>
                </c:pt>
                <c:pt idx="4">
                  <c:v>FY 2014</c:v>
                </c:pt>
                <c:pt idx="5">
                  <c:v>FY 2015</c:v>
                </c:pt>
                <c:pt idx="6">
                  <c:v>FY 2016</c:v>
                </c:pt>
                <c:pt idx="7">
                  <c:v>FY 2017</c:v>
                </c:pt>
                <c:pt idx="8">
                  <c:v>FY 2018</c:v>
                </c:pt>
                <c:pt idx="9">
                  <c:v>FY 2019</c:v>
                </c:pt>
                <c:pt idx="10">
                  <c:v>FY 2020</c:v>
                </c:pt>
                <c:pt idx="11">
                  <c:v>FY 2021</c:v>
                </c:pt>
                <c:pt idx="12">
                  <c:v>FY 2022</c:v>
                </c:pt>
              </c:strCache>
            </c:strRef>
          </c:cat>
          <c:val>
            <c:numRef>
              <c:f>Sheet1!$D$2:$D$14</c:f>
              <c:numCache>
                <c:formatCode>#,##0</c:formatCode>
                <c:ptCount val="13"/>
                <c:pt idx="0">
                  <c:v>153310</c:v>
                </c:pt>
                <c:pt idx="1">
                  <c:v>152644</c:v>
                </c:pt>
                <c:pt idx="2">
                  <c:v>157817</c:v>
                </c:pt>
                <c:pt idx="3">
                  <c:v>164072</c:v>
                </c:pt>
                <c:pt idx="4">
                  <c:v>169667</c:v>
                </c:pt>
                <c:pt idx="5">
                  <c:v>164816</c:v>
                </c:pt>
                <c:pt idx="6">
                  <c:v>191479</c:v>
                </c:pt>
                <c:pt idx="7">
                  <c:v>185472</c:v>
                </c:pt>
                <c:pt idx="8" formatCode="General">
                  <c:v>171351</c:v>
                </c:pt>
                <c:pt idx="9" formatCode="General">
                  <c:v>172911</c:v>
                </c:pt>
                <c:pt idx="10" formatCode="General">
                  <c:v>157948</c:v>
                </c:pt>
                <c:pt idx="11" formatCode="General">
                  <c:v>145056</c:v>
                </c:pt>
                <c:pt idx="12" formatCode="General">
                  <c:v>134029</c:v>
                </c:pt>
              </c:numCache>
            </c:numRef>
          </c:val>
          <c:smooth val="0"/>
          <c:extLst>
            <c:ext xmlns:c16="http://schemas.microsoft.com/office/drawing/2014/chart" uri="{C3380CC4-5D6E-409C-BE32-E72D297353CC}">
              <c16:uniqueId val="{00000002-477C-4EEB-97DE-7A8D046C7975}"/>
            </c:ext>
          </c:extLst>
        </c:ser>
        <c:ser>
          <c:idx val="3"/>
          <c:order val="3"/>
          <c:tx>
            <c:strRef>
              <c:f>Sheet1!$E$1</c:f>
              <c:strCache>
                <c:ptCount val="1"/>
                <c:pt idx="0">
                  <c:v>PCT national stage</c:v>
                </c:pt>
              </c:strCache>
            </c:strRef>
          </c:tx>
          <c:spPr>
            <a:ln w="28575" cap="rnd">
              <a:solidFill>
                <a:srgbClr val="FB661E"/>
              </a:solidFill>
              <a:round/>
            </a:ln>
            <a:effectLst/>
          </c:spPr>
          <c:marker>
            <c:symbol val="none"/>
          </c:marker>
          <c:cat>
            <c:strRef>
              <c:f>Sheet1!$A$2:$A$14</c:f>
              <c:strCache>
                <c:ptCount val="13"/>
                <c:pt idx="0">
                  <c:v>FY 2010</c:v>
                </c:pt>
                <c:pt idx="1">
                  <c:v>FY 2011</c:v>
                </c:pt>
                <c:pt idx="2">
                  <c:v>FY 2012</c:v>
                </c:pt>
                <c:pt idx="3">
                  <c:v>FY 2013</c:v>
                </c:pt>
                <c:pt idx="4">
                  <c:v>FY 2014</c:v>
                </c:pt>
                <c:pt idx="5">
                  <c:v>FY 2015</c:v>
                </c:pt>
                <c:pt idx="6">
                  <c:v>FY 2016</c:v>
                </c:pt>
                <c:pt idx="7">
                  <c:v>FY 2017</c:v>
                </c:pt>
                <c:pt idx="8">
                  <c:v>FY 2018</c:v>
                </c:pt>
                <c:pt idx="9">
                  <c:v>FY 2019</c:v>
                </c:pt>
                <c:pt idx="10">
                  <c:v>FY 2020</c:v>
                </c:pt>
                <c:pt idx="11">
                  <c:v>FY 2021</c:v>
                </c:pt>
                <c:pt idx="12">
                  <c:v>FY 2022</c:v>
                </c:pt>
              </c:strCache>
            </c:strRef>
          </c:cat>
          <c:val>
            <c:numRef>
              <c:f>Sheet1!$E$2:$E$14</c:f>
              <c:numCache>
                <c:formatCode>#,##0</c:formatCode>
                <c:ptCount val="13"/>
                <c:pt idx="0">
                  <c:v>62220</c:v>
                </c:pt>
                <c:pt idx="1">
                  <c:v>65905</c:v>
                </c:pt>
                <c:pt idx="2">
                  <c:v>68769</c:v>
                </c:pt>
                <c:pt idx="3">
                  <c:v>74520</c:v>
                </c:pt>
                <c:pt idx="4">
                  <c:v>78379</c:v>
                </c:pt>
                <c:pt idx="5">
                  <c:v>85509</c:v>
                </c:pt>
                <c:pt idx="6">
                  <c:v>86955</c:v>
                </c:pt>
                <c:pt idx="7">
                  <c:v>91310</c:v>
                </c:pt>
                <c:pt idx="8" formatCode="General">
                  <c:v>95431</c:v>
                </c:pt>
                <c:pt idx="9" formatCode="General">
                  <c:v>98363</c:v>
                </c:pt>
                <c:pt idx="10" formatCode="General">
                  <c:v>102161</c:v>
                </c:pt>
                <c:pt idx="11" formatCode="General">
                  <c:v>106750</c:v>
                </c:pt>
                <c:pt idx="12" formatCode="General">
                  <c:v>109291</c:v>
                </c:pt>
              </c:numCache>
            </c:numRef>
          </c:val>
          <c:smooth val="0"/>
          <c:extLst>
            <c:ext xmlns:c16="http://schemas.microsoft.com/office/drawing/2014/chart" uri="{C3380CC4-5D6E-409C-BE32-E72D297353CC}">
              <c16:uniqueId val="{00000003-477C-4EEB-97DE-7A8D046C7975}"/>
            </c:ext>
          </c:extLst>
        </c:ser>
        <c:dLbls>
          <c:showLegendKey val="0"/>
          <c:showVal val="0"/>
          <c:showCatName val="0"/>
          <c:showSerName val="0"/>
          <c:showPercent val="0"/>
          <c:showBubbleSize val="0"/>
        </c:dLbls>
        <c:smooth val="0"/>
        <c:axId val="581892760"/>
        <c:axId val="581893152"/>
      </c:lineChart>
      <c:catAx>
        <c:axId val="58189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3152"/>
        <c:crosses val="autoZero"/>
        <c:auto val="1"/>
        <c:lblAlgn val="ctr"/>
        <c:lblOffset val="100"/>
        <c:noMultiLvlLbl val="0"/>
      </c:catAx>
      <c:valAx>
        <c:axId val="58189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Filings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2760"/>
        <c:crosses val="autoZero"/>
        <c:crossBetween val="between"/>
      </c:valAx>
      <c:spPr>
        <a:noFill/>
        <a:ln>
          <a:noFill/>
        </a:ln>
        <a:effectLst/>
      </c:spPr>
    </c:plotArea>
    <c:legend>
      <c:legendPos val="b"/>
      <c:layout>
        <c:manualLayout>
          <c:xMode val="edge"/>
          <c:yMode val="edge"/>
          <c:x val="9.4722492074854295E-2"/>
          <c:y val="0.88507431505149592"/>
          <c:w val="0.77971086000613554"/>
          <c:h val="0.114925684948504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w="19050"/>
          </c:spPr>
          <c:dPt>
            <c:idx val="0"/>
            <c:bubble3D val="0"/>
            <c:spPr>
              <a:solidFill>
                <a:srgbClr val="BFCED6"/>
              </a:solidFill>
              <a:ln w="19050">
                <a:solidFill>
                  <a:schemeClr val="lt1"/>
                </a:solidFill>
              </a:ln>
              <a:effectLst/>
            </c:spPr>
            <c:extLst>
              <c:ext xmlns:c16="http://schemas.microsoft.com/office/drawing/2014/chart" uri="{C3380CC4-5D6E-409C-BE32-E72D297353CC}">
                <c16:uniqueId val="{00000001-BD92-495B-BFC9-97E3F0CA3766}"/>
              </c:ext>
            </c:extLst>
          </c:dPt>
          <c:dPt>
            <c:idx val="1"/>
            <c:bubble3D val="0"/>
            <c:spPr>
              <a:solidFill>
                <a:srgbClr val="7A9A01"/>
              </a:solidFill>
              <a:ln w="19050">
                <a:solidFill>
                  <a:schemeClr val="lt1"/>
                </a:solidFill>
              </a:ln>
              <a:effectLst/>
            </c:spPr>
            <c:extLst>
              <c:ext xmlns:c16="http://schemas.microsoft.com/office/drawing/2014/chart" uri="{C3380CC4-5D6E-409C-BE32-E72D297353CC}">
                <c16:uniqueId val="{00000003-BD92-495B-BFC9-97E3F0CA3766}"/>
              </c:ext>
            </c:extLst>
          </c:dPt>
          <c:dLbls>
            <c:dLbl>
              <c:idx val="0"/>
              <c:layout>
                <c:manualLayout>
                  <c:x val="-1.8791412865844601E-2"/>
                  <c:y val="3.411173786701379E-2"/>
                </c:manualLayout>
              </c:layout>
              <c:showLegendKey val="0"/>
              <c:showVal val="1"/>
              <c:showCatName val="1"/>
              <c:showSerName val="0"/>
              <c:showPercent val="1"/>
              <c:showBubbleSize val="0"/>
              <c:extLst>
                <c:ext xmlns:c15="http://schemas.microsoft.com/office/drawing/2012/chart" uri="{CE6537A1-D6FC-4f65-9D91-7224C49458BB}">
                  <c15:layout>
                    <c:manualLayout>
                      <c:w val="0.31593076808795129"/>
                      <c:h val="0.14078106349811606"/>
                    </c:manualLayout>
                  </c15:layout>
                </c:ext>
                <c:ext xmlns:c16="http://schemas.microsoft.com/office/drawing/2014/chart" uri="{C3380CC4-5D6E-409C-BE32-E72D297353CC}">
                  <c16:uniqueId val="{00000001-BD92-495B-BFC9-97E3F0CA3766}"/>
                </c:ext>
              </c:extLst>
            </c:dLbl>
            <c:dLbl>
              <c:idx val="1"/>
              <c:layout>
                <c:manualLayout>
                  <c:x val="2.1858812459763278E-2"/>
                  <c:y val="4.2665568017625138E-2"/>
                </c:manualLayout>
              </c:layout>
              <c:tx>
                <c:rich>
                  <a:bodyPr/>
                  <a:lstStyle/>
                  <a:p>
                    <a:fld id="{BC4C84DE-66ED-4078-A103-D52806605B94}" type="CATEGORYNAME">
                      <a:rPr lang="en-US"/>
                      <a:pPr/>
                      <a:t>[CATEGORY NAME]</a:t>
                    </a:fld>
                    <a:r>
                      <a:rPr lang="en-US" baseline="0" dirty="0"/>
                      <a:t>, </a:t>
                    </a:r>
                    <a:br>
                      <a:rPr lang="en-US" baseline="0" dirty="0"/>
                    </a:br>
                    <a:fld id="{84C493F9-71C4-4547-87BC-ACDF56A56C88}" type="VALUE">
                      <a:rPr lang="en-US" baseline="0" smtClean="0"/>
                      <a:pPr/>
                      <a:t>[VALUE]</a:t>
                    </a:fld>
                    <a:r>
                      <a:rPr lang="en-US" baseline="0" dirty="0"/>
                      <a:t>, </a:t>
                    </a:r>
                    <a:fld id="{647F1BE7-57F0-453F-946E-15FDCA6CB7FE}"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43726068439558263"/>
                      <c:h val="0.13184051472876371"/>
                    </c:manualLayout>
                  </c15:layout>
                  <c15:dlblFieldTable/>
                  <c15:showDataLabelsRange val="0"/>
                </c:ext>
                <c:ext xmlns:c16="http://schemas.microsoft.com/office/drawing/2014/chart" uri="{C3380CC4-5D6E-409C-BE32-E72D297353CC}">
                  <c16:uniqueId val="{00000003-BD92-495B-BFC9-97E3F0CA37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Sheet8!$A$2:$A$3</c:f>
              <c:strCache>
                <c:ptCount val="2"/>
                <c:pt idx="0">
                  <c:v>All other patent fees</c:v>
                </c:pt>
                <c:pt idx="1">
                  <c:v>Patent post allowance fees</c:v>
                </c:pt>
              </c:strCache>
            </c:strRef>
          </c:cat>
          <c:val>
            <c:numRef>
              <c:f>Sheet8!$B$2:$B$3</c:f>
              <c:numCache>
                <c:formatCode>"$"#,##0"M"</c:formatCode>
                <c:ptCount val="2"/>
                <c:pt idx="0">
                  <c:v>3270.2973596500001</c:v>
                </c:pt>
                <c:pt idx="1">
                  <c:v>359.60574800000001</c:v>
                </c:pt>
              </c:numCache>
            </c:numRef>
          </c:val>
          <c:extLst>
            <c:ext xmlns:c16="http://schemas.microsoft.com/office/drawing/2014/chart" uri="{C3380CC4-5D6E-409C-BE32-E72D297353CC}">
              <c16:uniqueId val="{00000004-BD92-495B-BFC9-97E3F0CA37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FY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ysClr val="window" lastClr="FFFFFF"/>
                </a:solidFill>
              </a:ln>
              <a:effectLst/>
              <a:sp3d contourW="25400">
                <a:contourClr>
                  <a:sysClr val="window" lastClr="FFFFFF"/>
                </a:contourClr>
              </a:sp3d>
            </c:spPr>
            <c:extLst>
              <c:ext xmlns:c16="http://schemas.microsoft.com/office/drawing/2014/chart" uri="{C3380CC4-5D6E-409C-BE32-E72D297353CC}">
                <c16:uniqueId val="{00000001-3ECE-4951-B389-029EB67F19BB}"/>
              </c:ext>
            </c:extLst>
          </c:dPt>
          <c:dPt>
            <c:idx val="1"/>
            <c:bubble3D val="0"/>
            <c:spPr>
              <a:solidFill>
                <a:srgbClr val="BFCED6"/>
              </a:solidFill>
              <a:ln w="19050">
                <a:solidFill>
                  <a:sysClr val="window" lastClr="FFFFFF"/>
                </a:solidFill>
              </a:ln>
              <a:effectLst/>
              <a:sp3d contourW="25400">
                <a:contourClr>
                  <a:sysClr val="window" lastClr="FFFFFF"/>
                </a:contourClr>
              </a:sp3d>
            </c:spPr>
            <c:extLst>
              <c:ext xmlns:c16="http://schemas.microsoft.com/office/drawing/2014/chart" uri="{C3380CC4-5D6E-409C-BE32-E72D297353CC}">
                <c16:uniqueId val="{00000003-3ECE-4951-B389-029EB67F19B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Sheet6!$B$3:$B$4</c:f>
              <c:strCache>
                <c:ptCount val="2"/>
                <c:pt idx="0">
                  <c:v>Patent maintenance fees</c:v>
                </c:pt>
                <c:pt idx="1">
                  <c:v>All other patent fees</c:v>
                </c:pt>
              </c:strCache>
            </c:strRef>
          </c:cat>
          <c:val>
            <c:numRef>
              <c:f>Sheet6!$C$3:$C$4</c:f>
              <c:numCache>
                <c:formatCode>"$"#,##0"M"</c:formatCode>
                <c:ptCount val="2"/>
                <c:pt idx="0">
                  <c:v>1898.9112279399999</c:v>
                </c:pt>
                <c:pt idx="1">
                  <c:v>1730.9918797099999</c:v>
                </c:pt>
              </c:numCache>
            </c:numRef>
          </c:val>
          <c:extLst>
            <c:ext xmlns:c16="http://schemas.microsoft.com/office/drawing/2014/chart" uri="{C3380CC4-5D6E-409C-BE32-E72D297353CC}">
              <c16:uniqueId val="{00000004-3ECE-4951-B389-029EB67F19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0"/>
          <c:tx>
            <c:strRef>
              <c:f>Sheet1!$A$2</c:f>
              <c:strCache>
                <c:ptCount val="1"/>
                <c:pt idx="0">
                  <c:v>Patent maintenance fees</c:v>
                </c:pt>
              </c:strCache>
            </c:strRef>
          </c:tx>
          <c:spPr>
            <a:solidFill>
              <a:srgbClr val="009CDE"/>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Sheet1!$B$2:$G$2</c:f>
              <c:numCache>
                <c:formatCode>"$"#,##0</c:formatCode>
                <c:ptCount val="6"/>
                <c:pt idx="0">
                  <c:v>1210</c:v>
                </c:pt>
                <c:pt idx="1">
                  <c:v>1410</c:v>
                </c:pt>
                <c:pt idx="2">
                  <c:v>1346</c:v>
                </c:pt>
                <c:pt idx="3">
                  <c:v>1663</c:v>
                </c:pt>
                <c:pt idx="4">
                  <c:v>1391</c:v>
                </c:pt>
                <c:pt idx="5">
                  <c:v>1899</c:v>
                </c:pt>
              </c:numCache>
            </c:numRef>
          </c:val>
          <c:extLst>
            <c:ext xmlns:c16="http://schemas.microsoft.com/office/drawing/2014/chart" uri="{C3380CC4-5D6E-409C-BE32-E72D297353CC}">
              <c16:uniqueId val="{00000006-A198-4560-8D9D-02DF6A6449AA}"/>
            </c:ext>
          </c:extLst>
        </c:ser>
        <c:ser>
          <c:idx val="5"/>
          <c:order val="1"/>
          <c:tx>
            <c:strRef>
              <c:f>Sheet1!$A$3</c:f>
              <c:strCache>
                <c:ptCount val="1"/>
                <c:pt idx="0">
                  <c:v>Patent filing, searching, exam fees</c:v>
                </c:pt>
              </c:strCache>
            </c:strRef>
          </c:tx>
          <c:spPr>
            <a:solidFill>
              <a:srgbClr val="A6192E"/>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Sheet1!$B$3:$G$3</c:f>
              <c:numCache>
                <c:formatCode>"$"#,##0</c:formatCode>
                <c:ptCount val="6"/>
                <c:pt idx="0">
                  <c:v>813</c:v>
                </c:pt>
                <c:pt idx="1">
                  <c:v>848</c:v>
                </c:pt>
                <c:pt idx="2">
                  <c:v>914</c:v>
                </c:pt>
                <c:pt idx="3">
                  <c:v>888</c:v>
                </c:pt>
                <c:pt idx="4">
                  <c:v>902</c:v>
                </c:pt>
                <c:pt idx="5">
                  <c:v>895</c:v>
                </c:pt>
              </c:numCache>
            </c:numRef>
          </c:val>
          <c:extLst>
            <c:ext xmlns:c16="http://schemas.microsoft.com/office/drawing/2014/chart" uri="{C3380CC4-5D6E-409C-BE32-E72D297353CC}">
              <c16:uniqueId val="{00000005-A198-4560-8D9D-02DF6A6449AA}"/>
            </c:ext>
          </c:extLst>
        </c:ser>
        <c:ser>
          <c:idx val="4"/>
          <c:order val="2"/>
          <c:tx>
            <c:strRef>
              <c:f>Sheet1!$A$4</c:f>
              <c:strCache>
                <c:ptCount val="1"/>
                <c:pt idx="0">
                  <c:v>Patent post allowance fees</c:v>
                </c:pt>
              </c:strCache>
            </c:strRef>
          </c:tx>
          <c:spPr>
            <a:solidFill>
              <a:schemeClr val="accent5"/>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Sheet1!$B$4:$G$4</c:f>
              <c:numCache>
                <c:formatCode>"$"#,##0</c:formatCode>
                <c:ptCount val="6"/>
                <c:pt idx="0">
                  <c:v>286</c:v>
                </c:pt>
                <c:pt idx="1">
                  <c:v>282</c:v>
                </c:pt>
                <c:pt idx="2">
                  <c:v>327</c:v>
                </c:pt>
                <c:pt idx="3">
                  <c:v>331</c:v>
                </c:pt>
                <c:pt idx="4">
                  <c:v>353</c:v>
                </c:pt>
                <c:pt idx="5">
                  <c:v>360</c:v>
                </c:pt>
              </c:numCache>
            </c:numRef>
          </c:val>
          <c:extLst>
            <c:ext xmlns:c16="http://schemas.microsoft.com/office/drawing/2014/chart" uri="{C3380CC4-5D6E-409C-BE32-E72D297353CC}">
              <c16:uniqueId val="{00000004-A198-4560-8D9D-02DF6A6449AA}"/>
            </c:ext>
          </c:extLst>
        </c:ser>
        <c:ser>
          <c:idx val="3"/>
          <c:order val="3"/>
          <c:tx>
            <c:strRef>
              <c:f>Sheet1!$A$5</c:f>
              <c:strCache>
                <c:ptCount val="1"/>
                <c:pt idx="0">
                  <c:v>PCT fees</c:v>
                </c:pt>
              </c:strCache>
            </c:strRef>
          </c:tx>
          <c:spPr>
            <a:solidFill>
              <a:srgbClr val="FB661E"/>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Sheet1!$B$5:$G$5</c:f>
              <c:numCache>
                <c:formatCode>"$"#,##0</c:formatCode>
                <c:ptCount val="6"/>
                <c:pt idx="0">
                  <c:v>183</c:v>
                </c:pt>
                <c:pt idx="1">
                  <c:v>194</c:v>
                </c:pt>
                <c:pt idx="2">
                  <c:v>204</c:v>
                </c:pt>
                <c:pt idx="3">
                  <c:v>207</c:v>
                </c:pt>
                <c:pt idx="4">
                  <c:v>226</c:v>
                </c:pt>
                <c:pt idx="5">
                  <c:v>230</c:v>
                </c:pt>
              </c:numCache>
            </c:numRef>
          </c:val>
          <c:extLst>
            <c:ext xmlns:c16="http://schemas.microsoft.com/office/drawing/2014/chart" uri="{C3380CC4-5D6E-409C-BE32-E72D297353CC}">
              <c16:uniqueId val="{00000003-A198-4560-8D9D-02DF6A6449AA}"/>
            </c:ext>
          </c:extLst>
        </c:ser>
        <c:ser>
          <c:idx val="2"/>
          <c:order val="4"/>
          <c:tx>
            <c:strRef>
              <c:f>Sheet1!$A$6</c:f>
              <c:strCache>
                <c:ptCount val="1"/>
                <c:pt idx="0">
                  <c:v>Patent extension of time fees</c:v>
                </c:pt>
              </c:strCache>
            </c:strRef>
          </c:tx>
          <c:spPr>
            <a:solidFill>
              <a:srgbClr val="007377"/>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Sheet1!$B$6:$G$6</c:f>
              <c:numCache>
                <c:formatCode>"$"#,##0</c:formatCode>
                <c:ptCount val="6"/>
                <c:pt idx="0">
                  <c:v>138</c:v>
                </c:pt>
                <c:pt idx="1">
                  <c:v>132</c:v>
                </c:pt>
                <c:pt idx="2">
                  <c:v>125</c:v>
                </c:pt>
                <c:pt idx="3">
                  <c:v>111</c:v>
                </c:pt>
                <c:pt idx="4">
                  <c:v>105</c:v>
                </c:pt>
                <c:pt idx="5">
                  <c:v>104</c:v>
                </c:pt>
              </c:numCache>
            </c:numRef>
          </c:val>
          <c:extLst>
            <c:ext xmlns:c16="http://schemas.microsoft.com/office/drawing/2014/chart" uri="{C3380CC4-5D6E-409C-BE32-E72D297353CC}">
              <c16:uniqueId val="{00000002-A198-4560-8D9D-02DF6A6449AA}"/>
            </c:ext>
          </c:extLst>
        </c:ser>
        <c:ser>
          <c:idx val="1"/>
          <c:order val="5"/>
          <c:tx>
            <c:strRef>
              <c:f>Sheet1!$A$7</c:f>
              <c:strCache>
                <c:ptCount val="1"/>
                <c:pt idx="0">
                  <c:v>Patent trial and appeals fees</c:v>
                </c:pt>
              </c:strCache>
            </c:strRef>
          </c:tx>
          <c:spPr>
            <a:solidFill>
              <a:srgbClr val="BB16A3"/>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Sheet1!$B$7:$G$7</c:f>
              <c:numCache>
                <c:formatCode>"$"#,##0</c:formatCode>
                <c:ptCount val="6"/>
                <c:pt idx="0">
                  <c:v>77</c:v>
                </c:pt>
                <c:pt idx="1">
                  <c:v>75</c:v>
                </c:pt>
                <c:pt idx="2">
                  <c:v>66</c:v>
                </c:pt>
                <c:pt idx="3">
                  <c:v>68</c:v>
                </c:pt>
                <c:pt idx="4">
                  <c:v>71</c:v>
                </c:pt>
                <c:pt idx="5">
                  <c:v>68</c:v>
                </c:pt>
              </c:numCache>
            </c:numRef>
          </c:val>
          <c:extLst>
            <c:ext xmlns:c16="http://schemas.microsoft.com/office/drawing/2014/chart" uri="{C3380CC4-5D6E-409C-BE32-E72D297353CC}">
              <c16:uniqueId val="{00000001-A198-4560-8D9D-02DF6A6449AA}"/>
            </c:ext>
          </c:extLst>
        </c:ser>
        <c:ser>
          <c:idx val="0"/>
          <c:order val="6"/>
          <c:tx>
            <c:strRef>
              <c:f>Sheet1!$A$8</c:f>
              <c:strCache>
                <c:ptCount val="1"/>
                <c:pt idx="0">
                  <c:v>Other patent fees</c:v>
                </c:pt>
              </c:strCache>
            </c:strRef>
          </c:tx>
          <c:spPr>
            <a:solidFill>
              <a:srgbClr val="F2A900"/>
            </a:solidFill>
            <a:ln>
              <a:noFill/>
            </a:ln>
            <a:effectLst/>
          </c:spPr>
          <c:invertIfNegative val="0"/>
          <c:cat>
            <c:strRef>
              <c:f>Sheet1!$B$1:$G$1</c:f>
              <c:strCache>
                <c:ptCount val="6"/>
                <c:pt idx="0">
                  <c:v>FY 2017</c:v>
                </c:pt>
                <c:pt idx="1">
                  <c:v>FY 2018</c:v>
                </c:pt>
                <c:pt idx="2">
                  <c:v>FY 2019</c:v>
                </c:pt>
                <c:pt idx="3">
                  <c:v>FY 2020</c:v>
                </c:pt>
                <c:pt idx="4">
                  <c:v>FY 2021</c:v>
                </c:pt>
                <c:pt idx="5">
                  <c:v>FY 2022</c:v>
                </c:pt>
              </c:strCache>
            </c:strRef>
          </c:cat>
          <c:val>
            <c:numRef>
              <c:f>Sheet1!$B$8:$G$8</c:f>
              <c:numCache>
                <c:formatCode>General</c:formatCode>
                <c:ptCount val="6"/>
                <c:pt idx="0">
                  <c:v>65</c:v>
                </c:pt>
                <c:pt idx="1">
                  <c:v>68</c:v>
                </c:pt>
                <c:pt idx="2">
                  <c:v>73</c:v>
                </c:pt>
                <c:pt idx="3" formatCode="&quot;$&quot;#,##0">
                  <c:v>76</c:v>
                </c:pt>
                <c:pt idx="4" formatCode="&quot;$&quot;#,##0">
                  <c:v>77</c:v>
                </c:pt>
                <c:pt idx="5" formatCode="&quot;$&quot;#,##0">
                  <c:v>74</c:v>
                </c:pt>
              </c:numCache>
            </c:numRef>
          </c:val>
          <c:extLst>
            <c:ext xmlns:c16="http://schemas.microsoft.com/office/drawing/2014/chart" uri="{C3380CC4-5D6E-409C-BE32-E72D297353CC}">
              <c16:uniqueId val="{00000000-A198-4560-8D9D-02DF6A6449AA}"/>
            </c:ext>
          </c:extLst>
        </c:ser>
        <c:dLbls>
          <c:showLegendKey val="0"/>
          <c:showVal val="0"/>
          <c:showCatName val="0"/>
          <c:showSerName val="0"/>
          <c:showPercent val="0"/>
          <c:showBubbleSize val="0"/>
        </c:dLbls>
        <c:gapWidth val="150"/>
        <c:overlap val="100"/>
        <c:axId val="781443368"/>
        <c:axId val="781444352"/>
      </c:barChart>
      <c:catAx>
        <c:axId val="78144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1444352"/>
        <c:crossesAt val="0"/>
        <c:auto val="1"/>
        <c:lblAlgn val="ctr"/>
        <c:lblOffset val="100"/>
        <c:noMultiLvlLbl val="0"/>
      </c:catAx>
      <c:valAx>
        <c:axId val="781444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900" dirty="0"/>
                  <a:t>Collections (In millions)</a:t>
                </a:r>
              </a:p>
            </c:rich>
          </c:tx>
          <c:layout>
            <c:manualLayout>
              <c:xMode val="edge"/>
              <c:yMode val="edge"/>
              <c:x val="3.1272518116917072E-2"/>
              <c:y val="7.146567717996289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quot;M&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443368"/>
        <c:crosses val="autoZero"/>
        <c:crossBetween val="between"/>
      </c:valAx>
      <c:spPr>
        <a:noFill/>
        <a:ln>
          <a:noFill/>
        </a:ln>
        <a:effectLst/>
      </c:spPr>
    </c:plotArea>
    <c:legend>
      <c:legendPos val="b"/>
      <c:layout>
        <c:manualLayout>
          <c:xMode val="edge"/>
          <c:yMode val="edge"/>
          <c:x val="0"/>
          <c:y val="0.75857245117087635"/>
          <c:w val="0.99990095577675442"/>
          <c:h val="0.230295823411683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A357-AB15-422D-BF9D-4B6D8BA9F07B}"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44C39473-7D62-4086-81E9-D5E564F4B5BA}">
      <dgm:prSet phldrT="[Text]" custT="1"/>
      <dgm:spPr/>
      <dgm:t>
        <a:bodyPr/>
        <a:lstStyle/>
        <a:p>
          <a:r>
            <a:rPr lang="en-US" sz="1600" b="1" dirty="0"/>
            <a:t>Costs</a:t>
          </a:r>
        </a:p>
        <a:p>
          <a:r>
            <a:rPr lang="en-US" sz="1400" b="0" dirty="0"/>
            <a:t>(Budgetary Requirements)</a:t>
          </a:r>
        </a:p>
      </dgm:t>
    </dgm:pt>
    <dgm:pt modelId="{7C6F64D3-5912-4E14-BF3B-5AF956E859B7}" type="parTrans" cxnId="{B6A5FCE4-0C75-4F7A-9F8A-2CD49A6848E0}">
      <dgm:prSet/>
      <dgm:spPr/>
      <dgm:t>
        <a:bodyPr/>
        <a:lstStyle/>
        <a:p>
          <a:endParaRPr lang="en-US"/>
        </a:p>
      </dgm:t>
    </dgm:pt>
    <dgm:pt modelId="{1E999C1C-AFBE-47EE-A89F-B6B32CDEF09C}" type="sibTrans" cxnId="{B6A5FCE4-0C75-4F7A-9F8A-2CD49A6848E0}">
      <dgm:prSet/>
      <dgm:spPr/>
      <dgm:t>
        <a:bodyPr/>
        <a:lstStyle/>
        <a:p>
          <a:endParaRPr lang="en-US"/>
        </a:p>
      </dgm:t>
    </dgm:pt>
    <dgm:pt modelId="{C116F3E2-020A-401F-9482-0AEC8CB633FE}">
      <dgm:prSet phldrT="[Text]" custT="1"/>
      <dgm:spPr/>
      <dgm:t>
        <a:bodyPr/>
        <a:lstStyle/>
        <a:p>
          <a:r>
            <a:rPr kumimoji="0" lang="en-US" sz="1000" b="0" i="0" u="none" strike="noStrike" cap="none" spc="0" normalizeH="0" baseline="0" noProof="0">
              <a:ln/>
              <a:effectLst/>
              <a:uLnTx/>
              <a:uFillTx/>
              <a:latin typeface="Segoe UI"/>
              <a:ea typeface="+mn-ea"/>
              <a:cs typeface="+mn-cs"/>
            </a:rPr>
            <a:t>Other patent fees</a:t>
          </a:r>
          <a:endParaRPr lang="en-US" sz="1000" dirty="0"/>
        </a:p>
      </dgm:t>
    </dgm:pt>
    <dgm:pt modelId="{70E56FE6-C79F-4AAC-9CA7-C9CC20C9C448}" type="parTrans" cxnId="{7065D7A0-234F-4BA8-8BEC-CA7DBC608A9E}">
      <dgm:prSet/>
      <dgm:spPr/>
      <dgm:t>
        <a:bodyPr/>
        <a:lstStyle/>
        <a:p>
          <a:endParaRPr lang="en-US"/>
        </a:p>
      </dgm:t>
    </dgm:pt>
    <dgm:pt modelId="{4B3BAA80-E9D1-4EA9-9127-6DB91C2731FC}" type="sibTrans" cxnId="{7065D7A0-234F-4BA8-8BEC-CA7DBC608A9E}">
      <dgm:prSet/>
      <dgm:spPr/>
      <dgm:t>
        <a:bodyPr/>
        <a:lstStyle/>
        <a:p>
          <a:endParaRPr lang="en-US"/>
        </a:p>
      </dgm:t>
    </dgm:pt>
    <dgm:pt modelId="{C4618AAC-63DB-4174-B365-DA75C46A9C02}">
      <dgm:prSet phldrT="[Text]" custT="1"/>
      <dgm:spPr/>
      <dgm:t>
        <a:bodyPr/>
        <a:lstStyle/>
        <a:p>
          <a:r>
            <a:rPr kumimoji="0" lang="en-US" sz="1000" b="0" i="0" u="none" strike="noStrike" cap="none" spc="0" normalizeH="0" baseline="0" noProof="0" dirty="0">
              <a:ln/>
              <a:effectLst/>
              <a:uLnTx/>
              <a:uFillTx/>
              <a:latin typeface="Segoe UI"/>
              <a:ea typeface="+mn-ea"/>
              <a:cs typeface="+mn-cs"/>
            </a:rPr>
            <a:t>Maintenance fees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driven by patents issued 3.5, 7.5, and 11.5 years earlier</a:t>
          </a:r>
          <a:endParaRPr lang="en-US" sz="1000" dirty="0"/>
        </a:p>
      </dgm:t>
    </dgm:pt>
    <dgm:pt modelId="{D14721C7-EC37-4A1F-9C24-BFBFCFC55480}" type="parTrans" cxnId="{170BE265-F089-4E21-836A-BF0034B55C2D}">
      <dgm:prSet/>
      <dgm:spPr/>
      <dgm:t>
        <a:bodyPr/>
        <a:lstStyle/>
        <a:p>
          <a:endParaRPr lang="en-US"/>
        </a:p>
      </dgm:t>
    </dgm:pt>
    <dgm:pt modelId="{F8F46F2D-7ACF-4150-87A2-FD812A75CABB}" type="sibTrans" cxnId="{170BE265-F089-4E21-836A-BF0034B55C2D}">
      <dgm:prSet/>
      <dgm:spPr/>
      <dgm:t>
        <a:bodyPr/>
        <a:lstStyle/>
        <a:p>
          <a:endParaRPr lang="en-US"/>
        </a:p>
      </dgm:t>
    </dgm:pt>
    <dgm:pt modelId="{C12AB702-8FA7-40D3-B88C-F041023CD12E}">
      <dgm:prSet phldrT="[Text]" custT="1"/>
      <dgm:spPr/>
      <dgm:t>
        <a:bodyPr/>
        <a:lstStyle/>
        <a:p>
          <a:r>
            <a:rPr kumimoji="0" lang="en-US" sz="1000" b="0" i="0" u="none" strike="noStrike" cap="none" spc="0" normalizeH="0" baseline="0" noProof="0" dirty="0">
              <a:ln/>
              <a:effectLst/>
              <a:uLnTx/>
              <a:uFillTx/>
              <a:latin typeface="Segoe UI"/>
              <a:ea typeface="+mn-ea"/>
              <a:cs typeface="+mn-cs"/>
            </a:rPr>
            <a:t>Issue fees driven by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patent examination </a:t>
          </a:r>
          <a:br>
            <a:rPr kumimoji="0" lang="en-US" sz="1000" b="0" i="0" u="none" strike="noStrike" cap="none" spc="0" normalizeH="0" baseline="0" noProof="0" dirty="0">
              <a:ln/>
              <a:effectLst/>
              <a:uLnTx/>
              <a:uFillTx/>
              <a:latin typeface="Segoe UI"/>
              <a:ea typeface="+mn-ea"/>
              <a:cs typeface="+mn-cs"/>
            </a:rPr>
          </a:br>
          <a:r>
            <a:rPr kumimoji="0" lang="en-US" sz="1000" b="0" i="0" u="none" strike="noStrike" cap="none" spc="0" normalizeH="0" baseline="0" noProof="0" dirty="0">
              <a:ln/>
              <a:effectLst/>
              <a:uLnTx/>
              <a:uFillTx/>
              <a:latin typeface="Segoe UI"/>
              <a:ea typeface="+mn-ea"/>
              <a:cs typeface="+mn-cs"/>
            </a:rPr>
            <a:t>production and capacity </a:t>
          </a:r>
          <a:endParaRPr lang="en-US" sz="1000" dirty="0"/>
        </a:p>
      </dgm:t>
    </dgm:pt>
    <dgm:pt modelId="{DC5ACB52-04C6-4650-BA08-9FA945D19759}" type="parTrans" cxnId="{AEDA2835-B4FA-44F8-A299-36EDF60B9825}">
      <dgm:prSet/>
      <dgm:spPr/>
      <dgm:t>
        <a:bodyPr/>
        <a:lstStyle/>
        <a:p>
          <a:endParaRPr lang="en-US"/>
        </a:p>
      </dgm:t>
    </dgm:pt>
    <dgm:pt modelId="{83ACCCC9-CB32-4659-B592-4AA094D75A3D}" type="sibTrans" cxnId="{AEDA2835-B4FA-44F8-A299-36EDF60B9825}">
      <dgm:prSet/>
      <dgm:spPr/>
      <dgm:t>
        <a:bodyPr/>
        <a:lstStyle/>
        <a:p>
          <a:endParaRPr lang="en-US"/>
        </a:p>
      </dgm:t>
    </dgm:pt>
    <dgm:pt modelId="{86E2776B-0E01-46F1-9171-A4002E57E58F}">
      <dgm:prSet phldrT="[Text]" custT="1"/>
      <dgm:spPr/>
      <dgm:t>
        <a:bodyPr/>
        <a:lstStyle/>
        <a:p>
          <a:r>
            <a:rPr lang="en-US" sz="1000" dirty="0"/>
            <a:t>Fund operating reserve </a:t>
          </a:r>
          <a:br>
            <a:rPr lang="en-US" sz="1000" dirty="0"/>
          </a:br>
          <a:r>
            <a:rPr lang="en-US" sz="1000" dirty="0"/>
            <a:t>to mitigate risk</a:t>
          </a:r>
        </a:p>
      </dgm:t>
    </dgm:pt>
    <dgm:pt modelId="{FA1A4DC8-9DAB-4B5F-B2B0-9035F393F8EB}" type="parTrans" cxnId="{3A076F5A-AFDF-4AA7-A614-92730DF240B6}">
      <dgm:prSet/>
      <dgm:spPr/>
      <dgm:t>
        <a:bodyPr/>
        <a:lstStyle/>
        <a:p>
          <a:endParaRPr lang="en-US"/>
        </a:p>
      </dgm:t>
    </dgm:pt>
    <dgm:pt modelId="{90FEC555-2410-4C7D-8A39-BEF90A6336C0}" type="sibTrans" cxnId="{3A076F5A-AFDF-4AA7-A614-92730DF240B6}">
      <dgm:prSet/>
      <dgm:spPr/>
      <dgm:t>
        <a:bodyPr/>
        <a:lstStyle/>
        <a:p>
          <a:endParaRPr lang="en-US"/>
        </a:p>
      </dgm:t>
    </dgm:pt>
    <dgm:pt modelId="{5610B78A-2EE7-4994-8329-C576EB177C70}">
      <dgm:prSet phldrT="[Text]" custT="1"/>
      <dgm:spPr/>
      <dgm:t>
        <a:bodyPr/>
        <a:lstStyle/>
        <a:p>
          <a:r>
            <a:rPr lang="en-US" sz="1000" dirty="0"/>
            <a:t>Changes in production goals and examination capacity</a:t>
          </a:r>
        </a:p>
      </dgm:t>
    </dgm:pt>
    <dgm:pt modelId="{EE86C608-7AF3-4FBC-8D5D-256B4DFE7A6E}" type="parTrans" cxnId="{688FCC75-1C3C-45E3-B964-680288CC313B}">
      <dgm:prSet/>
      <dgm:spPr/>
      <dgm:t>
        <a:bodyPr/>
        <a:lstStyle/>
        <a:p>
          <a:endParaRPr lang="en-US"/>
        </a:p>
      </dgm:t>
    </dgm:pt>
    <dgm:pt modelId="{3A8C0547-71F4-4751-A0B2-E50BB7619FAB}" type="sibTrans" cxnId="{688FCC75-1C3C-45E3-B964-680288CC313B}">
      <dgm:prSet/>
      <dgm:spPr/>
      <dgm:t>
        <a:bodyPr/>
        <a:lstStyle/>
        <a:p>
          <a:endParaRPr lang="en-US"/>
        </a:p>
      </dgm:t>
    </dgm:pt>
    <dgm:pt modelId="{00718A20-F85A-40F3-85E7-862DF1AB17CC}">
      <dgm:prSet phldrT="[Text]" custT="1"/>
      <dgm:spPr/>
      <dgm:t>
        <a:bodyPr/>
        <a:lstStyle/>
        <a:p>
          <a:r>
            <a:rPr lang="en-US" sz="1600" b="1" dirty="0"/>
            <a:t>Revenue</a:t>
          </a:r>
        </a:p>
        <a:p>
          <a:r>
            <a:rPr lang="en-US" sz="1400" b="0" dirty="0"/>
            <a:t>(Fee Collections)</a:t>
          </a:r>
        </a:p>
      </dgm:t>
    </dgm:pt>
    <dgm:pt modelId="{1A4EFCDD-2ED1-465E-BBBE-57A1BCE3E74C}" type="parTrans" cxnId="{6A7C9338-A0BB-4065-BBF1-1C2B2C55AB99}">
      <dgm:prSet/>
      <dgm:spPr/>
      <dgm:t>
        <a:bodyPr/>
        <a:lstStyle/>
        <a:p>
          <a:endParaRPr lang="en-US"/>
        </a:p>
      </dgm:t>
    </dgm:pt>
    <dgm:pt modelId="{A14324FD-2B5D-457E-AD72-99D63DCB316F}" type="sibTrans" cxnId="{6A7C9338-A0BB-4065-BBF1-1C2B2C55AB99}">
      <dgm:prSet/>
      <dgm:spPr/>
      <dgm:t>
        <a:bodyPr/>
        <a:lstStyle/>
        <a:p>
          <a:endParaRPr lang="en-US"/>
        </a:p>
      </dgm:t>
    </dgm:pt>
    <dgm:pt modelId="{098215C8-2E79-487A-B10B-915F565E7BC5}">
      <dgm:prSet phldrT="[Text]" custT="1"/>
      <dgm:spPr/>
      <dgm:t>
        <a:bodyPr/>
        <a:lstStyle/>
        <a:p>
          <a:r>
            <a:rPr lang="en-US" sz="1000" dirty="0"/>
            <a:t>Strategic improvements and capital investments</a:t>
          </a:r>
        </a:p>
      </dgm:t>
    </dgm:pt>
    <dgm:pt modelId="{3BC913AA-A1AB-4699-BF8D-0B45F48C855C}" type="parTrans" cxnId="{92FE880B-A15E-43A9-BB30-BD1F450B11C5}">
      <dgm:prSet/>
      <dgm:spPr/>
      <dgm:t>
        <a:bodyPr/>
        <a:lstStyle/>
        <a:p>
          <a:endParaRPr lang="en-US"/>
        </a:p>
      </dgm:t>
    </dgm:pt>
    <dgm:pt modelId="{CE914C19-998D-43D0-9578-FEB1BD01CF78}" type="sibTrans" cxnId="{92FE880B-A15E-43A9-BB30-BD1F450B11C5}">
      <dgm:prSet/>
      <dgm:spPr/>
      <dgm:t>
        <a:bodyPr/>
        <a:lstStyle/>
        <a:p>
          <a:endParaRPr lang="en-US"/>
        </a:p>
      </dgm:t>
    </dgm:pt>
    <dgm:pt modelId="{D05CC22A-6E1B-4C55-9F1E-ECEF6975475A}">
      <dgm:prSet phldrT="[Text]" custT="1"/>
      <dgm:spPr/>
      <dgm:t>
        <a:bodyPr/>
        <a:lstStyle/>
        <a:p>
          <a:r>
            <a:rPr lang="en-US" sz="1000" dirty="0"/>
            <a:t>Existing examination capacity with inflationary increases to work on application inventory</a:t>
          </a:r>
        </a:p>
      </dgm:t>
    </dgm:pt>
    <dgm:pt modelId="{2BA0E8D3-F99B-414A-9185-ECEFA70DDCB0}" type="parTrans" cxnId="{6D0A79E6-96B3-46FB-83A8-C1EB26567B2E}">
      <dgm:prSet/>
      <dgm:spPr/>
      <dgm:t>
        <a:bodyPr/>
        <a:lstStyle/>
        <a:p>
          <a:endParaRPr lang="en-US"/>
        </a:p>
      </dgm:t>
    </dgm:pt>
    <dgm:pt modelId="{1A8801B8-792D-4B46-9BBC-5F99DD44819F}" type="sibTrans" cxnId="{6D0A79E6-96B3-46FB-83A8-C1EB26567B2E}">
      <dgm:prSet/>
      <dgm:spPr/>
      <dgm:t>
        <a:bodyPr/>
        <a:lstStyle/>
        <a:p>
          <a:endParaRPr lang="en-US"/>
        </a:p>
      </dgm:t>
    </dgm:pt>
    <dgm:pt modelId="{BF2E7EAB-0F38-4170-8FD1-870EF34452E3}">
      <dgm:prSet phldrT="[Text]" custT="1"/>
      <dgm:spPr/>
      <dgm:t>
        <a:bodyPr/>
        <a:lstStyle/>
        <a:p>
          <a:r>
            <a:rPr kumimoji="0" lang="en-US" sz="1000" b="0" i="0" u="none" strike="noStrike" cap="none" spc="0" normalizeH="0" baseline="0" noProof="0" dirty="0">
              <a:ln/>
              <a:effectLst/>
              <a:uLnTx/>
              <a:uFillTx/>
              <a:latin typeface="Segoe UI"/>
              <a:ea typeface="+mn-ea"/>
              <a:cs typeface="+mn-cs"/>
            </a:rPr>
            <a:t>Application filing fees driven by </a:t>
          </a:r>
          <a:r>
            <a:rPr lang="en-US" sz="1000" dirty="0">
              <a:latin typeface="Segoe UI"/>
            </a:rPr>
            <a:t>filing demand </a:t>
          </a:r>
          <a:r>
            <a:rPr kumimoji="0" lang="en-US" sz="1000" b="0" i="0" u="none" strike="noStrike" cap="none" spc="0" normalizeH="0" baseline="0" noProof="0" dirty="0">
              <a:ln/>
              <a:effectLst/>
              <a:uLnTx/>
              <a:uFillTx/>
              <a:latin typeface="Segoe UI"/>
              <a:ea typeface="+mn-ea"/>
              <a:cs typeface="+mn-cs"/>
            </a:rPr>
            <a:t>and economy</a:t>
          </a:r>
          <a:endParaRPr lang="en-US" sz="1000" dirty="0"/>
        </a:p>
      </dgm:t>
    </dgm:pt>
    <dgm:pt modelId="{EC509CF1-D015-4A6F-9019-D01636EBD182}" type="parTrans" cxnId="{E801B77B-343D-418C-8ED4-75C9FED85C8D}">
      <dgm:prSet/>
      <dgm:spPr/>
      <dgm:t>
        <a:bodyPr/>
        <a:lstStyle/>
        <a:p>
          <a:endParaRPr lang="en-US"/>
        </a:p>
      </dgm:t>
    </dgm:pt>
    <dgm:pt modelId="{1C000E17-1E07-4339-BDB5-8B7B45A87FB3}" type="sibTrans" cxnId="{E801B77B-343D-418C-8ED4-75C9FED85C8D}">
      <dgm:prSet/>
      <dgm:spPr/>
      <dgm:t>
        <a:bodyPr/>
        <a:lstStyle/>
        <a:p>
          <a:endParaRPr lang="en-US"/>
        </a:p>
      </dgm:t>
    </dgm:pt>
    <dgm:pt modelId="{8E6B3E2D-5D06-4B29-8395-A53CEBC8E70C}" type="pres">
      <dgm:prSet presAssocID="{845FA357-AB15-422D-BF9D-4B6D8BA9F07B}" presName="outerComposite" presStyleCnt="0">
        <dgm:presLayoutVars>
          <dgm:chMax val="2"/>
          <dgm:animLvl val="lvl"/>
          <dgm:resizeHandles val="exact"/>
        </dgm:presLayoutVars>
      </dgm:prSet>
      <dgm:spPr/>
    </dgm:pt>
    <dgm:pt modelId="{9ECC4CC7-2D94-4D98-90E3-F294BF3C8121}" type="pres">
      <dgm:prSet presAssocID="{845FA357-AB15-422D-BF9D-4B6D8BA9F07B}" presName="dummyMaxCanvas" presStyleCnt="0"/>
      <dgm:spPr/>
    </dgm:pt>
    <dgm:pt modelId="{29A990A3-23BF-4846-B5AF-F11E0B508F4F}" type="pres">
      <dgm:prSet presAssocID="{845FA357-AB15-422D-BF9D-4B6D8BA9F07B}" presName="parentComposite" presStyleCnt="0"/>
      <dgm:spPr/>
    </dgm:pt>
    <dgm:pt modelId="{4766A00C-B025-4918-B5B9-4F5FCDA8A79A}" type="pres">
      <dgm:prSet presAssocID="{845FA357-AB15-422D-BF9D-4B6D8BA9F07B}" presName="parent1" presStyleLbl="alignAccFollowNode1" presStyleIdx="0" presStyleCnt="4" custScaleX="131250">
        <dgm:presLayoutVars>
          <dgm:chMax val="4"/>
        </dgm:presLayoutVars>
      </dgm:prSet>
      <dgm:spPr/>
    </dgm:pt>
    <dgm:pt modelId="{CBEC6E1A-C70D-4179-9088-942142B9AA5D}" type="pres">
      <dgm:prSet presAssocID="{845FA357-AB15-422D-BF9D-4B6D8BA9F07B}" presName="parent2" presStyleLbl="alignAccFollowNode1" presStyleIdx="1" presStyleCnt="4" custScaleX="131250">
        <dgm:presLayoutVars>
          <dgm:chMax val="4"/>
        </dgm:presLayoutVars>
      </dgm:prSet>
      <dgm:spPr/>
    </dgm:pt>
    <dgm:pt modelId="{3BB34E85-8234-4333-9866-45BB2951EA3A}" type="pres">
      <dgm:prSet presAssocID="{845FA357-AB15-422D-BF9D-4B6D8BA9F07B}" presName="childrenComposite" presStyleCnt="0"/>
      <dgm:spPr/>
    </dgm:pt>
    <dgm:pt modelId="{1EB856AC-90E1-49D5-98B2-B2DA028AAA01}" type="pres">
      <dgm:prSet presAssocID="{845FA357-AB15-422D-BF9D-4B6D8BA9F07B}" presName="dummyMaxCanvas_ChildArea" presStyleCnt="0"/>
      <dgm:spPr/>
    </dgm:pt>
    <dgm:pt modelId="{FD716CFE-9CA1-4019-826F-F6AB450031A5}" type="pres">
      <dgm:prSet presAssocID="{845FA357-AB15-422D-BF9D-4B6D8BA9F07B}" presName="fulcrum" presStyleLbl="alignAccFollowNode1" presStyleIdx="2" presStyleCnt="4"/>
      <dgm:spPr/>
    </dgm:pt>
    <dgm:pt modelId="{94FE3F96-EDC2-47FC-8878-D142D8729DB4}" type="pres">
      <dgm:prSet presAssocID="{845FA357-AB15-422D-BF9D-4B6D8BA9F07B}" presName="balance_44" presStyleLbl="alignAccFollowNode1" presStyleIdx="3" presStyleCnt="4" custScaleX="110000">
        <dgm:presLayoutVars>
          <dgm:bulletEnabled val="1"/>
        </dgm:presLayoutVars>
      </dgm:prSet>
      <dgm:spPr/>
    </dgm:pt>
    <dgm:pt modelId="{6B48B52D-7B67-4192-8028-C9FCA9ABE4F5}" type="pres">
      <dgm:prSet presAssocID="{845FA357-AB15-422D-BF9D-4B6D8BA9F07B}" presName="right_44_1" presStyleLbl="node1" presStyleIdx="0" presStyleCnt="8" custScaleX="131250" custScaleY="109578" custLinFactNeighborX="-489" custLinFactNeighborY="-2181">
        <dgm:presLayoutVars>
          <dgm:bulletEnabled val="1"/>
        </dgm:presLayoutVars>
      </dgm:prSet>
      <dgm:spPr/>
    </dgm:pt>
    <dgm:pt modelId="{1D5118AC-9134-490E-AD47-4ABBD1BCB071}" type="pres">
      <dgm:prSet presAssocID="{845FA357-AB15-422D-BF9D-4B6D8BA9F07B}" presName="right_44_2" presStyleLbl="node1" presStyleIdx="1" presStyleCnt="8" custScaleX="131250" custScaleY="109578" custLinFactNeighborX="-489" custLinFactNeighborY="-2181">
        <dgm:presLayoutVars>
          <dgm:bulletEnabled val="1"/>
        </dgm:presLayoutVars>
      </dgm:prSet>
      <dgm:spPr/>
    </dgm:pt>
    <dgm:pt modelId="{8D247449-5540-462C-84B0-48A473314D12}" type="pres">
      <dgm:prSet presAssocID="{845FA357-AB15-422D-BF9D-4B6D8BA9F07B}" presName="right_44_3" presStyleLbl="node1" presStyleIdx="2" presStyleCnt="8" custScaleX="131250" custScaleY="109578" custLinFactNeighborX="-489" custLinFactNeighborY="-2181">
        <dgm:presLayoutVars>
          <dgm:bulletEnabled val="1"/>
        </dgm:presLayoutVars>
      </dgm:prSet>
      <dgm:spPr/>
    </dgm:pt>
    <dgm:pt modelId="{50CF8C47-7254-4D6C-845A-A28CD910EF52}" type="pres">
      <dgm:prSet presAssocID="{845FA357-AB15-422D-BF9D-4B6D8BA9F07B}" presName="right_44_4" presStyleLbl="node1" presStyleIdx="3" presStyleCnt="8" custScaleX="131250" custScaleY="109578" custLinFactNeighborX="-489" custLinFactNeighborY="-4764">
        <dgm:presLayoutVars>
          <dgm:bulletEnabled val="1"/>
        </dgm:presLayoutVars>
      </dgm:prSet>
      <dgm:spPr/>
    </dgm:pt>
    <dgm:pt modelId="{6C5FF9E5-52EF-4D33-9AD7-272EAE2ACDCD}" type="pres">
      <dgm:prSet presAssocID="{845FA357-AB15-422D-BF9D-4B6D8BA9F07B}" presName="left_44_1" presStyleLbl="node1" presStyleIdx="4" presStyleCnt="8" custScaleX="131250" custScaleY="109578" custLinFactNeighborX="-489" custLinFactNeighborY="-4764">
        <dgm:presLayoutVars>
          <dgm:bulletEnabled val="1"/>
        </dgm:presLayoutVars>
      </dgm:prSet>
      <dgm:spPr/>
    </dgm:pt>
    <dgm:pt modelId="{4640ED5F-8C3F-452A-9985-CB96FAC69217}" type="pres">
      <dgm:prSet presAssocID="{845FA357-AB15-422D-BF9D-4B6D8BA9F07B}" presName="left_44_2" presStyleLbl="node1" presStyleIdx="5" presStyleCnt="8" custScaleX="131250" custScaleY="109578" custLinFactNeighborX="-489" custLinFactNeighborY="-4676">
        <dgm:presLayoutVars>
          <dgm:bulletEnabled val="1"/>
        </dgm:presLayoutVars>
      </dgm:prSet>
      <dgm:spPr/>
    </dgm:pt>
    <dgm:pt modelId="{9346284E-64A6-4BEB-9DAE-986ECF411E5E}" type="pres">
      <dgm:prSet presAssocID="{845FA357-AB15-422D-BF9D-4B6D8BA9F07B}" presName="left_44_3" presStyleLbl="node1" presStyleIdx="6" presStyleCnt="8" custScaleX="131250" custScaleY="109578" custLinFactNeighborX="-489" custLinFactNeighborY="-4676">
        <dgm:presLayoutVars>
          <dgm:bulletEnabled val="1"/>
        </dgm:presLayoutVars>
      </dgm:prSet>
      <dgm:spPr/>
    </dgm:pt>
    <dgm:pt modelId="{F2453F24-E7E5-4300-88B9-B56B1B73D572}" type="pres">
      <dgm:prSet presAssocID="{845FA357-AB15-422D-BF9D-4B6D8BA9F07B}" presName="left_44_4" presStyleLbl="node1" presStyleIdx="7" presStyleCnt="8" custScaleX="131250" custScaleY="109578" custLinFactNeighborX="-489" custLinFactNeighborY="-4676">
        <dgm:presLayoutVars>
          <dgm:bulletEnabled val="1"/>
        </dgm:presLayoutVars>
      </dgm:prSet>
      <dgm:spPr/>
    </dgm:pt>
  </dgm:ptLst>
  <dgm:cxnLst>
    <dgm:cxn modelId="{92FE880B-A15E-43A9-BB30-BD1F450B11C5}" srcId="{44C39473-7D62-4086-81E9-D5E564F4B5BA}" destId="{098215C8-2E79-487A-B10B-915F565E7BC5}" srcOrd="1" destOrd="0" parTransId="{3BC913AA-A1AB-4699-BF8D-0B45F48C855C}" sibTransId="{CE914C19-998D-43D0-9578-FEB1BD01CF78}"/>
    <dgm:cxn modelId="{8AE1E212-43B8-408B-86BA-D79BE8220B01}" type="presOf" srcId="{C4618AAC-63DB-4174-B365-DA75C46A9C02}" destId="{1D5118AC-9134-490E-AD47-4ABBD1BCB071}" srcOrd="0" destOrd="0" presId="urn:microsoft.com/office/officeart/2005/8/layout/balance1"/>
    <dgm:cxn modelId="{AEDA2835-B4FA-44F8-A299-36EDF60B9825}" srcId="{00718A20-F85A-40F3-85E7-862DF1AB17CC}" destId="{C12AB702-8FA7-40D3-B88C-F041023CD12E}" srcOrd="2" destOrd="0" parTransId="{DC5ACB52-04C6-4650-BA08-9FA945D19759}" sibTransId="{83ACCCC9-CB32-4659-B592-4AA094D75A3D}"/>
    <dgm:cxn modelId="{6A7C9338-A0BB-4065-BBF1-1C2B2C55AB99}" srcId="{845FA357-AB15-422D-BF9D-4B6D8BA9F07B}" destId="{00718A20-F85A-40F3-85E7-862DF1AB17CC}" srcOrd="1" destOrd="0" parTransId="{1A4EFCDD-2ED1-465E-BBBE-57A1BCE3E74C}" sibTransId="{A14324FD-2B5D-457E-AD72-99D63DCB316F}"/>
    <dgm:cxn modelId="{1B18C33E-6FF5-4605-B35E-7C6A0BB06068}" type="presOf" srcId="{098215C8-2E79-487A-B10B-915F565E7BC5}" destId="{4640ED5F-8C3F-452A-9985-CB96FAC69217}" srcOrd="0" destOrd="0" presId="urn:microsoft.com/office/officeart/2005/8/layout/balance1"/>
    <dgm:cxn modelId="{FF437F5C-FE6C-48C6-987E-53FD8CFEDB34}" type="presOf" srcId="{C12AB702-8FA7-40D3-B88C-F041023CD12E}" destId="{8D247449-5540-462C-84B0-48A473314D12}" srcOrd="0" destOrd="0" presId="urn:microsoft.com/office/officeart/2005/8/layout/balance1"/>
    <dgm:cxn modelId="{46EB4A64-37D8-4059-817E-EF91CEC60308}" type="presOf" srcId="{00718A20-F85A-40F3-85E7-862DF1AB17CC}" destId="{CBEC6E1A-C70D-4179-9088-942142B9AA5D}" srcOrd="0" destOrd="0" presId="urn:microsoft.com/office/officeart/2005/8/layout/balance1"/>
    <dgm:cxn modelId="{170BE265-F089-4E21-836A-BF0034B55C2D}" srcId="{00718A20-F85A-40F3-85E7-862DF1AB17CC}" destId="{C4618AAC-63DB-4174-B365-DA75C46A9C02}" srcOrd="1" destOrd="0" parTransId="{D14721C7-EC37-4A1F-9C24-BFBFCFC55480}" sibTransId="{F8F46F2D-7ACF-4150-87A2-FD812A75CABB}"/>
    <dgm:cxn modelId="{7D49EC65-1493-4305-9C13-815CEBD1A3DE}" type="presOf" srcId="{BF2E7EAB-0F38-4170-8FD1-870EF34452E3}" destId="{50CF8C47-7254-4D6C-845A-A28CD910EF52}" srcOrd="0" destOrd="0" presId="urn:microsoft.com/office/officeart/2005/8/layout/balance1"/>
    <dgm:cxn modelId="{5C08854B-6FE8-405D-8166-5167EBE559DF}" type="presOf" srcId="{845FA357-AB15-422D-BF9D-4B6D8BA9F07B}" destId="{8E6B3E2D-5D06-4B29-8395-A53CEBC8E70C}" srcOrd="0" destOrd="0" presId="urn:microsoft.com/office/officeart/2005/8/layout/balance1"/>
    <dgm:cxn modelId="{688FCC75-1C3C-45E3-B964-680288CC313B}" srcId="{44C39473-7D62-4086-81E9-D5E564F4B5BA}" destId="{5610B78A-2EE7-4994-8329-C576EB177C70}" srcOrd="2" destOrd="0" parTransId="{EE86C608-7AF3-4FBC-8D5D-256B4DFE7A6E}" sibTransId="{3A8C0547-71F4-4751-A0B2-E50BB7619FAB}"/>
    <dgm:cxn modelId="{3A076F5A-AFDF-4AA7-A614-92730DF240B6}" srcId="{44C39473-7D62-4086-81E9-D5E564F4B5BA}" destId="{86E2776B-0E01-46F1-9171-A4002E57E58F}" srcOrd="0" destOrd="0" parTransId="{FA1A4DC8-9DAB-4B5F-B2B0-9035F393F8EB}" sibTransId="{90FEC555-2410-4C7D-8A39-BEF90A6336C0}"/>
    <dgm:cxn modelId="{E801B77B-343D-418C-8ED4-75C9FED85C8D}" srcId="{00718A20-F85A-40F3-85E7-862DF1AB17CC}" destId="{BF2E7EAB-0F38-4170-8FD1-870EF34452E3}" srcOrd="3" destOrd="0" parTransId="{EC509CF1-D015-4A6F-9019-D01636EBD182}" sibTransId="{1C000E17-1E07-4339-BDB5-8B7B45A87FB3}"/>
    <dgm:cxn modelId="{1405597E-A6EF-4033-9041-B9DEA6673CD9}" type="presOf" srcId="{C116F3E2-020A-401F-9482-0AEC8CB633FE}" destId="{6B48B52D-7B67-4192-8028-C9FCA9ABE4F5}" srcOrd="0" destOrd="0" presId="urn:microsoft.com/office/officeart/2005/8/layout/balance1"/>
    <dgm:cxn modelId="{E523938B-0358-4E0F-B720-79E0A0371BF1}" type="presOf" srcId="{5610B78A-2EE7-4994-8329-C576EB177C70}" destId="{9346284E-64A6-4BEB-9DAE-986ECF411E5E}" srcOrd="0" destOrd="0" presId="urn:microsoft.com/office/officeart/2005/8/layout/balance1"/>
    <dgm:cxn modelId="{7065D7A0-234F-4BA8-8BEC-CA7DBC608A9E}" srcId="{00718A20-F85A-40F3-85E7-862DF1AB17CC}" destId="{C116F3E2-020A-401F-9482-0AEC8CB633FE}" srcOrd="0" destOrd="0" parTransId="{70E56FE6-C79F-4AAC-9CA7-C9CC20C9C448}" sibTransId="{4B3BAA80-E9D1-4EA9-9127-6DB91C2731FC}"/>
    <dgm:cxn modelId="{D450BBAB-034F-4AE0-B025-9E46CCEF4FFC}" type="presOf" srcId="{44C39473-7D62-4086-81E9-D5E564F4B5BA}" destId="{4766A00C-B025-4918-B5B9-4F5FCDA8A79A}" srcOrd="0" destOrd="0" presId="urn:microsoft.com/office/officeart/2005/8/layout/balance1"/>
    <dgm:cxn modelId="{286458C8-EDAF-40C8-8123-FAF4B0D03E74}" type="presOf" srcId="{D05CC22A-6E1B-4C55-9F1E-ECEF6975475A}" destId="{F2453F24-E7E5-4300-88B9-B56B1B73D572}" srcOrd="0" destOrd="0" presId="urn:microsoft.com/office/officeart/2005/8/layout/balance1"/>
    <dgm:cxn modelId="{B6A5FCE4-0C75-4F7A-9F8A-2CD49A6848E0}" srcId="{845FA357-AB15-422D-BF9D-4B6D8BA9F07B}" destId="{44C39473-7D62-4086-81E9-D5E564F4B5BA}" srcOrd="0" destOrd="0" parTransId="{7C6F64D3-5912-4E14-BF3B-5AF956E859B7}" sibTransId="{1E999C1C-AFBE-47EE-A89F-B6B32CDEF09C}"/>
    <dgm:cxn modelId="{6D0A79E6-96B3-46FB-83A8-C1EB26567B2E}" srcId="{44C39473-7D62-4086-81E9-D5E564F4B5BA}" destId="{D05CC22A-6E1B-4C55-9F1E-ECEF6975475A}" srcOrd="3" destOrd="0" parTransId="{2BA0E8D3-F99B-414A-9185-ECEFA70DDCB0}" sibTransId="{1A8801B8-792D-4B46-9BBC-5F99DD44819F}"/>
    <dgm:cxn modelId="{507106F3-781C-4F26-B4A8-A303C3ACBB6C}" type="presOf" srcId="{86E2776B-0E01-46F1-9171-A4002E57E58F}" destId="{6C5FF9E5-52EF-4D33-9AD7-272EAE2ACDCD}" srcOrd="0" destOrd="0" presId="urn:microsoft.com/office/officeart/2005/8/layout/balance1"/>
    <dgm:cxn modelId="{B1F68C33-C82F-481A-9F98-362FE423988C}" type="presParOf" srcId="{8E6B3E2D-5D06-4B29-8395-A53CEBC8E70C}" destId="{9ECC4CC7-2D94-4D98-90E3-F294BF3C8121}" srcOrd="0" destOrd="0" presId="urn:microsoft.com/office/officeart/2005/8/layout/balance1"/>
    <dgm:cxn modelId="{DE3C28A4-5D41-440C-8045-A46D4F58E6AC}" type="presParOf" srcId="{8E6B3E2D-5D06-4B29-8395-A53CEBC8E70C}" destId="{29A990A3-23BF-4846-B5AF-F11E0B508F4F}" srcOrd="1" destOrd="0" presId="urn:microsoft.com/office/officeart/2005/8/layout/balance1"/>
    <dgm:cxn modelId="{04B2A74F-803E-4DF8-B093-C6FD732147EF}" type="presParOf" srcId="{29A990A3-23BF-4846-B5AF-F11E0B508F4F}" destId="{4766A00C-B025-4918-B5B9-4F5FCDA8A79A}" srcOrd="0" destOrd="0" presId="urn:microsoft.com/office/officeart/2005/8/layout/balance1"/>
    <dgm:cxn modelId="{0830FE99-A464-45C6-9A84-7FC8A05C45F3}" type="presParOf" srcId="{29A990A3-23BF-4846-B5AF-F11E0B508F4F}" destId="{CBEC6E1A-C70D-4179-9088-942142B9AA5D}" srcOrd="1" destOrd="0" presId="urn:microsoft.com/office/officeart/2005/8/layout/balance1"/>
    <dgm:cxn modelId="{0AD7DFAA-06EB-4FDA-B6A7-0AAB212B22BD}" type="presParOf" srcId="{8E6B3E2D-5D06-4B29-8395-A53CEBC8E70C}" destId="{3BB34E85-8234-4333-9866-45BB2951EA3A}" srcOrd="2" destOrd="0" presId="urn:microsoft.com/office/officeart/2005/8/layout/balance1"/>
    <dgm:cxn modelId="{93449110-4C81-4162-A4F4-CAAE15158FBB}" type="presParOf" srcId="{3BB34E85-8234-4333-9866-45BB2951EA3A}" destId="{1EB856AC-90E1-49D5-98B2-B2DA028AAA01}" srcOrd="0" destOrd="0" presId="urn:microsoft.com/office/officeart/2005/8/layout/balance1"/>
    <dgm:cxn modelId="{57DAEF1B-7F2A-4346-87FF-BBB7E3D5B252}" type="presParOf" srcId="{3BB34E85-8234-4333-9866-45BB2951EA3A}" destId="{FD716CFE-9CA1-4019-826F-F6AB450031A5}" srcOrd="1" destOrd="0" presId="urn:microsoft.com/office/officeart/2005/8/layout/balance1"/>
    <dgm:cxn modelId="{EE9DC99D-4890-4CB9-A5A4-940D6FA2A269}" type="presParOf" srcId="{3BB34E85-8234-4333-9866-45BB2951EA3A}" destId="{94FE3F96-EDC2-47FC-8878-D142D8729DB4}" srcOrd="2" destOrd="0" presId="urn:microsoft.com/office/officeart/2005/8/layout/balance1"/>
    <dgm:cxn modelId="{3D12022B-43D2-4728-9987-2E38F036A859}" type="presParOf" srcId="{3BB34E85-8234-4333-9866-45BB2951EA3A}" destId="{6B48B52D-7B67-4192-8028-C9FCA9ABE4F5}" srcOrd="3" destOrd="0" presId="urn:microsoft.com/office/officeart/2005/8/layout/balance1"/>
    <dgm:cxn modelId="{412C08DA-9DD0-45A4-94B3-C56CCE78CAB1}" type="presParOf" srcId="{3BB34E85-8234-4333-9866-45BB2951EA3A}" destId="{1D5118AC-9134-490E-AD47-4ABBD1BCB071}" srcOrd="4" destOrd="0" presId="urn:microsoft.com/office/officeart/2005/8/layout/balance1"/>
    <dgm:cxn modelId="{4E785877-04F4-4E17-850B-8B99C6643900}" type="presParOf" srcId="{3BB34E85-8234-4333-9866-45BB2951EA3A}" destId="{8D247449-5540-462C-84B0-48A473314D12}" srcOrd="5" destOrd="0" presId="urn:microsoft.com/office/officeart/2005/8/layout/balance1"/>
    <dgm:cxn modelId="{FF5B8E44-3E76-4899-9402-A5EF4399B8BE}" type="presParOf" srcId="{3BB34E85-8234-4333-9866-45BB2951EA3A}" destId="{50CF8C47-7254-4D6C-845A-A28CD910EF52}" srcOrd="6" destOrd="0" presId="urn:microsoft.com/office/officeart/2005/8/layout/balance1"/>
    <dgm:cxn modelId="{E4A49C2F-8C41-491E-98E6-70920FF9F460}" type="presParOf" srcId="{3BB34E85-8234-4333-9866-45BB2951EA3A}" destId="{6C5FF9E5-52EF-4D33-9AD7-272EAE2ACDCD}" srcOrd="7" destOrd="0" presId="urn:microsoft.com/office/officeart/2005/8/layout/balance1"/>
    <dgm:cxn modelId="{970305CC-2974-4F0E-904E-FF77866D8E0D}" type="presParOf" srcId="{3BB34E85-8234-4333-9866-45BB2951EA3A}" destId="{4640ED5F-8C3F-452A-9985-CB96FAC69217}" srcOrd="8" destOrd="0" presId="urn:microsoft.com/office/officeart/2005/8/layout/balance1"/>
    <dgm:cxn modelId="{A064CE46-7AFA-4212-8CD4-FA075D6F276F}" type="presParOf" srcId="{3BB34E85-8234-4333-9866-45BB2951EA3A}" destId="{9346284E-64A6-4BEB-9DAE-986ECF411E5E}" srcOrd="9" destOrd="0" presId="urn:microsoft.com/office/officeart/2005/8/layout/balance1"/>
    <dgm:cxn modelId="{A590FB38-EFE9-4FA9-8A1A-4BF46D714027}" type="presParOf" srcId="{3BB34E85-8234-4333-9866-45BB2951EA3A}" destId="{F2453F24-E7E5-4300-88B9-B56B1B73D572}"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677A3-4A9D-4FF8-95E8-486B188D350B}" type="doc">
      <dgm:prSet loTypeId="urn:microsoft.com/office/officeart/2005/8/layout/hProcess9" loCatId="process" qsTypeId="urn:microsoft.com/office/officeart/2005/8/quickstyle/simple1" qsCatId="simple" csTypeId="urn:microsoft.com/office/officeart/2005/8/colors/colorful4" csCatId="colorful" phldr="1"/>
      <dgm:spPr/>
    </dgm:pt>
    <dgm:pt modelId="{EE78456A-137E-48E9-BAD9-65D90AEFED4B}">
      <dgm:prSet phldrT="[Text]" custT="1"/>
      <dgm:spPr/>
      <dgm:t>
        <a:bodyPr/>
        <a:lstStyle/>
        <a:p>
          <a:endParaRPr lang="en-US" sz="1000" dirty="0"/>
        </a:p>
      </dgm:t>
    </dgm:pt>
    <dgm:pt modelId="{BD929CED-04EB-43C6-8364-DD133B4FA778}" type="parTrans" cxnId="{EDFD7C7A-44C1-482C-A3C6-C6BEA9AA921E}">
      <dgm:prSet/>
      <dgm:spPr/>
      <dgm:t>
        <a:bodyPr/>
        <a:lstStyle/>
        <a:p>
          <a:endParaRPr lang="en-US"/>
        </a:p>
      </dgm:t>
    </dgm:pt>
    <dgm:pt modelId="{0C0E4C97-56EB-41EF-87E6-24D471353D89}" type="sibTrans" cxnId="{EDFD7C7A-44C1-482C-A3C6-C6BEA9AA921E}">
      <dgm:prSet/>
      <dgm:spPr/>
      <dgm:t>
        <a:bodyPr/>
        <a:lstStyle/>
        <a:p>
          <a:endParaRPr lang="en-US"/>
        </a:p>
      </dgm:t>
    </dgm:pt>
    <dgm:pt modelId="{0AE7ED3A-786B-460E-85FB-2643DC5DB8A6}">
      <dgm:prSet phldrT="[Text]"/>
      <dgm:spPr/>
      <dgm:t>
        <a:bodyPr/>
        <a:lstStyle/>
        <a:p>
          <a:r>
            <a:rPr lang="en-US" b="1" dirty="0"/>
            <a:t>Stage 2</a:t>
          </a:r>
          <a:r>
            <a:rPr lang="en-US" dirty="0"/>
            <a:t>:</a:t>
          </a:r>
        </a:p>
        <a:p>
          <a:r>
            <a:rPr lang="en-US" dirty="0"/>
            <a:t>  PAC Fee Setting Hearing &amp; Initial Public Review</a:t>
          </a:r>
        </a:p>
      </dgm:t>
    </dgm:pt>
    <dgm:pt modelId="{BB2E6BC5-2A8A-494F-B08B-073F2F18060E}" type="parTrans" cxnId="{DFD68C93-7AF0-4B68-9572-354D80A89DBF}">
      <dgm:prSet/>
      <dgm:spPr/>
      <dgm:t>
        <a:bodyPr/>
        <a:lstStyle/>
        <a:p>
          <a:endParaRPr lang="en-US"/>
        </a:p>
      </dgm:t>
    </dgm:pt>
    <dgm:pt modelId="{48195002-5F73-43F5-8280-4B5053420B15}" type="sibTrans" cxnId="{DFD68C93-7AF0-4B68-9572-354D80A89DBF}">
      <dgm:prSet/>
      <dgm:spPr/>
      <dgm:t>
        <a:bodyPr/>
        <a:lstStyle/>
        <a:p>
          <a:endParaRPr lang="en-US"/>
        </a:p>
      </dgm:t>
    </dgm:pt>
    <dgm:pt modelId="{2C19BAD3-E44F-4EF2-9009-513EBED60B39}">
      <dgm:prSet phldrT="[Text]"/>
      <dgm:spPr/>
      <dgm:t>
        <a:bodyPr/>
        <a:lstStyle/>
        <a:p>
          <a:r>
            <a:rPr lang="en-US" b="1" dirty="0"/>
            <a:t>Stage 3</a:t>
          </a:r>
          <a:r>
            <a:rPr lang="en-US" dirty="0"/>
            <a:t>:  </a:t>
          </a:r>
        </a:p>
        <a:p>
          <a:r>
            <a:rPr lang="en-US" dirty="0"/>
            <a:t>Notice of Proposed Rulemaking</a:t>
          </a:r>
        </a:p>
      </dgm:t>
    </dgm:pt>
    <dgm:pt modelId="{8336C263-41BA-406C-A5AD-32F764CA0099}" type="parTrans" cxnId="{69FF236D-EF98-43E7-9CB3-FE114680BD92}">
      <dgm:prSet/>
      <dgm:spPr/>
      <dgm:t>
        <a:bodyPr/>
        <a:lstStyle/>
        <a:p>
          <a:endParaRPr lang="en-US"/>
        </a:p>
      </dgm:t>
    </dgm:pt>
    <dgm:pt modelId="{B9A92791-3050-4A24-A3EB-EF01C255DD74}" type="sibTrans" cxnId="{69FF236D-EF98-43E7-9CB3-FE114680BD92}">
      <dgm:prSet/>
      <dgm:spPr/>
      <dgm:t>
        <a:bodyPr/>
        <a:lstStyle/>
        <a:p>
          <a:endParaRPr lang="en-US"/>
        </a:p>
      </dgm:t>
    </dgm:pt>
    <dgm:pt modelId="{619BC5CE-AA0D-4CE0-82F1-33C806BC215D}">
      <dgm:prSet phldrT="[Text]"/>
      <dgm:spPr/>
      <dgm:t>
        <a:bodyPr/>
        <a:lstStyle/>
        <a:p>
          <a:r>
            <a:rPr lang="en-US" b="1" dirty="0"/>
            <a:t>Stage 4:</a:t>
          </a:r>
          <a:r>
            <a:rPr lang="en-US" dirty="0"/>
            <a:t>  </a:t>
          </a:r>
        </a:p>
        <a:p>
          <a:r>
            <a:rPr lang="en-US" dirty="0"/>
            <a:t>Public Comment Period</a:t>
          </a:r>
        </a:p>
      </dgm:t>
    </dgm:pt>
    <dgm:pt modelId="{6E687412-D703-49EE-A47E-1051BC2527B6}" type="parTrans" cxnId="{D6CAD4CA-80AA-4500-85B5-4B1E2F5ACB7B}">
      <dgm:prSet/>
      <dgm:spPr/>
      <dgm:t>
        <a:bodyPr/>
        <a:lstStyle/>
        <a:p>
          <a:endParaRPr lang="en-US"/>
        </a:p>
      </dgm:t>
    </dgm:pt>
    <dgm:pt modelId="{DC5FAB7A-8E48-4E2A-BDF9-DA8E74737635}" type="sibTrans" cxnId="{D6CAD4CA-80AA-4500-85B5-4B1E2F5ACB7B}">
      <dgm:prSet/>
      <dgm:spPr/>
      <dgm:t>
        <a:bodyPr/>
        <a:lstStyle/>
        <a:p>
          <a:endParaRPr lang="en-US"/>
        </a:p>
      </dgm:t>
    </dgm:pt>
    <dgm:pt modelId="{928F5F6F-7B35-4AAF-8CFB-13B20A5C1C5C}">
      <dgm:prSet phldrT="[Text]"/>
      <dgm:spPr/>
      <dgm:t>
        <a:bodyPr/>
        <a:lstStyle/>
        <a:p>
          <a:r>
            <a:rPr lang="en-US" b="1" dirty="0">
              <a:solidFill>
                <a:schemeClr val="tx1"/>
              </a:solidFill>
            </a:rPr>
            <a:t>Stage 5:  </a:t>
          </a:r>
        </a:p>
        <a:p>
          <a:r>
            <a:rPr lang="en-US" dirty="0">
              <a:solidFill>
                <a:schemeClr val="tx1"/>
              </a:solidFill>
            </a:rPr>
            <a:t>Final Rulemaking</a:t>
          </a:r>
        </a:p>
      </dgm:t>
    </dgm:pt>
    <dgm:pt modelId="{D44944A4-35B8-42D1-AE01-D321CE663753}" type="parTrans" cxnId="{BC761494-1483-4A42-82B2-7BC3A0D0E3C0}">
      <dgm:prSet/>
      <dgm:spPr/>
      <dgm:t>
        <a:bodyPr/>
        <a:lstStyle/>
        <a:p>
          <a:endParaRPr lang="en-US"/>
        </a:p>
      </dgm:t>
    </dgm:pt>
    <dgm:pt modelId="{BAB4C477-B582-459D-8CB3-F5844578E266}" type="sibTrans" cxnId="{BC761494-1483-4A42-82B2-7BC3A0D0E3C0}">
      <dgm:prSet/>
      <dgm:spPr/>
      <dgm:t>
        <a:bodyPr/>
        <a:lstStyle/>
        <a:p>
          <a:endParaRPr lang="en-US"/>
        </a:p>
      </dgm:t>
    </dgm:pt>
    <dgm:pt modelId="{756BC6E1-63AF-4771-82DB-13C0B02B6F59}">
      <dgm:prSet phldrT="[Text]"/>
      <dgm:spPr/>
      <dgm:t>
        <a:bodyPr/>
        <a:lstStyle/>
        <a:p>
          <a:r>
            <a:rPr lang="en-US" b="1" dirty="0">
              <a:solidFill>
                <a:schemeClr val="tx1"/>
              </a:solidFill>
            </a:rPr>
            <a:t>Stage 6:</a:t>
          </a:r>
          <a:r>
            <a:rPr lang="en-US" dirty="0">
              <a:solidFill>
                <a:schemeClr val="tx1"/>
              </a:solidFill>
            </a:rPr>
            <a:t>  </a:t>
          </a:r>
        </a:p>
        <a:p>
          <a:r>
            <a:rPr lang="en-US" dirty="0">
              <a:solidFill>
                <a:schemeClr val="tx1"/>
              </a:solidFill>
            </a:rPr>
            <a:t>Congressional Comment Period</a:t>
          </a:r>
        </a:p>
      </dgm:t>
    </dgm:pt>
    <dgm:pt modelId="{5B313C9A-0810-465E-B0AC-D8DF29A00D1A}" type="parTrans" cxnId="{DF5AEFB9-FF56-433A-8103-26A88929665B}">
      <dgm:prSet/>
      <dgm:spPr/>
      <dgm:t>
        <a:bodyPr/>
        <a:lstStyle/>
        <a:p>
          <a:endParaRPr lang="en-US"/>
        </a:p>
      </dgm:t>
    </dgm:pt>
    <dgm:pt modelId="{4B9B8147-05F6-4EEF-9182-5893DE912CFF}" type="sibTrans" cxnId="{DF5AEFB9-FF56-433A-8103-26A88929665B}">
      <dgm:prSet/>
      <dgm:spPr/>
      <dgm:t>
        <a:bodyPr/>
        <a:lstStyle/>
        <a:p>
          <a:endParaRPr lang="en-US"/>
        </a:p>
      </dgm:t>
    </dgm:pt>
    <dgm:pt modelId="{2501342A-DB64-4FE3-8A10-657B0EB8C0AE}" type="pres">
      <dgm:prSet presAssocID="{4BF677A3-4A9D-4FF8-95E8-486B188D350B}" presName="CompostProcess" presStyleCnt="0">
        <dgm:presLayoutVars>
          <dgm:dir/>
          <dgm:resizeHandles val="exact"/>
        </dgm:presLayoutVars>
      </dgm:prSet>
      <dgm:spPr/>
    </dgm:pt>
    <dgm:pt modelId="{AD3B9595-1BC1-44EC-9CF7-E631374CAEB6}" type="pres">
      <dgm:prSet presAssocID="{4BF677A3-4A9D-4FF8-95E8-486B188D350B}" presName="arrow" presStyleLbl="bgShp" presStyleIdx="0" presStyleCnt="1" custScaleX="117647" custLinFactNeighborY="-394"/>
      <dgm:spPr>
        <a:solidFill>
          <a:schemeClr val="bg1">
            <a:lumMod val="95000"/>
          </a:schemeClr>
        </a:solidFill>
      </dgm:spPr>
    </dgm:pt>
    <dgm:pt modelId="{62EC1D08-1BEC-4F8A-932E-9DCCC97C81B1}" type="pres">
      <dgm:prSet presAssocID="{4BF677A3-4A9D-4FF8-95E8-486B188D350B}" presName="linearProcess" presStyleCnt="0"/>
      <dgm:spPr/>
    </dgm:pt>
    <dgm:pt modelId="{036BBCE4-ED18-4C03-9511-9BCD3C89AAA7}" type="pres">
      <dgm:prSet presAssocID="{EE78456A-137E-48E9-BAD9-65D90AEFED4B}" presName="textNode" presStyleLbl="node1" presStyleIdx="0" presStyleCnt="6" custScaleY="109091">
        <dgm:presLayoutVars>
          <dgm:bulletEnabled val="1"/>
        </dgm:presLayoutVars>
      </dgm:prSet>
      <dgm:spPr/>
    </dgm:pt>
    <dgm:pt modelId="{BDD34A09-FE17-4DA9-BB32-9B67BB97007A}" type="pres">
      <dgm:prSet presAssocID="{0C0E4C97-56EB-41EF-87E6-24D471353D89}" presName="sibTrans" presStyleCnt="0"/>
      <dgm:spPr/>
    </dgm:pt>
    <dgm:pt modelId="{181C1E4E-EB38-4E0B-BF5B-4003CA27F207}" type="pres">
      <dgm:prSet presAssocID="{0AE7ED3A-786B-460E-85FB-2643DC5DB8A6}" presName="textNode" presStyleLbl="node1" presStyleIdx="1" presStyleCnt="6" custScaleY="109091">
        <dgm:presLayoutVars>
          <dgm:bulletEnabled val="1"/>
        </dgm:presLayoutVars>
      </dgm:prSet>
      <dgm:spPr/>
    </dgm:pt>
    <dgm:pt modelId="{D21CF30F-257D-4653-BD61-B057DA42032F}" type="pres">
      <dgm:prSet presAssocID="{48195002-5F73-43F5-8280-4B5053420B15}" presName="sibTrans" presStyleCnt="0"/>
      <dgm:spPr/>
    </dgm:pt>
    <dgm:pt modelId="{98E221EE-64CD-438E-863B-83562E73EE9C}" type="pres">
      <dgm:prSet presAssocID="{2C19BAD3-E44F-4EF2-9009-513EBED60B39}" presName="textNode" presStyleLbl="node1" presStyleIdx="2" presStyleCnt="6" custScaleY="109091">
        <dgm:presLayoutVars>
          <dgm:bulletEnabled val="1"/>
        </dgm:presLayoutVars>
      </dgm:prSet>
      <dgm:spPr/>
    </dgm:pt>
    <dgm:pt modelId="{15F45777-7A28-4865-B440-84039C51F504}" type="pres">
      <dgm:prSet presAssocID="{B9A92791-3050-4A24-A3EB-EF01C255DD74}" presName="sibTrans" presStyleCnt="0"/>
      <dgm:spPr/>
    </dgm:pt>
    <dgm:pt modelId="{0CDE73CC-0944-4275-833C-55CE95233E00}" type="pres">
      <dgm:prSet presAssocID="{619BC5CE-AA0D-4CE0-82F1-33C806BC215D}" presName="textNode" presStyleLbl="node1" presStyleIdx="3" presStyleCnt="6" custScaleY="109091">
        <dgm:presLayoutVars>
          <dgm:bulletEnabled val="1"/>
        </dgm:presLayoutVars>
      </dgm:prSet>
      <dgm:spPr/>
    </dgm:pt>
    <dgm:pt modelId="{8EF956B6-C4D6-459B-930F-2A4B94EE00BC}" type="pres">
      <dgm:prSet presAssocID="{DC5FAB7A-8E48-4E2A-BDF9-DA8E74737635}" presName="sibTrans" presStyleCnt="0"/>
      <dgm:spPr/>
    </dgm:pt>
    <dgm:pt modelId="{18FC9721-1952-4576-9BEC-C5F978AF8F5D}" type="pres">
      <dgm:prSet presAssocID="{928F5F6F-7B35-4AAF-8CFB-13B20A5C1C5C}" presName="textNode" presStyleLbl="node1" presStyleIdx="4" presStyleCnt="6" custScaleY="109091">
        <dgm:presLayoutVars>
          <dgm:bulletEnabled val="1"/>
        </dgm:presLayoutVars>
      </dgm:prSet>
      <dgm:spPr/>
    </dgm:pt>
    <dgm:pt modelId="{86B3A451-C951-4E26-A6D7-8D505182ED3B}" type="pres">
      <dgm:prSet presAssocID="{BAB4C477-B582-459D-8CB3-F5844578E266}" presName="sibTrans" presStyleCnt="0"/>
      <dgm:spPr/>
    </dgm:pt>
    <dgm:pt modelId="{02D508F0-AB60-40BA-A07B-47DD65ECEEE3}" type="pres">
      <dgm:prSet presAssocID="{756BC6E1-63AF-4771-82DB-13C0B02B6F59}" presName="textNode" presStyleLbl="node1" presStyleIdx="5" presStyleCnt="6" custScaleY="109091">
        <dgm:presLayoutVars>
          <dgm:bulletEnabled val="1"/>
        </dgm:presLayoutVars>
      </dgm:prSet>
      <dgm:spPr/>
    </dgm:pt>
  </dgm:ptLst>
  <dgm:cxnLst>
    <dgm:cxn modelId="{21B4210B-89C2-4179-9C24-F9AA0337F1D8}" type="presOf" srcId="{4BF677A3-4A9D-4FF8-95E8-486B188D350B}" destId="{2501342A-DB64-4FE3-8A10-657B0EB8C0AE}" srcOrd="0" destOrd="0" presId="urn:microsoft.com/office/officeart/2005/8/layout/hProcess9"/>
    <dgm:cxn modelId="{174CC60D-EF7E-42CE-BF21-55AA7BCDD87F}" type="presOf" srcId="{2C19BAD3-E44F-4EF2-9009-513EBED60B39}" destId="{98E221EE-64CD-438E-863B-83562E73EE9C}" srcOrd="0" destOrd="0" presId="urn:microsoft.com/office/officeart/2005/8/layout/hProcess9"/>
    <dgm:cxn modelId="{D009941D-AB52-4909-9703-C7294D75F46F}" type="presOf" srcId="{EE78456A-137E-48E9-BAD9-65D90AEFED4B}" destId="{036BBCE4-ED18-4C03-9511-9BCD3C89AAA7}" srcOrd="0" destOrd="0" presId="urn:microsoft.com/office/officeart/2005/8/layout/hProcess9"/>
    <dgm:cxn modelId="{7D0A4E25-6933-449B-B43D-8788AC24F0CA}" type="presOf" srcId="{928F5F6F-7B35-4AAF-8CFB-13B20A5C1C5C}" destId="{18FC9721-1952-4576-9BEC-C5F978AF8F5D}" srcOrd="0" destOrd="0" presId="urn:microsoft.com/office/officeart/2005/8/layout/hProcess9"/>
    <dgm:cxn modelId="{92866263-BCBE-4C25-89FF-61AB9B67F2E7}" type="presOf" srcId="{619BC5CE-AA0D-4CE0-82F1-33C806BC215D}" destId="{0CDE73CC-0944-4275-833C-55CE95233E00}" srcOrd="0" destOrd="0" presId="urn:microsoft.com/office/officeart/2005/8/layout/hProcess9"/>
    <dgm:cxn modelId="{69FF236D-EF98-43E7-9CB3-FE114680BD92}" srcId="{4BF677A3-4A9D-4FF8-95E8-486B188D350B}" destId="{2C19BAD3-E44F-4EF2-9009-513EBED60B39}" srcOrd="2" destOrd="0" parTransId="{8336C263-41BA-406C-A5AD-32F764CA0099}" sibTransId="{B9A92791-3050-4A24-A3EB-EF01C255DD74}"/>
    <dgm:cxn modelId="{EF792D71-6AC0-4D53-A333-E790107E4150}" type="presOf" srcId="{756BC6E1-63AF-4771-82DB-13C0B02B6F59}" destId="{02D508F0-AB60-40BA-A07B-47DD65ECEEE3}" srcOrd="0" destOrd="0" presId="urn:microsoft.com/office/officeart/2005/8/layout/hProcess9"/>
    <dgm:cxn modelId="{EDFD7C7A-44C1-482C-A3C6-C6BEA9AA921E}" srcId="{4BF677A3-4A9D-4FF8-95E8-486B188D350B}" destId="{EE78456A-137E-48E9-BAD9-65D90AEFED4B}" srcOrd="0" destOrd="0" parTransId="{BD929CED-04EB-43C6-8364-DD133B4FA778}" sibTransId="{0C0E4C97-56EB-41EF-87E6-24D471353D89}"/>
    <dgm:cxn modelId="{DFD68C93-7AF0-4B68-9572-354D80A89DBF}" srcId="{4BF677A3-4A9D-4FF8-95E8-486B188D350B}" destId="{0AE7ED3A-786B-460E-85FB-2643DC5DB8A6}" srcOrd="1" destOrd="0" parTransId="{BB2E6BC5-2A8A-494F-B08B-073F2F18060E}" sibTransId="{48195002-5F73-43F5-8280-4B5053420B15}"/>
    <dgm:cxn modelId="{BC761494-1483-4A42-82B2-7BC3A0D0E3C0}" srcId="{4BF677A3-4A9D-4FF8-95E8-486B188D350B}" destId="{928F5F6F-7B35-4AAF-8CFB-13B20A5C1C5C}" srcOrd="4" destOrd="0" parTransId="{D44944A4-35B8-42D1-AE01-D321CE663753}" sibTransId="{BAB4C477-B582-459D-8CB3-F5844578E266}"/>
    <dgm:cxn modelId="{DF5AEFB9-FF56-433A-8103-26A88929665B}" srcId="{4BF677A3-4A9D-4FF8-95E8-486B188D350B}" destId="{756BC6E1-63AF-4771-82DB-13C0B02B6F59}" srcOrd="5" destOrd="0" parTransId="{5B313C9A-0810-465E-B0AC-D8DF29A00D1A}" sibTransId="{4B9B8147-05F6-4EEF-9182-5893DE912CFF}"/>
    <dgm:cxn modelId="{D6CAD4CA-80AA-4500-85B5-4B1E2F5ACB7B}" srcId="{4BF677A3-4A9D-4FF8-95E8-486B188D350B}" destId="{619BC5CE-AA0D-4CE0-82F1-33C806BC215D}" srcOrd="3" destOrd="0" parTransId="{6E687412-D703-49EE-A47E-1051BC2527B6}" sibTransId="{DC5FAB7A-8E48-4E2A-BDF9-DA8E74737635}"/>
    <dgm:cxn modelId="{8B56BDF3-5D49-4A71-A05C-5088763C413E}" type="presOf" srcId="{0AE7ED3A-786B-460E-85FB-2643DC5DB8A6}" destId="{181C1E4E-EB38-4E0B-BF5B-4003CA27F207}" srcOrd="0" destOrd="0" presId="urn:microsoft.com/office/officeart/2005/8/layout/hProcess9"/>
    <dgm:cxn modelId="{EC5394AC-7179-49C7-A6BB-56CE25229BB2}" type="presParOf" srcId="{2501342A-DB64-4FE3-8A10-657B0EB8C0AE}" destId="{AD3B9595-1BC1-44EC-9CF7-E631374CAEB6}" srcOrd="0" destOrd="0" presId="urn:microsoft.com/office/officeart/2005/8/layout/hProcess9"/>
    <dgm:cxn modelId="{41663928-7CCE-47E7-ACB5-3D515ADB3E9F}" type="presParOf" srcId="{2501342A-DB64-4FE3-8A10-657B0EB8C0AE}" destId="{62EC1D08-1BEC-4F8A-932E-9DCCC97C81B1}" srcOrd="1" destOrd="0" presId="urn:microsoft.com/office/officeart/2005/8/layout/hProcess9"/>
    <dgm:cxn modelId="{69D84C58-456F-4680-A73D-D0DB14022A5A}" type="presParOf" srcId="{62EC1D08-1BEC-4F8A-932E-9DCCC97C81B1}" destId="{036BBCE4-ED18-4C03-9511-9BCD3C89AAA7}" srcOrd="0" destOrd="0" presId="urn:microsoft.com/office/officeart/2005/8/layout/hProcess9"/>
    <dgm:cxn modelId="{5AABE289-3C16-4B21-A319-619D0ACAB35B}" type="presParOf" srcId="{62EC1D08-1BEC-4F8A-932E-9DCCC97C81B1}" destId="{BDD34A09-FE17-4DA9-BB32-9B67BB97007A}" srcOrd="1" destOrd="0" presId="urn:microsoft.com/office/officeart/2005/8/layout/hProcess9"/>
    <dgm:cxn modelId="{37F20EE9-074B-4407-8C89-4F503B29996F}" type="presParOf" srcId="{62EC1D08-1BEC-4F8A-932E-9DCCC97C81B1}" destId="{181C1E4E-EB38-4E0B-BF5B-4003CA27F207}" srcOrd="2" destOrd="0" presId="urn:microsoft.com/office/officeart/2005/8/layout/hProcess9"/>
    <dgm:cxn modelId="{56B08E07-2938-4209-A2C0-E0F8774A453A}" type="presParOf" srcId="{62EC1D08-1BEC-4F8A-932E-9DCCC97C81B1}" destId="{D21CF30F-257D-4653-BD61-B057DA42032F}" srcOrd="3" destOrd="0" presId="urn:microsoft.com/office/officeart/2005/8/layout/hProcess9"/>
    <dgm:cxn modelId="{BFAFFE44-F5DD-43E3-B580-C0CAF23F981B}" type="presParOf" srcId="{62EC1D08-1BEC-4F8A-932E-9DCCC97C81B1}" destId="{98E221EE-64CD-438E-863B-83562E73EE9C}" srcOrd="4" destOrd="0" presId="urn:microsoft.com/office/officeart/2005/8/layout/hProcess9"/>
    <dgm:cxn modelId="{A728B8FB-2EC2-4489-81E4-B7F92E8757EE}" type="presParOf" srcId="{62EC1D08-1BEC-4F8A-932E-9DCCC97C81B1}" destId="{15F45777-7A28-4865-B440-84039C51F504}" srcOrd="5" destOrd="0" presId="urn:microsoft.com/office/officeart/2005/8/layout/hProcess9"/>
    <dgm:cxn modelId="{46748604-82DC-4902-8310-226A13964D5F}" type="presParOf" srcId="{62EC1D08-1BEC-4F8A-932E-9DCCC97C81B1}" destId="{0CDE73CC-0944-4275-833C-55CE95233E00}" srcOrd="6" destOrd="0" presId="urn:microsoft.com/office/officeart/2005/8/layout/hProcess9"/>
    <dgm:cxn modelId="{5176F537-802B-4917-A75A-A1EF00F424F8}" type="presParOf" srcId="{62EC1D08-1BEC-4F8A-932E-9DCCC97C81B1}" destId="{8EF956B6-C4D6-459B-930F-2A4B94EE00BC}" srcOrd="7" destOrd="0" presId="urn:microsoft.com/office/officeart/2005/8/layout/hProcess9"/>
    <dgm:cxn modelId="{EEFF40CB-E75C-4552-907B-1ED58FCC9086}" type="presParOf" srcId="{62EC1D08-1BEC-4F8A-932E-9DCCC97C81B1}" destId="{18FC9721-1952-4576-9BEC-C5F978AF8F5D}" srcOrd="8" destOrd="0" presId="urn:microsoft.com/office/officeart/2005/8/layout/hProcess9"/>
    <dgm:cxn modelId="{96A968F8-0865-4C4E-8329-C8F65FA0D244}" type="presParOf" srcId="{62EC1D08-1BEC-4F8A-932E-9DCCC97C81B1}" destId="{86B3A451-C951-4E26-A6D7-8D505182ED3B}" srcOrd="9" destOrd="0" presId="urn:microsoft.com/office/officeart/2005/8/layout/hProcess9"/>
    <dgm:cxn modelId="{E63B5C63-067B-47B8-9706-1F5B699608AB}" type="presParOf" srcId="{62EC1D08-1BEC-4F8A-932E-9DCCC97C81B1}" destId="{02D508F0-AB60-40BA-A07B-47DD65ECEEE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677A3-4A9D-4FF8-95E8-486B188D350B}" type="doc">
      <dgm:prSet loTypeId="urn:microsoft.com/office/officeart/2005/8/layout/hProcess9" loCatId="process" qsTypeId="urn:microsoft.com/office/officeart/2005/8/quickstyle/simple1" qsCatId="simple" csTypeId="urn:microsoft.com/office/officeart/2005/8/colors/colorful4" csCatId="colorful" phldr="1"/>
      <dgm:spPr/>
    </dgm:pt>
    <dgm:pt modelId="{EE78456A-137E-48E9-BAD9-65D90AEFED4B}">
      <dgm:prSet phldrT="[Text]" custT="1"/>
      <dgm:spPr>
        <a:xfrm>
          <a:off x="2184" y="583617"/>
          <a:ext cx="1271623" cy="903667"/>
        </a:xfrm>
        <a:prstGeom prst="roundRect">
          <a:avLst/>
        </a:prstGeom>
        <a:solidFill>
          <a:srgbClr val="671E7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endParaRPr lang="en-US" sz="1000" dirty="0">
            <a:solidFill>
              <a:sysClr val="window" lastClr="FFFFFF"/>
            </a:solidFill>
            <a:latin typeface="Segoe UI"/>
            <a:ea typeface="+mn-ea"/>
            <a:cs typeface="+mn-cs"/>
          </a:endParaRPr>
        </a:p>
      </dgm:t>
    </dgm:pt>
    <dgm:pt modelId="{BD929CED-04EB-43C6-8364-DD133B4FA778}" type="parTrans" cxnId="{EDFD7C7A-44C1-482C-A3C6-C6BEA9AA921E}">
      <dgm:prSet/>
      <dgm:spPr/>
      <dgm:t>
        <a:bodyPr/>
        <a:lstStyle/>
        <a:p>
          <a:endParaRPr lang="en-US"/>
        </a:p>
      </dgm:t>
    </dgm:pt>
    <dgm:pt modelId="{0C0E4C97-56EB-41EF-87E6-24D471353D89}" type="sibTrans" cxnId="{EDFD7C7A-44C1-482C-A3C6-C6BEA9AA921E}">
      <dgm:prSet/>
      <dgm:spPr/>
      <dgm:t>
        <a:bodyPr/>
        <a:lstStyle/>
        <a:p>
          <a:endParaRPr lang="en-US"/>
        </a:p>
      </dgm:t>
    </dgm:pt>
    <dgm:pt modelId="{0AE7ED3A-786B-460E-85FB-2643DC5DB8A6}">
      <dgm:prSet phldrT="[Text]"/>
      <dgm:spPr>
        <a:xfrm>
          <a:off x="1337388" y="583617"/>
          <a:ext cx="1271623" cy="903667"/>
        </a:xfrm>
        <a:prstGeom prst="roundRect">
          <a:avLst/>
        </a:prstGeom>
        <a:solidFill>
          <a:srgbClr val="671E75">
            <a:hueOff val="-1171934"/>
            <a:satOff val="-1458"/>
            <a:lumOff val="4941"/>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Segoe UI"/>
              <a:ea typeface="+mn-ea"/>
              <a:cs typeface="+mn-cs"/>
            </a:rPr>
            <a:t>Stage 2</a:t>
          </a:r>
          <a:r>
            <a:rPr lang="en-US" dirty="0">
              <a:solidFill>
                <a:sysClr val="window" lastClr="FFFFFF"/>
              </a:solidFill>
              <a:latin typeface="Segoe UI"/>
              <a:ea typeface="+mn-ea"/>
              <a:cs typeface="+mn-cs"/>
            </a:rPr>
            <a:t>:</a:t>
          </a:r>
        </a:p>
        <a:p>
          <a:pPr>
            <a:buNone/>
          </a:pPr>
          <a:r>
            <a:rPr lang="en-US" dirty="0">
              <a:solidFill>
                <a:sysClr val="window" lastClr="FFFFFF"/>
              </a:solidFill>
              <a:latin typeface="Segoe UI"/>
              <a:ea typeface="+mn-ea"/>
              <a:cs typeface="+mn-cs"/>
            </a:rPr>
            <a:t>  PAC Fee Setting Hearing &amp; Initial Public Review</a:t>
          </a:r>
        </a:p>
      </dgm:t>
    </dgm:pt>
    <dgm:pt modelId="{BB2E6BC5-2A8A-494F-B08B-073F2F18060E}" type="parTrans" cxnId="{DFD68C93-7AF0-4B68-9572-354D80A89DBF}">
      <dgm:prSet/>
      <dgm:spPr/>
      <dgm:t>
        <a:bodyPr/>
        <a:lstStyle/>
        <a:p>
          <a:endParaRPr lang="en-US"/>
        </a:p>
      </dgm:t>
    </dgm:pt>
    <dgm:pt modelId="{48195002-5F73-43F5-8280-4B5053420B15}" type="sibTrans" cxnId="{DFD68C93-7AF0-4B68-9572-354D80A89DBF}">
      <dgm:prSet/>
      <dgm:spPr/>
      <dgm:t>
        <a:bodyPr/>
        <a:lstStyle/>
        <a:p>
          <a:endParaRPr lang="en-US"/>
        </a:p>
      </dgm:t>
    </dgm:pt>
    <dgm:pt modelId="{2C19BAD3-E44F-4EF2-9009-513EBED60B39}">
      <dgm:prSet phldrT="[Text]"/>
      <dgm:spPr>
        <a:xfrm>
          <a:off x="2672593" y="583617"/>
          <a:ext cx="1271623" cy="903667"/>
        </a:xfrm>
        <a:prstGeom prst="roundRect">
          <a:avLst/>
        </a:prstGeom>
        <a:solidFill>
          <a:srgbClr val="671E75">
            <a:hueOff val="-2343868"/>
            <a:satOff val="-2916"/>
            <a:lumOff val="9882"/>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Segoe UI"/>
              <a:ea typeface="+mn-ea"/>
              <a:cs typeface="+mn-cs"/>
            </a:rPr>
            <a:t>Stage 3</a:t>
          </a:r>
          <a:r>
            <a:rPr lang="en-US" dirty="0">
              <a:solidFill>
                <a:sysClr val="window" lastClr="FFFFFF"/>
              </a:solidFill>
              <a:latin typeface="Segoe UI"/>
              <a:ea typeface="+mn-ea"/>
              <a:cs typeface="+mn-cs"/>
            </a:rPr>
            <a:t>:  </a:t>
          </a:r>
        </a:p>
        <a:p>
          <a:pPr>
            <a:buNone/>
          </a:pPr>
          <a:r>
            <a:rPr lang="en-US" dirty="0">
              <a:solidFill>
                <a:sysClr val="window" lastClr="FFFFFF"/>
              </a:solidFill>
              <a:latin typeface="Segoe UI"/>
              <a:ea typeface="+mn-ea"/>
              <a:cs typeface="+mn-cs"/>
            </a:rPr>
            <a:t>Notice of Proposed Rulemaking</a:t>
          </a:r>
        </a:p>
      </dgm:t>
    </dgm:pt>
    <dgm:pt modelId="{8336C263-41BA-406C-A5AD-32F764CA0099}" type="parTrans" cxnId="{69FF236D-EF98-43E7-9CB3-FE114680BD92}">
      <dgm:prSet/>
      <dgm:spPr/>
      <dgm:t>
        <a:bodyPr/>
        <a:lstStyle/>
        <a:p>
          <a:endParaRPr lang="en-US"/>
        </a:p>
      </dgm:t>
    </dgm:pt>
    <dgm:pt modelId="{B9A92791-3050-4A24-A3EB-EF01C255DD74}" type="sibTrans" cxnId="{69FF236D-EF98-43E7-9CB3-FE114680BD92}">
      <dgm:prSet/>
      <dgm:spPr/>
      <dgm:t>
        <a:bodyPr/>
        <a:lstStyle/>
        <a:p>
          <a:endParaRPr lang="en-US"/>
        </a:p>
      </dgm:t>
    </dgm:pt>
    <dgm:pt modelId="{619BC5CE-AA0D-4CE0-82F1-33C806BC215D}">
      <dgm:prSet phldrT="[Text]"/>
      <dgm:spPr>
        <a:xfrm>
          <a:off x="4007797" y="583617"/>
          <a:ext cx="1271623" cy="903667"/>
        </a:xfrm>
        <a:prstGeom prst="roundRect">
          <a:avLst/>
        </a:prstGeom>
        <a:solidFill>
          <a:srgbClr val="671E75">
            <a:hueOff val="-3515801"/>
            <a:satOff val="-4373"/>
            <a:lumOff val="14824"/>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Segoe UI"/>
              <a:ea typeface="+mn-ea"/>
              <a:cs typeface="+mn-cs"/>
            </a:rPr>
            <a:t>Stage 4:</a:t>
          </a:r>
          <a:r>
            <a:rPr lang="en-US" dirty="0">
              <a:solidFill>
                <a:sysClr val="window" lastClr="FFFFFF"/>
              </a:solidFill>
              <a:latin typeface="Segoe UI"/>
              <a:ea typeface="+mn-ea"/>
              <a:cs typeface="+mn-cs"/>
            </a:rPr>
            <a:t>  </a:t>
          </a:r>
        </a:p>
        <a:p>
          <a:pPr>
            <a:buNone/>
          </a:pPr>
          <a:r>
            <a:rPr lang="en-US" dirty="0">
              <a:solidFill>
                <a:sysClr val="window" lastClr="FFFFFF"/>
              </a:solidFill>
              <a:latin typeface="Segoe UI"/>
              <a:ea typeface="+mn-ea"/>
              <a:cs typeface="+mn-cs"/>
            </a:rPr>
            <a:t>Public Comment Period</a:t>
          </a:r>
        </a:p>
      </dgm:t>
    </dgm:pt>
    <dgm:pt modelId="{6E687412-D703-49EE-A47E-1051BC2527B6}" type="parTrans" cxnId="{D6CAD4CA-80AA-4500-85B5-4B1E2F5ACB7B}">
      <dgm:prSet/>
      <dgm:spPr/>
      <dgm:t>
        <a:bodyPr/>
        <a:lstStyle/>
        <a:p>
          <a:endParaRPr lang="en-US"/>
        </a:p>
      </dgm:t>
    </dgm:pt>
    <dgm:pt modelId="{DC5FAB7A-8E48-4E2A-BDF9-DA8E74737635}" type="sibTrans" cxnId="{D6CAD4CA-80AA-4500-85B5-4B1E2F5ACB7B}">
      <dgm:prSet/>
      <dgm:spPr/>
      <dgm:t>
        <a:bodyPr/>
        <a:lstStyle/>
        <a:p>
          <a:endParaRPr lang="en-US"/>
        </a:p>
      </dgm:t>
    </dgm:pt>
    <dgm:pt modelId="{928F5F6F-7B35-4AAF-8CFB-13B20A5C1C5C}">
      <dgm:prSet phldrT="[Text]"/>
      <dgm:spPr>
        <a:xfrm>
          <a:off x="5343002" y="583617"/>
          <a:ext cx="1271623" cy="903667"/>
        </a:xfrm>
        <a:prstGeom prst="roundRect">
          <a:avLst/>
        </a:prstGeom>
        <a:solidFill>
          <a:srgbClr val="671E75">
            <a:hueOff val="-4687735"/>
            <a:satOff val="-5831"/>
            <a:lumOff val="1976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chemeClr val="tx1"/>
              </a:solidFill>
              <a:latin typeface="Segoe UI"/>
              <a:ea typeface="+mn-ea"/>
              <a:cs typeface="+mn-cs"/>
            </a:rPr>
            <a:t>Stage 5:  </a:t>
          </a:r>
        </a:p>
        <a:p>
          <a:pPr>
            <a:buNone/>
          </a:pPr>
          <a:r>
            <a:rPr lang="en-US" dirty="0">
              <a:solidFill>
                <a:schemeClr val="tx1"/>
              </a:solidFill>
              <a:latin typeface="Segoe UI"/>
              <a:ea typeface="+mn-ea"/>
              <a:cs typeface="+mn-cs"/>
            </a:rPr>
            <a:t>Final Rulemaking</a:t>
          </a:r>
        </a:p>
      </dgm:t>
    </dgm:pt>
    <dgm:pt modelId="{D44944A4-35B8-42D1-AE01-D321CE663753}" type="parTrans" cxnId="{BC761494-1483-4A42-82B2-7BC3A0D0E3C0}">
      <dgm:prSet/>
      <dgm:spPr/>
      <dgm:t>
        <a:bodyPr/>
        <a:lstStyle/>
        <a:p>
          <a:endParaRPr lang="en-US"/>
        </a:p>
      </dgm:t>
    </dgm:pt>
    <dgm:pt modelId="{BAB4C477-B582-459D-8CB3-F5844578E266}" type="sibTrans" cxnId="{BC761494-1483-4A42-82B2-7BC3A0D0E3C0}">
      <dgm:prSet/>
      <dgm:spPr/>
      <dgm:t>
        <a:bodyPr/>
        <a:lstStyle/>
        <a:p>
          <a:endParaRPr lang="en-US"/>
        </a:p>
      </dgm:t>
    </dgm:pt>
    <dgm:pt modelId="{756BC6E1-63AF-4771-82DB-13C0B02B6F59}">
      <dgm:prSet phldrT="[Text]"/>
      <dgm:spPr>
        <a:xfrm>
          <a:off x="6678206" y="583617"/>
          <a:ext cx="1271623" cy="903667"/>
        </a:xfrm>
        <a:prstGeom prst="roundRect">
          <a:avLst/>
        </a:prstGeom>
        <a:solidFill>
          <a:srgbClr val="671E75">
            <a:hueOff val="-5859669"/>
            <a:satOff val="-7289"/>
            <a:lumOff val="2470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chemeClr val="tx1"/>
              </a:solidFill>
              <a:latin typeface="Segoe UI"/>
              <a:ea typeface="+mn-ea"/>
              <a:cs typeface="+mn-cs"/>
            </a:rPr>
            <a:t>Stage 6:</a:t>
          </a:r>
          <a:r>
            <a:rPr lang="en-US" dirty="0">
              <a:solidFill>
                <a:schemeClr val="tx1"/>
              </a:solidFill>
              <a:latin typeface="Segoe UI"/>
              <a:ea typeface="+mn-ea"/>
              <a:cs typeface="+mn-cs"/>
            </a:rPr>
            <a:t>  </a:t>
          </a:r>
        </a:p>
        <a:p>
          <a:pPr>
            <a:buNone/>
          </a:pPr>
          <a:r>
            <a:rPr lang="en-US" dirty="0">
              <a:solidFill>
                <a:schemeClr val="tx1"/>
              </a:solidFill>
              <a:latin typeface="Segoe UI"/>
              <a:ea typeface="+mn-ea"/>
              <a:cs typeface="+mn-cs"/>
            </a:rPr>
            <a:t>Congressional Comment Period</a:t>
          </a:r>
        </a:p>
      </dgm:t>
    </dgm:pt>
    <dgm:pt modelId="{5B313C9A-0810-465E-B0AC-D8DF29A00D1A}" type="parTrans" cxnId="{DF5AEFB9-FF56-433A-8103-26A88929665B}">
      <dgm:prSet/>
      <dgm:spPr/>
      <dgm:t>
        <a:bodyPr/>
        <a:lstStyle/>
        <a:p>
          <a:endParaRPr lang="en-US"/>
        </a:p>
      </dgm:t>
    </dgm:pt>
    <dgm:pt modelId="{4B9B8147-05F6-4EEF-9182-5893DE912CFF}" type="sibTrans" cxnId="{DF5AEFB9-FF56-433A-8103-26A88929665B}">
      <dgm:prSet/>
      <dgm:spPr/>
      <dgm:t>
        <a:bodyPr/>
        <a:lstStyle/>
        <a:p>
          <a:endParaRPr lang="en-US"/>
        </a:p>
      </dgm:t>
    </dgm:pt>
    <dgm:pt modelId="{2501342A-DB64-4FE3-8A10-657B0EB8C0AE}" type="pres">
      <dgm:prSet presAssocID="{4BF677A3-4A9D-4FF8-95E8-486B188D350B}" presName="CompostProcess" presStyleCnt="0">
        <dgm:presLayoutVars>
          <dgm:dir/>
          <dgm:resizeHandles val="exact"/>
        </dgm:presLayoutVars>
      </dgm:prSet>
      <dgm:spPr/>
    </dgm:pt>
    <dgm:pt modelId="{AD3B9595-1BC1-44EC-9CF7-E631374CAEB6}" type="pres">
      <dgm:prSet presAssocID="{4BF677A3-4A9D-4FF8-95E8-486B188D350B}" presName="arrow" presStyleLbl="bgShp" presStyleIdx="0" presStyleCnt="1" custScaleX="117647" custLinFactNeighborY="-394"/>
      <dgm:spPr>
        <a:xfrm>
          <a:off x="1" y="0"/>
          <a:ext cx="7952010" cy="2070902"/>
        </a:xfrm>
        <a:prstGeom prst="rightArrow">
          <a:avLst/>
        </a:prstGeom>
        <a:solidFill>
          <a:sysClr val="window" lastClr="FFFFFF">
            <a:lumMod val="95000"/>
          </a:sysClr>
        </a:solidFill>
        <a:ln>
          <a:noFill/>
        </a:ln>
        <a:effectLst/>
      </dgm:spPr>
    </dgm:pt>
    <dgm:pt modelId="{62EC1D08-1BEC-4F8A-932E-9DCCC97C81B1}" type="pres">
      <dgm:prSet presAssocID="{4BF677A3-4A9D-4FF8-95E8-486B188D350B}" presName="linearProcess" presStyleCnt="0"/>
      <dgm:spPr/>
    </dgm:pt>
    <dgm:pt modelId="{036BBCE4-ED18-4C03-9511-9BCD3C89AAA7}" type="pres">
      <dgm:prSet presAssocID="{EE78456A-137E-48E9-BAD9-65D90AEFED4B}" presName="textNode" presStyleLbl="node1" presStyleIdx="0" presStyleCnt="6" custScaleY="109091">
        <dgm:presLayoutVars>
          <dgm:bulletEnabled val="1"/>
        </dgm:presLayoutVars>
      </dgm:prSet>
      <dgm:spPr/>
    </dgm:pt>
    <dgm:pt modelId="{BDD34A09-FE17-4DA9-BB32-9B67BB97007A}" type="pres">
      <dgm:prSet presAssocID="{0C0E4C97-56EB-41EF-87E6-24D471353D89}" presName="sibTrans" presStyleCnt="0"/>
      <dgm:spPr/>
    </dgm:pt>
    <dgm:pt modelId="{181C1E4E-EB38-4E0B-BF5B-4003CA27F207}" type="pres">
      <dgm:prSet presAssocID="{0AE7ED3A-786B-460E-85FB-2643DC5DB8A6}" presName="textNode" presStyleLbl="node1" presStyleIdx="1" presStyleCnt="6" custScaleY="109091">
        <dgm:presLayoutVars>
          <dgm:bulletEnabled val="1"/>
        </dgm:presLayoutVars>
      </dgm:prSet>
      <dgm:spPr/>
    </dgm:pt>
    <dgm:pt modelId="{D21CF30F-257D-4653-BD61-B057DA42032F}" type="pres">
      <dgm:prSet presAssocID="{48195002-5F73-43F5-8280-4B5053420B15}" presName="sibTrans" presStyleCnt="0"/>
      <dgm:spPr/>
    </dgm:pt>
    <dgm:pt modelId="{98E221EE-64CD-438E-863B-83562E73EE9C}" type="pres">
      <dgm:prSet presAssocID="{2C19BAD3-E44F-4EF2-9009-513EBED60B39}" presName="textNode" presStyleLbl="node1" presStyleIdx="2" presStyleCnt="6" custScaleY="109091">
        <dgm:presLayoutVars>
          <dgm:bulletEnabled val="1"/>
        </dgm:presLayoutVars>
      </dgm:prSet>
      <dgm:spPr/>
    </dgm:pt>
    <dgm:pt modelId="{15F45777-7A28-4865-B440-84039C51F504}" type="pres">
      <dgm:prSet presAssocID="{B9A92791-3050-4A24-A3EB-EF01C255DD74}" presName="sibTrans" presStyleCnt="0"/>
      <dgm:spPr/>
    </dgm:pt>
    <dgm:pt modelId="{0CDE73CC-0944-4275-833C-55CE95233E00}" type="pres">
      <dgm:prSet presAssocID="{619BC5CE-AA0D-4CE0-82F1-33C806BC215D}" presName="textNode" presStyleLbl="node1" presStyleIdx="3" presStyleCnt="6" custScaleY="109091">
        <dgm:presLayoutVars>
          <dgm:bulletEnabled val="1"/>
        </dgm:presLayoutVars>
      </dgm:prSet>
      <dgm:spPr/>
    </dgm:pt>
    <dgm:pt modelId="{8EF956B6-C4D6-459B-930F-2A4B94EE00BC}" type="pres">
      <dgm:prSet presAssocID="{DC5FAB7A-8E48-4E2A-BDF9-DA8E74737635}" presName="sibTrans" presStyleCnt="0"/>
      <dgm:spPr/>
    </dgm:pt>
    <dgm:pt modelId="{18FC9721-1952-4576-9BEC-C5F978AF8F5D}" type="pres">
      <dgm:prSet presAssocID="{928F5F6F-7B35-4AAF-8CFB-13B20A5C1C5C}" presName="textNode" presStyleLbl="node1" presStyleIdx="4" presStyleCnt="6" custScaleY="109091">
        <dgm:presLayoutVars>
          <dgm:bulletEnabled val="1"/>
        </dgm:presLayoutVars>
      </dgm:prSet>
      <dgm:spPr/>
    </dgm:pt>
    <dgm:pt modelId="{86B3A451-C951-4E26-A6D7-8D505182ED3B}" type="pres">
      <dgm:prSet presAssocID="{BAB4C477-B582-459D-8CB3-F5844578E266}" presName="sibTrans" presStyleCnt="0"/>
      <dgm:spPr/>
    </dgm:pt>
    <dgm:pt modelId="{02D508F0-AB60-40BA-A07B-47DD65ECEEE3}" type="pres">
      <dgm:prSet presAssocID="{756BC6E1-63AF-4771-82DB-13C0B02B6F59}" presName="textNode" presStyleLbl="node1" presStyleIdx="5" presStyleCnt="6" custScaleY="109091">
        <dgm:presLayoutVars>
          <dgm:bulletEnabled val="1"/>
        </dgm:presLayoutVars>
      </dgm:prSet>
      <dgm:spPr/>
    </dgm:pt>
  </dgm:ptLst>
  <dgm:cxnLst>
    <dgm:cxn modelId="{21B4210B-89C2-4179-9C24-F9AA0337F1D8}" type="presOf" srcId="{4BF677A3-4A9D-4FF8-95E8-486B188D350B}" destId="{2501342A-DB64-4FE3-8A10-657B0EB8C0AE}" srcOrd="0" destOrd="0" presId="urn:microsoft.com/office/officeart/2005/8/layout/hProcess9"/>
    <dgm:cxn modelId="{174CC60D-EF7E-42CE-BF21-55AA7BCDD87F}" type="presOf" srcId="{2C19BAD3-E44F-4EF2-9009-513EBED60B39}" destId="{98E221EE-64CD-438E-863B-83562E73EE9C}" srcOrd="0" destOrd="0" presId="urn:microsoft.com/office/officeart/2005/8/layout/hProcess9"/>
    <dgm:cxn modelId="{D009941D-AB52-4909-9703-C7294D75F46F}" type="presOf" srcId="{EE78456A-137E-48E9-BAD9-65D90AEFED4B}" destId="{036BBCE4-ED18-4C03-9511-9BCD3C89AAA7}" srcOrd="0" destOrd="0" presId="urn:microsoft.com/office/officeart/2005/8/layout/hProcess9"/>
    <dgm:cxn modelId="{7D0A4E25-6933-449B-B43D-8788AC24F0CA}" type="presOf" srcId="{928F5F6F-7B35-4AAF-8CFB-13B20A5C1C5C}" destId="{18FC9721-1952-4576-9BEC-C5F978AF8F5D}" srcOrd="0" destOrd="0" presId="urn:microsoft.com/office/officeart/2005/8/layout/hProcess9"/>
    <dgm:cxn modelId="{92866263-BCBE-4C25-89FF-61AB9B67F2E7}" type="presOf" srcId="{619BC5CE-AA0D-4CE0-82F1-33C806BC215D}" destId="{0CDE73CC-0944-4275-833C-55CE95233E00}" srcOrd="0" destOrd="0" presId="urn:microsoft.com/office/officeart/2005/8/layout/hProcess9"/>
    <dgm:cxn modelId="{69FF236D-EF98-43E7-9CB3-FE114680BD92}" srcId="{4BF677A3-4A9D-4FF8-95E8-486B188D350B}" destId="{2C19BAD3-E44F-4EF2-9009-513EBED60B39}" srcOrd="2" destOrd="0" parTransId="{8336C263-41BA-406C-A5AD-32F764CA0099}" sibTransId="{B9A92791-3050-4A24-A3EB-EF01C255DD74}"/>
    <dgm:cxn modelId="{EF792D71-6AC0-4D53-A333-E790107E4150}" type="presOf" srcId="{756BC6E1-63AF-4771-82DB-13C0B02B6F59}" destId="{02D508F0-AB60-40BA-A07B-47DD65ECEEE3}" srcOrd="0" destOrd="0" presId="urn:microsoft.com/office/officeart/2005/8/layout/hProcess9"/>
    <dgm:cxn modelId="{EDFD7C7A-44C1-482C-A3C6-C6BEA9AA921E}" srcId="{4BF677A3-4A9D-4FF8-95E8-486B188D350B}" destId="{EE78456A-137E-48E9-BAD9-65D90AEFED4B}" srcOrd="0" destOrd="0" parTransId="{BD929CED-04EB-43C6-8364-DD133B4FA778}" sibTransId="{0C0E4C97-56EB-41EF-87E6-24D471353D89}"/>
    <dgm:cxn modelId="{DFD68C93-7AF0-4B68-9572-354D80A89DBF}" srcId="{4BF677A3-4A9D-4FF8-95E8-486B188D350B}" destId="{0AE7ED3A-786B-460E-85FB-2643DC5DB8A6}" srcOrd="1" destOrd="0" parTransId="{BB2E6BC5-2A8A-494F-B08B-073F2F18060E}" sibTransId="{48195002-5F73-43F5-8280-4B5053420B15}"/>
    <dgm:cxn modelId="{BC761494-1483-4A42-82B2-7BC3A0D0E3C0}" srcId="{4BF677A3-4A9D-4FF8-95E8-486B188D350B}" destId="{928F5F6F-7B35-4AAF-8CFB-13B20A5C1C5C}" srcOrd="4" destOrd="0" parTransId="{D44944A4-35B8-42D1-AE01-D321CE663753}" sibTransId="{BAB4C477-B582-459D-8CB3-F5844578E266}"/>
    <dgm:cxn modelId="{DF5AEFB9-FF56-433A-8103-26A88929665B}" srcId="{4BF677A3-4A9D-4FF8-95E8-486B188D350B}" destId="{756BC6E1-63AF-4771-82DB-13C0B02B6F59}" srcOrd="5" destOrd="0" parTransId="{5B313C9A-0810-465E-B0AC-D8DF29A00D1A}" sibTransId="{4B9B8147-05F6-4EEF-9182-5893DE912CFF}"/>
    <dgm:cxn modelId="{D6CAD4CA-80AA-4500-85B5-4B1E2F5ACB7B}" srcId="{4BF677A3-4A9D-4FF8-95E8-486B188D350B}" destId="{619BC5CE-AA0D-4CE0-82F1-33C806BC215D}" srcOrd="3" destOrd="0" parTransId="{6E687412-D703-49EE-A47E-1051BC2527B6}" sibTransId="{DC5FAB7A-8E48-4E2A-BDF9-DA8E74737635}"/>
    <dgm:cxn modelId="{8B56BDF3-5D49-4A71-A05C-5088763C413E}" type="presOf" srcId="{0AE7ED3A-786B-460E-85FB-2643DC5DB8A6}" destId="{181C1E4E-EB38-4E0B-BF5B-4003CA27F207}" srcOrd="0" destOrd="0" presId="urn:microsoft.com/office/officeart/2005/8/layout/hProcess9"/>
    <dgm:cxn modelId="{EC5394AC-7179-49C7-A6BB-56CE25229BB2}" type="presParOf" srcId="{2501342A-DB64-4FE3-8A10-657B0EB8C0AE}" destId="{AD3B9595-1BC1-44EC-9CF7-E631374CAEB6}" srcOrd="0" destOrd="0" presId="urn:microsoft.com/office/officeart/2005/8/layout/hProcess9"/>
    <dgm:cxn modelId="{41663928-7CCE-47E7-ACB5-3D515ADB3E9F}" type="presParOf" srcId="{2501342A-DB64-4FE3-8A10-657B0EB8C0AE}" destId="{62EC1D08-1BEC-4F8A-932E-9DCCC97C81B1}" srcOrd="1" destOrd="0" presId="urn:microsoft.com/office/officeart/2005/8/layout/hProcess9"/>
    <dgm:cxn modelId="{69D84C58-456F-4680-A73D-D0DB14022A5A}" type="presParOf" srcId="{62EC1D08-1BEC-4F8A-932E-9DCCC97C81B1}" destId="{036BBCE4-ED18-4C03-9511-9BCD3C89AAA7}" srcOrd="0" destOrd="0" presId="urn:microsoft.com/office/officeart/2005/8/layout/hProcess9"/>
    <dgm:cxn modelId="{5AABE289-3C16-4B21-A319-619D0ACAB35B}" type="presParOf" srcId="{62EC1D08-1BEC-4F8A-932E-9DCCC97C81B1}" destId="{BDD34A09-FE17-4DA9-BB32-9B67BB97007A}" srcOrd="1" destOrd="0" presId="urn:microsoft.com/office/officeart/2005/8/layout/hProcess9"/>
    <dgm:cxn modelId="{37F20EE9-074B-4407-8C89-4F503B29996F}" type="presParOf" srcId="{62EC1D08-1BEC-4F8A-932E-9DCCC97C81B1}" destId="{181C1E4E-EB38-4E0B-BF5B-4003CA27F207}" srcOrd="2" destOrd="0" presId="urn:microsoft.com/office/officeart/2005/8/layout/hProcess9"/>
    <dgm:cxn modelId="{56B08E07-2938-4209-A2C0-E0F8774A453A}" type="presParOf" srcId="{62EC1D08-1BEC-4F8A-932E-9DCCC97C81B1}" destId="{D21CF30F-257D-4653-BD61-B057DA42032F}" srcOrd="3" destOrd="0" presId="urn:microsoft.com/office/officeart/2005/8/layout/hProcess9"/>
    <dgm:cxn modelId="{BFAFFE44-F5DD-43E3-B580-C0CAF23F981B}" type="presParOf" srcId="{62EC1D08-1BEC-4F8A-932E-9DCCC97C81B1}" destId="{98E221EE-64CD-438E-863B-83562E73EE9C}" srcOrd="4" destOrd="0" presId="urn:microsoft.com/office/officeart/2005/8/layout/hProcess9"/>
    <dgm:cxn modelId="{A728B8FB-2EC2-4489-81E4-B7F92E8757EE}" type="presParOf" srcId="{62EC1D08-1BEC-4F8A-932E-9DCCC97C81B1}" destId="{15F45777-7A28-4865-B440-84039C51F504}" srcOrd="5" destOrd="0" presId="urn:microsoft.com/office/officeart/2005/8/layout/hProcess9"/>
    <dgm:cxn modelId="{46748604-82DC-4902-8310-226A13964D5F}" type="presParOf" srcId="{62EC1D08-1BEC-4F8A-932E-9DCCC97C81B1}" destId="{0CDE73CC-0944-4275-833C-55CE95233E00}" srcOrd="6" destOrd="0" presId="urn:microsoft.com/office/officeart/2005/8/layout/hProcess9"/>
    <dgm:cxn modelId="{5176F537-802B-4917-A75A-A1EF00F424F8}" type="presParOf" srcId="{62EC1D08-1BEC-4F8A-932E-9DCCC97C81B1}" destId="{8EF956B6-C4D6-459B-930F-2A4B94EE00BC}" srcOrd="7" destOrd="0" presId="urn:microsoft.com/office/officeart/2005/8/layout/hProcess9"/>
    <dgm:cxn modelId="{EEFF40CB-E75C-4552-907B-1ED58FCC9086}" type="presParOf" srcId="{62EC1D08-1BEC-4F8A-932E-9DCCC97C81B1}" destId="{18FC9721-1952-4576-9BEC-C5F978AF8F5D}" srcOrd="8" destOrd="0" presId="urn:microsoft.com/office/officeart/2005/8/layout/hProcess9"/>
    <dgm:cxn modelId="{96A968F8-0865-4C4E-8329-C8F65FA0D244}" type="presParOf" srcId="{62EC1D08-1BEC-4F8A-932E-9DCCC97C81B1}" destId="{86B3A451-C951-4E26-A6D7-8D505182ED3B}" srcOrd="9" destOrd="0" presId="urn:microsoft.com/office/officeart/2005/8/layout/hProcess9"/>
    <dgm:cxn modelId="{E63B5C63-067B-47B8-9706-1F5B699608AB}" type="presParOf" srcId="{62EC1D08-1BEC-4F8A-932E-9DCCC97C81B1}" destId="{02D508F0-AB60-40BA-A07B-47DD65ECEEE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C518B-69EE-492A-9D92-AE3DD69864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5B57E2-2DBD-478C-9DEE-DEAB3E540D35}">
      <dgm:prSet phldrT="[Text]" custT="1"/>
      <dgm:spPr>
        <a:solidFill>
          <a:srgbClr val="003865"/>
        </a:solidFill>
      </dgm:spPr>
      <dgm:t>
        <a:bodyPr/>
        <a:lstStyle/>
        <a:p>
          <a:r>
            <a:rPr lang="en-US" sz="900" b="1"/>
            <a:t>Activity based historical cost and aggregate cost from budget plans</a:t>
          </a:r>
        </a:p>
      </dgm:t>
    </dgm:pt>
    <dgm:pt modelId="{DF8BE888-6E0B-428B-B3EF-34092CF088AD}" type="parTrans" cxnId="{8862BB33-2C1E-4BEF-B23A-8A715D47022F}">
      <dgm:prSet/>
      <dgm:spPr/>
      <dgm:t>
        <a:bodyPr/>
        <a:lstStyle/>
        <a:p>
          <a:endParaRPr lang="en-US" sz="900" b="1"/>
        </a:p>
      </dgm:t>
    </dgm:pt>
    <dgm:pt modelId="{378C3FC5-B900-4460-9247-797F2FB68DAF}" type="sibTrans" cxnId="{8862BB33-2C1E-4BEF-B23A-8A715D47022F}">
      <dgm:prSet/>
      <dgm:spPr>
        <a:solidFill>
          <a:srgbClr val="A6192E"/>
        </a:solidFill>
      </dgm:spPr>
      <dgm:t>
        <a:bodyPr/>
        <a:lstStyle/>
        <a:p>
          <a:endParaRPr lang="en-US" sz="900" b="1"/>
        </a:p>
      </dgm:t>
    </dgm:pt>
    <dgm:pt modelId="{E6D9021A-1C44-4C68-8764-3860A7AAC51A}">
      <dgm:prSet phldrT="[Text]" custT="1"/>
      <dgm:spPr>
        <a:solidFill>
          <a:srgbClr val="003865"/>
        </a:solidFill>
      </dgm:spPr>
      <dgm:t>
        <a:bodyPr/>
        <a:lstStyle/>
        <a:p>
          <a:r>
            <a:rPr lang="en-US" sz="900" b="1"/>
            <a:t>Initial forecast of fees</a:t>
          </a:r>
        </a:p>
      </dgm:t>
    </dgm:pt>
    <dgm:pt modelId="{BD67E1F8-1EF1-4C7E-BF15-0A402D4268EB}" type="parTrans" cxnId="{E756CC36-D169-4A77-B481-A658E3B003CC}">
      <dgm:prSet/>
      <dgm:spPr/>
      <dgm:t>
        <a:bodyPr/>
        <a:lstStyle/>
        <a:p>
          <a:endParaRPr lang="en-US" sz="900" b="1"/>
        </a:p>
      </dgm:t>
    </dgm:pt>
    <dgm:pt modelId="{D4A7E039-0F82-48D4-BBDC-3E1FA3D82246}" type="sibTrans" cxnId="{E756CC36-D169-4A77-B481-A658E3B003CC}">
      <dgm:prSet/>
      <dgm:spPr/>
      <dgm:t>
        <a:bodyPr/>
        <a:lstStyle/>
        <a:p>
          <a:endParaRPr lang="en-US" sz="900" b="1"/>
        </a:p>
      </dgm:t>
    </dgm:pt>
    <dgm:pt modelId="{5C9B8DB3-4508-4D7C-AF1A-C6B7F8C7A7E9}">
      <dgm:prSet phldrT="[Text]" custT="1"/>
      <dgm:spPr>
        <a:solidFill>
          <a:srgbClr val="003865"/>
        </a:solidFill>
      </dgm:spPr>
      <dgm:t>
        <a:bodyPr/>
        <a:lstStyle/>
        <a:p>
          <a:r>
            <a:rPr lang="en-US" sz="900" b="1"/>
            <a:t>Apply economic elasticity analysis</a:t>
          </a:r>
        </a:p>
      </dgm:t>
    </dgm:pt>
    <dgm:pt modelId="{8B394CC0-BF7D-4BAD-A609-145ADB2EE4EA}" type="parTrans" cxnId="{8A1F29E1-6B83-44D9-8A2D-C3BF002BFF8C}">
      <dgm:prSet/>
      <dgm:spPr/>
      <dgm:t>
        <a:bodyPr/>
        <a:lstStyle/>
        <a:p>
          <a:endParaRPr lang="en-US" sz="900" b="1"/>
        </a:p>
      </dgm:t>
    </dgm:pt>
    <dgm:pt modelId="{C41288B2-832C-4A5B-A7DC-0DE33A1E5A10}" type="sibTrans" cxnId="{8A1F29E1-6B83-44D9-8A2D-C3BF002BFF8C}">
      <dgm:prSet/>
      <dgm:spPr/>
      <dgm:t>
        <a:bodyPr/>
        <a:lstStyle/>
        <a:p>
          <a:endParaRPr lang="en-US" sz="900" b="1"/>
        </a:p>
      </dgm:t>
    </dgm:pt>
    <dgm:pt modelId="{3D2A77E0-BFE1-4A64-A094-A37B7C836026}">
      <dgm:prSet phldrT="[Text]" custT="1"/>
      <dgm:spPr>
        <a:solidFill>
          <a:srgbClr val="003865"/>
        </a:solidFill>
      </dgm:spPr>
      <dgm:t>
        <a:bodyPr/>
        <a:lstStyle/>
        <a:p>
          <a:r>
            <a:rPr lang="en-US" sz="900" b="1"/>
            <a:t>Review and readjust fee rates</a:t>
          </a:r>
        </a:p>
      </dgm:t>
    </dgm:pt>
    <dgm:pt modelId="{0487D78D-F56D-49B5-8F0D-175395FB6B64}" type="parTrans" cxnId="{BF7699B1-856B-40AC-8450-1DC952B8ADE2}">
      <dgm:prSet/>
      <dgm:spPr/>
      <dgm:t>
        <a:bodyPr/>
        <a:lstStyle/>
        <a:p>
          <a:endParaRPr lang="en-US" sz="900" b="1"/>
        </a:p>
      </dgm:t>
    </dgm:pt>
    <dgm:pt modelId="{9C8E56A9-578D-414A-A407-140DAFE5246C}" type="sibTrans" cxnId="{BF7699B1-856B-40AC-8450-1DC952B8ADE2}">
      <dgm:prSet/>
      <dgm:spPr/>
      <dgm:t>
        <a:bodyPr/>
        <a:lstStyle/>
        <a:p>
          <a:endParaRPr lang="en-US" sz="900" b="1"/>
        </a:p>
      </dgm:t>
    </dgm:pt>
    <dgm:pt modelId="{A9225DD0-5BE8-46D8-9494-7C42E579BCFD}">
      <dgm:prSet phldrT="[Text]" custT="1"/>
      <dgm:spPr>
        <a:solidFill>
          <a:srgbClr val="003865"/>
        </a:solidFill>
      </dgm:spPr>
      <dgm:t>
        <a:bodyPr/>
        <a:lstStyle/>
        <a:p>
          <a:r>
            <a:rPr lang="en-US" sz="900" b="1"/>
            <a:t>Forecast total aggregate revenue and refine</a:t>
          </a:r>
        </a:p>
      </dgm:t>
    </dgm:pt>
    <dgm:pt modelId="{BDE36ABC-42E3-4DAB-957D-19D7AD0A3BDE}" type="parTrans" cxnId="{2EB739B7-2AC0-4269-8917-E1C0DED19F43}">
      <dgm:prSet/>
      <dgm:spPr/>
      <dgm:t>
        <a:bodyPr/>
        <a:lstStyle/>
        <a:p>
          <a:endParaRPr lang="en-US" sz="900" b="1"/>
        </a:p>
      </dgm:t>
    </dgm:pt>
    <dgm:pt modelId="{2D05A377-ABF4-4392-9EF1-A21EF3C77F19}" type="sibTrans" cxnId="{2EB739B7-2AC0-4269-8917-E1C0DED19F43}">
      <dgm:prSet/>
      <dgm:spPr/>
      <dgm:t>
        <a:bodyPr/>
        <a:lstStyle/>
        <a:p>
          <a:endParaRPr lang="en-US" sz="900" b="1"/>
        </a:p>
      </dgm:t>
    </dgm:pt>
    <dgm:pt modelId="{120AE08E-BB4F-436C-B5BF-60B59888F213}">
      <dgm:prSet custT="1"/>
      <dgm:spPr>
        <a:solidFill>
          <a:srgbClr val="003865"/>
        </a:solidFill>
      </dgm:spPr>
      <dgm:t>
        <a:bodyPr/>
        <a:lstStyle/>
        <a:p>
          <a:r>
            <a:rPr lang="en-US" sz="900" b="1"/>
            <a:t>+/- for changes to Strategic Priorities, Plans, and Processes</a:t>
          </a:r>
        </a:p>
      </dgm:t>
    </dgm:pt>
    <dgm:pt modelId="{01ABB3FA-3061-4DFD-9431-BC897375B71B}" type="parTrans" cxnId="{0219A9C8-A6E9-4F6D-8303-9816D7932202}">
      <dgm:prSet/>
      <dgm:spPr/>
      <dgm:t>
        <a:bodyPr/>
        <a:lstStyle/>
        <a:p>
          <a:endParaRPr lang="en-US" sz="900" b="1"/>
        </a:p>
      </dgm:t>
    </dgm:pt>
    <dgm:pt modelId="{B84A1496-E502-425A-924B-F0342CC9AC42}" type="sibTrans" cxnId="{0219A9C8-A6E9-4F6D-8303-9816D7932202}">
      <dgm:prSet/>
      <dgm:spPr/>
      <dgm:t>
        <a:bodyPr/>
        <a:lstStyle/>
        <a:p>
          <a:endParaRPr lang="en-US" sz="900" b="1"/>
        </a:p>
      </dgm:t>
    </dgm:pt>
    <dgm:pt modelId="{EE9AC076-6835-41EF-A845-01D6A0867071}">
      <dgm:prSet custT="1"/>
      <dgm:spPr>
        <a:solidFill>
          <a:srgbClr val="003865"/>
        </a:solidFill>
      </dgm:spPr>
      <dgm:t>
        <a:bodyPr/>
        <a:lstStyle/>
        <a:p>
          <a:r>
            <a:rPr lang="en-US" sz="900" b="1"/>
            <a:t>+/- for changes to USPTO production input/output</a:t>
          </a:r>
        </a:p>
      </dgm:t>
    </dgm:pt>
    <dgm:pt modelId="{70BABE59-490A-4905-AA9D-9C1674B863C6}" type="parTrans" cxnId="{116C9B22-8475-4EE7-B3D4-A8B61AF41E95}">
      <dgm:prSet/>
      <dgm:spPr/>
      <dgm:t>
        <a:bodyPr/>
        <a:lstStyle/>
        <a:p>
          <a:endParaRPr lang="en-US" sz="900" b="1"/>
        </a:p>
      </dgm:t>
    </dgm:pt>
    <dgm:pt modelId="{A402893C-926B-448D-9EA7-B7473A61B7CD}" type="sibTrans" cxnId="{116C9B22-8475-4EE7-B3D4-A8B61AF41E95}">
      <dgm:prSet/>
      <dgm:spPr/>
      <dgm:t>
        <a:bodyPr/>
        <a:lstStyle/>
        <a:p>
          <a:endParaRPr lang="en-US" sz="900" b="1"/>
        </a:p>
      </dgm:t>
    </dgm:pt>
    <dgm:pt modelId="{974075F5-BE1F-4F6C-A73F-5F73559CE6CE}">
      <dgm:prSet custT="1"/>
      <dgm:spPr>
        <a:solidFill>
          <a:srgbClr val="003865"/>
        </a:solidFill>
      </dgm:spPr>
      <dgm:t>
        <a:bodyPr/>
        <a:lstStyle/>
        <a:p>
          <a:r>
            <a:rPr lang="en-US" sz="900" b="1"/>
            <a:t>Escalate for prospective aggregate cost</a:t>
          </a:r>
        </a:p>
      </dgm:t>
    </dgm:pt>
    <dgm:pt modelId="{BAA9AAA1-E75B-4C66-A75F-D143A70A47FD}" type="parTrans" cxnId="{2A9FEA2A-7197-4ED9-A9CE-0132953DA011}">
      <dgm:prSet/>
      <dgm:spPr/>
      <dgm:t>
        <a:bodyPr/>
        <a:lstStyle/>
        <a:p>
          <a:endParaRPr lang="en-US" sz="900" b="1"/>
        </a:p>
      </dgm:t>
    </dgm:pt>
    <dgm:pt modelId="{48F85776-9423-4404-BF17-D62401B79F93}" type="sibTrans" cxnId="{2A9FEA2A-7197-4ED9-A9CE-0132953DA011}">
      <dgm:prSet/>
      <dgm:spPr/>
      <dgm:t>
        <a:bodyPr/>
        <a:lstStyle/>
        <a:p>
          <a:endParaRPr lang="en-US" sz="900" b="1"/>
        </a:p>
      </dgm:t>
    </dgm:pt>
    <dgm:pt modelId="{8386E548-037F-4B5C-812D-C51C8CE49017}">
      <dgm:prSet custT="1"/>
      <dgm:spPr>
        <a:solidFill>
          <a:srgbClr val="003865"/>
        </a:solidFill>
      </dgm:spPr>
      <dgm:t>
        <a:bodyPr/>
        <a:lstStyle/>
        <a:p>
          <a:r>
            <a:rPr lang="en-US" sz="900" b="1"/>
            <a:t>Calculate operating reserve needs</a:t>
          </a:r>
        </a:p>
      </dgm:t>
    </dgm:pt>
    <dgm:pt modelId="{84F27616-D764-42A6-B5F3-BA1A05D75D4D}" type="parTrans" cxnId="{2D9C76EE-B906-48EC-818D-67C0CD370C10}">
      <dgm:prSet/>
      <dgm:spPr/>
      <dgm:t>
        <a:bodyPr/>
        <a:lstStyle/>
        <a:p>
          <a:endParaRPr lang="en-US" sz="900" b="1"/>
        </a:p>
      </dgm:t>
    </dgm:pt>
    <dgm:pt modelId="{93B1D214-096C-46FC-B02D-9F475154343F}" type="sibTrans" cxnId="{2D9C76EE-B906-48EC-818D-67C0CD370C10}">
      <dgm:prSet/>
      <dgm:spPr/>
      <dgm:t>
        <a:bodyPr/>
        <a:lstStyle/>
        <a:p>
          <a:endParaRPr lang="en-US" sz="900" b="1"/>
        </a:p>
      </dgm:t>
    </dgm:pt>
    <dgm:pt modelId="{1E2D43BB-F2E4-4FAD-8B60-0FE139862473}">
      <dgm:prSet custT="1"/>
      <dgm:spPr>
        <a:solidFill>
          <a:srgbClr val="003865"/>
        </a:solidFill>
      </dgm:spPr>
      <dgm:t>
        <a:bodyPr/>
        <a:lstStyle/>
        <a:p>
          <a:r>
            <a:rPr lang="en-US" sz="900" b="1"/>
            <a:t>Review economic impact of intellectual property fee changes</a:t>
          </a:r>
        </a:p>
      </dgm:t>
    </dgm:pt>
    <dgm:pt modelId="{697B6F40-7DC9-489A-906F-E2F5311CD172}" type="parTrans" cxnId="{0AEBEA4E-9B6D-4825-9CFE-E1E0DB6569A4}">
      <dgm:prSet/>
      <dgm:spPr/>
      <dgm:t>
        <a:bodyPr/>
        <a:lstStyle/>
        <a:p>
          <a:endParaRPr lang="en-US" sz="900" b="1"/>
        </a:p>
      </dgm:t>
    </dgm:pt>
    <dgm:pt modelId="{F130C54F-6512-47A1-8144-2F2C5750DFA3}" type="sibTrans" cxnId="{0AEBEA4E-9B6D-4825-9CFE-E1E0DB6569A4}">
      <dgm:prSet/>
      <dgm:spPr/>
      <dgm:t>
        <a:bodyPr/>
        <a:lstStyle/>
        <a:p>
          <a:endParaRPr lang="en-US" sz="900" b="1"/>
        </a:p>
      </dgm:t>
    </dgm:pt>
    <dgm:pt modelId="{DDEA707E-19C5-440C-A904-820FD8691F84}">
      <dgm:prSet custT="1"/>
      <dgm:spPr>
        <a:solidFill>
          <a:srgbClr val="003865"/>
        </a:solidFill>
      </dgm:spPr>
      <dgm:t>
        <a:bodyPr/>
        <a:lstStyle/>
        <a:p>
          <a:r>
            <a:rPr lang="en-US" sz="900" b="1"/>
            <a:t>Forecast total aggregate revenue and refine</a:t>
          </a:r>
        </a:p>
      </dgm:t>
    </dgm:pt>
    <dgm:pt modelId="{CC8A0D40-5790-45D5-A7A3-0A914038816F}" type="parTrans" cxnId="{D07D012C-72D6-470F-A7A4-9CB6E009FC47}">
      <dgm:prSet/>
      <dgm:spPr/>
      <dgm:t>
        <a:bodyPr/>
        <a:lstStyle/>
        <a:p>
          <a:endParaRPr lang="en-US" sz="900" b="1"/>
        </a:p>
      </dgm:t>
    </dgm:pt>
    <dgm:pt modelId="{5F8FF8CA-37CC-4419-98A5-8E642F794000}" type="sibTrans" cxnId="{D07D012C-72D6-470F-A7A4-9CB6E009FC47}">
      <dgm:prSet/>
      <dgm:spPr/>
      <dgm:t>
        <a:bodyPr/>
        <a:lstStyle/>
        <a:p>
          <a:endParaRPr lang="en-US" sz="900" b="1"/>
        </a:p>
      </dgm:t>
    </dgm:pt>
    <dgm:pt modelId="{E47A6CCB-F706-45EB-A134-CE5D2B195334}">
      <dgm:prSet custT="1"/>
      <dgm:spPr>
        <a:solidFill>
          <a:srgbClr val="003865"/>
        </a:solidFill>
      </dgm:spPr>
      <dgm:t>
        <a:bodyPr/>
        <a:lstStyle/>
        <a:p>
          <a:r>
            <a:rPr lang="en-US" sz="900" b="1"/>
            <a:t>Review and readjust fee rates</a:t>
          </a:r>
        </a:p>
      </dgm:t>
    </dgm:pt>
    <dgm:pt modelId="{ED17B773-7E4F-41AA-81C7-72ED630A994C}" type="parTrans" cxnId="{1343F4BD-EA5A-4A16-8577-2164DEB02D51}">
      <dgm:prSet/>
      <dgm:spPr/>
      <dgm:t>
        <a:bodyPr/>
        <a:lstStyle/>
        <a:p>
          <a:endParaRPr lang="en-US" sz="900"/>
        </a:p>
      </dgm:t>
    </dgm:pt>
    <dgm:pt modelId="{089E52E5-8FD8-43AE-9C4A-3DDCC02F5E67}" type="sibTrans" cxnId="{1343F4BD-EA5A-4A16-8577-2164DEB02D51}">
      <dgm:prSet/>
      <dgm:spPr/>
      <dgm:t>
        <a:bodyPr/>
        <a:lstStyle/>
        <a:p>
          <a:endParaRPr lang="en-US" sz="900"/>
        </a:p>
      </dgm:t>
    </dgm:pt>
    <dgm:pt modelId="{1E196421-E6CB-4A29-80A2-8CD7C8C114D8}" type="pres">
      <dgm:prSet presAssocID="{D45C518B-69EE-492A-9D92-AE3DD6986423}" presName="Name0" presStyleCnt="0">
        <dgm:presLayoutVars>
          <dgm:dir/>
          <dgm:resizeHandles val="exact"/>
        </dgm:presLayoutVars>
      </dgm:prSet>
      <dgm:spPr/>
    </dgm:pt>
    <dgm:pt modelId="{2D797D62-381F-4111-B235-F3A62176AE4F}" type="pres">
      <dgm:prSet presAssocID="{D45C518B-69EE-492A-9D92-AE3DD6986423}" presName="cycle" presStyleCnt="0"/>
      <dgm:spPr/>
    </dgm:pt>
    <dgm:pt modelId="{04D7C0F2-952F-4F40-A42B-BB0DDC96086E}" type="pres">
      <dgm:prSet presAssocID="{315B57E2-2DBD-478C-9DEE-DEAB3E540D35}" presName="nodeFirstNode" presStyleLbl="node1" presStyleIdx="0" presStyleCnt="12" custScaleX="105444" custScaleY="147085">
        <dgm:presLayoutVars>
          <dgm:bulletEnabled val="1"/>
        </dgm:presLayoutVars>
      </dgm:prSet>
      <dgm:spPr/>
    </dgm:pt>
    <dgm:pt modelId="{E0D6780D-C055-4240-8A49-C71DE0D639B9}" type="pres">
      <dgm:prSet presAssocID="{378C3FC5-B900-4460-9247-797F2FB68DAF}" presName="sibTransFirstNode" presStyleLbl="bgShp" presStyleIdx="0" presStyleCnt="1"/>
      <dgm:spPr/>
    </dgm:pt>
    <dgm:pt modelId="{A14C543E-37C6-4192-995E-BCB327D0E7AB}" type="pres">
      <dgm:prSet presAssocID="{974075F5-BE1F-4F6C-A73F-5F73559CE6CE}" presName="nodeFollowingNodes" presStyleLbl="node1" presStyleIdx="1" presStyleCnt="12" custRadScaleRad="95694" custRadScaleInc="14727">
        <dgm:presLayoutVars>
          <dgm:bulletEnabled val="1"/>
        </dgm:presLayoutVars>
      </dgm:prSet>
      <dgm:spPr/>
    </dgm:pt>
    <dgm:pt modelId="{C2F8386D-FC37-411A-9097-0633B46F9618}" type="pres">
      <dgm:prSet presAssocID="{8386E548-037F-4B5C-812D-C51C8CE49017}" presName="nodeFollowingNodes" presStyleLbl="node1" presStyleIdx="2" presStyleCnt="12" custRadScaleRad="103397" custRadScaleInc="17523">
        <dgm:presLayoutVars>
          <dgm:bulletEnabled val="1"/>
        </dgm:presLayoutVars>
      </dgm:prSet>
      <dgm:spPr/>
    </dgm:pt>
    <dgm:pt modelId="{2AE9E2BB-5DEE-4AE4-AC2E-DDA010180B70}" type="pres">
      <dgm:prSet presAssocID="{EE9AC076-6835-41EF-A845-01D6A0867071}" presName="nodeFollowingNodes" presStyleLbl="node1" presStyleIdx="3" presStyleCnt="12" custScaleX="110470" custScaleY="123018">
        <dgm:presLayoutVars>
          <dgm:bulletEnabled val="1"/>
        </dgm:presLayoutVars>
      </dgm:prSet>
      <dgm:spPr/>
    </dgm:pt>
    <dgm:pt modelId="{9AD1DA38-2A40-46C1-A92D-C8F79EFE7DEA}" type="pres">
      <dgm:prSet presAssocID="{120AE08E-BB4F-436C-B5BF-60B59888F213}" presName="nodeFollowingNodes" presStyleLbl="node1" presStyleIdx="4" presStyleCnt="12" custScaleX="116955" custScaleY="126180" custRadScaleRad="107667" custRadScaleInc="-19258">
        <dgm:presLayoutVars>
          <dgm:bulletEnabled val="1"/>
        </dgm:presLayoutVars>
      </dgm:prSet>
      <dgm:spPr/>
    </dgm:pt>
    <dgm:pt modelId="{57ABBA77-7D07-434E-9AA9-36A37480945F}" type="pres">
      <dgm:prSet presAssocID="{1E2D43BB-F2E4-4FAD-8B60-0FE139862473}" presName="nodeFollowingNodes" presStyleLbl="node1" presStyleIdx="5" presStyleCnt="12" custScaleX="131307" custScaleY="128699" custRadScaleRad="105876" custRadScaleInc="-18485">
        <dgm:presLayoutVars>
          <dgm:bulletEnabled val="1"/>
        </dgm:presLayoutVars>
      </dgm:prSet>
      <dgm:spPr/>
    </dgm:pt>
    <dgm:pt modelId="{D0CF13CE-2C58-4BCA-B8B1-A9FC2E12E7E4}" type="pres">
      <dgm:prSet presAssocID="{E47A6CCB-F706-45EB-A134-CE5D2B195334}" presName="nodeFollowingNodes" presStyleLbl="node1" presStyleIdx="6" presStyleCnt="12" custRadScaleRad="97747" custRadScaleInc="16796">
        <dgm:presLayoutVars>
          <dgm:bulletEnabled val="1"/>
        </dgm:presLayoutVars>
      </dgm:prSet>
      <dgm:spPr/>
    </dgm:pt>
    <dgm:pt modelId="{7AB6EAE3-9501-4ECE-8D3D-77BA3E931474}" type="pres">
      <dgm:prSet presAssocID="{E6D9021A-1C44-4C68-8764-3860A7AAC51A}" presName="nodeFollowingNodes" presStyleLbl="node1" presStyleIdx="7" presStyleCnt="12" custRadScaleRad="102146" custRadScaleInc="27966">
        <dgm:presLayoutVars>
          <dgm:bulletEnabled val="1"/>
        </dgm:presLayoutVars>
      </dgm:prSet>
      <dgm:spPr/>
    </dgm:pt>
    <dgm:pt modelId="{711393B8-8314-47B2-858F-E8F4315970BF}" type="pres">
      <dgm:prSet presAssocID="{5C9B8DB3-4508-4D7C-AF1A-C6B7F8C7A7E9}" presName="nodeFollowingNodes" presStyleLbl="node1" presStyleIdx="8" presStyleCnt="12" custScaleX="108079" custScaleY="100680" custRadScaleRad="102292" custRadScaleInc="16307">
        <dgm:presLayoutVars>
          <dgm:bulletEnabled val="1"/>
        </dgm:presLayoutVars>
      </dgm:prSet>
      <dgm:spPr/>
    </dgm:pt>
    <dgm:pt modelId="{BF0465D3-16BB-457D-9EF5-D496E283DA0B}" type="pres">
      <dgm:prSet presAssocID="{DDEA707E-19C5-440C-A904-820FD8691F84}" presName="nodeFollowingNodes" presStyleLbl="node1" presStyleIdx="9" presStyleCnt="12" custScaleX="105860" custScaleY="119194" custRadScaleRad="104747" custRadScaleInc="-5412">
        <dgm:presLayoutVars>
          <dgm:bulletEnabled val="1"/>
        </dgm:presLayoutVars>
      </dgm:prSet>
      <dgm:spPr/>
    </dgm:pt>
    <dgm:pt modelId="{9A32A65F-7299-4556-89FB-B84B655E2284}" type="pres">
      <dgm:prSet presAssocID="{3D2A77E0-BFE1-4A64-A094-A37B7C836026}" presName="nodeFollowingNodes" presStyleLbl="node1" presStyleIdx="10" presStyleCnt="12" custRadScaleRad="102410" custRadScaleInc="-16823">
        <dgm:presLayoutVars>
          <dgm:bulletEnabled val="1"/>
        </dgm:presLayoutVars>
      </dgm:prSet>
      <dgm:spPr/>
    </dgm:pt>
    <dgm:pt modelId="{9A40E453-A889-41F7-932B-CD1254500F12}" type="pres">
      <dgm:prSet presAssocID="{A9225DD0-5BE8-46D8-9494-7C42E579BCFD}" presName="nodeFollowingNodes" presStyleLbl="node1" presStyleIdx="11" presStyleCnt="12" custScaleY="130237" custRadScaleRad="100832" custRadScaleInc="-21205">
        <dgm:presLayoutVars>
          <dgm:bulletEnabled val="1"/>
        </dgm:presLayoutVars>
      </dgm:prSet>
      <dgm:spPr/>
    </dgm:pt>
  </dgm:ptLst>
  <dgm:cxnLst>
    <dgm:cxn modelId="{8EBF6217-60CF-42A9-8E6F-3A399E933788}" type="presOf" srcId="{5C9B8DB3-4508-4D7C-AF1A-C6B7F8C7A7E9}" destId="{711393B8-8314-47B2-858F-E8F4315970BF}" srcOrd="0" destOrd="0" presId="urn:microsoft.com/office/officeart/2005/8/layout/cycle3"/>
    <dgm:cxn modelId="{116C9B22-8475-4EE7-B3D4-A8B61AF41E95}" srcId="{D45C518B-69EE-492A-9D92-AE3DD6986423}" destId="{EE9AC076-6835-41EF-A845-01D6A0867071}" srcOrd="3" destOrd="0" parTransId="{70BABE59-490A-4905-AA9D-9C1674B863C6}" sibTransId="{A402893C-926B-448D-9EA7-B7473A61B7CD}"/>
    <dgm:cxn modelId="{2A9FEA2A-7197-4ED9-A9CE-0132953DA011}" srcId="{D45C518B-69EE-492A-9D92-AE3DD6986423}" destId="{974075F5-BE1F-4F6C-A73F-5F73559CE6CE}" srcOrd="1" destOrd="0" parTransId="{BAA9AAA1-E75B-4C66-A75F-D143A70A47FD}" sibTransId="{48F85776-9423-4404-BF17-D62401B79F93}"/>
    <dgm:cxn modelId="{D07D012C-72D6-470F-A7A4-9CB6E009FC47}" srcId="{D45C518B-69EE-492A-9D92-AE3DD6986423}" destId="{DDEA707E-19C5-440C-A904-820FD8691F84}" srcOrd="9" destOrd="0" parTransId="{CC8A0D40-5790-45D5-A7A3-0A914038816F}" sibTransId="{5F8FF8CA-37CC-4419-98A5-8E642F794000}"/>
    <dgm:cxn modelId="{81F7502F-8F18-422B-9846-6CE67511CBB3}" type="presOf" srcId="{A9225DD0-5BE8-46D8-9494-7C42E579BCFD}" destId="{9A40E453-A889-41F7-932B-CD1254500F12}" srcOrd="0" destOrd="0" presId="urn:microsoft.com/office/officeart/2005/8/layout/cycle3"/>
    <dgm:cxn modelId="{8862BB33-2C1E-4BEF-B23A-8A715D47022F}" srcId="{D45C518B-69EE-492A-9D92-AE3DD6986423}" destId="{315B57E2-2DBD-478C-9DEE-DEAB3E540D35}" srcOrd="0" destOrd="0" parTransId="{DF8BE888-6E0B-428B-B3EF-34092CF088AD}" sibTransId="{378C3FC5-B900-4460-9247-797F2FB68DAF}"/>
    <dgm:cxn modelId="{E756CC36-D169-4A77-B481-A658E3B003CC}" srcId="{D45C518B-69EE-492A-9D92-AE3DD6986423}" destId="{E6D9021A-1C44-4C68-8764-3860A7AAC51A}" srcOrd="7" destOrd="0" parTransId="{BD67E1F8-1EF1-4C7E-BF15-0A402D4268EB}" sibTransId="{D4A7E039-0F82-48D4-BBDC-3E1FA3D82246}"/>
    <dgm:cxn modelId="{BC58443F-69B2-4F5C-B14C-6F37106917A3}" type="presOf" srcId="{8386E548-037F-4B5C-812D-C51C8CE49017}" destId="{C2F8386D-FC37-411A-9097-0633B46F9618}" srcOrd="0" destOrd="0" presId="urn:microsoft.com/office/officeart/2005/8/layout/cycle3"/>
    <dgm:cxn modelId="{43B74B45-C825-4DED-8968-B842E5DAD427}" type="presOf" srcId="{D45C518B-69EE-492A-9D92-AE3DD6986423}" destId="{1E196421-E6CB-4A29-80A2-8CD7C8C114D8}" srcOrd="0" destOrd="0" presId="urn:microsoft.com/office/officeart/2005/8/layout/cycle3"/>
    <dgm:cxn modelId="{521AC44C-5193-48A7-97AD-12A2F73CFF01}" type="presOf" srcId="{974075F5-BE1F-4F6C-A73F-5F73559CE6CE}" destId="{A14C543E-37C6-4192-995E-BCB327D0E7AB}" srcOrd="0" destOrd="0" presId="urn:microsoft.com/office/officeart/2005/8/layout/cycle3"/>
    <dgm:cxn modelId="{0AEBEA4E-9B6D-4825-9CFE-E1E0DB6569A4}" srcId="{D45C518B-69EE-492A-9D92-AE3DD6986423}" destId="{1E2D43BB-F2E4-4FAD-8B60-0FE139862473}" srcOrd="5" destOrd="0" parTransId="{697B6F40-7DC9-489A-906F-E2F5311CD172}" sibTransId="{F130C54F-6512-47A1-8144-2F2C5750DFA3}"/>
    <dgm:cxn modelId="{403E7657-B2AD-409B-9C67-51B71894F8CD}" type="presOf" srcId="{378C3FC5-B900-4460-9247-797F2FB68DAF}" destId="{E0D6780D-C055-4240-8A49-C71DE0D639B9}" srcOrd="0" destOrd="0" presId="urn:microsoft.com/office/officeart/2005/8/layout/cycle3"/>
    <dgm:cxn modelId="{B1058482-B3C5-4304-9B57-C35527613FA1}" type="presOf" srcId="{3D2A77E0-BFE1-4A64-A094-A37B7C836026}" destId="{9A32A65F-7299-4556-89FB-B84B655E2284}" srcOrd="0" destOrd="0" presId="urn:microsoft.com/office/officeart/2005/8/layout/cycle3"/>
    <dgm:cxn modelId="{3328E986-0228-48ED-9757-F33B14ECE923}" type="presOf" srcId="{EE9AC076-6835-41EF-A845-01D6A0867071}" destId="{2AE9E2BB-5DEE-4AE4-AC2E-DDA010180B70}" srcOrd="0" destOrd="0" presId="urn:microsoft.com/office/officeart/2005/8/layout/cycle3"/>
    <dgm:cxn modelId="{1BF6B7A0-CE10-437F-AA52-655FFDBF1B44}" type="presOf" srcId="{E47A6CCB-F706-45EB-A134-CE5D2B195334}" destId="{D0CF13CE-2C58-4BCA-B8B1-A9FC2E12E7E4}" srcOrd="0" destOrd="0" presId="urn:microsoft.com/office/officeart/2005/8/layout/cycle3"/>
    <dgm:cxn modelId="{DCC960B0-610A-4CA1-A7E3-B9677AF87AE3}" type="presOf" srcId="{1E2D43BB-F2E4-4FAD-8B60-0FE139862473}" destId="{57ABBA77-7D07-434E-9AA9-36A37480945F}" srcOrd="0" destOrd="0" presId="urn:microsoft.com/office/officeart/2005/8/layout/cycle3"/>
    <dgm:cxn modelId="{BF7699B1-856B-40AC-8450-1DC952B8ADE2}" srcId="{D45C518B-69EE-492A-9D92-AE3DD6986423}" destId="{3D2A77E0-BFE1-4A64-A094-A37B7C836026}" srcOrd="10" destOrd="0" parTransId="{0487D78D-F56D-49B5-8F0D-175395FB6B64}" sibTransId="{9C8E56A9-578D-414A-A407-140DAFE5246C}"/>
    <dgm:cxn modelId="{2EB739B7-2AC0-4269-8917-E1C0DED19F43}" srcId="{D45C518B-69EE-492A-9D92-AE3DD6986423}" destId="{A9225DD0-5BE8-46D8-9494-7C42E579BCFD}" srcOrd="11" destOrd="0" parTransId="{BDE36ABC-42E3-4DAB-957D-19D7AD0A3BDE}" sibTransId="{2D05A377-ABF4-4392-9EF1-A21EF3C77F19}"/>
    <dgm:cxn modelId="{1343F4BD-EA5A-4A16-8577-2164DEB02D51}" srcId="{D45C518B-69EE-492A-9D92-AE3DD6986423}" destId="{E47A6CCB-F706-45EB-A134-CE5D2B195334}" srcOrd="6" destOrd="0" parTransId="{ED17B773-7E4F-41AA-81C7-72ED630A994C}" sibTransId="{089E52E5-8FD8-43AE-9C4A-3DDCC02F5E67}"/>
    <dgm:cxn modelId="{A7848FC4-EED5-4307-A415-6BC558F7BF48}" type="presOf" srcId="{315B57E2-2DBD-478C-9DEE-DEAB3E540D35}" destId="{04D7C0F2-952F-4F40-A42B-BB0DDC96086E}" srcOrd="0" destOrd="0" presId="urn:microsoft.com/office/officeart/2005/8/layout/cycle3"/>
    <dgm:cxn modelId="{0219A9C8-A6E9-4F6D-8303-9816D7932202}" srcId="{D45C518B-69EE-492A-9D92-AE3DD6986423}" destId="{120AE08E-BB4F-436C-B5BF-60B59888F213}" srcOrd="4" destOrd="0" parTransId="{01ABB3FA-3061-4DFD-9431-BC897375B71B}" sibTransId="{B84A1496-E502-425A-924B-F0342CC9AC42}"/>
    <dgm:cxn modelId="{D8751ECA-F4E9-411C-9F43-B2CAAA594C1E}" type="presOf" srcId="{DDEA707E-19C5-440C-A904-820FD8691F84}" destId="{BF0465D3-16BB-457D-9EF5-D496E283DA0B}" srcOrd="0" destOrd="0" presId="urn:microsoft.com/office/officeart/2005/8/layout/cycle3"/>
    <dgm:cxn modelId="{8A1F29E1-6B83-44D9-8A2D-C3BF002BFF8C}" srcId="{D45C518B-69EE-492A-9D92-AE3DD6986423}" destId="{5C9B8DB3-4508-4D7C-AF1A-C6B7F8C7A7E9}" srcOrd="8" destOrd="0" parTransId="{8B394CC0-BF7D-4BAD-A609-145ADB2EE4EA}" sibTransId="{C41288B2-832C-4A5B-A7DC-0DE33A1E5A10}"/>
    <dgm:cxn modelId="{2D9C76EE-B906-48EC-818D-67C0CD370C10}" srcId="{D45C518B-69EE-492A-9D92-AE3DD6986423}" destId="{8386E548-037F-4B5C-812D-C51C8CE49017}" srcOrd="2" destOrd="0" parTransId="{84F27616-D764-42A6-B5F3-BA1A05D75D4D}" sibTransId="{93B1D214-096C-46FC-B02D-9F475154343F}"/>
    <dgm:cxn modelId="{77DAF0F6-9F5C-4C04-AA06-0EA6EFE5C215}" type="presOf" srcId="{120AE08E-BB4F-436C-B5BF-60B59888F213}" destId="{9AD1DA38-2A40-46C1-A92D-C8F79EFE7DEA}" srcOrd="0" destOrd="0" presId="urn:microsoft.com/office/officeart/2005/8/layout/cycle3"/>
    <dgm:cxn modelId="{A3A42DF9-6619-4AE4-9CFF-E651687C0A37}" type="presOf" srcId="{E6D9021A-1C44-4C68-8764-3860A7AAC51A}" destId="{7AB6EAE3-9501-4ECE-8D3D-77BA3E931474}" srcOrd="0" destOrd="0" presId="urn:microsoft.com/office/officeart/2005/8/layout/cycle3"/>
    <dgm:cxn modelId="{4A151933-E25E-4400-95EA-2006F4D625AA}" type="presParOf" srcId="{1E196421-E6CB-4A29-80A2-8CD7C8C114D8}" destId="{2D797D62-381F-4111-B235-F3A62176AE4F}" srcOrd="0" destOrd="0" presId="urn:microsoft.com/office/officeart/2005/8/layout/cycle3"/>
    <dgm:cxn modelId="{9C0EFCD8-DDCC-458F-8120-B24D2237E4B4}" type="presParOf" srcId="{2D797D62-381F-4111-B235-F3A62176AE4F}" destId="{04D7C0F2-952F-4F40-A42B-BB0DDC96086E}" srcOrd="0" destOrd="0" presId="urn:microsoft.com/office/officeart/2005/8/layout/cycle3"/>
    <dgm:cxn modelId="{A68CB7B1-DFB1-44D0-9672-C59703D3DFA2}" type="presParOf" srcId="{2D797D62-381F-4111-B235-F3A62176AE4F}" destId="{E0D6780D-C055-4240-8A49-C71DE0D639B9}" srcOrd="1" destOrd="0" presId="urn:microsoft.com/office/officeart/2005/8/layout/cycle3"/>
    <dgm:cxn modelId="{A2110AE2-8C65-4D1F-8F01-FC79E7BEF74A}" type="presParOf" srcId="{2D797D62-381F-4111-B235-F3A62176AE4F}" destId="{A14C543E-37C6-4192-995E-BCB327D0E7AB}" srcOrd="2" destOrd="0" presId="urn:microsoft.com/office/officeart/2005/8/layout/cycle3"/>
    <dgm:cxn modelId="{E46BF503-A05A-4FF2-B402-2CC14C9095E8}" type="presParOf" srcId="{2D797D62-381F-4111-B235-F3A62176AE4F}" destId="{C2F8386D-FC37-411A-9097-0633B46F9618}" srcOrd="3" destOrd="0" presId="urn:microsoft.com/office/officeart/2005/8/layout/cycle3"/>
    <dgm:cxn modelId="{0B7F8EE0-2D29-47D4-B087-FDF1E55BD600}" type="presParOf" srcId="{2D797D62-381F-4111-B235-F3A62176AE4F}" destId="{2AE9E2BB-5DEE-4AE4-AC2E-DDA010180B70}" srcOrd="4" destOrd="0" presId="urn:microsoft.com/office/officeart/2005/8/layout/cycle3"/>
    <dgm:cxn modelId="{634A0210-BD47-4572-A7AA-BA95256FC961}" type="presParOf" srcId="{2D797D62-381F-4111-B235-F3A62176AE4F}" destId="{9AD1DA38-2A40-46C1-A92D-C8F79EFE7DEA}" srcOrd="5" destOrd="0" presId="urn:microsoft.com/office/officeart/2005/8/layout/cycle3"/>
    <dgm:cxn modelId="{5E4F4B83-26D0-4E95-8047-1229631CA3E5}" type="presParOf" srcId="{2D797D62-381F-4111-B235-F3A62176AE4F}" destId="{57ABBA77-7D07-434E-9AA9-36A37480945F}" srcOrd="6" destOrd="0" presId="urn:microsoft.com/office/officeart/2005/8/layout/cycle3"/>
    <dgm:cxn modelId="{E4D23456-33D2-4BCF-B13C-5C6C6B23A97E}" type="presParOf" srcId="{2D797D62-381F-4111-B235-F3A62176AE4F}" destId="{D0CF13CE-2C58-4BCA-B8B1-A9FC2E12E7E4}" srcOrd="7" destOrd="0" presId="urn:microsoft.com/office/officeart/2005/8/layout/cycle3"/>
    <dgm:cxn modelId="{C7EB1186-AFEC-49DD-A56B-30455DFF9C95}" type="presParOf" srcId="{2D797D62-381F-4111-B235-F3A62176AE4F}" destId="{7AB6EAE3-9501-4ECE-8D3D-77BA3E931474}" srcOrd="8" destOrd="0" presId="urn:microsoft.com/office/officeart/2005/8/layout/cycle3"/>
    <dgm:cxn modelId="{9298D899-7FCB-4054-A594-D50BA2F127A8}" type="presParOf" srcId="{2D797D62-381F-4111-B235-F3A62176AE4F}" destId="{711393B8-8314-47B2-858F-E8F4315970BF}" srcOrd="9" destOrd="0" presId="urn:microsoft.com/office/officeart/2005/8/layout/cycle3"/>
    <dgm:cxn modelId="{D8D24951-7323-47FB-A30B-13B26ACAE2F4}" type="presParOf" srcId="{2D797D62-381F-4111-B235-F3A62176AE4F}" destId="{BF0465D3-16BB-457D-9EF5-D496E283DA0B}" srcOrd="10" destOrd="0" presId="urn:microsoft.com/office/officeart/2005/8/layout/cycle3"/>
    <dgm:cxn modelId="{4C5C2B54-4373-4287-850B-F68372D81C28}" type="presParOf" srcId="{2D797D62-381F-4111-B235-F3A62176AE4F}" destId="{9A32A65F-7299-4556-89FB-B84B655E2284}" srcOrd="11" destOrd="0" presId="urn:microsoft.com/office/officeart/2005/8/layout/cycle3"/>
    <dgm:cxn modelId="{4BA95DB5-9E69-4CDB-9BC9-F961514303C8}" type="presParOf" srcId="{2D797D62-381F-4111-B235-F3A62176AE4F}" destId="{9A40E453-A889-41F7-932B-CD1254500F12}" srcOrd="12"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6A00C-B025-4918-B5B9-4F5FCDA8A79A}">
      <dsp:nvSpPr>
        <dsp:cNvPr id="0" name=""/>
        <dsp:cNvSpPr/>
      </dsp:nvSpPr>
      <dsp:spPr>
        <a:xfrm>
          <a:off x="1031240" y="0"/>
          <a:ext cx="1920240" cy="812800"/>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Costs</a:t>
          </a:r>
        </a:p>
        <a:p>
          <a:pPr marL="0" lvl="0" indent="0" algn="ctr" defTabSz="711200">
            <a:lnSpc>
              <a:spcPct val="90000"/>
            </a:lnSpc>
            <a:spcBef>
              <a:spcPct val="0"/>
            </a:spcBef>
            <a:spcAft>
              <a:spcPct val="35000"/>
            </a:spcAft>
            <a:buNone/>
          </a:pPr>
          <a:r>
            <a:rPr lang="en-US" sz="1400" b="0" kern="1200" dirty="0"/>
            <a:t>(Budgetary Requirements)</a:t>
          </a:r>
        </a:p>
      </dsp:txBody>
      <dsp:txXfrm>
        <a:off x="1055046" y="23806"/>
        <a:ext cx="1872628" cy="765188"/>
      </dsp:txXfrm>
    </dsp:sp>
    <dsp:sp modelId="{CBEC6E1A-C70D-4179-9088-942142B9AA5D}">
      <dsp:nvSpPr>
        <dsp:cNvPr id="0" name=""/>
        <dsp:cNvSpPr/>
      </dsp:nvSpPr>
      <dsp:spPr>
        <a:xfrm>
          <a:off x="3144520" y="0"/>
          <a:ext cx="1920240" cy="812800"/>
        </a:xfrm>
        <a:prstGeom prst="roundRect">
          <a:avLst>
            <a:gd name="adj" fmla="val 10000"/>
          </a:avLst>
        </a:prstGeom>
        <a:solidFill>
          <a:schemeClr val="accent3">
            <a:tint val="40000"/>
            <a:alpha val="90000"/>
            <a:hueOff val="3088979"/>
            <a:satOff val="-633"/>
            <a:lumOff val="-11"/>
            <a:alphaOff val="0"/>
          </a:schemeClr>
        </a:solidFill>
        <a:ln w="25400" cap="flat" cmpd="sng" algn="ctr">
          <a:solidFill>
            <a:schemeClr val="accent3">
              <a:tint val="40000"/>
              <a:alpha val="90000"/>
              <a:hueOff val="3088979"/>
              <a:satOff val="-633"/>
              <a:lumOff val="-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Revenue</a:t>
          </a:r>
        </a:p>
        <a:p>
          <a:pPr marL="0" lvl="0" indent="0" algn="ctr" defTabSz="711200">
            <a:lnSpc>
              <a:spcPct val="90000"/>
            </a:lnSpc>
            <a:spcBef>
              <a:spcPct val="0"/>
            </a:spcBef>
            <a:spcAft>
              <a:spcPct val="35000"/>
            </a:spcAft>
            <a:buNone/>
          </a:pPr>
          <a:r>
            <a:rPr lang="en-US" sz="1400" b="0" kern="1200" dirty="0"/>
            <a:t>(Fee Collections)</a:t>
          </a:r>
        </a:p>
      </dsp:txBody>
      <dsp:txXfrm>
        <a:off x="3168326" y="23806"/>
        <a:ext cx="1872628" cy="765188"/>
      </dsp:txXfrm>
    </dsp:sp>
    <dsp:sp modelId="{FD716CFE-9CA1-4019-826F-F6AB450031A5}">
      <dsp:nvSpPr>
        <dsp:cNvPr id="0" name=""/>
        <dsp:cNvSpPr/>
      </dsp:nvSpPr>
      <dsp:spPr>
        <a:xfrm>
          <a:off x="2743200" y="3454400"/>
          <a:ext cx="609600" cy="609600"/>
        </a:xfrm>
        <a:prstGeom prst="triangle">
          <a:avLst/>
        </a:prstGeom>
        <a:solidFill>
          <a:schemeClr val="accent3">
            <a:tint val="40000"/>
            <a:alpha val="90000"/>
            <a:hueOff val="6177958"/>
            <a:satOff val="-1265"/>
            <a:lumOff val="-21"/>
            <a:alphaOff val="0"/>
          </a:schemeClr>
        </a:solidFill>
        <a:ln w="25400" cap="flat" cmpd="sng" algn="ctr">
          <a:solidFill>
            <a:schemeClr val="accent3">
              <a:tint val="40000"/>
              <a:alpha val="90000"/>
              <a:hueOff val="6177958"/>
              <a:satOff val="-1265"/>
              <a:lumOff val="-21"/>
              <a:alphaOff val="0"/>
            </a:schemeClr>
          </a:solidFill>
          <a:prstDash val="solid"/>
        </a:ln>
        <a:effectLst/>
      </dsp:spPr>
      <dsp:style>
        <a:lnRef idx="2">
          <a:scrgbClr r="0" g="0" b="0"/>
        </a:lnRef>
        <a:fillRef idx="1">
          <a:scrgbClr r="0" g="0" b="0"/>
        </a:fillRef>
        <a:effectRef idx="0">
          <a:scrgbClr r="0" g="0" b="0"/>
        </a:effectRef>
        <a:fontRef idx="minor"/>
      </dsp:style>
    </dsp:sp>
    <dsp:sp modelId="{94FE3F96-EDC2-47FC-8878-D142D8729DB4}">
      <dsp:nvSpPr>
        <dsp:cNvPr id="0" name=""/>
        <dsp:cNvSpPr/>
      </dsp:nvSpPr>
      <dsp:spPr>
        <a:xfrm>
          <a:off x="1036320" y="3199180"/>
          <a:ext cx="4023360" cy="247091"/>
        </a:xfrm>
        <a:prstGeom prst="rect">
          <a:avLst/>
        </a:prstGeom>
        <a:solidFill>
          <a:schemeClr val="accent3">
            <a:tint val="40000"/>
            <a:alpha val="90000"/>
            <a:hueOff val="9266938"/>
            <a:satOff val="-1898"/>
            <a:lumOff val="-32"/>
            <a:alphaOff val="0"/>
          </a:schemeClr>
        </a:solidFill>
        <a:ln w="25400" cap="flat" cmpd="sng" algn="ctr">
          <a:solidFill>
            <a:schemeClr val="accent3">
              <a:tint val="40000"/>
              <a:alpha val="90000"/>
              <a:hueOff val="9266938"/>
              <a:satOff val="-1898"/>
              <a:lumOff val="-32"/>
              <a:alphaOff val="0"/>
            </a:schemeClr>
          </a:solidFill>
          <a:prstDash val="solid"/>
        </a:ln>
        <a:effectLst/>
      </dsp:spPr>
      <dsp:style>
        <a:lnRef idx="2">
          <a:scrgbClr r="0" g="0" b="0"/>
        </a:lnRef>
        <a:fillRef idx="1">
          <a:scrgbClr r="0" g="0" b="0"/>
        </a:fillRef>
        <a:effectRef idx="0">
          <a:scrgbClr r="0" g="0" b="0"/>
        </a:effectRef>
        <a:fontRef idx="minor"/>
      </dsp:style>
    </dsp:sp>
    <dsp:sp modelId="{6B48B52D-7B67-4192-8028-C9FCA9ABE4F5}">
      <dsp:nvSpPr>
        <dsp:cNvPr id="0" name=""/>
        <dsp:cNvSpPr/>
      </dsp:nvSpPr>
      <dsp:spPr>
        <a:xfrm>
          <a:off x="3137365" y="2634337"/>
          <a:ext cx="1920240" cy="5486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a:ln/>
              <a:effectLst/>
              <a:uLnTx/>
              <a:uFillTx/>
              <a:latin typeface="Segoe UI"/>
              <a:ea typeface="+mn-ea"/>
              <a:cs typeface="+mn-cs"/>
            </a:rPr>
            <a:t>Other patent fees</a:t>
          </a:r>
          <a:endParaRPr lang="en-US" sz="1000" kern="1200" dirty="0"/>
        </a:p>
      </dsp:txBody>
      <dsp:txXfrm>
        <a:off x="3164147" y="2661119"/>
        <a:ext cx="1866676" cy="495076"/>
      </dsp:txXfrm>
    </dsp:sp>
    <dsp:sp modelId="{1D5118AC-9134-490E-AD47-4ABBD1BCB071}">
      <dsp:nvSpPr>
        <dsp:cNvPr id="0" name=""/>
        <dsp:cNvSpPr/>
      </dsp:nvSpPr>
      <dsp:spPr>
        <a:xfrm>
          <a:off x="3137365" y="2094638"/>
          <a:ext cx="1920240" cy="548640"/>
        </a:xfrm>
        <a:prstGeom prst="roundRect">
          <a:avLst/>
        </a:prstGeom>
        <a:solidFill>
          <a:schemeClr val="accent3">
            <a:hueOff val="1245123"/>
            <a:satOff val="-5830"/>
            <a:lumOff val="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Maintenance fees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driven by patents issued 3.5, 7.5, and 11.5 years earlier</a:t>
          </a:r>
          <a:endParaRPr lang="en-US" sz="1000" kern="1200" dirty="0"/>
        </a:p>
      </dsp:txBody>
      <dsp:txXfrm>
        <a:off x="3164147" y="2121420"/>
        <a:ext cx="1866676" cy="495076"/>
      </dsp:txXfrm>
    </dsp:sp>
    <dsp:sp modelId="{8D247449-5540-462C-84B0-48A473314D12}">
      <dsp:nvSpPr>
        <dsp:cNvPr id="0" name=""/>
        <dsp:cNvSpPr/>
      </dsp:nvSpPr>
      <dsp:spPr>
        <a:xfrm>
          <a:off x="3137365" y="1554939"/>
          <a:ext cx="1920240" cy="548640"/>
        </a:xfrm>
        <a:prstGeom prst="roundRect">
          <a:avLst/>
        </a:prstGeom>
        <a:solidFill>
          <a:schemeClr val="accent3">
            <a:hueOff val="2490245"/>
            <a:satOff val="-11661"/>
            <a:lumOff val="1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Issue fees driven by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patent examination </a:t>
          </a:r>
          <a:br>
            <a:rPr kumimoji="0" lang="en-US" sz="1000" b="0" i="0" u="none" strike="noStrike" kern="1200" cap="none" spc="0" normalizeH="0" baseline="0" noProof="0" dirty="0">
              <a:ln/>
              <a:effectLst/>
              <a:uLnTx/>
              <a:uFillTx/>
              <a:latin typeface="Segoe UI"/>
              <a:ea typeface="+mn-ea"/>
              <a:cs typeface="+mn-cs"/>
            </a:rPr>
          </a:br>
          <a:r>
            <a:rPr kumimoji="0" lang="en-US" sz="1000" b="0" i="0" u="none" strike="noStrike" kern="1200" cap="none" spc="0" normalizeH="0" baseline="0" noProof="0" dirty="0">
              <a:ln/>
              <a:effectLst/>
              <a:uLnTx/>
              <a:uFillTx/>
              <a:latin typeface="Segoe UI"/>
              <a:ea typeface="+mn-ea"/>
              <a:cs typeface="+mn-cs"/>
            </a:rPr>
            <a:t>production and capacity </a:t>
          </a:r>
          <a:endParaRPr lang="en-US" sz="1000" kern="1200" dirty="0"/>
        </a:p>
      </dsp:txBody>
      <dsp:txXfrm>
        <a:off x="3164147" y="1581721"/>
        <a:ext cx="1866676" cy="495076"/>
      </dsp:txXfrm>
    </dsp:sp>
    <dsp:sp modelId="{50CF8C47-7254-4D6C-845A-A28CD910EF52}">
      <dsp:nvSpPr>
        <dsp:cNvPr id="0" name=""/>
        <dsp:cNvSpPr/>
      </dsp:nvSpPr>
      <dsp:spPr>
        <a:xfrm>
          <a:off x="3137365" y="992553"/>
          <a:ext cx="1920240" cy="548640"/>
        </a:xfrm>
        <a:prstGeom prst="roundRect">
          <a:avLst/>
        </a:prstGeom>
        <a:solidFill>
          <a:schemeClr val="accent3">
            <a:hueOff val="3735368"/>
            <a:satOff val="-17491"/>
            <a:lumOff val="2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0" lang="en-US" sz="1000" b="0" i="0" u="none" strike="noStrike" kern="1200" cap="none" spc="0" normalizeH="0" baseline="0" noProof="0" dirty="0">
              <a:ln/>
              <a:effectLst/>
              <a:uLnTx/>
              <a:uFillTx/>
              <a:latin typeface="Segoe UI"/>
              <a:ea typeface="+mn-ea"/>
              <a:cs typeface="+mn-cs"/>
            </a:rPr>
            <a:t>Application filing fees driven by </a:t>
          </a:r>
          <a:r>
            <a:rPr lang="en-US" sz="1000" kern="1200" dirty="0">
              <a:latin typeface="Segoe UI"/>
            </a:rPr>
            <a:t>filing demand </a:t>
          </a:r>
          <a:r>
            <a:rPr kumimoji="0" lang="en-US" sz="1000" b="0" i="0" u="none" strike="noStrike" kern="1200" cap="none" spc="0" normalizeH="0" baseline="0" noProof="0" dirty="0">
              <a:ln/>
              <a:effectLst/>
              <a:uLnTx/>
              <a:uFillTx/>
              <a:latin typeface="Segoe UI"/>
              <a:ea typeface="+mn-ea"/>
              <a:cs typeface="+mn-cs"/>
            </a:rPr>
            <a:t>and economy</a:t>
          </a:r>
          <a:endParaRPr lang="en-US" sz="1000" kern="1200" dirty="0"/>
        </a:p>
      </dsp:txBody>
      <dsp:txXfrm>
        <a:off x="3164147" y="1019335"/>
        <a:ext cx="1866676" cy="495076"/>
      </dsp:txXfrm>
    </dsp:sp>
    <dsp:sp modelId="{6C5FF9E5-52EF-4D33-9AD7-272EAE2ACDCD}">
      <dsp:nvSpPr>
        <dsp:cNvPr id="0" name=""/>
        <dsp:cNvSpPr/>
      </dsp:nvSpPr>
      <dsp:spPr>
        <a:xfrm>
          <a:off x="1024085" y="2621404"/>
          <a:ext cx="1920240" cy="548640"/>
        </a:xfrm>
        <a:prstGeom prst="roundRect">
          <a:avLst/>
        </a:prstGeom>
        <a:solidFill>
          <a:schemeClr val="accent3">
            <a:hueOff val="4980490"/>
            <a:satOff val="-23321"/>
            <a:lumOff val="2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Fund operating reserve </a:t>
          </a:r>
          <a:br>
            <a:rPr lang="en-US" sz="1000" kern="1200" dirty="0"/>
          </a:br>
          <a:r>
            <a:rPr lang="en-US" sz="1000" kern="1200" dirty="0"/>
            <a:t>to mitigate risk</a:t>
          </a:r>
        </a:p>
      </dsp:txBody>
      <dsp:txXfrm>
        <a:off x="1050867" y="2648186"/>
        <a:ext cx="1866676" cy="495076"/>
      </dsp:txXfrm>
    </dsp:sp>
    <dsp:sp modelId="{4640ED5F-8C3F-452A-9985-CB96FAC69217}">
      <dsp:nvSpPr>
        <dsp:cNvPr id="0" name=""/>
        <dsp:cNvSpPr/>
      </dsp:nvSpPr>
      <dsp:spPr>
        <a:xfrm>
          <a:off x="1024085" y="2082146"/>
          <a:ext cx="1920240" cy="548640"/>
        </a:xfrm>
        <a:prstGeom prst="roundRect">
          <a:avLst/>
        </a:prstGeom>
        <a:solidFill>
          <a:schemeClr val="accent3">
            <a:hueOff val="6225613"/>
            <a:satOff val="-29151"/>
            <a:lumOff val="3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Strategic improvements and capital investments</a:t>
          </a:r>
        </a:p>
      </dsp:txBody>
      <dsp:txXfrm>
        <a:off x="1050867" y="2108928"/>
        <a:ext cx="1866676" cy="495076"/>
      </dsp:txXfrm>
    </dsp:sp>
    <dsp:sp modelId="{9346284E-64A6-4BEB-9DAE-986ECF411E5E}">
      <dsp:nvSpPr>
        <dsp:cNvPr id="0" name=""/>
        <dsp:cNvSpPr/>
      </dsp:nvSpPr>
      <dsp:spPr>
        <a:xfrm>
          <a:off x="1024085" y="1542446"/>
          <a:ext cx="1920240" cy="548640"/>
        </a:xfrm>
        <a:prstGeom prst="roundRect">
          <a:avLst/>
        </a:prstGeom>
        <a:solidFill>
          <a:schemeClr val="accent3">
            <a:hueOff val="7470735"/>
            <a:satOff val="-34982"/>
            <a:lumOff val="4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Changes in production goals and examination capacity</a:t>
          </a:r>
        </a:p>
      </dsp:txBody>
      <dsp:txXfrm>
        <a:off x="1050867" y="1569228"/>
        <a:ext cx="1866676" cy="495076"/>
      </dsp:txXfrm>
    </dsp:sp>
    <dsp:sp modelId="{F2453F24-E7E5-4300-88B9-B56B1B73D572}">
      <dsp:nvSpPr>
        <dsp:cNvPr id="0" name=""/>
        <dsp:cNvSpPr/>
      </dsp:nvSpPr>
      <dsp:spPr>
        <a:xfrm>
          <a:off x="1024085" y="992994"/>
          <a:ext cx="1920240" cy="548640"/>
        </a:xfrm>
        <a:prstGeom prst="roundRect">
          <a:avLst/>
        </a:prstGeom>
        <a:solidFill>
          <a:schemeClr val="accent3">
            <a:hueOff val="8715858"/>
            <a:satOff val="-40812"/>
            <a:lumOff val="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Existing examination capacity with inflationary increases to work on application inventory</a:t>
          </a:r>
        </a:p>
      </dsp:txBody>
      <dsp:txXfrm>
        <a:off x="1050867" y="1019776"/>
        <a:ext cx="1866676" cy="49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B9595-1BC1-44EC-9CF7-E631374CAEB6}">
      <dsp:nvSpPr>
        <dsp:cNvPr id="0" name=""/>
        <dsp:cNvSpPr/>
      </dsp:nvSpPr>
      <dsp:spPr>
        <a:xfrm>
          <a:off x="1" y="0"/>
          <a:ext cx="7952010" cy="2070902"/>
        </a:xfrm>
        <a:prstGeom prst="rightArrow">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036BBCE4-ED18-4C03-9511-9BCD3C89AAA7}">
      <dsp:nvSpPr>
        <dsp:cNvPr id="0" name=""/>
        <dsp:cNvSpPr/>
      </dsp:nvSpPr>
      <dsp:spPr>
        <a:xfrm>
          <a:off x="2184" y="583617"/>
          <a:ext cx="1271623" cy="9036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46297" y="627730"/>
        <a:ext cx="1183397" cy="815441"/>
      </dsp:txXfrm>
    </dsp:sp>
    <dsp:sp modelId="{181C1E4E-EB38-4E0B-BF5B-4003CA27F207}">
      <dsp:nvSpPr>
        <dsp:cNvPr id="0" name=""/>
        <dsp:cNvSpPr/>
      </dsp:nvSpPr>
      <dsp:spPr>
        <a:xfrm>
          <a:off x="1337388" y="583617"/>
          <a:ext cx="1271623" cy="903667"/>
        </a:xfrm>
        <a:prstGeom prst="roundRect">
          <a:avLst/>
        </a:prstGeom>
        <a:solidFill>
          <a:schemeClr val="accent4">
            <a:hueOff val="-1171934"/>
            <a:satOff val="-1458"/>
            <a:lumOff val="4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Stage 2</a:t>
          </a:r>
          <a:r>
            <a:rPr lang="en-US" sz="1000" kern="1200" dirty="0"/>
            <a:t>:</a:t>
          </a:r>
        </a:p>
        <a:p>
          <a:pPr marL="0" lvl="0" indent="0" algn="ctr" defTabSz="444500">
            <a:lnSpc>
              <a:spcPct val="90000"/>
            </a:lnSpc>
            <a:spcBef>
              <a:spcPct val="0"/>
            </a:spcBef>
            <a:spcAft>
              <a:spcPct val="35000"/>
            </a:spcAft>
            <a:buNone/>
          </a:pPr>
          <a:r>
            <a:rPr lang="en-US" sz="1000" kern="1200" dirty="0"/>
            <a:t>  PAC Fee Setting Hearing &amp; Initial Public Review</a:t>
          </a:r>
        </a:p>
      </dsp:txBody>
      <dsp:txXfrm>
        <a:off x="1381501" y="627730"/>
        <a:ext cx="1183397" cy="815441"/>
      </dsp:txXfrm>
    </dsp:sp>
    <dsp:sp modelId="{98E221EE-64CD-438E-863B-83562E73EE9C}">
      <dsp:nvSpPr>
        <dsp:cNvPr id="0" name=""/>
        <dsp:cNvSpPr/>
      </dsp:nvSpPr>
      <dsp:spPr>
        <a:xfrm>
          <a:off x="2672593" y="583617"/>
          <a:ext cx="1271623" cy="903667"/>
        </a:xfrm>
        <a:prstGeom prst="roundRect">
          <a:avLst/>
        </a:prstGeom>
        <a:solidFill>
          <a:schemeClr val="accent4">
            <a:hueOff val="-2343868"/>
            <a:satOff val="-2916"/>
            <a:lumOff val="9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Stage 3</a:t>
          </a:r>
          <a:r>
            <a:rPr lang="en-US" sz="1000" kern="1200" dirty="0"/>
            <a:t>:  </a:t>
          </a:r>
        </a:p>
        <a:p>
          <a:pPr marL="0" lvl="0" indent="0" algn="ctr" defTabSz="444500">
            <a:lnSpc>
              <a:spcPct val="90000"/>
            </a:lnSpc>
            <a:spcBef>
              <a:spcPct val="0"/>
            </a:spcBef>
            <a:spcAft>
              <a:spcPct val="35000"/>
            </a:spcAft>
            <a:buNone/>
          </a:pPr>
          <a:r>
            <a:rPr lang="en-US" sz="1000" kern="1200" dirty="0"/>
            <a:t>Notice of Proposed Rulemaking</a:t>
          </a:r>
        </a:p>
      </dsp:txBody>
      <dsp:txXfrm>
        <a:off x="2716706" y="627730"/>
        <a:ext cx="1183397" cy="815441"/>
      </dsp:txXfrm>
    </dsp:sp>
    <dsp:sp modelId="{0CDE73CC-0944-4275-833C-55CE95233E00}">
      <dsp:nvSpPr>
        <dsp:cNvPr id="0" name=""/>
        <dsp:cNvSpPr/>
      </dsp:nvSpPr>
      <dsp:spPr>
        <a:xfrm>
          <a:off x="4007797" y="583617"/>
          <a:ext cx="1271623" cy="903667"/>
        </a:xfrm>
        <a:prstGeom prst="roundRect">
          <a:avLst/>
        </a:prstGeom>
        <a:solidFill>
          <a:schemeClr val="accent4">
            <a:hueOff val="-3515801"/>
            <a:satOff val="-4373"/>
            <a:lumOff val="14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Stage 4:</a:t>
          </a:r>
          <a:r>
            <a:rPr lang="en-US" sz="1000" kern="1200" dirty="0"/>
            <a:t>  </a:t>
          </a:r>
        </a:p>
        <a:p>
          <a:pPr marL="0" lvl="0" indent="0" algn="ctr" defTabSz="444500">
            <a:lnSpc>
              <a:spcPct val="90000"/>
            </a:lnSpc>
            <a:spcBef>
              <a:spcPct val="0"/>
            </a:spcBef>
            <a:spcAft>
              <a:spcPct val="35000"/>
            </a:spcAft>
            <a:buNone/>
          </a:pPr>
          <a:r>
            <a:rPr lang="en-US" sz="1000" kern="1200" dirty="0"/>
            <a:t>Public Comment Period</a:t>
          </a:r>
        </a:p>
      </dsp:txBody>
      <dsp:txXfrm>
        <a:off x="4051910" y="627730"/>
        <a:ext cx="1183397" cy="815441"/>
      </dsp:txXfrm>
    </dsp:sp>
    <dsp:sp modelId="{18FC9721-1952-4576-9BEC-C5F978AF8F5D}">
      <dsp:nvSpPr>
        <dsp:cNvPr id="0" name=""/>
        <dsp:cNvSpPr/>
      </dsp:nvSpPr>
      <dsp:spPr>
        <a:xfrm>
          <a:off x="5343002" y="583617"/>
          <a:ext cx="1271623" cy="903667"/>
        </a:xfrm>
        <a:prstGeom prst="roundRect">
          <a:avLst/>
        </a:prstGeom>
        <a:solidFill>
          <a:schemeClr val="accent4">
            <a:hueOff val="-4687735"/>
            <a:satOff val="-5831"/>
            <a:lumOff val="19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Stage 5:  </a:t>
          </a:r>
        </a:p>
        <a:p>
          <a:pPr marL="0" lvl="0" indent="0" algn="ctr" defTabSz="444500">
            <a:lnSpc>
              <a:spcPct val="90000"/>
            </a:lnSpc>
            <a:spcBef>
              <a:spcPct val="0"/>
            </a:spcBef>
            <a:spcAft>
              <a:spcPct val="35000"/>
            </a:spcAft>
            <a:buNone/>
          </a:pPr>
          <a:r>
            <a:rPr lang="en-US" sz="1000" kern="1200" dirty="0">
              <a:solidFill>
                <a:schemeClr val="tx1"/>
              </a:solidFill>
            </a:rPr>
            <a:t>Final Rulemaking</a:t>
          </a:r>
        </a:p>
      </dsp:txBody>
      <dsp:txXfrm>
        <a:off x="5387115" y="627730"/>
        <a:ext cx="1183397" cy="815441"/>
      </dsp:txXfrm>
    </dsp:sp>
    <dsp:sp modelId="{02D508F0-AB60-40BA-A07B-47DD65ECEEE3}">
      <dsp:nvSpPr>
        <dsp:cNvPr id="0" name=""/>
        <dsp:cNvSpPr/>
      </dsp:nvSpPr>
      <dsp:spPr>
        <a:xfrm>
          <a:off x="6678206" y="583617"/>
          <a:ext cx="1271623" cy="903667"/>
        </a:xfrm>
        <a:prstGeom prst="roundRect">
          <a:avLst/>
        </a:prstGeom>
        <a:solidFill>
          <a:schemeClr val="accent4">
            <a:hueOff val="-5859669"/>
            <a:satOff val="-7289"/>
            <a:lumOff val="2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Stage 6:</a:t>
          </a:r>
          <a:r>
            <a:rPr lang="en-US" sz="1000" kern="1200" dirty="0">
              <a:solidFill>
                <a:schemeClr val="tx1"/>
              </a:solidFill>
            </a:rPr>
            <a:t>  </a:t>
          </a:r>
        </a:p>
        <a:p>
          <a:pPr marL="0" lvl="0" indent="0" algn="ctr" defTabSz="444500">
            <a:lnSpc>
              <a:spcPct val="90000"/>
            </a:lnSpc>
            <a:spcBef>
              <a:spcPct val="0"/>
            </a:spcBef>
            <a:spcAft>
              <a:spcPct val="35000"/>
            </a:spcAft>
            <a:buNone/>
          </a:pPr>
          <a:r>
            <a:rPr lang="en-US" sz="1000" kern="1200" dirty="0">
              <a:solidFill>
                <a:schemeClr val="tx1"/>
              </a:solidFill>
            </a:rPr>
            <a:t>Congressional Comment Period</a:t>
          </a:r>
        </a:p>
      </dsp:txBody>
      <dsp:txXfrm>
        <a:off x="6722319" y="627730"/>
        <a:ext cx="1183397" cy="815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B9595-1BC1-44EC-9CF7-E631374CAEB6}">
      <dsp:nvSpPr>
        <dsp:cNvPr id="0" name=""/>
        <dsp:cNvSpPr/>
      </dsp:nvSpPr>
      <dsp:spPr>
        <a:xfrm>
          <a:off x="1" y="0"/>
          <a:ext cx="7952010" cy="2070902"/>
        </a:xfrm>
        <a:prstGeom prst="rightArrow">
          <a:avLst/>
        </a:prstGeom>
        <a:solidFill>
          <a:sysClr val="window" lastClr="FFFFFF">
            <a:lumMod val="95000"/>
          </a:sysClr>
        </a:solidFill>
        <a:ln>
          <a:noFill/>
        </a:ln>
        <a:effectLst/>
      </dsp:spPr>
      <dsp:style>
        <a:lnRef idx="0">
          <a:scrgbClr r="0" g="0" b="0"/>
        </a:lnRef>
        <a:fillRef idx="1">
          <a:scrgbClr r="0" g="0" b="0"/>
        </a:fillRef>
        <a:effectRef idx="0">
          <a:scrgbClr r="0" g="0" b="0"/>
        </a:effectRef>
        <a:fontRef idx="minor"/>
      </dsp:style>
    </dsp:sp>
    <dsp:sp modelId="{036BBCE4-ED18-4C03-9511-9BCD3C89AAA7}">
      <dsp:nvSpPr>
        <dsp:cNvPr id="0" name=""/>
        <dsp:cNvSpPr/>
      </dsp:nvSpPr>
      <dsp:spPr>
        <a:xfrm>
          <a:off x="2184" y="583617"/>
          <a:ext cx="1271623" cy="903667"/>
        </a:xfrm>
        <a:prstGeom prst="roundRect">
          <a:avLst/>
        </a:prstGeom>
        <a:solidFill>
          <a:srgbClr val="671E7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ysClr val="window" lastClr="FFFFFF"/>
            </a:solidFill>
            <a:latin typeface="Segoe UI"/>
            <a:ea typeface="+mn-ea"/>
            <a:cs typeface="+mn-cs"/>
          </a:endParaRPr>
        </a:p>
      </dsp:txBody>
      <dsp:txXfrm>
        <a:off x="46297" y="627730"/>
        <a:ext cx="1183397" cy="815441"/>
      </dsp:txXfrm>
    </dsp:sp>
    <dsp:sp modelId="{181C1E4E-EB38-4E0B-BF5B-4003CA27F207}">
      <dsp:nvSpPr>
        <dsp:cNvPr id="0" name=""/>
        <dsp:cNvSpPr/>
      </dsp:nvSpPr>
      <dsp:spPr>
        <a:xfrm>
          <a:off x="1337388" y="583617"/>
          <a:ext cx="1271623" cy="903667"/>
        </a:xfrm>
        <a:prstGeom prst="roundRect">
          <a:avLst/>
        </a:prstGeom>
        <a:solidFill>
          <a:srgbClr val="671E75">
            <a:hueOff val="-1171934"/>
            <a:satOff val="-1458"/>
            <a:lumOff val="4941"/>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Segoe UI"/>
              <a:ea typeface="+mn-ea"/>
              <a:cs typeface="+mn-cs"/>
            </a:rPr>
            <a:t>Stage 2</a:t>
          </a:r>
          <a:r>
            <a:rPr lang="en-US" sz="1000" kern="1200" dirty="0">
              <a:solidFill>
                <a:sysClr val="window" lastClr="FFFFFF"/>
              </a:solidFill>
              <a:latin typeface="Segoe UI"/>
              <a:ea typeface="+mn-ea"/>
              <a:cs typeface="+mn-cs"/>
            </a:rPr>
            <a:t>:</a:t>
          </a:r>
        </a:p>
        <a:p>
          <a:pPr marL="0" lvl="0" indent="0" algn="ctr" defTabSz="444500">
            <a:lnSpc>
              <a:spcPct val="90000"/>
            </a:lnSpc>
            <a:spcBef>
              <a:spcPct val="0"/>
            </a:spcBef>
            <a:spcAft>
              <a:spcPct val="35000"/>
            </a:spcAft>
            <a:buNone/>
          </a:pPr>
          <a:r>
            <a:rPr lang="en-US" sz="1000" kern="1200" dirty="0">
              <a:solidFill>
                <a:sysClr val="window" lastClr="FFFFFF"/>
              </a:solidFill>
              <a:latin typeface="Segoe UI"/>
              <a:ea typeface="+mn-ea"/>
              <a:cs typeface="+mn-cs"/>
            </a:rPr>
            <a:t>  PAC Fee Setting Hearing &amp; Initial Public Review</a:t>
          </a:r>
        </a:p>
      </dsp:txBody>
      <dsp:txXfrm>
        <a:off x="1381501" y="627730"/>
        <a:ext cx="1183397" cy="815441"/>
      </dsp:txXfrm>
    </dsp:sp>
    <dsp:sp modelId="{98E221EE-64CD-438E-863B-83562E73EE9C}">
      <dsp:nvSpPr>
        <dsp:cNvPr id="0" name=""/>
        <dsp:cNvSpPr/>
      </dsp:nvSpPr>
      <dsp:spPr>
        <a:xfrm>
          <a:off x="2672593" y="583617"/>
          <a:ext cx="1271623" cy="903667"/>
        </a:xfrm>
        <a:prstGeom prst="roundRect">
          <a:avLst/>
        </a:prstGeom>
        <a:solidFill>
          <a:srgbClr val="671E75">
            <a:hueOff val="-2343868"/>
            <a:satOff val="-2916"/>
            <a:lumOff val="9882"/>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Segoe UI"/>
              <a:ea typeface="+mn-ea"/>
              <a:cs typeface="+mn-cs"/>
            </a:rPr>
            <a:t>Stage 3</a:t>
          </a:r>
          <a:r>
            <a:rPr lang="en-US" sz="1000" kern="1200" dirty="0">
              <a:solidFill>
                <a:sysClr val="window" lastClr="FFFFFF"/>
              </a:solidFill>
              <a:latin typeface="Segoe UI"/>
              <a:ea typeface="+mn-ea"/>
              <a:cs typeface="+mn-cs"/>
            </a:rPr>
            <a:t>:  </a:t>
          </a:r>
        </a:p>
        <a:p>
          <a:pPr marL="0" lvl="0" indent="0" algn="ctr" defTabSz="444500">
            <a:lnSpc>
              <a:spcPct val="90000"/>
            </a:lnSpc>
            <a:spcBef>
              <a:spcPct val="0"/>
            </a:spcBef>
            <a:spcAft>
              <a:spcPct val="35000"/>
            </a:spcAft>
            <a:buNone/>
          </a:pPr>
          <a:r>
            <a:rPr lang="en-US" sz="1000" kern="1200" dirty="0">
              <a:solidFill>
                <a:sysClr val="window" lastClr="FFFFFF"/>
              </a:solidFill>
              <a:latin typeface="Segoe UI"/>
              <a:ea typeface="+mn-ea"/>
              <a:cs typeface="+mn-cs"/>
            </a:rPr>
            <a:t>Notice of Proposed Rulemaking</a:t>
          </a:r>
        </a:p>
      </dsp:txBody>
      <dsp:txXfrm>
        <a:off x="2716706" y="627730"/>
        <a:ext cx="1183397" cy="815441"/>
      </dsp:txXfrm>
    </dsp:sp>
    <dsp:sp modelId="{0CDE73CC-0944-4275-833C-55CE95233E00}">
      <dsp:nvSpPr>
        <dsp:cNvPr id="0" name=""/>
        <dsp:cNvSpPr/>
      </dsp:nvSpPr>
      <dsp:spPr>
        <a:xfrm>
          <a:off x="4007797" y="583617"/>
          <a:ext cx="1271623" cy="903667"/>
        </a:xfrm>
        <a:prstGeom prst="roundRect">
          <a:avLst/>
        </a:prstGeom>
        <a:solidFill>
          <a:srgbClr val="671E75">
            <a:hueOff val="-3515801"/>
            <a:satOff val="-4373"/>
            <a:lumOff val="1482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Segoe UI"/>
              <a:ea typeface="+mn-ea"/>
              <a:cs typeface="+mn-cs"/>
            </a:rPr>
            <a:t>Stage 4:</a:t>
          </a:r>
          <a:r>
            <a:rPr lang="en-US" sz="1000" kern="1200" dirty="0">
              <a:solidFill>
                <a:sysClr val="window" lastClr="FFFFFF"/>
              </a:solidFill>
              <a:latin typeface="Segoe UI"/>
              <a:ea typeface="+mn-ea"/>
              <a:cs typeface="+mn-cs"/>
            </a:rPr>
            <a:t>  </a:t>
          </a:r>
        </a:p>
        <a:p>
          <a:pPr marL="0" lvl="0" indent="0" algn="ctr" defTabSz="444500">
            <a:lnSpc>
              <a:spcPct val="90000"/>
            </a:lnSpc>
            <a:spcBef>
              <a:spcPct val="0"/>
            </a:spcBef>
            <a:spcAft>
              <a:spcPct val="35000"/>
            </a:spcAft>
            <a:buNone/>
          </a:pPr>
          <a:r>
            <a:rPr lang="en-US" sz="1000" kern="1200" dirty="0">
              <a:solidFill>
                <a:sysClr val="window" lastClr="FFFFFF"/>
              </a:solidFill>
              <a:latin typeface="Segoe UI"/>
              <a:ea typeface="+mn-ea"/>
              <a:cs typeface="+mn-cs"/>
            </a:rPr>
            <a:t>Public Comment Period</a:t>
          </a:r>
        </a:p>
      </dsp:txBody>
      <dsp:txXfrm>
        <a:off x="4051910" y="627730"/>
        <a:ext cx="1183397" cy="815441"/>
      </dsp:txXfrm>
    </dsp:sp>
    <dsp:sp modelId="{18FC9721-1952-4576-9BEC-C5F978AF8F5D}">
      <dsp:nvSpPr>
        <dsp:cNvPr id="0" name=""/>
        <dsp:cNvSpPr/>
      </dsp:nvSpPr>
      <dsp:spPr>
        <a:xfrm>
          <a:off x="5343002" y="583617"/>
          <a:ext cx="1271623" cy="903667"/>
        </a:xfrm>
        <a:prstGeom prst="roundRect">
          <a:avLst/>
        </a:prstGeom>
        <a:solidFill>
          <a:srgbClr val="671E75">
            <a:hueOff val="-4687735"/>
            <a:satOff val="-5831"/>
            <a:lumOff val="1976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Segoe UI"/>
              <a:ea typeface="+mn-ea"/>
              <a:cs typeface="+mn-cs"/>
            </a:rPr>
            <a:t>Stage 5:  </a:t>
          </a:r>
        </a:p>
        <a:p>
          <a:pPr marL="0" lvl="0" indent="0" algn="ctr" defTabSz="444500">
            <a:lnSpc>
              <a:spcPct val="90000"/>
            </a:lnSpc>
            <a:spcBef>
              <a:spcPct val="0"/>
            </a:spcBef>
            <a:spcAft>
              <a:spcPct val="35000"/>
            </a:spcAft>
            <a:buNone/>
          </a:pPr>
          <a:r>
            <a:rPr lang="en-US" sz="1000" kern="1200" dirty="0">
              <a:solidFill>
                <a:schemeClr val="tx1"/>
              </a:solidFill>
              <a:latin typeface="Segoe UI"/>
              <a:ea typeface="+mn-ea"/>
              <a:cs typeface="+mn-cs"/>
            </a:rPr>
            <a:t>Final Rulemaking</a:t>
          </a:r>
        </a:p>
      </dsp:txBody>
      <dsp:txXfrm>
        <a:off x="5387115" y="627730"/>
        <a:ext cx="1183397" cy="815441"/>
      </dsp:txXfrm>
    </dsp:sp>
    <dsp:sp modelId="{02D508F0-AB60-40BA-A07B-47DD65ECEEE3}">
      <dsp:nvSpPr>
        <dsp:cNvPr id="0" name=""/>
        <dsp:cNvSpPr/>
      </dsp:nvSpPr>
      <dsp:spPr>
        <a:xfrm>
          <a:off x="6678206" y="583617"/>
          <a:ext cx="1271623" cy="903667"/>
        </a:xfrm>
        <a:prstGeom prst="roundRect">
          <a:avLst/>
        </a:prstGeom>
        <a:solidFill>
          <a:srgbClr val="671E75">
            <a:hueOff val="-5859669"/>
            <a:satOff val="-7289"/>
            <a:lumOff val="2470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Segoe UI"/>
              <a:ea typeface="+mn-ea"/>
              <a:cs typeface="+mn-cs"/>
            </a:rPr>
            <a:t>Stage 6:</a:t>
          </a:r>
          <a:r>
            <a:rPr lang="en-US" sz="1000" kern="1200" dirty="0">
              <a:solidFill>
                <a:schemeClr val="tx1"/>
              </a:solidFill>
              <a:latin typeface="Segoe UI"/>
              <a:ea typeface="+mn-ea"/>
              <a:cs typeface="+mn-cs"/>
            </a:rPr>
            <a:t>  </a:t>
          </a:r>
        </a:p>
        <a:p>
          <a:pPr marL="0" lvl="0" indent="0" algn="ctr" defTabSz="444500">
            <a:lnSpc>
              <a:spcPct val="90000"/>
            </a:lnSpc>
            <a:spcBef>
              <a:spcPct val="0"/>
            </a:spcBef>
            <a:spcAft>
              <a:spcPct val="35000"/>
            </a:spcAft>
            <a:buNone/>
          </a:pPr>
          <a:r>
            <a:rPr lang="en-US" sz="1000" kern="1200" dirty="0">
              <a:solidFill>
                <a:schemeClr val="tx1"/>
              </a:solidFill>
              <a:latin typeface="Segoe UI"/>
              <a:ea typeface="+mn-ea"/>
              <a:cs typeface="+mn-cs"/>
            </a:rPr>
            <a:t>Congressional Comment Period</a:t>
          </a:r>
        </a:p>
      </dsp:txBody>
      <dsp:txXfrm>
        <a:off x="6722319" y="627730"/>
        <a:ext cx="1183397" cy="815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780D-C055-4240-8A49-C71DE0D639B9}">
      <dsp:nvSpPr>
        <dsp:cNvPr id="0" name=""/>
        <dsp:cNvSpPr/>
      </dsp:nvSpPr>
      <dsp:spPr>
        <a:xfrm>
          <a:off x="1527536" y="-32030"/>
          <a:ext cx="4790505" cy="4790505"/>
        </a:xfrm>
        <a:prstGeom prst="circularArrow">
          <a:avLst>
            <a:gd name="adj1" fmla="val 5544"/>
            <a:gd name="adj2" fmla="val 330680"/>
            <a:gd name="adj3" fmla="val 14962892"/>
            <a:gd name="adj4" fmla="val 16698001"/>
            <a:gd name="adj5" fmla="val 5757"/>
          </a:avLst>
        </a:prstGeom>
        <a:solidFill>
          <a:srgbClr val="A6192E"/>
        </a:solidFill>
        <a:ln>
          <a:noFill/>
        </a:ln>
        <a:effectLst/>
      </dsp:spPr>
      <dsp:style>
        <a:lnRef idx="0">
          <a:scrgbClr r="0" g="0" b="0"/>
        </a:lnRef>
        <a:fillRef idx="1">
          <a:scrgbClr r="0" g="0" b="0"/>
        </a:fillRef>
        <a:effectRef idx="0">
          <a:scrgbClr r="0" g="0" b="0"/>
        </a:effectRef>
        <a:fontRef idx="minor"/>
      </dsp:style>
    </dsp:sp>
    <dsp:sp modelId="{04D7C0F2-952F-4F40-A42B-BB0DDC96086E}">
      <dsp:nvSpPr>
        <dsp:cNvPr id="0" name=""/>
        <dsp:cNvSpPr/>
      </dsp:nvSpPr>
      <dsp:spPr>
        <a:xfrm>
          <a:off x="3417963" y="-52597"/>
          <a:ext cx="1009652" cy="704188"/>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Activity based historical cost and aggregate cost from budget plans</a:t>
          </a:r>
        </a:p>
      </dsp:txBody>
      <dsp:txXfrm>
        <a:off x="3452339" y="-18221"/>
        <a:ext cx="940900" cy="635436"/>
      </dsp:txXfrm>
    </dsp:sp>
    <dsp:sp modelId="{A14C543E-37C6-4192-995E-BCB327D0E7AB}">
      <dsp:nvSpPr>
        <dsp:cNvPr id="0" name=""/>
        <dsp:cNvSpPr/>
      </dsp:nvSpPr>
      <dsp:spPr>
        <a:xfrm>
          <a:off x="4539402" y="483788"/>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Escalate for prospective aggregate cost</a:t>
          </a:r>
        </a:p>
      </dsp:txBody>
      <dsp:txXfrm>
        <a:off x="4562773" y="507159"/>
        <a:ext cx="910783" cy="432020"/>
      </dsp:txXfrm>
    </dsp:sp>
    <dsp:sp modelId="{C2F8386D-FC37-411A-9097-0633B46F9618}">
      <dsp:nvSpPr>
        <dsp:cNvPr id="0" name=""/>
        <dsp:cNvSpPr/>
      </dsp:nvSpPr>
      <dsp:spPr>
        <a:xfrm>
          <a:off x="5356076" y="1205372"/>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Calculate operating reserve needs</a:t>
          </a:r>
        </a:p>
      </dsp:txBody>
      <dsp:txXfrm>
        <a:off x="5379447" y="1228743"/>
        <a:ext cx="910783" cy="432020"/>
      </dsp:txXfrm>
    </dsp:sp>
    <dsp:sp modelId="{2AE9E2BB-5DEE-4AE4-AC2E-DDA010180B70}">
      <dsp:nvSpPr>
        <dsp:cNvPr id="0" name=""/>
        <dsp:cNvSpPr/>
      </dsp:nvSpPr>
      <dsp:spPr>
        <a:xfrm>
          <a:off x="5436760" y="2047874"/>
          <a:ext cx="1057778" cy="588964"/>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 for changes to USPTO production input/output</a:t>
          </a:r>
        </a:p>
      </dsp:txBody>
      <dsp:txXfrm>
        <a:off x="5465511" y="2076625"/>
        <a:ext cx="1000276" cy="531462"/>
      </dsp:txXfrm>
    </dsp:sp>
    <dsp:sp modelId="{9AD1DA38-2A40-46C1-A92D-C8F79EFE7DEA}">
      <dsp:nvSpPr>
        <dsp:cNvPr id="0" name=""/>
        <dsp:cNvSpPr/>
      </dsp:nvSpPr>
      <dsp:spPr>
        <a:xfrm>
          <a:off x="5361632" y="2958247"/>
          <a:ext cx="1119873" cy="60410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 for changes to Strategic Priorities, Plans, and Processes</a:t>
          </a:r>
        </a:p>
      </dsp:txBody>
      <dsp:txXfrm>
        <a:off x="5391122" y="2987737"/>
        <a:ext cx="1060893" cy="545122"/>
      </dsp:txXfrm>
    </dsp:sp>
    <dsp:sp modelId="{57ABBA77-7D07-434E-9AA9-36A37480945F}">
      <dsp:nvSpPr>
        <dsp:cNvPr id="0" name=""/>
        <dsp:cNvSpPr/>
      </dsp:nvSpPr>
      <dsp:spPr>
        <a:xfrm>
          <a:off x="4538402" y="3803438"/>
          <a:ext cx="1257297" cy="6161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Review economic impact of intellectual property fee changes</a:t>
          </a:r>
        </a:p>
      </dsp:txBody>
      <dsp:txXfrm>
        <a:off x="4568481" y="3833517"/>
        <a:ext cx="1197139" cy="556004"/>
      </dsp:txXfrm>
    </dsp:sp>
    <dsp:sp modelId="{D0CF13CE-2C58-4BCA-B8B1-A9FC2E12E7E4}">
      <dsp:nvSpPr>
        <dsp:cNvPr id="0" name=""/>
        <dsp:cNvSpPr/>
      </dsp:nvSpPr>
      <dsp:spPr>
        <a:xfrm>
          <a:off x="3282104" y="4093233"/>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Review and readjust fee rates</a:t>
          </a:r>
        </a:p>
      </dsp:txBody>
      <dsp:txXfrm>
        <a:off x="3305475" y="4116604"/>
        <a:ext cx="910783" cy="432020"/>
      </dsp:txXfrm>
    </dsp:sp>
    <dsp:sp modelId="{7AB6EAE3-9501-4ECE-8D3D-77BA3E931474}">
      <dsp:nvSpPr>
        <dsp:cNvPr id="0" name=""/>
        <dsp:cNvSpPr/>
      </dsp:nvSpPr>
      <dsp:spPr>
        <a:xfrm>
          <a:off x="2166673" y="3753030"/>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Initial forecast of fees</a:t>
          </a:r>
        </a:p>
      </dsp:txBody>
      <dsp:txXfrm>
        <a:off x="2190044" y="3776401"/>
        <a:ext cx="910783" cy="432020"/>
      </dsp:txXfrm>
    </dsp:sp>
    <dsp:sp modelId="{711393B8-8314-47B2-858F-E8F4315970BF}">
      <dsp:nvSpPr>
        <dsp:cNvPr id="0" name=""/>
        <dsp:cNvSpPr/>
      </dsp:nvSpPr>
      <dsp:spPr>
        <a:xfrm>
          <a:off x="1518983" y="3000458"/>
          <a:ext cx="1034883" cy="482018"/>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Apply economic elasticity analysis</a:t>
          </a:r>
        </a:p>
      </dsp:txBody>
      <dsp:txXfrm>
        <a:off x="1542513" y="3023988"/>
        <a:ext cx="987823" cy="434958"/>
      </dsp:txXfrm>
    </dsp:sp>
    <dsp:sp modelId="{BF0465D3-16BB-457D-9EF5-D496E283DA0B}">
      <dsp:nvSpPr>
        <dsp:cNvPr id="0" name=""/>
        <dsp:cNvSpPr/>
      </dsp:nvSpPr>
      <dsp:spPr>
        <a:xfrm>
          <a:off x="1276869" y="2112994"/>
          <a:ext cx="1013636" cy="570656"/>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Forecast total aggregate revenue and refine</a:t>
          </a:r>
        </a:p>
      </dsp:txBody>
      <dsp:txXfrm>
        <a:off x="1304726" y="2140851"/>
        <a:ext cx="957922" cy="514942"/>
      </dsp:txXfrm>
    </dsp:sp>
    <dsp:sp modelId="{9A32A65F-7299-4556-89FB-B84B655E2284}">
      <dsp:nvSpPr>
        <dsp:cNvPr id="0" name=""/>
        <dsp:cNvSpPr/>
      </dsp:nvSpPr>
      <dsp:spPr>
        <a:xfrm>
          <a:off x="1553247" y="1207538"/>
          <a:ext cx="957525" cy="478762"/>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Review and readjust fee rates</a:t>
          </a:r>
        </a:p>
      </dsp:txBody>
      <dsp:txXfrm>
        <a:off x="1576618" y="1230909"/>
        <a:ext cx="910783" cy="432020"/>
      </dsp:txXfrm>
    </dsp:sp>
    <dsp:sp modelId="{9A40E453-A889-41F7-932B-CD1254500F12}">
      <dsp:nvSpPr>
        <dsp:cNvPr id="0" name=""/>
        <dsp:cNvSpPr/>
      </dsp:nvSpPr>
      <dsp:spPr>
        <a:xfrm>
          <a:off x="2236995" y="361437"/>
          <a:ext cx="957525" cy="623526"/>
        </a:xfrm>
        <a:prstGeom prst="roundRect">
          <a:avLst/>
        </a:prstGeom>
        <a:solidFill>
          <a:srgbClr val="0038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Forecast total aggregate revenue and refine</a:t>
          </a:r>
        </a:p>
      </dsp:txBody>
      <dsp:txXfrm>
        <a:off x="2267433" y="391875"/>
        <a:ext cx="896649" cy="56265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4/19/2023</a:t>
            </a:fld>
            <a:endParaRPr lang="en-US">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4/19/2023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a:p>
        </p:txBody>
      </p:sp>
    </p:spTree>
    <p:extLst>
      <p:ext uri="{BB962C8B-B14F-4D97-AF65-F5344CB8AC3E}">
        <p14:creationId xmlns:p14="http://schemas.microsoft.com/office/powerpoint/2010/main" val="45376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47390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Here is the composition of the patent fee schedule.</a:t>
            </a:r>
          </a:p>
          <a:p>
            <a:pPr marL="181240" indent="-181240">
              <a:buFont typeface="Arial" panose="020B0604020202020204" pitchFamily="34" charset="0"/>
              <a:buChar char="•"/>
            </a:pPr>
            <a:endParaRPr lang="en-US" dirty="0"/>
          </a:p>
          <a:p>
            <a:pPr marL="181240" indent="-181240" defTabSz="483306">
              <a:buFont typeface="Arial" panose="020B0604020202020204" pitchFamily="34" charset="0"/>
              <a:buChar char="•"/>
            </a:pPr>
            <a:r>
              <a:rPr lang="en-US" dirty="0"/>
              <a:t>What is key to note is that 16% of our fee codes make of 81% of the revenue. We do have over 400 patent fee codes.</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The pie chart on the right looks at our patent fee code by category and what their share of fee collections. The pie chart on the right look at our 404 fee codes by category and what share they make up of total fee codes.</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Looking at the pie chart on the left, Over 53% of our revenue is from maintenance fees. But when we look at the chart on the right, you will see that the 53% of revenue collections come from codes that make up 5% of the schedule.</a:t>
            </a:r>
          </a:p>
        </p:txBody>
      </p:sp>
      <p:sp>
        <p:nvSpPr>
          <p:cNvPr id="4" name="Slide Number Placeholder 3"/>
          <p:cNvSpPr>
            <a:spLocks noGrp="1"/>
          </p:cNvSpPr>
          <p:nvPr>
            <p:ph type="sldNum" sz="quarter" idx="5"/>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3674064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29</a:t>
            </a:fld>
            <a:endParaRPr lang="en-US"/>
          </a:p>
        </p:txBody>
      </p:sp>
    </p:spTree>
    <p:extLst>
      <p:ext uri="{BB962C8B-B14F-4D97-AF65-F5344CB8AC3E}">
        <p14:creationId xmlns:p14="http://schemas.microsoft.com/office/powerpoint/2010/main" val="158817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30</a:t>
            </a:fld>
            <a:endParaRPr lang="en-US"/>
          </a:p>
        </p:txBody>
      </p:sp>
    </p:spTree>
    <p:extLst>
      <p:ext uri="{BB962C8B-B14F-4D97-AF65-F5344CB8AC3E}">
        <p14:creationId xmlns:p14="http://schemas.microsoft.com/office/powerpoint/2010/main" val="226099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31</a:t>
            </a:fld>
            <a:endParaRPr lang="en-US"/>
          </a:p>
        </p:txBody>
      </p:sp>
    </p:spTree>
    <p:extLst>
      <p:ext uri="{BB962C8B-B14F-4D97-AF65-F5344CB8AC3E}">
        <p14:creationId xmlns:p14="http://schemas.microsoft.com/office/powerpoint/2010/main" val="386812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32</a:t>
            </a:fld>
            <a:endParaRPr lang="en-US"/>
          </a:p>
        </p:txBody>
      </p:sp>
    </p:spTree>
    <p:extLst>
      <p:ext uri="{BB962C8B-B14F-4D97-AF65-F5344CB8AC3E}">
        <p14:creationId xmlns:p14="http://schemas.microsoft.com/office/powerpoint/2010/main" val="135379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34</a:t>
            </a:fld>
            <a:endParaRPr lang="en-US"/>
          </a:p>
        </p:txBody>
      </p:sp>
    </p:spTree>
    <p:extLst>
      <p:ext uri="{BB962C8B-B14F-4D97-AF65-F5344CB8AC3E}">
        <p14:creationId xmlns:p14="http://schemas.microsoft.com/office/powerpoint/2010/main" val="309429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51</a:t>
            </a:fld>
            <a:endParaRPr lang="en-US"/>
          </a:p>
        </p:txBody>
      </p:sp>
    </p:spTree>
    <p:extLst>
      <p:ext uri="{BB962C8B-B14F-4D97-AF65-F5344CB8AC3E}">
        <p14:creationId xmlns:p14="http://schemas.microsoft.com/office/powerpoint/2010/main" val="116590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52</a:t>
            </a:fld>
            <a:endParaRPr lang="en-US"/>
          </a:p>
        </p:txBody>
      </p:sp>
    </p:spTree>
    <p:extLst>
      <p:ext uri="{BB962C8B-B14F-4D97-AF65-F5344CB8AC3E}">
        <p14:creationId xmlns:p14="http://schemas.microsoft.com/office/powerpoint/2010/main" val="413229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54</a:t>
            </a:fld>
            <a:endParaRPr lang="en-US"/>
          </a:p>
        </p:txBody>
      </p:sp>
    </p:spTree>
    <p:extLst>
      <p:ext uri="{BB962C8B-B14F-4D97-AF65-F5344CB8AC3E}">
        <p14:creationId xmlns:p14="http://schemas.microsoft.com/office/powerpoint/2010/main" val="60836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394437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4B1ACE-5EB2-B245-8DCB-331A9858E083}" type="slidenum">
              <a:rPr lang="en-US" smtClean="0"/>
              <a:pPr/>
              <a:t>57</a:t>
            </a:fld>
            <a:endParaRPr lang="en-US"/>
          </a:p>
        </p:txBody>
      </p:sp>
    </p:spTree>
    <p:extLst>
      <p:ext uri="{BB962C8B-B14F-4D97-AF65-F5344CB8AC3E}">
        <p14:creationId xmlns:p14="http://schemas.microsoft.com/office/powerpoint/2010/main" val="109624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58</a:t>
            </a:fld>
            <a:endParaRPr lang="en-US"/>
          </a:p>
        </p:txBody>
      </p:sp>
    </p:spTree>
    <p:extLst>
      <p:ext uri="{BB962C8B-B14F-4D97-AF65-F5344CB8AC3E}">
        <p14:creationId xmlns:p14="http://schemas.microsoft.com/office/powerpoint/2010/main" val="270658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59</a:t>
            </a:fld>
            <a:endParaRPr lang="en-US"/>
          </a:p>
        </p:txBody>
      </p:sp>
    </p:spTree>
    <p:extLst>
      <p:ext uri="{BB962C8B-B14F-4D97-AF65-F5344CB8AC3E}">
        <p14:creationId xmlns:p14="http://schemas.microsoft.com/office/powerpoint/2010/main" val="246510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137930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30136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a:p>
        </p:txBody>
      </p:sp>
    </p:spTree>
    <p:extLst>
      <p:ext uri="{BB962C8B-B14F-4D97-AF65-F5344CB8AC3E}">
        <p14:creationId xmlns:p14="http://schemas.microsoft.com/office/powerpoint/2010/main" val="265233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000">
                <a:solidFill>
                  <a:schemeClr val="accent1"/>
                </a:solidFill>
                <a:latin typeface="Calibri" pitchFamily="34" charset="0"/>
              </a:defRPr>
            </a:lvl1pPr>
            <a:lvl2pPr marL="726477" indent="-279414" eaLnBrk="0" hangingPunct="0">
              <a:defRPr sz="1000">
                <a:solidFill>
                  <a:schemeClr val="accent1"/>
                </a:solidFill>
                <a:latin typeface="Calibri" pitchFamily="34" charset="0"/>
              </a:defRPr>
            </a:lvl2pPr>
            <a:lvl3pPr marL="1117658" indent="-223532" eaLnBrk="0" hangingPunct="0">
              <a:defRPr sz="1000">
                <a:solidFill>
                  <a:schemeClr val="accent1"/>
                </a:solidFill>
                <a:latin typeface="Calibri" pitchFamily="34" charset="0"/>
              </a:defRPr>
            </a:lvl3pPr>
            <a:lvl4pPr marL="1564719" indent="-223532" eaLnBrk="0" hangingPunct="0">
              <a:defRPr sz="1000">
                <a:solidFill>
                  <a:schemeClr val="accent1"/>
                </a:solidFill>
                <a:latin typeface="Calibri" pitchFamily="34" charset="0"/>
              </a:defRPr>
            </a:lvl4pPr>
            <a:lvl5pPr marL="2011781" indent="-223532" eaLnBrk="0" hangingPunct="0">
              <a:defRPr sz="1000">
                <a:solidFill>
                  <a:schemeClr val="accent1"/>
                </a:solidFill>
                <a:latin typeface="Calibri" pitchFamily="34" charset="0"/>
              </a:defRPr>
            </a:lvl5pPr>
            <a:lvl6pPr marL="2458842" indent="-223532" eaLnBrk="0" fontAlgn="base" hangingPunct="0">
              <a:spcBef>
                <a:spcPct val="50000"/>
              </a:spcBef>
              <a:spcAft>
                <a:spcPct val="0"/>
              </a:spcAft>
              <a:defRPr sz="1000">
                <a:solidFill>
                  <a:schemeClr val="accent1"/>
                </a:solidFill>
                <a:latin typeface="Calibri" pitchFamily="34" charset="0"/>
              </a:defRPr>
            </a:lvl6pPr>
            <a:lvl7pPr marL="2905905" indent="-223532" eaLnBrk="0" fontAlgn="base" hangingPunct="0">
              <a:spcBef>
                <a:spcPct val="50000"/>
              </a:spcBef>
              <a:spcAft>
                <a:spcPct val="0"/>
              </a:spcAft>
              <a:defRPr sz="1000">
                <a:solidFill>
                  <a:schemeClr val="accent1"/>
                </a:solidFill>
                <a:latin typeface="Calibri" pitchFamily="34" charset="0"/>
              </a:defRPr>
            </a:lvl7pPr>
            <a:lvl8pPr marL="3352969" indent="-223532" eaLnBrk="0" fontAlgn="base" hangingPunct="0">
              <a:spcBef>
                <a:spcPct val="50000"/>
              </a:spcBef>
              <a:spcAft>
                <a:spcPct val="0"/>
              </a:spcAft>
              <a:defRPr sz="1000">
                <a:solidFill>
                  <a:schemeClr val="accent1"/>
                </a:solidFill>
                <a:latin typeface="Calibri" pitchFamily="34" charset="0"/>
              </a:defRPr>
            </a:lvl8pPr>
            <a:lvl9pPr marL="3800030" indent="-223532" eaLnBrk="0" fontAlgn="base" hangingPunct="0">
              <a:spcBef>
                <a:spcPct val="50000"/>
              </a:spcBef>
              <a:spcAft>
                <a:spcPct val="0"/>
              </a:spcAft>
              <a:defRPr sz="1000">
                <a:solidFill>
                  <a:schemeClr val="accent1"/>
                </a:solidFill>
                <a:latin typeface="Calibri"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693712-1BA1-4710-9A49-D68875BADE9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443" name="Rectangle 2"/>
          <p:cNvSpPr>
            <a:spLocks noGrp="1" noRot="1" noChangeAspect="1" noChangeArrowheads="1" noTextEdit="1"/>
          </p:cNvSpPr>
          <p:nvPr>
            <p:ph type="sldImg"/>
          </p:nvPr>
        </p:nvSpPr>
        <p:spPr>
          <a:xfrm>
            <a:off x="719138" y="698500"/>
            <a:ext cx="5584825" cy="3490913"/>
          </a:xfrm>
          <a:ln/>
        </p:spPr>
      </p:sp>
      <p:sp>
        <p:nvSpPr>
          <p:cNvPr id="61444" name="Rectangle 3"/>
          <p:cNvSpPr>
            <a:spLocks noGrp="1" noChangeArrowheads="1"/>
          </p:cNvSpPr>
          <p:nvPr>
            <p:ph type="body" idx="1"/>
          </p:nvPr>
        </p:nvSpPr>
        <p:spPr>
          <a:xfrm>
            <a:off x="390172" y="4274372"/>
            <a:ext cx="6165026" cy="4957773"/>
          </a:xfrm>
          <a:noFill/>
        </p:spPr>
        <p:txBody>
          <a:bodyPr/>
          <a:lstStyle/>
          <a:p>
            <a:pPr marL="0" marR="0" lvl="0" indent="0" algn="l" defTabSz="457200" rtl="0" eaLnBrk="1" fontAlgn="auto" latinLnBrk="0" hangingPunct="1">
              <a:lnSpc>
                <a:spcPct val="90000"/>
              </a:lnSpc>
              <a:spcBef>
                <a:spcPts val="0"/>
              </a:spcBef>
              <a:spcAft>
                <a:spcPct val="30000"/>
              </a:spcAft>
              <a:buClrTx/>
              <a:buSzTx/>
              <a:buFontTx/>
              <a:buNone/>
              <a:tabLst>
                <a:tab pos="111765" algn="l"/>
              </a:tabLst>
              <a:defRPr/>
            </a:pPr>
            <a:r>
              <a:rPr lang="en-US" sz="1000" dirty="0">
                <a:latin typeface="Calibri" pitchFamily="34" charset="0"/>
              </a:rPr>
              <a:t>The guiding principles underlying our fee structure are that it should be: self-sustaining, streamlined, dynamic, transparent, balanced, and agile</a:t>
            </a:r>
          </a:p>
          <a:p>
            <a:pPr>
              <a:lnSpc>
                <a:spcPct val="90000"/>
              </a:lnSpc>
              <a:spcAft>
                <a:spcPct val="30000"/>
              </a:spcAft>
              <a:tabLst>
                <a:tab pos="111765" algn="l"/>
              </a:tabLst>
            </a:pPr>
            <a:endParaRPr lang="en-US" sz="1000" dirty="0">
              <a:latin typeface="Calibri" pitchFamily="34" charset="0"/>
            </a:endParaRPr>
          </a:p>
          <a:p>
            <a:pPr>
              <a:lnSpc>
                <a:spcPct val="90000"/>
              </a:lnSpc>
              <a:spcAft>
                <a:spcPct val="30000"/>
              </a:spcAft>
              <a:tabLst>
                <a:tab pos="111765" algn="l"/>
              </a:tabLst>
            </a:pPr>
            <a:r>
              <a:rPr lang="en-US" sz="1000" dirty="0">
                <a:latin typeface="Calibri" pitchFamily="34" charset="0"/>
              </a:rPr>
              <a:t>The goal of our fee structure is to provide sufficient financial resources to facilitate the effective administration of the United States intellectual property system while fostering innovation, IP protection, job creation, and economic growth. </a:t>
            </a:r>
          </a:p>
          <a:p>
            <a:pPr>
              <a:lnSpc>
                <a:spcPct val="90000"/>
              </a:lnSpc>
              <a:spcAft>
                <a:spcPct val="30000"/>
              </a:spcAft>
              <a:tabLst>
                <a:tab pos="111765" algn="l"/>
              </a:tabLst>
            </a:pPr>
            <a:endParaRPr lang="en-US" sz="1000" dirty="0">
              <a:latin typeface="Calibri" pitchFamily="34" charset="0"/>
            </a:endParaRPr>
          </a:p>
          <a:p>
            <a:pPr>
              <a:lnSpc>
                <a:spcPct val="90000"/>
              </a:lnSpc>
              <a:spcAft>
                <a:spcPct val="30000"/>
              </a:spcAft>
              <a:tabLst>
                <a:tab pos="111765" algn="l"/>
              </a:tabLst>
            </a:pPr>
            <a:r>
              <a:rPr lang="en-US" sz="1000" dirty="0">
                <a:latin typeface="Calibri" pitchFamily="34" charset="0"/>
              </a:rPr>
              <a:t>We have identified four key objectives underlying this goal:</a:t>
            </a:r>
          </a:p>
          <a:p>
            <a:pPr marL="228600" indent="-228600">
              <a:lnSpc>
                <a:spcPct val="90000"/>
              </a:lnSpc>
              <a:spcAft>
                <a:spcPct val="30000"/>
              </a:spcAft>
              <a:buFont typeface="+mj-lt"/>
              <a:buAutoNum type="arabicPeriod"/>
              <a:tabLst>
                <a:tab pos="111765" algn="l"/>
              </a:tabLst>
            </a:pPr>
            <a:r>
              <a:rPr lang="en-US" sz="1000" dirty="0">
                <a:latin typeface="Calibri" pitchFamily="34" charset="0"/>
              </a:rPr>
              <a:t>Promote administration innovation strategies.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Promoting competitive markets that spur productive entrepreneurship;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Fostering innovation that will lead to technologies of the future; and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Encouraging high-growth and innovation-based small business entrepreneurship through:</a:t>
            </a:r>
          </a:p>
          <a:p>
            <a:pPr marL="1143000" lvl="2"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Small entrepreneur subsidy </a:t>
            </a:r>
          </a:p>
          <a:p>
            <a:pPr marL="1143000" lvl="2"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Easy entry </a:t>
            </a:r>
          </a:p>
          <a:p>
            <a:pPr marL="1143000" lvl="2"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Certain amount of back-end subsidy</a:t>
            </a:r>
          </a:p>
          <a:p>
            <a:pPr marL="228600" lvl="0" indent="-228600">
              <a:lnSpc>
                <a:spcPct val="90000"/>
              </a:lnSpc>
              <a:spcAft>
                <a:spcPct val="30000"/>
              </a:spcAft>
              <a:buFont typeface="+mj-lt"/>
              <a:buAutoNum type="arabicPeriod"/>
              <a:tabLst>
                <a:tab pos="111765" algn="l"/>
              </a:tabLst>
            </a:pPr>
            <a:r>
              <a:rPr lang="en-US" sz="1000" dirty="0">
                <a:latin typeface="Calibri" pitchFamily="34" charset="0"/>
              </a:rPr>
              <a:t>Align fees with the full cost of products and services.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Analyzing the full cost of USPTO processes compared to the fee amount.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Aggregate fees should recover the full prospective cost of aggregate costs of the patent or trademark business.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Total fees should be sufficient to address workload input on a steady-state basis, plus the necessary costs to achieve strategic objectives such as reducing the backlog, process improvements, multi-year initiatives, capital improvements, and maintain an operating reserve.</a:t>
            </a:r>
          </a:p>
          <a:p>
            <a:pPr marL="228600" lvl="0" indent="-228600">
              <a:lnSpc>
                <a:spcPct val="90000"/>
              </a:lnSpc>
              <a:spcAft>
                <a:spcPct val="30000"/>
              </a:spcAft>
              <a:buFont typeface="+mj-lt"/>
              <a:buAutoNum type="arabicPeriod"/>
              <a:tabLst>
                <a:tab pos="111765" algn="l"/>
              </a:tabLst>
            </a:pPr>
            <a:r>
              <a:rPr lang="en-US" sz="1000" dirty="0">
                <a:latin typeface="Calibri" pitchFamily="34" charset="0"/>
              </a:rPr>
              <a:t>Set fees to facilitate the effective administration of the patent and trademark systems.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Submitting applications or taking actions which help to facilitate efficient processing;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Encouraging the prompt conclusion of application prosecution; or </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Recovering costs for actions that are strenuous on the patent and trademark systems (i.e., increased fees for certain rework, large applications, missing parts).</a:t>
            </a:r>
          </a:p>
          <a:p>
            <a:pPr marL="228600" lvl="0" indent="-228600">
              <a:lnSpc>
                <a:spcPct val="90000"/>
              </a:lnSpc>
              <a:spcAft>
                <a:spcPct val="30000"/>
              </a:spcAft>
              <a:buFont typeface="+mj-lt"/>
              <a:buAutoNum type="arabicPeriod"/>
              <a:tabLst>
                <a:tab pos="111765" algn="l"/>
              </a:tabLst>
            </a:pPr>
            <a:r>
              <a:rPr lang="en-US" sz="1000" dirty="0">
                <a:latin typeface="Calibri" pitchFamily="34" charset="0"/>
              </a:rPr>
              <a:t>Offer application processing options.</a:t>
            </a:r>
          </a:p>
          <a:p>
            <a:pPr marL="685800" lvl="1" indent="-228600">
              <a:lnSpc>
                <a:spcPct val="90000"/>
              </a:lnSpc>
              <a:spcAft>
                <a:spcPct val="30000"/>
              </a:spcAft>
              <a:buFont typeface="Arial" panose="020B0604020202020204" pitchFamily="34" charset="0"/>
              <a:buChar char="•"/>
              <a:tabLst>
                <a:tab pos="111765" algn="l"/>
              </a:tabLst>
            </a:pPr>
            <a:r>
              <a:rPr lang="en-US" sz="1000" dirty="0">
                <a:latin typeface="Calibri" pitchFamily="34" charset="0"/>
              </a:rPr>
              <a:t>Setting fees for certain processes that provide special (unique) value or advantages for the applicant.  This Includes processing choices such as prioritized examination (Track 1) and streamlined reexamination.</a:t>
            </a:r>
          </a:p>
          <a:p>
            <a:pPr marL="228600" lvl="0" indent="-228600">
              <a:lnSpc>
                <a:spcPct val="90000"/>
              </a:lnSpc>
              <a:spcAft>
                <a:spcPct val="30000"/>
              </a:spcAft>
              <a:buFont typeface="+mj-lt"/>
              <a:buAutoNum type="arabicPeriod"/>
              <a:tabLst>
                <a:tab pos="111765" algn="l"/>
              </a:tabLst>
            </a:pPr>
            <a:endParaRPr lang="en-US" sz="1000" dirty="0">
              <a:latin typeface="Calibri" pitchFamily="34" charset="0"/>
            </a:endParaRPr>
          </a:p>
          <a:p>
            <a:pPr marL="0" lvl="0" indent="0">
              <a:lnSpc>
                <a:spcPct val="90000"/>
              </a:lnSpc>
              <a:spcAft>
                <a:spcPct val="30000"/>
              </a:spcAft>
              <a:buFont typeface="Arial" panose="020B0604020202020204" pitchFamily="34" charset="0"/>
              <a:buNone/>
              <a:tabLst>
                <a:tab pos="111765" algn="l"/>
              </a:tabLst>
            </a:pPr>
            <a:endParaRPr lang="en-US" sz="1000" dirty="0">
              <a:latin typeface="Calibri" pitchFamily="34" charset="0"/>
            </a:endParaRPr>
          </a:p>
          <a:p>
            <a:pPr>
              <a:lnSpc>
                <a:spcPct val="90000"/>
              </a:lnSpc>
              <a:spcAft>
                <a:spcPct val="30000"/>
              </a:spcAft>
              <a:tabLst>
                <a:tab pos="111765" algn="l"/>
              </a:tabLst>
            </a:pPr>
            <a:endParaRPr lang="en-US" sz="1000" dirty="0">
              <a:latin typeface="Calibri" pitchFamily="34" charset="0"/>
            </a:endParaRPr>
          </a:p>
        </p:txBody>
      </p:sp>
    </p:spTree>
    <p:extLst>
      <p:ext uri="{BB962C8B-B14F-4D97-AF65-F5344CB8AC3E}">
        <p14:creationId xmlns:p14="http://schemas.microsoft.com/office/powerpoint/2010/main" val="252761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components to the fee setting process used to establish our fee structure.</a:t>
            </a:r>
          </a:p>
          <a:p>
            <a:endParaRPr lang="en-US" dirty="0"/>
          </a:p>
          <a:p>
            <a:pPr marL="228600" indent="-228600">
              <a:buFont typeface="+mj-lt"/>
              <a:buAutoNum type="arabicPeriod"/>
            </a:pPr>
            <a:r>
              <a:rPr lang="en-US" dirty="0"/>
              <a:t>Production workloads: The examination production capacity is the foundation for workload estimates related to the number of times a fee is expected to be collected in a given year. The relative cost for the examination capacity should be captured in the multi-year budget plans. The fees must be set at a rate to unite the appropriate balance.</a:t>
            </a:r>
          </a:p>
          <a:p>
            <a:pPr marL="228600" indent="-228600">
              <a:buFont typeface="+mj-lt"/>
              <a:buAutoNum type="arabicPeriod"/>
            </a:pPr>
            <a:endParaRPr lang="en-US" dirty="0"/>
          </a:p>
          <a:p>
            <a:pPr marL="228600" indent="-228600">
              <a:buFont typeface="+mj-lt"/>
              <a:buAutoNum type="arabicPeriod"/>
            </a:pPr>
            <a:r>
              <a:rPr lang="en-US" dirty="0"/>
              <a:t>Economic analysis: Economic data and data related to the elasticity of certain fees will provide a frame of reference for the balance between setting fees at certain amounts to achieve a desired impact on volumes. In addition, calculate the more global economic impact of fee changes.</a:t>
            </a:r>
          </a:p>
          <a:p>
            <a:pPr marL="228600" indent="-228600">
              <a:buFont typeface="+mj-lt"/>
              <a:buAutoNum type="arabicPeriod"/>
            </a:pPr>
            <a:endParaRPr lang="en-US" dirty="0"/>
          </a:p>
          <a:p>
            <a:pPr marL="228600" indent="-228600">
              <a:buFont typeface="+mj-lt"/>
              <a:buAutoNum type="arabicPeriod"/>
            </a:pPr>
            <a:r>
              <a:rPr lang="en-US" dirty="0"/>
              <a:t>Legal and policy analysis: While analyzing the relationships between fees and operational processes, legal and/or policy expertise may be required.</a:t>
            </a:r>
          </a:p>
          <a:p>
            <a:pPr marL="228600" indent="-228600">
              <a:buFont typeface="+mj-lt"/>
              <a:buAutoNum type="arabicPeriod"/>
            </a:pPr>
            <a:endParaRPr lang="en-US" dirty="0"/>
          </a:p>
          <a:p>
            <a:pPr marL="228600" indent="-228600">
              <a:buFont typeface="+mj-lt"/>
              <a:buAutoNum type="arabicPeriod"/>
            </a:pPr>
            <a:r>
              <a:rPr lang="en-US" dirty="0"/>
              <a:t>Strategic planning: Understanding USPTO priorities and plans for the future permits prospective fee amounts to be set at the appropriate level to pay for achieving strategic objectives and improvements.</a:t>
            </a:r>
          </a:p>
          <a:p>
            <a:pPr marL="228600" indent="-228600">
              <a:buFont typeface="+mj-lt"/>
              <a:buAutoNum type="arabicPeriod"/>
            </a:pPr>
            <a:endParaRPr lang="en-US" dirty="0"/>
          </a:p>
          <a:p>
            <a:pPr marL="228600" indent="-228600">
              <a:buFont typeface="+mj-lt"/>
              <a:buAutoNum type="arabicPeriod"/>
            </a:pPr>
            <a:r>
              <a:rPr lang="en-US" dirty="0"/>
              <a:t>Budget formulation: Information from the established process will provide the planned (prospective) cost of sustaining and improving the USPTO. Fees should be set at a rate to recover the cost of the multi-year budget plan.</a:t>
            </a:r>
          </a:p>
          <a:p>
            <a:pPr marL="228600" indent="-228600">
              <a:buFont typeface="+mj-lt"/>
              <a:buAutoNum type="arabicPeriod"/>
            </a:pPr>
            <a:endParaRPr lang="en-US" dirty="0"/>
          </a:p>
          <a:p>
            <a:pPr marL="228600" indent="-228600">
              <a:buFont typeface="+mj-lt"/>
              <a:buAutoNum type="arabicPeriod"/>
            </a:pPr>
            <a:r>
              <a:rPr lang="en-US" dirty="0"/>
              <a:t>Historical ABI cost: The data output from ABI cost analyses of fees will be used for the baseline historical cost. </a:t>
            </a:r>
          </a:p>
          <a:p>
            <a:endParaRPr lang="en-US" dirty="0"/>
          </a:p>
          <a:p>
            <a:r>
              <a:rPr lang="en-US" dirty="0"/>
              <a:t>In addition to each of these components, proposed fee rates will consider the relationships among fees or groups of fees and the cost of the related operational processes.</a:t>
            </a:r>
          </a:p>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a:p>
        </p:txBody>
      </p:sp>
    </p:spTree>
    <p:extLst>
      <p:ext uri="{BB962C8B-B14F-4D97-AF65-F5344CB8AC3E}">
        <p14:creationId xmlns:p14="http://schemas.microsoft.com/office/powerpoint/2010/main" val="424470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itchFamily="2" charset="2"/>
              <a:buNone/>
            </a:pPr>
            <a:r>
              <a:rPr lang="en-US" sz="1200">
                <a:solidFill>
                  <a:schemeClr val="tx1"/>
                </a:solidFill>
              </a:rPr>
              <a:t>The fee setting process uses a complex and iterative methodology until the optimal balance between aggregate revenue and aggregate cost is achieved. The process is cyclical:</a:t>
            </a:r>
          </a:p>
          <a:p>
            <a:endParaRPr lang="en-US"/>
          </a:p>
          <a:p>
            <a:pPr marL="228600" indent="-228600">
              <a:buFont typeface="+mj-lt"/>
              <a:buAutoNum type="arabicPeriod"/>
            </a:pPr>
            <a:r>
              <a:rPr lang="en-US"/>
              <a:t>Activity based historical cost and aggregate cost from budget plans</a:t>
            </a:r>
          </a:p>
          <a:p>
            <a:pPr marL="228600" indent="-228600">
              <a:buFont typeface="+mj-lt"/>
              <a:buAutoNum type="arabicPeriod"/>
            </a:pPr>
            <a:r>
              <a:rPr lang="en-US"/>
              <a:t>Escalate for prospective aggregate cost</a:t>
            </a:r>
          </a:p>
          <a:p>
            <a:pPr marL="228600" indent="-228600">
              <a:buFont typeface="+mj-lt"/>
              <a:buAutoNum type="arabicPeriod"/>
            </a:pPr>
            <a:r>
              <a:rPr lang="en-US"/>
              <a:t>Calculate operating reserve needs</a:t>
            </a:r>
          </a:p>
          <a:p>
            <a:pPr marL="228600" indent="-228600">
              <a:buFont typeface="+mj-lt"/>
              <a:buAutoNum type="arabicPeriod"/>
            </a:pPr>
            <a:r>
              <a:rPr lang="en-US"/>
              <a:t>Add or subtract for changes to USPTO production input/output</a:t>
            </a:r>
          </a:p>
          <a:p>
            <a:pPr marL="228600" indent="-228600">
              <a:buFont typeface="+mj-lt"/>
              <a:buAutoNum type="arabicPeriod"/>
            </a:pPr>
            <a:r>
              <a:rPr lang="en-US"/>
              <a:t>Add or subtract for changes to Strategic Priorities, Plans, and Processes</a:t>
            </a:r>
          </a:p>
          <a:p>
            <a:pPr marL="228600" indent="-228600">
              <a:buFont typeface="+mj-lt"/>
              <a:buAutoNum type="arabicPeriod"/>
            </a:pPr>
            <a:r>
              <a:rPr lang="en-US"/>
              <a:t>Review economic impact of intellectual property fee changes</a:t>
            </a:r>
          </a:p>
          <a:p>
            <a:pPr marL="228600" indent="-228600">
              <a:buFont typeface="+mj-lt"/>
              <a:buAutoNum type="arabicPeriod"/>
            </a:pPr>
            <a:r>
              <a:rPr lang="en-US"/>
              <a:t>Review and readjust fee rates</a:t>
            </a:r>
          </a:p>
          <a:p>
            <a:pPr marL="228600" indent="-228600">
              <a:buFont typeface="+mj-lt"/>
              <a:buAutoNum type="arabicPeriod"/>
            </a:pPr>
            <a:r>
              <a:rPr lang="en-US"/>
              <a:t>Initial forecast of fees</a:t>
            </a:r>
          </a:p>
          <a:p>
            <a:pPr marL="228600" indent="-228600">
              <a:buFont typeface="+mj-lt"/>
              <a:buAutoNum type="arabicPeriod"/>
            </a:pPr>
            <a:r>
              <a:rPr lang="en-US"/>
              <a:t>Apply economic elasticity analysis</a:t>
            </a:r>
          </a:p>
          <a:p>
            <a:pPr marL="228600" indent="-228600">
              <a:buFont typeface="+mj-lt"/>
              <a:buAutoNum type="arabicPeriod"/>
            </a:pPr>
            <a:r>
              <a:rPr lang="en-US"/>
              <a:t>Forecast total aggregate revenue and refine</a:t>
            </a:r>
          </a:p>
          <a:p>
            <a:pPr marL="228600" indent="-228600">
              <a:buFont typeface="+mj-lt"/>
              <a:buAutoNum type="arabicPeriod"/>
            </a:pPr>
            <a:r>
              <a:rPr lang="en-US"/>
              <a:t>Review and readjust fee rates</a:t>
            </a:r>
          </a:p>
          <a:p>
            <a:pPr marL="228600" indent="-228600">
              <a:buFont typeface="+mj-lt"/>
              <a:buAutoNum type="arabicPeriod"/>
            </a:pPr>
            <a:r>
              <a:rPr lang="en-US"/>
              <a:t>Forecast total aggregate revenue and refine</a:t>
            </a:r>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a:p>
        </p:txBody>
      </p:sp>
    </p:spTree>
    <p:extLst>
      <p:ext uri="{BB962C8B-B14F-4D97-AF65-F5344CB8AC3E}">
        <p14:creationId xmlns:p14="http://schemas.microsoft.com/office/powerpoint/2010/main" val="198802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with this slide is to give a platform to discuss the historical perspective of the fee structured design and how it intentionally facilitates public policy priorities.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322F20-FE00-4863-9B44-8C30C50CE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1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0114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a:solidFill>
                  <a:schemeClr val="bg1"/>
                </a:solidFill>
              </a:rPr>
              <a:t>Images used in this presentation are</a:t>
            </a:r>
            <a:r>
              <a:rPr lang="en-US" sz="1050" baseline="0">
                <a:solidFill>
                  <a:schemeClr val="bg1"/>
                </a:solidFill>
              </a:rPr>
              <a:t> for educational purposes only.</a:t>
            </a:r>
            <a:endParaRPr lang="en-US" sz="105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a:solidFill>
                  <a:schemeClr val="bg1"/>
                </a:solidFill>
              </a:rPr>
              <a:t>Images used in this presentation are</a:t>
            </a:r>
            <a:r>
              <a:rPr lang="en-US" sz="1050" baseline="0">
                <a:solidFill>
                  <a:schemeClr val="bg1"/>
                </a:solidFill>
              </a:rPr>
              <a:t> for educational purposes only.</a:t>
            </a:r>
            <a:endParaRPr lang="en-US" sz="105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Tree>
    <p:extLst>
      <p:ext uri="{BB962C8B-B14F-4D97-AF65-F5344CB8AC3E}">
        <p14:creationId xmlns:p14="http://schemas.microsoft.com/office/powerpoint/2010/main" val="283423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593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502596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wo-Content_wide">
    <p:spTree>
      <p:nvGrpSpPr>
        <p:cNvPr id="1" name=""/>
        <p:cNvGrpSpPr/>
        <p:nvPr/>
      </p:nvGrpSpPr>
      <p:grpSpPr>
        <a:xfrm>
          <a:off x="0" y="0"/>
          <a:ext cx="0" cy="0"/>
          <a:chOff x="0" y="0"/>
          <a:chExt cx="0" cy="0"/>
        </a:xfrm>
      </p:grpSpPr>
      <p:sp>
        <p:nvSpPr>
          <p:cNvPr id="2" name="Rectangle 1"/>
          <p:cNvSpPr/>
          <p:nvPr userDrawn="1"/>
        </p:nvSpPr>
        <p:spPr>
          <a:xfrm>
            <a:off x="0" y="0"/>
            <a:ext cx="9144000" cy="125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249345" y="5210694"/>
            <a:ext cx="6883208" cy="304271"/>
          </a:xfrm>
        </p:spPr>
        <p:txBody>
          <a:bodyPr/>
          <a:lstStyle/>
          <a:p>
            <a:endParaRPr lang="en-US" dirty="0"/>
          </a:p>
        </p:txBody>
      </p:sp>
      <p:sp>
        <p:nvSpPr>
          <p:cNvPr id="7" name="Slide Number Placeholder 6"/>
          <p:cNvSpPr>
            <a:spLocks noGrp="1"/>
          </p:cNvSpPr>
          <p:nvPr>
            <p:ph type="sldNum" sz="quarter" idx="12"/>
          </p:nvPr>
        </p:nvSpPr>
        <p:spPr>
          <a:xfrm>
            <a:off x="8714836" y="-1"/>
            <a:ext cx="419063" cy="304271"/>
          </a:xfrm>
        </p:spPr>
        <p:txBody>
          <a:bodyPr/>
          <a:lstStyle/>
          <a:p>
            <a:fld id="{CCB9DD92-FFFE-4CAD-9026-CBD07B493504}" type="slidenum">
              <a:rPr lang="en-US" smtClean="0"/>
              <a:t>‹#›</a:t>
            </a:fld>
            <a:endParaRPr lang="en-US"/>
          </a:p>
        </p:txBody>
      </p:sp>
      <p:sp>
        <p:nvSpPr>
          <p:cNvPr id="8" name="TextBox 7"/>
          <p:cNvSpPr txBox="1"/>
          <p:nvPr userDrawn="1"/>
        </p:nvSpPr>
        <p:spPr>
          <a:xfrm>
            <a:off x="0" y="5067877"/>
            <a:ext cx="1567542" cy="55399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A4D76B"/>
                </a:solidFill>
                <a:effectLst/>
                <a:uLnTx/>
                <a:uFillTx/>
                <a:latin typeface="Century Gothic" panose="020B0502020202020204" pitchFamily="34" charset="0"/>
                <a:cs typeface="Aharoni" panose="02010803020104030203" pitchFamily="2" charset="-79"/>
              </a:rPr>
              <a:t>OCFO</a:t>
            </a:r>
          </a:p>
        </p:txBody>
      </p:sp>
      <p:pic>
        <p:nvPicPr>
          <p:cNvPr id="9" name="Picture 8"/>
          <p:cNvPicPr>
            <a:picLocks noChangeAspect="1"/>
          </p:cNvPicPr>
          <p:nvPr userDrawn="1"/>
        </p:nvPicPr>
        <p:blipFill>
          <a:blip r:embed="rId2"/>
          <a:stretch>
            <a:fillRect/>
          </a:stretch>
        </p:blipFill>
        <p:spPr>
          <a:xfrm>
            <a:off x="8521382" y="4905828"/>
            <a:ext cx="497559" cy="695401"/>
          </a:xfrm>
          <a:prstGeom prst="rect">
            <a:avLst/>
          </a:prstGeom>
        </p:spPr>
      </p:pic>
      <p:sp>
        <p:nvSpPr>
          <p:cNvPr id="10" name="Title 1"/>
          <p:cNvSpPr>
            <a:spLocks noGrp="1"/>
          </p:cNvSpPr>
          <p:nvPr>
            <p:ph type="title"/>
          </p:nvPr>
        </p:nvSpPr>
        <p:spPr>
          <a:xfrm>
            <a:off x="472296" y="7257"/>
            <a:ext cx="7895852" cy="1250761"/>
          </a:xfrm>
        </p:spPr>
        <p:txBody>
          <a:bodyPr/>
          <a:lstStyle/>
          <a:p>
            <a:r>
              <a:rPr lang="en-US" dirty="0"/>
              <a:t>Click to edit Master title style</a:t>
            </a:r>
          </a:p>
        </p:txBody>
      </p:sp>
      <p:sp>
        <p:nvSpPr>
          <p:cNvPr id="4" name="Content Placeholder 3"/>
          <p:cNvSpPr>
            <a:spLocks noGrp="1"/>
          </p:cNvSpPr>
          <p:nvPr>
            <p:ph sz="quarter" idx="13"/>
          </p:nvPr>
        </p:nvSpPr>
        <p:spPr>
          <a:xfrm>
            <a:off x="472678" y="1423458"/>
            <a:ext cx="3933263" cy="3481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14"/>
          </p:nvPr>
        </p:nvSpPr>
        <p:spPr>
          <a:xfrm>
            <a:off x="4748842" y="1423458"/>
            <a:ext cx="3965994" cy="3481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 id="2147483705" r:id="rId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uspto.gov/about-us/performance-and-planning/fee-setting-and-adjusti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5.xml"/><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slide" Target="slide27.xml"/><Relationship Id="rId11" Type="http://schemas.openxmlformats.org/officeDocument/2006/relationships/slide" Target="slide50.xml"/><Relationship Id="rId5" Type="http://schemas.openxmlformats.org/officeDocument/2006/relationships/slide" Target="slide21.xml"/><Relationship Id="rId10" Type="http://schemas.openxmlformats.org/officeDocument/2006/relationships/slide" Target="slide54.xml"/><Relationship Id="rId4" Type="http://schemas.openxmlformats.org/officeDocument/2006/relationships/slide" Target="slide10.xml"/><Relationship Id="rId9" Type="http://schemas.openxmlformats.org/officeDocument/2006/relationships/slide" Target="slide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www.uspto.gov/sites/default/files/documents/Elasticity%20Supplement.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uspto.gov/sites/default/files/aia_implementation/aia_section_10_elasticity_supplement.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DFDA-3CE7-4185-846C-19AD47229706}"/>
              </a:ext>
            </a:extLst>
          </p:cNvPr>
          <p:cNvSpPr>
            <a:spLocks noGrp="1"/>
          </p:cNvSpPr>
          <p:nvPr>
            <p:ph type="title"/>
          </p:nvPr>
        </p:nvSpPr>
        <p:spPr/>
        <p:txBody>
          <a:bodyPr>
            <a:normAutofit fontScale="90000"/>
          </a:bodyPr>
          <a:lstStyle/>
          <a:p>
            <a:r>
              <a:rPr lang="en-US" dirty="0"/>
              <a:t>Section B–fee setting </a:t>
            </a:r>
            <a:br>
              <a:rPr lang="en-US" dirty="0"/>
            </a:br>
            <a:r>
              <a:rPr lang="en-US" dirty="0"/>
              <a:t>methodology and analysis</a:t>
            </a:r>
          </a:p>
        </p:txBody>
      </p:sp>
      <p:sp>
        <p:nvSpPr>
          <p:cNvPr id="3" name="Text Placeholder 2">
            <a:extLst>
              <a:ext uri="{FF2B5EF4-FFF2-40B4-BE49-F238E27FC236}">
                <a16:creationId xmlns:a16="http://schemas.microsoft.com/office/drawing/2014/main" id="{689BCDA5-A293-482F-AE7B-B115B8BDCF3C}"/>
              </a:ext>
            </a:extLst>
          </p:cNvPr>
          <p:cNvSpPr>
            <a:spLocks noGrp="1"/>
          </p:cNvSpPr>
          <p:nvPr>
            <p:ph type="body" idx="1"/>
          </p:nvPr>
        </p:nvSpPr>
        <p:spPr/>
        <p:txBody>
          <a:bodyPr>
            <a:normAutofit fontScale="92500"/>
          </a:bodyPr>
          <a:lstStyle/>
          <a:p>
            <a:r>
              <a:rPr lang="en-US" dirty="0"/>
              <a:t>The information included in this section describes the framework and philosophy of USPTO fee setting, the biennial fee review process, the methodology used to recalibrate the fee structure, and an overview of the various analyses completed to arrive at the proposed fee structure.</a:t>
            </a:r>
          </a:p>
        </p:txBody>
      </p:sp>
    </p:spTree>
    <p:extLst>
      <p:ext uri="{BB962C8B-B14F-4D97-AF65-F5344CB8AC3E}">
        <p14:creationId xmlns:p14="http://schemas.microsoft.com/office/powerpoint/2010/main" val="251632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8364FF-6B01-4764-B4A5-53EC46C7D4D0}"/>
              </a:ext>
            </a:extLst>
          </p:cNvPr>
          <p:cNvSpPr>
            <a:spLocks noGrp="1"/>
          </p:cNvSpPr>
          <p:nvPr>
            <p:ph type="sldNum" sz="quarter" idx="10"/>
          </p:nvPr>
        </p:nvSpPr>
        <p:spPr/>
        <p:txBody>
          <a:bodyPr/>
          <a:lstStyle/>
          <a:p>
            <a:fld id="{1D648693-0942-45E9-83AE-76FC568F9452}" type="slidenum">
              <a:rPr lang="en-US" smtClean="0"/>
              <a:pPr/>
              <a:t>11</a:t>
            </a:fld>
            <a:endParaRPr lang="en-US"/>
          </a:p>
        </p:txBody>
      </p:sp>
      <p:sp>
        <p:nvSpPr>
          <p:cNvPr id="2" name="Title 1"/>
          <p:cNvSpPr>
            <a:spLocks noGrp="1"/>
          </p:cNvSpPr>
          <p:nvPr>
            <p:ph type="title"/>
          </p:nvPr>
        </p:nvSpPr>
        <p:spPr/>
        <p:txBody>
          <a:bodyPr>
            <a:noAutofit/>
          </a:bodyPr>
          <a:lstStyle/>
          <a:p>
            <a:r>
              <a:rPr lang="en-US" sz="3600" dirty="0"/>
              <a:t>Authority and requirements </a:t>
            </a:r>
            <a:br>
              <a:rPr lang="en-US" sz="3600" dirty="0"/>
            </a:br>
            <a:r>
              <a:rPr lang="en-US" sz="3600" dirty="0"/>
              <a:t>for fee setting</a:t>
            </a:r>
            <a:br>
              <a:rPr lang="en-US" sz="3400" dirty="0"/>
            </a:br>
            <a:endParaRPr lang="en-US" sz="3400" dirty="0"/>
          </a:p>
        </p:txBody>
      </p:sp>
      <p:sp>
        <p:nvSpPr>
          <p:cNvPr id="6" name="Content Placeholder 5">
            <a:extLst>
              <a:ext uri="{FF2B5EF4-FFF2-40B4-BE49-F238E27FC236}">
                <a16:creationId xmlns:a16="http://schemas.microsoft.com/office/drawing/2014/main" id="{D1847F02-A3EE-4FE3-8CE0-AE9B5265BBB7}"/>
              </a:ext>
            </a:extLst>
          </p:cNvPr>
          <p:cNvSpPr>
            <a:spLocks noGrp="1"/>
          </p:cNvSpPr>
          <p:nvPr>
            <p:ph idx="1"/>
          </p:nvPr>
        </p:nvSpPr>
        <p:spPr/>
        <p:txBody>
          <a:bodyPr vert="horz" lIns="91440" tIns="45720" rIns="91440" bIns="45720" rtlCol="0" anchor="t">
            <a:normAutofit fontScale="55000" lnSpcReduction="20000"/>
          </a:bodyPr>
          <a:lstStyle/>
          <a:p>
            <a:pPr>
              <a:lnSpc>
                <a:spcPct val="120000"/>
              </a:lnSpc>
            </a:pPr>
            <a:r>
              <a:rPr lang="en-US" dirty="0">
                <a:latin typeface="Segoe UI"/>
                <a:cs typeface="Segoe UI"/>
              </a:rPr>
              <a:t>Section 10 of AIA authorizes the Director of the USPTO to set or adjust by rule all patent and trademark fees established, authorized, or charged under Title 35 of the U.S. Code and the Trademark Act of 1946 (15 U.S.C. § 1051 et seq.), respectively. </a:t>
            </a:r>
            <a:endParaRPr lang="en-US" dirty="0"/>
          </a:p>
          <a:p>
            <a:pPr lvl="1">
              <a:lnSpc>
                <a:spcPct val="120000"/>
              </a:lnSpc>
            </a:pPr>
            <a:r>
              <a:rPr lang="en-US" dirty="0">
                <a:latin typeface="Segoe UI Light"/>
                <a:cs typeface="Segoe UI Light"/>
              </a:rPr>
              <a:t>Authority effective on date of enactment (9/16/2011); Sec. 10 (</a:t>
            </a:r>
            <a:r>
              <a:rPr lang="en-US" dirty="0" err="1">
                <a:latin typeface="Segoe UI Light"/>
                <a:cs typeface="Segoe UI Light"/>
              </a:rPr>
              <a:t>i</a:t>
            </a:r>
            <a:r>
              <a:rPr lang="en-US" dirty="0">
                <a:latin typeface="Segoe UI Light"/>
                <a:cs typeface="Segoe UI Light"/>
              </a:rPr>
              <a:t>)(1)</a:t>
            </a:r>
          </a:p>
          <a:p>
            <a:pPr lvl="1">
              <a:lnSpc>
                <a:spcPct val="120000"/>
              </a:lnSpc>
            </a:pPr>
            <a:r>
              <a:rPr lang="en-US" dirty="0">
                <a:latin typeface="Segoe UI Light"/>
                <a:cs typeface="Segoe UI Light"/>
              </a:rPr>
              <a:t>Authority currently</a:t>
            </a:r>
            <a:r>
              <a:rPr lang="en-US" dirty="0">
                <a:solidFill>
                  <a:srgbClr val="FF0000"/>
                </a:solidFill>
                <a:latin typeface="Segoe UI Light"/>
                <a:cs typeface="Segoe UI Light"/>
              </a:rPr>
              <a:t> </a:t>
            </a:r>
            <a:r>
              <a:rPr lang="en-US" dirty="0">
                <a:latin typeface="Segoe UI Light"/>
                <a:cs typeface="Segoe UI Light"/>
              </a:rPr>
              <a:t>terminates 15 years after enactment (9/15/2026) as amended by the Study of Underrepresented Classes Chasing Engineering and Science Success (SUCCESS Act) of 2018; Sec. 10(</a:t>
            </a:r>
            <a:r>
              <a:rPr lang="en-US" dirty="0" err="1">
                <a:latin typeface="Segoe UI Light"/>
                <a:cs typeface="Segoe UI Light"/>
              </a:rPr>
              <a:t>i</a:t>
            </a:r>
            <a:r>
              <a:rPr lang="en-US" dirty="0">
                <a:latin typeface="Segoe UI Light"/>
                <a:cs typeface="Segoe UI Light"/>
              </a:rPr>
              <a:t>)(2)</a:t>
            </a:r>
          </a:p>
          <a:p>
            <a:pPr lvl="1">
              <a:lnSpc>
                <a:spcPct val="120000"/>
              </a:lnSpc>
            </a:pPr>
            <a:r>
              <a:rPr lang="en-US" dirty="0">
                <a:latin typeface="Segoe UI Light"/>
                <a:cs typeface="Segoe UI Light"/>
              </a:rPr>
              <a:t>Patent fees may be set to only recover the aggregate estimated cost of the patent operations, including administrative costs to the USPTO; Sec. 10(a)(2)</a:t>
            </a:r>
          </a:p>
          <a:p>
            <a:pPr lvl="1">
              <a:lnSpc>
                <a:spcPct val="120000"/>
              </a:lnSpc>
            </a:pPr>
            <a:r>
              <a:rPr lang="en-US" dirty="0">
                <a:latin typeface="Segoe UI Light"/>
                <a:cs typeface="Segoe UI Light"/>
              </a:rPr>
              <a:t>Trademark fees may be set to only recover the aggregate estimated cost of the trademark operations, including administrative costs to the USPTO; Sec. 10(a)(2)</a:t>
            </a:r>
          </a:p>
          <a:p>
            <a:endParaRPr lang="en-US" dirty="0"/>
          </a:p>
        </p:txBody>
      </p:sp>
    </p:spTree>
    <p:extLst>
      <p:ext uri="{BB962C8B-B14F-4D97-AF65-F5344CB8AC3E}">
        <p14:creationId xmlns:p14="http://schemas.microsoft.com/office/powerpoint/2010/main" val="144591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6A49FE-6201-45D8-8D8E-43BAFDEF422E}"/>
              </a:ext>
            </a:extLst>
          </p:cNvPr>
          <p:cNvSpPr>
            <a:spLocks noGrp="1"/>
          </p:cNvSpPr>
          <p:nvPr>
            <p:ph type="sldNum" sz="quarter" idx="10"/>
          </p:nvPr>
        </p:nvSpPr>
        <p:spPr/>
        <p:txBody>
          <a:bodyPr/>
          <a:lstStyle/>
          <a:p>
            <a:fld id="{1D648693-0942-45E9-83AE-76FC568F9452}" type="slidenum">
              <a:rPr lang="en-US" smtClean="0"/>
              <a:pPr/>
              <a:t>12</a:t>
            </a:fld>
            <a:endParaRPr lang="en-US"/>
          </a:p>
        </p:txBody>
      </p:sp>
      <p:sp>
        <p:nvSpPr>
          <p:cNvPr id="2" name="Title 1"/>
          <p:cNvSpPr>
            <a:spLocks noGrp="1"/>
          </p:cNvSpPr>
          <p:nvPr>
            <p:ph type="title"/>
          </p:nvPr>
        </p:nvSpPr>
        <p:spPr/>
        <p:txBody>
          <a:bodyPr>
            <a:normAutofit fontScale="90000"/>
          </a:bodyPr>
          <a:lstStyle/>
          <a:p>
            <a:r>
              <a:rPr lang="en-US" dirty="0"/>
              <a:t>Authority and requirements </a:t>
            </a:r>
            <a:br>
              <a:rPr lang="en-US" dirty="0"/>
            </a:br>
            <a:r>
              <a:rPr lang="en-US" dirty="0"/>
              <a:t>for fee setting</a:t>
            </a:r>
            <a:r>
              <a:rPr lang="en-US" sz="3600" dirty="0"/>
              <a:t> </a:t>
            </a:r>
            <a:r>
              <a:rPr lang="en-US" sz="2200" b="0" i="1" dirty="0"/>
              <a:t>(cont.)</a:t>
            </a:r>
            <a:endParaRPr lang="en-US" sz="2400" b="0" i="1" dirty="0"/>
          </a:p>
        </p:txBody>
      </p:sp>
      <p:sp>
        <p:nvSpPr>
          <p:cNvPr id="10" name="Content Placeholder 9">
            <a:extLst>
              <a:ext uri="{FF2B5EF4-FFF2-40B4-BE49-F238E27FC236}">
                <a16:creationId xmlns:a16="http://schemas.microsoft.com/office/drawing/2014/main" id="{FDDC899B-E6D0-43E3-A100-50BBECD56E32}"/>
              </a:ext>
            </a:extLst>
          </p:cNvPr>
          <p:cNvSpPr>
            <a:spLocks noGrp="1"/>
          </p:cNvSpPr>
          <p:nvPr>
            <p:ph idx="1"/>
          </p:nvPr>
        </p:nvSpPr>
        <p:spPr/>
        <p:txBody>
          <a:bodyPr>
            <a:normAutofit/>
          </a:bodyPr>
          <a:lstStyle/>
          <a:p>
            <a:pPr lvl="1"/>
            <a:r>
              <a:rPr lang="en-US" sz="2000" dirty="0"/>
              <a:t>When patent fees for filing, searching, examining, issuing, appealing, and maintaining patent applications and patents are set using Section 10 authority, those fees shall be reduced as follows; Sec. 10(b):</a:t>
            </a:r>
          </a:p>
          <a:p>
            <a:pPr lvl="2"/>
            <a:r>
              <a:rPr lang="en-US" sz="1800" dirty="0"/>
              <a:t>By 60% for small entities that qualify for reduced fees under 35 U.S.C. 41(h)(1) as amended by the Unleashing American Innovators Act of 2022 (UAIA).</a:t>
            </a:r>
          </a:p>
          <a:p>
            <a:pPr lvl="2"/>
            <a:r>
              <a:rPr lang="en-US" sz="1800" dirty="0"/>
              <a:t>By 80% for micro entities as defined in 35 U.S.C. 123, as added by Sec. 10(g) of AIA and amended by the UAIA.</a:t>
            </a:r>
          </a:p>
          <a:p>
            <a:endParaRPr lang="en-US" dirty="0"/>
          </a:p>
        </p:txBody>
      </p:sp>
    </p:spTree>
    <p:extLst>
      <p:ext uri="{BB962C8B-B14F-4D97-AF65-F5344CB8AC3E}">
        <p14:creationId xmlns:p14="http://schemas.microsoft.com/office/powerpoint/2010/main" val="246578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21588-E888-4E98-81E0-54CFC8487EAB}"/>
              </a:ext>
            </a:extLst>
          </p:cNvPr>
          <p:cNvSpPr>
            <a:spLocks noGrp="1"/>
          </p:cNvSpPr>
          <p:nvPr>
            <p:ph type="sldNum" sz="quarter" idx="10"/>
          </p:nvPr>
        </p:nvSpPr>
        <p:spPr>
          <a:xfrm>
            <a:off x="469447" y="5285849"/>
            <a:ext cx="2057400" cy="303212"/>
          </a:xfrm>
        </p:spPr>
        <p:txBody>
          <a:bodyPr/>
          <a:lstStyle/>
          <a:p>
            <a:fld id="{1D648693-0942-45E9-83AE-76FC568F9452}" type="slidenum">
              <a:rPr lang="en-US" smtClean="0"/>
              <a:pPr/>
              <a:t>13</a:t>
            </a:fld>
            <a:endParaRPr lang="en-US" dirty="0"/>
          </a:p>
        </p:txBody>
      </p:sp>
      <p:sp>
        <p:nvSpPr>
          <p:cNvPr id="2" name="Title 1"/>
          <p:cNvSpPr>
            <a:spLocks noGrp="1"/>
          </p:cNvSpPr>
          <p:nvPr>
            <p:ph type="title"/>
          </p:nvPr>
        </p:nvSpPr>
        <p:spPr/>
        <p:txBody>
          <a:bodyPr>
            <a:noAutofit/>
          </a:bodyPr>
          <a:lstStyle/>
          <a:p>
            <a:r>
              <a:rPr lang="en-US" sz="3600" dirty="0"/>
              <a:t>Fee setting process</a:t>
            </a:r>
            <a:endParaRPr lang="en-US" sz="3600" b="0" i="1" strike="sngStrike" dirty="0"/>
          </a:p>
        </p:txBody>
      </p:sp>
      <p:sp>
        <p:nvSpPr>
          <p:cNvPr id="5" name="Content Placeholder 4">
            <a:extLst>
              <a:ext uri="{FF2B5EF4-FFF2-40B4-BE49-F238E27FC236}">
                <a16:creationId xmlns:a16="http://schemas.microsoft.com/office/drawing/2014/main" id="{F8076C34-CB57-40A0-92E8-7505455952A2}"/>
              </a:ext>
            </a:extLst>
          </p:cNvPr>
          <p:cNvSpPr>
            <a:spLocks noGrp="1"/>
          </p:cNvSpPr>
          <p:nvPr>
            <p:ph idx="1"/>
          </p:nvPr>
        </p:nvSpPr>
        <p:spPr>
          <a:xfrm>
            <a:off x="457200" y="1447585"/>
            <a:ext cx="8229600" cy="2985622"/>
          </a:xfrm>
        </p:spPr>
        <p:txBody>
          <a:bodyPr vert="horz" lIns="91440" tIns="45720" rIns="91440" bIns="45720" rtlCol="0" anchor="t">
            <a:normAutofit fontScale="47500" lnSpcReduction="20000"/>
          </a:bodyPr>
          <a:lstStyle/>
          <a:p>
            <a:pPr>
              <a:lnSpc>
                <a:spcPct val="120000"/>
              </a:lnSpc>
            </a:pPr>
            <a:r>
              <a:rPr lang="en-US" sz="2900" dirty="0">
                <a:latin typeface="+mn-lt"/>
                <a:cs typeface="Segoe UI Light"/>
              </a:rPr>
              <a:t>Annually, the USPTO shall consult with the PPAC on the advisability of reducing fees; Sec. 10(c) </a:t>
            </a:r>
            <a:endParaRPr lang="en-US" sz="2900" dirty="0">
              <a:latin typeface="+mn-lt"/>
            </a:endParaRPr>
          </a:p>
          <a:p>
            <a:pPr>
              <a:lnSpc>
                <a:spcPct val="120000"/>
              </a:lnSpc>
            </a:pPr>
            <a:r>
              <a:rPr lang="en-US" sz="2900" dirty="0">
                <a:latin typeface="+mn-lt"/>
                <a:cs typeface="Segoe UI Light"/>
              </a:rPr>
              <a:t>USPTO shall provide PPAC proposed fees not less than 45 days prior to publishing the proposed fee(s) in the Federal Register; Sec. 10 (d)(1)</a:t>
            </a:r>
          </a:p>
          <a:p>
            <a:pPr>
              <a:lnSpc>
                <a:spcPct val="120000"/>
              </a:lnSpc>
            </a:pPr>
            <a:r>
              <a:rPr lang="en-US" sz="2900" dirty="0">
                <a:latin typeface="+mn-lt"/>
                <a:cs typeface="Segoe UI Light"/>
              </a:rPr>
              <a:t>PPAC shall hold a public hearing related to the proposed fee(s) during the first 30 days of the 45 day period; Sec. 10(d)(2)(B)</a:t>
            </a:r>
          </a:p>
          <a:p>
            <a:pPr>
              <a:lnSpc>
                <a:spcPct val="120000"/>
              </a:lnSpc>
            </a:pPr>
            <a:r>
              <a:rPr lang="en-US" sz="2900" dirty="0">
                <a:latin typeface="+mn-lt"/>
                <a:cs typeface="Segoe UI Light"/>
              </a:rPr>
              <a:t>PPAC shall make a written report with comments, advice, and recommendations related to the proposed fees available to the public; Sec. 10(d)(3)</a:t>
            </a:r>
          </a:p>
          <a:p>
            <a:pPr>
              <a:lnSpc>
                <a:spcPct val="120000"/>
              </a:lnSpc>
            </a:pPr>
            <a:r>
              <a:rPr lang="en-US" sz="2900" dirty="0">
                <a:latin typeface="+mn-lt"/>
                <a:cs typeface="Segoe UI Light"/>
              </a:rPr>
              <a:t>USPTO shall consider and analyze the report before setting or adjusting the </a:t>
            </a:r>
            <a:br>
              <a:rPr lang="en-US" sz="2900" dirty="0">
                <a:latin typeface="+mn-lt"/>
                <a:cs typeface="Segoe UI Light"/>
              </a:rPr>
            </a:br>
            <a:r>
              <a:rPr lang="en-US" sz="2900" dirty="0">
                <a:latin typeface="+mn-lt"/>
                <a:cs typeface="Segoe UI Light"/>
              </a:rPr>
              <a:t>proposed fee(s); Sec. 10(d)(4)</a:t>
            </a:r>
          </a:p>
          <a:p>
            <a:endParaRPr lang="en-US" dirty="0"/>
          </a:p>
        </p:txBody>
      </p:sp>
      <p:grpSp>
        <p:nvGrpSpPr>
          <p:cNvPr id="20" name="rGroup 19" descr="A graphic showing the six stages of the fee setting process.&#10;Stage 1: Internal Policy Review and Proposal Development&#10;Stage 2: PPAC hearing and initial public review (we are currently in this stage)&#10;Stage 3: Notice of proposed rulemaking (Anticipated January to March of 2024)&#10;Stage 4: Public comment period (Anticipated March to June of 2024)&#10;Stage 5: Final rulemaking (Anticipated October to December of 2024)&#10;Stage 6: Congressional comment period&#10;&#10;Anticipated effective date is January 2025.">
            <a:extLst>
              <a:ext uri="{FF2B5EF4-FFF2-40B4-BE49-F238E27FC236}">
                <a16:creationId xmlns:a16="http://schemas.microsoft.com/office/drawing/2014/main" id="{E1A96D1B-A012-4367-A80D-F7007FF638EE}"/>
              </a:ext>
            </a:extLst>
          </p:cNvPr>
          <p:cNvGrpSpPr/>
          <p:nvPr/>
        </p:nvGrpSpPr>
        <p:grpSpPr>
          <a:xfrm>
            <a:off x="778780" y="3472648"/>
            <a:ext cx="8298578" cy="2070902"/>
            <a:chOff x="734296" y="3472648"/>
            <a:chExt cx="8298578" cy="2070902"/>
          </a:xfrm>
        </p:grpSpPr>
        <p:graphicFrame>
          <p:nvGraphicFramePr>
            <p:cNvPr id="8" name="Diagram 7" descr="Stage 1 for internal policy development is complete and is greyed out.">
              <a:extLst>
                <a:ext uri="{FF2B5EF4-FFF2-40B4-BE49-F238E27FC236}">
                  <a16:creationId xmlns:a16="http://schemas.microsoft.com/office/drawing/2014/main" id="{789217AC-DFBC-45EE-A4E8-95C9B5BE7BB1}"/>
                </a:ext>
              </a:extLst>
            </p:cNvPr>
            <p:cNvGraphicFramePr/>
            <p:nvPr>
              <p:extLst>
                <p:ext uri="{D42A27DB-BD31-4B8C-83A1-F6EECF244321}">
                  <p14:modId xmlns:p14="http://schemas.microsoft.com/office/powerpoint/2010/main" val="355905580"/>
                </p:ext>
              </p:extLst>
            </p:nvPr>
          </p:nvGraphicFramePr>
          <p:xfrm>
            <a:off x="734786" y="3472648"/>
            <a:ext cx="7952014" cy="207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Marker">
              <a:extLst>
                <a:ext uri="{FF2B5EF4-FFF2-40B4-BE49-F238E27FC236}">
                  <a16:creationId xmlns:a16="http://schemas.microsoft.com/office/drawing/2014/main" id="{69817796-53DD-477D-8880-2B94726559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2415917" y="4888815"/>
              <a:ext cx="548640" cy="548640"/>
            </a:xfrm>
            <a:prstGeom prst="rect">
              <a:avLst/>
            </a:prstGeom>
          </p:spPr>
        </p:pic>
        <p:sp>
          <p:nvSpPr>
            <p:cNvPr id="10" name="TextBox 9">
              <a:extLst>
                <a:ext uri="{FF2B5EF4-FFF2-40B4-BE49-F238E27FC236}">
                  <a16:creationId xmlns:a16="http://schemas.microsoft.com/office/drawing/2014/main" id="{B3A66D0E-06BE-4CD0-ABD5-7B30CB1BBF73}"/>
                </a:ext>
              </a:extLst>
            </p:cNvPr>
            <p:cNvSpPr txBox="1"/>
            <p:nvPr/>
          </p:nvSpPr>
          <p:spPr>
            <a:xfrm>
              <a:off x="2359478" y="5131935"/>
              <a:ext cx="718452" cy="153888"/>
            </a:xfrm>
            <a:prstGeom prst="rect">
              <a:avLst/>
            </a:prstGeom>
            <a:solidFill>
              <a:schemeClr val="bg1"/>
            </a:solidFill>
          </p:spPr>
          <p:txBody>
            <a:bodyPr wrap="square" lIns="0" tIns="0" rIns="0" bIns="0" rtlCol="0" anchor="ctr">
              <a:spAutoFit/>
            </a:bodyPr>
            <a:lstStyle/>
            <a:p>
              <a:pPr algn="ctr"/>
              <a:r>
                <a:rPr lang="en-US" sz="1000" b="1" dirty="0">
                  <a:solidFill>
                    <a:srgbClr val="00853E"/>
                  </a:solidFill>
                </a:rPr>
                <a:t>We are here</a:t>
              </a:r>
            </a:p>
          </p:txBody>
        </p:sp>
        <p:sp>
          <p:nvSpPr>
            <p:cNvPr id="11" name="TextBox 10">
              <a:extLst>
                <a:ext uri="{FF2B5EF4-FFF2-40B4-BE49-F238E27FC236}">
                  <a16:creationId xmlns:a16="http://schemas.microsoft.com/office/drawing/2014/main" id="{EB5E00D0-279D-4391-B44A-05336C6B544C}"/>
                </a:ext>
              </a:extLst>
            </p:cNvPr>
            <p:cNvSpPr txBox="1"/>
            <p:nvPr/>
          </p:nvSpPr>
          <p:spPr>
            <a:xfrm>
              <a:off x="1010882" y="5127769"/>
              <a:ext cx="718452" cy="153888"/>
            </a:xfrm>
            <a:prstGeom prst="rect">
              <a:avLst/>
            </a:prstGeom>
            <a:solidFill>
              <a:schemeClr val="bg1"/>
            </a:solidFill>
          </p:spPr>
          <p:txBody>
            <a:bodyPr wrap="square" lIns="0" tIns="0" rIns="0" bIns="0" rtlCol="0" anchor="ctr">
              <a:spAutoFit/>
            </a:bodyPr>
            <a:lstStyle/>
            <a:p>
              <a:pPr algn="ctr"/>
              <a:r>
                <a:rPr lang="en-US" sz="1000" b="1" dirty="0"/>
                <a:t>Complete</a:t>
              </a:r>
            </a:p>
          </p:txBody>
        </p:sp>
        <p:sp>
          <p:nvSpPr>
            <p:cNvPr id="13" name="Rectangle: Rounded Corners 12">
              <a:extLst>
                <a:ext uri="{FF2B5EF4-FFF2-40B4-BE49-F238E27FC236}">
                  <a16:creationId xmlns:a16="http://schemas.microsoft.com/office/drawing/2014/main" id="{08569F70-6B47-47DA-B2AD-906FCBEB7255}"/>
                </a:ext>
              </a:extLst>
            </p:cNvPr>
            <p:cNvSpPr/>
            <p:nvPr/>
          </p:nvSpPr>
          <p:spPr>
            <a:xfrm>
              <a:off x="734296" y="4056265"/>
              <a:ext cx="1271623" cy="903667"/>
            </a:xfrm>
            <a:prstGeom prst="roundRect">
              <a:avLst/>
            </a:prstGeom>
            <a:solidFill>
              <a:schemeClr val="bg1">
                <a:lumMod val="95000"/>
                <a:alpha val="79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lvl="0" algn="ctr">
                <a:lnSpc>
                  <a:spcPct val="90000"/>
                </a:lnSpc>
                <a:spcAft>
                  <a:spcPts val="400"/>
                </a:spcAft>
              </a:pPr>
              <a:r>
                <a:rPr lang="en-US" sz="1000" b="1" dirty="0">
                  <a:solidFill>
                    <a:schemeClr val="tx1"/>
                  </a:solidFill>
                </a:rPr>
                <a:t>Stage 1:  </a:t>
              </a:r>
            </a:p>
            <a:p>
              <a:pPr lvl="0" algn="ctr">
                <a:lnSpc>
                  <a:spcPct val="90000"/>
                </a:lnSpc>
                <a:spcAft>
                  <a:spcPts val="400"/>
                </a:spcAft>
              </a:pPr>
              <a:r>
                <a:rPr lang="en-US" sz="1000" dirty="0">
                  <a:solidFill>
                    <a:schemeClr val="tx1"/>
                  </a:solidFill>
                </a:rPr>
                <a:t>Internal Policy Review &amp; Proposal Development</a:t>
              </a:r>
            </a:p>
            <a:p>
              <a:pPr algn="ctr">
                <a:spcAft>
                  <a:spcPts val="400"/>
                </a:spcAft>
              </a:pPr>
              <a:endParaRPr lang="en-US" sz="1000" dirty="0">
                <a:solidFill>
                  <a:schemeClr val="tx1"/>
                </a:solidFill>
              </a:endParaRPr>
            </a:p>
          </p:txBody>
        </p:sp>
        <p:sp>
          <p:nvSpPr>
            <p:cNvPr id="15" name="TextBox 14" descr="January through March 2024">
              <a:extLst>
                <a:ext uri="{FF2B5EF4-FFF2-40B4-BE49-F238E27FC236}">
                  <a16:creationId xmlns:a16="http://schemas.microsoft.com/office/drawing/2014/main" id="{AEEEED56-885E-4ECE-A9E3-A8020C2D7A3B}"/>
                </a:ext>
              </a:extLst>
            </p:cNvPr>
            <p:cNvSpPr txBox="1"/>
            <p:nvPr/>
          </p:nvSpPr>
          <p:spPr>
            <a:xfrm>
              <a:off x="3627027" y="5127769"/>
              <a:ext cx="865027" cy="153888"/>
            </a:xfrm>
            <a:prstGeom prst="rect">
              <a:avLst/>
            </a:prstGeom>
            <a:solidFill>
              <a:schemeClr val="bg1"/>
            </a:solidFill>
          </p:spPr>
          <p:txBody>
            <a:bodyPr wrap="square" lIns="0" tIns="0" rIns="0" bIns="0" rtlCol="0" anchor="ctr">
              <a:spAutoFit/>
            </a:bodyPr>
            <a:lstStyle/>
            <a:p>
              <a:pPr algn="ctr"/>
              <a:r>
                <a:rPr lang="en-US" sz="1000" b="1" dirty="0">
                  <a:solidFill>
                    <a:schemeClr val="tx1">
                      <a:lumMod val="65000"/>
                      <a:lumOff val="35000"/>
                    </a:schemeClr>
                  </a:solidFill>
                </a:rPr>
                <a:t>Jan-Mar 2024</a:t>
              </a:r>
            </a:p>
          </p:txBody>
        </p:sp>
        <p:sp>
          <p:nvSpPr>
            <p:cNvPr id="16" name="TextBox 15" descr="March through June 2024">
              <a:extLst>
                <a:ext uri="{FF2B5EF4-FFF2-40B4-BE49-F238E27FC236}">
                  <a16:creationId xmlns:a16="http://schemas.microsoft.com/office/drawing/2014/main" id="{21021C27-17E6-41CF-8D13-77A935389BF4}"/>
                </a:ext>
              </a:extLst>
            </p:cNvPr>
            <p:cNvSpPr txBox="1"/>
            <p:nvPr/>
          </p:nvSpPr>
          <p:spPr>
            <a:xfrm>
              <a:off x="4960651" y="5127769"/>
              <a:ext cx="865027" cy="153888"/>
            </a:xfrm>
            <a:prstGeom prst="rect">
              <a:avLst/>
            </a:prstGeom>
            <a:solidFill>
              <a:schemeClr val="bg1"/>
            </a:solidFill>
          </p:spPr>
          <p:txBody>
            <a:bodyPr wrap="square" lIns="0" tIns="0" rIns="0" bIns="0" rtlCol="0" anchor="ctr">
              <a:spAutoFit/>
            </a:bodyPr>
            <a:lstStyle/>
            <a:p>
              <a:pPr algn="ctr"/>
              <a:r>
                <a:rPr lang="en-US" sz="1000" b="1" dirty="0">
                  <a:solidFill>
                    <a:schemeClr val="tx1">
                      <a:lumMod val="65000"/>
                      <a:lumOff val="35000"/>
                    </a:schemeClr>
                  </a:solidFill>
                </a:rPr>
                <a:t>Mar-Jun 2024</a:t>
              </a:r>
            </a:p>
          </p:txBody>
        </p:sp>
        <p:sp>
          <p:nvSpPr>
            <p:cNvPr id="17" name="TextBox 16">
              <a:extLst>
                <a:ext uri="{FF2B5EF4-FFF2-40B4-BE49-F238E27FC236}">
                  <a16:creationId xmlns:a16="http://schemas.microsoft.com/office/drawing/2014/main" id="{130EC18E-B442-4F05-94C2-C64101CFDC1E}"/>
                </a:ext>
              </a:extLst>
            </p:cNvPr>
            <p:cNvSpPr txBox="1"/>
            <p:nvPr/>
          </p:nvSpPr>
          <p:spPr>
            <a:xfrm>
              <a:off x="6294275" y="5127769"/>
              <a:ext cx="865027" cy="153888"/>
            </a:xfrm>
            <a:prstGeom prst="rect">
              <a:avLst/>
            </a:prstGeom>
            <a:solidFill>
              <a:schemeClr val="bg1"/>
            </a:solidFill>
          </p:spPr>
          <p:txBody>
            <a:bodyPr wrap="square" lIns="0" tIns="0" rIns="0" bIns="0" rtlCol="0" anchor="ctr">
              <a:spAutoFit/>
            </a:bodyPr>
            <a:lstStyle/>
            <a:p>
              <a:pPr algn="ctr"/>
              <a:r>
                <a:rPr lang="en-US" sz="1000" b="1" dirty="0">
                  <a:solidFill>
                    <a:schemeClr val="tx1">
                      <a:lumMod val="65000"/>
                      <a:lumOff val="35000"/>
                    </a:schemeClr>
                  </a:solidFill>
                </a:rPr>
                <a:t>Oct-Dec 2024</a:t>
              </a:r>
            </a:p>
          </p:txBody>
        </p:sp>
        <p:sp>
          <p:nvSpPr>
            <p:cNvPr id="18" name="TextBox 17">
              <a:extLst>
                <a:ext uri="{FF2B5EF4-FFF2-40B4-BE49-F238E27FC236}">
                  <a16:creationId xmlns:a16="http://schemas.microsoft.com/office/drawing/2014/main" id="{625A11B4-2914-4C61-8372-35E988A35B3C}"/>
                </a:ext>
              </a:extLst>
            </p:cNvPr>
            <p:cNvSpPr txBox="1"/>
            <p:nvPr/>
          </p:nvSpPr>
          <p:spPr>
            <a:xfrm>
              <a:off x="8167847" y="5050824"/>
              <a:ext cx="865027" cy="307777"/>
            </a:xfrm>
            <a:prstGeom prst="rect">
              <a:avLst/>
            </a:prstGeom>
            <a:solidFill>
              <a:schemeClr val="bg1"/>
            </a:solidFill>
          </p:spPr>
          <p:txBody>
            <a:bodyPr wrap="square" lIns="0" tIns="0" rIns="0" bIns="0" rtlCol="0" anchor="ctr">
              <a:spAutoFit/>
            </a:bodyPr>
            <a:lstStyle/>
            <a:p>
              <a:pPr algn="ctr"/>
              <a:r>
                <a:rPr lang="en-US" sz="1000" b="1" dirty="0">
                  <a:solidFill>
                    <a:schemeClr val="tx1">
                      <a:lumMod val="65000"/>
                      <a:lumOff val="35000"/>
                    </a:schemeClr>
                  </a:solidFill>
                </a:rPr>
                <a:t>Effective </a:t>
              </a:r>
              <a:br>
                <a:rPr lang="en-US" sz="1000" b="1" dirty="0">
                  <a:solidFill>
                    <a:schemeClr val="tx1">
                      <a:lumMod val="65000"/>
                      <a:lumOff val="35000"/>
                    </a:schemeClr>
                  </a:solidFill>
                </a:rPr>
              </a:br>
              <a:r>
                <a:rPr lang="en-US" sz="1000" b="1" dirty="0">
                  <a:solidFill>
                    <a:schemeClr val="tx1">
                      <a:lumMod val="65000"/>
                      <a:lumOff val="35000"/>
                    </a:schemeClr>
                  </a:solidFill>
                </a:rPr>
                <a:t>Jan 2025</a:t>
              </a:r>
            </a:p>
          </p:txBody>
        </p:sp>
        <p:sp>
          <p:nvSpPr>
            <p:cNvPr id="19" name="TextBox 18">
              <a:extLst>
                <a:ext uri="{FF2B5EF4-FFF2-40B4-BE49-F238E27FC236}">
                  <a16:creationId xmlns:a16="http://schemas.microsoft.com/office/drawing/2014/main" id="{E5267C2E-2ACE-4041-B0C5-0A8468D5D86F}"/>
                </a:ext>
              </a:extLst>
            </p:cNvPr>
            <p:cNvSpPr txBox="1"/>
            <p:nvPr/>
          </p:nvSpPr>
          <p:spPr>
            <a:xfrm>
              <a:off x="7624806" y="3867627"/>
              <a:ext cx="865027" cy="153888"/>
            </a:xfrm>
            <a:prstGeom prst="rect">
              <a:avLst/>
            </a:prstGeom>
            <a:noFill/>
          </p:spPr>
          <p:txBody>
            <a:bodyPr wrap="square" lIns="0" tIns="0" rIns="0" bIns="0" rtlCol="0" anchor="ctr">
              <a:spAutoFit/>
            </a:bodyPr>
            <a:lstStyle/>
            <a:p>
              <a:pPr algn="ctr"/>
              <a:r>
                <a:rPr lang="en-US" sz="1000" i="1" dirty="0">
                  <a:latin typeface="Segoe UI Light" panose="020B0502040204020203" pitchFamily="34" charset="0"/>
                  <a:cs typeface="Segoe UI Light" panose="020B0502040204020203" pitchFamily="34" charset="0"/>
                </a:rPr>
                <a:t>Estimated dates</a:t>
              </a:r>
            </a:p>
          </p:txBody>
        </p:sp>
      </p:grpSp>
    </p:spTree>
    <p:extLst>
      <p:ext uri="{BB962C8B-B14F-4D97-AF65-F5344CB8AC3E}">
        <p14:creationId xmlns:p14="http://schemas.microsoft.com/office/powerpoint/2010/main" val="126062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00C62F-418E-4A88-B551-8EFA1201FBE8}"/>
              </a:ext>
            </a:extLst>
          </p:cNvPr>
          <p:cNvSpPr>
            <a:spLocks noGrp="1"/>
          </p:cNvSpPr>
          <p:nvPr>
            <p:ph type="sldNum" sz="quarter" idx="10"/>
          </p:nvPr>
        </p:nvSpPr>
        <p:spPr/>
        <p:txBody>
          <a:bodyPr/>
          <a:lstStyle/>
          <a:p>
            <a:fld id="{1D648693-0942-45E9-83AE-76FC568F9452}" type="slidenum">
              <a:rPr lang="en-US" smtClean="0"/>
              <a:pPr/>
              <a:t>14</a:t>
            </a:fld>
            <a:endParaRPr lang="en-US"/>
          </a:p>
        </p:txBody>
      </p:sp>
      <p:sp>
        <p:nvSpPr>
          <p:cNvPr id="2" name="Title 1"/>
          <p:cNvSpPr>
            <a:spLocks noGrp="1"/>
          </p:cNvSpPr>
          <p:nvPr>
            <p:ph type="title"/>
          </p:nvPr>
        </p:nvSpPr>
        <p:spPr/>
        <p:txBody>
          <a:bodyPr>
            <a:noAutofit/>
          </a:bodyPr>
          <a:lstStyle/>
          <a:p>
            <a:r>
              <a:rPr lang="en-US" sz="3600"/>
              <a:t>Fee setting process </a:t>
            </a:r>
            <a:r>
              <a:rPr lang="en-US" sz="2200" b="0" i="1"/>
              <a:t>(cont.)</a:t>
            </a:r>
          </a:p>
        </p:txBody>
      </p:sp>
      <p:sp>
        <p:nvSpPr>
          <p:cNvPr id="6" name="Content Placeholder 5">
            <a:extLst>
              <a:ext uri="{FF2B5EF4-FFF2-40B4-BE49-F238E27FC236}">
                <a16:creationId xmlns:a16="http://schemas.microsoft.com/office/drawing/2014/main" id="{B96C1847-B2FE-4AD7-8053-34C6F189C348}"/>
              </a:ext>
            </a:extLst>
          </p:cNvPr>
          <p:cNvSpPr>
            <a:spLocks noGrp="1"/>
          </p:cNvSpPr>
          <p:nvPr>
            <p:ph idx="1"/>
          </p:nvPr>
        </p:nvSpPr>
        <p:spPr/>
        <p:txBody>
          <a:bodyPr>
            <a:normAutofit/>
          </a:bodyPr>
          <a:lstStyle/>
          <a:p>
            <a:pPr>
              <a:lnSpc>
                <a:spcPct val="120000"/>
              </a:lnSpc>
            </a:pPr>
            <a:r>
              <a:rPr lang="en-US" sz="1200" dirty="0"/>
              <a:t>USPTO shall publish any proposed fee change in the Federal Register; Sec. 10(e)(1)(A)</a:t>
            </a:r>
          </a:p>
          <a:p>
            <a:pPr>
              <a:lnSpc>
                <a:spcPct val="120000"/>
              </a:lnSpc>
            </a:pPr>
            <a:r>
              <a:rPr lang="en-US" sz="1200" dirty="0"/>
              <a:t>The proposal shall include the rationale and purpose for the proposal, including possible expectations or benefits; Sec. 10(e)(1)(B)</a:t>
            </a:r>
          </a:p>
          <a:p>
            <a:pPr>
              <a:lnSpc>
                <a:spcPct val="120000"/>
              </a:lnSpc>
            </a:pPr>
            <a:r>
              <a:rPr lang="en-US" sz="1200" dirty="0"/>
              <a:t>No later than the date published, the USPTO shall notify Congress of the proposed change; Sec. 10(e)(1)(C)</a:t>
            </a:r>
          </a:p>
          <a:p>
            <a:pPr>
              <a:lnSpc>
                <a:spcPct val="120000"/>
              </a:lnSpc>
            </a:pPr>
            <a:r>
              <a:rPr lang="en-US" sz="1200" dirty="0"/>
              <a:t>The public comment period will be not less than 45 days; Sec. 10(e)(2)</a:t>
            </a:r>
          </a:p>
          <a:p>
            <a:pPr>
              <a:lnSpc>
                <a:spcPct val="120000"/>
              </a:lnSpc>
            </a:pPr>
            <a:r>
              <a:rPr lang="en-US" sz="1200" dirty="0"/>
              <a:t>The final rule will be published in the Federal Register and Official Gazette; Sec. 10(e)(3)</a:t>
            </a:r>
          </a:p>
          <a:p>
            <a:pPr>
              <a:lnSpc>
                <a:spcPct val="120000"/>
              </a:lnSpc>
            </a:pPr>
            <a:r>
              <a:rPr lang="en-US" sz="1200" dirty="0"/>
              <a:t>The new or adjusted fee(s) may not become effective before 45 days after publishing the final rule; Sec. 10(e)(4)(A)</a:t>
            </a:r>
          </a:p>
          <a:p>
            <a:pPr>
              <a:lnSpc>
                <a:spcPct val="120000"/>
              </a:lnSpc>
            </a:pPr>
            <a:r>
              <a:rPr lang="en-US" sz="1200" dirty="0"/>
              <a:t>Congress may pass a law to disapprove the new or adjusted fee(s); Sec. 10(e)(4)(B) </a:t>
            </a:r>
          </a:p>
        </p:txBody>
      </p:sp>
      <p:grpSp>
        <p:nvGrpSpPr>
          <p:cNvPr id="19" name="Group 18" descr="A graphic showing the six stages of the fee setting process.&#10;Stage 1: Internal Policy Review and Proposal Development&#10;Stage 2: PPAC hearing and initial public review (we are currently in this stage)&#10;Stage 3: Notice of proposed rulemaking (Anticipated January to March of 2024)&#10;Stage 4: Public comment period (Anticipated March to June of 2024)&#10;Stage 5: Final rulemaking (Anticipated October to December of 2024)&#10;Stage 6: Congressional comment period&#10;&#10;Anticipated effective date is January 2025.">
            <a:extLst>
              <a:ext uri="{FF2B5EF4-FFF2-40B4-BE49-F238E27FC236}">
                <a16:creationId xmlns:a16="http://schemas.microsoft.com/office/drawing/2014/main" id="{C18AE7D6-2151-40D5-86CC-3B29B449492B}"/>
              </a:ext>
            </a:extLst>
          </p:cNvPr>
          <p:cNvGrpSpPr/>
          <p:nvPr/>
        </p:nvGrpSpPr>
        <p:grpSpPr>
          <a:xfrm>
            <a:off x="734296" y="3472648"/>
            <a:ext cx="8298578" cy="2070902"/>
            <a:chOff x="734296" y="3472648"/>
            <a:chExt cx="8298578" cy="2070902"/>
          </a:xfrm>
        </p:grpSpPr>
        <p:graphicFrame>
          <p:nvGraphicFramePr>
            <p:cNvPr id="20" name="Diagram 19" descr="Stage 1 for internal policy development is complete and is greyed out.">
              <a:extLst>
                <a:ext uri="{FF2B5EF4-FFF2-40B4-BE49-F238E27FC236}">
                  <a16:creationId xmlns:a16="http://schemas.microsoft.com/office/drawing/2014/main" id="{D62ED1C2-A4D2-4336-83E3-492D206CA45F}"/>
                </a:ext>
              </a:extLst>
            </p:cNvPr>
            <p:cNvGraphicFramePr/>
            <p:nvPr>
              <p:extLst>
                <p:ext uri="{D42A27DB-BD31-4B8C-83A1-F6EECF244321}">
                  <p14:modId xmlns:p14="http://schemas.microsoft.com/office/powerpoint/2010/main" val="1877894759"/>
                </p:ext>
              </p:extLst>
            </p:nvPr>
          </p:nvGraphicFramePr>
          <p:xfrm>
            <a:off x="734786" y="3472648"/>
            <a:ext cx="7952014" cy="2070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id="{CE23974A-BA8E-4B09-BD71-795131F1B7C5}"/>
                </a:ext>
              </a:extLst>
            </p:cNvPr>
            <p:cNvSpPr txBox="1"/>
            <p:nvPr/>
          </p:nvSpPr>
          <p:spPr>
            <a:xfrm>
              <a:off x="2305365" y="5135297"/>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lumMod val="75000"/>
                      <a:lumOff val="25000"/>
                    </a:schemeClr>
                  </a:solidFill>
                  <a:effectLst/>
                  <a:uLnTx/>
                  <a:uFillTx/>
                </a:rPr>
                <a:t>May-Jun 2023</a:t>
              </a:r>
            </a:p>
          </p:txBody>
        </p:sp>
        <p:sp>
          <p:nvSpPr>
            <p:cNvPr id="23" name="TextBox 22">
              <a:extLst>
                <a:ext uri="{FF2B5EF4-FFF2-40B4-BE49-F238E27FC236}">
                  <a16:creationId xmlns:a16="http://schemas.microsoft.com/office/drawing/2014/main" id="{5E6D3B7F-4653-4254-B419-C0DB3DFFDE0C}"/>
                </a:ext>
              </a:extLst>
            </p:cNvPr>
            <p:cNvSpPr txBox="1"/>
            <p:nvPr/>
          </p:nvSpPr>
          <p:spPr>
            <a:xfrm>
              <a:off x="1010882" y="5127769"/>
              <a:ext cx="718452"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Complete</a:t>
              </a:r>
            </a:p>
          </p:txBody>
        </p:sp>
        <p:sp>
          <p:nvSpPr>
            <p:cNvPr id="24" name="Rectangle: Rounded Corners 23">
              <a:extLst>
                <a:ext uri="{FF2B5EF4-FFF2-40B4-BE49-F238E27FC236}">
                  <a16:creationId xmlns:a16="http://schemas.microsoft.com/office/drawing/2014/main" id="{7CC6A065-4017-474E-A41F-D740FDDD7A76}"/>
                </a:ext>
              </a:extLst>
            </p:cNvPr>
            <p:cNvSpPr/>
            <p:nvPr/>
          </p:nvSpPr>
          <p:spPr>
            <a:xfrm>
              <a:off x="734296" y="4056265"/>
              <a:ext cx="1271623" cy="903667"/>
            </a:xfrm>
            <a:prstGeom prst="roundRect">
              <a:avLst/>
            </a:prstGeom>
            <a:solidFill>
              <a:sysClr val="window" lastClr="FFFFFF">
                <a:lumMod val="95000"/>
                <a:alpha val="79000"/>
              </a:sysClr>
            </a:solidFill>
            <a:ln w="25400" cap="flat" cmpd="sng" algn="ctr">
              <a:solidFill>
                <a:sysClr val="window" lastClr="FFFFFF">
                  <a:hueOff val="0"/>
                  <a:satOff val="0"/>
                  <a:lumOff val="0"/>
                  <a:alphaOff val="0"/>
                </a:sysClr>
              </a:solidFill>
              <a:prstDash val="solid"/>
            </a:ln>
            <a:effectLst/>
          </p:spPr>
          <p:txBody>
            <a:bodyPr/>
            <a:lstStyle/>
            <a:p>
              <a:pPr lvl="0" algn="ctr">
                <a:lnSpc>
                  <a:spcPct val="90000"/>
                </a:lnSpc>
                <a:spcAft>
                  <a:spcPts val="400"/>
                </a:spcAft>
              </a:pPr>
              <a:r>
                <a:rPr lang="en-US" sz="1000" b="1" dirty="0"/>
                <a:t>Stage 1:  </a:t>
              </a:r>
            </a:p>
            <a:p>
              <a:pPr lvl="0" algn="ctr">
                <a:lnSpc>
                  <a:spcPct val="90000"/>
                </a:lnSpc>
                <a:spcAft>
                  <a:spcPts val="400"/>
                </a:spcAft>
              </a:pPr>
              <a:r>
                <a:rPr lang="en-US" sz="1000" dirty="0"/>
                <a:t>Internal Policy Review &amp; Proposal Development</a:t>
              </a:r>
            </a:p>
            <a:p>
              <a:endParaRPr lang="en-US" dirty="0"/>
            </a:p>
          </p:txBody>
        </p:sp>
        <p:sp>
          <p:nvSpPr>
            <p:cNvPr id="25" name="TextBox 24">
              <a:extLst>
                <a:ext uri="{FF2B5EF4-FFF2-40B4-BE49-F238E27FC236}">
                  <a16:creationId xmlns:a16="http://schemas.microsoft.com/office/drawing/2014/main" id="{C078CA8B-3AFF-4CBF-8DBA-DF8AC560B598}"/>
                </a:ext>
              </a:extLst>
            </p:cNvPr>
            <p:cNvSpPr txBox="1"/>
            <p:nvPr/>
          </p:nvSpPr>
          <p:spPr>
            <a:xfrm>
              <a:off x="3627027"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2"/>
                  </a:solidFill>
                  <a:effectLst/>
                  <a:uLnTx/>
                  <a:uFillTx/>
                </a:rPr>
                <a:t>Jan-Mar 2024</a:t>
              </a:r>
            </a:p>
          </p:txBody>
        </p:sp>
        <p:sp>
          <p:nvSpPr>
            <p:cNvPr id="26" name="TextBox 25">
              <a:extLst>
                <a:ext uri="{FF2B5EF4-FFF2-40B4-BE49-F238E27FC236}">
                  <a16:creationId xmlns:a16="http://schemas.microsoft.com/office/drawing/2014/main" id="{6039BC7A-BB69-4E04-85EF-6CC9BCCAF8B3}"/>
                </a:ext>
              </a:extLst>
            </p:cNvPr>
            <p:cNvSpPr txBox="1"/>
            <p:nvPr/>
          </p:nvSpPr>
          <p:spPr>
            <a:xfrm>
              <a:off x="4960651"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2"/>
                  </a:solidFill>
                  <a:effectLst/>
                  <a:uLnTx/>
                  <a:uFillTx/>
                </a:rPr>
                <a:t>Mar-Jun 2024</a:t>
              </a:r>
            </a:p>
          </p:txBody>
        </p:sp>
        <p:sp>
          <p:nvSpPr>
            <p:cNvPr id="27" name="TextBox 26">
              <a:extLst>
                <a:ext uri="{FF2B5EF4-FFF2-40B4-BE49-F238E27FC236}">
                  <a16:creationId xmlns:a16="http://schemas.microsoft.com/office/drawing/2014/main" id="{7B7214EA-2239-4D9C-91BD-B0D7645F08BF}"/>
                </a:ext>
              </a:extLst>
            </p:cNvPr>
            <p:cNvSpPr txBox="1"/>
            <p:nvPr/>
          </p:nvSpPr>
          <p:spPr>
            <a:xfrm>
              <a:off x="6294275" y="5127769"/>
              <a:ext cx="865027" cy="153888"/>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2"/>
                  </a:solidFill>
                  <a:effectLst/>
                  <a:uLnTx/>
                  <a:uFillTx/>
                </a:rPr>
                <a:t>Oct-Dec 2024</a:t>
              </a:r>
            </a:p>
          </p:txBody>
        </p:sp>
        <p:sp>
          <p:nvSpPr>
            <p:cNvPr id="28" name="TextBox 27">
              <a:extLst>
                <a:ext uri="{FF2B5EF4-FFF2-40B4-BE49-F238E27FC236}">
                  <a16:creationId xmlns:a16="http://schemas.microsoft.com/office/drawing/2014/main" id="{C007E287-DBF5-4E2F-8FAE-4E5AA7A3A63D}"/>
                </a:ext>
              </a:extLst>
            </p:cNvPr>
            <p:cNvSpPr txBox="1"/>
            <p:nvPr/>
          </p:nvSpPr>
          <p:spPr>
            <a:xfrm>
              <a:off x="8167847" y="5050824"/>
              <a:ext cx="865027" cy="307777"/>
            </a:xfrm>
            <a:prstGeom prst="rect">
              <a:avLst/>
            </a:prstGeom>
            <a:solidFill>
              <a:sysClr val="window" lastClr="FFFFFF"/>
            </a:solid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2"/>
                  </a:solidFill>
                  <a:effectLst/>
                  <a:uLnTx/>
                  <a:uFillTx/>
                </a:rPr>
                <a:t>Effective </a:t>
              </a:r>
              <a:br>
                <a:rPr kumimoji="0" lang="en-US" sz="1000" b="1" i="0" u="none" strike="noStrike" kern="0" cap="none" spc="0" normalizeH="0" baseline="0" noProof="0" dirty="0">
                  <a:ln>
                    <a:noFill/>
                  </a:ln>
                  <a:solidFill>
                    <a:schemeClr val="tx2"/>
                  </a:solidFill>
                  <a:effectLst/>
                  <a:uLnTx/>
                  <a:uFillTx/>
                </a:rPr>
              </a:br>
              <a:r>
                <a:rPr kumimoji="0" lang="en-US" sz="1000" b="1" i="0" u="none" strike="noStrike" kern="0" cap="none" spc="0" normalizeH="0" baseline="0" noProof="0" dirty="0">
                  <a:ln>
                    <a:noFill/>
                  </a:ln>
                  <a:solidFill>
                    <a:schemeClr val="tx2"/>
                  </a:solidFill>
                  <a:effectLst/>
                  <a:uLnTx/>
                  <a:uFillTx/>
                </a:rPr>
                <a:t>Jan 2025</a:t>
              </a:r>
            </a:p>
          </p:txBody>
        </p:sp>
        <p:sp>
          <p:nvSpPr>
            <p:cNvPr id="29" name="TextBox 28">
              <a:extLst>
                <a:ext uri="{FF2B5EF4-FFF2-40B4-BE49-F238E27FC236}">
                  <a16:creationId xmlns:a16="http://schemas.microsoft.com/office/drawing/2014/main" id="{E08C581B-D24B-4E67-91D5-6B7B739DF4DA}"/>
                </a:ext>
              </a:extLst>
            </p:cNvPr>
            <p:cNvSpPr txBox="1"/>
            <p:nvPr/>
          </p:nvSpPr>
          <p:spPr>
            <a:xfrm>
              <a:off x="7624806" y="3884405"/>
              <a:ext cx="865027" cy="153888"/>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Estimated dates</a:t>
              </a:r>
            </a:p>
          </p:txBody>
        </p:sp>
      </p:grpSp>
    </p:spTree>
    <p:extLst>
      <p:ext uri="{BB962C8B-B14F-4D97-AF65-F5344CB8AC3E}">
        <p14:creationId xmlns:p14="http://schemas.microsoft.com/office/powerpoint/2010/main" val="137976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15</a:t>
            </a:fld>
            <a:endParaRPr lang="en-US"/>
          </a:p>
        </p:txBody>
      </p:sp>
      <p:sp>
        <p:nvSpPr>
          <p:cNvPr id="2" name="Title 1"/>
          <p:cNvSpPr>
            <a:spLocks noGrp="1"/>
          </p:cNvSpPr>
          <p:nvPr>
            <p:ph type="title"/>
          </p:nvPr>
        </p:nvSpPr>
        <p:spPr/>
        <p:txBody>
          <a:bodyPr>
            <a:noAutofit/>
          </a:bodyPr>
          <a:lstStyle/>
          <a:p>
            <a:pPr lvl="1" algn="l" defTabSz="457200" rtl="0">
              <a:spcBef>
                <a:spcPct val="0"/>
              </a:spcBef>
            </a:pPr>
            <a:r>
              <a:rPr lang="en-US" sz="3600" b="1">
                <a:latin typeface="+mn-lt"/>
              </a:rPr>
              <a:t>Biennial fee review</a:t>
            </a:r>
            <a:endParaRPr lang="en-US" sz="3600" b="1" i="1">
              <a:latin typeface="+mn-lt"/>
            </a:endParaRPr>
          </a:p>
        </p:txBody>
      </p:sp>
      <p:sp>
        <p:nvSpPr>
          <p:cNvPr id="9" name="Content Placeholder 8">
            <a:extLst>
              <a:ext uri="{FF2B5EF4-FFF2-40B4-BE49-F238E27FC236}">
                <a16:creationId xmlns:a16="http://schemas.microsoft.com/office/drawing/2014/main" id="{3D7E795A-978A-47F5-A2A9-03FD4A0DE600}"/>
              </a:ext>
            </a:extLst>
          </p:cNvPr>
          <p:cNvSpPr>
            <a:spLocks noGrp="1"/>
          </p:cNvSpPr>
          <p:nvPr>
            <p:ph idx="1"/>
          </p:nvPr>
        </p:nvSpPr>
        <p:spPr>
          <a:xfrm>
            <a:off x="457200" y="1431440"/>
            <a:ext cx="8229600" cy="3931563"/>
          </a:xfrm>
        </p:spPr>
        <p:txBody>
          <a:bodyPr vert="horz" lIns="91440" tIns="45720" rIns="91440" bIns="45720" rtlCol="0" anchor="t">
            <a:normAutofit fontScale="47500" lnSpcReduction="20000"/>
          </a:bodyPr>
          <a:lstStyle/>
          <a:p>
            <a:pPr>
              <a:lnSpc>
                <a:spcPct val="120000"/>
              </a:lnSpc>
            </a:pPr>
            <a:r>
              <a:rPr lang="en-US" dirty="0">
                <a:latin typeface="Segoe UI"/>
                <a:cs typeface="Segoe UI"/>
              </a:rPr>
              <a:t>The USPTO uses the defined fee structure philosophy (next slide) during the biennial fee review process. The most recent biennial fee review resulted in the patent fee proposal outlined in the Executive Summary. </a:t>
            </a:r>
            <a:endParaRPr lang="en-US" dirty="0"/>
          </a:p>
          <a:p>
            <a:pPr>
              <a:lnSpc>
                <a:spcPct val="120000"/>
              </a:lnSpc>
            </a:pPr>
            <a:r>
              <a:rPr lang="en-US" dirty="0">
                <a:cs typeface="Segoe UI"/>
              </a:rPr>
              <a:t>A fee review working group of subject matter experts within the USPTO </a:t>
            </a:r>
            <a:r>
              <a:rPr lang="en-US" dirty="0">
                <a:latin typeface="Segoe UI"/>
                <a:cs typeface="Segoe UI"/>
              </a:rPr>
              <a:t>was established to analyze prior stakeholder feedback as well as various ideas that led to the current patent fee proposal. </a:t>
            </a:r>
          </a:p>
          <a:p>
            <a:pPr>
              <a:lnSpc>
                <a:spcPct val="120000"/>
              </a:lnSpc>
            </a:pPr>
            <a:r>
              <a:rPr lang="en-US" dirty="0">
                <a:latin typeface="Segoe UI"/>
                <a:cs typeface="Segoe UI"/>
              </a:rPr>
              <a:t>Proposals were developed to align with our fee structure philosophy and the goal of providing sufficient resources to finance the mission and facilitate the effective administration of the U.S. IP system. </a:t>
            </a:r>
          </a:p>
          <a:p>
            <a:pPr lvl="1">
              <a:lnSpc>
                <a:spcPct val="120000"/>
              </a:lnSpc>
            </a:pPr>
            <a:r>
              <a:rPr lang="en-US" dirty="0"/>
              <a:t>We have established the following objectives in support of this goal:</a:t>
            </a:r>
          </a:p>
          <a:p>
            <a:pPr lvl="2">
              <a:lnSpc>
                <a:spcPct val="120000"/>
              </a:lnSpc>
            </a:pPr>
            <a:r>
              <a:rPr lang="en-US" dirty="0"/>
              <a:t>Promote Administration innovation strategies.</a:t>
            </a:r>
          </a:p>
          <a:p>
            <a:pPr lvl="2">
              <a:lnSpc>
                <a:spcPct val="120000"/>
              </a:lnSpc>
            </a:pPr>
            <a:r>
              <a:rPr lang="en-US" dirty="0"/>
              <a:t>Align fees with the full cost of products and services.</a:t>
            </a:r>
          </a:p>
          <a:p>
            <a:pPr lvl="2">
              <a:lnSpc>
                <a:spcPct val="120000"/>
              </a:lnSpc>
            </a:pPr>
            <a:r>
              <a:rPr lang="en-US" dirty="0"/>
              <a:t>Set fees to facilitate the effective administration of the patent system.</a:t>
            </a:r>
          </a:p>
          <a:p>
            <a:pPr lvl="2">
              <a:lnSpc>
                <a:spcPct val="120000"/>
              </a:lnSpc>
            </a:pPr>
            <a:r>
              <a:rPr lang="en-US" dirty="0"/>
              <a:t>Offer application processing options.</a:t>
            </a:r>
          </a:p>
        </p:txBody>
      </p:sp>
    </p:spTree>
    <p:extLst>
      <p:ext uri="{BB962C8B-B14F-4D97-AF65-F5344CB8AC3E}">
        <p14:creationId xmlns:p14="http://schemas.microsoft.com/office/powerpoint/2010/main" val="96507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2366AC-57A5-4A41-8B09-8FDC6AED280D}"/>
              </a:ext>
              <a:ext uri="{C183D7F6-B498-43B3-948B-1728B52AA6E4}">
                <adec:decorative xmlns:adec="http://schemas.microsoft.com/office/drawing/2017/decorative" val="0"/>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34819" name="Rectangle 2"/>
          <p:cNvSpPr>
            <a:spLocks noGrp="1" noChangeArrowheads="1"/>
          </p:cNvSpPr>
          <p:nvPr>
            <p:ph type="title"/>
          </p:nvPr>
        </p:nvSpPr>
        <p:spPr>
          <a:xfrm>
            <a:off x="489511" y="310250"/>
            <a:ext cx="8229600" cy="743066"/>
          </a:xfrm>
        </p:spPr>
        <p:txBody>
          <a:bodyPr>
            <a:normAutofit/>
          </a:bodyPr>
          <a:lstStyle/>
          <a:p>
            <a:r>
              <a:rPr lang="en-US" sz="3600" dirty="0"/>
              <a:t>Fee structure philosophy</a:t>
            </a:r>
          </a:p>
        </p:txBody>
      </p:sp>
      <p:grpSp>
        <p:nvGrpSpPr>
          <p:cNvPr id="2" name="Group 1" descr="For screen reader users, see the Notes field for a description of the guiding principles, goal, and objectives that make up the USPTO fee structure philosophy.">
            <a:extLst>
              <a:ext uri="{FF2B5EF4-FFF2-40B4-BE49-F238E27FC236}">
                <a16:creationId xmlns:a16="http://schemas.microsoft.com/office/drawing/2014/main" id="{98D119A5-3639-4CA6-B5CD-B61948D11871}"/>
              </a:ext>
            </a:extLst>
          </p:cNvPr>
          <p:cNvGrpSpPr/>
          <p:nvPr/>
        </p:nvGrpSpPr>
        <p:grpSpPr>
          <a:xfrm>
            <a:off x="152400" y="439"/>
            <a:ext cx="8839200" cy="5363951"/>
            <a:chOff x="152400" y="40799"/>
            <a:chExt cx="8839200" cy="5363951"/>
          </a:xfrm>
        </p:grpSpPr>
        <p:grpSp>
          <p:nvGrpSpPr>
            <p:cNvPr id="4" name="Group 3" descr="For screen reader users, see the Notes field for a description of the guiding principles, goal, and objectives that make up the USPTO fee structure philosophy."/>
            <p:cNvGrpSpPr/>
            <p:nvPr/>
          </p:nvGrpSpPr>
          <p:grpSpPr>
            <a:xfrm>
              <a:off x="152400" y="1033400"/>
              <a:ext cx="8839200" cy="4371350"/>
              <a:chOff x="152400" y="1417862"/>
              <a:chExt cx="8839200" cy="5245616"/>
            </a:xfrm>
          </p:grpSpPr>
          <p:sp>
            <p:nvSpPr>
              <p:cNvPr id="34822" name="AutoShape 5">
                <a:extLst>
                  <a:ext uri="{C183D7F6-B498-43B3-948B-1728B52AA6E4}">
                    <adec:decorative xmlns:adec="http://schemas.microsoft.com/office/drawing/2017/decorative" val="1"/>
                  </a:ext>
                </a:extLst>
              </p:cNvPr>
              <p:cNvSpPr>
                <a:spLocks noChangeArrowheads="1"/>
              </p:cNvSpPr>
              <p:nvPr/>
            </p:nvSpPr>
            <p:spPr bwMode="auto">
              <a:xfrm>
                <a:off x="1711325" y="1655763"/>
                <a:ext cx="7265988" cy="4862512"/>
              </a:xfrm>
              <a:prstGeom prst="rightArrow">
                <a:avLst>
                  <a:gd name="adj1" fmla="val 84926"/>
                  <a:gd name="adj2" fmla="val 14701"/>
                </a:avLst>
              </a:prstGeom>
              <a:gradFill rotWithShape="1">
                <a:gsLst>
                  <a:gs pos="0">
                    <a:schemeClr val="bg1"/>
                  </a:gs>
                  <a:gs pos="100000">
                    <a:srgbClr val="C0C0C0"/>
                  </a:gs>
                </a:gsLst>
                <a:lin ang="0" scaled="1"/>
              </a:gradFill>
              <a:ln w="25400">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2" name="Line 15">
                <a:extLst>
                  <a:ext uri="{C183D7F6-B498-43B3-948B-1728B52AA6E4}">
                    <adec:decorative xmlns:adec="http://schemas.microsoft.com/office/drawing/2017/decorative" val="1"/>
                  </a:ext>
                </a:extLst>
              </p:cNvPr>
              <p:cNvSpPr>
                <a:spLocks noChangeShapeType="1"/>
              </p:cNvSpPr>
              <p:nvPr/>
            </p:nvSpPr>
            <p:spPr bwMode="auto">
              <a:xfrm>
                <a:off x="1752600" y="4416553"/>
                <a:ext cx="7086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3" name="Line 16">
                <a:extLst>
                  <a:ext uri="{C183D7F6-B498-43B3-948B-1728B52AA6E4}">
                    <adec:decorative xmlns:adec="http://schemas.microsoft.com/office/drawing/2017/decorative" val="1"/>
                  </a:ext>
                </a:extLst>
              </p:cNvPr>
              <p:cNvSpPr>
                <a:spLocks noChangeShapeType="1"/>
              </p:cNvSpPr>
              <p:nvPr/>
            </p:nvSpPr>
            <p:spPr bwMode="auto">
              <a:xfrm>
                <a:off x="1768475" y="6019800"/>
                <a:ext cx="6537325"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5" name="Line 19">
                <a:extLst>
                  <a:ext uri="{C183D7F6-B498-43B3-948B-1728B52AA6E4}">
                    <adec:decorative xmlns:adec="http://schemas.microsoft.com/office/drawing/2017/decorative" val="1"/>
                  </a:ext>
                </a:extLst>
              </p:cNvPr>
              <p:cNvSpPr>
                <a:spLocks noChangeShapeType="1"/>
              </p:cNvSpPr>
              <p:nvPr/>
            </p:nvSpPr>
            <p:spPr bwMode="auto">
              <a:xfrm>
                <a:off x="1752600" y="2530276"/>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6" name="Line 20">
                <a:extLst>
                  <a:ext uri="{C183D7F6-B498-43B3-948B-1728B52AA6E4}">
                    <adec:decorative xmlns:adec="http://schemas.microsoft.com/office/drawing/2017/decorative" val="1"/>
                  </a:ext>
                </a:extLst>
              </p:cNvPr>
              <p:cNvSpPr>
                <a:spLocks noChangeShapeType="1"/>
              </p:cNvSpPr>
              <p:nvPr/>
            </p:nvSpPr>
            <p:spPr bwMode="auto">
              <a:xfrm>
                <a:off x="1752600" y="3505200"/>
                <a:ext cx="70104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31" name="AutoShape 12">
                <a:extLst>
                  <a:ext uri="{C183D7F6-B498-43B3-948B-1728B52AA6E4}">
                    <adec:decorative xmlns:adec="http://schemas.microsoft.com/office/drawing/2017/decorative" val="1"/>
                  </a:ext>
                </a:extLst>
              </p:cNvPr>
              <p:cNvSpPr>
                <a:spLocks noChangeArrowheads="1"/>
              </p:cNvSpPr>
              <p:nvPr/>
            </p:nvSpPr>
            <p:spPr bwMode="auto">
              <a:xfrm>
                <a:off x="1768476" y="6211888"/>
                <a:ext cx="6027738" cy="451590"/>
              </a:xfrm>
              <a:prstGeom prst="roundRect">
                <a:avLst>
                  <a:gd name="adj" fmla="val 39694"/>
                </a:avLst>
              </a:prstGeom>
              <a:solidFill>
                <a:srgbClr val="A6192E"/>
              </a:solidFill>
              <a:ln w="28575">
                <a:solidFill>
                  <a:srgbClr val="003865"/>
                </a:solidFill>
                <a:round/>
                <a:headEnd/>
                <a:tailEnd/>
              </a:ln>
            </p:spPr>
            <p:txBody>
              <a:bodyPr wrap="square" lIns="42883" tIns="21442" rIns="42883" bIns="21442">
                <a:spAutoFit/>
              </a:bodyPr>
              <a:lstStyle/>
              <a:p>
                <a:pPr marL="0" marR="0" lvl="0" indent="0" algn="ctr" defTabSz="1019175"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Segoe UI"/>
                    <a:ea typeface="+mn-ea"/>
                    <a:cs typeface="Arial" charset="0"/>
                  </a:rPr>
                  <a:t>“Innovation      IP protection      Jobs      Economic growth” </a:t>
                </a:r>
              </a:p>
            </p:txBody>
          </p:sp>
          <p:sp>
            <p:nvSpPr>
              <p:cNvPr id="825367" name="AutoShape 23">
                <a:extLst>
                  <a:ext uri="{C183D7F6-B498-43B3-948B-1728B52AA6E4}">
                    <adec:decorative xmlns:adec="http://schemas.microsoft.com/office/drawing/2017/decorative" val="1"/>
                  </a:ext>
                </a:extLst>
              </p:cNvPr>
              <p:cNvSpPr>
                <a:spLocks noChangeArrowheads="1"/>
              </p:cNvSpPr>
              <p:nvPr/>
            </p:nvSpPr>
            <p:spPr bwMode="auto">
              <a:xfrm>
                <a:off x="5547675" y="6357292"/>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825368" name="AutoShape 24">
                <a:extLst>
                  <a:ext uri="{C183D7F6-B498-43B3-948B-1728B52AA6E4}">
                    <adec:decorative xmlns:adec="http://schemas.microsoft.com/office/drawing/2017/decorative" val="1"/>
                  </a:ext>
                </a:extLst>
              </p:cNvPr>
              <p:cNvSpPr>
                <a:spLocks noChangeArrowheads="1"/>
              </p:cNvSpPr>
              <p:nvPr/>
            </p:nvSpPr>
            <p:spPr bwMode="auto">
              <a:xfrm>
                <a:off x="3176587" y="6360059"/>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825369" name="AutoShape 25">
                <a:extLst>
                  <a:ext uri="{C183D7F6-B498-43B3-948B-1728B52AA6E4}">
                    <adec:decorative xmlns:adec="http://schemas.microsoft.com/office/drawing/2017/decorative" val="1"/>
                  </a:ext>
                </a:extLst>
              </p:cNvPr>
              <p:cNvSpPr>
                <a:spLocks noChangeArrowheads="1"/>
              </p:cNvSpPr>
              <p:nvPr/>
            </p:nvSpPr>
            <p:spPr bwMode="auto">
              <a:xfrm>
                <a:off x="4782345" y="6357292"/>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4825" name="AutoShape 8">
                <a:extLst>
                  <a:ext uri="{C183D7F6-B498-43B3-948B-1728B52AA6E4}">
                    <adec:decorative xmlns:adec="http://schemas.microsoft.com/office/drawing/2017/decorative" val="1"/>
                  </a:ext>
                </a:extLst>
              </p:cNvPr>
              <p:cNvSpPr>
                <a:spLocks noChangeArrowheads="1"/>
              </p:cNvSpPr>
              <p:nvPr/>
            </p:nvSpPr>
            <p:spPr bwMode="auto">
              <a:xfrm>
                <a:off x="152400" y="2017713"/>
                <a:ext cx="1447800" cy="4154487"/>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0" marR="0" lvl="0" indent="0" algn="ctr" defTabSz="457200" rtl="0" eaLnBrk="1" fontAlgn="auto" latinLnBrk="0" hangingPunct="1">
                  <a:lnSpc>
                    <a:spcPct val="100000"/>
                  </a:lnSpc>
                  <a:spcBef>
                    <a:spcPct val="0"/>
                  </a:spcBef>
                  <a:spcAft>
                    <a:spcPts val="0"/>
                  </a:spcAft>
                  <a:buClrTx/>
                  <a:buSzPct val="75000"/>
                  <a:buFont typeface="Wingdings" pitchFamily="2" charset="2"/>
                  <a:buNone/>
                  <a:tabLst/>
                  <a:defRPr/>
                </a:pPr>
                <a:endParaRPr kumimoji="0" lang="en-US" sz="1100" b="1" i="0" u="none" strike="noStrike" kern="1200" cap="none" spc="0" normalizeH="0" baseline="0" noProof="0">
                  <a:ln>
                    <a:noFill/>
                  </a:ln>
                  <a:solidFill>
                    <a:prstClr val="black"/>
                  </a:solidFill>
                  <a:effectLst/>
                  <a:uLnTx/>
                  <a:uFillTx/>
                  <a:latin typeface="Segoe UI"/>
                  <a:ea typeface="+mn-ea"/>
                  <a:cs typeface="+mn-cs"/>
                </a:endParaRPr>
              </a:p>
            </p:txBody>
          </p:sp>
          <p:sp>
            <p:nvSpPr>
              <p:cNvPr id="34844" name="Text Box 28">
                <a:extLst>
                  <a:ext uri="{C183D7F6-B498-43B3-948B-1728B52AA6E4}">
                    <adec:decorative xmlns:adec="http://schemas.microsoft.com/office/drawing/2017/decorative" val="1"/>
                  </a:ext>
                </a:extLst>
              </p:cNvPr>
              <p:cNvSpPr txBox="1">
                <a:spLocks noChangeArrowheads="1"/>
              </p:cNvSpPr>
              <p:nvPr/>
            </p:nvSpPr>
            <p:spPr bwMode="auto">
              <a:xfrm>
                <a:off x="1768475" y="5486400"/>
                <a:ext cx="67500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Setting fees for certain processes that provide special (unique) value or advantages for the applicant.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Includes processing choices such as prioritized examination (Track 1) and streamlined reexamination.</a:t>
                </a:r>
              </a:p>
            </p:txBody>
          </p:sp>
          <p:sp>
            <p:nvSpPr>
              <p:cNvPr id="34830" name="AutoShape 13">
                <a:extLst>
                  <a:ext uri="{C183D7F6-B498-43B3-948B-1728B52AA6E4}">
                    <adec:decorative xmlns:adec="http://schemas.microsoft.com/office/drawing/2017/decorative" val="1"/>
                  </a:ext>
                </a:extLst>
              </p:cNvPr>
              <p:cNvSpPr>
                <a:spLocks noChangeArrowheads="1"/>
              </p:cNvSpPr>
              <p:nvPr/>
            </p:nvSpPr>
            <p:spPr bwMode="auto">
              <a:xfrm>
                <a:off x="228600" y="5543551"/>
                <a:ext cx="1295400" cy="476250"/>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a:ln>
                      <a:noFill/>
                    </a:ln>
                    <a:solidFill>
                      <a:prstClr val="white"/>
                    </a:solidFill>
                    <a:effectLst/>
                    <a:uLnTx/>
                    <a:uFillTx/>
                    <a:latin typeface="Segoe UI"/>
                    <a:ea typeface="+mn-ea"/>
                    <a:cs typeface="+mn-cs"/>
                  </a:rPr>
                  <a:t>Offer application processing options.</a:t>
                </a:r>
              </a:p>
            </p:txBody>
          </p:sp>
          <p:sp>
            <p:nvSpPr>
              <p:cNvPr id="34842" name="Text Box 26">
                <a:extLst>
                  <a:ext uri="{C183D7F6-B498-43B3-948B-1728B52AA6E4}">
                    <adec:decorative xmlns:adec="http://schemas.microsoft.com/office/drawing/2017/decorative" val="1"/>
                  </a:ext>
                </a:extLst>
              </p:cNvPr>
              <p:cNvSpPr txBox="1">
                <a:spLocks noChangeArrowheads="1"/>
              </p:cNvSpPr>
              <p:nvPr/>
            </p:nvSpPr>
            <p:spPr bwMode="auto">
              <a:xfrm>
                <a:off x="1752600" y="4419599"/>
                <a:ext cx="6765925"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Submitting applications or taking actions which help to facilitate efficient processing;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Encouraging the prompt conclusion of application prosecution; or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Recovering costs for actions that are strenuous on the patent and trademark systems (i.e., increased fees for certain rework, large applications, missing parts).</a:t>
                </a:r>
              </a:p>
            </p:txBody>
          </p:sp>
          <p:sp>
            <p:nvSpPr>
              <p:cNvPr id="34828" name="AutoShape 11">
                <a:extLst>
                  <a:ext uri="{C183D7F6-B498-43B3-948B-1728B52AA6E4}">
                    <adec:decorative xmlns:adec="http://schemas.microsoft.com/office/drawing/2017/decorative" val="1"/>
                  </a:ext>
                </a:extLst>
              </p:cNvPr>
              <p:cNvSpPr>
                <a:spLocks noChangeArrowheads="1"/>
              </p:cNvSpPr>
              <p:nvPr/>
            </p:nvSpPr>
            <p:spPr bwMode="auto">
              <a:xfrm>
                <a:off x="228600" y="4439794"/>
                <a:ext cx="1295400" cy="921601"/>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a:ln>
                      <a:noFill/>
                    </a:ln>
                    <a:solidFill>
                      <a:prstClr val="white"/>
                    </a:solidFill>
                    <a:effectLst/>
                    <a:uLnTx/>
                    <a:uFillTx/>
                    <a:latin typeface="Segoe UI"/>
                    <a:ea typeface="+mn-ea"/>
                    <a:cs typeface="+mn-cs"/>
                  </a:rPr>
                  <a:t>Set fees to facilitate the effective administration of the patent and trademark systems.</a:t>
                </a:r>
              </a:p>
            </p:txBody>
          </p:sp>
          <p:sp>
            <p:nvSpPr>
              <p:cNvPr id="34838" name="Text Box 22">
                <a:extLst>
                  <a:ext uri="{C183D7F6-B498-43B3-948B-1728B52AA6E4}">
                    <adec:decorative xmlns:adec="http://schemas.microsoft.com/office/drawing/2017/decorative" val="1"/>
                  </a:ext>
                </a:extLst>
              </p:cNvPr>
              <p:cNvSpPr txBox="1">
                <a:spLocks noChangeArrowheads="1"/>
              </p:cNvSpPr>
              <p:nvPr/>
            </p:nvSpPr>
            <p:spPr bwMode="auto">
              <a:xfrm>
                <a:off x="1752600" y="3557588"/>
                <a:ext cx="7239000" cy="8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Analyzing the full cost of USPTO processes compared to the fee amount.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Aggregate fees should recover the full prospective aggregate costs of the patent or trademark business lines. </a:t>
                </a:r>
              </a:p>
              <a:p>
                <a:pPr lvl="0" eaLnBrk="1" hangingPunct="1">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Total fees should be sufficient to address workload input on a steady-state basis, plus the necessary costs to achieve performance goals and </a:t>
                </a:r>
                <a:r>
                  <a:rPr lang="en-US" dirty="0">
                    <a:solidFill>
                      <a:srgbClr val="00246C"/>
                    </a:solidFill>
                  </a:rPr>
                  <a:t>strategic objectives</a:t>
                </a: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 such as process improvements, multi-year initiatives, capital improvements, and maintain an operating reserve.</a:t>
                </a:r>
              </a:p>
            </p:txBody>
          </p:sp>
          <p:sp>
            <p:nvSpPr>
              <p:cNvPr id="34827" name="AutoShape 10">
                <a:extLst>
                  <a:ext uri="{C183D7F6-B498-43B3-948B-1728B52AA6E4}">
                    <adec:decorative xmlns:adec="http://schemas.microsoft.com/office/drawing/2017/decorative" val="1"/>
                  </a:ext>
                </a:extLst>
              </p:cNvPr>
              <p:cNvSpPr>
                <a:spLocks noChangeArrowheads="1"/>
              </p:cNvSpPr>
              <p:nvPr/>
            </p:nvSpPr>
            <p:spPr bwMode="auto">
              <a:xfrm>
                <a:off x="228600" y="3657599"/>
                <a:ext cx="1295400" cy="658368"/>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a:ln>
                      <a:noFill/>
                    </a:ln>
                    <a:solidFill>
                      <a:prstClr val="white"/>
                    </a:solidFill>
                    <a:effectLst/>
                    <a:uLnTx/>
                    <a:uFillTx/>
                    <a:latin typeface="Segoe UI"/>
                    <a:ea typeface="+mn-ea"/>
                    <a:cs typeface="+mn-cs"/>
                  </a:rPr>
                  <a:t>Align fees with the full cost of products and services.</a:t>
                </a:r>
              </a:p>
            </p:txBody>
          </p:sp>
          <p:sp>
            <p:nvSpPr>
              <p:cNvPr id="42005" name="Text Box 21">
                <a:extLst>
                  <a:ext uri="{C183D7F6-B498-43B3-948B-1728B52AA6E4}">
                    <adec:decorative xmlns:adec="http://schemas.microsoft.com/office/drawing/2017/decorative" val="1"/>
                  </a:ext>
                </a:extLst>
              </p:cNvPr>
              <p:cNvSpPr txBox="1">
                <a:spLocks noChangeArrowheads="1"/>
              </p:cNvSpPr>
              <p:nvPr/>
            </p:nvSpPr>
            <p:spPr bwMode="auto">
              <a:xfrm>
                <a:off x="1768476" y="2544763"/>
                <a:ext cx="6970712"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Promoting competitive markets that spur productive entrepreneurship;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Fostering innovation that will lead to technologies of the future; and </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Encouraging high-growth and innovation-based small business entrepreneurship.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46C"/>
                    </a:solidFill>
                    <a:effectLst/>
                    <a:uLnTx/>
                    <a:uFillTx/>
                    <a:latin typeface="Calibri" pitchFamily="34" charset="0"/>
                    <a:ea typeface="+mn-ea"/>
                    <a:cs typeface="+mn-cs"/>
                  </a:rPr>
                  <a:t>* Small entrepreneur subsidy * Easy entry * Certain amount of back-end subsidy *</a:t>
                </a:r>
              </a:p>
            </p:txBody>
          </p:sp>
          <p:sp>
            <p:nvSpPr>
              <p:cNvPr id="34829" name="AutoShape 12">
                <a:extLst>
                  <a:ext uri="{C183D7F6-B498-43B3-948B-1728B52AA6E4}">
                    <adec:decorative xmlns:adec="http://schemas.microsoft.com/office/drawing/2017/decorative" val="1"/>
                  </a:ext>
                </a:extLst>
              </p:cNvPr>
              <p:cNvSpPr>
                <a:spLocks noChangeArrowheads="1"/>
              </p:cNvSpPr>
              <p:nvPr/>
            </p:nvSpPr>
            <p:spPr bwMode="auto">
              <a:xfrm>
                <a:off x="236538" y="2581274"/>
                <a:ext cx="1287462" cy="811148"/>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850" b="1" i="0" u="none" strike="noStrike" kern="1200" cap="none" spc="0" normalizeH="0" baseline="0" noProof="0" dirty="0">
                    <a:ln>
                      <a:noFill/>
                    </a:ln>
                    <a:solidFill>
                      <a:prstClr val="white"/>
                    </a:solidFill>
                    <a:effectLst/>
                    <a:uLnTx/>
                    <a:uFillTx/>
                    <a:latin typeface="Segoe UI"/>
                    <a:ea typeface="+mn-ea"/>
                    <a:cs typeface="+mn-cs"/>
                  </a:rPr>
                  <a:t>Promote Administration innovation strategies.</a:t>
                </a:r>
              </a:p>
            </p:txBody>
          </p:sp>
          <p:sp>
            <p:nvSpPr>
              <p:cNvPr id="34834" name="AutoShape 17">
                <a:extLst>
                  <a:ext uri="{C183D7F6-B498-43B3-948B-1728B52AA6E4}">
                    <adec:decorative xmlns:adec="http://schemas.microsoft.com/office/drawing/2017/decorative" val="1"/>
                  </a:ext>
                </a:extLst>
              </p:cNvPr>
              <p:cNvSpPr>
                <a:spLocks noChangeArrowheads="1"/>
              </p:cNvSpPr>
              <p:nvPr/>
            </p:nvSpPr>
            <p:spPr bwMode="auto">
              <a:xfrm>
                <a:off x="1752600" y="2112963"/>
                <a:ext cx="6553200" cy="285750"/>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Segoe UI"/>
                    <a:ea typeface="+mn-ea"/>
                    <a:cs typeface="+mn-cs"/>
                  </a:rPr>
                  <a:t>Explanation of objectives</a:t>
                </a:r>
              </a:p>
            </p:txBody>
          </p:sp>
          <p:sp>
            <p:nvSpPr>
              <p:cNvPr id="34826" name="AutoShape 9">
                <a:extLst>
                  <a:ext uri="{C183D7F6-B498-43B3-948B-1728B52AA6E4}">
                    <adec:decorative xmlns:adec="http://schemas.microsoft.com/office/drawing/2017/decorative" val="1"/>
                  </a:ext>
                </a:extLst>
              </p:cNvPr>
              <p:cNvSpPr>
                <a:spLocks noChangeArrowheads="1"/>
              </p:cNvSpPr>
              <p:nvPr/>
            </p:nvSpPr>
            <p:spPr bwMode="auto">
              <a:xfrm>
                <a:off x="260350" y="2161776"/>
                <a:ext cx="1263650" cy="285750"/>
              </a:xfrm>
              <a:prstGeom prst="roundRect">
                <a:avLst>
                  <a:gd name="adj" fmla="val 25000"/>
                </a:avLst>
              </a:prstGeom>
              <a:solidFill>
                <a:srgbClr val="0038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Segoe UI"/>
                    <a:ea typeface="+mn-ea"/>
                    <a:cs typeface="+mn-cs"/>
                  </a:rPr>
                  <a:t>Objectives</a:t>
                </a:r>
              </a:p>
            </p:txBody>
          </p:sp>
          <p:sp>
            <p:nvSpPr>
              <p:cNvPr id="34823" name="AutoShape 6">
                <a:extLst>
                  <a:ext uri="{C183D7F6-B498-43B3-948B-1728B52AA6E4}">
                    <adec:decorative xmlns:adec="http://schemas.microsoft.com/office/drawing/2017/decorative" val="1"/>
                  </a:ext>
                </a:extLst>
              </p:cNvPr>
              <p:cNvSpPr>
                <a:spLocks noChangeArrowheads="1"/>
              </p:cNvSpPr>
              <p:nvPr/>
            </p:nvSpPr>
            <p:spPr bwMode="auto">
              <a:xfrm>
                <a:off x="1372394" y="1431659"/>
                <a:ext cx="6933405" cy="489214"/>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54864" rIns="68634" bIns="27432" anchor="ctr" anchorCtr="1"/>
              <a:lstStyle/>
              <a:p>
                <a:pPr marL="228600">
                  <a:spcBef>
                    <a:spcPct val="0"/>
                  </a:spcBef>
                  <a:tabLst>
                    <a:tab pos="258763" algn="l"/>
                  </a:tabLst>
                  <a:defRPr/>
                </a:pPr>
                <a:r>
                  <a:rPr kumimoji="0" lang="en-US" sz="1200" b="1" i="0" u="none" strike="noStrike" kern="1200" cap="none" spc="0" normalizeH="0" baseline="0" noProof="0" dirty="0">
                    <a:ln>
                      <a:noFill/>
                    </a:ln>
                    <a:solidFill>
                      <a:srgbClr val="003865"/>
                    </a:solidFill>
                    <a:effectLst/>
                    <a:uLnTx/>
                    <a:uFillTx/>
                    <a:latin typeface="Segoe UI"/>
                    <a:ea typeface="+mn-ea"/>
                    <a:cs typeface="+mn-cs"/>
                  </a:rPr>
                  <a:t>Provide sufficient resources to finance the mission and facilitate the effective administration of</a:t>
                </a:r>
                <a:r>
                  <a:rPr lang="en-US" sz="1200" b="1" dirty="0">
                    <a:solidFill>
                      <a:srgbClr val="003865"/>
                    </a:solidFill>
                    <a:latin typeface="Segoe UI"/>
                  </a:rPr>
                  <a:t> </a:t>
                </a:r>
                <a:r>
                  <a:rPr kumimoji="0" lang="en-US" sz="1200" b="1" i="0" u="none" strike="noStrike" kern="1200" cap="none" spc="0" normalizeH="0" baseline="0" noProof="0" dirty="0">
                    <a:ln>
                      <a:noFill/>
                    </a:ln>
                    <a:solidFill>
                      <a:srgbClr val="003865"/>
                    </a:solidFill>
                    <a:effectLst/>
                    <a:uLnTx/>
                    <a:uFillTx/>
                    <a:latin typeface="Segoe UI"/>
                    <a:ea typeface="+mn-ea"/>
                    <a:cs typeface="+mn-cs"/>
                  </a:rPr>
                  <a:t>the United States intellectual property system.</a:t>
                </a:r>
              </a:p>
              <a:p>
                <a:pPr marL="233045" marR="0" lvl="0" indent="0" algn="l" defTabSz="457200" rtl="0" eaLnBrk="1" fontAlgn="auto" latinLnBrk="0" hangingPunct="1">
                  <a:lnSpc>
                    <a:spcPct val="100000"/>
                  </a:lnSpc>
                  <a:spcBef>
                    <a:spcPct val="0"/>
                  </a:spcBef>
                  <a:spcAft>
                    <a:spcPts val="0"/>
                  </a:spcAft>
                  <a:buClrTx/>
                  <a:buSzTx/>
                  <a:buFontTx/>
                  <a:buNone/>
                  <a:tabLst>
                    <a:tab pos="258763" algn="l"/>
                  </a:tabLst>
                  <a:defRPr/>
                </a:pPr>
                <a:endParaRPr lang="en-US" sz="400" b="1" i="0" u="none" strike="noStrike" kern="1200" cap="none" spc="0" normalizeH="0" baseline="0" noProof="0" dirty="0">
                  <a:ln>
                    <a:noFill/>
                  </a:ln>
                  <a:solidFill>
                    <a:srgbClr val="00246C"/>
                  </a:solidFill>
                  <a:effectLst/>
                  <a:uLnTx/>
                  <a:uFillTx/>
                  <a:latin typeface="Segoe UI"/>
                  <a:cs typeface="Segoe UI"/>
                </a:endParaRPr>
              </a:p>
            </p:txBody>
          </p:sp>
          <p:sp>
            <p:nvSpPr>
              <p:cNvPr id="34824" name="AutoShape 7">
                <a:extLst>
                  <a:ext uri="{C183D7F6-B498-43B3-948B-1728B52AA6E4}">
                    <adec:decorative xmlns:adec="http://schemas.microsoft.com/office/drawing/2017/decorative" val="1"/>
                  </a:ext>
                </a:extLst>
              </p:cNvPr>
              <p:cNvSpPr>
                <a:spLocks noChangeArrowheads="1"/>
              </p:cNvSpPr>
              <p:nvPr/>
            </p:nvSpPr>
            <p:spPr bwMode="auto">
              <a:xfrm rot="16200000">
                <a:off x="619128" y="951136"/>
                <a:ext cx="514347" cy="1447800"/>
              </a:xfrm>
              <a:prstGeom prst="roundRect">
                <a:avLst>
                  <a:gd name="adj" fmla="val 25000"/>
                </a:avLst>
              </a:prstGeom>
              <a:solidFill>
                <a:srgbClr val="00386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Segoe UI"/>
                    <a:ea typeface="+mn-ea"/>
                    <a:cs typeface="+mn-cs"/>
                  </a:rPr>
                  <a:t>Goal</a:t>
                </a:r>
              </a:p>
            </p:txBody>
          </p:sp>
        </p:grpSp>
        <p:grpSp>
          <p:nvGrpSpPr>
            <p:cNvPr id="3" name="Group 2" title="Guiding Principles"/>
            <p:cNvGrpSpPr/>
            <p:nvPr/>
          </p:nvGrpSpPr>
          <p:grpSpPr>
            <a:xfrm>
              <a:off x="6989762" y="40799"/>
              <a:ext cx="2001838" cy="858573"/>
              <a:chOff x="6975475" y="282575"/>
              <a:chExt cx="2001838" cy="1030288"/>
            </a:xfrm>
          </p:grpSpPr>
          <p:sp>
            <p:nvSpPr>
              <p:cNvPr id="34820" name="AutoShape 3">
                <a:extLst>
                  <a:ext uri="{C183D7F6-B498-43B3-948B-1728B52AA6E4}">
                    <adec:decorative xmlns:adec="http://schemas.microsoft.com/office/drawing/2017/decorative" val="1"/>
                  </a:ext>
                </a:extLst>
              </p:cNvPr>
              <p:cNvSpPr>
                <a:spLocks noChangeArrowheads="1"/>
              </p:cNvSpPr>
              <p:nvPr/>
            </p:nvSpPr>
            <p:spPr bwMode="auto">
              <a:xfrm>
                <a:off x="6975475" y="282575"/>
                <a:ext cx="2001838" cy="1030288"/>
              </a:xfrm>
              <a:prstGeom prst="roundRect">
                <a:avLst>
                  <a:gd name="adj" fmla="val 16667"/>
                </a:avLst>
              </a:prstGeom>
              <a:no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0" marR="0" lvl="0" indent="0" algn="ctr" defTabSz="457200" rtl="0" eaLnBrk="1" fontAlgn="auto" latinLnBrk="0" hangingPunct="1">
                  <a:lnSpc>
                    <a:spcPct val="100000"/>
                  </a:lnSpc>
                  <a:spcBef>
                    <a:spcPct val="0"/>
                  </a:spcBef>
                  <a:spcAft>
                    <a:spcPts val="0"/>
                  </a:spcAft>
                  <a:buClrTx/>
                  <a:buSzPct val="75000"/>
                  <a:buFont typeface="Wingdings" pitchFamily="2" charset="2"/>
                  <a:buNone/>
                  <a:tabLst/>
                  <a:defRPr/>
                </a:pPr>
                <a:r>
                  <a:rPr kumimoji="0" lang="en-US" sz="1500" b="1" i="0" u="none" strike="noStrike" kern="1200" cap="none" spc="0" normalizeH="0" baseline="0" noProof="0" dirty="0">
                    <a:ln>
                      <a:noFill/>
                    </a:ln>
                    <a:solidFill>
                      <a:schemeClr val="bg1"/>
                    </a:solidFill>
                    <a:effectLst/>
                    <a:uLnTx/>
                    <a:uFillTx/>
                    <a:latin typeface="Segoe UI"/>
                    <a:ea typeface="+mn-ea"/>
                    <a:cs typeface="+mn-cs"/>
                  </a:rPr>
                  <a:t>Guiding Principles</a:t>
                </a:r>
                <a:endParaRPr kumimoji="0" lang="en-US" sz="1100" b="1" i="0" u="none" strike="noStrike" kern="1200" cap="none" spc="0" normalizeH="0" baseline="0" noProof="0" dirty="0">
                  <a:ln>
                    <a:noFill/>
                  </a:ln>
                  <a:solidFill>
                    <a:schemeClr val="bg1"/>
                  </a:solidFill>
                  <a:effectLst/>
                  <a:uLnTx/>
                  <a:uFillTx/>
                  <a:latin typeface="Segoe U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3865"/>
                    </a:solidFill>
                    <a:effectLst/>
                    <a:uLnTx/>
                    <a:uFillTx/>
                    <a:latin typeface="Segoe UI"/>
                    <a:ea typeface="+mn-ea"/>
                    <a:cs typeface="+mn-cs"/>
                  </a:rPr>
                  <a:t>Self-Sustaining	  Open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3865"/>
                    </a:solidFill>
                    <a:effectLst/>
                    <a:uLnTx/>
                    <a:uFillTx/>
                    <a:latin typeface="Segoe UI"/>
                    <a:ea typeface="+mn-ea"/>
                    <a:cs typeface="+mn-cs"/>
                  </a:rPr>
                  <a:t>Streamlined	  Balanced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3865"/>
                    </a:solidFill>
                    <a:effectLst/>
                    <a:uLnTx/>
                    <a:uFillTx/>
                    <a:latin typeface="Segoe UI"/>
                    <a:ea typeface="+mn-ea"/>
                    <a:cs typeface="+mn-cs"/>
                  </a:rPr>
                  <a:t>Dynamic	  Agile</a:t>
                </a:r>
              </a:p>
            </p:txBody>
          </p:sp>
          <p:sp>
            <p:nvSpPr>
              <p:cNvPr id="34821" name="AutoShape 4">
                <a:extLst>
                  <a:ext uri="{C183D7F6-B498-43B3-948B-1728B52AA6E4}">
                    <adec:decorative xmlns:adec="http://schemas.microsoft.com/office/drawing/2017/decorative" val="1"/>
                  </a:ext>
                </a:extLst>
              </p:cNvPr>
              <p:cNvSpPr>
                <a:spLocks noChangeArrowheads="1"/>
              </p:cNvSpPr>
              <p:nvPr/>
            </p:nvSpPr>
            <p:spPr bwMode="auto">
              <a:xfrm>
                <a:off x="6975475" y="459031"/>
                <a:ext cx="1887538" cy="285750"/>
              </a:xfrm>
              <a:prstGeom prst="roundRect">
                <a:avLst>
                  <a:gd name="adj" fmla="val 25000"/>
                </a:avLst>
              </a:prstGeom>
              <a:solidFill>
                <a:srgbClr val="00386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Segoe UI"/>
                    <a:ea typeface="+mn-ea"/>
                    <a:cs typeface="+mn-cs"/>
                  </a:rPr>
                  <a:t>Guiding principles</a:t>
                </a:r>
              </a:p>
            </p:txBody>
          </p:sp>
        </p:grpSp>
      </p:grpSp>
      <p:sp>
        <p:nvSpPr>
          <p:cNvPr id="32" name="Line 16">
            <a:extLst>
              <a:ext uri="{FF2B5EF4-FFF2-40B4-BE49-F238E27FC236}">
                <a16:creationId xmlns:a16="http://schemas.microsoft.com/office/drawing/2014/main" id="{39DE7FF4-340D-4EDE-A1AA-68A67029D28B}"/>
              </a:ext>
              <a:ext uri="{C183D7F6-B498-43B3-948B-1728B52AA6E4}">
                <adec:decorative xmlns:adec="http://schemas.microsoft.com/office/drawing/2017/decorative" val="1"/>
              </a:ext>
            </a:extLst>
          </p:cNvPr>
          <p:cNvSpPr>
            <a:spLocks noChangeShapeType="1"/>
          </p:cNvSpPr>
          <p:nvPr/>
        </p:nvSpPr>
        <p:spPr bwMode="auto">
          <a:xfrm>
            <a:off x="1791170" y="4383491"/>
            <a:ext cx="666703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2272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3F31E-25D6-44CA-863D-10A915630313}"/>
              </a:ext>
            </a:extLst>
          </p:cNvPr>
          <p:cNvSpPr>
            <a:spLocks noGrp="1"/>
          </p:cNvSpPr>
          <p:nvPr>
            <p:ph type="sldNum" sz="quarter" idx="10"/>
          </p:nvPr>
        </p:nvSpPr>
        <p:spPr/>
        <p:txBody>
          <a:bodyPr/>
          <a:lstStyle/>
          <a:p>
            <a:fld id="{1D648693-0942-45E9-83AE-76FC568F9452}" type="slidenum">
              <a:rPr lang="en-US" smtClean="0"/>
              <a:pPr/>
              <a:t>17</a:t>
            </a:fld>
            <a:endParaRPr lang="en-US"/>
          </a:p>
        </p:txBody>
      </p:sp>
      <p:sp>
        <p:nvSpPr>
          <p:cNvPr id="2" name="Title 1"/>
          <p:cNvSpPr>
            <a:spLocks noGrp="1"/>
          </p:cNvSpPr>
          <p:nvPr>
            <p:ph type="title"/>
          </p:nvPr>
        </p:nvSpPr>
        <p:spPr/>
        <p:txBody>
          <a:bodyPr>
            <a:normAutofit/>
          </a:bodyPr>
          <a:lstStyle/>
          <a:p>
            <a:r>
              <a:rPr lang="en-US" sz="3600" dirty="0"/>
              <a:t>Fee setting components</a:t>
            </a:r>
          </a:p>
        </p:txBody>
      </p:sp>
      <p:grpSp>
        <p:nvGrpSpPr>
          <p:cNvPr id="3" name="Group 2" descr="For screen reader users, see the Notes field for a description of the fee setting components">
            <a:extLst>
              <a:ext uri="{FF2B5EF4-FFF2-40B4-BE49-F238E27FC236}">
                <a16:creationId xmlns:a16="http://schemas.microsoft.com/office/drawing/2014/main" id="{12387B94-9E9F-4F10-B907-0243DFEDEA78}"/>
              </a:ext>
            </a:extLst>
          </p:cNvPr>
          <p:cNvGrpSpPr/>
          <p:nvPr/>
        </p:nvGrpSpPr>
        <p:grpSpPr>
          <a:xfrm>
            <a:off x="867335" y="1233835"/>
            <a:ext cx="8070294" cy="4417856"/>
            <a:chOff x="815084" y="1224405"/>
            <a:chExt cx="8070294" cy="4417856"/>
          </a:xfrm>
        </p:grpSpPr>
        <p:grpSp>
          <p:nvGrpSpPr>
            <p:cNvPr id="5" name="Diagram 3" descr="- Production Workloads&#10;- Economic Analysis&#10;- Legal and Policy Analysis&#10;- Strategic Planning&#10;- Budget Formulation&#10;- Historical ABI Cost&#10;" title="Fee Setting Components"/>
            <p:cNvGrpSpPr>
              <a:grpSpLocks/>
            </p:cNvGrpSpPr>
            <p:nvPr/>
          </p:nvGrpSpPr>
          <p:grpSpPr bwMode="auto">
            <a:xfrm>
              <a:off x="1130301" y="1509733"/>
              <a:ext cx="6192840" cy="3608395"/>
              <a:chOff x="1024" y="1021"/>
              <a:chExt cx="3901" cy="2273"/>
            </a:xfrm>
          </p:grpSpPr>
          <p:sp>
            <p:nvSpPr>
              <p:cNvPr id="20" name="Line 19">
                <a:extLst>
                  <a:ext uri="{C183D7F6-B498-43B3-948B-1728B52AA6E4}">
                    <adec:decorative xmlns:adec="http://schemas.microsoft.com/office/drawing/2017/decorative" val="1"/>
                  </a:ext>
                </a:extLst>
              </p:cNvPr>
              <p:cNvSpPr>
                <a:spLocks noChangeShapeType="1"/>
              </p:cNvSpPr>
              <p:nvPr/>
            </p:nvSpPr>
            <p:spPr bwMode="auto">
              <a:xfrm flipV="1">
                <a:off x="3198" y="2160"/>
                <a:ext cx="1727" cy="1"/>
              </a:xfrm>
              <a:prstGeom prst="line">
                <a:avLst/>
              </a:prstGeom>
              <a:noFill/>
              <a:ln w="38100">
                <a:solidFill>
                  <a:srgbClr val="A7A8AA"/>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solidFill>
                </a:endParaRPr>
              </a:p>
            </p:txBody>
          </p:sp>
          <p:sp>
            <p:nvSpPr>
              <p:cNvPr id="6" name="_s1028">
                <a:extLst>
                  <a:ext uri="{C183D7F6-B498-43B3-948B-1728B52AA6E4}">
                    <adec:decorative xmlns:adec="http://schemas.microsoft.com/office/drawing/2017/decorative" val="1"/>
                  </a:ext>
                </a:extLst>
              </p:cNvPr>
              <p:cNvSpPr>
                <a:spLocks noChangeShapeType="1"/>
              </p:cNvSpPr>
              <p:nvPr/>
            </p:nvSpPr>
            <p:spPr bwMode="auto">
              <a:xfrm flipH="1" flipV="1">
                <a:off x="2319" y="1836"/>
                <a:ext cx="282" cy="163"/>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7" name="_s1029">
                <a:extLst>
                  <a:ext uri="{C183D7F6-B498-43B3-948B-1728B52AA6E4}">
                    <adec:decorative xmlns:adec="http://schemas.microsoft.com/office/drawing/2017/decorative" val="1"/>
                  </a:ext>
                </a:extLst>
              </p:cNvPr>
              <p:cNvSpPr>
                <a:spLocks noChangeArrowheads="1"/>
              </p:cNvSpPr>
              <p:nvPr/>
            </p:nvSpPr>
            <p:spPr bwMode="auto">
              <a:xfrm>
                <a:off x="1861" y="1426"/>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Historical ABI cost</a:t>
                </a:r>
              </a:p>
            </p:txBody>
          </p:sp>
          <p:sp>
            <p:nvSpPr>
              <p:cNvPr id="8" name="_s1030">
                <a:extLst>
                  <a:ext uri="{C183D7F6-B498-43B3-948B-1728B52AA6E4}">
                    <adec:decorative xmlns:adec="http://schemas.microsoft.com/office/drawing/2017/decorative" val="1"/>
                  </a:ext>
                </a:extLst>
              </p:cNvPr>
              <p:cNvSpPr>
                <a:spLocks noChangeShapeType="1"/>
              </p:cNvSpPr>
              <p:nvPr/>
            </p:nvSpPr>
            <p:spPr bwMode="auto">
              <a:xfrm flipH="1">
                <a:off x="2319" y="2322"/>
                <a:ext cx="282"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9" name="_s1031">
                <a:extLst>
                  <a:ext uri="{C183D7F6-B498-43B3-948B-1728B52AA6E4}">
                    <adec:decorative xmlns:adec="http://schemas.microsoft.com/office/drawing/2017/decorative" val="1"/>
                  </a:ext>
                </a:extLst>
              </p:cNvPr>
              <p:cNvSpPr>
                <a:spLocks noChangeArrowheads="1"/>
              </p:cNvSpPr>
              <p:nvPr/>
            </p:nvSpPr>
            <p:spPr bwMode="auto">
              <a:xfrm>
                <a:off x="1873" y="2221"/>
                <a:ext cx="683"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Budget </a:t>
                </a:r>
                <a:r>
                  <a:rPr lang="en-US" sz="1000" b="1" i="1">
                    <a:solidFill>
                      <a:schemeClr val="bg1"/>
                    </a:solidFill>
                    <a:latin typeface="Segoe UI" panose="020B0502040204020203" pitchFamily="34" charset="0"/>
                    <a:ea typeface="Segoe UI" panose="020B0502040204020203" pitchFamily="34" charset="0"/>
                    <a:cs typeface="Segoe UI" panose="020B0502040204020203" pitchFamily="34" charset="0"/>
                  </a:rPr>
                  <a:t>formulation</a:t>
                </a:r>
              </a:p>
            </p:txBody>
          </p:sp>
          <p:sp>
            <p:nvSpPr>
              <p:cNvPr id="10" name="_s1032">
                <a:extLst>
                  <a:ext uri="{C183D7F6-B498-43B3-948B-1728B52AA6E4}">
                    <adec:decorative xmlns:adec="http://schemas.microsoft.com/office/drawing/2017/decorative" val="1"/>
                  </a:ext>
                </a:extLst>
              </p:cNvPr>
              <p:cNvSpPr>
                <a:spLocks noChangeShapeType="1"/>
              </p:cNvSpPr>
              <p:nvPr/>
            </p:nvSpPr>
            <p:spPr bwMode="auto">
              <a:xfrm>
                <a:off x="2880" y="2483"/>
                <a:ext cx="0" cy="325"/>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1" name="_s1033">
                <a:extLst>
                  <a:ext uri="{C183D7F6-B498-43B3-948B-1728B52AA6E4}">
                    <adec:decorative xmlns:adec="http://schemas.microsoft.com/office/drawing/2017/decorative" val="1"/>
                  </a:ext>
                </a:extLst>
              </p:cNvPr>
              <p:cNvSpPr>
                <a:spLocks noChangeArrowheads="1"/>
              </p:cNvSpPr>
              <p:nvPr/>
            </p:nvSpPr>
            <p:spPr bwMode="auto">
              <a:xfrm>
                <a:off x="2550" y="2646"/>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Strategic planning</a:t>
                </a:r>
              </a:p>
            </p:txBody>
          </p:sp>
          <p:sp>
            <p:nvSpPr>
              <p:cNvPr id="12" name="_s1034">
                <a:extLst>
                  <a:ext uri="{C183D7F6-B498-43B3-948B-1728B52AA6E4}">
                    <adec:decorative xmlns:adec="http://schemas.microsoft.com/office/drawing/2017/decorative" val="1"/>
                  </a:ext>
                </a:extLst>
              </p:cNvPr>
              <p:cNvSpPr>
                <a:spLocks noChangeShapeType="1"/>
              </p:cNvSpPr>
              <p:nvPr/>
            </p:nvSpPr>
            <p:spPr bwMode="auto">
              <a:xfrm>
                <a:off x="3160" y="2322"/>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3" name="_s1035">
                <a:extLst>
                  <a:ext uri="{C183D7F6-B498-43B3-948B-1728B52AA6E4}">
                    <adec:decorative xmlns:adec="http://schemas.microsoft.com/office/drawing/2017/decorative" val="1"/>
                  </a:ext>
                </a:extLst>
              </p:cNvPr>
              <p:cNvSpPr>
                <a:spLocks noChangeArrowheads="1"/>
              </p:cNvSpPr>
              <p:nvPr/>
            </p:nvSpPr>
            <p:spPr bwMode="auto">
              <a:xfrm>
                <a:off x="3207" y="2247"/>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Legal &amp; policy analysis</a:t>
                </a:r>
              </a:p>
            </p:txBody>
          </p:sp>
          <p:sp>
            <p:nvSpPr>
              <p:cNvPr id="14" name="_s1036">
                <a:extLst>
                  <a:ext uri="{C183D7F6-B498-43B3-948B-1728B52AA6E4}">
                    <adec:decorative xmlns:adec="http://schemas.microsoft.com/office/drawing/2017/decorative" val="1"/>
                  </a:ext>
                </a:extLst>
              </p:cNvPr>
              <p:cNvSpPr>
                <a:spLocks noChangeShapeType="1"/>
              </p:cNvSpPr>
              <p:nvPr/>
            </p:nvSpPr>
            <p:spPr bwMode="auto">
              <a:xfrm flipV="1">
                <a:off x="3160" y="1837"/>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5" name="_s1037">
                <a:extLst>
                  <a:ext uri="{C183D7F6-B498-43B3-948B-1728B52AA6E4}">
                    <adec:decorative xmlns:adec="http://schemas.microsoft.com/office/drawing/2017/decorative" val="1"/>
                  </a:ext>
                </a:extLst>
              </p:cNvPr>
              <p:cNvSpPr>
                <a:spLocks noChangeArrowheads="1"/>
              </p:cNvSpPr>
              <p:nvPr/>
            </p:nvSpPr>
            <p:spPr bwMode="auto">
              <a:xfrm>
                <a:off x="3301" y="1420"/>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Economic analysis</a:t>
                </a:r>
              </a:p>
            </p:txBody>
          </p:sp>
          <p:sp>
            <p:nvSpPr>
              <p:cNvPr id="16" name="_s1038">
                <a:extLst>
                  <a:ext uri="{C183D7F6-B498-43B3-948B-1728B52AA6E4}">
                    <adec:decorative xmlns:adec="http://schemas.microsoft.com/office/drawing/2017/decorative" val="1"/>
                  </a:ext>
                </a:extLst>
              </p:cNvPr>
              <p:cNvSpPr>
                <a:spLocks noChangeShapeType="1"/>
              </p:cNvSpPr>
              <p:nvPr/>
            </p:nvSpPr>
            <p:spPr bwMode="auto">
              <a:xfrm flipV="1">
                <a:off x="2880" y="1513"/>
                <a:ext cx="0" cy="324"/>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solidFill>
                    <a:schemeClr val="tx1"/>
                  </a:solidFill>
                </a:endParaRPr>
              </a:p>
            </p:txBody>
          </p:sp>
          <p:sp>
            <p:nvSpPr>
              <p:cNvPr id="17" name="_s1039">
                <a:extLst>
                  <a:ext uri="{C183D7F6-B498-43B3-948B-1728B52AA6E4}">
                    <adec:decorative xmlns:adec="http://schemas.microsoft.com/office/drawing/2017/decorative" val="1"/>
                  </a:ext>
                </a:extLst>
              </p:cNvPr>
              <p:cNvSpPr>
                <a:spLocks noChangeArrowheads="1"/>
              </p:cNvSpPr>
              <p:nvPr/>
            </p:nvSpPr>
            <p:spPr bwMode="auto">
              <a:xfrm>
                <a:off x="2556" y="1021"/>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Production workloads</a:t>
                </a:r>
              </a:p>
            </p:txBody>
          </p:sp>
          <p:sp>
            <p:nvSpPr>
              <p:cNvPr id="18" name="_s1040">
                <a:extLst>
                  <a:ext uri="{C183D7F6-B498-43B3-948B-1728B52AA6E4}">
                    <adec:decorative xmlns:adec="http://schemas.microsoft.com/office/drawing/2017/decorative" val="1"/>
                  </a:ext>
                </a:extLst>
              </p:cNvPr>
              <p:cNvSpPr>
                <a:spLocks noChangeArrowheads="1"/>
              </p:cNvSpPr>
              <p:nvPr/>
            </p:nvSpPr>
            <p:spPr bwMode="auto">
              <a:xfrm>
                <a:off x="2556" y="1837"/>
                <a:ext cx="648" cy="648"/>
              </a:xfrm>
              <a:prstGeom prst="ellipse">
                <a:avLst/>
              </a:prstGeom>
              <a:solidFill>
                <a:srgbClr val="003865"/>
              </a:solidFill>
              <a:ln w="9525">
                <a:solidFill>
                  <a:schemeClr val="tx1"/>
                </a:solidFill>
                <a:round/>
                <a:headEnd/>
                <a:tailEnd/>
              </a:ln>
            </p:spPr>
            <p:txBody>
              <a:bodyPr lIns="0" tIns="0" rIns="0" bIns="0" anchor="ctr"/>
              <a:lstStyle/>
              <a:p>
                <a:pPr algn="ctr">
                  <a:spcBef>
                    <a:spcPct val="0"/>
                  </a:spcBef>
                </a:pPr>
                <a:r>
                  <a:rPr lang="en-US" sz="1050" b="1" i="1">
                    <a:solidFill>
                      <a:schemeClr val="bg1"/>
                    </a:solidFill>
                    <a:latin typeface="Segoe UI" panose="020B0502040204020203" pitchFamily="34" charset="0"/>
                    <a:ea typeface="Segoe UI" panose="020B0502040204020203" pitchFamily="34" charset="0"/>
                    <a:cs typeface="Segoe UI" panose="020B0502040204020203" pitchFamily="34" charset="0"/>
                  </a:rPr>
                  <a:t>Fee setting</a:t>
                </a:r>
              </a:p>
            </p:txBody>
          </p:sp>
          <p:sp>
            <p:nvSpPr>
              <p:cNvPr id="19" name="Text Box 18">
                <a:extLst>
                  <a:ext uri="{C183D7F6-B498-43B3-948B-1728B52AA6E4}">
                    <adec:decorative xmlns:adec="http://schemas.microsoft.com/office/drawing/2017/decorative" val="1"/>
                  </a:ext>
                </a:extLst>
              </p:cNvPr>
              <p:cNvSpPr txBox="1">
                <a:spLocks noChangeArrowheads="1"/>
              </p:cNvSpPr>
              <p:nvPr/>
            </p:nvSpPr>
            <p:spPr bwMode="auto">
              <a:xfrm>
                <a:off x="1024" y="2328"/>
                <a:ext cx="1118"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Segoe UI"/>
                    <a:ea typeface="Segoe UI" panose="020B0502040204020203" pitchFamily="34" charset="0"/>
                    <a:cs typeface="Segoe UI"/>
                  </a:rPr>
                  <a:t>Information from the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established process will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provide the </a:t>
                </a:r>
                <a:r>
                  <a:rPr lang="en-US" sz="800" b="1" dirty="0">
                    <a:solidFill>
                      <a:schemeClr val="tx1"/>
                    </a:solidFill>
                    <a:latin typeface="Segoe UI"/>
                    <a:ea typeface="Segoe UI" panose="020B0502040204020203" pitchFamily="34" charset="0"/>
                    <a:cs typeface="Segoe UI"/>
                  </a:rPr>
                  <a:t>planned (prospective) cost </a:t>
                </a:r>
                <a:r>
                  <a:rPr lang="en-US" sz="800" dirty="0">
                    <a:solidFill>
                      <a:schemeClr val="tx1"/>
                    </a:solidFill>
                    <a:latin typeface="Segoe UI"/>
                    <a:ea typeface="Segoe UI" panose="020B0502040204020203" pitchFamily="34" charset="0"/>
                    <a:cs typeface="Segoe UI"/>
                  </a:rPr>
                  <a:t>of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sustaining and improving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the USPTO. Fees should be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set at rates to recover the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cost of the multi-year budget plan.</a:t>
                </a:r>
              </a:p>
            </p:txBody>
          </p:sp>
          <p:sp>
            <p:nvSpPr>
              <p:cNvPr id="21" name="Text Box 20">
                <a:extLst>
                  <a:ext uri="{C183D7F6-B498-43B3-948B-1728B52AA6E4}">
                    <adec:decorative xmlns:adec="http://schemas.microsoft.com/office/drawing/2017/decorative" val="1"/>
                  </a:ext>
                </a:extLst>
              </p:cNvPr>
              <p:cNvSpPr txBox="1">
                <a:spLocks noChangeArrowheads="1"/>
              </p:cNvSpPr>
              <p:nvPr/>
            </p:nvSpPr>
            <p:spPr bwMode="auto">
              <a:xfrm>
                <a:off x="3545" y="1071"/>
                <a:ext cx="132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dirty="0">
                    <a:solidFill>
                      <a:schemeClr val="tx1"/>
                    </a:solidFill>
                    <a:latin typeface="+mn-lt"/>
                    <a:ea typeface="Segoe UI" panose="020B0502040204020203" pitchFamily="34" charset="0"/>
                    <a:cs typeface="Segoe UI Semilight" panose="020B0402040204020203" pitchFamily="34" charset="0"/>
                  </a:rPr>
                  <a:t>Economic data</a:t>
                </a:r>
                <a:r>
                  <a:rPr lang="en-US" sz="800" dirty="0">
                    <a:solidFill>
                      <a:schemeClr val="tx1"/>
                    </a:solidFill>
                    <a:latin typeface="+mn-lt"/>
                    <a:ea typeface="Segoe UI" panose="020B0502040204020203" pitchFamily="34" charset="0"/>
                    <a:cs typeface="Segoe UI Semilight" panose="020B0402040204020203" pitchFamily="34" charset="0"/>
                  </a:rPr>
                  <a:t> and data related to the </a:t>
                </a:r>
                <a:r>
                  <a:rPr lang="en-US" sz="800" b="1" dirty="0">
                    <a:solidFill>
                      <a:schemeClr val="tx1"/>
                    </a:solidFill>
                    <a:latin typeface="+mn-lt"/>
                    <a:ea typeface="Segoe UI" panose="020B0502040204020203" pitchFamily="34" charset="0"/>
                    <a:cs typeface="Segoe UI Semilight" panose="020B0402040204020203" pitchFamily="34" charset="0"/>
                  </a:rPr>
                  <a:t>elasticity</a:t>
                </a:r>
                <a:r>
                  <a:rPr lang="en-US" sz="800" dirty="0">
                    <a:solidFill>
                      <a:schemeClr val="tx1"/>
                    </a:solidFill>
                    <a:latin typeface="+mn-lt"/>
                    <a:ea typeface="Segoe UI" panose="020B0502040204020203" pitchFamily="34" charset="0"/>
                    <a:cs typeface="Segoe UI Semilight" panose="020B0402040204020203" pitchFamily="34" charset="0"/>
                  </a:rPr>
                  <a:t> of certain fees provide a frame of reference for the balance between setting fees at certain amounts to achieve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a desired impact on volumes.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In addition, analyze the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more global economic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impact of fee changes.</a:t>
                </a:r>
              </a:p>
            </p:txBody>
          </p:sp>
        </p:grpSp>
        <p:sp>
          <p:nvSpPr>
            <p:cNvPr id="22" name="Text Box 21">
              <a:extLst>
                <a:ext uri="{C183D7F6-B498-43B3-948B-1728B52AA6E4}">
                  <adec:decorative xmlns:adec="http://schemas.microsoft.com/office/drawing/2017/decorative" val="1"/>
                </a:ext>
              </a:extLst>
            </p:cNvPr>
            <p:cNvSpPr txBox="1">
              <a:spLocks noChangeArrowheads="1"/>
            </p:cNvSpPr>
            <p:nvPr/>
          </p:nvSpPr>
          <p:spPr bwMode="auto">
            <a:xfrm>
              <a:off x="2346722" y="4934375"/>
              <a:ext cx="26205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Understanding USPTO</a:t>
              </a:r>
              <a:b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priorities and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plans for the </a:t>
              </a:r>
            </a:p>
            <a:p>
              <a:pPr eaLnBrk="1" hangingPunct="1"/>
              <a:r>
                <a:rPr lang="en-US" sz="800" b="1" dirty="0">
                  <a:solidFill>
                    <a:schemeClr val="tx1"/>
                  </a:solidFill>
                  <a:latin typeface="Segoe UI"/>
                  <a:ea typeface="Segoe UI" panose="020B0502040204020203" pitchFamily="34" charset="0"/>
                  <a:cs typeface="Segoe UI"/>
                </a:rPr>
                <a:t>future</a:t>
              </a:r>
              <a:r>
                <a:rPr lang="en-US" sz="800" dirty="0">
                  <a:solidFill>
                    <a:schemeClr val="tx1"/>
                  </a:solidFill>
                  <a:latin typeface="Segoe UI"/>
                  <a:ea typeface="Segoe UI" panose="020B0502040204020203" pitchFamily="34" charset="0"/>
                  <a:cs typeface="Segoe UI"/>
                </a:rPr>
                <a:t> permits </a:t>
              </a:r>
              <a:r>
                <a:rPr lang="en-US" sz="800" b="1" dirty="0">
                  <a:solidFill>
                    <a:schemeClr val="tx1"/>
                  </a:solidFill>
                  <a:latin typeface="Segoe UI"/>
                  <a:ea typeface="Segoe UI" panose="020B0502040204020203" pitchFamily="34" charset="0"/>
                  <a:cs typeface="Segoe UI"/>
                </a:rPr>
                <a:t>prospective fee rates</a:t>
              </a:r>
              <a:r>
                <a:rPr lang="en-US" sz="800" dirty="0">
                  <a:solidFill>
                    <a:schemeClr val="tx1"/>
                  </a:solidFill>
                  <a:latin typeface="Segoe UI"/>
                  <a:ea typeface="Segoe UI" panose="020B0502040204020203" pitchFamily="34" charset="0"/>
                  <a:cs typeface="Segoe UI"/>
                </a:rPr>
                <a:t> to be set at </a:t>
              </a:r>
              <a:br>
                <a:rPr lang="en-US" sz="800" dirty="0">
                  <a:solidFill>
                    <a:schemeClr val="tx1"/>
                  </a:solidFill>
                  <a:latin typeface="Segoe UI"/>
                  <a:ea typeface="Segoe UI" panose="020B0502040204020203" pitchFamily="34" charset="0"/>
                  <a:cs typeface="Segoe UI"/>
                </a:rPr>
              </a:br>
              <a:r>
                <a:rPr lang="en-US" sz="800" dirty="0">
                  <a:solidFill>
                    <a:schemeClr val="tx1"/>
                  </a:solidFill>
                  <a:latin typeface="Segoe UI"/>
                  <a:ea typeface="Segoe UI" panose="020B0502040204020203" pitchFamily="34" charset="0"/>
                  <a:cs typeface="Segoe UI"/>
                </a:rPr>
                <a:t>the appropriate level to pay for achieving strategic objectives and improvements.</a:t>
              </a:r>
            </a:p>
          </p:txBody>
        </p:sp>
        <p:sp>
          <p:nvSpPr>
            <p:cNvPr id="23" name="Text Box 22">
              <a:extLst>
                <a:ext uri="{C183D7F6-B498-43B3-948B-1728B52AA6E4}">
                  <adec:decorative xmlns:adec="http://schemas.microsoft.com/office/drawing/2017/decorative" val="1"/>
                </a:ext>
              </a:extLst>
            </p:cNvPr>
            <p:cNvSpPr txBox="1">
              <a:spLocks noChangeArrowheads="1"/>
            </p:cNvSpPr>
            <p:nvPr/>
          </p:nvSpPr>
          <p:spPr bwMode="auto">
            <a:xfrm>
              <a:off x="1122363" y="2409085"/>
              <a:ext cx="12620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mn-lt"/>
                  <a:ea typeface="Segoe UI" panose="020B0502040204020203" pitchFamily="34" charset="0"/>
                  <a:cs typeface="Segoe UI Semilight" panose="020B0402040204020203" pitchFamily="34" charset="0"/>
                </a:rPr>
                <a:t>The data output from </a:t>
              </a:r>
              <a:r>
                <a:rPr lang="en-US" sz="800" b="1" dirty="0">
                  <a:solidFill>
                    <a:schemeClr val="tx1"/>
                  </a:solidFill>
                  <a:latin typeface="+mn-lt"/>
                  <a:ea typeface="Segoe UI" panose="020B0502040204020203" pitchFamily="34" charset="0"/>
                  <a:cs typeface="Segoe UI Semilight" panose="020B0402040204020203" pitchFamily="34" charset="0"/>
                </a:rPr>
                <a:t>ABI cost analyses of fees </a:t>
              </a:r>
              <a:r>
                <a:rPr lang="en-US" sz="800" dirty="0">
                  <a:solidFill>
                    <a:schemeClr val="tx1"/>
                  </a:solidFill>
                  <a:latin typeface="+mn-lt"/>
                  <a:ea typeface="Segoe UI" panose="020B0502040204020203" pitchFamily="34" charset="0"/>
                  <a:cs typeface="Segoe UI Semilight" panose="020B0402040204020203" pitchFamily="34" charset="0"/>
                </a:rPr>
                <a:t>will be used for the baseline historical cost. </a:t>
              </a:r>
            </a:p>
          </p:txBody>
        </p:sp>
        <p:sp>
          <p:nvSpPr>
            <p:cNvPr id="24" name="AutoShape 23">
              <a:extLst>
                <a:ext uri="{C183D7F6-B498-43B3-948B-1728B52AA6E4}">
                  <adec:decorative xmlns:adec="http://schemas.microsoft.com/office/drawing/2017/decorative" val="1"/>
                </a:ext>
              </a:extLst>
            </p:cNvPr>
            <p:cNvSpPr>
              <a:spLocks noChangeArrowheads="1"/>
            </p:cNvSpPr>
            <p:nvPr/>
          </p:nvSpPr>
          <p:spPr bwMode="auto">
            <a:xfrm>
              <a:off x="7366000" y="2865029"/>
              <a:ext cx="1371600" cy="857262"/>
            </a:xfrm>
            <a:prstGeom prst="foldedCorner">
              <a:avLst>
                <a:gd name="adj" fmla="val 24167"/>
              </a:avLst>
            </a:prstGeom>
            <a:solidFill>
              <a:srgbClr val="A7A8AA"/>
            </a:solidFill>
            <a:ln w="9525">
              <a:solidFill>
                <a:srgbClr val="A7A8AA"/>
              </a:solidFill>
              <a:round/>
              <a:headEnd/>
              <a:tailEnd/>
            </a:ln>
            <a:effectLst/>
          </p:spPr>
          <p:txBody>
            <a:bodyPr lIns="45720" tIns="91440" rIns="45720" bIns="0" anchor="ctr"/>
            <a:lstStyle/>
            <a:p>
              <a:pPr algn="ctr">
                <a:spcBef>
                  <a:spcPct val="0"/>
                </a:spcBef>
                <a:defRPr/>
              </a:pPr>
              <a:r>
                <a:rPr lang="en-US" sz="1600" b="1"/>
                <a:t>USPTO fee structure</a:t>
              </a:r>
            </a:p>
          </p:txBody>
        </p:sp>
        <p:sp>
          <p:nvSpPr>
            <p:cNvPr id="25" name="Text Box 24">
              <a:extLst>
                <a:ext uri="{C183D7F6-B498-43B3-948B-1728B52AA6E4}">
                  <adec:decorative xmlns:adec="http://schemas.microsoft.com/office/drawing/2017/decorative" val="1"/>
                </a:ext>
              </a:extLst>
            </p:cNvPr>
            <p:cNvSpPr txBox="1">
              <a:spLocks noChangeArrowheads="1"/>
            </p:cNvSpPr>
            <p:nvPr/>
          </p:nvSpPr>
          <p:spPr bwMode="auto">
            <a:xfrm>
              <a:off x="815084" y="1224405"/>
              <a:ext cx="31482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dirty="0">
                  <a:solidFill>
                    <a:schemeClr val="tx1"/>
                  </a:solidFill>
                  <a:latin typeface="+mn-lt"/>
                  <a:ea typeface="Segoe UI" panose="020B0502040204020203" pitchFamily="34" charset="0"/>
                  <a:cs typeface="Segoe UI Semilight" panose="020B0402040204020203" pitchFamily="34" charset="0"/>
                </a:rPr>
                <a:t>The </a:t>
              </a:r>
              <a:r>
                <a:rPr lang="en-US" sz="800" b="1" dirty="0">
                  <a:solidFill>
                    <a:schemeClr val="tx1"/>
                  </a:solidFill>
                  <a:latin typeface="+mn-lt"/>
                  <a:ea typeface="Segoe UI" panose="020B0502040204020203" pitchFamily="34" charset="0"/>
                  <a:cs typeface="Segoe UI Semilight" panose="020B0402040204020203" pitchFamily="34" charset="0"/>
                </a:rPr>
                <a:t>examination production capacity </a:t>
              </a:r>
              <a:r>
                <a:rPr lang="en-US" sz="800" dirty="0">
                  <a:solidFill>
                    <a:schemeClr val="tx1"/>
                  </a:solidFill>
                  <a:latin typeface="+mn-lt"/>
                  <a:ea typeface="Segoe UI" panose="020B0502040204020203" pitchFamily="34" charset="0"/>
                  <a:cs typeface="Segoe UI Semilight" panose="020B0402040204020203" pitchFamily="34" charset="0"/>
                </a:rPr>
                <a:t>is the foundation for workload estimates related to the number of times a fee is expected to be collected in a given year. The relative cost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for the examination capacity is captured in the multi-year </a:t>
              </a:r>
              <a:br>
                <a:rPr lang="en-US" sz="800" dirty="0">
                  <a:solidFill>
                    <a:schemeClr val="tx1"/>
                  </a:solidFill>
                  <a:latin typeface="+mn-lt"/>
                  <a:ea typeface="Segoe UI" panose="020B0502040204020203" pitchFamily="34" charset="0"/>
                  <a:cs typeface="Segoe UI Semilight" panose="020B0402040204020203" pitchFamily="34" charset="0"/>
                </a:rPr>
              </a:br>
              <a:r>
                <a:rPr lang="en-US" sz="800" dirty="0">
                  <a:solidFill>
                    <a:schemeClr val="tx1"/>
                  </a:solidFill>
                  <a:latin typeface="+mn-lt"/>
                  <a:ea typeface="Segoe UI" panose="020B0502040204020203" pitchFamily="34" charset="0"/>
                  <a:cs typeface="Segoe UI Semilight" panose="020B0402040204020203" pitchFamily="34" charset="0"/>
                </a:rPr>
                <a:t>budget plans. The fees must be set at rates to unite the appropriate balance.</a:t>
              </a:r>
            </a:p>
          </p:txBody>
        </p:sp>
        <p:sp>
          <p:nvSpPr>
            <p:cNvPr id="26" name="Text Box 25">
              <a:extLst>
                <a:ext uri="{C183D7F6-B498-43B3-948B-1728B52AA6E4}">
                  <adec:decorative xmlns:adec="http://schemas.microsoft.com/office/drawing/2017/decorative" val="1"/>
                </a:ext>
              </a:extLst>
            </p:cNvPr>
            <p:cNvSpPr txBox="1">
              <a:spLocks noChangeArrowheads="1"/>
            </p:cNvSpPr>
            <p:nvPr/>
          </p:nvSpPr>
          <p:spPr bwMode="auto">
            <a:xfrm>
              <a:off x="5167255" y="4150029"/>
              <a:ext cx="1511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While analyzing the</a:t>
              </a:r>
            </a:p>
            <a:p>
              <a:pPr algn="r" eaLnBrk="1" hangingPunct="1"/>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relationships between </a:t>
              </a:r>
              <a:b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fees and operational processes, legal and/ </a:t>
              </a:r>
              <a:b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or policy expertise </a:t>
              </a:r>
              <a:b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dirty="0">
                  <a:solidFill>
                    <a:schemeClr val="tx1"/>
                  </a:solidFill>
                  <a:latin typeface="Segoe UI" panose="020B0502040204020203" pitchFamily="34" charset="0"/>
                  <a:ea typeface="Segoe UI" panose="020B0502040204020203" pitchFamily="34" charset="0"/>
                  <a:cs typeface="Segoe UI" panose="020B0502040204020203" pitchFamily="34" charset="0"/>
                </a:rPr>
                <a:t>may be required.</a:t>
              </a:r>
            </a:p>
          </p:txBody>
        </p:sp>
        <p:sp>
          <p:nvSpPr>
            <p:cNvPr id="27" name="Text Box 26">
              <a:extLst>
                <a:ext uri="{C183D7F6-B498-43B3-948B-1728B52AA6E4}">
                  <adec:decorative xmlns:adec="http://schemas.microsoft.com/office/drawing/2017/decorative" val="1"/>
                </a:ext>
              </a:extLst>
            </p:cNvPr>
            <p:cNvSpPr txBox="1">
              <a:spLocks noChangeArrowheads="1"/>
            </p:cNvSpPr>
            <p:nvPr/>
          </p:nvSpPr>
          <p:spPr bwMode="auto">
            <a:xfrm>
              <a:off x="7264284" y="3796945"/>
              <a:ext cx="1621094"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ctr" eaLnBrk="1" hangingPunct="1"/>
              <a:r>
                <a:rPr lang="en-US" sz="900" dirty="0">
                  <a:solidFill>
                    <a:schemeClr val="tx1"/>
                  </a:solidFill>
                  <a:latin typeface="+mn-lt"/>
                </a:rPr>
                <a:t>In addition to each of these components, proposed fee rates will consider the relationships among fees or groups of fees and the cost of the related operational processes.</a:t>
              </a:r>
            </a:p>
          </p:txBody>
        </p:sp>
      </p:grpSp>
    </p:spTree>
    <p:extLst>
      <p:ext uri="{BB962C8B-B14F-4D97-AF65-F5344CB8AC3E}">
        <p14:creationId xmlns:p14="http://schemas.microsoft.com/office/powerpoint/2010/main" val="230519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E0E70-1167-443C-8BC0-F7E36A0AEBF3}"/>
              </a:ext>
            </a:extLst>
          </p:cNvPr>
          <p:cNvSpPr>
            <a:spLocks noGrp="1"/>
          </p:cNvSpPr>
          <p:nvPr>
            <p:ph type="sldNum" sz="quarter" idx="10"/>
          </p:nvPr>
        </p:nvSpPr>
        <p:spPr/>
        <p:txBody>
          <a:bodyPr/>
          <a:lstStyle/>
          <a:p>
            <a:fld id="{1D648693-0942-45E9-83AE-76FC568F9452}" type="slidenum">
              <a:rPr lang="en-US" smtClean="0"/>
              <a:pPr/>
              <a:t>18</a:t>
            </a:fld>
            <a:endParaRPr lang="en-US"/>
          </a:p>
        </p:txBody>
      </p:sp>
      <p:sp>
        <p:nvSpPr>
          <p:cNvPr id="2" name="Title 1"/>
          <p:cNvSpPr>
            <a:spLocks noGrp="1"/>
          </p:cNvSpPr>
          <p:nvPr>
            <p:ph type="title"/>
          </p:nvPr>
        </p:nvSpPr>
        <p:spPr/>
        <p:txBody>
          <a:bodyPr>
            <a:normAutofit/>
          </a:bodyPr>
          <a:lstStyle/>
          <a:p>
            <a:r>
              <a:rPr lang="en-US" sz="3600" dirty="0"/>
              <a:t>Fee setting methodology</a:t>
            </a:r>
          </a:p>
        </p:txBody>
      </p:sp>
      <p:grpSp>
        <p:nvGrpSpPr>
          <p:cNvPr id="4" name="Group 3" descr="For screen reader users, see the Notes field for a description of the fee setting methodology">
            <a:extLst>
              <a:ext uri="{FF2B5EF4-FFF2-40B4-BE49-F238E27FC236}">
                <a16:creationId xmlns:a16="http://schemas.microsoft.com/office/drawing/2014/main" id="{9A212431-C045-450B-B9A2-1CFC1D53FDD7}"/>
              </a:ext>
            </a:extLst>
          </p:cNvPr>
          <p:cNvGrpSpPr/>
          <p:nvPr/>
        </p:nvGrpSpPr>
        <p:grpSpPr>
          <a:xfrm>
            <a:off x="342901" y="1028700"/>
            <a:ext cx="8458198" cy="4572000"/>
            <a:chOff x="342901" y="1028700"/>
            <a:chExt cx="8458198" cy="4572000"/>
          </a:xfrm>
        </p:grpSpPr>
        <p:sp>
          <p:nvSpPr>
            <p:cNvPr id="6" name="TextBox 5"/>
            <p:cNvSpPr txBox="1"/>
            <p:nvPr/>
          </p:nvSpPr>
          <p:spPr>
            <a:xfrm>
              <a:off x="3028949" y="2762250"/>
              <a:ext cx="2295525" cy="1200329"/>
            </a:xfrm>
            <a:prstGeom prst="rect">
              <a:avLst/>
            </a:prstGeom>
            <a:noFill/>
          </p:spPr>
          <p:txBody>
            <a:bodyPr wrap="square" rtlCol="0">
              <a:spAutoFit/>
            </a:bodyPr>
            <a:lstStyle/>
            <a:p>
              <a:pPr algn="ctr" fontAlgn="base">
                <a:spcBef>
                  <a:spcPct val="50000"/>
                </a:spcBef>
                <a:spcAft>
                  <a:spcPct val="0"/>
                </a:spcAft>
              </a:pPr>
              <a:r>
                <a:rPr lang="en-US" sz="2400" b="1" dirty="0">
                  <a:solidFill>
                    <a:srgbClr val="00246C"/>
                  </a:solidFill>
                </a:rPr>
                <a:t>USPTO </a:t>
              </a:r>
              <a:br>
                <a:rPr lang="en-US" sz="2400" b="1" dirty="0">
                  <a:solidFill>
                    <a:srgbClr val="00246C"/>
                  </a:solidFill>
                </a:rPr>
              </a:br>
              <a:r>
                <a:rPr lang="en-US" sz="2400" b="1" dirty="0">
                  <a:solidFill>
                    <a:srgbClr val="00246C"/>
                  </a:solidFill>
                </a:rPr>
                <a:t>Fee Setting Methodology</a:t>
              </a:r>
            </a:p>
          </p:txBody>
        </p:sp>
        <p:sp>
          <p:nvSpPr>
            <p:cNvPr id="7" name="Content Placeholder 2"/>
            <p:cNvSpPr txBox="1">
              <a:spLocks/>
            </p:cNvSpPr>
            <p:nvPr/>
          </p:nvSpPr>
          <p:spPr bwMode="auto">
            <a:xfrm>
              <a:off x="6926261" y="1886400"/>
              <a:ext cx="1874838" cy="2563601"/>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600" dirty="0">
                  <a:solidFill>
                    <a:schemeClr val="tx1"/>
                  </a:solidFill>
                </a:rPr>
                <a:t>The fee setting process uses a complex and iterative methodology until the optimal balance between aggregate revenue and aggregate cost is achieved.</a:t>
              </a:r>
            </a:p>
          </p:txBody>
        </p:sp>
        <p:graphicFrame>
          <p:nvGraphicFramePr>
            <p:cNvPr id="5" name="SmartArt Placeholder 5"/>
            <p:cNvGraphicFramePr>
              <a:graphicFrameLocks/>
            </p:cNvGraphicFramePr>
            <p:nvPr>
              <p:extLst>
                <p:ext uri="{D42A27DB-BD31-4B8C-83A1-F6EECF244321}">
                  <p14:modId xmlns:p14="http://schemas.microsoft.com/office/powerpoint/2010/main" val="2877807979"/>
                </p:ext>
              </p:extLst>
            </p:nvPr>
          </p:nvGraphicFramePr>
          <p:xfrm>
            <a:off x="342901" y="1028700"/>
            <a:ext cx="78676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782232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9F387-B6F6-4F8F-9D9A-86912390667F}"/>
              </a:ext>
            </a:extLst>
          </p:cNvPr>
          <p:cNvSpPr>
            <a:spLocks noGrp="1"/>
          </p:cNvSpPr>
          <p:nvPr>
            <p:ph type="sldNum" sz="quarter" idx="10"/>
          </p:nvPr>
        </p:nvSpPr>
        <p:spPr/>
        <p:txBody>
          <a:bodyPr/>
          <a:lstStyle/>
          <a:p>
            <a:pPr defTabSz="342900"/>
            <a:fld id="{CCB9DD92-FFFE-4CAD-9026-CBD07B493504}" type="slidenum">
              <a:rPr lang="en-US">
                <a:latin typeface="Corbel" panose="020B0503020204020204"/>
              </a:rPr>
              <a:pPr defTabSz="342900"/>
              <a:t>19</a:t>
            </a:fld>
            <a:endParaRPr lang="en-US">
              <a:latin typeface="Corbel" panose="020B0503020204020204"/>
            </a:endParaRPr>
          </a:p>
        </p:txBody>
      </p:sp>
      <p:sp>
        <p:nvSpPr>
          <p:cNvPr id="3" name="Title 2">
            <a:extLst>
              <a:ext uri="{FF2B5EF4-FFF2-40B4-BE49-F238E27FC236}">
                <a16:creationId xmlns:a16="http://schemas.microsoft.com/office/drawing/2014/main" id="{DE328CFC-9202-4B44-A5A0-34AF778AF96D}"/>
              </a:ext>
            </a:extLst>
          </p:cNvPr>
          <p:cNvSpPr>
            <a:spLocks noGrp="1"/>
          </p:cNvSpPr>
          <p:nvPr>
            <p:ph type="title"/>
          </p:nvPr>
        </p:nvSpPr>
        <p:spPr/>
        <p:txBody>
          <a:bodyPr>
            <a:normAutofit fontScale="90000"/>
          </a:bodyPr>
          <a:lstStyle/>
          <a:p>
            <a:r>
              <a:rPr lang="en-US" dirty="0"/>
              <a:t>Basic patent process and </a:t>
            </a:r>
            <a:br>
              <a:rPr lang="en-US" dirty="0"/>
            </a:br>
            <a:r>
              <a:rPr lang="en-US" dirty="0"/>
              <a:t>relative fee payments*</a:t>
            </a:r>
            <a:endParaRPr lang="en-US" sz="2325" dirty="0"/>
          </a:p>
        </p:txBody>
      </p:sp>
      <p:grpSp>
        <p:nvGrpSpPr>
          <p:cNvPr id="4" name="Group 3" descr="A scale icon that shows a box with aggregate fees balanced with a box with aggregate cost. The image displays that patent aggregate fees must recover patent aggregate costs.&#10;">
            <a:extLst>
              <a:ext uri="{FF2B5EF4-FFF2-40B4-BE49-F238E27FC236}">
                <a16:creationId xmlns:a16="http://schemas.microsoft.com/office/drawing/2014/main" id="{46C3D581-3CFF-4FD1-9973-F827296EA8CD}"/>
              </a:ext>
            </a:extLst>
          </p:cNvPr>
          <p:cNvGrpSpPr/>
          <p:nvPr/>
        </p:nvGrpSpPr>
        <p:grpSpPr>
          <a:xfrm>
            <a:off x="313074" y="1821389"/>
            <a:ext cx="2597277" cy="1297720"/>
            <a:chOff x="313074" y="1821389"/>
            <a:chExt cx="2597277" cy="1297720"/>
          </a:xfrm>
        </p:grpSpPr>
        <p:sp>
          <p:nvSpPr>
            <p:cNvPr id="54" name="Rectangle 53">
              <a:extLst>
                <a:ext uri="{FF2B5EF4-FFF2-40B4-BE49-F238E27FC236}">
                  <a16:creationId xmlns:a16="http://schemas.microsoft.com/office/drawing/2014/main" id="{42FE4CCB-687F-49B2-964F-16A89CA270B6}"/>
                </a:ext>
              </a:extLst>
            </p:cNvPr>
            <p:cNvSpPr/>
            <p:nvPr/>
          </p:nvSpPr>
          <p:spPr>
            <a:xfrm>
              <a:off x="313075" y="1821389"/>
              <a:ext cx="2597276" cy="1258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sp>
          <p:nvSpPr>
            <p:cNvPr id="47" name="Rectangle 3">
              <a:extLst>
                <a:ext uri="{FF2B5EF4-FFF2-40B4-BE49-F238E27FC236}">
                  <a16:creationId xmlns:a16="http://schemas.microsoft.com/office/drawing/2014/main" id="{D3386197-42FA-45D3-8043-37336A1691BA}"/>
                </a:ext>
              </a:extLst>
            </p:cNvPr>
            <p:cNvSpPr txBox="1">
              <a:spLocks noChangeArrowheads="1"/>
            </p:cNvSpPr>
            <p:nvPr/>
          </p:nvSpPr>
          <p:spPr>
            <a:xfrm>
              <a:off x="313074" y="1859045"/>
              <a:ext cx="1433142" cy="1260064"/>
            </a:xfrm>
            <a:prstGeom prst="rect">
              <a:avLst/>
            </a:prstGeom>
          </p:spPr>
          <p:txBody>
            <a:bodyPr>
              <a:normAutofit/>
            </a:bodyPr>
            <a:lstStyle>
              <a:lvl1pPr marL="182880" indent="-182880" algn="l" defTabSz="914400" rtl="0" eaLnBrk="1" latinLnBrk="0" hangingPunct="1">
                <a:lnSpc>
                  <a:spcPct val="90000"/>
                </a:lnSpc>
                <a:spcBef>
                  <a:spcPts val="1200"/>
                </a:spcBef>
                <a:buClr>
                  <a:srgbClr val="A4D76B"/>
                </a:buClr>
                <a:buFont typeface="Wingdings 2" pitchFamily="18" charset="2"/>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800" indent="-182880" algn="l" defTabSz="914400" rtl="0" eaLnBrk="1" latinLnBrk="0" hangingPunct="1">
                <a:lnSpc>
                  <a:spcPct val="90000"/>
                </a:lnSpc>
                <a:spcBef>
                  <a:spcPts val="250"/>
                </a:spcBef>
                <a:spcAft>
                  <a:spcPts val="250"/>
                </a:spcAft>
                <a:buClr>
                  <a:srgbClr val="A4D76B"/>
                </a:buClr>
                <a:buFont typeface="Wingdings 2" pitchFamily="18" charset="2"/>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182880" algn="l" defTabSz="914400" rtl="0" eaLnBrk="1" latinLnBrk="0" hangingPunct="1">
                <a:lnSpc>
                  <a:spcPct val="90000"/>
                </a:lnSpc>
                <a:spcBef>
                  <a:spcPts val="250"/>
                </a:spcBef>
                <a:spcAft>
                  <a:spcPts val="250"/>
                </a:spcAft>
                <a:buClr>
                  <a:srgbClr val="A4D76B"/>
                </a:buClr>
                <a:buFont typeface="Wingdings 2" pitchFamily="18" charset="2"/>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182880" algn="l" defTabSz="914400" rtl="0" eaLnBrk="1" latinLnBrk="0" hangingPunct="1">
                <a:lnSpc>
                  <a:spcPct val="90000"/>
                </a:lnSpc>
                <a:spcBef>
                  <a:spcPts val="250"/>
                </a:spcBef>
                <a:spcAft>
                  <a:spcPts val="250"/>
                </a:spcAft>
                <a:buClr>
                  <a:srgbClr val="A4D76B"/>
                </a:buClr>
                <a:buFont typeface="Wingdings 2" pitchFamily="18" charset="2"/>
                <a:buChar char=""/>
                <a:defRPr sz="14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182880" algn="l" defTabSz="914400" rtl="0" eaLnBrk="1" latinLnBrk="0" hangingPunct="1">
                <a:lnSpc>
                  <a:spcPct val="90000"/>
                </a:lnSpc>
                <a:spcBef>
                  <a:spcPts val="250"/>
                </a:spcBef>
                <a:spcAft>
                  <a:spcPts val="250"/>
                </a:spcAft>
                <a:buClr>
                  <a:srgbClr val="A4D76B"/>
                </a:buClr>
                <a:buFont typeface="Wingdings 2" pitchFamily="18" charset="2"/>
                <a:buChar char=""/>
                <a:defRPr sz="14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685800">
                <a:spcBef>
                  <a:spcPts val="900"/>
                </a:spcBef>
                <a:buNone/>
              </a:pPr>
              <a:r>
                <a:rPr lang="en-US" sz="1350" dirty="0">
                  <a:solidFill>
                    <a:srgbClr val="000000">
                      <a:lumMod val="65000"/>
                      <a:lumOff val="35000"/>
                    </a:srgbClr>
                  </a:solidFill>
                </a:rPr>
                <a:t>Patent </a:t>
              </a:r>
              <a:r>
                <a:rPr lang="en-US" sz="1350" b="1" i="1" dirty="0">
                  <a:solidFill>
                    <a:srgbClr val="7F0047"/>
                  </a:solidFill>
                </a:rPr>
                <a:t>aggregate</a:t>
              </a:r>
              <a:r>
                <a:rPr lang="en-US" sz="1350" dirty="0">
                  <a:solidFill>
                    <a:srgbClr val="000000">
                      <a:lumMod val="65000"/>
                      <a:lumOff val="35000"/>
                    </a:srgbClr>
                  </a:solidFill>
                </a:rPr>
                <a:t> </a:t>
              </a:r>
              <a:r>
                <a:rPr lang="en-US" sz="1350" b="1" i="1" dirty="0">
                  <a:solidFill>
                    <a:srgbClr val="7F0047"/>
                  </a:solidFill>
                </a:rPr>
                <a:t>fees</a:t>
              </a:r>
              <a:r>
                <a:rPr lang="en-US" sz="1350" dirty="0">
                  <a:solidFill>
                    <a:srgbClr val="000000">
                      <a:lumMod val="65000"/>
                      <a:lumOff val="35000"/>
                    </a:srgbClr>
                  </a:solidFill>
                </a:rPr>
                <a:t>, </a:t>
              </a:r>
              <a:br>
                <a:rPr lang="en-US" sz="1350" dirty="0">
                  <a:solidFill>
                    <a:srgbClr val="000000">
                      <a:lumMod val="65000"/>
                      <a:lumOff val="35000"/>
                    </a:srgbClr>
                  </a:solidFill>
                </a:rPr>
              </a:br>
              <a:r>
                <a:rPr lang="en-US" sz="1350" dirty="0">
                  <a:solidFill>
                    <a:srgbClr val="000000">
                      <a:lumMod val="65000"/>
                      <a:lumOff val="35000"/>
                    </a:srgbClr>
                  </a:solidFill>
                </a:rPr>
                <a:t>must </a:t>
              </a:r>
              <a:r>
                <a:rPr lang="en-US" sz="1350" dirty="0">
                  <a:solidFill>
                    <a:srgbClr val="000000">
                      <a:lumMod val="50000"/>
                      <a:lumOff val="50000"/>
                    </a:srgbClr>
                  </a:solidFill>
                </a:rPr>
                <a:t>recover</a:t>
              </a:r>
              <a:r>
                <a:rPr lang="en-US" sz="1350" dirty="0">
                  <a:solidFill>
                    <a:srgbClr val="000000">
                      <a:lumMod val="65000"/>
                      <a:lumOff val="35000"/>
                    </a:srgbClr>
                  </a:solidFill>
                </a:rPr>
                <a:t> patent </a:t>
              </a:r>
              <a:r>
                <a:rPr lang="en-US" sz="1350" b="1" i="1" dirty="0">
                  <a:solidFill>
                    <a:srgbClr val="474C55"/>
                  </a:solidFill>
                </a:rPr>
                <a:t>aggregate</a:t>
              </a:r>
              <a:r>
                <a:rPr lang="en-US" sz="1350" dirty="0">
                  <a:solidFill>
                    <a:srgbClr val="000000">
                      <a:lumMod val="65000"/>
                      <a:lumOff val="35000"/>
                    </a:srgbClr>
                  </a:solidFill>
                </a:rPr>
                <a:t> </a:t>
              </a:r>
              <a:br>
                <a:rPr lang="en-US" sz="1350" dirty="0">
                  <a:solidFill>
                    <a:srgbClr val="000000">
                      <a:lumMod val="65000"/>
                      <a:lumOff val="35000"/>
                    </a:srgbClr>
                  </a:solidFill>
                </a:rPr>
              </a:br>
              <a:r>
                <a:rPr lang="en-US" sz="1350" b="1" i="1" dirty="0">
                  <a:solidFill>
                    <a:srgbClr val="474C55"/>
                  </a:solidFill>
                </a:rPr>
                <a:t>costs</a:t>
              </a:r>
              <a:r>
                <a:rPr lang="en-US" sz="1350" dirty="0">
                  <a:solidFill>
                    <a:srgbClr val="000000">
                      <a:lumMod val="65000"/>
                      <a:lumOff val="35000"/>
                    </a:srgbClr>
                  </a:solidFill>
                </a:rPr>
                <a:t>.</a:t>
              </a:r>
              <a:endParaRPr lang="en-US" sz="1350" b="1" dirty="0">
                <a:solidFill>
                  <a:srgbClr val="000000">
                    <a:lumMod val="65000"/>
                    <a:lumOff val="35000"/>
                  </a:srgbClr>
                </a:solidFill>
              </a:endParaRPr>
            </a:p>
          </p:txBody>
        </p:sp>
        <p:sp>
          <p:nvSpPr>
            <p:cNvPr id="49" name="Freeform: Shape 48">
              <a:extLst>
                <a:ext uri="{FF2B5EF4-FFF2-40B4-BE49-F238E27FC236}">
                  <a16:creationId xmlns:a16="http://schemas.microsoft.com/office/drawing/2014/main" id="{5851ECB8-3F66-47A9-B8C8-18A68193385D}"/>
                </a:ext>
              </a:extLst>
            </p:cNvPr>
            <p:cNvSpPr/>
            <p:nvPr/>
          </p:nvSpPr>
          <p:spPr>
            <a:xfrm>
              <a:off x="1642049" y="1821389"/>
              <a:ext cx="1100138" cy="1185863"/>
            </a:xfrm>
            <a:custGeom>
              <a:avLst/>
              <a:gdLst>
                <a:gd name="connsiteX0" fmla="*/ 739140 w 1466850"/>
                <a:gd name="connsiteY0" fmla="*/ 257175 h 1581150"/>
                <a:gd name="connsiteX1" fmla="*/ 777240 w 1466850"/>
                <a:gd name="connsiteY1" fmla="*/ 295275 h 1581150"/>
                <a:gd name="connsiteX2" fmla="*/ 739140 w 1466850"/>
                <a:gd name="connsiteY2" fmla="*/ 333375 h 1581150"/>
                <a:gd name="connsiteX3" fmla="*/ 701040 w 1466850"/>
                <a:gd name="connsiteY3" fmla="*/ 295275 h 1581150"/>
                <a:gd name="connsiteX4" fmla="*/ 739140 w 1466850"/>
                <a:gd name="connsiteY4" fmla="*/ 257175 h 1581150"/>
                <a:gd name="connsiteX5" fmla="*/ 967740 w 1466850"/>
                <a:gd name="connsiteY5" fmla="*/ 1400175 h 1581150"/>
                <a:gd name="connsiteX6" fmla="*/ 929640 w 1466850"/>
                <a:gd name="connsiteY6" fmla="*/ 1362075 h 1581150"/>
                <a:gd name="connsiteX7" fmla="*/ 796290 w 1466850"/>
                <a:gd name="connsiteY7" fmla="*/ 1362075 h 1581150"/>
                <a:gd name="connsiteX8" fmla="*/ 796290 w 1466850"/>
                <a:gd name="connsiteY8" fmla="*/ 394335 h 1581150"/>
                <a:gd name="connsiteX9" fmla="*/ 838200 w 1466850"/>
                <a:gd name="connsiteY9" fmla="*/ 352425 h 1581150"/>
                <a:gd name="connsiteX10" fmla="*/ 1203960 w 1466850"/>
                <a:gd name="connsiteY10" fmla="*/ 352425 h 1581150"/>
                <a:gd name="connsiteX11" fmla="*/ 1097280 w 1466850"/>
                <a:gd name="connsiteY11" fmla="*/ 904875 h 1581150"/>
                <a:gd name="connsiteX12" fmla="*/ 1175385 w 1466850"/>
                <a:gd name="connsiteY12" fmla="*/ 904875 h 1581150"/>
                <a:gd name="connsiteX13" fmla="*/ 1259205 w 1466850"/>
                <a:gd name="connsiteY13" fmla="*/ 470535 h 1581150"/>
                <a:gd name="connsiteX14" fmla="*/ 1365885 w 1466850"/>
                <a:gd name="connsiteY14" fmla="*/ 904875 h 1581150"/>
                <a:gd name="connsiteX15" fmla="*/ 1443990 w 1466850"/>
                <a:gd name="connsiteY15" fmla="*/ 904875 h 1581150"/>
                <a:gd name="connsiteX16" fmla="*/ 1304925 w 1466850"/>
                <a:gd name="connsiteY16" fmla="*/ 352425 h 1581150"/>
                <a:gd name="connsiteX17" fmla="*/ 1329690 w 1466850"/>
                <a:gd name="connsiteY17" fmla="*/ 352425 h 1581150"/>
                <a:gd name="connsiteX18" fmla="*/ 1386840 w 1466850"/>
                <a:gd name="connsiteY18" fmla="*/ 295275 h 1581150"/>
                <a:gd name="connsiteX19" fmla="*/ 1329690 w 1466850"/>
                <a:gd name="connsiteY19" fmla="*/ 238125 h 1581150"/>
                <a:gd name="connsiteX20" fmla="*/ 838200 w 1466850"/>
                <a:gd name="connsiteY20" fmla="*/ 238125 h 1581150"/>
                <a:gd name="connsiteX21" fmla="*/ 796290 w 1466850"/>
                <a:gd name="connsiteY21" fmla="*/ 196215 h 1581150"/>
                <a:gd name="connsiteX22" fmla="*/ 796290 w 1466850"/>
                <a:gd name="connsiteY22" fmla="*/ 85725 h 1581150"/>
                <a:gd name="connsiteX23" fmla="*/ 739140 w 1466850"/>
                <a:gd name="connsiteY23" fmla="*/ 28575 h 1581150"/>
                <a:gd name="connsiteX24" fmla="*/ 681990 w 1466850"/>
                <a:gd name="connsiteY24" fmla="*/ 85725 h 1581150"/>
                <a:gd name="connsiteX25" fmla="*/ 681990 w 1466850"/>
                <a:gd name="connsiteY25" fmla="*/ 196215 h 1581150"/>
                <a:gd name="connsiteX26" fmla="*/ 640080 w 1466850"/>
                <a:gd name="connsiteY26" fmla="*/ 238125 h 1581150"/>
                <a:gd name="connsiteX27" fmla="*/ 148590 w 1466850"/>
                <a:gd name="connsiteY27" fmla="*/ 238125 h 1581150"/>
                <a:gd name="connsiteX28" fmla="*/ 91440 w 1466850"/>
                <a:gd name="connsiteY28" fmla="*/ 295275 h 1581150"/>
                <a:gd name="connsiteX29" fmla="*/ 137160 w 1466850"/>
                <a:gd name="connsiteY29" fmla="*/ 350520 h 1581150"/>
                <a:gd name="connsiteX30" fmla="*/ 28575 w 1466850"/>
                <a:gd name="connsiteY30" fmla="*/ 904875 h 1581150"/>
                <a:gd name="connsiteX31" fmla="*/ 106680 w 1466850"/>
                <a:gd name="connsiteY31" fmla="*/ 904875 h 1581150"/>
                <a:gd name="connsiteX32" fmla="*/ 190500 w 1466850"/>
                <a:gd name="connsiteY32" fmla="*/ 470535 h 1581150"/>
                <a:gd name="connsiteX33" fmla="*/ 299085 w 1466850"/>
                <a:gd name="connsiteY33" fmla="*/ 904875 h 1581150"/>
                <a:gd name="connsiteX34" fmla="*/ 377190 w 1466850"/>
                <a:gd name="connsiteY34" fmla="*/ 904875 h 1581150"/>
                <a:gd name="connsiteX35" fmla="*/ 238125 w 1466850"/>
                <a:gd name="connsiteY35" fmla="*/ 352425 h 1581150"/>
                <a:gd name="connsiteX36" fmla="*/ 638175 w 1466850"/>
                <a:gd name="connsiteY36" fmla="*/ 352425 h 1581150"/>
                <a:gd name="connsiteX37" fmla="*/ 680085 w 1466850"/>
                <a:gd name="connsiteY37" fmla="*/ 394335 h 1581150"/>
                <a:gd name="connsiteX38" fmla="*/ 680085 w 1466850"/>
                <a:gd name="connsiteY38" fmla="*/ 1362075 h 1581150"/>
                <a:gd name="connsiteX39" fmla="*/ 546735 w 1466850"/>
                <a:gd name="connsiteY39" fmla="*/ 1362075 h 1581150"/>
                <a:gd name="connsiteX40" fmla="*/ 508635 w 1466850"/>
                <a:gd name="connsiteY40" fmla="*/ 1400175 h 1581150"/>
                <a:gd name="connsiteX41" fmla="*/ 508635 w 1466850"/>
                <a:gd name="connsiteY41" fmla="*/ 1438275 h 1581150"/>
                <a:gd name="connsiteX42" fmla="*/ 281940 w 1466850"/>
                <a:gd name="connsiteY42" fmla="*/ 1438275 h 1581150"/>
                <a:gd name="connsiteX43" fmla="*/ 281940 w 1466850"/>
                <a:gd name="connsiteY43" fmla="*/ 1552575 h 1581150"/>
                <a:gd name="connsiteX44" fmla="*/ 1196340 w 1466850"/>
                <a:gd name="connsiteY44" fmla="*/ 1552575 h 1581150"/>
                <a:gd name="connsiteX45" fmla="*/ 1196340 w 1466850"/>
                <a:gd name="connsiteY45" fmla="*/ 1438275 h 1581150"/>
                <a:gd name="connsiteX46" fmla="*/ 967740 w 1466850"/>
                <a:gd name="connsiteY46" fmla="*/ 1438275 h 1581150"/>
                <a:gd name="connsiteX47" fmla="*/ 967740 w 1466850"/>
                <a:gd name="connsiteY47" fmla="*/ 14001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6850" h="1581150">
                  <a:moveTo>
                    <a:pt x="739140" y="257175"/>
                  </a:moveTo>
                  <a:cubicBezTo>
                    <a:pt x="760095" y="257175"/>
                    <a:pt x="777240" y="274320"/>
                    <a:pt x="777240" y="295275"/>
                  </a:cubicBezTo>
                  <a:cubicBezTo>
                    <a:pt x="777240" y="316230"/>
                    <a:pt x="760095" y="333375"/>
                    <a:pt x="739140" y="333375"/>
                  </a:cubicBezTo>
                  <a:cubicBezTo>
                    <a:pt x="718185" y="333375"/>
                    <a:pt x="701040" y="316230"/>
                    <a:pt x="701040" y="295275"/>
                  </a:cubicBezTo>
                  <a:cubicBezTo>
                    <a:pt x="701040" y="274320"/>
                    <a:pt x="718185" y="257175"/>
                    <a:pt x="739140" y="257175"/>
                  </a:cubicBezTo>
                  <a:close/>
                  <a:moveTo>
                    <a:pt x="967740" y="1400175"/>
                  </a:moveTo>
                  <a:cubicBezTo>
                    <a:pt x="967740" y="1379220"/>
                    <a:pt x="950595" y="1362075"/>
                    <a:pt x="929640" y="1362075"/>
                  </a:cubicBezTo>
                  <a:lnTo>
                    <a:pt x="796290" y="1362075"/>
                  </a:lnTo>
                  <a:lnTo>
                    <a:pt x="796290" y="394335"/>
                  </a:lnTo>
                  <a:cubicBezTo>
                    <a:pt x="813435" y="384810"/>
                    <a:pt x="828675" y="369570"/>
                    <a:pt x="838200" y="352425"/>
                  </a:cubicBezTo>
                  <a:lnTo>
                    <a:pt x="1203960" y="352425"/>
                  </a:lnTo>
                  <a:lnTo>
                    <a:pt x="1097280" y="904875"/>
                  </a:lnTo>
                  <a:lnTo>
                    <a:pt x="1175385" y="904875"/>
                  </a:lnTo>
                  <a:lnTo>
                    <a:pt x="1259205" y="470535"/>
                  </a:lnTo>
                  <a:lnTo>
                    <a:pt x="1365885" y="904875"/>
                  </a:lnTo>
                  <a:lnTo>
                    <a:pt x="1443990" y="904875"/>
                  </a:lnTo>
                  <a:lnTo>
                    <a:pt x="1304925" y="352425"/>
                  </a:lnTo>
                  <a:lnTo>
                    <a:pt x="1329690" y="352425"/>
                  </a:lnTo>
                  <a:cubicBezTo>
                    <a:pt x="1362075" y="352425"/>
                    <a:pt x="1386840" y="327660"/>
                    <a:pt x="1386840" y="295275"/>
                  </a:cubicBezTo>
                  <a:cubicBezTo>
                    <a:pt x="1386840" y="262890"/>
                    <a:pt x="1362075" y="238125"/>
                    <a:pt x="1329690" y="238125"/>
                  </a:cubicBezTo>
                  <a:lnTo>
                    <a:pt x="838200" y="238125"/>
                  </a:lnTo>
                  <a:cubicBezTo>
                    <a:pt x="828675" y="220980"/>
                    <a:pt x="813435" y="205740"/>
                    <a:pt x="796290" y="196215"/>
                  </a:cubicBezTo>
                  <a:lnTo>
                    <a:pt x="796290" y="85725"/>
                  </a:lnTo>
                  <a:cubicBezTo>
                    <a:pt x="796290" y="53340"/>
                    <a:pt x="771525" y="28575"/>
                    <a:pt x="739140" y="28575"/>
                  </a:cubicBezTo>
                  <a:cubicBezTo>
                    <a:pt x="706755" y="28575"/>
                    <a:pt x="681990" y="53340"/>
                    <a:pt x="681990" y="85725"/>
                  </a:cubicBezTo>
                  <a:lnTo>
                    <a:pt x="681990" y="196215"/>
                  </a:lnTo>
                  <a:cubicBezTo>
                    <a:pt x="664845" y="205740"/>
                    <a:pt x="649605" y="220980"/>
                    <a:pt x="640080" y="238125"/>
                  </a:cubicBezTo>
                  <a:lnTo>
                    <a:pt x="148590" y="238125"/>
                  </a:lnTo>
                  <a:cubicBezTo>
                    <a:pt x="116205" y="238125"/>
                    <a:pt x="91440" y="262890"/>
                    <a:pt x="91440" y="295275"/>
                  </a:cubicBezTo>
                  <a:cubicBezTo>
                    <a:pt x="91440" y="321945"/>
                    <a:pt x="110490" y="346710"/>
                    <a:pt x="137160" y="350520"/>
                  </a:cubicBezTo>
                  <a:lnTo>
                    <a:pt x="28575" y="904875"/>
                  </a:lnTo>
                  <a:lnTo>
                    <a:pt x="106680" y="904875"/>
                  </a:lnTo>
                  <a:lnTo>
                    <a:pt x="190500" y="470535"/>
                  </a:lnTo>
                  <a:lnTo>
                    <a:pt x="299085" y="904875"/>
                  </a:lnTo>
                  <a:lnTo>
                    <a:pt x="377190" y="904875"/>
                  </a:lnTo>
                  <a:lnTo>
                    <a:pt x="238125" y="352425"/>
                  </a:lnTo>
                  <a:lnTo>
                    <a:pt x="638175" y="352425"/>
                  </a:lnTo>
                  <a:cubicBezTo>
                    <a:pt x="647700" y="369570"/>
                    <a:pt x="662940" y="384810"/>
                    <a:pt x="680085" y="394335"/>
                  </a:cubicBezTo>
                  <a:lnTo>
                    <a:pt x="680085" y="1362075"/>
                  </a:lnTo>
                  <a:lnTo>
                    <a:pt x="546735" y="1362075"/>
                  </a:lnTo>
                  <a:cubicBezTo>
                    <a:pt x="525780" y="1362075"/>
                    <a:pt x="508635" y="1379220"/>
                    <a:pt x="508635" y="1400175"/>
                  </a:cubicBezTo>
                  <a:lnTo>
                    <a:pt x="508635" y="1438275"/>
                  </a:lnTo>
                  <a:lnTo>
                    <a:pt x="281940" y="1438275"/>
                  </a:lnTo>
                  <a:lnTo>
                    <a:pt x="281940" y="1552575"/>
                  </a:lnTo>
                  <a:lnTo>
                    <a:pt x="1196340" y="1552575"/>
                  </a:lnTo>
                  <a:lnTo>
                    <a:pt x="1196340" y="1438275"/>
                  </a:lnTo>
                  <a:lnTo>
                    <a:pt x="967740" y="1438275"/>
                  </a:lnTo>
                  <a:lnTo>
                    <a:pt x="967740" y="1400175"/>
                  </a:lnTo>
                  <a:close/>
                </a:path>
              </a:pathLst>
            </a:custGeom>
            <a:solidFill>
              <a:schemeClr val="bg1">
                <a:lumMod val="65000"/>
              </a:schemeClr>
            </a:solidFill>
            <a:ln w="19050" cap="flat">
              <a:noFill/>
              <a:prstDash val="solid"/>
              <a:miter/>
            </a:ln>
          </p:spPr>
          <p:txBody>
            <a:bodyPr rtlCol="0" anchor="ctr"/>
            <a:lstStyle/>
            <a:p>
              <a:pPr defTabSz="342900"/>
              <a:endParaRPr lang="en-US" sz="1350">
                <a:solidFill>
                  <a:srgbClr val="000000"/>
                </a:solidFill>
                <a:latin typeface="Corbel" panose="020B0503020204020204"/>
              </a:endParaRPr>
            </a:p>
          </p:txBody>
        </p:sp>
        <p:sp>
          <p:nvSpPr>
            <p:cNvPr id="52" name="Rectangle 51">
              <a:extLst>
                <a:ext uri="{FF2B5EF4-FFF2-40B4-BE49-F238E27FC236}">
                  <a16:creationId xmlns:a16="http://schemas.microsoft.com/office/drawing/2014/main" id="{A4FA9CFA-7102-4857-9545-990BD818C72C}"/>
                </a:ext>
              </a:extLst>
            </p:cNvPr>
            <p:cNvSpPr/>
            <p:nvPr/>
          </p:nvSpPr>
          <p:spPr>
            <a:xfrm>
              <a:off x="1488277" y="2489114"/>
              <a:ext cx="549609" cy="322251"/>
            </a:xfrm>
            <a:prstGeom prst="rect">
              <a:avLst/>
            </a:prstGeom>
            <a:solidFill>
              <a:srgbClr val="7F004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2900"/>
              <a:r>
                <a:rPr lang="en-US" sz="675" b="1" dirty="0">
                  <a:solidFill>
                    <a:srgbClr val="FFFFFF"/>
                  </a:solidFill>
                  <a:latin typeface="Corbel" panose="020B0503020204020204"/>
                </a:rPr>
                <a:t>Aggregate </a:t>
              </a:r>
              <a:r>
                <a:rPr lang="en-US" sz="750" b="1" dirty="0">
                  <a:solidFill>
                    <a:srgbClr val="FFFFFF"/>
                  </a:solidFill>
                  <a:latin typeface="Corbel" panose="020B0503020204020204"/>
                </a:rPr>
                <a:t>Fees</a:t>
              </a:r>
            </a:p>
          </p:txBody>
        </p:sp>
        <p:sp>
          <p:nvSpPr>
            <p:cNvPr id="53" name="Rectangle 52">
              <a:extLst>
                <a:ext uri="{FF2B5EF4-FFF2-40B4-BE49-F238E27FC236}">
                  <a16:creationId xmlns:a16="http://schemas.microsoft.com/office/drawing/2014/main" id="{06E6917D-C380-47B7-A00B-CACF26531FF0}"/>
                </a:ext>
              </a:extLst>
            </p:cNvPr>
            <p:cNvSpPr/>
            <p:nvPr/>
          </p:nvSpPr>
          <p:spPr>
            <a:xfrm>
              <a:off x="2315643" y="2496047"/>
              <a:ext cx="549609" cy="322251"/>
            </a:xfrm>
            <a:prstGeom prst="rect">
              <a:avLst/>
            </a:prstGeom>
            <a:solidFill>
              <a:srgbClr val="474C5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2900"/>
              <a:r>
                <a:rPr lang="en-US" sz="675" b="1" dirty="0">
                  <a:solidFill>
                    <a:srgbClr val="FFFFFF"/>
                  </a:solidFill>
                  <a:latin typeface="Corbel" panose="020B0503020204020204"/>
                </a:rPr>
                <a:t>Aggregate </a:t>
              </a:r>
              <a:r>
                <a:rPr lang="en-US" sz="750" b="1" dirty="0">
                  <a:solidFill>
                    <a:srgbClr val="FFFFFF"/>
                  </a:solidFill>
                  <a:latin typeface="Corbel" panose="020B0503020204020204"/>
                </a:rPr>
                <a:t>Cost</a:t>
              </a:r>
            </a:p>
          </p:txBody>
        </p:sp>
      </p:grpSp>
      <p:sp>
        <p:nvSpPr>
          <p:cNvPr id="41" name="Rectangle 3">
            <a:extLst>
              <a:ext uri="{FF2B5EF4-FFF2-40B4-BE49-F238E27FC236}">
                <a16:creationId xmlns:a16="http://schemas.microsoft.com/office/drawing/2014/main" id="{EBE147BF-F522-4DB1-AA5E-006B8BD81E6B}"/>
              </a:ext>
            </a:extLst>
          </p:cNvPr>
          <p:cNvSpPr txBox="1">
            <a:spLocks noChangeArrowheads="1"/>
          </p:cNvSpPr>
          <p:nvPr/>
        </p:nvSpPr>
        <p:spPr>
          <a:xfrm>
            <a:off x="313074" y="3156840"/>
            <a:ext cx="2603292" cy="2082187"/>
          </a:xfrm>
          <a:prstGeom prst="rect">
            <a:avLst/>
          </a:prstGeom>
        </p:spPr>
        <p:txBody>
          <a:bodyPr>
            <a:normAutofit fontScale="92500"/>
          </a:bodyPr>
          <a:lstStyle>
            <a:lvl1pPr marL="182880" indent="-182880" algn="l" defTabSz="914400" rtl="0" eaLnBrk="1" latinLnBrk="0" hangingPunct="1">
              <a:lnSpc>
                <a:spcPct val="90000"/>
              </a:lnSpc>
              <a:spcBef>
                <a:spcPts val="1200"/>
              </a:spcBef>
              <a:buClr>
                <a:srgbClr val="A4D76B"/>
              </a:buClr>
              <a:buFont typeface="Wingdings 2" pitchFamily="18" charset="2"/>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800" indent="-182880" algn="l" defTabSz="914400" rtl="0" eaLnBrk="1" latinLnBrk="0" hangingPunct="1">
              <a:lnSpc>
                <a:spcPct val="90000"/>
              </a:lnSpc>
              <a:spcBef>
                <a:spcPts val="250"/>
              </a:spcBef>
              <a:spcAft>
                <a:spcPts val="250"/>
              </a:spcAft>
              <a:buClr>
                <a:srgbClr val="A4D76B"/>
              </a:buClr>
              <a:buFont typeface="Wingdings 2" pitchFamily="18" charset="2"/>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182880" algn="l" defTabSz="914400" rtl="0" eaLnBrk="1" latinLnBrk="0" hangingPunct="1">
              <a:lnSpc>
                <a:spcPct val="90000"/>
              </a:lnSpc>
              <a:spcBef>
                <a:spcPts val="250"/>
              </a:spcBef>
              <a:spcAft>
                <a:spcPts val="250"/>
              </a:spcAft>
              <a:buClr>
                <a:srgbClr val="A4D76B"/>
              </a:buClr>
              <a:buFont typeface="Wingdings 2" pitchFamily="18" charset="2"/>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182880" algn="l" defTabSz="914400" rtl="0" eaLnBrk="1" latinLnBrk="0" hangingPunct="1">
              <a:lnSpc>
                <a:spcPct val="90000"/>
              </a:lnSpc>
              <a:spcBef>
                <a:spcPts val="250"/>
              </a:spcBef>
              <a:spcAft>
                <a:spcPts val="250"/>
              </a:spcAft>
              <a:buClr>
                <a:srgbClr val="A4D76B"/>
              </a:buClr>
              <a:buFont typeface="Wingdings 2" pitchFamily="18" charset="2"/>
              <a:buChar char=""/>
              <a:defRPr sz="14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182880" algn="l" defTabSz="914400" rtl="0" eaLnBrk="1" latinLnBrk="0" hangingPunct="1">
              <a:lnSpc>
                <a:spcPct val="90000"/>
              </a:lnSpc>
              <a:spcBef>
                <a:spcPts val="250"/>
              </a:spcBef>
              <a:spcAft>
                <a:spcPts val="250"/>
              </a:spcAft>
              <a:buClr>
                <a:srgbClr val="A4D76B"/>
              </a:buClr>
              <a:buFont typeface="Wingdings 2" pitchFamily="18" charset="2"/>
              <a:buChar char=""/>
              <a:defRPr sz="14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685800">
              <a:spcBef>
                <a:spcPts val="900"/>
              </a:spcBef>
              <a:buNone/>
            </a:pPr>
            <a:r>
              <a:rPr lang="en-US" sz="1200" b="1" i="1" dirty="0">
                <a:solidFill>
                  <a:srgbClr val="2F5597"/>
                </a:solidFill>
              </a:rPr>
              <a:t>Lower front-end fees </a:t>
            </a:r>
            <a:r>
              <a:rPr lang="en-US" sz="1200" dirty="0">
                <a:solidFill>
                  <a:srgbClr val="000000">
                    <a:lumMod val="65000"/>
                    <a:lumOff val="35000"/>
                  </a:srgbClr>
                </a:solidFill>
              </a:rPr>
              <a:t>encourage innovative activity and </a:t>
            </a:r>
            <a:r>
              <a:rPr lang="en-US" sz="1200" b="1" i="1" dirty="0">
                <a:solidFill>
                  <a:srgbClr val="2F5597"/>
                </a:solidFill>
              </a:rPr>
              <a:t>access</a:t>
            </a:r>
            <a:r>
              <a:rPr lang="en-US" sz="1200" dirty="0">
                <a:solidFill>
                  <a:srgbClr val="000000">
                    <a:lumMod val="65000"/>
                    <a:lumOff val="35000"/>
                  </a:srgbClr>
                </a:solidFill>
              </a:rPr>
              <a:t> to the patent system. </a:t>
            </a:r>
          </a:p>
          <a:p>
            <a:pPr marL="0" indent="0" defTabSz="685800">
              <a:spcBef>
                <a:spcPts val="900"/>
              </a:spcBef>
              <a:buNone/>
            </a:pPr>
            <a:r>
              <a:rPr lang="en-US" sz="1200" b="1" i="1" dirty="0">
                <a:solidFill>
                  <a:srgbClr val="007A33"/>
                </a:solidFill>
              </a:rPr>
              <a:t>Higher back-end fees:</a:t>
            </a:r>
          </a:p>
          <a:p>
            <a:pPr marL="161925" indent="-161925" defTabSz="685800">
              <a:spcBef>
                <a:spcPts val="900"/>
              </a:spcBef>
            </a:pPr>
            <a:r>
              <a:rPr lang="en-US" sz="1350" b="1" i="1" dirty="0">
                <a:solidFill>
                  <a:srgbClr val="007A33"/>
                </a:solidFill>
              </a:rPr>
              <a:t>Subsidize initial </a:t>
            </a:r>
            <a:r>
              <a:rPr lang="en-US" sz="1350" dirty="0">
                <a:solidFill>
                  <a:srgbClr val="000000">
                    <a:lumMod val="65000"/>
                    <a:lumOff val="35000"/>
                  </a:srgbClr>
                </a:solidFill>
              </a:rPr>
              <a:t>operational </a:t>
            </a:r>
            <a:r>
              <a:rPr lang="en-US" sz="1350" b="1" i="1" dirty="0">
                <a:solidFill>
                  <a:srgbClr val="007A33"/>
                </a:solidFill>
              </a:rPr>
              <a:t>costs</a:t>
            </a:r>
            <a:r>
              <a:rPr lang="en-US" sz="1350" dirty="0">
                <a:solidFill>
                  <a:srgbClr val="000000">
                    <a:lumMod val="65000"/>
                    <a:lumOff val="35000"/>
                  </a:srgbClr>
                </a:solidFill>
              </a:rPr>
              <a:t>, entity </a:t>
            </a:r>
            <a:r>
              <a:rPr lang="en-US" sz="1350" b="1" i="1" dirty="0">
                <a:solidFill>
                  <a:srgbClr val="007A33"/>
                </a:solidFill>
              </a:rPr>
              <a:t>discounts</a:t>
            </a:r>
            <a:r>
              <a:rPr lang="en-US" sz="1350" dirty="0">
                <a:solidFill>
                  <a:srgbClr val="000000">
                    <a:lumMod val="65000"/>
                    <a:lumOff val="35000"/>
                  </a:srgbClr>
                </a:solidFill>
              </a:rPr>
              <a:t>, and </a:t>
            </a:r>
            <a:r>
              <a:rPr lang="en-US" sz="1350" b="1" i="1" dirty="0">
                <a:solidFill>
                  <a:srgbClr val="007A33"/>
                </a:solidFill>
              </a:rPr>
              <a:t>other</a:t>
            </a:r>
            <a:r>
              <a:rPr lang="en-US" sz="1350" dirty="0">
                <a:solidFill>
                  <a:srgbClr val="000000">
                    <a:lumMod val="65000"/>
                    <a:lumOff val="35000"/>
                  </a:srgbClr>
                </a:solidFill>
              </a:rPr>
              <a:t> select products/services.</a:t>
            </a:r>
          </a:p>
          <a:p>
            <a:pPr marL="161925" indent="-161925" defTabSz="685800">
              <a:spcBef>
                <a:spcPts val="900"/>
              </a:spcBef>
            </a:pPr>
            <a:r>
              <a:rPr lang="en-US" sz="1200" b="1" i="1" dirty="0">
                <a:solidFill>
                  <a:srgbClr val="007A33"/>
                </a:solidFill>
              </a:rPr>
              <a:t>P</a:t>
            </a:r>
            <a:r>
              <a:rPr lang="en-US" sz="1350" b="1" i="1" dirty="0">
                <a:solidFill>
                  <a:srgbClr val="007A33"/>
                </a:solidFill>
              </a:rPr>
              <a:t>romote competition and encourage follow-on innovation</a:t>
            </a:r>
            <a:r>
              <a:rPr lang="en-US" sz="1350" dirty="0">
                <a:solidFill>
                  <a:srgbClr val="2F5597"/>
                </a:solidFill>
              </a:rPr>
              <a:t>. </a:t>
            </a:r>
          </a:p>
        </p:txBody>
      </p:sp>
      <p:sp>
        <p:nvSpPr>
          <p:cNvPr id="44" name="Rectangle 43">
            <a:extLst>
              <a:ext uri="{FF2B5EF4-FFF2-40B4-BE49-F238E27FC236}">
                <a16:creationId xmlns:a16="http://schemas.microsoft.com/office/drawing/2014/main" id="{E77D06AA-35B5-4DF5-A82A-4ED097D52E75}"/>
              </a:ext>
            </a:extLst>
          </p:cNvPr>
          <p:cNvSpPr/>
          <p:nvPr/>
        </p:nvSpPr>
        <p:spPr>
          <a:xfrm>
            <a:off x="2981001" y="1751255"/>
            <a:ext cx="6028277" cy="369332"/>
          </a:xfrm>
          <a:prstGeom prst="rect">
            <a:avLst/>
          </a:prstGeom>
        </p:spPr>
        <p:txBody>
          <a:bodyPr wrap="square">
            <a:spAutoFit/>
          </a:bodyPr>
          <a:lstStyle/>
          <a:p>
            <a:r>
              <a:rPr lang="en-US" b="1" dirty="0"/>
              <a:t>Fees are collected at various periods, over many years </a:t>
            </a:r>
          </a:p>
        </p:txBody>
      </p:sp>
      <p:sp>
        <p:nvSpPr>
          <p:cNvPr id="14" name="Text Box 4">
            <a:extLst>
              <a:ext uri="{FF2B5EF4-FFF2-40B4-BE49-F238E27FC236}">
                <a16:creationId xmlns:a16="http://schemas.microsoft.com/office/drawing/2014/main" id="{5BC24CDC-13BD-4591-870F-F2A4210A9D23}"/>
              </a:ext>
            </a:extLst>
          </p:cNvPr>
          <p:cNvSpPr txBox="1">
            <a:spLocks noChangeArrowheads="1"/>
          </p:cNvSpPr>
          <p:nvPr/>
        </p:nvSpPr>
        <p:spPr bwMode="auto">
          <a:xfrm>
            <a:off x="3063220" y="2258376"/>
            <a:ext cx="1028700" cy="260168"/>
          </a:xfrm>
          <a:prstGeom prst="rect">
            <a:avLst/>
          </a:prstGeom>
          <a:solidFill>
            <a:srgbClr val="D9D9D6"/>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srgbClr val="002060"/>
                </a:solidFill>
                <a:latin typeface="Segoe UI"/>
              </a:rPr>
              <a:t>Year 1</a:t>
            </a:r>
          </a:p>
        </p:txBody>
      </p:sp>
      <p:grpSp>
        <p:nvGrpSpPr>
          <p:cNvPr id="6" name="Group 5" descr="- Filing- Application Filings (Application for Registration paper or electronic fees)&#10;- Examination- Responses During Prosecution (including TTAB fees)&#10;- For Use- Publication- Post-Exam, Pre-Registration Fees (Opposition fees)&#10;- Intent to Use- Publication/Notice of Allowance&#10;- Statement of Use- Fees After Publication (Statement of Use, Extension of Time fees)&#10;- Registration-&#10;- Renewal- Maintaining Exclusive Rights (Application for Renewal, Affidavits of Use, Amendment fees)&#10;" title="Basic Patent Process and Relative Fee Payments">
            <a:extLst>
              <a:ext uri="{FF2B5EF4-FFF2-40B4-BE49-F238E27FC236}">
                <a16:creationId xmlns:a16="http://schemas.microsoft.com/office/drawing/2014/main" id="{29834D42-3B79-48C6-B7F9-EB0CBC2D5419}"/>
              </a:ext>
            </a:extLst>
          </p:cNvPr>
          <p:cNvGrpSpPr/>
          <p:nvPr/>
        </p:nvGrpSpPr>
        <p:grpSpPr>
          <a:xfrm>
            <a:off x="3038780" y="2888678"/>
            <a:ext cx="1053527" cy="1634597"/>
            <a:chOff x="312299" y="3588384"/>
            <a:chExt cx="1404702" cy="1315539"/>
          </a:xfrm>
        </p:grpSpPr>
        <p:sp>
          <p:nvSpPr>
            <p:cNvPr id="7" name="Line 14">
              <a:extLst>
                <a:ext uri="{FF2B5EF4-FFF2-40B4-BE49-F238E27FC236}">
                  <a16:creationId xmlns:a16="http://schemas.microsoft.com/office/drawing/2014/main" id="{9AD1506C-9A1C-486A-B368-6B6527F3E1D5}"/>
                </a:ext>
              </a:extLst>
            </p:cNvPr>
            <p:cNvSpPr>
              <a:spLocks noChangeShapeType="1"/>
            </p:cNvSpPr>
            <p:nvPr/>
          </p:nvSpPr>
          <p:spPr bwMode="auto">
            <a:xfrm>
              <a:off x="1016167" y="4057856"/>
              <a:ext cx="0" cy="241597"/>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8" name="Text Box 4">
              <a:extLst>
                <a:ext uri="{FF2B5EF4-FFF2-40B4-BE49-F238E27FC236}">
                  <a16:creationId xmlns:a16="http://schemas.microsoft.com/office/drawing/2014/main" id="{3C898A44-EC42-4D2A-9046-BE02F5D8CFB5}"/>
                </a:ext>
              </a:extLst>
            </p:cNvPr>
            <p:cNvSpPr txBox="1">
              <a:spLocks noChangeArrowheads="1"/>
            </p:cNvSpPr>
            <p:nvPr/>
          </p:nvSpPr>
          <p:spPr bwMode="auto">
            <a:xfrm>
              <a:off x="345402" y="3588384"/>
              <a:ext cx="1371599" cy="469473"/>
            </a:xfrm>
            <a:prstGeom prst="rect">
              <a:avLst/>
            </a:prstGeom>
            <a:solidFill>
              <a:srgbClr val="005F9E"/>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prstClr val="white"/>
                  </a:solidFill>
                  <a:latin typeface="Segoe UI"/>
                </a:rPr>
                <a:t>Patent Application Filed</a:t>
              </a:r>
            </a:p>
          </p:txBody>
        </p:sp>
        <p:sp>
          <p:nvSpPr>
            <p:cNvPr id="9" name="Text Box 15">
              <a:extLst>
                <a:ext uri="{FF2B5EF4-FFF2-40B4-BE49-F238E27FC236}">
                  <a16:creationId xmlns:a16="http://schemas.microsoft.com/office/drawing/2014/main" id="{21EB4CCE-686C-42C3-A8F7-C0395A14DA2A}"/>
                </a:ext>
              </a:extLst>
            </p:cNvPr>
            <p:cNvSpPr txBox="1">
              <a:spLocks noChangeArrowheads="1"/>
            </p:cNvSpPr>
            <p:nvPr/>
          </p:nvSpPr>
          <p:spPr bwMode="auto">
            <a:xfrm>
              <a:off x="312299" y="4304407"/>
              <a:ext cx="1371599" cy="599516"/>
            </a:xfrm>
            <a:prstGeom prst="rect">
              <a:avLst/>
            </a:prstGeom>
            <a:solidFill>
              <a:srgbClr val="D9D9D6"/>
            </a:solidFill>
            <a:ln w="6350"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41" tIns="48816" rIns="96441" bIns="48816">
              <a:spAutoFit/>
            </a:bodyPr>
            <a:lstStyle/>
            <a:p>
              <a:pPr algn="ctr" defTabSz="685800">
                <a:spcBef>
                  <a:spcPct val="50000"/>
                </a:spcBef>
                <a:defRPr/>
              </a:pPr>
              <a:r>
                <a:rPr lang="en-US" sz="1050" kern="0" dirty="0">
                  <a:solidFill>
                    <a:srgbClr val="164469"/>
                  </a:solidFill>
                  <a:latin typeface="Segoe UI"/>
                </a:rPr>
                <a:t>Filing: $320</a:t>
              </a:r>
            </a:p>
            <a:p>
              <a:pPr algn="ctr" defTabSz="685800">
                <a:spcBef>
                  <a:spcPct val="50000"/>
                </a:spcBef>
                <a:defRPr/>
              </a:pPr>
              <a:r>
                <a:rPr lang="en-US" sz="1050" kern="0" dirty="0">
                  <a:solidFill>
                    <a:srgbClr val="164469"/>
                  </a:solidFill>
                  <a:latin typeface="Segoe UI"/>
                </a:rPr>
                <a:t>Search: $700</a:t>
              </a:r>
            </a:p>
            <a:p>
              <a:pPr algn="ctr" defTabSz="685800">
                <a:spcBef>
                  <a:spcPct val="50000"/>
                </a:spcBef>
                <a:defRPr/>
              </a:pPr>
              <a:r>
                <a:rPr lang="en-US" sz="1050" kern="0" dirty="0">
                  <a:solidFill>
                    <a:srgbClr val="164469"/>
                  </a:solidFill>
                  <a:latin typeface="Segoe UI"/>
                </a:rPr>
                <a:t>Exam: $800</a:t>
              </a:r>
            </a:p>
          </p:txBody>
        </p:sp>
      </p:grpSp>
      <p:sp>
        <p:nvSpPr>
          <p:cNvPr id="16" name="Text Box 4">
            <a:extLst>
              <a:ext uri="{FF2B5EF4-FFF2-40B4-BE49-F238E27FC236}">
                <a16:creationId xmlns:a16="http://schemas.microsoft.com/office/drawing/2014/main" id="{4B3AE8B3-DDEE-4A28-8299-CF2614FD29CC}"/>
              </a:ext>
            </a:extLst>
          </p:cNvPr>
          <p:cNvSpPr txBox="1">
            <a:spLocks noChangeArrowheads="1"/>
          </p:cNvSpPr>
          <p:nvPr/>
        </p:nvSpPr>
        <p:spPr bwMode="auto">
          <a:xfrm>
            <a:off x="4242389" y="2264501"/>
            <a:ext cx="1028700" cy="260168"/>
          </a:xfrm>
          <a:prstGeom prst="rect">
            <a:avLst/>
          </a:prstGeom>
          <a:solidFill>
            <a:srgbClr val="D9D9D6"/>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srgbClr val="002060"/>
                </a:solidFill>
                <a:latin typeface="Segoe UI"/>
              </a:rPr>
              <a:t>Year 3</a:t>
            </a:r>
          </a:p>
        </p:txBody>
      </p:sp>
      <p:sp>
        <p:nvSpPr>
          <p:cNvPr id="35" name="Line 14">
            <a:extLst>
              <a:ext uri="{FF2B5EF4-FFF2-40B4-BE49-F238E27FC236}">
                <a16:creationId xmlns:a16="http://schemas.microsoft.com/office/drawing/2014/main" id="{06122D1D-5512-4BD4-AE18-109EDB397EA8}"/>
              </a:ext>
              <a:ext uri="{C183D7F6-B498-43B3-948B-1728B52AA6E4}">
                <adec:decorative xmlns:adec="http://schemas.microsoft.com/office/drawing/2017/decorative" val="1"/>
              </a:ext>
            </a:extLst>
          </p:cNvPr>
          <p:cNvSpPr>
            <a:spLocks noChangeShapeType="1"/>
          </p:cNvSpPr>
          <p:nvPr/>
        </p:nvSpPr>
        <p:spPr bwMode="auto">
          <a:xfrm>
            <a:off x="4781185" y="2524670"/>
            <a:ext cx="0" cy="379624"/>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10" name="Text Box 4">
            <a:extLst>
              <a:ext uri="{FF2B5EF4-FFF2-40B4-BE49-F238E27FC236}">
                <a16:creationId xmlns:a16="http://schemas.microsoft.com/office/drawing/2014/main" id="{FF826625-594A-4828-9B71-9B9217E1343F}"/>
              </a:ext>
            </a:extLst>
          </p:cNvPr>
          <p:cNvSpPr txBox="1">
            <a:spLocks noChangeArrowheads="1"/>
          </p:cNvSpPr>
          <p:nvPr/>
        </p:nvSpPr>
        <p:spPr bwMode="auto">
          <a:xfrm>
            <a:off x="4249848" y="2891575"/>
            <a:ext cx="1025414" cy="421751"/>
          </a:xfrm>
          <a:prstGeom prst="rect">
            <a:avLst/>
          </a:prstGeom>
          <a:solidFill>
            <a:srgbClr val="00853E"/>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prstClr val="white"/>
                </a:solidFill>
                <a:latin typeface="Segoe UI"/>
              </a:rPr>
              <a:t>Patent Issued                </a:t>
            </a:r>
          </a:p>
        </p:txBody>
      </p:sp>
      <p:sp>
        <p:nvSpPr>
          <p:cNvPr id="12" name="Line 17">
            <a:extLst>
              <a:ext uri="{FF2B5EF4-FFF2-40B4-BE49-F238E27FC236}">
                <a16:creationId xmlns:a16="http://schemas.microsoft.com/office/drawing/2014/main" id="{72B62C4B-8A0D-4A0E-972B-B0AA1F9A2049}"/>
              </a:ext>
              <a:ext uri="{C183D7F6-B498-43B3-948B-1728B52AA6E4}">
                <adec:decorative xmlns:adec="http://schemas.microsoft.com/office/drawing/2017/decorative" val="1"/>
              </a:ext>
            </a:extLst>
          </p:cNvPr>
          <p:cNvSpPr>
            <a:spLocks noChangeShapeType="1"/>
          </p:cNvSpPr>
          <p:nvPr/>
        </p:nvSpPr>
        <p:spPr bwMode="auto">
          <a:xfrm>
            <a:off x="4781185" y="3339063"/>
            <a:ext cx="0" cy="412802"/>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11" name="Text Box 15">
            <a:extLst>
              <a:ext uri="{FF2B5EF4-FFF2-40B4-BE49-F238E27FC236}">
                <a16:creationId xmlns:a16="http://schemas.microsoft.com/office/drawing/2014/main" id="{7F6BC38F-B0CC-4D4C-994D-570F982594DA}"/>
              </a:ext>
            </a:extLst>
          </p:cNvPr>
          <p:cNvSpPr txBox="1">
            <a:spLocks noChangeArrowheads="1"/>
          </p:cNvSpPr>
          <p:nvPr/>
        </p:nvSpPr>
        <p:spPr bwMode="auto">
          <a:xfrm>
            <a:off x="4284623" y="3756227"/>
            <a:ext cx="1012596" cy="260168"/>
          </a:xfrm>
          <a:prstGeom prst="rect">
            <a:avLst/>
          </a:prstGeom>
          <a:solidFill>
            <a:srgbClr val="D9D9D6"/>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kern="0" dirty="0">
                <a:solidFill>
                  <a:srgbClr val="164469"/>
                </a:solidFill>
                <a:latin typeface="Segoe UI"/>
              </a:rPr>
              <a:t>Issue: $1,200</a:t>
            </a:r>
          </a:p>
        </p:txBody>
      </p:sp>
      <p:cxnSp>
        <p:nvCxnSpPr>
          <p:cNvPr id="25" name="Straight Arrow Connector 24">
            <a:extLst>
              <a:ext uri="{FF2B5EF4-FFF2-40B4-BE49-F238E27FC236}">
                <a16:creationId xmlns:a16="http://schemas.microsoft.com/office/drawing/2014/main" id="{58BB5ACA-03B6-4CBF-93D6-FFC927D042A4}"/>
              </a:ext>
              <a:ext uri="{C183D7F6-B498-43B3-948B-1728B52AA6E4}">
                <adec:decorative xmlns:adec="http://schemas.microsoft.com/office/drawing/2017/decorative" val="1"/>
              </a:ext>
            </a:extLst>
          </p:cNvPr>
          <p:cNvCxnSpPr/>
          <p:nvPr/>
        </p:nvCxnSpPr>
        <p:spPr bwMode="auto">
          <a:xfrm>
            <a:off x="5185308" y="2396489"/>
            <a:ext cx="263840" cy="0"/>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4">
            <a:extLst>
              <a:ext uri="{FF2B5EF4-FFF2-40B4-BE49-F238E27FC236}">
                <a16:creationId xmlns:a16="http://schemas.microsoft.com/office/drawing/2014/main" id="{F3F6FB0D-5229-4360-B35D-D03BB18EBE41}"/>
              </a:ext>
            </a:extLst>
          </p:cNvPr>
          <p:cNvSpPr txBox="1">
            <a:spLocks noChangeArrowheads="1"/>
          </p:cNvSpPr>
          <p:nvPr/>
        </p:nvSpPr>
        <p:spPr bwMode="auto">
          <a:xfrm>
            <a:off x="5455603" y="2266404"/>
            <a:ext cx="1039860" cy="260168"/>
          </a:xfrm>
          <a:prstGeom prst="rect">
            <a:avLst/>
          </a:prstGeom>
          <a:solidFill>
            <a:srgbClr val="D9D9D6"/>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srgbClr val="002060"/>
                </a:solidFill>
                <a:latin typeface="Segoe UI"/>
              </a:rPr>
              <a:t>Year 7</a:t>
            </a:r>
          </a:p>
        </p:txBody>
      </p:sp>
      <p:sp>
        <p:nvSpPr>
          <p:cNvPr id="36" name="Line 14">
            <a:extLst>
              <a:ext uri="{FF2B5EF4-FFF2-40B4-BE49-F238E27FC236}">
                <a16:creationId xmlns:a16="http://schemas.microsoft.com/office/drawing/2014/main" id="{5124F338-64F3-4A55-BF11-C0A3171889B7}"/>
              </a:ext>
              <a:ext uri="{C183D7F6-B498-43B3-948B-1728B52AA6E4}">
                <adec:decorative xmlns:adec="http://schemas.microsoft.com/office/drawing/2017/decorative" val="1"/>
              </a:ext>
            </a:extLst>
          </p:cNvPr>
          <p:cNvSpPr>
            <a:spLocks noChangeShapeType="1"/>
          </p:cNvSpPr>
          <p:nvPr/>
        </p:nvSpPr>
        <p:spPr bwMode="auto">
          <a:xfrm>
            <a:off x="5996356" y="2510143"/>
            <a:ext cx="0" cy="378533"/>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21" name="Text Box 4">
            <a:extLst>
              <a:ext uri="{FF2B5EF4-FFF2-40B4-BE49-F238E27FC236}">
                <a16:creationId xmlns:a16="http://schemas.microsoft.com/office/drawing/2014/main" id="{FF2FEB95-ACF3-4290-8939-A63DBC482707}"/>
              </a:ext>
            </a:extLst>
          </p:cNvPr>
          <p:cNvSpPr txBox="1">
            <a:spLocks noChangeArrowheads="1"/>
          </p:cNvSpPr>
          <p:nvPr/>
        </p:nvSpPr>
        <p:spPr bwMode="auto">
          <a:xfrm>
            <a:off x="5433663" y="2889874"/>
            <a:ext cx="1039861" cy="421751"/>
          </a:xfrm>
          <a:prstGeom prst="rect">
            <a:avLst/>
          </a:prstGeom>
          <a:solidFill>
            <a:srgbClr val="00853E"/>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prstClr val="white"/>
                </a:solidFill>
                <a:latin typeface="Segoe UI"/>
              </a:rPr>
              <a:t>1</a:t>
            </a:r>
            <a:r>
              <a:rPr lang="en-US" sz="1050" b="1" kern="0" baseline="30000" dirty="0">
                <a:solidFill>
                  <a:prstClr val="white"/>
                </a:solidFill>
                <a:latin typeface="Segoe UI"/>
              </a:rPr>
              <a:t>st</a:t>
            </a:r>
            <a:r>
              <a:rPr lang="en-US" sz="1050" b="1" kern="0" dirty="0">
                <a:solidFill>
                  <a:prstClr val="white"/>
                </a:solidFill>
                <a:latin typeface="Segoe UI"/>
              </a:rPr>
              <a:t> Stage Maintenance</a:t>
            </a:r>
          </a:p>
        </p:txBody>
      </p:sp>
      <p:sp>
        <p:nvSpPr>
          <p:cNvPr id="30" name="Line 17">
            <a:extLst>
              <a:ext uri="{FF2B5EF4-FFF2-40B4-BE49-F238E27FC236}">
                <a16:creationId xmlns:a16="http://schemas.microsoft.com/office/drawing/2014/main" id="{15EC48EA-77EE-4FED-82F0-22A732D0DC04}"/>
              </a:ext>
              <a:ext uri="{C183D7F6-B498-43B3-948B-1728B52AA6E4}">
                <adec:decorative xmlns:adec="http://schemas.microsoft.com/office/drawing/2017/decorative" val="1"/>
              </a:ext>
            </a:extLst>
          </p:cNvPr>
          <p:cNvSpPr>
            <a:spLocks noChangeShapeType="1"/>
          </p:cNvSpPr>
          <p:nvPr/>
        </p:nvSpPr>
        <p:spPr bwMode="auto">
          <a:xfrm>
            <a:off x="5995140" y="3313327"/>
            <a:ext cx="1684" cy="438539"/>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29" name="Text Box 15">
            <a:extLst>
              <a:ext uri="{FF2B5EF4-FFF2-40B4-BE49-F238E27FC236}">
                <a16:creationId xmlns:a16="http://schemas.microsoft.com/office/drawing/2014/main" id="{94FBDEF5-B70C-438C-B1F3-8931424495D2}"/>
              </a:ext>
            </a:extLst>
          </p:cNvPr>
          <p:cNvSpPr txBox="1">
            <a:spLocks noChangeArrowheads="1"/>
          </p:cNvSpPr>
          <p:nvPr/>
        </p:nvSpPr>
        <p:spPr bwMode="auto">
          <a:xfrm>
            <a:off x="5439547" y="3757185"/>
            <a:ext cx="1044773" cy="421751"/>
          </a:xfrm>
          <a:prstGeom prst="rect">
            <a:avLst/>
          </a:prstGeom>
          <a:solidFill>
            <a:srgbClr val="D9D9D6"/>
          </a:solidFill>
          <a:ln w="6350"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41" tIns="48816" rIns="96441" bIns="48816">
            <a:spAutoFit/>
          </a:bodyPr>
          <a:lstStyle/>
          <a:p>
            <a:pPr algn="ctr" defTabSz="685800">
              <a:spcBef>
                <a:spcPct val="50000"/>
              </a:spcBef>
              <a:defRPr/>
            </a:pPr>
            <a:r>
              <a:rPr lang="en-US" sz="1050" kern="0" dirty="0">
                <a:solidFill>
                  <a:srgbClr val="164469"/>
                </a:solidFill>
                <a:latin typeface="Segoe UI"/>
              </a:rPr>
              <a:t>1</a:t>
            </a:r>
            <a:r>
              <a:rPr lang="en-US" sz="1050" kern="0" baseline="30000" dirty="0">
                <a:solidFill>
                  <a:srgbClr val="164469"/>
                </a:solidFill>
                <a:latin typeface="Segoe UI"/>
              </a:rPr>
              <a:t>st</a:t>
            </a:r>
            <a:r>
              <a:rPr lang="en-US" sz="1050" kern="0" dirty="0">
                <a:solidFill>
                  <a:srgbClr val="164469"/>
                </a:solidFill>
                <a:latin typeface="Segoe UI"/>
              </a:rPr>
              <a:t> Stage: $2,000</a:t>
            </a:r>
          </a:p>
        </p:txBody>
      </p:sp>
      <p:cxnSp>
        <p:nvCxnSpPr>
          <p:cNvPr id="40" name="Straight Arrow Connector 39">
            <a:extLst>
              <a:ext uri="{FF2B5EF4-FFF2-40B4-BE49-F238E27FC236}">
                <a16:creationId xmlns:a16="http://schemas.microsoft.com/office/drawing/2014/main" id="{B69F74BE-3746-4616-B001-50DAD1DC2FD9}"/>
              </a:ext>
              <a:ext uri="{C183D7F6-B498-43B3-948B-1728B52AA6E4}">
                <adec:decorative xmlns:adec="http://schemas.microsoft.com/office/drawing/2017/decorative" val="1"/>
              </a:ext>
            </a:extLst>
          </p:cNvPr>
          <p:cNvCxnSpPr>
            <a:stCxn id="17" idx="3"/>
            <a:endCxn id="18" idx="1"/>
          </p:cNvCxnSpPr>
          <p:nvPr/>
        </p:nvCxnSpPr>
        <p:spPr bwMode="auto">
          <a:xfrm flipV="1">
            <a:off x="6495463" y="2393692"/>
            <a:ext cx="139398" cy="2796"/>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4">
            <a:extLst>
              <a:ext uri="{FF2B5EF4-FFF2-40B4-BE49-F238E27FC236}">
                <a16:creationId xmlns:a16="http://schemas.microsoft.com/office/drawing/2014/main" id="{B14118DC-9204-4523-8032-809A41CB0C62}"/>
              </a:ext>
            </a:extLst>
          </p:cNvPr>
          <p:cNvSpPr txBox="1">
            <a:spLocks noChangeArrowheads="1"/>
          </p:cNvSpPr>
          <p:nvPr/>
        </p:nvSpPr>
        <p:spPr bwMode="auto">
          <a:xfrm>
            <a:off x="6634861" y="2263608"/>
            <a:ext cx="1034360" cy="260168"/>
          </a:xfrm>
          <a:prstGeom prst="rect">
            <a:avLst/>
          </a:prstGeom>
          <a:solidFill>
            <a:srgbClr val="D9D9D6"/>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srgbClr val="002060"/>
                </a:solidFill>
                <a:latin typeface="Segoe UI"/>
              </a:rPr>
              <a:t>Year 11</a:t>
            </a:r>
          </a:p>
        </p:txBody>
      </p:sp>
      <p:sp>
        <p:nvSpPr>
          <p:cNvPr id="37" name="Line 14">
            <a:extLst>
              <a:ext uri="{FF2B5EF4-FFF2-40B4-BE49-F238E27FC236}">
                <a16:creationId xmlns:a16="http://schemas.microsoft.com/office/drawing/2014/main" id="{CDBFD6B7-57DD-4E61-964D-A6920179C83B}"/>
              </a:ext>
              <a:ext uri="{C183D7F6-B498-43B3-948B-1728B52AA6E4}">
                <adec:decorative xmlns:adec="http://schemas.microsoft.com/office/drawing/2017/decorative" val="1"/>
              </a:ext>
            </a:extLst>
          </p:cNvPr>
          <p:cNvSpPr>
            <a:spLocks noChangeShapeType="1"/>
          </p:cNvSpPr>
          <p:nvPr/>
        </p:nvSpPr>
        <p:spPr bwMode="auto">
          <a:xfrm>
            <a:off x="7161369" y="2524670"/>
            <a:ext cx="0" cy="369922"/>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22" name="Text Box 4">
            <a:extLst>
              <a:ext uri="{FF2B5EF4-FFF2-40B4-BE49-F238E27FC236}">
                <a16:creationId xmlns:a16="http://schemas.microsoft.com/office/drawing/2014/main" id="{0DCAEAAF-1A97-4259-8C03-A7B424DC4D0D}"/>
              </a:ext>
            </a:extLst>
          </p:cNvPr>
          <p:cNvSpPr txBox="1">
            <a:spLocks noChangeArrowheads="1"/>
          </p:cNvSpPr>
          <p:nvPr/>
        </p:nvSpPr>
        <p:spPr bwMode="auto">
          <a:xfrm>
            <a:off x="6630560" y="2889874"/>
            <a:ext cx="1034359" cy="421751"/>
          </a:xfrm>
          <a:prstGeom prst="rect">
            <a:avLst/>
          </a:prstGeom>
          <a:solidFill>
            <a:srgbClr val="00853E"/>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prstClr val="white"/>
                </a:solidFill>
                <a:latin typeface="Segoe UI"/>
              </a:rPr>
              <a:t>2</a:t>
            </a:r>
            <a:r>
              <a:rPr lang="en-US" sz="1050" b="1" kern="0" baseline="30000" dirty="0">
                <a:solidFill>
                  <a:prstClr val="white"/>
                </a:solidFill>
                <a:latin typeface="Segoe UI"/>
              </a:rPr>
              <a:t>nd</a:t>
            </a:r>
            <a:r>
              <a:rPr lang="en-US" sz="1050" b="1" kern="0" dirty="0">
                <a:solidFill>
                  <a:prstClr val="white"/>
                </a:solidFill>
                <a:latin typeface="Segoe UI"/>
              </a:rPr>
              <a:t> Stage Maintenance</a:t>
            </a:r>
          </a:p>
        </p:txBody>
      </p:sp>
      <p:sp>
        <p:nvSpPr>
          <p:cNvPr id="33" name="Line 17">
            <a:extLst>
              <a:ext uri="{FF2B5EF4-FFF2-40B4-BE49-F238E27FC236}">
                <a16:creationId xmlns:a16="http://schemas.microsoft.com/office/drawing/2014/main" id="{B5C6EECD-8DC6-4696-B80E-0B43829E3A38}"/>
              </a:ext>
              <a:ext uri="{C183D7F6-B498-43B3-948B-1728B52AA6E4}">
                <adec:decorative xmlns:adec="http://schemas.microsoft.com/office/drawing/2017/decorative" val="1"/>
              </a:ext>
            </a:extLst>
          </p:cNvPr>
          <p:cNvSpPr>
            <a:spLocks noChangeShapeType="1"/>
          </p:cNvSpPr>
          <p:nvPr/>
        </p:nvSpPr>
        <p:spPr bwMode="auto">
          <a:xfrm flipH="1">
            <a:off x="7143435" y="3339064"/>
            <a:ext cx="0" cy="406889"/>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31" name="Text Box 15">
            <a:extLst>
              <a:ext uri="{FF2B5EF4-FFF2-40B4-BE49-F238E27FC236}">
                <a16:creationId xmlns:a16="http://schemas.microsoft.com/office/drawing/2014/main" id="{E9BAAF1E-7559-4C3A-A44A-C05F90BE4361}"/>
              </a:ext>
            </a:extLst>
          </p:cNvPr>
          <p:cNvSpPr txBox="1">
            <a:spLocks noChangeArrowheads="1"/>
          </p:cNvSpPr>
          <p:nvPr/>
        </p:nvSpPr>
        <p:spPr bwMode="auto">
          <a:xfrm>
            <a:off x="6644189" y="3745951"/>
            <a:ext cx="1034360" cy="421751"/>
          </a:xfrm>
          <a:prstGeom prst="rect">
            <a:avLst/>
          </a:prstGeom>
          <a:solidFill>
            <a:srgbClr val="D9D9D6"/>
          </a:solidFill>
          <a:ln w="6350"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41" tIns="48816" rIns="96441" bIns="48816">
            <a:spAutoFit/>
          </a:bodyPr>
          <a:lstStyle/>
          <a:p>
            <a:pPr algn="ctr" defTabSz="685800">
              <a:spcBef>
                <a:spcPct val="50000"/>
              </a:spcBef>
              <a:defRPr/>
            </a:pPr>
            <a:r>
              <a:rPr lang="en-US" sz="1050" kern="0" dirty="0">
                <a:solidFill>
                  <a:srgbClr val="164469"/>
                </a:solidFill>
                <a:latin typeface="Segoe UI"/>
              </a:rPr>
              <a:t>2</a:t>
            </a:r>
            <a:r>
              <a:rPr lang="en-US" sz="1050" kern="0" baseline="30000" dirty="0">
                <a:solidFill>
                  <a:srgbClr val="164469"/>
                </a:solidFill>
                <a:latin typeface="Segoe UI"/>
              </a:rPr>
              <a:t>nd</a:t>
            </a:r>
            <a:r>
              <a:rPr lang="en-US" sz="1050" kern="0" dirty="0">
                <a:solidFill>
                  <a:srgbClr val="164469"/>
                </a:solidFill>
                <a:latin typeface="Segoe UI"/>
              </a:rPr>
              <a:t> Stage: $3,760</a:t>
            </a:r>
          </a:p>
        </p:txBody>
      </p:sp>
      <p:cxnSp>
        <p:nvCxnSpPr>
          <p:cNvPr id="26" name="Straight Arrow Connector 25">
            <a:extLst>
              <a:ext uri="{FF2B5EF4-FFF2-40B4-BE49-F238E27FC236}">
                <a16:creationId xmlns:a16="http://schemas.microsoft.com/office/drawing/2014/main" id="{41A9E50D-74A0-4A34-B65E-FB1AF7CE3ABA}"/>
              </a:ext>
              <a:ext uri="{C183D7F6-B498-43B3-948B-1728B52AA6E4}">
                <adec:decorative xmlns:adec="http://schemas.microsoft.com/office/drawing/2017/decorative" val="1"/>
              </a:ext>
            </a:extLst>
          </p:cNvPr>
          <p:cNvCxnSpPr/>
          <p:nvPr/>
        </p:nvCxnSpPr>
        <p:spPr bwMode="auto">
          <a:xfrm>
            <a:off x="7598249" y="2390669"/>
            <a:ext cx="231699" cy="3834"/>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4">
            <a:extLst>
              <a:ext uri="{FF2B5EF4-FFF2-40B4-BE49-F238E27FC236}">
                <a16:creationId xmlns:a16="http://schemas.microsoft.com/office/drawing/2014/main" id="{B6710DC8-7987-44B2-ADB2-705D5EF192B8}"/>
              </a:ext>
            </a:extLst>
          </p:cNvPr>
          <p:cNvSpPr txBox="1">
            <a:spLocks noChangeArrowheads="1"/>
          </p:cNvSpPr>
          <p:nvPr/>
        </p:nvSpPr>
        <p:spPr bwMode="auto">
          <a:xfrm>
            <a:off x="7837943" y="2257231"/>
            <a:ext cx="1028700" cy="260168"/>
          </a:xfrm>
          <a:prstGeom prst="rect">
            <a:avLst/>
          </a:prstGeom>
          <a:solidFill>
            <a:srgbClr val="D9D9D6"/>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srgbClr val="002060"/>
                </a:solidFill>
                <a:latin typeface="Segoe UI"/>
              </a:rPr>
              <a:t>Year 15</a:t>
            </a:r>
          </a:p>
        </p:txBody>
      </p:sp>
      <p:sp>
        <p:nvSpPr>
          <p:cNvPr id="38" name="Line 14">
            <a:extLst>
              <a:ext uri="{FF2B5EF4-FFF2-40B4-BE49-F238E27FC236}">
                <a16:creationId xmlns:a16="http://schemas.microsoft.com/office/drawing/2014/main" id="{3AC32AAF-FDA6-4EC7-A486-7E8DE5F25F78}"/>
              </a:ext>
              <a:ext uri="{C183D7F6-B498-43B3-948B-1728B52AA6E4}">
                <adec:decorative xmlns:adec="http://schemas.microsoft.com/office/drawing/2017/decorative" val="1"/>
              </a:ext>
            </a:extLst>
          </p:cNvPr>
          <p:cNvSpPr>
            <a:spLocks noChangeShapeType="1"/>
          </p:cNvSpPr>
          <p:nvPr/>
        </p:nvSpPr>
        <p:spPr bwMode="auto">
          <a:xfrm>
            <a:off x="8350025" y="2516929"/>
            <a:ext cx="0" cy="377663"/>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23" name="Text Box 4">
            <a:extLst>
              <a:ext uri="{FF2B5EF4-FFF2-40B4-BE49-F238E27FC236}">
                <a16:creationId xmlns:a16="http://schemas.microsoft.com/office/drawing/2014/main" id="{420A3B2A-81A3-499B-8796-52AAD19D9F72}"/>
              </a:ext>
            </a:extLst>
          </p:cNvPr>
          <p:cNvSpPr txBox="1">
            <a:spLocks noChangeArrowheads="1"/>
          </p:cNvSpPr>
          <p:nvPr/>
        </p:nvSpPr>
        <p:spPr bwMode="auto">
          <a:xfrm>
            <a:off x="7822286" y="2894592"/>
            <a:ext cx="1028700" cy="421751"/>
          </a:xfrm>
          <a:prstGeom prst="rect">
            <a:avLst/>
          </a:prstGeom>
          <a:solidFill>
            <a:srgbClr val="00853E"/>
          </a:solidFill>
          <a:ln w="6350" algn="ctr">
            <a:solidFill>
              <a:sysClr val="windowText" lastClr="000000"/>
            </a:solidFill>
            <a:miter lim="800000"/>
            <a:headEnd/>
            <a:tailEnd/>
          </a:ln>
          <a:effectLst/>
          <a:extLst/>
        </p:spPr>
        <p:txBody>
          <a:bodyPr wrap="square" lIns="96441" tIns="48816" rIns="96441" bIns="48816">
            <a:spAutoFit/>
          </a:bodyPr>
          <a:lstStyle/>
          <a:p>
            <a:pPr algn="ctr" defTabSz="685800">
              <a:spcBef>
                <a:spcPct val="50000"/>
              </a:spcBef>
              <a:defRPr/>
            </a:pPr>
            <a:r>
              <a:rPr lang="en-US" sz="1050" b="1" kern="0" dirty="0">
                <a:solidFill>
                  <a:prstClr val="white"/>
                </a:solidFill>
                <a:latin typeface="Segoe UI"/>
              </a:rPr>
              <a:t>3</a:t>
            </a:r>
            <a:r>
              <a:rPr lang="en-US" sz="1050" b="1" kern="0" baseline="30000" dirty="0">
                <a:solidFill>
                  <a:prstClr val="white"/>
                </a:solidFill>
                <a:latin typeface="Segoe UI"/>
              </a:rPr>
              <a:t>rd</a:t>
            </a:r>
            <a:r>
              <a:rPr lang="en-US" sz="1050" b="1" kern="0" dirty="0">
                <a:solidFill>
                  <a:prstClr val="white"/>
                </a:solidFill>
                <a:latin typeface="Segoe UI"/>
              </a:rPr>
              <a:t> Stage Maintenance</a:t>
            </a:r>
          </a:p>
        </p:txBody>
      </p:sp>
      <p:sp>
        <p:nvSpPr>
          <p:cNvPr id="34" name="Line 17">
            <a:extLst>
              <a:ext uri="{FF2B5EF4-FFF2-40B4-BE49-F238E27FC236}">
                <a16:creationId xmlns:a16="http://schemas.microsoft.com/office/drawing/2014/main" id="{01247537-A155-4968-B362-62B675B69A2A}"/>
              </a:ext>
              <a:ext uri="{C183D7F6-B498-43B3-948B-1728B52AA6E4}">
                <adec:decorative xmlns:adec="http://schemas.microsoft.com/office/drawing/2017/decorative" val="1"/>
              </a:ext>
            </a:extLst>
          </p:cNvPr>
          <p:cNvSpPr>
            <a:spLocks noChangeShapeType="1"/>
          </p:cNvSpPr>
          <p:nvPr/>
        </p:nvSpPr>
        <p:spPr bwMode="auto">
          <a:xfrm>
            <a:off x="8344119" y="3309198"/>
            <a:ext cx="0" cy="450529"/>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sp>
        <p:nvSpPr>
          <p:cNvPr id="32" name="Text Box 15">
            <a:extLst>
              <a:ext uri="{FF2B5EF4-FFF2-40B4-BE49-F238E27FC236}">
                <a16:creationId xmlns:a16="http://schemas.microsoft.com/office/drawing/2014/main" id="{A4131170-E31A-4C13-8F47-AB77D2141315}"/>
              </a:ext>
            </a:extLst>
          </p:cNvPr>
          <p:cNvSpPr txBox="1">
            <a:spLocks noChangeArrowheads="1"/>
          </p:cNvSpPr>
          <p:nvPr/>
        </p:nvSpPr>
        <p:spPr bwMode="auto">
          <a:xfrm>
            <a:off x="7811565" y="3757185"/>
            <a:ext cx="1028700" cy="421751"/>
          </a:xfrm>
          <a:prstGeom prst="rect">
            <a:avLst/>
          </a:prstGeom>
          <a:solidFill>
            <a:srgbClr val="D9D9D6"/>
          </a:solidFill>
          <a:ln w="6350"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441" tIns="48816" rIns="96441" bIns="48816">
            <a:spAutoFit/>
          </a:bodyPr>
          <a:lstStyle/>
          <a:p>
            <a:pPr algn="ctr" defTabSz="685800">
              <a:spcBef>
                <a:spcPct val="50000"/>
              </a:spcBef>
              <a:defRPr/>
            </a:pPr>
            <a:r>
              <a:rPr lang="en-US" sz="1050" kern="0" dirty="0">
                <a:solidFill>
                  <a:srgbClr val="164469"/>
                </a:solidFill>
                <a:latin typeface="Segoe UI"/>
              </a:rPr>
              <a:t>3</a:t>
            </a:r>
            <a:r>
              <a:rPr lang="en-US" sz="1050" kern="0" baseline="30000" dirty="0">
                <a:solidFill>
                  <a:srgbClr val="164469"/>
                </a:solidFill>
                <a:latin typeface="Segoe UI"/>
              </a:rPr>
              <a:t>rd</a:t>
            </a:r>
            <a:r>
              <a:rPr lang="en-US" sz="1050" kern="0" dirty="0">
                <a:solidFill>
                  <a:srgbClr val="164469"/>
                </a:solidFill>
                <a:latin typeface="Segoe UI"/>
              </a:rPr>
              <a:t> Stage: $7,700</a:t>
            </a:r>
          </a:p>
        </p:txBody>
      </p:sp>
      <p:cxnSp>
        <p:nvCxnSpPr>
          <p:cNvPr id="20" name="Straight Arrow Connector 19">
            <a:extLst>
              <a:ext uri="{FF2B5EF4-FFF2-40B4-BE49-F238E27FC236}">
                <a16:creationId xmlns:a16="http://schemas.microsoft.com/office/drawing/2014/main" id="{7B932535-0130-4855-A6DD-473B8DBC1E62}"/>
              </a:ext>
              <a:ext uri="{C183D7F6-B498-43B3-948B-1728B52AA6E4}">
                <adec:decorative xmlns:adec="http://schemas.microsoft.com/office/drawing/2017/decorative" val="1"/>
              </a:ext>
            </a:extLst>
          </p:cNvPr>
          <p:cNvCxnSpPr>
            <a:cxnSpLocks/>
            <a:stCxn id="14" idx="3"/>
            <a:endCxn id="16" idx="1"/>
          </p:cNvCxnSpPr>
          <p:nvPr/>
        </p:nvCxnSpPr>
        <p:spPr bwMode="auto">
          <a:xfrm>
            <a:off x="4091920" y="2388460"/>
            <a:ext cx="150469" cy="6125"/>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1C435DDC-0A93-4BA3-ABE2-1FB6F0EB3C0A}"/>
              </a:ext>
              <a:ext uri="{C183D7F6-B498-43B3-948B-1728B52AA6E4}">
                <adec:decorative xmlns:adec="http://schemas.microsoft.com/office/drawing/2017/decorative" val="1"/>
              </a:ext>
            </a:extLst>
          </p:cNvPr>
          <p:cNvCxnSpPr>
            <a:endCxn id="10" idx="1"/>
          </p:cNvCxnSpPr>
          <p:nvPr/>
        </p:nvCxnSpPr>
        <p:spPr bwMode="auto">
          <a:xfrm flipV="1">
            <a:off x="4009904" y="3102451"/>
            <a:ext cx="239944" cy="4163"/>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426CEEFF-3125-40D9-A9F4-3EB456FBCF4D}"/>
              </a:ext>
              <a:ext uri="{C183D7F6-B498-43B3-948B-1728B52AA6E4}">
                <adec:decorative xmlns:adec="http://schemas.microsoft.com/office/drawing/2017/decorative" val="1"/>
              </a:ext>
            </a:extLst>
          </p:cNvPr>
          <p:cNvCxnSpPr/>
          <p:nvPr/>
        </p:nvCxnSpPr>
        <p:spPr bwMode="auto">
          <a:xfrm flipV="1">
            <a:off x="5180397" y="3080188"/>
            <a:ext cx="268751" cy="1850"/>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7D6F8E22-4619-4899-AC18-D6DE7A73DA9D}"/>
              </a:ext>
              <a:ext uri="{C183D7F6-B498-43B3-948B-1728B52AA6E4}">
                <adec:decorative xmlns:adec="http://schemas.microsoft.com/office/drawing/2017/decorative" val="1"/>
              </a:ext>
            </a:extLst>
          </p:cNvPr>
          <p:cNvCxnSpPr/>
          <p:nvPr/>
        </p:nvCxnSpPr>
        <p:spPr bwMode="auto">
          <a:xfrm flipV="1">
            <a:off x="7589825" y="3089180"/>
            <a:ext cx="240123" cy="926"/>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C1150349-B0D3-4B28-A6FF-0E6DA6D52E22}"/>
              </a:ext>
              <a:ext uri="{C183D7F6-B498-43B3-948B-1728B52AA6E4}">
                <adec:decorative xmlns:adec="http://schemas.microsoft.com/office/drawing/2017/decorative" val="1"/>
              </a:ext>
            </a:extLst>
          </p:cNvPr>
          <p:cNvCxnSpPr>
            <a:cxnSpLocks/>
            <a:stCxn id="21" idx="3"/>
            <a:endCxn id="22" idx="1"/>
          </p:cNvCxnSpPr>
          <p:nvPr/>
        </p:nvCxnSpPr>
        <p:spPr bwMode="auto">
          <a:xfrm>
            <a:off x="6473524" y="3100750"/>
            <a:ext cx="157036" cy="0"/>
          </a:xfrm>
          <a:prstGeom prst="straightConnector1">
            <a:avLst/>
          </a:prstGeom>
          <a:solidFill>
            <a:srgbClr val="009CDE"/>
          </a:solidFill>
          <a:ln w="9525"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Line 14">
            <a:extLst>
              <a:ext uri="{FF2B5EF4-FFF2-40B4-BE49-F238E27FC236}">
                <a16:creationId xmlns:a16="http://schemas.microsoft.com/office/drawing/2014/main" id="{6681F92E-7187-4E36-ACB2-2B292DF7E8DF}"/>
              </a:ext>
              <a:ext uri="{C183D7F6-B498-43B3-948B-1728B52AA6E4}">
                <adec:decorative xmlns:adec="http://schemas.microsoft.com/office/drawing/2017/decorative" val="1"/>
              </a:ext>
            </a:extLst>
          </p:cNvPr>
          <p:cNvSpPr>
            <a:spLocks noChangeShapeType="1"/>
          </p:cNvSpPr>
          <p:nvPr/>
        </p:nvSpPr>
        <p:spPr bwMode="auto">
          <a:xfrm flipH="1">
            <a:off x="3566682" y="2516105"/>
            <a:ext cx="1" cy="379623"/>
          </a:xfrm>
          <a:prstGeom prst="line">
            <a:avLst/>
          </a:prstGeom>
          <a:noFill/>
          <a:ln w="6350">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41" tIns="48816" rIns="96441" bIns="48816" anchor="ctr"/>
          <a:lstStyle/>
          <a:p>
            <a:pPr defTabSz="685800">
              <a:defRPr/>
            </a:pPr>
            <a:endParaRPr lang="en-US" sz="1050" kern="0" dirty="0">
              <a:solidFill>
                <a:srgbClr val="000000"/>
              </a:solidFill>
              <a:latin typeface="Segoe UI"/>
            </a:endParaRPr>
          </a:p>
        </p:txBody>
      </p:sp>
      <p:cxnSp>
        <p:nvCxnSpPr>
          <p:cNvPr id="56" name="Straight Connector 55">
            <a:extLst>
              <a:ext uri="{FF2B5EF4-FFF2-40B4-BE49-F238E27FC236}">
                <a16:creationId xmlns:a16="http://schemas.microsoft.com/office/drawing/2014/main" id="{13CFAE5C-43F0-4758-8B61-603D35DFF359}"/>
              </a:ext>
              <a:ext uri="{C183D7F6-B498-43B3-948B-1728B52AA6E4}">
                <adec:decorative xmlns:adec="http://schemas.microsoft.com/office/drawing/2017/decorative" val="1"/>
              </a:ext>
            </a:extLst>
          </p:cNvPr>
          <p:cNvCxnSpPr/>
          <p:nvPr/>
        </p:nvCxnSpPr>
        <p:spPr>
          <a:xfrm>
            <a:off x="2966697" y="1818017"/>
            <a:ext cx="0" cy="34747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DE1D0D-B816-47E7-B420-34DAC37B411D}"/>
              </a:ext>
            </a:extLst>
          </p:cNvPr>
          <p:cNvSpPr txBox="1"/>
          <p:nvPr/>
        </p:nvSpPr>
        <p:spPr>
          <a:xfrm>
            <a:off x="3038780" y="4747877"/>
            <a:ext cx="5718722" cy="346249"/>
          </a:xfrm>
          <a:prstGeom prst="rect">
            <a:avLst/>
          </a:prstGeom>
          <a:noFill/>
        </p:spPr>
        <p:txBody>
          <a:bodyPr wrap="square" rtlCol="0">
            <a:spAutoFit/>
          </a:bodyPr>
          <a:lstStyle/>
          <a:p>
            <a:pPr marL="85725" indent="-85725" defTabSz="342900"/>
            <a:r>
              <a:rPr lang="en-US" sz="825" dirty="0">
                <a:solidFill>
                  <a:prstClr val="black"/>
                </a:solidFill>
                <a:latin typeface="Segoe UI"/>
              </a:rPr>
              <a:t>* This is a simplified view of a patent’s lifecycle from filing through maintenance with timing based on total pendency of 25.9 months</a:t>
            </a:r>
            <a:r>
              <a:rPr lang="en-US" sz="675" dirty="0">
                <a:solidFill>
                  <a:prstClr val="black"/>
                </a:solidFill>
                <a:latin typeface="Segoe UI"/>
              </a:rPr>
              <a:t>.  </a:t>
            </a:r>
            <a:r>
              <a:rPr lang="en-US" sz="825" dirty="0">
                <a:solidFill>
                  <a:prstClr val="black"/>
                </a:solidFill>
                <a:latin typeface="Segoe UI"/>
              </a:rPr>
              <a:t>All fee amounts listed are the current undiscounted (i.e., do not reflect small or micro entity discounts).</a:t>
            </a:r>
          </a:p>
        </p:txBody>
      </p:sp>
    </p:spTree>
    <p:extLst>
      <p:ext uri="{BB962C8B-B14F-4D97-AF65-F5344CB8AC3E}">
        <p14:creationId xmlns:p14="http://schemas.microsoft.com/office/powerpoint/2010/main" val="161353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9FB1F-F26B-4F4D-910C-C96997DF55A9}"/>
              </a:ext>
            </a:extLst>
          </p:cNvPr>
          <p:cNvSpPr>
            <a:spLocks noGrp="1"/>
          </p:cNvSpPr>
          <p:nvPr>
            <p:ph type="subTitle" idx="1"/>
          </p:nvPr>
        </p:nvSpPr>
        <p:spPr/>
        <p:txBody>
          <a:bodyPr>
            <a:normAutofit/>
          </a:bodyPr>
          <a:lstStyle/>
          <a:p>
            <a:r>
              <a:rPr lang="en-US" sz="1800" dirty="0"/>
              <a:t>May 2023</a:t>
            </a:r>
          </a:p>
        </p:txBody>
      </p:sp>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Autofit/>
          </a:bodyPr>
          <a:lstStyle/>
          <a:p>
            <a:r>
              <a:rPr lang="en-US" sz="4400" dirty="0"/>
              <a:t>Patent Fee Proposal</a:t>
            </a:r>
            <a:br>
              <a:rPr lang="en-US" sz="2800" dirty="0"/>
            </a:br>
            <a:r>
              <a:rPr lang="en-US" sz="2800" dirty="0"/>
              <a:t>Background Information</a:t>
            </a:r>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1">
            <a:extLst>
              <a:ext uri="{FF2B5EF4-FFF2-40B4-BE49-F238E27FC236}">
                <a16:creationId xmlns:a16="http://schemas.microsoft.com/office/drawing/2014/main" id="{1F7ECB09-2FEC-4984-A9BC-93EBBC13AE2A}"/>
              </a:ext>
            </a:extLst>
          </p:cNvPr>
          <p:cNvSpPr>
            <a:spLocks noGrp="1"/>
          </p:cNvSpPr>
          <p:nvPr>
            <p:ph type="sldNum" sz="quarter" idx="10"/>
          </p:nvPr>
        </p:nvSpPr>
        <p:spPr/>
        <p:txBody>
          <a:bodyPr/>
          <a:lstStyle/>
          <a:p>
            <a:pPr defTabSz="342900"/>
            <a:fld id="{1D648693-0942-45E9-83AE-76FC568F9452}" type="slidenum">
              <a:rPr lang="en-US">
                <a:solidFill>
                  <a:prstClr val="black"/>
                </a:solidFill>
                <a:latin typeface="Segoe UI"/>
              </a:rPr>
              <a:pPr defTabSz="342900"/>
              <a:t>20</a:t>
            </a:fld>
            <a:endParaRPr lang="en-US" dirty="0">
              <a:solidFill>
                <a:prstClr val="black"/>
              </a:solidFill>
              <a:latin typeface="Segoe UI"/>
            </a:endParaRPr>
          </a:p>
        </p:txBody>
      </p:sp>
      <p:sp>
        <p:nvSpPr>
          <p:cNvPr id="5" name="Title 4">
            <a:extLst>
              <a:ext uri="{FF2B5EF4-FFF2-40B4-BE49-F238E27FC236}">
                <a16:creationId xmlns:a16="http://schemas.microsoft.com/office/drawing/2014/main" id="{674198B3-B9CC-4F0D-A7E4-3A45D666BF3C}"/>
              </a:ext>
            </a:extLst>
          </p:cNvPr>
          <p:cNvSpPr>
            <a:spLocks noGrp="1"/>
          </p:cNvSpPr>
          <p:nvPr>
            <p:ph type="title"/>
          </p:nvPr>
        </p:nvSpPr>
        <p:spPr/>
        <p:txBody>
          <a:bodyPr>
            <a:normAutofit fontScale="90000"/>
          </a:bodyPr>
          <a:lstStyle/>
          <a:p>
            <a:r>
              <a:rPr lang="en-US" sz="3100" dirty="0"/>
              <a:t>Cost recovery throughout the basic utility patent lifecycle</a:t>
            </a:r>
            <a:endParaRPr lang="en-US" sz="2000" dirty="0"/>
          </a:p>
        </p:txBody>
      </p:sp>
      <p:graphicFrame>
        <p:nvGraphicFramePr>
          <p:cNvPr id="22" name="Chart 21" descr="A chart that shows for an undiscounted utility patent a stair step of cumulative costs and fees from patent filing, search, exam, issue, first, second, and third stage maintenance fees. The chart shows that costs are greater than fees through the first stage maintenance fee and then breaks even when the second stage maintenance fee is paid. After that, fees are greater than costs through third stage maintenance fee. The fee collections finance net cost elsewhere.">
            <a:extLst>
              <a:ext uri="{FF2B5EF4-FFF2-40B4-BE49-F238E27FC236}">
                <a16:creationId xmlns:a16="http://schemas.microsoft.com/office/drawing/2014/main" id="{7B27852D-A4B3-45B7-902A-359A05682E5B}"/>
              </a:ext>
            </a:extLst>
          </p:cNvPr>
          <p:cNvGraphicFramePr>
            <a:graphicFrameLocks/>
          </p:cNvGraphicFramePr>
          <p:nvPr>
            <p:extLst>
              <p:ext uri="{D42A27DB-BD31-4B8C-83A1-F6EECF244321}">
                <p14:modId xmlns:p14="http://schemas.microsoft.com/office/powerpoint/2010/main" val="2879808790"/>
              </p:ext>
            </p:extLst>
          </p:nvPr>
        </p:nvGraphicFramePr>
        <p:xfrm>
          <a:off x="821092" y="1442435"/>
          <a:ext cx="7608182" cy="336874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B8F03FA5-7A3B-47ED-9894-F6173B25653D}"/>
              </a:ext>
            </a:extLst>
          </p:cNvPr>
          <p:cNvSpPr/>
          <p:nvPr/>
        </p:nvSpPr>
        <p:spPr>
          <a:xfrm>
            <a:off x="786666" y="1081751"/>
            <a:ext cx="7536241" cy="646331"/>
          </a:xfrm>
          <a:prstGeom prst="rect">
            <a:avLst/>
          </a:prstGeom>
        </p:spPr>
        <p:txBody>
          <a:bodyPr wrap="square">
            <a:spAutoFit/>
          </a:bodyPr>
          <a:lstStyle/>
          <a:p>
            <a:pPr algn="ctr"/>
            <a:r>
              <a:rPr lang="en-US" dirty="0"/>
              <a:t>Break-even does not typically occur until second stage maintenance fee (7.5 years after issuance)</a:t>
            </a:r>
          </a:p>
        </p:txBody>
      </p:sp>
      <p:sp>
        <p:nvSpPr>
          <p:cNvPr id="27" name="TextBox 26">
            <a:extLst>
              <a:ext uri="{FF2B5EF4-FFF2-40B4-BE49-F238E27FC236}">
                <a16:creationId xmlns:a16="http://schemas.microsoft.com/office/drawing/2014/main" id="{E4F93BF7-BB6D-40B7-AC1A-E6E6DF6AD3FD}"/>
              </a:ext>
            </a:extLst>
          </p:cNvPr>
          <p:cNvSpPr txBox="1"/>
          <p:nvPr/>
        </p:nvSpPr>
        <p:spPr>
          <a:xfrm>
            <a:off x="1497505" y="1707416"/>
            <a:ext cx="5452109" cy="618631"/>
          </a:xfrm>
          <a:prstGeom prst="rect">
            <a:avLst/>
          </a:prstGeom>
          <a:solidFill>
            <a:sysClr val="window" lastClr="FFFFFF"/>
          </a:solidFill>
          <a:ln>
            <a:solidFill>
              <a:sysClr val="windowText" lastClr="000000"/>
            </a:solidFill>
          </a:ln>
        </p:spPr>
        <p:txBody>
          <a:bodyPr wrap="square" rtlCol="0">
            <a:spAutoFit/>
          </a:bodyPr>
          <a:lstStyle/>
          <a:p>
            <a:pPr marL="0" marR="0" lvl="0" indent="0" defTabSz="411480" eaLnBrk="1" fontAlgn="auto" latinLnBrk="0" hangingPunct="1">
              <a:lnSpc>
                <a:spcPct val="100000"/>
              </a:lnSpc>
              <a:spcBef>
                <a:spcPts val="0"/>
              </a:spcBef>
              <a:spcAft>
                <a:spcPts val="0"/>
              </a:spcAft>
              <a:buClrTx/>
              <a:buSzTx/>
              <a:buFontTx/>
              <a:buNone/>
              <a:tabLst/>
              <a:defRPr/>
            </a:pPr>
            <a:r>
              <a:rPr kumimoji="0" lang="en-US" sz="855" b="0" i="1" u="none" strike="noStrike" kern="0" cap="none" spc="0" normalizeH="0" baseline="0" noProof="0" dirty="0">
                <a:ln>
                  <a:noFill/>
                </a:ln>
                <a:solidFill>
                  <a:prstClr val="black"/>
                </a:solidFill>
                <a:effectLst/>
                <a:uLnTx/>
                <a:uFillTx/>
              </a:rPr>
              <a:t>The customer fees and USPTO costs depicted are for illustration purposes only.  The customer fees represent current undiscounted fee rates (i.e. rates paid by a “large entity” that does not receive small or micro entity discounts on the fee rates), assuming the applicant only pays the base fees necessary to receive and maintain a patent, and the operating cost represents average fully burdened costs per unit related to the respective actions.</a:t>
            </a:r>
          </a:p>
        </p:txBody>
      </p:sp>
      <p:sp>
        <p:nvSpPr>
          <p:cNvPr id="23" name="TextBox 22">
            <a:extLst>
              <a:ext uri="{FF2B5EF4-FFF2-40B4-BE49-F238E27FC236}">
                <a16:creationId xmlns:a16="http://schemas.microsoft.com/office/drawing/2014/main" id="{CDA8AB02-B3CF-4314-95E4-5928FE893AAF}"/>
              </a:ext>
            </a:extLst>
          </p:cNvPr>
          <p:cNvSpPr txBox="1"/>
          <p:nvPr/>
        </p:nvSpPr>
        <p:spPr>
          <a:xfrm>
            <a:off x="6454652" y="2335510"/>
            <a:ext cx="1555407" cy="867930"/>
          </a:xfrm>
          <a:prstGeom prst="rect">
            <a:avLst/>
          </a:prstGeom>
          <a:noFill/>
        </p:spPr>
        <p:txBody>
          <a:bodyPr wrap="square" rtlCol="0">
            <a:spAutoFit/>
          </a:bodyPr>
          <a:lstStyle/>
          <a:p>
            <a:pPr marL="0" marR="0" lvl="0" indent="0" defTabSz="411480" eaLnBrk="1" fontAlgn="auto" latinLnBrk="0" hangingPunct="1">
              <a:lnSpc>
                <a:spcPct val="100000"/>
              </a:lnSpc>
              <a:spcBef>
                <a:spcPts val="0"/>
              </a:spcBef>
              <a:spcAft>
                <a:spcPts val="0"/>
              </a:spcAft>
              <a:buClrTx/>
              <a:buSzTx/>
              <a:buFontTx/>
              <a:buNone/>
              <a:tabLst/>
              <a:defRPr/>
            </a:pPr>
            <a:r>
              <a:rPr kumimoji="0" lang="en-US" sz="1260" b="0" i="1" u="none" strike="noStrike" kern="0" cap="none" spc="0" normalizeH="0" baseline="0" noProof="0" dirty="0">
                <a:ln>
                  <a:noFill/>
                </a:ln>
                <a:solidFill>
                  <a:prstClr val="white"/>
                </a:solidFill>
                <a:effectLst/>
                <a:uLnTx/>
                <a:uFillTx/>
              </a:rPr>
              <a:t>		Fee </a:t>
            </a:r>
          </a:p>
          <a:p>
            <a:pPr marL="0" marR="0" lvl="0" indent="0" defTabSz="411480" eaLnBrk="1" fontAlgn="auto" latinLnBrk="0" hangingPunct="1">
              <a:lnSpc>
                <a:spcPct val="100000"/>
              </a:lnSpc>
              <a:spcBef>
                <a:spcPts val="0"/>
              </a:spcBef>
              <a:spcAft>
                <a:spcPts val="0"/>
              </a:spcAft>
              <a:buClrTx/>
              <a:buSzTx/>
              <a:buFontTx/>
              <a:buNone/>
              <a:tabLst/>
              <a:defRPr/>
            </a:pPr>
            <a:r>
              <a:rPr kumimoji="0" lang="en-US" sz="1260" b="0" i="1" u="none" strike="noStrike" kern="0" cap="none" spc="0" normalizeH="0" baseline="0" noProof="0" dirty="0">
                <a:ln>
                  <a:noFill/>
                </a:ln>
                <a:solidFill>
                  <a:prstClr val="white"/>
                </a:solidFill>
                <a:effectLst/>
                <a:uLnTx/>
                <a:uFillTx/>
              </a:rPr>
              <a:t>	   Collections 	   Financing </a:t>
            </a:r>
          </a:p>
          <a:p>
            <a:pPr marL="0" marR="0" lvl="0" indent="0" defTabSz="411480" eaLnBrk="1" fontAlgn="auto" latinLnBrk="0" hangingPunct="1">
              <a:lnSpc>
                <a:spcPct val="100000"/>
              </a:lnSpc>
              <a:spcBef>
                <a:spcPts val="0"/>
              </a:spcBef>
              <a:spcAft>
                <a:spcPts val="0"/>
              </a:spcAft>
              <a:buClrTx/>
              <a:buSzTx/>
              <a:buFontTx/>
              <a:buNone/>
              <a:tabLst/>
              <a:defRPr/>
            </a:pPr>
            <a:r>
              <a:rPr kumimoji="0" lang="en-US" sz="1260" b="0" i="1" u="none" strike="noStrike" kern="0" cap="none" spc="0" normalizeH="0" baseline="0" noProof="0" dirty="0">
                <a:ln>
                  <a:noFill/>
                </a:ln>
                <a:solidFill>
                  <a:prstClr val="white"/>
                </a:solidFill>
                <a:effectLst/>
                <a:uLnTx/>
                <a:uFillTx/>
              </a:rPr>
              <a:t>Net Cost Elsewhere</a:t>
            </a:r>
          </a:p>
        </p:txBody>
      </p:sp>
      <p:sp>
        <p:nvSpPr>
          <p:cNvPr id="25" name="TextBox 24">
            <a:extLst>
              <a:ext uri="{FF2B5EF4-FFF2-40B4-BE49-F238E27FC236}">
                <a16:creationId xmlns:a16="http://schemas.microsoft.com/office/drawing/2014/main" id="{21035921-52CF-4809-9979-2BE90CE55AD2}"/>
              </a:ext>
            </a:extLst>
          </p:cNvPr>
          <p:cNvSpPr txBox="1"/>
          <p:nvPr/>
        </p:nvSpPr>
        <p:spPr>
          <a:xfrm>
            <a:off x="4124516" y="3393375"/>
            <a:ext cx="1791653" cy="286232"/>
          </a:xfrm>
          <a:prstGeom prst="rect">
            <a:avLst/>
          </a:prstGeom>
          <a:noFill/>
        </p:spPr>
        <p:txBody>
          <a:bodyPr wrap="square" rtlCol="0">
            <a:spAutoFit/>
          </a:bodyPr>
          <a:lstStyle/>
          <a:p>
            <a:pPr marL="0" marR="0" lvl="0" indent="0" defTabSz="411480" eaLnBrk="1" fontAlgn="auto" latinLnBrk="0" hangingPunct="1">
              <a:lnSpc>
                <a:spcPct val="100000"/>
              </a:lnSpc>
              <a:spcBef>
                <a:spcPts val="0"/>
              </a:spcBef>
              <a:spcAft>
                <a:spcPts val="0"/>
              </a:spcAft>
              <a:buClrTx/>
              <a:buSzTx/>
              <a:buFontTx/>
              <a:buNone/>
              <a:tabLst/>
              <a:defRPr/>
            </a:pPr>
            <a:r>
              <a:rPr kumimoji="0" lang="en-US" sz="1260" b="0" i="1" u="none" strike="noStrike" kern="0" cap="none" spc="0" normalizeH="0" baseline="0" noProof="0" dirty="0">
                <a:ln>
                  <a:noFill/>
                </a:ln>
                <a:solidFill>
                  <a:prstClr val="white"/>
                </a:solidFill>
                <a:effectLst/>
                <a:uLnTx/>
                <a:uFillTx/>
              </a:rPr>
              <a:t>Net Cost</a:t>
            </a:r>
          </a:p>
        </p:txBody>
      </p:sp>
      <p:cxnSp>
        <p:nvCxnSpPr>
          <p:cNvPr id="26" name="Straight Arrow Connector 25">
            <a:extLst>
              <a:ext uri="{FF2B5EF4-FFF2-40B4-BE49-F238E27FC236}">
                <a16:creationId xmlns:a16="http://schemas.microsoft.com/office/drawing/2014/main" id="{026F4AA1-7143-42F5-94BB-9C2BC2E94C2F}"/>
              </a:ext>
              <a:ext uri="{C183D7F6-B498-43B3-948B-1728B52AA6E4}">
                <adec:decorative xmlns:adec="http://schemas.microsoft.com/office/drawing/2017/decorative" val="1"/>
              </a:ext>
            </a:extLst>
          </p:cNvPr>
          <p:cNvCxnSpPr/>
          <p:nvPr/>
        </p:nvCxnSpPr>
        <p:spPr>
          <a:xfrm>
            <a:off x="5426613" y="2673087"/>
            <a:ext cx="489556" cy="438912"/>
          </a:xfrm>
          <a:prstGeom prst="straightConnector1">
            <a:avLst/>
          </a:prstGeom>
          <a:noFill/>
          <a:ln w="19050" cap="flat" cmpd="sng" algn="ctr">
            <a:solidFill>
              <a:sysClr val="windowText" lastClr="000000"/>
            </a:solidFill>
            <a:prstDash val="solid"/>
            <a:tailEnd type="triangle"/>
          </a:ln>
          <a:effectLst/>
        </p:spPr>
      </p:cxnSp>
      <p:sp>
        <p:nvSpPr>
          <p:cNvPr id="28" name="TextBox 1">
            <a:extLst>
              <a:ext uri="{FF2B5EF4-FFF2-40B4-BE49-F238E27FC236}">
                <a16:creationId xmlns:a16="http://schemas.microsoft.com/office/drawing/2014/main" id="{7D6D4E83-DA5A-4AB4-8687-1F23BACA340C}"/>
              </a:ext>
            </a:extLst>
          </p:cNvPr>
          <p:cNvSpPr txBox="1"/>
          <p:nvPr/>
        </p:nvSpPr>
        <p:spPr>
          <a:xfrm>
            <a:off x="4863466" y="2399906"/>
            <a:ext cx="990402" cy="2606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11480" eaLnBrk="1" fontAlgn="auto" latinLnBrk="0" hangingPunct="1">
              <a:lnSpc>
                <a:spcPct val="100000"/>
              </a:lnSpc>
              <a:spcBef>
                <a:spcPts val="0"/>
              </a:spcBef>
              <a:spcAft>
                <a:spcPts val="0"/>
              </a:spcAft>
              <a:buClrTx/>
              <a:buSzTx/>
              <a:buFontTx/>
              <a:buNone/>
              <a:tabLst/>
              <a:defRPr/>
            </a:pPr>
            <a:r>
              <a:rPr kumimoji="0" lang="en-US" sz="1260" b="0" i="0" u="none" strike="noStrike" kern="0" cap="none" spc="0" normalizeH="0" baseline="0" noProof="0" dirty="0">
                <a:ln>
                  <a:noFill/>
                </a:ln>
                <a:solidFill>
                  <a:prstClr val="black"/>
                </a:solidFill>
                <a:effectLst/>
                <a:uLnTx/>
                <a:uFillTx/>
                <a:latin typeface="Segoe UI"/>
                <a:ea typeface="+mn-ea"/>
                <a:cs typeface="+mn-cs"/>
              </a:rPr>
              <a:t>Break even</a:t>
            </a:r>
          </a:p>
        </p:txBody>
      </p:sp>
      <p:sp>
        <p:nvSpPr>
          <p:cNvPr id="29" name="TextBox 28">
            <a:extLst>
              <a:ext uri="{FF2B5EF4-FFF2-40B4-BE49-F238E27FC236}">
                <a16:creationId xmlns:a16="http://schemas.microsoft.com/office/drawing/2014/main" id="{EE611C64-E1EB-43EC-BF87-E64D6D6A5FCF}"/>
              </a:ext>
            </a:extLst>
          </p:cNvPr>
          <p:cNvSpPr txBox="1"/>
          <p:nvPr/>
        </p:nvSpPr>
        <p:spPr>
          <a:xfrm>
            <a:off x="1036350" y="4811179"/>
            <a:ext cx="7392924" cy="680956"/>
          </a:xfrm>
          <a:prstGeom prst="rect">
            <a:avLst/>
          </a:prstGeom>
          <a:solidFill>
            <a:sysClr val="window" lastClr="FFFFFF"/>
          </a:solidFill>
          <a:ln>
            <a:solidFill>
              <a:sysClr val="windowText" lastClr="000000"/>
            </a:solidFill>
          </a:ln>
        </p:spPr>
        <p:txBody>
          <a:bodyPr wrap="square" rtlCol="0">
            <a:spAutoFit/>
          </a:bodyPr>
          <a:lstStyle/>
          <a:p>
            <a:pPr marL="0" marR="0" lvl="0" indent="0" defTabSz="411480" eaLnBrk="1" fontAlgn="auto" latinLnBrk="0" hangingPunct="1">
              <a:lnSpc>
                <a:spcPct val="100000"/>
              </a:lnSpc>
              <a:spcBef>
                <a:spcPts val="0"/>
              </a:spcBef>
              <a:spcAft>
                <a:spcPts val="0"/>
              </a:spcAft>
              <a:buClrTx/>
              <a:buSzTx/>
              <a:buFontTx/>
              <a:buNone/>
              <a:tabLst/>
              <a:defRPr/>
            </a:pPr>
            <a:r>
              <a:rPr kumimoji="0" lang="en-US" sz="765" b="0" i="1" u="none" strike="noStrike" kern="0" cap="none" spc="0" normalizeH="0" baseline="0" noProof="0" dirty="0">
                <a:ln>
                  <a:noFill/>
                </a:ln>
                <a:solidFill>
                  <a:prstClr val="black"/>
                </a:solidFill>
                <a:effectLst/>
                <a:uLnTx/>
                <a:uFillTx/>
              </a:rPr>
              <a:t>Applications that exit the process at a stage where the cumulative customer fees are below the cumulative operating costs represent a net cost to the USPTO.  For issued “large entity” patents that renew through at least the second maintenance stage, the cumulative fees received exceed the cumulative operating costs, and the net gain on that individual patent is used to subsidize applications that are not allowed, granted patents for which maintenance fees are not paid, discounts provided to small and micro entities, and other USPTO services outside of this simplified example where fees received do not recover operating costs.  On balance, the fees received from large entities who pay second and third stage maintenance fees help the USPTO cover the net cost on other applications, and remain fully funded by the fees collected.</a:t>
            </a:r>
          </a:p>
        </p:txBody>
      </p:sp>
      <p:graphicFrame>
        <p:nvGraphicFramePr>
          <p:cNvPr id="3" name="Table 2">
            <a:extLst>
              <a:ext uri="{FF2B5EF4-FFF2-40B4-BE49-F238E27FC236}">
                <a16:creationId xmlns:a16="http://schemas.microsoft.com/office/drawing/2014/main" id="{85799BA3-9326-4E40-95F6-6CD58224B545}"/>
              </a:ext>
            </a:extLst>
          </p:cNvPr>
          <p:cNvGraphicFramePr>
            <a:graphicFrameLocks noGrp="1"/>
          </p:cNvGraphicFramePr>
          <p:nvPr>
            <p:extLst>
              <p:ext uri="{D42A27DB-BD31-4B8C-83A1-F6EECF244321}">
                <p14:modId xmlns:p14="http://schemas.microsoft.com/office/powerpoint/2010/main" val="3447944913"/>
              </p:ext>
            </p:extLst>
          </p:nvPr>
        </p:nvGraphicFramePr>
        <p:xfrm>
          <a:off x="1876928" y="4129497"/>
          <a:ext cx="6033559" cy="457200"/>
        </p:xfrm>
        <a:graphic>
          <a:graphicData uri="http://schemas.openxmlformats.org/drawingml/2006/table">
            <a:tbl>
              <a:tblPr firstRow="1" bandRow="1">
                <a:tableStyleId>{5C22544A-7EE6-4342-B048-85BDC9FD1C3A}</a:tableStyleId>
              </a:tblPr>
              <a:tblGrid>
                <a:gridCol w="861937">
                  <a:extLst>
                    <a:ext uri="{9D8B030D-6E8A-4147-A177-3AD203B41FA5}">
                      <a16:colId xmlns:a16="http://schemas.microsoft.com/office/drawing/2014/main" val="1981487227"/>
                    </a:ext>
                  </a:extLst>
                </a:gridCol>
                <a:gridCol w="861937">
                  <a:extLst>
                    <a:ext uri="{9D8B030D-6E8A-4147-A177-3AD203B41FA5}">
                      <a16:colId xmlns:a16="http://schemas.microsoft.com/office/drawing/2014/main" val="2452636716"/>
                    </a:ext>
                  </a:extLst>
                </a:gridCol>
                <a:gridCol w="861937">
                  <a:extLst>
                    <a:ext uri="{9D8B030D-6E8A-4147-A177-3AD203B41FA5}">
                      <a16:colId xmlns:a16="http://schemas.microsoft.com/office/drawing/2014/main" val="1102773197"/>
                    </a:ext>
                  </a:extLst>
                </a:gridCol>
                <a:gridCol w="861937">
                  <a:extLst>
                    <a:ext uri="{9D8B030D-6E8A-4147-A177-3AD203B41FA5}">
                      <a16:colId xmlns:a16="http://schemas.microsoft.com/office/drawing/2014/main" val="2042983592"/>
                    </a:ext>
                  </a:extLst>
                </a:gridCol>
                <a:gridCol w="861937">
                  <a:extLst>
                    <a:ext uri="{9D8B030D-6E8A-4147-A177-3AD203B41FA5}">
                      <a16:colId xmlns:a16="http://schemas.microsoft.com/office/drawing/2014/main" val="1572015643"/>
                    </a:ext>
                  </a:extLst>
                </a:gridCol>
                <a:gridCol w="861937">
                  <a:extLst>
                    <a:ext uri="{9D8B030D-6E8A-4147-A177-3AD203B41FA5}">
                      <a16:colId xmlns:a16="http://schemas.microsoft.com/office/drawing/2014/main" val="1139647499"/>
                    </a:ext>
                  </a:extLst>
                </a:gridCol>
                <a:gridCol w="861937">
                  <a:extLst>
                    <a:ext uri="{9D8B030D-6E8A-4147-A177-3AD203B41FA5}">
                      <a16:colId xmlns:a16="http://schemas.microsoft.com/office/drawing/2014/main" val="860336244"/>
                    </a:ext>
                  </a:extLst>
                </a:gridCol>
              </a:tblGrid>
              <a:tr h="403464">
                <a:tc>
                  <a:txBody>
                    <a:bodyPr/>
                    <a:lstStyle/>
                    <a:p>
                      <a:pPr algn="ctr"/>
                      <a:r>
                        <a:rPr lang="en-US" sz="800" b="0" dirty="0">
                          <a:solidFill>
                            <a:schemeClr val="tx1"/>
                          </a:solidFill>
                        </a:rPr>
                        <a:t>Filing</a:t>
                      </a:r>
                    </a:p>
                  </a:txBody>
                  <a:tcPr>
                    <a:solidFill>
                      <a:schemeClr val="bg1"/>
                    </a:solidFill>
                  </a:tcPr>
                </a:tc>
                <a:tc>
                  <a:txBody>
                    <a:bodyPr/>
                    <a:lstStyle/>
                    <a:p>
                      <a:pPr algn="ctr"/>
                      <a:r>
                        <a:rPr lang="en-US" sz="800" b="0" dirty="0">
                          <a:solidFill>
                            <a:schemeClr val="tx1"/>
                          </a:solidFill>
                        </a:rPr>
                        <a:t>Search</a:t>
                      </a:r>
                    </a:p>
                  </a:txBody>
                  <a:tcPr>
                    <a:solidFill>
                      <a:schemeClr val="bg1"/>
                    </a:solidFill>
                  </a:tcPr>
                </a:tc>
                <a:tc>
                  <a:txBody>
                    <a:bodyPr/>
                    <a:lstStyle/>
                    <a:p>
                      <a:pPr algn="ctr"/>
                      <a:r>
                        <a:rPr lang="en-US" sz="800" b="0" dirty="0">
                          <a:solidFill>
                            <a:schemeClr val="tx1"/>
                          </a:solidFill>
                        </a:rPr>
                        <a:t>Exam</a:t>
                      </a:r>
                    </a:p>
                  </a:txBody>
                  <a:tcPr>
                    <a:solidFill>
                      <a:schemeClr val="bg1"/>
                    </a:solidFill>
                  </a:tcPr>
                </a:tc>
                <a:tc>
                  <a:txBody>
                    <a:bodyPr/>
                    <a:lstStyle/>
                    <a:p>
                      <a:pPr algn="ctr"/>
                      <a:r>
                        <a:rPr lang="en-US" sz="800" b="0" dirty="0">
                          <a:solidFill>
                            <a:schemeClr val="tx1"/>
                          </a:solidFill>
                        </a:rPr>
                        <a:t>Issue</a:t>
                      </a:r>
                    </a:p>
                  </a:txBody>
                  <a:tcPr>
                    <a:solidFill>
                      <a:schemeClr val="bg1"/>
                    </a:solidFill>
                  </a:tcPr>
                </a:tc>
                <a:tc>
                  <a:txBody>
                    <a:bodyPr/>
                    <a:lstStyle/>
                    <a:p>
                      <a:pPr algn="ctr"/>
                      <a:r>
                        <a:rPr lang="en-US" sz="800" b="0" dirty="0">
                          <a:solidFill>
                            <a:schemeClr val="tx1"/>
                          </a:solidFill>
                        </a:rPr>
                        <a:t>First stage maintenance (3.5 years)</a:t>
                      </a:r>
                    </a:p>
                  </a:txBody>
                  <a:tcPr>
                    <a:solidFill>
                      <a:schemeClr val="bg1"/>
                    </a:solidFill>
                  </a:tcPr>
                </a:tc>
                <a:tc>
                  <a:txBody>
                    <a:bodyPr/>
                    <a:lstStyle/>
                    <a:p>
                      <a:pPr algn="ctr"/>
                      <a:r>
                        <a:rPr lang="en-US" sz="800" b="0" dirty="0">
                          <a:solidFill>
                            <a:schemeClr val="tx1"/>
                          </a:solidFill>
                        </a:rPr>
                        <a:t>Second stage maintenance (7.5 years)</a:t>
                      </a:r>
                    </a:p>
                  </a:txBody>
                  <a:tcPr>
                    <a:solidFill>
                      <a:schemeClr val="bg1"/>
                    </a:solidFill>
                  </a:tcPr>
                </a:tc>
                <a:tc>
                  <a:txBody>
                    <a:bodyPr/>
                    <a:lstStyle/>
                    <a:p>
                      <a:pPr algn="ctr"/>
                      <a:r>
                        <a:rPr lang="en-US" sz="800" b="0" dirty="0">
                          <a:solidFill>
                            <a:schemeClr val="tx1"/>
                          </a:solidFill>
                        </a:rPr>
                        <a:t>Third stage maintenance (11.5 years)</a:t>
                      </a:r>
                    </a:p>
                  </a:txBody>
                  <a:tcPr>
                    <a:solidFill>
                      <a:schemeClr val="bg1"/>
                    </a:solidFill>
                  </a:tcPr>
                </a:tc>
                <a:extLst>
                  <a:ext uri="{0D108BD9-81ED-4DB2-BD59-A6C34878D82A}">
                    <a16:rowId xmlns:a16="http://schemas.microsoft.com/office/drawing/2014/main" val="1027944805"/>
                  </a:ext>
                </a:extLst>
              </a:tr>
            </a:tbl>
          </a:graphicData>
        </a:graphic>
      </p:graphicFrame>
    </p:spTree>
    <p:extLst>
      <p:ext uri="{BB962C8B-B14F-4D97-AF65-F5344CB8AC3E}">
        <p14:creationId xmlns:p14="http://schemas.microsoft.com/office/powerpoint/2010/main" val="30753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365D-2640-4196-A299-F6E21E82BD84}"/>
              </a:ext>
            </a:extLst>
          </p:cNvPr>
          <p:cNvSpPr>
            <a:spLocks noGrp="1"/>
          </p:cNvSpPr>
          <p:nvPr>
            <p:ph type="title"/>
          </p:nvPr>
        </p:nvSpPr>
        <p:spPr/>
        <p:txBody>
          <a:bodyPr>
            <a:noAutofit/>
          </a:bodyPr>
          <a:lstStyle/>
          <a:p>
            <a:r>
              <a:rPr lang="en-US" sz="3300" dirty="0">
                <a:solidFill>
                  <a:prstClr val="white"/>
                </a:solidFill>
              </a:rPr>
              <a:t>Section C–Activity-based information (ABI) costing methodology</a:t>
            </a:r>
            <a:br>
              <a:rPr lang="en-US" sz="3300" dirty="0">
                <a:solidFill>
                  <a:prstClr val="white"/>
                </a:solidFill>
                <a:cs typeface="Segoe UI"/>
              </a:rPr>
            </a:br>
            <a:endParaRPr lang="en-US" sz="3300" dirty="0"/>
          </a:p>
        </p:txBody>
      </p:sp>
      <p:sp>
        <p:nvSpPr>
          <p:cNvPr id="3" name="Text Placeholder 2">
            <a:extLst>
              <a:ext uri="{FF2B5EF4-FFF2-40B4-BE49-F238E27FC236}">
                <a16:creationId xmlns:a16="http://schemas.microsoft.com/office/drawing/2014/main" id="{F46E8152-2DFB-4796-A98F-ECD9EBCCBC24}"/>
              </a:ext>
            </a:extLst>
          </p:cNvPr>
          <p:cNvSpPr>
            <a:spLocks noGrp="1"/>
          </p:cNvSpPr>
          <p:nvPr>
            <p:ph type="body" idx="1"/>
          </p:nvPr>
        </p:nvSpPr>
        <p:spPr/>
        <p:txBody>
          <a:bodyPr>
            <a:normAutofit lnSpcReduction="10000"/>
          </a:bodyPr>
          <a:lstStyle/>
          <a:p>
            <a:r>
              <a:rPr lang="en-US" dirty="0"/>
              <a:t>The information included in this section provides an overview of the methodology used to determine the </a:t>
            </a:r>
            <a:r>
              <a:rPr lang="en-US" b="1" dirty="0"/>
              <a:t>unit cost of the patent fees </a:t>
            </a:r>
            <a:r>
              <a:rPr lang="en-US" dirty="0"/>
              <a:t>at Section G–Rationale for Fee Changes and Table of Patent Fee Adjustments.</a:t>
            </a:r>
          </a:p>
        </p:txBody>
      </p:sp>
    </p:spTree>
    <p:extLst>
      <p:ext uri="{BB962C8B-B14F-4D97-AF65-F5344CB8AC3E}">
        <p14:creationId xmlns:p14="http://schemas.microsoft.com/office/powerpoint/2010/main" val="324415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DFB3F52A-00FA-4E6F-8606-59AA51375737}"/>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dirty="0"/>
              <a:t>ABI costing program</a:t>
            </a:r>
          </a:p>
        </p:txBody>
      </p:sp>
      <p:sp>
        <p:nvSpPr>
          <p:cNvPr id="13" name="Content Placeholder 12">
            <a:extLst>
              <a:ext uri="{FF2B5EF4-FFF2-40B4-BE49-F238E27FC236}">
                <a16:creationId xmlns:a16="http://schemas.microsoft.com/office/drawing/2014/main" id="{CBD88829-1DA6-49C8-8187-CEBFC0C1677F}"/>
              </a:ext>
            </a:extLst>
          </p:cNvPr>
          <p:cNvSpPr>
            <a:spLocks noGrp="1"/>
          </p:cNvSpPr>
          <p:nvPr>
            <p:ph idx="1"/>
          </p:nvPr>
        </p:nvSpPr>
        <p:spPr/>
        <p:txBody>
          <a:bodyPr>
            <a:normAutofit fontScale="25000" lnSpcReduction="20000"/>
          </a:bodyPr>
          <a:lstStyle/>
          <a:p>
            <a:pPr>
              <a:lnSpc>
                <a:spcPct val="120000"/>
              </a:lnSpc>
            </a:pPr>
            <a:r>
              <a:rPr lang="en-US" sz="5600"/>
              <a:t>A major component of analyzing patent user fees is to identify the full cost of activities associated with the fee rates. This information is used as a reference point when reviewing the alignment of costs (expenses) with collection points in the patent process.</a:t>
            </a:r>
          </a:p>
          <a:p>
            <a:pPr>
              <a:lnSpc>
                <a:spcPct val="120000"/>
              </a:lnSpc>
            </a:pPr>
            <a:r>
              <a:rPr lang="en-US" sz="5600"/>
              <a:t>We use an activity-based managerial costing methodology, which is referred to as activity-based information (ABI) at the USPTO, to determine historical costs for patent-related activities and outputs (fee services) as well as allocating an appropriate share of administrative costs to determine aggregate cost. </a:t>
            </a:r>
          </a:p>
          <a:p>
            <a:pPr>
              <a:lnSpc>
                <a:spcPct val="120000"/>
              </a:lnSpc>
            </a:pPr>
            <a:r>
              <a:rPr lang="en-US" sz="5600"/>
              <a:t>Our ABI program has been in place for over 25 years and is responsible for developing, maintaining and updating cost information for all USPTO organizations. The ABI methodology follows the full cost guidance outlined in federal managerial cost accounting and fee setting standards.</a:t>
            </a:r>
          </a:p>
          <a:p>
            <a:pPr>
              <a:lnSpc>
                <a:spcPct val="120000"/>
              </a:lnSpc>
            </a:pPr>
            <a:r>
              <a:rPr lang="en-US" sz="5600"/>
              <a:t>Our ABI program is widely recognized to be one of the best in the federal government and compares well with commercial implementations of ABC. The USPTO ABI program has been the subject of a special Inspector General study, and is examined each year as part of the financial statement audit. There has never been a material weakness in internal controls reported concerning the ABI methodology or data. </a:t>
            </a:r>
          </a:p>
          <a:p>
            <a:endParaRPr lang="en-US"/>
          </a:p>
        </p:txBody>
      </p:sp>
    </p:spTree>
    <p:extLst>
      <p:ext uri="{BB962C8B-B14F-4D97-AF65-F5344CB8AC3E}">
        <p14:creationId xmlns:p14="http://schemas.microsoft.com/office/powerpoint/2010/main" val="270212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4ED84-9461-4B74-A155-DCA453178C38}"/>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dirty="0"/>
              <a:t>ABI costing program </a:t>
            </a:r>
            <a:r>
              <a:rPr lang="en-US" sz="2200" b="0" i="1" dirty="0"/>
              <a:t>(cont.)</a:t>
            </a:r>
          </a:p>
        </p:txBody>
      </p:sp>
      <p:sp>
        <p:nvSpPr>
          <p:cNvPr id="6" name="Content Placeholder 2"/>
          <p:cNvSpPr>
            <a:spLocks noGrp="1"/>
          </p:cNvSpPr>
          <p:nvPr>
            <p:ph idx="1"/>
          </p:nvPr>
        </p:nvSpPr>
        <p:spPr/>
        <p:txBody>
          <a:bodyPr vert="horz" lIns="91440" tIns="45720" rIns="91440" bIns="45720" rtlCol="0" anchor="t">
            <a:normAutofit fontScale="47500" lnSpcReduction="20000"/>
          </a:bodyPr>
          <a:lstStyle/>
          <a:p>
            <a:pPr>
              <a:lnSpc>
                <a:spcPct val="120000"/>
              </a:lnSpc>
            </a:pPr>
            <a:r>
              <a:rPr lang="en-US" dirty="0">
                <a:latin typeface="Segoe UI"/>
                <a:cs typeface="Segoe UI"/>
              </a:rPr>
              <a:t>To facilitate agency-wide ABI program collaboration, the ABI Steering Committee is the official rulemaking body for all issues related to ABI at the USPTO. This committee is comprised of representatives from all USPTO organizations and all changes to ABI methodology or ABI models are reviewed by the Steering Committee.</a:t>
            </a:r>
          </a:p>
          <a:p>
            <a:pPr>
              <a:lnSpc>
                <a:spcPct val="109999"/>
              </a:lnSpc>
            </a:pPr>
            <a:r>
              <a:rPr lang="en-US" dirty="0">
                <a:latin typeface="Segoe UI"/>
                <a:cs typeface="Segoe UI"/>
              </a:rPr>
              <a:t>ABI uses a two-step methodology to assign costs to its work activities and then to its related outputs.</a:t>
            </a:r>
          </a:p>
          <a:p>
            <a:pPr lvl="1">
              <a:lnSpc>
                <a:spcPct val="109999"/>
              </a:lnSpc>
            </a:pPr>
            <a:r>
              <a:rPr lang="en-US" dirty="0">
                <a:latin typeface="Segoe UI Light"/>
                <a:cs typeface="Segoe UI"/>
              </a:rPr>
              <a:t>Expenses (also referred to as costs) capture the spending by an organization, such as salaries and benefits for employees, contractor costs, rent, equipment, etc. </a:t>
            </a:r>
          </a:p>
          <a:p>
            <a:pPr lvl="1">
              <a:lnSpc>
                <a:spcPct val="109999"/>
              </a:lnSpc>
            </a:pPr>
            <a:r>
              <a:rPr lang="en-US" dirty="0">
                <a:latin typeface="Segoe UI Light"/>
                <a:cs typeface="Segoe UI"/>
              </a:rPr>
              <a:t>Activities represent the work that people in the organization perform (e.g., examining a patent application and fee processing).</a:t>
            </a:r>
          </a:p>
          <a:p>
            <a:pPr lvl="1">
              <a:lnSpc>
                <a:spcPct val="109999"/>
              </a:lnSpc>
            </a:pPr>
            <a:r>
              <a:rPr lang="en-US" dirty="0">
                <a:latin typeface="Segoe UI Light"/>
                <a:cs typeface="Segoe UI"/>
              </a:rPr>
              <a:t>Outputs are the goods or services that the organization produces through its activities (e.g., patents). </a:t>
            </a:r>
          </a:p>
          <a:p>
            <a:pPr>
              <a:lnSpc>
                <a:spcPct val="120000"/>
              </a:lnSpc>
            </a:pPr>
            <a:r>
              <a:rPr lang="en-US" dirty="0">
                <a:latin typeface="Segoe UI"/>
                <a:cs typeface="Segoe UI"/>
              </a:rPr>
              <a:t>The cost analysis and all historical expenses referenced in this proposal are based upon </a:t>
            </a:r>
            <a:br>
              <a:rPr lang="en-US" dirty="0">
                <a:latin typeface="Segoe UI"/>
                <a:cs typeface="Segoe UI"/>
              </a:rPr>
            </a:br>
            <a:r>
              <a:rPr lang="en-US" dirty="0">
                <a:latin typeface="Segoe UI"/>
                <a:cs typeface="Segoe UI"/>
              </a:rPr>
              <a:t>FY 2022 data for patent fees.</a:t>
            </a:r>
            <a:endParaRPr lang="en-US" dirty="0"/>
          </a:p>
        </p:txBody>
      </p:sp>
    </p:spTree>
    <p:extLst>
      <p:ext uri="{BB962C8B-B14F-4D97-AF65-F5344CB8AC3E}">
        <p14:creationId xmlns:p14="http://schemas.microsoft.com/office/powerpoint/2010/main" val="353831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FB529D-ECB6-4237-AFE4-32860F322D09}"/>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5" name="Title 4">
            <a:extLst>
              <a:ext uri="{FF2B5EF4-FFF2-40B4-BE49-F238E27FC236}">
                <a16:creationId xmlns:a16="http://schemas.microsoft.com/office/drawing/2014/main" id="{E2D157B0-F1CE-4CD0-87FD-29620249A783}"/>
              </a:ext>
            </a:extLst>
          </p:cNvPr>
          <p:cNvSpPr>
            <a:spLocks noGrp="1"/>
          </p:cNvSpPr>
          <p:nvPr>
            <p:ph type="title"/>
          </p:nvPr>
        </p:nvSpPr>
        <p:spPr/>
        <p:txBody>
          <a:bodyPr>
            <a:normAutofit/>
          </a:bodyPr>
          <a:lstStyle/>
          <a:p>
            <a:r>
              <a:rPr lang="en-US" sz="3600" dirty="0"/>
              <a:t>ABI costing program </a:t>
            </a:r>
            <a:r>
              <a:rPr lang="en-US" sz="2200" b="0" i="1" dirty="0"/>
              <a:t>(cont.)</a:t>
            </a:r>
          </a:p>
        </p:txBody>
      </p:sp>
      <p:sp>
        <p:nvSpPr>
          <p:cNvPr id="6" name="Content Placeholder 5">
            <a:extLst>
              <a:ext uri="{FF2B5EF4-FFF2-40B4-BE49-F238E27FC236}">
                <a16:creationId xmlns:a16="http://schemas.microsoft.com/office/drawing/2014/main" id="{B930D508-3BEF-4CB9-8EFA-35DEA154AE6B}"/>
              </a:ext>
            </a:extLst>
          </p:cNvPr>
          <p:cNvSpPr>
            <a:spLocks noGrp="1"/>
          </p:cNvSpPr>
          <p:nvPr>
            <p:ph idx="1"/>
          </p:nvPr>
        </p:nvSpPr>
        <p:spPr/>
        <p:txBody>
          <a:bodyPr>
            <a:normAutofit/>
          </a:bodyPr>
          <a:lstStyle/>
          <a:p>
            <a:r>
              <a:rPr lang="en-US" sz="1400" dirty="0"/>
              <a:t>The ABI analysis starts with extracting expense information from the USPTO core financial system. This information is “tagged” with identifiers such as the organization that spent the money, the activities performed, and the type of expense (e.g., salaries, benefits, printing, supplies, etc.). </a:t>
            </a:r>
          </a:p>
          <a:p>
            <a:r>
              <a:rPr lang="en-US" sz="1400" dirty="0"/>
              <a:t>When compiling patent costs, any spending by, or directly on behalf of, the patent organization are considered direct expenses such as salaries and contracts. Those expenses occurring outside of the Patent and PTAB organizations but required for mission specific activities are referred to as allocated direct expenses (e.g., rent, IT specific automation, etc.). </a:t>
            </a:r>
          </a:p>
          <a:p>
            <a:r>
              <a:rPr lang="en-US" sz="1400" dirty="0"/>
              <a:t>Indirect expenses are those expenses that originate in a support organization, but are allocated to the patent operation because they indirectly facilitate patent services or products (e.g. IT help desk support, human resources hiring support, invoice processing, etc.).</a:t>
            </a:r>
          </a:p>
          <a:p>
            <a:r>
              <a:rPr lang="en-US" sz="1400" dirty="0"/>
              <a:t>Expenses are assigned or allocated to activities based on “drivers” such as timecodes, surveys, workloads, etc. </a:t>
            </a:r>
          </a:p>
        </p:txBody>
      </p:sp>
    </p:spTree>
    <p:extLst>
      <p:ext uri="{BB962C8B-B14F-4D97-AF65-F5344CB8AC3E}">
        <p14:creationId xmlns:p14="http://schemas.microsoft.com/office/powerpoint/2010/main" val="286328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ABA8FF-C169-4D5D-86F8-07200E8D2C67}"/>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r>
              <a:rPr lang="en-US" sz="3600" dirty="0"/>
              <a:t>ABI costing program </a:t>
            </a:r>
            <a:r>
              <a:rPr lang="en-US" sz="2200" b="0" i="1" dirty="0"/>
              <a:t>(cont.)</a:t>
            </a:r>
          </a:p>
        </p:txBody>
      </p:sp>
      <p:sp>
        <p:nvSpPr>
          <p:cNvPr id="13" name="Content Placeholder 12">
            <a:extLst>
              <a:ext uri="{FF2B5EF4-FFF2-40B4-BE49-F238E27FC236}">
                <a16:creationId xmlns:a16="http://schemas.microsoft.com/office/drawing/2014/main" id="{0CC75363-5F64-440B-BC4D-CCCE79DD8BD8}"/>
              </a:ext>
            </a:extLst>
          </p:cNvPr>
          <p:cNvSpPr>
            <a:spLocks noGrp="1"/>
          </p:cNvSpPr>
          <p:nvPr>
            <p:ph idx="1"/>
          </p:nvPr>
        </p:nvSpPr>
        <p:spPr>
          <a:xfrm>
            <a:off x="457200" y="1447584"/>
            <a:ext cx="8229600" cy="3766442"/>
          </a:xfrm>
        </p:spPr>
        <p:txBody>
          <a:bodyPr vert="horz" lIns="91440" tIns="45720" rIns="91440" bIns="45720" rtlCol="0" anchor="t">
            <a:normAutofit/>
          </a:bodyPr>
          <a:lstStyle/>
          <a:p>
            <a:r>
              <a:rPr lang="en-US" sz="1600" dirty="0"/>
              <a:t>All allocated costs are aggregated with the direct costs of the activity to capture the “fully burdened” cost for that activity.</a:t>
            </a:r>
          </a:p>
          <a:p>
            <a:r>
              <a:rPr lang="en-US" sz="1600" dirty="0"/>
              <a:t>The “fully burdened” cost for an activity is then divided by workload measures (number of outputs completed for that particular activity) to arrive at the fully burdened unit cost for that activity. </a:t>
            </a:r>
          </a:p>
          <a:p>
            <a:r>
              <a:rPr lang="en-US" sz="1600" dirty="0"/>
              <a:t>In some cases, the cost for a particular process is then determined by identifying which activities occur for the process, and how often each activity occurs. This is known as the “frequency factor” and is based on a statistical analysis of a one year set of completed applications.</a:t>
            </a:r>
          </a:p>
          <a:p>
            <a:r>
              <a:rPr lang="en-US" sz="1600" dirty="0"/>
              <a:t>Examples of the unit cost calculations for filing fees can be found on the following page.</a:t>
            </a:r>
          </a:p>
        </p:txBody>
      </p:sp>
    </p:spTree>
    <p:extLst>
      <p:ext uri="{BB962C8B-B14F-4D97-AF65-F5344CB8AC3E}">
        <p14:creationId xmlns:p14="http://schemas.microsoft.com/office/powerpoint/2010/main" val="302908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BA30F-D6B4-4594-8576-B3255947A50B}"/>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
        <p:nvSpPr>
          <p:cNvPr id="2" name="Title 1">
            <a:extLst>
              <a:ext uri="{FF2B5EF4-FFF2-40B4-BE49-F238E27FC236}">
                <a16:creationId xmlns:a16="http://schemas.microsoft.com/office/drawing/2014/main" id="{515ADE84-AADF-4BC3-B3A6-170D8B99A2DF}"/>
              </a:ext>
            </a:extLst>
          </p:cNvPr>
          <p:cNvSpPr>
            <a:spLocks noGrp="1"/>
          </p:cNvSpPr>
          <p:nvPr>
            <p:ph type="title"/>
          </p:nvPr>
        </p:nvSpPr>
        <p:spPr/>
        <p:txBody>
          <a:bodyPr>
            <a:normAutofit fontScale="90000"/>
          </a:bodyPr>
          <a:lstStyle/>
          <a:p>
            <a:r>
              <a:rPr lang="en-US" dirty="0"/>
              <a:t>USPTO ABI costing program example</a:t>
            </a:r>
            <a:br>
              <a:rPr lang="en-US" dirty="0"/>
            </a:br>
            <a:r>
              <a:rPr lang="en-US" sz="2400" b="0" i="1" dirty="0"/>
              <a:t>Basic filing fee – Utility (fee codes 1011/2011/3011)</a:t>
            </a:r>
            <a:br>
              <a:rPr lang="en-US" sz="2400" b="0" i="1" dirty="0"/>
            </a:br>
            <a:endParaRPr lang="en-US" sz="2400" b="0" i="1" dirty="0"/>
          </a:p>
        </p:txBody>
      </p:sp>
      <p:graphicFrame>
        <p:nvGraphicFramePr>
          <p:cNvPr id="6" name="Content Placeholder 5">
            <a:extLst>
              <a:ext uri="{FF2B5EF4-FFF2-40B4-BE49-F238E27FC236}">
                <a16:creationId xmlns:a16="http://schemas.microsoft.com/office/drawing/2014/main" id="{516BE2A5-62C0-4CD0-AD9F-F65A0FEDA334}"/>
              </a:ext>
            </a:extLst>
          </p:cNvPr>
          <p:cNvGraphicFramePr>
            <a:graphicFrameLocks noGrp="1"/>
          </p:cNvGraphicFramePr>
          <p:nvPr>
            <p:ph idx="1"/>
            <p:extLst>
              <p:ext uri="{D42A27DB-BD31-4B8C-83A1-F6EECF244321}">
                <p14:modId xmlns:p14="http://schemas.microsoft.com/office/powerpoint/2010/main" val="1272676204"/>
              </p:ext>
            </p:extLst>
          </p:nvPr>
        </p:nvGraphicFramePr>
        <p:xfrm>
          <a:off x="1868557" y="1474977"/>
          <a:ext cx="5406886" cy="3611777"/>
        </p:xfrm>
        <a:graphic>
          <a:graphicData uri="http://schemas.openxmlformats.org/drawingml/2006/table">
            <a:tbl>
              <a:tblPr firstRow="1" bandRow="1">
                <a:tableStyleId>{5C22544A-7EE6-4342-B048-85BDC9FD1C3A}</a:tableStyleId>
              </a:tblPr>
              <a:tblGrid>
                <a:gridCol w="5406886">
                  <a:extLst>
                    <a:ext uri="{9D8B030D-6E8A-4147-A177-3AD203B41FA5}">
                      <a16:colId xmlns:a16="http://schemas.microsoft.com/office/drawing/2014/main" val="2484363752"/>
                    </a:ext>
                  </a:extLst>
                </a:gridCol>
              </a:tblGrid>
              <a:tr h="425117">
                <a:tc>
                  <a:txBody>
                    <a:bodyPr/>
                    <a:lstStyle/>
                    <a:p>
                      <a:pPr algn="ctr"/>
                      <a:r>
                        <a:rPr lang="en-US" sz="1400" dirty="0">
                          <a:latin typeface="+mn-lt"/>
                        </a:rPr>
                        <a:t>Activities underlying basic filing fee unit cost of $250</a:t>
                      </a:r>
                    </a:p>
                  </a:txBody>
                  <a:tcPr marL="183944" marR="183944" anchor="ctr">
                    <a:solidFill>
                      <a:srgbClr val="003865"/>
                    </a:solidFill>
                  </a:tcPr>
                </a:tc>
                <a:extLst>
                  <a:ext uri="{0D108BD9-81ED-4DB2-BD59-A6C34878D82A}">
                    <a16:rowId xmlns:a16="http://schemas.microsoft.com/office/drawing/2014/main" val="856956270"/>
                  </a:ext>
                </a:extLst>
              </a:tr>
              <a:tr h="318666">
                <a:tc>
                  <a:txBody>
                    <a:bodyPr/>
                    <a:lstStyle/>
                    <a:p>
                      <a:pPr algn="l" fontAlgn="b"/>
                      <a:r>
                        <a:rPr lang="en-US" sz="1400" b="0" i="0" u="none" strike="noStrike" dirty="0">
                          <a:solidFill>
                            <a:srgbClr val="000000"/>
                          </a:solidFill>
                          <a:effectLst/>
                          <a:latin typeface="+mn-lt"/>
                        </a:rPr>
                        <a:t>1.01 - Process incoming paper</a:t>
                      </a:r>
                    </a:p>
                  </a:txBody>
                  <a:tcPr marL="183944" marR="183944" marT="0" marB="0" anchor="ctr">
                    <a:solidFill>
                      <a:srgbClr val="D9D9D6"/>
                    </a:solidFill>
                  </a:tcPr>
                </a:tc>
                <a:extLst>
                  <a:ext uri="{0D108BD9-81ED-4DB2-BD59-A6C34878D82A}">
                    <a16:rowId xmlns:a16="http://schemas.microsoft.com/office/drawing/2014/main" val="3947522696"/>
                  </a:ext>
                </a:extLst>
              </a:tr>
              <a:tr h="318666">
                <a:tc>
                  <a:txBody>
                    <a:bodyPr/>
                    <a:lstStyle/>
                    <a:p>
                      <a:pPr algn="l" fontAlgn="b"/>
                      <a:r>
                        <a:rPr lang="en-US" sz="1400" b="0" i="0" u="none" strike="noStrike" dirty="0">
                          <a:solidFill>
                            <a:srgbClr val="000000"/>
                          </a:solidFill>
                          <a:effectLst/>
                          <a:latin typeface="+mn-lt"/>
                        </a:rPr>
                        <a:t>1.02 - Process application fees</a:t>
                      </a:r>
                    </a:p>
                  </a:txBody>
                  <a:tcPr marL="183944" marR="183944" marT="0" marB="0" anchor="ctr">
                    <a:solidFill>
                      <a:srgbClr val="D9D9D6"/>
                    </a:solidFill>
                  </a:tcPr>
                </a:tc>
                <a:extLst>
                  <a:ext uri="{0D108BD9-81ED-4DB2-BD59-A6C34878D82A}">
                    <a16:rowId xmlns:a16="http://schemas.microsoft.com/office/drawing/2014/main" val="1737107638"/>
                  </a:ext>
                </a:extLst>
              </a:tr>
              <a:tr h="318666">
                <a:tc>
                  <a:txBody>
                    <a:bodyPr/>
                    <a:lstStyle/>
                    <a:p>
                      <a:pPr algn="l" fontAlgn="b"/>
                      <a:r>
                        <a:rPr lang="en-US" sz="1400" b="0" i="0" u="none" strike="noStrike" dirty="0">
                          <a:solidFill>
                            <a:srgbClr val="000000"/>
                          </a:solidFill>
                          <a:effectLst/>
                          <a:latin typeface="+mn-lt"/>
                        </a:rPr>
                        <a:t>1.03 - Application indexing and scanning </a:t>
                      </a:r>
                    </a:p>
                  </a:txBody>
                  <a:tcPr marL="183944" marR="183944" marT="0" marB="0" anchor="ctr">
                    <a:solidFill>
                      <a:srgbClr val="D9D9D6"/>
                    </a:solidFill>
                  </a:tcPr>
                </a:tc>
                <a:extLst>
                  <a:ext uri="{0D108BD9-81ED-4DB2-BD59-A6C34878D82A}">
                    <a16:rowId xmlns:a16="http://schemas.microsoft.com/office/drawing/2014/main" val="443216595"/>
                  </a:ext>
                </a:extLst>
              </a:tr>
              <a:tr h="318666">
                <a:tc>
                  <a:txBody>
                    <a:bodyPr/>
                    <a:lstStyle/>
                    <a:p>
                      <a:pPr algn="l" fontAlgn="b"/>
                      <a:r>
                        <a:rPr lang="en-US" sz="1400" b="0" i="0" u="none" strike="noStrike" dirty="0">
                          <a:solidFill>
                            <a:srgbClr val="000000"/>
                          </a:solidFill>
                          <a:effectLst/>
                          <a:latin typeface="+mn-lt"/>
                        </a:rPr>
                        <a:t>1.04 - Routing classification and security screening</a:t>
                      </a:r>
                    </a:p>
                  </a:txBody>
                  <a:tcPr marL="183944" marR="183944" marT="0" marB="0" anchor="ctr">
                    <a:solidFill>
                      <a:srgbClr val="D9D9D6"/>
                    </a:solidFill>
                  </a:tcPr>
                </a:tc>
                <a:extLst>
                  <a:ext uri="{0D108BD9-81ED-4DB2-BD59-A6C34878D82A}">
                    <a16:rowId xmlns:a16="http://schemas.microsoft.com/office/drawing/2014/main" val="1450654540"/>
                  </a:ext>
                </a:extLst>
              </a:tr>
              <a:tr h="318666">
                <a:tc>
                  <a:txBody>
                    <a:bodyPr/>
                    <a:lstStyle/>
                    <a:p>
                      <a:pPr algn="l" fontAlgn="b"/>
                      <a:r>
                        <a:rPr lang="en-US" sz="1400" b="0" i="0" u="none" strike="noStrike" dirty="0">
                          <a:solidFill>
                            <a:srgbClr val="000000"/>
                          </a:solidFill>
                          <a:effectLst/>
                          <a:latin typeface="+mn-lt"/>
                        </a:rPr>
                        <a:t>1.05 - Second-level security screening and L&amp;R processing</a:t>
                      </a:r>
                    </a:p>
                  </a:txBody>
                  <a:tcPr marL="183944" marR="183944" marT="0" marB="0" anchor="ctr">
                    <a:solidFill>
                      <a:srgbClr val="D9D9D6"/>
                    </a:solidFill>
                  </a:tcPr>
                </a:tc>
                <a:extLst>
                  <a:ext uri="{0D108BD9-81ED-4DB2-BD59-A6C34878D82A}">
                    <a16:rowId xmlns:a16="http://schemas.microsoft.com/office/drawing/2014/main" val="1647146306"/>
                  </a:ext>
                </a:extLst>
              </a:tr>
              <a:tr h="318666">
                <a:tc>
                  <a:txBody>
                    <a:bodyPr/>
                    <a:lstStyle/>
                    <a:p>
                      <a:pPr algn="l" fontAlgn="b"/>
                      <a:r>
                        <a:rPr lang="en-US" sz="1400" b="0" i="0" u="none" strike="noStrike" dirty="0">
                          <a:solidFill>
                            <a:srgbClr val="000000"/>
                          </a:solidFill>
                          <a:effectLst/>
                          <a:latin typeface="+mn-lt"/>
                        </a:rPr>
                        <a:t>1.06 - Conduct formalities review</a:t>
                      </a:r>
                    </a:p>
                  </a:txBody>
                  <a:tcPr marL="183944" marR="183944" marT="0" marB="0" anchor="ctr">
                    <a:solidFill>
                      <a:srgbClr val="D9D9D6"/>
                    </a:solidFill>
                  </a:tcPr>
                </a:tc>
                <a:extLst>
                  <a:ext uri="{0D108BD9-81ED-4DB2-BD59-A6C34878D82A}">
                    <a16:rowId xmlns:a16="http://schemas.microsoft.com/office/drawing/2014/main" val="250504008"/>
                  </a:ext>
                </a:extLst>
              </a:tr>
              <a:tr h="318666">
                <a:tc>
                  <a:txBody>
                    <a:bodyPr/>
                    <a:lstStyle/>
                    <a:p>
                      <a:pPr algn="l" fontAlgn="b"/>
                      <a:r>
                        <a:rPr lang="en-US" sz="1400" b="0" i="0" u="none" strike="noStrike" dirty="0">
                          <a:solidFill>
                            <a:srgbClr val="000000"/>
                          </a:solidFill>
                          <a:effectLst/>
                          <a:latin typeface="+mn-lt"/>
                        </a:rPr>
                        <a:t>1.07 - Customer service (pre- and post-examination)</a:t>
                      </a:r>
                    </a:p>
                  </a:txBody>
                  <a:tcPr marL="183944" marR="183944" marT="0" marB="0" anchor="ctr">
                    <a:solidFill>
                      <a:srgbClr val="D9D9D6"/>
                    </a:solidFill>
                  </a:tcPr>
                </a:tc>
                <a:extLst>
                  <a:ext uri="{0D108BD9-81ED-4DB2-BD59-A6C34878D82A}">
                    <a16:rowId xmlns:a16="http://schemas.microsoft.com/office/drawing/2014/main" val="3933956044"/>
                  </a:ext>
                </a:extLst>
              </a:tr>
              <a:tr h="318666">
                <a:tc>
                  <a:txBody>
                    <a:bodyPr/>
                    <a:lstStyle/>
                    <a:p>
                      <a:pPr algn="l" fontAlgn="b"/>
                      <a:r>
                        <a:rPr lang="en-US" sz="1400" b="0" i="0" u="none" strike="noStrike" dirty="0">
                          <a:solidFill>
                            <a:srgbClr val="000000"/>
                          </a:solidFill>
                          <a:effectLst/>
                          <a:latin typeface="+mn-lt"/>
                        </a:rPr>
                        <a:t>2.01 - Tech support application process</a:t>
                      </a:r>
                    </a:p>
                  </a:txBody>
                  <a:tcPr marL="183944" marR="183944" marT="0" marB="0" anchor="ctr">
                    <a:solidFill>
                      <a:srgbClr val="D9D9D6"/>
                    </a:solidFill>
                  </a:tcPr>
                </a:tc>
                <a:extLst>
                  <a:ext uri="{0D108BD9-81ED-4DB2-BD59-A6C34878D82A}">
                    <a16:rowId xmlns:a16="http://schemas.microsoft.com/office/drawing/2014/main" val="3559871299"/>
                  </a:ext>
                </a:extLst>
              </a:tr>
              <a:tr h="318666">
                <a:tc>
                  <a:txBody>
                    <a:bodyPr/>
                    <a:lstStyle/>
                    <a:p>
                      <a:pPr algn="l" fontAlgn="b">
                        <a:tabLst>
                          <a:tab pos="3768725" algn="l"/>
                        </a:tabLst>
                      </a:pPr>
                      <a:r>
                        <a:rPr lang="en-US" sz="1400" b="0" i="0" u="none" strike="noStrike" dirty="0">
                          <a:solidFill>
                            <a:srgbClr val="000000"/>
                          </a:solidFill>
                          <a:effectLst/>
                          <a:latin typeface="+mn-lt"/>
                        </a:rPr>
                        <a:t>2.02 - Classification and assignment by Art Unit </a:t>
                      </a:r>
                    </a:p>
                  </a:txBody>
                  <a:tcPr marL="183944" marR="183944" marT="0" marB="0" anchor="ctr">
                    <a:solidFill>
                      <a:srgbClr val="D9D9D6"/>
                    </a:solidFill>
                  </a:tcPr>
                </a:tc>
                <a:extLst>
                  <a:ext uri="{0D108BD9-81ED-4DB2-BD59-A6C34878D82A}">
                    <a16:rowId xmlns:a16="http://schemas.microsoft.com/office/drawing/2014/main" val="710343861"/>
                  </a:ext>
                </a:extLst>
              </a:tr>
              <a:tr h="318666">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2.19 - Paralegal PCT review (Patent Legal Research Center)</a:t>
                      </a:r>
                    </a:p>
                  </a:txBody>
                  <a:tcPr marL="183944" marR="183944" marT="0" marB="0" anchor="ctr">
                    <a:solidFill>
                      <a:srgbClr val="D9D9D6"/>
                    </a:solidFill>
                  </a:tcPr>
                </a:tc>
                <a:extLst>
                  <a:ext uri="{0D108BD9-81ED-4DB2-BD59-A6C34878D82A}">
                    <a16:rowId xmlns:a16="http://schemas.microsoft.com/office/drawing/2014/main" val="1011272411"/>
                  </a:ext>
                </a:extLst>
              </a:tr>
            </a:tbl>
          </a:graphicData>
        </a:graphic>
      </p:graphicFrame>
    </p:spTree>
    <p:extLst>
      <p:ext uri="{BB962C8B-B14F-4D97-AF65-F5344CB8AC3E}">
        <p14:creationId xmlns:p14="http://schemas.microsoft.com/office/powerpoint/2010/main" val="360584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3D1B-1A05-4AFC-A674-F778E2277C31}"/>
              </a:ext>
            </a:extLst>
          </p:cNvPr>
          <p:cNvSpPr>
            <a:spLocks noGrp="1"/>
          </p:cNvSpPr>
          <p:nvPr>
            <p:ph type="title"/>
          </p:nvPr>
        </p:nvSpPr>
        <p:spPr/>
        <p:txBody>
          <a:bodyPr>
            <a:normAutofit fontScale="90000"/>
          </a:bodyPr>
          <a:lstStyle/>
          <a:p>
            <a:r>
              <a:rPr lang="en-US" dirty="0"/>
              <a:t>Section D–Background </a:t>
            </a:r>
            <a:br>
              <a:rPr lang="en-US" dirty="0"/>
            </a:br>
            <a:r>
              <a:rPr lang="en-US" dirty="0"/>
              <a:t>on patent fees</a:t>
            </a:r>
          </a:p>
        </p:txBody>
      </p:sp>
      <p:sp>
        <p:nvSpPr>
          <p:cNvPr id="3" name="Text Placeholder 2">
            <a:extLst>
              <a:ext uri="{FF2B5EF4-FFF2-40B4-BE49-F238E27FC236}">
                <a16:creationId xmlns:a16="http://schemas.microsoft.com/office/drawing/2014/main" id="{610478F0-7839-4EB7-865D-6B8414D4BB10}"/>
              </a:ext>
            </a:extLst>
          </p:cNvPr>
          <p:cNvSpPr>
            <a:spLocks noGrp="1"/>
          </p:cNvSpPr>
          <p:nvPr>
            <p:ph type="body" idx="1"/>
          </p:nvPr>
        </p:nvSpPr>
        <p:spPr/>
        <p:txBody>
          <a:bodyPr/>
          <a:lstStyle/>
          <a:p>
            <a:r>
              <a:rPr lang="en-US" dirty="0"/>
              <a:t>The information included in this section provides an overview of the current patent fee structure, including historical trends of fees and fee collections.</a:t>
            </a:r>
          </a:p>
        </p:txBody>
      </p:sp>
    </p:spTree>
    <p:extLst>
      <p:ext uri="{BB962C8B-B14F-4D97-AF65-F5344CB8AC3E}">
        <p14:creationId xmlns:p14="http://schemas.microsoft.com/office/powerpoint/2010/main" val="399976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A18D58-79E8-4052-9F29-DDCBC388EFD0}"/>
              </a:ext>
            </a:extLst>
          </p:cNvPr>
          <p:cNvSpPr>
            <a:spLocks noGrp="1"/>
          </p:cNvSpPr>
          <p:nvPr>
            <p:ph type="sldNum" sz="quarter" idx="10"/>
          </p:nvPr>
        </p:nvSpPr>
        <p:spPr/>
        <p:txBody>
          <a:bodyPr/>
          <a:lstStyle/>
          <a:p>
            <a:fld id="{1D648693-0942-45E9-83AE-76FC568F9452}" type="slidenum">
              <a:rPr lang="en-US" smtClean="0"/>
              <a:pPr/>
              <a:t>28</a:t>
            </a:fld>
            <a:endParaRPr lang="en-US" dirty="0"/>
          </a:p>
        </p:txBody>
      </p:sp>
      <p:sp>
        <p:nvSpPr>
          <p:cNvPr id="2" name="Title 1">
            <a:extLst>
              <a:ext uri="{FF2B5EF4-FFF2-40B4-BE49-F238E27FC236}">
                <a16:creationId xmlns:a16="http://schemas.microsoft.com/office/drawing/2014/main" id="{B6566EBE-125B-4B37-84F7-43DF79F1522E}"/>
              </a:ext>
            </a:extLst>
          </p:cNvPr>
          <p:cNvSpPr>
            <a:spLocks noGrp="1"/>
          </p:cNvSpPr>
          <p:nvPr>
            <p:ph type="title"/>
          </p:nvPr>
        </p:nvSpPr>
        <p:spPr>
          <a:xfrm>
            <a:off x="457200" y="310250"/>
            <a:ext cx="8229600" cy="864147"/>
          </a:xfrm>
        </p:spPr>
        <p:txBody>
          <a:bodyPr>
            <a:normAutofit fontScale="90000"/>
          </a:bodyPr>
          <a:lstStyle/>
          <a:p>
            <a:r>
              <a:rPr lang="en-US" sz="3600" dirty="0"/>
              <a:t>Composition of the patent fee schedule</a:t>
            </a:r>
            <a:br>
              <a:rPr lang="en-US" sz="3200" dirty="0"/>
            </a:br>
            <a:r>
              <a:rPr lang="en-US" sz="2400" b="0" i="1" dirty="0"/>
              <a:t>16% of fee codes comprise 81% of the revenue</a:t>
            </a:r>
          </a:p>
        </p:txBody>
      </p:sp>
      <p:graphicFrame>
        <p:nvGraphicFramePr>
          <p:cNvPr id="12" name="Chart 11" descr="A pie chart displaying the percentage of revenue in each category of patent fees. serialized filing are 15 percent, Maintenance fee revenue is 52 percent, RCE fee revenue is 5 percent, utility issue fee revenue is 9 percent, and all other patent fees revenue comprises 19 percent of fee codes. ">
            <a:extLst>
              <a:ext uri="{FF2B5EF4-FFF2-40B4-BE49-F238E27FC236}">
                <a16:creationId xmlns:a16="http://schemas.microsoft.com/office/drawing/2014/main" id="{E844881B-D9B7-4288-BF69-6EF6B24BDA63}"/>
              </a:ext>
            </a:extLst>
          </p:cNvPr>
          <p:cNvGraphicFramePr/>
          <p:nvPr>
            <p:extLst>
              <p:ext uri="{D42A27DB-BD31-4B8C-83A1-F6EECF244321}">
                <p14:modId xmlns:p14="http://schemas.microsoft.com/office/powerpoint/2010/main" val="497732715"/>
              </p:ext>
            </p:extLst>
          </p:nvPr>
        </p:nvGraphicFramePr>
        <p:xfrm>
          <a:off x="999109" y="1484646"/>
          <a:ext cx="3572891" cy="2935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A pie chart displaying the percentage of fee codes in each category of patent fees. serialized filing fee codes are 8 percent, Maintenance fee codes are 5 percent, RCE fee codes are 2 percent, utility issue fee codes are 1 percent, and all other patent fees comprise 84 percent of fee codes. ">
            <a:extLst>
              <a:ext uri="{FF2B5EF4-FFF2-40B4-BE49-F238E27FC236}">
                <a16:creationId xmlns:a16="http://schemas.microsoft.com/office/drawing/2014/main" id="{C92B13A6-65A9-4BE9-BE9D-323C20D5E233}"/>
              </a:ext>
            </a:extLst>
          </p:cNvPr>
          <p:cNvGraphicFramePr/>
          <p:nvPr>
            <p:extLst>
              <p:ext uri="{D42A27DB-BD31-4B8C-83A1-F6EECF244321}">
                <p14:modId xmlns:p14="http://schemas.microsoft.com/office/powerpoint/2010/main" val="3206870144"/>
              </p:ext>
            </p:extLst>
          </p:nvPr>
        </p:nvGraphicFramePr>
        <p:xfrm>
          <a:off x="4572000" y="1484646"/>
          <a:ext cx="3822700" cy="2935601"/>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A legend for the fee categories that includes: Maintenance fees, Serialized filing, Utility issue, RCE, and All other Patent fees">
            <a:extLst>
              <a:ext uri="{FF2B5EF4-FFF2-40B4-BE49-F238E27FC236}">
                <a16:creationId xmlns:a16="http://schemas.microsoft.com/office/drawing/2014/main" id="{9BBBEE2C-1B0C-4E86-A4D6-14173F80FD58}"/>
              </a:ext>
            </a:extLst>
          </p:cNvPr>
          <p:cNvPicPr>
            <a:picLocks noChangeAspect="1"/>
          </p:cNvPicPr>
          <p:nvPr/>
        </p:nvPicPr>
        <p:blipFill>
          <a:blip r:embed="rId5"/>
          <a:stretch>
            <a:fillRect/>
          </a:stretch>
        </p:blipFill>
        <p:spPr>
          <a:xfrm>
            <a:off x="1257754" y="3923268"/>
            <a:ext cx="6810375" cy="266700"/>
          </a:xfrm>
          <a:prstGeom prst="rect">
            <a:avLst/>
          </a:prstGeom>
        </p:spPr>
      </p:pic>
      <p:sp>
        <p:nvSpPr>
          <p:cNvPr id="5" name="TextBox 4">
            <a:extLst>
              <a:ext uri="{FF2B5EF4-FFF2-40B4-BE49-F238E27FC236}">
                <a16:creationId xmlns:a16="http://schemas.microsoft.com/office/drawing/2014/main" id="{1683AA80-0E9C-4475-9D4A-71A7E3089DDA}"/>
              </a:ext>
            </a:extLst>
          </p:cNvPr>
          <p:cNvSpPr txBox="1"/>
          <p:nvPr/>
        </p:nvSpPr>
        <p:spPr>
          <a:xfrm>
            <a:off x="1075871" y="4253442"/>
            <a:ext cx="7937500" cy="95410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ea typeface="+mn-ea"/>
                <a:cs typeface="+mn-cs"/>
              </a:rPr>
              <a:t>404 patent fee codes: 158 large entity; 124 small entity; 122 micro entity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ea typeface="+mn-ea"/>
                <a:cs typeface="+mn-cs"/>
              </a:rPr>
              <a:t>158 unique fee codes exist to enable applicants and patent holders to pay only </a:t>
            </a:r>
            <a:br>
              <a:rPr kumimoji="0" lang="en-US" sz="1400" i="0" u="none" strike="noStrike" kern="1200" cap="none" spc="0" normalizeH="0" baseline="0" noProof="0" dirty="0">
                <a:ln>
                  <a:noFill/>
                </a:ln>
                <a:effectLst/>
                <a:uLnTx/>
                <a:uFillTx/>
                <a:ea typeface="+mn-ea"/>
                <a:cs typeface="+mn-cs"/>
              </a:rPr>
            </a:br>
            <a:r>
              <a:rPr kumimoji="0" lang="en-US" sz="1400" i="0" u="none" strike="noStrike" kern="1200" cap="none" spc="0" normalizeH="0" baseline="0" noProof="0" dirty="0">
                <a:ln>
                  <a:noFill/>
                </a:ln>
                <a:effectLst/>
                <a:uLnTx/>
                <a:uFillTx/>
                <a:ea typeface="+mn-ea"/>
                <a:cs typeface="+mn-cs"/>
              </a:rPr>
              <a:t>for the services they choose.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ea typeface="+mn-ea"/>
                <a:cs typeface="+mn-cs"/>
              </a:rPr>
              <a:t>246 fee codes are used to differentiate small and micro entity fee discounts.</a:t>
            </a:r>
          </a:p>
        </p:txBody>
      </p:sp>
    </p:spTree>
    <p:extLst>
      <p:ext uri="{BB962C8B-B14F-4D97-AF65-F5344CB8AC3E}">
        <p14:creationId xmlns:p14="http://schemas.microsoft.com/office/powerpoint/2010/main" val="425857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descr="A pie chart breaking down patent fee collections by fee category. Maintenance fees made up 52% of patent fee collections in FY 2022 and application fees made up 25%. Post allowance fees made up 10% and the remainder was in PCT fees, extension of time fees, patent trial and appeal fees, and all other patent fees.">
            <a:extLst>
              <a:ext uri="{FF2B5EF4-FFF2-40B4-BE49-F238E27FC236}">
                <a16:creationId xmlns:a16="http://schemas.microsoft.com/office/drawing/2014/main" id="{B3D7F24C-20BE-44DE-AAF8-496B8D4818E7}"/>
              </a:ext>
            </a:extLst>
          </p:cNvPr>
          <p:cNvSpPr>
            <a:spLocks noGrp="1"/>
          </p:cNvSpPr>
          <p:nvPr>
            <p:ph type="sldNum" sz="quarter" idx="10"/>
          </p:nvPr>
        </p:nvSpPr>
        <p:spPr/>
        <p:txBody>
          <a:bodyPr/>
          <a:lstStyle/>
          <a:p>
            <a:fld id="{1D648693-0942-45E9-83AE-76FC568F9452}" type="slidenum">
              <a:rPr lang="en-US" smtClean="0"/>
              <a:pPr/>
              <a:t>29</a:t>
            </a:fld>
            <a:endParaRPr lang="en-US"/>
          </a:p>
        </p:txBody>
      </p:sp>
      <p:sp>
        <p:nvSpPr>
          <p:cNvPr id="2" name="Title 1"/>
          <p:cNvSpPr>
            <a:spLocks noGrp="1"/>
          </p:cNvSpPr>
          <p:nvPr>
            <p:ph type="title"/>
          </p:nvPr>
        </p:nvSpPr>
        <p:spPr/>
        <p:txBody>
          <a:bodyPr>
            <a:normAutofit fontScale="90000"/>
          </a:bodyPr>
          <a:lstStyle/>
          <a:p>
            <a:r>
              <a:rPr lang="en-US" sz="3800" dirty="0"/>
              <a:t>FY 2022 patent fee collections by type</a:t>
            </a:r>
            <a:br>
              <a:rPr lang="en-US" b="0" i="1" dirty="0"/>
            </a:br>
            <a:r>
              <a:rPr lang="en-US" sz="2400" b="0" i="1" dirty="0"/>
              <a:t>Total patent fee collections $3,630 Million</a:t>
            </a:r>
            <a:br>
              <a:rPr lang="en-US" b="0" i="1" dirty="0"/>
            </a:br>
            <a:endParaRPr lang="en-US" b="0" i="1" dirty="0"/>
          </a:p>
        </p:txBody>
      </p:sp>
      <p:graphicFrame>
        <p:nvGraphicFramePr>
          <p:cNvPr id="5" name="Content Placeholder 6" descr="A pie chart showing the distribution of patent fee collections by category in FY 2022. Maintenance fees made up over half of collections and filing, search, and exam fees were about a quarter of collections. Patent post allowance fees, which include the issue fee, made up 10% of collections and remainder of fees were in PCT fees, extension of time fees, trial and appeal fees, and other fees.">
            <a:extLst>
              <a:ext uri="{FF2B5EF4-FFF2-40B4-BE49-F238E27FC236}">
                <a16:creationId xmlns:a16="http://schemas.microsoft.com/office/drawing/2014/main" id="{09252CDA-4C82-49F8-86CC-DD6C9A1591C7}"/>
              </a:ext>
            </a:extLst>
          </p:cNvPr>
          <p:cNvGraphicFramePr>
            <a:graphicFrameLocks noGrp="1"/>
          </p:cNvGraphicFramePr>
          <p:nvPr>
            <p:ph idx="1"/>
            <p:extLst>
              <p:ext uri="{D42A27DB-BD31-4B8C-83A1-F6EECF244321}">
                <p14:modId xmlns:p14="http://schemas.microsoft.com/office/powerpoint/2010/main" val="932812066"/>
              </p:ext>
            </p:extLst>
          </p:nvPr>
        </p:nvGraphicFramePr>
        <p:xfrm>
          <a:off x="457200" y="1849438"/>
          <a:ext cx="8229600" cy="3490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859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BA3428-2C85-4F22-985C-5253C0A1007A}"/>
              </a:ext>
            </a:extLst>
          </p:cNvPr>
          <p:cNvSpPr>
            <a:spLocks noGrp="1"/>
          </p:cNvSpPr>
          <p:nvPr>
            <p:ph type="sldNum" sz="quarter" idx="10"/>
          </p:nvPr>
        </p:nvSpPr>
        <p:spPr/>
        <p:txBody>
          <a:bodyPr/>
          <a:lstStyle/>
          <a:p>
            <a:fld id="{1D648693-0942-45E9-83AE-76FC568F9452}" type="slidenum">
              <a:rPr lang="en-US" smtClean="0"/>
              <a:pPr/>
              <a:t>3</a:t>
            </a:fld>
            <a:endParaRPr lang="en-US" dirty="0"/>
          </a:p>
        </p:txBody>
      </p:sp>
      <p:sp>
        <p:nvSpPr>
          <p:cNvPr id="2" name="Title 1"/>
          <p:cNvSpPr>
            <a:spLocks noGrp="1"/>
          </p:cNvSpPr>
          <p:nvPr>
            <p:ph type="title"/>
          </p:nvPr>
        </p:nvSpPr>
        <p:spPr/>
        <p:txBody>
          <a:bodyPr>
            <a:normAutofit/>
          </a:bodyPr>
          <a:lstStyle/>
          <a:p>
            <a:r>
              <a:rPr lang="en-US" sz="3600" dirty="0"/>
              <a:t>Introduction</a:t>
            </a:r>
          </a:p>
        </p:txBody>
      </p:sp>
      <p:sp>
        <p:nvSpPr>
          <p:cNvPr id="10" name="Content Placeholder 9">
            <a:extLst>
              <a:ext uri="{FF2B5EF4-FFF2-40B4-BE49-F238E27FC236}">
                <a16:creationId xmlns:a16="http://schemas.microsoft.com/office/drawing/2014/main" id="{EDC93CFC-CDBA-434D-830F-F318F414A73D}"/>
              </a:ext>
            </a:extLst>
          </p:cNvPr>
          <p:cNvSpPr>
            <a:spLocks noGrp="1"/>
          </p:cNvSpPr>
          <p:nvPr>
            <p:ph idx="1"/>
          </p:nvPr>
        </p:nvSpPr>
        <p:spPr>
          <a:xfrm>
            <a:off x="457199" y="1447584"/>
            <a:ext cx="8038123" cy="3397953"/>
          </a:xfrm>
        </p:spPr>
        <p:txBody>
          <a:bodyPr vert="horz" lIns="91440" tIns="45720" rIns="91440" bIns="45720" rtlCol="0" anchor="t">
            <a:normAutofit fontScale="55000" lnSpcReduction="20000"/>
          </a:bodyPr>
          <a:lstStyle/>
          <a:p>
            <a:pPr>
              <a:lnSpc>
                <a:spcPct val="120000"/>
              </a:lnSpc>
            </a:pPr>
            <a:r>
              <a:rPr lang="en-US" dirty="0">
                <a:latin typeface="Segoe UI"/>
                <a:cs typeface="Segoe UI"/>
              </a:rPr>
              <a:t>This document provides background information for the proposed patent fee adjustments. </a:t>
            </a:r>
          </a:p>
          <a:p>
            <a:pPr>
              <a:lnSpc>
                <a:spcPct val="120000"/>
              </a:lnSpc>
            </a:pPr>
            <a:r>
              <a:rPr lang="en-US" dirty="0">
                <a:latin typeface="Segoe UI"/>
                <a:cs typeface="Segoe UI"/>
              </a:rPr>
              <a:t>The following additional documents comprise the fee proposal package delineating</a:t>
            </a:r>
            <a:r>
              <a:rPr lang="en-US" dirty="0"/>
              <a:t> changes to the fee schedule:</a:t>
            </a:r>
            <a:endParaRPr lang="en-US" dirty="0">
              <a:latin typeface="Segoe UI"/>
              <a:cs typeface="Segoe UI"/>
            </a:endParaRPr>
          </a:p>
          <a:p>
            <a:pPr lvl="1">
              <a:lnSpc>
                <a:spcPct val="120000"/>
              </a:lnSpc>
            </a:pPr>
            <a:r>
              <a:rPr lang="en-US" dirty="0">
                <a:latin typeface="Segoe UI Light"/>
                <a:cs typeface="Segoe UI Light"/>
              </a:rPr>
              <a:t>Letter from the Director to Patent Public Advisory Committee (PPAC),</a:t>
            </a:r>
            <a:endParaRPr lang="en-US" dirty="0"/>
          </a:p>
          <a:p>
            <a:pPr lvl="1">
              <a:lnSpc>
                <a:spcPct val="120000"/>
              </a:lnSpc>
            </a:pPr>
            <a:r>
              <a:rPr lang="en-US" dirty="0"/>
              <a:t>Patent Fee Proposal Executive Summary,</a:t>
            </a:r>
          </a:p>
          <a:p>
            <a:pPr lvl="1">
              <a:lnSpc>
                <a:spcPct val="120000"/>
              </a:lnSpc>
            </a:pPr>
            <a:r>
              <a:rPr lang="en-US" dirty="0"/>
              <a:t>Table of Proposed Patent Fee Adjustments, and</a:t>
            </a:r>
          </a:p>
          <a:p>
            <a:pPr lvl="1">
              <a:lnSpc>
                <a:spcPct val="120000"/>
              </a:lnSpc>
            </a:pPr>
            <a:r>
              <a:rPr lang="en-US" dirty="0"/>
              <a:t>Table of Patent Fees – Current, Proposed, and Unit Cost.</a:t>
            </a:r>
          </a:p>
          <a:p>
            <a:pPr marL="457200" lvl="1" indent="0">
              <a:lnSpc>
                <a:spcPct val="120000"/>
              </a:lnSpc>
              <a:buNone/>
            </a:pPr>
            <a:endParaRPr lang="en-US" dirty="0">
              <a:latin typeface="Segoe UI"/>
              <a:cs typeface="Segoe UI"/>
            </a:endParaRPr>
          </a:p>
          <a:p>
            <a:pPr marL="457200" lvl="1" indent="0">
              <a:lnSpc>
                <a:spcPct val="120000"/>
              </a:lnSpc>
              <a:buNone/>
            </a:pPr>
            <a:r>
              <a:rPr lang="en-US" dirty="0"/>
              <a:t>Documents available at: </a:t>
            </a:r>
            <a:r>
              <a:rPr lang="en-US" dirty="0">
                <a:hlinkClick r:id="rId3"/>
              </a:rPr>
              <a:t>fee setting and adjusting section of the USPTO website</a:t>
            </a:r>
            <a:endParaRPr lang="en-US" dirty="0"/>
          </a:p>
        </p:txBody>
      </p:sp>
    </p:spTree>
    <p:extLst>
      <p:ext uri="{BB962C8B-B14F-4D97-AF65-F5344CB8AC3E}">
        <p14:creationId xmlns:p14="http://schemas.microsoft.com/office/powerpoint/2010/main" val="376777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05E50B-0C70-430F-AF6D-59A4D843C465}"/>
              </a:ext>
            </a:extLst>
          </p:cNvPr>
          <p:cNvSpPr>
            <a:spLocks noGrp="1"/>
          </p:cNvSpPr>
          <p:nvPr>
            <p:ph type="sldNum" sz="quarter" idx="10"/>
          </p:nvPr>
        </p:nvSpPr>
        <p:spPr/>
        <p:txBody>
          <a:bodyPr/>
          <a:lstStyle/>
          <a:p>
            <a:fld id="{1D648693-0942-45E9-83AE-76FC568F9452}" type="slidenum">
              <a:rPr lang="en-US" smtClean="0"/>
              <a:pPr/>
              <a:t>30</a:t>
            </a:fld>
            <a:endParaRPr lang="en-US"/>
          </a:p>
        </p:txBody>
      </p:sp>
      <p:sp>
        <p:nvSpPr>
          <p:cNvPr id="2" name="Title 1"/>
          <p:cNvSpPr>
            <a:spLocks noGrp="1"/>
          </p:cNvSpPr>
          <p:nvPr>
            <p:ph type="title"/>
          </p:nvPr>
        </p:nvSpPr>
        <p:spPr/>
        <p:txBody>
          <a:bodyPr>
            <a:normAutofit/>
          </a:bodyPr>
          <a:lstStyle/>
          <a:p>
            <a:r>
              <a:rPr lang="en-US" sz="3600" dirty="0"/>
              <a:t>Patent filing, search, and exam fees</a:t>
            </a:r>
          </a:p>
        </p:txBody>
      </p:sp>
      <p:sp>
        <p:nvSpPr>
          <p:cNvPr id="9" name="Content Placeholder 8">
            <a:extLst>
              <a:ext uri="{FF2B5EF4-FFF2-40B4-BE49-F238E27FC236}">
                <a16:creationId xmlns:a16="http://schemas.microsoft.com/office/drawing/2014/main" id="{BC53530B-C307-4232-99C3-91266BE3B03A}"/>
              </a:ext>
            </a:extLst>
          </p:cNvPr>
          <p:cNvSpPr>
            <a:spLocks noGrp="1"/>
          </p:cNvSpPr>
          <p:nvPr>
            <p:ph sz="half" idx="1"/>
          </p:nvPr>
        </p:nvSpPr>
        <p:spPr/>
        <p:txBody>
          <a:bodyPr>
            <a:normAutofit fontScale="92500" lnSpcReduction="20000"/>
          </a:bodyPr>
          <a:lstStyle/>
          <a:p>
            <a:pPr marL="329184" indent="-329184" defTabSz="342900">
              <a:lnSpc>
                <a:spcPct val="120000"/>
              </a:lnSpc>
              <a:buSzPct val="100000"/>
            </a:pPr>
            <a:r>
              <a:rPr lang="en-US" altLang="zh-CN" sz="2000" dirty="0">
                <a:highlight>
                  <a:srgbClr val="FFFFFF"/>
                </a:highlight>
                <a:ea typeface="宋体" pitchFamily="2" charset="-122"/>
              </a:rPr>
              <a:t>Fees are collected for filing, searching, and examining patent </a:t>
            </a:r>
            <a:r>
              <a:rPr lang="en-US" altLang="zh-CN" sz="2000" dirty="0">
                <a:ea typeface="宋体" pitchFamily="2" charset="-122"/>
              </a:rPr>
              <a:t>applications. </a:t>
            </a:r>
          </a:p>
          <a:p>
            <a:pPr marL="329184" indent="-329184" defTabSz="342900">
              <a:lnSpc>
                <a:spcPct val="120000"/>
              </a:lnSpc>
              <a:buSzPct val="100000"/>
            </a:pPr>
            <a:r>
              <a:rPr lang="en-US" altLang="zh-CN" sz="2000" dirty="0">
                <a:solidFill>
                  <a:prstClr val="black"/>
                </a:solidFill>
                <a:ea typeface="宋体" pitchFamily="2" charset="-122"/>
              </a:rPr>
              <a:t>Fees are assessed based on:</a:t>
            </a:r>
            <a:endParaRPr lang="en-US" altLang="zh-CN" sz="1900" dirty="0">
              <a:solidFill>
                <a:prstClr val="black"/>
              </a:solidFill>
              <a:ea typeface="宋体" pitchFamily="2" charset="-122"/>
            </a:endParaRPr>
          </a:p>
          <a:p>
            <a:pPr marL="689229" lvl="2" indent="-329184" defTabSz="342900">
              <a:lnSpc>
                <a:spcPct val="120000"/>
              </a:lnSpc>
              <a:buFont typeface="Segoe UI" panose="020B0502040204020203" pitchFamily="34" charset="0"/>
              <a:buChar char="–"/>
            </a:pPr>
            <a:r>
              <a:rPr lang="en-US" altLang="zh-CN" sz="1900" dirty="0">
                <a:solidFill>
                  <a:prstClr val="black"/>
                </a:solidFill>
                <a:ea typeface="宋体" pitchFamily="2" charset="-122"/>
              </a:rPr>
              <a:t>Number of claims,</a:t>
            </a:r>
          </a:p>
          <a:p>
            <a:pPr marL="689229" lvl="2" indent="-329184" defTabSz="342900">
              <a:lnSpc>
                <a:spcPct val="120000"/>
              </a:lnSpc>
              <a:buFont typeface="Segoe UI" panose="020B0502040204020203" pitchFamily="34" charset="0"/>
              <a:buChar char="–"/>
            </a:pPr>
            <a:r>
              <a:rPr lang="en-US" altLang="zh-CN" sz="1900" dirty="0">
                <a:solidFill>
                  <a:prstClr val="black"/>
                </a:solidFill>
                <a:ea typeface="宋体" pitchFamily="2" charset="-122"/>
              </a:rPr>
              <a:t>Size (number of pages),</a:t>
            </a:r>
          </a:p>
          <a:p>
            <a:pPr marL="689229" lvl="2" indent="-329184" defTabSz="342900">
              <a:lnSpc>
                <a:spcPct val="120000"/>
              </a:lnSpc>
              <a:buFont typeface="Segoe UI" panose="020B0502040204020203" pitchFamily="34" charset="0"/>
              <a:buChar char="–"/>
            </a:pPr>
            <a:r>
              <a:rPr lang="en-US" altLang="zh-CN" sz="1900" dirty="0">
                <a:solidFill>
                  <a:prstClr val="black"/>
                </a:solidFill>
                <a:ea typeface="宋体" pitchFamily="2" charset="-122"/>
              </a:rPr>
              <a:t>Type of </a:t>
            </a:r>
            <a:r>
              <a:rPr lang="en-US" altLang="zh-CN" sz="1900" dirty="0">
                <a:solidFill>
                  <a:prstClr val="black"/>
                </a:solidFill>
                <a:highlight>
                  <a:srgbClr val="FFFFFF"/>
                </a:highlight>
                <a:ea typeface="宋体" pitchFamily="2" charset="-122"/>
              </a:rPr>
              <a:t>application,</a:t>
            </a:r>
          </a:p>
          <a:p>
            <a:pPr marL="689229" lvl="2" indent="-329184" defTabSz="342900">
              <a:lnSpc>
                <a:spcPct val="120000"/>
              </a:lnSpc>
              <a:buFont typeface="Segoe UI" panose="020B0502040204020203" pitchFamily="34" charset="0"/>
              <a:buChar char="–"/>
            </a:pPr>
            <a:r>
              <a:rPr lang="en-US" altLang="zh-CN" sz="1900" dirty="0">
                <a:solidFill>
                  <a:prstClr val="black"/>
                </a:solidFill>
                <a:ea typeface="宋体" pitchFamily="2" charset="-122"/>
              </a:rPr>
              <a:t>Manner of submission, and</a:t>
            </a:r>
          </a:p>
          <a:p>
            <a:pPr marL="689229" lvl="2" indent="-329184" defTabSz="342900">
              <a:lnSpc>
                <a:spcPct val="120000"/>
              </a:lnSpc>
              <a:buFont typeface="Segoe UI" panose="020B0502040204020203" pitchFamily="34" charset="0"/>
              <a:buChar char="–"/>
            </a:pPr>
            <a:r>
              <a:rPr lang="en-US" altLang="zh-CN" sz="1900" dirty="0">
                <a:solidFill>
                  <a:prstClr val="black"/>
                </a:solidFill>
                <a:ea typeface="宋体" pitchFamily="2" charset="-122"/>
              </a:rPr>
              <a:t>Entity type.</a:t>
            </a:r>
          </a:p>
          <a:p>
            <a:endParaRPr lang="en-US" dirty="0"/>
          </a:p>
        </p:txBody>
      </p:sp>
      <p:graphicFrame>
        <p:nvGraphicFramePr>
          <p:cNvPr id="8" name="Chart 7" descr="A pie chart showing that about one quarter of patent fee collections come from application filing fees.">
            <a:extLst>
              <a:ext uri="{FF2B5EF4-FFF2-40B4-BE49-F238E27FC236}">
                <a16:creationId xmlns:a16="http://schemas.microsoft.com/office/drawing/2014/main" id="{E28AE7C8-19BA-4BB1-9F72-B38F8F0A83FC}"/>
              </a:ext>
            </a:extLst>
          </p:cNvPr>
          <p:cNvGraphicFramePr>
            <a:graphicFrameLocks/>
          </p:cNvGraphicFramePr>
          <p:nvPr>
            <p:extLst>
              <p:ext uri="{D42A27DB-BD31-4B8C-83A1-F6EECF244321}">
                <p14:modId xmlns:p14="http://schemas.microsoft.com/office/powerpoint/2010/main" val="2510423405"/>
              </p:ext>
            </p:extLst>
          </p:nvPr>
        </p:nvGraphicFramePr>
        <p:xfrm>
          <a:off x="4648201" y="1333500"/>
          <a:ext cx="4038600" cy="3422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07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AD7AA4-ADB5-401C-A83C-C58C12C8C2EA}"/>
              </a:ext>
            </a:extLst>
          </p:cNvPr>
          <p:cNvSpPr>
            <a:spLocks noGrp="1"/>
          </p:cNvSpPr>
          <p:nvPr>
            <p:ph type="sldNum" sz="quarter" idx="10"/>
          </p:nvPr>
        </p:nvSpPr>
        <p:spPr/>
        <p:txBody>
          <a:bodyPr/>
          <a:lstStyle/>
          <a:p>
            <a:fld id="{1D648693-0942-45E9-83AE-76FC568F9452}" type="slidenum">
              <a:rPr lang="en-US" smtClean="0"/>
              <a:pPr/>
              <a:t>31</a:t>
            </a:fld>
            <a:endParaRPr lang="en-US"/>
          </a:p>
        </p:txBody>
      </p:sp>
      <p:sp>
        <p:nvSpPr>
          <p:cNvPr id="2" name="Title 1"/>
          <p:cNvSpPr>
            <a:spLocks noGrp="1"/>
          </p:cNvSpPr>
          <p:nvPr>
            <p:ph type="title"/>
          </p:nvPr>
        </p:nvSpPr>
        <p:spPr/>
        <p:txBody>
          <a:bodyPr>
            <a:normAutofit fontScale="90000"/>
          </a:bodyPr>
          <a:lstStyle/>
          <a:p>
            <a:r>
              <a:rPr lang="en-US" sz="3600" dirty="0"/>
              <a:t>Patent filings by type</a:t>
            </a:r>
            <a:br>
              <a:rPr lang="en-US" sz="3600" dirty="0"/>
            </a:br>
            <a:r>
              <a:rPr lang="en-US" sz="2000" b="0" i="1" dirty="0"/>
              <a:t>Incoming demand (patent filings) drives current and future year fee collections </a:t>
            </a:r>
            <a:br>
              <a:rPr lang="en-US" sz="2000" b="0" i="1" dirty="0"/>
            </a:br>
            <a:endParaRPr lang="en-US" sz="2000" b="0" i="1" dirty="0"/>
          </a:p>
        </p:txBody>
      </p:sp>
      <p:graphicFrame>
        <p:nvGraphicFramePr>
          <p:cNvPr id="5" name="Chart 4" descr="A time series chart of patent application filings and RCEs from FY 2016 for FY 2022.  Serialized filings without continuations have remained relatively flat while serialized filings with continuations have grown. RCEs have been in steady decline.">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10535857"/>
              </p:ext>
            </p:extLst>
          </p:nvPr>
        </p:nvGraphicFramePr>
        <p:xfrm>
          <a:off x="781538" y="1174397"/>
          <a:ext cx="7823200" cy="4331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543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24CD38-232D-40A6-A7C1-324C2A2BE683}"/>
              </a:ext>
            </a:extLst>
          </p:cNvPr>
          <p:cNvSpPr>
            <a:spLocks noGrp="1"/>
          </p:cNvSpPr>
          <p:nvPr>
            <p:ph type="sldNum" sz="quarter" idx="10"/>
          </p:nvPr>
        </p:nvSpPr>
        <p:spPr/>
        <p:txBody>
          <a:bodyPr/>
          <a:lstStyle/>
          <a:p>
            <a:fld id="{1D648693-0942-45E9-83AE-76FC568F9452}" type="slidenum">
              <a:rPr lang="en-US" smtClean="0"/>
              <a:pPr/>
              <a:t>32</a:t>
            </a:fld>
            <a:endParaRPr lang="en-US"/>
          </a:p>
        </p:txBody>
      </p:sp>
      <p:sp>
        <p:nvSpPr>
          <p:cNvPr id="2" name="Title 1"/>
          <p:cNvSpPr>
            <a:spLocks noGrp="1"/>
          </p:cNvSpPr>
          <p:nvPr>
            <p:ph type="title"/>
          </p:nvPr>
        </p:nvSpPr>
        <p:spPr/>
        <p:txBody>
          <a:bodyPr>
            <a:noAutofit/>
          </a:bodyPr>
          <a:lstStyle/>
          <a:p>
            <a:r>
              <a:rPr lang="en-US" sz="3600"/>
              <a:t>Patent post allowance fees</a:t>
            </a:r>
          </a:p>
        </p:txBody>
      </p:sp>
      <p:sp>
        <p:nvSpPr>
          <p:cNvPr id="8" name="Content Placeholder 7">
            <a:extLst>
              <a:ext uri="{FF2B5EF4-FFF2-40B4-BE49-F238E27FC236}">
                <a16:creationId xmlns:a16="http://schemas.microsoft.com/office/drawing/2014/main" id="{40D9A5AF-BB19-40EA-A720-E7C617452292}"/>
              </a:ext>
            </a:extLst>
          </p:cNvPr>
          <p:cNvSpPr>
            <a:spLocks noGrp="1"/>
          </p:cNvSpPr>
          <p:nvPr>
            <p:ph sz="half" idx="1"/>
          </p:nvPr>
        </p:nvSpPr>
        <p:spPr/>
        <p:txBody>
          <a:bodyPr>
            <a:normAutofit/>
          </a:bodyPr>
          <a:lstStyle/>
          <a:p>
            <a:r>
              <a:rPr lang="en-US" altLang="zh-CN" sz="2000" dirty="0"/>
              <a:t>Fees in this category include the issue fee and the publication fee, which are collected upon the successful allowance of a utility, design, plant, or reissued patent.</a:t>
            </a:r>
          </a:p>
          <a:p>
            <a:r>
              <a:rPr lang="en-US" altLang="zh-CN" sz="2000" dirty="0"/>
              <a:t>Fees are assessed based on:</a:t>
            </a:r>
          </a:p>
          <a:p>
            <a:pPr lvl="1"/>
            <a:r>
              <a:rPr lang="en-US" altLang="zh-CN" sz="1600" dirty="0"/>
              <a:t>Type of patent,</a:t>
            </a:r>
          </a:p>
          <a:p>
            <a:pPr lvl="1"/>
            <a:r>
              <a:rPr lang="en-US" altLang="zh-CN" sz="1600" dirty="0"/>
              <a:t>Entity type, and</a:t>
            </a:r>
          </a:p>
          <a:p>
            <a:pPr lvl="1"/>
            <a:r>
              <a:rPr lang="en-US" altLang="zh-CN" sz="1600" dirty="0"/>
              <a:t>Payment timing.</a:t>
            </a:r>
            <a:endParaRPr lang="en-US" altLang="zh-CN" sz="1400" dirty="0"/>
          </a:p>
          <a:p>
            <a:endParaRPr lang="en-US" altLang="zh-CN" sz="1600" dirty="0"/>
          </a:p>
        </p:txBody>
      </p:sp>
      <p:graphicFrame>
        <p:nvGraphicFramePr>
          <p:cNvPr id="7" name="Chart 6" descr="A pie chart that showing that post allowance fees, which includes issue and publication fees, make up about 10% of patent fee collections.">
            <a:extLst>
              <a:ext uri="{FF2B5EF4-FFF2-40B4-BE49-F238E27FC236}">
                <a16:creationId xmlns:a16="http://schemas.microsoft.com/office/drawing/2014/main" id="{1C087DDE-A3AD-45EF-8C6E-C86D8BF97DDB}"/>
              </a:ext>
            </a:extLst>
          </p:cNvPr>
          <p:cNvGraphicFramePr>
            <a:graphicFrameLocks/>
          </p:cNvGraphicFramePr>
          <p:nvPr>
            <p:extLst>
              <p:ext uri="{D42A27DB-BD31-4B8C-83A1-F6EECF244321}">
                <p14:modId xmlns:p14="http://schemas.microsoft.com/office/powerpoint/2010/main" val="2664227781"/>
              </p:ext>
            </p:extLst>
          </p:nvPr>
        </p:nvGraphicFramePr>
        <p:xfrm>
          <a:off x="4648202" y="1333500"/>
          <a:ext cx="4038600" cy="3422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024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AFAB3D-519E-440B-ACEC-A569CCAD38F0}"/>
              </a:ext>
            </a:extLst>
          </p:cNvPr>
          <p:cNvSpPr>
            <a:spLocks noGrp="1"/>
          </p:cNvSpPr>
          <p:nvPr>
            <p:ph type="sldNum" sz="quarter" idx="10"/>
          </p:nvPr>
        </p:nvSpPr>
        <p:spPr/>
        <p:txBody>
          <a:bodyPr/>
          <a:lstStyle/>
          <a:p>
            <a:fld id="{1D648693-0942-45E9-83AE-76FC568F9452}" type="slidenum">
              <a:rPr lang="en-US" smtClean="0"/>
              <a:pPr/>
              <a:t>33</a:t>
            </a:fld>
            <a:endParaRPr lang="en-US"/>
          </a:p>
        </p:txBody>
      </p:sp>
      <p:sp>
        <p:nvSpPr>
          <p:cNvPr id="6" name="Title 1">
            <a:extLst>
              <a:ext uri="{FF2B5EF4-FFF2-40B4-BE49-F238E27FC236}">
                <a16:creationId xmlns:a16="http://schemas.microsoft.com/office/drawing/2014/main" id="{64EE9919-CABF-426A-993F-041D3AAE0769}"/>
              </a:ext>
            </a:extLst>
          </p:cNvPr>
          <p:cNvSpPr>
            <a:spLocks noGrp="1"/>
          </p:cNvSpPr>
          <p:nvPr>
            <p:ph type="title"/>
          </p:nvPr>
        </p:nvSpPr>
        <p:spPr/>
        <p:txBody>
          <a:bodyPr>
            <a:noAutofit/>
          </a:bodyPr>
          <a:lstStyle/>
          <a:p>
            <a:r>
              <a:rPr lang="en-US" sz="3200"/>
              <a:t>Patent maintenance fees</a:t>
            </a:r>
            <a:endParaRPr lang="en-US" sz="3200">
              <a:highlight>
                <a:srgbClr val="FFFF00"/>
              </a:highlight>
            </a:endParaRPr>
          </a:p>
        </p:txBody>
      </p:sp>
      <p:sp>
        <p:nvSpPr>
          <p:cNvPr id="7" name="Content Placeholder 6">
            <a:extLst>
              <a:ext uri="{FF2B5EF4-FFF2-40B4-BE49-F238E27FC236}">
                <a16:creationId xmlns:a16="http://schemas.microsoft.com/office/drawing/2014/main" id="{DAAD909D-7638-4EB6-A312-2C603BCA5352}"/>
              </a:ext>
            </a:extLst>
          </p:cNvPr>
          <p:cNvSpPr>
            <a:spLocks noGrp="1"/>
          </p:cNvSpPr>
          <p:nvPr>
            <p:ph sz="half" idx="1"/>
          </p:nvPr>
        </p:nvSpPr>
        <p:spPr/>
        <p:txBody>
          <a:bodyPr>
            <a:normAutofit fontScale="70000" lnSpcReduction="20000"/>
          </a:bodyPr>
          <a:lstStyle/>
          <a:p>
            <a:pPr>
              <a:lnSpc>
                <a:spcPct val="120000"/>
              </a:lnSpc>
            </a:pPr>
            <a:r>
              <a:rPr lang="en-US" altLang="zh-CN" dirty="0"/>
              <a:t>Fees are collected</a:t>
            </a:r>
            <a:r>
              <a:rPr lang="en-US" altLang="zh-CN" dirty="0">
                <a:highlight>
                  <a:srgbClr val="FFFFFF"/>
                </a:highlight>
              </a:rPr>
              <a:t> from</a:t>
            </a:r>
            <a:r>
              <a:rPr lang="en-US" altLang="zh-CN" dirty="0">
                <a:solidFill>
                  <a:srgbClr val="FF0000"/>
                </a:solidFill>
                <a:highlight>
                  <a:srgbClr val="FFFFFF"/>
                </a:highlight>
              </a:rPr>
              <a:t> </a:t>
            </a:r>
            <a:r>
              <a:rPr lang="en-US" altLang="zh-CN" dirty="0"/>
              <a:t>patent holders at certain intervals to maintain their patent. </a:t>
            </a:r>
          </a:p>
          <a:p>
            <a:pPr>
              <a:lnSpc>
                <a:spcPct val="120000"/>
              </a:lnSpc>
            </a:pPr>
            <a:r>
              <a:rPr lang="en-US" altLang="zh-CN" dirty="0"/>
              <a:t>Fees are assessed based on:</a:t>
            </a:r>
          </a:p>
          <a:p>
            <a:pPr lvl="1">
              <a:lnSpc>
                <a:spcPct val="120000"/>
              </a:lnSpc>
            </a:pPr>
            <a:r>
              <a:rPr lang="en-US" altLang="zh-CN" dirty="0"/>
              <a:t>Type of patent </a:t>
            </a:r>
            <a:r>
              <a:rPr lang="en-US" altLang="zh-CN" dirty="0">
                <a:ea typeface="宋体" pitchFamily="2" charset="-122"/>
              </a:rPr>
              <a:t>(maintenance </a:t>
            </a:r>
            <a:br>
              <a:rPr lang="en-US" altLang="zh-CN" dirty="0">
                <a:ea typeface="宋体" pitchFamily="2" charset="-122"/>
              </a:rPr>
            </a:br>
            <a:r>
              <a:rPr lang="en-US" altLang="zh-CN" dirty="0">
                <a:ea typeface="宋体" pitchFamily="2" charset="-122"/>
              </a:rPr>
              <a:t>fees are not due for design or plant patents),</a:t>
            </a:r>
            <a:endParaRPr lang="en-US" altLang="zh-CN" dirty="0"/>
          </a:p>
          <a:p>
            <a:pPr lvl="1">
              <a:lnSpc>
                <a:spcPct val="120000"/>
              </a:lnSpc>
            </a:pPr>
            <a:r>
              <a:rPr lang="en-US" altLang="zh-CN" dirty="0"/>
              <a:t>Entity type, and</a:t>
            </a:r>
          </a:p>
          <a:p>
            <a:pPr lvl="1">
              <a:lnSpc>
                <a:spcPct val="120000"/>
              </a:lnSpc>
            </a:pPr>
            <a:r>
              <a:rPr lang="en-US" altLang="zh-CN" dirty="0"/>
              <a:t>Payment timing.</a:t>
            </a:r>
          </a:p>
          <a:p>
            <a:endParaRPr lang="en-US" dirty="0"/>
          </a:p>
        </p:txBody>
      </p:sp>
      <p:graphicFrame>
        <p:nvGraphicFramePr>
          <p:cNvPr id="8" name="Content Placeholder 7" descr="A pie chart showing that maintenance fees make up more than half of patent fee collections ($1,899 million or 52% of total collections).">
            <a:extLst>
              <a:ext uri="{FF2B5EF4-FFF2-40B4-BE49-F238E27FC236}">
                <a16:creationId xmlns:a16="http://schemas.microsoft.com/office/drawing/2014/main" id="{06A9A389-3161-4B3E-BD09-CD38595CBCAC}"/>
              </a:ext>
            </a:extLst>
          </p:cNvPr>
          <p:cNvGraphicFramePr>
            <a:graphicFrameLocks noGrp="1"/>
          </p:cNvGraphicFramePr>
          <p:nvPr>
            <p:ph sz="half" idx="2"/>
            <p:extLst>
              <p:ext uri="{D42A27DB-BD31-4B8C-83A1-F6EECF244321}">
                <p14:modId xmlns:p14="http://schemas.microsoft.com/office/powerpoint/2010/main" val="3484620585"/>
              </p:ext>
            </p:extLst>
          </p:nvPr>
        </p:nvGraphicFramePr>
        <p:xfrm>
          <a:off x="4648200" y="1333500"/>
          <a:ext cx="4038600" cy="342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63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6B3F2D-66D2-49C4-A989-4F474668706A}"/>
              </a:ext>
            </a:extLst>
          </p:cNvPr>
          <p:cNvSpPr>
            <a:spLocks noGrp="1"/>
          </p:cNvSpPr>
          <p:nvPr>
            <p:ph type="sldNum" sz="quarter" idx="10"/>
          </p:nvPr>
        </p:nvSpPr>
        <p:spPr/>
        <p:txBody>
          <a:bodyPr/>
          <a:lstStyle/>
          <a:p>
            <a:fld id="{1D648693-0942-45E9-83AE-76FC568F9452}" type="slidenum">
              <a:rPr lang="en-US" smtClean="0"/>
              <a:pPr/>
              <a:t>34</a:t>
            </a:fld>
            <a:endParaRPr lang="en-US"/>
          </a:p>
        </p:txBody>
      </p:sp>
      <p:sp>
        <p:nvSpPr>
          <p:cNvPr id="5" name="Title 4">
            <a:extLst>
              <a:ext uri="{FF2B5EF4-FFF2-40B4-BE49-F238E27FC236}">
                <a16:creationId xmlns:a16="http://schemas.microsoft.com/office/drawing/2014/main" id="{0BD21E91-A8C1-405D-ABE1-83901D791D55}"/>
              </a:ext>
            </a:extLst>
          </p:cNvPr>
          <p:cNvSpPr>
            <a:spLocks noGrp="1"/>
          </p:cNvSpPr>
          <p:nvPr>
            <p:ph type="title"/>
          </p:nvPr>
        </p:nvSpPr>
        <p:spPr/>
        <p:txBody>
          <a:bodyPr/>
          <a:lstStyle/>
          <a:p>
            <a:r>
              <a:rPr lang="en-US" dirty="0"/>
              <a:t>Patent fee collection trends</a:t>
            </a:r>
          </a:p>
        </p:txBody>
      </p:sp>
      <p:sp>
        <p:nvSpPr>
          <p:cNvPr id="18" name="Content Placeholder 17">
            <a:extLst>
              <a:ext uri="{FF2B5EF4-FFF2-40B4-BE49-F238E27FC236}">
                <a16:creationId xmlns:a16="http://schemas.microsoft.com/office/drawing/2014/main" id="{FAC0B95A-1EAC-4D72-98A4-A2BFC411CB9A}"/>
              </a:ext>
            </a:extLst>
          </p:cNvPr>
          <p:cNvSpPr>
            <a:spLocks noGrp="1"/>
          </p:cNvSpPr>
          <p:nvPr>
            <p:ph sz="half" idx="1"/>
          </p:nvPr>
        </p:nvSpPr>
        <p:spPr>
          <a:xfrm>
            <a:off x="457200" y="1333500"/>
            <a:ext cx="3025833" cy="3504507"/>
          </a:xfrm>
        </p:spPr>
        <p:txBody>
          <a:bodyPr>
            <a:normAutofit fontScale="92500" lnSpcReduction="10000"/>
          </a:bodyPr>
          <a:lstStyle/>
          <a:p>
            <a:pPr>
              <a:lnSpc>
                <a:spcPct val="120000"/>
              </a:lnSpc>
            </a:pPr>
            <a:r>
              <a:rPr lang="en-US" sz="1600" dirty="0"/>
              <a:t>Fee collections steadily rose between FY 2017 and FY 2020.</a:t>
            </a:r>
          </a:p>
          <a:p>
            <a:pPr>
              <a:lnSpc>
                <a:spcPct val="120000"/>
              </a:lnSpc>
            </a:pPr>
            <a:r>
              <a:rPr lang="en-US" sz="1600" dirty="0"/>
              <a:t>Fee collections decreased in FY 2021.</a:t>
            </a:r>
          </a:p>
          <a:p>
            <a:pPr lvl="1">
              <a:lnSpc>
                <a:spcPct val="120000"/>
              </a:lnSpc>
            </a:pPr>
            <a:r>
              <a:rPr lang="en-US" sz="1400" dirty="0"/>
              <a:t>Decrease was driven by many patent holders pre-paying their maintenance fees at the end of FY 2020 to avoid higher fee rates implemented in October 2020.</a:t>
            </a:r>
          </a:p>
          <a:p>
            <a:pPr>
              <a:lnSpc>
                <a:spcPct val="120000"/>
              </a:lnSpc>
            </a:pPr>
            <a:r>
              <a:rPr lang="en-US" sz="1600" dirty="0"/>
              <a:t>Fee collections increased in FY 2022.</a:t>
            </a:r>
          </a:p>
        </p:txBody>
      </p:sp>
      <p:graphicFrame>
        <p:nvGraphicFramePr>
          <p:cNvPr id="12" name="Content Placeholder 11" descr="A stacked bar chart showing patent fee collections by category for fiscal years 2017 through 2022. Patent maintenance fees are the largest category of fees in every year, followed by patent filing search and exam fees. Overall, patent fee collections grew from 2017 to 2022. There is a decrease in 2021 due to patent holders pre-paying their maintenance fees at the end of fiscal year 2020. ">
            <a:extLst>
              <a:ext uri="{FF2B5EF4-FFF2-40B4-BE49-F238E27FC236}">
                <a16:creationId xmlns:a16="http://schemas.microsoft.com/office/drawing/2014/main" id="{3DBF87D6-F57E-4DA2-A87C-143F6BEB06A5}"/>
              </a:ext>
            </a:extLst>
          </p:cNvPr>
          <p:cNvGraphicFramePr>
            <a:graphicFrameLocks noGrp="1"/>
          </p:cNvGraphicFramePr>
          <p:nvPr>
            <p:ph sz="half" idx="2"/>
            <p:extLst>
              <p:ext uri="{D42A27DB-BD31-4B8C-83A1-F6EECF244321}">
                <p14:modId xmlns:p14="http://schemas.microsoft.com/office/powerpoint/2010/main" val="1696338797"/>
              </p:ext>
            </p:extLst>
          </p:nvPr>
        </p:nvGraphicFramePr>
        <p:xfrm>
          <a:off x="3707476" y="1333500"/>
          <a:ext cx="4979324" cy="3422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7904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1307-AC10-4194-80BF-7355D72F5292}"/>
              </a:ext>
            </a:extLst>
          </p:cNvPr>
          <p:cNvSpPr>
            <a:spLocks noGrp="1"/>
          </p:cNvSpPr>
          <p:nvPr>
            <p:ph type="title"/>
          </p:nvPr>
        </p:nvSpPr>
        <p:spPr/>
        <p:txBody>
          <a:bodyPr>
            <a:normAutofit fontScale="90000"/>
          </a:bodyPr>
          <a:lstStyle/>
          <a:p>
            <a:r>
              <a:rPr lang="en-US" dirty="0"/>
              <a:t>Section E–Aggregate cost information</a:t>
            </a:r>
          </a:p>
        </p:txBody>
      </p:sp>
      <p:sp>
        <p:nvSpPr>
          <p:cNvPr id="3" name="Text Placeholder 2">
            <a:extLst>
              <a:ext uri="{FF2B5EF4-FFF2-40B4-BE49-F238E27FC236}">
                <a16:creationId xmlns:a16="http://schemas.microsoft.com/office/drawing/2014/main" id="{FF95BFBA-DA8A-426A-BBAE-9B1D5C6D2731}"/>
              </a:ext>
            </a:extLst>
          </p:cNvPr>
          <p:cNvSpPr>
            <a:spLocks noGrp="1"/>
          </p:cNvSpPr>
          <p:nvPr>
            <p:ph type="body" idx="1"/>
          </p:nvPr>
        </p:nvSpPr>
        <p:spPr>
          <a:xfrm>
            <a:off x="722312" y="2422261"/>
            <a:ext cx="7842023" cy="1250156"/>
          </a:xfrm>
        </p:spPr>
        <p:txBody>
          <a:bodyPr>
            <a:noAutofit/>
          </a:bodyPr>
          <a:lstStyle/>
          <a:p>
            <a:r>
              <a:rPr lang="en-US" sz="1600" dirty="0"/>
              <a:t>The information included in this section provides information related to the prospective aggregate cost that will be paid for with the aggregate revenue derived from the proposed fee structure.</a:t>
            </a:r>
          </a:p>
          <a:p>
            <a:r>
              <a:rPr lang="en-US" sz="1600" dirty="0"/>
              <a:t>This section also explains assumptions for patent filing, workload, production, and performance, which provide the underlying foundation for calculating aggregate cost.</a:t>
            </a:r>
          </a:p>
        </p:txBody>
      </p:sp>
    </p:spTree>
    <p:extLst>
      <p:ext uri="{BB962C8B-B14F-4D97-AF65-F5344CB8AC3E}">
        <p14:creationId xmlns:p14="http://schemas.microsoft.com/office/powerpoint/2010/main" val="2803118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7A5065-6971-44AE-A3C3-E89AFEF376AE}"/>
              </a:ext>
            </a:extLst>
          </p:cNvPr>
          <p:cNvSpPr>
            <a:spLocks noGrp="1"/>
          </p:cNvSpPr>
          <p:nvPr>
            <p:ph type="sldNum" sz="quarter" idx="10"/>
          </p:nvPr>
        </p:nvSpPr>
        <p:spPr/>
        <p:txBody>
          <a:bodyPr/>
          <a:lstStyle/>
          <a:p>
            <a:fld id="{1D648693-0942-45E9-83AE-76FC568F9452}" type="slidenum">
              <a:rPr lang="en-US" smtClean="0"/>
              <a:pPr/>
              <a:t>36</a:t>
            </a:fld>
            <a:endParaRPr lang="en-US"/>
          </a:p>
        </p:txBody>
      </p:sp>
      <p:sp>
        <p:nvSpPr>
          <p:cNvPr id="2" name="Title 1"/>
          <p:cNvSpPr>
            <a:spLocks noGrp="1"/>
          </p:cNvSpPr>
          <p:nvPr>
            <p:ph type="title"/>
          </p:nvPr>
        </p:nvSpPr>
        <p:spPr/>
        <p:txBody>
          <a:bodyPr>
            <a:normAutofit fontScale="90000"/>
          </a:bodyPr>
          <a:lstStyle/>
          <a:p>
            <a:r>
              <a:rPr lang="en-US"/>
              <a:t>Aggregate cost calculation methodology</a:t>
            </a:r>
          </a:p>
        </p:txBody>
      </p:sp>
      <p:sp>
        <p:nvSpPr>
          <p:cNvPr id="5" name="Content Placeholder 2"/>
          <p:cNvSpPr>
            <a:spLocks noGrp="1"/>
          </p:cNvSpPr>
          <p:nvPr>
            <p:ph idx="1"/>
          </p:nvPr>
        </p:nvSpPr>
        <p:spPr/>
        <p:txBody>
          <a:bodyPr>
            <a:normAutofit fontScale="47500" lnSpcReduction="20000"/>
          </a:bodyPr>
          <a:lstStyle/>
          <a:p>
            <a:pPr>
              <a:lnSpc>
                <a:spcPct val="120000"/>
              </a:lnSpc>
            </a:pPr>
            <a:r>
              <a:rPr lang="en-US" dirty="0"/>
              <a:t>The Strategic Plan is the foundation for defining priorities and activities upon which we calculate our aggregate costs to support the goals and objectives of a multi-year budget plan.</a:t>
            </a:r>
          </a:p>
          <a:p>
            <a:pPr>
              <a:lnSpc>
                <a:spcPct val="120000"/>
              </a:lnSpc>
            </a:pPr>
            <a:r>
              <a:rPr lang="en-US" dirty="0"/>
              <a:t>When calculating aggregate costs, we review our key strategic initiatives, goals, and performance targets to ensure they continue to be aligned with annual plans—reassessments are conducted, as necessary.</a:t>
            </a:r>
          </a:p>
          <a:p>
            <a:pPr>
              <a:lnSpc>
                <a:spcPct val="120000"/>
              </a:lnSpc>
            </a:pPr>
            <a:r>
              <a:rPr lang="en-US" dirty="0"/>
              <a:t>The calculations supporting the most significant patent operating cost—patent examining activities—begin with analyzing and forecasting the estimated application filings (demand) coming into the USPTO and the necessary examination capacity, with the associated production and workload statistics. These statistics are monetized by estimating the salaries and benefits that will be required for the personnel carrying out the examination activities, other non-salary and benefits costs, such as production workload contracts, and the cost of publishing patents. </a:t>
            </a:r>
          </a:p>
          <a:p>
            <a:pPr lvl="1"/>
            <a:endParaRPr lang="en-US" dirty="0"/>
          </a:p>
        </p:txBody>
      </p:sp>
    </p:spTree>
    <p:extLst>
      <p:ext uri="{BB962C8B-B14F-4D97-AF65-F5344CB8AC3E}">
        <p14:creationId xmlns:p14="http://schemas.microsoft.com/office/powerpoint/2010/main" val="1558622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86363-9EE2-429C-B918-02316F504CFF}"/>
              </a:ext>
            </a:extLst>
          </p:cNvPr>
          <p:cNvSpPr>
            <a:spLocks noGrp="1"/>
          </p:cNvSpPr>
          <p:nvPr>
            <p:ph type="sldNum" sz="quarter" idx="10"/>
          </p:nvPr>
        </p:nvSpPr>
        <p:spPr/>
        <p:txBody>
          <a:bodyPr/>
          <a:lstStyle/>
          <a:p>
            <a:fld id="{1D648693-0942-45E9-83AE-76FC568F9452}" type="slidenum">
              <a:rPr lang="en-US" smtClean="0"/>
              <a:pPr/>
              <a:t>37</a:t>
            </a:fld>
            <a:endParaRPr lang="en-US"/>
          </a:p>
        </p:txBody>
      </p:sp>
      <p:sp>
        <p:nvSpPr>
          <p:cNvPr id="7" name="Title 1"/>
          <p:cNvSpPr>
            <a:spLocks noGrp="1"/>
          </p:cNvSpPr>
          <p:nvPr>
            <p:ph type="title"/>
          </p:nvPr>
        </p:nvSpPr>
        <p:spPr/>
        <p:txBody>
          <a:bodyPr>
            <a:normAutofit fontScale="90000"/>
          </a:bodyPr>
          <a:lstStyle/>
          <a:p>
            <a:r>
              <a:rPr lang="en-US"/>
              <a:t>Aggregate cost calculation </a:t>
            </a:r>
            <a:br>
              <a:rPr lang="en-US"/>
            </a:br>
            <a:r>
              <a:rPr lang="en-US"/>
              <a:t>methodology </a:t>
            </a:r>
            <a:r>
              <a:rPr lang="en-US" sz="2400" b="0" i="1"/>
              <a:t>(cont.)</a:t>
            </a:r>
          </a:p>
        </p:txBody>
      </p:sp>
      <p:sp>
        <p:nvSpPr>
          <p:cNvPr id="5" name="Content Placeholder 2"/>
          <p:cNvSpPr>
            <a:spLocks noGrp="1"/>
          </p:cNvSpPr>
          <p:nvPr>
            <p:ph idx="1"/>
          </p:nvPr>
        </p:nvSpPr>
        <p:spPr/>
        <p:txBody>
          <a:bodyPr vert="horz" lIns="91440" tIns="45720" rIns="91440" bIns="45720" rtlCol="0" anchor="t">
            <a:normAutofit lnSpcReduction="10000"/>
          </a:bodyPr>
          <a:lstStyle/>
          <a:p>
            <a:r>
              <a:rPr lang="en-US" sz="1400" dirty="0">
                <a:latin typeface="Segoe UI"/>
                <a:cs typeface="Segoe UI"/>
              </a:rPr>
              <a:t>Aside from analyzing the examination capacity, this same process is repeated for each of the activities supporting the patent operation (e.g., ex </a:t>
            </a:r>
            <a:r>
              <a:rPr lang="en-US" sz="1400" dirty="0" err="1">
                <a:latin typeface="Segoe UI"/>
                <a:cs typeface="Segoe UI"/>
              </a:rPr>
              <a:t>parte</a:t>
            </a:r>
            <a:r>
              <a:rPr lang="en-US" sz="1400" dirty="0">
                <a:latin typeface="Segoe UI"/>
                <a:cs typeface="Segoe UI"/>
              </a:rPr>
              <a:t> appeals, IT resources, and operational support).</a:t>
            </a:r>
          </a:p>
          <a:p>
            <a:r>
              <a:rPr lang="en-US" sz="1400" dirty="0">
                <a:latin typeface="Segoe UI"/>
                <a:cs typeface="Segoe UI"/>
              </a:rPr>
              <a:t>These estimated prospective costs, including deposits into the operating reserve [see Section J for details], are summarized to obtain the total aggregate prospective cost for the patent operation and submitted as part the President’s Budget each fiscal year.</a:t>
            </a:r>
          </a:p>
          <a:p>
            <a:r>
              <a:rPr lang="en-US" sz="1400" dirty="0">
                <a:latin typeface="Segoe UI"/>
                <a:cs typeface="Segoe UI"/>
              </a:rPr>
              <a:t>This process takes several months to complete. Requests and suggestions for increases and decreases to specific activities, or new initiatives, are reviewed and approved at the executive level.</a:t>
            </a:r>
          </a:p>
          <a:p>
            <a:r>
              <a:rPr lang="en-US" sz="1400" dirty="0">
                <a:latin typeface="Segoe UI"/>
                <a:cs typeface="Segoe UI"/>
              </a:rPr>
              <a:t>We continuously review our activities to identify opportunities for cost savings and/or activities that can be redirected to higher priority items. </a:t>
            </a:r>
          </a:p>
          <a:p>
            <a:r>
              <a:rPr lang="en-US" sz="1400" dirty="0">
                <a:latin typeface="Segoe UI"/>
                <a:cs typeface="Segoe UI"/>
              </a:rPr>
              <a:t>The table on the following page outlines the cost environment of the USPTO. A majority of our spending is on items for which the USPTO has limited discretion in choosing to pay for, such as patent examination and publishing, maintaining and operating supporting IT systems, rent, and utilities. </a:t>
            </a:r>
            <a:endParaRPr lang="en-US" sz="1400" dirty="0"/>
          </a:p>
        </p:txBody>
      </p:sp>
    </p:spTree>
    <p:extLst>
      <p:ext uri="{BB962C8B-B14F-4D97-AF65-F5344CB8AC3E}">
        <p14:creationId xmlns:p14="http://schemas.microsoft.com/office/powerpoint/2010/main" val="281181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446C4-70D9-4366-9956-C49D9E026011}"/>
              </a:ext>
            </a:extLst>
          </p:cNvPr>
          <p:cNvSpPr>
            <a:spLocks noGrp="1"/>
          </p:cNvSpPr>
          <p:nvPr>
            <p:ph type="sldNum" sz="quarter" idx="10"/>
          </p:nvPr>
        </p:nvSpPr>
        <p:spPr/>
        <p:txBody>
          <a:bodyPr/>
          <a:lstStyle/>
          <a:p>
            <a:fld id="{1D648693-0942-45E9-83AE-76FC568F9452}" type="slidenum">
              <a:rPr lang="en-US" smtClean="0"/>
              <a:pPr/>
              <a:t>38</a:t>
            </a:fld>
            <a:endParaRPr lang="en-US"/>
          </a:p>
        </p:txBody>
      </p:sp>
      <p:sp>
        <p:nvSpPr>
          <p:cNvPr id="5" name="Title 4">
            <a:extLst>
              <a:ext uri="{FF2B5EF4-FFF2-40B4-BE49-F238E27FC236}">
                <a16:creationId xmlns:a16="http://schemas.microsoft.com/office/drawing/2014/main" id="{17C18649-D3A8-4619-8823-5A97EDC5737E}"/>
              </a:ext>
            </a:extLst>
          </p:cNvPr>
          <p:cNvSpPr>
            <a:spLocks noGrp="1"/>
          </p:cNvSpPr>
          <p:nvPr>
            <p:ph type="title"/>
          </p:nvPr>
        </p:nvSpPr>
        <p:spPr/>
        <p:txBody>
          <a:bodyPr/>
          <a:lstStyle/>
          <a:p>
            <a:r>
              <a:rPr lang="en-US" dirty="0"/>
              <a:t>Breakdown of aggregate costs</a:t>
            </a:r>
          </a:p>
        </p:txBody>
      </p:sp>
      <p:sp>
        <p:nvSpPr>
          <p:cNvPr id="6" name="Content Placeholder 5">
            <a:extLst>
              <a:ext uri="{FF2B5EF4-FFF2-40B4-BE49-F238E27FC236}">
                <a16:creationId xmlns:a16="http://schemas.microsoft.com/office/drawing/2014/main" id="{4193AAA7-0B1E-40A3-99A7-8EEE2B75E459}"/>
              </a:ext>
            </a:extLst>
          </p:cNvPr>
          <p:cNvSpPr>
            <a:spLocks noGrp="1"/>
          </p:cNvSpPr>
          <p:nvPr>
            <p:ph sz="half" idx="1"/>
          </p:nvPr>
        </p:nvSpPr>
        <p:spPr>
          <a:xfrm>
            <a:off x="457200" y="1665317"/>
            <a:ext cx="3009207" cy="3231885"/>
          </a:xfrm>
        </p:spPr>
        <p:txBody>
          <a:bodyPr>
            <a:normAutofit/>
          </a:bodyPr>
          <a:lstStyle/>
          <a:p>
            <a:r>
              <a:rPr lang="en-US" sz="1800" dirty="0"/>
              <a:t>The vast majority of our spending is for items that we have limited discretion in choosing to pay.</a:t>
            </a:r>
          </a:p>
          <a:p>
            <a:endParaRPr lang="en-US" sz="800" dirty="0"/>
          </a:p>
          <a:p>
            <a:r>
              <a:rPr lang="en-US" sz="1800" dirty="0"/>
              <a:t>Only about 5% of our aggregate costs are for items that we have flexibility on.</a:t>
            </a:r>
          </a:p>
          <a:p>
            <a:endParaRPr lang="en-US" sz="1800" dirty="0"/>
          </a:p>
          <a:p>
            <a:endParaRPr lang="en-US" sz="1800" dirty="0"/>
          </a:p>
        </p:txBody>
      </p:sp>
      <p:graphicFrame>
        <p:nvGraphicFramePr>
          <p:cNvPr id="8" name="Content Placeholder 7" descr="A pie chart that shows the proportion of each type of USPTO spending in fiscal year 2022. The largest portion is compensation and benefits at 69 percent, then contracts, including for information technology, at 17 percent, publishing, primarily patents, at 5 percent, rent and utilities at 3 percent supplies and materials at 1 percent, equipment at 4 percent, and other at 1 percent.">
            <a:extLst>
              <a:ext uri="{FF2B5EF4-FFF2-40B4-BE49-F238E27FC236}">
                <a16:creationId xmlns:a16="http://schemas.microsoft.com/office/drawing/2014/main" id="{F3C8E9C7-85D9-40E9-AEC1-58952DD0C5E2}"/>
              </a:ext>
            </a:extLst>
          </p:cNvPr>
          <p:cNvGraphicFramePr>
            <a:graphicFrameLocks noGrp="1"/>
          </p:cNvGraphicFramePr>
          <p:nvPr>
            <p:ph sz="half" idx="2"/>
            <p:extLst>
              <p:ext uri="{D42A27DB-BD31-4B8C-83A1-F6EECF244321}">
                <p14:modId xmlns:p14="http://schemas.microsoft.com/office/powerpoint/2010/main" val="1993827125"/>
              </p:ext>
            </p:extLst>
          </p:nvPr>
        </p:nvGraphicFramePr>
        <p:xfrm>
          <a:off x="3583857" y="1597569"/>
          <a:ext cx="5043949" cy="3422385"/>
        </p:xfrm>
        <a:graphic>
          <a:graphicData uri="http://schemas.openxmlformats.org/drawingml/2006/chart">
            <c:chart xmlns:c="http://schemas.openxmlformats.org/drawingml/2006/chart" xmlns:r="http://schemas.openxmlformats.org/officeDocument/2006/relationships" r:id="rId2"/>
          </a:graphicData>
        </a:graphic>
      </p:graphicFrame>
      <p:sp>
        <p:nvSpPr>
          <p:cNvPr id="13" name="Right Brace 12">
            <a:extLst>
              <a:ext uri="{FF2B5EF4-FFF2-40B4-BE49-F238E27FC236}">
                <a16:creationId xmlns:a16="http://schemas.microsoft.com/office/drawing/2014/main" id="{E606CE2E-2E83-44F8-BB6B-1D38389BB1EC}"/>
              </a:ext>
              <a:ext uri="{C183D7F6-B498-43B3-948B-1728B52AA6E4}">
                <adec:decorative xmlns:adec="http://schemas.microsoft.com/office/drawing/2017/decorative" val="1"/>
              </a:ext>
            </a:extLst>
          </p:cNvPr>
          <p:cNvSpPr/>
          <p:nvPr/>
        </p:nvSpPr>
        <p:spPr>
          <a:xfrm rot="16200000">
            <a:off x="5828291" y="1670362"/>
            <a:ext cx="162152" cy="392929"/>
          </a:xfrm>
          <a:prstGeom prst="rightBrac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descr="Text callout for higher discretion items. Higher discretion items include supplies and materials and equipment. ">
            <a:extLst>
              <a:ext uri="{FF2B5EF4-FFF2-40B4-BE49-F238E27FC236}">
                <a16:creationId xmlns:a16="http://schemas.microsoft.com/office/drawing/2014/main" id="{B409EA27-F30E-43B1-B5B7-1F9020F3A7BC}"/>
              </a:ext>
            </a:extLst>
          </p:cNvPr>
          <p:cNvSpPr txBox="1"/>
          <p:nvPr/>
        </p:nvSpPr>
        <p:spPr>
          <a:xfrm>
            <a:off x="4876653" y="1496461"/>
            <a:ext cx="2065428" cy="307777"/>
          </a:xfrm>
          <a:prstGeom prst="rect">
            <a:avLst/>
          </a:prstGeom>
          <a:noFill/>
        </p:spPr>
        <p:txBody>
          <a:bodyPr wrap="square" rtlCol="0">
            <a:spAutoFit/>
          </a:bodyPr>
          <a:lstStyle/>
          <a:p>
            <a:r>
              <a:rPr lang="en-US" sz="1400" dirty="0"/>
              <a:t>Higher discretion items</a:t>
            </a:r>
          </a:p>
        </p:txBody>
      </p:sp>
    </p:spTree>
    <p:extLst>
      <p:ext uri="{BB962C8B-B14F-4D97-AF65-F5344CB8AC3E}">
        <p14:creationId xmlns:p14="http://schemas.microsoft.com/office/powerpoint/2010/main" val="792974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A39D-6F01-47F6-B1AC-B0429B7822CB}"/>
              </a:ext>
            </a:extLst>
          </p:cNvPr>
          <p:cNvSpPr>
            <a:spLocks noGrp="1"/>
          </p:cNvSpPr>
          <p:nvPr>
            <p:ph type="title"/>
          </p:nvPr>
        </p:nvSpPr>
        <p:spPr/>
        <p:txBody>
          <a:bodyPr>
            <a:normAutofit fontScale="90000"/>
          </a:bodyPr>
          <a:lstStyle/>
          <a:p>
            <a:r>
              <a:rPr lang="en-US" dirty="0"/>
              <a:t>Section F–Aggregate </a:t>
            </a:r>
            <a:br>
              <a:rPr lang="en-US" dirty="0"/>
            </a:br>
            <a:r>
              <a:rPr lang="en-US" dirty="0"/>
              <a:t>revenue information</a:t>
            </a:r>
          </a:p>
        </p:txBody>
      </p:sp>
      <p:sp>
        <p:nvSpPr>
          <p:cNvPr id="3" name="Text Placeholder 2">
            <a:extLst>
              <a:ext uri="{FF2B5EF4-FFF2-40B4-BE49-F238E27FC236}">
                <a16:creationId xmlns:a16="http://schemas.microsoft.com/office/drawing/2014/main" id="{F63AA4E1-91E2-4753-958F-5538F0C73457}"/>
              </a:ext>
            </a:extLst>
          </p:cNvPr>
          <p:cNvSpPr>
            <a:spLocks noGrp="1"/>
          </p:cNvSpPr>
          <p:nvPr>
            <p:ph type="body" idx="1"/>
          </p:nvPr>
        </p:nvSpPr>
        <p:spPr/>
        <p:txBody>
          <a:bodyPr/>
          <a:lstStyle/>
          <a:p>
            <a:r>
              <a:rPr lang="en-US" dirty="0"/>
              <a:t>The information included in this section provides an overview of the methodology used to forecast aggregate revenue.</a:t>
            </a:r>
          </a:p>
        </p:txBody>
      </p:sp>
    </p:spTree>
    <p:extLst>
      <p:ext uri="{BB962C8B-B14F-4D97-AF65-F5344CB8AC3E}">
        <p14:creationId xmlns:p14="http://schemas.microsoft.com/office/powerpoint/2010/main" val="75631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1B5E11-D77D-4D72-BDD4-123A542522A6}"/>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
        <p:nvSpPr>
          <p:cNvPr id="2" name="Title 1"/>
          <p:cNvSpPr>
            <a:spLocks noGrp="1"/>
          </p:cNvSpPr>
          <p:nvPr>
            <p:ph type="title"/>
          </p:nvPr>
        </p:nvSpPr>
        <p:spPr/>
        <p:txBody>
          <a:bodyPr>
            <a:normAutofit/>
          </a:bodyPr>
          <a:lstStyle/>
          <a:p>
            <a:r>
              <a:rPr lang="en-US" sz="3600" dirty="0"/>
              <a:t>Table of contents</a:t>
            </a:r>
          </a:p>
        </p:txBody>
      </p:sp>
      <p:sp>
        <p:nvSpPr>
          <p:cNvPr id="3" name="Content Placeholder 2">
            <a:extLst>
              <a:ext uri="{FF2B5EF4-FFF2-40B4-BE49-F238E27FC236}">
                <a16:creationId xmlns:a16="http://schemas.microsoft.com/office/drawing/2014/main" id="{9FD1019C-0E5F-404B-B70B-943C575D2EC0}"/>
              </a:ext>
            </a:extLst>
          </p:cNvPr>
          <p:cNvSpPr>
            <a:spLocks noGrp="1"/>
          </p:cNvSpPr>
          <p:nvPr>
            <p:ph idx="4294967295"/>
          </p:nvPr>
        </p:nvSpPr>
        <p:spPr>
          <a:xfrm>
            <a:off x="457200" y="1342848"/>
            <a:ext cx="8229600" cy="4061902"/>
          </a:xfrm>
        </p:spPr>
        <p:txBody>
          <a:bodyPr vert="horz" lIns="91440" tIns="45720" rIns="91440" bIns="45720" rtlCol="0" anchor="t">
            <a:normAutofit fontScale="25000" lnSpcReduction="20000"/>
          </a:bodyPr>
          <a:lstStyle/>
          <a:p>
            <a:pPr marL="0" indent="0">
              <a:lnSpc>
                <a:spcPct val="120000"/>
              </a:lnSpc>
              <a:buNone/>
            </a:pPr>
            <a:r>
              <a:rPr lang="en-US" sz="6000" dirty="0">
                <a:latin typeface="Segoe UI"/>
                <a:cs typeface="Segoe UI"/>
              </a:rPr>
              <a:t>Section A – Background on the USPTO financing model …………….…………………..….………….…..…...</a:t>
            </a:r>
            <a:r>
              <a:rPr lang="en-US" sz="6000" dirty="0">
                <a:latin typeface="Segoe UI"/>
                <a:cs typeface="Segoe UI"/>
                <a:hlinkClick r:id="rId3" action="ppaction://hlinksldjump"/>
              </a:rPr>
              <a:t>5</a:t>
            </a:r>
            <a:endParaRPr lang="en-US" sz="6000" dirty="0">
              <a:latin typeface="Segoe UI"/>
              <a:cs typeface="Segoe UI"/>
            </a:endParaRPr>
          </a:p>
          <a:p>
            <a:pPr marL="0" indent="0">
              <a:lnSpc>
                <a:spcPct val="120000"/>
              </a:lnSpc>
              <a:buNone/>
            </a:pPr>
            <a:r>
              <a:rPr lang="en-US" sz="6000" dirty="0">
                <a:latin typeface="Segoe UI"/>
                <a:cs typeface="Segoe UI"/>
              </a:rPr>
              <a:t>Section B – Background on fee setting methodology and analysis ……………....………………………...</a:t>
            </a:r>
            <a:r>
              <a:rPr lang="en-US" sz="6000" dirty="0">
                <a:latin typeface="Segoe UI"/>
                <a:cs typeface="Segoe UI"/>
                <a:hlinkClick r:id="rId4" action="ppaction://hlinksldjump"/>
              </a:rPr>
              <a:t>10</a:t>
            </a:r>
            <a:r>
              <a:rPr lang="en-US" sz="6000" dirty="0">
                <a:latin typeface="Segoe UI"/>
                <a:cs typeface="Segoe UI"/>
              </a:rPr>
              <a:t> </a:t>
            </a:r>
            <a:endParaRPr lang="en-US" sz="6000" dirty="0"/>
          </a:p>
          <a:p>
            <a:pPr marL="0" indent="0">
              <a:lnSpc>
                <a:spcPct val="120000"/>
              </a:lnSpc>
              <a:buNone/>
            </a:pPr>
            <a:r>
              <a:rPr lang="en-US" sz="6000" dirty="0">
                <a:latin typeface="Segoe UI"/>
                <a:cs typeface="Segoe UI"/>
              </a:rPr>
              <a:t>Section C – Background on activity based information (ABI) costing methodology .................…..</a:t>
            </a:r>
            <a:r>
              <a:rPr lang="en-US" sz="6000" dirty="0">
                <a:latin typeface="Segoe UI"/>
                <a:cs typeface="Segoe UI"/>
                <a:hlinkClick r:id="rId5" action="ppaction://hlinksldjump"/>
              </a:rPr>
              <a:t>21</a:t>
            </a:r>
            <a:r>
              <a:rPr lang="en-US" sz="6000" dirty="0">
                <a:latin typeface="Segoe UI"/>
                <a:cs typeface="Segoe UI"/>
              </a:rPr>
              <a:t> </a:t>
            </a:r>
            <a:endParaRPr lang="en-US" sz="6000" dirty="0"/>
          </a:p>
          <a:p>
            <a:pPr marL="0" indent="0">
              <a:lnSpc>
                <a:spcPct val="120000"/>
              </a:lnSpc>
              <a:buNone/>
            </a:pPr>
            <a:r>
              <a:rPr lang="en-US" sz="6000" dirty="0">
                <a:latin typeface="Segoe UI"/>
                <a:cs typeface="Segoe UI"/>
              </a:rPr>
              <a:t>Section D – Background on patent fees ………………………………..……………………………………..……...…..</a:t>
            </a:r>
            <a:r>
              <a:rPr lang="en-US" sz="6000" dirty="0">
                <a:latin typeface="Segoe UI"/>
                <a:cs typeface="Segoe UI"/>
                <a:hlinkClick r:id="rId6" action="ppaction://hlinksldjump"/>
              </a:rPr>
              <a:t>27</a:t>
            </a:r>
            <a:endParaRPr lang="en-US" sz="6000" dirty="0">
              <a:latin typeface="Segoe UI"/>
              <a:cs typeface="Segoe UI"/>
            </a:endParaRPr>
          </a:p>
          <a:p>
            <a:pPr marL="0" indent="0">
              <a:lnSpc>
                <a:spcPct val="120000"/>
              </a:lnSpc>
              <a:buNone/>
            </a:pPr>
            <a:r>
              <a:rPr lang="en-US" sz="6000" dirty="0">
                <a:latin typeface="Segoe UI"/>
                <a:cs typeface="Segoe UI"/>
              </a:rPr>
              <a:t>Section E – Aggregate cost information ………………………………………………….……………………...……....</a:t>
            </a:r>
            <a:r>
              <a:rPr lang="en-US" sz="6000" dirty="0">
                <a:latin typeface="Segoe UI"/>
                <a:cs typeface="Segoe UI"/>
                <a:hlinkClick r:id="rId7" action="ppaction://hlinksldjump"/>
              </a:rPr>
              <a:t>35</a:t>
            </a:r>
            <a:endParaRPr lang="en-US" sz="6000" dirty="0">
              <a:latin typeface="Segoe UI"/>
              <a:cs typeface="Segoe UI"/>
            </a:endParaRPr>
          </a:p>
          <a:p>
            <a:pPr marL="0" indent="0">
              <a:lnSpc>
                <a:spcPct val="120000"/>
              </a:lnSpc>
              <a:buNone/>
            </a:pPr>
            <a:r>
              <a:rPr lang="en-US" sz="6000" dirty="0">
                <a:latin typeface="Segoe UI"/>
                <a:cs typeface="Segoe UI"/>
              </a:rPr>
              <a:t>Section F – Aggregate revenue information ………………………………………………………………....…….…..</a:t>
            </a:r>
            <a:r>
              <a:rPr lang="en-US" sz="6000" dirty="0">
                <a:latin typeface="Segoe UI"/>
                <a:cs typeface="Segoe UI"/>
                <a:hlinkClick r:id="rId7" action="ppaction://hlinksldjump"/>
              </a:rPr>
              <a:t>39</a:t>
            </a:r>
            <a:endParaRPr lang="en-US" sz="6000" dirty="0">
              <a:latin typeface="Segoe UI"/>
              <a:cs typeface="Segoe UI"/>
            </a:endParaRPr>
          </a:p>
          <a:p>
            <a:pPr marL="0" indent="0">
              <a:lnSpc>
                <a:spcPct val="120000"/>
              </a:lnSpc>
              <a:buNone/>
            </a:pPr>
            <a:r>
              <a:rPr lang="en-US" sz="6000" dirty="0">
                <a:latin typeface="Segoe UI"/>
                <a:cs typeface="Segoe UI"/>
              </a:rPr>
              <a:t>Section G – Rationale for fee changes …………………………….…………………………………………..….……….</a:t>
            </a:r>
            <a:r>
              <a:rPr lang="en-US" sz="6000" dirty="0">
                <a:latin typeface="Segoe UI"/>
                <a:cs typeface="Segoe UI"/>
                <a:hlinkClick r:id="rId8" action="ppaction://hlinksldjump"/>
              </a:rPr>
              <a:t>45</a:t>
            </a:r>
            <a:endParaRPr lang="en-US" sz="6000" dirty="0">
              <a:latin typeface="Segoe UI"/>
              <a:cs typeface="Segoe UI"/>
            </a:endParaRPr>
          </a:p>
          <a:p>
            <a:pPr marL="0" indent="0">
              <a:lnSpc>
                <a:spcPct val="120000"/>
              </a:lnSpc>
              <a:buNone/>
            </a:pPr>
            <a:r>
              <a:rPr lang="en-US" sz="6000" dirty="0">
                <a:latin typeface="Segoe UI"/>
                <a:cs typeface="Segoe UI"/>
              </a:rPr>
              <a:t>Section H – Small and micro entity fees ……………….…………………………….…………….………..….…..……</a:t>
            </a:r>
            <a:r>
              <a:rPr lang="en-US" sz="6000" dirty="0">
                <a:latin typeface="Segoe UI"/>
                <a:cs typeface="Segoe UI"/>
                <a:hlinkClick r:id="rId9" action="ppaction://hlinksldjump"/>
              </a:rPr>
              <a:t>50</a:t>
            </a:r>
            <a:endParaRPr lang="en-US" sz="6000" dirty="0">
              <a:latin typeface="Segoe UI"/>
              <a:cs typeface="Segoe UI"/>
            </a:endParaRPr>
          </a:p>
          <a:p>
            <a:pPr marL="0" indent="0">
              <a:lnSpc>
                <a:spcPct val="120000"/>
              </a:lnSpc>
              <a:buNone/>
            </a:pPr>
            <a:r>
              <a:rPr lang="en-US" sz="6000" dirty="0">
                <a:latin typeface="Segoe UI"/>
                <a:cs typeface="Segoe UI"/>
              </a:rPr>
              <a:t>Section I – Elasticity assumptions …………………….…..……………………………………………….…..………........</a:t>
            </a:r>
            <a:r>
              <a:rPr lang="en-US" sz="6000" dirty="0">
                <a:latin typeface="Segoe UI"/>
                <a:cs typeface="Segoe UI"/>
                <a:hlinkClick r:id="rId10" action="ppaction://hlinksldjump"/>
              </a:rPr>
              <a:t>53</a:t>
            </a:r>
            <a:endParaRPr lang="en-US" sz="6000" dirty="0">
              <a:latin typeface="Segoe UI"/>
              <a:cs typeface="Segoe UI"/>
            </a:endParaRPr>
          </a:p>
          <a:p>
            <a:pPr marL="0" indent="0">
              <a:lnSpc>
                <a:spcPct val="120000"/>
              </a:lnSpc>
              <a:buNone/>
            </a:pPr>
            <a:r>
              <a:rPr lang="en-US" sz="6000" dirty="0">
                <a:latin typeface="Segoe UI"/>
                <a:cs typeface="Segoe UI"/>
              </a:rPr>
              <a:t>Section J – Operating reserve …………………………………....…..............................................................….........</a:t>
            </a:r>
            <a:r>
              <a:rPr lang="en-US" sz="6000" dirty="0">
                <a:latin typeface="Segoe UI"/>
                <a:cs typeface="Segoe UI"/>
                <a:hlinkClick r:id="rId11" action="ppaction://hlinksldjump"/>
              </a:rPr>
              <a:t>55</a:t>
            </a:r>
            <a:endParaRPr lang="en-US" sz="6000" dirty="0">
              <a:latin typeface="Segoe UI"/>
              <a:cs typeface="Segoe UI"/>
            </a:endParaRPr>
          </a:p>
          <a:p>
            <a:pPr marL="0" indent="0">
              <a:buNone/>
            </a:pPr>
            <a:endParaRPr lang="en-US" dirty="0"/>
          </a:p>
        </p:txBody>
      </p:sp>
    </p:spTree>
    <p:extLst>
      <p:ext uri="{BB962C8B-B14F-4D97-AF65-F5344CB8AC3E}">
        <p14:creationId xmlns:p14="http://schemas.microsoft.com/office/powerpoint/2010/main" val="3908796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215D1-59CA-435F-91C7-AF3F70425F01}"/>
              </a:ext>
            </a:extLst>
          </p:cNvPr>
          <p:cNvSpPr>
            <a:spLocks noGrp="1"/>
          </p:cNvSpPr>
          <p:nvPr>
            <p:ph type="sldNum" sz="quarter" idx="10"/>
          </p:nvPr>
        </p:nvSpPr>
        <p:spPr/>
        <p:txBody>
          <a:bodyPr/>
          <a:lstStyle/>
          <a:p>
            <a:fld id="{1D648693-0942-45E9-83AE-76FC568F9452}" type="slidenum">
              <a:rPr lang="en-US" smtClean="0"/>
              <a:pPr/>
              <a:t>40</a:t>
            </a:fld>
            <a:endParaRPr lang="en-US"/>
          </a:p>
        </p:txBody>
      </p:sp>
      <p:sp>
        <p:nvSpPr>
          <p:cNvPr id="2" name="Title 1"/>
          <p:cNvSpPr>
            <a:spLocks noGrp="1"/>
          </p:cNvSpPr>
          <p:nvPr>
            <p:ph type="title"/>
          </p:nvPr>
        </p:nvSpPr>
        <p:spPr/>
        <p:txBody>
          <a:bodyPr>
            <a:noAutofit/>
          </a:bodyPr>
          <a:lstStyle/>
          <a:p>
            <a:r>
              <a:rPr lang="en-US" sz="3600" dirty="0"/>
              <a:t>Fee collections </a:t>
            </a:r>
            <a:br>
              <a:rPr lang="en-US" sz="3600" dirty="0"/>
            </a:br>
            <a:r>
              <a:rPr lang="en-US" sz="3600" dirty="0"/>
              <a:t>forecasting components</a:t>
            </a:r>
          </a:p>
        </p:txBody>
      </p:sp>
      <p:sp>
        <p:nvSpPr>
          <p:cNvPr id="5" name="Rectangle 3"/>
          <p:cNvSpPr>
            <a:spLocks noGrp="1" noChangeArrowheads="1"/>
          </p:cNvSpPr>
          <p:nvPr>
            <p:ph idx="1"/>
          </p:nvPr>
        </p:nvSpPr>
        <p:spPr>
          <a:xfrm>
            <a:off x="457200" y="1849582"/>
            <a:ext cx="8229600" cy="3636818"/>
          </a:xfrm>
        </p:spPr>
        <p:txBody>
          <a:bodyPr>
            <a:normAutofit fontScale="55000" lnSpcReduction="20000"/>
          </a:bodyPr>
          <a:lstStyle/>
          <a:p>
            <a:pPr>
              <a:lnSpc>
                <a:spcPct val="120000"/>
              </a:lnSpc>
            </a:pPr>
            <a:r>
              <a:rPr lang="en-US" dirty="0"/>
              <a:t>We consider many factors when forecasting fees to calculate aggregate revenue, such as:</a:t>
            </a:r>
          </a:p>
          <a:p>
            <a:pPr lvl="1">
              <a:lnSpc>
                <a:spcPct val="120000"/>
              </a:lnSpc>
            </a:pPr>
            <a:r>
              <a:rPr lang="en-US" dirty="0"/>
              <a:t>The global and national economic outlook, by analyzing forecasts of Gross Domestic Product (GDP), research and development (R&amp;D), consumer price index (CPI), and venture capital investments as indicators of future applicant demand.</a:t>
            </a:r>
          </a:p>
          <a:p>
            <a:pPr lvl="1">
              <a:lnSpc>
                <a:spcPct val="120000"/>
              </a:lnSpc>
            </a:pPr>
            <a:r>
              <a:rPr lang="en-US" dirty="0"/>
              <a:t>The future of the IP environment, by examining legislative, regulatory, and legal changes and procedural or process improvements that may affect demand for IP rights. Including strategic initiatives, management of resources, and fee rate adjustments.</a:t>
            </a:r>
          </a:p>
          <a:p>
            <a:pPr lvl="1">
              <a:lnSpc>
                <a:spcPct val="120000"/>
              </a:lnSpc>
            </a:pPr>
            <a:r>
              <a:rPr lang="en-US" dirty="0"/>
              <a:t>The USPTO’s historical experience by analyzing events and trends to help predict future demand for IP and applicant behavior.</a:t>
            </a:r>
          </a:p>
          <a:p>
            <a:pPr lvl="1">
              <a:lnSpc>
                <a:spcPct val="120000"/>
              </a:lnSpc>
            </a:pPr>
            <a:r>
              <a:rPr lang="en-US" dirty="0"/>
              <a:t>Stakeholder input.</a:t>
            </a:r>
          </a:p>
        </p:txBody>
      </p:sp>
    </p:spTree>
    <p:extLst>
      <p:ext uri="{BB962C8B-B14F-4D97-AF65-F5344CB8AC3E}">
        <p14:creationId xmlns:p14="http://schemas.microsoft.com/office/powerpoint/2010/main" val="901474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84708-1C6D-4180-ADA2-3C233E288649}"/>
              </a:ext>
            </a:extLst>
          </p:cNvPr>
          <p:cNvSpPr>
            <a:spLocks noGrp="1"/>
          </p:cNvSpPr>
          <p:nvPr>
            <p:ph type="sldNum" sz="quarter" idx="10"/>
          </p:nvPr>
        </p:nvSpPr>
        <p:spPr/>
        <p:txBody>
          <a:bodyPr/>
          <a:lstStyle/>
          <a:p>
            <a:fld id="{1D648693-0942-45E9-83AE-76FC568F9452}" type="slidenum">
              <a:rPr lang="en-US" smtClean="0"/>
              <a:pPr/>
              <a:t>41</a:t>
            </a:fld>
            <a:endParaRPr lang="en-US"/>
          </a:p>
        </p:txBody>
      </p:sp>
      <p:sp>
        <p:nvSpPr>
          <p:cNvPr id="2" name="Title 1"/>
          <p:cNvSpPr>
            <a:spLocks noGrp="1"/>
          </p:cNvSpPr>
          <p:nvPr>
            <p:ph type="title"/>
          </p:nvPr>
        </p:nvSpPr>
        <p:spPr/>
        <p:txBody>
          <a:bodyPr>
            <a:normAutofit fontScale="90000"/>
          </a:bodyPr>
          <a:lstStyle/>
          <a:p>
            <a:r>
              <a:rPr lang="en-US"/>
              <a:t>Arriving at fee collection projections</a:t>
            </a:r>
          </a:p>
        </p:txBody>
      </p:sp>
      <p:sp>
        <p:nvSpPr>
          <p:cNvPr id="6" name="Rectangle 3"/>
          <p:cNvSpPr>
            <a:spLocks noGrp="1" noChangeArrowheads="1"/>
          </p:cNvSpPr>
          <p:nvPr>
            <p:ph idx="1"/>
          </p:nvPr>
        </p:nvSpPr>
        <p:spPr/>
        <p:txBody>
          <a:bodyPr>
            <a:normAutofit fontScale="55000" lnSpcReduction="20000"/>
          </a:bodyPr>
          <a:lstStyle/>
          <a:p>
            <a:pPr>
              <a:lnSpc>
                <a:spcPct val="120000"/>
              </a:lnSpc>
            </a:pPr>
            <a:r>
              <a:rPr lang="en-US" dirty="0"/>
              <a:t>We use information compiled from reviewing the factors defined on the previous slide, coupled with internal data to:</a:t>
            </a:r>
          </a:p>
          <a:p>
            <a:pPr lvl="1">
              <a:lnSpc>
                <a:spcPct val="120000"/>
              </a:lnSpc>
            </a:pPr>
            <a:r>
              <a:rPr lang="en-US" dirty="0"/>
              <a:t>Estimate application filing and major patent process workloads;</a:t>
            </a:r>
          </a:p>
          <a:p>
            <a:pPr lvl="1">
              <a:lnSpc>
                <a:spcPct val="120000"/>
              </a:lnSpc>
            </a:pPr>
            <a:r>
              <a:rPr lang="en-US" dirty="0"/>
              <a:t>Apply the historical trends (relationships among workloads and demand for products and services) to future events, when applicable;</a:t>
            </a:r>
          </a:p>
          <a:p>
            <a:pPr lvl="1">
              <a:lnSpc>
                <a:spcPct val="120000"/>
              </a:lnSpc>
            </a:pPr>
            <a:r>
              <a:rPr lang="en-US" dirty="0"/>
              <a:t>Incorporate timing of fee payments and the applicant behavior associated with anticipated fee rate or legislative, regulatory, or procedural adjustments;</a:t>
            </a:r>
          </a:p>
          <a:p>
            <a:pPr lvl="1">
              <a:lnSpc>
                <a:spcPct val="120000"/>
              </a:lnSpc>
            </a:pPr>
            <a:r>
              <a:rPr lang="en-US" dirty="0"/>
              <a:t>Estimate a specific workload or forecasting assumption for each fee code; and</a:t>
            </a:r>
          </a:p>
          <a:p>
            <a:pPr lvl="1">
              <a:lnSpc>
                <a:spcPct val="120000"/>
              </a:lnSpc>
            </a:pPr>
            <a:r>
              <a:rPr lang="en-US" dirty="0"/>
              <a:t>Multiply the forecasting assumption by the fee rate to calculate the estimated aggregate revenue for the particular fee.</a:t>
            </a:r>
          </a:p>
          <a:p>
            <a:pPr>
              <a:lnSpc>
                <a:spcPct val="120000"/>
              </a:lnSpc>
            </a:pPr>
            <a:r>
              <a:rPr lang="en-US" dirty="0"/>
              <a:t>Each of the aggregate revenues for the individual fees are summed to calculate the total aggregate revenue.</a:t>
            </a:r>
          </a:p>
        </p:txBody>
      </p:sp>
    </p:spTree>
    <p:extLst>
      <p:ext uri="{BB962C8B-B14F-4D97-AF65-F5344CB8AC3E}">
        <p14:creationId xmlns:p14="http://schemas.microsoft.com/office/powerpoint/2010/main" val="373556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F6D332-5BFF-43D8-9AD4-F4A75A88D1DA}"/>
              </a:ext>
            </a:extLst>
          </p:cNvPr>
          <p:cNvSpPr>
            <a:spLocks noGrp="1"/>
          </p:cNvSpPr>
          <p:nvPr>
            <p:ph type="sldNum" sz="quarter" idx="10"/>
          </p:nvPr>
        </p:nvSpPr>
        <p:spPr/>
        <p:txBody>
          <a:bodyPr/>
          <a:lstStyle/>
          <a:p>
            <a:fld id="{1D648693-0942-45E9-83AE-76FC568F9452}" type="slidenum">
              <a:rPr lang="en-US" smtClean="0"/>
              <a:pPr/>
              <a:t>42</a:t>
            </a:fld>
            <a:endParaRPr lang="en-US"/>
          </a:p>
        </p:txBody>
      </p:sp>
      <p:sp>
        <p:nvSpPr>
          <p:cNvPr id="2" name="Title 1"/>
          <p:cNvSpPr>
            <a:spLocks noGrp="1"/>
          </p:cNvSpPr>
          <p:nvPr>
            <p:ph type="title"/>
          </p:nvPr>
        </p:nvSpPr>
        <p:spPr/>
        <p:txBody>
          <a:bodyPr>
            <a:normAutofit/>
          </a:bodyPr>
          <a:lstStyle/>
          <a:p>
            <a:r>
              <a:rPr lang="en-US" sz="3600"/>
              <a:t>Proposed fee structure changes</a:t>
            </a:r>
          </a:p>
        </p:txBody>
      </p:sp>
      <p:sp>
        <p:nvSpPr>
          <p:cNvPr id="5" name="Content Placeholder 2"/>
          <p:cNvSpPr>
            <a:spLocks noGrp="1"/>
          </p:cNvSpPr>
          <p:nvPr>
            <p:ph idx="1"/>
          </p:nvPr>
        </p:nvSpPr>
        <p:spPr/>
        <p:txBody>
          <a:bodyPr>
            <a:normAutofit fontScale="70000" lnSpcReduction="20000"/>
          </a:bodyPr>
          <a:lstStyle/>
          <a:p>
            <a:pPr>
              <a:lnSpc>
                <a:spcPct val="120000"/>
              </a:lnSpc>
            </a:pPr>
            <a:r>
              <a:rPr lang="en-US" dirty="0"/>
              <a:t>The following pages summarize the composition of the projected aggregate patent revenue as it transitions from the current fee structure to the proposed fee structure.</a:t>
            </a:r>
          </a:p>
          <a:p>
            <a:pPr>
              <a:lnSpc>
                <a:spcPct val="120000"/>
              </a:lnSpc>
            </a:pPr>
            <a:r>
              <a:rPr lang="en-US" dirty="0"/>
              <a:t>Each page presents the percentage of fee collections (revenue) in each of the major patent fee categories for</a:t>
            </a:r>
          </a:p>
          <a:p>
            <a:pPr lvl="1">
              <a:lnSpc>
                <a:spcPct val="120000"/>
              </a:lnSpc>
            </a:pPr>
            <a:r>
              <a:rPr lang="en-US" dirty="0"/>
              <a:t>FY 2022 (actual data), </a:t>
            </a:r>
          </a:p>
          <a:p>
            <a:pPr lvl="1">
              <a:lnSpc>
                <a:spcPct val="120000"/>
              </a:lnSpc>
            </a:pPr>
            <a:r>
              <a:rPr lang="en-US" dirty="0"/>
              <a:t>FY 2023 and FY 2024 (projected before the fee proposals go into effect), and </a:t>
            </a:r>
          </a:p>
          <a:p>
            <a:pPr lvl="1">
              <a:lnSpc>
                <a:spcPct val="120000"/>
              </a:lnSpc>
            </a:pPr>
            <a:r>
              <a:rPr lang="en-US" dirty="0"/>
              <a:t>FY 2025 (projected after the fee proposals go into effect).</a:t>
            </a:r>
          </a:p>
        </p:txBody>
      </p:sp>
    </p:spTree>
    <p:extLst>
      <p:ext uri="{BB962C8B-B14F-4D97-AF65-F5344CB8AC3E}">
        <p14:creationId xmlns:p14="http://schemas.microsoft.com/office/powerpoint/2010/main" val="2969608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F1E2D7-7947-49A0-A10A-23A07DDBD01B}"/>
              </a:ext>
            </a:extLst>
          </p:cNvPr>
          <p:cNvSpPr>
            <a:spLocks noGrp="1"/>
          </p:cNvSpPr>
          <p:nvPr>
            <p:ph type="sldNum" sz="quarter" idx="10"/>
          </p:nvPr>
        </p:nvSpPr>
        <p:spPr/>
        <p:txBody>
          <a:bodyPr/>
          <a:lstStyle/>
          <a:p>
            <a:fld id="{1D648693-0942-45E9-83AE-76FC568F9452}" type="slidenum">
              <a:rPr lang="en-US" smtClean="0"/>
              <a:pPr/>
              <a:t>43</a:t>
            </a:fld>
            <a:endParaRPr lang="en-US"/>
          </a:p>
        </p:txBody>
      </p:sp>
      <p:sp>
        <p:nvSpPr>
          <p:cNvPr id="2" name="Title 1"/>
          <p:cNvSpPr>
            <a:spLocks noGrp="1"/>
          </p:cNvSpPr>
          <p:nvPr>
            <p:ph type="title"/>
          </p:nvPr>
        </p:nvSpPr>
        <p:spPr>
          <a:xfrm>
            <a:off x="457200" y="260595"/>
            <a:ext cx="8229600" cy="952500"/>
          </a:xfrm>
        </p:spPr>
        <p:txBody>
          <a:bodyPr>
            <a:normAutofit fontScale="90000"/>
          </a:bodyPr>
          <a:lstStyle/>
          <a:p>
            <a:r>
              <a:rPr lang="en-US" dirty="0"/>
              <a:t>Proposed fee structure </a:t>
            </a:r>
            <a:br>
              <a:rPr lang="en-US" dirty="0"/>
            </a:br>
            <a:r>
              <a:rPr lang="en-US" sz="2400" b="0" i="1" dirty="0"/>
              <a:t>Projected trends of aggregate patent fee revenue</a:t>
            </a:r>
          </a:p>
        </p:txBody>
      </p:sp>
      <p:sp>
        <p:nvSpPr>
          <p:cNvPr id="4" name="Content Placeholder 3">
            <a:extLst>
              <a:ext uri="{FF2B5EF4-FFF2-40B4-BE49-F238E27FC236}">
                <a16:creationId xmlns:a16="http://schemas.microsoft.com/office/drawing/2014/main" id="{F49515C8-7649-4675-93F7-53BFA5FFA550}"/>
              </a:ext>
            </a:extLst>
          </p:cNvPr>
          <p:cNvSpPr>
            <a:spLocks noGrp="1"/>
          </p:cNvSpPr>
          <p:nvPr>
            <p:ph sz="half" idx="1"/>
          </p:nvPr>
        </p:nvSpPr>
        <p:spPr>
          <a:xfrm>
            <a:off x="457200" y="1627414"/>
            <a:ext cx="4038600" cy="3422385"/>
          </a:xfrm>
        </p:spPr>
        <p:txBody>
          <a:bodyPr>
            <a:normAutofit/>
          </a:bodyPr>
          <a:lstStyle/>
          <a:p>
            <a:r>
              <a:rPr lang="en-US" sz="1200" dirty="0"/>
              <a:t>Patent application fees (which include filing/search/exam, excess claims, and RCEs) are estimated to decrease from 25% of aggregate revenue in FY 2022 to 24% in FY 2025. </a:t>
            </a:r>
          </a:p>
          <a:p>
            <a:r>
              <a:rPr lang="en-US" sz="1200" dirty="0"/>
              <a:t>Patent Post Allowance Fees (which include issue and publication fees) are estimated to decrease from 10% of aggregate revenue in FY2022 to 9% in 2025.</a:t>
            </a:r>
          </a:p>
          <a:p>
            <a:r>
              <a:rPr lang="en-US" sz="1200" dirty="0"/>
              <a:t>The percentage of aggregate revenue from maintenance fees are estimated to increase from 52% in FY 2022 to 54% in FY 2025. This is primarily due to changes in the number of patents eligible for renewal.</a:t>
            </a:r>
          </a:p>
          <a:p>
            <a:r>
              <a:rPr lang="en-US" sz="1200" dirty="0"/>
              <a:t>The relative proportion of aggregate revenue from most other fee categories are estimated to remain relatively stable over the 4-year period.</a:t>
            </a:r>
          </a:p>
        </p:txBody>
      </p:sp>
      <p:graphicFrame>
        <p:nvGraphicFramePr>
          <p:cNvPr id="10" name="Chart 9" descr="A bar chart showing the projected percent of total collections by fee category for the fiscal years 2023 through 2025 compared to actual percentages of FY 2022. &#10;&#10;FY 2022: Patent maintenance fee collections were 52%, filing fee collections were 25%, post allowance fees were 10% PCT collections were 6%, extensions of time were 3%, and other fees were 4% of total collections.&#10;&#10;FY 2023: Patent maintenance fee collections are 53%, filing fee collections were 24%, post allowance fees were 9% PCT collections were 6%, extensions of time were 3%, and other fees were 4% of total collections.&#10;&#10;FY 2024: Patent maintenance fee collections are 54%, filing fee collections were 24%, post allowance fees were 9% PCT collections were 6%, extensions of time were 3%, and other fees were 4% of total collections.&#10;&#10;FY 2025: Patent maintenance fee collections are 54%, filing fee collections were 24%, post allowance fees were 9% PCT collections were 7%, extensions of time were 3%, and other fees were 4% of total collections.">
            <a:extLst>
              <a:ext uri="{FF2B5EF4-FFF2-40B4-BE49-F238E27FC236}">
                <a16:creationId xmlns:a16="http://schemas.microsoft.com/office/drawing/2014/main" id="{2CF43FFE-44FA-43B9-8706-5A52146F693F}"/>
              </a:ext>
            </a:extLst>
          </p:cNvPr>
          <p:cNvGraphicFramePr>
            <a:graphicFrameLocks/>
          </p:cNvGraphicFramePr>
          <p:nvPr>
            <p:extLst>
              <p:ext uri="{D42A27DB-BD31-4B8C-83A1-F6EECF244321}">
                <p14:modId xmlns:p14="http://schemas.microsoft.com/office/powerpoint/2010/main" val="858746671"/>
              </p:ext>
            </p:extLst>
          </p:nvPr>
        </p:nvGraphicFramePr>
        <p:xfrm>
          <a:off x="4710724" y="1636535"/>
          <a:ext cx="4038599" cy="3627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9205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823AD8-2A41-4962-871F-F65C3D9130FA}"/>
              </a:ext>
            </a:extLst>
          </p:cNvPr>
          <p:cNvSpPr>
            <a:spLocks noGrp="1"/>
          </p:cNvSpPr>
          <p:nvPr>
            <p:ph type="sldNum" sz="quarter" idx="10"/>
          </p:nvPr>
        </p:nvSpPr>
        <p:spPr/>
        <p:txBody>
          <a:bodyPr/>
          <a:lstStyle/>
          <a:p>
            <a:fld id="{1D648693-0942-45E9-83AE-76FC568F9452}" type="slidenum">
              <a:rPr lang="en-US" smtClean="0"/>
              <a:pPr/>
              <a:t>44</a:t>
            </a:fld>
            <a:endParaRPr lang="en-US"/>
          </a:p>
        </p:txBody>
      </p:sp>
      <p:sp>
        <p:nvSpPr>
          <p:cNvPr id="2" name="Title 1"/>
          <p:cNvSpPr>
            <a:spLocks noGrp="1"/>
          </p:cNvSpPr>
          <p:nvPr>
            <p:ph type="title"/>
          </p:nvPr>
        </p:nvSpPr>
        <p:spPr>
          <a:xfrm>
            <a:off x="457200" y="309580"/>
            <a:ext cx="8229600" cy="952500"/>
          </a:xfrm>
        </p:spPr>
        <p:txBody>
          <a:bodyPr>
            <a:normAutofit fontScale="90000"/>
          </a:bodyPr>
          <a:lstStyle/>
          <a:p>
            <a:r>
              <a:rPr lang="en-US" dirty="0"/>
              <a:t>Proposed fee structure</a:t>
            </a:r>
            <a:br>
              <a:rPr lang="en-US" dirty="0"/>
            </a:br>
            <a:r>
              <a:rPr lang="en-US" sz="2400" b="0" i="1" dirty="0"/>
              <a:t>Projected trends of aggregate patent trial and appeal revenue</a:t>
            </a:r>
          </a:p>
        </p:txBody>
      </p:sp>
      <p:sp>
        <p:nvSpPr>
          <p:cNvPr id="4" name="Content Placeholder 3">
            <a:extLst>
              <a:ext uri="{FF2B5EF4-FFF2-40B4-BE49-F238E27FC236}">
                <a16:creationId xmlns:a16="http://schemas.microsoft.com/office/drawing/2014/main" id="{95A0F568-EFA8-4105-9F2C-7AF940C501CE}"/>
              </a:ext>
            </a:extLst>
          </p:cNvPr>
          <p:cNvSpPr>
            <a:spLocks noGrp="1"/>
          </p:cNvSpPr>
          <p:nvPr>
            <p:ph sz="half" idx="1"/>
          </p:nvPr>
        </p:nvSpPr>
        <p:spPr>
          <a:xfrm>
            <a:off x="457200" y="1692726"/>
            <a:ext cx="4038600" cy="3422385"/>
          </a:xfrm>
        </p:spPr>
        <p:txBody>
          <a:bodyPr>
            <a:normAutofit lnSpcReduction="10000"/>
          </a:bodyPr>
          <a:lstStyle/>
          <a:p>
            <a:pPr>
              <a:lnSpc>
                <a:spcPct val="120000"/>
              </a:lnSpc>
            </a:pPr>
            <a:r>
              <a:rPr lang="en-US" sz="1600" dirty="0"/>
              <a:t>The percentage of inter </a:t>
            </a:r>
            <a:r>
              <a:rPr lang="en-US" sz="1600" dirty="0" err="1"/>
              <a:t>partes</a:t>
            </a:r>
            <a:r>
              <a:rPr lang="en-US" sz="1600" dirty="0"/>
              <a:t> review request (39% in FY 2022) and post-institution (30% in FY 2022) fees are estimated to grow slightly in FY 2025 to 40% and 31%, respectively. </a:t>
            </a:r>
          </a:p>
          <a:p>
            <a:pPr lvl="1">
              <a:lnSpc>
                <a:spcPct val="120000"/>
              </a:lnSpc>
            </a:pPr>
            <a:r>
              <a:rPr lang="en-US" sz="1400" dirty="0"/>
              <a:t>This is primarily due to the proposed increases in the fee amounts.</a:t>
            </a:r>
          </a:p>
          <a:p>
            <a:pPr>
              <a:lnSpc>
                <a:spcPct val="120000"/>
              </a:lnSpc>
            </a:pPr>
            <a:r>
              <a:rPr lang="en-US" sz="1600" dirty="0"/>
              <a:t>Notice of appeal and forwarding an appeal fees decrease as a total percentage of PTAB fee revenue due to the increase in fee rates for AIA trials.</a:t>
            </a:r>
          </a:p>
          <a:p>
            <a:pPr>
              <a:lnSpc>
                <a:spcPct val="120000"/>
              </a:lnSpc>
            </a:pPr>
            <a:endParaRPr lang="en-US" sz="1600" dirty="0"/>
          </a:p>
        </p:txBody>
      </p:sp>
      <p:graphicFrame>
        <p:nvGraphicFramePr>
          <p:cNvPr id="9" name="Chart 8" descr="A bar chart that shows the percent of total PTAB fee collections for certain PTAB fees for fiscal years 2022 through 2025.&#10;&#10;FY 2022: forwarding an appeal is 15%, inter partes post-institution fee is 30%, IPR request is 39%, Notice of appeal is 14%, Post-grant/CBM request is 1%, all other PTAB fees are less than 1%.&#10;&#10;FY 2023: forwarding an appeal is 14%, inter partes post-institution fee is 31%, IPR request is 39%, Notice of appeal is 13%, Post-grant/CBM request is 2%, all other PTAB fees are less than 1%.&#10;&#10;FY 2024: forwarding an appeal is 15%, inter partes post-institution fee is 30%, IPR request is 39%, Notice of appeal is 13%, Post-grant/CBM request is 2%, all other PTAB fees are less than 1%.&#10;&#10;FY 2025: forwarding an appeal is 14%, inter partes post-institution fee is 31%, IPR request is 40%, Notice of appeal is 12%, Post-grant/CBM request is 2%, all other PTAB fees are less than 1%." title="Proposed fee structure - Projected trends of aggregate patent trial and appeal revenue">
            <a:extLst>
              <a:ext uri="{FF2B5EF4-FFF2-40B4-BE49-F238E27FC236}">
                <a16:creationId xmlns:a16="http://schemas.microsoft.com/office/drawing/2014/main" id="{09AB2441-EB70-4970-97CD-553627F26271}"/>
              </a:ext>
            </a:extLst>
          </p:cNvPr>
          <p:cNvGraphicFramePr>
            <a:graphicFrameLocks/>
          </p:cNvGraphicFramePr>
          <p:nvPr>
            <p:extLst>
              <p:ext uri="{D42A27DB-BD31-4B8C-83A1-F6EECF244321}">
                <p14:modId xmlns:p14="http://schemas.microsoft.com/office/powerpoint/2010/main" val="1937996480"/>
              </p:ext>
            </p:extLst>
          </p:nvPr>
        </p:nvGraphicFramePr>
        <p:xfrm>
          <a:off x="4686526" y="1692726"/>
          <a:ext cx="3907491" cy="34223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63819" y="5137603"/>
            <a:ext cx="1752904" cy="215444"/>
          </a:xfrm>
          <a:prstGeom prst="rect">
            <a:avLst/>
          </a:prstGeom>
          <a:noFill/>
        </p:spPr>
        <p:txBody>
          <a:bodyPr wrap="square" rtlCol="0">
            <a:spAutoFit/>
          </a:bodyPr>
          <a:lstStyle/>
          <a:p>
            <a:pPr defTabSz="411480"/>
            <a:r>
              <a:rPr lang="en-US" sz="800" i="1" dirty="0">
                <a:solidFill>
                  <a:prstClr val="black"/>
                </a:solidFill>
                <a:latin typeface="Segoe UI"/>
              </a:rPr>
              <a:t>*CBM – Covered Business Methods </a:t>
            </a:r>
          </a:p>
        </p:txBody>
      </p:sp>
    </p:spTree>
    <p:extLst>
      <p:ext uri="{BB962C8B-B14F-4D97-AF65-F5344CB8AC3E}">
        <p14:creationId xmlns:p14="http://schemas.microsoft.com/office/powerpoint/2010/main" val="3235559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4508-7A2D-4EF1-922A-F72644278F08}"/>
              </a:ext>
            </a:extLst>
          </p:cNvPr>
          <p:cNvSpPr>
            <a:spLocks noGrp="1"/>
          </p:cNvSpPr>
          <p:nvPr>
            <p:ph type="title"/>
          </p:nvPr>
        </p:nvSpPr>
        <p:spPr/>
        <p:txBody>
          <a:bodyPr>
            <a:normAutofit fontScale="90000"/>
          </a:bodyPr>
          <a:lstStyle/>
          <a:p>
            <a:r>
              <a:rPr lang="en-US" dirty="0"/>
              <a:t>Section G–Rationale </a:t>
            </a:r>
            <a:br>
              <a:rPr lang="en-US" dirty="0"/>
            </a:br>
            <a:r>
              <a:rPr lang="en-US" dirty="0"/>
              <a:t>for fee changes</a:t>
            </a:r>
          </a:p>
        </p:txBody>
      </p:sp>
      <p:sp>
        <p:nvSpPr>
          <p:cNvPr id="3" name="Text Placeholder 2">
            <a:extLst>
              <a:ext uri="{FF2B5EF4-FFF2-40B4-BE49-F238E27FC236}">
                <a16:creationId xmlns:a16="http://schemas.microsoft.com/office/drawing/2014/main" id="{A602670C-5C3D-4F0E-A876-40FBA4FE55EE}"/>
              </a:ext>
            </a:extLst>
          </p:cNvPr>
          <p:cNvSpPr>
            <a:spLocks noGrp="1"/>
          </p:cNvSpPr>
          <p:nvPr>
            <p:ph type="body" idx="1"/>
          </p:nvPr>
        </p:nvSpPr>
        <p:spPr/>
        <p:txBody>
          <a:bodyPr/>
          <a:lstStyle/>
          <a:p>
            <a:r>
              <a:rPr lang="en-US" dirty="0"/>
              <a:t>The information included in this section outlines the rationale for the patent fee change.</a:t>
            </a:r>
          </a:p>
        </p:txBody>
      </p:sp>
    </p:spTree>
    <p:extLst>
      <p:ext uri="{BB962C8B-B14F-4D97-AF65-F5344CB8AC3E}">
        <p14:creationId xmlns:p14="http://schemas.microsoft.com/office/powerpoint/2010/main" val="798303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0E94F0-EAD8-43AC-8346-D3B283585E90}"/>
              </a:ext>
            </a:extLst>
          </p:cNvPr>
          <p:cNvSpPr>
            <a:spLocks noGrp="1"/>
          </p:cNvSpPr>
          <p:nvPr>
            <p:ph type="sldNum" sz="quarter" idx="10"/>
          </p:nvPr>
        </p:nvSpPr>
        <p:spPr/>
        <p:txBody>
          <a:bodyPr/>
          <a:lstStyle/>
          <a:p>
            <a:fld id="{1D648693-0942-45E9-83AE-76FC568F9452}" type="slidenum">
              <a:rPr lang="en-US" smtClean="0"/>
              <a:pPr/>
              <a:t>46</a:t>
            </a:fld>
            <a:endParaRPr lang="en-US"/>
          </a:p>
        </p:txBody>
      </p:sp>
      <p:sp>
        <p:nvSpPr>
          <p:cNvPr id="3" name="Title 2">
            <a:extLst>
              <a:ext uri="{FF2B5EF4-FFF2-40B4-BE49-F238E27FC236}">
                <a16:creationId xmlns:a16="http://schemas.microsoft.com/office/drawing/2014/main" id="{A075386E-0A92-461C-80FE-4CE09EFE5B0F}"/>
              </a:ext>
            </a:extLst>
          </p:cNvPr>
          <p:cNvSpPr>
            <a:spLocks noGrp="1"/>
          </p:cNvSpPr>
          <p:nvPr>
            <p:ph type="title"/>
          </p:nvPr>
        </p:nvSpPr>
        <p:spPr/>
        <p:txBody>
          <a:bodyPr/>
          <a:lstStyle/>
          <a:p>
            <a:r>
              <a:rPr lang="en-US" dirty="0"/>
              <a:t>Rationale for fee changes</a:t>
            </a:r>
          </a:p>
        </p:txBody>
      </p:sp>
      <p:sp>
        <p:nvSpPr>
          <p:cNvPr id="2" name="Content Placeholder 1">
            <a:extLst>
              <a:ext uri="{FF2B5EF4-FFF2-40B4-BE49-F238E27FC236}">
                <a16:creationId xmlns:a16="http://schemas.microsoft.com/office/drawing/2014/main" id="{A3DECECA-B14A-433E-AB6B-5B896A64A749}"/>
              </a:ext>
            </a:extLst>
          </p:cNvPr>
          <p:cNvSpPr>
            <a:spLocks noGrp="1"/>
          </p:cNvSpPr>
          <p:nvPr>
            <p:ph idx="1"/>
          </p:nvPr>
        </p:nvSpPr>
        <p:spPr/>
        <p:txBody>
          <a:bodyPr>
            <a:normAutofit fontScale="40000" lnSpcReduction="20000"/>
          </a:bodyPr>
          <a:lstStyle/>
          <a:p>
            <a:pPr>
              <a:lnSpc>
                <a:spcPct val="120000"/>
              </a:lnSpc>
            </a:pPr>
            <a:r>
              <a:rPr lang="en-US" dirty="0"/>
              <a:t>Fee changes are required for two reasons:</a:t>
            </a:r>
          </a:p>
          <a:p>
            <a:pPr lvl="1">
              <a:lnSpc>
                <a:spcPct val="120000"/>
              </a:lnSpc>
            </a:pPr>
            <a:r>
              <a:rPr lang="en-US" dirty="0"/>
              <a:t>Recalibrate aggregate revenue to finance forecasted aggregate cost necessary to deliver on the commitments contained in our upcoming 2022–2026 Strategic Plan outlined on the following pages, and</a:t>
            </a:r>
          </a:p>
          <a:p>
            <a:pPr lvl="1">
              <a:lnSpc>
                <a:spcPct val="120000"/>
              </a:lnSpc>
            </a:pPr>
            <a:r>
              <a:rPr lang="en-US" dirty="0"/>
              <a:t>Refine targeted fees and fee categories to maintain efficient operations.</a:t>
            </a:r>
          </a:p>
          <a:p>
            <a:pPr>
              <a:lnSpc>
                <a:spcPct val="120000"/>
              </a:lnSpc>
            </a:pPr>
            <a:r>
              <a:rPr lang="en-US" dirty="0"/>
              <a:t>The financial outlook projects that aggregate costs will exceed aggregate revenue beginning in fiscal year 2025.</a:t>
            </a:r>
          </a:p>
          <a:p>
            <a:pPr lvl="1">
              <a:lnSpc>
                <a:spcPct val="120000"/>
              </a:lnSpc>
            </a:pPr>
            <a:r>
              <a:rPr lang="en-US" dirty="0"/>
              <a:t>The UAIA reduced barriers to entry into the patent system by increasing small and micro entity discounts and, consequently, reducing aggregate revenue going forward relative to baseline estimates. </a:t>
            </a:r>
          </a:p>
          <a:p>
            <a:pPr lvl="2">
              <a:lnSpc>
                <a:spcPct val="120000"/>
              </a:lnSpc>
            </a:pPr>
            <a:r>
              <a:rPr lang="en-US" sz="2500" dirty="0"/>
              <a:t>Small entity discounts increased from 50% to 60% and micro entity discounts increased from 75% to 80%.</a:t>
            </a:r>
          </a:p>
          <a:p>
            <a:pPr lvl="2">
              <a:lnSpc>
                <a:spcPct val="120000"/>
              </a:lnSpc>
            </a:pPr>
            <a:r>
              <a:rPr lang="en-US" sz="2500" dirty="0"/>
              <a:t>Projected fee collections were reduced by $74 million in FY 2023 and over $100 million annually FY 2024-2028, as reflected in the FY 2024 President's Budget.</a:t>
            </a:r>
          </a:p>
          <a:p>
            <a:pPr lvl="1">
              <a:lnSpc>
                <a:spcPct val="120000"/>
              </a:lnSpc>
            </a:pPr>
            <a:r>
              <a:rPr lang="en-US" dirty="0"/>
              <a:t>The broader economy has experienced higher-than-expected inflation and, in turn, increased aggregate costs relative to baseline estimates. </a:t>
            </a:r>
          </a:p>
          <a:p>
            <a:pPr>
              <a:lnSpc>
                <a:spcPct val="120000"/>
              </a:lnSpc>
            </a:pPr>
            <a:r>
              <a:rPr lang="en-US" dirty="0"/>
              <a:t>The rationale for the proposed changes to targeted fees is outlined in the Letter from the Director to the PPAC and in the Executive Summary accompanying the proposal.</a:t>
            </a:r>
          </a:p>
        </p:txBody>
      </p:sp>
    </p:spTree>
    <p:extLst>
      <p:ext uri="{BB962C8B-B14F-4D97-AF65-F5344CB8AC3E}">
        <p14:creationId xmlns:p14="http://schemas.microsoft.com/office/powerpoint/2010/main" val="2817427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80922F-C18A-4478-88C7-E81DC1429F88}"/>
              </a:ext>
            </a:extLst>
          </p:cNvPr>
          <p:cNvSpPr>
            <a:spLocks noGrp="1"/>
          </p:cNvSpPr>
          <p:nvPr>
            <p:ph type="sldNum" sz="quarter" idx="10"/>
          </p:nvPr>
        </p:nvSpPr>
        <p:spPr/>
        <p:txBody>
          <a:bodyPr/>
          <a:lstStyle/>
          <a:p>
            <a:fld id="{1D648693-0942-45E9-83AE-76FC568F9452}" type="slidenum">
              <a:rPr lang="en-US" smtClean="0"/>
              <a:pPr/>
              <a:t>47</a:t>
            </a:fld>
            <a:endParaRPr lang="en-US"/>
          </a:p>
        </p:txBody>
      </p:sp>
      <p:sp>
        <p:nvSpPr>
          <p:cNvPr id="2" name="Title 1"/>
          <p:cNvSpPr>
            <a:spLocks noGrp="1"/>
          </p:cNvSpPr>
          <p:nvPr>
            <p:ph type="title"/>
          </p:nvPr>
        </p:nvSpPr>
        <p:spPr/>
        <p:txBody>
          <a:bodyPr>
            <a:normAutofit/>
          </a:bodyPr>
          <a:lstStyle/>
          <a:p>
            <a:r>
              <a:rPr lang="en-US" sz="3600" dirty="0"/>
              <a:t>Upcoming 2022-2026 Strategic Plan</a:t>
            </a:r>
            <a:endParaRPr lang="en-US" sz="2200" b="0" i="1" dirty="0"/>
          </a:p>
        </p:txBody>
      </p:sp>
      <p:sp>
        <p:nvSpPr>
          <p:cNvPr id="5" name="Content Placeholder 2"/>
          <p:cNvSpPr>
            <a:spLocks noGrp="1"/>
          </p:cNvSpPr>
          <p:nvPr>
            <p:ph idx="1"/>
          </p:nvPr>
        </p:nvSpPr>
        <p:spPr/>
        <p:txBody>
          <a:bodyPr>
            <a:normAutofit/>
          </a:bodyPr>
          <a:lstStyle/>
          <a:p>
            <a:r>
              <a:rPr lang="en-US" sz="1800" dirty="0"/>
              <a:t>We expect to publish our 2022-2026 Strategic Plan in Spring 2023, following a period of public review and comment. The plan implements our vision for </a:t>
            </a:r>
            <a:r>
              <a:rPr lang="en-US" sz="1800" i="1" dirty="0"/>
              <a:t>Unleashing America’s Potential</a:t>
            </a:r>
            <a:r>
              <a:rPr lang="en-US" sz="1800" dirty="0"/>
              <a:t> and:</a:t>
            </a:r>
          </a:p>
          <a:p>
            <a:pPr lvl="1"/>
            <a:r>
              <a:rPr lang="en-US" sz="1600" dirty="0"/>
              <a:t>Outlines our mission to </a:t>
            </a:r>
            <a:r>
              <a:rPr lang="en-US" sz="1600" i="1" dirty="0"/>
              <a:t>drive U.S. innovation, inclusive capitalism, and global competitiveness for the benefit of all Americans</a:t>
            </a:r>
            <a:r>
              <a:rPr lang="en-US" sz="1600" dirty="0"/>
              <a:t>.</a:t>
            </a:r>
          </a:p>
          <a:p>
            <a:pPr lvl="1"/>
            <a:r>
              <a:rPr lang="en-US" sz="1600" dirty="0"/>
              <a:t>Identifies five new strategic goals (shown on the next two slides) that will guide all of our actions over the next few years, including this fee setting. </a:t>
            </a:r>
          </a:p>
          <a:p>
            <a:r>
              <a:rPr lang="en-US" sz="1800" dirty="0"/>
              <a:t>The FY 2024 President’s budget reflects the initial aggregate cost to efficiently implement the strategic plan.</a:t>
            </a:r>
          </a:p>
          <a:p>
            <a:r>
              <a:rPr lang="en-US" sz="1800" dirty="0">
                <a:latin typeface="Segoe UI"/>
                <a:cs typeface="Segoe UI"/>
              </a:rPr>
              <a:t>Adjusting the patent fee schedule increases aggregate revenue and enables us to continue serving our IP stakeholder community through implementing the Strategic Plan goals outlined on the following pages.</a:t>
            </a:r>
          </a:p>
        </p:txBody>
      </p:sp>
    </p:spTree>
    <p:extLst>
      <p:ext uri="{BB962C8B-B14F-4D97-AF65-F5344CB8AC3E}">
        <p14:creationId xmlns:p14="http://schemas.microsoft.com/office/powerpoint/2010/main" val="351289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48</a:t>
            </a:fld>
            <a:endParaRPr lang="en-US"/>
          </a:p>
        </p:txBody>
      </p:sp>
      <p:sp>
        <p:nvSpPr>
          <p:cNvPr id="2" name="Title 1"/>
          <p:cNvSpPr>
            <a:spLocks noGrp="1"/>
          </p:cNvSpPr>
          <p:nvPr>
            <p:ph type="title"/>
          </p:nvPr>
        </p:nvSpPr>
        <p:spPr/>
        <p:txBody>
          <a:bodyPr>
            <a:normAutofit/>
          </a:bodyPr>
          <a:lstStyle/>
          <a:p>
            <a:pPr lvl="1"/>
            <a:r>
              <a:rPr lang="en-US" sz="3600" b="1" dirty="0">
                <a:solidFill>
                  <a:schemeClr val="tx1"/>
                </a:solidFill>
                <a:latin typeface="+mn-lt"/>
              </a:rPr>
              <a:t>2022-2026 Strategic Plan goals</a:t>
            </a:r>
            <a:endParaRPr lang="en-US" sz="3600" b="1" strike="sngStrike" dirty="0">
              <a:solidFill>
                <a:schemeClr val="tx1"/>
              </a:solidFill>
              <a:latin typeface="+mn-lt"/>
            </a:endParaRPr>
          </a:p>
        </p:txBody>
      </p:sp>
      <p:sp>
        <p:nvSpPr>
          <p:cNvPr id="4" name="Content Placeholder 2"/>
          <p:cNvSpPr>
            <a:spLocks noGrp="1"/>
          </p:cNvSpPr>
          <p:nvPr>
            <p:ph idx="1"/>
          </p:nvPr>
        </p:nvSpPr>
        <p:spPr/>
        <p:txBody>
          <a:bodyPr>
            <a:normAutofit fontScale="62500" lnSpcReduction="20000"/>
          </a:bodyPr>
          <a:lstStyle/>
          <a:p>
            <a:pPr>
              <a:lnSpc>
                <a:spcPct val="120000"/>
              </a:lnSpc>
            </a:pPr>
            <a:r>
              <a:rPr lang="en-US" sz="1900" b="1" dirty="0"/>
              <a:t>Drive inclusive U.S. innovation and global competitiveness.</a:t>
            </a:r>
            <a:r>
              <a:rPr lang="en-US" sz="1900" dirty="0"/>
              <a:t> The IP system must drive access and support for innovators, creators, entrepreneurs, and brand owners across the United States. Increased participation by all Americans in the innovation and entrepreneurial ecosystems will drive economic growth increasing U.S. global competitiveness.</a:t>
            </a:r>
            <a:r>
              <a:rPr lang="en-US" sz="1900" b="1" dirty="0"/>
              <a:t> </a:t>
            </a:r>
          </a:p>
          <a:p>
            <a:pPr>
              <a:lnSpc>
                <a:spcPct val="120000"/>
              </a:lnSpc>
            </a:pPr>
            <a:r>
              <a:rPr lang="en-US" sz="1900" b="1" dirty="0"/>
              <a:t>Promote the efficient delivery of reliable IP rights.</a:t>
            </a:r>
            <a:r>
              <a:rPr lang="en-US" sz="1900" dirty="0"/>
              <a:t> Clear, enforceable IP rights are essential to economic growth, global competitiveness, and promoting innovation. It is important to deliver timely and efficient services that help innovators, creators, entrepreneurs, and brand owners bring their ideas to impact more quickly and efficiently. Robust and reliable patents and trademarks offer meaningful, enforceable IP protection for those who hold them and those around them who operate in the same competitive landscape.</a:t>
            </a:r>
          </a:p>
          <a:p>
            <a:pPr>
              <a:lnSpc>
                <a:spcPct val="120000"/>
              </a:lnSpc>
            </a:pPr>
            <a:r>
              <a:rPr lang="en-US" sz="1900" b="1" dirty="0"/>
              <a:t>Promote the protection of IP against new and persistent threats.</a:t>
            </a:r>
            <a:r>
              <a:rPr lang="en-US" sz="1900" dirty="0"/>
              <a:t> Our fundamental purpose is to provide stable, reliable, and predictable IP rights for those who receive a patent or a trademark registration. One of our top priorities is to protect patent and trademark owners from fraud, theft, and abuse. By reinforcing IP protections and deterring fraudulent practices, we will bolster confidence in America’s IP ecosystem.</a:t>
            </a:r>
          </a:p>
          <a:p>
            <a:pPr>
              <a:lnSpc>
                <a:spcPct val="120000"/>
              </a:lnSpc>
            </a:pPr>
            <a:r>
              <a:rPr lang="en-US" sz="2000" b="1" dirty="0"/>
              <a:t>Bring innovation to positive impact</a:t>
            </a:r>
            <a:r>
              <a:rPr lang="en-US" sz="2000" dirty="0"/>
              <a:t>. We are focused on driving innovation for long-term economic growth, supply chain resiliency, prosperity, and national security. To achieve this, we will expand our offerings and partnerships to help those pursuing IP protection identify available public and private funding sources to bring their innovations to impact for the public good. </a:t>
            </a:r>
          </a:p>
        </p:txBody>
      </p:sp>
    </p:spTree>
    <p:extLst>
      <p:ext uri="{BB962C8B-B14F-4D97-AF65-F5344CB8AC3E}">
        <p14:creationId xmlns:p14="http://schemas.microsoft.com/office/powerpoint/2010/main" val="655622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pPr/>
              <a:t>49</a:t>
            </a:fld>
            <a:endParaRPr lang="en-US"/>
          </a:p>
        </p:txBody>
      </p:sp>
      <p:sp>
        <p:nvSpPr>
          <p:cNvPr id="2" name="Title 1"/>
          <p:cNvSpPr>
            <a:spLocks noGrp="1"/>
          </p:cNvSpPr>
          <p:nvPr>
            <p:ph type="title"/>
          </p:nvPr>
        </p:nvSpPr>
        <p:spPr/>
        <p:txBody>
          <a:bodyPr>
            <a:normAutofit/>
          </a:bodyPr>
          <a:lstStyle/>
          <a:p>
            <a:pPr lvl="1"/>
            <a:r>
              <a:rPr lang="en-US" sz="3600" b="1" dirty="0">
                <a:solidFill>
                  <a:schemeClr val="tx1"/>
                </a:solidFill>
                <a:latin typeface="+mn-lt"/>
              </a:rPr>
              <a:t>2022-2026 Strategic Plan goals </a:t>
            </a:r>
            <a:r>
              <a:rPr lang="en-US" sz="2200" i="1" dirty="0">
                <a:solidFill>
                  <a:schemeClr val="tx1"/>
                </a:solidFill>
                <a:latin typeface="+mn-lt"/>
              </a:rPr>
              <a:t>(cont.)</a:t>
            </a:r>
          </a:p>
        </p:txBody>
      </p:sp>
      <p:sp>
        <p:nvSpPr>
          <p:cNvPr id="4" name="Content Placeholder 2"/>
          <p:cNvSpPr>
            <a:spLocks noGrp="1"/>
          </p:cNvSpPr>
          <p:nvPr>
            <p:ph idx="1"/>
          </p:nvPr>
        </p:nvSpPr>
        <p:spPr/>
        <p:txBody>
          <a:bodyPr vert="horz" lIns="91440" tIns="45720" rIns="91440" bIns="45720" rtlCol="0" anchor="t">
            <a:normAutofit fontScale="77500" lnSpcReduction="20000"/>
          </a:bodyPr>
          <a:lstStyle/>
          <a:p>
            <a:pPr>
              <a:lnSpc>
                <a:spcPct val="120000"/>
              </a:lnSpc>
            </a:pPr>
            <a:r>
              <a:rPr lang="en-US" sz="2100" b="1" dirty="0"/>
              <a:t>Generate impactful employee and customer experiences by maximizing agency operations</a:t>
            </a:r>
            <a:r>
              <a:rPr lang="en-US" sz="2100" dirty="0"/>
              <a:t>. We provide exceptional service and organizational excellence by improving critical mission-enabling activities such as:</a:t>
            </a:r>
          </a:p>
          <a:p>
            <a:pPr lvl="1">
              <a:lnSpc>
                <a:spcPct val="120000"/>
              </a:lnSpc>
            </a:pPr>
            <a:r>
              <a:rPr lang="en-US" sz="1800" dirty="0"/>
              <a:t>Support our diversely talented through best-in-class training and opportunities to grow as leaders as part of a workforce that values health, wellness, community connections, and innovation. </a:t>
            </a:r>
          </a:p>
          <a:p>
            <a:pPr lvl="1">
              <a:lnSpc>
                <a:spcPct val="120000"/>
              </a:lnSpc>
            </a:pPr>
            <a:r>
              <a:rPr lang="en-US" sz="1800" dirty="0"/>
              <a:t>Invest in learning about and implementing best practices in customer experience (CX); usually an outcome of positive and impactful employee experiences. </a:t>
            </a:r>
          </a:p>
          <a:p>
            <a:pPr lvl="1">
              <a:lnSpc>
                <a:spcPct val="120000"/>
              </a:lnSpc>
            </a:pPr>
            <a:r>
              <a:rPr lang="en-US" sz="1800" dirty="0"/>
              <a:t>Implement a modern IT infrastructure to increase accessibility to and the quality of our patent and trademark services for employees, applicants, and rights holders, among other stakeholder groups and maturing data analytics capabilities</a:t>
            </a:r>
          </a:p>
          <a:p>
            <a:pPr lvl="1">
              <a:lnSpc>
                <a:spcPct val="120000"/>
              </a:lnSpc>
            </a:pPr>
            <a:r>
              <a:rPr lang="en-US" sz="1800" dirty="0"/>
              <a:t>Optimize financial management practices and align resources with strategic goals such as through implementing this fee proposal to provide the USPTO with sufficient aggregate revenue to recover the aggregate cost of patent operations in future years. </a:t>
            </a:r>
          </a:p>
        </p:txBody>
      </p:sp>
    </p:spTree>
    <p:extLst>
      <p:ext uri="{BB962C8B-B14F-4D97-AF65-F5344CB8AC3E}">
        <p14:creationId xmlns:p14="http://schemas.microsoft.com/office/powerpoint/2010/main" val="31941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A4D2-A25C-4F1D-A18A-BEBEC4D9E1B2}"/>
              </a:ext>
            </a:extLst>
          </p:cNvPr>
          <p:cNvSpPr>
            <a:spLocks noGrp="1"/>
          </p:cNvSpPr>
          <p:nvPr>
            <p:ph type="title"/>
          </p:nvPr>
        </p:nvSpPr>
        <p:spPr/>
        <p:txBody>
          <a:bodyPr>
            <a:normAutofit fontScale="90000"/>
          </a:bodyPr>
          <a:lstStyle/>
          <a:p>
            <a:r>
              <a:rPr lang="en-US" dirty="0"/>
              <a:t>Section A–USPTO financing model </a:t>
            </a:r>
            <a:br>
              <a:rPr lang="en-US" dirty="0"/>
            </a:br>
            <a:r>
              <a:rPr lang="en-US" dirty="0"/>
              <a:t> </a:t>
            </a:r>
          </a:p>
        </p:txBody>
      </p:sp>
      <p:sp>
        <p:nvSpPr>
          <p:cNvPr id="3" name="Text Placeholder 2">
            <a:extLst>
              <a:ext uri="{FF2B5EF4-FFF2-40B4-BE49-F238E27FC236}">
                <a16:creationId xmlns:a16="http://schemas.microsoft.com/office/drawing/2014/main" id="{913662F8-3627-46E9-B12F-76B566AEE895}"/>
              </a:ext>
            </a:extLst>
          </p:cNvPr>
          <p:cNvSpPr>
            <a:spLocks noGrp="1"/>
          </p:cNvSpPr>
          <p:nvPr>
            <p:ph type="body" idx="1"/>
          </p:nvPr>
        </p:nvSpPr>
        <p:spPr/>
        <p:txBody>
          <a:bodyPr/>
          <a:lstStyle/>
          <a:p>
            <a:r>
              <a:rPr lang="en-US" dirty="0"/>
              <a:t>The information included in this section provides details on the manner in which our fees finance operations and the relationship between fees, costs, application filings, and workload.</a:t>
            </a:r>
          </a:p>
        </p:txBody>
      </p:sp>
    </p:spTree>
    <p:extLst>
      <p:ext uri="{BB962C8B-B14F-4D97-AF65-F5344CB8AC3E}">
        <p14:creationId xmlns:p14="http://schemas.microsoft.com/office/powerpoint/2010/main" val="598068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2F5-D8FE-4596-B0D0-11B3157B9CC5}"/>
              </a:ext>
            </a:extLst>
          </p:cNvPr>
          <p:cNvSpPr>
            <a:spLocks noGrp="1"/>
          </p:cNvSpPr>
          <p:nvPr>
            <p:ph type="title"/>
          </p:nvPr>
        </p:nvSpPr>
        <p:spPr/>
        <p:txBody>
          <a:bodyPr>
            <a:normAutofit fontScale="90000"/>
          </a:bodyPr>
          <a:lstStyle/>
          <a:p>
            <a:r>
              <a:rPr lang="en-US" dirty="0"/>
              <a:t>Section H–Small and </a:t>
            </a:r>
            <a:br>
              <a:rPr lang="en-US" dirty="0"/>
            </a:br>
            <a:r>
              <a:rPr lang="en-US" dirty="0"/>
              <a:t>micro entity fees</a:t>
            </a:r>
          </a:p>
        </p:txBody>
      </p:sp>
      <p:sp>
        <p:nvSpPr>
          <p:cNvPr id="3" name="Text Placeholder 2">
            <a:extLst>
              <a:ext uri="{FF2B5EF4-FFF2-40B4-BE49-F238E27FC236}">
                <a16:creationId xmlns:a16="http://schemas.microsoft.com/office/drawing/2014/main" id="{918F57F9-D2B0-4615-9B88-84E0D8D03622}"/>
              </a:ext>
            </a:extLst>
          </p:cNvPr>
          <p:cNvSpPr>
            <a:spLocks noGrp="1"/>
          </p:cNvSpPr>
          <p:nvPr>
            <p:ph type="body" idx="1"/>
          </p:nvPr>
        </p:nvSpPr>
        <p:spPr/>
        <p:txBody>
          <a:bodyPr>
            <a:normAutofit fontScale="92500" lnSpcReduction="10000"/>
          </a:bodyPr>
          <a:lstStyle/>
          <a:p>
            <a:r>
              <a:rPr lang="en-US" dirty="0"/>
              <a:t>The information included in this section provides an overview of the fees eligible for small and micro entity discounts.</a:t>
            </a:r>
          </a:p>
          <a:p>
            <a:r>
              <a:rPr lang="en-US" dirty="0"/>
              <a:t>A complete listing of small and micro entity fees can be found in Table of Patent Fee Adjustments.</a:t>
            </a:r>
          </a:p>
        </p:txBody>
      </p:sp>
    </p:spTree>
    <p:extLst>
      <p:ext uri="{BB962C8B-B14F-4D97-AF65-F5344CB8AC3E}">
        <p14:creationId xmlns:p14="http://schemas.microsoft.com/office/powerpoint/2010/main" val="2669826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2A28C8-2D74-44B6-9D71-6A540AE73F86}"/>
              </a:ext>
            </a:extLst>
          </p:cNvPr>
          <p:cNvSpPr>
            <a:spLocks noGrp="1"/>
          </p:cNvSpPr>
          <p:nvPr>
            <p:ph type="sldNum" sz="quarter" idx="10"/>
          </p:nvPr>
        </p:nvSpPr>
        <p:spPr/>
        <p:txBody>
          <a:bodyPr/>
          <a:lstStyle/>
          <a:p>
            <a:fld id="{1D648693-0942-45E9-83AE-76FC568F9452}" type="slidenum">
              <a:rPr lang="en-US" smtClean="0"/>
              <a:pPr/>
              <a:t>51</a:t>
            </a:fld>
            <a:endParaRPr lang="en-US"/>
          </a:p>
        </p:txBody>
      </p:sp>
      <p:sp>
        <p:nvSpPr>
          <p:cNvPr id="2" name="Title 1"/>
          <p:cNvSpPr>
            <a:spLocks noGrp="1"/>
          </p:cNvSpPr>
          <p:nvPr>
            <p:ph type="title"/>
          </p:nvPr>
        </p:nvSpPr>
        <p:spPr/>
        <p:txBody>
          <a:bodyPr>
            <a:normAutofit/>
          </a:bodyPr>
          <a:lstStyle/>
          <a:p>
            <a:r>
              <a:rPr lang="en-US" sz="3600"/>
              <a:t>Small and micro entity fees</a:t>
            </a:r>
          </a:p>
        </p:txBody>
      </p:sp>
      <p:sp>
        <p:nvSpPr>
          <p:cNvPr id="4" name="Content Placeholder 3">
            <a:extLst>
              <a:ext uri="{FF2B5EF4-FFF2-40B4-BE49-F238E27FC236}">
                <a16:creationId xmlns:a16="http://schemas.microsoft.com/office/drawing/2014/main" id="{8D818407-01CD-4391-8D52-1EBFDC04B16F}"/>
              </a:ext>
            </a:extLst>
          </p:cNvPr>
          <p:cNvSpPr>
            <a:spLocks noGrp="1"/>
          </p:cNvSpPr>
          <p:nvPr>
            <p:ph idx="1"/>
          </p:nvPr>
        </p:nvSpPr>
        <p:spPr/>
        <p:txBody>
          <a:bodyPr>
            <a:normAutofit/>
          </a:bodyPr>
          <a:lstStyle/>
          <a:p>
            <a:r>
              <a:rPr lang="en-US" sz="1600" dirty="0">
                <a:latin typeface="Segoe UI"/>
                <a:cs typeface="Segoe UI"/>
              </a:rPr>
              <a:t>In accordance with the AIA, Section 10, as amended, fee discounts are available for “small entities” and “micro entities” on all fees set or adjusted in the proposed fee schedule for “filing, searching, examining, issuing, appealing, and maintaining patent applications and patents.”</a:t>
            </a:r>
          </a:p>
          <a:p>
            <a:pPr lvl="1"/>
            <a:r>
              <a:rPr lang="en-US" sz="1400" dirty="0"/>
              <a:t>The small entity fee discount of 60% is available for individuals, non-profit organizations, and those who qualify as a “small business concern” as defined under section 3 of the Small Business Act. This discount is available to applicants, patentees, and third parties.</a:t>
            </a:r>
          </a:p>
          <a:p>
            <a:pPr lvl="1"/>
            <a:r>
              <a:rPr lang="en-US" sz="1400" dirty="0"/>
              <a:t>The micro entity fee discount of 80% is available when the requirements in 35 U.S.C. 123 are met for the Gross Income Basis or the Institution of Higher Education Basis. This discount is limited to applicants and patentees, and is not available to third parties due to the statutory requirements. </a:t>
            </a:r>
          </a:p>
          <a:p>
            <a:r>
              <a:rPr lang="en-US" sz="1600" dirty="0">
                <a:latin typeface="Segoe UI"/>
                <a:cs typeface="Segoe UI"/>
              </a:rPr>
              <a:t>For purposes of forecasting aggregate revenue, each fee has a different small and micro entity estimate dependent on historical actuals and current trends.</a:t>
            </a:r>
          </a:p>
        </p:txBody>
      </p:sp>
    </p:spTree>
    <p:extLst>
      <p:ext uri="{BB962C8B-B14F-4D97-AF65-F5344CB8AC3E}">
        <p14:creationId xmlns:p14="http://schemas.microsoft.com/office/powerpoint/2010/main" val="2817616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139DFB-FC77-4B57-ABAF-DEBCA270EC58}"/>
              </a:ext>
            </a:extLst>
          </p:cNvPr>
          <p:cNvSpPr>
            <a:spLocks noGrp="1"/>
          </p:cNvSpPr>
          <p:nvPr>
            <p:ph type="sldNum" sz="quarter" idx="10"/>
          </p:nvPr>
        </p:nvSpPr>
        <p:spPr/>
        <p:txBody>
          <a:bodyPr/>
          <a:lstStyle/>
          <a:p>
            <a:fld id="{1D648693-0942-45E9-83AE-76FC568F9452}" type="slidenum">
              <a:rPr lang="en-US" smtClean="0"/>
              <a:pPr/>
              <a:t>52</a:t>
            </a:fld>
            <a:endParaRPr lang="en-US"/>
          </a:p>
        </p:txBody>
      </p:sp>
      <p:sp>
        <p:nvSpPr>
          <p:cNvPr id="2" name="Title 1"/>
          <p:cNvSpPr>
            <a:spLocks noGrp="1"/>
          </p:cNvSpPr>
          <p:nvPr>
            <p:ph type="title"/>
          </p:nvPr>
        </p:nvSpPr>
        <p:spPr/>
        <p:txBody>
          <a:bodyPr>
            <a:normAutofit/>
          </a:bodyPr>
          <a:lstStyle/>
          <a:p>
            <a:r>
              <a:rPr lang="en-US" sz="3600"/>
              <a:t>Small and micro entity fees </a:t>
            </a:r>
            <a:r>
              <a:rPr lang="en-US" sz="2200" b="0" i="1"/>
              <a:t>(cont.)</a:t>
            </a:r>
          </a:p>
        </p:txBody>
      </p:sp>
      <p:sp>
        <p:nvSpPr>
          <p:cNvPr id="3" name="Content Placeholder 2">
            <a:extLst>
              <a:ext uri="{FF2B5EF4-FFF2-40B4-BE49-F238E27FC236}">
                <a16:creationId xmlns:a16="http://schemas.microsoft.com/office/drawing/2014/main" id="{17D11698-FE40-466D-8284-41D250AEC728}"/>
              </a:ext>
            </a:extLst>
          </p:cNvPr>
          <p:cNvSpPr>
            <a:spLocks noGrp="1"/>
          </p:cNvSpPr>
          <p:nvPr>
            <p:ph idx="1"/>
          </p:nvPr>
        </p:nvSpPr>
        <p:spPr>
          <a:xfrm>
            <a:off x="457200" y="1447584"/>
            <a:ext cx="8229600" cy="2355489"/>
          </a:xfrm>
        </p:spPr>
        <p:txBody>
          <a:bodyPr vert="horz" lIns="91440" tIns="45720" rIns="91440" bIns="45720" rtlCol="0" anchor="t">
            <a:normAutofit fontScale="40000" lnSpcReduction="20000"/>
          </a:bodyPr>
          <a:lstStyle/>
          <a:p>
            <a:pPr>
              <a:lnSpc>
                <a:spcPct val="120000"/>
              </a:lnSpc>
            </a:pPr>
            <a:r>
              <a:rPr lang="en-US" dirty="0">
                <a:latin typeface="Segoe UI"/>
                <a:cs typeface="Segoe UI"/>
              </a:rPr>
              <a:t>For filing, search, and examination of a patent application in FY 2022, 67% of applicants paid the undiscounted fees, 26% paid the small entity fees, and 7% paid the micro entity fees.</a:t>
            </a:r>
          </a:p>
          <a:p>
            <a:pPr>
              <a:lnSpc>
                <a:spcPct val="120000"/>
              </a:lnSpc>
            </a:pPr>
            <a:r>
              <a:rPr lang="en-US" dirty="0">
                <a:latin typeface="Segoe UI"/>
                <a:cs typeface="Segoe UI"/>
              </a:rPr>
              <a:t>For patents issued in FY 2022, 74% of applicants paid the undiscounted issue fee, 22% paid the small entity fee, and 4% paid the micro entity fee.</a:t>
            </a:r>
          </a:p>
          <a:p>
            <a:pPr>
              <a:lnSpc>
                <a:spcPct val="120000"/>
              </a:lnSpc>
            </a:pPr>
            <a:r>
              <a:rPr lang="en-US" dirty="0">
                <a:latin typeface="Segoe UI"/>
                <a:cs typeface="Segoe UI"/>
              </a:rPr>
              <a:t>Of fees paid to the PTAB for filing a notice of appeal in FY 2022, 73% of applicants paid the undiscounted fee, 25% paid the small entity fee, and 2% paid the micro entity fee. For forwarding an appeal to the Board in FY 2022, 77% of applicants paid the large entity fee, 20% paid the small entity fee, and 3% paid the micro entity fee.</a:t>
            </a:r>
          </a:p>
          <a:p>
            <a:pPr>
              <a:lnSpc>
                <a:spcPct val="120000"/>
              </a:lnSpc>
            </a:pPr>
            <a:r>
              <a:rPr lang="en-US" dirty="0"/>
              <a:t>Patent maintenance fees by stage and fee paid:</a:t>
            </a:r>
          </a:p>
          <a:p>
            <a:endParaRPr lang="en-US" dirty="0"/>
          </a:p>
        </p:txBody>
      </p:sp>
      <p:graphicFrame>
        <p:nvGraphicFramePr>
          <p:cNvPr id="5" name="Table 4" descr="A table showing a breakdown  of patent maintenance fees by stage and entity type."/>
          <p:cNvGraphicFramePr>
            <a:graphicFrameLocks noGrp="1"/>
          </p:cNvGraphicFramePr>
          <p:nvPr>
            <p:extLst>
              <p:ext uri="{D42A27DB-BD31-4B8C-83A1-F6EECF244321}">
                <p14:modId xmlns:p14="http://schemas.microsoft.com/office/powerpoint/2010/main" val="4138340432"/>
              </p:ext>
            </p:extLst>
          </p:nvPr>
        </p:nvGraphicFramePr>
        <p:xfrm>
          <a:off x="783033" y="3660551"/>
          <a:ext cx="7577934" cy="1419226"/>
        </p:xfrm>
        <a:graphic>
          <a:graphicData uri="http://schemas.openxmlformats.org/drawingml/2006/table">
            <a:tbl>
              <a:tblPr firstRow="1">
                <a:tableStyleId>{5C22544A-7EE6-4342-B048-85BDC9FD1C3A}</a:tableStyleId>
              </a:tblPr>
              <a:tblGrid>
                <a:gridCol w="2294361">
                  <a:extLst>
                    <a:ext uri="{9D8B030D-6E8A-4147-A177-3AD203B41FA5}">
                      <a16:colId xmlns:a16="http://schemas.microsoft.com/office/drawing/2014/main" val="20000"/>
                    </a:ext>
                  </a:extLst>
                </a:gridCol>
                <a:gridCol w="1761191">
                  <a:extLst>
                    <a:ext uri="{9D8B030D-6E8A-4147-A177-3AD203B41FA5}">
                      <a16:colId xmlns:a16="http://schemas.microsoft.com/office/drawing/2014/main" val="20001"/>
                    </a:ext>
                  </a:extLst>
                </a:gridCol>
                <a:gridCol w="1761191">
                  <a:extLst>
                    <a:ext uri="{9D8B030D-6E8A-4147-A177-3AD203B41FA5}">
                      <a16:colId xmlns:a16="http://schemas.microsoft.com/office/drawing/2014/main" val="20002"/>
                    </a:ext>
                  </a:extLst>
                </a:gridCol>
                <a:gridCol w="1761191">
                  <a:extLst>
                    <a:ext uri="{9D8B030D-6E8A-4147-A177-3AD203B41FA5}">
                      <a16:colId xmlns:a16="http://schemas.microsoft.com/office/drawing/2014/main" val="20003"/>
                    </a:ext>
                  </a:extLst>
                </a:gridCol>
              </a:tblGrid>
              <a:tr h="427732">
                <a:tc>
                  <a:txBody>
                    <a:bodyPr/>
                    <a:lstStyle/>
                    <a:p>
                      <a:pPr algn="l" fontAlgn="b"/>
                      <a:endParaRPr lang="en-US" sz="1400" b="0" i="0" u="none" strike="noStrike" dirty="0">
                        <a:solidFill>
                          <a:srgbClr val="000000"/>
                        </a:solidFill>
                        <a:effectLst/>
                        <a:latin typeface="+mn-lt"/>
                      </a:endParaRPr>
                    </a:p>
                  </a:txBody>
                  <a:tcPr marL="0" marR="0" marT="0" marB="0" anchor="ctr">
                    <a:lnB w="38100" cap="flat" cmpd="sng" algn="ctr">
                      <a:solidFill>
                        <a:schemeClr val="bg1"/>
                      </a:solidFill>
                      <a:prstDash val="solid"/>
                      <a:round/>
                      <a:headEnd type="none" w="med" len="med"/>
                      <a:tailEnd type="none" w="med" len="med"/>
                    </a:lnB>
                    <a:solidFill>
                      <a:srgbClr val="003865"/>
                    </a:solidFill>
                  </a:tcPr>
                </a:tc>
                <a:tc>
                  <a:txBody>
                    <a:bodyPr/>
                    <a:lstStyle/>
                    <a:p>
                      <a:pPr algn="ctr" fontAlgn="b"/>
                      <a:r>
                        <a:rPr lang="en-US" sz="1600" b="1" u="none" strike="noStrike" dirty="0">
                          <a:solidFill>
                            <a:schemeClr val="bg1"/>
                          </a:solidFill>
                          <a:effectLst/>
                          <a:latin typeface="+mn-lt"/>
                        </a:rPr>
                        <a:t>Undiscounted</a:t>
                      </a:r>
                      <a:endParaRPr lang="en-US" sz="1600" b="1" i="0" u="none" strike="noStrike" dirty="0">
                        <a:solidFill>
                          <a:schemeClr val="bg1"/>
                        </a:solidFill>
                        <a:effectLst/>
                        <a:latin typeface="+mn-lt"/>
                      </a:endParaRPr>
                    </a:p>
                  </a:txBody>
                  <a:tcPr marL="0" marR="0" marT="0" marB="0" anchor="ctr">
                    <a:lnB w="38100" cap="flat" cmpd="sng" algn="ctr">
                      <a:solidFill>
                        <a:schemeClr val="bg1"/>
                      </a:solidFill>
                      <a:prstDash val="solid"/>
                      <a:round/>
                      <a:headEnd type="none" w="med" len="med"/>
                      <a:tailEnd type="none" w="med" len="med"/>
                    </a:lnB>
                    <a:solidFill>
                      <a:srgbClr val="003865"/>
                    </a:solidFill>
                  </a:tcPr>
                </a:tc>
                <a:tc>
                  <a:txBody>
                    <a:bodyPr/>
                    <a:lstStyle/>
                    <a:p>
                      <a:pPr algn="ctr" fontAlgn="b"/>
                      <a:r>
                        <a:rPr lang="en-US" sz="1600" b="1" u="none" strike="noStrike" dirty="0">
                          <a:solidFill>
                            <a:schemeClr val="bg1"/>
                          </a:solidFill>
                          <a:effectLst/>
                          <a:latin typeface="+mn-lt"/>
                        </a:rPr>
                        <a:t>Small*</a:t>
                      </a:r>
                      <a:endParaRPr lang="en-US" sz="1600" b="1" i="0" u="none" strike="noStrike" dirty="0">
                        <a:solidFill>
                          <a:schemeClr val="bg1"/>
                        </a:solidFill>
                        <a:effectLst/>
                        <a:latin typeface="+mn-lt"/>
                      </a:endParaRPr>
                    </a:p>
                  </a:txBody>
                  <a:tcPr marL="0" marR="0" marT="0" marB="0" anchor="ctr">
                    <a:lnB w="38100" cap="flat" cmpd="sng" algn="ctr">
                      <a:solidFill>
                        <a:schemeClr val="bg1"/>
                      </a:solidFill>
                      <a:prstDash val="solid"/>
                      <a:round/>
                      <a:headEnd type="none" w="med" len="med"/>
                      <a:tailEnd type="none" w="med" len="med"/>
                    </a:lnB>
                    <a:solidFill>
                      <a:srgbClr val="003865"/>
                    </a:solidFill>
                  </a:tcPr>
                </a:tc>
                <a:tc>
                  <a:txBody>
                    <a:bodyPr/>
                    <a:lstStyle/>
                    <a:p>
                      <a:pPr algn="ctr" fontAlgn="b"/>
                      <a:r>
                        <a:rPr lang="en-US" sz="1600" b="1" u="none" strike="noStrike" dirty="0">
                          <a:solidFill>
                            <a:schemeClr val="bg1"/>
                          </a:solidFill>
                          <a:effectLst/>
                          <a:latin typeface="+mn-lt"/>
                        </a:rPr>
                        <a:t>Micro*</a:t>
                      </a:r>
                      <a:endParaRPr lang="en-US" sz="1600" b="1" i="0" u="none" strike="noStrike" dirty="0">
                        <a:solidFill>
                          <a:schemeClr val="bg1"/>
                        </a:solidFill>
                        <a:effectLst/>
                        <a:latin typeface="+mn-lt"/>
                      </a:endParaRPr>
                    </a:p>
                  </a:txBody>
                  <a:tcPr marL="0" marR="0" marT="0" marB="0" anchor="ctr">
                    <a:lnB w="38100" cap="flat" cmpd="sng" algn="ctr">
                      <a:solidFill>
                        <a:schemeClr val="bg1"/>
                      </a:solidFill>
                      <a:prstDash val="solid"/>
                      <a:round/>
                      <a:headEnd type="none" w="med" len="med"/>
                      <a:tailEnd type="none" w="med" len="med"/>
                    </a:lnB>
                    <a:solidFill>
                      <a:srgbClr val="003865"/>
                    </a:solidFill>
                  </a:tcPr>
                </a:tc>
                <a:extLst>
                  <a:ext uri="{0D108BD9-81ED-4DB2-BD59-A6C34878D82A}">
                    <a16:rowId xmlns:a16="http://schemas.microsoft.com/office/drawing/2014/main" val="10000"/>
                  </a:ext>
                </a:extLst>
              </a:tr>
              <a:tr h="330498">
                <a:tc>
                  <a:txBody>
                    <a:bodyPr/>
                    <a:lstStyle/>
                    <a:p>
                      <a:pPr algn="ctr" fontAlgn="b"/>
                      <a:r>
                        <a:rPr lang="en-US" sz="1400" b="1" u="none" strike="noStrike" dirty="0">
                          <a:solidFill>
                            <a:schemeClr val="bg1"/>
                          </a:solidFill>
                          <a:effectLst/>
                          <a:latin typeface="+mn-lt"/>
                        </a:rPr>
                        <a:t>First Stage </a:t>
                      </a:r>
                      <a:endParaRPr lang="en-US" sz="1400" b="1" i="0" u="none" strike="noStrike" dirty="0">
                        <a:solidFill>
                          <a:schemeClr val="bg1"/>
                        </a:solidFill>
                        <a:effectLst/>
                        <a:latin typeface="+mn-lt"/>
                      </a:endParaRPr>
                    </a:p>
                  </a:txBody>
                  <a:tcPr marL="0" marR="0" marT="0" marB="0" anchor="ctr">
                    <a:lnT w="38100" cap="flat" cmpd="sng" algn="ctr">
                      <a:solidFill>
                        <a:schemeClr val="bg1"/>
                      </a:solidFill>
                      <a:prstDash val="solid"/>
                      <a:round/>
                      <a:headEnd type="none" w="med" len="med"/>
                      <a:tailEnd type="none" w="med" len="med"/>
                    </a:lnT>
                    <a:solidFill>
                      <a:srgbClr val="003865"/>
                    </a:solidFill>
                  </a:tcPr>
                </a:tc>
                <a:tc>
                  <a:txBody>
                    <a:bodyPr/>
                    <a:lstStyle/>
                    <a:p>
                      <a:pPr algn="ctr" fontAlgn="b"/>
                      <a:r>
                        <a:rPr lang="en-US" sz="1400" b="0" i="0" u="none" strike="noStrike" dirty="0">
                          <a:effectLst/>
                          <a:latin typeface="+mn-lt"/>
                        </a:rPr>
                        <a:t>80%</a:t>
                      </a:r>
                    </a:p>
                  </a:txBody>
                  <a:tcPr marL="9525" marR="9525" marT="9525" marB="0" anchor="ctr">
                    <a:lnT w="38100" cap="flat" cmpd="sng" algn="ctr">
                      <a:solidFill>
                        <a:schemeClr val="bg1"/>
                      </a:solidFill>
                      <a:prstDash val="solid"/>
                      <a:round/>
                      <a:headEnd type="none" w="med" len="med"/>
                      <a:tailEnd type="none" w="med" len="med"/>
                    </a:lnT>
                    <a:solidFill>
                      <a:srgbClr val="D9D9D6"/>
                    </a:solidFill>
                  </a:tcPr>
                </a:tc>
                <a:tc>
                  <a:txBody>
                    <a:bodyPr/>
                    <a:lstStyle/>
                    <a:p>
                      <a:pPr algn="ctr" fontAlgn="b"/>
                      <a:r>
                        <a:rPr lang="en-US" sz="1400" b="0" i="0" u="none" strike="noStrike" dirty="0">
                          <a:effectLst/>
                          <a:latin typeface="+mn-lt"/>
                        </a:rPr>
                        <a:t>18%</a:t>
                      </a:r>
                    </a:p>
                  </a:txBody>
                  <a:tcPr marL="9525" marR="9525" marT="9525" marB="0" anchor="ctr">
                    <a:lnT w="38100" cap="flat" cmpd="sng" algn="ctr">
                      <a:solidFill>
                        <a:schemeClr val="bg1"/>
                      </a:solidFill>
                      <a:prstDash val="solid"/>
                      <a:round/>
                      <a:headEnd type="none" w="med" len="med"/>
                      <a:tailEnd type="none" w="med" len="med"/>
                    </a:lnT>
                    <a:solidFill>
                      <a:srgbClr val="D9D9D6"/>
                    </a:solidFill>
                  </a:tcPr>
                </a:tc>
                <a:tc>
                  <a:txBody>
                    <a:bodyPr/>
                    <a:lstStyle/>
                    <a:p>
                      <a:pPr algn="ctr" fontAlgn="b"/>
                      <a:r>
                        <a:rPr lang="en-US" sz="1400" b="0" i="0" u="none" strike="noStrike">
                          <a:effectLst/>
                          <a:latin typeface="+mn-lt"/>
                        </a:rPr>
                        <a:t>2%</a:t>
                      </a:r>
                    </a:p>
                  </a:txBody>
                  <a:tcPr marL="9525" marR="9525" marT="9525" marB="0" anchor="ctr">
                    <a:lnT w="38100" cap="flat" cmpd="sng" algn="ctr">
                      <a:solidFill>
                        <a:schemeClr val="bg1"/>
                      </a:solidFill>
                      <a:prstDash val="solid"/>
                      <a:round/>
                      <a:headEnd type="none" w="med" len="med"/>
                      <a:tailEnd type="none" w="med" len="med"/>
                    </a:lnT>
                    <a:solidFill>
                      <a:srgbClr val="D9D9D6"/>
                    </a:solidFill>
                  </a:tcPr>
                </a:tc>
                <a:extLst>
                  <a:ext uri="{0D108BD9-81ED-4DB2-BD59-A6C34878D82A}">
                    <a16:rowId xmlns:a16="http://schemas.microsoft.com/office/drawing/2014/main" val="10001"/>
                  </a:ext>
                </a:extLst>
              </a:tr>
              <a:tr h="330498">
                <a:tc>
                  <a:txBody>
                    <a:bodyPr/>
                    <a:lstStyle/>
                    <a:p>
                      <a:pPr algn="ctr" fontAlgn="b"/>
                      <a:r>
                        <a:rPr lang="en-US" sz="1400" b="1" u="none" strike="noStrike" dirty="0">
                          <a:solidFill>
                            <a:schemeClr val="bg1"/>
                          </a:solidFill>
                          <a:effectLst/>
                          <a:latin typeface="+mn-lt"/>
                        </a:rPr>
                        <a:t>Second Stage </a:t>
                      </a:r>
                      <a:endParaRPr lang="en-US" sz="1400" b="1" i="0" u="none" strike="noStrike" dirty="0">
                        <a:solidFill>
                          <a:schemeClr val="bg1"/>
                        </a:solidFill>
                        <a:effectLst/>
                        <a:latin typeface="+mn-lt"/>
                      </a:endParaRPr>
                    </a:p>
                  </a:txBody>
                  <a:tcPr marL="0" marR="0" marT="0" marB="0" anchor="ctr">
                    <a:solidFill>
                      <a:srgbClr val="003865"/>
                    </a:solidFill>
                  </a:tcPr>
                </a:tc>
                <a:tc>
                  <a:txBody>
                    <a:bodyPr/>
                    <a:lstStyle/>
                    <a:p>
                      <a:pPr algn="ctr" fontAlgn="b"/>
                      <a:r>
                        <a:rPr lang="en-US" sz="1400" b="0" i="0" u="none" strike="noStrike">
                          <a:effectLst/>
                          <a:latin typeface="+mn-lt"/>
                        </a:rPr>
                        <a:t>84%</a:t>
                      </a:r>
                    </a:p>
                  </a:txBody>
                  <a:tcPr marL="9525" marR="9525" marT="9525" marB="0" anchor="ctr">
                    <a:solidFill>
                      <a:srgbClr val="D9D9D6"/>
                    </a:solidFill>
                  </a:tcPr>
                </a:tc>
                <a:tc>
                  <a:txBody>
                    <a:bodyPr/>
                    <a:lstStyle/>
                    <a:p>
                      <a:pPr algn="ctr" fontAlgn="b"/>
                      <a:r>
                        <a:rPr lang="en-US" sz="1400" b="0" i="0" u="none" strike="noStrike" dirty="0">
                          <a:effectLst/>
                          <a:latin typeface="+mn-lt"/>
                        </a:rPr>
                        <a:t>15%</a:t>
                      </a:r>
                    </a:p>
                  </a:txBody>
                  <a:tcPr marL="9525" marR="9525" marT="9525" marB="0" anchor="ctr">
                    <a:solidFill>
                      <a:srgbClr val="D9D9D6"/>
                    </a:solidFill>
                  </a:tcPr>
                </a:tc>
                <a:tc>
                  <a:txBody>
                    <a:bodyPr/>
                    <a:lstStyle/>
                    <a:p>
                      <a:pPr algn="ctr" fontAlgn="b"/>
                      <a:r>
                        <a:rPr lang="en-US" sz="1400" b="0" i="0" u="none" strike="noStrike" dirty="0">
                          <a:effectLst/>
                          <a:latin typeface="+mn-lt"/>
                        </a:rPr>
                        <a:t>1%</a:t>
                      </a:r>
                    </a:p>
                  </a:txBody>
                  <a:tcPr marL="9525" marR="9525" marT="9525" marB="0" anchor="ctr">
                    <a:solidFill>
                      <a:srgbClr val="D9D9D6"/>
                    </a:solidFill>
                  </a:tcPr>
                </a:tc>
                <a:extLst>
                  <a:ext uri="{0D108BD9-81ED-4DB2-BD59-A6C34878D82A}">
                    <a16:rowId xmlns:a16="http://schemas.microsoft.com/office/drawing/2014/main" val="10002"/>
                  </a:ext>
                </a:extLst>
              </a:tr>
              <a:tr h="330498">
                <a:tc>
                  <a:txBody>
                    <a:bodyPr/>
                    <a:lstStyle/>
                    <a:p>
                      <a:pPr algn="ctr" fontAlgn="b"/>
                      <a:r>
                        <a:rPr lang="en-US" sz="1400" b="1" u="none" strike="noStrike" dirty="0">
                          <a:solidFill>
                            <a:schemeClr val="bg1"/>
                          </a:solidFill>
                          <a:effectLst/>
                          <a:latin typeface="+mn-lt"/>
                        </a:rPr>
                        <a:t>Third Stage </a:t>
                      </a:r>
                      <a:endParaRPr lang="en-US" sz="1400" b="1" i="0" u="none" strike="noStrike" dirty="0">
                        <a:solidFill>
                          <a:schemeClr val="bg1"/>
                        </a:solidFill>
                        <a:effectLst/>
                        <a:latin typeface="+mn-lt"/>
                      </a:endParaRPr>
                    </a:p>
                  </a:txBody>
                  <a:tcPr marL="0" marR="0" marT="0" marB="0" anchor="ctr">
                    <a:solidFill>
                      <a:srgbClr val="003865"/>
                    </a:solidFill>
                  </a:tcPr>
                </a:tc>
                <a:tc>
                  <a:txBody>
                    <a:bodyPr/>
                    <a:lstStyle/>
                    <a:p>
                      <a:pPr algn="ctr" fontAlgn="b"/>
                      <a:r>
                        <a:rPr lang="en-US" sz="1400" b="0" i="0" u="none" strike="noStrike" dirty="0">
                          <a:effectLst/>
                          <a:latin typeface="+mn-lt"/>
                        </a:rPr>
                        <a:t>87%</a:t>
                      </a:r>
                    </a:p>
                  </a:txBody>
                  <a:tcPr marL="9525" marR="9525" marT="9525" marB="0" anchor="ctr">
                    <a:solidFill>
                      <a:srgbClr val="D9D9D6"/>
                    </a:solidFill>
                  </a:tcPr>
                </a:tc>
                <a:tc>
                  <a:txBody>
                    <a:bodyPr/>
                    <a:lstStyle/>
                    <a:p>
                      <a:pPr algn="ctr" fontAlgn="b"/>
                      <a:r>
                        <a:rPr lang="en-US" sz="1400" b="0" i="0" u="none" strike="noStrike" dirty="0">
                          <a:effectLst/>
                          <a:latin typeface="+mn-lt"/>
                        </a:rPr>
                        <a:t>13%</a:t>
                      </a:r>
                    </a:p>
                  </a:txBody>
                  <a:tcPr marL="9525" marR="9525" marT="9525" marB="0" anchor="ctr">
                    <a:solidFill>
                      <a:srgbClr val="D9D9D6"/>
                    </a:solidFill>
                  </a:tcPr>
                </a:tc>
                <a:tc>
                  <a:txBody>
                    <a:bodyPr/>
                    <a:lstStyle/>
                    <a:p>
                      <a:pPr algn="ctr" fontAlgn="b"/>
                      <a:r>
                        <a:rPr lang="en-US" sz="1400" b="0" i="0" u="none" strike="noStrike" dirty="0">
                          <a:effectLst/>
                          <a:latin typeface="+mn-lt"/>
                        </a:rPr>
                        <a:t>1%</a:t>
                      </a:r>
                    </a:p>
                  </a:txBody>
                  <a:tcPr marL="9525" marR="9525" marT="9525" marB="0" anchor="ctr">
                    <a:solidFill>
                      <a:srgbClr val="D9D9D6"/>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B5C774E0-1965-4E19-9A45-3E6B961AA2EB}"/>
              </a:ext>
            </a:extLst>
          </p:cNvPr>
          <p:cNvSpPr txBox="1"/>
          <p:nvPr/>
        </p:nvSpPr>
        <p:spPr>
          <a:xfrm>
            <a:off x="865729" y="5048984"/>
            <a:ext cx="7821071" cy="400110"/>
          </a:xfrm>
          <a:prstGeom prst="rect">
            <a:avLst/>
          </a:prstGeom>
          <a:noFill/>
        </p:spPr>
        <p:txBody>
          <a:bodyPr wrap="square" rtlCol="0">
            <a:spAutoFit/>
          </a:bodyPr>
          <a:lstStyle/>
          <a:p>
            <a:pPr marL="57150" indent="-57150"/>
            <a:r>
              <a:rPr lang="en-US" sz="1000" dirty="0"/>
              <a:t>* In FY 2022 the discount for small entities was 50% and the discount for micro entities was 75%. The UAIA, signed into law on December 29, 2022, raised the discounts to their present levels. </a:t>
            </a:r>
          </a:p>
        </p:txBody>
      </p:sp>
    </p:spTree>
    <p:extLst>
      <p:ext uri="{BB962C8B-B14F-4D97-AF65-F5344CB8AC3E}">
        <p14:creationId xmlns:p14="http://schemas.microsoft.com/office/powerpoint/2010/main" val="2798557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1DB0-22DD-45FC-96FE-F2AEF5BEB800}"/>
              </a:ext>
            </a:extLst>
          </p:cNvPr>
          <p:cNvSpPr>
            <a:spLocks noGrp="1"/>
          </p:cNvSpPr>
          <p:nvPr>
            <p:ph type="title"/>
          </p:nvPr>
        </p:nvSpPr>
        <p:spPr/>
        <p:txBody>
          <a:bodyPr>
            <a:normAutofit/>
          </a:bodyPr>
          <a:lstStyle/>
          <a:p>
            <a:r>
              <a:rPr lang="en-US" sz="3600" dirty="0"/>
              <a:t>Section I–Elasticity assumptions</a:t>
            </a:r>
          </a:p>
        </p:txBody>
      </p:sp>
      <p:sp>
        <p:nvSpPr>
          <p:cNvPr id="3" name="Text Placeholder 2">
            <a:extLst>
              <a:ext uri="{FF2B5EF4-FFF2-40B4-BE49-F238E27FC236}">
                <a16:creationId xmlns:a16="http://schemas.microsoft.com/office/drawing/2014/main" id="{A73AFBAC-0E05-4FAF-A09F-1196871366D8}"/>
              </a:ext>
            </a:extLst>
          </p:cNvPr>
          <p:cNvSpPr>
            <a:spLocks noGrp="1"/>
          </p:cNvSpPr>
          <p:nvPr>
            <p:ph type="body" idx="1"/>
          </p:nvPr>
        </p:nvSpPr>
        <p:spPr/>
        <p:txBody>
          <a:bodyPr/>
          <a:lstStyle/>
          <a:p>
            <a:r>
              <a:rPr lang="en-US" dirty="0"/>
              <a:t>The information included in this section describes elasticity and the information used to estimate the impact on demand associated with the proposed fee changes.</a:t>
            </a:r>
          </a:p>
        </p:txBody>
      </p:sp>
    </p:spTree>
    <p:extLst>
      <p:ext uri="{BB962C8B-B14F-4D97-AF65-F5344CB8AC3E}">
        <p14:creationId xmlns:p14="http://schemas.microsoft.com/office/powerpoint/2010/main" val="3173064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31CF5-D6BB-4F3F-8E80-2C78998EA165}"/>
              </a:ext>
            </a:extLst>
          </p:cNvPr>
          <p:cNvSpPr>
            <a:spLocks noGrp="1"/>
          </p:cNvSpPr>
          <p:nvPr>
            <p:ph type="sldNum" sz="quarter" idx="10"/>
          </p:nvPr>
        </p:nvSpPr>
        <p:spPr/>
        <p:txBody>
          <a:bodyPr/>
          <a:lstStyle/>
          <a:p>
            <a:fld id="{1D648693-0942-45E9-83AE-76FC568F9452}" type="slidenum">
              <a:rPr lang="en-US" smtClean="0"/>
              <a:pPr/>
              <a:t>54</a:t>
            </a:fld>
            <a:endParaRPr lang="en-US"/>
          </a:p>
        </p:txBody>
      </p:sp>
      <p:sp>
        <p:nvSpPr>
          <p:cNvPr id="2" name="Title 1"/>
          <p:cNvSpPr>
            <a:spLocks noGrp="1"/>
          </p:cNvSpPr>
          <p:nvPr>
            <p:ph type="title"/>
          </p:nvPr>
        </p:nvSpPr>
        <p:spPr/>
        <p:txBody>
          <a:bodyPr>
            <a:normAutofit/>
          </a:bodyPr>
          <a:lstStyle/>
          <a:p>
            <a:r>
              <a:rPr lang="en-US" sz="3600" dirty="0"/>
              <a:t>Elasticity</a:t>
            </a:r>
          </a:p>
        </p:txBody>
      </p:sp>
      <p:sp>
        <p:nvSpPr>
          <p:cNvPr id="7" name="Content Placeholder 6">
            <a:extLst>
              <a:ext uri="{FF2B5EF4-FFF2-40B4-BE49-F238E27FC236}">
                <a16:creationId xmlns:a16="http://schemas.microsoft.com/office/drawing/2014/main" id="{98A723F8-0937-44D6-A256-6379783167F7}"/>
              </a:ext>
            </a:extLst>
          </p:cNvPr>
          <p:cNvSpPr>
            <a:spLocks noGrp="1"/>
          </p:cNvSpPr>
          <p:nvPr>
            <p:ph idx="1"/>
          </p:nvPr>
        </p:nvSpPr>
        <p:spPr/>
        <p:txBody>
          <a:bodyPr vert="horz" lIns="91440" tIns="45720" rIns="91440" bIns="45720" rtlCol="0" anchor="t">
            <a:normAutofit fontScale="62500" lnSpcReduction="20000"/>
          </a:bodyPr>
          <a:lstStyle/>
          <a:p>
            <a:pPr>
              <a:lnSpc>
                <a:spcPct val="120000"/>
              </a:lnSpc>
            </a:pPr>
            <a:r>
              <a:rPr lang="en-US" dirty="0">
                <a:latin typeface="Segoe UI"/>
                <a:cs typeface="Segoe UI"/>
              </a:rPr>
              <a:t>Elasticity is a measurement of how sensitive fee payers are to fee changes.</a:t>
            </a:r>
          </a:p>
          <a:p>
            <a:pPr lvl="1">
              <a:lnSpc>
                <a:spcPct val="120000"/>
              </a:lnSpc>
            </a:pPr>
            <a:r>
              <a:rPr lang="en-US" dirty="0">
                <a:latin typeface="Segoe UI Light"/>
                <a:cs typeface="Segoe UI Light"/>
              </a:rPr>
              <a:t>If elasticity is low enough (meaning demand is inelastic), then when fees increase, the decrease in fee payments (demand for products or services) is minor enough that overall revenue increases.</a:t>
            </a:r>
          </a:p>
          <a:p>
            <a:pPr lvl="1">
              <a:lnSpc>
                <a:spcPct val="120000"/>
              </a:lnSpc>
            </a:pPr>
            <a:r>
              <a:rPr lang="en-US" dirty="0">
                <a:latin typeface="Segoe UI Light"/>
                <a:cs typeface="Segoe UI Light"/>
              </a:rPr>
              <a:t>If elasticity is high enough (meaning demand is elastic), then increasing fees will result in a more significant decrease in fee payments (demand for products or services) and revenue will decrease overall.</a:t>
            </a:r>
          </a:p>
          <a:p>
            <a:pPr lvl="0">
              <a:lnSpc>
                <a:spcPct val="120000"/>
              </a:lnSpc>
            </a:pPr>
            <a:r>
              <a:rPr lang="en-US" dirty="0">
                <a:latin typeface="Segoe UI"/>
                <a:cs typeface="Segoe UI"/>
              </a:rPr>
              <a:t>Previous reviews of elasticity showed the demand for USPTO services is relatively inelastic.* </a:t>
            </a:r>
          </a:p>
        </p:txBody>
      </p:sp>
      <p:sp>
        <p:nvSpPr>
          <p:cNvPr id="3" name="TextBox 2">
            <a:extLst>
              <a:ext uri="{FF2B5EF4-FFF2-40B4-BE49-F238E27FC236}">
                <a16:creationId xmlns:a16="http://schemas.microsoft.com/office/drawing/2014/main" id="{BA88A88F-AF28-412B-90C3-2CC77D8A2C05}"/>
              </a:ext>
            </a:extLst>
          </p:cNvPr>
          <p:cNvSpPr txBox="1"/>
          <p:nvPr/>
        </p:nvSpPr>
        <p:spPr>
          <a:xfrm>
            <a:off x="800100" y="4891757"/>
            <a:ext cx="6433457" cy="400110"/>
          </a:xfrm>
          <a:prstGeom prst="rect">
            <a:avLst/>
          </a:prstGeom>
          <a:noFill/>
        </p:spPr>
        <p:txBody>
          <a:bodyPr wrap="square" lIns="91440" tIns="45720" rIns="91440" bIns="45720" rtlCol="0" anchor="t">
            <a:spAutoFit/>
          </a:bodyPr>
          <a:lstStyle/>
          <a:p>
            <a:pPr marL="57150" indent="-57150"/>
            <a:r>
              <a:rPr lang="en-US" sz="1000" dirty="0"/>
              <a:t>* </a:t>
            </a:r>
            <a:r>
              <a:rPr lang="en-US" sz="1000" i="1" dirty="0"/>
              <a:t>See</a:t>
            </a:r>
            <a:r>
              <a:rPr lang="en-US" sz="1000" dirty="0"/>
              <a:t> </a:t>
            </a:r>
            <a:r>
              <a:rPr lang="en-US" sz="1000" dirty="0">
                <a:hlinkClick r:id="rId3"/>
              </a:rPr>
              <a:t>Setting and Adjusting Patent Fees during Fiscal Year 2017—Description of Elasticity Estimates</a:t>
            </a:r>
            <a:r>
              <a:rPr lang="en-US" sz="1000" dirty="0"/>
              <a:t> </a:t>
            </a:r>
            <a:br>
              <a:rPr lang="en-US" sz="1000" dirty="0"/>
            </a:br>
            <a:r>
              <a:rPr lang="en-US" sz="1000" dirty="0"/>
              <a:t>and </a:t>
            </a:r>
            <a:r>
              <a:rPr lang="en-US" sz="1000" dirty="0">
                <a:hlinkClick r:id="rId4"/>
              </a:rPr>
              <a:t>USPTO Section 10 Fee Setting—Description of Elasticity Estimates (2012)</a:t>
            </a:r>
            <a:r>
              <a:rPr lang="en-US" sz="1000" dirty="0"/>
              <a:t>.</a:t>
            </a:r>
            <a:r>
              <a:rPr lang="en-US" sz="1000" dirty="0">
                <a:hlinkClick r:id="rId4"/>
              </a:rPr>
              <a:t> </a:t>
            </a:r>
            <a:endParaRPr lang="en-US" sz="1000" dirty="0"/>
          </a:p>
        </p:txBody>
      </p:sp>
    </p:spTree>
    <p:extLst>
      <p:ext uri="{BB962C8B-B14F-4D97-AF65-F5344CB8AC3E}">
        <p14:creationId xmlns:p14="http://schemas.microsoft.com/office/powerpoint/2010/main" val="1240026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B03D-8CFF-4542-9E58-F5190CCB2739}"/>
              </a:ext>
            </a:extLst>
          </p:cNvPr>
          <p:cNvSpPr>
            <a:spLocks noGrp="1"/>
          </p:cNvSpPr>
          <p:nvPr>
            <p:ph type="title"/>
          </p:nvPr>
        </p:nvSpPr>
        <p:spPr/>
        <p:txBody>
          <a:bodyPr/>
          <a:lstStyle/>
          <a:p>
            <a:r>
              <a:rPr lang="en-US" dirty="0"/>
              <a:t>Section J–Operating reserve</a:t>
            </a:r>
          </a:p>
        </p:txBody>
      </p:sp>
      <p:sp>
        <p:nvSpPr>
          <p:cNvPr id="3" name="Text Placeholder 2">
            <a:extLst>
              <a:ext uri="{FF2B5EF4-FFF2-40B4-BE49-F238E27FC236}">
                <a16:creationId xmlns:a16="http://schemas.microsoft.com/office/drawing/2014/main" id="{6817D7A4-0CD0-44E4-8168-C4ED98DE63B9}"/>
              </a:ext>
            </a:extLst>
          </p:cNvPr>
          <p:cNvSpPr>
            <a:spLocks noGrp="1"/>
          </p:cNvSpPr>
          <p:nvPr>
            <p:ph type="body" idx="1"/>
          </p:nvPr>
        </p:nvSpPr>
        <p:spPr/>
        <p:txBody>
          <a:bodyPr/>
          <a:lstStyle/>
          <a:p>
            <a:r>
              <a:rPr lang="en-US" dirty="0"/>
              <a:t>The information included in this section provides more details on rationale, purpose, and size determination of our operating reserve used to carry over unspent fees into future years.</a:t>
            </a:r>
          </a:p>
        </p:txBody>
      </p:sp>
    </p:spTree>
    <p:extLst>
      <p:ext uri="{BB962C8B-B14F-4D97-AF65-F5344CB8AC3E}">
        <p14:creationId xmlns:p14="http://schemas.microsoft.com/office/powerpoint/2010/main" val="3434165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3D8C8-9F0F-4CAA-8C58-3CFEE95DBAD3}"/>
              </a:ext>
            </a:extLst>
          </p:cNvPr>
          <p:cNvSpPr>
            <a:spLocks noGrp="1"/>
          </p:cNvSpPr>
          <p:nvPr>
            <p:ph type="sldNum" sz="quarter" idx="10"/>
          </p:nvPr>
        </p:nvSpPr>
        <p:spPr/>
        <p:txBody>
          <a:bodyPr/>
          <a:lstStyle/>
          <a:p>
            <a:fld id="{1D648693-0942-45E9-83AE-76FC568F9452}" type="slidenum">
              <a:rPr lang="en-US" smtClean="0"/>
              <a:pPr/>
              <a:t>56</a:t>
            </a:fld>
            <a:endParaRPr lang="en-US"/>
          </a:p>
        </p:txBody>
      </p:sp>
      <p:sp>
        <p:nvSpPr>
          <p:cNvPr id="4" name="Title 3"/>
          <p:cNvSpPr>
            <a:spLocks noGrp="1"/>
          </p:cNvSpPr>
          <p:nvPr>
            <p:ph type="title"/>
          </p:nvPr>
        </p:nvSpPr>
        <p:spPr/>
        <p:txBody>
          <a:bodyPr>
            <a:normAutofit fontScale="90000"/>
          </a:bodyPr>
          <a:lstStyle/>
          <a:p>
            <a:r>
              <a:rPr lang="en-US"/>
              <a:t>Operating reserve</a:t>
            </a:r>
            <a:br>
              <a:rPr lang="en-US"/>
            </a:br>
            <a:r>
              <a:rPr lang="en-US" sz="2400" b="0" i="1"/>
              <a:t>Definition and purpose</a:t>
            </a:r>
          </a:p>
        </p:txBody>
      </p:sp>
      <p:sp>
        <p:nvSpPr>
          <p:cNvPr id="5" name="Content Placeholder 4"/>
          <p:cNvSpPr>
            <a:spLocks noGrp="1"/>
          </p:cNvSpPr>
          <p:nvPr>
            <p:ph idx="1"/>
          </p:nvPr>
        </p:nvSpPr>
        <p:spPr/>
        <p:txBody>
          <a:bodyPr vert="horz" lIns="91440" tIns="45720" rIns="91440" bIns="45720" rtlCol="0" anchor="t">
            <a:normAutofit fontScale="55000" lnSpcReduction="20000"/>
          </a:bodyPr>
          <a:lstStyle/>
          <a:p>
            <a:pPr>
              <a:lnSpc>
                <a:spcPct val="120000"/>
              </a:lnSpc>
            </a:pPr>
            <a:r>
              <a:rPr lang="en-US" dirty="0">
                <a:latin typeface="Segoe UI"/>
                <a:cs typeface="Segoe UI"/>
              </a:rPr>
              <a:t>The patent operating reserve is funded from patent fee collections that have been appropriated but unobligated and carried over from prior years. </a:t>
            </a:r>
            <a:endParaRPr lang="en-US" strike="sngStrike" dirty="0">
              <a:latin typeface="Segoe UI"/>
              <a:cs typeface="Segoe UI"/>
            </a:endParaRPr>
          </a:p>
          <a:p>
            <a:pPr>
              <a:lnSpc>
                <a:spcPct val="120000"/>
              </a:lnSpc>
            </a:pPr>
            <a:r>
              <a:rPr lang="en-US" dirty="0">
                <a:latin typeface="Segoe UI"/>
                <a:cs typeface="Segoe UI"/>
              </a:rPr>
              <a:t>Overall, the operating reserve is intended to:</a:t>
            </a:r>
          </a:p>
          <a:p>
            <a:pPr lvl="1">
              <a:lnSpc>
                <a:spcPct val="120000"/>
              </a:lnSpc>
            </a:pPr>
            <a:r>
              <a:rPr lang="en-US" dirty="0">
                <a:latin typeface="Segoe UI Light"/>
                <a:cs typeface="Segoe UI Light"/>
              </a:rPr>
              <a:t>Improve long-term financial stability and respond to immediate and temporary changes.</a:t>
            </a:r>
          </a:p>
          <a:p>
            <a:pPr lvl="1">
              <a:lnSpc>
                <a:spcPct val="120000"/>
              </a:lnSpc>
            </a:pPr>
            <a:r>
              <a:rPr lang="en-US" dirty="0">
                <a:latin typeface="Segoe UI Light"/>
                <a:cs typeface="Segoe UI Light"/>
              </a:rPr>
              <a:t>Protect against unexpected increases in requirements or unexpected declines in fee collections.</a:t>
            </a:r>
          </a:p>
          <a:p>
            <a:pPr lvl="1">
              <a:lnSpc>
                <a:spcPct val="120000"/>
              </a:lnSpc>
            </a:pPr>
            <a:r>
              <a:rPr lang="en-US" dirty="0">
                <a:latin typeface="Segoe UI Light"/>
                <a:cs typeface="Segoe UI Light"/>
              </a:rPr>
              <a:t>Mitigate the risk of a cash flow shortage.</a:t>
            </a:r>
          </a:p>
          <a:p>
            <a:pPr lvl="1">
              <a:lnSpc>
                <a:spcPct val="120000"/>
              </a:lnSpc>
            </a:pPr>
            <a:r>
              <a:rPr lang="en-US" dirty="0">
                <a:latin typeface="Segoe UI Light"/>
                <a:cs typeface="Segoe UI Light"/>
              </a:rPr>
              <a:t>Provide a contingency to minimize the impact of normal fluctuations in fee collections.</a:t>
            </a:r>
          </a:p>
        </p:txBody>
      </p:sp>
    </p:spTree>
    <p:extLst>
      <p:ext uri="{BB962C8B-B14F-4D97-AF65-F5344CB8AC3E}">
        <p14:creationId xmlns:p14="http://schemas.microsoft.com/office/powerpoint/2010/main" val="131949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E3A009-FD32-4703-BD9E-4F437416564D}"/>
              </a:ext>
            </a:extLst>
          </p:cNvPr>
          <p:cNvSpPr>
            <a:spLocks noGrp="1"/>
          </p:cNvSpPr>
          <p:nvPr>
            <p:ph type="sldNum" sz="quarter" idx="10"/>
          </p:nvPr>
        </p:nvSpPr>
        <p:spPr/>
        <p:txBody>
          <a:bodyPr/>
          <a:lstStyle/>
          <a:p>
            <a:fld id="{1D648693-0942-45E9-83AE-76FC568F9452}" type="slidenum">
              <a:rPr lang="en-US" smtClean="0"/>
              <a:pPr/>
              <a:t>57</a:t>
            </a:fld>
            <a:endParaRPr lang="en-US"/>
          </a:p>
        </p:txBody>
      </p:sp>
      <p:sp>
        <p:nvSpPr>
          <p:cNvPr id="8" name="Title 7">
            <a:extLst>
              <a:ext uri="{FF2B5EF4-FFF2-40B4-BE49-F238E27FC236}">
                <a16:creationId xmlns:a16="http://schemas.microsoft.com/office/drawing/2014/main" id="{DB476E8E-AF09-49CF-8EC7-A49E36187FC0}"/>
              </a:ext>
            </a:extLst>
          </p:cNvPr>
          <p:cNvSpPr>
            <a:spLocks noGrp="1"/>
          </p:cNvSpPr>
          <p:nvPr>
            <p:ph type="title"/>
          </p:nvPr>
        </p:nvSpPr>
        <p:spPr/>
        <p:txBody>
          <a:bodyPr>
            <a:normAutofit fontScale="90000"/>
          </a:bodyPr>
          <a:lstStyle/>
          <a:p>
            <a:r>
              <a:rPr lang="en-US" dirty="0"/>
              <a:t>Operating reserve</a:t>
            </a:r>
            <a:br>
              <a:rPr lang="en-US" dirty="0"/>
            </a:br>
            <a:r>
              <a:rPr lang="en-US" sz="2400" b="0" i="1" dirty="0"/>
              <a:t>Manage within optimal and minimal acceptable balances</a:t>
            </a:r>
          </a:p>
        </p:txBody>
      </p:sp>
      <p:sp>
        <p:nvSpPr>
          <p:cNvPr id="3" name="Content Placeholder 2"/>
          <p:cNvSpPr>
            <a:spLocks noGrp="1"/>
          </p:cNvSpPr>
          <p:nvPr>
            <p:ph idx="1"/>
          </p:nvPr>
        </p:nvSpPr>
        <p:spPr>
          <a:xfrm>
            <a:off x="457200" y="1447585"/>
            <a:ext cx="8229599" cy="3849903"/>
          </a:xfrm>
        </p:spPr>
        <p:txBody>
          <a:bodyPr vert="horz" lIns="91440" tIns="45720" rIns="91440" bIns="45720" rtlCol="0" anchor="t">
            <a:noAutofit/>
          </a:bodyPr>
          <a:lstStyle/>
          <a:p>
            <a:pPr>
              <a:lnSpc>
                <a:spcPct val="120000"/>
              </a:lnSpc>
            </a:pPr>
            <a:r>
              <a:rPr lang="en-US" sz="1500" dirty="0">
                <a:latin typeface="Segoe UI"/>
                <a:cs typeface="Segoe UI"/>
              </a:rPr>
              <a:t>The optimal balance sets the upper bound </a:t>
            </a:r>
            <a:br>
              <a:rPr lang="en-US" sz="1500" dirty="0">
                <a:latin typeface="Segoe UI"/>
                <a:cs typeface="Segoe UI"/>
              </a:rPr>
            </a:br>
            <a:r>
              <a:rPr lang="en-US" sz="1500" dirty="0">
                <a:latin typeface="Segoe UI"/>
                <a:cs typeface="Segoe UI"/>
              </a:rPr>
              <a:t>for the operating reserve. It is currently </a:t>
            </a:r>
            <a:br>
              <a:rPr lang="en-US" sz="1500" dirty="0">
                <a:latin typeface="Segoe UI"/>
                <a:cs typeface="Segoe UI"/>
              </a:rPr>
            </a:br>
            <a:r>
              <a:rPr lang="en-US" sz="1500" dirty="0">
                <a:latin typeface="Segoe UI"/>
                <a:cs typeface="Segoe UI"/>
              </a:rPr>
              <a:t>stated in terms of the amount of </a:t>
            </a:r>
            <a:br>
              <a:rPr lang="en-US" sz="1500" dirty="0">
                <a:latin typeface="Segoe UI"/>
                <a:cs typeface="Segoe UI"/>
              </a:rPr>
            </a:br>
            <a:r>
              <a:rPr lang="en-US" sz="1500" dirty="0">
                <a:latin typeface="Segoe UI"/>
                <a:cs typeface="Segoe UI"/>
              </a:rPr>
              <a:t>budgetary requirements sufficient to </a:t>
            </a:r>
            <a:br>
              <a:rPr lang="en-US" sz="1500" dirty="0">
                <a:latin typeface="Segoe UI"/>
                <a:cs typeface="Segoe UI"/>
              </a:rPr>
            </a:br>
            <a:r>
              <a:rPr lang="en-US" sz="1500" dirty="0">
                <a:latin typeface="Segoe UI"/>
                <a:cs typeface="Segoe UI"/>
              </a:rPr>
              <a:t>fund three months of patent operations </a:t>
            </a:r>
            <a:br>
              <a:rPr lang="en-US" sz="1500" dirty="0">
                <a:latin typeface="Segoe UI"/>
                <a:cs typeface="Segoe UI"/>
              </a:rPr>
            </a:br>
            <a:r>
              <a:rPr lang="en-US" sz="1500" dirty="0">
                <a:latin typeface="Segoe UI"/>
                <a:cs typeface="Segoe UI"/>
              </a:rPr>
              <a:t>(about $912 million in FY 2023). </a:t>
            </a:r>
          </a:p>
          <a:p>
            <a:pPr lvl="1">
              <a:lnSpc>
                <a:spcPct val="120000"/>
              </a:lnSpc>
            </a:pPr>
            <a:r>
              <a:rPr lang="en-US" sz="1300" dirty="0"/>
              <a:t>The optimal balance is based on the magnitude </a:t>
            </a:r>
            <a:br>
              <a:rPr lang="en-US" sz="1300" dirty="0"/>
            </a:br>
            <a:r>
              <a:rPr lang="en-US" sz="1300" dirty="0"/>
              <a:t>of the likelihood and consequence of spending and fee collection environmental risk factors. </a:t>
            </a:r>
          </a:p>
          <a:p>
            <a:pPr>
              <a:lnSpc>
                <a:spcPct val="120000"/>
              </a:lnSpc>
            </a:pPr>
            <a:r>
              <a:rPr lang="en-US" sz="1500" dirty="0"/>
              <a:t>The minimum acceptable balance establishes a lower bound of operating reserve we will use in planning budgetary requirements. It is currently set to cover just over a month </a:t>
            </a:r>
            <a:br>
              <a:rPr lang="en-US" sz="1500" dirty="0"/>
            </a:br>
            <a:r>
              <a:rPr lang="en-US" sz="1500" dirty="0"/>
              <a:t>($350 million in FY 2023) of patent operations. </a:t>
            </a:r>
          </a:p>
          <a:p>
            <a:pPr lvl="1">
              <a:lnSpc>
                <a:spcPct val="120000"/>
              </a:lnSpc>
            </a:pPr>
            <a:r>
              <a:rPr lang="en-US" sz="1300" dirty="0"/>
              <a:t>The minimum acceptable balance </a:t>
            </a:r>
            <a:r>
              <a:rPr lang="en-US" sz="1300"/>
              <a:t>is designed </a:t>
            </a:r>
            <a:r>
              <a:rPr lang="en-US" sz="1300" dirty="0"/>
              <a:t>to address immediate unplanned changes in the economic and operating environment or circumstances. </a:t>
            </a:r>
            <a:endParaRPr lang="en-US" sz="1300" dirty="0">
              <a:latin typeface="Segoe UI Light"/>
              <a:cs typeface="Segoe UI Light"/>
            </a:endParaRPr>
          </a:p>
        </p:txBody>
      </p:sp>
      <p:graphicFrame>
        <p:nvGraphicFramePr>
          <p:cNvPr id="6" name="Chart 5" descr="A line chart showing the trajectory of the patents minimum operating reserve level and optimal reserve level between FY 2023 and FY 2028. The minimum level was $325 million in FY 2023 and will rise to $350 million in future years. The optimal level, which is based on three months of expenses, will rise from about $900 million in FY 2023 to about $1.06 billion in FY 2028.">
            <a:extLst>
              <a:ext uri="{FF2B5EF4-FFF2-40B4-BE49-F238E27FC236}">
                <a16:creationId xmlns:a16="http://schemas.microsoft.com/office/drawing/2014/main" id="{F55759DD-2EB4-4AF7-AD32-863F247B158E}"/>
              </a:ext>
            </a:extLst>
          </p:cNvPr>
          <p:cNvGraphicFramePr>
            <a:graphicFrameLocks/>
          </p:cNvGraphicFramePr>
          <p:nvPr>
            <p:extLst>
              <p:ext uri="{D42A27DB-BD31-4B8C-83A1-F6EECF244321}">
                <p14:modId xmlns:p14="http://schemas.microsoft.com/office/powerpoint/2010/main" val="3346703233"/>
              </p:ext>
            </p:extLst>
          </p:nvPr>
        </p:nvGraphicFramePr>
        <p:xfrm>
          <a:off x="4247966" y="1497254"/>
          <a:ext cx="4422506" cy="1965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05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22A7DA-2E58-402F-BF6A-5A43DE3DD2CC}"/>
              </a:ext>
            </a:extLst>
          </p:cNvPr>
          <p:cNvSpPr>
            <a:spLocks noGrp="1"/>
          </p:cNvSpPr>
          <p:nvPr>
            <p:ph type="sldNum" sz="quarter" idx="10"/>
          </p:nvPr>
        </p:nvSpPr>
        <p:spPr/>
        <p:txBody>
          <a:bodyPr/>
          <a:lstStyle/>
          <a:p>
            <a:fld id="{1D648693-0942-45E9-83AE-76FC568F9452}" type="slidenum">
              <a:rPr lang="en-US" smtClean="0"/>
              <a:pPr/>
              <a:t>58</a:t>
            </a:fld>
            <a:endParaRPr lang="en-US"/>
          </a:p>
        </p:txBody>
      </p:sp>
      <p:sp>
        <p:nvSpPr>
          <p:cNvPr id="2" name="Title 1"/>
          <p:cNvSpPr>
            <a:spLocks noGrp="1"/>
          </p:cNvSpPr>
          <p:nvPr>
            <p:ph type="title"/>
          </p:nvPr>
        </p:nvSpPr>
        <p:spPr/>
        <p:txBody>
          <a:bodyPr>
            <a:normAutofit fontScale="90000"/>
          </a:bodyPr>
          <a:lstStyle/>
          <a:p>
            <a:r>
              <a:rPr lang="en-US"/>
              <a:t>Operating reserve </a:t>
            </a:r>
            <a:br>
              <a:rPr lang="en-US"/>
            </a:br>
            <a:r>
              <a:rPr lang="en-US" sz="2400" b="0" i="1"/>
              <a:t>Assessment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pPr>
              <a:lnSpc>
                <a:spcPct val="120000"/>
              </a:lnSpc>
            </a:pPr>
            <a:r>
              <a:rPr lang="en-US" dirty="0">
                <a:latin typeface="Segoe UI"/>
                <a:cs typeface="Segoe UI"/>
              </a:rPr>
              <a:t>We regularly assess risks to determine the appropriate range of balances for the patent operating reserve. </a:t>
            </a:r>
            <a:endParaRPr lang="en-US" dirty="0"/>
          </a:p>
          <a:p>
            <a:pPr lvl="1">
              <a:lnSpc>
                <a:spcPct val="120000"/>
              </a:lnSpc>
            </a:pPr>
            <a:r>
              <a:rPr lang="en-US" dirty="0">
                <a:highlight>
                  <a:srgbClr val="FFFFFF"/>
                </a:highlight>
                <a:latin typeface="Segoe UI Light"/>
                <a:cs typeface="Segoe UI Light"/>
              </a:rPr>
              <a:t>The routine evaluation is </a:t>
            </a:r>
            <a:r>
              <a:rPr lang="en-US" dirty="0">
                <a:highlight>
                  <a:srgbClr val="FFFFFF"/>
                </a:highlight>
              </a:rPr>
              <a:t>necessary to ensure that our risk appetite is still being accurately represented; </a:t>
            </a:r>
            <a:r>
              <a:rPr lang="en-US" dirty="0">
                <a:highlight>
                  <a:srgbClr val="FFFFFF"/>
                </a:highlight>
                <a:latin typeface="Segoe UI Light"/>
                <a:cs typeface="Segoe UI Light"/>
              </a:rPr>
              <a:t>a </a:t>
            </a:r>
            <a:r>
              <a:rPr lang="en-US" dirty="0">
                <a:latin typeface="Segoe UI Light"/>
                <a:cs typeface="Segoe UI Light"/>
              </a:rPr>
              <a:t>risk or risk score that was appropriate last year may not be appropriate in the future due to changing circumstances. </a:t>
            </a:r>
          </a:p>
          <a:p>
            <a:pPr lvl="2">
              <a:lnSpc>
                <a:spcPct val="120000"/>
              </a:lnSpc>
            </a:pPr>
            <a:r>
              <a:rPr lang="en-US" dirty="0"/>
              <a:t>A higher risk may warrant an increase in the operating reserve balance thresholds to mitigate that risk; conversely, a decrease in risk may warrant a reduction in thresholds when the risk subsides.​</a:t>
            </a:r>
          </a:p>
          <a:p>
            <a:pPr lvl="1">
              <a:lnSpc>
                <a:spcPct val="120000"/>
              </a:lnSpc>
            </a:pPr>
            <a:r>
              <a:rPr lang="en-US" dirty="0">
                <a:latin typeface="Segoe UI Light"/>
                <a:cs typeface="Segoe UI Light"/>
              </a:rPr>
              <a:t>A change in circumstance may cause us to reevaluate the optimum operating reserve balance more frequently. The results of the most recent evaluation are used to inform our comprehensive fee review, fee setting, and the requirements-based budget formulation processes. </a:t>
            </a:r>
          </a:p>
          <a:p>
            <a:pPr>
              <a:lnSpc>
                <a:spcPct val="120000"/>
              </a:lnSpc>
            </a:pPr>
            <a:r>
              <a:rPr lang="en-US" dirty="0"/>
              <a:t>We recognize that it may take time to achieve the optimal operating reserve balance and, once achieved, </a:t>
            </a:r>
            <a:r>
              <a:rPr lang="en-US" dirty="0">
                <a:highlight>
                  <a:srgbClr val="FFFFFF"/>
                </a:highlight>
              </a:rPr>
              <a:t>a variety of risk factors </a:t>
            </a:r>
            <a:r>
              <a:rPr lang="en-US" dirty="0"/>
              <a:t>could cause the balance to fall below the optimal balance. </a:t>
            </a:r>
          </a:p>
          <a:p>
            <a:pPr>
              <a:lnSpc>
                <a:spcPct val="120000"/>
              </a:lnSpc>
            </a:pPr>
            <a:endParaRPr lang="en-US" dirty="0"/>
          </a:p>
          <a:p>
            <a:endParaRPr lang="en-US" dirty="0"/>
          </a:p>
        </p:txBody>
      </p:sp>
    </p:spTree>
    <p:extLst>
      <p:ext uri="{BB962C8B-B14F-4D97-AF65-F5344CB8AC3E}">
        <p14:creationId xmlns:p14="http://schemas.microsoft.com/office/powerpoint/2010/main" val="4105452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CA3EBC-7481-43D9-95EB-9B7499944284}"/>
              </a:ext>
            </a:extLst>
          </p:cNvPr>
          <p:cNvSpPr>
            <a:spLocks noGrp="1"/>
          </p:cNvSpPr>
          <p:nvPr>
            <p:ph type="sldNum" sz="quarter" idx="10"/>
          </p:nvPr>
        </p:nvSpPr>
        <p:spPr/>
        <p:txBody>
          <a:bodyPr/>
          <a:lstStyle/>
          <a:p>
            <a:fld id="{1D648693-0942-45E9-83AE-76FC568F9452}" type="slidenum">
              <a:rPr lang="en-US" smtClean="0"/>
              <a:pPr/>
              <a:t>59</a:t>
            </a:fld>
            <a:endParaRPr lang="en-US"/>
          </a:p>
        </p:txBody>
      </p:sp>
      <p:sp>
        <p:nvSpPr>
          <p:cNvPr id="2" name="Title 1"/>
          <p:cNvSpPr>
            <a:spLocks noGrp="1"/>
          </p:cNvSpPr>
          <p:nvPr>
            <p:ph type="title"/>
          </p:nvPr>
        </p:nvSpPr>
        <p:spPr/>
        <p:txBody>
          <a:bodyPr>
            <a:normAutofit fontScale="90000"/>
          </a:bodyPr>
          <a:lstStyle/>
          <a:p>
            <a:r>
              <a:rPr lang="en-US"/>
              <a:t>Operating reserve</a:t>
            </a:r>
            <a:br>
              <a:rPr lang="en-US"/>
            </a:br>
            <a:r>
              <a:rPr lang="en-US" sz="2400" b="0" i="1"/>
              <a:t>Review</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a:t>A comprehensive review of the five-year projected patent operating reserve balances is completed as a part of the requirements-based budget formulation process. </a:t>
            </a:r>
          </a:p>
          <a:p>
            <a:pPr lvl="1">
              <a:lnSpc>
                <a:spcPct val="120000"/>
              </a:lnSpc>
            </a:pPr>
            <a:r>
              <a:rPr lang="en-US" dirty="0"/>
              <a:t>This is accomplished by estimating patent fee collections for each of the five years, subtracting the respective patent budgetary requirements for each of the five years, and accumulating the excess of fees or costs into the beginning operating reserve balance to calculate an estimated ending balance in each of the five years (projected annual operating reserve balance). </a:t>
            </a:r>
          </a:p>
          <a:p>
            <a:pPr lvl="1">
              <a:lnSpc>
                <a:spcPct val="120000"/>
              </a:lnSpc>
            </a:pPr>
            <a:r>
              <a:rPr lang="en-US" dirty="0"/>
              <a:t>The projected annual operating reserve balance is evaluated against the current minimum and optimal operating reserve amounts. Variances between the projected annual operating reserve balances and the minimum acceptable and optimal operating reserve </a:t>
            </a:r>
            <a:r>
              <a:rPr lang="en-US" dirty="0">
                <a:highlight>
                  <a:srgbClr val="FFFFFF"/>
                </a:highlight>
              </a:rPr>
              <a:t>balances</a:t>
            </a:r>
            <a:r>
              <a:rPr lang="en-US" dirty="0"/>
              <a:t> are reviewed and assessed.</a:t>
            </a:r>
          </a:p>
        </p:txBody>
      </p:sp>
    </p:spTree>
    <p:extLst>
      <p:ext uri="{BB962C8B-B14F-4D97-AF65-F5344CB8AC3E}">
        <p14:creationId xmlns:p14="http://schemas.microsoft.com/office/powerpoint/2010/main" val="359832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8AA3DC-8924-428A-9FB4-B2B6D1564335}"/>
              </a:ext>
            </a:extLst>
          </p:cNvPr>
          <p:cNvSpPr>
            <a:spLocks noGrp="1"/>
          </p:cNvSpPr>
          <p:nvPr>
            <p:ph type="sldNum" sz="quarter" idx="10"/>
          </p:nvPr>
        </p:nvSpPr>
        <p:spPr>
          <a:xfrm>
            <a:off x="457200" y="5309211"/>
            <a:ext cx="2057400" cy="303212"/>
          </a:xfrm>
        </p:spPr>
        <p:txBody>
          <a:bodyPr/>
          <a:lstStyle/>
          <a:p>
            <a:fld id="{1D648693-0942-45E9-83AE-76FC568F9452}" type="slidenum">
              <a:rPr lang="en-US" smtClean="0"/>
              <a:pPr/>
              <a:t>6</a:t>
            </a:fld>
            <a:endParaRPr lang="en-US" dirty="0"/>
          </a:p>
        </p:txBody>
      </p:sp>
      <p:sp>
        <p:nvSpPr>
          <p:cNvPr id="2" name="Title 1"/>
          <p:cNvSpPr>
            <a:spLocks noGrp="1"/>
          </p:cNvSpPr>
          <p:nvPr>
            <p:ph type="title"/>
          </p:nvPr>
        </p:nvSpPr>
        <p:spPr/>
        <p:txBody>
          <a:bodyPr>
            <a:normAutofit/>
          </a:bodyPr>
          <a:lstStyle/>
          <a:p>
            <a:r>
              <a:rPr lang="en-US" sz="3600" dirty="0"/>
              <a:t>USPTO financing model</a:t>
            </a:r>
          </a:p>
        </p:txBody>
      </p:sp>
      <p:sp>
        <p:nvSpPr>
          <p:cNvPr id="6" name="Content Placeholder 5">
            <a:extLst>
              <a:ext uri="{FF2B5EF4-FFF2-40B4-BE49-F238E27FC236}">
                <a16:creationId xmlns:a16="http://schemas.microsoft.com/office/drawing/2014/main" id="{B22CB443-8CDF-4F07-8348-DB2BEB1FF371}"/>
              </a:ext>
            </a:extLst>
          </p:cNvPr>
          <p:cNvSpPr>
            <a:spLocks noGrp="1"/>
          </p:cNvSpPr>
          <p:nvPr>
            <p:ph idx="1"/>
          </p:nvPr>
        </p:nvSpPr>
        <p:spPr>
          <a:xfrm>
            <a:off x="457200" y="1447584"/>
            <a:ext cx="8124092" cy="3773093"/>
          </a:xfrm>
        </p:spPr>
        <p:txBody>
          <a:bodyPr>
            <a:normAutofit fontScale="62500" lnSpcReduction="20000"/>
          </a:bodyPr>
          <a:lstStyle/>
          <a:p>
            <a:pPr>
              <a:lnSpc>
                <a:spcPct val="120000"/>
              </a:lnSpc>
            </a:pPr>
            <a:r>
              <a:rPr lang="en-US" dirty="0"/>
              <a:t>The USPTO operates like a business in certain respects:</a:t>
            </a:r>
          </a:p>
          <a:p>
            <a:pPr lvl="1">
              <a:lnSpc>
                <a:spcPct val="120000"/>
              </a:lnSpc>
            </a:pPr>
            <a:r>
              <a:rPr lang="en-US" sz="2200" dirty="0"/>
              <a:t>Customers request products and services in exchange for user fees and expect them to be delivered in either the current or future years, in accordance with established performance metrics.</a:t>
            </a:r>
          </a:p>
          <a:p>
            <a:pPr lvl="1">
              <a:lnSpc>
                <a:spcPct val="120000"/>
              </a:lnSpc>
            </a:pPr>
            <a:r>
              <a:rPr lang="en-US" sz="2200" dirty="0"/>
              <a:t>The aggregate cost (see Section E for details) of patent products and services (budgetary requirements) are financed from the aggregate revenue (see Section F for details) derived from patent fees and from the operating reserve.</a:t>
            </a:r>
          </a:p>
          <a:p>
            <a:pPr lvl="1">
              <a:lnSpc>
                <a:spcPct val="120000"/>
              </a:lnSpc>
            </a:pPr>
            <a:r>
              <a:rPr lang="en-US" sz="2200" dirty="0"/>
              <a:t>Prospective aggregate cost and revenue are predicated on forecasted demand and workload, as well as relevant indicators of economic and IP activity. These forecasts are inherently uncertain. </a:t>
            </a:r>
          </a:p>
          <a:p>
            <a:pPr lvl="1">
              <a:lnSpc>
                <a:spcPct val="120000"/>
              </a:lnSpc>
            </a:pPr>
            <a:r>
              <a:rPr lang="en-US" sz="2200" dirty="0"/>
              <a:t>Actual demand could be higher or lower than projected and we must work to meet actual demand and established performance metrics regardless of these forecasts.</a:t>
            </a:r>
          </a:p>
          <a:p>
            <a:pPr lvl="1">
              <a:lnSpc>
                <a:spcPct val="120000"/>
              </a:lnSpc>
            </a:pPr>
            <a:r>
              <a:rPr lang="en-US" sz="2200" dirty="0"/>
              <a:t>Patent fees not used in support of current year operations are maintained as an operating reserve to mitigate the risk of uncertain demand and cash flow variability, and to </a:t>
            </a:r>
            <a:br>
              <a:rPr lang="en-US" sz="2200" dirty="0"/>
            </a:br>
            <a:r>
              <a:rPr lang="en-US" sz="2200" dirty="0"/>
              <a:t>maintain operations while recalibrating aggregate cost and revenue.</a:t>
            </a:r>
          </a:p>
          <a:p>
            <a:pPr lvl="1">
              <a:lnSpc>
                <a:spcPct val="120000"/>
              </a:lnSpc>
            </a:pPr>
            <a:endParaRPr lang="en-US" sz="2200" dirty="0"/>
          </a:p>
        </p:txBody>
      </p:sp>
    </p:spTree>
    <p:extLst>
      <p:ext uri="{BB962C8B-B14F-4D97-AF65-F5344CB8AC3E}">
        <p14:creationId xmlns:p14="http://schemas.microsoft.com/office/powerpoint/2010/main" val="2751365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65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39CB53-E96B-4171-9227-68EC41D24F69}"/>
              </a:ext>
            </a:extLst>
          </p:cNvPr>
          <p:cNvSpPr>
            <a:spLocks noGrp="1"/>
          </p:cNvSpPr>
          <p:nvPr>
            <p:ph type="sldNum" sz="quarter" idx="10"/>
          </p:nvPr>
        </p:nvSpPr>
        <p:spPr/>
        <p:txBody>
          <a:bodyPr/>
          <a:lstStyle/>
          <a:p>
            <a:fld id="{1D648693-0942-45E9-83AE-76FC568F9452}" type="slidenum">
              <a:rPr lang="en-US" smtClean="0"/>
              <a:pPr/>
              <a:t>7</a:t>
            </a:fld>
            <a:endParaRPr lang="en-US" dirty="0"/>
          </a:p>
        </p:txBody>
      </p:sp>
      <p:sp>
        <p:nvSpPr>
          <p:cNvPr id="2" name="Title 1"/>
          <p:cNvSpPr>
            <a:spLocks noGrp="1"/>
          </p:cNvSpPr>
          <p:nvPr>
            <p:ph type="title"/>
          </p:nvPr>
        </p:nvSpPr>
        <p:spPr/>
        <p:txBody>
          <a:bodyPr>
            <a:normAutofit/>
          </a:bodyPr>
          <a:lstStyle/>
          <a:p>
            <a:r>
              <a:rPr lang="en-US" sz="3600" dirty="0"/>
              <a:t>USPTO financing model </a:t>
            </a:r>
            <a:r>
              <a:rPr lang="en-US" sz="2200" b="0" i="1" dirty="0"/>
              <a:t>(cont.)</a:t>
            </a:r>
          </a:p>
        </p:txBody>
      </p:sp>
      <p:sp>
        <p:nvSpPr>
          <p:cNvPr id="10" name="Content Placeholder 9">
            <a:extLst>
              <a:ext uri="{FF2B5EF4-FFF2-40B4-BE49-F238E27FC236}">
                <a16:creationId xmlns:a16="http://schemas.microsoft.com/office/drawing/2014/main" id="{35B049CF-041F-4B77-9775-554C64800754}"/>
              </a:ext>
            </a:extLst>
          </p:cNvPr>
          <p:cNvSpPr>
            <a:spLocks noGrp="1"/>
          </p:cNvSpPr>
          <p:nvPr>
            <p:ph idx="1"/>
          </p:nvPr>
        </p:nvSpPr>
        <p:spPr/>
        <p:txBody>
          <a:bodyPr vert="horz" lIns="91440" tIns="45720" rIns="91440" bIns="45720" rtlCol="0" anchor="t">
            <a:normAutofit fontScale="47500" lnSpcReduction="20000"/>
          </a:bodyPr>
          <a:lstStyle/>
          <a:p>
            <a:pPr>
              <a:lnSpc>
                <a:spcPct val="120000"/>
              </a:lnSpc>
            </a:pPr>
            <a:r>
              <a:rPr lang="en-US" dirty="0"/>
              <a:t>Every year more than half a million patent applications are filed (demand for services), bringing with them both fees (albeit at less than one half the cost to prosecute the application) and the associated workload (production requirements) in patent examination.</a:t>
            </a:r>
          </a:p>
          <a:p>
            <a:pPr>
              <a:lnSpc>
                <a:spcPct val="120000"/>
              </a:lnSpc>
            </a:pPr>
            <a:r>
              <a:rPr lang="en-US" dirty="0">
                <a:latin typeface="Segoe UI"/>
                <a:cs typeface="Segoe UI"/>
              </a:rPr>
              <a:t>Issue and maintenance fees from granted patents subsidize the cost of patent examination, including applications that ultimately are not allowed.</a:t>
            </a:r>
          </a:p>
          <a:p>
            <a:pPr>
              <a:lnSpc>
                <a:spcPct val="120000"/>
              </a:lnSpc>
            </a:pPr>
            <a:r>
              <a:rPr lang="en-US" dirty="0">
                <a:latin typeface="Segoe UI"/>
                <a:cs typeface="Segoe UI"/>
              </a:rPr>
              <a:t>This model is beneficial for innovation and the U.S. Intellectual Property (IP) system, yet it adds complexities when analyzing, forecasting, and monitoring patent fee collections in relation to patent costs.</a:t>
            </a:r>
          </a:p>
          <a:p>
            <a:pPr>
              <a:lnSpc>
                <a:spcPct val="120000"/>
              </a:lnSpc>
            </a:pPr>
            <a:r>
              <a:rPr lang="en-US" dirty="0">
                <a:latin typeface="Segoe UI"/>
                <a:cs typeface="Segoe UI"/>
              </a:rPr>
              <a:t>The Leahy-Smith America Invents Act (AIA), as amended, mandates that patent fees be set so that prospective aggregate revenue recovers the prospective aggregate cost of patent operations—leaving a zero net cost to general taxpayers.</a:t>
            </a:r>
          </a:p>
          <a:p>
            <a:pPr lvl="0">
              <a:lnSpc>
                <a:spcPct val="120000"/>
              </a:lnSpc>
            </a:pPr>
            <a:r>
              <a:rPr lang="en-US" sz="3100" dirty="0">
                <a:solidFill>
                  <a:prstClr val="black"/>
                </a:solidFill>
              </a:rPr>
              <a:t>The following charts depict the relationship between incoming applications (demand), workload (production), cost drivers (performance commitments), and aggregate cost and aggregate revenue.</a:t>
            </a:r>
            <a:endParaRPr lang="en-US" sz="2700" dirty="0">
              <a:solidFill>
                <a:prstClr val="black"/>
              </a:solidFill>
            </a:endParaRPr>
          </a:p>
        </p:txBody>
      </p:sp>
    </p:spTree>
    <p:extLst>
      <p:ext uri="{BB962C8B-B14F-4D97-AF65-F5344CB8AC3E}">
        <p14:creationId xmlns:p14="http://schemas.microsoft.com/office/powerpoint/2010/main" val="65833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fld id="{81A553CA-E51B-C243-B400-41A7ED48E813}" type="slidenum">
              <a:rPr lang="en-US" smtClean="0"/>
              <a:pPr/>
              <a:t>8</a:t>
            </a:fld>
            <a:endParaRPr lang="en-US" dirty="0"/>
          </a:p>
        </p:txBody>
      </p:sp>
      <p:sp>
        <p:nvSpPr>
          <p:cNvPr id="3" name="Title 2">
            <a:extLst>
              <a:ext uri="{FF2B5EF4-FFF2-40B4-BE49-F238E27FC236}">
                <a16:creationId xmlns:a16="http://schemas.microsoft.com/office/drawing/2014/main" id="{35745592-D3D1-4DB5-A619-45FEF5F05AE4}"/>
              </a:ext>
            </a:extLst>
          </p:cNvPr>
          <p:cNvSpPr>
            <a:spLocks noGrp="1"/>
          </p:cNvSpPr>
          <p:nvPr>
            <p:ph type="title"/>
          </p:nvPr>
        </p:nvSpPr>
        <p:spPr>
          <a:xfrm>
            <a:off x="457200" y="261264"/>
            <a:ext cx="8229600" cy="864147"/>
          </a:xfrm>
        </p:spPr>
        <p:txBody>
          <a:bodyPr>
            <a:normAutofit/>
          </a:bodyPr>
          <a:lstStyle/>
          <a:p>
            <a:r>
              <a:rPr lang="en-US" sz="4000" dirty="0"/>
              <a:t>USPTO financing model </a:t>
            </a:r>
            <a:r>
              <a:rPr lang="en-US" sz="2200" b="0" i="1" dirty="0"/>
              <a:t>(cont.)</a:t>
            </a:r>
            <a:endParaRPr lang="en-US" sz="2200" dirty="0"/>
          </a:p>
        </p:txBody>
      </p:sp>
      <p:grpSp>
        <p:nvGrpSpPr>
          <p:cNvPr id="5" name="Group 4" descr="A circle with four quadrants display process for how 1. production oriented features, 2. performance based organization features, 3. revenue generating features, and 4. demand driven features are interrelated as a part of the USPTO financing model.&#10;"/>
          <p:cNvGrpSpPr/>
          <p:nvPr/>
        </p:nvGrpSpPr>
        <p:grpSpPr>
          <a:xfrm>
            <a:off x="317395" y="1374329"/>
            <a:ext cx="8509209" cy="3707803"/>
            <a:chOff x="451340" y="1638636"/>
            <a:chExt cx="8235459" cy="3541093"/>
          </a:xfrm>
        </p:grpSpPr>
        <p:sp>
          <p:nvSpPr>
            <p:cNvPr id="6" name="Freeform 5"/>
            <p:cNvSpPr/>
            <p:nvPr/>
          </p:nvSpPr>
          <p:spPr>
            <a:xfrm>
              <a:off x="5094292" y="3155298"/>
              <a:ext cx="3592507" cy="2024431"/>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5F277E"/>
              </a:solidFill>
            </a:ln>
          </p:spPr>
          <p:style>
            <a:lnRef idx="2">
              <a:schemeClr val="accent3">
                <a:hueOff val="8719834"/>
                <a:satOff val="-16667"/>
                <a:lumOff val="-44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182880" rIns="130214" bIns="130215" numCol="1" spcCol="1270" anchor="t" anchorCtr="0">
              <a:noAutofit/>
            </a:bodyPr>
            <a:lstStyle/>
            <a:p>
              <a:pPr marL="630238" marR="0" lvl="1" indent="0" algn="r" defTabSz="977900" rtl="0" eaLnBrk="1" fontAlgn="auto" latinLnBrk="0" hangingPunct="1">
                <a:lnSpc>
                  <a:spcPct val="100000"/>
                </a:lnSpc>
                <a:spcBef>
                  <a:spcPct val="0"/>
                </a:spcBef>
                <a:spcAft>
                  <a:spcPts val="0"/>
                </a:spcAft>
                <a:buClrTx/>
                <a:buSzTx/>
                <a:buFontTx/>
                <a:buNone/>
                <a:tabLst>
                  <a:tab pos="284163" algn="l"/>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The American Inventors Protection Act of 1999 mandated that the USPTO adopt key tenets of a performance-based agency.  USPTO operates within a </a:t>
              </a:r>
              <a:r>
                <a:rPr kumimoji="0" lang="en-US" sz="1100" b="1" i="0" u="none" strike="noStrike" kern="1200" cap="none" spc="0" normalizeH="0" baseline="0" noProof="0" dirty="0">
                  <a:ln>
                    <a:noFill/>
                  </a:ln>
                  <a:solidFill>
                    <a:srgbClr val="5F277E"/>
                  </a:solidFill>
                  <a:effectLst/>
                  <a:uLnTx/>
                  <a:uFillTx/>
                  <a:latin typeface="Segoe UI"/>
                  <a:ea typeface="+mn-ea"/>
                  <a:cs typeface="+mn-cs"/>
                </a:rPr>
                <a:t>performance-based process that uses quantitative and </a:t>
              </a:r>
            </a:p>
            <a:p>
              <a:pPr marL="284163" marR="0" lvl="1" indent="0" algn="r" defTabSz="977900" rtl="0" eaLnBrk="1" fontAlgn="auto" latinLnBrk="0" hangingPunct="1">
                <a:lnSpc>
                  <a:spcPct val="100000"/>
                </a:lnSpc>
                <a:spcBef>
                  <a:spcPct val="0"/>
                </a:spcBef>
                <a:spcAft>
                  <a:spcPts val="0"/>
                </a:spcAft>
                <a:buClrTx/>
                <a:buSzTx/>
                <a:buFontTx/>
                <a:buNone/>
                <a:tabLst>
                  <a:tab pos="284163" algn="l"/>
                </a:tabLst>
                <a:defRPr/>
              </a:pPr>
              <a:r>
                <a:rPr kumimoji="0" lang="en-US" sz="1100" b="1" i="0" u="none" strike="noStrike" kern="1200" cap="none" spc="0" normalizeH="0" baseline="0" noProof="0" dirty="0">
                  <a:ln>
                    <a:noFill/>
                  </a:ln>
                  <a:solidFill>
                    <a:srgbClr val="5F277E"/>
                  </a:solidFill>
                  <a:effectLst/>
                  <a:uLnTx/>
                  <a:uFillTx/>
                  <a:latin typeface="Segoe UI"/>
                  <a:ea typeface="+mn-ea"/>
                  <a:cs typeface="+mn-cs"/>
                </a:rPr>
                <a:t>qualitative measures and standards to </a:t>
              </a:r>
            </a:p>
            <a:p>
              <a:pPr marL="117475" marR="0" lvl="1" indent="0" algn="r" defTabSz="977900" rtl="0" eaLnBrk="1" fontAlgn="auto" latinLnBrk="0" hangingPunct="1">
                <a:lnSpc>
                  <a:spcPct val="100000"/>
                </a:lnSpc>
                <a:spcBef>
                  <a:spcPct val="0"/>
                </a:spcBef>
                <a:spcAft>
                  <a:spcPts val="0"/>
                </a:spcAft>
                <a:buClrTx/>
                <a:buSzTx/>
                <a:buFontTx/>
                <a:buNone/>
                <a:tabLst>
                  <a:tab pos="55563" algn="l"/>
                </a:tabLst>
                <a:defRPr/>
              </a:pPr>
              <a:r>
                <a:rPr kumimoji="0" lang="en-US" sz="1100" b="1" i="0" u="none" strike="noStrike" kern="1200" cap="none" spc="0" normalizeH="0" baseline="0" noProof="0" dirty="0">
                  <a:ln>
                    <a:noFill/>
                  </a:ln>
                  <a:solidFill>
                    <a:srgbClr val="5F277E"/>
                  </a:solidFill>
                  <a:effectLst/>
                  <a:uLnTx/>
                  <a:uFillTx/>
                  <a:latin typeface="Segoe UI"/>
                  <a:ea typeface="+mn-ea"/>
                  <a:cs typeface="+mn-cs"/>
                </a:rPr>
                <a:t>evaluate cost-effectiveness</a:t>
              </a:r>
              <a:r>
                <a:rPr kumimoji="0" lang="en-US" sz="1100" b="0" i="0" u="none" strike="noStrike" kern="1200" cap="none" spc="0" normalizeH="0" baseline="0" noProof="0" dirty="0">
                  <a:ln>
                    <a:noFill/>
                  </a:ln>
                  <a:solidFill>
                    <a:srgbClr val="5F277E"/>
                  </a:solidFill>
                  <a:effectLst/>
                  <a:uLnTx/>
                  <a:uFillTx/>
                  <a:latin typeface="Segoe UI"/>
                  <a:ea typeface="+mn-ea"/>
                  <a:cs typeface="+mn-cs"/>
                </a:rPr>
                <a:t>.</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 Employee </a:t>
              </a:r>
            </a:p>
            <a:p>
              <a:pPr marL="0" marR="0" lvl="1" indent="0" algn="r" defTabSz="977900" rtl="0" eaLnBrk="1" fontAlgn="auto" latinLnBrk="0" hangingPunct="1">
                <a:lnSpc>
                  <a:spcPct val="100000"/>
                </a:lnSpc>
                <a:spcBef>
                  <a:spcPct val="0"/>
                </a:spcBef>
                <a:spcAft>
                  <a:spcPts val="0"/>
                </a:spcAft>
                <a:buClrTx/>
                <a:buSzTx/>
                <a:buFontTx/>
                <a:buNone/>
                <a:tabLst>
                  <a:tab pos="55563" algn="l"/>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Production data (</a:t>
              </a:r>
              <a:r>
                <a:rPr lang="en-US" sz="1100" dirty="0">
                  <a:solidFill>
                    <a:prstClr val="black">
                      <a:hueOff val="0"/>
                      <a:satOff val="0"/>
                      <a:lumOff val="0"/>
                      <a:alphaOff val="0"/>
                    </a:prstClr>
                  </a:solidFill>
                  <a:latin typeface="Segoe UI"/>
                </a:rPr>
                <a:t>plan and actual) </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feed complex organization production models used to determine the level of resources and costs needed to deliver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on organizational performance commitments.</a:t>
              </a:r>
            </a:p>
            <a:p>
              <a:pPr marL="228600" marR="0" lvl="1" indent="-228600" algn="l" defTabSz="977900" rtl="0" eaLnBrk="1" fontAlgn="auto" latinLnBrk="0" hangingPunct="1">
                <a:lnSpc>
                  <a:spcPct val="90000"/>
                </a:lnSpc>
                <a:spcBef>
                  <a:spcPct val="0"/>
                </a:spcBef>
                <a:spcAft>
                  <a:spcPct val="15000"/>
                </a:spcAft>
                <a:buClrTx/>
                <a:buSzTx/>
                <a:buFontTx/>
                <a:buChar char="••"/>
                <a:tabLst/>
                <a:defRPr/>
              </a:pPr>
              <a:endPar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endParaRPr>
            </a:p>
          </p:txBody>
        </p:sp>
        <p:sp>
          <p:nvSpPr>
            <p:cNvPr id="7" name="Freeform 6"/>
            <p:cNvSpPr/>
            <p:nvPr/>
          </p:nvSpPr>
          <p:spPr>
            <a:xfrm>
              <a:off x="451340" y="3155298"/>
              <a:ext cx="3592507" cy="2024431"/>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7F0047"/>
              </a:solidFill>
            </a:ln>
          </p:spPr>
          <p:style>
            <a:lnRef idx="2">
              <a:schemeClr val="accent3">
                <a:hueOff val="13079751"/>
                <a:satOff val="-25001"/>
                <a:lumOff val="-66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215" tIns="182880" rIns="274320" bIns="130215" numCol="1" spcCol="1270" anchor="t" anchorCtr="0">
              <a:noAutofit/>
            </a:bodyPr>
            <a:lstStyle/>
            <a:p>
              <a:pPr marL="0" marR="0" lvl="1" indent="0" algn="l" defTabSz="9779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USPTO’s funding is derived from patent </a:t>
              </a:r>
            </a:p>
            <a:p>
              <a:pPr marL="0" marR="0" lvl="1" indent="0" algn="l" defTabSz="9779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and trademark user fee collections.  </a:t>
              </a:r>
            </a:p>
            <a:p>
              <a:pPr marL="0" lvl="1" defTabSz="977900">
                <a:spcBef>
                  <a:spcPct val="0"/>
                </a:spcBef>
                <a:defRPr/>
              </a:pPr>
              <a:r>
                <a:rPr kumimoji="0" lang="en-US" sz="1100" b="1" i="0" u="none" strike="noStrike" kern="1200" cap="none" spc="0" normalizeH="0" baseline="0" noProof="0" dirty="0">
                  <a:ln>
                    <a:noFill/>
                  </a:ln>
                  <a:solidFill>
                    <a:srgbClr val="7F0047"/>
                  </a:solidFill>
                  <a:effectLst/>
                  <a:uLnTx/>
                  <a:uFillTx/>
                  <a:latin typeface="Segoe UI"/>
                  <a:ea typeface="+mn-ea"/>
                  <a:cs typeface="+mn-cs"/>
                </a:rPr>
                <a:t>USPTO’s customers pay directly for the </a:t>
              </a:r>
              <a:br>
                <a:rPr kumimoji="0" lang="en-US" sz="1100" b="1" i="0" u="none" strike="noStrike" kern="1200" cap="none" spc="0" normalizeH="0" baseline="0" noProof="0" dirty="0">
                  <a:ln>
                    <a:noFill/>
                  </a:ln>
                  <a:solidFill>
                    <a:srgbClr val="7F0047"/>
                  </a:solidFill>
                  <a:effectLst/>
                  <a:uLnTx/>
                  <a:uFillTx/>
                  <a:latin typeface="Segoe UI"/>
                  <a:ea typeface="+mn-ea"/>
                  <a:cs typeface="+mn-cs"/>
                </a:rPr>
              </a:br>
              <a:r>
                <a:rPr kumimoji="0" lang="en-US" sz="1100" b="1" i="0" u="none" strike="noStrike" kern="1200" cap="none" spc="0" normalizeH="0" baseline="0" noProof="0" dirty="0">
                  <a:ln>
                    <a:noFill/>
                  </a:ln>
                  <a:solidFill>
                    <a:srgbClr val="7F0047"/>
                  </a:solidFill>
                  <a:effectLst/>
                  <a:uLnTx/>
                  <a:uFillTx/>
                  <a:latin typeface="Segoe UI"/>
                  <a:ea typeface="+mn-ea"/>
                  <a:cs typeface="+mn-cs"/>
                </a:rPr>
                <a:t>services they request, and USPTO </a:t>
              </a:r>
              <a:br>
                <a:rPr kumimoji="0" lang="en-US" sz="1100" b="1" i="0" u="none" strike="noStrike" kern="1200" cap="none" spc="0" normalizeH="0" baseline="0" noProof="0" dirty="0">
                  <a:ln>
                    <a:noFill/>
                  </a:ln>
                  <a:solidFill>
                    <a:srgbClr val="7F0047"/>
                  </a:solidFill>
                  <a:effectLst/>
                  <a:uLnTx/>
                  <a:uFillTx/>
                  <a:latin typeface="Segoe UI"/>
                  <a:ea typeface="+mn-ea"/>
                  <a:cs typeface="+mn-cs"/>
                </a:rPr>
              </a:br>
              <a:r>
                <a:rPr kumimoji="0" lang="en-US" sz="1100" b="1" i="0" u="none" strike="noStrike" kern="1200" cap="none" spc="0" normalizeH="0" baseline="0" noProof="0" dirty="0">
                  <a:ln>
                    <a:noFill/>
                  </a:ln>
                  <a:solidFill>
                    <a:srgbClr val="7F0047"/>
                  </a:solidFill>
                  <a:effectLst/>
                  <a:uLnTx/>
                  <a:uFillTx/>
                  <a:latin typeface="Segoe UI"/>
                  <a:ea typeface="+mn-ea"/>
                  <a:cs typeface="+mn-cs"/>
                </a:rPr>
                <a:t>receives $0 in taxpayer funding</a:t>
              </a:r>
              <a:r>
                <a:rPr kumimoji="0" lang="en-US" sz="1100" b="0" i="0" u="none" strike="noStrike" kern="1200" cap="none" spc="0" normalizeH="0" baseline="0" noProof="0" dirty="0">
                  <a:ln>
                    <a:noFill/>
                  </a:ln>
                  <a:solidFill>
                    <a:srgbClr val="7F0047"/>
                  </a:solidFill>
                  <a:effectLst/>
                  <a:uLnTx/>
                  <a:uFillTx/>
                  <a:latin typeface="Segoe UI"/>
                  <a:ea typeface="+mn-ea"/>
                  <a:cs typeface="+mn-cs"/>
                </a:rPr>
                <a:t>. </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Fees are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set such that costs are recovered at the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aggregate level.  Because fees are collected at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points throughout the examination process and IP lifecycle, annual aggregate revenue is directly linked to </a:t>
              </a:r>
              <a:r>
                <a:rPr lang="en-US" sz="1100" dirty="0">
                  <a:solidFill>
                    <a:prstClr val="black">
                      <a:hueOff val="0"/>
                      <a:satOff val="0"/>
                      <a:lumOff val="0"/>
                      <a:alphaOff val="0"/>
                    </a:prstClr>
                  </a:solidFill>
                </a:rPr>
                <a:t>capacity requirements and both </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efficiency and demand and for production output.</a:t>
              </a:r>
            </a:p>
          </p:txBody>
        </p:sp>
        <p:sp>
          <p:nvSpPr>
            <p:cNvPr id="8" name="Freeform 7"/>
            <p:cNvSpPr/>
            <p:nvPr/>
          </p:nvSpPr>
          <p:spPr>
            <a:xfrm>
              <a:off x="5094292" y="1638636"/>
              <a:ext cx="3592507" cy="1435955"/>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381460"/>
              </a:solidFill>
            </a:ln>
          </p:spPr>
          <p:style>
            <a:lnRef idx="2">
              <a:schemeClr val="accent3">
                <a:hueOff val="4359917"/>
                <a:satOff val="-8334"/>
                <a:lumOff val="-22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130215" rIns="130214" bIns="398058" numCol="1" spcCol="1270" anchor="t" anchorCtr="0">
              <a:noAutofit/>
            </a:bodyPr>
            <a:lstStyle/>
            <a:p>
              <a:pPr marL="117475"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Most USPTO employees work under </a:t>
              </a:r>
              <a:r>
                <a:rPr kumimoji="0" lang="en-US" sz="1100" b="1" i="0" u="none" strike="noStrike" kern="1200" cap="none" spc="0" normalizeH="0" baseline="0" noProof="0" dirty="0">
                  <a:ln>
                    <a:noFill/>
                  </a:ln>
                  <a:solidFill>
                    <a:srgbClr val="381460"/>
                  </a:solidFill>
                  <a:effectLst/>
                  <a:uLnTx/>
                  <a:uFillTx/>
                  <a:latin typeface="Segoe UI"/>
                  <a:ea typeface="+mn-ea"/>
                  <a:cs typeface="+mn-cs"/>
                </a:rPr>
                <a:t>production-</a:t>
              </a:r>
              <a:br>
                <a:rPr kumimoji="0" lang="en-US" sz="1100" b="1" i="0" u="none" strike="noStrike" kern="1200" cap="none" spc="0" normalizeH="0" baseline="0" noProof="0" dirty="0">
                  <a:ln>
                    <a:noFill/>
                  </a:ln>
                  <a:solidFill>
                    <a:srgbClr val="381460"/>
                  </a:solidFill>
                  <a:effectLst/>
                  <a:uLnTx/>
                  <a:uFillTx/>
                  <a:latin typeface="Segoe UI"/>
                  <a:ea typeface="+mn-ea"/>
                  <a:cs typeface="+mn-cs"/>
                </a:rPr>
              </a:br>
              <a:r>
                <a:rPr kumimoji="0" lang="en-US" sz="1100" b="1" i="0" u="none" strike="noStrike" kern="1200" cap="none" spc="0" normalizeH="0" baseline="0" noProof="0" dirty="0">
                  <a:ln>
                    <a:noFill/>
                  </a:ln>
                  <a:solidFill>
                    <a:srgbClr val="381460"/>
                  </a:solidFill>
                  <a:effectLst/>
                  <a:uLnTx/>
                  <a:uFillTx/>
                  <a:latin typeface="Segoe UI"/>
                  <a:ea typeface="+mn-ea"/>
                  <a:cs typeface="+mn-cs"/>
                </a:rPr>
                <a:t>based performance management </a:t>
              </a:r>
              <a:r>
                <a:rPr lang="en-US" sz="1100" dirty="0">
                  <a:solidFill>
                    <a:prstClr val="black">
                      <a:hueOff val="0"/>
                      <a:satOff val="0"/>
                      <a:lumOff val="0"/>
                      <a:alphaOff val="0"/>
                    </a:prstClr>
                  </a:solidFill>
                  <a:latin typeface="Segoe UI"/>
                </a:rPr>
                <a:t>systems </a:t>
              </a:r>
              <a:br>
                <a:rPr lang="en-US" sz="1100" dirty="0">
                  <a:solidFill>
                    <a:prstClr val="black">
                      <a:hueOff val="0"/>
                      <a:satOff val="0"/>
                      <a:lumOff val="0"/>
                      <a:alphaOff val="0"/>
                    </a:prstClr>
                  </a:solidFill>
                  <a:latin typeface="Segoe UI"/>
                </a:rPr>
              </a:br>
              <a:r>
                <a:rPr lang="en-US" sz="1100" dirty="0">
                  <a:solidFill>
                    <a:prstClr val="black">
                      <a:hueOff val="0"/>
                      <a:satOff val="0"/>
                      <a:lumOff val="0"/>
                      <a:alphaOff val="0"/>
                    </a:prstClr>
                  </a:solidFill>
                  <a:latin typeface="Segoe UI"/>
                </a:rPr>
                <a:t>to meet demand and achieve organizational </a:t>
              </a:r>
              <a:br>
                <a:rPr lang="en-US" sz="1100" dirty="0">
                  <a:solidFill>
                    <a:prstClr val="black">
                      <a:hueOff val="0"/>
                      <a:satOff val="0"/>
                      <a:lumOff val="0"/>
                      <a:alphaOff val="0"/>
                    </a:prstClr>
                  </a:solidFill>
                  <a:latin typeface="Segoe UI"/>
                </a:rPr>
              </a:br>
              <a:r>
                <a:rPr lang="en-US" sz="1100" dirty="0">
                  <a:solidFill>
                    <a:prstClr val="black">
                      <a:hueOff val="0"/>
                      <a:satOff val="0"/>
                      <a:lumOff val="0"/>
                      <a:alphaOff val="0"/>
                    </a:prstClr>
                  </a:solidFill>
                  <a:latin typeface="Segoe UI"/>
                </a:rPr>
                <a:t>performance goals</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  Employee performance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is </a:t>
              </a:r>
              <a:r>
                <a:rPr lang="en-US" sz="1100" dirty="0">
                  <a:solidFill>
                    <a:prstClr val="black">
                      <a:hueOff val="0"/>
                      <a:satOff val="0"/>
                      <a:lumOff val="0"/>
                      <a:alphaOff val="0"/>
                    </a:prstClr>
                  </a:solidFill>
                  <a:latin typeface="Segoe UI"/>
                </a:rPr>
                <a:t>measured</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 by comparing the amount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and quality of work produced in a given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period to the</a:t>
              </a:r>
              <a:r>
                <a:rPr kumimoji="0" lang="en-US" sz="1100" b="0" i="0" u="none" strike="noStrike" kern="1200" cap="none" spc="0" normalizeH="0" noProof="0" dirty="0">
                  <a:ln>
                    <a:noFill/>
                  </a:ln>
                  <a:solidFill>
                    <a:prstClr val="black">
                      <a:hueOff val="0"/>
                      <a:satOff val="0"/>
                      <a:lumOff val="0"/>
                      <a:alphaOff val="0"/>
                    </a:prstClr>
                  </a:solidFill>
                  <a:effectLst/>
                  <a:uLnTx/>
                  <a:uFillTx/>
                  <a:latin typeface="Segoe UI"/>
                  <a:ea typeface="+mn-ea"/>
                  <a:cs typeface="+mn-cs"/>
                </a:rPr>
                <a:t> </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amount and quality of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work expected to have been produced.  </a:t>
              </a:r>
            </a:p>
          </p:txBody>
        </p:sp>
        <p:sp>
          <p:nvSpPr>
            <p:cNvPr id="9" name="Freeform 8"/>
            <p:cNvSpPr/>
            <p:nvPr/>
          </p:nvSpPr>
          <p:spPr>
            <a:xfrm>
              <a:off x="451340" y="1638638"/>
              <a:ext cx="3592507" cy="1435954"/>
            </a:xfrm>
            <a:custGeom>
              <a:avLst/>
              <a:gdLst>
                <a:gd name="connsiteX0" fmla="*/ 0 w 1653930"/>
                <a:gd name="connsiteY0" fmla="*/ 107137 h 1071372"/>
                <a:gd name="connsiteX1" fmla="*/ 107137 w 1653930"/>
                <a:gd name="connsiteY1" fmla="*/ 0 h 1071372"/>
                <a:gd name="connsiteX2" fmla="*/ 1546793 w 1653930"/>
                <a:gd name="connsiteY2" fmla="*/ 0 h 1071372"/>
                <a:gd name="connsiteX3" fmla="*/ 1653930 w 1653930"/>
                <a:gd name="connsiteY3" fmla="*/ 107137 h 1071372"/>
                <a:gd name="connsiteX4" fmla="*/ 1653930 w 1653930"/>
                <a:gd name="connsiteY4" fmla="*/ 964235 h 1071372"/>
                <a:gd name="connsiteX5" fmla="*/ 1546793 w 1653930"/>
                <a:gd name="connsiteY5" fmla="*/ 1071372 h 1071372"/>
                <a:gd name="connsiteX6" fmla="*/ 107137 w 1653930"/>
                <a:gd name="connsiteY6" fmla="*/ 1071372 h 1071372"/>
                <a:gd name="connsiteX7" fmla="*/ 0 w 1653930"/>
                <a:gd name="connsiteY7" fmla="*/ 964235 h 1071372"/>
                <a:gd name="connsiteX8" fmla="*/ 0 w 1653930"/>
                <a:gd name="connsiteY8" fmla="*/ 107137 h 107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930" h="1071372">
                  <a:moveTo>
                    <a:pt x="0" y="107137"/>
                  </a:moveTo>
                  <a:cubicBezTo>
                    <a:pt x="0" y="47967"/>
                    <a:pt x="47967" y="0"/>
                    <a:pt x="107137" y="0"/>
                  </a:cubicBezTo>
                  <a:lnTo>
                    <a:pt x="1546793" y="0"/>
                  </a:lnTo>
                  <a:cubicBezTo>
                    <a:pt x="1605963" y="0"/>
                    <a:pt x="1653930" y="47967"/>
                    <a:pt x="1653930" y="107137"/>
                  </a:cubicBezTo>
                  <a:lnTo>
                    <a:pt x="1653930" y="964235"/>
                  </a:lnTo>
                  <a:cubicBezTo>
                    <a:pt x="1653930" y="1023405"/>
                    <a:pt x="1605963" y="1071372"/>
                    <a:pt x="1546793" y="1071372"/>
                  </a:cubicBezTo>
                  <a:lnTo>
                    <a:pt x="107137" y="1071372"/>
                  </a:lnTo>
                  <a:cubicBezTo>
                    <a:pt x="47967" y="1071372"/>
                    <a:pt x="0" y="1023405"/>
                    <a:pt x="0" y="964235"/>
                  </a:cubicBezTo>
                  <a:lnTo>
                    <a:pt x="0" y="107137"/>
                  </a:lnTo>
                  <a:close/>
                </a:path>
              </a:pathLst>
            </a:custGeom>
            <a:ln>
              <a:solidFill>
                <a:srgbClr val="005356"/>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215" tIns="130215" rIns="626394" bIns="398058" numCol="1" spcCol="127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Aggregate cost is ultimately determined by </a:t>
              </a:r>
              <a:r>
                <a:rPr kumimoji="0" lang="en-US" sz="1100" b="1" i="0" u="none" strike="noStrike" kern="1200" cap="none" spc="0" normalizeH="0" baseline="0" noProof="0" dirty="0">
                  <a:ln>
                    <a:noFill/>
                  </a:ln>
                  <a:solidFill>
                    <a:srgbClr val="005356"/>
                  </a:solidFill>
                  <a:effectLst/>
                  <a:uLnTx/>
                  <a:uFillTx/>
                  <a:latin typeface="Segoe UI"/>
                  <a:ea typeface="+mn-ea"/>
                  <a:cs typeface="+mn-cs"/>
                </a:rPr>
                <a:t>customer demand for our products and services</a:t>
              </a: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  Demand is influenced by a number </a:t>
              </a:r>
              <a:b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br>
              <a:r>
                <a:rPr kumimoji="0" lang="en-US" sz="1100" b="0" i="0" u="none" strike="noStrike" kern="1200" cap="none" spc="0" normalizeH="0" baseline="0" noProof="0" dirty="0">
                  <a:ln>
                    <a:noFill/>
                  </a:ln>
                  <a:solidFill>
                    <a:prstClr val="black">
                      <a:hueOff val="0"/>
                      <a:satOff val="0"/>
                      <a:lumOff val="0"/>
                      <a:alphaOff val="0"/>
                    </a:prstClr>
                  </a:solidFill>
                  <a:effectLst/>
                  <a:uLnTx/>
                  <a:uFillTx/>
                  <a:latin typeface="Segoe UI"/>
                  <a:ea typeface="+mn-ea"/>
                  <a:cs typeface="+mn-cs"/>
                </a:rPr>
                <a:t>of factors, including:  global and domestic economic activity, policies and legislation, litigation outcomes, fee rates charged.</a:t>
              </a:r>
            </a:p>
          </p:txBody>
        </p:sp>
        <p:sp>
          <p:nvSpPr>
            <p:cNvPr id="10" name="Freeform 9"/>
            <p:cNvSpPr/>
            <p:nvPr/>
          </p:nvSpPr>
          <p:spPr>
            <a:xfrm>
              <a:off x="3088819" y="1638638"/>
              <a:ext cx="1449700" cy="1449700"/>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0" y="1449700"/>
                  </a:moveTo>
                  <a:cubicBezTo>
                    <a:pt x="0" y="649053"/>
                    <a:pt x="649053" y="0"/>
                    <a:pt x="1449700" y="0"/>
                  </a:cubicBezTo>
                  <a:lnTo>
                    <a:pt x="1449700" y="1449700"/>
                  </a:lnTo>
                  <a:lnTo>
                    <a:pt x="0" y="1449700"/>
                  </a:lnTo>
                  <a:close/>
                </a:path>
              </a:pathLst>
            </a:custGeom>
            <a:solidFill>
              <a:srgbClr val="00535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4320" tIns="509951" rIns="182880" bIns="85344" numCol="1" spcCol="1270" anchor="ctr"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Demand Driven</a:t>
              </a:r>
            </a:p>
          </p:txBody>
        </p:sp>
        <p:sp>
          <p:nvSpPr>
            <p:cNvPr id="11" name="Freeform 10"/>
            <p:cNvSpPr/>
            <p:nvPr/>
          </p:nvSpPr>
          <p:spPr>
            <a:xfrm>
              <a:off x="4605480" y="1638638"/>
              <a:ext cx="1449700" cy="1449700"/>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0" y="0"/>
                  </a:moveTo>
                  <a:cubicBezTo>
                    <a:pt x="800647" y="0"/>
                    <a:pt x="1449700" y="649053"/>
                    <a:pt x="1449700" y="1449700"/>
                  </a:cubicBezTo>
                  <a:lnTo>
                    <a:pt x="0" y="1449700"/>
                  </a:lnTo>
                  <a:lnTo>
                    <a:pt x="0" y="0"/>
                  </a:lnTo>
                  <a:close/>
                </a:path>
              </a:pathLst>
            </a:custGeom>
            <a:solidFill>
              <a:srgbClr val="381460"/>
            </a:solidFill>
          </p:spPr>
          <p:style>
            <a:lnRef idx="2">
              <a:schemeClr val="lt1">
                <a:hueOff val="0"/>
                <a:satOff val="0"/>
                <a:lumOff val="0"/>
                <a:alphaOff val="0"/>
              </a:schemeClr>
            </a:lnRef>
            <a:fillRef idx="1">
              <a:schemeClr val="accent3">
                <a:hueOff val="4359917"/>
                <a:satOff val="-8334"/>
                <a:lumOff val="-2222"/>
                <a:alphaOff val="0"/>
              </a:schemeClr>
            </a:fillRef>
            <a:effectRef idx="0">
              <a:schemeClr val="accent3">
                <a:hueOff val="4359917"/>
                <a:satOff val="-8334"/>
                <a:lumOff val="-2222"/>
                <a:alphaOff val="0"/>
              </a:schemeClr>
            </a:effectRef>
            <a:fontRef idx="minor">
              <a:schemeClr val="lt1"/>
            </a:fontRef>
          </p:style>
          <p:txBody>
            <a:bodyPr spcFirstLastPara="0" vert="horz" wrap="square" lIns="182880" tIns="509951" rIns="274320" bIns="85344"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Production Oriented</a:t>
              </a:r>
            </a:p>
          </p:txBody>
        </p:sp>
        <p:sp>
          <p:nvSpPr>
            <p:cNvPr id="12" name="Freeform 11"/>
            <p:cNvSpPr/>
            <p:nvPr/>
          </p:nvSpPr>
          <p:spPr>
            <a:xfrm rot="21600000">
              <a:off x="4605480" y="3155298"/>
              <a:ext cx="1449700" cy="1449701"/>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1449700" y="0"/>
                  </a:moveTo>
                  <a:cubicBezTo>
                    <a:pt x="1449700" y="800647"/>
                    <a:pt x="800647" y="1449700"/>
                    <a:pt x="0" y="1449700"/>
                  </a:cubicBezTo>
                  <a:lnTo>
                    <a:pt x="0" y="0"/>
                  </a:lnTo>
                  <a:lnTo>
                    <a:pt x="1449700" y="0"/>
                  </a:lnTo>
                  <a:close/>
                </a:path>
              </a:pathLst>
            </a:custGeom>
            <a:solidFill>
              <a:srgbClr val="5F277E"/>
            </a:solidFill>
          </p:spPr>
          <p:style>
            <a:lnRef idx="2">
              <a:schemeClr val="lt1">
                <a:hueOff val="0"/>
                <a:satOff val="0"/>
                <a:lumOff val="0"/>
                <a:alphaOff val="0"/>
              </a:schemeClr>
            </a:lnRef>
            <a:fillRef idx="1">
              <a:schemeClr val="accent3">
                <a:hueOff val="8719834"/>
                <a:satOff val="-16667"/>
                <a:lumOff val="-4443"/>
                <a:alphaOff val="0"/>
              </a:schemeClr>
            </a:fillRef>
            <a:effectRef idx="0">
              <a:schemeClr val="accent3">
                <a:hueOff val="8719834"/>
                <a:satOff val="-16667"/>
                <a:lumOff val="-4443"/>
                <a:alphaOff val="0"/>
              </a:schemeClr>
            </a:effectRef>
            <a:fontRef idx="minor">
              <a:schemeClr val="lt1"/>
            </a:fontRef>
          </p:style>
          <p:txBody>
            <a:bodyPr spcFirstLastPara="0" vert="horz" wrap="square" lIns="155448" tIns="85344" rIns="91440" bIns="509951"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Performance Based</a:t>
              </a:r>
            </a:p>
          </p:txBody>
        </p:sp>
        <p:sp>
          <p:nvSpPr>
            <p:cNvPr id="13" name="Freeform 12"/>
            <p:cNvSpPr/>
            <p:nvPr/>
          </p:nvSpPr>
          <p:spPr>
            <a:xfrm>
              <a:off x="3088818" y="3155298"/>
              <a:ext cx="1449701" cy="1449700"/>
            </a:xfrm>
            <a:custGeom>
              <a:avLst/>
              <a:gdLst>
                <a:gd name="connsiteX0" fmla="*/ 0 w 1449700"/>
                <a:gd name="connsiteY0" fmla="*/ 1449700 h 1449700"/>
                <a:gd name="connsiteX1" fmla="*/ 1449700 w 1449700"/>
                <a:gd name="connsiteY1" fmla="*/ 0 h 1449700"/>
                <a:gd name="connsiteX2" fmla="*/ 1449700 w 1449700"/>
                <a:gd name="connsiteY2" fmla="*/ 1449700 h 1449700"/>
                <a:gd name="connsiteX3" fmla="*/ 0 w 1449700"/>
                <a:gd name="connsiteY3" fmla="*/ 1449700 h 1449700"/>
              </a:gdLst>
              <a:ahLst/>
              <a:cxnLst>
                <a:cxn ang="0">
                  <a:pos x="connsiteX0" y="connsiteY0"/>
                </a:cxn>
                <a:cxn ang="0">
                  <a:pos x="connsiteX1" y="connsiteY1"/>
                </a:cxn>
                <a:cxn ang="0">
                  <a:pos x="connsiteX2" y="connsiteY2"/>
                </a:cxn>
                <a:cxn ang="0">
                  <a:pos x="connsiteX3" y="connsiteY3"/>
                </a:cxn>
              </a:cxnLst>
              <a:rect l="l" t="t" r="r" b="b"/>
              <a:pathLst>
                <a:path w="1449700" h="1449700">
                  <a:moveTo>
                    <a:pt x="1449700" y="1449700"/>
                  </a:moveTo>
                  <a:cubicBezTo>
                    <a:pt x="649053" y="1449700"/>
                    <a:pt x="0" y="800647"/>
                    <a:pt x="0" y="0"/>
                  </a:cubicBezTo>
                  <a:lnTo>
                    <a:pt x="1449700" y="0"/>
                  </a:lnTo>
                  <a:lnTo>
                    <a:pt x="1449700" y="1449700"/>
                  </a:lnTo>
                  <a:close/>
                </a:path>
              </a:pathLst>
            </a:custGeom>
            <a:solidFill>
              <a:srgbClr val="7F0047"/>
            </a:solidFill>
          </p:spPr>
          <p:style>
            <a:lnRef idx="2">
              <a:schemeClr val="lt1">
                <a:hueOff val="0"/>
                <a:satOff val="0"/>
                <a:lumOff val="0"/>
                <a:alphaOff val="0"/>
              </a:schemeClr>
            </a:lnRef>
            <a:fillRef idx="1">
              <a:schemeClr val="accent3">
                <a:hueOff val="13079751"/>
                <a:satOff val="-25001"/>
                <a:lumOff val="-6665"/>
                <a:alphaOff val="0"/>
              </a:schemeClr>
            </a:fillRef>
            <a:effectRef idx="0">
              <a:schemeClr val="accent3">
                <a:hueOff val="13079751"/>
                <a:satOff val="-25001"/>
                <a:lumOff val="-6665"/>
                <a:alphaOff val="0"/>
              </a:schemeClr>
            </a:effectRef>
            <a:fontRef idx="minor">
              <a:schemeClr val="lt1"/>
            </a:fontRef>
          </p:style>
          <p:txBody>
            <a:bodyPr spcFirstLastPara="0" vert="horz" wrap="square" lIns="274320" tIns="85344" rIns="182880" bIns="509951" numCol="1" spcCol="1270" anchor="ctr"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a:ea typeface="+mn-ea"/>
                  <a:cs typeface="+mn-cs"/>
                </a:rPr>
                <a:t>Revenue Generating</a:t>
              </a:r>
            </a:p>
          </p:txBody>
        </p:sp>
        <p:sp>
          <p:nvSpPr>
            <p:cNvPr id="14" name="Circular Arrow 13"/>
            <p:cNvSpPr/>
            <p:nvPr/>
          </p:nvSpPr>
          <p:spPr>
            <a:xfrm>
              <a:off x="4321734" y="2820495"/>
              <a:ext cx="500531" cy="435244"/>
            </a:xfrm>
            <a:prstGeom prst="circularArrow">
              <a:avLst/>
            </a:pr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321734" y="2987897"/>
              <a:ext cx="500531" cy="435244"/>
            </a:xfrm>
            <a:prstGeom prst="circularArrow">
              <a:avLst/>
            </a:pr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43693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CA6E3D-64C4-49EE-A564-F0BEBDA33E7B}"/>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
        <p:nvSpPr>
          <p:cNvPr id="13" name="Title 12">
            <a:extLst>
              <a:ext uri="{FF2B5EF4-FFF2-40B4-BE49-F238E27FC236}">
                <a16:creationId xmlns:a16="http://schemas.microsoft.com/office/drawing/2014/main" id="{924F7665-AEAB-4D43-9944-7540E6A8169A}"/>
              </a:ext>
            </a:extLst>
          </p:cNvPr>
          <p:cNvSpPr>
            <a:spLocks noGrp="1"/>
          </p:cNvSpPr>
          <p:nvPr>
            <p:ph type="title"/>
          </p:nvPr>
        </p:nvSpPr>
        <p:spPr/>
        <p:txBody>
          <a:bodyPr/>
          <a:lstStyle/>
          <a:p>
            <a:r>
              <a:rPr lang="en-US" dirty="0"/>
              <a:t>USPTO financing model </a:t>
            </a:r>
            <a:r>
              <a:rPr lang="en-US" sz="2200" b="0" i="1" dirty="0"/>
              <a:t>(cont.)</a:t>
            </a:r>
            <a:endParaRPr lang="en-US" sz="2200" dirty="0"/>
          </a:p>
        </p:txBody>
      </p:sp>
      <p:grpSp>
        <p:nvGrpSpPr>
          <p:cNvPr id="2" name="Group 1" descr="The USPTO must balance aggregate revenue to meet aggregate costs. Revenue includes fees for applications, issued patents, maintenance fees, and other fees. Aggregate cots, also known as budgetary requirements, are based on examination capacity, production goals, strategic improvements and capital investments, and funding for the operating reserve.">
            <a:extLst>
              <a:ext uri="{FF2B5EF4-FFF2-40B4-BE49-F238E27FC236}">
                <a16:creationId xmlns:a16="http://schemas.microsoft.com/office/drawing/2014/main" id="{E94D65FC-056B-4937-A6DC-06186626F6D5}"/>
              </a:ext>
            </a:extLst>
          </p:cNvPr>
          <p:cNvGrpSpPr/>
          <p:nvPr/>
        </p:nvGrpSpPr>
        <p:grpSpPr>
          <a:xfrm>
            <a:off x="-19871" y="1340743"/>
            <a:ext cx="6096000" cy="4064000"/>
            <a:chOff x="257713" y="1340743"/>
            <a:chExt cx="6096000" cy="4064000"/>
          </a:xfrm>
        </p:grpSpPr>
        <p:graphicFrame>
          <p:nvGraphicFramePr>
            <p:cNvPr id="5" name="Diagram 4">
              <a:extLst>
                <a:ext uri="{FF2B5EF4-FFF2-40B4-BE49-F238E27FC236}">
                  <a16:creationId xmlns:a16="http://schemas.microsoft.com/office/drawing/2014/main" id="{0DD98246-B813-4F7B-9448-077491B82E27}"/>
                </a:ext>
              </a:extLst>
            </p:cNvPr>
            <p:cNvGraphicFramePr/>
            <p:nvPr>
              <p:extLst>
                <p:ext uri="{D42A27DB-BD31-4B8C-83A1-F6EECF244321}">
                  <p14:modId xmlns:p14="http://schemas.microsoft.com/office/powerpoint/2010/main" val="3136469735"/>
                </p:ext>
              </p:extLst>
            </p:nvPr>
          </p:nvGraphicFramePr>
          <p:xfrm>
            <a:off x="257713" y="134074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9F15918-72E0-4610-8E79-7224B69481DC}"/>
                </a:ext>
              </a:extLst>
            </p:cNvPr>
            <p:cNvSpPr txBox="1"/>
            <p:nvPr/>
          </p:nvSpPr>
          <p:spPr>
            <a:xfrm>
              <a:off x="1322612" y="4499747"/>
              <a:ext cx="4054384" cy="307777"/>
            </a:xfrm>
            <a:prstGeom prst="rect">
              <a:avLst/>
            </a:prstGeom>
            <a:noFill/>
          </p:spPr>
          <p:txBody>
            <a:bodyPr wrap="square" rtlCol="0">
              <a:spAutoFit/>
            </a:bodyPr>
            <a:lstStyle/>
            <a:p>
              <a:pPr algn="ctr"/>
              <a:r>
                <a:rPr lang="en-US" sz="1400" b="1" dirty="0">
                  <a:solidFill>
                    <a:srgbClr val="002060"/>
                  </a:solidFill>
                </a:rPr>
                <a:t>Aggregate Cost </a:t>
              </a:r>
              <a:r>
                <a:rPr lang="en-US" sz="1400" b="1" dirty="0"/>
                <a:t>=</a:t>
              </a:r>
              <a:r>
                <a:rPr lang="en-US" sz="1400" b="1" dirty="0">
                  <a:solidFill>
                    <a:srgbClr val="096345"/>
                  </a:solidFill>
                </a:rPr>
                <a:t> </a:t>
              </a:r>
              <a:r>
                <a:rPr lang="en-US" sz="1400" b="1" dirty="0">
                  <a:solidFill>
                    <a:srgbClr val="086D7A"/>
                  </a:solidFill>
                </a:rPr>
                <a:t>Aggregate Revenue</a:t>
              </a:r>
            </a:p>
          </p:txBody>
        </p:sp>
      </p:grpSp>
      <p:sp>
        <p:nvSpPr>
          <p:cNvPr id="8" name="Rectangle 7">
            <a:extLst>
              <a:ext uri="{FF2B5EF4-FFF2-40B4-BE49-F238E27FC236}">
                <a16:creationId xmlns:a16="http://schemas.microsoft.com/office/drawing/2014/main" id="{35EA37D3-D437-4165-9446-903AA457352D}"/>
              </a:ext>
            </a:extLst>
          </p:cNvPr>
          <p:cNvSpPr/>
          <p:nvPr/>
        </p:nvSpPr>
        <p:spPr>
          <a:xfrm>
            <a:off x="5295356" y="1308087"/>
            <a:ext cx="3113861" cy="3616375"/>
          </a:xfrm>
          <a:prstGeom prst="rect">
            <a:avLst/>
          </a:prstGeom>
        </p:spPr>
        <p:txBody>
          <a:bodyPr wrap="square" lIns="0" tIns="0" rIns="0" bIns="0">
            <a:spAutoFit/>
          </a:bodyPr>
          <a:lstStyle/>
          <a:p>
            <a:pPr marL="342900" lvl="2" indent="-342900">
              <a:spcBef>
                <a:spcPts val="900"/>
              </a:spcBef>
              <a:spcAft>
                <a:spcPts val="600"/>
              </a:spcAft>
              <a:buFont typeface="Arial"/>
              <a:buChar char="•"/>
            </a:pPr>
            <a:r>
              <a:rPr lang="en-US" sz="1500" dirty="0">
                <a:latin typeface="Segoe UI" panose="020B0502040204020203" pitchFamily="34" charset="0"/>
                <a:cs typeface="Segoe UI" panose="020B0502040204020203" pitchFamily="34" charset="0"/>
              </a:rPr>
              <a:t>Demand, production, capacity, and the overall financial outlook are monitored throughout the year and reevaluated annually. </a:t>
            </a:r>
          </a:p>
          <a:p>
            <a:pPr marL="342900" lvl="2" indent="-342900">
              <a:spcBef>
                <a:spcPts val="900"/>
              </a:spcBef>
              <a:spcAft>
                <a:spcPts val="600"/>
              </a:spcAft>
              <a:buFont typeface="Arial"/>
              <a:buChar char="•"/>
            </a:pPr>
            <a:r>
              <a:rPr lang="en-US" sz="1500" dirty="0">
                <a:latin typeface="Segoe UI" panose="020B0502040204020203" pitchFamily="34" charset="0"/>
                <a:cs typeface="Segoe UI" panose="020B0502040204020203" pitchFamily="34" charset="0"/>
              </a:rPr>
              <a:t>Aggregate cost and aggregate revenue are recalibrated through the budget and biennial review processes when actual results differ from forecasts.</a:t>
            </a:r>
          </a:p>
          <a:p>
            <a:pPr marL="342900" lvl="2" indent="-342900">
              <a:spcBef>
                <a:spcPts val="900"/>
              </a:spcBef>
              <a:spcAft>
                <a:spcPts val="600"/>
              </a:spcAft>
              <a:buFont typeface="Arial"/>
              <a:buChar char="•"/>
            </a:pPr>
            <a:r>
              <a:rPr lang="en-US" sz="1500" dirty="0">
                <a:latin typeface="Segoe UI" panose="020B0502040204020203" pitchFamily="34" charset="0"/>
                <a:cs typeface="Segoe UI" panose="020B0502040204020203" pitchFamily="34" charset="0"/>
              </a:rPr>
              <a:t>See section B for more information on the biennial fee review and sections E and F for more information on aggregate cost (budget) and revenue.</a:t>
            </a:r>
          </a:p>
        </p:txBody>
      </p:sp>
    </p:spTree>
    <p:extLst>
      <p:ext uri="{BB962C8B-B14F-4D97-AF65-F5344CB8AC3E}">
        <p14:creationId xmlns:p14="http://schemas.microsoft.com/office/powerpoint/2010/main" val="103572363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Brand master navy revised 9-2022</Template>
  <TotalTime>0</TotalTime>
  <Words>8470</Words>
  <Application>Microsoft Office PowerPoint</Application>
  <PresentationFormat>On-screen Show (16:10)</PresentationFormat>
  <Paragraphs>615</Paragraphs>
  <Slides>60</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60</vt:i4>
      </vt:variant>
    </vt:vector>
  </HeadingPairs>
  <TitlesOfParts>
    <vt:vector size="76" baseType="lpstr">
      <vt:lpstr>宋体</vt:lpstr>
      <vt:lpstr>Aharoni</vt:lpstr>
      <vt:lpstr>Arial</vt:lpstr>
      <vt:lpstr>Calibri</vt:lpstr>
      <vt:lpstr>Century Gothic</vt:lpstr>
      <vt:lpstr>Corbel</vt:lpstr>
      <vt:lpstr>Courier New</vt:lpstr>
      <vt:lpstr>Segoe UI</vt:lpstr>
      <vt:lpstr>Segoe UI Light</vt:lpstr>
      <vt:lpstr>Segoe UI Semibold</vt:lpstr>
      <vt:lpstr>Segoe UI Semilight</vt:lpstr>
      <vt:lpstr>Times New Roman</vt:lpstr>
      <vt:lpstr>Wingdings</vt:lpstr>
      <vt:lpstr>Wingdings 2</vt:lpstr>
      <vt:lpstr>Brand master navy</vt:lpstr>
      <vt:lpstr>Brand master navy no logo</vt:lpstr>
      <vt:lpstr>PowerPoint Presentation</vt:lpstr>
      <vt:lpstr>Patent Fee Proposal Background Information</vt:lpstr>
      <vt:lpstr>Introduction</vt:lpstr>
      <vt:lpstr>Table of contents</vt:lpstr>
      <vt:lpstr>Section A–USPTO financing model   </vt:lpstr>
      <vt:lpstr>USPTO financing model</vt:lpstr>
      <vt:lpstr>USPTO financing model (cont.)</vt:lpstr>
      <vt:lpstr>USPTO financing model (cont.)</vt:lpstr>
      <vt:lpstr>USPTO financing model (cont.)</vt:lpstr>
      <vt:lpstr>Section B–fee setting  methodology and analysis</vt:lpstr>
      <vt:lpstr>Authority and requirements  for fee setting </vt:lpstr>
      <vt:lpstr>Authority and requirements  for fee setting (cont.)</vt:lpstr>
      <vt:lpstr>Fee setting process</vt:lpstr>
      <vt:lpstr>Fee setting process (cont.)</vt:lpstr>
      <vt:lpstr>Biennial fee review</vt:lpstr>
      <vt:lpstr>Fee structure philosophy</vt:lpstr>
      <vt:lpstr>Fee setting components</vt:lpstr>
      <vt:lpstr>Fee setting methodology</vt:lpstr>
      <vt:lpstr>Basic patent process and  relative fee payments*</vt:lpstr>
      <vt:lpstr>Cost recovery throughout the basic utility patent lifecycle</vt:lpstr>
      <vt:lpstr>Section C–Activity-based information (ABI) costing methodology </vt:lpstr>
      <vt:lpstr>ABI costing program</vt:lpstr>
      <vt:lpstr>ABI costing program (cont.)</vt:lpstr>
      <vt:lpstr>ABI costing program (cont.)</vt:lpstr>
      <vt:lpstr>ABI costing program (cont.)</vt:lpstr>
      <vt:lpstr>USPTO ABI costing program example Basic filing fee – Utility (fee codes 1011/2011/3011) </vt:lpstr>
      <vt:lpstr>Section D–Background  on patent fees</vt:lpstr>
      <vt:lpstr>Composition of the patent fee schedule 16% of fee codes comprise 81% of the revenue</vt:lpstr>
      <vt:lpstr>FY 2022 patent fee collections by type Total patent fee collections $3,630 Million </vt:lpstr>
      <vt:lpstr>Patent filing, search, and exam fees</vt:lpstr>
      <vt:lpstr>Patent filings by type Incoming demand (patent filings) drives current and future year fee collections  </vt:lpstr>
      <vt:lpstr>Patent post allowance fees</vt:lpstr>
      <vt:lpstr>Patent maintenance fees</vt:lpstr>
      <vt:lpstr>Patent fee collection trends</vt:lpstr>
      <vt:lpstr>Section E–Aggregate cost information</vt:lpstr>
      <vt:lpstr>Aggregate cost calculation methodology</vt:lpstr>
      <vt:lpstr>Aggregate cost calculation  methodology (cont.)</vt:lpstr>
      <vt:lpstr>Breakdown of aggregate costs</vt:lpstr>
      <vt:lpstr>Section F–Aggregate  revenue information</vt:lpstr>
      <vt:lpstr>Fee collections  forecasting components</vt:lpstr>
      <vt:lpstr>Arriving at fee collection projections</vt:lpstr>
      <vt:lpstr>Proposed fee structure changes</vt:lpstr>
      <vt:lpstr>Proposed fee structure  Projected trends of aggregate patent fee revenue</vt:lpstr>
      <vt:lpstr>Proposed fee structure Projected trends of aggregate patent trial and appeal revenue</vt:lpstr>
      <vt:lpstr>Section G–Rationale  for fee changes</vt:lpstr>
      <vt:lpstr>Rationale for fee changes</vt:lpstr>
      <vt:lpstr>Upcoming 2022-2026 Strategic Plan</vt:lpstr>
      <vt:lpstr>2022-2026 Strategic Plan goals</vt:lpstr>
      <vt:lpstr>2022-2026 Strategic Plan goals (cont.)</vt:lpstr>
      <vt:lpstr>Section H–Small and  micro entity fees</vt:lpstr>
      <vt:lpstr>Small and micro entity fees</vt:lpstr>
      <vt:lpstr>Small and micro entity fees (cont.)</vt:lpstr>
      <vt:lpstr>Section I–Elasticity assumptions</vt:lpstr>
      <vt:lpstr>Elasticity</vt:lpstr>
      <vt:lpstr>Section J–Operating reserve</vt:lpstr>
      <vt:lpstr>Operating reserve Definition and purpose</vt:lpstr>
      <vt:lpstr>Operating reserve Manage within optimal and minimal acceptable balances</vt:lpstr>
      <vt:lpstr>Operating reserve  Assessment</vt:lpstr>
      <vt:lpstr>Operating reserve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Fee Proposal Background Information</dc:title>
  <dc:subject>PPAC Public Hearing, May 18, 2023</dc:subject>
  <dc:creator>USPTO</dc:creator>
  <dc:description/>
  <cp:lastModifiedBy/>
  <cp:revision>1</cp:revision>
  <dcterms:created xsi:type="dcterms:W3CDTF">2023-04-19T14:13:07Z</dcterms:created>
  <dcterms:modified xsi:type="dcterms:W3CDTF">2023-04-19T14:13:54Z</dcterms:modified>
</cp:coreProperties>
</file>