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1"/>
    <p:sldMasterId id="2147483673" r:id="rId2"/>
  </p:sldMasterIdLst>
  <p:notesMasterIdLst>
    <p:notesMasterId r:id="rId47"/>
  </p:notesMasterIdLst>
  <p:sldIdLst>
    <p:sldId id="257" r:id="rId3"/>
    <p:sldId id="256" r:id="rId4"/>
    <p:sldId id="721" r:id="rId5"/>
    <p:sldId id="722" r:id="rId6"/>
    <p:sldId id="261" r:id="rId7"/>
    <p:sldId id="719" r:id="rId8"/>
    <p:sldId id="726" r:id="rId9"/>
    <p:sldId id="723" r:id="rId10"/>
    <p:sldId id="1069" r:id="rId11"/>
    <p:sldId id="1062" r:id="rId12"/>
    <p:sldId id="1061" r:id="rId13"/>
    <p:sldId id="720" r:id="rId14"/>
    <p:sldId id="689" r:id="rId15"/>
    <p:sldId id="1067" r:id="rId16"/>
    <p:sldId id="642" r:id="rId17"/>
    <p:sldId id="700" r:id="rId18"/>
    <p:sldId id="1071" r:id="rId19"/>
    <p:sldId id="681" r:id="rId20"/>
    <p:sldId id="709" r:id="rId21"/>
    <p:sldId id="710" r:id="rId22"/>
    <p:sldId id="711" r:id="rId23"/>
    <p:sldId id="712" r:id="rId24"/>
    <p:sldId id="684" r:id="rId25"/>
    <p:sldId id="725" r:id="rId26"/>
    <p:sldId id="713" r:id="rId27"/>
    <p:sldId id="1068" r:id="rId28"/>
    <p:sldId id="685" r:id="rId29"/>
    <p:sldId id="717" r:id="rId30"/>
    <p:sldId id="718" r:id="rId31"/>
    <p:sldId id="658" r:id="rId32"/>
    <p:sldId id="694" r:id="rId33"/>
    <p:sldId id="696" r:id="rId34"/>
    <p:sldId id="691" r:id="rId35"/>
    <p:sldId id="695" r:id="rId36"/>
    <p:sldId id="663" r:id="rId37"/>
    <p:sldId id="426" r:id="rId38"/>
    <p:sldId id="664" r:id="rId39"/>
    <p:sldId id="466" r:id="rId40"/>
    <p:sldId id="708" r:id="rId41"/>
    <p:sldId id="283" r:id="rId42"/>
    <p:sldId id="288" r:id="rId43"/>
    <p:sldId id="724" r:id="rId44"/>
    <p:sldId id="1059" r:id="rId45"/>
    <p:sldId id="285" r:id="rId46"/>
  </p:sldIdLst>
  <p:sldSz cx="9144000" cy="5715000" type="screen16x1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Author" initials="A" lastIdx="0" clrIdx="6"/>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A6192E"/>
    <a:srgbClr val="007A33"/>
    <a:srgbClr val="7030A0"/>
    <a:srgbClr val="D9D9D6"/>
    <a:srgbClr val="00386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7" d="100"/>
          <a:sy n="97" d="100"/>
        </p:scale>
        <p:origin x="1042" y="77"/>
      </p:cViewPr>
      <p:guideLst>
        <p:guide orient="horz" pos="180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commentAuthors" Target="commentAuthors.xml"/><Relationship Id="rId8" Type="http://schemas.openxmlformats.org/officeDocument/2006/relationships/slide" Target="slides/slide6.xml"/><Relationship Id="rId51"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Current and final rule fees by entity type for design filing,</a:t>
            </a:r>
            <a:r>
              <a:rPr lang="en-US" baseline="0" dirty="0"/>
              <a:t> search, examination, and issue, compared to combined FY 2023 unit costs</a:t>
            </a:r>
            <a:endParaRPr lang="en-US"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Sheet1!$A$2</c:f>
              <c:strCache>
                <c:ptCount val="1"/>
                <c:pt idx="0">
                  <c:v>Filing</c:v>
                </c:pt>
              </c:strCache>
            </c:strRef>
          </c:tx>
          <c:spPr>
            <a:solidFill>
              <a:schemeClr val="accent1"/>
            </a:solidFill>
            <a:ln>
              <a:noFill/>
            </a:ln>
            <a:effectLst/>
          </c:spPr>
          <c:invertIfNegative val="0"/>
          <c:dLbls>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0-0DF6-4A35-89E4-B8FCA74CDA6B}"/>
                </c:ext>
              </c:extLst>
            </c:dLbl>
            <c:dLbl>
              <c:idx val="1"/>
              <c:layout>
                <c:manualLayout>
                  <c:x val="6.3113395547778756E-2"/>
                  <c:y val="-2.33799275038154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0DF6-4A35-89E4-B8FCA74CDA6B}"/>
                </c:ext>
              </c:extLst>
            </c:dLbl>
            <c:dLbl>
              <c:idx val="2"/>
              <c:layout>
                <c:manualLayout>
                  <c:x val="6.3122022941576691E-2"/>
                  <c:y val="-1.53047793147866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0DF6-4A35-89E4-B8FCA74CDA6B}"/>
                </c:ext>
              </c:extLst>
            </c:dLbl>
            <c:dLbl>
              <c:idx val="4"/>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3-0DF6-4A35-89E4-B8FCA74CDA6B}"/>
                </c:ext>
              </c:extLst>
            </c:dLbl>
            <c:dLbl>
              <c:idx val="5"/>
              <c:layout>
                <c:manualLayout>
                  <c:x val="6.48148148148147E-2"/>
                  <c:y val="-1.669994821701096E-2"/>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0DF6-4A35-89E4-B8FCA74CDA6B}"/>
                </c:ext>
              </c:extLst>
            </c:dLbl>
            <c:dLbl>
              <c:idx val="6"/>
              <c:layout>
                <c:manualLayout>
                  <c:x val="6.1591571886847475E-2"/>
                  <c:y val="-1.724933706465404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0DF6-4A35-89E4-B8FCA74CDA6B}"/>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Sheet1!$B$1:$H$1</c:f>
              <c:strCache>
                <c:ptCount val="7"/>
                <c:pt idx="0">
                  <c:v>Current - undiscounted</c:v>
                </c:pt>
                <c:pt idx="1">
                  <c:v>Current - small</c:v>
                </c:pt>
                <c:pt idx="2">
                  <c:v>Current - micro</c:v>
                </c:pt>
                <c:pt idx="4">
                  <c:v>Final rule - undiscounted</c:v>
                </c:pt>
                <c:pt idx="5">
                  <c:v>Final rule - small</c:v>
                </c:pt>
                <c:pt idx="6">
                  <c:v>Final rule - micro</c:v>
                </c:pt>
              </c:strCache>
            </c:strRef>
          </c:cat>
          <c:val>
            <c:numRef>
              <c:f>Sheet1!$B$2:$H$2</c:f>
              <c:numCache>
                <c:formatCode>"$"#,##0</c:formatCode>
                <c:ptCount val="7"/>
                <c:pt idx="0">
                  <c:v>220</c:v>
                </c:pt>
                <c:pt idx="1">
                  <c:v>88</c:v>
                </c:pt>
                <c:pt idx="2">
                  <c:v>44</c:v>
                </c:pt>
                <c:pt idx="4">
                  <c:v>300</c:v>
                </c:pt>
                <c:pt idx="5">
                  <c:v>120</c:v>
                </c:pt>
                <c:pt idx="6">
                  <c:v>60</c:v>
                </c:pt>
              </c:numCache>
            </c:numRef>
          </c:val>
          <c:extLst>
            <c:ext xmlns:c16="http://schemas.microsoft.com/office/drawing/2014/chart" uri="{C3380CC4-5D6E-409C-BE32-E72D297353CC}">
              <c16:uniqueId val="{00000006-0DF6-4A35-89E4-B8FCA74CDA6B}"/>
            </c:ext>
          </c:extLst>
        </c:ser>
        <c:ser>
          <c:idx val="1"/>
          <c:order val="1"/>
          <c:tx>
            <c:strRef>
              <c:f>Sheet1!$A$3</c:f>
              <c:strCache>
                <c:ptCount val="1"/>
                <c:pt idx="0">
                  <c:v>Search</c:v>
                </c:pt>
              </c:strCache>
            </c:strRef>
          </c:tx>
          <c:spPr>
            <a:solidFill>
              <a:srgbClr val="A6192E"/>
            </a:solidFill>
            <a:ln>
              <a:noFill/>
            </a:ln>
            <a:effectLst/>
          </c:spPr>
          <c:invertIfNegative val="0"/>
          <c:dLbls>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7-0DF6-4A35-89E4-B8FCA74CDA6B}"/>
                </c:ext>
              </c:extLst>
            </c:dLbl>
            <c:dLbl>
              <c:idx val="1"/>
              <c:layout>
                <c:manualLayout>
                  <c:x val="6.4660979877515248E-2"/>
                  <c:y val="-5.134694944544337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0DF6-4A35-89E4-B8FCA74CDA6B}"/>
                </c:ext>
              </c:extLst>
            </c:dLbl>
            <c:dLbl>
              <c:idx val="2"/>
              <c:layout>
                <c:manualLayout>
                  <c:x val="5.8492393311947062E-2"/>
                  <c:y val="-7.248566500114270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0DF6-4A35-89E4-B8FCA74CDA6B}"/>
                </c:ext>
              </c:extLst>
            </c:dLbl>
            <c:dLbl>
              <c:idx val="4"/>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A-0DF6-4A35-89E4-B8FCA74CDA6B}"/>
                </c:ext>
              </c:extLst>
            </c:dLbl>
            <c:dLbl>
              <c:idx val="5"/>
              <c:layout>
                <c:manualLayout>
                  <c:x val="6.3271604938271497E-2"/>
                  <c:y val="-4.0079875720826309E-2"/>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0DF6-4A35-89E4-B8FCA74CDA6B}"/>
                </c:ext>
              </c:extLst>
            </c:dLbl>
            <c:dLbl>
              <c:idx val="6"/>
              <c:layout>
                <c:manualLayout>
                  <c:x val="6.1587318946242718E-2"/>
                  <c:y val="-4.910573749732734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0DF6-4A35-89E4-B8FCA74CDA6B}"/>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Sheet1!$B$1:$H$1</c:f>
              <c:strCache>
                <c:ptCount val="7"/>
                <c:pt idx="0">
                  <c:v>Current - undiscounted</c:v>
                </c:pt>
                <c:pt idx="1">
                  <c:v>Current - small</c:v>
                </c:pt>
                <c:pt idx="2">
                  <c:v>Current - micro</c:v>
                </c:pt>
                <c:pt idx="4">
                  <c:v>Final rule - undiscounted</c:v>
                </c:pt>
                <c:pt idx="5">
                  <c:v>Final rule - small</c:v>
                </c:pt>
                <c:pt idx="6">
                  <c:v>Final rule - micro</c:v>
                </c:pt>
              </c:strCache>
            </c:strRef>
          </c:cat>
          <c:val>
            <c:numRef>
              <c:f>Sheet1!$B$3:$H$3</c:f>
              <c:numCache>
                <c:formatCode>"$"#,##0</c:formatCode>
                <c:ptCount val="7"/>
                <c:pt idx="0">
                  <c:v>160</c:v>
                </c:pt>
                <c:pt idx="1">
                  <c:v>54</c:v>
                </c:pt>
                <c:pt idx="2">
                  <c:v>32</c:v>
                </c:pt>
                <c:pt idx="4">
                  <c:v>300</c:v>
                </c:pt>
                <c:pt idx="5">
                  <c:v>120</c:v>
                </c:pt>
                <c:pt idx="6">
                  <c:v>60</c:v>
                </c:pt>
              </c:numCache>
            </c:numRef>
          </c:val>
          <c:extLst>
            <c:ext xmlns:c16="http://schemas.microsoft.com/office/drawing/2014/chart" uri="{C3380CC4-5D6E-409C-BE32-E72D297353CC}">
              <c16:uniqueId val="{0000000D-0DF6-4A35-89E4-B8FCA74CDA6B}"/>
            </c:ext>
          </c:extLst>
        </c:ser>
        <c:ser>
          <c:idx val="2"/>
          <c:order val="2"/>
          <c:tx>
            <c:strRef>
              <c:f>Sheet1!$A$4</c:f>
              <c:strCache>
                <c:ptCount val="1"/>
                <c:pt idx="0">
                  <c:v>Examination</c:v>
                </c:pt>
              </c:strCache>
            </c:strRef>
          </c:tx>
          <c:spPr>
            <a:solidFill>
              <a:srgbClr val="007A3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Sheet1!$B$1:$H$1</c:f>
              <c:strCache>
                <c:ptCount val="7"/>
                <c:pt idx="0">
                  <c:v>Current - undiscounted</c:v>
                </c:pt>
                <c:pt idx="1">
                  <c:v>Current - small</c:v>
                </c:pt>
                <c:pt idx="2">
                  <c:v>Current - micro</c:v>
                </c:pt>
                <c:pt idx="4">
                  <c:v>Final rule - undiscounted</c:v>
                </c:pt>
                <c:pt idx="5">
                  <c:v>Final rule - small</c:v>
                </c:pt>
                <c:pt idx="6">
                  <c:v>Final rule - micro</c:v>
                </c:pt>
              </c:strCache>
            </c:strRef>
          </c:cat>
          <c:val>
            <c:numRef>
              <c:f>Sheet1!$B$4:$H$4</c:f>
              <c:numCache>
                <c:formatCode>"$"#,##0</c:formatCode>
                <c:ptCount val="7"/>
                <c:pt idx="0">
                  <c:v>640</c:v>
                </c:pt>
                <c:pt idx="1">
                  <c:v>256</c:v>
                </c:pt>
                <c:pt idx="2">
                  <c:v>128</c:v>
                </c:pt>
                <c:pt idx="4">
                  <c:v>700</c:v>
                </c:pt>
                <c:pt idx="5">
                  <c:v>280</c:v>
                </c:pt>
                <c:pt idx="6">
                  <c:v>140</c:v>
                </c:pt>
              </c:numCache>
            </c:numRef>
          </c:val>
          <c:extLst>
            <c:ext xmlns:c16="http://schemas.microsoft.com/office/drawing/2014/chart" uri="{C3380CC4-5D6E-409C-BE32-E72D297353CC}">
              <c16:uniqueId val="{0000000E-0DF6-4A35-89E4-B8FCA74CDA6B}"/>
            </c:ext>
          </c:extLst>
        </c:ser>
        <c:ser>
          <c:idx val="3"/>
          <c:order val="3"/>
          <c:tx>
            <c:strRef>
              <c:f>Sheet1!$A$5</c:f>
              <c:strCache>
                <c:ptCount val="1"/>
                <c:pt idx="0">
                  <c:v>Issue</c:v>
                </c:pt>
              </c:strCache>
            </c:strRef>
          </c:tx>
          <c:spPr>
            <a:solidFill>
              <a:srgbClr val="7030A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Sheet1!$B$1:$H$1</c:f>
              <c:strCache>
                <c:ptCount val="7"/>
                <c:pt idx="0">
                  <c:v>Current - undiscounted</c:v>
                </c:pt>
                <c:pt idx="1">
                  <c:v>Current - small</c:v>
                </c:pt>
                <c:pt idx="2">
                  <c:v>Current - micro</c:v>
                </c:pt>
                <c:pt idx="4">
                  <c:v>Final rule - undiscounted</c:v>
                </c:pt>
                <c:pt idx="5">
                  <c:v>Final rule - small</c:v>
                </c:pt>
                <c:pt idx="6">
                  <c:v>Final rule - micro</c:v>
                </c:pt>
              </c:strCache>
            </c:strRef>
          </c:cat>
          <c:val>
            <c:numRef>
              <c:f>Sheet1!$B$5:$H$5</c:f>
              <c:numCache>
                <c:formatCode>"$"#,##0</c:formatCode>
                <c:ptCount val="7"/>
                <c:pt idx="0">
                  <c:v>740</c:v>
                </c:pt>
                <c:pt idx="1">
                  <c:v>296</c:v>
                </c:pt>
                <c:pt idx="2">
                  <c:v>148</c:v>
                </c:pt>
                <c:pt idx="4">
                  <c:v>1300</c:v>
                </c:pt>
                <c:pt idx="5">
                  <c:v>520</c:v>
                </c:pt>
                <c:pt idx="6">
                  <c:v>260</c:v>
                </c:pt>
              </c:numCache>
            </c:numRef>
          </c:val>
          <c:extLst>
            <c:ext xmlns:c16="http://schemas.microsoft.com/office/drawing/2014/chart" uri="{C3380CC4-5D6E-409C-BE32-E72D297353CC}">
              <c16:uniqueId val="{0000000F-0DF6-4A35-89E4-B8FCA74CDA6B}"/>
            </c:ext>
          </c:extLst>
        </c:ser>
        <c:dLbls>
          <c:showLegendKey val="0"/>
          <c:showVal val="0"/>
          <c:showCatName val="0"/>
          <c:showSerName val="0"/>
          <c:showPercent val="0"/>
          <c:showBubbleSize val="0"/>
        </c:dLbls>
        <c:gapWidth val="75"/>
        <c:overlap val="100"/>
        <c:axId val="1049142192"/>
        <c:axId val="1049144488"/>
      </c:barChart>
      <c:lineChart>
        <c:grouping val="standard"/>
        <c:varyColors val="0"/>
        <c:ser>
          <c:idx val="4"/>
          <c:order val="4"/>
          <c:tx>
            <c:strRef>
              <c:f>Sheet1!$A$6</c:f>
              <c:strCache>
                <c:ptCount val="1"/>
                <c:pt idx="0">
                  <c:v>FY 2023 unit cost, filing through issue</c:v>
                </c:pt>
              </c:strCache>
            </c:strRef>
          </c:tx>
          <c:spPr>
            <a:ln w="28575" cap="rnd">
              <a:solidFill>
                <a:schemeClr val="tx1"/>
              </a:solidFill>
              <a:prstDash val="dash"/>
              <a:round/>
            </a:ln>
            <a:effectLst/>
          </c:spPr>
          <c:marker>
            <c:symbol val="none"/>
          </c:marker>
          <c:dLbls>
            <c:dLbl>
              <c:idx val="0"/>
              <c:delete val="1"/>
              <c:extLst>
                <c:ext xmlns:c15="http://schemas.microsoft.com/office/drawing/2012/chart" uri="{CE6537A1-D6FC-4f65-9D91-7224C49458BB}"/>
                <c:ext xmlns:c16="http://schemas.microsoft.com/office/drawing/2014/chart" uri="{C3380CC4-5D6E-409C-BE32-E72D297353CC}">
                  <c16:uniqueId val="{00000010-0DF6-4A35-89E4-B8FCA74CDA6B}"/>
                </c:ext>
              </c:extLst>
            </c:dLbl>
            <c:dLbl>
              <c:idx val="1"/>
              <c:delete val="1"/>
              <c:extLst>
                <c:ext xmlns:c15="http://schemas.microsoft.com/office/drawing/2012/chart" uri="{CE6537A1-D6FC-4f65-9D91-7224C49458BB}"/>
                <c:ext xmlns:c16="http://schemas.microsoft.com/office/drawing/2014/chart" uri="{C3380CC4-5D6E-409C-BE32-E72D297353CC}">
                  <c16:uniqueId val="{00000011-0DF6-4A35-89E4-B8FCA74CDA6B}"/>
                </c:ext>
              </c:extLst>
            </c:dLbl>
            <c:dLbl>
              <c:idx val="2"/>
              <c:delete val="1"/>
              <c:extLst>
                <c:ext xmlns:c15="http://schemas.microsoft.com/office/drawing/2012/chart" uri="{CE6537A1-D6FC-4f65-9D91-7224C49458BB}"/>
                <c:ext xmlns:c16="http://schemas.microsoft.com/office/drawing/2014/chart" uri="{C3380CC4-5D6E-409C-BE32-E72D297353CC}">
                  <c16:uniqueId val="{00000012-0DF6-4A35-89E4-B8FCA74CDA6B}"/>
                </c:ext>
              </c:extLst>
            </c:dLbl>
            <c:dLbl>
              <c:idx val="3"/>
              <c:layout>
                <c:manualLayout>
                  <c:x val="-2.7700831024930747E-2"/>
                  <c:y val="-2.642356982428330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0DF6-4A35-89E4-B8FCA74CDA6B}"/>
                </c:ext>
              </c:extLst>
            </c:dLbl>
            <c:dLbl>
              <c:idx val="4"/>
              <c:delete val="1"/>
              <c:extLst>
                <c:ext xmlns:c15="http://schemas.microsoft.com/office/drawing/2012/chart" uri="{CE6537A1-D6FC-4f65-9D91-7224C49458BB}"/>
                <c:ext xmlns:c16="http://schemas.microsoft.com/office/drawing/2014/chart" uri="{C3380CC4-5D6E-409C-BE32-E72D297353CC}">
                  <c16:uniqueId val="{00000014-0DF6-4A35-89E4-B8FCA74CDA6B}"/>
                </c:ext>
              </c:extLst>
            </c:dLbl>
            <c:dLbl>
              <c:idx val="5"/>
              <c:delete val="1"/>
              <c:extLst>
                <c:ext xmlns:c15="http://schemas.microsoft.com/office/drawing/2012/chart" uri="{CE6537A1-D6FC-4f65-9D91-7224C49458BB}"/>
                <c:ext xmlns:c16="http://schemas.microsoft.com/office/drawing/2014/chart" uri="{C3380CC4-5D6E-409C-BE32-E72D297353CC}">
                  <c16:uniqueId val="{00000015-0DF6-4A35-89E4-B8FCA74CDA6B}"/>
                </c:ext>
              </c:extLst>
            </c:dLbl>
            <c:dLbl>
              <c:idx val="6"/>
              <c:delete val="1"/>
              <c:extLst>
                <c:ext xmlns:c15="http://schemas.microsoft.com/office/drawing/2012/chart" uri="{CE6537A1-D6FC-4f65-9D91-7224C49458BB}"/>
                <c:ext xmlns:c16="http://schemas.microsoft.com/office/drawing/2014/chart" uri="{C3380CC4-5D6E-409C-BE32-E72D297353CC}">
                  <c16:uniqueId val="{00000016-0DF6-4A35-89E4-B8FCA74CDA6B}"/>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Sheet1!$B$1:$H$1</c:f>
              <c:strCache>
                <c:ptCount val="7"/>
                <c:pt idx="0">
                  <c:v>Current - undiscounted</c:v>
                </c:pt>
                <c:pt idx="1">
                  <c:v>Current - small</c:v>
                </c:pt>
                <c:pt idx="2">
                  <c:v>Current - micro</c:v>
                </c:pt>
                <c:pt idx="4">
                  <c:v>Final rule - undiscounted</c:v>
                </c:pt>
                <c:pt idx="5">
                  <c:v>Final rule - small</c:v>
                </c:pt>
                <c:pt idx="6">
                  <c:v>Final rule - micro</c:v>
                </c:pt>
              </c:strCache>
            </c:strRef>
          </c:cat>
          <c:val>
            <c:numRef>
              <c:f>Sheet1!$B$6:$H$6</c:f>
              <c:numCache>
                <c:formatCode>"$"#,##0</c:formatCode>
                <c:ptCount val="7"/>
                <c:pt idx="0">
                  <c:v>2252</c:v>
                </c:pt>
                <c:pt idx="1">
                  <c:v>2252</c:v>
                </c:pt>
                <c:pt idx="2">
                  <c:v>2252</c:v>
                </c:pt>
                <c:pt idx="3">
                  <c:v>2252</c:v>
                </c:pt>
                <c:pt idx="4">
                  <c:v>2252</c:v>
                </c:pt>
                <c:pt idx="5">
                  <c:v>2252</c:v>
                </c:pt>
                <c:pt idx="6">
                  <c:v>2252</c:v>
                </c:pt>
              </c:numCache>
            </c:numRef>
          </c:val>
          <c:smooth val="0"/>
          <c:extLst>
            <c:ext xmlns:c16="http://schemas.microsoft.com/office/drawing/2014/chart" uri="{C3380CC4-5D6E-409C-BE32-E72D297353CC}">
              <c16:uniqueId val="{00000017-0DF6-4A35-89E4-B8FCA74CDA6B}"/>
            </c:ext>
          </c:extLst>
        </c:ser>
        <c:dLbls>
          <c:showLegendKey val="0"/>
          <c:showVal val="0"/>
          <c:showCatName val="0"/>
          <c:showSerName val="0"/>
          <c:showPercent val="0"/>
          <c:showBubbleSize val="0"/>
        </c:dLbls>
        <c:marker val="1"/>
        <c:smooth val="0"/>
        <c:axId val="1049142192"/>
        <c:axId val="1049144488"/>
      </c:lineChart>
      <c:catAx>
        <c:axId val="10491421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049144488"/>
        <c:crosses val="autoZero"/>
        <c:auto val="1"/>
        <c:lblAlgn val="ctr"/>
        <c:lblOffset val="100"/>
        <c:noMultiLvlLbl val="0"/>
      </c:catAx>
      <c:valAx>
        <c:axId val="1049144488"/>
        <c:scaling>
          <c:orientation val="minMax"/>
        </c:scaling>
        <c:delete val="0"/>
        <c:axPos val="l"/>
        <c:majorGridlines>
          <c:spPr>
            <a:ln w="9525" cap="flat" cmpd="sng" algn="ctr">
              <a:solidFill>
                <a:schemeClr val="tx1">
                  <a:lumMod val="15000"/>
                  <a:lumOff val="85000"/>
                </a:schemeClr>
              </a:solidFill>
              <a:round/>
            </a:ln>
            <a:effectLst/>
          </c:spPr>
        </c:majorGridlines>
        <c:numFmt formatCode="&quot;$&quot;#,##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04914219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a:defRPr sz="1400" b="0" i="0" u="none" strike="noStrike" kern="1200" spc="0" baseline="0">
                <a:solidFill>
                  <a:schemeClr val="tx1">
                    <a:lumMod val="65000"/>
                    <a:lumOff val="35000"/>
                  </a:schemeClr>
                </a:solidFill>
                <a:latin typeface="+mn-lt"/>
                <a:ea typeface="+mn-ea"/>
                <a:cs typeface="+mn-cs"/>
              </a:defRPr>
            </a:pPr>
            <a:r>
              <a:rPr lang="en-US" sz="1400" dirty="0">
                <a:solidFill>
                  <a:schemeClr val="tx1"/>
                </a:solidFill>
                <a:latin typeface="+mn-lt"/>
              </a:rPr>
              <a:t>Current and final rule </a:t>
            </a:r>
            <a:r>
              <a:rPr lang="en-US" sz="1400" b="0" i="0" u="none" strike="noStrike" baseline="0" dirty="0">
                <a:solidFill>
                  <a:schemeClr val="tx1"/>
                </a:solidFill>
                <a:effectLst/>
              </a:rPr>
              <a:t>undiscounted </a:t>
            </a:r>
            <a:r>
              <a:rPr lang="en-US" sz="1400" dirty="0">
                <a:solidFill>
                  <a:schemeClr val="tx1"/>
                </a:solidFill>
                <a:latin typeface="+mn-lt"/>
              </a:rPr>
              <a:t>maintenance fees</a:t>
            </a:r>
          </a:p>
        </c:rich>
      </c:tx>
      <c:layout>
        <c:manualLayout>
          <c:xMode val="edge"/>
          <c:yMode val="edge"/>
          <c:x val="0.22753961310391757"/>
          <c:y val="1.626121048400132E-2"/>
        </c:manualLayout>
      </c:layout>
      <c:overlay val="0"/>
      <c:spPr>
        <a:noFill/>
        <a:ln>
          <a:noFill/>
        </a:ln>
        <a:effectLst/>
      </c:spPr>
      <c:txPr>
        <a:bodyPr rot="0" spcFirstLastPara="1" vertOverflow="ellipsis" vert="horz" wrap="square" anchor="ctr" anchorCtr="1"/>
        <a:lstStyle/>
        <a:p>
          <a:pPr algn="ct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8836919311107866"/>
          <c:y val="0.13193409180070617"/>
          <c:w val="0.61566320885654346"/>
          <c:h val="0.76628784485501489"/>
        </c:manualLayout>
      </c:layout>
      <c:barChart>
        <c:barDir val="col"/>
        <c:grouping val="stacked"/>
        <c:varyColors val="0"/>
        <c:ser>
          <c:idx val="0"/>
          <c:order val="0"/>
          <c:tx>
            <c:strRef>
              <c:f>Maint!$A$2</c:f>
              <c:strCache>
                <c:ptCount val="1"/>
                <c:pt idx="0">
                  <c:v>1st stage</c:v>
                </c:pt>
              </c:strCache>
            </c:strRef>
          </c:tx>
          <c:spPr>
            <a:solidFill>
              <a:srgbClr val="009CDE"/>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Maint!$B$1:$C$1</c:f>
              <c:strCache>
                <c:ptCount val="2"/>
                <c:pt idx="0">
                  <c:v>Current</c:v>
                </c:pt>
                <c:pt idx="1">
                  <c:v>Final rule</c:v>
                </c:pt>
              </c:strCache>
            </c:strRef>
          </c:cat>
          <c:val>
            <c:numRef>
              <c:f>Maint!$B$2:$C$2</c:f>
              <c:numCache>
                <c:formatCode>"$"#,##0</c:formatCode>
                <c:ptCount val="2"/>
                <c:pt idx="0">
                  <c:v>2000</c:v>
                </c:pt>
                <c:pt idx="1">
                  <c:v>2150</c:v>
                </c:pt>
              </c:numCache>
            </c:numRef>
          </c:val>
          <c:extLst>
            <c:ext xmlns:c16="http://schemas.microsoft.com/office/drawing/2014/chart" uri="{C3380CC4-5D6E-409C-BE32-E72D297353CC}">
              <c16:uniqueId val="{00000000-AE8E-40FD-9567-41D518E253BC}"/>
            </c:ext>
          </c:extLst>
        </c:ser>
        <c:ser>
          <c:idx val="1"/>
          <c:order val="1"/>
          <c:tx>
            <c:strRef>
              <c:f>Maint!$A$3</c:f>
              <c:strCache>
                <c:ptCount val="1"/>
                <c:pt idx="0">
                  <c:v>2nd stage</c:v>
                </c:pt>
              </c:strCache>
            </c:strRef>
          </c:tx>
          <c:spPr>
            <a:solidFill>
              <a:srgbClr val="A6192E"/>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Maint!$B$1:$C$1</c:f>
              <c:strCache>
                <c:ptCount val="2"/>
                <c:pt idx="0">
                  <c:v>Current</c:v>
                </c:pt>
                <c:pt idx="1">
                  <c:v>Final rule</c:v>
                </c:pt>
              </c:strCache>
            </c:strRef>
          </c:cat>
          <c:val>
            <c:numRef>
              <c:f>Maint!$B$3:$C$3</c:f>
              <c:numCache>
                <c:formatCode>"$"#,##0</c:formatCode>
                <c:ptCount val="2"/>
                <c:pt idx="0">
                  <c:v>3760</c:v>
                </c:pt>
                <c:pt idx="1">
                  <c:v>4040</c:v>
                </c:pt>
              </c:numCache>
            </c:numRef>
          </c:val>
          <c:extLst>
            <c:ext xmlns:c16="http://schemas.microsoft.com/office/drawing/2014/chart" uri="{C3380CC4-5D6E-409C-BE32-E72D297353CC}">
              <c16:uniqueId val="{00000001-AE8E-40FD-9567-41D518E253BC}"/>
            </c:ext>
          </c:extLst>
        </c:ser>
        <c:ser>
          <c:idx val="2"/>
          <c:order val="2"/>
          <c:tx>
            <c:strRef>
              <c:f>Maint!$A$4</c:f>
              <c:strCache>
                <c:ptCount val="1"/>
                <c:pt idx="0">
                  <c:v>3rd stage</c:v>
                </c:pt>
              </c:strCache>
            </c:strRef>
          </c:tx>
          <c:spPr>
            <a:solidFill>
              <a:srgbClr val="007A3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Maint!$B$1:$C$1</c:f>
              <c:strCache>
                <c:ptCount val="2"/>
                <c:pt idx="0">
                  <c:v>Current</c:v>
                </c:pt>
                <c:pt idx="1">
                  <c:v>Final rule</c:v>
                </c:pt>
              </c:strCache>
            </c:strRef>
          </c:cat>
          <c:val>
            <c:numRef>
              <c:f>Maint!$B$4:$C$4</c:f>
              <c:numCache>
                <c:formatCode>"$"#,##0</c:formatCode>
                <c:ptCount val="2"/>
                <c:pt idx="0">
                  <c:v>7700</c:v>
                </c:pt>
                <c:pt idx="1">
                  <c:v>8280</c:v>
                </c:pt>
              </c:numCache>
            </c:numRef>
          </c:val>
          <c:extLst>
            <c:ext xmlns:c16="http://schemas.microsoft.com/office/drawing/2014/chart" uri="{C3380CC4-5D6E-409C-BE32-E72D297353CC}">
              <c16:uniqueId val="{00000002-AE8E-40FD-9567-41D518E253BC}"/>
            </c:ext>
          </c:extLst>
        </c:ser>
        <c:dLbls>
          <c:dLblPos val="ctr"/>
          <c:showLegendKey val="0"/>
          <c:showVal val="1"/>
          <c:showCatName val="0"/>
          <c:showSerName val="0"/>
          <c:showPercent val="0"/>
          <c:showBubbleSize val="0"/>
        </c:dLbls>
        <c:gapWidth val="150"/>
        <c:overlap val="100"/>
        <c:axId val="799101040"/>
        <c:axId val="799108584"/>
      </c:barChart>
      <c:catAx>
        <c:axId val="7991010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799108584"/>
        <c:crosses val="autoZero"/>
        <c:auto val="1"/>
        <c:lblAlgn val="ctr"/>
        <c:lblOffset val="100"/>
        <c:noMultiLvlLbl val="0"/>
      </c:catAx>
      <c:valAx>
        <c:axId val="79910858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en-US" sz="1100" dirty="0">
                    <a:solidFill>
                      <a:schemeClr val="tx1"/>
                    </a:solidFill>
                  </a:rPr>
                  <a:t>Fee amount ($)</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title>
        <c:numFmt formatCode="&quot;$&quot;#,##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799101040"/>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solidFill>
                  <a:schemeClr val="tx1"/>
                </a:solidFill>
              </a:rPr>
              <a:t>Current and</a:t>
            </a:r>
            <a:r>
              <a:rPr lang="en-US" baseline="0" dirty="0">
                <a:solidFill>
                  <a:schemeClr val="tx1"/>
                </a:solidFill>
              </a:rPr>
              <a:t> </a:t>
            </a:r>
            <a:r>
              <a:rPr lang="en-US" strike="noStrike" baseline="0" dirty="0">
                <a:solidFill>
                  <a:schemeClr val="tx1"/>
                </a:solidFill>
              </a:rPr>
              <a:t>final rule </a:t>
            </a:r>
            <a:r>
              <a:rPr lang="en-US" sz="1400" b="0" i="0" u="none" strike="noStrike" baseline="0" dirty="0">
                <a:solidFill>
                  <a:schemeClr val="tx1"/>
                </a:solidFill>
                <a:effectLst/>
              </a:rPr>
              <a:t>undiscounted </a:t>
            </a:r>
            <a:r>
              <a:rPr lang="en-US" strike="noStrike" baseline="0" dirty="0">
                <a:solidFill>
                  <a:schemeClr val="tx1"/>
                </a:solidFill>
              </a:rPr>
              <a:t>fees </a:t>
            </a:r>
            <a:r>
              <a:rPr lang="en-US" baseline="0" dirty="0">
                <a:solidFill>
                  <a:schemeClr val="tx1"/>
                </a:solidFill>
              </a:rPr>
              <a:t>for u</a:t>
            </a:r>
            <a:r>
              <a:rPr lang="en-US" dirty="0">
                <a:solidFill>
                  <a:schemeClr val="tx1"/>
                </a:solidFill>
              </a:rPr>
              <a:t>tility filing, search,</a:t>
            </a:r>
            <a:r>
              <a:rPr lang="en-US" baseline="0" dirty="0">
                <a:solidFill>
                  <a:schemeClr val="tx1"/>
                </a:solidFill>
              </a:rPr>
              <a:t> and examination</a:t>
            </a:r>
            <a:endParaRPr lang="en-US" dirty="0">
              <a:solidFill>
                <a:schemeClr val="tx1"/>
              </a:solidFill>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9324317099251478"/>
          <c:y val="0.14296014883571551"/>
          <c:w val="0.60580295518615723"/>
          <c:h val="0.77337284889181412"/>
        </c:manualLayout>
      </c:layout>
      <c:barChart>
        <c:barDir val="col"/>
        <c:grouping val="stacked"/>
        <c:varyColors val="0"/>
        <c:ser>
          <c:idx val="0"/>
          <c:order val="0"/>
          <c:tx>
            <c:strRef>
              <c:f>'Front-end'!$A$2</c:f>
              <c:strCache>
                <c:ptCount val="1"/>
                <c:pt idx="0">
                  <c:v>Filing</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'Front-end'!$B$1:$C$1</c:f>
              <c:strCache>
                <c:ptCount val="2"/>
                <c:pt idx="0">
                  <c:v>Current</c:v>
                </c:pt>
                <c:pt idx="1">
                  <c:v>Final rule</c:v>
                </c:pt>
              </c:strCache>
            </c:strRef>
          </c:cat>
          <c:val>
            <c:numRef>
              <c:f>'Front-end'!$B$2:$C$2</c:f>
              <c:numCache>
                <c:formatCode>"$"#,##0</c:formatCode>
                <c:ptCount val="2"/>
                <c:pt idx="0">
                  <c:v>320</c:v>
                </c:pt>
                <c:pt idx="1">
                  <c:v>350</c:v>
                </c:pt>
              </c:numCache>
            </c:numRef>
          </c:val>
          <c:extLst>
            <c:ext xmlns:c16="http://schemas.microsoft.com/office/drawing/2014/chart" uri="{C3380CC4-5D6E-409C-BE32-E72D297353CC}">
              <c16:uniqueId val="{00000000-4BFE-401F-8F8C-191D7D23524B}"/>
            </c:ext>
          </c:extLst>
        </c:ser>
        <c:ser>
          <c:idx val="1"/>
          <c:order val="1"/>
          <c:tx>
            <c:strRef>
              <c:f>'Front-end'!$A$3</c:f>
              <c:strCache>
                <c:ptCount val="1"/>
                <c:pt idx="0">
                  <c:v>Search</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'Front-end'!$B$1:$C$1</c:f>
              <c:strCache>
                <c:ptCount val="2"/>
                <c:pt idx="0">
                  <c:v>Current</c:v>
                </c:pt>
                <c:pt idx="1">
                  <c:v>Final rule</c:v>
                </c:pt>
              </c:strCache>
            </c:strRef>
          </c:cat>
          <c:val>
            <c:numRef>
              <c:f>'Front-end'!$B$3:$C$3</c:f>
              <c:numCache>
                <c:formatCode>"$"#,##0</c:formatCode>
                <c:ptCount val="2"/>
                <c:pt idx="0">
                  <c:v>700</c:v>
                </c:pt>
                <c:pt idx="1">
                  <c:v>770</c:v>
                </c:pt>
              </c:numCache>
            </c:numRef>
          </c:val>
          <c:extLst>
            <c:ext xmlns:c16="http://schemas.microsoft.com/office/drawing/2014/chart" uri="{C3380CC4-5D6E-409C-BE32-E72D297353CC}">
              <c16:uniqueId val="{00000001-4BFE-401F-8F8C-191D7D23524B}"/>
            </c:ext>
          </c:extLst>
        </c:ser>
        <c:ser>
          <c:idx val="2"/>
          <c:order val="2"/>
          <c:tx>
            <c:strRef>
              <c:f>'Front-end'!$A$4</c:f>
              <c:strCache>
                <c:ptCount val="1"/>
                <c:pt idx="0">
                  <c:v>Exam</c:v>
                </c:pt>
              </c:strCache>
            </c:strRef>
          </c:tx>
          <c:spPr>
            <a:solidFill>
              <a:srgbClr val="007A3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'Front-end'!$B$1:$C$1</c:f>
              <c:strCache>
                <c:ptCount val="2"/>
                <c:pt idx="0">
                  <c:v>Current</c:v>
                </c:pt>
                <c:pt idx="1">
                  <c:v>Final rule</c:v>
                </c:pt>
              </c:strCache>
            </c:strRef>
          </c:cat>
          <c:val>
            <c:numRef>
              <c:f>'Front-end'!$B$4:$C$4</c:f>
              <c:numCache>
                <c:formatCode>"$"#,##0</c:formatCode>
                <c:ptCount val="2"/>
                <c:pt idx="0">
                  <c:v>800</c:v>
                </c:pt>
                <c:pt idx="1">
                  <c:v>880</c:v>
                </c:pt>
              </c:numCache>
            </c:numRef>
          </c:val>
          <c:extLst>
            <c:ext xmlns:c16="http://schemas.microsoft.com/office/drawing/2014/chart" uri="{C3380CC4-5D6E-409C-BE32-E72D297353CC}">
              <c16:uniqueId val="{00000002-4BFE-401F-8F8C-191D7D23524B}"/>
            </c:ext>
          </c:extLst>
        </c:ser>
        <c:dLbls>
          <c:dLblPos val="ctr"/>
          <c:showLegendKey val="0"/>
          <c:showVal val="1"/>
          <c:showCatName val="0"/>
          <c:showSerName val="0"/>
          <c:showPercent val="0"/>
          <c:showBubbleSize val="0"/>
        </c:dLbls>
        <c:gapWidth val="150"/>
        <c:overlap val="100"/>
        <c:axId val="797231448"/>
        <c:axId val="797229152"/>
      </c:barChart>
      <c:catAx>
        <c:axId val="7972314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797229152"/>
        <c:crosses val="autoZero"/>
        <c:auto val="1"/>
        <c:lblAlgn val="ctr"/>
        <c:lblOffset val="100"/>
        <c:noMultiLvlLbl val="0"/>
      </c:catAx>
      <c:valAx>
        <c:axId val="79722915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solidFill>
                    <a:latin typeface="+mn-lt"/>
                    <a:ea typeface="+mn-ea"/>
                    <a:cs typeface="+mn-cs"/>
                  </a:defRPr>
                </a:pPr>
                <a:r>
                  <a:rPr lang="en-US" sz="1100" dirty="0">
                    <a:solidFill>
                      <a:schemeClr val="tx1"/>
                    </a:solidFill>
                  </a:rPr>
                  <a:t>Fee amount ($)</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title>
        <c:numFmt formatCode="&quot;$&quot;#,##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797231448"/>
        <c:crosses val="autoZero"/>
        <c:crossBetween val="between"/>
      </c:valAx>
      <c:spPr>
        <a:noFill/>
        <a:ln>
          <a:noFill/>
        </a:ln>
        <a:effectLst/>
      </c:spPr>
    </c:plotArea>
    <c:legend>
      <c:legendPos val="r"/>
      <c:layout>
        <c:manualLayout>
          <c:xMode val="edge"/>
          <c:yMode val="edge"/>
          <c:x val="0.90552760766015361"/>
          <c:y val="0.45986464486179768"/>
          <c:w val="6.6694614562068627E-2"/>
          <c:h val="0.17962499484970107"/>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6A67B66-1F18-4260-9C11-08F755555DCC}" type="datetimeFigureOut">
              <a:rPr lang="en-US" smtClean="0"/>
              <a:t>11/18/2024</a:t>
            </a:fld>
            <a:endParaRPr lang="en-US" dirty="0"/>
          </a:p>
        </p:txBody>
      </p:sp>
      <p:sp>
        <p:nvSpPr>
          <p:cNvPr id="4" name="Slide Image Placeholder 3"/>
          <p:cNvSpPr>
            <a:spLocks noGrp="1" noRot="1" noChangeAspect="1"/>
          </p:cNvSpPr>
          <p:nvPr>
            <p:ph type="sldImg" idx="2"/>
          </p:nvPr>
        </p:nvSpPr>
        <p:spPr>
          <a:xfrm>
            <a:off x="960438" y="1143000"/>
            <a:ext cx="4937125"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8DD770-3BAD-4C5D-9407-B1EA127593EB}" type="slidenum">
              <a:rPr lang="en-US" smtClean="0"/>
              <a:t>‹#›</a:t>
            </a:fld>
            <a:endParaRPr lang="en-US" dirty="0"/>
          </a:p>
        </p:txBody>
      </p:sp>
    </p:spTree>
    <p:extLst>
      <p:ext uri="{BB962C8B-B14F-4D97-AF65-F5344CB8AC3E}">
        <p14:creationId xmlns:p14="http://schemas.microsoft.com/office/powerpoint/2010/main" val="34090619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18DD770-3BAD-4C5D-9407-B1EA127593EB}" type="slidenum">
              <a:rPr lang="en-US" smtClean="0"/>
              <a:t>1</a:t>
            </a:fld>
            <a:endParaRPr lang="en-US" dirty="0"/>
          </a:p>
        </p:txBody>
      </p:sp>
    </p:spTree>
    <p:extLst>
      <p:ext uri="{BB962C8B-B14F-4D97-AF65-F5344CB8AC3E}">
        <p14:creationId xmlns:p14="http://schemas.microsoft.com/office/powerpoint/2010/main" val="33658073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C74B1ACE-5EB2-B245-8DCB-331A9858E083}" type="slidenum">
              <a:rPr lang="en-US" smtClean="0"/>
              <a:pPr/>
              <a:t>19</a:t>
            </a:fld>
            <a:endParaRPr lang="en-US" dirty="0"/>
          </a:p>
        </p:txBody>
      </p:sp>
    </p:spTree>
    <p:extLst>
      <p:ext uri="{BB962C8B-B14F-4D97-AF65-F5344CB8AC3E}">
        <p14:creationId xmlns:p14="http://schemas.microsoft.com/office/powerpoint/2010/main" val="30408196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C74B1ACE-5EB2-B245-8DCB-331A9858E083}" type="slidenum">
              <a:rPr lang="en-US" smtClean="0"/>
              <a:pPr/>
              <a:t>20</a:t>
            </a:fld>
            <a:endParaRPr lang="en-US" dirty="0"/>
          </a:p>
        </p:txBody>
      </p:sp>
    </p:spTree>
    <p:extLst>
      <p:ext uri="{BB962C8B-B14F-4D97-AF65-F5344CB8AC3E}">
        <p14:creationId xmlns:p14="http://schemas.microsoft.com/office/powerpoint/2010/main" val="16123686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C74B1ACE-5EB2-B245-8DCB-331A9858E083}" type="slidenum">
              <a:rPr lang="en-US" smtClean="0"/>
              <a:pPr/>
              <a:t>21</a:t>
            </a:fld>
            <a:endParaRPr lang="en-US" dirty="0"/>
          </a:p>
        </p:txBody>
      </p:sp>
    </p:spTree>
    <p:extLst>
      <p:ext uri="{BB962C8B-B14F-4D97-AF65-F5344CB8AC3E}">
        <p14:creationId xmlns:p14="http://schemas.microsoft.com/office/powerpoint/2010/main" val="16767944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74B1ACE-5EB2-B245-8DCB-331A9858E083}" type="slidenum">
              <a:rPr lang="en-US" smtClean="0"/>
              <a:pPr/>
              <a:t>22</a:t>
            </a:fld>
            <a:endParaRPr lang="en-US" dirty="0"/>
          </a:p>
        </p:txBody>
      </p:sp>
    </p:spTree>
    <p:extLst>
      <p:ext uri="{BB962C8B-B14F-4D97-AF65-F5344CB8AC3E}">
        <p14:creationId xmlns:p14="http://schemas.microsoft.com/office/powerpoint/2010/main" val="27264630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74B1ACE-5EB2-B245-8DCB-331A9858E083}" type="slidenum">
              <a:rPr lang="en-US" smtClean="0"/>
              <a:pPr/>
              <a:t>23</a:t>
            </a:fld>
            <a:endParaRPr lang="en-US" dirty="0"/>
          </a:p>
        </p:txBody>
      </p:sp>
    </p:spTree>
    <p:extLst>
      <p:ext uri="{BB962C8B-B14F-4D97-AF65-F5344CB8AC3E}">
        <p14:creationId xmlns:p14="http://schemas.microsoft.com/office/powerpoint/2010/main" val="11344007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74B1ACE-5EB2-B245-8DCB-331A9858E083}" type="slidenum">
              <a:rPr lang="en-US" smtClean="0"/>
              <a:pPr/>
              <a:t>24</a:t>
            </a:fld>
            <a:endParaRPr lang="en-US" dirty="0"/>
          </a:p>
        </p:txBody>
      </p:sp>
    </p:spTree>
    <p:extLst>
      <p:ext uri="{BB962C8B-B14F-4D97-AF65-F5344CB8AC3E}">
        <p14:creationId xmlns:p14="http://schemas.microsoft.com/office/powerpoint/2010/main" val="6624509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74B1ACE-5EB2-B245-8DCB-331A9858E083}" type="slidenum">
              <a:rPr lang="en-US" smtClean="0"/>
              <a:pPr/>
              <a:t>25</a:t>
            </a:fld>
            <a:endParaRPr lang="en-US" dirty="0"/>
          </a:p>
        </p:txBody>
      </p:sp>
    </p:spTree>
    <p:extLst>
      <p:ext uri="{BB962C8B-B14F-4D97-AF65-F5344CB8AC3E}">
        <p14:creationId xmlns:p14="http://schemas.microsoft.com/office/powerpoint/2010/main" val="2793255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74B1ACE-5EB2-B245-8DCB-331A9858E083}" type="slidenum">
              <a:rPr lang="en-US" smtClean="0"/>
              <a:pPr/>
              <a:t>26</a:t>
            </a:fld>
            <a:endParaRPr lang="en-US" dirty="0"/>
          </a:p>
        </p:txBody>
      </p:sp>
    </p:spTree>
    <p:extLst>
      <p:ext uri="{BB962C8B-B14F-4D97-AF65-F5344CB8AC3E}">
        <p14:creationId xmlns:p14="http://schemas.microsoft.com/office/powerpoint/2010/main" val="39500394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C74B1ACE-5EB2-B245-8DCB-331A9858E083}" type="slidenum">
              <a:rPr lang="en-US" smtClean="0"/>
              <a:pPr/>
              <a:t>27</a:t>
            </a:fld>
            <a:endParaRPr lang="en-US" dirty="0"/>
          </a:p>
        </p:txBody>
      </p:sp>
    </p:spTree>
    <p:extLst>
      <p:ext uri="{BB962C8B-B14F-4D97-AF65-F5344CB8AC3E}">
        <p14:creationId xmlns:p14="http://schemas.microsoft.com/office/powerpoint/2010/main" val="270969987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74B1ACE-5EB2-B245-8DCB-331A9858E083}" type="slidenum">
              <a:rPr lang="en-US" smtClean="0"/>
              <a:pPr/>
              <a:t>28</a:t>
            </a:fld>
            <a:endParaRPr lang="en-US" dirty="0"/>
          </a:p>
        </p:txBody>
      </p:sp>
    </p:spTree>
    <p:extLst>
      <p:ext uri="{BB962C8B-B14F-4D97-AF65-F5344CB8AC3E}">
        <p14:creationId xmlns:p14="http://schemas.microsoft.com/office/powerpoint/2010/main" val="26434520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74B1ACE-5EB2-B245-8DCB-331A9858E083}" type="slidenum">
              <a:rPr lang="en-US" smtClean="0"/>
              <a:pPr/>
              <a:t>7</a:t>
            </a:fld>
            <a:endParaRPr lang="en-US" dirty="0"/>
          </a:p>
        </p:txBody>
      </p:sp>
    </p:spTree>
    <p:extLst>
      <p:ext uri="{BB962C8B-B14F-4D97-AF65-F5344CB8AC3E}">
        <p14:creationId xmlns:p14="http://schemas.microsoft.com/office/powerpoint/2010/main" val="154992227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74B1ACE-5EB2-B245-8DCB-331A9858E083}" type="slidenum">
              <a:rPr lang="en-US" smtClean="0"/>
              <a:pPr/>
              <a:t>29</a:t>
            </a:fld>
            <a:endParaRPr lang="en-US" dirty="0"/>
          </a:p>
        </p:txBody>
      </p:sp>
    </p:spTree>
    <p:extLst>
      <p:ext uri="{BB962C8B-B14F-4D97-AF65-F5344CB8AC3E}">
        <p14:creationId xmlns:p14="http://schemas.microsoft.com/office/powerpoint/2010/main" val="403825368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74B1ACE-5EB2-B245-8DCB-331A9858E083}" type="slidenum">
              <a:rPr lang="en-US" smtClean="0"/>
              <a:pPr/>
              <a:t>30</a:t>
            </a:fld>
            <a:endParaRPr lang="en-US" dirty="0"/>
          </a:p>
        </p:txBody>
      </p:sp>
    </p:spTree>
    <p:extLst>
      <p:ext uri="{BB962C8B-B14F-4D97-AF65-F5344CB8AC3E}">
        <p14:creationId xmlns:p14="http://schemas.microsoft.com/office/powerpoint/2010/main" val="23735997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74B1ACE-5EB2-B245-8DCB-331A9858E083}" type="slidenum">
              <a:rPr lang="en-US" smtClean="0"/>
              <a:pPr/>
              <a:t>31</a:t>
            </a:fld>
            <a:endParaRPr lang="en-US" dirty="0"/>
          </a:p>
        </p:txBody>
      </p:sp>
    </p:spTree>
    <p:extLst>
      <p:ext uri="{BB962C8B-B14F-4D97-AF65-F5344CB8AC3E}">
        <p14:creationId xmlns:p14="http://schemas.microsoft.com/office/powerpoint/2010/main" val="58907128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74B1ACE-5EB2-B245-8DCB-331A9858E083}" type="slidenum">
              <a:rPr lang="en-US" smtClean="0"/>
              <a:pPr/>
              <a:t>32</a:t>
            </a:fld>
            <a:endParaRPr lang="en-US" dirty="0"/>
          </a:p>
        </p:txBody>
      </p:sp>
    </p:spTree>
    <p:extLst>
      <p:ext uri="{BB962C8B-B14F-4D97-AF65-F5344CB8AC3E}">
        <p14:creationId xmlns:p14="http://schemas.microsoft.com/office/powerpoint/2010/main" val="367718455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74B1ACE-5EB2-B245-8DCB-331A9858E083}" type="slidenum">
              <a:rPr lang="en-US" smtClean="0"/>
              <a:pPr/>
              <a:t>33</a:t>
            </a:fld>
            <a:endParaRPr lang="en-US" dirty="0"/>
          </a:p>
        </p:txBody>
      </p:sp>
    </p:spTree>
    <p:extLst>
      <p:ext uri="{BB962C8B-B14F-4D97-AF65-F5344CB8AC3E}">
        <p14:creationId xmlns:p14="http://schemas.microsoft.com/office/powerpoint/2010/main" val="409531123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74B1ACE-5EB2-B245-8DCB-331A9858E083}" type="slidenum">
              <a:rPr lang="en-US" smtClean="0"/>
              <a:pPr/>
              <a:t>34</a:t>
            </a:fld>
            <a:endParaRPr lang="en-US" dirty="0"/>
          </a:p>
        </p:txBody>
      </p:sp>
    </p:spTree>
    <p:extLst>
      <p:ext uri="{BB962C8B-B14F-4D97-AF65-F5344CB8AC3E}">
        <p14:creationId xmlns:p14="http://schemas.microsoft.com/office/powerpoint/2010/main" val="55470653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74B1ACE-5EB2-B245-8DCB-331A9858E083}" type="slidenum">
              <a:rPr lang="en-US" smtClean="0"/>
              <a:pPr/>
              <a:t>35</a:t>
            </a:fld>
            <a:endParaRPr lang="en-US" dirty="0"/>
          </a:p>
        </p:txBody>
      </p:sp>
    </p:spTree>
    <p:extLst>
      <p:ext uri="{BB962C8B-B14F-4D97-AF65-F5344CB8AC3E}">
        <p14:creationId xmlns:p14="http://schemas.microsoft.com/office/powerpoint/2010/main" val="178947471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74B1ACE-5EB2-B245-8DCB-331A9858E083}" type="slidenum">
              <a:rPr lang="en-US" smtClean="0"/>
              <a:pPr/>
              <a:t>36</a:t>
            </a:fld>
            <a:endParaRPr lang="en-US" dirty="0"/>
          </a:p>
        </p:txBody>
      </p:sp>
    </p:spTree>
    <p:extLst>
      <p:ext uri="{BB962C8B-B14F-4D97-AF65-F5344CB8AC3E}">
        <p14:creationId xmlns:p14="http://schemas.microsoft.com/office/powerpoint/2010/main" val="330501093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74B1ACE-5EB2-B245-8DCB-331A9858E083}" type="slidenum">
              <a:rPr lang="en-US" smtClean="0"/>
              <a:pPr/>
              <a:t>37</a:t>
            </a:fld>
            <a:endParaRPr lang="en-US" dirty="0"/>
          </a:p>
        </p:txBody>
      </p:sp>
    </p:spTree>
    <p:extLst>
      <p:ext uri="{BB962C8B-B14F-4D97-AF65-F5344CB8AC3E}">
        <p14:creationId xmlns:p14="http://schemas.microsoft.com/office/powerpoint/2010/main" val="296278047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74B1ACE-5EB2-B245-8DCB-331A9858E083}" type="slidenum">
              <a:rPr lang="en-US" smtClean="0"/>
              <a:pPr/>
              <a:t>38</a:t>
            </a:fld>
            <a:endParaRPr lang="en-US" dirty="0"/>
          </a:p>
        </p:txBody>
      </p:sp>
    </p:spTree>
    <p:extLst>
      <p:ext uri="{BB962C8B-B14F-4D97-AF65-F5344CB8AC3E}">
        <p14:creationId xmlns:p14="http://schemas.microsoft.com/office/powerpoint/2010/main" val="19736249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74B1ACE-5EB2-B245-8DCB-331A9858E083}" type="slidenum">
              <a:rPr lang="en-US" smtClean="0"/>
              <a:pPr/>
              <a:t>8</a:t>
            </a:fld>
            <a:endParaRPr lang="en-US" dirty="0"/>
          </a:p>
        </p:txBody>
      </p:sp>
    </p:spTree>
    <p:extLst>
      <p:ext uri="{BB962C8B-B14F-4D97-AF65-F5344CB8AC3E}">
        <p14:creationId xmlns:p14="http://schemas.microsoft.com/office/powerpoint/2010/main" val="175022827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C74B1ACE-5EB2-B245-8DCB-331A9858E083}" type="slidenum">
              <a:rPr lang="en-US" smtClean="0"/>
              <a:pPr/>
              <a:t>39</a:t>
            </a:fld>
            <a:endParaRPr lang="en-US" dirty="0"/>
          </a:p>
        </p:txBody>
      </p:sp>
    </p:spTree>
    <p:extLst>
      <p:ext uri="{BB962C8B-B14F-4D97-AF65-F5344CB8AC3E}">
        <p14:creationId xmlns:p14="http://schemas.microsoft.com/office/powerpoint/2010/main" val="83570521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74B1ACE-5EB2-B245-8DCB-331A9858E083}" type="slidenum">
              <a:rPr lang="en-US" smtClean="0"/>
              <a:pPr/>
              <a:t>40</a:t>
            </a:fld>
            <a:endParaRPr lang="en-US" dirty="0"/>
          </a:p>
        </p:txBody>
      </p:sp>
    </p:spTree>
    <p:extLst>
      <p:ext uri="{BB962C8B-B14F-4D97-AF65-F5344CB8AC3E}">
        <p14:creationId xmlns:p14="http://schemas.microsoft.com/office/powerpoint/2010/main" val="403456485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74B1ACE-5EB2-B245-8DCB-331A9858E083}" type="slidenum">
              <a:rPr lang="en-US" smtClean="0"/>
              <a:pPr/>
              <a:t>41</a:t>
            </a:fld>
            <a:endParaRPr lang="en-US" dirty="0"/>
          </a:p>
        </p:txBody>
      </p:sp>
    </p:spTree>
    <p:extLst>
      <p:ext uri="{BB962C8B-B14F-4D97-AF65-F5344CB8AC3E}">
        <p14:creationId xmlns:p14="http://schemas.microsoft.com/office/powerpoint/2010/main" val="417819714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74B1ACE-5EB2-B245-8DCB-331A9858E083}" type="slidenum">
              <a:rPr lang="en-US" smtClean="0"/>
              <a:pPr/>
              <a:t>42</a:t>
            </a:fld>
            <a:endParaRPr lang="en-US" dirty="0"/>
          </a:p>
        </p:txBody>
      </p:sp>
    </p:spTree>
    <p:extLst>
      <p:ext uri="{BB962C8B-B14F-4D97-AF65-F5344CB8AC3E}">
        <p14:creationId xmlns:p14="http://schemas.microsoft.com/office/powerpoint/2010/main" val="161941133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74B1ACE-5EB2-B245-8DCB-331A9858E083}" type="slidenum">
              <a:rPr lang="en-US" smtClean="0"/>
              <a:pPr/>
              <a:t>44</a:t>
            </a:fld>
            <a:endParaRPr lang="en-US" dirty="0"/>
          </a:p>
        </p:txBody>
      </p:sp>
    </p:spTree>
    <p:extLst>
      <p:ext uri="{BB962C8B-B14F-4D97-AF65-F5344CB8AC3E}">
        <p14:creationId xmlns:p14="http://schemas.microsoft.com/office/powerpoint/2010/main" val="13659599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74B1ACE-5EB2-B245-8DCB-331A9858E083}" type="slidenum">
              <a:rPr lang="en-US" smtClean="0"/>
              <a:pPr/>
              <a:t>13</a:t>
            </a:fld>
            <a:endParaRPr lang="en-US" dirty="0"/>
          </a:p>
        </p:txBody>
      </p:sp>
    </p:spTree>
    <p:extLst>
      <p:ext uri="{BB962C8B-B14F-4D97-AF65-F5344CB8AC3E}">
        <p14:creationId xmlns:p14="http://schemas.microsoft.com/office/powerpoint/2010/main" val="801724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74B1ACE-5EB2-B245-8DCB-331A9858E083}" type="slidenum">
              <a:rPr lang="en-US" smtClean="0"/>
              <a:pPr/>
              <a:t>14</a:t>
            </a:fld>
            <a:endParaRPr lang="en-US" dirty="0"/>
          </a:p>
        </p:txBody>
      </p:sp>
    </p:spTree>
    <p:extLst>
      <p:ext uri="{BB962C8B-B14F-4D97-AF65-F5344CB8AC3E}">
        <p14:creationId xmlns:p14="http://schemas.microsoft.com/office/powerpoint/2010/main" val="38927828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74B1ACE-5EB2-B245-8DCB-331A9858E083}" type="slidenum">
              <a:rPr lang="en-US" smtClean="0"/>
              <a:pPr/>
              <a:t>15</a:t>
            </a:fld>
            <a:endParaRPr lang="en-US" dirty="0"/>
          </a:p>
        </p:txBody>
      </p:sp>
    </p:spTree>
    <p:extLst>
      <p:ext uri="{BB962C8B-B14F-4D97-AF65-F5344CB8AC3E}">
        <p14:creationId xmlns:p14="http://schemas.microsoft.com/office/powerpoint/2010/main" val="9914153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74B1ACE-5EB2-B245-8DCB-331A9858E083}" type="slidenum">
              <a:rPr lang="en-US" smtClean="0"/>
              <a:pPr/>
              <a:t>16</a:t>
            </a:fld>
            <a:endParaRPr lang="en-US" dirty="0"/>
          </a:p>
        </p:txBody>
      </p:sp>
    </p:spTree>
    <p:extLst>
      <p:ext uri="{BB962C8B-B14F-4D97-AF65-F5344CB8AC3E}">
        <p14:creationId xmlns:p14="http://schemas.microsoft.com/office/powerpoint/2010/main" val="3055478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74B1ACE-5EB2-B245-8DCB-331A9858E083}" type="slidenum">
              <a:rPr lang="en-US" smtClean="0"/>
              <a:pPr/>
              <a:t>17</a:t>
            </a:fld>
            <a:endParaRPr lang="en-US" dirty="0"/>
          </a:p>
        </p:txBody>
      </p:sp>
    </p:spTree>
    <p:extLst>
      <p:ext uri="{BB962C8B-B14F-4D97-AF65-F5344CB8AC3E}">
        <p14:creationId xmlns:p14="http://schemas.microsoft.com/office/powerpoint/2010/main" val="140849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74B1ACE-5EB2-B245-8DCB-331A9858E083}" type="slidenum">
              <a:rPr lang="en-US" smtClean="0"/>
              <a:pPr/>
              <a:t>18</a:t>
            </a:fld>
            <a:endParaRPr lang="en-US" dirty="0"/>
          </a:p>
        </p:txBody>
      </p:sp>
    </p:spTree>
    <p:extLst>
      <p:ext uri="{BB962C8B-B14F-4D97-AF65-F5344CB8AC3E}">
        <p14:creationId xmlns:p14="http://schemas.microsoft.com/office/powerpoint/2010/main" val="334561033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3" name="Rectangle 8">
            <a:extLst>
              <a:ext uri="{FF2B5EF4-FFF2-40B4-BE49-F238E27FC236}">
                <a16:creationId xmlns:a16="http://schemas.microsoft.com/office/drawing/2014/main" id="{5EFCED2B-0FC3-4490-B611-B1F6603A7697}"/>
              </a:ext>
            </a:extLst>
          </p:cNvPr>
          <p:cNvSpPr/>
          <p:nvPr/>
        </p:nvSpPr>
        <p:spPr>
          <a:xfrm>
            <a:off x="-3250" y="4154346"/>
            <a:ext cx="9153446" cy="1146097"/>
          </a:xfrm>
          <a:custGeom>
            <a:avLst/>
            <a:gdLst>
              <a:gd name="connsiteX0" fmla="*/ 0 w 9150195"/>
              <a:gd name="connsiteY0" fmla="*/ 0 h 1316753"/>
              <a:gd name="connsiteX1" fmla="*/ 9150195 w 9150195"/>
              <a:gd name="connsiteY1" fmla="*/ 0 h 1316753"/>
              <a:gd name="connsiteX2" fmla="*/ 9150195 w 9150195"/>
              <a:gd name="connsiteY2" fmla="*/ 1316753 h 1316753"/>
              <a:gd name="connsiteX3" fmla="*/ 0 w 9150195"/>
              <a:gd name="connsiteY3" fmla="*/ 1316753 h 1316753"/>
              <a:gd name="connsiteX4" fmla="*/ 0 w 9150195"/>
              <a:gd name="connsiteY4" fmla="*/ 0 h 1316753"/>
              <a:gd name="connsiteX0" fmla="*/ 0 w 9168243"/>
              <a:gd name="connsiteY0" fmla="*/ 902369 h 1316753"/>
              <a:gd name="connsiteX1" fmla="*/ 9168243 w 9168243"/>
              <a:gd name="connsiteY1" fmla="*/ 0 h 1316753"/>
              <a:gd name="connsiteX2" fmla="*/ 9168243 w 9168243"/>
              <a:gd name="connsiteY2" fmla="*/ 1316753 h 1316753"/>
              <a:gd name="connsiteX3" fmla="*/ 18048 w 9168243"/>
              <a:gd name="connsiteY3" fmla="*/ 1316753 h 1316753"/>
              <a:gd name="connsiteX4" fmla="*/ 0 w 9168243"/>
              <a:gd name="connsiteY4" fmla="*/ 902369 h 1316753"/>
              <a:gd name="connsiteX0" fmla="*/ 0 w 9152368"/>
              <a:gd name="connsiteY0" fmla="*/ 788069 h 1316753"/>
              <a:gd name="connsiteX1" fmla="*/ 9152368 w 9152368"/>
              <a:gd name="connsiteY1" fmla="*/ 0 h 1316753"/>
              <a:gd name="connsiteX2" fmla="*/ 9152368 w 9152368"/>
              <a:gd name="connsiteY2" fmla="*/ 1316753 h 1316753"/>
              <a:gd name="connsiteX3" fmla="*/ 2173 w 9152368"/>
              <a:gd name="connsiteY3" fmla="*/ 1316753 h 1316753"/>
              <a:gd name="connsiteX4" fmla="*/ 0 w 9152368"/>
              <a:gd name="connsiteY4" fmla="*/ 788069 h 1316753"/>
              <a:gd name="connsiteX0" fmla="*/ 0 w 9152368"/>
              <a:gd name="connsiteY0" fmla="*/ 788069 h 1316753"/>
              <a:gd name="connsiteX1" fmla="*/ 9152368 w 9152368"/>
              <a:gd name="connsiteY1" fmla="*/ 0 h 1316753"/>
              <a:gd name="connsiteX2" fmla="*/ 9152368 w 9152368"/>
              <a:gd name="connsiteY2" fmla="*/ 545228 h 1316753"/>
              <a:gd name="connsiteX3" fmla="*/ 2173 w 9152368"/>
              <a:gd name="connsiteY3" fmla="*/ 1316753 h 1316753"/>
              <a:gd name="connsiteX4" fmla="*/ 0 w 9152368"/>
              <a:gd name="connsiteY4" fmla="*/ 788069 h 1316753"/>
              <a:gd name="connsiteX0" fmla="*/ 1137 w 9153505"/>
              <a:gd name="connsiteY0" fmla="*/ 788069 h 1062753"/>
              <a:gd name="connsiteX1" fmla="*/ 9153505 w 9153505"/>
              <a:gd name="connsiteY1" fmla="*/ 0 h 1062753"/>
              <a:gd name="connsiteX2" fmla="*/ 9153505 w 9153505"/>
              <a:gd name="connsiteY2" fmla="*/ 545228 h 1062753"/>
              <a:gd name="connsiteX3" fmla="*/ 135 w 9153505"/>
              <a:gd name="connsiteY3" fmla="*/ 1062753 h 1062753"/>
              <a:gd name="connsiteX4" fmla="*/ 1137 w 9153505"/>
              <a:gd name="connsiteY4" fmla="*/ 788069 h 1062753"/>
              <a:gd name="connsiteX0" fmla="*/ 29590 w 9153383"/>
              <a:gd name="connsiteY0" fmla="*/ 892844 h 1062753"/>
              <a:gd name="connsiteX1" fmla="*/ 9153383 w 9153383"/>
              <a:gd name="connsiteY1" fmla="*/ 0 h 1062753"/>
              <a:gd name="connsiteX2" fmla="*/ 9153383 w 9153383"/>
              <a:gd name="connsiteY2" fmla="*/ 545228 h 1062753"/>
              <a:gd name="connsiteX3" fmla="*/ 13 w 9153383"/>
              <a:gd name="connsiteY3" fmla="*/ 1062753 h 1062753"/>
              <a:gd name="connsiteX4" fmla="*/ 29590 w 9153383"/>
              <a:gd name="connsiteY4" fmla="*/ 892844 h 1062753"/>
              <a:gd name="connsiteX0" fmla="*/ 65301 w 9189094"/>
              <a:gd name="connsiteY0" fmla="*/ 892844 h 1146097"/>
              <a:gd name="connsiteX1" fmla="*/ 9189094 w 9189094"/>
              <a:gd name="connsiteY1" fmla="*/ 0 h 1146097"/>
              <a:gd name="connsiteX2" fmla="*/ 9189094 w 9189094"/>
              <a:gd name="connsiteY2" fmla="*/ 545228 h 1146097"/>
              <a:gd name="connsiteX3" fmla="*/ 5 w 9189094"/>
              <a:gd name="connsiteY3" fmla="*/ 1146097 h 1146097"/>
              <a:gd name="connsiteX4" fmla="*/ 65301 w 9189094"/>
              <a:gd name="connsiteY4" fmla="*/ 892844 h 1146097"/>
              <a:gd name="connsiteX0" fmla="*/ 29590 w 9153383"/>
              <a:gd name="connsiteY0" fmla="*/ 892844 h 1146097"/>
              <a:gd name="connsiteX1" fmla="*/ 9153383 w 9153383"/>
              <a:gd name="connsiteY1" fmla="*/ 0 h 1146097"/>
              <a:gd name="connsiteX2" fmla="*/ 9153383 w 9153383"/>
              <a:gd name="connsiteY2" fmla="*/ 545228 h 1146097"/>
              <a:gd name="connsiteX3" fmla="*/ 13 w 9153383"/>
              <a:gd name="connsiteY3" fmla="*/ 1146097 h 1146097"/>
              <a:gd name="connsiteX4" fmla="*/ 29590 w 9153383"/>
              <a:gd name="connsiteY4" fmla="*/ 892844 h 1146097"/>
              <a:gd name="connsiteX0" fmla="*/ 29590 w 9153383"/>
              <a:gd name="connsiteY0" fmla="*/ 892844 h 1146097"/>
              <a:gd name="connsiteX1" fmla="*/ 9153383 w 9153383"/>
              <a:gd name="connsiteY1" fmla="*/ 0 h 1146097"/>
              <a:gd name="connsiteX2" fmla="*/ 9153383 w 9153383"/>
              <a:gd name="connsiteY2" fmla="*/ 545228 h 1146097"/>
              <a:gd name="connsiteX3" fmla="*/ 13 w 9153383"/>
              <a:gd name="connsiteY3" fmla="*/ 1146097 h 1146097"/>
              <a:gd name="connsiteX4" fmla="*/ 29590 w 9153383"/>
              <a:gd name="connsiteY4" fmla="*/ 892844 h 1146097"/>
              <a:gd name="connsiteX0" fmla="*/ 1137 w 9153505"/>
              <a:gd name="connsiteY0" fmla="*/ 1028575 h 1146097"/>
              <a:gd name="connsiteX1" fmla="*/ 9153505 w 9153505"/>
              <a:gd name="connsiteY1" fmla="*/ 0 h 1146097"/>
              <a:gd name="connsiteX2" fmla="*/ 9153505 w 9153505"/>
              <a:gd name="connsiteY2" fmla="*/ 545228 h 1146097"/>
              <a:gd name="connsiteX3" fmla="*/ 135 w 9153505"/>
              <a:gd name="connsiteY3" fmla="*/ 1146097 h 1146097"/>
              <a:gd name="connsiteX4" fmla="*/ 1137 w 9153505"/>
              <a:gd name="connsiteY4" fmla="*/ 1028575 h 1146097"/>
              <a:gd name="connsiteX0" fmla="*/ 1078 w 9153446"/>
              <a:gd name="connsiteY0" fmla="*/ 1028575 h 1146097"/>
              <a:gd name="connsiteX1" fmla="*/ 9153446 w 9153446"/>
              <a:gd name="connsiteY1" fmla="*/ 0 h 1146097"/>
              <a:gd name="connsiteX2" fmla="*/ 9153446 w 9153446"/>
              <a:gd name="connsiteY2" fmla="*/ 545228 h 1146097"/>
              <a:gd name="connsiteX3" fmla="*/ 76 w 9153446"/>
              <a:gd name="connsiteY3" fmla="*/ 1146097 h 1146097"/>
              <a:gd name="connsiteX4" fmla="*/ 1078 w 9153446"/>
              <a:gd name="connsiteY4" fmla="*/ 1028575 h 1146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3446" h="1146097">
                <a:moveTo>
                  <a:pt x="1078" y="1028575"/>
                </a:moveTo>
                <a:lnTo>
                  <a:pt x="9153446" y="0"/>
                </a:lnTo>
                <a:lnTo>
                  <a:pt x="9153446" y="545228"/>
                </a:lnTo>
                <a:lnTo>
                  <a:pt x="76" y="1146097"/>
                </a:lnTo>
                <a:cubicBezTo>
                  <a:pt x="-648" y="1122269"/>
                  <a:pt x="4183" y="1073835"/>
                  <a:pt x="1078" y="1028575"/>
                </a:cubicBezTo>
                <a:close/>
              </a:path>
            </a:pathLst>
          </a:custGeom>
          <a:solidFill>
            <a:srgbClr val="F2A9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aseline="-25000" dirty="0"/>
          </a:p>
        </p:txBody>
      </p:sp>
      <p:sp>
        <p:nvSpPr>
          <p:cNvPr id="9" name="Rectangle 8">
            <a:extLst>
              <a:ext uri="{FF2B5EF4-FFF2-40B4-BE49-F238E27FC236}">
                <a16:creationId xmlns:a16="http://schemas.microsoft.com/office/drawing/2014/main" id="{8625F02B-4393-4638-9487-98FC36F3351D}"/>
              </a:ext>
            </a:extLst>
          </p:cNvPr>
          <p:cNvSpPr/>
          <p:nvPr/>
        </p:nvSpPr>
        <p:spPr>
          <a:xfrm>
            <a:off x="-2172" y="4397542"/>
            <a:ext cx="9152368" cy="1316753"/>
          </a:xfrm>
          <a:custGeom>
            <a:avLst/>
            <a:gdLst>
              <a:gd name="connsiteX0" fmla="*/ 0 w 9150195"/>
              <a:gd name="connsiteY0" fmla="*/ 0 h 1316753"/>
              <a:gd name="connsiteX1" fmla="*/ 9150195 w 9150195"/>
              <a:gd name="connsiteY1" fmla="*/ 0 h 1316753"/>
              <a:gd name="connsiteX2" fmla="*/ 9150195 w 9150195"/>
              <a:gd name="connsiteY2" fmla="*/ 1316753 h 1316753"/>
              <a:gd name="connsiteX3" fmla="*/ 0 w 9150195"/>
              <a:gd name="connsiteY3" fmla="*/ 1316753 h 1316753"/>
              <a:gd name="connsiteX4" fmla="*/ 0 w 9150195"/>
              <a:gd name="connsiteY4" fmla="*/ 0 h 1316753"/>
              <a:gd name="connsiteX0" fmla="*/ 0 w 9168243"/>
              <a:gd name="connsiteY0" fmla="*/ 902369 h 1316753"/>
              <a:gd name="connsiteX1" fmla="*/ 9168243 w 9168243"/>
              <a:gd name="connsiteY1" fmla="*/ 0 h 1316753"/>
              <a:gd name="connsiteX2" fmla="*/ 9168243 w 9168243"/>
              <a:gd name="connsiteY2" fmla="*/ 1316753 h 1316753"/>
              <a:gd name="connsiteX3" fmla="*/ 18048 w 9168243"/>
              <a:gd name="connsiteY3" fmla="*/ 1316753 h 1316753"/>
              <a:gd name="connsiteX4" fmla="*/ 0 w 9168243"/>
              <a:gd name="connsiteY4" fmla="*/ 902369 h 1316753"/>
              <a:gd name="connsiteX0" fmla="*/ 0 w 9152368"/>
              <a:gd name="connsiteY0" fmla="*/ 788069 h 1316753"/>
              <a:gd name="connsiteX1" fmla="*/ 9152368 w 9152368"/>
              <a:gd name="connsiteY1" fmla="*/ 0 h 1316753"/>
              <a:gd name="connsiteX2" fmla="*/ 9152368 w 9152368"/>
              <a:gd name="connsiteY2" fmla="*/ 1316753 h 1316753"/>
              <a:gd name="connsiteX3" fmla="*/ 2173 w 9152368"/>
              <a:gd name="connsiteY3" fmla="*/ 1316753 h 1316753"/>
              <a:gd name="connsiteX4" fmla="*/ 0 w 9152368"/>
              <a:gd name="connsiteY4" fmla="*/ 788069 h 13167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2368" h="1316753">
                <a:moveTo>
                  <a:pt x="0" y="788069"/>
                </a:moveTo>
                <a:lnTo>
                  <a:pt x="9152368" y="0"/>
                </a:lnTo>
                <a:lnTo>
                  <a:pt x="9152368" y="1316753"/>
                </a:lnTo>
                <a:lnTo>
                  <a:pt x="2173" y="1316753"/>
                </a:lnTo>
                <a:cubicBezTo>
                  <a:pt x="1449" y="1140525"/>
                  <a:pt x="724" y="964297"/>
                  <a:pt x="0" y="788069"/>
                </a:cubicBezTo>
                <a:close/>
              </a:path>
            </a:pathLst>
          </a:cu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 name="Subtitle 2"/>
          <p:cNvSpPr>
            <a:spLocks noGrp="1"/>
          </p:cNvSpPr>
          <p:nvPr>
            <p:ph type="subTitle" idx="1"/>
          </p:nvPr>
        </p:nvSpPr>
        <p:spPr>
          <a:xfrm>
            <a:off x="685800" y="2823058"/>
            <a:ext cx="7086600" cy="1460500"/>
          </a:xfrm>
        </p:spPr>
        <p:txBody>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 name="Title 1"/>
          <p:cNvSpPr>
            <a:spLocks noGrp="1"/>
          </p:cNvSpPr>
          <p:nvPr>
            <p:ph type="ctrTitle"/>
          </p:nvPr>
        </p:nvSpPr>
        <p:spPr>
          <a:xfrm>
            <a:off x="685800" y="1277208"/>
            <a:ext cx="7772400" cy="1225021"/>
          </a:xfrm>
        </p:spPr>
        <p:txBody>
          <a:bodyPr/>
          <a:lstStyle>
            <a:lvl1pPr algn="l">
              <a:defRPr/>
            </a:lvl1pPr>
          </a:lstStyle>
          <a:p>
            <a:r>
              <a:rPr lang="en-US"/>
              <a:t>Click to edit Master title style</a:t>
            </a:r>
          </a:p>
        </p:txBody>
      </p:sp>
      <p:pic>
        <p:nvPicPr>
          <p:cNvPr id="7" name="Picture 6" descr="USPTO logo">
            <a:extLst>
              <a:ext uri="{FF2B5EF4-FFF2-40B4-BE49-F238E27FC236}">
                <a16:creationId xmlns:a16="http://schemas.microsoft.com/office/drawing/2014/main" id="{3594C3FA-D04D-4DE1-895D-DDA79346B786}"/>
              </a:ext>
            </a:extLst>
          </p:cNvPr>
          <p:cNvPicPr>
            <a:picLocks noChangeAspect="1"/>
          </p:cNvPicPr>
          <p:nvPr/>
        </p:nvPicPr>
        <p:blipFill>
          <a:blip r:embed="rId2"/>
          <a:stretch>
            <a:fillRect/>
          </a:stretch>
        </p:blipFill>
        <p:spPr>
          <a:xfrm>
            <a:off x="5510462" y="4995136"/>
            <a:ext cx="3442007" cy="417213"/>
          </a:xfrm>
          <a:prstGeom prst="rect">
            <a:avLst/>
          </a:prstGeom>
        </p:spPr>
      </p:pic>
      <p:sp>
        <p:nvSpPr>
          <p:cNvPr id="15" name="Isosceles Triangle 14">
            <a:extLst>
              <a:ext uri="{FF2B5EF4-FFF2-40B4-BE49-F238E27FC236}">
                <a16:creationId xmlns:a16="http://schemas.microsoft.com/office/drawing/2014/main" id="{FED903D0-1E66-4915-8FFA-407D4C5B2B02}"/>
              </a:ext>
            </a:extLst>
          </p:cNvPr>
          <p:cNvSpPr/>
          <p:nvPr/>
        </p:nvSpPr>
        <p:spPr>
          <a:xfrm>
            <a:off x="0" y="-6167"/>
            <a:ext cx="9164399" cy="301334"/>
          </a:xfrm>
          <a:custGeom>
            <a:avLst/>
            <a:gdLst>
              <a:gd name="connsiteX0" fmla="*/ 0 w 9152368"/>
              <a:gd name="connsiteY0" fmla="*/ 384859 h 384859"/>
              <a:gd name="connsiteX1" fmla="*/ 4576184 w 9152368"/>
              <a:gd name="connsiteY1" fmla="*/ 0 h 384859"/>
              <a:gd name="connsiteX2" fmla="*/ 9152368 w 9152368"/>
              <a:gd name="connsiteY2" fmla="*/ 384859 h 384859"/>
              <a:gd name="connsiteX3" fmla="*/ 0 w 9152368"/>
              <a:gd name="connsiteY3" fmla="*/ 384859 h 384859"/>
              <a:gd name="connsiteX0" fmla="*/ 0 w 9164399"/>
              <a:gd name="connsiteY0" fmla="*/ 1106905 h 1106905"/>
              <a:gd name="connsiteX1" fmla="*/ 4576184 w 9164399"/>
              <a:gd name="connsiteY1" fmla="*/ 722046 h 1106905"/>
              <a:gd name="connsiteX2" fmla="*/ 9164399 w 9164399"/>
              <a:gd name="connsiteY2" fmla="*/ 0 h 1106905"/>
              <a:gd name="connsiteX3" fmla="*/ 0 w 9164399"/>
              <a:gd name="connsiteY3" fmla="*/ 1106905 h 1106905"/>
              <a:gd name="connsiteX0" fmla="*/ 0 w 9164399"/>
              <a:gd name="connsiteY0" fmla="*/ 6015 h 722046"/>
              <a:gd name="connsiteX1" fmla="*/ 4576184 w 9164399"/>
              <a:gd name="connsiteY1" fmla="*/ 722046 h 722046"/>
              <a:gd name="connsiteX2" fmla="*/ 9164399 w 9164399"/>
              <a:gd name="connsiteY2" fmla="*/ 0 h 722046"/>
              <a:gd name="connsiteX3" fmla="*/ 0 w 9164399"/>
              <a:gd name="connsiteY3" fmla="*/ 6015 h 722046"/>
              <a:gd name="connsiteX0" fmla="*/ 0 w 9164399"/>
              <a:gd name="connsiteY0" fmla="*/ 6015 h 499461"/>
              <a:gd name="connsiteX1" fmla="*/ 4184 w 9164399"/>
              <a:gd name="connsiteY1" fmla="*/ 499461 h 499461"/>
              <a:gd name="connsiteX2" fmla="*/ 9164399 w 9164399"/>
              <a:gd name="connsiteY2" fmla="*/ 0 h 499461"/>
              <a:gd name="connsiteX3" fmla="*/ 0 w 9164399"/>
              <a:gd name="connsiteY3" fmla="*/ 6015 h 499461"/>
            </a:gdLst>
            <a:ahLst/>
            <a:cxnLst>
              <a:cxn ang="0">
                <a:pos x="connsiteX0" y="connsiteY0"/>
              </a:cxn>
              <a:cxn ang="0">
                <a:pos x="connsiteX1" y="connsiteY1"/>
              </a:cxn>
              <a:cxn ang="0">
                <a:pos x="connsiteX2" y="connsiteY2"/>
              </a:cxn>
              <a:cxn ang="0">
                <a:pos x="connsiteX3" y="connsiteY3"/>
              </a:cxn>
            </a:cxnLst>
            <a:rect l="l" t="t" r="r" b="b"/>
            <a:pathLst>
              <a:path w="9164399" h="499461">
                <a:moveTo>
                  <a:pt x="0" y="6015"/>
                </a:moveTo>
                <a:cubicBezTo>
                  <a:pt x="1395" y="170497"/>
                  <a:pt x="2789" y="334979"/>
                  <a:pt x="4184" y="499461"/>
                </a:cubicBezTo>
                <a:lnTo>
                  <a:pt x="9164399" y="0"/>
                </a:lnTo>
                <a:lnTo>
                  <a:pt x="0" y="6015"/>
                </a:lnTo>
                <a:close/>
              </a:path>
            </a:pathLst>
          </a:cu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661963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Quote">
    <p:spTree>
      <p:nvGrpSpPr>
        <p:cNvPr id="1" name=""/>
        <p:cNvGrpSpPr/>
        <p:nvPr/>
      </p:nvGrpSpPr>
      <p:grpSpPr>
        <a:xfrm>
          <a:off x="0" y="0"/>
          <a:ext cx="0" cy="0"/>
          <a:chOff x="0" y="0"/>
          <a:chExt cx="0" cy="0"/>
        </a:xfrm>
      </p:grpSpPr>
      <p:sp>
        <p:nvSpPr>
          <p:cNvPr id="5" name="Freeform 4"/>
          <p:cNvSpPr/>
          <p:nvPr/>
        </p:nvSpPr>
        <p:spPr>
          <a:xfrm>
            <a:off x="404558" y="452445"/>
            <a:ext cx="911259" cy="811812"/>
          </a:xfrm>
          <a:custGeom>
            <a:avLst/>
            <a:gdLst/>
            <a:ahLst/>
            <a:cxnLst/>
            <a:rect l="l" t="t" r="r" b="b"/>
            <a:pathLst>
              <a:path w="1246682" h="1110630">
                <a:moveTo>
                  <a:pt x="1030110" y="0"/>
                </a:moveTo>
                <a:lnTo>
                  <a:pt x="1182821" y="97614"/>
                </a:lnTo>
                <a:cubicBezTo>
                  <a:pt x="1060478" y="268663"/>
                  <a:pt x="992915" y="445294"/>
                  <a:pt x="980131" y="627506"/>
                </a:cubicBezTo>
                <a:lnTo>
                  <a:pt x="1246682" y="627506"/>
                </a:lnTo>
                <a:lnTo>
                  <a:pt x="1246682" y="1110630"/>
                </a:lnTo>
                <a:lnTo>
                  <a:pt x="769112" y="1110630"/>
                </a:lnTo>
                <a:lnTo>
                  <a:pt x="769112" y="648548"/>
                </a:lnTo>
                <a:cubicBezTo>
                  <a:pt x="769112" y="470413"/>
                  <a:pt x="856111" y="254231"/>
                  <a:pt x="1030110" y="0"/>
                </a:cubicBezTo>
                <a:close/>
                <a:moveTo>
                  <a:pt x="260998" y="0"/>
                </a:moveTo>
                <a:lnTo>
                  <a:pt x="408157" y="92018"/>
                </a:lnTo>
                <a:cubicBezTo>
                  <a:pt x="282285" y="287246"/>
                  <a:pt x="216573" y="465742"/>
                  <a:pt x="211020" y="627506"/>
                </a:cubicBezTo>
                <a:lnTo>
                  <a:pt x="472018" y="627506"/>
                </a:lnTo>
                <a:lnTo>
                  <a:pt x="472018" y="1110630"/>
                </a:lnTo>
                <a:lnTo>
                  <a:pt x="0" y="1110630"/>
                </a:lnTo>
                <a:lnTo>
                  <a:pt x="0" y="648548"/>
                </a:lnTo>
                <a:cubicBezTo>
                  <a:pt x="0" y="449994"/>
                  <a:pt x="87000" y="233811"/>
                  <a:pt x="260998" y="0"/>
                </a:cubicBezTo>
                <a:close/>
              </a:path>
            </a:pathLst>
          </a:custGeom>
          <a:gradFill flip="none" rotWithShape="1">
            <a:gsLst>
              <a:gs pos="0">
                <a:schemeClr val="accent3"/>
              </a:gs>
              <a:gs pos="100000">
                <a:schemeClr val="accent3">
                  <a:lumMod val="20000"/>
                  <a:lumOff val="80000"/>
                </a:schemeClr>
              </a:gs>
            </a:gsLst>
            <a:lin ang="4800000" scaled="0"/>
            <a:tileRect/>
          </a:gradFill>
          <a:ln w="1905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 name="Content Placeholder 5"/>
          <p:cNvSpPr>
            <a:spLocks noGrp="1"/>
          </p:cNvSpPr>
          <p:nvPr>
            <p:ph sz="quarter" idx="4" hasCustomPrompt="1"/>
          </p:nvPr>
        </p:nvSpPr>
        <p:spPr>
          <a:xfrm>
            <a:off x="1065009" y="4131482"/>
            <a:ext cx="7681428" cy="489163"/>
          </a:xfrm>
        </p:spPr>
        <p:txBody>
          <a:bodyPr anchor="b">
            <a:normAutofit/>
          </a:bodyPr>
          <a:lstStyle>
            <a:lvl1pPr marL="0" indent="0" algn="r">
              <a:buFont typeface="Courier New" panose="02070309020205020404" pitchFamily="49" charset="0"/>
              <a:buNone/>
              <a:defRPr sz="1600" b="1" spc="200" baseline="0">
                <a:latin typeface="+mn-lt"/>
              </a:defRPr>
            </a:lvl1pPr>
            <a:lvl2pPr marL="891540" indent="-342900">
              <a:buFont typeface="Arial" panose="020B0604020202020204" pitchFamily="34" charset="0"/>
              <a:buChar char="•"/>
              <a:defRPr sz="2400"/>
            </a:lvl2pPr>
            <a:lvl3pPr marL="1371600" indent="-274320">
              <a:buFont typeface="Wingdings" panose="05000000000000000000" pitchFamily="2" charset="2"/>
              <a:buChar char="§"/>
              <a:defRPr sz="2160"/>
            </a:lvl3pPr>
            <a:lvl4pPr>
              <a:defRPr sz="1920"/>
            </a:lvl4pPr>
            <a:lvl5pPr>
              <a:defRPr sz="1920"/>
            </a:lvl5pPr>
            <a:lvl6pPr>
              <a:defRPr sz="1920"/>
            </a:lvl6pPr>
            <a:lvl7pPr>
              <a:defRPr sz="1920"/>
            </a:lvl7pPr>
            <a:lvl8pPr>
              <a:defRPr sz="1920"/>
            </a:lvl8pPr>
            <a:lvl9pPr>
              <a:defRPr sz="1920"/>
            </a:lvl9pPr>
          </a:lstStyle>
          <a:p>
            <a:pPr lvl="0"/>
            <a:r>
              <a:rPr lang="en-US"/>
              <a:t>- CREDIT IN ALL CAPS</a:t>
            </a:r>
          </a:p>
        </p:txBody>
      </p:sp>
      <p:sp>
        <p:nvSpPr>
          <p:cNvPr id="7" name="Title 1"/>
          <p:cNvSpPr>
            <a:spLocks noGrp="1"/>
          </p:cNvSpPr>
          <p:nvPr>
            <p:ph type="title" hasCustomPrompt="1"/>
          </p:nvPr>
        </p:nvSpPr>
        <p:spPr>
          <a:xfrm>
            <a:off x="747424" y="834887"/>
            <a:ext cx="7999012" cy="3101009"/>
          </a:xfrm>
        </p:spPr>
        <p:txBody>
          <a:bodyPr anchor="t">
            <a:normAutofit/>
          </a:bodyPr>
          <a:lstStyle>
            <a:lvl1pPr algn="l">
              <a:defRPr sz="4000" b="0" baseline="0">
                <a:latin typeface="+mj-lt"/>
              </a:defRPr>
            </a:lvl1pPr>
          </a:lstStyle>
          <a:p>
            <a:r>
              <a:rPr lang="en-US"/>
              <a:t>Quote here Twenty Words or Less. Keep it Short and Memorable. Quote here Twenty Words or Less. Keep it Short.”</a:t>
            </a:r>
          </a:p>
        </p:txBody>
      </p:sp>
      <p:sp>
        <p:nvSpPr>
          <p:cNvPr id="8" name="Slide Number Placeholder 7"/>
          <p:cNvSpPr>
            <a:spLocks noGrp="1"/>
          </p:cNvSpPr>
          <p:nvPr>
            <p:ph type="sldNum" sz="quarter" idx="10"/>
          </p:nvPr>
        </p:nvSpPr>
        <p:spPr/>
        <p:txBody>
          <a:bodyPr/>
          <a:lstStyle/>
          <a:p>
            <a:fld id="{1D648693-0942-45E9-83AE-76FC568F9452}" type="slidenum">
              <a:rPr lang="en-US" smtClean="0"/>
              <a:pPr/>
              <a:t>‹#›</a:t>
            </a:fld>
            <a:endParaRPr lang="en-US" dirty="0"/>
          </a:p>
        </p:txBody>
      </p:sp>
    </p:spTree>
    <p:extLst>
      <p:ext uri="{BB962C8B-B14F-4D97-AF65-F5344CB8AC3E}">
        <p14:creationId xmlns:p14="http://schemas.microsoft.com/office/powerpoint/2010/main" val="20011476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Opening slide with text">
    <p:spTree>
      <p:nvGrpSpPr>
        <p:cNvPr id="1" name=""/>
        <p:cNvGrpSpPr/>
        <p:nvPr/>
      </p:nvGrpSpPr>
      <p:grpSpPr>
        <a:xfrm>
          <a:off x="0" y="0"/>
          <a:ext cx="0" cy="0"/>
          <a:chOff x="0" y="0"/>
          <a:chExt cx="0" cy="0"/>
        </a:xfrm>
      </p:grpSpPr>
      <p:sp>
        <p:nvSpPr>
          <p:cNvPr id="3" name="Rectangle 2"/>
          <p:cNvSpPr/>
          <p:nvPr/>
        </p:nvSpPr>
        <p:spPr>
          <a:xfrm>
            <a:off x="0" y="0"/>
            <a:ext cx="9144000" cy="5715000"/>
          </a:xfrm>
          <a:prstGeom prst="rect">
            <a:avLst/>
          </a:prstGeom>
          <a:solidFill>
            <a:srgbClr val="16446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US" dirty="0">
              <a:effectLst/>
              <a:latin typeface="Segoe UI"/>
            </a:endParaRPr>
          </a:p>
        </p:txBody>
      </p:sp>
      <p:sp>
        <p:nvSpPr>
          <p:cNvPr id="6" name="Subtitle 2"/>
          <p:cNvSpPr>
            <a:spLocks noGrp="1"/>
          </p:cNvSpPr>
          <p:nvPr>
            <p:ph type="subTitle" idx="1" hasCustomPrompt="1"/>
          </p:nvPr>
        </p:nvSpPr>
        <p:spPr>
          <a:xfrm>
            <a:off x="685799" y="4348634"/>
            <a:ext cx="7885827" cy="746877"/>
          </a:xfrm>
        </p:spPr>
        <p:txBody>
          <a:bodyPr anchor="b">
            <a:normAutofit/>
          </a:bodyPr>
          <a:lstStyle>
            <a:lvl1pPr marL="0" indent="0" algn="ctr">
              <a:buNone/>
              <a:defRPr sz="2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title style</a:t>
            </a:r>
          </a:p>
        </p:txBody>
      </p:sp>
      <p:pic>
        <p:nvPicPr>
          <p:cNvPr id="5" name="Picture 4" descr="USPTO logo">
            <a:extLst>
              <a:ext uri="{FF2B5EF4-FFF2-40B4-BE49-F238E27FC236}">
                <a16:creationId xmlns:a16="http://schemas.microsoft.com/office/drawing/2014/main" id="{C707D8F9-906B-4ED4-AA33-A28BB4C90CFF}"/>
              </a:ext>
            </a:extLst>
          </p:cNvPr>
          <p:cNvPicPr>
            <a:picLocks noChangeAspect="1"/>
          </p:cNvPicPr>
          <p:nvPr/>
        </p:nvPicPr>
        <p:blipFill>
          <a:blip r:embed="rId2"/>
          <a:stretch>
            <a:fillRect/>
          </a:stretch>
        </p:blipFill>
        <p:spPr>
          <a:xfrm>
            <a:off x="2563844" y="1391176"/>
            <a:ext cx="4263263" cy="1990696"/>
          </a:xfrm>
          <a:prstGeom prst="rect">
            <a:avLst/>
          </a:prstGeom>
        </p:spPr>
      </p:pic>
    </p:spTree>
    <p:extLst>
      <p:ext uri="{BB962C8B-B14F-4D97-AF65-F5344CB8AC3E}">
        <p14:creationId xmlns:p14="http://schemas.microsoft.com/office/powerpoint/2010/main" val="27459868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Opening slide">
    <p:spTree>
      <p:nvGrpSpPr>
        <p:cNvPr id="1" name=""/>
        <p:cNvGrpSpPr/>
        <p:nvPr/>
      </p:nvGrpSpPr>
      <p:grpSpPr>
        <a:xfrm>
          <a:off x="0" y="0"/>
          <a:ext cx="0" cy="0"/>
          <a:chOff x="0" y="0"/>
          <a:chExt cx="0" cy="0"/>
        </a:xfrm>
      </p:grpSpPr>
      <p:sp>
        <p:nvSpPr>
          <p:cNvPr id="3" name="Rectangle 2"/>
          <p:cNvSpPr/>
          <p:nvPr/>
        </p:nvSpPr>
        <p:spPr>
          <a:xfrm>
            <a:off x="0" y="0"/>
            <a:ext cx="9144000" cy="5715000"/>
          </a:xfrm>
          <a:prstGeom prst="rect">
            <a:avLst/>
          </a:prstGeom>
          <a:solidFill>
            <a:srgbClr val="16446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US" dirty="0">
              <a:effectLst/>
              <a:latin typeface="Segoe UI"/>
            </a:endParaRPr>
          </a:p>
        </p:txBody>
      </p:sp>
      <p:pic>
        <p:nvPicPr>
          <p:cNvPr id="4" name="Picture 3" descr="USPTO logo"/>
          <p:cNvPicPr>
            <a:picLocks noChangeAspect="1"/>
          </p:cNvPicPr>
          <p:nvPr/>
        </p:nvPicPr>
        <p:blipFill>
          <a:blip r:embed="rId2"/>
          <a:stretch>
            <a:fillRect/>
          </a:stretch>
        </p:blipFill>
        <p:spPr>
          <a:xfrm>
            <a:off x="2561450" y="1867964"/>
            <a:ext cx="4129734" cy="1928346"/>
          </a:xfrm>
          <a:prstGeom prst="rect">
            <a:avLst/>
          </a:prstGeom>
        </p:spPr>
      </p:pic>
    </p:spTree>
    <p:extLst>
      <p:ext uri="{BB962C8B-B14F-4D97-AF65-F5344CB8AC3E}">
        <p14:creationId xmlns:p14="http://schemas.microsoft.com/office/powerpoint/2010/main" val="19289372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losing slide">
    <p:spTree>
      <p:nvGrpSpPr>
        <p:cNvPr id="1" name=""/>
        <p:cNvGrpSpPr/>
        <p:nvPr/>
      </p:nvGrpSpPr>
      <p:grpSpPr>
        <a:xfrm>
          <a:off x="0" y="0"/>
          <a:ext cx="0" cy="0"/>
          <a:chOff x="0" y="0"/>
          <a:chExt cx="0" cy="0"/>
        </a:xfrm>
      </p:grpSpPr>
      <p:sp>
        <p:nvSpPr>
          <p:cNvPr id="3" name="Rectangle 2"/>
          <p:cNvSpPr/>
          <p:nvPr/>
        </p:nvSpPr>
        <p:spPr>
          <a:xfrm>
            <a:off x="0" y="0"/>
            <a:ext cx="9144000" cy="5715000"/>
          </a:xfrm>
          <a:prstGeom prst="rect">
            <a:avLst/>
          </a:prstGeom>
          <a:solidFill>
            <a:srgbClr val="16446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US" dirty="0">
              <a:effectLst/>
              <a:latin typeface="Segoe UI"/>
            </a:endParaRPr>
          </a:p>
        </p:txBody>
      </p:sp>
      <p:pic>
        <p:nvPicPr>
          <p:cNvPr id="4" name="Picture 3" title="USPTO seal"/>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31406" y="916906"/>
            <a:ext cx="3881188" cy="3881188"/>
          </a:xfrm>
          <a:prstGeom prst="rect">
            <a:avLst/>
          </a:prstGeom>
        </p:spPr>
      </p:pic>
    </p:spTree>
    <p:extLst>
      <p:ext uri="{BB962C8B-B14F-4D97-AF65-F5344CB8AC3E}">
        <p14:creationId xmlns:p14="http://schemas.microsoft.com/office/powerpoint/2010/main" val="8436196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losing slide with image disclaimer">
    <p:spTree>
      <p:nvGrpSpPr>
        <p:cNvPr id="1" name=""/>
        <p:cNvGrpSpPr/>
        <p:nvPr/>
      </p:nvGrpSpPr>
      <p:grpSpPr>
        <a:xfrm>
          <a:off x="0" y="0"/>
          <a:ext cx="0" cy="0"/>
          <a:chOff x="0" y="0"/>
          <a:chExt cx="0" cy="0"/>
        </a:xfrm>
      </p:grpSpPr>
      <p:sp>
        <p:nvSpPr>
          <p:cNvPr id="3" name="Rectangle 2"/>
          <p:cNvSpPr/>
          <p:nvPr/>
        </p:nvSpPr>
        <p:spPr>
          <a:xfrm>
            <a:off x="0" y="0"/>
            <a:ext cx="9144000" cy="5715000"/>
          </a:xfrm>
          <a:prstGeom prst="rect">
            <a:avLst/>
          </a:prstGeom>
          <a:solidFill>
            <a:srgbClr val="16446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US" dirty="0">
              <a:effectLst/>
              <a:latin typeface="Segoe UI"/>
            </a:endParaRPr>
          </a:p>
        </p:txBody>
      </p:sp>
      <p:pic>
        <p:nvPicPr>
          <p:cNvPr id="4" name="Picture 3" title="USPTO seal"/>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31406" y="916906"/>
            <a:ext cx="3881188" cy="3881188"/>
          </a:xfrm>
          <a:prstGeom prst="rect">
            <a:avLst/>
          </a:prstGeom>
        </p:spPr>
      </p:pic>
      <p:sp>
        <p:nvSpPr>
          <p:cNvPr id="2" name="TextBox 1"/>
          <p:cNvSpPr txBox="1"/>
          <p:nvPr/>
        </p:nvSpPr>
        <p:spPr>
          <a:xfrm>
            <a:off x="2499412" y="5129408"/>
            <a:ext cx="4145175" cy="253916"/>
          </a:xfrm>
          <a:prstGeom prst="rect">
            <a:avLst/>
          </a:prstGeom>
          <a:noFill/>
        </p:spPr>
        <p:txBody>
          <a:bodyPr wrap="square" rtlCol="0">
            <a:spAutoFit/>
          </a:bodyPr>
          <a:lstStyle/>
          <a:p>
            <a:pPr algn="ctr"/>
            <a:r>
              <a:rPr lang="en-US" sz="1050" dirty="0">
                <a:solidFill>
                  <a:schemeClr val="bg1"/>
                </a:solidFill>
              </a:rPr>
              <a:t>Images used in this presentation are</a:t>
            </a:r>
            <a:r>
              <a:rPr lang="en-US" sz="1050" baseline="0" dirty="0">
                <a:solidFill>
                  <a:schemeClr val="bg1"/>
                </a:solidFill>
              </a:rPr>
              <a:t> for educational purposes only.</a:t>
            </a:r>
            <a:endParaRPr lang="en-US" sz="1050" dirty="0">
              <a:solidFill>
                <a:schemeClr val="bg1"/>
              </a:solidFill>
            </a:endParaRPr>
          </a:p>
        </p:txBody>
      </p:sp>
    </p:spTree>
    <p:extLst>
      <p:ext uri="{BB962C8B-B14F-4D97-AF65-F5344CB8AC3E}">
        <p14:creationId xmlns:p14="http://schemas.microsoft.com/office/powerpoint/2010/main" val="3505833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losing slide with contact info">
    <p:spTree>
      <p:nvGrpSpPr>
        <p:cNvPr id="1" name=""/>
        <p:cNvGrpSpPr/>
        <p:nvPr/>
      </p:nvGrpSpPr>
      <p:grpSpPr>
        <a:xfrm>
          <a:off x="0" y="0"/>
          <a:ext cx="0" cy="0"/>
          <a:chOff x="0" y="0"/>
          <a:chExt cx="0" cy="0"/>
        </a:xfrm>
      </p:grpSpPr>
      <p:sp>
        <p:nvSpPr>
          <p:cNvPr id="3" name="Rectangle 2"/>
          <p:cNvSpPr/>
          <p:nvPr/>
        </p:nvSpPr>
        <p:spPr>
          <a:xfrm>
            <a:off x="0" y="0"/>
            <a:ext cx="9144000" cy="5715000"/>
          </a:xfrm>
          <a:prstGeom prst="rect">
            <a:avLst/>
          </a:prstGeom>
          <a:solidFill>
            <a:srgbClr val="16446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US" dirty="0">
              <a:effectLst/>
              <a:latin typeface="Segoe UI"/>
            </a:endParaRPr>
          </a:p>
        </p:txBody>
      </p:sp>
      <p:pic>
        <p:nvPicPr>
          <p:cNvPr id="4" name="Picture 3" title="USPTO seal"/>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4526" y="916906"/>
            <a:ext cx="3881188" cy="3881188"/>
          </a:xfrm>
          <a:prstGeom prst="rect">
            <a:avLst/>
          </a:prstGeom>
        </p:spPr>
      </p:pic>
      <p:sp>
        <p:nvSpPr>
          <p:cNvPr id="18" name="TextBox 17"/>
          <p:cNvSpPr txBox="1"/>
          <p:nvPr/>
        </p:nvSpPr>
        <p:spPr>
          <a:xfrm>
            <a:off x="5303520" y="4210157"/>
            <a:ext cx="2816225"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b="0" kern="1200" dirty="0">
                <a:solidFill>
                  <a:schemeClr val="bg1"/>
                </a:solidFill>
                <a:latin typeface="Segoe UI" panose="020B0502040204020203" pitchFamily="34" charset="0"/>
                <a:ea typeface="+mn-ea"/>
                <a:cs typeface="Segoe UI" panose="020B0502040204020203" pitchFamily="34" charset="0"/>
              </a:rPr>
              <a:t>www.uspto.gov</a:t>
            </a:r>
          </a:p>
        </p:txBody>
      </p:sp>
      <p:sp>
        <p:nvSpPr>
          <p:cNvPr id="16" name="Text Placeholder 12"/>
          <p:cNvSpPr>
            <a:spLocks noGrp="1"/>
          </p:cNvSpPr>
          <p:nvPr>
            <p:ph type="body" sz="quarter" idx="13" hasCustomPrompt="1"/>
          </p:nvPr>
        </p:nvSpPr>
        <p:spPr>
          <a:xfrm>
            <a:off x="5303519" y="3828585"/>
            <a:ext cx="2816225" cy="386576"/>
          </a:xfrm>
        </p:spPr>
        <p:txBody>
          <a:bodyPr>
            <a:normAutofit/>
          </a:bodyPr>
          <a:lstStyle>
            <a:lvl1pPr marL="0" indent="0">
              <a:buNone/>
              <a:defRPr sz="1800" b="0">
                <a:solidFill>
                  <a:schemeClr val="bg1"/>
                </a:solidFill>
              </a:defRPr>
            </a:lvl1pPr>
          </a:lstStyle>
          <a:p>
            <a:pPr lvl="0"/>
            <a:r>
              <a:rPr lang="en-US"/>
              <a:t>Phone</a:t>
            </a:r>
          </a:p>
        </p:txBody>
      </p:sp>
      <p:sp>
        <p:nvSpPr>
          <p:cNvPr id="15" name="Text Placeholder 12"/>
          <p:cNvSpPr>
            <a:spLocks noGrp="1"/>
          </p:cNvSpPr>
          <p:nvPr>
            <p:ph type="body" sz="quarter" idx="12" hasCustomPrompt="1"/>
          </p:nvPr>
        </p:nvSpPr>
        <p:spPr>
          <a:xfrm>
            <a:off x="5303520" y="3462967"/>
            <a:ext cx="2816225" cy="365618"/>
          </a:xfrm>
        </p:spPr>
        <p:txBody>
          <a:bodyPr>
            <a:normAutofit/>
          </a:bodyPr>
          <a:lstStyle>
            <a:lvl1pPr marL="0" indent="0">
              <a:buNone/>
              <a:defRPr sz="1800" b="0">
                <a:solidFill>
                  <a:schemeClr val="bg1"/>
                </a:solidFill>
              </a:defRPr>
            </a:lvl1pPr>
          </a:lstStyle>
          <a:p>
            <a:pPr lvl="0"/>
            <a:r>
              <a:rPr lang="en-US"/>
              <a:t>Email</a:t>
            </a:r>
          </a:p>
        </p:txBody>
      </p:sp>
      <p:sp>
        <p:nvSpPr>
          <p:cNvPr id="14" name="Text Placeholder 12"/>
          <p:cNvSpPr>
            <a:spLocks noGrp="1"/>
          </p:cNvSpPr>
          <p:nvPr>
            <p:ph type="body" sz="quarter" idx="11" hasCustomPrompt="1"/>
          </p:nvPr>
        </p:nvSpPr>
        <p:spPr>
          <a:xfrm>
            <a:off x="5303520" y="2637699"/>
            <a:ext cx="2816225" cy="519383"/>
          </a:xfrm>
        </p:spPr>
        <p:txBody>
          <a:bodyPr>
            <a:normAutofit/>
          </a:bodyPr>
          <a:lstStyle>
            <a:lvl1pPr marL="0" indent="0">
              <a:buNone/>
              <a:defRPr sz="1800" b="0">
                <a:solidFill>
                  <a:schemeClr val="bg1"/>
                </a:solidFill>
              </a:defRPr>
            </a:lvl1pPr>
          </a:lstStyle>
          <a:p>
            <a:pPr lvl="0"/>
            <a:r>
              <a:rPr lang="en-US"/>
              <a:t>Title</a:t>
            </a:r>
          </a:p>
        </p:txBody>
      </p:sp>
      <p:sp>
        <p:nvSpPr>
          <p:cNvPr id="13" name="Text Placeholder 12"/>
          <p:cNvSpPr>
            <a:spLocks noGrp="1"/>
          </p:cNvSpPr>
          <p:nvPr>
            <p:ph type="body" sz="quarter" idx="10" hasCustomPrompt="1"/>
          </p:nvPr>
        </p:nvSpPr>
        <p:spPr>
          <a:xfrm>
            <a:off x="5303520" y="2103447"/>
            <a:ext cx="2816225" cy="519383"/>
          </a:xfrm>
        </p:spPr>
        <p:txBody>
          <a:bodyPr>
            <a:normAutofit/>
          </a:bodyPr>
          <a:lstStyle>
            <a:lvl1pPr marL="0" indent="0">
              <a:buNone/>
              <a:defRPr sz="2800" b="1">
                <a:solidFill>
                  <a:schemeClr val="bg1"/>
                </a:solidFill>
              </a:defRPr>
            </a:lvl1pPr>
          </a:lstStyle>
          <a:p>
            <a:pPr lvl="0"/>
            <a:r>
              <a:rPr lang="en-US"/>
              <a:t>Name</a:t>
            </a:r>
          </a:p>
        </p:txBody>
      </p:sp>
      <p:sp>
        <p:nvSpPr>
          <p:cNvPr id="2" name="TextBox 1"/>
          <p:cNvSpPr txBox="1"/>
          <p:nvPr/>
        </p:nvSpPr>
        <p:spPr>
          <a:xfrm>
            <a:off x="5303520" y="975743"/>
            <a:ext cx="3396343" cy="769441"/>
          </a:xfrm>
          <a:prstGeom prst="rect">
            <a:avLst/>
          </a:prstGeom>
          <a:noFill/>
        </p:spPr>
        <p:txBody>
          <a:bodyPr wrap="square" rtlCol="0">
            <a:spAutoFit/>
          </a:bodyPr>
          <a:lstStyle/>
          <a:p>
            <a:r>
              <a:rPr lang="en-US" sz="4400" b="1" dirty="0">
                <a:solidFill>
                  <a:schemeClr val="bg1"/>
                </a:solidFill>
              </a:rPr>
              <a:t>Thank</a:t>
            </a:r>
            <a:r>
              <a:rPr lang="en-US" sz="4400" b="1" baseline="0" dirty="0">
                <a:solidFill>
                  <a:schemeClr val="bg1"/>
                </a:solidFill>
              </a:rPr>
              <a:t> you!</a:t>
            </a:r>
          </a:p>
        </p:txBody>
      </p:sp>
    </p:spTree>
    <p:extLst>
      <p:ext uri="{BB962C8B-B14F-4D97-AF65-F5344CB8AC3E}">
        <p14:creationId xmlns:p14="http://schemas.microsoft.com/office/powerpoint/2010/main" val="33788905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Closing slide w/ contact info and disclaimer">
    <p:spTree>
      <p:nvGrpSpPr>
        <p:cNvPr id="1" name=""/>
        <p:cNvGrpSpPr/>
        <p:nvPr/>
      </p:nvGrpSpPr>
      <p:grpSpPr>
        <a:xfrm>
          <a:off x="0" y="0"/>
          <a:ext cx="0" cy="0"/>
          <a:chOff x="0" y="0"/>
          <a:chExt cx="0" cy="0"/>
        </a:xfrm>
      </p:grpSpPr>
      <p:sp>
        <p:nvSpPr>
          <p:cNvPr id="3" name="Rectangle 2"/>
          <p:cNvSpPr/>
          <p:nvPr/>
        </p:nvSpPr>
        <p:spPr>
          <a:xfrm>
            <a:off x="0" y="0"/>
            <a:ext cx="9144000" cy="5715000"/>
          </a:xfrm>
          <a:prstGeom prst="rect">
            <a:avLst/>
          </a:prstGeom>
          <a:solidFill>
            <a:srgbClr val="16446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US" dirty="0">
              <a:effectLst/>
              <a:latin typeface="Segoe UI"/>
            </a:endParaRPr>
          </a:p>
        </p:txBody>
      </p:sp>
      <p:pic>
        <p:nvPicPr>
          <p:cNvPr id="4" name="Picture 3" title="USPTO seal"/>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4526" y="916906"/>
            <a:ext cx="3881188" cy="3881188"/>
          </a:xfrm>
          <a:prstGeom prst="rect">
            <a:avLst/>
          </a:prstGeom>
        </p:spPr>
      </p:pic>
      <p:sp>
        <p:nvSpPr>
          <p:cNvPr id="10" name="TextBox 9"/>
          <p:cNvSpPr txBox="1"/>
          <p:nvPr/>
        </p:nvSpPr>
        <p:spPr>
          <a:xfrm>
            <a:off x="792532" y="5129408"/>
            <a:ext cx="4145175" cy="253916"/>
          </a:xfrm>
          <a:prstGeom prst="rect">
            <a:avLst/>
          </a:prstGeom>
          <a:noFill/>
        </p:spPr>
        <p:txBody>
          <a:bodyPr wrap="square" rtlCol="0">
            <a:spAutoFit/>
          </a:bodyPr>
          <a:lstStyle/>
          <a:p>
            <a:pPr algn="ctr"/>
            <a:r>
              <a:rPr lang="en-US" sz="1050" dirty="0">
                <a:solidFill>
                  <a:schemeClr val="bg1"/>
                </a:solidFill>
              </a:rPr>
              <a:t>Images used in this presentation are</a:t>
            </a:r>
            <a:r>
              <a:rPr lang="en-US" sz="1050" baseline="0" dirty="0">
                <a:solidFill>
                  <a:schemeClr val="bg1"/>
                </a:solidFill>
              </a:rPr>
              <a:t> for educational purposes only.</a:t>
            </a:r>
            <a:endParaRPr lang="en-US" sz="1050" dirty="0">
              <a:solidFill>
                <a:schemeClr val="bg1"/>
              </a:solidFill>
            </a:endParaRPr>
          </a:p>
        </p:txBody>
      </p:sp>
      <p:sp>
        <p:nvSpPr>
          <p:cNvPr id="18" name="TextBox 17"/>
          <p:cNvSpPr txBox="1"/>
          <p:nvPr/>
        </p:nvSpPr>
        <p:spPr>
          <a:xfrm>
            <a:off x="5303520" y="4210157"/>
            <a:ext cx="2816225"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b="0" kern="1200" dirty="0">
                <a:solidFill>
                  <a:schemeClr val="bg1"/>
                </a:solidFill>
                <a:latin typeface="Segoe UI" panose="020B0502040204020203" pitchFamily="34" charset="0"/>
                <a:ea typeface="+mn-ea"/>
                <a:cs typeface="Segoe UI" panose="020B0502040204020203" pitchFamily="34" charset="0"/>
              </a:rPr>
              <a:t>www.uspto.gov</a:t>
            </a:r>
          </a:p>
        </p:txBody>
      </p:sp>
      <p:sp>
        <p:nvSpPr>
          <p:cNvPr id="16" name="Text Placeholder 12"/>
          <p:cNvSpPr>
            <a:spLocks noGrp="1"/>
          </p:cNvSpPr>
          <p:nvPr>
            <p:ph type="body" sz="quarter" idx="13" hasCustomPrompt="1"/>
          </p:nvPr>
        </p:nvSpPr>
        <p:spPr>
          <a:xfrm>
            <a:off x="5303519" y="3828585"/>
            <a:ext cx="2816225" cy="386576"/>
          </a:xfrm>
        </p:spPr>
        <p:txBody>
          <a:bodyPr>
            <a:normAutofit/>
          </a:bodyPr>
          <a:lstStyle>
            <a:lvl1pPr marL="0" indent="0">
              <a:buNone/>
              <a:defRPr sz="1800" b="0">
                <a:solidFill>
                  <a:schemeClr val="bg1"/>
                </a:solidFill>
              </a:defRPr>
            </a:lvl1pPr>
          </a:lstStyle>
          <a:p>
            <a:pPr lvl="0"/>
            <a:r>
              <a:rPr lang="en-US"/>
              <a:t>Phone</a:t>
            </a:r>
          </a:p>
        </p:txBody>
      </p:sp>
      <p:sp>
        <p:nvSpPr>
          <p:cNvPr id="15" name="Text Placeholder 12"/>
          <p:cNvSpPr>
            <a:spLocks noGrp="1"/>
          </p:cNvSpPr>
          <p:nvPr>
            <p:ph type="body" sz="quarter" idx="12" hasCustomPrompt="1"/>
          </p:nvPr>
        </p:nvSpPr>
        <p:spPr>
          <a:xfrm>
            <a:off x="5303520" y="3462967"/>
            <a:ext cx="2816225" cy="365618"/>
          </a:xfrm>
        </p:spPr>
        <p:txBody>
          <a:bodyPr>
            <a:normAutofit/>
          </a:bodyPr>
          <a:lstStyle>
            <a:lvl1pPr marL="0" indent="0">
              <a:buNone/>
              <a:defRPr sz="1800" b="0">
                <a:solidFill>
                  <a:schemeClr val="bg1"/>
                </a:solidFill>
              </a:defRPr>
            </a:lvl1pPr>
          </a:lstStyle>
          <a:p>
            <a:pPr lvl="0"/>
            <a:r>
              <a:rPr lang="en-US"/>
              <a:t>Email</a:t>
            </a:r>
          </a:p>
        </p:txBody>
      </p:sp>
      <p:sp>
        <p:nvSpPr>
          <p:cNvPr id="14" name="Text Placeholder 12"/>
          <p:cNvSpPr>
            <a:spLocks noGrp="1"/>
          </p:cNvSpPr>
          <p:nvPr>
            <p:ph type="body" sz="quarter" idx="11" hasCustomPrompt="1"/>
          </p:nvPr>
        </p:nvSpPr>
        <p:spPr>
          <a:xfrm>
            <a:off x="5303520" y="2637699"/>
            <a:ext cx="2816225" cy="519383"/>
          </a:xfrm>
        </p:spPr>
        <p:txBody>
          <a:bodyPr>
            <a:normAutofit/>
          </a:bodyPr>
          <a:lstStyle>
            <a:lvl1pPr marL="0" indent="0">
              <a:buNone/>
              <a:defRPr sz="1800" b="0">
                <a:solidFill>
                  <a:schemeClr val="bg1"/>
                </a:solidFill>
              </a:defRPr>
            </a:lvl1pPr>
          </a:lstStyle>
          <a:p>
            <a:pPr lvl="0"/>
            <a:r>
              <a:rPr lang="en-US"/>
              <a:t>Title</a:t>
            </a:r>
          </a:p>
        </p:txBody>
      </p:sp>
      <p:sp>
        <p:nvSpPr>
          <p:cNvPr id="13" name="Text Placeholder 12"/>
          <p:cNvSpPr>
            <a:spLocks noGrp="1"/>
          </p:cNvSpPr>
          <p:nvPr>
            <p:ph type="body" sz="quarter" idx="10" hasCustomPrompt="1"/>
          </p:nvPr>
        </p:nvSpPr>
        <p:spPr>
          <a:xfrm>
            <a:off x="5303520" y="2103447"/>
            <a:ext cx="2816225" cy="519383"/>
          </a:xfrm>
        </p:spPr>
        <p:txBody>
          <a:bodyPr>
            <a:normAutofit/>
          </a:bodyPr>
          <a:lstStyle>
            <a:lvl1pPr marL="0" indent="0">
              <a:buNone/>
              <a:defRPr sz="2800" b="1">
                <a:solidFill>
                  <a:schemeClr val="bg1"/>
                </a:solidFill>
              </a:defRPr>
            </a:lvl1pPr>
          </a:lstStyle>
          <a:p>
            <a:pPr lvl="0"/>
            <a:r>
              <a:rPr lang="en-US"/>
              <a:t>Name</a:t>
            </a:r>
          </a:p>
        </p:txBody>
      </p:sp>
      <p:sp>
        <p:nvSpPr>
          <p:cNvPr id="2" name="TextBox 1"/>
          <p:cNvSpPr txBox="1"/>
          <p:nvPr/>
        </p:nvSpPr>
        <p:spPr>
          <a:xfrm>
            <a:off x="5303520" y="975743"/>
            <a:ext cx="3396343" cy="769441"/>
          </a:xfrm>
          <a:prstGeom prst="rect">
            <a:avLst/>
          </a:prstGeom>
          <a:noFill/>
        </p:spPr>
        <p:txBody>
          <a:bodyPr wrap="square" rtlCol="0">
            <a:spAutoFit/>
          </a:bodyPr>
          <a:lstStyle/>
          <a:p>
            <a:r>
              <a:rPr lang="en-US" sz="4400" b="1" dirty="0">
                <a:solidFill>
                  <a:schemeClr val="bg1"/>
                </a:solidFill>
              </a:rPr>
              <a:t>Thank</a:t>
            </a:r>
            <a:r>
              <a:rPr lang="en-US" sz="4400" b="1" baseline="0" dirty="0">
                <a:solidFill>
                  <a:schemeClr val="bg1"/>
                </a:solidFill>
              </a:rPr>
              <a:t> you!</a:t>
            </a:r>
          </a:p>
        </p:txBody>
      </p:sp>
    </p:spTree>
    <p:extLst>
      <p:ext uri="{BB962C8B-B14F-4D97-AF65-F5344CB8AC3E}">
        <p14:creationId xmlns:p14="http://schemas.microsoft.com/office/powerpoint/2010/main" val="28342318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no logo">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584"/>
            <a:ext cx="8229600" cy="378626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p:nvPr>
        </p:nvSpPr>
        <p:spPr/>
        <p:txBody>
          <a:bodyPr/>
          <a:lstStyle>
            <a:lvl1pPr algn="l">
              <a:defRPr/>
            </a:lvl1pPr>
          </a:lstStyle>
          <a:p>
            <a:r>
              <a:rPr lang="en-US"/>
              <a:t>Click to edit Master title style</a:t>
            </a:r>
          </a:p>
        </p:txBody>
      </p:sp>
      <p:sp>
        <p:nvSpPr>
          <p:cNvPr id="4" name="Slide Number Placeholder 3"/>
          <p:cNvSpPr>
            <a:spLocks noGrp="1"/>
          </p:cNvSpPr>
          <p:nvPr>
            <p:ph type="sldNum" sz="quarter" idx="10"/>
          </p:nvPr>
        </p:nvSpPr>
        <p:spPr/>
        <p:txBody>
          <a:bodyPr/>
          <a:lstStyle>
            <a:lvl1pPr>
              <a:defRPr sz="800">
                <a:solidFill>
                  <a:schemeClr val="tx1"/>
                </a:solidFill>
              </a:defRPr>
            </a:lvl1pPr>
          </a:lstStyle>
          <a:p>
            <a:fld id="{1D648693-0942-45E9-83AE-76FC568F9452}" type="slidenum">
              <a:rPr lang="en-US" smtClean="0"/>
              <a:pPr/>
              <a:t>‹#›</a:t>
            </a:fld>
            <a:endParaRPr lang="en-US" dirty="0"/>
          </a:p>
        </p:txBody>
      </p:sp>
    </p:spTree>
    <p:extLst>
      <p:ext uri="{BB962C8B-B14F-4D97-AF65-F5344CB8AC3E}">
        <p14:creationId xmlns:p14="http://schemas.microsoft.com/office/powerpoint/2010/main" val="21154786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 2 line headline no logo">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49582"/>
            <a:ext cx="8229600" cy="3491345"/>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p:nvPr>
        </p:nvSpPr>
        <p:spPr/>
        <p:txBody>
          <a:bodyPr/>
          <a:lstStyle>
            <a:lvl1pPr algn="l">
              <a:defRPr/>
            </a:lvl1pPr>
          </a:lstStyle>
          <a:p>
            <a:r>
              <a:rPr lang="en-US"/>
              <a:t>Click to edit Master title style</a:t>
            </a:r>
          </a:p>
        </p:txBody>
      </p:sp>
      <p:sp>
        <p:nvSpPr>
          <p:cNvPr id="4" name="Slide Number Placeholder 3"/>
          <p:cNvSpPr>
            <a:spLocks noGrp="1"/>
          </p:cNvSpPr>
          <p:nvPr>
            <p:ph type="sldNum" sz="quarter" idx="10"/>
          </p:nvPr>
        </p:nvSpPr>
        <p:spPr/>
        <p:txBody>
          <a:bodyPr/>
          <a:lstStyle/>
          <a:p>
            <a:fld id="{1D648693-0942-45E9-83AE-76FC568F9452}" type="slidenum">
              <a:rPr lang="en-US" smtClean="0"/>
              <a:pPr/>
              <a:t>‹#›</a:t>
            </a:fld>
            <a:endParaRPr lang="en-US" dirty="0"/>
          </a:p>
        </p:txBody>
      </p:sp>
    </p:spTree>
    <p:extLst>
      <p:ext uri="{BB962C8B-B14F-4D97-AF65-F5344CB8AC3E}">
        <p14:creationId xmlns:p14="http://schemas.microsoft.com/office/powerpoint/2010/main" val="313362726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no logo">
    <p:spTree>
      <p:nvGrpSpPr>
        <p:cNvPr id="1" name=""/>
        <p:cNvGrpSpPr/>
        <p:nvPr/>
      </p:nvGrpSpPr>
      <p:grpSpPr>
        <a:xfrm>
          <a:off x="0" y="0"/>
          <a:ext cx="0" cy="0"/>
          <a:chOff x="0" y="0"/>
          <a:chExt cx="0" cy="0"/>
        </a:xfrm>
      </p:grpSpPr>
      <p:sp>
        <p:nvSpPr>
          <p:cNvPr id="2" name="Title 1"/>
          <p:cNvSpPr>
            <a:spLocks noGrp="1"/>
          </p:cNvSpPr>
          <p:nvPr>
            <p:ph type="title"/>
          </p:nvPr>
        </p:nvSpPr>
        <p:spPr>
          <a:xfrm>
            <a:off x="457200" y="310250"/>
            <a:ext cx="8229600" cy="864147"/>
          </a:xfrm>
        </p:spPr>
        <p:txBody>
          <a:bodyPr anchor="t" anchorCtr="0"/>
          <a:lstStyle>
            <a:lvl1pPr algn="l">
              <a:defRPr/>
            </a:lvl1pPr>
          </a:lstStyle>
          <a:p>
            <a:r>
              <a:rPr lang="en-US"/>
              <a:t>Click to edit Master title style</a:t>
            </a:r>
          </a:p>
        </p:txBody>
      </p:sp>
      <p:sp>
        <p:nvSpPr>
          <p:cNvPr id="3" name="Slide Number Placeholder 2"/>
          <p:cNvSpPr>
            <a:spLocks noGrp="1"/>
          </p:cNvSpPr>
          <p:nvPr>
            <p:ph type="sldNum" sz="quarter" idx="10"/>
          </p:nvPr>
        </p:nvSpPr>
        <p:spPr/>
        <p:txBody>
          <a:bodyPr/>
          <a:lstStyle/>
          <a:p>
            <a:fld id="{1D648693-0942-45E9-83AE-76FC568F9452}" type="slidenum">
              <a:rPr lang="en-US" smtClean="0"/>
              <a:pPr/>
              <a:t>‹#›</a:t>
            </a:fld>
            <a:endParaRPr lang="en-US" dirty="0"/>
          </a:p>
        </p:txBody>
      </p:sp>
    </p:spTree>
    <p:extLst>
      <p:ext uri="{BB962C8B-B14F-4D97-AF65-F5344CB8AC3E}">
        <p14:creationId xmlns:p14="http://schemas.microsoft.com/office/powerpoint/2010/main" val="39594045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with background">
    <p:spTree>
      <p:nvGrpSpPr>
        <p:cNvPr id="1" name=""/>
        <p:cNvGrpSpPr/>
        <p:nvPr/>
      </p:nvGrpSpPr>
      <p:grpSpPr>
        <a:xfrm>
          <a:off x="0" y="0"/>
          <a:ext cx="0" cy="0"/>
          <a:chOff x="0" y="0"/>
          <a:chExt cx="0" cy="0"/>
        </a:xfrm>
      </p:grpSpPr>
      <p:pic>
        <p:nvPicPr>
          <p:cNvPr id="7" name="Picture 6" title="Patent drawing background"/>
          <p:cNvPicPr>
            <a:picLocks noChangeAspect="1"/>
          </p:cNvPicPr>
          <p:nvPr/>
        </p:nvPicPr>
        <p:blipFill rotWithShape="1">
          <a:blip r:embed="rId2"/>
          <a:srcRect r="-76"/>
          <a:stretch/>
        </p:blipFill>
        <p:spPr>
          <a:xfrm>
            <a:off x="0" y="42389"/>
            <a:ext cx="9150889" cy="5456393"/>
          </a:xfrm>
          <a:prstGeom prst="rect">
            <a:avLst/>
          </a:prstGeom>
        </p:spPr>
      </p:pic>
      <p:sp>
        <p:nvSpPr>
          <p:cNvPr id="3" name="Subtitle 2"/>
          <p:cNvSpPr>
            <a:spLocks noGrp="1"/>
          </p:cNvSpPr>
          <p:nvPr>
            <p:ph type="subTitle" idx="1"/>
          </p:nvPr>
        </p:nvSpPr>
        <p:spPr>
          <a:xfrm>
            <a:off x="685800" y="2826248"/>
            <a:ext cx="7086600" cy="1460500"/>
          </a:xfrm>
        </p:spPr>
        <p:txBody>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 name="Title 1"/>
          <p:cNvSpPr>
            <a:spLocks noGrp="1"/>
          </p:cNvSpPr>
          <p:nvPr>
            <p:ph type="ctrTitle"/>
          </p:nvPr>
        </p:nvSpPr>
        <p:spPr>
          <a:xfrm>
            <a:off x="685800" y="1277208"/>
            <a:ext cx="7772400" cy="1225021"/>
          </a:xfrm>
        </p:spPr>
        <p:txBody>
          <a:bodyPr/>
          <a:lstStyle>
            <a:lvl1pPr algn="l">
              <a:defRPr/>
            </a:lvl1pPr>
          </a:lstStyle>
          <a:p>
            <a:r>
              <a:rPr lang="en-US"/>
              <a:t>Click to edit Master title style</a:t>
            </a:r>
          </a:p>
        </p:txBody>
      </p:sp>
      <p:sp>
        <p:nvSpPr>
          <p:cNvPr id="9" name="Rectangle 8">
            <a:extLst>
              <a:ext uri="{FF2B5EF4-FFF2-40B4-BE49-F238E27FC236}">
                <a16:creationId xmlns:a16="http://schemas.microsoft.com/office/drawing/2014/main" id="{D47750E4-82AA-4845-9B45-E30EEC1FB7FA}"/>
              </a:ext>
            </a:extLst>
          </p:cNvPr>
          <p:cNvSpPr/>
          <p:nvPr/>
        </p:nvSpPr>
        <p:spPr>
          <a:xfrm>
            <a:off x="-3250" y="4154346"/>
            <a:ext cx="9153446" cy="1146097"/>
          </a:xfrm>
          <a:custGeom>
            <a:avLst/>
            <a:gdLst>
              <a:gd name="connsiteX0" fmla="*/ 0 w 9150195"/>
              <a:gd name="connsiteY0" fmla="*/ 0 h 1316753"/>
              <a:gd name="connsiteX1" fmla="*/ 9150195 w 9150195"/>
              <a:gd name="connsiteY1" fmla="*/ 0 h 1316753"/>
              <a:gd name="connsiteX2" fmla="*/ 9150195 w 9150195"/>
              <a:gd name="connsiteY2" fmla="*/ 1316753 h 1316753"/>
              <a:gd name="connsiteX3" fmla="*/ 0 w 9150195"/>
              <a:gd name="connsiteY3" fmla="*/ 1316753 h 1316753"/>
              <a:gd name="connsiteX4" fmla="*/ 0 w 9150195"/>
              <a:gd name="connsiteY4" fmla="*/ 0 h 1316753"/>
              <a:gd name="connsiteX0" fmla="*/ 0 w 9168243"/>
              <a:gd name="connsiteY0" fmla="*/ 902369 h 1316753"/>
              <a:gd name="connsiteX1" fmla="*/ 9168243 w 9168243"/>
              <a:gd name="connsiteY1" fmla="*/ 0 h 1316753"/>
              <a:gd name="connsiteX2" fmla="*/ 9168243 w 9168243"/>
              <a:gd name="connsiteY2" fmla="*/ 1316753 h 1316753"/>
              <a:gd name="connsiteX3" fmla="*/ 18048 w 9168243"/>
              <a:gd name="connsiteY3" fmla="*/ 1316753 h 1316753"/>
              <a:gd name="connsiteX4" fmla="*/ 0 w 9168243"/>
              <a:gd name="connsiteY4" fmla="*/ 902369 h 1316753"/>
              <a:gd name="connsiteX0" fmla="*/ 0 w 9152368"/>
              <a:gd name="connsiteY0" fmla="*/ 788069 h 1316753"/>
              <a:gd name="connsiteX1" fmla="*/ 9152368 w 9152368"/>
              <a:gd name="connsiteY1" fmla="*/ 0 h 1316753"/>
              <a:gd name="connsiteX2" fmla="*/ 9152368 w 9152368"/>
              <a:gd name="connsiteY2" fmla="*/ 1316753 h 1316753"/>
              <a:gd name="connsiteX3" fmla="*/ 2173 w 9152368"/>
              <a:gd name="connsiteY3" fmla="*/ 1316753 h 1316753"/>
              <a:gd name="connsiteX4" fmla="*/ 0 w 9152368"/>
              <a:gd name="connsiteY4" fmla="*/ 788069 h 1316753"/>
              <a:gd name="connsiteX0" fmla="*/ 0 w 9152368"/>
              <a:gd name="connsiteY0" fmla="*/ 788069 h 1316753"/>
              <a:gd name="connsiteX1" fmla="*/ 9152368 w 9152368"/>
              <a:gd name="connsiteY1" fmla="*/ 0 h 1316753"/>
              <a:gd name="connsiteX2" fmla="*/ 9152368 w 9152368"/>
              <a:gd name="connsiteY2" fmla="*/ 545228 h 1316753"/>
              <a:gd name="connsiteX3" fmla="*/ 2173 w 9152368"/>
              <a:gd name="connsiteY3" fmla="*/ 1316753 h 1316753"/>
              <a:gd name="connsiteX4" fmla="*/ 0 w 9152368"/>
              <a:gd name="connsiteY4" fmla="*/ 788069 h 1316753"/>
              <a:gd name="connsiteX0" fmla="*/ 1137 w 9153505"/>
              <a:gd name="connsiteY0" fmla="*/ 788069 h 1062753"/>
              <a:gd name="connsiteX1" fmla="*/ 9153505 w 9153505"/>
              <a:gd name="connsiteY1" fmla="*/ 0 h 1062753"/>
              <a:gd name="connsiteX2" fmla="*/ 9153505 w 9153505"/>
              <a:gd name="connsiteY2" fmla="*/ 545228 h 1062753"/>
              <a:gd name="connsiteX3" fmla="*/ 135 w 9153505"/>
              <a:gd name="connsiteY3" fmla="*/ 1062753 h 1062753"/>
              <a:gd name="connsiteX4" fmla="*/ 1137 w 9153505"/>
              <a:gd name="connsiteY4" fmla="*/ 788069 h 1062753"/>
              <a:gd name="connsiteX0" fmla="*/ 29590 w 9153383"/>
              <a:gd name="connsiteY0" fmla="*/ 892844 h 1062753"/>
              <a:gd name="connsiteX1" fmla="*/ 9153383 w 9153383"/>
              <a:gd name="connsiteY1" fmla="*/ 0 h 1062753"/>
              <a:gd name="connsiteX2" fmla="*/ 9153383 w 9153383"/>
              <a:gd name="connsiteY2" fmla="*/ 545228 h 1062753"/>
              <a:gd name="connsiteX3" fmla="*/ 13 w 9153383"/>
              <a:gd name="connsiteY3" fmla="*/ 1062753 h 1062753"/>
              <a:gd name="connsiteX4" fmla="*/ 29590 w 9153383"/>
              <a:gd name="connsiteY4" fmla="*/ 892844 h 1062753"/>
              <a:gd name="connsiteX0" fmla="*/ 65301 w 9189094"/>
              <a:gd name="connsiteY0" fmla="*/ 892844 h 1146097"/>
              <a:gd name="connsiteX1" fmla="*/ 9189094 w 9189094"/>
              <a:gd name="connsiteY1" fmla="*/ 0 h 1146097"/>
              <a:gd name="connsiteX2" fmla="*/ 9189094 w 9189094"/>
              <a:gd name="connsiteY2" fmla="*/ 545228 h 1146097"/>
              <a:gd name="connsiteX3" fmla="*/ 5 w 9189094"/>
              <a:gd name="connsiteY3" fmla="*/ 1146097 h 1146097"/>
              <a:gd name="connsiteX4" fmla="*/ 65301 w 9189094"/>
              <a:gd name="connsiteY4" fmla="*/ 892844 h 1146097"/>
              <a:gd name="connsiteX0" fmla="*/ 29590 w 9153383"/>
              <a:gd name="connsiteY0" fmla="*/ 892844 h 1146097"/>
              <a:gd name="connsiteX1" fmla="*/ 9153383 w 9153383"/>
              <a:gd name="connsiteY1" fmla="*/ 0 h 1146097"/>
              <a:gd name="connsiteX2" fmla="*/ 9153383 w 9153383"/>
              <a:gd name="connsiteY2" fmla="*/ 545228 h 1146097"/>
              <a:gd name="connsiteX3" fmla="*/ 13 w 9153383"/>
              <a:gd name="connsiteY3" fmla="*/ 1146097 h 1146097"/>
              <a:gd name="connsiteX4" fmla="*/ 29590 w 9153383"/>
              <a:gd name="connsiteY4" fmla="*/ 892844 h 1146097"/>
              <a:gd name="connsiteX0" fmla="*/ 29590 w 9153383"/>
              <a:gd name="connsiteY0" fmla="*/ 892844 h 1146097"/>
              <a:gd name="connsiteX1" fmla="*/ 9153383 w 9153383"/>
              <a:gd name="connsiteY1" fmla="*/ 0 h 1146097"/>
              <a:gd name="connsiteX2" fmla="*/ 9153383 w 9153383"/>
              <a:gd name="connsiteY2" fmla="*/ 545228 h 1146097"/>
              <a:gd name="connsiteX3" fmla="*/ 13 w 9153383"/>
              <a:gd name="connsiteY3" fmla="*/ 1146097 h 1146097"/>
              <a:gd name="connsiteX4" fmla="*/ 29590 w 9153383"/>
              <a:gd name="connsiteY4" fmla="*/ 892844 h 1146097"/>
              <a:gd name="connsiteX0" fmla="*/ 1137 w 9153505"/>
              <a:gd name="connsiteY0" fmla="*/ 1028575 h 1146097"/>
              <a:gd name="connsiteX1" fmla="*/ 9153505 w 9153505"/>
              <a:gd name="connsiteY1" fmla="*/ 0 h 1146097"/>
              <a:gd name="connsiteX2" fmla="*/ 9153505 w 9153505"/>
              <a:gd name="connsiteY2" fmla="*/ 545228 h 1146097"/>
              <a:gd name="connsiteX3" fmla="*/ 135 w 9153505"/>
              <a:gd name="connsiteY3" fmla="*/ 1146097 h 1146097"/>
              <a:gd name="connsiteX4" fmla="*/ 1137 w 9153505"/>
              <a:gd name="connsiteY4" fmla="*/ 1028575 h 1146097"/>
              <a:gd name="connsiteX0" fmla="*/ 1078 w 9153446"/>
              <a:gd name="connsiteY0" fmla="*/ 1028575 h 1146097"/>
              <a:gd name="connsiteX1" fmla="*/ 9153446 w 9153446"/>
              <a:gd name="connsiteY1" fmla="*/ 0 h 1146097"/>
              <a:gd name="connsiteX2" fmla="*/ 9153446 w 9153446"/>
              <a:gd name="connsiteY2" fmla="*/ 545228 h 1146097"/>
              <a:gd name="connsiteX3" fmla="*/ 76 w 9153446"/>
              <a:gd name="connsiteY3" fmla="*/ 1146097 h 1146097"/>
              <a:gd name="connsiteX4" fmla="*/ 1078 w 9153446"/>
              <a:gd name="connsiteY4" fmla="*/ 1028575 h 1146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3446" h="1146097">
                <a:moveTo>
                  <a:pt x="1078" y="1028575"/>
                </a:moveTo>
                <a:lnTo>
                  <a:pt x="9153446" y="0"/>
                </a:lnTo>
                <a:lnTo>
                  <a:pt x="9153446" y="545228"/>
                </a:lnTo>
                <a:lnTo>
                  <a:pt x="76" y="1146097"/>
                </a:lnTo>
                <a:cubicBezTo>
                  <a:pt x="-648" y="1122269"/>
                  <a:pt x="4183" y="1073835"/>
                  <a:pt x="1078" y="1028575"/>
                </a:cubicBezTo>
                <a:close/>
              </a:path>
            </a:pathLst>
          </a:custGeom>
          <a:solidFill>
            <a:srgbClr val="F2A9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aseline="-25000" dirty="0"/>
          </a:p>
        </p:txBody>
      </p:sp>
      <p:sp>
        <p:nvSpPr>
          <p:cNvPr id="11" name="Rectangle 8">
            <a:extLst>
              <a:ext uri="{FF2B5EF4-FFF2-40B4-BE49-F238E27FC236}">
                <a16:creationId xmlns:a16="http://schemas.microsoft.com/office/drawing/2014/main" id="{93AA097B-91BE-4997-B48C-79834B5304EA}"/>
              </a:ext>
            </a:extLst>
          </p:cNvPr>
          <p:cNvSpPr/>
          <p:nvPr/>
        </p:nvSpPr>
        <p:spPr>
          <a:xfrm>
            <a:off x="-2172" y="4397542"/>
            <a:ext cx="9152368" cy="1316753"/>
          </a:xfrm>
          <a:custGeom>
            <a:avLst/>
            <a:gdLst>
              <a:gd name="connsiteX0" fmla="*/ 0 w 9150195"/>
              <a:gd name="connsiteY0" fmla="*/ 0 h 1316753"/>
              <a:gd name="connsiteX1" fmla="*/ 9150195 w 9150195"/>
              <a:gd name="connsiteY1" fmla="*/ 0 h 1316753"/>
              <a:gd name="connsiteX2" fmla="*/ 9150195 w 9150195"/>
              <a:gd name="connsiteY2" fmla="*/ 1316753 h 1316753"/>
              <a:gd name="connsiteX3" fmla="*/ 0 w 9150195"/>
              <a:gd name="connsiteY3" fmla="*/ 1316753 h 1316753"/>
              <a:gd name="connsiteX4" fmla="*/ 0 w 9150195"/>
              <a:gd name="connsiteY4" fmla="*/ 0 h 1316753"/>
              <a:gd name="connsiteX0" fmla="*/ 0 w 9168243"/>
              <a:gd name="connsiteY0" fmla="*/ 902369 h 1316753"/>
              <a:gd name="connsiteX1" fmla="*/ 9168243 w 9168243"/>
              <a:gd name="connsiteY1" fmla="*/ 0 h 1316753"/>
              <a:gd name="connsiteX2" fmla="*/ 9168243 w 9168243"/>
              <a:gd name="connsiteY2" fmla="*/ 1316753 h 1316753"/>
              <a:gd name="connsiteX3" fmla="*/ 18048 w 9168243"/>
              <a:gd name="connsiteY3" fmla="*/ 1316753 h 1316753"/>
              <a:gd name="connsiteX4" fmla="*/ 0 w 9168243"/>
              <a:gd name="connsiteY4" fmla="*/ 902369 h 1316753"/>
              <a:gd name="connsiteX0" fmla="*/ 0 w 9152368"/>
              <a:gd name="connsiteY0" fmla="*/ 788069 h 1316753"/>
              <a:gd name="connsiteX1" fmla="*/ 9152368 w 9152368"/>
              <a:gd name="connsiteY1" fmla="*/ 0 h 1316753"/>
              <a:gd name="connsiteX2" fmla="*/ 9152368 w 9152368"/>
              <a:gd name="connsiteY2" fmla="*/ 1316753 h 1316753"/>
              <a:gd name="connsiteX3" fmla="*/ 2173 w 9152368"/>
              <a:gd name="connsiteY3" fmla="*/ 1316753 h 1316753"/>
              <a:gd name="connsiteX4" fmla="*/ 0 w 9152368"/>
              <a:gd name="connsiteY4" fmla="*/ 788069 h 13167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2368" h="1316753">
                <a:moveTo>
                  <a:pt x="0" y="788069"/>
                </a:moveTo>
                <a:lnTo>
                  <a:pt x="9152368" y="0"/>
                </a:lnTo>
                <a:lnTo>
                  <a:pt x="9152368" y="1316753"/>
                </a:lnTo>
                <a:lnTo>
                  <a:pt x="2173" y="1316753"/>
                </a:lnTo>
                <a:cubicBezTo>
                  <a:pt x="1449" y="1140525"/>
                  <a:pt x="724" y="964297"/>
                  <a:pt x="0" y="788069"/>
                </a:cubicBezTo>
                <a:close/>
              </a:path>
            </a:pathLst>
          </a:cu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4" name="Isosceles Triangle 14">
            <a:extLst>
              <a:ext uri="{FF2B5EF4-FFF2-40B4-BE49-F238E27FC236}">
                <a16:creationId xmlns:a16="http://schemas.microsoft.com/office/drawing/2014/main" id="{46030774-377F-4EB6-AADB-7D5DE162977D}"/>
              </a:ext>
            </a:extLst>
          </p:cNvPr>
          <p:cNvSpPr/>
          <p:nvPr/>
        </p:nvSpPr>
        <p:spPr>
          <a:xfrm>
            <a:off x="0" y="-6167"/>
            <a:ext cx="9164399" cy="301334"/>
          </a:xfrm>
          <a:custGeom>
            <a:avLst/>
            <a:gdLst>
              <a:gd name="connsiteX0" fmla="*/ 0 w 9152368"/>
              <a:gd name="connsiteY0" fmla="*/ 384859 h 384859"/>
              <a:gd name="connsiteX1" fmla="*/ 4576184 w 9152368"/>
              <a:gd name="connsiteY1" fmla="*/ 0 h 384859"/>
              <a:gd name="connsiteX2" fmla="*/ 9152368 w 9152368"/>
              <a:gd name="connsiteY2" fmla="*/ 384859 h 384859"/>
              <a:gd name="connsiteX3" fmla="*/ 0 w 9152368"/>
              <a:gd name="connsiteY3" fmla="*/ 384859 h 384859"/>
              <a:gd name="connsiteX0" fmla="*/ 0 w 9164399"/>
              <a:gd name="connsiteY0" fmla="*/ 1106905 h 1106905"/>
              <a:gd name="connsiteX1" fmla="*/ 4576184 w 9164399"/>
              <a:gd name="connsiteY1" fmla="*/ 722046 h 1106905"/>
              <a:gd name="connsiteX2" fmla="*/ 9164399 w 9164399"/>
              <a:gd name="connsiteY2" fmla="*/ 0 h 1106905"/>
              <a:gd name="connsiteX3" fmla="*/ 0 w 9164399"/>
              <a:gd name="connsiteY3" fmla="*/ 1106905 h 1106905"/>
              <a:gd name="connsiteX0" fmla="*/ 0 w 9164399"/>
              <a:gd name="connsiteY0" fmla="*/ 6015 h 722046"/>
              <a:gd name="connsiteX1" fmla="*/ 4576184 w 9164399"/>
              <a:gd name="connsiteY1" fmla="*/ 722046 h 722046"/>
              <a:gd name="connsiteX2" fmla="*/ 9164399 w 9164399"/>
              <a:gd name="connsiteY2" fmla="*/ 0 h 722046"/>
              <a:gd name="connsiteX3" fmla="*/ 0 w 9164399"/>
              <a:gd name="connsiteY3" fmla="*/ 6015 h 722046"/>
              <a:gd name="connsiteX0" fmla="*/ 0 w 9164399"/>
              <a:gd name="connsiteY0" fmla="*/ 6015 h 499461"/>
              <a:gd name="connsiteX1" fmla="*/ 4184 w 9164399"/>
              <a:gd name="connsiteY1" fmla="*/ 499461 h 499461"/>
              <a:gd name="connsiteX2" fmla="*/ 9164399 w 9164399"/>
              <a:gd name="connsiteY2" fmla="*/ 0 h 499461"/>
              <a:gd name="connsiteX3" fmla="*/ 0 w 9164399"/>
              <a:gd name="connsiteY3" fmla="*/ 6015 h 499461"/>
            </a:gdLst>
            <a:ahLst/>
            <a:cxnLst>
              <a:cxn ang="0">
                <a:pos x="connsiteX0" y="connsiteY0"/>
              </a:cxn>
              <a:cxn ang="0">
                <a:pos x="connsiteX1" y="connsiteY1"/>
              </a:cxn>
              <a:cxn ang="0">
                <a:pos x="connsiteX2" y="connsiteY2"/>
              </a:cxn>
              <a:cxn ang="0">
                <a:pos x="connsiteX3" y="connsiteY3"/>
              </a:cxn>
            </a:cxnLst>
            <a:rect l="l" t="t" r="r" b="b"/>
            <a:pathLst>
              <a:path w="9164399" h="499461">
                <a:moveTo>
                  <a:pt x="0" y="6015"/>
                </a:moveTo>
                <a:cubicBezTo>
                  <a:pt x="1395" y="170497"/>
                  <a:pt x="2789" y="334979"/>
                  <a:pt x="4184" y="499461"/>
                </a:cubicBezTo>
                <a:lnTo>
                  <a:pt x="9164399" y="0"/>
                </a:lnTo>
                <a:lnTo>
                  <a:pt x="0" y="6015"/>
                </a:lnTo>
                <a:close/>
              </a:path>
            </a:pathLst>
          </a:cu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0" name="Picture 9" descr="USPTO logo">
            <a:extLst>
              <a:ext uri="{FF2B5EF4-FFF2-40B4-BE49-F238E27FC236}">
                <a16:creationId xmlns:a16="http://schemas.microsoft.com/office/drawing/2014/main" id="{709AAF22-60B0-4185-87B6-B3D8A78CA681}"/>
              </a:ext>
            </a:extLst>
          </p:cNvPr>
          <p:cNvPicPr>
            <a:picLocks noChangeAspect="1"/>
          </p:cNvPicPr>
          <p:nvPr/>
        </p:nvPicPr>
        <p:blipFill>
          <a:blip r:embed="rId3"/>
          <a:stretch>
            <a:fillRect/>
          </a:stretch>
        </p:blipFill>
        <p:spPr>
          <a:xfrm>
            <a:off x="5510462" y="4995136"/>
            <a:ext cx="3442007" cy="417213"/>
          </a:xfrm>
          <a:prstGeom prst="rect">
            <a:avLst/>
          </a:prstGeom>
        </p:spPr>
      </p:pic>
    </p:spTree>
    <p:extLst>
      <p:ext uri="{BB962C8B-B14F-4D97-AF65-F5344CB8AC3E}">
        <p14:creationId xmlns:p14="http://schemas.microsoft.com/office/powerpoint/2010/main" val="1682424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no logo">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1D648693-0942-45E9-83AE-76FC568F9452}" type="slidenum">
              <a:rPr lang="en-US" smtClean="0"/>
              <a:pPr/>
              <a:t>‹#›</a:t>
            </a:fld>
            <a:endParaRPr lang="en-US" dirty="0"/>
          </a:p>
        </p:txBody>
      </p:sp>
    </p:spTree>
    <p:extLst>
      <p:ext uri="{BB962C8B-B14F-4D97-AF65-F5344CB8AC3E}">
        <p14:creationId xmlns:p14="http://schemas.microsoft.com/office/powerpoint/2010/main" val="28583779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 no logo">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648200" y="1333500"/>
            <a:ext cx="4038600" cy="342238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Content Placeholder 2"/>
          <p:cNvSpPr>
            <a:spLocks noGrp="1"/>
          </p:cNvSpPr>
          <p:nvPr>
            <p:ph sz="half" idx="1"/>
          </p:nvPr>
        </p:nvSpPr>
        <p:spPr>
          <a:xfrm>
            <a:off x="457200" y="1333500"/>
            <a:ext cx="4038600" cy="342238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p:nvPr>
        </p:nvSpPr>
        <p:spPr/>
        <p:txBody>
          <a:bodyPr/>
          <a:lstStyle>
            <a:lvl1pPr algn="l">
              <a:defRPr/>
            </a:lvl1pPr>
          </a:lstStyle>
          <a:p>
            <a:r>
              <a:rPr lang="en-US"/>
              <a:t>Click to edit Master title style</a:t>
            </a:r>
          </a:p>
        </p:txBody>
      </p:sp>
      <p:sp>
        <p:nvSpPr>
          <p:cNvPr id="5" name="Slide Number Placeholder 4"/>
          <p:cNvSpPr>
            <a:spLocks noGrp="1"/>
          </p:cNvSpPr>
          <p:nvPr>
            <p:ph type="sldNum" sz="quarter" idx="10"/>
          </p:nvPr>
        </p:nvSpPr>
        <p:spPr/>
        <p:txBody>
          <a:bodyPr/>
          <a:lstStyle/>
          <a:p>
            <a:fld id="{1D648693-0942-45E9-83AE-76FC568F9452}" type="slidenum">
              <a:rPr lang="en-US" smtClean="0"/>
              <a:pPr/>
              <a:t>‹#›</a:t>
            </a:fld>
            <a:endParaRPr lang="en-US" dirty="0"/>
          </a:p>
        </p:txBody>
      </p:sp>
    </p:spTree>
    <p:extLst>
      <p:ext uri="{BB962C8B-B14F-4D97-AF65-F5344CB8AC3E}">
        <p14:creationId xmlns:p14="http://schemas.microsoft.com/office/powerpoint/2010/main" val="32593009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Quote">
    <p:spTree>
      <p:nvGrpSpPr>
        <p:cNvPr id="1" name=""/>
        <p:cNvGrpSpPr/>
        <p:nvPr/>
      </p:nvGrpSpPr>
      <p:grpSpPr>
        <a:xfrm>
          <a:off x="0" y="0"/>
          <a:ext cx="0" cy="0"/>
          <a:chOff x="0" y="0"/>
          <a:chExt cx="0" cy="0"/>
        </a:xfrm>
      </p:grpSpPr>
      <p:sp>
        <p:nvSpPr>
          <p:cNvPr id="5" name="Freeform 4" title="Quotation mark"/>
          <p:cNvSpPr/>
          <p:nvPr/>
        </p:nvSpPr>
        <p:spPr>
          <a:xfrm>
            <a:off x="404558" y="452445"/>
            <a:ext cx="911259" cy="811812"/>
          </a:xfrm>
          <a:custGeom>
            <a:avLst/>
            <a:gdLst/>
            <a:ahLst/>
            <a:cxnLst/>
            <a:rect l="l" t="t" r="r" b="b"/>
            <a:pathLst>
              <a:path w="1246682" h="1110630">
                <a:moveTo>
                  <a:pt x="1030110" y="0"/>
                </a:moveTo>
                <a:lnTo>
                  <a:pt x="1182821" y="97614"/>
                </a:lnTo>
                <a:cubicBezTo>
                  <a:pt x="1060478" y="268663"/>
                  <a:pt x="992915" y="445294"/>
                  <a:pt x="980131" y="627506"/>
                </a:cubicBezTo>
                <a:lnTo>
                  <a:pt x="1246682" y="627506"/>
                </a:lnTo>
                <a:lnTo>
                  <a:pt x="1246682" y="1110630"/>
                </a:lnTo>
                <a:lnTo>
                  <a:pt x="769112" y="1110630"/>
                </a:lnTo>
                <a:lnTo>
                  <a:pt x="769112" y="648548"/>
                </a:lnTo>
                <a:cubicBezTo>
                  <a:pt x="769112" y="470413"/>
                  <a:pt x="856111" y="254231"/>
                  <a:pt x="1030110" y="0"/>
                </a:cubicBezTo>
                <a:close/>
                <a:moveTo>
                  <a:pt x="260998" y="0"/>
                </a:moveTo>
                <a:lnTo>
                  <a:pt x="408157" y="92018"/>
                </a:lnTo>
                <a:cubicBezTo>
                  <a:pt x="282285" y="287246"/>
                  <a:pt x="216573" y="465742"/>
                  <a:pt x="211020" y="627506"/>
                </a:cubicBezTo>
                <a:lnTo>
                  <a:pt x="472018" y="627506"/>
                </a:lnTo>
                <a:lnTo>
                  <a:pt x="472018" y="1110630"/>
                </a:lnTo>
                <a:lnTo>
                  <a:pt x="0" y="1110630"/>
                </a:lnTo>
                <a:lnTo>
                  <a:pt x="0" y="648548"/>
                </a:lnTo>
                <a:cubicBezTo>
                  <a:pt x="0" y="449994"/>
                  <a:pt x="87000" y="233811"/>
                  <a:pt x="260998" y="0"/>
                </a:cubicBezTo>
                <a:close/>
              </a:path>
            </a:pathLst>
          </a:custGeom>
          <a:gradFill flip="none" rotWithShape="1">
            <a:gsLst>
              <a:gs pos="0">
                <a:schemeClr val="accent3"/>
              </a:gs>
              <a:gs pos="100000">
                <a:schemeClr val="accent3">
                  <a:lumMod val="20000"/>
                  <a:lumOff val="80000"/>
                </a:schemeClr>
              </a:gs>
            </a:gsLst>
            <a:lin ang="4800000" scaled="0"/>
            <a:tileRect/>
          </a:gradFill>
          <a:ln w="1905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 name="Content Placeholder 5"/>
          <p:cNvSpPr>
            <a:spLocks noGrp="1"/>
          </p:cNvSpPr>
          <p:nvPr>
            <p:ph sz="quarter" idx="4" hasCustomPrompt="1"/>
          </p:nvPr>
        </p:nvSpPr>
        <p:spPr>
          <a:xfrm>
            <a:off x="1065009" y="4131482"/>
            <a:ext cx="7681428" cy="489163"/>
          </a:xfrm>
        </p:spPr>
        <p:txBody>
          <a:bodyPr anchor="b">
            <a:normAutofit/>
          </a:bodyPr>
          <a:lstStyle>
            <a:lvl1pPr marL="0" indent="0" algn="r">
              <a:buFont typeface="Courier New" panose="02070309020205020404" pitchFamily="49" charset="0"/>
              <a:buNone/>
              <a:defRPr sz="1600" b="1" spc="200" baseline="0">
                <a:latin typeface="+mn-lt"/>
              </a:defRPr>
            </a:lvl1pPr>
            <a:lvl2pPr marL="891540" indent="-342900">
              <a:buFont typeface="Arial" panose="020B0604020202020204" pitchFamily="34" charset="0"/>
              <a:buChar char="•"/>
              <a:defRPr sz="2400"/>
            </a:lvl2pPr>
            <a:lvl3pPr marL="1371600" indent="-274320">
              <a:buFont typeface="Wingdings" panose="05000000000000000000" pitchFamily="2" charset="2"/>
              <a:buChar char="§"/>
              <a:defRPr sz="2160"/>
            </a:lvl3pPr>
            <a:lvl4pPr>
              <a:defRPr sz="1920"/>
            </a:lvl4pPr>
            <a:lvl5pPr>
              <a:defRPr sz="1920"/>
            </a:lvl5pPr>
            <a:lvl6pPr>
              <a:defRPr sz="1920"/>
            </a:lvl6pPr>
            <a:lvl7pPr>
              <a:defRPr sz="1920"/>
            </a:lvl7pPr>
            <a:lvl8pPr>
              <a:defRPr sz="1920"/>
            </a:lvl8pPr>
            <a:lvl9pPr>
              <a:defRPr sz="1920"/>
            </a:lvl9pPr>
          </a:lstStyle>
          <a:p>
            <a:pPr lvl="0"/>
            <a:r>
              <a:rPr lang="en-US"/>
              <a:t>- CREDIT IN ALL CAPS</a:t>
            </a:r>
          </a:p>
        </p:txBody>
      </p:sp>
      <p:sp>
        <p:nvSpPr>
          <p:cNvPr id="7" name="Title 1"/>
          <p:cNvSpPr>
            <a:spLocks noGrp="1"/>
          </p:cNvSpPr>
          <p:nvPr>
            <p:ph type="title" hasCustomPrompt="1"/>
          </p:nvPr>
        </p:nvSpPr>
        <p:spPr>
          <a:xfrm>
            <a:off x="747424" y="834887"/>
            <a:ext cx="7999012" cy="3101009"/>
          </a:xfrm>
        </p:spPr>
        <p:txBody>
          <a:bodyPr anchor="t">
            <a:normAutofit/>
          </a:bodyPr>
          <a:lstStyle>
            <a:lvl1pPr algn="l">
              <a:defRPr sz="4000" b="0" baseline="0">
                <a:latin typeface="+mj-lt"/>
              </a:defRPr>
            </a:lvl1pPr>
          </a:lstStyle>
          <a:p>
            <a:r>
              <a:rPr lang="en-US"/>
              <a:t>Quote here Twenty Words or Less. Keep it Short and Memorable. Quote here Twenty Words or Less. Keep it Short.”</a:t>
            </a:r>
          </a:p>
        </p:txBody>
      </p:sp>
      <p:sp>
        <p:nvSpPr>
          <p:cNvPr id="8" name="Slide Number Placeholder 7"/>
          <p:cNvSpPr>
            <a:spLocks noGrp="1"/>
          </p:cNvSpPr>
          <p:nvPr>
            <p:ph type="sldNum" sz="quarter" idx="10"/>
          </p:nvPr>
        </p:nvSpPr>
        <p:spPr/>
        <p:txBody>
          <a:bodyPr/>
          <a:lstStyle/>
          <a:p>
            <a:fld id="{1D648693-0942-45E9-83AE-76FC568F9452}" type="slidenum">
              <a:rPr lang="en-US" smtClean="0"/>
              <a:pPr/>
              <a:t>‹#›</a:t>
            </a:fld>
            <a:endParaRPr lang="en-US" dirty="0"/>
          </a:p>
        </p:txBody>
      </p:sp>
    </p:spTree>
    <p:extLst>
      <p:ext uri="{BB962C8B-B14F-4D97-AF65-F5344CB8AC3E}">
        <p14:creationId xmlns:p14="http://schemas.microsoft.com/office/powerpoint/2010/main" val="350259604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blank" preserve="1">
  <p:cSld name="Completely 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02193814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cSld name="Divider slide">
    <p:spTree>
      <p:nvGrpSpPr>
        <p:cNvPr id="1" name=""/>
        <p:cNvGrpSpPr/>
        <p:nvPr/>
      </p:nvGrpSpPr>
      <p:grpSpPr>
        <a:xfrm>
          <a:off x="0" y="0"/>
          <a:ext cx="0" cy="0"/>
          <a:chOff x="0" y="0"/>
          <a:chExt cx="0" cy="0"/>
        </a:xfrm>
      </p:grpSpPr>
      <p:sp>
        <p:nvSpPr>
          <p:cNvPr id="4" name="Rectangle 3"/>
          <p:cNvSpPr/>
          <p:nvPr userDrawn="1"/>
        </p:nvSpPr>
        <p:spPr>
          <a:xfrm>
            <a:off x="0" y="0"/>
            <a:ext cx="9144000" cy="5715000"/>
          </a:xfrm>
          <a:prstGeom prst="rect">
            <a:avLst/>
          </a:prstGeom>
          <a:solidFill>
            <a:srgbClr val="16446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US" dirty="0">
              <a:effectLst/>
              <a:latin typeface="Segoe UI"/>
            </a:endParaRPr>
          </a:p>
        </p:txBody>
      </p:sp>
      <p:sp>
        <p:nvSpPr>
          <p:cNvPr id="2" name="Title 1"/>
          <p:cNvSpPr>
            <a:spLocks noGrp="1"/>
          </p:cNvSpPr>
          <p:nvPr>
            <p:ph type="title"/>
          </p:nvPr>
        </p:nvSpPr>
        <p:spPr>
          <a:xfrm>
            <a:off x="722313" y="3672417"/>
            <a:ext cx="7772400" cy="1135063"/>
          </a:xfrm>
        </p:spPr>
        <p:txBody>
          <a:bodyPr anchor="t"/>
          <a:lstStyle>
            <a:lvl1pPr algn="l">
              <a:defRPr sz="4000" b="1" cap="none" baseline="0">
                <a:solidFill>
                  <a:schemeClr val="bg1"/>
                </a:solidFill>
              </a:defRPr>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solidFill>
                  <a:schemeClr val="tx2">
                    <a:lumMod val="20000"/>
                    <a:lumOff val="8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Tree>
    <p:extLst>
      <p:ext uri="{BB962C8B-B14F-4D97-AF65-F5344CB8AC3E}">
        <p14:creationId xmlns:p14="http://schemas.microsoft.com/office/powerpoint/2010/main" val="1345391482"/>
      </p:ext>
    </p:extLst>
  </p:cSld>
  <p:clrMapOvr>
    <a:masterClrMapping/>
  </p:clrMapOvr>
  <p:hf hdr="0" ftr="0" dt="0"/>
</p:sldLayout>
</file>

<file path=ppt/slideLayouts/slideLayout25.xml><?xml version="1.0" encoding="utf-8"?>
<p:sldLayout xmlns:a="http://schemas.openxmlformats.org/drawingml/2006/main" xmlns:r="http://schemas.openxmlformats.org/officeDocument/2006/relationships" xmlns:p="http://schemas.openxmlformats.org/presentationml/2006/main">
  <p:cSld name="Closing slide">
    <p:spTree>
      <p:nvGrpSpPr>
        <p:cNvPr id="1" name=""/>
        <p:cNvGrpSpPr/>
        <p:nvPr/>
      </p:nvGrpSpPr>
      <p:grpSpPr>
        <a:xfrm>
          <a:off x="0" y="0"/>
          <a:ext cx="0" cy="0"/>
          <a:chOff x="0" y="0"/>
          <a:chExt cx="0" cy="0"/>
        </a:xfrm>
      </p:grpSpPr>
      <p:sp>
        <p:nvSpPr>
          <p:cNvPr id="3" name="Rectangle 2"/>
          <p:cNvSpPr/>
          <p:nvPr/>
        </p:nvSpPr>
        <p:spPr>
          <a:xfrm>
            <a:off x="0" y="0"/>
            <a:ext cx="9144000" cy="5715000"/>
          </a:xfrm>
          <a:prstGeom prst="rect">
            <a:avLst/>
          </a:prstGeom>
          <a:solidFill>
            <a:srgbClr val="16446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US" dirty="0">
              <a:effectLst/>
              <a:latin typeface="Segoe UI"/>
            </a:endParaRPr>
          </a:p>
        </p:txBody>
      </p:sp>
      <p:pic>
        <p:nvPicPr>
          <p:cNvPr id="4" name="Picture 3" title="USPTO seal"/>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31406" y="916906"/>
            <a:ext cx="3881188" cy="3881188"/>
          </a:xfrm>
          <a:prstGeom prst="rect">
            <a:avLst/>
          </a:prstGeom>
        </p:spPr>
      </p:pic>
      <p:sp>
        <p:nvSpPr>
          <p:cNvPr id="5" name="Rectangle 4"/>
          <p:cNvSpPr/>
          <p:nvPr userDrawn="1"/>
        </p:nvSpPr>
        <p:spPr>
          <a:xfrm>
            <a:off x="0" y="0"/>
            <a:ext cx="9144000" cy="5715000"/>
          </a:xfrm>
          <a:prstGeom prst="rect">
            <a:avLst/>
          </a:prstGeom>
          <a:solidFill>
            <a:srgbClr val="00386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US" dirty="0">
              <a:effectLst/>
              <a:latin typeface="Segoe UI"/>
            </a:endParaRPr>
          </a:p>
        </p:txBody>
      </p:sp>
      <p:pic>
        <p:nvPicPr>
          <p:cNvPr id="6" name="Picture 5" descr="uspto_seal_1000px-color.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631406" y="916906"/>
            <a:ext cx="3881188" cy="3881188"/>
          </a:xfrm>
          <a:prstGeom prst="rect">
            <a:avLst/>
          </a:prstGeom>
        </p:spPr>
      </p:pic>
    </p:spTree>
    <p:extLst>
      <p:ext uri="{BB962C8B-B14F-4D97-AF65-F5344CB8AC3E}">
        <p14:creationId xmlns:p14="http://schemas.microsoft.com/office/powerpoint/2010/main" val="38196899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584"/>
            <a:ext cx="8229600" cy="37862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p:nvPr>
        </p:nvSpPr>
        <p:spPr/>
        <p:txBody>
          <a:bodyPr/>
          <a:lstStyle>
            <a:lvl1pPr algn="l">
              <a:defRPr/>
            </a:lvl1pPr>
          </a:lstStyle>
          <a:p>
            <a:r>
              <a:rPr lang="en-US"/>
              <a:t>Click to edit Master title style</a:t>
            </a:r>
          </a:p>
        </p:txBody>
      </p:sp>
      <p:sp>
        <p:nvSpPr>
          <p:cNvPr id="4" name="Slide Number Placeholder 3"/>
          <p:cNvSpPr>
            <a:spLocks noGrp="1"/>
          </p:cNvSpPr>
          <p:nvPr>
            <p:ph type="sldNum" sz="quarter" idx="10"/>
          </p:nvPr>
        </p:nvSpPr>
        <p:spPr/>
        <p:txBody>
          <a:bodyPr/>
          <a:lstStyle>
            <a:lvl1pPr>
              <a:defRPr sz="800">
                <a:solidFill>
                  <a:schemeClr val="tx1"/>
                </a:solidFill>
              </a:defRPr>
            </a:lvl1pPr>
          </a:lstStyle>
          <a:p>
            <a:fld id="{1D648693-0942-45E9-83AE-76FC568F9452}" type="slidenum">
              <a:rPr lang="en-US" smtClean="0"/>
              <a:pPr/>
              <a:t>‹#›</a:t>
            </a:fld>
            <a:endParaRPr lang="en-US" dirty="0"/>
          </a:p>
        </p:txBody>
      </p:sp>
    </p:spTree>
    <p:extLst>
      <p:ext uri="{BB962C8B-B14F-4D97-AF65-F5344CB8AC3E}">
        <p14:creationId xmlns:p14="http://schemas.microsoft.com/office/powerpoint/2010/main" val="26186722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 2 line headline">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49582"/>
            <a:ext cx="8229600" cy="3491345"/>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p:nvPr>
        </p:nvSpPr>
        <p:spPr/>
        <p:txBody>
          <a:bodyPr/>
          <a:lstStyle>
            <a:lvl1pPr algn="l">
              <a:defRPr/>
            </a:lvl1pPr>
          </a:lstStyle>
          <a:p>
            <a:r>
              <a:rPr lang="en-US"/>
              <a:t>Click to edit Master title style</a:t>
            </a:r>
          </a:p>
        </p:txBody>
      </p:sp>
      <p:sp>
        <p:nvSpPr>
          <p:cNvPr id="4" name="Slide Number Placeholder 3"/>
          <p:cNvSpPr>
            <a:spLocks noGrp="1"/>
          </p:cNvSpPr>
          <p:nvPr>
            <p:ph type="sldNum" sz="quarter" idx="10"/>
          </p:nvPr>
        </p:nvSpPr>
        <p:spPr/>
        <p:txBody>
          <a:bodyPr/>
          <a:lstStyle/>
          <a:p>
            <a:fld id="{1D648693-0942-45E9-83AE-76FC568F9452}" type="slidenum">
              <a:rPr lang="en-US" smtClean="0"/>
              <a:pPr/>
              <a:t>‹#›</a:t>
            </a:fld>
            <a:endParaRPr lang="en-US" dirty="0"/>
          </a:p>
        </p:txBody>
      </p:sp>
    </p:spTree>
    <p:extLst>
      <p:ext uri="{BB962C8B-B14F-4D97-AF65-F5344CB8AC3E}">
        <p14:creationId xmlns:p14="http://schemas.microsoft.com/office/powerpoint/2010/main" val="3852428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Divider slide">
    <p:spTree>
      <p:nvGrpSpPr>
        <p:cNvPr id="1" name=""/>
        <p:cNvGrpSpPr/>
        <p:nvPr/>
      </p:nvGrpSpPr>
      <p:grpSpPr>
        <a:xfrm>
          <a:off x="0" y="0"/>
          <a:ext cx="0" cy="0"/>
          <a:chOff x="0" y="0"/>
          <a:chExt cx="0" cy="0"/>
        </a:xfrm>
      </p:grpSpPr>
      <p:sp>
        <p:nvSpPr>
          <p:cNvPr id="4" name="Rectangle 3"/>
          <p:cNvSpPr/>
          <p:nvPr/>
        </p:nvSpPr>
        <p:spPr>
          <a:xfrm>
            <a:off x="0" y="0"/>
            <a:ext cx="9144000" cy="5715000"/>
          </a:xfrm>
          <a:prstGeom prst="rect">
            <a:avLst/>
          </a:prstGeom>
          <a:solidFill>
            <a:srgbClr val="16446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US" dirty="0">
              <a:effectLst/>
              <a:latin typeface="Segoe UI"/>
            </a:endParaRPr>
          </a:p>
        </p:txBody>
      </p:sp>
      <p:sp>
        <p:nvSpPr>
          <p:cNvPr id="2" name="Title 1"/>
          <p:cNvSpPr>
            <a:spLocks noGrp="1"/>
          </p:cNvSpPr>
          <p:nvPr>
            <p:ph type="title"/>
          </p:nvPr>
        </p:nvSpPr>
        <p:spPr>
          <a:xfrm>
            <a:off x="722313" y="3672417"/>
            <a:ext cx="7772400" cy="1135063"/>
          </a:xfrm>
        </p:spPr>
        <p:txBody>
          <a:bodyPr anchor="t"/>
          <a:lstStyle>
            <a:lvl1pPr algn="l">
              <a:defRPr sz="4000" b="1" cap="none" baseline="0">
                <a:solidFill>
                  <a:schemeClr val="bg1"/>
                </a:solidFill>
              </a:defRPr>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solidFill>
                  <a:schemeClr val="tx2">
                    <a:lumMod val="20000"/>
                    <a:lumOff val="8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3222312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648200" y="1333500"/>
            <a:ext cx="4038600" cy="342238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Content Placeholder 2"/>
          <p:cNvSpPr>
            <a:spLocks noGrp="1"/>
          </p:cNvSpPr>
          <p:nvPr>
            <p:ph sz="half" idx="1"/>
          </p:nvPr>
        </p:nvSpPr>
        <p:spPr>
          <a:xfrm>
            <a:off x="457200" y="1333500"/>
            <a:ext cx="4038600" cy="342238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p:nvPr>
        </p:nvSpPr>
        <p:spPr/>
        <p:txBody>
          <a:bodyPr/>
          <a:lstStyle>
            <a:lvl1pPr algn="l">
              <a:defRPr/>
            </a:lvl1pPr>
          </a:lstStyle>
          <a:p>
            <a:r>
              <a:rPr lang="en-US"/>
              <a:t>Click to edit Master title style</a:t>
            </a:r>
          </a:p>
        </p:txBody>
      </p:sp>
      <p:sp>
        <p:nvSpPr>
          <p:cNvPr id="5" name="Slide Number Placeholder 4"/>
          <p:cNvSpPr>
            <a:spLocks noGrp="1"/>
          </p:cNvSpPr>
          <p:nvPr>
            <p:ph type="sldNum" sz="quarter" idx="10"/>
          </p:nvPr>
        </p:nvSpPr>
        <p:spPr/>
        <p:txBody>
          <a:bodyPr/>
          <a:lstStyle/>
          <a:p>
            <a:fld id="{1D648693-0942-45E9-83AE-76FC568F9452}" type="slidenum">
              <a:rPr lang="en-US" smtClean="0"/>
              <a:pPr/>
              <a:t>‹#›</a:t>
            </a:fld>
            <a:endParaRPr lang="en-US" dirty="0"/>
          </a:p>
        </p:txBody>
      </p:sp>
    </p:spTree>
    <p:extLst>
      <p:ext uri="{BB962C8B-B14F-4D97-AF65-F5344CB8AC3E}">
        <p14:creationId xmlns:p14="http://schemas.microsoft.com/office/powerpoint/2010/main" val="32334054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6" name="Content Placeholder 5"/>
          <p:cNvSpPr>
            <a:spLocks noGrp="1"/>
          </p:cNvSpPr>
          <p:nvPr>
            <p:ph sz="quarter" idx="4"/>
          </p:nvPr>
        </p:nvSpPr>
        <p:spPr>
          <a:xfrm>
            <a:off x="4645026" y="1956335"/>
            <a:ext cx="4041775" cy="286966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423200"/>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956335"/>
            <a:ext cx="4040188" cy="286966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ext Placeholder 2"/>
          <p:cNvSpPr>
            <a:spLocks noGrp="1"/>
          </p:cNvSpPr>
          <p:nvPr>
            <p:ph type="body" idx="1"/>
          </p:nvPr>
        </p:nvSpPr>
        <p:spPr>
          <a:xfrm>
            <a:off x="457200" y="1423200"/>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 name="Title 1"/>
          <p:cNvSpPr>
            <a:spLocks noGrp="1"/>
          </p:cNvSpPr>
          <p:nvPr>
            <p:ph type="title"/>
          </p:nvPr>
        </p:nvSpPr>
        <p:spPr/>
        <p:txBody>
          <a:bodyPr/>
          <a:lstStyle>
            <a:lvl1pPr algn="l">
              <a:defRPr/>
            </a:lvl1pPr>
          </a:lstStyle>
          <a:p>
            <a:r>
              <a:rPr lang="en-US"/>
              <a:t>Click to edit Master title style</a:t>
            </a:r>
          </a:p>
        </p:txBody>
      </p:sp>
      <p:sp>
        <p:nvSpPr>
          <p:cNvPr id="7" name="Slide Number Placeholder 6"/>
          <p:cNvSpPr>
            <a:spLocks noGrp="1"/>
          </p:cNvSpPr>
          <p:nvPr>
            <p:ph type="sldNum" sz="quarter" idx="10"/>
          </p:nvPr>
        </p:nvSpPr>
        <p:spPr/>
        <p:txBody>
          <a:bodyPr/>
          <a:lstStyle/>
          <a:p>
            <a:fld id="{1D648693-0942-45E9-83AE-76FC568F9452}" type="slidenum">
              <a:rPr lang="en-US" smtClean="0"/>
              <a:pPr/>
              <a:t>‹#›</a:t>
            </a:fld>
            <a:endParaRPr lang="en-US" dirty="0"/>
          </a:p>
        </p:txBody>
      </p:sp>
    </p:spTree>
    <p:extLst>
      <p:ext uri="{BB962C8B-B14F-4D97-AF65-F5344CB8AC3E}">
        <p14:creationId xmlns:p14="http://schemas.microsoft.com/office/powerpoint/2010/main" val="41643498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10250"/>
            <a:ext cx="8229600" cy="864147"/>
          </a:xfrm>
        </p:spPr>
        <p:txBody>
          <a:bodyPr anchor="t" anchorCtr="0"/>
          <a:lstStyle>
            <a:lvl1pPr algn="l">
              <a:defRPr/>
            </a:lvl1pPr>
          </a:lstStyle>
          <a:p>
            <a:r>
              <a:rPr lang="en-US"/>
              <a:t>Click to edit Master title style</a:t>
            </a:r>
          </a:p>
        </p:txBody>
      </p:sp>
      <p:sp>
        <p:nvSpPr>
          <p:cNvPr id="3" name="Slide Number Placeholder 2"/>
          <p:cNvSpPr>
            <a:spLocks noGrp="1"/>
          </p:cNvSpPr>
          <p:nvPr>
            <p:ph type="sldNum" sz="quarter" idx="10"/>
          </p:nvPr>
        </p:nvSpPr>
        <p:spPr/>
        <p:txBody>
          <a:bodyPr/>
          <a:lstStyle/>
          <a:p>
            <a:fld id="{1D648693-0942-45E9-83AE-76FC568F9452}" type="slidenum">
              <a:rPr lang="en-US" smtClean="0"/>
              <a:pPr/>
              <a:t>‹#›</a:t>
            </a:fld>
            <a:endParaRPr lang="en-US" dirty="0"/>
          </a:p>
        </p:txBody>
      </p:sp>
    </p:spTree>
    <p:extLst>
      <p:ext uri="{BB962C8B-B14F-4D97-AF65-F5344CB8AC3E}">
        <p14:creationId xmlns:p14="http://schemas.microsoft.com/office/powerpoint/2010/main" val="18921306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1D648693-0942-45E9-83AE-76FC568F9452}" type="slidenum">
              <a:rPr lang="en-US" smtClean="0"/>
              <a:pPr/>
              <a:t>‹#›</a:t>
            </a:fld>
            <a:endParaRPr lang="en-US" dirty="0"/>
          </a:p>
        </p:txBody>
      </p:sp>
    </p:spTree>
    <p:extLst>
      <p:ext uri="{BB962C8B-B14F-4D97-AF65-F5344CB8AC3E}">
        <p14:creationId xmlns:p14="http://schemas.microsoft.com/office/powerpoint/2010/main" val="3382029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5" Type="http://schemas.openxmlformats.org/officeDocument/2006/relationships/slideLayout" Target="../slideLayouts/slideLayout21.xml"/><Relationship Id="rId10" Type="http://schemas.openxmlformats.org/officeDocument/2006/relationships/theme" Target="../theme/theme2.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584"/>
            <a:ext cx="8229600" cy="365755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Placeholder 1"/>
          <p:cNvSpPr>
            <a:spLocks noGrp="1"/>
          </p:cNvSpPr>
          <p:nvPr>
            <p:ph type="title"/>
          </p:nvPr>
        </p:nvSpPr>
        <p:spPr>
          <a:xfrm>
            <a:off x="457200" y="309580"/>
            <a:ext cx="8229600" cy="952500"/>
          </a:xfrm>
          <a:prstGeom prst="rect">
            <a:avLst/>
          </a:prstGeom>
        </p:spPr>
        <p:txBody>
          <a:bodyPr vert="horz" lIns="91440" tIns="45720" rIns="91440" bIns="45720" rtlCol="0" anchor="t" anchorCtr="0">
            <a:normAutofit/>
          </a:bodyPr>
          <a:lstStyle/>
          <a:p>
            <a:r>
              <a:rPr lang="en-US"/>
              <a:t>Click to edit Master title style</a:t>
            </a:r>
          </a:p>
        </p:txBody>
      </p:sp>
      <p:sp>
        <p:nvSpPr>
          <p:cNvPr id="5" name="Slide Number Placeholder 4"/>
          <p:cNvSpPr>
            <a:spLocks noGrp="1"/>
          </p:cNvSpPr>
          <p:nvPr>
            <p:ph type="sldNum" sz="quarter" idx="4"/>
          </p:nvPr>
        </p:nvSpPr>
        <p:spPr>
          <a:xfrm>
            <a:off x="457200" y="5297488"/>
            <a:ext cx="2057400" cy="303212"/>
          </a:xfrm>
          <a:prstGeom prst="rect">
            <a:avLst/>
          </a:prstGeom>
        </p:spPr>
        <p:txBody>
          <a:bodyPr vert="horz" lIns="91440" tIns="45720" rIns="91440" bIns="45720" rtlCol="0" anchor="ctr"/>
          <a:lstStyle>
            <a:lvl1pPr algn="l">
              <a:defRPr sz="800">
                <a:solidFill>
                  <a:schemeClr val="tx1"/>
                </a:solidFill>
              </a:defRPr>
            </a:lvl1pPr>
          </a:lstStyle>
          <a:p>
            <a:fld id="{1D648693-0942-45E9-83AE-76FC568F9452}" type="slidenum">
              <a:rPr lang="en-US" smtClean="0"/>
              <a:pPr/>
              <a:t>‹#›</a:t>
            </a:fld>
            <a:endParaRPr lang="en-US" dirty="0"/>
          </a:p>
        </p:txBody>
      </p:sp>
      <p:sp>
        <p:nvSpPr>
          <p:cNvPr id="9" name="Isosceles Triangle 14">
            <a:extLst>
              <a:ext uri="{FF2B5EF4-FFF2-40B4-BE49-F238E27FC236}">
                <a16:creationId xmlns:a16="http://schemas.microsoft.com/office/drawing/2014/main" id="{9AD9D243-CB53-47F5-8D25-CC39442F7422}"/>
              </a:ext>
            </a:extLst>
          </p:cNvPr>
          <p:cNvSpPr/>
          <p:nvPr/>
        </p:nvSpPr>
        <p:spPr>
          <a:xfrm>
            <a:off x="0" y="-6167"/>
            <a:ext cx="9164399" cy="301334"/>
          </a:xfrm>
          <a:custGeom>
            <a:avLst/>
            <a:gdLst>
              <a:gd name="connsiteX0" fmla="*/ 0 w 9152368"/>
              <a:gd name="connsiteY0" fmla="*/ 384859 h 384859"/>
              <a:gd name="connsiteX1" fmla="*/ 4576184 w 9152368"/>
              <a:gd name="connsiteY1" fmla="*/ 0 h 384859"/>
              <a:gd name="connsiteX2" fmla="*/ 9152368 w 9152368"/>
              <a:gd name="connsiteY2" fmla="*/ 384859 h 384859"/>
              <a:gd name="connsiteX3" fmla="*/ 0 w 9152368"/>
              <a:gd name="connsiteY3" fmla="*/ 384859 h 384859"/>
              <a:gd name="connsiteX0" fmla="*/ 0 w 9164399"/>
              <a:gd name="connsiteY0" fmla="*/ 1106905 h 1106905"/>
              <a:gd name="connsiteX1" fmla="*/ 4576184 w 9164399"/>
              <a:gd name="connsiteY1" fmla="*/ 722046 h 1106905"/>
              <a:gd name="connsiteX2" fmla="*/ 9164399 w 9164399"/>
              <a:gd name="connsiteY2" fmla="*/ 0 h 1106905"/>
              <a:gd name="connsiteX3" fmla="*/ 0 w 9164399"/>
              <a:gd name="connsiteY3" fmla="*/ 1106905 h 1106905"/>
              <a:gd name="connsiteX0" fmla="*/ 0 w 9164399"/>
              <a:gd name="connsiteY0" fmla="*/ 6015 h 722046"/>
              <a:gd name="connsiteX1" fmla="*/ 4576184 w 9164399"/>
              <a:gd name="connsiteY1" fmla="*/ 722046 h 722046"/>
              <a:gd name="connsiteX2" fmla="*/ 9164399 w 9164399"/>
              <a:gd name="connsiteY2" fmla="*/ 0 h 722046"/>
              <a:gd name="connsiteX3" fmla="*/ 0 w 9164399"/>
              <a:gd name="connsiteY3" fmla="*/ 6015 h 722046"/>
              <a:gd name="connsiteX0" fmla="*/ 0 w 9164399"/>
              <a:gd name="connsiteY0" fmla="*/ 6015 h 499461"/>
              <a:gd name="connsiteX1" fmla="*/ 4184 w 9164399"/>
              <a:gd name="connsiteY1" fmla="*/ 499461 h 499461"/>
              <a:gd name="connsiteX2" fmla="*/ 9164399 w 9164399"/>
              <a:gd name="connsiteY2" fmla="*/ 0 h 499461"/>
              <a:gd name="connsiteX3" fmla="*/ 0 w 9164399"/>
              <a:gd name="connsiteY3" fmla="*/ 6015 h 499461"/>
            </a:gdLst>
            <a:ahLst/>
            <a:cxnLst>
              <a:cxn ang="0">
                <a:pos x="connsiteX0" y="connsiteY0"/>
              </a:cxn>
              <a:cxn ang="0">
                <a:pos x="connsiteX1" y="connsiteY1"/>
              </a:cxn>
              <a:cxn ang="0">
                <a:pos x="connsiteX2" y="connsiteY2"/>
              </a:cxn>
              <a:cxn ang="0">
                <a:pos x="connsiteX3" y="connsiteY3"/>
              </a:cxn>
            </a:cxnLst>
            <a:rect l="l" t="t" r="r" b="b"/>
            <a:pathLst>
              <a:path w="9164399" h="499461">
                <a:moveTo>
                  <a:pt x="0" y="6015"/>
                </a:moveTo>
                <a:cubicBezTo>
                  <a:pt x="1395" y="170497"/>
                  <a:pt x="2789" y="334979"/>
                  <a:pt x="4184" y="499461"/>
                </a:cubicBezTo>
                <a:lnTo>
                  <a:pt x="9164399" y="0"/>
                </a:lnTo>
                <a:lnTo>
                  <a:pt x="0" y="6015"/>
                </a:lnTo>
                <a:close/>
              </a:path>
            </a:pathLst>
          </a:custGeom>
          <a:solidFill>
            <a:srgbClr val="164469">
              <a:alpha val="14902"/>
            </a:srgb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dirty="0">
              <a:effectLst/>
              <a:latin typeface="Segoe UI"/>
            </a:endParaRPr>
          </a:p>
        </p:txBody>
      </p:sp>
      <p:pic>
        <p:nvPicPr>
          <p:cNvPr id="7" name="Picture 6">
            <a:extLst>
              <a:ext uri="{FF2B5EF4-FFF2-40B4-BE49-F238E27FC236}">
                <a16:creationId xmlns:a16="http://schemas.microsoft.com/office/drawing/2014/main" id="{3349E080-732C-4921-861E-55FECCFED417}"/>
              </a:ext>
              <a:ext uri="{C183D7F6-B498-43B3-948B-1728B52AA6E4}">
                <adec:decorative xmlns:adec="http://schemas.microsoft.com/office/drawing/2017/decorative" val="1"/>
              </a:ext>
            </a:extLst>
          </p:cNvPr>
          <p:cNvPicPr>
            <a:picLocks noChangeAspect="1"/>
          </p:cNvPicPr>
          <p:nvPr/>
        </p:nvPicPr>
        <p:blipFill>
          <a:blip r:embed="rId18"/>
          <a:stretch>
            <a:fillRect/>
          </a:stretch>
        </p:blipFill>
        <p:spPr>
          <a:xfrm>
            <a:off x="7412669" y="4876694"/>
            <a:ext cx="1426531" cy="471579"/>
          </a:xfrm>
          <a:prstGeom prst="rect">
            <a:avLst/>
          </a:prstGeom>
        </p:spPr>
      </p:pic>
    </p:spTree>
    <p:extLst>
      <p:ext uri="{BB962C8B-B14F-4D97-AF65-F5344CB8AC3E}">
        <p14:creationId xmlns:p14="http://schemas.microsoft.com/office/powerpoint/2010/main" val="632847030"/>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70" r:id="rId4"/>
    <p:sldLayoutId id="2147483651" r:id="rId5"/>
    <p:sldLayoutId id="2147483652" r:id="rId6"/>
    <p:sldLayoutId id="2147483653" r:id="rId7"/>
    <p:sldLayoutId id="2147483654" r:id="rId8"/>
    <p:sldLayoutId id="2147483655" r:id="rId9"/>
    <p:sldLayoutId id="2147483687" r:id="rId10"/>
    <p:sldLayoutId id="2147483658" r:id="rId11"/>
    <p:sldLayoutId id="2147483671" r:id="rId12"/>
    <p:sldLayoutId id="2147483659" r:id="rId13"/>
    <p:sldLayoutId id="2147483689" r:id="rId14"/>
    <p:sldLayoutId id="2147483672" r:id="rId15"/>
    <p:sldLayoutId id="2147483690" r:id="rId16"/>
  </p:sldLayoutIdLst>
  <p:hf hdr="0" ftr="0" dt="0"/>
  <p:txStyles>
    <p:titleStyle>
      <a:lvl1pPr algn="l" defTabSz="457200" rtl="0" eaLnBrk="1" latinLnBrk="0" hangingPunct="1">
        <a:spcBef>
          <a:spcPct val="0"/>
        </a:spcBef>
        <a:buNone/>
        <a:defRPr sz="4000" b="1" kern="1200">
          <a:solidFill>
            <a:schemeClr val="tx1"/>
          </a:solidFill>
          <a:latin typeface="Segoe UI"/>
          <a:ea typeface="+mj-ea"/>
          <a:cs typeface="+mj-cs"/>
        </a:defRPr>
      </a:lvl1pPr>
    </p:titleStyle>
    <p:bodyStyle>
      <a:lvl1pPr marL="342900" indent="-342900" algn="l" defTabSz="457200" rtl="0" eaLnBrk="1" latinLnBrk="0" hangingPunct="1">
        <a:spcBef>
          <a:spcPts val="900"/>
        </a:spcBef>
        <a:buFont typeface="Arial"/>
        <a:buChar char="•"/>
        <a:defRPr sz="3200" kern="1200">
          <a:solidFill>
            <a:schemeClr val="tx1"/>
          </a:solidFill>
          <a:latin typeface="Segoe UI" panose="020B0502040204020203" pitchFamily="34" charset="0"/>
          <a:ea typeface="+mn-ea"/>
          <a:cs typeface="Segoe UI" panose="020B0502040204020203" pitchFamily="34" charset="0"/>
        </a:defRPr>
      </a:lvl1pPr>
      <a:lvl2pPr marL="742950" indent="-285750" algn="l" defTabSz="457200" rtl="0" eaLnBrk="1" latinLnBrk="0" hangingPunct="1">
        <a:spcBef>
          <a:spcPts val="900"/>
        </a:spcBef>
        <a:buFont typeface="Arial"/>
        <a:buChar char="–"/>
        <a:defRPr sz="2800" kern="1200">
          <a:solidFill>
            <a:schemeClr val="tx1"/>
          </a:solidFill>
          <a:latin typeface="Segoe UI Light" panose="020B0502040204020203" pitchFamily="34" charset="0"/>
          <a:ea typeface="+mn-ea"/>
          <a:cs typeface="Segoe UI Light" panose="020B0502040204020203" pitchFamily="34" charset="0"/>
        </a:defRPr>
      </a:lvl2pPr>
      <a:lvl3pPr marL="1143000" indent="-228600" algn="l" defTabSz="457200" rtl="0" eaLnBrk="1" latinLnBrk="0" hangingPunct="1">
        <a:spcBef>
          <a:spcPts val="900"/>
        </a:spcBef>
        <a:buFont typeface="Arial"/>
        <a:buChar char="•"/>
        <a:defRPr sz="2400" kern="1200">
          <a:solidFill>
            <a:schemeClr val="tx1"/>
          </a:solidFill>
          <a:latin typeface="Segoe UI Light" panose="020B0502040204020203" pitchFamily="34" charset="0"/>
          <a:ea typeface="+mn-ea"/>
          <a:cs typeface="Segoe UI Light" panose="020B0502040204020203" pitchFamily="34" charset="0"/>
        </a:defRPr>
      </a:lvl3pPr>
      <a:lvl4pPr marL="1600200" indent="-228600" algn="l" defTabSz="457200" rtl="0" eaLnBrk="1" latinLnBrk="0" hangingPunct="1">
        <a:spcBef>
          <a:spcPts val="900"/>
        </a:spcBef>
        <a:buFont typeface="Arial"/>
        <a:buChar char="–"/>
        <a:defRPr sz="2000" kern="1200">
          <a:solidFill>
            <a:schemeClr val="tx1"/>
          </a:solidFill>
          <a:latin typeface="Segoe UI Light" panose="020B0502040204020203" pitchFamily="34" charset="0"/>
          <a:ea typeface="+mn-ea"/>
          <a:cs typeface="Segoe UI Light" panose="020B0502040204020203" pitchFamily="34" charset="0"/>
        </a:defRPr>
      </a:lvl4pPr>
      <a:lvl5pPr marL="2057400" indent="-228600" algn="l" defTabSz="457200" rtl="0" eaLnBrk="1" latinLnBrk="0" hangingPunct="1">
        <a:spcBef>
          <a:spcPts val="900"/>
        </a:spcBef>
        <a:buFont typeface="Arial"/>
        <a:buChar char="»"/>
        <a:defRPr sz="2000" kern="1200">
          <a:solidFill>
            <a:schemeClr val="tx1"/>
          </a:solidFill>
          <a:latin typeface="Segoe UI Light" panose="020B0502040204020203" pitchFamily="34" charset="0"/>
          <a:ea typeface="+mn-ea"/>
          <a:cs typeface="Segoe UI Light" panose="020B0502040204020203"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584"/>
            <a:ext cx="8229600" cy="365755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Placeholder 1"/>
          <p:cNvSpPr>
            <a:spLocks noGrp="1"/>
          </p:cNvSpPr>
          <p:nvPr>
            <p:ph type="title"/>
          </p:nvPr>
        </p:nvSpPr>
        <p:spPr>
          <a:xfrm>
            <a:off x="457200" y="309580"/>
            <a:ext cx="8229600" cy="952500"/>
          </a:xfrm>
          <a:prstGeom prst="rect">
            <a:avLst/>
          </a:prstGeom>
        </p:spPr>
        <p:txBody>
          <a:bodyPr vert="horz" lIns="91440" tIns="45720" rIns="91440" bIns="45720" rtlCol="0" anchor="t" anchorCtr="0">
            <a:normAutofit/>
          </a:bodyPr>
          <a:lstStyle/>
          <a:p>
            <a:r>
              <a:rPr lang="en-US"/>
              <a:t>Click to edit Master title style</a:t>
            </a:r>
          </a:p>
        </p:txBody>
      </p:sp>
      <p:sp>
        <p:nvSpPr>
          <p:cNvPr id="5" name="Slide Number Placeholder 4"/>
          <p:cNvSpPr>
            <a:spLocks noGrp="1"/>
          </p:cNvSpPr>
          <p:nvPr>
            <p:ph type="sldNum" sz="quarter" idx="4"/>
          </p:nvPr>
        </p:nvSpPr>
        <p:spPr>
          <a:xfrm>
            <a:off x="457200" y="5297488"/>
            <a:ext cx="2057400" cy="303212"/>
          </a:xfrm>
          <a:prstGeom prst="rect">
            <a:avLst/>
          </a:prstGeom>
        </p:spPr>
        <p:txBody>
          <a:bodyPr vert="horz" lIns="91440" tIns="45720" rIns="91440" bIns="45720" rtlCol="0" anchor="ctr"/>
          <a:lstStyle>
            <a:lvl1pPr algn="l">
              <a:defRPr sz="800">
                <a:solidFill>
                  <a:schemeClr val="tx1"/>
                </a:solidFill>
              </a:defRPr>
            </a:lvl1pPr>
          </a:lstStyle>
          <a:p>
            <a:fld id="{1D648693-0942-45E9-83AE-76FC568F9452}" type="slidenum">
              <a:rPr lang="en-US" smtClean="0"/>
              <a:pPr/>
              <a:t>‹#›</a:t>
            </a:fld>
            <a:endParaRPr lang="en-US" dirty="0"/>
          </a:p>
        </p:txBody>
      </p:sp>
      <p:sp>
        <p:nvSpPr>
          <p:cNvPr id="6" name="Isosceles Triangle 14">
            <a:extLst>
              <a:ext uri="{FF2B5EF4-FFF2-40B4-BE49-F238E27FC236}">
                <a16:creationId xmlns:a16="http://schemas.microsoft.com/office/drawing/2014/main" id="{8744B0B0-8A1A-4583-B0F2-6FDA3020753D}"/>
              </a:ext>
            </a:extLst>
          </p:cNvPr>
          <p:cNvSpPr/>
          <p:nvPr/>
        </p:nvSpPr>
        <p:spPr>
          <a:xfrm>
            <a:off x="0" y="-6167"/>
            <a:ext cx="9164399" cy="301334"/>
          </a:xfrm>
          <a:custGeom>
            <a:avLst/>
            <a:gdLst>
              <a:gd name="connsiteX0" fmla="*/ 0 w 9152368"/>
              <a:gd name="connsiteY0" fmla="*/ 384859 h 384859"/>
              <a:gd name="connsiteX1" fmla="*/ 4576184 w 9152368"/>
              <a:gd name="connsiteY1" fmla="*/ 0 h 384859"/>
              <a:gd name="connsiteX2" fmla="*/ 9152368 w 9152368"/>
              <a:gd name="connsiteY2" fmla="*/ 384859 h 384859"/>
              <a:gd name="connsiteX3" fmla="*/ 0 w 9152368"/>
              <a:gd name="connsiteY3" fmla="*/ 384859 h 384859"/>
              <a:gd name="connsiteX0" fmla="*/ 0 w 9164399"/>
              <a:gd name="connsiteY0" fmla="*/ 1106905 h 1106905"/>
              <a:gd name="connsiteX1" fmla="*/ 4576184 w 9164399"/>
              <a:gd name="connsiteY1" fmla="*/ 722046 h 1106905"/>
              <a:gd name="connsiteX2" fmla="*/ 9164399 w 9164399"/>
              <a:gd name="connsiteY2" fmla="*/ 0 h 1106905"/>
              <a:gd name="connsiteX3" fmla="*/ 0 w 9164399"/>
              <a:gd name="connsiteY3" fmla="*/ 1106905 h 1106905"/>
              <a:gd name="connsiteX0" fmla="*/ 0 w 9164399"/>
              <a:gd name="connsiteY0" fmla="*/ 6015 h 722046"/>
              <a:gd name="connsiteX1" fmla="*/ 4576184 w 9164399"/>
              <a:gd name="connsiteY1" fmla="*/ 722046 h 722046"/>
              <a:gd name="connsiteX2" fmla="*/ 9164399 w 9164399"/>
              <a:gd name="connsiteY2" fmla="*/ 0 h 722046"/>
              <a:gd name="connsiteX3" fmla="*/ 0 w 9164399"/>
              <a:gd name="connsiteY3" fmla="*/ 6015 h 722046"/>
              <a:gd name="connsiteX0" fmla="*/ 0 w 9164399"/>
              <a:gd name="connsiteY0" fmla="*/ 6015 h 499461"/>
              <a:gd name="connsiteX1" fmla="*/ 4184 w 9164399"/>
              <a:gd name="connsiteY1" fmla="*/ 499461 h 499461"/>
              <a:gd name="connsiteX2" fmla="*/ 9164399 w 9164399"/>
              <a:gd name="connsiteY2" fmla="*/ 0 h 499461"/>
              <a:gd name="connsiteX3" fmla="*/ 0 w 9164399"/>
              <a:gd name="connsiteY3" fmla="*/ 6015 h 499461"/>
            </a:gdLst>
            <a:ahLst/>
            <a:cxnLst>
              <a:cxn ang="0">
                <a:pos x="connsiteX0" y="connsiteY0"/>
              </a:cxn>
              <a:cxn ang="0">
                <a:pos x="connsiteX1" y="connsiteY1"/>
              </a:cxn>
              <a:cxn ang="0">
                <a:pos x="connsiteX2" y="connsiteY2"/>
              </a:cxn>
              <a:cxn ang="0">
                <a:pos x="connsiteX3" y="connsiteY3"/>
              </a:cxn>
            </a:cxnLst>
            <a:rect l="l" t="t" r="r" b="b"/>
            <a:pathLst>
              <a:path w="9164399" h="499461">
                <a:moveTo>
                  <a:pt x="0" y="6015"/>
                </a:moveTo>
                <a:cubicBezTo>
                  <a:pt x="1395" y="170497"/>
                  <a:pt x="2789" y="334979"/>
                  <a:pt x="4184" y="499461"/>
                </a:cubicBezTo>
                <a:lnTo>
                  <a:pt x="9164399" y="0"/>
                </a:lnTo>
                <a:lnTo>
                  <a:pt x="0" y="6015"/>
                </a:lnTo>
                <a:close/>
              </a:path>
            </a:pathLst>
          </a:custGeom>
          <a:solidFill>
            <a:srgbClr val="164469">
              <a:alpha val="14902"/>
            </a:srgb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dirty="0">
              <a:effectLst/>
              <a:latin typeface="Segoe UI"/>
            </a:endParaRPr>
          </a:p>
        </p:txBody>
      </p:sp>
    </p:spTree>
    <p:extLst>
      <p:ext uri="{BB962C8B-B14F-4D97-AF65-F5344CB8AC3E}">
        <p14:creationId xmlns:p14="http://schemas.microsoft.com/office/powerpoint/2010/main" val="791547151"/>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81" r:id="rId3"/>
    <p:sldLayoutId id="2147483682" r:id="rId4"/>
    <p:sldLayoutId id="2147483688" r:id="rId5"/>
    <p:sldLayoutId id="2147483685" r:id="rId6"/>
    <p:sldLayoutId id="2147483686" r:id="rId7"/>
    <p:sldLayoutId id="2147483691" r:id="rId8"/>
    <p:sldLayoutId id="2147483692" r:id="rId9"/>
  </p:sldLayoutIdLst>
  <p:hf hdr="0" ftr="0" dt="0"/>
  <p:txStyles>
    <p:titleStyle>
      <a:lvl1pPr algn="l" defTabSz="457200" rtl="0" eaLnBrk="1" latinLnBrk="0" hangingPunct="1">
        <a:spcBef>
          <a:spcPct val="0"/>
        </a:spcBef>
        <a:buNone/>
        <a:defRPr sz="4000" b="1" kern="1200">
          <a:solidFill>
            <a:schemeClr val="tx1"/>
          </a:solidFill>
          <a:latin typeface="Segoe UI"/>
          <a:ea typeface="+mj-ea"/>
          <a:cs typeface="+mj-cs"/>
        </a:defRPr>
      </a:lvl1pPr>
    </p:titleStyle>
    <p:bodyStyle>
      <a:lvl1pPr marL="342900" indent="-342900" algn="l" defTabSz="457200" rtl="0" eaLnBrk="1" latinLnBrk="0" hangingPunct="1">
        <a:spcBef>
          <a:spcPts val="900"/>
        </a:spcBef>
        <a:buFont typeface="Arial"/>
        <a:buChar char="•"/>
        <a:defRPr sz="3200" kern="1200">
          <a:solidFill>
            <a:schemeClr val="tx1"/>
          </a:solidFill>
          <a:latin typeface="Segoe UI" panose="020B0502040204020203" pitchFamily="34" charset="0"/>
          <a:ea typeface="+mn-ea"/>
          <a:cs typeface="Segoe UI" panose="020B0502040204020203" pitchFamily="34" charset="0"/>
        </a:defRPr>
      </a:lvl1pPr>
      <a:lvl2pPr marL="742950" indent="-285750" algn="l" defTabSz="457200" rtl="0" eaLnBrk="1" latinLnBrk="0" hangingPunct="1">
        <a:spcBef>
          <a:spcPts val="900"/>
        </a:spcBef>
        <a:buFont typeface="Arial"/>
        <a:buChar char="–"/>
        <a:defRPr sz="2800" kern="1200">
          <a:solidFill>
            <a:schemeClr val="tx1"/>
          </a:solidFill>
          <a:latin typeface="Segoe UI Light" panose="020B0502040204020203" pitchFamily="34" charset="0"/>
          <a:ea typeface="+mn-ea"/>
          <a:cs typeface="Segoe UI Light" panose="020B0502040204020203" pitchFamily="34" charset="0"/>
        </a:defRPr>
      </a:lvl2pPr>
      <a:lvl3pPr marL="1143000" indent="-228600" algn="l" defTabSz="457200" rtl="0" eaLnBrk="1" latinLnBrk="0" hangingPunct="1">
        <a:spcBef>
          <a:spcPts val="900"/>
        </a:spcBef>
        <a:buFont typeface="Arial"/>
        <a:buChar char="•"/>
        <a:defRPr sz="2400" kern="1200">
          <a:solidFill>
            <a:schemeClr val="tx1"/>
          </a:solidFill>
          <a:latin typeface="Segoe UI Light" panose="020B0502040204020203" pitchFamily="34" charset="0"/>
          <a:ea typeface="+mn-ea"/>
          <a:cs typeface="Segoe UI Light" panose="020B0502040204020203" pitchFamily="34" charset="0"/>
        </a:defRPr>
      </a:lvl3pPr>
      <a:lvl4pPr marL="1600200" indent="-228600" algn="l" defTabSz="457200" rtl="0" eaLnBrk="1" latinLnBrk="0" hangingPunct="1">
        <a:spcBef>
          <a:spcPts val="900"/>
        </a:spcBef>
        <a:buFont typeface="Arial"/>
        <a:buChar char="–"/>
        <a:defRPr sz="2000" kern="1200">
          <a:solidFill>
            <a:schemeClr val="tx1"/>
          </a:solidFill>
          <a:latin typeface="Segoe UI Light" panose="020B0502040204020203" pitchFamily="34" charset="0"/>
          <a:ea typeface="+mn-ea"/>
          <a:cs typeface="Segoe UI Light" panose="020B0502040204020203" pitchFamily="34" charset="0"/>
        </a:defRPr>
      </a:lvl4pPr>
      <a:lvl5pPr marL="2057400" indent="-228600" algn="l" defTabSz="457200" rtl="0" eaLnBrk="1" latinLnBrk="0" hangingPunct="1">
        <a:spcBef>
          <a:spcPts val="900"/>
        </a:spcBef>
        <a:buFont typeface="Arial"/>
        <a:buChar char="»"/>
        <a:defRPr sz="2000" kern="1200">
          <a:solidFill>
            <a:schemeClr val="tx1"/>
          </a:solidFill>
          <a:latin typeface="Segoe UI Light" panose="020B0502040204020203" pitchFamily="34" charset="0"/>
          <a:ea typeface="+mn-ea"/>
          <a:cs typeface="Segoe UI Light" panose="020B0502040204020203"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9.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8.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7.xml"/></Relationships>
</file>

<file path=ppt/slides/_rels/slide3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4.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www.uspto.gov/sites/default/files/documents/fy25pbr.pdf" TargetMode="External"/><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DB44AC-EAD6-497F-9352-23CF3334829F}"/>
              </a:ext>
            </a:extLst>
          </p:cNvPr>
          <p:cNvSpPr>
            <a:spLocks noGrp="1"/>
          </p:cNvSpPr>
          <p:nvPr>
            <p:ph type="title" idx="4294967295"/>
          </p:nvPr>
        </p:nvSpPr>
        <p:spPr>
          <a:xfrm>
            <a:off x="457200" y="-952500"/>
            <a:ext cx="8229600" cy="952500"/>
          </a:xfrm>
        </p:spPr>
        <p:txBody>
          <a:bodyPr vert="horz" lIns="91440" tIns="45720" rIns="91440" bIns="45720" rtlCol="0" anchor="b" anchorCtr="0">
            <a:normAutofit/>
          </a:bodyPr>
          <a:lstStyle/>
          <a:p>
            <a:r>
              <a:rPr lang="en-US" dirty="0"/>
              <a:t>Opening Slide</a:t>
            </a:r>
          </a:p>
        </p:txBody>
      </p:sp>
    </p:spTree>
    <p:extLst>
      <p:ext uri="{BB962C8B-B14F-4D97-AF65-F5344CB8AC3E}">
        <p14:creationId xmlns:p14="http://schemas.microsoft.com/office/powerpoint/2010/main" val="440604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5B7D9FC-FDA9-4418-9FD8-C6A100EA19FE}"/>
              </a:ext>
            </a:extLst>
          </p:cNvPr>
          <p:cNvSpPr>
            <a:spLocks noGrp="1"/>
          </p:cNvSpPr>
          <p:nvPr>
            <p:ph type="title"/>
          </p:nvPr>
        </p:nvSpPr>
        <p:spPr/>
        <p:txBody>
          <a:bodyPr>
            <a:noAutofit/>
          </a:bodyPr>
          <a:lstStyle/>
          <a:p>
            <a:r>
              <a:rPr lang="en-US" sz="3600" dirty="0">
                <a:cs typeface="Segoe UI"/>
              </a:rPr>
              <a:t>Patent fee adjustments: NPRM to final rule</a:t>
            </a:r>
            <a:r>
              <a:rPr kumimoji="0" lang="en-US" sz="2200" b="0" i="0" u="none" strike="noStrike" kern="1200" cap="none" spc="0" normalizeH="0" baseline="0" noProof="0" dirty="0">
                <a:ln>
                  <a:noFill/>
                </a:ln>
                <a:solidFill>
                  <a:prstClr val="black"/>
                </a:solidFill>
                <a:effectLst/>
                <a:uLnTx/>
                <a:uFillTx/>
                <a:latin typeface="Segoe UI"/>
                <a:ea typeface="+mj-ea"/>
                <a:cs typeface="+mj-cs"/>
              </a:rPr>
              <a:t> (cont.)</a:t>
            </a:r>
            <a:endParaRPr lang="en-US" sz="3600" dirty="0"/>
          </a:p>
        </p:txBody>
      </p:sp>
      <p:sp>
        <p:nvSpPr>
          <p:cNvPr id="2" name="Content Placeholder 1">
            <a:extLst>
              <a:ext uri="{FF2B5EF4-FFF2-40B4-BE49-F238E27FC236}">
                <a16:creationId xmlns:a16="http://schemas.microsoft.com/office/drawing/2014/main" id="{FD6AC140-ABBD-456A-9855-19EC887DD219}"/>
              </a:ext>
            </a:extLst>
          </p:cNvPr>
          <p:cNvSpPr>
            <a:spLocks noGrp="1"/>
          </p:cNvSpPr>
          <p:nvPr>
            <p:ph idx="1"/>
          </p:nvPr>
        </p:nvSpPr>
        <p:spPr>
          <a:xfrm>
            <a:off x="457200" y="1849584"/>
            <a:ext cx="8229600" cy="1494670"/>
          </a:xfrm>
        </p:spPr>
        <p:txBody>
          <a:bodyPr vert="horz" lIns="91440" tIns="45720" rIns="91440" bIns="45720" rtlCol="0" anchor="t">
            <a:normAutofit fontScale="55000" lnSpcReduction="20000"/>
          </a:bodyPr>
          <a:lstStyle/>
          <a:p>
            <a:r>
              <a:rPr lang="en-US" sz="2900" dirty="0">
                <a:latin typeface="Segoe UI"/>
                <a:cs typeface="Segoe UI"/>
              </a:rPr>
              <a:t>In response to public comment, the USPTO adjusted several of the fee proposals introduced in the NPRM: </a:t>
            </a:r>
          </a:p>
          <a:p>
            <a:pPr lvl="1"/>
            <a:r>
              <a:rPr lang="en-US" sz="2300" dirty="0"/>
              <a:t>Continuing applications timing thresholds adjusted from five and eight years to six and nine years. </a:t>
            </a:r>
          </a:p>
          <a:p>
            <a:pPr lvl="2"/>
            <a:r>
              <a:rPr lang="en-US" sz="2000" dirty="0"/>
              <a:t>As a result, the fees for continuing applications in the final rule are higher than the fees proposed in the NPRM.</a:t>
            </a:r>
          </a:p>
          <a:p>
            <a:pPr lvl="1"/>
            <a:r>
              <a:rPr lang="en-US" sz="2300" dirty="0"/>
              <a:t>Patent term extensions (PTE) reduced from the fee proposed in the NPRM.</a:t>
            </a:r>
          </a:p>
        </p:txBody>
      </p:sp>
      <p:graphicFrame>
        <p:nvGraphicFramePr>
          <p:cNvPr id="5" name="Table 5">
            <a:extLst>
              <a:ext uri="{FF2B5EF4-FFF2-40B4-BE49-F238E27FC236}">
                <a16:creationId xmlns:a16="http://schemas.microsoft.com/office/drawing/2014/main" id="{5C1CE9E2-C6BA-4BF7-AE63-87C465B055DF}"/>
              </a:ext>
            </a:extLst>
          </p:cNvPr>
          <p:cNvGraphicFramePr>
            <a:graphicFrameLocks/>
          </p:cNvGraphicFramePr>
          <p:nvPr>
            <p:extLst>
              <p:ext uri="{D42A27DB-BD31-4B8C-83A1-F6EECF244321}">
                <p14:modId xmlns:p14="http://schemas.microsoft.com/office/powerpoint/2010/main" val="4200415648"/>
              </p:ext>
            </p:extLst>
          </p:nvPr>
        </p:nvGraphicFramePr>
        <p:xfrm>
          <a:off x="457200" y="3215315"/>
          <a:ext cx="8229602" cy="2082173"/>
        </p:xfrm>
        <a:graphic>
          <a:graphicData uri="http://schemas.openxmlformats.org/drawingml/2006/table">
            <a:tbl>
              <a:tblPr firstRow="1" bandRow="1">
                <a:tableStyleId>{5C22544A-7EE6-4342-B048-85BDC9FD1C3A}</a:tableStyleId>
              </a:tblPr>
              <a:tblGrid>
                <a:gridCol w="2415702">
                  <a:extLst>
                    <a:ext uri="{9D8B030D-6E8A-4147-A177-3AD203B41FA5}">
                      <a16:colId xmlns:a16="http://schemas.microsoft.com/office/drawing/2014/main" val="1780775662"/>
                    </a:ext>
                  </a:extLst>
                </a:gridCol>
                <a:gridCol w="1162780">
                  <a:extLst>
                    <a:ext uri="{9D8B030D-6E8A-4147-A177-3AD203B41FA5}">
                      <a16:colId xmlns:a16="http://schemas.microsoft.com/office/drawing/2014/main" val="3130682678"/>
                    </a:ext>
                  </a:extLst>
                </a:gridCol>
                <a:gridCol w="1162780">
                  <a:extLst>
                    <a:ext uri="{9D8B030D-6E8A-4147-A177-3AD203B41FA5}">
                      <a16:colId xmlns:a16="http://schemas.microsoft.com/office/drawing/2014/main" val="490866408"/>
                    </a:ext>
                  </a:extLst>
                </a:gridCol>
                <a:gridCol w="1162780">
                  <a:extLst>
                    <a:ext uri="{9D8B030D-6E8A-4147-A177-3AD203B41FA5}">
                      <a16:colId xmlns:a16="http://schemas.microsoft.com/office/drawing/2014/main" val="2500324307"/>
                    </a:ext>
                  </a:extLst>
                </a:gridCol>
                <a:gridCol w="1162780">
                  <a:extLst>
                    <a:ext uri="{9D8B030D-6E8A-4147-A177-3AD203B41FA5}">
                      <a16:colId xmlns:a16="http://schemas.microsoft.com/office/drawing/2014/main" val="3556080125"/>
                    </a:ext>
                  </a:extLst>
                </a:gridCol>
                <a:gridCol w="1162780">
                  <a:extLst>
                    <a:ext uri="{9D8B030D-6E8A-4147-A177-3AD203B41FA5}">
                      <a16:colId xmlns:a16="http://schemas.microsoft.com/office/drawing/2014/main" val="3181360625"/>
                    </a:ext>
                  </a:extLst>
                </a:gridCol>
              </a:tblGrid>
              <a:tr h="370840">
                <a:tc>
                  <a:txBody>
                    <a:bodyPr/>
                    <a:lstStyle>
                      <a:lvl1pPr marL="0" algn="l" defTabSz="457200" rtl="0" eaLnBrk="1" latinLnBrk="0" hangingPunct="1">
                        <a:defRPr sz="1800" b="1" kern="1200">
                          <a:solidFill>
                            <a:schemeClr val="lt1"/>
                          </a:solidFill>
                          <a:latin typeface="Segoe UI"/>
                        </a:defRPr>
                      </a:lvl1pPr>
                      <a:lvl2pPr marL="457200" algn="l" defTabSz="457200" rtl="0" eaLnBrk="1" latinLnBrk="0" hangingPunct="1">
                        <a:defRPr sz="1800" b="1" kern="1200">
                          <a:solidFill>
                            <a:schemeClr val="lt1"/>
                          </a:solidFill>
                          <a:latin typeface="Segoe UI"/>
                        </a:defRPr>
                      </a:lvl2pPr>
                      <a:lvl3pPr marL="914400" algn="l" defTabSz="457200" rtl="0" eaLnBrk="1" latinLnBrk="0" hangingPunct="1">
                        <a:defRPr sz="1800" b="1" kern="1200">
                          <a:solidFill>
                            <a:schemeClr val="lt1"/>
                          </a:solidFill>
                          <a:latin typeface="Segoe UI"/>
                        </a:defRPr>
                      </a:lvl3pPr>
                      <a:lvl4pPr marL="1371600" algn="l" defTabSz="457200" rtl="0" eaLnBrk="1" latinLnBrk="0" hangingPunct="1">
                        <a:defRPr sz="1800" b="1" kern="1200">
                          <a:solidFill>
                            <a:schemeClr val="lt1"/>
                          </a:solidFill>
                          <a:latin typeface="Segoe UI"/>
                        </a:defRPr>
                      </a:lvl4pPr>
                      <a:lvl5pPr marL="1828800" algn="l" defTabSz="457200" rtl="0" eaLnBrk="1" latinLnBrk="0" hangingPunct="1">
                        <a:defRPr sz="1800" b="1" kern="1200">
                          <a:solidFill>
                            <a:schemeClr val="lt1"/>
                          </a:solidFill>
                          <a:latin typeface="Segoe UI"/>
                        </a:defRPr>
                      </a:lvl5pPr>
                      <a:lvl6pPr marL="2286000" algn="l" defTabSz="457200" rtl="0" eaLnBrk="1" latinLnBrk="0" hangingPunct="1">
                        <a:defRPr sz="1800" b="1" kern="1200">
                          <a:solidFill>
                            <a:schemeClr val="lt1"/>
                          </a:solidFill>
                          <a:latin typeface="Segoe UI"/>
                        </a:defRPr>
                      </a:lvl6pPr>
                      <a:lvl7pPr marL="2743200" algn="l" defTabSz="457200" rtl="0" eaLnBrk="1" latinLnBrk="0" hangingPunct="1">
                        <a:defRPr sz="1800" b="1" kern="1200">
                          <a:solidFill>
                            <a:schemeClr val="lt1"/>
                          </a:solidFill>
                          <a:latin typeface="Segoe UI"/>
                        </a:defRPr>
                      </a:lvl7pPr>
                      <a:lvl8pPr marL="3200400" algn="l" defTabSz="457200" rtl="0" eaLnBrk="1" latinLnBrk="0" hangingPunct="1">
                        <a:defRPr sz="1800" b="1" kern="1200">
                          <a:solidFill>
                            <a:schemeClr val="lt1"/>
                          </a:solidFill>
                          <a:latin typeface="Segoe UI"/>
                        </a:defRPr>
                      </a:lvl8pPr>
                      <a:lvl9pPr marL="3657600" algn="l" defTabSz="457200" rtl="0" eaLnBrk="1" latinLnBrk="0" hangingPunct="1">
                        <a:defRPr sz="1800" b="1" kern="1200">
                          <a:solidFill>
                            <a:schemeClr val="lt1"/>
                          </a:solidFill>
                          <a:latin typeface="Segoe UI"/>
                        </a:defRPr>
                      </a:lvl9pPr>
                    </a:lstStyle>
                    <a:p>
                      <a:pPr algn="ctr" fontAlgn="ctr"/>
                      <a:r>
                        <a:rPr lang="en-US" sz="1100" b="1" i="0" u="none" strike="noStrike" dirty="0">
                          <a:solidFill>
                            <a:schemeClr val="bg1"/>
                          </a:solidFill>
                          <a:effectLst/>
                          <a:latin typeface="+mn-lt"/>
                        </a:rPr>
                        <a:t>Description</a:t>
                      </a:r>
                    </a:p>
                  </a:txBody>
                  <a:tcPr marL="12063" marR="12063" marT="12063" marB="0" anchor="ctr">
                    <a:solidFill>
                      <a:srgbClr val="003865"/>
                    </a:solidFill>
                  </a:tcPr>
                </a:tc>
                <a:tc>
                  <a:txBody>
                    <a:bodyPr/>
                    <a:lstStyle>
                      <a:lvl1pPr marL="0" algn="l" defTabSz="457200" rtl="0" eaLnBrk="1" latinLnBrk="0" hangingPunct="1">
                        <a:defRPr sz="1800" b="1" kern="1200">
                          <a:solidFill>
                            <a:schemeClr val="lt1"/>
                          </a:solidFill>
                          <a:latin typeface="Segoe UI"/>
                        </a:defRPr>
                      </a:lvl1pPr>
                      <a:lvl2pPr marL="457200" algn="l" defTabSz="457200" rtl="0" eaLnBrk="1" latinLnBrk="0" hangingPunct="1">
                        <a:defRPr sz="1800" b="1" kern="1200">
                          <a:solidFill>
                            <a:schemeClr val="lt1"/>
                          </a:solidFill>
                          <a:latin typeface="Segoe UI"/>
                        </a:defRPr>
                      </a:lvl2pPr>
                      <a:lvl3pPr marL="914400" algn="l" defTabSz="457200" rtl="0" eaLnBrk="1" latinLnBrk="0" hangingPunct="1">
                        <a:defRPr sz="1800" b="1" kern="1200">
                          <a:solidFill>
                            <a:schemeClr val="lt1"/>
                          </a:solidFill>
                          <a:latin typeface="Segoe UI"/>
                        </a:defRPr>
                      </a:lvl3pPr>
                      <a:lvl4pPr marL="1371600" algn="l" defTabSz="457200" rtl="0" eaLnBrk="1" latinLnBrk="0" hangingPunct="1">
                        <a:defRPr sz="1800" b="1" kern="1200">
                          <a:solidFill>
                            <a:schemeClr val="lt1"/>
                          </a:solidFill>
                          <a:latin typeface="Segoe UI"/>
                        </a:defRPr>
                      </a:lvl4pPr>
                      <a:lvl5pPr marL="1828800" algn="l" defTabSz="457200" rtl="0" eaLnBrk="1" latinLnBrk="0" hangingPunct="1">
                        <a:defRPr sz="1800" b="1" kern="1200">
                          <a:solidFill>
                            <a:schemeClr val="lt1"/>
                          </a:solidFill>
                          <a:latin typeface="Segoe UI"/>
                        </a:defRPr>
                      </a:lvl5pPr>
                      <a:lvl6pPr marL="2286000" algn="l" defTabSz="457200" rtl="0" eaLnBrk="1" latinLnBrk="0" hangingPunct="1">
                        <a:defRPr sz="1800" b="1" kern="1200">
                          <a:solidFill>
                            <a:schemeClr val="lt1"/>
                          </a:solidFill>
                          <a:latin typeface="Segoe UI"/>
                        </a:defRPr>
                      </a:lvl6pPr>
                      <a:lvl7pPr marL="2743200" algn="l" defTabSz="457200" rtl="0" eaLnBrk="1" latinLnBrk="0" hangingPunct="1">
                        <a:defRPr sz="1800" b="1" kern="1200">
                          <a:solidFill>
                            <a:schemeClr val="lt1"/>
                          </a:solidFill>
                          <a:latin typeface="Segoe UI"/>
                        </a:defRPr>
                      </a:lvl7pPr>
                      <a:lvl8pPr marL="3200400" algn="l" defTabSz="457200" rtl="0" eaLnBrk="1" latinLnBrk="0" hangingPunct="1">
                        <a:defRPr sz="1800" b="1" kern="1200">
                          <a:solidFill>
                            <a:schemeClr val="lt1"/>
                          </a:solidFill>
                          <a:latin typeface="Segoe UI"/>
                        </a:defRPr>
                      </a:lvl8pPr>
                      <a:lvl9pPr marL="3657600" algn="l" defTabSz="457200" rtl="0" eaLnBrk="1" latinLnBrk="0" hangingPunct="1">
                        <a:defRPr sz="1800" b="1" kern="1200">
                          <a:solidFill>
                            <a:schemeClr val="lt1"/>
                          </a:solidFill>
                          <a:latin typeface="Segoe UI"/>
                        </a:defRPr>
                      </a:lvl9pPr>
                    </a:lstStyle>
                    <a:p>
                      <a:pPr algn="ctr" fontAlgn="ctr"/>
                      <a:r>
                        <a:rPr lang="en-US" sz="1100" b="1" i="0" u="none" strike="noStrike" dirty="0">
                          <a:solidFill>
                            <a:schemeClr val="bg1"/>
                          </a:solidFill>
                          <a:effectLst/>
                          <a:latin typeface="+mn-lt"/>
                        </a:rPr>
                        <a:t>Current fee*</a:t>
                      </a:r>
                    </a:p>
                  </a:txBody>
                  <a:tcPr marL="12063" marR="12063" marT="12063" marB="0" anchor="ctr">
                    <a:solidFill>
                      <a:srgbClr val="003865"/>
                    </a:solidFill>
                  </a:tcPr>
                </a:tc>
                <a:tc>
                  <a:txBody>
                    <a:bodyPr/>
                    <a:lstStyle>
                      <a:lvl1pPr marL="0" algn="l" defTabSz="457200" rtl="0" eaLnBrk="1" latinLnBrk="0" hangingPunct="1">
                        <a:defRPr sz="1800" b="1" kern="1200">
                          <a:solidFill>
                            <a:schemeClr val="lt1"/>
                          </a:solidFill>
                          <a:latin typeface="Segoe UI"/>
                        </a:defRPr>
                      </a:lvl1pPr>
                      <a:lvl2pPr marL="457200" algn="l" defTabSz="457200" rtl="0" eaLnBrk="1" latinLnBrk="0" hangingPunct="1">
                        <a:defRPr sz="1800" b="1" kern="1200">
                          <a:solidFill>
                            <a:schemeClr val="lt1"/>
                          </a:solidFill>
                          <a:latin typeface="Segoe UI"/>
                        </a:defRPr>
                      </a:lvl2pPr>
                      <a:lvl3pPr marL="914400" algn="l" defTabSz="457200" rtl="0" eaLnBrk="1" latinLnBrk="0" hangingPunct="1">
                        <a:defRPr sz="1800" b="1" kern="1200">
                          <a:solidFill>
                            <a:schemeClr val="lt1"/>
                          </a:solidFill>
                          <a:latin typeface="Segoe UI"/>
                        </a:defRPr>
                      </a:lvl3pPr>
                      <a:lvl4pPr marL="1371600" algn="l" defTabSz="457200" rtl="0" eaLnBrk="1" latinLnBrk="0" hangingPunct="1">
                        <a:defRPr sz="1800" b="1" kern="1200">
                          <a:solidFill>
                            <a:schemeClr val="lt1"/>
                          </a:solidFill>
                          <a:latin typeface="Segoe UI"/>
                        </a:defRPr>
                      </a:lvl4pPr>
                      <a:lvl5pPr marL="1828800" algn="l" defTabSz="457200" rtl="0" eaLnBrk="1" latinLnBrk="0" hangingPunct="1">
                        <a:defRPr sz="1800" b="1" kern="1200">
                          <a:solidFill>
                            <a:schemeClr val="lt1"/>
                          </a:solidFill>
                          <a:latin typeface="Segoe UI"/>
                        </a:defRPr>
                      </a:lvl5pPr>
                      <a:lvl6pPr marL="2286000" algn="l" defTabSz="457200" rtl="0" eaLnBrk="1" latinLnBrk="0" hangingPunct="1">
                        <a:defRPr sz="1800" b="1" kern="1200">
                          <a:solidFill>
                            <a:schemeClr val="lt1"/>
                          </a:solidFill>
                          <a:latin typeface="Segoe UI"/>
                        </a:defRPr>
                      </a:lvl6pPr>
                      <a:lvl7pPr marL="2743200" algn="l" defTabSz="457200" rtl="0" eaLnBrk="1" latinLnBrk="0" hangingPunct="1">
                        <a:defRPr sz="1800" b="1" kern="1200">
                          <a:solidFill>
                            <a:schemeClr val="lt1"/>
                          </a:solidFill>
                          <a:latin typeface="Segoe UI"/>
                        </a:defRPr>
                      </a:lvl7pPr>
                      <a:lvl8pPr marL="3200400" algn="l" defTabSz="457200" rtl="0" eaLnBrk="1" latinLnBrk="0" hangingPunct="1">
                        <a:defRPr sz="1800" b="1" kern="1200">
                          <a:solidFill>
                            <a:schemeClr val="lt1"/>
                          </a:solidFill>
                          <a:latin typeface="Segoe UI"/>
                        </a:defRPr>
                      </a:lvl8pPr>
                      <a:lvl9pPr marL="3657600" algn="l" defTabSz="457200" rtl="0" eaLnBrk="1" latinLnBrk="0" hangingPunct="1">
                        <a:defRPr sz="1800" b="1" kern="1200">
                          <a:solidFill>
                            <a:schemeClr val="lt1"/>
                          </a:solidFill>
                          <a:latin typeface="Segoe UI"/>
                        </a:defRPr>
                      </a:lvl9pPr>
                    </a:lstStyle>
                    <a:p>
                      <a:pPr algn="ctr" fontAlgn="ctr"/>
                      <a:r>
                        <a:rPr lang="en-US" sz="1100" b="1" i="0" u="none" strike="noStrike" dirty="0">
                          <a:solidFill>
                            <a:schemeClr val="bg1"/>
                          </a:solidFill>
                          <a:effectLst/>
                          <a:latin typeface="+mn-lt"/>
                        </a:rPr>
                        <a:t>NPRM fee*</a:t>
                      </a:r>
                    </a:p>
                  </a:txBody>
                  <a:tcPr marL="12063" marR="12063" marT="12063" marB="0" anchor="ctr">
                    <a:solidFill>
                      <a:srgbClr val="003865"/>
                    </a:solidFill>
                  </a:tcPr>
                </a:tc>
                <a:tc>
                  <a:txBody>
                    <a:bodyPr/>
                    <a:lstStyle>
                      <a:lvl1pPr marL="0" algn="l" defTabSz="457200" rtl="0" eaLnBrk="1" latinLnBrk="0" hangingPunct="1">
                        <a:defRPr sz="1800" b="1" kern="1200">
                          <a:solidFill>
                            <a:schemeClr val="lt1"/>
                          </a:solidFill>
                          <a:latin typeface="Segoe UI"/>
                        </a:defRPr>
                      </a:lvl1pPr>
                      <a:lvl2pPr marL="457200" algn="l" defTabSz="457200" rtl="0" eaLnBrk="1" latinLnBrk="0" hangingPunct="1">
                        <a:defRPr sz="1800" b="1" kern="1200">
                          <a:solidFill>
                            <a:schemeClr val="lt1"/>
                          </a:solidFill>
                          <a:latin typeface="Segoe UI"/>
                        </a:defRPr>
                      </a:lvl2pPr>
                      <a:lvl3pPr marL="914400" algn="l" defTabSz="457200" rtl="0" eaLnBrk="1" latinLnBrk="0" hangingPunct="1">
                        <a:defRPr sz="1800" b="1" kern="1200">
                          <a:solidFill>
                            <a:schemeClr val="lt1"/>
                          </a:solidFill>
                          <a:latin typeface="Segoe UI"/>
                        </a:defRPr>
                      </a:lvl3pPr>
                      <a:lvl4pPr marL="1371600" algn="l" defTabSz="457200" rtl="0" eaLnBrk="1" latinLnBrk="0" hangingPunct="1">
                        <a:defRPr sz="1800" b="1" kern="1200">
                          <a:solidFill>
                            <a:schemeClr val="lt1"/>
                          </a:solidFill>
                          <a:latin typeface="Segoe UI"/>
                        </a:defRPr>
                      </a:lvl4pPr>
                      <a:lvl5pPr marL="1828800" algn="l" defTabSz="457200" rtl="0" eaLnBrk="1" latinLnBrk="0" hangingPunct="1">
                        <a:defRPr sz="1800" b="1" kern="1200">
                          <a:solidFill>
                            <a:schemeClr val="lt1"/>
                          </a:solidFill>
                          <a:latin typeface="Segoe UI"/>
                        </a:defRPr>
                      </a:lvl5pPr>
                      <a:lvl6pPr marL="2286000" algn="l" defTabSz="457200" rtl="0" eaLnBrk="1" latinLnBrk="0" hangingPunct="1">
                        <a:defRPr sz="1800" b="1" kern="1200">
                          <a:solidFill>
                            <a:schemeClr val="lt1"/>
                          </a:solidFill>
                          <a:latin typeface="Segoe UI"/>
                        </a:defRPr>
                      </a:lvl6pPr>
                      <a:lvl7pPr marL="2743200" algn="l" defTabSz="457200" rtl="0" eaLnBrk="1" latinLnBrk="0" hangingPunct="1">
                        <a:defRPr sz="1800" b="1" kern="1200">
                          <a:solidFill>
                            <a:schemeClr val="lt1"/>
                          </a:solidFill>
                          <a:latin typeface="Segoe UI"/>
                        </a:defRPr>
                      </a:lvl7pPr>
                      <a:lvl8pPr marL="3200400" algn="l" defTabSz="457200" rtl="0" eaLnBrk="1" latinLnBrk="0" hangingPunct="1">
                        <a:defRPr sz="1800" b="1" kern="1200">
                          <a:solidFill>
                            <a:schemeClr val="lt1"/>
                          </a:solidFill>
                          <a:latin typeface="Segoe UI"/>
                        </a:defRPr>
                      </a:lvl8pPr>
                      <a:lvl9pPr marL="3657600" algn="l" defTabSz="457200" rtl="0" eaLnBrk="1" latinLnBrk="0" hangingPunct="1">
                        <a:defRPr sz="1800" b="1" kern="1200">
                          <a:solidFill>
                            <a:schemeClr val="lt1"/>
                          </a:solidFill>
                          <a:latin typeface="Segoe UI"/>
                        </a:defRPr>
                      </a:lvl9pPr>
                    </a:lstStyle>
                    <a:p>
                      <a:pPr algn="ctr" fontAlgn="ctr"/>
                      <a:r>
                        <a:rPr lang="en-US" sz="1100" b="1" i="0" u="none" strike="noStrike" dirty="0">
                          <a:solidFill>
                            <a:schemeClr val="bg1"/>
                          </a:solidFill>
                          <a:effectLst/>
                          <a:latin typeface="+mn-lt"/>
                        </a:rPr>
                        <a:t>Final rule fee*</a:t>
                      </a:r>
                    </a:p>
                  </a:txBody>
                  <a:tcPr marL="11657" marR="11657" marT="11657" marB="0" anchor="ctr">
                    <a:solidFill>
                      <a:srgbClr val="003865"/>
                    </a:solidFill>
                  </a:tcPr>
                </a:tc>
                <a:tc>
                  <a:txBody>
                    <a:bodyPr/>
                    <a:lstStyle>
                      <a:lvl1pPr marL="0" algn="l" defTabSz="457200" rtl="0" eaLnBrk="1" latinLnBrk="0" hangingPunct="1">
                        <a:defRPr sz="1800" b="1" kern="1200">
                          <a:solidFill>
                            <a:schemeClr val="lt1"/>
                          </a:solidFill>
                          <a:latin typeface="Segoe UI"/>
                        </a:defRPr>
                      </a:lvl1pPr>
                      <a:lvl2pPr marL="457200" algn="l" defTabSz="457200" rtl="0" eaLnBrk="1" latinLnBrk="0" hangingPunct="1">
                        <a:defRPr sz="1800" b="1" kern="1200">
                          <a:solidFill>
                            <a:schemeClr val="lt1"/>
                          </a:solidFill>
                          <a:latin typeface="Segoe UI"/>
                        </a:defRPr>
                      </a:lvl2pPr>
                      <a:lvl3pPr marL="914400" algn="l" defTabSz="457200" rtl="0" eaLnBrk="1" latinLnBrk="0" hangingPunct="1">
                        <a:defRPr sz="1800" b="1" kern="1200">
                          <a:solidFill>
                            <a:schemeClr val="lt1"/>
                          </a:solidFill>
                          <a:latin typeface="Segoe UI"/>
                        </a:defRPr>
                      </a:lvl3pPr>
                      <a:lvl4pPr marL="1371600" algn="l" defTabSz="457200" rtl="0" eaLnBrk="1" latinLnBrk="0" hangingPunct="1">
                        <a:defRPr sz="1800" b="1" kern="1200">
                          <a:solidFill>
                            <a:schemeClr val="lt1"/>
                          </a:solidFill>
                          <a:latin typeface="Segoe UI"/>
                        </a:defRPr>
                      </a:lvl4pPr>
                      <a:lvl5pPr marL="1828800" algn="l" defTabSz="457200" rtl="0" eaLnBrk="1" latinLnBrk="0" hangingPunct="1">
                        <a:defRPr sz="1800" b="1" kern="1200">
                          <a:solidFill>
                            <a:schemeClr val="lt1"/>
                          </a:solidFill>
                          <a:latin typeface="Segoe UI"/>
                        </a:defRPr>
                      </a:lvl5pPr>
                      <a:lvl6pPr marL="2286000" algn="l" defTabSz="457200" rtl="0" eaLnBrk="1" latinLnBrk="0" hangingPunct="1">
                        <a:defRPr sz="1800" b="1" kern="1200">
                          <a:solidFill>
                            <a:schemeClr val="lt1"/>
                          </a:solidFill>
                          <a:latin typeface="Segoe UI"/>
                        </a:defRPr>
                      </a:lvl6pPr>
                      <a:lvl7pPr marL="2743200" algn="l" defTabSz="457200" rtl="0" eaLnBrk="1" latinLnBrk="0" hangingPunct="1">
                        <a:defRPr sz="1800" b="1" kern="1200">
                          <a:solidFill>
                            <a:schemeClr val="lt1"/>
                          </a:solidFill>
                          <a:latin typeface="Segoe UI"/>
                        </a:defRPr>
                      </a:lvl7pPr>
                      <a:lvl8pPr marL="3200400" algn="l" defTabSz="457200" rtl="0" eaLnBrk="1" latinLnBrk="0" hangingPunct="1">
                        <a:defRPr sz="1800" b="1" kern="1200">
                          <a:solidFill>
                            <a:schemeClr val="lt1"/>
                          </a:solidFill>
                          <a:latin typeface="Segoe UI"/>
                        </a:defRPr>
                      </a:lvl8pPr>
                      <a:lvl9pPr marL="3657600" algn="l" defTabSz="457200" rtl="0" eaLnBrk="1" latinLnBrk="0" hangingPunct="1">
                        <a:defRPr sz="1800" b="1" kern="1200">
                          <a:solidFill>
                            <a:schemeClr val="lt1"/>
                          </a:solidFill>
                          <a:latin typeface="Segoe UI"/>
                        </a:defRPr>
                      </a:lvl9pPr>
                    </a:lstStyle>
                    <a:p>
                      <a:pPr algn="ctr" fontAlgn="ctr"/>
                      <a:r>
                        <a:rPr lang="en-US" sz="1100" b="1" i="0" u="none" strike="noStrike" dirty="0">
                          <a:solidFill>
                            <a:schemeClr val="bg1"/>
                          </a:solidFill>
                          <a:effectLst/>
                          <a:latin typeface="+mn-lt"/>
                        </a:rPr>
                        <a:t>Percentage</a:t>
                      </a:r>
                      <a:r>
                        <a:rPr lang="en-US" sz="1100" b="1" i="0" u="none" strike="noStrike" baseline="0" dirty="0">
                          <a:solidFill>
                            <a:schemeClr val="bg1"/>
                          </a:solidFill>
                          <a:effectLst/>
                          <a:latin typeface="+mn-lt"/>
                        </a:rPr>
                        <a:t> change</a:t>
                      </a:r>
                    </a:p>
                    <a:p>
                      <a:pPr algn="ctr" fontAlgn="ctr"/>
                      <a:r>
                        <a:rPr lang="en-US" sz="1100" b="1" i="0" u="none" strike="noStrike" baseline="0" dirty="0">
                          <a:solidFill>
                            <a:schemeClr val="bg1"/>
                          </a:solidFill>
                          <a:effectLst/>
                          <a:latin typeface="+mn-lt"/>
                        </a:rPr>
                        <a:t>(NPRM to </a:t>
                      </a:r>
                    </a:p>
                    <a:p>
                      <a:pPr algn="ctr" fontAlgn="ctr"/>
                      <a:r>
                        <a:rPr lang="en-US" sz="1100" b="1" i="0" u="none" strike="noStrike" baseline="0" dirty="0">
                          <a:solidFill>
                            <a:schemeClr val="bg1"/>
                          </a:solidFill>
                          <a:effectLst/>
                          <a:latin typeface="+mn-lt"/>
                        </a:rPr>
                        <a:t>final rule)</a:t>
                      </a:r>
                      <a:endParaRPr lang="en-US" sz="1100" b="1" i="0" u="none" strike="noStrike" dirty="0">
                        <a:solidFill>
                          <a:schemeClr val="bg1"/>
                        </a:solidFill>
                        <a:effectLst/>
                        <a:latin typeface="+mn-lt"/>
                      </a:endParaRPr>
                    </a:p>
                  </a:txBody>
                  <a:tcPr marL="11657" marR="11657" marT="11657" marB="0" anchor="ctr">
                    <a:solidFill>
                      <a:srgbClr val="003865"/>
                    </a:solidFill>
                  </a:tcPr>
                </a:tc>
                <a:tc>
                  <a:txBody>
                    <a:bodyPr/>
                    <a:lstStyle>
                      <a:lvl1pPr marL="0" algn="l" defTabSz="457200" rtl="0" eaLnBrk="1" latinLnBrk="0" hangingPunct="1">
                        <a:defRPr sz="1800" b="1" kern="1200">
                          <a:solidFill>
                            <a:schemeClr val="lt1"/>
                          </a:solidFill>
                          <a:latin typeface="Segoe UI"/>
                        </a:defRPr>
                      </a:lvl1pPr>
                      <a:lvl2pPr marL="457200" algn="l" defTabSz="457200" rtl="0" eaLnBrk="1" latinLnBrk="0" hangingPunct="1">
                        <a:defRPr sz="1800" b="1" kern="1200">
                          <a:solidFill>
                            <a:schemeClr val="lt1"/>
                          </a:solidFill>
                          <a:latin typeface="Segoe UI"/>
                        </a:defRPr>
                      </a:lvl2pPr>
                      <a:lvl3pPr marL="914400" algn="l" defTabSz="457200" rtl="0" eaLnBrk="1" latinLnBrk="0" hangingPunct="1">
                        <a:defRPr sz="1800" b="1" kern="1200">
                          <a:solidFill>
                            <a:schemeClr val="lt1"/>
                          </a:solidFill>
                          <a:latin typeface="Segoe UI"/>
                        </a:defRPr>
                      </a:lvl3pPr>
                      <a:lvl4pPr marL="1371600" algn="l" defTabSz="457200" rtl="0" eaLnBrk="1" latinLnBrk="0" hangingPunct="1">
                        <a:defRPr sz="1800" b="1" kern="1200">
                          <a:solidFill>
                            <a:schemeClr val="lt1"/>
                          </a:solidFill>
                          <a:latin typeface="Segoe UI"/>
                        </a:defRPr>
                      </a:lvl4pPr>
                      <a:lvl5pPr marL="1828800" algn="l" defTabSz="457200" rtl="0" eaLnBrk="1" latinLnBrk="0" hangingPunct="1">
                        <a:defRPr sz="1800" b="1" kern="1200">
                          <a:solidFill>
                            <a:schemeClr val="lt1"/>
                          </a:solidFill>
                          <a:latin typeface="Segoe UI"/>
                        </a:defRPr>
                      </a:lvl5pPr>
                      <a:lvl6pPr marL="2286000" algn="l" defTabSz="457200" rtl="0" eaLnBrk="1" latinLnBrk="0" hangingPunct="1">
                        <a:defRPr sz="1800" b="1" kern="1200">
                          <a:solidFill>
                            <a:schemeClr val="lt1"/>
                          </a:solidFill>
                          <a:latin typeface="Segoe UI"/>
                        </a:defRPr>
                      </a:lvl6pPr>
                      <a:lvl7pPr marL="2743200" algn="l" defTabSz="457200" rtl="0" eaLnBrk="1" latinLnBrk="0" hangingPunct="1">
                        <a:defRPr sz="1800" b="1" kern="1200">
                          <a:solidFill>
                            <a:schemeClr val="lt1"/>
                          </a:solidFill>
                          <a:latin typeface="Segoe UI"/>
                        </a:defRPr>
                      </a:lvl7pPr>
                      <a:lvl8pPr marL="3200400" algn="l" defTabSz="457200" rtl="0" eaLnBrk="1" latinLnBrk="0" hangingPunct="1">
                        <a:defRPr sz="1800" b="1" kern="1200">
                          <a:solidFill>
                            <a:schemeClr val="lt1"/>
                          </a:solidFill>
                          <a:latin typeface="Segoe UI"/>
                        </a:defRPr>
                      </a:lvl8pPr>
                      <a:lvl9pPr marL="3657600" algn="l" defTabSz="457200" rtl="0" eaLnBrk="1" latinLnBrk="0" hangingPunct="1">
                        <a:defRPr sz="1800" b="1" kern="1200">
                          <a:solidFill>
                            <a:schemeClr val="lt1"/>
                          </a:solidFill>
                          <a:latin typeface="Segoe UI"/>
                        </a:defRPr>
                      </a:lvl9pPr>
                    </a:lstStyle>
                    <a:p>
                      <a:pPr algn="ctr" fontAlgn="ctr"/>
                      <a:r>
                        <a:rPr lang="en-US" sz="1100" b="1" i="0" u="none" strike="noStrike" dirty="0">
                          <a:solidFill>
                            <a:schemeClr val="bg1"/>
                          </a:solidFill>
                          <a:effectLst/>
                          <a:latin typeface="+mn-lt"/>
                        </a:rPr>
                        <a:t>Percentage change</a:t>
                      </a:r>
                    </a:p>
                    <a:p>
                      <a:pPr algn="ctr" fontAlgn="ctr"/>
                      <a:r>
                        <a:rPr lang="en-US" sz="1100" b="1" i="0" u="none" strike="noStrike" dirty="0">
                          <a:solidFill>
                            <a:schemeClr val="bg1"/>
                          </a:solidFill>
                          <a:effectLst/>
                          <a:latin typeface="+mn-lt"/>
                        </a:rPr>
                        <a:t>(Current to final rule)</a:t>
                      </a:r>
                    </a:p>
                  </a:txBody>
                  <a:tcPr marL="11657" marR="11657" marT="11657" marB="0" anchor="ctr">
                    <a:solidFill>
                      <a:srgbClr val="003865"/>
                    </a:solidFill>
                  </a:tcPr>
                </a:tc>
                <a:extLst>
                  <a:ext uri="{0D108BD9-81ED-4DB2-BD59-A6C34878D82A}">
                    <a16:rowId xmlns:a16="http://schemas.microsoft.com/office/drawing/2014/main" val="1168102165"/>
                  </a:ext>
                </a:extLst>
              </a:tr>
              <a:tr h="370840">
                <a:tc>
                  <a:txBody>
                    <a:bodyPr/>
                    <a:lstStyle/>
                    <a:p>
                      <a:pPr algn="l" fontAlgn="ctr"/>
                      <a:r>
                        <a:rPr lang="en-US" sz="1100" b="0" i="0" u="none" strike="noStrike" dirty="0">
                          <a:solidFill>
                            <a:srgbClr val="000000"/>
                          </a:solidFill>
                          <a:effectLst/>
                          <a:latin typeface="+mn-lt"/>
                        </a:rPr>
                        <a:t>Filing an application or presentation of benefit claim more than </a:t>
                      </a:r>
                      <a:r>
                        <a:rPr lang="en-US" sz="1100" b="1" i="0" u="none" strike="noStrike" dirty="0">
                          <a:solidFill>
                            <a:srgbClr val="FF0000"/>
                          </a:solidFill>
                          <a:effectLst/>
                          <a:latin typeface="+mn-lt"/>
                        </a:rPr>
                        <a:t>six</a:t>
                      </a:r>
                      <a:r>
                        <a:rPr lang="en-US" sz="1100" b="0" i="0" u="none" strike="noStrike" dirty="0">
                          <a:solidFill>
                            <a:srgbClr val="000000"/>
                          </a:solidFill>
                          <a:effectLst/>
                          <a:latin typeface="+mn-lt"/>
                        </a:rPr>
                        <a:t> years after earliest benefit date</a:t>
                      </a:r>
                    </a:p>
                  </a:txBody>
                  <a:tcPr marL="12063" marR="12063" marT="12063" marB="0" anchor="ctr">
                    <a:solidFill>
                      <a:srgbClr val="D9D9D6"/>
                    </a:solidFill>
                  </a:tcPr>
                </a:tc>
                <a:tc>
                  <a:txBody>
                    <a:bodyPr/>
                    <a:lstStyle>
                      <a:lvl1pPr marL="0" algn="l" defTabSz="457200" rtl="0" eaLnBrk="1" latinLnBrk="0" hangingPunct="1">
                        <a:defRPr sz="1800" kern="1200">
                          <a:solidFill>
                            <a:schemeClr val="dk1"/>
                          </a:solidFill>
                          <a:latin typeface="Segoe UI"/>
                        </a:defRPr>
                      </a:lvl1pPr>
                      <a:lvl2pPr marL="457200" algn="l" defTabSz="457200" rtl="0" eaLnBrk="1" latinLnBrk="0" hangingPunct="1">
                        <a:defRPr sz="1800" kern="1200">
                          <a:solidFill>
                            <a:schemeClr val="dk1"/>
                          </a:solidFill>
                          <a:latin typeface="Segoe UI"/>
                        </a:defRPr>
                      </a:lvl2pPr>
                      <a:lvl3pPr marL="914400" algn="l" defTabSz="457200" rtl="0" eaLnBrk="1" latinLnBrk="0" hangingPunct="1">
                        <a:defRPr sz="1800" kern="1200">
                          <a:solidFill>
                            <a:schemeClr val="dk1"/>
                          </a:solidFill>
                          <a:latin typeface="Segoe UI"/>
                        </a:defRPr>
                      </a:lvl3pPr>
                      <a:lvl4pPr marL="1371600" algn="l" defTabSz="457200" rtl="0" eaLnBrk="1" latinLnBrk="0" hangingPunct="1">
                        <a:defRPr sz="1800" kern="1200">
                          <a:solidFill>
                            <a:schemeClr val="dk1"/>
                          </a:solidFill>
                          <a:latin typeface="Segoe UI"/>
                        </a:defRPr>
                      </a:lvl4pPr>
                      <a:lvl5pPr marL="1828800" algn="l" defTabSz="457200" rtl="0" eaLnBrk="1" latinLnBrk="0" hangingPunct="1">
                        <a:defRPr sz="1800" kern="1200">
                          <a:solidFill>
                            <a:schemeClr val="dk1"/>
                          </a:solidFill>
                          <a:latin typeface="Segoe UI"/>
                        </a:defRPr>
                      </a:lvl5pPr>
                      <a:lvl6pPr marL="2286000" algn="l" defTabSz="457200" rtl="0" eaLnBrk="1" latinLnBrk="0" hangingPunct="1">
                        <a:defRPr sz="1800" kern="1200">
                          <a:solidFill>
                            <a:schemeClr val="dk1"/>
                          </a:solidFill>
                          <a:latin typeface="Segoe UI"/>
                        </a:defRPr>
                      </a:lvl6pPr>
                      <a:lvl7pPr marL="2743200" algn="l" defTabSz="457200" rtl="0" eaLnBrk="1" latinLnBrk="0" hangingPunct="1">
                        <a:defRPr sz="1800" kern="1200">
                          <a:solidFill>
                            <a:schemeClr val="dk1"/>
                          </a:solidFill>
                          <a:latin typeface="Segoe UI"/>
                        </a:defRPr>
                      </a:lvl7pPr>
                      <a:lvl8pPr marL="3200400" algn="l" defTabSz="457200" rtl="0" eaLnBrk="1" latinLnBrk="0" hangingPunct="1">
                        <a:defRPr sz="1800" kern="1200">
                          <a:solidFill>
                            <a:schemeClr val="dk1"/>
                          </a:solidFill>
                          <a:latin typeface="Segoe UI"/>
                        </a:defRPr>
                      </a:lvl8pPr>
                      <a:lvl9pPr marL="3657600" algn="l" defTabSz="457200" rtl="0" eaLnBrk="1" latinLnBrk="0" hangingPunct="1">
                        <a:defRPr sz="1800" kern="1200">
                          <a:solidFill>
                            <a:schemeClr val="dk1"/>
                          </a:solidFill>
                          <a:latin typeface="Segoe UI"/>
                        </a:defRPr>
                      </a:lvl9pPr>
                    </a:lstStyle>
                    <a:p>
                      <a:pPr lvl="0" algn="r">
                        <a:buNone/>
                      </a:pPr>
                      <a:r>
                        <a:rPr lang="en-US" sz="1100" b="0" i="0" u="none" strike="noStrike" noProof="0" dirty="0">
                          <a:solidFill>
                            <a:srgbClr val="000000"/>
                          </a:solidFill>
                          <a:effectLst/>
                          <a:latin typeface="Segoe UI"/>
                        </a:rPr>
                        <a:t>n/a</a:t>
                      </a:r>
                      <a:endParaRPr lang="en-US" sz="1100" b="0" i="0" u="none" strike="noStrike" dirty="0">
                        <a:solidFill>
                          <a:srgbClr val="000000"/>
                        </a:solidFill>
                        <a:effectLst/>
                        <a:latin typeface="+mn-lt"/>
                      </a:endParaRPr>
                    </a:p>
                  </a:txBody>
                  <a:tcPr marL="12063" marR="12063" marT="12063" marB="0" anchor="ctr">
                    <a:solidFill>
                      <a:srgbClr val="D9D9D6"/>
                    </a:solidFill>
                  </a:tcPr>
                </a:tc>
                <a:tc>
                  <a:txBody>
                    <a:bodyPr/>
                    <a:lstStyle>
                      <a:lvl1pPr marL="0" algn="l" defTabSz="457200" rtl="0" eaLnBrk="1" latinLnBrk="0" hangingPunct="1">
                        <a:defRPr sz="1800" kern="1200">
                          <a:solidFill>
                            <a:schemeClr val="dk1"/>
                          </a:solidFill>
                          <a:latin typeface="Segoe UI"/>
                        </a:defRPr>
                      </a:lvl1pPr>
                      <a:lvl2pPr marL="457200" algn="l" defTabSz="457200" rtl="0" eaLnBrk="1" latinLnBrk="0" hangingPunct="1">
                        <a:defRPr sz="1800" kern="1200">
                          <a:solidFill>
                            <a:schemeClr val="dk1"/>
                          </a:solidFill>
                          <a:latin typeface="Segoe UI"/>
                        </a:defRPr>
                      </a:lvl2pPr>
                      <a:lvl3pPr marL="914400" algn="l" defTabSz="457200" rtl="0" eaLnBrk="1" latinLnBrk="0" hangingPunct="1">
                        <a:defRPr sz="1800" kern="1200">
                          <a:solidFill>
                            <a:schemeClr val="dk1"/>
                          </a:solidFill>
                          <a:latin typeface="Segoe UI"/>
                        </a:defRPr>
                      </a:lvl3pPr>
                      <a:lvl4pPr marL="1371600" algn="l" defTabSz="457200" rtl="0" eaLnBrk="1" latinLnBrk="0" hangingPunct="1">
                        <a:defRPr sz="1800" kern="1200">
                          <a:solidFill>
                            <a:schemeClr val="dk1"/>
                          </a:solidFill>
                          <a:latin typeface="Segoe UI"/>
                        </a:defRPr>
                      </a:lvl4pPr>
                      <a:lvl5pPr marL="1828800" algn="l" defTabSz="457200" rtl="0" eaLnBrk="1" latinLnBrk="0" hangingPunct="1">
                        <a:defRPr sz="1800" kern="1200">
                          <a:solidFill>
                            <a:schemeClr val="dk1"/>
                          </a:solidFill>
                          <a:latin typeface="Segoe UI"/>
                        </a:defRPr>
                      </a:lvl5pPr>
                      <a:lvl6pPr marL="2286000" algn="l" defTabSz="457200" rtl="0" eaLnBrk="1" latinLnBrk="0" hangingPunct="1">
                        <a:defRPr sz="1800" kern="1200">
                          <a:solidFill>
                            <a:schemeClr val="dk1"/>
                          </a:solidFill>
                          <a:latin typeface="Segoe UI"/>
                        </a:defRPr>
                      </a:lvl6pPr>
                      <a:lvl7pPr marL="2743200" algn="l" defTabSz="457200" rtl="0" eaLnBrk="1" latinLnBrk="0" hangingPunct="1">
                        <a:defRPr sz="1800" kern="1200">
                          <a:solidFill>
                            <a:schemeClr val="dk1"/>
                          </a:solidFill>
                          <a:latin typeface="Segoe UI"/>
                        </a:defRPr>
                      </a:lvl7pPr>
                      <a:lvl8pPr marL="3200400" algn="l" defTabSz="457200" rtl="0" eaLnBrk="1" latinLnBrk="0" hangingPunct="1">
                        <a:defRPr sz="1800" kern="1200">
                          <a:solidFill>
                            <a:schemeClr val="dk1"/>
                          </a:solidFill>
                          <a:latin typeface="Segoe UI"/>
                        </a:defRPr>
                      </a:lvl8pPr>
                      <a:lvl9pPr marL="3657600" algn="l" defTabSz="457200" rtl="0" eaLnBrk="1" latinLnBrk="0" hangingPunct="1">
                        <a:defRPr sz="1800" kern="1200">
                          <a:solidFill>
                            <a:schemeClr val="dk1"/>
                          </a:solidFill>
                          <a:latin typeface="Segoe UI"/>
                        </a:defRPr>
                      </a:lvl9pPr>
                    </a:lstStyle>
                    <a:p>
                      <a:pPr algn="r" fontAlgn="b"/>
                      <a:r>
                        <a:rPr lang="en-US" sz="1100" b="0" i="0" u="none" strike="noStrike" dirty="0">
                          <a:solidFill>
                            <a:srgbClr val="000000"/>
                          </a:solidFill>
                          <a:effectLst/>
                          <a:latin typeface="+mn-lt"/>
                        </a:rPr>
                        <a:t>$2,200</a:t>
                      </a:r>
                    </a:p>
                  </a:txBody>
                  <a:tcPr marL="12063" marR="12063" marT="12063" marB="0" anchor="ctr">
                    <a:solidFill>
                      <a:srgbClr val="D9D9D6"/>
                    </a:solidFill>
                  </a:tcPr>
                </a:tc>
                <a:tc>
                  <a:txBody>
                    <a:bodyPr/>
                    <a:lstStyle/>
                    <a:p>
                      <a:pPr algn="r" fontAlgn="b"/>
                      <a:r>
                        <a:rPr lang="en-US" sz="1100" b="0" i="0" u="none" strike="noStrike" dirty="0">
                          <a:solidFill>
                            <a:srgbClr val="000000"/>
                          </a:solidFill>
                          <a:effectLst/>
                          <a:latin typeface="+mn-lt"/>
                        </a:rPr>
                        <a:t>$2,700</a:t>
                      </a:r>
                    </a:p>
                  </a:txBody>
                  <a:tcPr marL="12063" marR="12063" marT="12063" marB="0" anchor="ctr">
                    <a:solidFill>
                      <a:srgbClr val="D9D9D6"/>
                    </a:solidFill>
                  </a:tcPr>
                </a:tc>
                <a:tc>
                  <a:txBody>
                    <a:bodyPr/>
                    <a:lstStyle/>
                    <a:p>
                      <a:pPr algn="r" fontAlgn="ctr"/>
                      <a:r>
                        <a:rPr lang="en-US" sz="1100" b="0" i="0" u="none" strike="noStrike" dirty="0">
                          <a:solidFill>
                            <a:srgbClr val="000000"/>
                          </a:solidFill>
                          <a:effectLst/>
                          <a:latin typeface="+mn-lt"/>
                        </a:rPr>
                        <a:t>23%</a:t>
                      </a:r>
                    </a:p>
                  </a:txBody>
                  <a:tcPr marL="11657" marR="11657" marT="11657" marB="0" anchor="ctr">
                    <a:solidFill>
                      <a:srgbClr val="D9D9D6"/>
                    </a:solid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lang="en-US" sz="1100" b="0" i="0" u="none" strike="noStrike" dirty="0">
                          <a:solidFill>
                            <a:srgbClr val="000000"/>
                          </a:solidFill>
                          <a:effectLst/>
                          <a:latin typeface="+mn-lt"/>
                        </a:rPr>
                        <a:t>n/a</a:t>
                      </a:r>
                    </a:p>
                  </a:txBody>
                  <a:tcPr marL="11657" marR="11657" marT="11657" marB="0" anchor="ctr">
                    <a:solidFill>
                      <a:srgbClr val="D9D9D6"/>
                    </a:solidFill>
                  </a:tcPr>
                </a:tc>
                <a:extLst>
                  <a:ext uri="{0D108BD9-81ED-4DB2-BD59-A6C34878D82A}">
                    <a16:rowId xmlns:a16="http://schemas.microsoft.com/office/drawing/2014/main" val="2253388922"/>
                  </a:ext>
                </a:extLst>
              </a:tr>
              <a:tr h="370840">
                <a:tc>
                  <a:txBody>
                    <a:bodyPr/>
                    <a:lstStyle/>
                    <a:p>
                      <a:pPr algn="l" fontAlgn="ctr"/>
                      <a:r>
                        <a:rPr lang="en-US" sz="1100" b="0" i="0" u="none" strike="noStrike" dirty="0">
                          <a:solidFill>
                            <a:srgbClr val="000000"/>
                          </a:solidFill>
                          <a:effectLst/>
                          <a:latin typeface="+mn-lt"/>
                        </a:rPr>
                        <a:t>Filing an application or presentation of benefit claim more than </a:t>
                      </a:r>
                      <a:r>
                        <a:rPr lang="en-US" sz="1100" b="1" i="0" u="none" strike="noStrike" dirty="0">
                          <a:solidFill>
                            <a:srgbClr val="FF0000"/>
                          </a:solidFill>
                          <a:effectLst/>
                          <a:latin typeface="+mn-lt"/>
                        </a:rPr>
                        <a:t>nine</a:t>
                      </a:r>
                      <a:r>
                        <a:rPr lang="en-US" sz="1100" b="0" i="0" u="none" strike="noStrike" dirty="0">
                          <a:solidFill>
                            <a:srgbClr val="000000"/>
                          </a:solidFill>
                          <a:effectLst/>
                          <a:latin typeface="+mn-lt"/>
                        </a:rPr>
                        <a:t> years after earliest benefit date</a:t>
                      </a:r>
                    </a:p>
                  </a:txBody>
                  <a:tcPr marL="11213" marR="11213" marT="11213" marB="0" anchor="ctr">
                    <a:solidFill>
                      <a:srgbClr val="D9D9D6"/>
                    </a:solidFill>
                  </a:tcPr>
                </a:tc>
                <a:tc>
                  <a:txBody>
                    <a:bodyPr/>
                    <a:lstStyle>
                      <a:lvl1pPr marL="0" algn="l" defTabSz="457200" rtl="0" eaLnBrk="1" latinLnBrk="0" hangingPunct="1">
                        <a:defRPr sz="1800" kern="1200">
                          <a:solidFill>
                            <a:schemeClr val="dk1"/>
                          </a:solidFill>
                          <a:latin typeface="Segoe UI"/>
                        </a:defRPr>
                      </a:lvl1pPr>
                      <a:lvl2pPr marL="457200" algn="l" defTabSz="457200" rtl="0" eaLnBrk="1" latinLnBrk="0" hangingPunct="1">
                        <a:defRPr sz="1800" kern="1200">
                          <a:solidFill>
                            <a:schemeClr val="dk1"/>
                          </a:solidFill>
                          <a:latin typeface="Segoe UI"/>
                        </a:defRPr>
                      </a:lvl2pPr>
                      <a:lvl3pPr marL="914400" algn="l" defTabSz="457200" rtl="0" eaLnBrk="1" latinLnBrk="0" hangingPunct="1">
                        <a:defRPr sz="1800" kern="1200">
                          <a:solidFill>
                            <a:schemeClr val="dk1"/>
                          </a:solidFill>
                          <a:latin typeface="Segoe UI"/>
                        </a:defRPr>
                      </a:lvl3pPr>
                      <a:lvl4pPr marL="1371600" algn="l" defTabSz="457200" rtl="0" eaLnBrk="1" latinLnBrk="0" hangingPunct="1">
                        <a:defRPr sz="1800" kern="1200">
                          <a:solidFill>
                            <a:schemeClr val="dk1"/>
                          </a:solidFill>
                          <a:latin typeface="Segoe UI"/>
                        </a:defRPr>
                      </a:lvl4pPr>
                      <a:lvl5pPr marL="1828800" algn="l" defTabSz="457200" rtl="0" eaLnBrk="1" latinLnBrk="0" hangingPunct="1">
                        <a:defRPr sz="1800" kern="1200">
                          <a:solidFill>
                            <a:schemeClr val="dk1"/>
                          </a:solidFill>
                          <a:latin typeface="Segoe UI"/>
                        </a:defRPr>
                      </a:lvl5pPr>
                      <a:lvl6pPr marL="2286000" algn="l" defTabSz="457200" rtl="0" eaLnBrk="1" latinLnBrk="0" hangingPunct="1">
                        <a:defRPr sz="1800" kern="1200">
                          <a:solidFill>
                            <a:schemeClr val="dk1"/>
                          </a:solidFill>
                          <a:latin typeface="Segoe UI"/>
                        </a:defRPr>
                      </a:lvl6pPr>
                      <a:lvl7pPr marL="2743200" algn="l" defTabSz="457200" rtl="0" eaLnBrk="1" latinLnBrk="0" hangingPunct="1">
                        <a:defRPr sz="1800" kern="1200">
                          <a:solidFill>
                            <a:schemeClr val="dk1"/>
                          </a:solidFill>
                          <a:latin typeface="Segoe UI"/>
                        </a:defRPr>
                      </a:lvl7pPr>
                      <a:lvl8pPr marL="3200400" algn="l" defTabSz="457200" rtl="0" eaLnBrk="1" latinLnBrk="0" hangingPunct="1">
                        <a:defRPr sz="1800" kern="1200">
                          <a:solidFill>
                            <a:schemeClr val="dk1"/>
                          </a:solidFill>
                          <a:latin typeface="Segoe UI"/>
                        </a:defRPr>
                      </a:lvl8pPr>
                      <a:lvl9pPr marL="3657600" algn="l" defTabSz="457200" rtl="0" eaLnBrk="1" latinLnBrk="0" hangingPunct="1">
                        <a:defRPr sz="1800" kern="1200">
                          <a:solidFill>
                            <a:schemeClr val="dk1"/>
                          </a:solidFill>
                          <a:latin typeface="Segoe UI"/>
                        </a:defRPr>
                      </a:lvl9pPr>
                    </a:lstStyle>
                    <a:p>
                      <a:pPr lvl="0" algn="r">
                        <a:buNone/>
                      </a:pPr>
                      <a:r>
                        <a:rPr lang="en-US" sz="1100" b="0" i="0" u="none" strike="noStrike" noProof="0" dirty="0">
                          <a:solidFill>
                            <a:srgbClr val="000000"/>
                          </a:solidFill>
                          <a:effectLst/>
                          <a:latin typeface="Segoe UI"/>
                        </a:rPr>
                        <a:t>n/a</a:t>
                      </a:r>
                      <a:endParaRPr lang="en-US" sz="1100" b="0" i="0" u="none" strike="noStrike" dirty="0">
                        <a:solidFill>
                          <a:srgbClr val="000000"/>
                        </a:solidFill>
                        <a:effectLst/>
                        <a:latin typeface="+mn-lt"/>
                      </a:endParaRPr>
                    </a:p>
                  </a:txBody>
                  <a:tcPr marL="12063" marR="12063" marT="12063" marB="0" anchor="ctr">
                    <a:solidFill>
                      <a:srgbClr val="D9D9D6"/>
                    </a:solidFill>
                  </a:tcPr>
                </a:tc>
                <a:tc>
                  <a:txBody>
                    <a:bodyPr/>
                    <a:lstStyle>
                      <a:lvl1pPr marL="0" algn="l" defTabSz="457200" rtl="0" eaLnBrk="1" latinLnBrk="0" hangingPunct="1">
                        <a:defRPr sz="1800" kern="1200">
                          <a:solidFill>
                            <a:schemeClr val="dk1"/>
                          </a:solidFill>
                          <a:latin typeface="Segoe UI"/>
                        </a:defRPr>
                      </a:lvl1pPr>
                      <a:lvl2pPr marL="457200" algn="l" defTabSz="457200" rtl="0" eaLnBrk="1" latinLnBrk="0" hangingPunct="1">
                        <a:defRPr sz="1800" kern="1200">
                          <a:solidFill>
                            <a:schemeClr val="dk1"/>
                          </a:solidFill>
                          <a:latin typeface="Segoe UI"/>
                        </a:defRPr>
                      </a:lvl2pPr>
                      <a:lvl3pPr marL="914400" algn="l" defTabSz="457200" rtl="0" eaLnBrk="1" latinLnBrk="0" hangingPunct="1">
                        <a:defRPr sz="1800" kern="1200">
                          <a:solidFill>
                            <a:schemeClr val="dk1"/>
                          </a:solidFill>
                          <a:latin typeface="Segoe UI"/>
                        </a:defRPr>
                      </a:lvl3pPr>
                      <a:lvl4pPr marL="1371600" algn="l" defTabSz="457200" rtl="0" eaLnBrk="1" latinLnBrk="0" hangingPunct="1">
                        <a:defRPr sz="1800" kern="1200">
                          <a:solidFill>
                            <a:schemeClr val="dk1"/>
                          </a:solidFill>
                          <a:latin typeface="Segoe UI"/>
                        </a:defRPr>
                      </a:lvl4pPr>
                      <a:lvl5pPr marL="1828800" algn="l" defTabSz="457200" rtl="0" eaLnBrk="1" latinLnBrk="0" hangingPunct="1">
                        <a:defRPr sz="1800" kern="1200">
                          <a:solidFill>
                            <a:schemeClr val="dk1"/>
                          </a:solidFill>
                          <a:latin typeface="Segoe UI"/>
                        </a:defRPr>
                      </a:lvl5pPr>
                      <a:lvl6pPr marL="2286000" algn="l" defTabSz="457200" rtl="0" eaLnBrk="1" latinLnBrk="0" hangingPunct="1">
                        <a:defRPr sz="1800" kern="1200">
                          <a:solidFill>
                            <a:schemeClr val="dk1"/>
                          </a:solidFill>
                          <a:latin typeface="Segoe UI"/>
                        </a:defRPr>
                      </a:lvl6pPr>
                      <a:lvl7pPr marL="2743200" algn="l" defTabSz="457200" rtl="0" eaLnBrk="1" latinLnBrk="0" hangingPunct="1">
                        <a:defRPr sz="1800" kern="1200">
                          <a:solidFill>
                            <a:schemeClr val="dk1"/>
                          </a:solidFill>
                          <a:latin typeface="Segoe UI"/>
                        </a:defRPr>
                      </a:lvl7pPr>
                      <a:lvl8pPr marL="3200400" algn="l" defTabSz="457200" rtl="0" eaLnBrk="1" latinLnBrk="0" hangingPunct="1">
                        <a:defRPr sz="1800" kern="1200">
                          <a:solidFill>
                            <a:schemeClr val="dk1"/>
                          </a:solidFill>
                          <a:latin typeface="Segoe UI"/>
                        </a:defRPr>
                      </a:lvl8pPr>
                      <a:lvl9pPr marL="3657600" algn="l" defTabSz="457200" rtl="0" eaLnBrk="1" latinLnBrk="0" hangingPunct="1">
                        <a:defRPr sz="1800" kern="1200">
                          <a:solidFill>
                            <a:schemeClr val="dk1"/>
                          </a:solidFill>
                          <a:latin typeface="Segoe UI"/>
                        </a:defRPr>
                      </a:lvl9pPr>
                    </a:lstStyle>
                    <a:p>
                      <a:pPr algn="r" fontAlgn="b"/>
                      <a:r>
                        <a:rPr lang="en-US" sz="1100" b="0" i="0" u="none" strike="noStrike" dirty="0">
                          <a:solidFill>
                            <a:srgbClr val="000000"/>
                          </a:solidFill>
                          <a:effectLst/>
                          <a:latin typeface="+mn-lt"/>
                        </a:rPr>
                        <a:t>$3,500</a:t>
                      </a:r>
                    </a:p>
                  </a:txBody>
                  <a:tcPr marL="12063" marR="12063" marT="12063" marB="0" anchor="ctr">
                    <a:solidFill>
                      <a:srgbClr val="D9D9D6"/>
                    </a:solidFill>
                  </a:tcPr>
                </a:tc>
                <a:tc>
                  <a:txBody>
                    <a:bodyPr/>
                    <a:lstStyle/>
                    <a:p>
                      <a:pPr algn="r" fontAlgn="b"/>
                      <a:r>
                        <a:rPr lang="en-US" sz="1100" b="0" i="0" u="none" strike="noStrike" dirty="0">
                          <a:solidFill>
                            <a:srgbClr val="000000"/>
                          </a:solidFill>
                          <a:effectLst/>
                          <a:latin typeface="+mn-lt"/>
                        </a:rPr>
                        <a:t>$4,000</a:t>
                      </a:r>
                    </a:p>
                  </a:txBody>
                  <a:tcPr marL="12063" marR="12063" marT="12063" marB="0" anchor="ctr">
                    <a:solidFill>
                      <a:srgbClr val="D9D9D6"/>
                    </a:solidFill>
                  </a:tcPr>
                </a:tc>
                <a:tc>
                  <a:txBody>
                    <a:bodyPr/>
                    <a:lstStyle/>
                    <a:p>
                      <a:pPr algn="r" fontAlgn="ctr"/>
                      <a:r>
                        <a:rPr lang="en-US" sz="1100" b="0" i="0" u="none" strike="noStrike" dirty="0">
                          <a:solidFill>
                            <a:srgbClr val="000000"/>
                          </a:solidFill>
                          <a:effectLst/>
                          <a:latin typeface="+mn-lt"/>
                        </a:rPr>
                        <a:t>14%</a:t>
                      </a:r>
                    </a:p>
                  </a:txBody>
                  <a:tcPr marL="11657" marR="11657" marT="11657" marB="0" anchor="ctr">
                    <a:solidFill>
                      <a:srgbClr val="D9D9D6"/>
                    </a:solid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lang="en-US" sz="1100" b="0" i="0" u="none" strike="noStrike" dirty="0">
                          <a:solidFill>
                            <a:srgbClr val="000000"/>
                          </a:solidFill>
                          <a:effectLst/>
                          <a:latin typeface="+mn-lt"/>
                        </a:rPr>
                        <a:t>n/a</a:t>
                      </a:r>
                    </a:p>
                  </a:txBody>
                  <a:tcPr marL="11657" marR="11657" marT="11657" marB="0" anchor="ctr">
                    <a:solidFill>
                      <a:srgbClr val="D9D9D6"/>
                    </a:solidFill>
                  </a:tcPr>
                </a:tc>
                <a:extLst>
                  <a:ext uri="{0D108BD9-81ED-4DB2-BD59-A6C34878D82A}">
                    <a16:rowId xmlns:a16="http://schemas.microsoft.com/office/drawing/2014/main" val="3482140305"/>
                  </a:ext>
                </a:extLst>
              </a:tr>
              <a:tr h="370840">
                <a:tc>
                  <a:txBody>
                    <a:bodyPr/>
                    <a:lstStyle/>
                    <a:p>
                      <a:pPr algn="l" fontAlgn="ctr"/>
                      <a:r>
                        <a:rPr lang="en-US" sz="1100" b="0" i="0" u="none" strike="noStrike" dirty="0">
                          <a:solidFill>
                            <a:srgbClr val="000000"/>
                          </a:solidFill>
                          <a:effectLst/>
                          <a:latin typeface="+mn-lt"/>
                        </a:rPr>
                        <a:t>Application for extension of term of patent</a:t>
                      </a:r>
                    </a:p>
                  </a:txBody>
                  <a:tcPr marL="7620" marR="7620" marT="7620" marB="0" anchor="ctr">
                    <a:solidFill>
                      <a:srgbClr val="D9D9D6"/>
                    </a:solidFill>
                  </a:tcPr>
                </a:tc>
                <a:tc>
                  <a:txBody>
                    <a:bodyPr/>
                    <a:lstStyle/>
                    <a:p>
                      <a:pPr algn="r" fontAlgn="b"/>
                      <a:r>
                        <a:rPr lang="en-US" sz="1100" b="0" i="0" u="none" strike="noStrike" dirty="0">
                          <a:solidFill>
                            <a:srgbClr val="000000"/>
                          </a:solidFill>
                          <a:effectLst/>
                          <a:latin typeface="+mn-lt"/>
                        </a:rPr>
                        <a:t>$1,180</a:t>
                      </a:r>
                    </a:p>
                  </a:txBody>
                  <a:tcPr marL="12063" marR="12063" marT="12063" marB="0" anchor="ctr">
                    <a:solidFill>
                      <a:srgbClr val="D9D9D6"/>
                    </a:solidFill>
                  </a:tcPr>
                </a:tc>
                <a:tc>
                  <a:txBody>
                    <a:bodyPr/>
                    <a:lstStyle/>
                    <a:p>
                      <a:pPr algn="r" fontAlgn="b"/>
                      <a:r>
                        <a:rPr lang="en-US" sz="1100" b="0" i="0" u="none" strike="noStrike" dirty="0">
                          <a:solidFill>
                            <a:srgbClr val="000000"/>
                          </a:solidFill>
                          <a:effectLst/>
                          <a:latin typeface="+mn-lt"/>
                        </a:rPr>
                        <a:t>$6,700</a:t>
                      </a:r>
                    </a:p>
                  </a:txBody>
                  <a:tcPr marL="12063" marR="12063" marT="12063" marB="0" anchor="ctr">
                    <a:solidFill>
                      <a:srgbClr val="D9D9D6"/>
                    </a:solidFill>
                  </a:tcPr>
                </a:tc>
                <a:tc>
                  <a:txBody>
                    <a:bodyPr/>
                    <a:lstStyle/>
                    <a:p>
                      <a:pPr algn="r" fontAlgn="ctr"/>
                      <a:r>
                        <a:rPr lang="en-US" sz="1100" b="0" i="0" u="none" strike="noStrike" dirty="0">
                          <a:solidFill>
                            <a:srgbClr val="000000"/>
                          </a:solidFill>
                          <a:effectLst/>
                          <a:latin typeface="+mn-lt"/>
                        </a:rPr>
                        <a:t>$2,500</a:t>
                      </a:r>
                    </a:p>
                  </a:txBody>
                  <a:tcPr marL="11657" marR="11657" marT="11657" marB="0" anchor="ctr">
                    <a:solidFill>
                      <a:srgbClr val="D9D9D6"/>
                    </a:solidFill>
                  </a:tcPr>
                </a:tc>
                <a:tc>
                  <a:txBody>
                    <a:bodyPr/>
                    <a:lstStyle/>
                    <a:p>
                      <a:pPr algn="r" fontAlgn="ctr"/>
                      <a:r>
                        <a:rPr lang="en-US" sz="1100" b="0" i="0" u="none" strike="noStrike" dirty="0">
                          <a:solidFill>
                            <a:srgbClr val="000000"/>
                          </a:solidFill>
                          <a:effectLst/>
                          <a:latin typeface="+mn-lt"/>
                        </a:rPr>
                        <a:t>-63%</a:t>
                      </a:r>
                    </a:p>
                  </a:txBody>
                  <a:tcPr marL="11657" marR="11657" marT="11657" marB="0" anchor="ctr">
                    <a:solidFill>
                      <a:srgbClr val="D9D9D6"/>
                    </a:solidFill>
                  </a:tcPr>
                </a:tc>
                <a:tc>
                  <a:txBody>
                    <a:bodyPr/>
                    <a:lstStyle/>
                    <a:p>
                      <a:pPr algn="r" fontAlgn="ctr"/>
                      <a:r>
                        <a:rPr lang="en-US" sz="1100" b="0" i="0" u="none" strike="noStrike" dirty="0">
                          <a:solidFill>
                            <a:srgbClr val="000000"/>
                          </a:solidFill>
                          <a:effectLst/>
                          <a:latin typeface="+mn-lt"/>
                        </a:rPr>
                        <a:t>112%</a:t>
                      </a:r>
                    </a:p>
                  </a:txBody>
                  <a:tcPr marL="11657" marR="11657" marT="11657" marB="0" anchor="ctr">
                    <a:solidFill>
                      <a:srgbClr val="D9D9D6"/>
                    </a:solidFill>
                  </a:tcPr>
                </a:tc>
                <a:extLst>
                  <a:ext uri="{0D108BD9-81ED-4DB2-BD59-A6C34878D82A}">
                    <a16:rowId xmlns:a16="http://schemas.microsoft.com/office/drawing/2014/main" val="918175116"/>
                  </a:ext>
                </a:extLst>
              </a:tr>
            </a:tbl>
          </a:graphicData>
        </a:graphic>
      </p:graphicFrame>
      <p:sp>
        <p:nvSpPr>
          <p:cNvPr id="7" name="TextBox 6">
            <a:extLst>
              <a:ext uri="{FF2B5EF4-FFF2-40B4-BE49-F238E27FC236}">
                <a16:creationId xmlns:a16="http://schemas.microsoft.com/office/drawing/2014/main" id="{D1E871DD-EDD1-25AA-BB98-8B10666A3106}"/>
              </a:ext>
            </a:extLst>
          </p:cNvPr>
          <p:cNvSpPr txBox="1"/>
          <p:nvPr/>
        </p:nvSpPr>
        <p:spPr>
          <a:xfrm>
            <a:off x="712386" y="5279533"/>
            <a:ext cx="7974414" cy="246221"/>
          </a:xfrm>
          <a:prstGeom prst="rect">
            <a:avLst/>
          </a:prstGeom>
          <a:noFill/>
        </p:spPr>
        <p:txBody>
          <a:bodyPr wrap="square" lIns="91440" tIns="45720" rIns="91440" bIns="45720" rtlCol="0" anchor="t">
            <a:spAutoFit/>
          </a:bodyPr>
          <a:lstStyle/>
          <a:p>
            <a:pPr algn="r"/>
            <a:r>
              <a:rPr lang="en-US" sz="1000" dirty="0"/>
              <a:t>* Undiscounted fee rate. Discounted fees not available for application for extension of term of patent.</a:t>
            </a:r>
            <a:endParaRPr lang="en-US" sz="1000" dirty="0">
              <a:cs typeface="Segoe UI"/>
            </a:endParaRPr>
          </a:p>
        </p:txBody>
      </p:sp>
      <p:sp>
        <p:nvSpPr>
          <p:cNvPr id="4" name="Slide Number Placeholder 3">
            <a:extLst>
              <a:ext uri="{FF2B5EF4-FFF2-40B4-BE49-F238E27FC236}">
                <a16:creationId xmlns:a16="http://schemas.microsoft.com/office/drawing/2014/main" id="{B9FEB2BC-E81C-452B-98B0-FB15701AD273}"/>
              </a:ext>
            </a:extLst>
          </p:cNvPr>
          <p:cNvSpPr>
            <a:spLocks noGrp="1"/>
          </p:cNvSpPr>
          <p:nvPr>
            <p:ph type="sldNum" sz="quarter" idx="10"/>
          </p:nvPr>
        </p:nvSpPr>
        <p:spPr/>
        <p:txBody>
          <a:bodyPr/>
          <a:lstStyle/>
          <a:p>
            <a:fld id="{1D648693-0942-45E9-83AE-76FC568F9452}" type="slidenum">
              <a:rPr lang="en-US" smtClean="0"/>
              <a:pPr/>
              <a:t>10</a:t>
            </a:fld>
            <a:endParaRPr lang="en-US" dirty="0"/>
          </a:p>
        </p:txBody>
      </p:sp>
    </p:spTree>
    <p:extLst>
      <p:ext uri="{BB962C8B-B14F-4D97-AF65-F5344CB8AC3E}">
        <p14:creationId xmlns:p14="http://schemas.microsoft.com/office/powerpoint/2010/main" val="8748303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5B7D9FC-FDA9-4418-9FD8-C6A100EA19FE}"/>
              </a:ext>
            </a:extLst>
          </p:cNvPr>
          <p:cNvSpPr>
            <a:spLocks noGrp="1"/>
          </p:cNvSpPr>
          <p:nvPr>
            <p:ph type="title"/>
          </p:nvPr>
        </p:nvSpPr>
        <p:spPr/>
        <p:txBody>
          <a:bodyPr>
            <a:normAutofit fontScale="90000"/>
          </a:bodyPr>
          <a:lstStyle/>
          <a:p>
            <a:r>
              <a:rPr lang="en-US" dirty="0">
                <a:cs typeface="Segoe UI"/>
              </a:rPr>
              <a:t>Patent fee adjustments: NPRM to final rule </a:t>
            </a:r>
            <a:r>
              <a:rPr lang="en-US" sz="2400" b="0" dirty="0"/>
              <a:t>(cont.)</a:t>
            </a:r>
            <a:endParaRPr lang="en-US" sz="2400" dirty="0"/>
          </a:p>
        </p:txBody>
      </p:sp>
      <p:sp>
        <p:nvSpPr>
          <p:cNvPr id="2" name="Content Placeholder 1">
            <a:extLst>
              <a:ext uri="{FF2B5EF4-FFF2-40B4-BE49-F238E27FC236}">
                <a16:creationId xmlns:a16="http://schemas.microsoft.com/office/drawing/2014/main" id="{FD6AC140-ABBD-456A-9855-19EC887DD219}"/>
              </a:ext>
            </a:extLst>
          </p:cNvPr>
          <p:cNvSpPr>
            <a:spLocks noGrp="1"/>
          </p:cNvSpPr>
          <p:nvPr>
            <p:ph idx="1"/>
          </p:nvPr>
        </p:nvSpPr>
        <p:spPr>
          <a:xfrm>
            <a:off x="457200" y="1849583"/>
            <a:ext cx="8229600" cy="1495597"/>
          </a:xfrm>
        </p:spPr>
        <p:txBody>
          <a:bodyPr vert="horz" lIns="91440" tIns="45720" rIns="91440" bIns="45720" rtlCol="0" anchor="t">
            <a:normAutofit fontScale="92500" lnSpcReduction="20000"/>
          </a:bodyPr>
          <a:lstStyle/>
          <a:p>
            <a:r>
              <a:rPr lang="en-US" sz="1700" dirty="0">
                <a:latin typeface="Segoe UI"/>
                <a:cs typeface="Segoe UI"/>
              </a:rPr>
              <a:t>In response to public comment, the USPTO adjusted several of the fee proposals introduced in the NPRM: </a:t>
            </a:r>
          </a:p>
          <a:p>
            <a:pPr lvl="1"/>
            <a:r>
              <a:rPr lang="en-US" sz="1500" dirty="0"/>
              <a:t>Request for continued examination (RCE) third and subsequent tier fee was removed.</a:t>
            </a:r>
          </a:p>
          <a:p>
            <a:pPr lvl="2"/>
            <a:r>
              <a:rPr lang="en-US" sz="1300" dirty="0"/>
              <a:t>Will retain the existing structure for second and subsequent RCEs; fee is increasing in the final rule compared to the fee proposed for second RCEs in the NPRM.</a:t>
            </a:r>
          </a:p>
          <a:p>
            <a:pPr lvl="1"/>
            <a:r>
              <a:rPr lang="en-US" sz="1500" dirty="0"/>
              <a:t>Across-the-Board adjustment was increased to offset revenue from other fees eliminated.</a:t>
            </a:r>
          </a:p>
        </p:txBody>
      </p:sp>
      <p:graphicFrame>
        <p:nvGraphicFramePr>
          <p:cNvPr id="5" name="Table 5">
            <a:extLst>
              <a:ext uri="{FF2B5EF4-FFF2-40B4-BE49-F238E27FC236}">
                <a16:creationId xmlns:a16="http://schemas.microsoft.com/office/drawing/2014/main" id="{D7C1F620-7032-46A0-8FDA-E879185B3C0E}"/>
              </a:ext>
            </a:extLst>
          </p:cNvPr>
          <p:cNvGraphicFramePr>
            <a:graphicFrameLocks/>
          </p:cNvGraphicFramePr>
          <p:nvPr>
            <p:extLst>
              <p:ext uri="{D42A27DB-BD31-4B8C-83A1-F6EECF244321}">
                <p14:modId xmlns:p14="http://schemas.microsoft.com/office/powerpoint/2010/main" val="3923264078"/>
              </p:ext>
            </p:extLst>
          </p:nvPr>
        </p:nvGraphicFramePr>
        <p:xfrm>
          <a:off x="457200" y="3319826"/>
          <a:ext cx="8229602" cy="1934437"/>
        </p:xfrm>
        <a:graphic>
          <a:graphicData uri="http://schemas.openxmlformats.org/drawingml/2006/table">
            <a:tbl>
              <a:tblPr firstRow="1" bandRow="1">
                <a:tableStyleId>{5C22544A-7EE6-4342-B048-85BDC9FD1C3A}</a:tableStyleId>
              </a:tblPr>
              <a:tblGrid>
                <a:gridCol w="2415702">
                  <a:extLst>
                    <a:ext uri="{9D8B030D-6E8A-4147-A177-3AD203B41FA5}">
                      <a16:colId xmlns:a16="http://schemas.microsoft.com/office/drawing/2014/main" val="1780775662"/>
                    </a:ext>
                  </a:extLst>
                </a:gridCol>
                <a:gridCol w="1162780">
                  <a:extLst>
                    <a:ext uri="{9D8B030D-6E8A-4147-A177-3AD203B41FA5}">
                      <a16:colId xmlns:a16="http://schemas.microsoft.com/office/drawing/2014/main" val="3130682678"/>
                    </a:ext>
                  </a:extLst>
                </a:gridCol>
                <a:gridCol w="1162780">
                  <a:extLst>
                    <a:ext uri="{9D8B030D-6E8A-4147-A177-3AD203B41FA5}">
                      <a16:colId xmlns:a16="http://schemas.microsoft.com/office/drawing/2014/main" val="490866408"/>
                    </a:ext>
                  </a:extLst>
                </a:gridCol>
                <a:gridCol w="1162780">
                  <a:extLst>
                    <a:ext uri="{9D8B030D-6E8A-4147-A177-3AD203B41FA5}">
                      <a16:colId xmlns:a16="http://schemas.microsoft.com/office/drawing/2014/main" val="2500324307"/>
                    </a:ext>
                  </a:extLst>
                </a:gridCol>
                <a:gridCol w="1162780">
                  <a:extLst>
                    <a:ext uri="{9D8B030D-6E8A-4147-A177-3AD203B41FA5}">
                      <a16:colId xmlns:a16="http://schemas.microsoft.com/office/drawing/2014/main" val="3556080125"/>
                    </a:ext>
                  </a:extLst>
                </a:gridCol>
                <a:gridCol w="1162780">
                  <a:extLst>
                    <a:ext uri="{9D8B030D-6E8A-4147-A177-3AD203B41FA5}">
                      <a16:colId xmlns:a16="http://schemas.microsoft.com/office/drawing/2014/main" val="3181360625"/>
                    </a:ext>
                  </a:extLst>
                </a:gridCol>
              </a:tblGrid>
              <a:tr h="370840">
                <a:tc>
                  <a:txBody>
                    <a:bodyPr/>
                    <a:lstStyle>
                      <a:lvl1pPr marL="0" algn="l" defTabSz="457200" rtl="0" eaLnBrk="1" latinLnBrk="0" hangingPunct="1">
                        <a:defRPr sz="1800" b="1" kern="1200">
                          <a:solidFill>
                            <a:schemeClr val="lt1"/>
                          </a:solidFill>
                          <a:latin typeface="Segoe UI"/>
                        </a:defRPr>
                      </a:lvl1pPr>
                      <a:lvl2pPr marL="457200" algn="l" defTabSz="457200" rtl="0" eaLnBrk="1" latinLnBrk="0" hangingPunct="1">
                        <a:defRPr sz="1800" b="1" kern="1200">
                          <a:solidFill>
                            <a:schemeClr val="lt1"/>
                          </a:solidFill>
                          <a:latin typeface="Segoe UI"/>
                        </a:defRPr>
                      </a:lvl2pPr>
                      <a:lvl3pPr marL="914400" algn="l" defTabSz="457200" rtl="0" eaLnBrk="1" latinLnBrk="0" hangingPunct="1">
                        <a:defRPr sz="1800" b="1" kern="1200">
                          <a:solidFill>
                            <a:schemeClr val="lt1"/>
                          </a:solidFill>
                          <a:latin typeface="Segoe UI"/>
                        </a:defRPr>
                      </a:lvl3pPr>
                      <a:lvl4pPr marL="1371600" algn="l" defTabSz="457200" rtl="0" eaLnBrk="1" latinLnBrk="0" hangingPunct="1">
                        <a:defRPr sz="1800" b="1" kern="1200">
                          <a:solidFill>
                            <a:schemeClr val="lt1"/>
                          </a:solidFill>
                          <a:latin typeface="Segoe UI"/>
                        </a:defRPr>
                      </a:lvl4pPr>
                      <a:lvl5pPr marL="1828800" algn="l" defTabSz="457200" rtl="0" eaLnBrk="1" latinLnBrk="0" hangingPunct="1">
                        <a:defRPr sz="1800" b="1" kern="1200">
                          <a:solidFill>
                            <a:schemeClr val="lt1"/>
                          </a:solidFill>
                          <a:latin typeface="Segoe UI"/>
                        </a:defRPr>
                      </a:lvl5pPr>
                      <a:lvl6pPr marL="2286000" algn="l" defTabSz="457200" rtl="0" eaLnBrk="1" latinLnBrk="0" hangingPunct="1">
                        <a:defRPr sz="1800" b="1" kern="1200">
                          <a:solidFill>
                            <a:schemeClr val="lt1"/>
                          </a:solidFill>
                          <a:latin typeface="Segoe UI"/>
                        </a:defRPr>
                      </a:lvl6pPr>
                      <a:lvl7pPr marL="2743200" algn="l" defTabSz="457200" rtl="0" eaLnBrk="1" latinLnBrk="0" hangingPunct="1">
                        <a:defRPr sz="1800" b="1" kern="1200">
                          <a:solidFill>
                            <a:schemeClr val="lt1"/>
                          </a:solidFill>
                          <a:latin typeface="Segoe UI"/>
                        </a:defRPr>
                      </a:lvl7pPr>
                      <a:lvl8pPr marL="3200400" algn="l" defTabSz="457200" rtl="0" eaLnBrk="1" latinLnBrk="0" hangingPunct="1">
                        <a:defRPr sz="1800" b="1" kern="1200">
                          <a:solidFill>
                            <a:schemeClr val="lt1"/>
                          </a:solidFill>
                          <a:latin typeface="Segoe UI"/>
                        </a:defRPr>
                      </a:lvl8pPr>
                      <a:lvl9pPr marL="3657600" algn="l" defTabSz="457200" rtl="0" eaLnBrk="1" latinLnBrk="0" hangingPunct="1">
                        <a:defRPr sz="1800" b="1" kern="1200">
                          <a:solidFill>
                            <a:schemeClr val="lt1"/>
                          </a:solidFill>
                          <a:latin typeface="Segoe UI"/>
                        </a:defRPr>
                      </a:lvl9pPr>
                    </a:lstStyle>
                    <a:p>
                      <a:pPr algn="ctr" fontAlgn="ctr"/>
                      <a:r>
                        <a:rPr lang="en-US" sz="1100" b="1" i="0" u="none" strike="noStrike" dirty="0">
                          <a:solidFill>
                            <a:schemeClr val="bg1"/>
                          </a:solidFill>
                          <a:effectLst/>
                          <a:latin typeface="+mn-lt"/>
                        </a:rPr>
                        <a:t>Description</a:t>
                      </a:r>
                    </a:p>
                  </a:txBody>
                  <a:tcPr marL="12063" marR="12063" marT="12063" marB="0" anchor="ctr">
                    <a:solidFill>
                      <a:srgbClr val="003865"/>
                    </a:solidFill>
                  </a:tcPr>
                </a:tc>
                <a:tc>
                  <a:txBody>
                    <a:bodyPr/>
                    <a:lstStyle>
                      <a:lvl1pPr marL="0" algn="l" defTabSz="457200" rtl="0" eaLnBrk="1" latinLnBrk="0" hangingPunct="1">
                        <a:defRPr sz="1800" b="1" kern="1200">
                          <a:solidFill>
                            <a:schemeClr val="lt1"/>
                          </a:solidFill>
                          <a:latin typeface="Segoe UI"/>
                        </a:defRPr>
                      </a:lvl1pPr>
                      <a:lvl2pPr marL="457200" algn="l" defTabSz="457200" rtl="0" eaLnBrk="1" latinLnBrk="0" hangingPunct="1">
                        <a:defRPr sz="1800" b="1" kern="1200">
                          <a:solidFill>
                            <a:schemeClr val="lt1"/>
                          </a:solidFill>
                          <a:latin typeface="Segoe UI"/>
                        </a:defRPr>
                      </a:lvl2pPr>
                      <a:lvl3pPr marL="914400" algn="l" defTabSz="457200" rtl="0" eaLnBrk="1" latinLnBrk="0" hangingPunct="1">
                        <a:defRPr sz="1800" b="1" kern="1200">
                          <a:solidFill>
                            <a:schemeClr val="lt1"/>
                          </a:solidFill>
                          <a:latin typeface="Segoe UI"/>
                        </a:defRPr>
                      </a:lvl3pPr>
                      <a:lvl4pPr marL="1371600" algn="l" defTabSz="457200" rtl="0" eaLnBrk="1" latinLnBrk="0" hangingPunct="1">
                        <a:defRPr sz="1800" b="1" kern="1200">
                          <a:solidFill>
                            <a:schemeClr val="lt1"/>
                          </a:solidFill>
                          <a:latin typeface="Segoe UI"/>
                        </a:defRPr>
                      </a:lvl4pPr>
                      <a:lvl5pPr marL="1828800" algn="l" defTabSz="457200" rtl="0" eaLnBrk="1" latinLnBrk="0" hangingPunct="1">
                        <a:defRPr sz="1800" b="1" kern="1200">
                          <a:solidFill>
                            <a:schemeClr val="lt1"/>
                          </a:solidFill>
                          <a:latin typeface="Segoe UI"/>
                        </a:defRPr>
                      </a:lvl5pPr>
                      <a:lvl6pPr marL="2286000" algn="l" defTabSz="457200" rtl="0" eaLnBrk="1" latinLnBrk="0" hangingPunct="1">
                        <a:defRPr sz="1800" b="1" kern="1200">
                          <a:solidFill>
                            <a:schemeClr val="lt1"/>
                          </a:solidFill>
                          <a:latin typeface="Segoe UI"/>
                        </a:defRPr>
                      </a:lvl6pPr>
                      <a:lvl7pPr marL="2743200" algn="l" defTabSz="457200" rtl="0" eaLnBrk="1" latinLnBrk="0" hangingPunct="1">
                        <a:defRPr sz="1800" b="1" kern="1200">
                          <a:solidFill>
                            <a:schemeClr val="lt1"/>
                          </a:solidFill>
                          <a:latin typeface="Segoe UI"/>
                        </a:defRPr>
                      </a:lvl7pPr>
                      <a:lvl8pPr marL="3200400" algn="l" defTabSz="457200" rtl="0" eaLnBrk="1" latinLnBrk="0" hangingPunct="1">
                        <a:defRPr sz="1800" b="1" kern="1200">
                          <a:solidFill>
                            <a:schemeClr val="lt1"/>
                          </a:solidFill>
                          <a:latin typeface="Segoe UI"/>
                        </a:defRPr>
                      </a:lvl8pPr>
                      <a:lvl9pPr marL="3657600" algn="l" defTabSz="457200" rtl="0" eaLnBrk="1" latinLnBrk="0" hangingPunct="1">
                        <a:defRPr sz="1800" b="1" kern="1200">
                          <a:solidFill>
                            <a:schemeClr val="lt1"/>
                          </a:solidFill>
                          <a:latin typeface="Segoe UI"/>
                        </a:defRPr>
                      </a:lvl9pPr>
                    </a:lstStyle>
                    <a:p>
                      <a:pPr algn="ctr" fontAlgn="ctr"/>
                      <a:r>
                        <a:rPr lang="en-US" sz="1100" b="1" i="0" u="none" strike="noStrike" dirty="0">
                          <a:solidFill>
                            <a:schemeClr val="bg1"/>
                          </a:solidFill>
                          <a:effectLst/>
                          <a:latin typeface="+mn-lt"/>
                        </a:rPr>
                        <a:t>Current fee*</a:t>
                      </a:r>
                    </a:p>
                  </a:txBody>
                  <a:tcPr marL="12063" marR="12063" marT="12063" marB="0" anchor="ctr">
                    <a:solidFill>
                      <a:srgbClr val="003865"/>
                    </a:solidFill>
                  </a:tcPr>
                </a:tc>
                <a:tc>
                  <a:txBody>
                    <a:bodyPr/>
                    <a:lstStyle>
                      <a:lvl1pPr marL="0" algn="l" defTabSz="457200" rtl="0" eaLnBrk="1" latinLnBrk="0" hangingPunct="1">
                        <a:defRPr sz="1800" b="1" kern="1200">
                          <a:solidFill>
                            <a:schemeClr val="lt1"/>
                          </a:solidFill>
                          <a:latin typeface="Segoe UI"/>
                        </a:defRPr>
                      </a:lvl1pPr>
                      <a:lvl2pPr marL="457200" algn="l" defTabSz="457200" rtl="0" eaLnBrk="1" latinLnBrk="0" hangingPunct="1">
                        <a:defRPr sz="1800" b="1" kern="1200">
                          <a:solidFill>
                            <a:schemeClr val="lt1"/>
                          </a:solidFill>
                          <a:latin typeface="Segoe UI"/>
                        </a:defRPr>
                      </a:lvl2pPr>
                      <a:lvl3pPr marL="914400" algn="l" defTabSz="457200" rtl="0" eaLnBrk="1" latinLnBrk="0" hangingPunct="1">
                        <a:defRPr sz="1800" b="1" kern="1200">
                          <a:solidFill>
                            <a:schemeClr val="lt1"/>
                          </a:solidFill>
                          <a:latin typeface="Segoe UI"/>
                        </a:defRPr>
                      </a:lvl3pPr>
                      <a:lvl4pPr marL="1371600" algn="l" defTabSz="457200" rtl="0" eaLnBrk="1" latinLnBrk="0" hangingPunct="1">
                        <a:defRPr sz="1800" b="1" kern="1200">
                          <a:solidFill>
                            <a:schemeClr val="lt1"/>
                          </a:solidFill>
                          <a:latin typeface="Segoe UI"/>
                        </a:defRPr>
                      </a:lvl4pPr>
                      <a:lvl5pPr marL="1828800" algn="l" defTabSz="457200" rtl="0" eaLnBrk="1" latinLnBrk="0" hangingPunct="1">
                        <a:defRPr sz="1800" b="1" kern="1200">
                          <a:solidFill>
                            <a:schemeClr val="lt1"/>
                          </a:solidFill>
                          <a:latin typeface="Segoe UI"/>
                        </a:defRPr>
                      </a:lvl5pPr>
                      <a:lvl6pPr marL="2286000" algn="l" defTabSz="457200" rtl="0" eaLnBrk="1" latinLnBrk="0" hangingPunct="1">
                        <a:defRPr sz="1800" b="1" kern="1200">
                          <a:solidFill>
                            <a:schemeClr val="lt1"/>
                          </a:solidFill>
                          <a:latin typeface="Segoe UI"/>
                        </a:defRPr>
                      </a:lvl6pPr>
                      <a:lvl7pPr marL="2743200" algn="l" defTabSz="457200" rtl="0" eaLnBrk="1" latinLnBrk="0" hangingPunct="1">
                        <a:defRPr sz="1800" b="1" kern="1200">
                          <a:solidFill>
                            <a:schemeClr val="lt1"/>
                          </a:solidFill>
                          <a:latin typeface="Segoe UI"/>
                        </a:defRPr>
                      </a:lvl7pPr>
                      <a:lvl8pPr marL="3200400" algn="l" defTabSz="457200" rtl="0" eaLnBrk="1" latinLnBrk="0" hangingPunct="1">
                        <a:defRPr sz="1800" b="1" kern="1200">
                          <a:solidFill>
                            <a:schemeClr val="lt1"/>
                          </a:solidFill>
                          <a:latin typeface="Segoe UI"/>
                        </a:defRPr>
                      </a:lvl8pPr>
                      <a:lvl9pPr marL="3657600" algn="l" defTabSz="457200" rtl="0" eaLnBrk="1" latinLnBrk="0" hangingPunct="1">
                        <a:defRPr sz="1800" b="1" kern="1200">
                          <a:solidFill>
                            <a:schemeClr val="lt1"/>
                          </a:solidFill>
                          <a:latin typeface="Segoe UI"/>
                        </a:defRPr>
                      </a:lvl9pPr>
                    </a:lstStyle>
                    <a:p>
                      <a:pPr algn="ctr" fontAlgn="ctr"/>
                      <a:r>
                        <a:rPr lang="en-US" sz="1100" b="1" i="0" u="none" strike="noStrike" dirty="0">
                          <a:solidFill>
                            <a:schemeClr val="bg1"/>
                          </a:solidFill>
                          <a:effectLst/>
                          <a:latin typeface="+mn-lt"/>
                        </a:rPr>
                        <a:t>NPRM fee*</a:t>
                      </a:r>
                    </a:p>
                  </a:txBody>
                  <a:tcPr marL="12063" marR="12063" marT="12063" marB="0" anchor="ctr">
                    <a:solidFill>
                      <a:srgbClr val="003865"/>
                    </a:solidFill>
                  </a:tcPr>
                </a:tc>
                <a:tc>
                  <a:txBody>
                    <a:bodyPr/>
                    <a:lstStyle>
                      <a:lvl1pPr marL="0" algn="l" defTabSz="457200" rtl="0" eaLnBrk="1" latinLnBrk="0" hangingPunct="1">
                        <a:defRPr sz="1800" b="1" kern="1200">
                          <a:solidFill>
                            <a:schemeClr val="lt1"/>
                          </a:solidFill>
                          <a:latin typeface="Segoe UI"/>
                        </a:defRPr>
                      </a:lvl1pPr>
                      <a:lvl2pPr marL="457200" algn="l" defTabSz="457200" rtl="0" eaLnBrk="1" latinLnBrk="0" hangingPunct="1">
                        <a:defRPr sz="1800" b="1" kern="1200">
                          <a:solidFill>
                            <a:schemeClr val="lt1"/>
                          </a:solidFill>
                          <a:latin typeface="Segoe UI"/>
                        </a:defRPr>
                      </a:lvl2pPr>
                      <a:lvl3pPr marL="914400" algn="l" defTabSz="457200" rtl="0" eaLnBrk="1" latinLnBrk="0" hangingPunct="1">
                        <a:defRPr sz="1800" b="1" kern="1200">
                          <a:solidFill>
                            <a:schemeClr val="lt1"/>
                          </a:solidFill>
                          <a:latin typeface="Segoe UI"/>
                        </a:defRPr>
                      </a:lvl3pPr>
                      <a:lvl4pPr marL="1371600" algn="l" defTabSz="457200" rtl="0" eaLnBrk="1" latinLnBrk="0" hangingPunct="1">
                        <a:defRPr sz="1800" b="1" kern="1200">
                          <a:solidFill>
                            <a:schemeClr val="lt1"/>
                          </a:solidFill>
                          <a:latin typeface="Segoe UI"/>
                        </a:defRPr>
                      </a:lvl4pPr>
                      <a:lvl5pPr marL="1828800" algn="l" defTabSz="457200" rtl="0" eaLnBrk="1" latinLnBrk="0" hangingPunct="1">
                        <a:defRPr sz="1800" b="1" kern="1200">
                          <a:solidFill>
                            <a:schemeClr val="lt1"/>
                          </a:solidFill>
                          <a:latin typeface="Segoe UI"/>
                        </a:defRPr>
                      </a:lvl5pPr>
                      <a:lvl6pPr marL="2286000" algn="l" defTabSz="457200" rtl="0" eaLnBrk="1" latinLnBrk="0" hangingPunct="1">
                        <a:defRPr sz="1800" b="1" kern="1200">
                          <a:solidFill>
                            <a:schemeClr val="lt1"/>
                          </a:solidFill>
                          <a:latin typeface="Segoe UI"/>
                        </a:defRPr>
                      </a:lvl6pPr>
                      <a:lvl7pPr marL="2743200" algn="l" defTabSz="457200" rtl="0" eaLnBrk="1" latinLnBrk="0" hangingPunct="1">
                        <a:defRPr sz="1800" b="1" kern="1200">
                          <a:solidFill>
                            <a:schemeClr val="lt1"/>
                          </a:solidFill>
                          <a:latin typeface="Segoe UI"/>
                        </a:defRPr>
                      </a:lvl7pPr>
                      <a:lvl8pPr marL="3200400" algn="l" defTabSz="457200" rtl="0" eaLnBrk="1" latinLnBrk="0" hangingPunct="1">
                        <a:defRPr sz="1800" b="1" kern="1200">
                          <a:solidFill>
                            <a:schemeClr val="lt1"/>
                          </a:solidFill>
                          <a:latin typeface="Segoe UI"/>
                        </a:defRPr>
                      </a:lvl8pPr>
                      <a:lvl9pPr marL="3657600" algn="l" defTabSz="457200" rtl="0" eaLnBrk="1" latinLnBrk="0" hangingPunct="1">
                        <a:defRPr sz="1800" b="1" kern="1200">
                          <a:solidFill>
                            <a:schemeClr val="lt1"/>
                          </a:solidFill>
                          <a:latin typeface="Segoe UI"/>
                        </a:defRPr>
                      </a:lvl9pPr>
                    </a:lstStyle>
                    <a:p>
                      <a:pPr algn="ctr" fontAlgn="ctr"/>
                      <a:r>
                        <a:rPr lang="en-US" sz="1100" b="1" i="0" u="none" strike="noStrike" dirty="0">
                          <a:solidFill>
                            <a:schemeClr val="bg1"/>
                          </a:solidFill>
                          <a:effectLst/>
                          <a:latin typeface="+mn-lt"/>
                        </a:rPr>
                        <a:t>Final rule fee*</a:t>
                      </a:r>
                    </a:p>
                  </a:txBody>
                  <a:tcPr marL="11657" marR="11657" marT="11657" marB="0" anchor="ctr">
                    <a:solidFill>
                      <a:srgbClr val="003865"/>
                    </a:solidFill>
                  </a:tcPr>
                </a:tc>
                <a:tc>
                  <a:txBody>
                    <a:bodyPr/>
                    <a:lstStyle>
                      <a:lvl1pPr marL="0" algn="l" defTabSz="457200" rtl="0" eaLnBrk="1" latinLnBrk="0" hangingPunct="1">
                        <a:defRPr sz="1800" b="1" kern="1200">
                          <a:solidFill>
                            <a:schemeClr val="lt1"/>
                          </a:solidFill>
                          <a:latin typeface="Segoe UI"/>
                        </a:defRPr>
                      </a:lvl1pPr>
                      <a:lvl2pPr marL="457200" algn="l" defTabSz="457200" rtl="0" eaLnBrk="1" latinLnBrk="0" hangingPunct="1">
                        <a:defRPr sz="1800" b="1" kern="1200">
                          <a:solidFill>
                            <a:schemeClr val="lt1"/>
                          </a:solidFill>
                          <a:latin typeface="Segoe UI"/>
                        </a:defRPr>
                      </a:lvl2pPr>
                      <a:lvl3pPr marL="914400" algn="l" defTabSz="457200" rtl="0" eaLnBrk="1" latinLnBrk="0" hangingPunct="1">
                        <a:defRPr sz="1800" b="1" kern="1200">
                          <a:solidFill>
                            <a:schemeClr val="lt1"/>
                          </a:solidFill>
                          <a:latin typeface="Segoe UI"/>
                        </a:defRPr>
                      </a:lvl3pPr>
                      <a:lvl4pPr marL="1371600" algn="l" defTabSz="457200" rtl="0" eaLnBrk="1" latinLnBrk="0" hangingPunct="1">
                        <a:defRPr sz="1800" b="1" kern="1200">
                          <a:solidFill>
                            <a:schemeClr val="lt1"/>
                          </a:solidFill>
                          <a:latin typeface="Segoe UI"/>
                        </a:defRPr>
                      </a:lvl4pPr>
                      <a:lvl5pPr marL="1828800" algn="l" defTabSz="457200" rtl="0" eaLnBrk="1" latinLnBrk="0" hangingPunct="1">
                        <a:defRPr sz="1800" b="1" kern="1200">
                          <a:solidFill>
                            <a:schemeClr val="lt1"/>
                          </a:solidFill>
                          <a:latin typeface="Segoe UI"/>
                        </a:defRPr>
                      </a:lvl5pPr>
                      <a:lvl6pPr marL="2286000" algn="l" defTabSz="457200" rtl="0" eaLnBrk="1" latinLnBrk="0" hangingPunct="1">
                        <a:defRPr sz="1800" b="1" kern="1200">
                          <a:solidFill>
                            <a:schemeClr val="lt1"/>
                          </a:solidFill>
                          <a:latin typeface="Segoe UI"/>
                        </a:defRPr>
                      </a:lvl6pPr>
                      <a:lvl7pPr marL="2743200" algn="l" defTabSz="457200" rtl="0" eaLnBrk="1" latinLnBrk="0" hangingPunct="1">
                        <a:defRPr sz="1800" b="1" kern="1200">
                          <a:solidFill>
                            <a:schemeClr val="lt1"/>
                          </a:solidFill>
                          <a:latin typeface="Segoe UI"/>
                        </a:defRPr>
                      </a:lvl7pPr>
                      <a:lvl8pPr marL="3200400" algn="l" defTabSz="457200" rtl="0" eaLnBrk="1" latinLnBrk="0" hangingPunct="1">
                        <a:defRPr sz="1800" b="1" kern="1200">
                          <a:solidFill>
                            <a:schemeClr val="lt1"/>
                          </a:solidFill>
                          <a:latin typeface="Segoe UI"/>
                        </a:defRPr>
                      </a:lvl8pPr>
                      <a:lvl9pPr marL="3657600" algn="l" defTabSz="457200" rtl="0" eaLnBrk="1" latinLnBrk="0" hangingPunct="1">
                        <a:defRPr sz="1800" b="1" kern="1200">
                          <a:solidFill>
                            <a:schemeClr val="lt1"/>
                          </a:solidFill>
                          <a:latin typeface="Segoe UI"/>
                        </a:defRPr>
                      </a:lvl9pPr>
                    </a:lstStyle>
                    <a:p>
                      <a:pPr algn="ctr" fontAlgn="ctr"/>
                      <a:r>
                        <a:rPr lang="en-US" sz="1100" b="1" i="0" u="none" strike="noStrike" dirty="0">
                          <a:solidFill>
                            <a:schemeClr val="bg1"/>
                          </a:solidFill>
                          <a:effectLst/>
                          <a:latin typeface="+mn-lt"/>
                        </a:rPr>
                        <a:t>Percentage</a:t>
                      </a:r>
                      <a:r>
                        <a:rPr lang="en-US" sz="1100" b="1" i="0" u="none" strike="noStrike" baseline="0" dirty="0">
                          <a:solidFill>
                            <a:schemeClr val="bg1"/>
                          </a:solidFill>
                          <a:effectLst/>
                          <a:latin typeface="+mn-lt"/>
                        </a:rPr>
                        <a:t> change</a:t>
                      </a:r>
                    </a:p>
                    <a:p>
                      <a:pPr algn="ctr" fontAlgn="ctr"/>
                      <a:r>
                        <a:rPr lang="en-US" sz="1100" b="1" i="0" u="none" strike="noStrike" baseline="0" dirty="0">
                          <a:solidFill>
                            <a:schemeClr val="bg1"/>
                          </a:solidFill>
                          <a:effectLst/>
                          <a:latin typeface="+mn-lt"/>
                        </a:rPr>
                        <a:t>(NPRM to </a:t>
                      </a:r>
                    </a:p>
                    <a:p>
                      <a:pPr algn="ctr" fontAlgn="ctr"/>
                      <a:r>
                        <a:rPr lang="en-US" sz="1100" b="1" i="0" u="none" strike="noStrike" baseline="0" dirty="0">
                          <a:solidFill>
                            <a:schemeClr val="bg1"/>
                          </a:solidFill>
                          <a:effectLst/>
                          <a:latin typeface="+mn-lt"/>
                        </a:rPr>
                        <a:t>final rule)</a:t>
                      </a:r>
                      <a:endParaRPr lang="en-US" sz="1100" b="1" i="0" u="none" strike="noStrike" dirty="0">
                        <a:solidFill>
                          <a:schemeClr val="bg1"/>
                        </a:solidFill>
                        <a:effectLst/>
                        <a:latin typeface="+mn-lt"/>
                      </a:endParaRPr>
                    </a:p>
                  </a:txBody>
                  <a:tcPr marL="11657" marR="11657" marT="11657" marB="0" anchor="ctr">
                    <a:solidFill>
                      <a:srgbClr val="003865"/>
                    </a:solidFill>
                  </a:tcPr>
                </a:tc>
                <a:tc>
                  <a:txBody>
                    <a:bodyPr/>
                    <a:lstStyle>
                      <a:lvl1pPr marL="0" algn="l" defTabSz="457200" rtl="0" eaLnBrk="1" latinLnBrk="0" hangingPunct="1">
                        <a:defRPr sz="1800" b="1" kern="1200">
                          <a:solidFill>
                            <a:schemeClr val="lt1"/>
                          </a:solidFill>
                          <a:latin typeface="Segoe UI"/>
                        </a:defRPr>
                      </a:lvl1pPr>
                      <a:lvl2pPr marL="457200" algn="l" defTabSz="457200" rtl="0" eaLnBrk="1" latinLnBrk="0" hangingPunct="1">
                        <a:defRPr sz="1800" b="1" kern="1200">
                          <a:solidFill>
                            <a:schemeClr val="lt1"/>
                          </a:solidFill>
                          <a:latin typeface="Segoe UI"/>
                        </a:defRPr>
                      </a:lvl2pPr>
                      <a:lvl3pPr marL="914400" algn="l" defTabSz="457200" rtl="0" eaLnBrk="1" latinLnBrk="0" hangingPunct="1">
                        <a:defRPr sz="1800" b="1" kern="1200">
                          <a:solidFill>
                            <a:schemeClr val="lt1"/>
                          </a:solidFill>
                          <a:latin typeface="Segoe UI"/>
                        </a:defRPr>
                      </a:lvl3pPr>
                      <a:lvl4pPr marL="1371600" algn="l" defTabSz="457200" rtl="0" eaLnBrk="1" latinLnBrk="0" hangingPunct="1">
                        <a:defRPr sz="1800" b="1" kern="1200">
                          <a:solidFill>
                            <a:schemeClr val="lt1"/>
                          </a:solidFill>
                          <a:latin typeface="Segoe UI"/>
                        </a:defRPr>
                      </a:lvl4pPr>
                      <a:lvl5pPr marL="1828800" algn="l" defTabSz="457200" rtl="0" eaLnBrk="1" latinLnBrk="0" hangingPunct="1">
                        <a:defRPr sz="1800" b="1" kern="1200">
                          <a:solidFill>
                            <a:schemeClr val="lt1"/>
                          </a:solidFill>
                          <a:latin typeface="Segoe UI"/>
                        </a:defRPr>
                      </a:lvl5pPr>
                      <a:lvl6pPr marL="2286000" algn="l" defTabSz="457200" rtl="0" eaLnBrk="1" latinLnBrk="0" hangingPunct="1">
                        <a:defRPr sz="1800" b="1" kern="1200">
                          <a:solidFill>
                            <a:schemeClr val="lt1"/>
                          </a:solidFill>
                          <a:latin typeface="Segoe UI"/>
                        </a:defRPr>
                      </a:lvl6pPr>
                      <a:lvl7pPr marL="2743200" algn="l" defTabSz="457200" rtl="0" eaLnBrk="1" latinLnBrk="0" hangingPunct="1">
                        <a:defRPr sz="1800" b="1" kern="1200">
                          <a:solidFill>
                            <a:schemeClr val="lt1"/>
                          </a:solidFill>
                          <a:latin typeface="Segoe UI"/>
                        </a:defRPr>
                      </a:lvl7pPr>
                      <a:lvl8pPr marL="3200400" algn="l" defTabSz="457200" rtl="0" eaLnBrk="1" latinLnBrk="0" hangingPunct="1">
                        <a:defRPr sz="1800" b="1" kern="1200">
                          <a:solidFill>
                            <a:schemeClr val="lt1"/>
                          </a:solidFill>
                          <a:latin typeface="Segoe UI"/>
                        </a:defRPr>
                      </a:lvl8pPr>
                      <a:lvl9pPr marL="3657600" algn="l" defTabSz="457200" rtl="0" eaLnBrk="1" latinLnBrk="0" hangingPunct="1">
                        <a:defRPr sz="1800" b="1" kern="1200">
                          <a:solidFill>
                            <a:schemeClr val="lt1"/>
                          </a:solidFill>
                          <a:latin typeface="Segoe UI"/>
                        </a:defRPr>
                      </a:lvl9pPr>
                    </a:lstStyle>
                    <a:p>
                      <a:pPr algn="ctr" fontAlgn="ctr"/>
                      <a:r>
                        <a:rPr lang="en-US" sz="1100" b="1" i="0" u="none" strike="noStrike" dirty="0">
                          <a:solidFill>
                            <a:schemeClr val="bg1"/>
                          </a:solidFill>
                          <a:effectLst/>
                          <a:latin typeface="+mn-lt"/>
                        </a:rPr>
                        <a:t>Percentage change</a:t>
                      </a:r>
                    </a:p>
                    <a:p>
                      <a:pPr algn="ctr" fontAlgn="ctr"/>
                      <a:r>
                        <a:rPr lang="en-US" sz="1100" b="1" i="0" u="none" strike="noStrike" dirty="0">
                          <a:solidFill>
                            <a:schemeClr val="bg1"/>
                          </a:solidFill>
                          <a:effectLst/>
                          <a:latin typeface="+mn-lt"/>
                        </a:rPr>
                        <a:t>(Current to final rule)</a:t>
                      </a:r>
                    </a:p>
                  </a:txBody>
                  <a:tcPr marL="11657" marR="11657" marT="11657" marB="0" anchor="ctr">
                    <a:solidFill>
                      <a:srgbClr val="003865"/>
                    </a:solidFill>
                  </a:tcPr>
                </a:tc>
                <a:extLst>
                  <a:ext uri="{0D108BD9-81ED-4DB2-BD59-A6C34878D82A}">
                    <a16:rowId xmlns:a16="http://schemas.microsoft.com/office/drawing/2014/main" val="1168102165"/>
                  </a:ext>
                </a:extLst>
              </a:tr>
              <a:tr h="370840">
                <a:tc>
                  <a:txBody>
                    <a:bodyPr/>
                    <a:lstStyle>
                      <a:lvl1pPr marL="0" algn="l" defTabSz="457200" rtl="0" eaLnBrk="1" latinLnBrk="0" hangingPunct="1">
                        <a:defRPr sz="1800" kern="1200">
                          <a:solidFill>
                            <a:schemeClr val="dk1"/>
                          </a:solidFill>
                          <a:latin typeface="Segoe UI"/>
                        </a:defRPr>
                      </a:lvl1pPr>
                      <a:lvl2pPr marL="457200" algn="l" defTabSz="457200" rtl="0" eaLnBrk="1" latinLnBrk="0" hangingPunct="1">
                        <a:defRPr sz="1800" kern="1200">
                          <a:solidFill>
                            <a:schemeClr val="dk1"/>
                          </a:solidFill>
                          <a:latin typeface="Segoe UI"/>
                        </a:defRPr>
                      </a:lvl2pPr>
                      <a:lvl3pPr marL="914400" algn="l" defTabSz="457200" rtl="0" eaLnBrk="1" latinLnBrk="0" hangingPunct="1">
                        <a:defRPr sz="1800" kern="1200">
                          <a:solidFill>
                            <a:schemeClr val="dk1"/>
                          </a:solidFill>
                          <a:latin typeface="Segoe UI"/>
                        </a:defRPr>
                      </a:lvl3pPr>
                      <a:lvl4pPr marL="1371600" algn="l" defTabSz="457200" rtl="0" eaLnBrk="1" latinLnBrk="0" hangingPunct="1">
                        <a:defRPr sz="1800" kern="1200">
                          <a:solidFill>
                            <a:schemeClr val="dk1"/>
                          </a:solidFill>
                          <a:latin typeface="Segoe UI"/>
                        </a:defRPr>
                      </a:lvl4pPr>
                      <a:lvl5pPr marL="1828800" algn="l" defTabSz="457200" rtl="0" eaLnBrk="1" latinLnBrk="0" hangingPunct="1">
                        <a:defRPr sz="1800" kern="1200">
                          <a:solidFill>
                            <a:schemeClr val="dk1"/>
                          </a:solidFill>
                          <a:latin typeface="Segoe UI"/>
                        </a:defRPr>
                      </a:lvl5pPr>
                      <a:lvl6pPr marL="2286000" algn="l" defTabSz="457200" rtl="0" eaLnBrk="1" latinLnBrk="0" hangingPunct="1">
                        <a:defRPr sz="1800" kern="1200">
                          <a:solidFill>
                            <a:schemeClr val="dk1"/>
                          </a:solidFill>
                          <a:latin typeface="Segoe UI"/>
                        </a:defRPr>
                      </a:lvl6pPr>
                      <a:lvl7pPr marL="2743200" algn="l" defTabSz="457200" rtl="0" eaLnBrk="1" latinLnBrk="0" hangingPunct="1">
                        <a:defRPr sz="1800" kern="1200">
                          <a:solidFill>
                            <a:schemeClr val="dk1"/>
                          </a:solidFill>
                          <a:latin typeface="Segoe UI"/>
                        </a:defRPr>
                      </a:lvl7pPr>
                      <a:lvl8pPr marL="3200400" algn="l" defTabSz="457200" rtl="0" eaLnBrk="1" latinLnBrk="0" hangingPunct="1">
                        <a:defRPr sz="1800" kern="1200">
                          <a:solidFill>
                            <a:schemeClr val="dk1"/>
                          </a:solidFill>
                          <a:latin typeface="Segoe UI"/>
                        </a:defRPr>
                      </a:lvl8pPr>
                      <a:lvl9pPr marL="3657600" algn="l" defTabSz="457200" rtl="0" eaLnBrk="1" latinLnBrk="0" hangingPunct="1">
                        <a:defRPr sz="1800" kern="1200">
                          <a:solidFill>
                            <a:schemeClr val="dk1"/>
                          </a:solidFill>
                          <a:latin typeface="Segoe UI"/>
                        </a:defRPr>
                      </a:lvl9pPr>
                    </a:lstStyle>
                    <a:p>
                      <a:pPr algn="l" fontAlgn="ctr"/>
                      <a:r>
                        <a:rPr lang="en-US" sz="1100" b="0" i="0" u="none" strike="noStrike" dirty="0">
                          <a:solidFill>
                            <a:srgbClr val="000000"/>
                          </a:solidFill>
                          <a:effectLst/>
                          <a:latin typeface="+mn-lt"/>
                        </a:rPr>
                        <a:t>Request for continued examination (RCE) – third and subsequent request</a:t>
                      </a:r>
                    </a:p>
                  </a:txBody>
                  <a:tcPr marL="7620" marR="7620" marT="7620" marB="0" anchor="ctr">
                    <a:solidFill>
                      <a:srgbClr val="D9D9D6"/>
                    </a:solidFill>
                  </a:tcPr>
                </a:tc>
                <a:tc>
                  <a:txBody>
                    <a:bodyPr/>
                    <a:lstStyle>
                      <a:lvl1pPr marL="0" algn="l" defTabSz="457200" rtl="0" eaLnBrk="1" latinLnBrk="0" hangingPunct="1">
                        <a:defRPr sz="1800" kern="1200">
                          <a:solidFill>
                            <a:schemeClr val="dk1"/>
                          </a:solidFill>
                          <a:latin typeface="Segoe UI"/>
                        </a:defRPr>
                      </a:lvl1pPr>
                      <a:lvl2pPr marL="457200" algn="l" defTabSz="457200" rtl="0" eaLnBrk="1" latinLnBrk="0" hangingPunct="1">
                        <a:defRPr sz="1800" kern="1200">
                          <a:solidFill>
                            <a:schemeClr val="dk1"/>
                          </a:solidFill>
                          <a:latin typeface="Segoe UI"/>
                        </a:defRPr>
                      </a:lvl2pPr>
                      <a:lvl3pPr marL="914400" algn="l" defTabSz="457200" rtl="0" eaLnBrk="1" latinLnBrk="0" hangingPunct="1">
                        <a:defRPr sz="1800" kern="1200">
                          <a:solidFill>
                            <a:schemeClr val="dk1"/>
                          </a:solidFill>
                          <a:latin typeface="Segoe UI"/>
                        </a:defRPr>
                      </a:lvl3pPr>
                      <a:lvl4pPr marL="1371600" algn="l" defTabSz="457200" rtl="0" eaLnBrk="1" latinLnBrk="0" hangingPunct="1">
                        <a:defRPr sz="1800" kern="1200">
                          <a:solidFill>
                            <a:schemeClr val="dk1"/>
                          </a:solidFill>
                          <a:latin typeface="Segoe UI"/>
                        </a:defRPr>
                      </a:lvl4pPr>
                      <a:lvl5pPr marL="1828800" algn="l" defTabSz="457200" rtl="0" eaLnBrk="1" latinLnBrk="0" hangingPunct="1">
                        <a:defRPr sz="1800" kern="1200">
                          <a:solidFill>
                            <a:schemeClr val="dk1"/>
                          </a:solidFill>
                          <a:latin typeface="Segoe UI"/>
                        </a:defRPr>
                      </a:lvl5pPr>
                      <a:lvl6pPr marL="2286000" algn="l" defTabSz="457200" rtl="0" eaLnBrk="1" latinLnBrk="0" hangingPunct="1">
                        <a:defRPr sz="1800" kern="1200">
                          <a:solidFill>
                            <a:schemeClr val="dk1"/>
                          </a:solidFill>
                          <a:latin typeface="Segoe UI"/>
                        </a:defRPr>
                      </a:lvl6pPr>
                      <a:lvl7pPr marL="2743200" algn="l" defTabSz="457200" rtl="0" eaLnBrk="1" latinLnBrk="0" hangingPunct="1">
                        <a:defRPr sz="1800" kern="1200">
                          <a:solidFill>
                            <a:schemeClr val="dk1"/>
                          </a:solidFill>
                          <a:latin typeface="Segoe UI"/>
                        </a:defRPr>
                      </a:lvl7pPr>
                      <a:lvl8pPr marL="3200400" algn="l" defTabSz="457200" rtl="0" eaLnBrk="1" latinLnBrk="0" hangingPunct="1">
                        <a:defRPr sz="1800" kern="1200">
                          <a:solidFill>
                            <a:schemeClr val="dk1"/>
                          </a:solidFill>
                          <a:latin typeface="Segoe UI"/>
                        </a:defRPr>
                      </a:lvl8pPr>
                      <a:lvl9pPr marL="3657600" algn="l" defTabSz="457200" rtl="0" eaLnBrk="1" latinLnBrk="0" hangingPunct="1">
                        <a:defRPr sz="1800" kern="1200">
                          <a:solidFill>
                            <a:schemeClr val="dk1"/>
                          </a:solidFill>
                          <a:latin typeface="Segoe UI"/>
                        </a:defRPr>
                      </a:lvl9pPr>
                    </a:lstStyle>
                    <a:p>
                      <a:pPr algn="r" fontAlgn="b"/>
                      <a:r>
                        <a:rPr lang="en-US" sz="1100" b="0" i="0" u="none" strike="noStrike" dirty="0">
                          <a:solidFill>
                            <a:srgbClr val="000000"/>
                          </a:solidFill>
                          <a:effectLst/>
                          <a:latin typeface="+mn-lt"/>
                        </a:rPr>
                        <a:t>$2,000</a:t>
                      </a:r>
                    </a:p>
                  </a:txBody>
                  <a:tcPr marL="12063" marR="12063" marT="12063" marB="0" anchor="ctr">
                    <a:solidFill>
                      <a:srgbClr val="D9D9D6"/>
                    </a:solidFill>
                  </a:tcPr>
                </a:tc>
                <a:tc>
                  <a:txBody>
                    <a:bodyPr/>
                    <a:lstStyle>
                      <a:lvl1pPr marL="0" algn="l" defTabSz="457200" rtl="0" eaLnBrk="1" latinLnBrk="0" hangingPunct="1">
                        <a:defRPr sz="1800" kern="1200">
                          <a:solidFill>
                            <a:schemeClr val="dk1"/>
                          </a:solidFill>
                          <a:latin typeface="Segoe UI"/>
                        </a:defRPr>
                      </a:lvl1pPr>
                      <a:lvl2pPr marL="457200" algn="l" defTabSz="457200" rtl="0" eaLnBrk="1" latinLnBrk="0" hangingPunct="1">
                        <a:defRPr sz="1800" kern="1200">
                          <a:solidFill>
                            <a:schemeClr val="dk1"/>
                          </a:solidFill>
                          <a:latin typeface="Segoe UI"/>
                        </a:defRPr>
                      </a:lvl2pPr>
                      <a:lvl3pPr marL="914400" algn="l" defTabSz="457200" rtl="0" eaLnBrk="1" latinLnBrk="0" hangingPunct="1">
                        <a:defRPr sz="1800" kern="1200">
                          <a:solidFill>
                            <a:schemeClr val="dk1"/>
                          </a:solidFill>
                          <a:latin typeface="Segoe UI"/>
                        </a:defRPr>
                      </a:lvl3pPr>
                      <a:lvl4pPr marL="1371600" algn="l" defTabSz="457200" rtl="0" eaLnBrk="1" latinLnBrk="0" hangingPunct="1">
                        <a:defRPr sz="1800" kern="1200">
                          <a:solidFill>
                            <a:schemeClr val="dk1"/>
                          </a:solidFill>
                          <a:latin typeface="Segoe UI"/>
                        </a:defRPr>
                      </a:lvl4pPr>
                      <a:lvl5pPr marL="1828800" algn="l" defTabSz="457200" rtl="0" eaLnBrk="1" latinLnBrk="0" hangingPunct="1">
                        <a:defRPr sz="1800" kern="1200">
                          <a:solidFill>
                            <a:schemeClr val="dk1"/>
                          </a:solidFill>
                          <a:latin typeface="Segoe UI"/>
                        </a:defRPr>
                      </a:lvl5pPr>
                      <a:lvl6pPr marL="2286000" algn="l" defTabSz="457200" rtl="0" eaLnBrk="1" latinLnBrk="0" hangingPunct="1">
                        <a:defRPr sz="1800" kern="1200">
                          <a:solidFill>
                            <a:schemeClr val="dk1"/>
                          </a:solidFill>
                          <a:latin typeface="Segoe UI"/>
                        </a:defRPr>
                      </a:lvl6pPr>
                      <a:lvl7pPr marL="2743200" algn="l" defTabSz="457200" rtl="0" eaLnBrk="1" latinLnBrk="0" hangingPunct="1">
                        <a:defRPr sz="1800" kern="1200">
                          <a:solidFill>
                            <a:schemeClr val="dk1"/>
                          </a:solidFill>
                          <a:latin typeface="Segoe UI"/>
                        </a:defRPr>
                      </a:lvl7pPr>
                      <a:lvl8pPr marL="3200400" algn="l" defTabSz="457200" rtl="0" eaLnBrk="1" latinLnBrk="0" hangingPunct="1">
                        <a:defRPr sz="1800" kern="1200">
                          <a:solidFill>
                            <a:schemeClr val="dk1"/>
                          </a:solidFill>
                          <a:latin typeface="Segoe UI"/>
                        </a:defRPr>
                      </a:lvl8pPr>
                      <a:lvl9pPr marL="3657600" algn="l" defTabSz="457200" rtl="0" eaLnBrk="1" latinLnBrk="0" hangingPunct="1">
                        <a:defRPr sz="1800" kern="1200">
                          <a:solidFill>
                            <a:schemeClr val="dk1"/>
                          </a:solidFill>
                          <a:latin typeface="Segoe UI"/>
                        </a:defRPr>
                      </a:lvl9pPr>
                    </a:lstStyle>
                    <a:p>
                      <a:pPr algn="r" fontAlgn="b"/>
                      <a:r>
                        <a:rPr lang="en-US" sz="1100" b="0" i="0" u="none" strike="noStrike" dirty="0">
                          <a:solidFill>
                            <a:srgbClr val="000000"/>
                          </a:solidFill>
                          <a:effectLst/>
                          <a:latin typeface="+mn-lt"/>
                        </a:rPr>
                        <a:t>$3,600</a:t>
                      </a:r>
                    </a:p>
                  </a:txBody>
                  <a:tcPr marL="12063" marR="12063" marT="12063" marB="0" anchor="ctr">
                    <a:solidFill>
                      <a:srgbClr val="D9D9D6"/>
                    </a:solidFill>
                  </a:tcPr>
                </a:tc>
                <a:tc>
                  <a:txBody>
                    <a:bodyPr/>
                    <a:lstStyle>
                      <a:lvl1pPr marL="0" algn="l" defTabSz="457200" rtl="0" eaLnBrk="1" latinLnBrk="0" hangingPunct="1">
                        <a:defRPr sz="1800" kern="1200">
                          <a:solidFill>
                            <a:schemeClr val="dk1"/>
                          </a:solidFill>
                          <a:latin typeface="Segoe UI"/>
                        </a:defRPr>
                      </a:lvl1pPr>
                      <a:lvl2pPr marL="457200" algn="l" defTabSz="457200" rtl="0" eaLnBrk="1" latinLnBrk="0" hangingPunct="1">
                        <a:defRPr sz="1800" kern="1200">
                          <a:solidFill>
                            <a:schemeClr val="dk1"/>
                          </a:solidFill>
                          <a:latin typeface="Segoe UI"/>
                        </a:defRPr>
                      </a:lvl2pPr>
                      <a:lvl3pPr marL="914400" algn="l" defTabSz="457200" rtl="0" eaLnBrk="1" latinLnBrk="0" hangingPunct="1">
                        <a:defRPr sz="1800" kern="1200">
                          <a:solidFill>
                            <a:schemeClr val="dk1"/>
                          </a:solidFill>
                          <a:latin typeface="Segoe UI"/>
                        </a:defRPr>
                      </a:lvl3pPr>
                      <a:lvl4pPr marL="1371600" algn="l" defTabSz="457200" rtl="0" eaLnBrk="1" latinLnBrk="0" hangingPunct="1">
                        <a:defRPr sz="1800" kern="1200">
                          <a:solidFill>
                            <a:schemeClr val="dk1"/>
                          </a:solidFill>
                          <a:latin typeface="Segoe UI"/>
                        </a:defRPr>
                      </a:lvl4pPr>
                      <a:lvl5pPr marL="1828800" algn="l" defTabSz="457200" rtl="0" eaLnBrk="1" latinLnBrk="0" hangingPunct="1">
                        <a:defRPr sz="1800" kern="1200">
                          <a:solidFill>
                            <a:schemeClr val="dk1"/>
                          </a:solidFill>
                          <a:latin typeface="Segoe UI"/>
                        </a:defRPr>
                      </a:lvl5pPr>
                      <a:lvl6pPr marL="2286000" algn="l" defTabSz="457200" rtl="0" eaLnBrk="1" latinLnBrk="0" hangingPunct="1">
                        <a:defRPr sz="1800" kern="1200">
                          <a:solidFill>
                            <a:schemeClr val="dk1"/>
                          </a:solidFill>
                          <a:latin typeface="Segoe UI"/>
                        </a:defRPr>
                      </a:lvl6pPr>
                      <a:lvl7pPr marL="2743200" algn="l" defTabSz="457200" rtl="0" eaLnBrk="1" latinLnBrk="0" hangingPunct="1">
                        <a:defRPr sz="1800" kern="1200">
                          <a:solidFill>
                            <a:schemeClr val="dk1"/>
                          </a:solidFill>
                          <a:latin typeface="Segoe UI"/>
                        </a:defRPr>
                      </a:lvl7pPr>
                      <a:lvl8pPr marL="3200400" algn="l" defTabSz="457200" rtl="0" eaLnBrk="1" latinLnBrk="0" hangingPunct="1">
                        <a:defRPr sz="1800" kern="1200">
                          <a:solidFill>
                            <a:schemeClr val="dk1"/>
                          </a:solidFill>
                          <a:latin typeface="Segoe UI"/>
                        </a:defRPr>
                      </a:lvl8pPr>
                      <a:lvl9pPr marL="3657600" algn="l" defTabSz="457200" rtl="0" eaLnBrk="1" latinLnBrk="0" hangingPunct="1">
                        <a:defRPr sz="1800" kern="1200">
                          <a:solidFill>
                            <a:schemeClr val="dk1"/>
                          </a:solidFill>
                          <a:latin typeface="Segoe UI"/>
                        </a:defRPr>
                      </a:lvl9pPr>
                    </a:lstStyle>
                    <a:p>
                      <a:pPr algn="r" fontAlgn="ctr"/>
                      <a:r>
                        <a:rPr lang="en-US" sz="1100" b="0" i="0" u="none" strike="noStrike" dirty="0">
                          <a:solidFill>
                            <a:srgbClr val="000000"/>
                          </a:solidFill>
                          <a:effectLst/>
                          <a:latin typeface="+mn-lt"/>
                        </a:rPr>
                        <a:t>Removed</a:t>
                      </a:r>
                    </a:p>
                  </a:txBody>
                  <a:tcPr marL="11657" marR="11657" marT="11657" marB="0" anchor="ctr">
                    <a:solidFill>
                      <a:srgbClr val="D9D9D6"/>
                    </a:solidFill>
                  </a:tcPr>
                </a:tc>
                <a:tc>
                  <a:txBody>
                    <a:bodyPr/>
                    <a:lstStyle>
                      <a:lvl1pPr marL="0" algn="l" defTabSz="457200" rtl="0" eaLnBrk="1" latinLnBrk="0" hangingPunct="1">
                        <a:defRPr sz="1800" kern="1200">
                          <a:solidFill>
                            <a:schemeClr val="dk1"/>
                          </a:solidFill>
                          <a:latin typeface="Segoe UI"/>
                        </a:defRPr>
                      </a:lvl1pPr>
                      <a:lvl2pPr marL="457200" algn="l" defTabSz="457200" rtl="0" eaLnBrk="1" latinLnBrk="0" hangingPunct="1">
                        <a:defRPr sz="1800" kern="1200">
                          <a:solidFill>
                            <a:schemeClr val="dk1"/>
                          </a:solidFill>
                          <a:latin typeface="Segoe UI"/>
                        </a:defRPr>
                      </a:lvl2pPr>
                      <a:lvl3pPr marL="914400" algn="l" defTabSz="457200" rtl="0" eaLnBrk="1" latinLnBrk="0" hangingPunct="1">
                        <a:defRPr sz="1800" kern="1200">
                          <a:solidFill>
                            <a:schemeClr val="dk1"/>
                          </a:solidFill>
                          <a:latin typeface="Segoe UI"/>
                        </a:defRPr>
                      </a:lvl3pPr>
                      <a:lvl4pPr marL="1371600" algn="l" defTabSz="457200" rtl="0" eaLnBrk="1" latinLnBrk="0" hangingPunct="1">
                        <a:defRPr sz="1800" kern="1200">
                          <a:solidFill>
                            <a:schemeClr val="dk1"/>
                          </a:solidFill>
                          <a:latin typeface="Segoe UI"/>
                        </a:defRPr>
                      </a:lvl4pPr>
                      <a:lvl5pPr marL="1828800" algn="l" defTabSz="457200" rtl="0" eaLnBrk="1" latinLnBrk="0" hangingPunct="1">
                        <a:defRPr sz="1800" kern="1200">
                          <a:solidFill>
                            <a:schemeClr val="dk1"/>
                          </a:solidFill>
                          <a:latin typeface="Segoe UI"/>
                        </a:defRPr>
                      </a:lvl5pPr>
                      <a:lvl6pPr marL="2286000" algn="l" defTabSz="457200" rtl="0" eaLnBrk="1" latinLnBrk="0" hangingPunct="1">
                        <a:defRPr sz="1800" kern="1200">
                          <a:solidFill>
                            <a:schemeClr val="dk1"/>
                          </a:solidFill>
                          <a:latin typeface="Segoe UI"/>
                        </a:defRPr>
                      </a:lvl6pPr>
                      <a:lvl7pPr marL="2743200" algn="l" defTabSz="457200" rtl="0" eaLnBrk="1" latinLnBrk="0" hangingPunct="1">
                        <a:defRPr sz="1800" kern="1200">
                          <a:solidFill>
                            <a:schemeClr val="dk1"/>
                          </a:solidFill>
                          <a:latin typeface="Segoe UI"/>
                        </a:defRPr>
                      </a:lvl7pPr>
                      <a:lvl8pPr marL="3200400" algn="l" defTabSz="457200" rtl="0" eaLnBrk="1" latinLnBrk="0" hangingPunct="1">
                        <a:defRPr sz="1800" kern="1200">
                          <a:solidFill>
                            <a:schemeClr val="dk1"/>
                          </a:solidFill>
                          <a:latin typeface="Segoe UI"/>
                        </a:defRPr>
                      </a:lvl8pPr>
                      <a:lvl9pPr marL="3657600" algn="l" defTabSz="457200" rtl="0" eaLnBrk="1" latinLnBrk="0" hangingPunct="1">
                        <a:defRPr sz="1800" kern="1200">
                          <a:solidFill>
                            <a:schemeClr val="dk1"/>
                          </a:solidFill>
                          <a:latin typeface="Segoe UI"/>
                        </a:defRPr>
                      </a:lvl9pPr>
                    </a:lstStyle>
                    <a:p>
                      <a:pPr algn="r" fontAlgn="ctr"/>
                      <a:r>
                        <a:rPr lang="en-US" sz="1100" b="0" i="0" u="none" strike="noStrike" dirty="0">
                          <a:solidFill>
                            <a:srgbClr val="000000"/>
                          </a:solidFill>
                          <a:effectLst/>
                          <a:latin typeface="+mn-lt"/>
                        </a:rPr>
                        <a:t>n/a</a:t>
                      </a:r>
                    </a:p>
                  </a:txBody>
                  <a:tcPr marL="11657" marR="11657" marT="11657" marB="0" anchor="ctr">
                    <a:solidFill>
                      <a:srgbClr val="D9D9D6"/>
                    </a:solidFill>
                  </a:tcPr>
                </a:tc>
                <a:tc>
                  <a:txBody>
                    <a:bodyPr/>
                    <a:lstStyle>
                      <a:lvl1pPr marL="0" algn="l" defTabSz="457200" rtl="0" eaLnBrk="1" latinLnBrk="0" hangingPunct="1">
                        <a:defRPr sz="1800" kern="1200">
                          <a:solidFill>
                            <a:schemeClr val="dk1"/>
                          </a:solidFill>
                          <a:latin typeface="Segoe UI"/>
                        </a:defRPr>
                      </a:lvl1pPr>
                      <a:lvl2pPr marL="457200" algn="l" defTabSz="457200" rtl="0" eaLnBrk="1" latinLnBrk="0" hangingPunct="1">
                        <a:defRPr sz="1800" kern="1200">
                          <a:solidFill>
                            <a:schemeClr val="dk1"/>
                          </a:solidFill>
                          <a:latin typeface="Segoe UI"/>
                        </a:defRPr>
                      </a:lvl2pPr>
                      <a:lvl3pPr marL="914400" algn="l" defTabSz="457200" rtl="0" eaLnBrk="1" latinLnBrk="0" hangingPunct="1">
                        <a:defRPr sz="1800" kern="1200">
                          <a:solidFill>
                            <a:schemeClr val="dk1"/>
                          </a:solidFill>
                          <a:latin typeface="Segoe UI"/>
                        </a:defRPr>
                      </a:lvl3pPr>
                      <a:lvl4pPr marL="1371600" algn="l" defTabSz="457200" rtl="0" eaLnBrk="1" latinLnBrk="0" hangingPunct="1">
                        <a:defRPr sz="1800" kern="1200">
                          <a:solidFill>
                            <a:schemeClr val="dk1"/>
                          </a:solidFill>
                          <a:latin typeface="Segoe UI"/>
                        </a:defRPr>
                      </a:lvl4pPr>
                      <a:lvl5pPr marL="1828800" algn="l" defTabSz="457200" rtl="0" eaLnBrk="1" latinLnBrk="0" hangingPunct="1">
                        <a:defRPr sz="1800" kern="1200">
                          <a:solidFill>
                            <a:schemeClr val="dk1"/>
                          </a:solidFill>
                          <a:latin typeface="Segoe UI"/>
                        </a:defRPr>
                      </a:lvl5pPr>
                      <a:lvl6pPr marL="2286000" algn="l" defTabSz="457200" rtl="0" eaLnBrk="1" latinLnBrk="0" hangingPunct="1">
                        <a:defRPr sz="1800" kern="1200">
                          <a:solidFill>
                            <a:schemeClr val="dk1"/>
                          </a:solidFill>
                          <a:latin typeface="Segoe UI"/>
                        </a:defRPr>
                      </a:lvl6pPr>
                      <a:lvl7pPr marL="2743200" algn="l" defTabSz="457200" rtl="0" eaLnBrk="1" latinLnBrk="0" hangingPunct="1">
                        <a:defRPr sz="1800" kern="1200">
                          <a:solidFill>
                            <a:schemeClr val="dk1"/>
                          </a:solidFill>
                          <a:latin typeface="Segoe UI"/>
                        </a:defRPr>
                      </a:lvl7pPr>
                      <a:lvl8pPr marL="3200400" algn="l" defTabSz="457200" rtl="0" eaLnBrk="1" latinLnBrk="0" hangingPunct="1">
                        <a:defRPr sz="1800" kern="1200">
                          <a:solidFill>
                            <a:schemeClr val="dk1"/>
                          </a:solidFill>
                          <a:latin typeface="Segoe UI"/>
                        </a:defRPr>
                      </a:lvl8pPr>
                      <a:lvl9pPr marL="3657600" algn="l" defTabSz="457200" rtl="0" eaLnBrk="1" latinLnBrk="0" hangingPunct="1">
                        <a:defRPr sz="1800" kern="1200">
                          <a:solidFill>
                            <a:schemeClr val="dk1"/>
                          </a:solidFill>
                          <a:latin typeface="Segoe UI"/>
                        </a:defRPr>
                      </a:lvl9pPr>
                    </a:lstStyle>
                    <a:p>
                      <a:pPr algn="r" fontAlgn="ctr"/>
                      <a:r>
                        <a:rPr lang="en-US" sz="1100" b="0" i="0" u="none" strike="noStrike" dirty="0">
                          <a:solidFill>
                            <a:srgbClr val="000000"/>
                          </a:solidFill>
                          <a:effectLst/>
                          <a:latin typeface="+mn-lt"/>
                        </a:rPr>
                        <a:t>n/a</a:t>
                      </a:r>
                    </a:p>
                  </a:txBody>
                  <a:tcPr marL="11657" marR="11657" marT="11657" marB="0" anchor="ctr">
                    <a:solidFill>
                      <a:srgbClr val="D9D9D6"/>
                    </a:solidFill>
                  </a:tcPr>
                </a:tc>
                <a:extLst>
                  <a:ext uri="{0D108BD9-81ED-4DB2-BD59-A6C34878D82A}">
                    <a16:rowId xmlns:a16="http://schemas.microsoft.com/office/drawing/2014/main" val="2705726579"/>
                  </a:ext>
                </a:extLst>
              </a:tr>
              <a:tr h="370840">
                <a:tc>
                  <a:txBody>
                    <a:bodyPr/>
                    <a:lstStyle/>
                    <a:p>
                      <a:pPr algn="l" fontAlgn="ctr"/>
                      <a:r>
                        <a:rPr lang="en-US" sz="1100" b="0" i="0" u="none" strike="noStrike" dirty="0">
                          <a:solidFill>
                            <a:srgbClr val="000000"/>
                          </a:solidFill>
                          <a:effectLst/>
                          <a:latin typeface="+mn-lt"/>
                        </a:rPr>
                        <a:t>Request for continued examination (RCE) </a:t>
                      </a:r>
                      <a:r>
                        <a:rPr lang="en-US" sz="1100" b="0" i="0" u="none" strike="noStrike" dirty="0">
                          <a:solidFill>
                            <a:schemeClr val="tx1"/>
                          </a:solidFill>
                          <a:effectLst/>
                          <a:latin typeface="+mn-lt"/>
                        </a:rPr>
                        <a:t>– second </a:t>
                      </a:r>
                      <a:r>
                        <a:rPr lang="en-US" sz="1100" b="1" i="0" u="none" strike="noStrike" dirty="0">
                          <a:solidFill>
                            <a:srgbClr val="FF0000"/>
                          </a:solidFill>
                          <a:effectLst/>
                          <a:latin typeface="+mn-lt"/>
                        </a:rPr>
                        <a:t>and subsequent request</a:t>
                      </a:r>
                    </a:p>
                  </a:txBody>
                  <a:tcPr marL="7620" marR="7620" marT="7620" marB="0" anchor="ctr">
                    <a:solidFill>
                      <a:srgbClr val="D9D9D6"/>
                    </a:solidFill>
                  </a:tcPr>
                </a:tc>
                <a:tc>
                  <a:txBody>
                    <a:bodyPr/>
                    <a:lstStyle/>
                    <a:p>
                      <a:pPr algn="r" fontAlgn="b"/>
                      <a:r>
                        <a:rPr lang="en-US" sz="1100" b="0" i="0" u="none" strike="noStrike" dirty="0">
                          <a:solidFill>
                            <a:srgbClr val="000000"/>
                          </a:solidFill>
                          <a:effectLst/>
                          <a:latin typeface="+mn-lt"/>
                        </a:rPr>
                        <a:t>$2,000</a:t>
                      </a:r>
                    </a:p>
                  </a:txBody>
                  <a:tcPr marL="12063" marR="12063" marT="12063" marB="0" anchor="ctr">
                    <a:solidFill>
                      <a:srgbClr val="D9D9D6"/>
                    </a:solidFill>
                  </a:tcPr>
                </a:tc>
                <a:tc>
                  <a:txBody>
                    <a:bodyPr/>
                    <a:lstStyle/>
                    <a:p>
                      <a:pPr algn="r" fontAlgn="b"/>
                      <a:r>
                        <a:rPr lang="en-US" sz="1100" b="0" i="0" u="none" strike="noStrike" dirty="0">
                          <a:solidFill>
                            <a:srgbClr val="000000"/>
                          </a:solidFill>
                          <a:effectLst/>
                          <a:latin typeface="+mn-lt"/>
                        </a:rPr>
                        <a:t>$2,500</a:t>
                      </a:r>
                    </a:p>
                  </a:txBody>
                  <a:tcPr marL="12063" marR="12063" marT="12063" marB="0" anchor="ctr">
                    <a:solidFill>
                      <a:srgbClr val="D9D9D6"/>
                    </a:solidFill>
                  </a:tcPr>
                </a:tc>
                <a:tc>
                  <a:txBody>
                    <a:bodyPr/>
                    <a:lstStyle/>
                    <a:p>
                      <a:pPr algn="r" fontAlgn="ctr"/>
                      <a:r>
                        <a:rPr lang="en-US" sz="1100" b="0" i="0" u="none" strike="noStrike" dirty="0">
                          <a:solidFill>
                            <a:srgbClr val="000000"/>
                          </a:solidFill>
                          <a:effectLst/>
                          <a:latin typeface="+mn-lt"/>
                        </a:rPr>
                        <a:t>$2,860</a:t>
                      </a:r>
                    </a:p>
                  </a:txBody>
                  <a:tcPr marL="11657" marR="11657" marT="11657" marB="0" anchor="ctr">
                    <a:solidFill>
                      <a:srgbClr val="D9D9D6"/>
                    </a:solidFill>
                  </a:tcPr>
                </a:tc>
                <a:tc>
                  <a:txBody>
                    <a:bodyPr/>
                    <a:lstStyle/>
                    <a:p>
                      <a:pPr algn="r" fontAlgn="ctr"/>
                      <a:r>
                        <a:rPr lang="en-US" sz="1100" b="0" i="0" u="none" strike="noStrike" dirty="0">
                          <a:solidFill>
                            <a:srgbClr val="000000"/>
                          </a:solidFill>
                          <a:effectLst/>
                          <a:latin typeface="+mn-lt"/>
                        </a:rPr>
                        <a:t>14%</a:t>
                      </a:r>
                    </a:p>
                  </a:txBody>
                  <a:tcPr marL="11657" marR="11657" marT="11657" marB="0" anchor="ctr">
                    <a:solidFill>
                      <a:srgbClr val="D9D9D6"/>
                    </a:solidFill>
                  </a:tcPr>
                </a:tc>
                <a:tc>
                  <a:txBody>
                    <a:bodyPr/>
                    <a:lstStyle/>
                    <a:p>
                      <a:pPr algn="r" fontAlgn="ctr"/>
                      <a:r>
                        <a:rPr lang="en-US" sz="1100" b="0" i="0" u="none" strike="noStrike" dirty="0">
                          <a:solidFill>
                            <a:srgbClr val="000000"/>
                          </a:solidFill>
                          <a:effectLst/>
                          <a:latin typeface="+mn-lt"/>
                        </a:rPr>
                        <a:t>43%</a:t>
                      </a:r>
                    </a:p>
                  </a:txBody>
                  <a:tcPr marL="11657" marR="11657" marT="11657" marB="0" anchor="ctr">
                    <a:solidFill>
                      <a:srgbClr val="D9D9D6"/>
                    </a:solidFill>
                  </a:tcPr>
                </a:tc>
                <a:extLst>
                  <a:ext uri="{0D108BD9-81ED-4DB2-BD59-A6C34878D82A}">
                    <a16:rowId xmlns:a16="http://schemas.microsoft.com/office/drawing/2014/main" val="3273122885"/>
                  </a:ext>
                </a:extLst>
              </a:tr>
              <a:tr h="370840">
                <a:tc>
                  <a:txBody>
                    <a:bodyPr/>
                    <a:lstStyle/>
                    <a:p>
                      <a:pPr algn="l" fontAlgn="ctr"/>
                      <a:r>
                        <a:rPr lang="en-US" sz="1100" b="0" i="0" u="none" strike="noStrike" dirty="0">
                          <a:solidFill>
                            <a:srgbClr val="000000"/>
                          </a:solidFill>
                          <a:effectLst/>
                          <a:latin typeface="+mn-lt"/>
                        </a:rPr>
                        <a:t>Across-the-board adjustment</a:t>
                      </a:r>
                    </a:p>
                  </a:txBody>
                  <a:tcPr marL="7620" marR="7620" marT="7620" marB="0" anchor="ctr">
                    <a:solidFill>
                      <a:srgbClr val="D9D9D6"/>
                    </a:solidFill>
                  </a:tcPr>
                </a:tc>
                <a:tc>
                  <a:txBody>
                    <a:bodyPr/>
                    <a:lstStyle/>
                    <a:p>
                      <a:pPr algn="r" fontAlgn="b"/>
                      <a:r>
                        <a:rPr lang="en-US" sz="1100" b="0" i="0" u="none" strike="noStrike" dirty="0">
                          <a:solidFill>
                            <a:srgbClr val="000000"/>
                          </a:solidFill>
                          <a:effectLst/>
                          <a:latin typeface="+mn-lt"/>
                        </a:rPr>
                        <a:t>Varies </a:t>
                      </a:r>
                    </a:p>
                  </a:txBody>
                  <a:tcPr marL="12063" marR="12063" marT="12063" marB="0" anchor="ctr">
                    <a:solidFill>
                      <a:srgbClr val="D9D9D6"/>
                    </a:solidFill>
                  </a:tcPr>
                </a:tc>
                <a:tc>
                  <a:txBody>
                    <a:bodyPr/>
                    <a:lstStyle/>
                    <a:p>
                      <a:pPr algn="r" fontAlgn="b"/>
                      <a:r>
                        <a:rPr lang="en-US" sz="1100" b="0" i="0" u="none" strike="noStrike" dirty="0">
                          <a:solidFill>
                            <a:srgbClr val="000000"/>
                          </a:solidFill>
                          <a:effectLst/>
                          <a:latin typeface="+mn-lt"/>
                        </a:rPr>
                        <a:t>Varies</a:t>
                      </a:r>
                    </a:p>
                  </a:txBody>
                  <a:tcPr marL="12063" marR="12063" marT="12063" marB="0" anchor="ctr">
                    <a:solidFill>
                      <a:srgbClr val="D9D9D6"/>
                    </a:solidFill>
                  </a:tcPr>
                </a:tc>
                <a:tc>
                  <a:txBody>
                    <a:bodyPr/>
                    <a:lstStyle/>
                    <a:p>
                      <a:pPr algn="r" fontAlgn="ctr"/>
                      <a:r>
                        <a:rPr lang="en-US" sz="1100" b="0" i="0" u="none" strike="noStrike" dirty="0">
                          <a:solidFill>
                            <a:srgbClr val="000000"/>
                          </a:solidFill>
                          <a:effectLst/>
                          <a:latin typeface="+mn-lt"/>
                        </a:rPr>
                        <a:t>Varies</a:t>
                      </a:r>
                    </a:p>
                  </a:txBody>
                  <a:tcPr marL="11657" marR="11657" marT="11657" marB="0" anchor="ctr">
                    <a:solidFill>
                      <a:srgbClr val="D9D9D6"/>
                    </a:solidFill>
                  </a:tcPr>
                </a:tc>
                <a:tc>
                  <a:txBody>
                    <a:bodyPr/>
                    <a:lstStyle/>
                    <a:p>
                      <a:pPr algn="r" fontAlgn="ctr"/>
                      <a:r>
                        <a:rPr lang="en-US" sz="1100" b="0" i="0" u="none" strike="noStrike" dirty="0">
                          <a:solidFill>
                            <a:srgbClr val="000000"/>
                          </a:solidFill>
                          <a:effectLst/>
                          <a:latin typeface="+mn-lt"/>
                        </a:rPr>
                        <a:t>+2.5%</a:t>
                      </a:r>
                    </a:p>
                  </a:txBody>
                  <a:tcPr marL="11657" marR="11657" marT="11657" marB="0" anchor="ctr">
                    <a:solidFill>
                      <a:srgbClr val="D9D9D6"/>
                    </a:solidFill>
                  </a:tcPr>
                </a:tc>
                <a:tc>
                  <a:txBody>
                    <a:bodyPr/>
                    <a:lstStyle/>
                    <a:p>
                      <a:pPr algn="r" fontAlgn="ctr"/>
                      <a:r>
                        <a:rPr lang="en-US" sz="1100" b="0" i="0" u="none" strike="noStrike" dirty="0">
                          <a:solidFill>
                            <a:srgbClr val="000000"/>
                          </a:solidFill>
                          <a:effectLst/>
                          <a:latin typeface="+mn-lt"/>
                        </a:rPr>
                        <a:t>+7.5%</a:t>
                      </a:r>
                    </a:p>
                  </a:txBody>
                  <a:tcPr marL="11657" marR="11657" marT="11657" marB="0" anchor="ctr">
                    <a:solidFill>
                      <a:srgbClr val="D9D9D6"/>
                    </a:solidFill>
                  </a:tcPr>
                </a:tc>
                <a:extLst>
                  <a:ext uri="{0D108BD9-81ED-4DB2-BD59-A6C34878D82A}">
                    <a16:rowId xmlns:a16="http://schemas.microsoft.com/office/drawing/2014/main" val="1845131690"/>
                  </a:ext>
                </a:extLst>
              </a:tr>
            </a:tbl>
          </a:graphicData>
        </a:graphic>
      </p:graphicFrame>
      <p:sp>
        <p:nvSpPr>
          <p:cNvPr id="4" name="Slide Number Placeholder 3">
            <a:extLst>
              <a:ext uri="{FF2B5EF4-FFF2-40B4-BE49-F238E27FC236}">
                <a16:creationId xmlns:a16="http://schemas.microsoft.com/office/drawing/2014/main" id="{B9FEB2BC-E81C-452B-98B0-FB15701AD273}"/>
              </a:ext>
            </a:extLst>
          </p:cNvPr>
          <p:cNvSpPr>
            <a:spLocks noGrp="1"/>
          </p:cNvSpPr>
          <p:nvPr>
            <p:ph type="sldNum" sz="quarter" idx="10"/>
          </p:nvPr>
        </p:nvSpPr>
        <p:spPr/>
        <p:txBody>
          <a:bodyPr/>
          <a:lstStyle/>
          <a:p>
            <a:fld id="{1D648693-0942-45E9-83AE-76FC568F9452}" type="slidenum">
              <a:rPr lang="en-US" smtClean="0"/>
              <a:pPr/>
              <a:t>11</a:t>
            </a:fld>
            <a:endParaRPr lang="en-US" dirty="0"/>
          </a:p>
        </p:txBody>
      </p:sp>
    </p:spTree>
    <p:extLst>
      <p:ext uri="{BB962C8B-B14F-4D97-AF65-F5344CB8AC3E}">
        <p14:creationId xmlns:p14="http://schemas.microsoft.com/office/powerpoint/2010/main" val="25728512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8E3DE26-99C1-4A5A-A9A8-2D422B5D5E03}"/>
              </a:ext>
            </a:extLst>
          </p:cNvPr>
          <p:cNvSpPr>
            <a:spLocks noGrp="1"/>
          </p:cNvSpPr>
          <p:nvPr>
            <p:ph type="title"/>
          </p:nvPr>
        </p:nvSpPr>
        <p:spPr/>
        <p:txBody>
          <a:bodyPr/>
          <a:lstStyle/>
          <a:p>
            <a:r>
              <a:rPr lang="en-US" dirty="0"/>
              <a:t>Targeted patent proposals</a:t>
            </a:r>
          </a:p>
        </p:txBody>
      </p:sp>
      <p:sp>
        <p:nvSpPr>
          <p:cNvPr id="4" name="Slide Number Placeholder 3">
            <a:extLst>
              <a:ext uri="{FF2B5EF4-FFF2-40B4-BE49-F238E27FC236}">
                <a16:creationId xmlns:a16="http://schemas.microsoft.com/office/drawing/2014/main" id="{4564C941-1BD6-4DB9-8403-03FC3EE9CB20}"/>
              </a:ext>
            </a:extLst>
          </p:cNvPr>
          <p:cNvSpPr>
            <a:spLocks noGrp="1"/>
          </p:cNvSpPr>
          <p:nvPr>
            <p:ph type="sldNum" sz="quarter" idx="4294967295"/>
          </p:nvPr>
        </p:nvSpPr>
        <p:spPr>
          <a:xfrm>
            <a:off x="0" y="5297488"/>
            <a:ext cx="2057400" cy="303212"/>
          </a:xfrm>
        </p:spPr>
        <p:txBody>
          <a:bodyPr/>
          <a:lstStyle/>
          <a:p>
            <a:fld id="{1D648693-0942-45E9-83AE-76FC568F9452}" type="slidenum">
              <a:rPr lang="en-US" smtClean="0"/>
              <a:pPr/>
              <a:t>12</a:t>
            </a:fld>
            <a:endParaRPr lang="en-US" dirty="0"/>
          </a:p>
        </p:txBody>
      </p:sp>
    </p:spTree>
    <p:extLst>
      <p:ext uri="{BB962C8B-B14F-4D97-AF65-F5344CB8AC3E}">
        <p14:creationId xmlns:p14="http://schemas.microsoft.com/office/powerpoint/2010/main" val="25468827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6234B77-A091-9D17-43CE-03058480C918}"/>
              </a:ext>
            </a:extLst>
          </p:cNvPr>
          <p:cNvSpPr>
            <a:spLocks noGrp="1"/>
          </p:cNvSpPr>
          <p:nvPr>
            <p:ph type="title"/>
          </p:nvPr>
        </p:nvSpPr>
        <p:spPr/>
        <p:txBody>
          <a:bodyPr>
            <a:normAutofit/>
          </a:bodyPr>
          <a:lstStyle/>
          <a:p>
            <a:r>
              <a:rPr lang="en-US" sz="3600" dirty="0"/>
              <a:t>Continuing applications</a:t>
            </a:r>
            <a:endParaRPr lang="en-US" sz="3600" dirty="0">
              <a:cs typeface="Segoe UI"/>
            </a:endParaRPr>
          </a:p>
        </p:txBody>
      </p:sp>
      <p:sp>
        <p:nvSpPr>
          <p:cNvPr id="10" name="Content Placeholder 9">
            <a:extLst>
              <a:ext uri="{FF2B5EF4-FFF2-40B4-BE49-F238E27FC236}">
                <a16:creationId xmlns:a16="http://schemas.microsoft.com/office/drawing/2014/main" id="{C611615F-F23C-4273-9146-B20527C5DFCB}"/>
              </a:ext>
            </a:extLst>
          </p:cNvPr>
          <p:cNvSpPr>
            <a:spLocks noGrp="1"/>
          </p:cNvSpPr>
          <p:nvPr>
            <p:ph idx="1"/>
          </p:nvPr>
        </p:nvSpPr>
        <p:spPr/>
        <p:txBody>
          <a:bodyPr vert="horz" lIns="91440" tIns="45720" rIns="91440" bIns="45720" rtlCol="0" anchor="t">
            <a:normAutofit fontScale="47500" lnSpcReduction="20000"/>
          </a:bodyPr>
          <a:lstStyle/>
          <a:p>
            <a:r>
              <a:rPr lang="en-US" dirty="0">
                <a:latin typeface="Segoe UI"/>
                <a:cs typeface="Segoe UI"/>
              </a:rPr>
              <a:t>The USPTO is setting a new tiered fee for filing continuing applications more than six or nine years after the earliest benefit date, or presenting delayed benefit claims that would achieve the same effect. </a:t>
            </a:r>
          </a:p>
          <a:p>
            <a:pPr lvl="1"/>
            <a:r>
              <a:rPr lang="en-US" dirty="0">
                <a:latin typeface="Segoe UI Light"/>
                <a:cs typeface="Segoe UI Light"/>
              </a:rPr>
              <a:t>These fees would affect about 19.7% of continuing applications.</a:t>
            </a:r>
          </a:p>
          <a:p>
            <a:pPr lvl="2"/>
            <a:r>
              <a:rPr lang="en-US" dirty="0">
                <a:latin typeface="Segoe UI Light"/>
                <a:cs typeface="Segoe UI Light"/>
              </a:rPr>
              <a:t>About 11.4% of continuing applications fall into the first tier at six years.</a:t>
            </a:r>
          </a:p>
          <a:p>
            <a:pPr lvl="2"/>
            <a:r>
              <a:rPr lang="en-US" dirty="0">
                <a:latin typeface="Segoe UI Light"/>
                <a:cs typeface="Segoe UI Light"/>
              </a:rPr>
              <a:t>About 8.3% of continuing applications fall into the second tier at nine years.</a:t>
            </a:r>
          </a:p>
          <a:p>
            <a:r>
              <a:rPr lang="en-US" dirty="0">
                <a:latin typeface="Segoe UI"/>
                <a:cs typeface="Segoe UI"/>
              </a:rPr>
              <a:t>The fees would partially offset foregone maintenance fee revenue resulting from later-filed continuing applications.</a:t>
            </a:r>
          </a:p>
          <a:p>
            <a:pPr lvl="1"/>
            <a:r>
              <a:rPr lang="en-US" sz="2700" dirty="0">
                <a:latin typeface="Segoe UI Light"/>
                <a:cs typeface="Segoe UI Light"/>
              </a:rPr>
              <a:t>Because maintenance fees are based on the issue date, while the patent term is based on the earliest benefit date, these affected applications have less term remaining at issue (if granted).</a:t>
            </a:r>
          </a:p>
          <a:p>
            <a:pPr lvl="1"/>
            <a:r>
              <a:rPr lang="en-US" sz="2700" dirty="0">
                <a:latin typeface="Segoe UI Light"/>
                <a:cs typeface="Segoe UI Light"/>
              </a:rPr>
              <a:t>This reduces potential future maintenance fees that eventually recover the examination costs incurred for these applications.</a:t>
            </a:r>
          </a:p>
          <a:p>
            <a:pPr lvl="1"/>
            <a:r>
              <a:rPr lang="en-US" dirty="0">
                <a:latin typeface="Segoe UI Light"/>
                <a:cs typeface="Segoe UI Light"/>
              </a:rPr>
              <a:t>The fee would recover some of the front-end costs of continuing-type applications with extended benefit claim practice from the filers of such applications. </a:t>
            </a:r>
            <a:endParaRPr lang="en-US" dirty="0"/>
          </a:p>
          <a:p>
            <a:pPr marL="457200" lvl="1" indent="0">
              <a:buNone/>
            </a:pPr>
            <a:endParaRPr lang="en-US" sz="2300" dirty="0">
              <a:latin typeface="Segoe UI"/>
              <a:cs typeface="Segoe UI"/>
            </a:endParaRPr>
          </a:p>
          <a:p>
            <a:pPr marL="457200" lvl="1" indent="0">
              <a:buNone/>
            </a:pPr>
            <a:r>
              <a:rPr lang="en-US" sz="2300" dirty="0">
                <a:latin typeface="Segoe UI"/>
                <a:cs typeface="Segoe UI"/>
              </a:rPr>
              <a:t>(see table on next page)</a:t>
            </a:r>
            <a:endParaRPr lang="en-US" dirty="0"/>
          </a:p>
          <a:p>
            <a:endParaRPr lang="en-US" dirty="0"/>
          </a:p>
        </p:txBody>
      </p:sp>
      <p:sp>
        <p:nvSpPr>
          <p:cNvPr id="5" name="Slide Number Placeholder 4">
            <a:extLst>
              <a:ext uri="{FF2B5EF4-FFF2-40B4-BE49-F238E27FC236}">
                <a16:creationId xmlns:a16="http://schemas.microsoft.com/office/drawing/2014/main" id="{605CBC90-F75F-4FA8-A7CC-3719EE7BF6AD}"/>
              </a:ext>
            </a:extLst>
          </p:cNvPr>
          <p:cNvSpPr>
            <a:spLocks noGrp="1"/>
          </p:cNvSpPr>
          <p:nvPr>
            <p:ph type="sldNum" sz="quarter" idx="10"/>
          </p:nvPr>
        </p:nvSpPr>
        <p:spPr/>
        <p:txBody>
          <a:bodyPr/>
          <a:lstStyle/>
          <a:p>
            <a:fld id="{1D648693-0942-45E9-83AE-76FC568F9452}" type="slidenum">
              <a:rPr lang="en-US" smtClean="0"/>
              <a:pPr/>
              <a:t>13</a:t>
            </a:fld>
            <a:endParaRPr lang="en-US" dirty="0"/>
          </a:p>
        </p:txBody>
      </p:sp>
    </p:spTree>
    <p:extLst>
      <p:ext uri="{BB962C8B-B14F-4D97-AF65-F5344CB8AC3E}">
        <p14:creationId xmlns:p14="http://schemas.microsoft.com/office/powerpoint/2010/main" val="8483047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6234B77-A091-9D17-43CE-03058480C918}"/>
              </a:ext>
            </a:extLst>
          </p:cNvPr>
          <p:cNvSpPr>
            <a:spLocks noGrp="1"/>
          </p:cNvSpPr>
          <p:nvPr>
            <p:ph type="title"/>
          </p:nvPr>
        </p:nvSpPr>
        <p:spPr/>
        <p:txBody>
          <a:bodyPr>
            <a:normAutofit/>
          </a:bodyPr>
          <a:lstStyle/>
          <a:p>
            <a:r>
              <a:rPr lang="en-US" sz="3600" dirty="0"/>
              <a:t>Continuing applications </a:t>
            </a:r>
            <a:r>
              <a:rPr lang="en-US" sz="2200" b="0" dirty="0"/>
              <a:t>(cont.)</a:t>
            </a:r>
            <a:endParaRPr lang="en-US" sz="2200" b="0" dirty="0">
              <a:cs typeface="Segoe UI"/>
            </a:endParaRPr>
          </a:p>
        </p:txBody>
      </p:sp>
      <p:sp>
        <p:nvSpPr>
          <p:cNvPr id="10" name="Content Placeholder 9">
            <a:extLst>
              <a:ext uri="{FF2B5EF4-FFF2-40B4-BE49-F238E27FC236}">
                <a16:creationId xmlns:a16="http://schemas.microsoft.com/office/drawing/2014/main" id="{C611615F-F23C-4273-9146-B20527C5DFCB}"/>
              </a:ext>
            </a:extLst>
          </p:cNvPr>
          <p:cNvSpPr>
            <a:spLocks noGrp="1"/>
          </p:cNvSpPr>
          <p:nvPr>
            <p:ph idx="1"/>
          </p:nvPr>
        </p:nvSpPr>
        <p:spPr>
          <a:xfrm>
            <a:off x="457200" y="1447585"/>
            <a:ext cx="8229600" cy="1787450"/>
          </a:xfrm>
        </p:spPr>
        <p:txBody>
          <a:bodyPr vert="horz" lIns="91440" tIns="45720" rIns="91440" bIns="45720" rtlCol="0" anchor="t">
            <a:normAutofit fontScale="55000" lnSpcReduction="20000"/>
          </a:bodyPr>
          <a:lstStyle/>
          <a:p>
            <a:r>
              <a:rPr lang="en-US" dirty="0">
                <a:latin typeface="Segoe UI"/>
                <a:cs typeface="Segoe UI"/>
              </a:rPr>
              <a:t>In response to public comment suggesting that instituting a fee at five years was too soon, the USPTO increased the timing thresholds from five and eight years to six and nine years in final rule compared to the NRPM (see slide 10). </a:t>
            </a:r>
          </a:p>
          <a:p>
            <a:r>
              <a:rPr lang="en-US" dirty="0">
                <a:latin typeface="Segoe UI"/>
                <a:cs typeface="Segoe UI"/>
              </a:rPr>
              <a:t>The USPTO increased the continuing application fees from the proposed $2,200 and $3,500 fees in the NPRM to $2,700 and $4,000 in the final rule, accounting for some of the revenue lost by moving to the later thresholds.</a:t>
            </a:r>
          </a:p>
          <a:p>
            <a:endParaRPr lang="en-US" dirty="0"/>
          </a:p>
        </p:txBody>
      </p:sp>
      <p:graphicFrame>
        <p:nvGraphicFramePr>
          <p:cNvPr id="7" name="Table 6" descr="A table showing unit costs, current fees, proposed fees, and changes in fees for continuing application fees">
            <a:extLst>
              <a:ext uri="{FF2B5EF4-FFF2-40B4-BE49-F238E27FC236}">
                <a16:creationId xmlns:a16="http://schemas.microsoft.com/office/drawing/2014/main" id="{0173F9C7-BB25-DDF9-88AA-6873E8772AAA}"/>
              </a:ext>
            </a:extLst>
          </p:cNvPr>
          <p:cNvGraphicFramePr>
            <a:graphicFrameLocks noGrp="1"/>
          </p:cNvGraphicFramePr>
          <p:nvPr>
            <p:extLst>
              <p:ext uri="{D42A27DB-BD31-4B8C-83A1-F6EECF244321}">
                <p14:modId xmlns:p14="http://schemas.microsoft.com/office/powerpoint/2010/main" val="3670673738"/>
              </p:ext>
            </p:extLst>
          </p:nvPr>
        </p:nvGraphicFramePr>
        <p:xfrm>
          <a:off x="457200" y="3235035"/>
          <a:ext cx="8229600" cy="1417320"/>
        </p:xfrm>
        <a:graphic>
          <a:graphicData uri="http://schemas.openxmlformats.org/drawingml/2006/table">
            <a:tbl>
              <a:tblPr firstRow="1" firstCol="1" bandRow="1">
                <a:tableStyleId>{073A0DAA-6AF3-43AB-8588-CEC1D06C72B9}</a:tableStyleId>
              </a:tblPr>
              <a:tblGrid>
                <a:gridCol w="880925">
                  <a:extLst>
                    <a:ext uri="{9D8B030D-6E8A-4147-A177-3AD203B41FA5}">
                      <a16:colId xmlns:a16="http://schemas.microsoft.com/office/drawing/2014/main" val="20000"/>
                    </a:ext>
                  </a:extLst>
                </a:gridCol>
                <a:gridCol w="2887301">
                  <a:extLst>
                    <a:ext uri="{9D8B030D-6E8A-4147-A177-3AD203B41FA5}">
                      <a16:colId xmlns:a16="http://schemas.microsoft.com/office/drawing/2014/main" val="20001"/>
                    </a:ext>
                  </a:extLst>
                </a:gridCol>
                <a:gridCol w="1071786">
                  <a:extLst>
                    <a:ext uri="{9D8B030D-6E8A-4147-A177-3AD203B41FA5}">
                      <a16:colId xmlns:a16="http://schemas.microsoft.com/office/drawing/2014/main" val="20002"/>
                    </a:ext>
                  </a:extLst>
                </a:gridCol>
                <a:gridCol w="847397">
                  <a:extLst>
                    <a:ext uri="{9D8B030D-6E8A-4147-A177-3AD203B41FA5}">
                      <a16:colId xmlns:a16="http://schemas.microsoft.com/office/drawing/2014/main" val="20003"/>
                    </a:ext>
                  </a:extLst>
                </a:gridCol>
                <a:gridCol w="847397">
                  <a:extLst>
                    <a:ext uri="{9D8B030D-6E8A-4147-A177-3AD203B41FA5}">
                      <a16:colId xmlns:a16="http://schemas.microsoft.com/office/drawing/2014/main" val="20004"/>
                    </a:ext>
                  </a:extLst>
                </a:gridCol>
                <a:gridCol w="847397">
                  <a:extLst>
                    <a:ext uri="{9D8B030D-6E8A-4147-A177-3AD203B41FA5}">
                      <a16:colId xmlns:a16="http://schemas.microsoft.com/office/drawing/2014/main" val="20005"/>
                    </a:ext>
                  </a:extLst>
                </a:gridCol>
                <a:gridCol w="847397">
                  <a:extLst>
                    <a:ext uri="{9D8B030D-6E8A-4147-A177-3AD203B41FA5}">
                      <a16:colId xmlns:a16="http://schemas.microsoft.com/office/drawing/2014/main" val="20006"/>
                    </a:ext>
                  </a:extLst>
                </a:gridCol>
              </a:tblGrid>
              <a:tr h="365760">
                <a:tc>
                  <a:txBody>
                    <a:bodyPr/>
                    <a:lstStyle/>
                    <a:p>
                      <a:pPr marL="0" marR="0" algn="ctr"/>
                      <a:r>
                        <a:rPr lang="en-US" sz="1100" dirty="0">
                          <a:effectLst/>
                          <a:latin typeface="Segoe UI"/>
                        </a:rPr>
                        <a:t>Fee code</a:t>
                      </a:r>
                      <a:endParaRPr lang="en-US" sz="1100" dirty="0">
                        <a:effectLst/>
                        <a:latin typeface="Segoe UI"/>
                        <a:ea typeface="Times New Roman"/>
                        <a:cs typeface="Times New Roman"/>
                      </a:endParaRPr>
                    </a:p>
                  </a:txBody>
                  <a:tcPr marL="68580" marR="68580" marT="0" marB="0" anchor="ctr">
                    <a:solidFill>
                      <a:srgbClr val="003865"/>
                    </a:solidFill>
                  </a:tcPr>
                </a:tc>
                <a:tc>
                  <a:txBody>
                    <a:bodyPr/>
                    <a:lstStyle/>
                    <a:p>
                      <a:pPr marL="0" marR="0" algn="ctr"/>
                      <a:r>
                        <a:rPr lang="en-US" sz="1100" dirty="0">
                          <a:effectLst/>
                          <a:latin typeface="Segoe UI"/>
                        </a:rPr>
                        <a:t>Description</a:t>
                      </a:r>
                      <a:endParaRPr lang="en-US" sz="1100" baseline="30000" dirty="0">
                        <a:effectLst/>
                        <a:latin typeface="Segoe UI"/>
                        <a:ea typeface="Times New Roman"/>
                        <a:cs typeface="Times New Roman"/>
                      </a:endParaRPr>
                    </a:p>
                  </a:txBody>
                  <a:tcPr marL="68580" marR="68580" marT="0" marB="0" anchor="ctr">
                    <a:solidFill>
                      <a:srgbClr val="003865"/>
                    </a:solidFill>
                  </a:tcPr>
                </a:tc>
                <a:tc>
                  <a:txBody>
                    <a:bodyPr/>
                    <a:lstStyle/>
                    <a:p>
                      <a:pPr marL="0" marR="0" algn="ctr">
                        <a:spcBef>
                          <a:spcPts val="0"/>
                        </a:spcBef>
                        <a:spcAft>
                          <a:spcPts val="0"/>
                        </a:spcAft>
                      </a:pPr>
                      <a:r>
                        <a:rPr lang="en-US" sz="1100" dirty="0">
                          <a:effectLst/>
                          <a:latin typeface="Segoe UI"/>
                        </a:rPr>
                        <a:t>Historical cost</a:t>
                      </a:r>
                    </a:p>
                    <a:p>
                      <a:pPr marL="0" marR="0" algn="ctr">
                        <a:spcBef>
                          <a:spcPts val="0"/>
                        </a:spcBef>
                        <a:spcAft>
                          <a:spcPts val="0"/>
                        </a:spcAft>
                      </a:pPr>
                      <a:r>
                        <a:rPr lang="en-US" sz="1100" dirty="0">
                          <a:effectLst/>
                          <a:latin typeface="Segoe UI"/>
                        </a:rPr>
                        <a:t>(FY 2022)</a:t>
                      </a:r>
                      <a:endParaRPr lang="en-US" sz="1100" dirty="0">
                        <a:effectLst/>
                        <a:latin typeface="Segoe UI"/>
                        <a:ea typeface="Times New Roman"/>
                        <a:cs typeface="Times New Roman"/>
                      </a:endParaRPr>
                    </a:p>
                  </a:txBody>
                  <a:tcPr marL="68580" marR="68580" marT="0" marB="0" anchor="ctr">
                    <a:solidFill>
                      <a:srgbClr val="003865"/>
                    </a:solidFill>
                  </a:tcPr>
                </a:tc>
                <a:tc>
                  <a:txBody>
                    <a:bodyPr/>
                    <a:lstStyle/>
                    <a:p>
                      <a:pPr marL="0" marR="0" algn="ctr">
                        <a:spcBef>
                          <a:spcPts val="0"/>
                        </a:spcBef>
                        <a:spcAft>
                          <a:spcPts val="0"/>
                        </a:spcAft>
                      </a:pPr>
                      <a:r>
                        <a:rPr lang="en-US" sz="1100" dirty="0">
                          <a:effectLst/>
                          <a:latin typeface="Segoe UI"/>
                        </a:rPr>
                        <a:t>Current fee* </a:t>
                      </a:r>
                      <a:endParaRPr lang="en-US" sz="1100" dirty="0">
                        <a:effectLst/>
                        <a:latin typeface="Segoe UI"/>
                        <a:ea typeface="Times New Roman"/>
                        <a:cs typeface="Times New Roman"/>
                      </a:endParaRPr>
                    </a:p>
                  </a:txBody>
                  <a:tcPr marL="68580" marR="68580" marT="0" marB="0" anchor="ctr">
                    <a:solidFill>
                      <a:srgbClr val="003865"/>
                    </a:solidFill>
                  </a:tcPr>
                </a:tc>
                <a:tc>
                  <a:txBody>
                    <a:bodyPr/>
                    <a:lstStyle/>
                    <a:p>
                      <a:pPr marL="0" marR="0" algn="ctr">
                        <a:spcBef>
                          <a:spcPts val="0"/>
                        </a:spcBef>
                        <a:spcAft>
                          <a:spcPts val="0"/>
                        </a:spcAft>
                      </a:pPr>
                      <a:r>
                        <a:rPr lang="en-US" sz="1100" dirty="0">
                          <a:effectLst/>
                          <a:latin typeface="Segoe UI"/>
                        </a:rPr>
                        <a:t>Final rule fee*</a:t>
                      </a:r>
                      <a:endParaRPr lang="en-US" sz="1100" dirty="0">
                        <a:effectLst/>
                        <a:latin typeface="Segoe UI"/>
                        <a:ea typeface="Times New Roman"/>
                        <a:cs typeface="Times New Roman"/>
                      </a:endParaRPr>
                    </a:p>
                  </a:txBody>
                  <a:tcPr marL="68580" marR="68580" marT="0" marB="0" anchor="ctr">
                    <a:solidFill>
                      <a:srgbClr val="003865"/>
                    </a:solidFill>
                  </a:tcPr>
                </a:tc>
                <a:tc>
                  <a:txBody>
                    <a:bodyPr/>
                    <a:lstStyle/>
                    <a:p>
                      <a:pPr marL="0" marR="0" algn="ctr">
                        <a:spcBef>
                          <a:spcPts val="0"/>
                        </a:spcBef>
                        <a:spcAft>
                          <a:spcPts val="0"/>
                        </a:spcAft>
                      </a:pPr>
                      <a:r>
                        <a:rPr lang="en-US" sz="1100" dirty="0">
                          <a:effectLst/>
                          <a:latin typeface="Segoe UI"/>
                          <a:ea typeface="Times New Roman"/>
                          <a:cs typeface="Times New Roman"/>
                        </a:rPr>
                        <a:t>Dollar change</a:t>
                      </a:r>
                    </a:p>
                  </a:txBody>
                  <a:tcPr marL="68580" marR="68580" marT="0" marB="0" anchor="ctr">
                    <a:solidFill>
                      <a:srgbClr val="003865"/>
                    </a:solidFill>
                  </a:tcPr>
                </a:tc>
                <a:tc>
                  <a:txBody>
                    <a:bodyPr/>
                    <a:lstStyle/>
                    <a:p>
                      <a:pPr marL="0" marR="0" algn="ctr">
                        <a:spcBef>
                          <a:spcPts val="0"/>
                        </a:spcBef>
                        <a:spcAft>
                          <a:spcPts val="0"/>
                        </a:spcAft>
                      </a:pPr>
                      <a:r>
                        <a:rPr lang="en-US" sz="1100" dirty="0">
                          <a:effectLst/>
                          <a:latin typeface="Segoe UI"/>
                        </a:rPr>
                        <a:t>Percent change</a:t>
                      </a:r>
                      <a:endParaRPr lang="en-US" sz="1100" dirty="0">
                        <a:effectLst/>
                        <a:latin typeface="Segoe UI"/>
                        <a:ea typeface="Times New Roman"/>
                        <a:cs typeface="Times New Roman"/>
                      </a:endParaRPr>
                    </a:p>
                  </a:txBody>
                  <a:tcPr marL="68580" marR="68580" marT="0" marB="0" anchor="ctr">
                    <a:solidFill>
                      <a:srgbClr val="003865"/>
                    </a:solidFill>
                  </a:tcPr>
                </a:tc>
                <a:extLst>
                  <a:ext uri="{0D108BD9-81ED-4DB2-BD59-A6C34878D82A}">
                    <a16:rowId xmlns:a16="http://schemas.microsoft.com/office/drawing/2014/main" val="10000"/>
                  </a:ext>
                </a:extLst>
              </a:tr>
              <a:tr h="457200">
                <a:tc>
                  <a:txBody>
                    <a:bodyPr/>
                    <a:lstStyle/>
                    <a:p>
                      <a:pPr marL="0" marR="0" algn="ctr">
                        <a:lnSpc>
                          <a:spcPct val="100000"/>
                        </a:lnSpc>
                        <a:spcBef>
                          <a:spcPts val="600"/>
                        </a:spcBef>
                        <a:spcAft>
                          <a:spcPts val="600"/>
                        </a:spcAft>
                      </a:pPr>
                      <a:r>
                        <a:rPr lang="en-US" sz="1100" dirty="0">
                          <a:effectLst/>
                          <a:latin typeface="Segoe UI"/>
                        </a:rPr>
                        <a:t>New fee code</a:t>
                      </a:r>
                    </a:p>
                  </a:txBody>
                  <a:tcPr marL="68580" marR="68580" marT="0" marB="0" anchor="ctr">
                    <a:solidFill>
                      <a:srgbClr val="003865"/>
                    </a:solidFill>
                  </a:tcPr>
                </a:tc>
                <a:tc>
                  <a:txBody>
                    <a:bodyPr/>
                    <a:lstStyle/>
                    <a:p>
                      <a:pPr marL="0" marR="0" lvl="0" algn="l">
                        <a:lnSpc>
                          <a:spcPct val="100000"/>
                        </a:lnSpc>
                        <a:spcBef>
                          <a:spcPts val="600"/>
                        </a:spcBef>
                        <a:spcAft>
                          <a:spcPts val="0"/>
                        </a:spcAft>
                        <a:buNone/>
                      </a:pPr>
                      <a:r>
                        <a:rPr lang="en-US" sz="1100" b="0" i="0" u="none" strike="noStrike" noProof="0" dirty="0">
                          <a:solidFill>
                            <a:schemeClr val="tx1"/>
                          </a:solidFill>
                          <a:effectLst/>
                          <a:latin typeface="Segoe UI"/>
                        </a:rPr>
                        <a:t>Filing an application or presentation of benefit claim more than six years after earliest benefit date</a:t>
                      </a:r>
                      <a:endParaRPr lang="en-US" sz="1100" dirty="0">
                        <a:solidFill>
                          <a:schemeClr val="tx1"/>
                        </a:solidFill>
                        <a:latin typeface="Segoe UI"/>
                      </a:endParaRPr>
                    </a:p>
                  </a:txBody>
                  <a:tcPr marL="68580" marR="68580" marT="0" marB="0" anchor="ctr">
                    <a:solidFill>
                      <a:srgbClr val="D9D9D6"/>
                    </a:solidFill>
                  </a:tcPr>
                </a:tc>
                <a:tc>
                  <a:txBody>
                    <a:bodyPr/>
                    <a:lstStyle/>
                    <a:p>
                      <a:pPr marL="0" marR="0" algn="r">
                        <a:lnSpc>
                          <a:spcPct val="100000"/>
                        </a:lnSpc>
                        <a:spcBef>
                          <a:spcPts val="600"/>
                        </a:spcBef>
                        <a:spcAft>
                          <a:spcPts val="0"/>
                        </a:spcAft>
                      </a:pPr>
                      <a:r>
                        <a:rPr lang="en-US" sz="1100" dirty="0">
                          <a:solidFill>
                            <a:schemeClr val="tx1"/>
                          </a:solidFill>
                          <a:effectLst/>
                          <a:latin typeface="Segoe UI"/>
                        </a:rPr>
                        <a:t>n/a</a:t>
                      </a:r>
                      <a:endParaRPr lang="en-US" sz="1100" b="1" dirty="0">
                        <a:solidFill>
                          <a:schemeClr val="tx1"/>
                        </a:solidFill>
                        <a:effectLst/>
                        <a:latin typeface="Segoe UI"/>
                        <a:ea typeface="Times New Roman"/>
                        <a:cs typeface="Times New Roman"/>
                      </a:endParaRPr>
                    </a:p>
                  </a:txBody>
                  <a:tcPr marL="68580" marR="68580" marT="0" marB="0" anchor="ctr">
                    <a:solidFill>
                      <a:srgbClr val="D9D9D6"/>
                    </a:solidFill>
                  </a:tcPr>
                </a:tc>
                <a:tc>
                  <a:txBody>
                    <a:bodyPr/>
                    <a:lstStyle/>
                    <a:p>
                      <a:pPr marL="0" marR="0" algn="r">
                        <a:lnSpc>
                          <a:spcPct val="100000"/>
                        </a:lnSpc>
                        <a:spcBef>
                          <a:spcPts val="600"/>
                        </a:spcBef>
                        <a:spcAft>
                          <a:spcPts val="0"/>
                        </a:spcAft>
                      </a:pPr>
                      <a:r>
                        <a:rPr lang="en-US" sz="1100" dirty="0">
                          <a:solidFill>
                            <a:schemeClr val="tx1"/>
                          </a:solidFill>
                          <a:effectLst/>
                          <a:latin typeface="Segoe UI"/>
                        </a:rPr>
                        <a:t>n/a</a:t>
                      </a:r>
                      <a:endParaRPr lang="en-US" sz="1100" b="1" dirty="0">
                        <a:solidFill>
                          <a:schemeClr val="tx1"/>
                        </a:solidFill>
                        <a:effectLst/>
                        <a:latin typeface="Segoe UI"/>
                        <a:ea typeface="Times New Roman"/>
                        <a:cs typeface="Times New Roman"/>
                      </a:endParaRPr>
                    </a:p>
                  </a:txBody>
                  <a:tcPr marL="68580" marR="68580" marT="0" marB="0" anchor="ctr">
                    <a:solidFill>
                      <a:srgbClr val="D9D9D6"/>
                    </a:solidFill>
                  </a:tcPr>
                </a:tc>
                <a:tc>
                  <a:txBody>
                    <a:bodyPr/>
                    <a:lstStyle/>
                    <a:p>
                      <a:pPr marL="0" marR="0" algn="r">
                        <a:lnSpc>
                          <a:spcPct val="100000"/>
                        </a:lnSpc>
                        <a:spcBef>
                          <a:spcPts val="600"/>
                        </a:spcBef>
                        <a:spcAft>
                          <a:spcPts val="0"/>
                        </a:spcAft>
                      </a:pPr>
                      <a:r>
                        <a:rPr lang="en-US" sz="1100" dirty="0">
                          <a:solidFill>
                            <a:schemeClr val="tx1"/>
                          </a:solidFill>
                          <a:effectLst/>
                          <a:latin typeface="Segoe UI"/>
                        </a:rPr>
                        <a:t>$2,700</a:t>
                      </a:r>
                      <a:endParaRPr lang="en-US" sz="1100" b="1" dirty="0">
                        <a:solidFill>
                          <a:schemeClr val="tx1"/>
                        </a:solidFill>
                        <a:effectLst/>
                        <a:latin typeface="Segoe UI"/>
                        <a:ea typeface="Times New Roman"/>
                        <a:cs typeface="Times New Roman"/>
                      </a:endParaRPr>
                    </a:p>
                  </a:txBody>
                  <a:tcPr marL="68580" marR="68580" marT="0" marB="0" anchor="ctr">
                    <a:solidFill>
                      <a:srgbClr val="D9D9D6"/>
                    </a:solidFill>
                  </a:tcPr>
                </a:tc>
                <a:tc>
                  <a:txBody>
                    <a:bodyPr/>
                    <a:lstStyle/>
                    <a:p>
                      <a:pPr marL="0" marR="0" algn="r">
                        <a:lnSpc>
                          <a:spcPct val="100000"/>
                        </a:lnSpc>
                        <a:spcBef>
                          <a:spcPts val="600"/>
                        </a:spcBef>
                        <a:spcAft>
                          <a:spcPts val="0"/>
                        </a:spcAft>
                      </a:pPr>
                      <a:r>
                        <a:rPr lang="en-US" sz="1100" dirty="0">
                          <a:solidFill>
                            <a:schemeClr val="tx1"/>
                          </a:solidFill>
                          <a:effectLst/>
                          <a:latin typeface="+mn-lt"/>
                        </a:rPr>
                        <a:t>n/a</a:t>
                      </a:r>
                      <a:endParaRPr lang="en-US" sz="1100" b="1" dirty="0">
                        <a:solidFill>
                          <a:schemeClr val="tx1"/>
                        </a:solidFill>
                        <a:effectLst/>
                        <a:latin typeface="+mn-lt"/>
                        <a:ea typeface="Times New Roman"/>
                        <a:cs typeface="Times New Roman"/>
                      </a:endParaRPr>
                    </a:p>
                  </a:txBody>
                  <a:tcPr marL="68580" marR="68580" marT="0" marB="0" anchor="ctr">
                    <a:solidFill>
                      <a:srgbClr val="D9D9D6"/>
                    </a:solidFill>
                  </a:tcPr>
                </a:tc>
                <a:tc>
                  <a:txBody>
                    <a:bodyPr/>
                    <a:lstStyle/>
                    <a:p>
                      <a:pPr marL="0" marR="0" algn="r">
                        <a:lnSpc>
                          <a:spcPct val="100000"/>
                        </a:lnSpc>
                        <a:spcBef>
                          <a:spcPts val="600"/>
                        </a:spcBef>
                        <a:spcAft>
                          <a:spcPts val="0"/>
                        </a:spcAft>
                      </a:pPr>
                      <a:r>
                        <a:rPr lang="en-US" sz="1100" dirty="0">
                          <a:solidFill>
                            <a:schemeClr val="tx1"/>
                          </a:solidFill>
                          <a:effectLst/>
                          <a:latin typeface="Segoe UI"/>
                        </a:rPr>
                        <a:t>n/a</a:t>
                      </a:r>
                      <a:endParaRPr lang="en-US" sz="1100" b="1" dirty="0">
                        <a:solidFill>
                          <a:schemeClr val="tx1"/>
                        </a:solidFill>
                        <a:effectLst/>
                        <a:latin typeface="Segoe UI"/>
                        <a:ea typeface="Times New Roman"/>
                        <a:cs typeface="Times New Roman"/>
                      </a:endParaRPr>
                    </a:p>
                  </a:txBody>
                  <a:tcPr marL="68580" marR="68580" marT="0" marB="0" anchor="ctr">
                    <a:solidFill>
                      <a:srgbClr val="D9D9D6"/>
                    </a:solidFill>
                  </a:tcPr>
                </a:tc>
                <a:extLst>
                  <a:ext uri="{0D108BD9-81ED-4DB2-BD59-A6C34878D82A}">
                    <a16:rowId xmlns:a16="http://schemas.microsoft.com/office/drawing/2014/main" val="10001"/>
                  </a:ext>
                </a:extLst>
              </a:tr>
              <a:tr h="548640">
                <a:tc>
                  <a:txBody>
                    <a:bodyPr/>
                    <a:lstStyle/>
                    <a:p>
                      <a:pPr marL="0" lvl="0" algn="ctr">
                        <a:lnSpc>
                          <a:spcPct val="100000"/>
                        </a:lnSpc>
                        <a:spcBef>
                          <a:spcPts val="600"/>
                        </a:spcBef>
                        <a:spcAft>
                          <a:spcPts val="600"/>
                        </a:spcAft>
                        <a:buNone/>
                      </a:pPr>
                      <a:r>
                        <a:rPr lang="en-US" sz="1100" dirty="0">
                          <a:effectLst/>
                          <a:latin typeface="Segoe UI"/>
                        </a:rPr>
                        <a:t>New fee code</a:t>
                      </a:r>
                    </a:p>
                  </a:txBody>
                  <a:tcPr marL="68580" marR="68580" marT="0" marB="0" anchor="ctr">
                    <a:solidFill>
                      <a:srgbClr val="003865"/>
                    </a:solidFill>
                  </a:tcPr>
                </a:tc>
                <a:tc>
                  <a:txBody>
                    <a:bodyPr/>
                    <a:lstStyle/>
                    <a:p>
                      <a:pPr marL="0" lvl="0" algn="l">
                        <a:lnSpc>
                          <a:spcPct val="100000"/>
                        </a:lnSpc>
                        <a:spcBef>
                          <a:spcPts val="600"/>
                        </a:spcBef>
                        <a:spcAft>
                          <a:spcPts val="0"/>
                        </a:spcAft>
                        <a:buNone/>
                      </a:pPr>
                      <a:r>
                        <a:rPr lang="en-US" sz="1100" b="0" i="0" u="none" strike="noStrike" noProof="0" dirty="0">
                          <a:solidFill>
                            <a:schemeClr val="tx1"/>
                          </a:solidFill>
                          <a:effectLst/>
                          <a:latin typeface="Segoe UI"/>
                        </a:rPr>
                        <a:t>Filing an application or presentation of benefit claim more than nine years after earliest benefit date</a:t>
                      </a:r>
                      <a:endParaRPr lang="en-US" sz="1100" dirty="0">
                        <a:solidFill>
                          <a:schemeClr val="tx1"/>
                        </a:solidFill>
                        <a:latin typeface="Segoe UI"/>
                      </a:endParaRPr>
                    </a:p>
                  </a:txBody>
                  <a:tcPr marL="68580" marR="68580" marT="0" marB="0" anchor="ctr">
                    <a:solidFill>
                      <a:srgbClr val="D9D9D6"/>
                    </a:solidFill>
                  </a:tcPr>
                </a:tc>
                <a:tc>
                  <a:txBody>
                    <a:bodyPr/>
                    <a:lstStyle/>
                    <a:p>
                      <a:pPr marL="0" lvl="0" algn="r">
                        <a:lnSpc>
                          <a:spcPct val="100000"/>
                        </a:lnSpc>
                        <a:spcBef>
                          <a:spcPts val="600"/>
                        </a:spcBef>
                        <a:spcAft>
                          <a:spcPts val="0"/>
                        </a:spcAft>
                        <a:buNone/>
                      </a:pPr>
                      <a:r>
                        <a:rPr lang="en-US" sz="1100" dirty="0">
                          <a:solidFill>
                            <a:schemeClr val="tx1"/>
                          </a:solidFill>
                          <a:effectLst/>
                          <a:latin typeface="Segoe UI"/>
                        </a:rPr>
                        <a:t>n/a</a:t>
                      </a:r>
                    </a:p>
                  </a:txBody>
                  <a:tcPr marL="68580" marR="68580" marT="0" marB="0" anchor="ctr">
                    <a:solidFill>
                      <a:srgbClr val="D9D9D6"/>
                    </a:solidFill>
                  </a:tcPr>
                </a:tc>
                <a:tc>
                  <a:txBody>
                    <a:bodyPr/>
                    <a:lstStyle/>
                    <a:p>
                      <a:pPr marL="0" lvl="0" algn="r">
                        <a:lnSpc>
                          <a:spcPct val="100000"/>
                        </a:lnSpc>
                        <a:spcBef>
                          <a:spcPts val="600"/>
                        </a:spcBef>
                        <a:spcAft>
                          <a:spcPts val="0"/>
                        </a:spcAft>
                        <a:buNone/>
                      </a:pPr>
                      <a:r>
                        <a:rPr lang="en-US" sz="1100" dirty="0">
                          <a:solidFill>
                            <a:schemeClr val="tx1"/>
                          </a:solidFill>
                          <a:effectLst/>
                          <a:latin typeface="Segoe UI"/>
                        </a:rPr>
                        <a:t>n/a</a:t>
                      </a:r>
                    </a:p>
                  </a:txBody>
                  <a:tcPr marL="68580" marR="68580" marT="0" marB="0" anchor="ctr">
                    <a:solidFill>
                      <a:srgbClr val="D9D9D6"/>
                    </a:solidFill>
                  </a:tcPr>
                </a:tc>
                <a:tc>
                  <a:txBody>
                    <a:bodyPr/>
                    <a:lstStyle/>
                    <a:p>
                      <a:pPr marL="0" lvl="0" algn="r">
                        <a:lnSpc>
                          <a:spcPct val="100000"/>
                        </a:lnSpc>
                        <a:spcBef>
                          <a:spcPts val="600"/>
                        </a:spcBef>
                        <a:spcAft>
                          <a:spcPts val="0"/>
                        </a:spcAft>
                        <a:buNone/>
                      </a:pPr>
                      <a:r>
                        <a:rPr lang="en-US" sz="1100" dirty="0">
                          <a:solidFill>
                            <a:schemeClr val="tx1"/>
                          </a:solidFill>
                          <a:effectLst/>
                          <a:latin typeface="Segoe UI"/>
                        </a:rPr>
                        <a:t>$4,000</a:t>
                      </a:r>
                    </a:p>
                  </a:txBody>
                  <a:tcPr marL="68580" marR="68580" marT="0" marB="0" anchor="ctr">
                    <a:solidFill>
                      <a:srgbClr val="D9D9D6"/>
                    </a:solidFill>
                  </a:tcPr>
                </a:tc>
                <a:tc>
                  <a:txBody>
                    <a:bodyPr/>
                    <a:lstStyle/>
                    <a:p>
                      <a:pPr marL="0" marR="0" algn="r">
                        <a:lnSpc>
                          <a:spcPct val="100000"/>
                        </a:lnSpc>
                        <a:spcBef>
                          <a:spcPts val="600"/>
                        </a:spcBef>
                        <a:spcAft>
                          <a:spcPts val="0"/>
                        </a:spcAft>
                      </a:pPr>
                      <a:r>
                        <a:rPr lang="en-US" sz="1100" dirty="0">
                          <a:solidFill>
                            <a:schemeClr val="tx1"/>
                          </a:solidFill>
                          <a:effectLst/>
                          <a:latin typeface="+mn-lt"/>
                        </a:rPr>
                        <a:t>n/a</a:t>
                      </a:r>
                      <a:endParaRPr lang="en-US" sz="1100" b="1" dirty="0">
                        <a:solidFill>
                          <a:schemeClr val="tx1"/>
                        </a:solidFill>
                        <a:effectLst/>
                        <a:latin typeface="+mn-lt"/>
                        <a:ea typeface="Times New Roman"/>
                        <a:cs typeface="Times New Roman"/>
                      </a:endParaRPr>
                    </a:p>
                  </a:txBody>
                  <a:tcPr marL="68580" marR="68580" marT="0" marB="0" anchor="ctr">
                    <a:solidFill>
                      <a:srgbClr val="D9D9D6"/>
                    </a:solidFill>
                  </a:tcPr>
                </a:tc>
                <a:tc>
                  <a:txBody>
                    <a:bodyPr/>
                    <a:lstStyle/>
                    <a:p>
                      <a:pPr marL="0" lvl="0" algn="r">
                        <a:lnSpc>
                          <a:spcPct val="100000"/>
                        </a:lnSpc>
                        <a:spcBef>
                          <a:spcPts val="600"/>
                        </a:spcBef>
                        <a:spcAft>
                          <a:spcPts val="0"/>
                        </a:spcAft>
                        <a:buNone/>
                      </a:pPr>
                      <a:r>
                        <a:rPr lang="en-US" sz="1100" dirty="0">
                          <a:solidFill>
                            <a:schemeClr val="tx1"/>
                          </a:solidFill>
                          <a:effectLst/>
                          <a:latin typeface="Segoe UI"/>
                        </a:rPr>
                        <a:t>n/a</a:t>
                      </a:r>
                    </a:p>
                  </a:txBody>
                  <a:tcPr marL="68580" marR="68580" marT="0" marB="0" anchor="ctr">
                    <a:solidFill>
                      <a:srgbClr val="D9D9D6"/>
                    </a:solidFill>
                  </a:tcPr>
                </a:tc>
                <a:extLst>
                  <a:ext uri="{0D108BD9-81ED-4DB2-BD59-A6C34878D82A}">
                    <a16:rowId xmlns:a16="http://schemas.microsoft.com/office/drawing/2014/main" val="1418719577"/>
                  </a:ext>
                </a:extLst>
              </a:tr>
            </a:tbl>
          </a:graphicData>
        </a:graphic>
      </p:graphicFrame>
      <p:sp>
        <p:nvSpPr>
          <p:cNvPr id="8" name="TextBox 7">
            <a:extLst>
              <a:ext uri="{FF2B5EF4-FFF2-40B4-BE49-F238E27FC236}">
                <a16:creationId xmlns:a16="http://schemas.microsoft.com/office/drawing/2014/main" id="{87267815-DAF9-4926-A20F-1839467BCC35}"/>
              </a:ext>
            </a:extLst>
          </p:cNvPr>
          <p:cNvSpPr txBox="1"/>
          <p:nvPr/>
        </p:nvSpPr>
        <p:spPr>
          <a:xfrm>
            <a:off x="712386" y="4652355"/>
            <a:ext cx="7974414" cy="246221"/>
          </a:xfrm>
          <a:prstGeom prst="rect">
            <a:avLst/>
          </a:prstGeom>
          <a:noFill/>
        </p:spPr>
        <p:txBody>
          <a:bodyPr wrap="square" rtlCol="0">
            <a:spAutoFit/>
          </a:bodyPr>
          <a:lstStyle/>
          <a:p>
            <a:pPr algn="r"/>
            <a:r>
              <a:rPr lang="en-US" sz="1000" dirty="0"/>
              <a:t>* Undiscounted fee rate</a:t>
            </a:r>
          </a:p>
        </p:txBody>
      </p:sp>
      <p:sp>
        <p:nvSpPr>
          <p:cNvPr id="5" name="Slide Number Placeholder 4">
            <a:extLst>
              <a:ext uri="{FF2B5EF4-FFF2-40B4-BE49-F238E27FC236}">
                <a16:creationId xmlns:a16="http://schemas.microsoft.com/office/drawing/2014/main" id="{605CBC90-F75F-4FA8-A7CC-3719EE7BF6AD}"/>
              </a:ext>
            </a:extLst>
          </p:cNvPr>
          <p:cNvSpPr>
            <a:spLocks noGrp="1"/>
          </p:cNvSpPr>
          <p:nvPr>
            <p:ph type="sldNum" sz="quarter" idx="10"/>
          </p:nvPr>
        </p:nvSpPr>
        <p:spPr/>
        <p:txBody>
          <a:bodyPr/>
          <a:lstStyle/>
          <a:p>
            <a:fld id="{1D648693-0942-45E9-83AE-76FC568F9452}" type="slidenum">
              <a:rPr lang="en-US" smtClean="0"/>
              <a:pPr/>
              <a:t>14</a:t>
            </a:fld>
            <a:endParaRPr lang="en-US" dirty="0"/>
          </a:p>
        </p:txBody>
      </p:sp>
    </p:spTree>
    <p:extLst>
      <p:ext uri="{BB962C8B-B14F-4D97-AF65-F5344CB8AC3E}">
        <p14:creationId xmlns:p14="http://schemas.microsoft.com/office/powerpoint/2010/main" val="41820333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331A973-C1FC-BAA7-23A1-F61862445A3C}"/>
              </a:ext>
            </a:extLst>
          </p:cNvPr>
          <p:cNvSpPr>
            <a:spLocks noGrp="1"/>
          </p:cNvSpPr>
          <p:nvPr>
            <p:ph type="title"/>
          </p:nvPr>
        </p:nvSpPr>
        <p:spPr/>
        <p:txBody>
          <a:bodyPr>
            <a:normAutofit/>
          </a:bodyPr>
          <a:lstStyle/>
          <a:p>
            <a:r>
              <a:rPr lang="en-US" sz="3600" dirty="0"/>
              <a:t>Design applications</a:t>
            </a:r>
          </a:p>
        </p:txBody>
      </p:sp>
      <p:sp>
        <p:nvSpPr>
          <p:cNvPr id="7" name="Content Placeholder 6">
            <a:extLst>
              <a:ext uri="{FF2B5EF4-FFF2-40B4-BE49-F238E27FC236}">
                <a16:creationId xmlns:a16="http://schemas.microsoft.com/office/drawing/2014/main" id="{BED882E5-525C-4F30-B84F-68B3EF4C3064}"/>
              </a:ext>
            </a:extLst>
          </p:cNvPr>
          <p:cNvSpPr>
            <a:spLocks noGrp="1"/>
          </p:cNvSpPr>
          <p:nvPr>
            <p:ph idx="1"/>
          </p:nvPr>
        </p:nvSpPr>
        <p:spPr/>
        <p:txBody>
          <a:bodyPr vert="horz" lIns="91440" tIns="45720" rIns="91440" bIns="45720" rtlCol="0" anchor="t">
            <a:normAutofit/>
          </a:bodyPr>
          <a:lstStyle/>
          <a:p>
            <a:pPr>
              <a:spcBef>
                <a:spcPts val="600"/>
              </a:spcBef>
            </a:pPr>
            <a:r>
              <a:rPr lang="en-US" sz="1600" dirty="0">
                <a:latin typeface="Segoe UI"/>
                <a:cs typeface="Segoe UI"/>
              </a:rPr>
              <a:t>Increasing fees for filing, search, examination, and issuance of design applications.</a:t>
            </a:r>
          </a:p>
          <a:p>
            <a:pPr lvl="1"/>
            <a:r>
              <a:rPr lang="en-US" sz="1400" dirty="0">
                <a:latin typeface="Segoe UI Light"/>
                <a:cs typeface="Segoe UI Light"/>
              </a:rPr>
              <a:t>Current fee rates do not recover the cost of examination of design patents, for discounted or undiscounted entities.</a:t>
            </a:r>
          </a:p>
          <a:p>
            <a:pPr lvl="2"/>
            <a:r>
              <a:rPr lang="en-US" sz="1200" dirty="0">
                <a:latin typeface="Segoe UI Light"/>
                <a:cs typeface="Segoe UI Light"/>
              </a:rPr>
              <a:t>Rapid growth in applications among micro entities (mostly foreign) has compounded this shortfall.</a:t>
            </a:r>
          </a:p>
          <a:p>
            <a:pPr lvl="3"/>
            <a:r>
              <a:rPr lang="en-US" sz="1000" dirty="0">
                <a:latin typeface="Segoe UI Light"/>
                <a:cs typeface="Segoe UI Light"/>
              </a:rPr>
              <a:t>In FY 2023, about 26% of design filings paid micro entity fee rates, up from just 10% in FY 2014.</a:t>
            </a:r>
          </a:p>
          <a:p>
            <a:pPr lvl="1"/>
            <a:r>
              <a:rPr lang="en-US" sz="1400" dirty="0">
                <a:latin typeface="Segoe UI Light"/>
                <a:cs typeface="Segoe UI Light"/>
              </a:rPr>
              <a:t>Design patentees do not pay maintenance fees; any shortfall must be subsidized by utility collections.</a:t>
            </a:r>
          </a:p>
          <a:p>
            <a:pPr lvl="2"/>
            <a:r>
              <a:rPr lang="en-US" sz="1200" dirty="0">
                <a:latin typeface="Segoe UI Light"/>
                <a:cs typeface="Segoe UI Light"/>
              </a:rPr>
              <a:t>With the current number of small and micro entity applicants, about 55% of design costs are subsidized by utility collections.</a:t>
            </a:r>
            <a:endParaRPr lang="en-US" sz="1200" strike="sngStrike" dirty="0">
              <a:latin typeface="Segoe UI Light"/>
              <a:cs typeface="Segoe UI Light"/>
            </a:endParaRPr>
          </a:p>
          <a:p>
            <a:pPr>
              <a:spcBef>
                <a:spcPts val="600"/>
              </a:spcBef>
            </a:pPr>
            <a:r>
              <a:rPr lang="en-US" sz="1600" dirty="0">
                <a:latin typeface="Segoe UI"/>
                <a:cs typeface="Segoe UI"/>
              </a:rPr>
              <a:t>Design fee increases will recover a higher percentage, but not all, of the costs from design applicants and reduce subsidization from other fee sources. </a:t>
            </a:r>
            <a:endParaRPr lang="en-US" sz="1600" dirty="0"/>
          </a:p>
          <a:p>
            <a:pPr marL="0" indent="0">
              <a:spcBef>
                <a:spcPts val="600"/>
              </a:spcBef>
              <a:buNone/>
            </a:pPr>
            <a:endParaRPr lang="en-US" sz="1600" strike="sngStrike" dirty="0"/>
          </a:p>
          <a:p>
            <a:pPr marL="0" indent="0">
              <a:spcBef>
                <a:spcPts val="600"/>
              </a:spcBef>
              <a:buNone/>
            </a:pPr>
            <a:r>
              <a:rPr lang="en-US" sz="1200" dirty="0">
                <a:latin typeface="Segoe UI"/>
                <a:cs typeface="Segoe UI"/>
              </a:rPr>
              <a:t>	(see table on next page)</a:t>
            </a:r>
          </a:p>
          <a:p>
            <a:pPr marL="0" indent="0">
              <a:spcBef>
                <a:spcPts val="600"/>
              </a:spcBef>
              <a:buNone/>
            </a:pPr>
            <a:endParaRPr lang="en-US" sz="1600" strike="sngStrike" dirty="0"/>
          </a:p>
        </p:txBody>
      </p:sp>
      <p:sp>
        <p:nvSpPr>
          <p:cNvPr id="5" name="Slide Number Placeholder 4">
            <a:extLst>
              <a:ext uri="{FF2B5EF4-FFF2-40B4-BE49-F238E27FC236}">
                <a16:creationId xmlns:a16="http://schemas.microsoft.com/office/drawing/2014/main" id="{F1FA6176-7FAE-4EC4-ACC1-87B7ED71C467}"/>
              </a:ext>
            </a:extLst>
          </p:cNvPr>
          <p:cNvSpPr>
            <a:spLocks noGrp="1"/>
          </p:cNvSpPr>
          <p:nvPr>
            <p:ph type="sldNum" sz="quarter" idx="10"/>
          </p:nvPr>
        </p:nvSpPr>
        <p:spPr/>
        <p:txBody>
          <a:bodyPr/>
          <a:lstStyle/>
          <a:p>
            <a:fld id="{1D648693-0942-45E9-83AE-76FC568F9452}" type="slidenum">
              <a:rPr lang="en-US" smtClean="0"/>
              <a:pPr/>
              <a:t>15</a:t>
            </a:fld>
            <a:endParaRPr lang="en-US" dirty="0"/>
          </a:p>
        </p:txBody>
      </p:sp>
    </p:spTree>
    <p:extLst>
      <p:ext uri="{BB962C8B-B14F-4D97-AF65-F5344CB8AC3E}">
        <p14:creationId xmlns:p14="http://schemas.microsoft.com/office/powerpoint/2010/main" val="35363824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4327011-B2E4-4763-A2A2-3DBB8FF7AD9C}"/>
              </a:ext>
            </a:extLst>
          </p:cNvPr>
          <p:cNvSpPr>
            <a:spLocks noGrp="1"/>
          </p:cNvSpPr>
          <p:nvPr>
            <p:ph type="title"/>
          </p:nvPr>
        </p:nvSpPr>
        <p:spPr/>
        <p:txBody>
          <a:bodyPr/>
          <a:lstStyle/>
          <a:p>
            <a:r>
              <a:rPr lang="en-US" sz="3600" dirty="0"/>
              <a:t>Design applications</a:t>
            </a:r>
            <a:r>
              <a:rPr lang="en-US" sz="2200" dirty="0"/>
              <a:t> </a:t>
            </a:r>
            <a:r>
              <a:rPr lang="en-US" sz="2200" b="0" dirty="0"/>
              <a:t>(cont.)</a:t>
            </a:r>
            <a:endParaRPr lang="en-US" sz="2200" dirty="0"/>
          </a:p>
        </p:txBody>
      </p:sp>
      <p:graphicFrame>
        <p:nvGraphicFramePr>
          <p:cNvPr id="7" name="Content Placeholder 6">
            <a:extLst>
              <a:ext uri="{FF2B5EF4-FFF2-40B4-BE49-F238E27FC236}">
                <a16:creationId xmlns:a16="http://schemas.microsoft.com/office/drawing/2014/main" id="{8C66B464-DD1F-4A35-8436-2984F0D6D059}"/>
              </a:ext>
            </a:extLst>
          </p:cNvPr>
          <p:cNvGraphicFramePr>
            <a:graphicFrameLocks noGrp="1"/>
          </p:cNvGraphicFramePr>
          <p:nvPr>
            <p:ph idx="1"/>
            <p:extLst>
              <p:ext uri="{D42A27DB-BD31-4B8C-83A1-F6EECF244321}">
                <p14:modId xmlns:p14="http://schemas.microsoft.com/office/powerpoint/2010/main" val="3151720712"/>
              </p:ext>
            </p:extLst>
          </p:nvPr>
        </p:nvGraphicFramePr>
        <p:xfrm>
          <a:off x="457200" y="1523048"/>
          <a:ext cx="8238744" cy="3357880"/>
        </p:xfrm>
        <a:graphic>
          <a:graphicData uri="http://schemas.openxmlformats.org/drawingml/2006/table">
            <a:tbl>
              <a:tblPr firstRow="1" bandRow="1">
                <a:tableStyleId>{5C22544A-7EE6-4342-B048-85BDC9FD1C3A}</a:tableStyleId>
              </a:tblPr>
              <a:tblGrid>
                <a:gridCol w="877824">
                  <a:extLst>
                    <a:ext uri="{9D8B030D-6E8A-4147-A177-3AD203B41FA5}">
                      <a16:colId xmlns:a16="http://schemas.microsoft.com/office/drawing/2014/main" val="61437456"/>
                    </a:ext>
                  </a:extLst>
                </a:gridCol>
                <a:gridCol w="2889504">
                  <a:extLst>
                    <a:ext uri="{9D8B030D-6E8A-4147-A177-3AD203B41FA5}">
                      <a16:colId xmlns:a16="http://schemas.microsoft.com/office/drawing/2014/main" val="3395745816"/>
                    </a:ext>
                  </a:extLst>
                </a:gridCol>
                <a:gridCol w="1069848">
                  <a:extLst>
                    <a:ext uri="{9D8B030D-6E8A-4147-A177-3AD203B41FA5}">
                      <a16:colId xmlns:a16="http://schemas.microsoft.com/office/drawing/2014/main" val="1063622744"/>
                    </a:ext>
                  </a:extLst>
                </a:gridCol>
                <a:gridCol w="850392">
                  <a:extLst>
                    <a:ext uri="{9D8B030D-6E8A-4147-A177-3AD203B41FA5}">
                      <a16:colId xmlns:a16="http://schemas.microsoft.com/office/drawing/2014/main" val="2190688285"/>
                    </a:ext>
                  </a:extLst>
                </a:gridCol>
                <a:gridCol w="850392">
                  <a:extLst>
                    <a:ext uri="{9D8B030D-6E8A-4147-A177-3AD203B41FA5}">
                      <a16:colId xmlns:a16="http://schemas.microsoft.com/office/drawing/2014/main" val="795270830"/>
                    </a:ext>
                  </a:extLst>
                </a:gridCol>
                <a:gridCol w="850392">
                  <a:extLst>
                    <a:ext uri="{9D8B030D-6E8A-4147-A177-3AD203B41FA5}">
                      <a16:colId xmlns:a16="http://schemas.microsoft.com/office/drawing/2014/main" val="2005462687"/>
                    </a:ext>
                  </a:extLst>
                </a:gridCol>
                <a:gridCol w="850392">
                  <a:extLst>
                    <a:ext uri="{9D8B030D-6E8A-4147-A177-3AD203B41FA5}">
                      <a16:colId xmlns:a16="http://schemas.microsoft.com/office/drawing/2014/main" val="1825629930"/>
                    </a:ext>
                  </a:extLst>
                </a:gridCol>
              </a:tblGrid>
              <a:tr h="370840">
                <a:tc>
                  <a:txBody>
                    <a:bodyPr/>
                    <a:lstStyle/>
                    <a:p>
                      <a:pPr marL="0" marR="0" algn="ctr"/>
                      <a:r>
                        <a:rPr lang="en-US" sz="1100" dirty="0">
                          <a:effectLst/>
                          <a:latin typeface="Segoe UI"/>
                        </a:rPr>
                        <a:t>Fee code</a:t>
                      </a:r>
                      <a:endParaRPr lang="en-US" sz="1100" dirty="0">
                        <a:effectLst/>
                        <a:latin typeface="Segoe UI"/>
                        <a:ea typeface="Times New Roman"/>
                        <a:cs typeface="Times New Roman"/>
                      </a:endParaRPr>
                    </a:p>
                  </a:txBody>
                  <a:tcPr marL="45720" marR="45720" anchor="ctr">
                    <a:solidFill>
                      <a:srgbClr val="003865"/>
                    </a:solidFill>
                  </a:tcPr>
                </a:tc>
                <a:tc>
                  <a:txBody>
                    <a:bodyPr/>
                    <a:lstStyle/>
                    <a:p>
                      <a:pPr marL="0" marR="0" algn="ctr"/>
                      <a:r>
                        <a:rPr lang="en-US" sz="1100" dirty="0">
                          <a:effectLst/>
                          <a:latin typeface="Segoe UI"/>
                        </a:rPr>
                        <a:t>Description</a:t>
                      </a:r>
                      <a:endParaRPr lang="en-US" sz="1100" baseline="30000" dirty="0">
                        <a:effectLst/>
                        <a:latin typeface="Segoe UI"/>
                        <a:ea typeface="Times New Roman"/>
                        <a:cs typeface="Times New Roman"/>
                      </a:endParaRPr>
                    </a:p>
                  </a:txBody>
                  <a:tcPr marL="45720" marR="45720" anchor="ctr">
                    <a:solidFill>
                      <a:srgbClr val="003865"/>
                    </a:solidFill>
                  </a:tcPr>
                </a:tc>
                <a:tc>
                  <a:txBody>
                    <a:bodyPr/>
                    <a:lstStyle/>
                    <a:p>
                      <a:pPr marL="0" marR="0" algn="ctr">
                        <a:spcBef>
                          <a:spcPts val="0"/>
                        </a:spcBef>
                        <a:spcAft>
                          <a:spcPts val="0"/>
                        </a:spcAft>
                      </a:pPr>
                      <a:r>
                        <a:rPr lang="en-US" sz="1100" dirty="0">
                          <a:effectLst/>
                          <a:latin typeface="Segoe UI"/>
                        </a:rPr>
                        <a:t>Historical cost</a:t>
                      </a:r>
                    </a:p>
                    <a:p>
                      <a:pPr marL="0" marR="0" algn="ctr">
                        <a:spcBef>
                          <a:spcPts val="0"/>
                        </a:spcBef>
                        <a:spcAft>
                          <a:spcPts val="0"/>
                        </a:spcAft>
                      </a:pPr>
                      <a:r>
                        <a:rPr lang="en-US" sz="1100" dirty="0">
                          <a:effectLst/>
                          <a:latin typeface="Segoe UI"/>
                        </a:rPr>
                        <a:t>(FY 2023)</a:t>
                      </a:r>
                      <a:endParaRPr lang="en-US" sz="1100" dirty="0">
                        <a:effectLst/>
                        <a:latin typeface="Segoe UI"/>
                        <a:ea typeface="Times New Roman"/>
                        <a:cs typeface="Times New Roman"/>
                      </a:endParaRPr>
                    </a:p>
                  </a:txBody>
                  <a:tcPr marL="45720" marR="45720" anchor="ctr">
                    <a:solidFill>
                      <a:srgbClr val="003865"/>
                    </a:solidFill>
                  </a:tcPr>
                </a:tc>
                <a:tc>
                  <a:txBody>
                    <a:bodyPr/>
                    <a:lstStyle/>
                    <a:p>
                      <a:pPr marL="0" marR="0" algn="ctr">
                        <a:spcBef>
                          <a:spcPts val="0"/>
                        </a:spcBef>
                        <a:spcAft>
                          <a:spcPts val="0"/>
                        </a:spcAft>
                      </a:pPr>
                      <a:r>
                        <a:rPr lang="en-US" sz="1100" dirty="0">
                          <a:effectLst/>
                          <a:latin typeface="Segoe UI"/>
                        </a:rPr>
                        <a:t>Current fee* </a:t>
                      </a:r>
                      <a:endParaRPr lang="en-US" sz="1100" dirty="0">
                        <a:effectLst/>
                        <a:latin typeface="Segoe UI"/>
                        <a:ea typeface="Times New Roman"/>
                        <a:cs typeface="Times New Roman"/>
                      </a:endParaRPr>
                    </a:p>
                  </a:txBody>
                  <a:tcPr marL="45720" marR="45720" anchor="ctr">
                    <a:solidFill>
                      <a:srgbClr val="003865"/>
                    </a:solidFill>
                  </a:tcPr>
                </a:tc>
                <a:tc>
                  <a:txBody>
                    <a:bodyPr/>
                    <a:lstStyle/>
                    <a:p>
                      <a:pPr marL="0" marR="0" algn="ctr">
                        <a:spcBef>
                          <a:spcPts val="0"/>
                        </a:spcBef>
                        <a:spcAft>
                          <a:spcPts val="0"/>
                        </a:spcAft>
                      </a:pPr>
                      <a:r>
                        <a:rPr lang="en-US" sz="1100" dirty="0">
                          <a:effectLst/>
                          <a:latin typeface="Segoe UI"/>
                        </a:rPr>
                        <a:t>Final rule fee*</a:t>
                      </a:r>
                      <a:endParaRPr lang="en-US" sz="1100" dirty="0">
                        <a:effectLst/>
                        <a:latin typeface="Segoe UI"/>
                        <a:ea typeface="Times New Roman"/>
                        <a:cs typeface="Times New Roman"/>
                      </a:endParaRPr>
                    </a:p>
                  </a:txBody>
                  <a:tcPr marL="45720" marR="45720" anchor="ctr">
                    <a:solidFill>
                      <a:srgbClr val="003865"/>
                    </a:solidFill>
                  </a:tcPr>
                </a:tc>
                <a:tc>
                  <a:txBody>
                    <a:bodyPr/>
                    <a:lstStyle/>
                    <a:p>
                      <a:pPr marL="0" marR="0" algn="ctr">
                        <a:spcBef>
                          <a:spcPts val="0"/>
                        </a:spcBef>
                        <a:spcAft>
                          <a:spcPts val="0"/>
                        </a:spcAft>
                      </a:pPr>
                      <a:r>
                        <a:rPr lang="en-US" sz="1100" dirty="0">
                          <a:effectLst/>
                          <a:latin typeface="Segoe UI"/>
                          <a:ea typeface="Times New Roman"/>
                          <a:cs typeface="Times New Roman"/>
                        </a:rPr>
                        <a:t>Dollar change</a:t>
                      </a:r>
                    </a:p>
                  </a:txBody>
                  <a:tcPr marL="45720" marR="45720" anchor="ctr">
                    <a:solidFill>
                      <a:srgbClr val="003865"/>
                    </a:solidFill>
                  </a:tcPr>
                </a:tc>
                <a:tc>
                  <a:txBody>
                    <a:bodyPr/>
                    <a:lstStyle/>
                    <a:p>
                      <a:pPr marL="0" marR="0" algn="ctr">
                        <a:spcBef>
                          <a:spcPts val="0"/>
                        </a:spcBef>
                        <a:spcAft>
                          <a:spcPts val="0"/>
                        </a:spcAft>
                      </a:pPr>
                      <a:r>
                        <a:rPr lang="en-US" sz="1100" dirty="0">
                          <a:effectLst/>
                          <a:latin typeface="Segoe UI"/>
                        </a:rPr>
                        <a:t>Percent change</a:t>
                      </a:r>
                      <a:endParaRPr lang="en-US" sz="1100" dirty="0">
                        <a:effectLst/>
                        <a:latin typeface="Segoe UI"/>
                        <a:ea typeface="Times New Roman"/>
                        <a:cs typeface="Times New Roman"/>
                      </a:endParaRPr>
                    </a:p>
                  </a:txBody>
                  <a:tcPr marL="45720" marR="45720" anchor="ctr">
                    <a:solidFill>
                      <a:srgbClr val="003865"/>
                    </a:solidFill>
                  </a:tcPr>
                </a:tc>
                <a:extLst>
                  <a:ext uri="{0D108BD9-81ED-4DB2-BD59-A6C34878D82A}">
                    <a16:rowId xmlns:a16="http://schemas.microsoft.com/office/drawing/2014/main" val="361727044"/>
                  </a:ext>
                </a:extLst>
              </a:tr>
              <a:tr h="370840">
                <a:tc>
                  <a:txBody>
                    <a:bodyPr/>
                    <a:lstStyle/>
                    <a:p>
                      <a:pPr marL="0" marR="0" algn="ctr">
                        <a:lnSpc>
                          <a:spcPct val="100000"/>
                        </a:lnSpc>
                        <a:spcBef>
                          <a:spcPts val="600"/>
                        </a:spcBef>
                        <a:spcAft>
                          <a:spcPts val="600"/>
                        </a:spcAft>
                      </a:pPr>
                      <a:r>
                        <a:rPr lang="en-US" sz="1100" b="1" dirty="0">
                          <a:solidFill>
                            <a:schemeClr val="bg1"/>
                          </a:solidFill>
                          <a:effectLst/>
                          <a:latin typeface="Segoe UI"/>
                        </a:rPr>
                        <a:t>1012</a:t>
                      </a:r>
                    </a:p>
                  </a:txBody>
                  <a:tcPr marL="45720" marR="45720" anchor="ctr">
                    <a:solidFill>
                      <a:srgbClr val="003865"/>
                    </a:solidFill>
                  </a:tcPr>
                </a:tc>
                <a:tc>
                  <a:txBody>
                    <a:bodyPr/>
                    <a:lstStyle/>
                    <a:p>
                      <a:pPr marL="0" marR="0" lvl="0" algn="l">
                        <a:lnSpc>
                          <a:spcPct val="100000"/>
                        </a:lnSpc>
                        <a:spcBef>
                          <a:spcPts val="600"/>
                        </a:spcBef>
                        <a:spcAft>
                          <a:spcPts val="600"/>
                        </a:spcAft>
                        <a:buNone/>
                      </a:pPr>
                      <a:r>
                        <a:rPr lang="en-US" sz="1100" b="0" i="0" u="none" strike="noStrike" noProof="0" dirty="0">
                          <a:solidFill>
                            <a:schemeClr val="tx1"/>
                          </a:solidFill>
                          <a:effectLst/>
                          <a:latin typeface="+mn-lt"/>
                        </a:rPr>
                        <a:t>Basic filing fee – Design</a:t>
                      </a:r>
                      <a:endParaRPr lang="en-US" sz="1100" b="0" i="0" u="none" strike="noStrike" noProof="0" dirty="0">
                        <a:solidFill>
                          <a:schemeClr val="tx1"/>
                        </a:solidFill>
                        <a:effectLst/>
                        <a:latin typeface="Segoe UI"/>
                      </a:endParaRPr>
                    </a:p>
                  </a:txBody>
                  <a:tcPr marL="45720" marR="45720" anchor="ctr">
                    <a:solidFill>
                      <a:srgbClr val="D9D9D6"/>
                    </a:solidFill>
                  </a:tcPr>
                </a:tc>
                <a:tc>
                  <a:txBody>
                    <a:bodyPr/>
                    <a:lstStyle/>
                    <a:p>
                      <a:pPr marL="0" marR="0" algn="r">
                        <a:lnSpc>
                          <a:spcPct val="100000"/>
                        </a:lnSpc>
                        <a:spcBef>
                          <a:spcPts val="600"/>
                        </a:spcBef>
                        <a:spcAft>
                          <a:spcPts val="600"/>
                        </a:spcAft>
                      </a:pPr>
                      <a:r>
                        <a:rPr lang="en-US" sz="1100" dirty="0">
                          <a:solidFill>
                            <a:schemeClr val="tx1"/>
                          </a:solidFill>
                          <a:effectLst/>
                          <a:latin typeface="Segoe UI"/>
                        </a:rPr>
                        <a:t>$269</a:t>
                      </a:r>
                    </a:p>
                  </a:txBody>
                  <a:tcPr marL="45720" marR="45720" anchor="ctr">
                    <a:solidFill>
                      <a:srgbClr val="D9D9D6"/>
                    </a:solidFill>
                  </a:tcPr>
                </a:tc>
                <a:tc>
                  <a:txBody>
                    <a:bodyPr/>
                    <a:lstStyle/>
                    <a:p>
                      <a:pPr marL="0" marR="0" algn="r">
                        <a:lnSpc>
                          <a:spcPct val="100000"/>
                        </a:lnSpc>
                        <a:spcBef>
                          <a:spcPts val="600"/>
                        </a:spcBef>
                        <a:spcAft>
                          <a:spcPts val="600"/>
                        </a:spcAft>
                      </a:pPr>
                      <a:r>
                        <a:rPr lang="en-US" sz="1100" kern="1200" dirty="0">
                          <a:solidFill>
                            <a:schemeClr val="tx1"/>
                          </a:solidFill>
                          <a:effectLst/>
                          <a:latin typeface="Segoe UI"/>
                          <a:ea typeface="+mn-ea"/>
                          <a:cs typeface="+mn-cs"/>
                        </a:rPr>
                        <a:t>$220</a:t>
                      </a:r>
                    </a:p>
                  </a:txBody>
                  <a:tcPr marL="45720" marR="45720" anchor="ctr">
                    <a:solidFill>
                      <a:srgbClr val="D9D9D6"/>
                    </a:solidFill>
                  </a:tcPr>
                </a:tc>
                <a:tc>
                  <a:txBody>
                    <a:bodyPr/>
                    <a:lstStyle/>
                    <a:p>
                      <a:pPr marL="0" marR="0" algn="r">
                        <a:lnSpc>
                          <a:spcPct val="100000"/>
                        </a:lnSpc>
                        <a:spcBef>
                          <a:spcPts val="600"/>
                        </a:spcBef>
                        <a:spcAft>
                          <a:spcPts val="600"/>
                        </a:spcAft>
                      </a:pPr>
                      <a:r>
                        <a:rPr lang="en-US" sz="1100" dirty="0">
                          <a:solidFill>
                            <a:schemeClr val="tx1"/>
                          </a:solidFill>
                          <a:effectLst/>
                          <a:latin typeface="Segoe UI"/>
                        </a:rPr>
                        <a:t>$300</a:t>
                      </a:r>
                      <a:endParaRPr lang="en-US" sz="1100" b="1" dirty="0">
                        <a:solidFill>
                          <a:schemeClr val="tx1"/>
                        </a:solidFill>
                        <a:effectLst/>
                        <a:latin typeface="Segoe UI"/>
                        <a:ea typeface="Times New Roman"/>
                        <a:cs typeface="Times New Roman"/>
                      </a:endParaRPr>
                    </a:p>
                  </a:txBody>
                  <a:tcPr marL="45720" marR="45720" anchor="ctr">
                    <a:solidFill>
                      <a:srgbClr val="D9D9D6"/>
                    </a:solidFill>
                  </a:tcPr>
                </a:tc>
                <a:tc>
                  <a:txBody>
                    <a:bodyPr/>
                    <a:lstStyle/>
                    <a:p>
                      <a:pPr marL="0" marR="0" algn="r">
                        <a:lnSpc>
                          <a:spcPct val="100000"/>
                        </a:lnSpc>
                        <a:spcBef>
                          <a:spcPts val="600"/>
                        </a:spcBef>
                        <a:spcAft>
                          <a:spcPts val="600"/>
                        </a:spcAft>
                      </a:pPr>
                      <a:r>
                        <a:rPr lang="en-US" sz="1100" b="0" dirty="0">
                          <a:solidFill>
                            <a:schemeClr val="tx1"/>
                          </a:solidFill>
                          <a:effectLst/>
                          <a:latin typeface="Segoe UI"/>
                          <a:ea typeface="Times New Roman"/>
                          <a:cs typeface="Times New Roman"/>
                        </a:rPr>
                        <a:t> $80</a:t>
                      </a:r>
                    </a:p>
                  </a:txBody>
                  <a:tcPr marL="45720" marR="45720" anchor="ctr">
                    <a:solidFill>
                      <a:srgbClr val="D9D9D6"/>
                    </a:solidFill>
                  </a:tcPr>
                </a:tc>
                <a:tc>
                  <a:txBody>
                    <a:bodyPr/>
                    <a:lstStyle/>
                    <a:p>
                      <a:pPr marL="0" marR="0" algn="r">
                        <a:lnSpc>
                          <a:spcPct val="100000"/>
                        </a:lnSpc>
                        <a:spcBef>
                          <a:spcPts val="600"/>
                        </a:spcBef>
                        <a:spcAft>
                          <a:spcPts val="600"/>
                        </a:spcAft>
                      </a:pPr>
                      <a:r>
                        <a:rPr lang="en-US" sz="1100" kern="1200" dirty="0">
                          <a:solidFill>
                            <a:schemeClr val="tx1"/>
                          </a:solidFill>
                          <a:effectLst/>
                          <a:latin typeface="Segoe UI"/>
                          <a:ea typeface="+mn-ea"/>
                          <a:cs typeface="+mn-cs"/>
                        </a:rPr>
                        <a:t>36%</a:t>
                      </a:r>
                    </a:p>
                  </a:txBody>
                  <a:tcPr marL="45720" marR="45720" anchor="ctr">
                    <a:solidFill>
                      <a:srgbClr val="D9D9D6"/>
                    </a:solidFill>
                  </a:tcPr>
                </a:tc>
                <a:extLst>
                  <a:ext uri="{0D108BD9-81ED-4DB2-BD59-A6C34878D82A}">
                    <a16:rowId xmlns:a16="http://schemas.microsoft.com/office/drawing/2014/main" val="1506373860"/>
                  </a:ext>
                </a:extLst>
              </a:tr>
              <a:tr h="370840">
                <a:tc>
                  <a:txBody>
                    <a:bodyPr/>
                    <a:lstStyle/>
                    <a:p>
                      <a:pPr marL="0" marR="0" algn="ctr">
                        <a:lnSpc>
                          <a:spcPct val="100000"/>
                        </a:lnSpc>
                        <a:spcBef>
                          <a:spcPts val="600"/>
                        </a:spcBef>
                        <a:spcAft>
                          <a:spcPts val="600"/>
                        </a:spcAft>
                      </a:pPr>
                      <a:r>
                        <a:rPr lang="en-US" sz="1100" b="1" dirty="0">
                          <a:solidFill>
                            <a:schemeClr val="bg1"/>
                          </a:solidFill>
                          <a:effectLst/>
                          <a:latin typeface="Segoe UI"/>
                        </a:rPr>
                        <a:t>1017</a:t>
                      </a:r>
                    </a:p>
                  </a:txBody>
                  <a:tcPr marL="45720" marR="45720" anchor="ctr">
                    <a:solidFill>
                      <a:srgbClr val="003865"/>
                    </a:solidFill>
                  </a:tcPr>
                </a:tc>
                <a:tc>
                  <a:txBody>
                    <a:bodyPr/>
                    <a:lstStyle/>
                    <a:p>
                      <a:pPr marL="0" marR="0" lvl="0" indent="0" algn="l" defTabSz="457200" rtl="0" eaLnBrk="1" fontAlgn="auto" latinLnBrk="0" hangingPunct="1">
                        <a:lnSpc>
                          <a:spcPct val="100000"/>
                        </a:lnSpc>
                        <a:spcBef>
                          <a:spcPts val="600"/>
                        </a:spcBef>
                        <a:spcAft>
                          <a:spcPts val="600"/>
                        </a:spcAft>
                        <a:buClrTx/>
                        <a:buSzTx/>
                        <a:buFontTx/>
                        <a:buNone/>
                        <a:tabLst/>
                        <a:defRPr/>
                      </a:pPr>
                      <a:r>
                        <a:rPr lang="en-US" sz="1100" b="0" i="0" u="none" strike="noStrike" noProof="0" dirty="0">
                          <a:solidFill>
                            <a:schemeClr val="tx1"/>
                          </a:solidFill>
                          <a:effectLst/>
                          <a:latin typeface="+mn-lt"/>
                        </a:rPr>
                        <a:t>Basic filing fee – Design CPA</a:t>
                      </a:r>
                    </a:p>
                  </a:txBody>
                  <a:tcPr marL="45720" marR="45720" anchor="ctr">
                    <a:solidFill>
                      <a:srgbClr val="D9D9D6"/>
                    </a:solidFill>
                  </a:tcPr>
                </a:tc>
                <a:tc>
                  <a:txBody>
                    <a:bodyPr/>
                    <a:lstStyle/>
                    <a:p>
                      <a:pPr marL="0" marR="0" lvl="0" indent="0" algn="r" defTabSz="457200" rtl="0" eaLnBrk="1" fontAlgn="auto" latinLnBrk="0" hangingPunct="1">
                        <a:lnSpc>
                          <a:spcPct val="100000"/>
                        </a:lnSpc>
                        <a:spcBef>
                          <a:spcPts val="600"/>
                        </a:spcBef>
                        <a:spcAft>
                          <a:spcPts val="600"/>
                        </a:spcAft>
                        <a:buClrTx/>
                        <a:buSzTx/>
                        <a:buFontTx/>
                        <a:buNone/>
                        <a:tabLst/>
                        <a:defRPr/>
                      </a:pPr>
                      <a:r>
                        <a:rPr lang="en-US" sz="1100" dirty="0">
                          <a:solidFill>
                            <a:schemeClr val="tx1"/>
                          </a:solidFill>
                          <a:effectLst/>
                          <a:latin typeface="+mn-lt"/>
                        </a:rPr>
                        <a:t>$964</a:t>
                      </a:r>
                    </a:p>
                  </a:txBody>
                  <a:tcPr marL="45720" marR="45720" anchor="ctr">
                    <a:solidFill>
                      <a:srgbClr val="D9D9D6"/>
                    </a:solidFill>
                  </a:tcPr>
                </a:tc>
                <a:tc>
                  <a:txBody>
                    <a:bodyPr/>
                    <a:lstStyle/>
                    <a:p>
                      <a:pPr marL="0" marR="0" algn="r">
                        <a:lnSpc>
                          <a:spcPct val="100000"/>
                        </a:lnSpc>
                        <a:spcBef>
                          <a:spcPts val="600"/>
                        </a:spcBef>
                        <a:spcAft>
                          <a:spcPts val="600"/>
                        </a:spcAft>
                      </a:pPr>
                      <a:r>
                        <a:rPr lang="en-US" sz="1100" kern="1200" dirty="0">
                          <a:solidFill>
                            <a:schemeClr val="tx1"/>
                          </a:solidFill>
                          <a:effectLst/>
                          <a:latin typeface="Segoe UI"/>
                          <a:ea typeface="+mn-ea"/>
                          <a:cs typeface="+mn-cs"/>
                        </a:rPr>
                        <a:t>$220</a:t>
                      </a:r>
                    </a:p>
                  </a:txBody>
                  <a:tcPr marL="45720" marR="45720" anchor="ctr">
                    <a:solidFill>
                      <a:srgbClr val="D9D9D6"/>
                    </a:solidFill>
                  </a:tcPr>
                </a:tc>
                <a:tc>
                  <a:txBody>
                    <a:bodyPr/>
                    <a:lstStyle/>
                    <a:p>
                      <a:pPr marL="0" marR="0" algn="r">
                        <a:lnSpc>
                          <a:spcPct val="100000"/>
                        </a:lnSpc>
                        <a:spcBef>
                          <a:spcPts val="600"/>
                        </a:spcBef>
                        <a:spcAft>
                          <a:spcPts val="600"/>
                        </a:spcAft>
                      </a:pPr>
                      <a:r>
                        <a:rPr lang="en-US" sz="1100" dirty="0">
                          <a:solidFill>
                            <a:schemeClr val="tx1"/>
                          </a:solidFill>
                          <a:effectLst/>
                          <a:latin typeface="Segoe UI"/>
                        </a:rPr>
                        <a:t>$300</a:t>
                      </a:r>
                      <a:endParaRPr lang="en-US" sz="1100" b="1" dirty="0">
                        <a:solidFill>
                          <a:schemeClr val="tx1"/>
                        </a:solidFill>
                        <a:effectLst/>
                        <a:latin typeface="Segoe UI"/>
                        <a:ea typeface="Times New Roman"/>
                        <a:cs typeface="Times New Roman"/>
                      </a:endParaRPr>
                    </a:p>
                  </a:txBody>
                  <a:tcPr marL="45720" marR="45720" anchor="ctr">
                    <a:solidFill>
                      <a:srgbClr val="D9D9D6"/>
                    </a:solidFill>
                  </a:tcPr>
                </a:tc>
                <a:tc>
                  <a:txBody>
                    <a:bodyPr/>
                    <a:lstStyle/>
                    <a:p>
                      <a:pPr marL="0" marR="0" algn="r">
                        <a:lnSpc>
                          <a:spcPct val="100000"/>
                        </a:lnSpc>
                        <a:spcBef>
                          <a:spcPts val="600"/>
                        </a:spcBef>
                        <a:spcAft>
                          <a:spcPts val="600"/>
                        </a:spcAft>
                      </a:pPr>
                      <a:r>
                        <a:rPr lang="en-US" sz="1100" b="0" dirty="0">
                          <a:solidFill>
                            <a:schemeClr val="tx1"/>
                          </a:solidFill>
                          <a:effectLst/>
                          <a:latin typeface="Segoe UI"/>
                          <a:ea typeface="Times New Roman"/>
                          <a:cs typeface="Times New Roman"/>
                        </a:rPr>
                        <a:t> $80</a:t>
                      </a:r>
                    </a:p>
                  </a:txBody>
                  <a:tcPr marL="45720" marR="45720" anchor="ctr">
                    <a:solidFill>
                      <a:srgbClr val="D9D9D6"/>
                    </a:solidFill>
                  </a:tcPr>
                </a:tc>
                <a:tc>
                  <a:txBody>
                    <a:bodyPr/>
                    <a:lstStyle/>
                    <a:p>
                      <a:pPr marL="0" marR="0" algn="r">
                        <a:lnSpc>
                          <a:spcPct val="100000"/>
                        </a:lnSpc>
                        <a:spcBef>
                          <a:spcPts val="600"/>
                        </a:spcBef>
                        <a:spcAft>
                          <a:spcPts val="600"/>
                        </a:spcAft>
                      </a:pPr>
                      <a:r>
                        <a:rPr lang="en-US" sz="1100" kern="1200" dirty="0">
                          <a:solidFill>
                            <a:schemeClr val="tx1"/>
                          </a:solidFill>
                          <a:effectLst/>
                          <a:latin typeface="Segoe UI"/>
                          <a:ea typeface="+mn-ea"/>
                          <a:cs typeface="+mn-cs"/>
                        </a:rPr>
                        <a:t>36%</a:t>
                      </a:r>
                    </a:p>
                  </a:txBody>
                  <a:tcPr marL="45720" marR="45720" anchor="ctr">
                    <a:solidFill>
                      <a:srgbClr val="D9D9D6"/>
                    </a:solidFill>
                  </a:tcPr>
                </a:tc>
                <a:extLst>
                  <a:ext uri="{0D108BD9-81ED-4DB2-BD59-A6C34878D82A}">
                    <a16:rowId xmlns:a16="http://schemas.microsoft.com/office/drawing/2014/main" val="3298624937"/>
                  </a:ext>
                </a:extLst>
              </a:tr>
              <a:tr h="370840">
                <a:tc>
                  <a:txBody>
                    <a:bodyPr/>
                    <a:lstStyle/>
                    <a:p>
                      <a:pPr marL="0" lvl="0" algn="ctr">
                        <a:lnSpc>
                          <a:spcPct val="100000"/>
                        </a:lnSpc>
                        <a:spcBef>
                          <a:spcPts val="600"/>
                        </a:spcBef>
                        <a:spcAft>
                          <a:spcPts val="600"/>
                        </a:spcAft>
                        <a:buNone/>
                      </a:pPr>
                      <a:r>
                        <a:rPr lang="en-US" sz="1100" b="1" dirty="0">
                          <a:solidFill>
                            <a:schemeClr val="bg1"/>
                          </a:solidFill>
                          <a:effectLst/>
                          <a:latin typeface="Segoe UI"/>
                        </a:rPr>
                        <a:t>1112</a:t>
                      </a:r>
                    </a:p>
                  </a:txBody>
                  <a:tcPr marL="45720" marR="45720" anchor="ctr">
                    <a:solidFill>
                      <a:srgbClr val="003865"/>
                    </a:solidFill>
                  </a:tcPr>
                </a:tc>
                <a:tc>
                  <a:txBody>
                    <a:bodyPr/>
                    <a:lstStyle/>
                    <a:p>
                      <a:pPr marL="0" lvl="0" algn="l">
                        <a:lnSpc>
                          <a:spcPct val="100000"/>
                        </a:lnSpc>
                        <a:spcBef>
                          <a:spcPts val="600"/>
                        </a:spcBef>
                        <a:spcAft>
                          <a:spcPts val="600"/>
                        </a:spcAft>
                        <a:buNone/>
                      </a:pPr>
                      <a:r>
                        <a:rPr lang="en-US" sz="1100" b="0" i="0" u="none" strike="noStrike" noProof="0" dirty="0">
                          <a:effectLst/>
                          <a:latin typeface="+mn-lt"/>
                        </a:rPr>
                        <a:t>Design search fee or Design CPA search fee</a:t>
                      </a:r>
                      <a:endParaRPr lang="en-US" sz="1100" b="0" i="0" u="none" strike="noStrike" noProof="0" dirty="0">
                        <a:effectLst/>
                        <a:latin typeface="Segoe UI"/>
                      </a:endParaRP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100" dirty="0">
                          <a:solidFill>
                            <a:schemeClr val="tx1"/>
                          </a:solidFill>
                          <a:effectLst/>
                          <a:latin typeface="Segoe UI"/>
                        </a:rPr>
                        <a:t>$587</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100" kern="1200" dirty="0">
                          <a:solidFill>
                            <a:schemeClr val="tx1"/>
                          </a:solidFill>
                          <a:effectLst/>
                          <a:latin typeface="Segoe UI"/>
                          <a:ea typeface="+mn-ea"/>
                          <a:cs typeface="+mn-cs"/>
                        </a:rPr>
                        <a:t>$160</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100" dirty="0">
                          <a:solidFill>
                            <a:schemeClr val="tx1"/>
                          </a:solidFill>
                          <a:effectLst/>
                          <a:latin typeface="Segoe UI"/>
                        </a:rPr>
                        <a:t>$300</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100" b="0" dirty="0">
                          <a:solidFill>
                            <a:schemeClr val="tx1"/>
                          </a:solidFill>
                          <a:effectLst/>
                          <a:latin typeface="Segoe UI"/>
                          <a:ea typeface="Times New Roman"/>
                          <a:cs typeface="Times New Roman"/>
                        </a:rPr>
                        <a:t> $140</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100" kern="1200" dirty="0">
                          <a:solidFill>
                            <a:schemeClr val="tx1"/>
                          </a:solidFill>
                          <a:effectLst/>
                          <a:latin typeface="Segoe UI"/>
                          <a:ea typeface="+mn-ea"/>
                          <a:cs typeface="+mn-cs"/>
                        </a:rPr>
                        <a:t>88%</a:t>
                      </a:r>
                    </a:p>
                  </a:txBody>
                  <a:tcPr marL="45720" marR="45720" anchor="ctr">
                    <a:solidFill>
                      <a:srgbClr val="D9D9D6"/>
                    </a:solidFill>
                  </a:tcPr>
                </a:tc>
                <a:extLst>
                  <a:ext uri="{0D108BD9-81ED-4DB2-BD59-A6C34878D82A}">
                    <a16:rowId xmlns:a16="http://schemas.microsoft.com/office/drawing/2014/main" val="2614465446"/>
                  </a:ext>
                </a:extLst>
              </a:tr>
              <a:tr h="370840">
                <a:tc>
                  <a:txBody>
                    <a:bodyPr/>
                    <a:lstStyle/>
                    <a:p>
                      <a:pPr marL="0" lvl="0" algn="ctr">
                        <a:lnSpc>
                          <a:spcPct val="100000"/>
                        </a:lnSpc>
                        <a:spcBef>
                          <a:spcPts val="600"/>
                        </a:spcBef>
                        <a:spcAft>
                          <a:spcPts val="600"/>
                        </a:spcAft>
                        <a:buNone/>
                      </a:pPr>
                      <a:r>
                        <a:rPr lang="en-US" sz="1100" b="1" dirty="0">
                          <a:solidFill>
                            <a:schemeClr val="bg1"/>
                          </a:solidFill>
                          <a:effectLst/>
                          <a:latin typeface="Segoe UI"/>
                        </a:rPr>
                        <a:t>1312</a:t>
                      </a:r>
                    </a:p>
                  </a:txBody>
                  <a:tcPr marL="45720" marR="45720" anchor="ctr">
                    <a:solidFill>
                      <a:srgbClr val="003865"/>
                    </a:solidFill>
                  </a:tcPr>
                </a:tc>
                <a:tc>
                  <a:txBody>
                    <a:bodyPr/>
                    <a:lstStyle/>
                    <a:p>
                      <a:pPr marL="0" lvl="0" algn="l">
                        <a:lnSpc>
                          <a:spcPct val="100000"/>
                        </a:lnSpc>
                        <a:spcBef>
                          <a:spcPts val="600"/>
                        </a:spcBef>
                        <a:spcAft>
                          <a:spcPts val="600"/>
                        </a:spcAft>
                        <a:buNone/>
                      </a:pPr>
                      <a:r>
                        <a:rPr lang="en-US" sz="1100" b="0" i="0" u="none" strike="noStrike" noProof="0" dirty="0">
                          <a:effectLst/>
                          <a:latin typeface="+mn-lt"/>
                        </a:rPr>
                        <a:t>Design examination fee or Design CPA examination fee</a:t>
                      </a:r>
                      <a:endParaRPr lang="en-US" sz="1100" b="0" i="0" u="none" strike="noStrike" noProof="0" dirty="0">
                        <a:effectLst/>
                        <a:latin typeface="Segoe UI"/>
                      </a:endParaRP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100" dirty="0">
                          <a:solidFill>
                            <a:schemeClr val="tx1"/>
                          </a:solidFill>
                          <a:effectLst/>
                          <a:latin typeface="Segoe UI"/>
                        </a:rPr>
                        <a:t>$857</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100" kern="1200" dirty="0">
                          <a:solidFill>
                            <a:schemeClr val="tx1"/>
                          </a:solidFill>
                          <a:effectLst/>
                          <a:latin typeface="Segoe UI"/>
                          <a:ea typeface="+mn-ea"/>
                          <a:cs typeface="+mn-cs"/>
                        </a:rPr>
                        <a:t>$640</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100" dirty="0">
                          <a:solidFill>
                            <a:schemeClr val="tx1"/>
                          </a:solidFill>
                          <a:effectLst/>
                          <a:latin typeface="Segoe UI"/>
                        </a:rPr>
                        <a:t>$700</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100" b="0" dirty="0">
                          <a:solidFill>
                            <a:schemeClr val="tx1"/>
                          </a:solidFill>
                          <a:effectLst/>
                          <a:latin typeface="Segoe UI"/>
                          <a:ea typeface="Times New Roman"/>
                          <a:cs typeface="Times New Roman"/>
                        </a:rPr>
                        <a:t> $60</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100" kern="1200" dirty="0">
                          <a:solidFill>
                            <a:schemeClr val="tx1"/>
                          </a:solidFill>
                          <a:effectLst/>
                          <a:latin typeface="Segoe UI"/>
                          <a:ea typeface="+mn-ea"/>
                          <a:cs typeface="+mn-cs"/>
                        </a:rPr>
                        <a:t>9%</a:t>
                      </a:r>
                    </a:p>
                  </a:txBody>
                  <a:tcPr marL="45720" marR="45720" anchor="ctr">
                    <a:solidFill>
                      <a:srgbClr val="D9D9D6"/>
                    </a:solidFill>
                  </a:tcPr>
                </a:tc>
                <a:extLst>
                  <a:ext uri="{0D108BD9-81ED-4DB2-BD59-A6C34878D82A}">
                    <a16:rowId xmlns:a16="http://schemas.microsoft.com/office/drawing/2014/main" val="2694597081"/>
                  </a:ext>
                </a:extLst>
              </a:tr>
              <a:tr h="370840">
                <a:tc>
                  <a:txBody>
                    <a:bodyPr/>
                    <a:lstStyle/>
                    <a:p>
                      <a:pPr marL="0" lvl="0" algn="ctr">
                        <a:lnSpc>
                          <a:spcPct val="100000"/>
                        </a:lnSpc>
                        <a:spcBef>
                          <a:spcPts val="600"/>
                        </a:spcBef>
                        <a:spcAft>
                          <a:spcPts val="600"/>
                        </a:spcAft>
                        <a:buNone/>
                      </a:pPr>
                      <a:r>
                        <a:rPr lang="en-US" sz="1100" b="1" dirty="0">
                          <a:solidFill>
                            <a:schemeClr val="bg1"/>
                          </a:solidFill>
                          <a:effectLst/>
                          <a:latin typeface="Segoe UI"/>
                        </a:rPr>
                        <a:t>1502</a:t>
                      </a:r>
                    </a:p>
                  </a:txBody>
                  <a:tcPr marL="45720" marR="45720" anchor="ctr">
                    <a:solidFill>
                      <a:srgbClr val="003865"/>
                    </a:solidFill>
                  </a:tcPr>
                </a:tc>
                <a:tc>
                  <a:txBody>
                    <a:bodyPr/>
                    <a:lstStyle/>
                    <a:p>
                      <a:pPr marL="0" lvl="0" algn="l">
                        <a:lnSpc>
                          <a:spcPct val="100000"/>
                        </a:lnSpc>
                        <a:spcBef>
                          <a:spcPts val="600"/>
                        </a:spcBef>
                        <a:spcAft>
                          <a:spcPts val="600"/>
                        </a:spcAft>
                        <a:buNone/>
                      </a:pPr>
                      <a:r>
                        <a:rPr lang="en-US" sz="1100" b="0" i="0" u="none" strike="noStrike" noProof="0" dirty="0">
                          <a:effectLst/>
                          <a:latin typeface="+mn-lt"/>
                        </a:rPr>
                        <a:t>Design issue fee</a:t>
                      </a:r>
                      <a:endParaRPr lang="en-US" sz="1100" b="0" i="0" u="none" strike="noStrike" noProof="0" dirty="0">
                        <a:effectLst/>
                        <a:latin typeface="Segoe UI"/>
                      </a:endParaRP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100" dirty="0">
                          <a:solidFill>
                            <a:schemeClr val="tx1"/>
                          </a:solidFill>
                          <a:effectLst/>
                          <a:latin typeface="Segoe UI"/>
                        </a:rPr>
                        <a:t>$539</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100" kern="1200" dirty="0">
                          <a:solidFill>
                            <a:schemeClr val="tx1"/>
                          </a:solidFill>
                          <a:effectLst/>
                          <a:latin typeface="Segoe UI"/>
                          <a:ea typeface="+mn-ea"/>
                          <a:cs typeface="+mn-cs"/>
                        </a:rPr>
                        <a:t>$740</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100" dirty="0">
                          <a:solidFill>
                            <a:schemeClr val="tx1"/>
                          </a:solidFill>
                          <a:effectLst/>
                          <a:latin typeface="Segoe UI"/>
                        </a:rPr>
                        <a:t>$1,300</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100" b="0" dirty="0">
                          <a:solidFill>
                            <a:schemeClr val="tx1"/>
                          </a:solidFill>
                          <a:effectLst/>
                          <a:latin typeface="Segoe UI"/>
                          <a:ea typeface="Times New Roman"/>
                          <a:cs typeface="Times New Roman"/>
                        </a:rPr>
                        <a:t> $560</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100" kern="1200" dirty="0">
                          <a:solidFill>
                            <a:schemeClr val="tx1"/>
                          </a:solidFill>
                          <a:effectLst/>
                          <a:latin typeface="Segoe UI"/>
                          <a:ea typeface="+mn-ea"/>
                          <a:cs typeface="+mn-cs"/>
                        </a:rPr>
                        <a:t>76%</a:t>
                      </a:r>
                    </a:p>
                  </a:txBody>
                  <a:tcPr marL="45720" marR="45720" anchor="ctr">
                    <a:solidFill>
                      <a:srgbClr val="D9D9D6"/>
                    </a:solidFill>
                  </a:tcPr>
                </a:tc>
                <a:extLst>
                  <a:ext uri="{0D108BD9-81ED-4DB2-BD59-A6C34878D82A}">
                    <a16:rowId xmlns:a16="http://schemas.microsoft.com/office/drawing/2014/main" val="433339421"/>
                  </a:ext>
                </a:extLst>
              </a:tr>
              <a:tr h="370840">
                <a:tc>
                  <a:txBody>
                    <a:bodyPr/>
                    <a:lstStyle/>
                    <a:p>
                      <a:pPr marL="0" lvl="0" algn="ctr">
                        <a:lnSpc>
                          <a:spcPct val="100000"/>
                        </a:lnSpc>
                        <a:spcBef>
                          <a:spcPts val="600"/>
                        </a:spcBef>
                        <a:spcAft>
                          <a:spcPts val="600"/>
                        </a:spcAft>
                        <a:buNone/>
                      </a:pPr>
                      <a:r>
                        <a:rPr lang="en-US" sz="1100" b="1" dirty="0">
                          <a:solidFill>
                            <a:schemeClr val="bg1"/>
                          </a:solidFill>
                          <a:effectLst/>
                          <a:latin typeface="Segoe UI"/>
                        </a:rPr>
                        <a:t>1791</a:t>
                      </a:r>
                    </a:p>
                  </a:txBody>
                  <a:tcPr marL="45720" marR="45720" anchor="ctr">
                    <a:solidFill>
                      <a:srgbClr val="003865"/>
                    </a:solidFill>
                  </a:tcPr>
                </a:tc>
                <a:tc>
                  <a:txBody>
                    <a:bodyPr/>
                    <a:lstStyle/>
                    <a:p>
                      <a:pPr marL="0" lvl="0" algn="l">
                        <a:lnSpc>
                          <a:spcPct val="100000"/>
                        </a:lnSpc>
                        <a:spcBef>
                          <a:spcPts val="600"/>
                        </a:spcBef>
                        <a:spcAft>
                          <a:spcPts val="600"/>
                        </a:spcAft>
                        <a:buNone/>
                      </a:pPr>
                      <a:r>
                        <a:rPr lang="en-US" sz="1100" b="0" i="0" u="none" strike="noStrike" noProof="0" dirty="0">
                          <a:effectLst/>
                          <a:latin typeface="+mn-lt"/>
                        </a:rPr>
                        <a:t>International design application first part U.S. designation fee</a:t>
                      </a:r>
                      <a:endParaRPr lang="en-US" sz="1100" b="0" i="0" u="none" strike="noStrike" noProof="0" dirty="0">
                        <a:effectLst/>
                        <a:latin typeface="Segoe UI"/>
                      </a:endParaRP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100" dirty="0">
                          <a:solidFill>
                            <a:schemeClr val="tx1"/>
                          </a:solidFill>
                          <a:effectLst/>
                          <a:latin typeface="Segoe UI"/>
                        </a:rPr>
                        <a:t>n/a</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100" kern="1200" dirty="0">
                          <a:solidFill>
                            <a:schemeClr val="tx1"/>
                          </a:solidFill>
                          <a:effectLst/>
                          <a:latin typeface="Segoe UI"/>
                          <a:ea typeface="+mn-ea"/>
                          <a:cs typeface="+mn-cs"/>
                        </a:rPr>
                        <a:t>$1,020</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100" dirty="0">
                          <a:solidFill>
                            <a:schemeClr val="tx1"/>
                          </a:solidFill>
                          <a:effectLst/>
                          <a:latin typeface="Segoe UI"/>
                        </a:rPr>
                        <a:t>$1,300</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100" b="0" dirty="0">
                          <a:solidFill>
                            <a:schemeClr val="tx1"/>
                          </a:solidFill>
                          <a:effectLst/>
                          <a:latin typeface="Segoe UI"/>
                          <a:ea typeface="Times New Roman"/>
                          <a:cs typeface="Times New Roman"/>
                        </a:rPr>
                        <a:t>$280</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100" kern="1200" dirty="0">
                          <a:solidFill>
                            <a:schemeClr val="tx1"/>
                          </a:solidFill>
                          <a:effectLst/>
                          <a:latin typeface="Segoe UI"/>
                          <a:ea typeface="+mn-ea"/>
                          <a:cs typeface="+mn-cs"/>
                        </a:rPr>
                        <a:t>27%</a:t>
                      </a:r>
                    </a:p>
                  </a:txBody>
                  <a:tcPr marL="45720" marR="45720" anchor="ctr">
                    <a:solidFill>
                      <a:srgbClr val="D9D9D6"/>
                    </a:solidFill>
                  </a:tcPr>
                </a:tc>
                <a:extLst>
                  <a:ext uri="{0D108BD9-81ED-4DB2-BD59-A6C34878D82A}">
                    <a16:rowId xmlns:a16="http://schemas.microsoft.com/office/drawing/2014/main" val="208752315"/>
                  </a:ext>
                </a:extLst>
              </a:tr>
              <a:tr h="370840">
                <a:tc>
                  <a:txBody>
                    <a:bodyPr/>
                    <a:lstStyle/>
                    <a:p>
                      <a:pPr marL="0" lvl="0" algn="ctr">
                        <a:lnSpc>
                          <a:spcPct val="100000"/>
                        </a:lnSpc>
                        <a:spcBef>
                          <a:spcPts val="600"/>
                        </a:spcBef>
                        <a:spcAft>
                          <a:spcPts val="600"/>
                        </a:spcAft>
                        <a:buNone/>
                      </a:pPr>
                      <a:r>
                        <a:rPr lang="en-US" sz="1100" b="1" dirty="0">
                          <a:solidFill>
                            <a:schemeClr val="bg1"/>
                          </a:solidFill>
                          <a:effectLst/>
                          <a:latin typeface="Segoe UI"/>
                        </a:rPr>
                        <a:t>1792</a:t>
                      </a:r>
                    </a:p>
                  </a:txBody>
                  <a:tcPr marL="45720" marR="45720" anchor="ctr">
                    <a:solidFill>
                      <a:srgbClr val="003865"/>
                    </a:solidFill>
                  </a:tcPr>
                </a:tc>
                <a:tc>
                  <a:txBody>
                    <a:bodyPr/>
                    <a:lstStyle/>
                    <a:p>
                      <a:pPr marL="0" lvl="0" algn="l">
                        <a:lnSpc>
                          <a:spcPct val="100000"/>
                        </a:lnSpc>
                        <a:spcBef>
                          <a:spcPts val="600"/>
                        </a:spcBef>
                        <a:spcAft>
                          <a:spcPts val="600"/>
                        </a:spcAft>
                        <a:buNone/>
                      </a:pPr>
                      <a:r>
                        <a:rPr lang="en-US" sz="1100" b="0" i="0" u="none" strike="noStrike" noProof="0" dirty="0">
                          <a:effectLst/>
                          <a:latin typeface="+mn-lt"/>
                        </a:rPr>
                        <a:t>(Part II Designation Fee) Issue fee paid through the International Bureau in an international design application</a:t>
                      </a:r>
                      <a:endParaRPr lang="en-US" sz="1100" b="0" i="0" u="none" strike="noStrike" noProof="0" dirty="0">
                        <a:effectLst/>
                        <a:latin typeface="Segoe UI"/>
                      </a:endParaRPr>
                    </a:p>
                  </a:txBody>
                  <a:tcPr marL="45720" marR="45720" anchor="ctr">
                    <a:solidFill>
                      <a:srgbClr val="D9D9D6"/>
                    </a:solidFill>
                  </a:tcPr>
                </a:tc>
                <a:tc>
                  <a:txBody>
                    <a:bodyPr/>
                    <a:lstStyle/>
                    <a:p>
                      <a:pPr marL="0" marR="0" lvl="0" indent="0" algn="r" defTabSz="457200" rtl="0" eaLnBrk="1" fontAlgn="auto" latinLnBrk="0" hangingPunct="1">
                        <a:lnSpc>
                          <a:spcPct val="100000"/>
                        </a:lnSpc>
                        <a:spcBef>
                          <a:spcPts val="600"/>
                        </a:spcBef>
                        <a:spcAft>
                          <a:spcPts val="600"/>
                        </a:spcAft>
                        <a:buClrTx/>
                        <a:buSzTx/>
                        <a:buFontTx/>
                        <a:buNone/>
                        <a:tabLst/>
                        <a:defRPr/>
                      </a:pPr>
                      <a:r>
                        <a:rPr lang="en-US" sz="1100" dirty="0">
                          <a:solidFill>
                            <a:schemeClr val="tx1"/>
                          </a:solidFill>
                          <a:effectLst/>
                          <a:latin typeface="+mn-lt"/>
                        </a:rPr>
                        <a:t>n/a</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100" kern="1200" dirty="0">
                          <a:solidFill>
                            <a:schemeClr val="tx1"/>
                          </a:solidFill>
                          <a:effectLst/>
                          <a:latin typeface="Segoe UI"/>
                          <a:ea typeface="+mn-ea"/>
                          <a:cs typeface="+mn-cs"/>
                        </a:rPr>
                        <a:t>$740</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100" dirty="0">
                          <a:solidFill>
                            <a:schemeClr val="tx1"/>
                          </a:solidFill>
                          <a:effectLst/>
                          <a:latin typeface="Segoe UI"/>
                        </a:rPr>
                        <a:t>$1,300</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100" b="0" dirty="0">
                          <a:solidFill>
                            <a:schemeClr val="tx1"/>
                          </a:solidFill>
                          <a:effectLst/>
                          <a:latin typeface="Segoe UI"/>
                          <a:ea typeface="Times New Roman"/>
                          <a:cs typeface="Times New Roman"/>
                        </a:rPr>
                        <a:t> $560</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100" kern="1200" dirty="0">
                          <a:solidFill>
                            <a:schemeClr val="tx1"/>
                          </a:solidFill>
                          <a:effectLst/>
                          <a:latin typeface="Segoe UI"/>
                          <a:ea typeface="+mn-ea"/>
                          <a:cs typeface="+mn-cs"/>
                        </a:rPr>
                        <a:t>76%</a:t>
                      </a:r>
                    </a:p>
                  </a:txBody>
                  <a:tcPr marL="45720" marR="45720" anchor="ctr">
                    <a:solidFill>
                      <a:srgbClr val="D9D9D6"/>
                    </a:solidFill>
                  </a:tcPr>
                </a:tc>
                <a:extLst>
                  <a:ext uri="{0D108BD9-81ED-4DB2-BD59-A6C34878D82A}">
                    <a16:rowId xmlns:a16="http://schemas.microsoft.com/office/drawing/2014/main" val="1413518062"/>
                  </a:ext>
                </a:extLst>
              </a:tr>
            </a:tbl>
          </a:graphicData>
        </a:graphic>
      </p:graphicFrame>
      <p:sp>
        <p:nvSpPr>
          <p:cNvPr id="5" name="TextBox 4">
            <a:extLst>
              <a:ext uri="{FF2B5EF4-FFF2-40B4-BE49-F238E27FC236}">
                <a16:creationId xmlns:a16="http://schemas.microsoft.com/office/drawing/2014/main" id="{EFF23708-2788-427C-BFD4-C532E54C0A5F}"/>
              </a:ext>
            </a:extLst>
          </p:cNvPr>
          <p:cNvSpPr txBox="1"/>
          <p:nvPr/>
        </p:nvSpPr>
        <p:spPr>
          <a:xfrm>
            <a:off x="686949" y="4883643"/>
            <a:ext cx="8088655" cy="246221"/>
          </a:xfrm>
          <a:prstGeom prst="rect">
            <a:avLst/>
          </a:prstGeom>
          <a:noFill/>
        </p:spPr>
        <p:txBody>
          <a:bodyPr wrap="square" rtlCol="0">
            <a:spAutoFit/>
          </a:bodyPr>
          <a:lstStyle/>
          <a:p>
            <a:pPr algn="r"/>
            <a:r>
              <a:rPr lang="en-US" sz="1000" dirty="0"/>
              <a:t>* Undiscounted fee rate</a:t>
            </a:r>
          </a:p>
        </p:txBody>
      </p:sp>
      <p:sp>
        <p:nvSpPr>
          <p:cNvPr id="4" name="Slide Number Placeholder 3">
            <a:extLst>
              <a:ext uri="{FF2B5EF4-FFF2-40B4-BE49-F238E27FC236}">
                <a16:creationId xmlns:a16="http://schemas.microsoft.com/office/drawing/2014/main" id="{0D230696-BB82-4192-BBC4-DBD2A72190B5}"/>
              </a:ext>
            </a:extLst>
          </p:cNvPr>
          <p:cNvSpPr>
            <a:spLocks noGrp="1"/>
          </p:cNvSpPr>
          <p:nvPr>
            <p:ph type="sldNum" sz="quarter" idx="10"/>
          </p:nvPr>
        </p:nvSpPr>
        <p:spPr/>
        <p:txBody>
          <a:bodyPr/>
          <a:lstStyle/>
          <a:p>
            <a:fld id="{1D648693-0942-45E9-83AE-76FC568F9452}" type="slidenum">
              <a:rPr lang="en-US" smtClean="0"/>
              <a:pPr/>
              <a:t>16</a:t>
            </a:fld>
            <a:endParaRPr lang="en-US" dirty="0"/>
          </a:p>
        </p:txBody>
      </p:sp>
    </p:spTree>
    <p:extLst>
      <p:ext uri="{BB962C8B-B14F-4D97-AF65-F5344CB8AC3E}">
        <p14:creationId xmlns:p14="http://schemas.microsoft.com/office/powerpoint/2010/main" val="40534688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4327011-B2E4-4763-A2A2-3DBB8FF7AD9C}"/>
              </a:ext>
            </a:extLst>
          </p:cNvPr>
          <p:cNvSpPr>
            <a:spLocks noGrp="1"/>
          </p:cNvSpPr>
          <p:nvPr>
            <p:ph type="title"/>
          </p:nvPr>
        </p:nvSpPr>
        <p:spPr/>
        <p:txBody>
          <a:bodyPr>
            <a:normAutofit fontScale="90000"/>
          </a:bodyPr>
          <a:lstStyle/>
          <a:p>
            <a:r>
              <a:rPr lang="en-US" sz="3600" dirty="0"/>
              <a:t>Design applications</a:t>
            </a:r>
            <a:r>
              <a:rPr lang="en-US" sz="2200" dirty="0"/>
              <a:t> </a:t>
            </a:r>
            <a:r>
              <a:rPr lang="en-US" sz="2200" b="0" dirty="0"/>
              <a:t>(cont.)</a:t>
            </a:r>
            <a:br>
              <a:rPr lang="en-US" sz="2200" b="0" dirty="0"/>
            </a:br>
            <a:r>
              <a:rPr lang="en-US" sz="1800" dirty="0">
                <a:latin typeface="Segoe UI Light"/>
                <a:cs typeface="Segoe UI Light"/>
              </a:rPr>
              <a:t>Most design applications qualify for discounted fees; design fee collections will not fully recover design costs on an aggregate basis</a:t>
            </a:r>
            <a:endParaRPr lang="en-US" sz="2200" dirty="0"/>
          </a:p>
        </p:txBody>
      </p:sp>
      <p:graphicFrame>
        <p:nvGraphicFramePr>
          <p:cNvPr id="15" name="Content Placeholder 14" descr="A stacked BAR chart comparing the current fees for design patents (filing through issue), by entity, to the final rule fees for design patents, by entity.">
            <a:extLst>
              <a:ext uri="{FF2B5EF4-FFF2-40B4-BE49-F238E27FC236}">
                <a16:creationId xmlns:a16="http://schemas.microsoft.com/office/drawing/2014/main" id="{EC2F13DA-DCEA-42EA-B3F5-0D4A55730D22}"/>
              </a:ext>
            </a:extLst>
          </p:cNvPr>
          <p:cNvGraphicFramePr>
            <a:graphicFrameLocks noGrp="1"/>
          </p:cNvGraphicFramePr>
          <p:nvPr>
            <p:ph idx="1"/>
            <p:extLst>
              <p:ext uri="{D42A27DB-BD31-4B8C-83A1-F6EECF244321}">
                <p14:modId xmlns:p14="http://schemas.microsoft.com/office/powerpoint/2010/main" val="926837248"/>
              </p:ext>
            </p:extLst>
          </p:nvPr>
        </p:nvGraphicFramePr>
        <p:xfrm>
          <a:off x="425350" y="1545021"/>
          <a:ext cx="8229600" cy="3802407"/>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a:extLst>
              <a:ext uri="{FF2B5EF4-FFF2-40B4-BE49-F238E27FC236}">
                <a16:creationId xmlns:a16="http://schemas.microsoft.com/office/drawing/2014/main" id="{0D230696-BB82-4192-BBC4-DBD2A72190B5}"/>
              </a:ext>
            </a:extLst>
          </p:cNvPr>
          <p:cNvSpPr>
            <a:spLocks noGrp="1"/>
          </p:cNvSpPr>
          <p:nvPr>
            <p:ph type="sldNum" sz="quarter" idx="10"/>
          </p:nvPr>
        </p:nvSpPr>
        <p:spPr/>
        <p:txBody>
          <a:bodyPr/>
          <a:lstStyle/>
          <a:p>
            <a:fld id="{1D648693-0942-45E9-83AE-76FC568F9452}" type="slidenum">
              <a:rPr lang="en-US" smtClean="0"/>
              <a:pPr/>
              <a:t>17</a:t>
            </a:fld>
            <a:endParaRPr lang="en-US" dirty="0"/>
          </a:p>
        </p:txBody>
      </p:sp>
      <p:sp>
        <p:nvSpPr>
          <p:cNvPr id="8" name="Rectangle 7">
            <a:extLst>
              <a:ext uri="{FF2B5EF4-FFF2-40B4-BE49-F238E27FC236}">
                <a16:creationId xmlns:a16="http://schemas.microsoft.com/office/drawing/2014/main" id="{B9577E2D-2AF5-4C11-AEE9-EC822F26E7F0}"/>
              </a:ext>
              <a:ext uri="{C183D7F6-B498-43B3-948B-1728B52AA6E4}">
                <adec:decorative xmlns:adec="http://schemas.microsoft.com/office/drawing/2017/decorative" val="1"/>
              </a:ext>
            </a:extLst>
          </p:cNvPr>
          <p:cNvSpPr/>
          <p:nvPr/>
        </p:nvSpPr>
        <p:spPr>
          <a:xfrm>
            <a:off x="1189985" y="2924456"/>
            <a:ext cx="591829" cy="261610"/>
          </a:xfrm>
          <a:prstGeom prst="rect">
            <a:avLst/>
          </a:prstGeom>
          <a:noFill/>
        </p:spPr>
        <p:txBody>
          <a:bodyPr wrap="none" lIns="91440" tIns="45720" rIns="91440" bIns="45720">
            <a:spAutoFit/>
          </a:bodyPr>
          <a:lstStyle/>
          <a:p>
            <a:pPr algn="ctr"/>
            <a:r>
              <a:rPr lang="en-US" sz="1100" b="0" cap="none" spc="0" dirty="0">
                <a:ln w="0"/>
                <a:solidFill>
                  <a:schemeClr val="tx1"/>
                </a:solidFill>
              </a:rPr>
              <a:t>$1,760</a:t>
            </a:r>
          </a:p>
        </p:txBody>
      </p:sp>
      <p:sp>
        <p:nvSpPr>
          <p:cNvPr id="10" name="Rectangle 9">
            <a:extLst>
              <a:ext uri="{FF2B5EF4-FFF2-40B4-BE49-F238E27FC236}">
                <a16:creationId xmlns:a16="http://schemas.microsoft.com/office/drawing/2014/main" id="{870EC704-180A-40C8-B1AC-09CF805E9503}"/>
              </a:ext>
              <a:ext uri="{C183D7F6-B498-43B3-948B-1728B52AA6E4}">
                <adec:decorative xmlns:adec="http://schemas.microsoft.com/office/drawing/2017/decorative" val="1"/>
              </a:ext>
            </a:extLst>
          </p:cNvPr>
          <p:cNvSpPr/>
          <p:nvPr/>
        </p:nvSpPr>
        <p:spPr>
          <a:xfrm>
            <a:off x="2321733" y="3751771"/>
            <a:ext cx="486030" cy="261610"/>
          </a:xfrm>
          <a:prstGeom prst="rect">
            <a:avLst/>
          </a:prstGeom>
          <a:noFill/>
        </p:spPr>
        <p:txBody>
          <a:bodyPr wrap="none" lIns="91440" tIns="45720" rIns="91440" bIns="45720">
            <a:spAutoFit/>
          </a:bodyPr>
          <a:lstStyle/>
          <a:p>
            <a:pPr algn="ctr"/>
            <a:r>
              <a:rPr lang="en-US" sz="1100" b="0" cap="none" spc="0" dirty="0">
                <a:ln w="0"/>
                <a:solidFill>
                  <a:schemeClr val="tx1"/>
                </a:solidFill>
              </a:rPr>
              <a:t>$704</a:t>
            </a:r>
          </a:p>
        </p:txBody>
      </p:sp>
      <p:sp>
        <p:nvSpPr>
          <p:cNvPr id="11" name="Rectangle 10">
            <a:extLst>
              <a:ext uri="{FF2B5EF4-FFF2-40B4-BE49-F238E27FC236}">
                <a16:creationId xmlns:a16="http://schemas.microsoft.com/office/drawing/2014/main" id="{C3588A53-4D1C-4AB8-9FBB-ED22DFF7C3DA}"/>
              </a:ext>
              <a:ext uri="{C183D7F6-B498-43B3-948B-1728B52AA6E4}">
                <adec:decorative xmlns:adec="http://schemas.microsoft.com/office/drawing/2017/decorative" val="1"/>
              </a:ext>
            </a:extLst>
          </p:cNvPr>
          <p:cNvSpPr/>
          <p:nvPr/>
        </p:nvSpPr>
        <p:spPr>
          <a:xfrm>
            <a:off x="3418861" y="4019092"/>
            <a:ext cx="486030" cy="261610"/>
          </a:xfrm>
          <a:prstGeom prst="rect">
            <a:avLst/>
          </a:prstGeom>
          <a:noFill/>
        </p:spPr>
        <p:txBody>
          <a:bodyPr wrap="none" lIns="91440" tIns="45720" rIns="91440" bIns="45720">
            <a:spAutoFit/>
          </a:bodyPr>
          <a:lstStyle/>
          <a:p>
            <a:pPr algn="ctr"/>
            <a:r>
              <a:rPr lang="en-US" sz="1100" b="0" cap="none" spc="0" dirty="0">
                <a:ln w="0"/>
                <a:solidFill>
                  <a:schemeClr val="tx1"/>
                </a:solidFill>
              </a:rPr>
              <a:t>$352</a:t>
            </a:r>
          </a:p>
        </p:txBody>
      </p:sp>
      <p:sp>
        <p:nvSpPr>
          <p:cNvPr id="12" name="Rectangle 11">
            <a:extLst>
              <a:ext uri="{FF2B5EF4-FFF2-40B4-BE49-F238E27FC236}">
                <a16:creationId xmlns:a16="http://schemas.microsoft.com/office/drawing/2014/main" id="{F59C7989-6A9A-4CCD-BBCD-27BB1C05C6A8}"/>
              </a:ext>
              <a:ext uri="{C183D7F6-B498-43B3-948B-1728B52AA6E4}">
                <adec:decorative xmlns:adec="http://schemas.microsoft.com/office/drawing/2017/decorative" val="1"/>
              </a:ext>
            </a:extLst>
          </p:cNvPr>
          <p:cNvSpPr/>
          <p:nvPr/>
        </p:nvSpPr>
        <p:spPr>
          <a:xfrm>
            <a:off x="5476240" y="2312110"/>
            <a:ext cx="591829" cy="261610"/>
          </a:xfrm>
          <a:prstGeom prst="rect">
            <a:avLst/>
          </a:prstGeom>
          <a:noFill/>
        </p:spPr>
        <p:txBody>
          <a:bodyPr wrap="none" lIns="91440" tIns="45720" rIns="91440" bIns="45720">
            <a:spAutoFit/>
          </a:bodyPr>
          <a:lstStyle/>
          <a:p>
            <a:pPr algn="ctr"/>
            <a:r>
              <a:rPr lang="en-US" sz="1100" b="0" cap="none" spc="0" dirty="0">
                <a:ln w="0"/>
                <a:solidFill>
                  <a:schemeClr val="tx1"/>
                </a:solidFill>
              </a:rPr>
              <a:t>$2,600</a:t>
            </a:r>
          </a:p>
        </p:txBody>
      </p:sp>
      <p:sp>
        <p:nvSpPr>
          <p:cNvPr id="13" name="Rectangle 12">
            <a:extLst>
              <a:ext uri="{FF2B5EF4-FFF2-40B4-BE49-F238E27FC236}">
                <a16:creationId xmlns:a16="http://schemas.microsoft.com/office/drawing/2014/main" id="{C03001CF-6D63-40FE-9B67-CF48B97706AA}"/>
              </a:ext>
              <a:ext uri="{C183D7F6-B498-43B3-948B-1728B52AA6E4}">
                <adec:decorative xmlns:adec="http://schemas.microsoft.com/office/drawing/2017/decorative" val="1"/>
              </a:ext>
            </a:extLst>
          </p:cNvPr>
          <p:cNvSpPr/>
          <p:nvPr/>
        </p:nvSpPr>
        <p:spPr>
          <a:xfrm>
            <a:off x="6571371" y="3546793"/>
            <a:ext cx="591829" cy="261610"/>
          </a:xfrm>
          <a:prstGeom prst="rect">
            <a:avLst/>
          </a:prstGeom>
          <a:noFill/>
        </p:spPr>
        <p:txBody>
          <a:bodyPr wrap="none" lIns="91440" tIns="45720" rIns="91440" bIns="45720">
            <a:spAutoFit/>
          </a:bodyPr>
          <a:lstStyle/>
          <a:p>
            <a:pPr algn="ctr"/>
            <a:r>
              <a:rPr lang="en-US" sz="1100" b="0" cap="none" spc="0" dirty="0">
                <a:ln w="0"/>
                <a:solidFill>
                  <a:schemeClr val="tx1"/>
                </a:solidFill>
              </a:rPr>
              <a:t>$1,040</a:t>
            </a:r>
          </a:p>
        </p:txBody>
      </p:sp>
      <p:sp>
        <p:nvSpPr>
          <p:cNvPr id="14" name="Rectangle 13">
            <a:extLst>
              <a:ext uri="{FF2B5EF4-FFF2-40B4-BE49-F238E27FC236}">
                <a16:creationId xmlns:a16="http://schemas.microsoft.com/office/drawing/2014/main" id="{A6E920DE-E92F-4F4F-904A-093662FD1076}"/>
              </a:ext>
              <a:ext uri="{C183D7F6-B498-43B3-948B-1728B52AA6E4}">
                <adec:decorative xmlns:adec="http://schemas.microsoft.com/office/drawing/2017/decorative" val="1"/>
              </a:ext>
            </a:extLst>
          </p:cNvPr>
          <p:cNvSpPr/>
          <p:nvPr/>
        </p:nvSpPr>
        <p:spPr>
          <a:xfrm>
            <a:off x="7712807" y="3923047"/>
            <a:ext cx="486030" cy="261610"/>
          </a:xfrm>
          <a:prstGeom prst="rect">
            <a:avLst/>
          </a:prstGeom>
          <a:noFill/>
        </p:spPr>
        <p:txBody>
          <a:bodyPr wrap="none" lIns="91440" tIns="45720" rIns="91440" bIns="45720">
            <a:spAutoFit/>
          </a:bodyPr>
          <a:lstStyle/>
          <a:p>
            <a:pPr algn="ctr"/>
            <a:r>
              <a:rPr lang="en-US" sz="1100" b="0" cap="none" spc="0" dirty="0">
                <a:ln w="0"/>
                <a:solidFill>
                  <a:schemeClr val="tx1"/>
                </a:solidFill>
              </a:rPr>
              <a:t>$520</a:t>
            </a:r>
          </a:p>
        </p:txBody>
      </p:sp>
    </p:spTree>
    <p:extLst>
      <p:ext uri="{BB962C8B-B14F-4D97-AF65-F5344CB8AC3E}">
        <p14:creationId xmlns:p14="http://schemas.microsoft.com/office/powerpoint/2010/main" val="38632334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3FB028C-9484-57A9-8D27-F75B37F03A5E}"/>
              </a:ext>
            </a:extLst>
          </p:cNvPr>
          <p:cNvSpPr>
            <a:spLocks noGrp="1"/>
          </p:cNvSpPr>
          <p:nvPr>
            <p:ph type="title"/>
          </p:nvPr>
        </p:nvSpPr>
        <p:spPr/>
        <p:txBody>
          <a:bodyPr>
            <a:normAutofit/>
          </a:bodyPr>
          <a:lstStyle/>
          <a:p>
            <a:r>
              <a:rPr lang="en-US" sz="3600" dirty="0"/>
              <a:t>Excess claims </a:t>
            </a:r>
          </a:p>
        </p:txBody>
      </p:sp>
      <p:sp>
        <p:nvSpPr>
          <p:cNvPr id="2" name="Content Placeholder 1">
            <a:extLst>
              <a:ext uri="{FF2B5EF4-FFF2-40B4-BE49-F238E27FC236}">
                <a16:creationId xmlns:a16="http://schemas.microsoft.com/office/drawing/2014/main" id="{F1DCE9EE-03BF-9DDC-32DA-F398421D9395}"/>
              </a:ext>
            </a:extLst>
          </p:cNvPr>
          <p:cNvSpPr>
            <a:spLocks noGrp="1"/>
          </p:cNvSpPr>
          <p:nvPr>
            <p:ph idx="1"/>
          </p:nvPr>
        </p:nvSpPr>
        <p:spPr>
          <a:xfrm>
            <a:off x="457200" y="1447585"/>
            <a:ext cx="8229600" cy="2564739"/>
          </a:xfrm>
        </p:spPr>
        <p:txBody>
          <a:bodyPr vert="horz" lIns="91440" tIns="45720" rIns="91440" bIns="45720" rtlCol="0" anchor="t">
            <a:normAutofit fontScale="55000" lnSpcReduction="20000"/>
          </a:bodyPr>
          <a:lstStyle/>
          <a:p>
            <a:pPr>
              <a:lnSpc>
                <a:spcPct val="120000"/>
              </a:lnSpc>
            </a:pPr>
            <a:r>
              <a:rPr lang="en-US" dirty="0">
                <a:latin typeface="Segoe UI"/>
                <a:cs typeface="Segoe UI"/>
              </a:rPr>
              <a:t>Increasing fees for presenting claims in excess of the statutory thresholds. </a:t>
            </a:r>
          </a:p>
          <a:p>
            <a:pPr lvl="1">
              <a:lnSpc>
                <a:spcPct val="120000"/>
              </a:lnSpc>
            </a:pPr>
            <a:r>
              <a:rPr lang="en-US" sz="2900" dirty="0">
                <a:latin typeface="Segoe UI Light"/>
                <a:cs typeface="Segoe UI Light"/>
              </a:rPr>
              <a:t>Better alignment with the cost of examining an application with excess claims.</a:t>
            </a:r>
          </a:p>
          <a:p>
            <a:pPr lvl="1">
              <a:lnSpc>
                <a:spcPct val="120000"/>
              </a:lnSpc>
            </a:pPr>
            <a:r>
              <a:rPr lang="en-US" sz="2900" dirty="0">
                <a:latin typeface="Segoe UI Light"/>
                <a:cs typeface="Segoe UI Light"/>
              </a:rPr>
              <a:t>Encourages applicants to be more efficient in the number of claims filed.</a:t>
            </a:r>
          </a:p>
          <a:p>
            <a:pPr lvl="1">
              <a:lnSpc>
                <a:spcPct val="120000"/>
              </a:lnSpc>
            </a:pPr>
            <a:r>
              <a:rPr lang="en-US" sz="2900" b="0" i="0" dirty="0">
                <a:solidFill>
                  <a:srgbClr val="000000"/>
                </a:solidFill>
                <a:effectLst/>
              </a:rPr>
              <a:t>Continuing application and excess claim fees are naturally linked to each other such that they are likely to have counter-balancing effects.</a:t>
            </a:r>
          </a:p>
          <a:p>
            <a:pPr lvl="2">
              <a:lnSpc>
                <a:spcPct val="120000"/>
              </a:lnSpc>
            </a:pPr>
            <a:r>
              <a:rPr lang="en-US" sz="2500" dirty="0">
                <a:solidFill>
                  <a:srgbClr val="000000"/>
                </a:solidFill>
                <a:latin typeface="Segoe UI Light"/>
                <a:cs typeface="Segoe UI Light"/>
              </a:rPr>
              <a:t>An increase in excess claims fees is needed to prevent a potential substitution scenario where applicants avoid the continuing application fee by filing more excess claims.</a:t>
            </a:r>
            <a:endParaRPr lang="en-US" sz="2500" dirty="0">
              <a:latin typeface="Segoe UI Light"/>
              <a:cs typeface="Segoe UI Light"/>
            </a:endParaRPr>
          </a:p>
        </p:txBody>
      </p:sp>
      <p:graphicFrame>
        <p:nvGraphicFramePr>
          <p:cNvPr id="7" name="Table 6" descr="A table showing unit costs, current fees, proposed fees, and changes in fees for excess claims fees">
            <a:extLst>
              <a:ext uri="{FF2B5EF4-FFF2-40B4-BE49-F238E27FC236}">
                <a16:creationId xmlns:a16="http://schemas.microsoft.com/office/drawing/2014/main" id="{DE4A192F-1DB6-E10D-283E-E61B0AC703AA}"/>
              </a:ext>
            </a:extLst>
          </p:cNvPr>
          <p:cNvGraphicFramePr>
            <a:graphicFrameLocks noGrp="1"/>
          </p:cNvGraphicFramePr>
          <p:nvPr>
            <p:extLst>
              <p:ext uri="{D42A27DB-BD31-4B8C-83A1-F6EECF244321}">
                <p14:modId xmlns:p14="http://schemas.microsoft.com/office/powerpoint/2010/main" val="2067204536"/>
              </p:ext>
            </p:extLst>
          </p:nvPr>
        </p:nvGraphicFramePr>
        <p:xfrm>
          <a:off x="450987" y="4027503"/>
          <a:ext cx="8242025" cy="999163"/>
        </p:xfrm>
        <a:graphic>
          <a:graphicData uri="http://schemas.openxmlformats.org/drawingml/2006/table">
            <a:tbl>
              <a:tblPr firstRow="1" firstCol="1" bandRow="1">
                <a:tableStyleId>{073A0DAA-6AF3-43AB-8588-CEC1D06C72B9}</a:tableStyleId>
              </a:tblPr>
              <a:tblGrid>
                <a:gridCol w="881105">
                  <a:extLst>
                    <a:ext uri="{9D8B030D-6E8A-4147-A177-3AD203B41FA5}">
                      <a16:colId xmlns:a16="http://schemas.microsoft.com/office/drawing/2014/main" val="20000"/>
                    </a:ext>
                  </a:extLst>
                </a:gridCol>
                <a:gridCol w="2889504">
                  <a:extLst>
                    <a:ext uri="{9D8B030D-6E8A-4147-A177-3AD203B41FA5}">
                      <a16:colId xmlns:a16="http://schemas.microsoft.com/office/drawing/2014/main" val="20001"/>
                    </a:ext>
                  </a:extLst>
                </a:gridCol>
                <a:gridCol w="1069848">
                  <a:extLst>
                    <a:ext uri="{9D8B030D-6E8A-4147-A177-3AD203B41FA5}">
                      <a16:colId xmlns:a16="http://schemas.microsoft.com/office/drawing/2014/main" val="20002"/>
                    </a:ext>
                  </a:extLst>
                </a:gridCol>
                <a:gridCol w="850392">
                  <a:extLst>
                    <a:ext uri="{9D8B030D-6E8A-4147-A177-3AD203B41FA5}">
                      <a16:colId xmlns:a16="http://schemas.microsoft.com/office/drawing/2014/main" val="20003"/>
                    </a:ext>
                  </a:extLst>
                </a:gridCol>
                <a:gridCol w="850392">
                  <a:extLst>
                    <a:ext uri="{9D8B030D-6E8A-4147-A177-3AD203B41FA5}">
                      <a16:colId xmlns:a16="http://schemas.microsoft.com/office/drawing/2014/main" val="20004"/>
                    </a:ext>
                  </a:extLst>
                </a:gridCol>
                <a:gridCol w="850392">
                  <a:extLst>
                    <a:ext uri="{9D8B030D-6E8A-4147-A177-3AD203B41FA5}">
                      <a16:colId xmlns:a16="http://schemas.microsoft.com/office/drawing/2014/main" val="20005"/>
                    </a:ext>
                  </a:extLst>
                </a:gridCol>
                <a:gridCol w="850392">
                  <a:extLst>
                    <a:ext uri="{9D8B030D-6E8A-4147-A177-3AD203B41FA5}">
                      <a16:colId xmlns:a16="http://schemas.microsoft.com/office/drawing/2014/main" val="20006"/>
                    </a:ext>
                  </a:extLst>
                </a:gridCol>
              </a:tblGrid>
              <a:tr h="365760">
                <a:tc>
                  <a:txBody>
                    <a:bodyPr/>
                    <a:lstStyle/>
                    <a:p>
                      <a:pPr marL="0" marR="0" algn="ctr"/>
                      <a:r>
                        <a:rPr lang="en-US" sz="1100" dirty="0">
                          <a:effectLst/>
                          <a:latin typeface="Segoe UI"/>
                        </a:rPr>
                        <a:t>Fee code</a:t>
                      </a:r>
                      <a:endParaRPr lang="en-US" sz="1100" dirty="0">
                        <a:effectLst/>
                        <a:latin typeface="Segoe UI"/>
                        <a:ea typeface="Times New Roman"/>
                        <a:cs typeface="Times New Roman"/>
                      </a:endParaRPr>
                    </a:p>
                  </a:txBody>
                  <a:tcPr marL="68580" marR="68580" marT="0" marB="0" anchor="ctr">
                    <a:solidFill>
                      <a:srgbClr val="003865"/>
                    </a:solidFill>
                  </a:tcPr>
                </a:tc>
                <a:tc>
                  <a:txBody>
                    <a:bodyPr/>
                    <a:lstStyle/>
                    <a:p>
                      <a:pPr marL="0" marR="0" algn="ctr"/>
                      <a:r>
                        <a:rPr lang="en-US" sz="1100" dirty="0">
                          <a:effectLst/>
                          <a:latin typeface="Segoe UI"/>
                        </a:rPr>
                        <a:t>Description</a:t>
                      </a:r>
                      <a:endParaRPr lang="en-US" sz="1100" baseline="30000" dirty="0">
                        <a:effectLst/>
                        <a:latin typeface="Segoe UI"/>
                        <a:ea typeface="Times New Roman"/>
                        <a:cs typeface="Times New Roman"/>
                      </a:endParaRPr>
                    </a:p>
                  </a:txBody>
                  <a:tcPr marL="68580" marR="68580" marT="0" marB="0" anchor="ctr">
                    <a:solidFill>
                      <a:srgbClr val="003865"/>
                    </a:solidFill>
                  </a:tcPr>
                </a:tc>
                <a:tc>
                  <a:txBody>
                    <a:bodyPr/>
                    <a:lstStyle/>
                    <a:p>
                      <a:pPr marL="0" marR="0" algn="ctr">
                        <a:spcBef>
                          <a:spcPts val="0"/>
                        </a:spcBef>
                        <a:spcAft>
                          <a:spcPts val="0"/>
                        </a:spcAft>
                      </a:pPr>
                      <a:r>
                        <a:rPr lang="en-US" sz="1100" dirty="0">
                          <a:effectLst/>
                          <a:latin typeface="Segoe UI"/>
                        </a:rPr>
                        <a:t>Historical cost</a:t>
                      </a:r>
                    </a:p>
                    <a:p>
                      <a:pPr marL="0" marR="0" algn="ctr">
                        <a:spcBef>
                          <a:spcPts val="0"/>
                        </a:spcBef>
                        <a:spcAft>
                          <a:spcPts val="0"/>
                        </a:spcAft>
                      </a:pPr>
                      <a:r>
                        <a:rPr lang="en-US" sz="1100" dirty="0">
                          <a:effectLst/>
                          <a:latin typeface="Segoe UI"/>
                        </a:rPr>
                        <a:t>(FY 2023)</a:t>
                      </a:r>
                      <a:endParaRPr lang="en-US" sz="1100" dirty="0">
                        <a:effectLst/>
                        <a:latin typeface="Segoe UI"/>
                        <a:ea typeface="Times New Roman"/>
                        <a:cs typeface="Times New Roman"/>
                      </a:endParaRPr>
                    </a:p>
                  </a:txBody>
                  <a:tcPr marL="68580" marR="68580" marT="0" marB="0" anchor="ctr">
                    <a:solidFill>
                      <a:srgbClr val="003865"/>
                    </a:solidFill>
                  </a:tcPr>
                </a:tc>
                <a:tc>
                  <a:txBody>
                    <a:bodyPr/>
                    <a:lstStyle/>
                    <a:p>
                      <a:pPr marL="0" marR="0" algn="ctr">
                        <a:spcBef>
                          <a:spcPts val="0"/>
                        </a:spcBef>
                        <a:spcAft>
                          <a:spcPts val="0"/>
                        </a:spcAft>
                      </a:pPr>
                      <a:r>
                        <a:rPr lang="en-US" sz="1100" dirty="0">
                          <a:effectLst/>
                          <a:latin typeface="Segoe UI"/>
                        </a:rPr>
                        <a:t>Current fee* </a:t>
                      </a:r>
                      <a:endParaRPr lang="en-US" sz="1100" dirty="0">
                        <a:effectLst/>
                        <a:latin typeface="Segoe UI"/>
                        <a:ea typeface="Times New Roman"/>
                        <a:cs typeface="Times New Roman"/>
                      </a:endParaRPr>
                    </a:p>
                  </a:txBody>
                  <a:tcPr marL="68580" marR="68580" marT="0" marB="0" anchor="ctr">
                    <a:solidFill>
                      <a:srgbClr val="003865"/>
                    </a:solidFill>
                  </a:tcPr>
                </a:tc>
                <a:tc>
                  <a:txBody>
                    <a:bodyPr/>
                    <a:lstStyle/>
                    <a:p>
                      <a:pPr marL="0" marR="0" algn="ctr">
                        <a:spcBef>
                          <a:spcPts val="0"/>
                        </a:spcBef>
                        <a:spcAft>
                          <a:spcPts val="0"/>
                        </a:spcAft>
                      </a:pPr>
                      <a:r>
                        <a:rPr lang="en-US" sz="1100" dirty="0">
                          <a:effectLst/>
                          <a:latin typeface="Segoe UI"/>
                        </a:rPr>
                        <a:t>Final rule fee*</a:t>
                      </a:r>
                      <a:endParaRPr lang="en-US" sz="1100" dirty="0">
                        <a:effectLst/>
                        <a:latin typeface="Segoe UI"/>
                        <a:ea typeface="Times New Roman"/>
                        <a:cs typeface="Times New Roman"/>
                      </a:endParaRPr>
                    </a:p>
                  </a:txBody>
                  <a:tcPr marL="68580" marR="68580" marT="0" marB="0" anchor="ctr">
                    <a:solidFill>
                      <a:srgbClr val="003865"/>
                    </a:solidFill>
                  </a:tcPr>
                </a:tc>
                <a:tc>
                  <a:txBody>
                    <a:bodyPr/>
                    <a:lstStyle/>
                    <a:p>
                      <a:pPr marL="0" marR="0" algn="ctr">
                        <a:spcBef>
                          <a:spcPts val="0"/>
                        </a:spcBef>
                        <a:spcAft>
                          <a:spcPts val="0"/>
                        </a:spcAft>
                      </a:pPr>
                      <a:r>
                        <a:rPr lang="en-US" sz="1100" dirty="0">
                          <a:effectLst/>
                          <a:latin typeface="Segoe UI"/>
                          <a:ea typeface="Times New Roman"/>
                          <a:cs typeface="Times New Roman"/>
                        </a:rPr>
                        <a:t>Dollar change</a:t>
                      </a:r>
                    </a:p>
                  </a:txBody>
                  <a:tcPr marL="68580" marR="68580" marT="0" marB="0" anchor="ctr">
                    <a:solidFill>
                      <a:srgbClr val="003865"/>
                    </a:solidFill>
                  </a:tcPr>
                </a:tc>
                <a:tc>
                  <a:txBody>
                    <a:bodyPr/>
                    <a:lstStyle/>
                    <a:p>
                      <a:pPr marL="0" marR="0" algn="ctr">
                        <a:spcBef>
                          <a:spcPts val="0"/>
                        </a:spcBef>
                        <a:spcAft>
                          <a:spcPts val="0"/>
                        </a:spcAft>
                      </a:pPr>
                      <a:r>
                        <a:rPr lang="en-US" sz="1100" dirty="0">
                          <a:effectLst/>
                          <a:latin typeface="Segoe UI"/>
                        </a:rPr>
                        <a:t>Percent change</a:t>
                      </a:r>
                      <a:endParaRPr lang="en-US" sz="1100" dirty="0">
                        <a:effectLst/>
                        <a:latin typeface="Segoe UI"/>
                        <a:ea typeface="Times New Roman"/>
                        <a:cs typeface="Times New Roman"/>
                      </a:endParaRPr>
                    </a:p>
                  </a:txBody>
                  <a:tcPr marL="68580" marR="68580" marT="0" marB="0" anchor="ctr">
                    <a:solidFill>
                      <a:srgbClr val="003865"/>
                    </a:solidFill>
                  </a:tcPr>
                </a:tc>
                <a:extLst>
                  <a:ext uri="{0D108BD9-81ED-4DB2-BD59-A6C34878D82A}">
                    <a16:rowId xmlns:a16="http://schemas.microsoft.com/office/drawing/2014/main" val="10000"/>
                  </a:ext>
                </a:extLst>
              </a:tr>
              <a:tr h="321728">
                <a:tc>
                  <a:txBody>
                    <a:bodyPr/>
                    <a:lstStyle/>
                    <a:p>
                      <a:pPr marL="0" marR="0" algn="ctr">
                        <a:lnSpc>
                          <a:spcPct val="100000"/>
                        </a:lnSpc>
                        <a:spcBef>
                          <a:spcPts val="600"/>
                        </a:spcBef>
                        <a:spcAft>
                          <a:spcPts val="600"/>
                        </a:spcAft>
                      </a:pPr>
                      <a:r>
                        <a:rPr lang="en-US" sz="1100" dirty="0">
                          <a:effectLst/>
                          <a:latin typeface="Segoe UI"/>
                        </a:rPr>
                        <a:t>1202</a:t>
                      </a:r>
                    </a:p>
                  </a:txBody>
                  <a:tcPr marL="68580" marR="68580" marT="0" marB="0" anchor="ctr">
                    <a:solidFill>
                      <a:srgbClr val="003865"/>
                    </a:solidFill>
                  </a:tcPr>
                </a:tc>
                <a:tc>
                  <a:txBody>
                    <a:bodyPr/>
                    <a:lstStyle/>
                    <a:p>
                      <a:pPr marL="0" marR="0" lvl="0" algn="l">
                        <a:lnSpc>
                          <a:spcPct val="100000"/>
                        </a:lnSpc>
                        <a:spcBef>
                          <a:spcPts val="600"/>
                        </a:spcBef>
                        <a:spcAft>
                          <a:spcPts val="600"/>
                        </a:spcAft>
                        <a:buNone/>
                      </a:pPr>
                      <a:r>
                        <a:rPr lang="en-US" sz="1100" b="0" i="0" u="none" strike="noStrike" noProof="0" dirty="0">
                          <a:effectLst/>
                          <a:latin typeface="Segoe UI"/>
                        </a:rPr>
                        <a:t>Each claim in excess of 20</a:t>
                      </a:r>
                      <a:endParaRPr lang="en-US" sz="1100" dirty="0">
                        <a:latin typeface="Segoe UI"/>
                      </a:endParaRPr>
                    </a:p>
                  </a:txBody>
                  <a:tcPr marL="68580" marR="68580" marT="0" marB="0" anchor="ctr">
                    <a:solidFill>
                      <a:srgbClr val="D9D9D6"/>
                    </a:solidFill>
                  </a:tcPr>
                </a:tc>
                <a:tc>
                  <a:txBody>
                    <a:bodyPr/>
                    <a:lstStyle/>
                    <a:p>
                      <a:pPr marL="0" marR="0" algn="r">
                        <a:lnSpc>
                          <a:spcPct val="100000"/>
                        </a:lnSpc>
                        <a:spcBef>
                          <a:spcPts val="600"/>
                        </a:spcBef>
                        <a:spcAft>
                          <a:spcPts val="600"/>
                        </a:spcAft>
                      </a:pPr>
                      <a:r>
                        <a:rPr lang="en-US" sz="1100" dirty="0">
                          <a:solidFill>
                            <a:schemeClr val="tx1"/>
                          </a:solidFill>
                          <a:effectLst/>
                          <a:latin typeface="Segoe UI"/>
                        </a:rPr>
                        <a:t>n/a</a:t>
                      </a:r>
                    </a:p>
                  </a:txBody>
                  <a:tcPr marL="68580" marR="68580" marT="0" marB="0" anchor="ctr">
                    <a:solidFill>
                      <a:srgbClr val="D9D9D6"/>
                    </a:solidFill>
                  </a:tcPr>
                </a:tc>
                <a:tc>
                  <a:txBody>
                    <a:bodyPr/>
                    <a:lstStyle/>
                    <a:p>
                      <a:pPr marL="0" marR="0" algn="r">
                        <a:lnSpc>
                          <a:spcPct val="100000"/>
                        </a:lnSpc>
                        <a:spcBef>
                          <a:spcPts val="600"/>
                        </a:spcBef>
                        <a:spcAft>
                          <a:spcPts val="600"/>
                        </a:spcAft>
                      </a:pPr>
                      <a:r>
                        <a:rPr lang="en-US" sz="1100" kern="1200" dirty="0">
                          <a:solidFill>
                            <a:schemeClr val="tx1"/>
                          </a:solidFill>
                          <a:effectLst/>
                          <a:latin typeface="Segoe UI"/>
                          <a:ea typeface="+mn-ea"/>
                          <a:cs typeface="+mn-cs"/>
                        </a:rPr>
                        <a:t>$100</a:t>
                      </a:r>
                    </a:p>
                  </a:txBody>
                  <a:tcPr marL="68580" marR="68580" marT="0" marB="0" anchor="ctr">
                    <a:solidFill>
                      <a:srgbClr val="D9D9D6"/>
                    </a:solidFill>
                  </a:tcPr>
                </a:tc>
                <a:tc>
                  <a:txBody>
                    <a:bodyPr/>
                    <a:lstStyle/>
                    <a:p>
                      <a:pPr marL="0" marR="0" algn="r">
                        <a:lnSpc>
                          <a:spcPct val="100000"/>
                        </a:lnSpc>
                        <a:spcBef>
                          <a:spcPts val="600"/>
                        </a:spcBef>
                        <a:spcAft>
                          <a:spcPts val="600"/>
                        </a:spcAft>
                      </a:pPr>
                      <a:r>
                        <a:rPr lang="en-US" sz="1100" dirty="0">
                          <a:solidFill>
                            <a:schemeClr val="tx1"/>
                          </a:solidFill>
                          <a:effectLst/>
                          <a:latin typeface="Segoe UI"/>
                        </a:rPr>
                        <a:t>$200</a:t>
                      </a:r>
                      <a:endParaRPr lang="en-US" sz="1100" b="1" dirty="0">
                        <a:solidFill>
                          <a:schemeClr val="tx1"/>
                        </a:solidFill>
                        <a:effectLst/>
                        <a:latin typeface="Segoe UI"/>
                        <a:ea typeface="Times New Roman"/>
                        <a:cs typeface="Times New Roman"/>
                      </a:endParaRPr>
                    </a:p>
                  </a:txBody>
                  <a:tcPr marL="68580" marR="68580" marT="0" marB="0" anchor="ctr">
                    <a:solidFill>
                      <a:srgbClr val="D9D9D6"/>
                    </a:solidFill>
                  </a:tcPr>
                </a:tc>
                <a:tc>
                  <a:txBody>
                    <a:bodyPr/>
                    <a:lstStyle/>
                    <a:p>
                      <a:pPr marL="0" marR="0" algn="r">
                        <a:lnSpc>
                          <a:spcPct val="100000"/>
                        </a:lnSpc>
                        <a:spcBef>
                          <a:spcPts val="600"/>
                        </a:spcBef>
                        <a:spcAft>
                          <a:spcPts val="600"/>
                        </a:spcAft>
                      </a:pPr>
                      <a:r>
                        <a:rPr lang="en-US" sz="1100" b="0" dirty="0">
                          <a:solidFill>
                            <a:schemeClr val="tx1"/>
                          </a:solidFill>
                          <a:effectLst/>
                          <a:latin typeface="Segoe UI"/>
                          <a:ea typeface="Times New Roman"/>
                          <a:cs typeface="Times New Roman"/>
                        </a:rPr>
                        <a:t> $100</a:t>
                      </a:r>
                    </a:p>
                  </a:txBody>
                  <a:tcPr marL="68580" marR="68580" marT="0" marB="0" anchor="ctr">
                    <a:solidFill>
                      <a:srgbClr val="D9D9D6"/>
                    </a:solidFill>
                  </a:tcPr>
                </a:tc>
                <a:tc>
                  <a:txBody>
                    <a:bodyPr/>
                    <a:lstStyle/>
                    <a:p>
                      <a:pPr marL="0" marR="0" algn="r">
                        <a:lnSpc>
                          <a:spcPct val="100000"/>
                        </a:lnSpc>
                        <a:spcBef>
                          <a:spcPts val="600"/>
                        </a:spcBef>
                        <a:spcAft>
                          <a:spcPts val="600"/>
                        </a:spcAft>
                      </a:pPr>
                      <a:r>
                        <a:rPr lang="en-US" sz="1100" kern="1200" dirty="0">
                          <a:solidFill>
                            <a:schemeClr val="tx1"/>
                          </a:solidFill>
                          <a:effectLst/>
                          <a:latin typeface="Segoe UI"/>
                          <a:ea typeface="+mn-ea"/>
                          <a:cs typeface="+mn-cs"/>
                        </a:rPr>
                        <a:t>100%</a:t>
                      </a:r>
                    </a:p>
                  </a:txBody>
                  <a:tcPr marL="68580" marR="68580" marT="0" marB="0" anchor="ctr">
                    <a:solidFill>
                      <a:srgbClr val="D9D9D6"/>
                    </a:solidFill>
                  </a:tcPr>
                </a:tc>
                <a:extLst>
                  <a:ext uri="{0D108BD9-81ED-4DB2-BD59-A6C34878D82A}">
                    <a16:rowId xmlns:a16="http://schemas.microsoft.com/office/drawing/2014/main" val="10001"/>
                  </a:ext>
                </a:extLst>
              </a:tr>
              <a:tr h="311675">
                <a:tc>
                  <a:txBody>
                    <a:bodyPr/>
                    <a:lstStyle/>
                    <a:p>
                      <a:pPr marL="0" lvl="0" algn="ctr">
                        <a:lnSpc>
                          <a:spcPct val="100000"/>
                        </a:lnSpc>
                        <a:spcBef>
                          <a:spcPts val="600"/>
                        </a:spcBef>
                        <a:spcAft>
                          <a:spcPts val="600"/>
                        </a:spcAft>
                        <a:buNone/>
                      </a:pPr>
                      <a:r>
                        <a:rPr lang="en-US" sz="1100" dirty="0">
                          <a:effectLst/>
                          <a:latin typeface="Segoe UI"/>
                        </a:rPr>
                        <a:t>1201</a:t>
                      </a:r>
                    </a:p>
                  </a:txBody>
                  <a:tcPr marL="68580" marR="68580" marT="0" marB="0" anchor="ctr">
                    <a:solidFill>
                      <a:srgbClr val="003865"/>
                    </a:solidFill>
                  </a:tcPr>
                </a:tc>
                <a:tc>
                  <a:txBody>
                    <a:bodyPr/>
                    <a:lstStyle/>
                    <a:p>
                      <a:pPr marL="0" lvl="0" algn="l">
                        <a:lnSpc>
                          <a:spcPct val="100000"/>
                        </a:lnSpc>
                        <a:spcBef>
                          <a:spcPts val="600"/>
                        </a:spcBef>
                        <a:spcAft>
                          <a:spcPts val="600"/>
                        </a:spcAft>
                        <a:buNone/>
                      </a:pPr>
                      <a:r>
                        <a:rPr lang="en-US" sz="1100" b="0" i="0" u="none" strike="noStrike" noProof="0" dirty="0">
                          <a:effectLst/>
                          <a:latin typeface="Segoe UI"/>
                        </a:rPr>
                        <a:t>Each independent claim in excess of three</a:t>
                      </a:r>
                      <a:endParaRPr lang="en-US" sz="1100" dirty="0">
                        <a:latin typeface="Segoe UI"/>
                      </a:endParaRPr>
                    </a:p>
                  </a:txBody>
                  <a:tcPr marL="68580" marR="68580" marT="0" marB="0" anchor="ctr">
                    <a:solidFill>
                      <a:srgbClr val="D9D9D6"/>
                    </a:solidFill>
                  </a:tcPr>
                </a:tc>
                <a:tc>
                  <a:txBody>
                    <a:bodyPr/>
                    <a:lstStyle/>
                    <a:p>
                      <a:pPr marL="0" lvl="0" algn="r">
                        <a:lnSpc>
                          <a:spcPct val="100000"/>
                        </a:lnSpc>
                        <a:spcBef>
                          <a:spcPts val="600"/>
                        </a:spcBef>
                        <a:spcAft>
                          <a:spcPts val="600"/>
                        </a:spcAft>
                        <a:buNone/>
                      </a:pPr>
                      <a:r>
                        <a:rPr lang="en-US" sz="1100" dirty="0">
                          <a:solidFill>
                            <a:schemeClr val="tx1"/>
                          </a:solidFill>
                          <a:effectLst/>
                          <a:latin typeface="Segoe UI"/>
                        </a:rPr>
                        <a:t>n/a</a:t>
                      </a:r>
                    </a:p>
                  </a:txBody>
                  <a:tcPr marL="68580" marR="68580" marT="0" marB="0" anchor="ctr">
                    <a:solidFill>
                      <a:srgbClr val="D9D9D6"/>
                    </a:solidFill>
                  </a:tcPr>
                </a:tc>
                <a:tc>
                  <a:txBody>
                    <a:bodyPr/>
                    <a:lstStyle/>
                    <a:p>
                      <a:pPr marL="0" lvl="0" algn="r">
                        <a:lnSpc>
                          <a:spcPct val="100000"/>
                        </a:lnSpc>
                        <a:spcBef>
                          <a:spcPts val="600"/>
                        </a:spcBef>
                        <a:spcAft>
                          <a:spcPts val="600"/>
                        </a:spcAft>
                        <a:buNone/>
                      </a:pPr>
                      <a:r>
                        <a:rPr lang="en-US" sz="1100" kern="1200" dirty="0">
                          <a:solidFill>
                            <a:schemeClr val="tx1"/>
                          </a:solidFill>
                          <a:effectLst/>
                          <a:latin typeface="Segoe UI"/>
                          <a:ea typeface="+mn-ea"/>
                          <a:cs typeface="+mn-cs"/>
                        </a:rPr>
                        <a:t>$480</a:t>
                      </a:r>
                    </a:p>
                  </a:txBody>
                  <a:tcPr marL="68580" marR="68580" marT="0" marB="0" anchor="ctr">
                    <a:solidFill>
                      <a:srgbClr val="D9D9D6"/>
                    </a:solidFill>
                  </a:tcPr>
                </a:tc>
                <a:tc>
                  <a:txBody>
                    <a:bodyPr/>
                    <a:lstStyle/>
                    <a:p>
                      <a:pPr marL="0" lvl="0" algn="r">
                        <a:lnSpc>
                          <a:spcPct val="100000"/>
                        </a:lnSpc>
                        <a:spcBef>
                          <a:spcPts val="600"/>
                        </a:spcBef>
                        <a:spcAft>
                          <a:spcPts val="600"/>
                        </a:spcAft>
                        <a:buNone/>
                      </a:pPr>
                      <a:r>
                        <a:rPr lang="en-US" sz="1100" dirty="0">
                          <a:solidFill>
                            <a:schemeClr val="tx1"/>
                          </a:solidFill>
                          <a:effectLst/>
                          <a:latin typeface="Segoe UI"/>
                        </a:rPr>
                        <a:t>$600</a:t>
                      </a:r>
                    </a:p>
                  </a:txBody>
                  <a:tcPr marL="68580" marR="68580" marT="0" marB="0" anchor="ctr">
                    <a:solidFill>
                      <a:srgbClr val="D9D9D6"/>
                    </a:solidFill>
                  </a:tcPr>
                </a:tc>
                <a:tc>
                  <a:txBody>
                    <a:bodyPr/>
                    <a:lstStyle/>
                    <a:p>
                      <a:pPr marL="0" lvl="0" algn="r">
                        <a:lnSpc>
                          <a:spcPct val="100000"/>
                        </a:lnSpc>
                        <a:spcBef>
                          <a:spcPts val="600"/>
                        </a:spcBef>
                        <a:spcAft>
                          <a:spcPts val="600"/>
                        </a:spcAft>
                        <a:buNone/>
                      </a:pPr>
                      <a:r>
                        <a:rPr lang="en-US" sz="1100" b="0" dirty="0">
                          <a:solidFill>
                            <a:schemeClr val="tx1"/>
                          </a:solidFill>
                          <a:effectLst/>
                          <a:latin typeface="Segoe UI"/>
                          <a:ea typeface="Times New Roman"/>
                          <a:cs typeface="Times New Roman"/>
                        </a:rPr>
                        <a:t> $120</a:t>
                      </a:r>
                    </a:p>
                  </a:txBody>
                  <a:tcPr marL="68580" marR="68580" marT="0" marB="0" anchor="ctr">
                    <a:solidFill>
                      <a:srgbClr val="D9D9D6"/>
                    </a:solidFill>
                  </a:tcPr>
                </a:tc>
                <a:tc>
                  <a:txBody>
                    <a:bodyPr/>
                    <a:lstStyle/>
                    <a:p>
                      <a:pPr marL="0" lvl="0" algn="r">
                        <a:lnSpc>
                          <a:spcPct val="100000"/>
                        </a:lnSpc>
                        <a:spcBef>
                          <a:spcPts val="600"/>
                        </a:spcBef>
                        <a:spcAft>
                          <a:spcPts val="600"/>
                        </a:spcAft>
                        <a:buNone/>
                      </a:pPr>
                      <a:r>
                        <a:rPr lang="en-US" sz="1100" kern="1200" dirty="0">
                          <a:solidFill>
                            <a:schemeClr val="tx1"/>
                          </a:solidFill>
                          <a:effectLst/>
                          <a:latin typeface="Segoe UI"/>
                          <a:ea typeface="+mn-ea"/>
                          <a:cs typeface="+mn-cs"/>
                        </a:rPr>
                        <a:t>25%</a:t>
                      </a:r>
                    </a:p>
                  </a:txBody>
                  <a:tcPr marL="68580" marR="68580" marT="0" marB="0" anchor="ctr">
                    <a:solidFill>
                      <a:srgbClr val="D9D9D6"/>
                    </a:solidFill>
                  </a:tcPr>
                </a:tc>
                <a:extLst>
                  <a:ext uri="{0D108BD9-81ED-4DB2-BD59-A6C34878D82A}">
                    <a16:rowId xmlns:a16="http://schemas.microsoft.com/office/drawing/2014/main" val="1418719577"/>
                  </a:ext>
                </a:extLst>
              </a:tr>
            </a:tbl>
          </a:graphicData>
        </a:graphic>
      </p:graphicFrame>
      <p:sp>
        <p:nvSpPr>
          <p:cNvPr id="8" name="TextBox 7">
            <a:extLst>
              <a:ext uri="{FF2B5EF4-FFF2-40B4-BE49-F238E27FC236}">
                <a16:creationId xmlns:a16="http://schemas.microsoft.com/office/drawing/2014/main" id="{FE6295D6-EABB-4CF3-8FB9-972EB5D1791A}"/>
              </a:ext>
            </a:extLst>
          </p:cNvPr>
          <p:cNvSpPr txBox="1"/>
          <p:nvPr/>
        </p:nvSpPr>
        <p:spPr>
          <a:xfrm>
            <a:off x="658201" y="5039235"/>
            <a:ext cx="8116342" cy="246221"/>
          </a:xfrm>
          <a:prstGeom prst="rect">
            <a:avLst/>
          </a:prstGeom>
          <a:noFill/>
        </p:spPr>
        <p:txBody>
          <a:bodyPr wrap="square" rtlCol="0">
            <a:spAutoFit/>
          </a:bodyPr>
          <a:lstStyle/>
          <a:p>
            <a:pPr algn="r"/>
            <a:r>
              <a:rPr lang="en-US" sz="1000" dirty="0"/>
              <a:t>* Undiscounted fee rate</a:t>
            </a:r>
          </a:p>
        </p:txBody>
      </p:sp>
      <p:sp>
        <p:nvSpPr>
          <p:cNvPr id="5" name="Slide Number Placeholder 4">
            <a:extLst>
              <a:ext uri="{FF2B5EF4-FFF2-40B4-BE49-F238E27FC236}">
                <a16:creationId xmlns:a16="http://schemas.microsoft.com/office/drawing/2014/main" id="{D65507D1-3152-41D3-91E8-5E0508772034}"/>
              </a:ext>
            </a:extLst>
          </p:cNvPr>
          <p:cNvSpPr>
            <a:spLocks noGrp="1"/>
          </p:cNvSpPr>
          <p:nvPr>
            <p:ph type="sldNum" sz="quarter" idx="10"/>
          </p:nvPr>
        </p:nvSpPr>
        <p:spPr/>
        <p:txBody>
          <a:bodyPr/>
          <a:lstStyle/>
          <a:p>
            <a:fld id="{1D648693-0942-45E9-83AE-76FC568F9452}" type="slidenum">
              <a:rPr lang="en-US" smtClean="0"/>
              <a:pPr/>
              <a:t>18</a:t>
            </a:fld>
            <a:endParaRPr lang="en-US" dirty="0"/>
          </a:p>
        </p:txBody>
      </p:sp>
    </p:spTree>
    <p:extLst>
      <p:ext uri="{BB962C8B-B14F-4D97-AF65-F5344CB8AC3E}">
        <p14:creationId xmlns:p14="http://schemas.microsoft.com/office/powerpoint/2010/main" val="29399367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A0037CB-988F-6058-B26A-49FD2B554E00}"/>
              </a:ext>
            </a:extLst>
          </p:cNvPr>
          <p:cNvSpPr>
            <a:spLocks noGrp="1"/>
          </p:cNvSpPr>
          <p:nvPr>
            <p:ph type="title"/>
          </p:nvPr>
        </p:nvSpPr>
        <p:spPr/>
        <p:txBody>
          <a:bodyPr>
            <a:normAutofit fontScale="90000"/>
          </a:bodyPr>
          <a:lstStyle/>
          <a:p>
            <a:r>
              <a:rPr lang="en-US" dirty="0"/>
              <a:t>Extension of time (EOT) for provisional applications</a:t>
            </a:r>
          </a:p>
        </p:txBody>
      </p:sp>
      <p:sp>
        <p:nvSpPr>
          <p:cNvPr id="7" name="Content Placeholder 6">
            <a:extLst>
              <a:ext uri="{FF2B5EF4-FFF2-40B4-BE49-F238E27FC236}">
                <a16:creationId xmlns:a16="http://schemas.microsoft.com/office/drawing/2014/main" id="{C8450DCE-62EE-48BF-B815-325BBDEED5A4}"/>
              </a:ext>
            </a:extLst>
          </p:cNvPr>
          <p:cNvSpPr>
            <a:spLocks noGrp="1"/>
          </p:cNvSpPr>
          <p:nvPr>
            <p:ph idx="1"/>
          </p:nvPr>
        </p:nvSpPr>
        <p:spPr>
          <a:xfrm>
            <a:off x="457200" y="1849582"/>
            <a:ext cx="8229600" cy="3555838"/>
          </a:xfrm>
        </p:spPr>
        <p:txBody>
          <a:bodyPr vert="horz" lIns="91440" tIns="45720" rIns="91440" bIns="45720" rtlCol="0" anchor="t">
            <a:normAutofit fontScale="32500" lnSpcReduction="20000"/>
          </a:bodyPr>
          <a:lstStyle/>
          <a:p>
            <a:pPr>
              <a:lnSpc>
                <a:spcPct val="120000"/>
              </a:lnSpc>
            </a:pPr>
            <a:r>
              <a:rPr lang="en-US" sz="4900" dirty="0">
                <a:latin typeface="Segoe UI"/>
                <a:cs typeface="Segoe UI"/>
              </a:rPr>
              <a:t>Decreasing EOT fees in provisional applications.</a:t>
            </a:r>
          </a:p>
          <a:p>
            <a:pPr lvl="1">
              <a:lnSpc>
                <a:spcPct val="120000"/>
              </a:lnSpc>
            </a:pPr>
            <a:r>
              <a:rPr lang="en-US" sz="4300" dirty="0">
                <a:latin typeface="Segoe UI Light"/>
                <a:cs typeface="Segoe UI Light"/>
              </a:rPr>
              <a:t>Provisional applications are not examined; therefore, it is not urgent to expedite processing.</a:t>
            </a:r>
          </a:p>
          <a:p>
            <a:pPr lvl="1">
              <a:lnSpc>
                <a:spcPct val="120000"/>
              </a:lnSpc>
            </a:pPr>
            <a:r>
              <a:rPr lang="en-US" sz="4300" dirty="0">
                <a:latin typeface="Segoe UI Light"/>
                <a:cs typeface="Segoe UI Light"/>
              </a:rPr>
              <a:t>Reduces the financial burden on applicants who are still determining whether to move forward with a nonprovisional application.</a:t>
            </a:r>
          </a:p>
          <a:p>
            <a:pPr lvl="1">
              <a:lnSpc>
                <a:spcPct val="120000"/>
              </a:lnSpc>
            </a:pPr>
            <a:r>
              <a:rPr lang="en-US" sz="4300" dirty="0">
                <a:latin typeface="Segoe UI Light"/>
                <a:cs typeface="Segoe UI Light"/>
              </a:rPr>
              <a:t>Reduces the financial burden on micro entity filers, who are disproportionally affected by EOT fees in provisional applications.</a:t>
            </a:r>
          </a:p>
          <a:p>
            <a:pPr lvl="2">
              <a:lnSpc>
                <a:spcPct val="120000"/>
              </a:lnSpc>
            </a:pPr>
            <a:r>
              <a:rPr lang="en-US" sz="3400" dirty="0">
                <a:latin typeface="Segoe UI Light"/>
                <a:cs typeface="Segoe UI Light"/>
              </a:rPr>
              <a:t>Between 2014 and 2021, micro entities paid over 36% of EOT fees in provisional applications while filing only 17% of applications.</a:t>
            </a:r>
          </a:p>
          <a:p>
            <a:pPr lvl="2">
              <a:lnSpc>
                <a:spcPct val="120000"/>
              </a:lnSpc>
            </a:pPr>
            <a:r>
              <a:rPr lang="en-US" sz="3400" dirty="0">
                <a:latin typeface="Segoe UI Light"/>
                <a:cs typeface="Segoe UI Light"/>
              </a:rPr>
              <a:t>Micro entity applicants may accrue EOT fees for no other reason than trying to formally establish micro entity status due to signature errors or omissions.</a:t>
            </a:r>
          </a:p>
          <a:p>
            <a:pPr lvl="1">
              <a:lnSpc>
                <a:spcPct val="120000"/>
              </a:lnSpc>
            </a:pPr>
            <a:r>
              <a:rPr lang="en-US" sz="4300" dirty="0">
                <a:latin typeface="Segoe UI Light"/>
                <a:cs typeface="Segoe UI Light"/>
              </a:rPr>
              <a:t>Aligns with our objective to foster inclusive innovation and increase access to the patent system.</a:t>
            </a:r>
          </a:p>
          <a:p>
            <a:pPr marL="57150" indent="0">
              <a:lnSpc>
                <a:spcPct val="120000"/>
              </a:lnSpc>
              <a:buNone/>
            </a:pPr>
            <a:r>
              <a:rPr lang="en-US" sz="3700" dirty="0">
                <a:latin typeface="+mn-lt"/>
                <a:cs typeface="Segoe UI"/>
              </a:rPr>
              <a:t>	(see table on next page)</a:t>
            </a:r>
          </a:p>
          <a:p>
            <a:pPr marL="457200" lvl="1" indent="0">
              <a:lnSpc>
                <a:spcPct val="120000"/>
              </a:lnSpc>
              <a:buNone/>
            </a:pPr>
            <a:endParaRPr lang="en-US" sz="2500" dirty="0">
              <a:latin typeface="+mn-lt"/>
            </a:endParaRPr>
          </a:p>
          <a:p>
            <a:pPr marL="0" indent="0">
              <a:lnSpc>
                <a:spcPct val="120000"/>
              </a:lnSpc>
              <a:spcBef>
                <a:spcPts val="0"/>
              </a:spcBef>
              <a:buNone/>
            </a:pPr>
            <a:endParaRPr lang="en-US" sz="3700" dirty="0">
              <a:latin typeface="+mn-lt"/>
            </a:endParaRPr>
          </a:p>
          <a:p>
            <a:pPr marL="57150" indent="0">
              <a:lnSpc>
                <a:spcPct val="120000"/>
              </a:lnSpc>
              <a:buNone/>
            </a:pPr>
            <a:endParaRPr lang="en-US" sz="2900" dirty="0"/>
          </a:p>
          <a:p>
            <a:pPr lvl="1">
              <a:lnSpc>
                <a:spcPct val="120000"/>
              </a:lnSpc>
            </a:pPr>
            <a:endParaRPr lang="en-US" dirty="0"/>
          </a:p>
          <a:p>
            <a:pPr marL="457200" lvl="1" indent="0">
              <a:lnSpc>
                <a:spcPct val="120000"/>
              </a:lnSpc>
              <a:buNone/>
            </a:pPr>
            <a:endParaRPr lang="en-US" i="1" dirty="0"/>
          </a:p>
        </p:txBody>
      </p:sp>
      <p:sp>
        <p:nvSpPr>
          <p:cNvPr id="5" name="Slide Number Placeholder 4">
            <a:extLst>
              <a:ext uri="{FF2B5EF4-FFF2-40B4-BE49-F238E27FC236}">
                <a16:creationId xmlns:a16="http://schemas.microsoft.com/office/drawing/2014/main" id="{A6A7A199-D122-4481-900F-631DD4A66C64}"/>
              </a:ext>
            </a:extLst>
          </p:cNvPr>
          <p:cNvSpPr>
            <a:spLocks noGrp="1"/>
          </p:cNvSpPr>
          <p:nvPr>
            <p:ph type="sldNum" sz="quarter" idx="10"/>
          </p:nvPr>
        </p:nvSpPr>
        <p:spPr/>
        <p:txBody>
          <a:bodyPr/>
          <a:lstStyle/>
          <a:p>
            <a:fld id="{1D648693-0942-45E9-83AE-76FC568F9452}" type="slidenum">
              <a:rPr lang="en-US" smtClean="0"/>
              <a:pPr/>
              <a:t>19</a:t>
            </a:fld>
            <a:endParaRPr lang="en-US" dirty="0"/>
          </a:p>
        </p:txBody>
      </p:sp>
    </p:spTree>
    <p:extLst>
      <p:ext uri="{BB962C8B-B14F-4D97-AF65-F5344CB8AC3E}">
        <p14:creationId xmlns:p14="http://schemas.microsoft.com/office/powerpoint/2010/main" val="18263982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2ACD381-7068-4B3B-94BE-5B9A48CD8263}"/>
              </a:ext>
            </a:extLst>
          </p:cNvPr>
          <p:cNvSpPr>
            <a:spLocks noGrp="1"/>
          </p:cNvSpPr>
          <p:nvPr>
            <p:ph type="ctrTitle"/>
          </p:nvPr>
        </p:nvSpPr>
        <p:spPr/>
        <p:txBody>
          <a:bodyPr>
            <a:normAutofit/>
          </a:bodyPr>
          <a:lstStyle/>
          <a:p>
            <a:r>
              <a:rPr lang="en-US" dirty="0"/>
              <a:t>Final Rule: At-a-Glance</a:t>
            </a:r>
          </a:p>
        </p:txBody>
      </p:sp>
      <p:sp>
        <p:nvSpPr>
          <p:cNvPr id="2" name="Subtitle 1">
            <a:extLst>
              <a:ext uri="{FF2B5EF4-FFF2-40B4-BE49-F238E27FC236}">
                <a16:creationId xmlns:a16="http://schemas.microsoft.com/office/drawing/2014/main" id="{65D5BDFB-84F1-49BF-862F-88A6EE754717}"/>
              </a:ext>
            </a:extLst>
          </p:cNvPr>
          <p:cNvSpPr>
            <a:spLocks noGrp="1"/>
          </p:cNvSpPr>
          <p:nvPr>
            <p:ph type="subTitle" idx="1"/>
          </p:nvPr>
        </p:nvSpPr>
        <p:spPr/>
        <p:txBody>
          <a:bodyPr/>
          <a:lstStyle/>
          <a:p>
            <a:r>
              <a:rPr lang="en-US" dirty="0"/>
              <a:t>Setting and Adjusting Patent Fees during Fiscal Year 2025</a:t>
            </a:r>
          </a:p>
        </p:txBody>
      </p:sp>
    </p:spTree>
    <p:extLst>
      <p:ext uri="{BB962C8B-B14F-4D97-AF65-F5344CB8AC3E}">
        <p14:creationId xmlns:p14="http://schemas.microsoft.com/office/powerpoint/2010/main" val="4912543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A0037CB-988F-6058-B26A-49FD2B554E00}"/>
              </a:ext>
            </a:extLst>
          </p:cNvPr>
          <p:cNvSpPr>
            <a:spLocks noGrp="1"/>
          </p:cNvSpPr>
          <p:nvPr>
            <p:ph type="title"/>
          </p:nvPr>
        </p:nvSpPr>
        <p:spPr/>
        <p:txBody>
          <a:bodyPr>
            <a:normAutofit fontScale="90000"/>
          </a:bodyPr>
          <a:lstStyle/>
          <a:p>
            <a:r>
              <a:rPr lang="en-US" dirty="0"/>
              <a:t>Extension of time (EOT) for provisional applications </a:t>
            </a:r>
            <a:r>
              <a:rPr lang="en-US" sz="2400" b="0" dirty="0"/>
              <a:t>(cont.)</a:t>
            </a:r>
            <a:endParaRPr lang="en-US" sz="2400" dirty="0"/>
          </a:p>
        </p:txBody>
      </p:sp>
      <p:graphicFrame>
        <p:nvGraphicFramePr>
          <p:cNvPr id="7" name="Table 6" descr="A table showing unit costs, current fees, proposed fees, and changes in fees for extension of time fees for provisional applications">
            <a:extLst>
              <a:ext uri="{FF2B5EF4-FFF2-40B4-BE49-F238E27FC236}">
                <a16:creationId xmlns:a16="http://schemas.microsoft.com/office/drawing/2014/main" id="{CBF145CE-7087-4315-A2B9-E4B679B39213}"/>
              </a:ext>
            </a:extLst>
          </p:cNvPr>
          <p:cNvGraphicFramePr>
            <a:graphicFrameLocks noGrp="1"/>
          </p:cNvGraphicFramePr>
          <p:nvPr>
            <p:extLst>
              <p:ext uri="{D42A27DB-BD31-4B8C-83A1-F6EECF244321}">
                <p14:modId xmlns:p14="http://schemas.microsoft.com/office/powerpoint/2010/main" val="3631642542"/>
              </p:ext>
            </p:extLst>
          </p:nvPr>
        </p:nvGraphicFramePr>
        <p:xfrm>
          <a:off x="446029" y="1954258"/>
          <a:ext cx="8240771" cy="2563368"/>
        </p:xfrm>
        <a:graphic>
          <a:graphicData uri="http://schemas.openxmlformats.org/drawingml/2006/table">
            <a:tbl>
              <a:tblPr firstRow="1" firstCol="1" bandRow="1">
                <a:tableStyleId>{073A0DAA-6AF3-43AB-8588-CEC1D06C72B9}</a:tableStyleId>
              </a:tblPr>
              <a:tblGrid>
                <a:gridCol w="879851">
                  <a:extLst>
                    <a:ext uri="{9D8B030D-6E8A-4147-A177-3AD203B41FA5}">
                      <a16:colId xmlns:a16="http://schemas.microsoft.com/office/drawing/2014/main" val="20000"/>
                    </a:ext>
                  </a:extLst>
                </a:gridCol>
                <a:gridCol w="2889504">
                  <a:extLst>
                    <a:ext uri="{9D8B030D-6E8A-4147-A177-3AD203B41FA5}">
                      <a16:colId xmlns:a16="http://schemas.microsoft.com/office/drawing/2014/main" val="20001"/>
                    </a:ext>
                  </a:extLst>
                </a:gridCol>
                <a:gridCol w="1069848">
                  <a:extLst>
                    <a:ext uri="{9D8B030D-6E8A-4147-A177-3AD203B41FA5}">
                      <a16:colId xmlns:a16="http://schemas.microsoft.com/office/drawing/2014/main" val="20002"/>
                    </a:ext>
                  </a:extLst>
                </a:gridCol>
                <a:gridCol w="850392">
                  <a:extLst>
                    <a:ext uri="{9D8B030D-6E8A-4147-A177-3AD203B41FA5}">
                      <a16:colId xmlns:a16="http://schemas.microsoft.com/office/drawing/2014/main" val="20003"/>
                    </a:ext>
                  </a:extLst>
                </a:gridCol>
                <a:gridCol w="850392">
                  <a:extLst>
                    <a:ext uri="{9D8B030D-6E8A-4147-A177-3AD203B41FA5}">
                      <a16:colId xmlns:a16="http://schemas.microsoft.com/office/drawing/2014/main" val="20004"/>
                    </a:ext>
                  </a:extLst>
                </a:gridCol>
                <a:gridCol w="850392">
                  <a:extLst>
                    <a:ext uri="{9D8B030D-6E8A-4147-A177-3AD203B41FA5}">
                      <a16:colId xmlns:a16="http://schemas.microsoft.com/office/drawing/2014/main" val="20005"/>
                    </a:ext>
                  </a:extLst>
                </a:gridCol>
                <a:gridCol w="850392">
                  <a:extLst>
                    <a:ext uri="{9D8B030D-6E8A-4147-A177-3AD203B41FA5}">
                      <a16:colId xmlns:a16="http://schemas.microsoft.com/office/drawing/2014/main" val="20006"/>
                    </a:ext>
                  </a:extLst>
                </a:gridCol>
              </a:tblGrid>
              <a:tr h="429768">
                <a:tc>
                  <a:txBody>
                    <a:bodyPr/>
                    <a:lstStyle/>
                    <a:p>
                      <a:pPr marL="0" marR="0" algn="ctr"/>
                      <a:r>
                        <a:rPr lang="en-US" sz="1100" dirty="0">
                          <a:effectLst/>
                          <a:latin typeface="Segoe UI"/>
                        </a:rPr>
                        <a:t>Fee code</a:t>
                      </a:r>
                      <a:endParaRPr lang="en-US" sz="1100" dirty="0">
                        <a:effectLst/>
                        <a:latin typeface="Segoe UI"/>
                        <a:ea typeface="Times New Roman"/>
                        <a:cs typeface="Times New Roman"/>
                      </a:endParaRPr>
                    </a:p>
                  </a:txBody>
                  <a:tcPr marL="45720" marR="45720" anchor="ctr">
                    <a:solidFill>
                      <a:srgbClr val="003865"/>
                    </a:solidFill>
                  </a:tcPr>
                </a:tc>
                <a:tc>
                  <a:txBody>
                    <a:bodyPr/>
                    <a:lstStyle/>
                    <a:p>
                      <a:pPr marL="0" marR="0" algn="ctr"/>
                      <a:r>
                        <a:rPr lang="en-US" sz="1100" dirty="0">
                          <a:effectLst/>
                          <a:latin typeface="Segoe UI"/>
                        </a:rPr>
                        <a:t>Description</a:t>
                      </a:r>
                      <a:endParaRPr lang="en-US" sz="1100" baseline="30000" dirty="0">
                        <a:effectLst/>
                        <a:latin typeface="Segoe UI"/>
                        <a:ea typeface="Times New Roman"/>
                        <a:cs typeface="Times New Roman"/>
                      </a:endParaRPr>
                    </a:p>
                  </a:txBody>
                  <a:tcPr marL="45720" marR="45720" anchor="ctr">
                    <a:solidFill>
                      <a:srgbClr val="003865"/>
                    </a:solidFill>
                  </a:tcPr>
                </a:tc>
                <a:tc>
                  <a:txBody>
                    <a:bodyPr/>
                    <a:lstStyle/>
                    <a:p>
                      <a:pPr marL="0" marR="0" algn="ctr">
                        <a:spcBef>
                          <a:spcPts val="0"/>
                        </a:spcBef>
                        <a:spcAft>
                          <a:spcPts val="0"/>
                        </a:spcAft>
                      </a:pPr>
                      <a:r>
                        <a:rPr lang="en-US" sz="1100" dirty="0">
                          <a:effectLst/>
                          <a:latin typeface="Segoe UI"/>
                        </a:rPr>
                        <a:t>Historical cost</a:t>
                      </a:r>
                    </a:p>
                    <a:p>
                      <a:pPr marL="0" marR="0" algn="ctr">
                        <a:spcBef>
                          <a:spcPts val="0"/>
                        </a:spcBef>
                        <a:spcAft>
                          <a:spcPts val="0"/>
                        </a:spcAft>
                      </a:pPr>
                      <a:r>
                        <a:rPr lang="en-US" sz="1100" dirty="0">
                          <a:effectLst/>
                          <a:latin typeface="Segoe UI"/>
                        </a:rPr>
                        <a:t>(FY 2023)</a:t>
                      </a:r>
                      <a:endParaRPr lang="en-US" sz="1100" dirty="0">
                        <a:effectLst/>
                        <a:latin typeface="Segoe UI"/>
                        <a:ea typeface="Times New Roman"/>
                        <a:cs typeface="Times New Roman"/>
                      </a:endParaRPr>
                    </a:p>
                  </a:txBody>
                  <a:tcPr marL="45720" marR="45720" anchor="ctr">
                    <a:solidFill>
                      <a:srgbClr val="003865"/>
                    </a:solidFill>
                  </a:tcPr>
                </a:tc>
                <a:tc>
                  <a:txBody>
                    <a:bodyPr/>
                    <a:lstStyle/>
                    <a:p>
                      <a:pPr marL="0" marR="0" algn="ctr">
                        <a:spcBef>
                          <a:spcPts val="0"/>
                        </a:spcBef>
                        <a:spcAft>
                          <a:spcPts val="0"/>
                        </a:spcAft>
                      </a:pPr>
                      <a:r>
                        <a:rPr lang="en-US" sz="1100" dirty="0">
                          <a:effectLst/>
                          <a:latin typeface="Segoe UI"/>
                        </a:rPr>
                        <a:t>Current fee* </a:t>
                      </a:r>
                      <a:endParaRPr lang="en-US" sz="1100" dirty="0">
                        <a:effectLst/>
                        <a:latin typeface="Segoe UI"/>
                        <a:ea typeface="Times New Roman"/>
                        <a:cs typeface="Times New Roman"/>
                      </a:endParaRPr>
                    </a:p>
                  </a:txBody>
                  <a:tcPr marL="45720" marR="45720" anchor="ctr">
                    <a:solidFill>
                      <a:srgbClr val="003865"/>
                    </a:solidFill>
                  </a:tcPr>
                </a:tc>
                <a:tc>
                  <a:txBody>
                    <a:bodyPr/>
                    <a:lstStyle/>
                    <a:p>
                      <a:pPr marL="0" marR="0" algn="ctr">
                        <a:spcBef>
                          <a:spcPts val="0"/>
                        </a:spcBef>
                        <a:spcAft>
                          <a:spcPts val="0"/>
                        </a:spcAft>
                      </a:pPr>
                      <a:r>
                        <a:rPr lang="en-US" sz="1100" dirty="0">
                          <a:effectLst/>
                          <a:latin typeface="Segoe UI"/>
                        </a:rPr>
                        <a:t>Final rule fee*</a:t>
                      </a:r>
                      <a:endParaRPr lang="en-US" sz="1100" dirty="0">
                        <a:effectLst/>
                        <a:latin typeface="Segoe UI"/>
                        <a:ea typeface="Times New Roman"/>
                        <a:cs typeface="Times New Roman"/>
                      </a:endParaRPr>
                    </a:p>
                  </a:txBody>
                  <a:tcPr marL="45720" marR="45720" anchor="ctr">
                    <a:solidFill>
                      <a:srgbClr val="003865"/>
                    </a:solidFill>
                  </a:tcPr>
                </a:tc>
                <a:tc>
                  <a:txBody>
                    <a:bodyPr/>
                    <a:lstStyle/>
                    <a:p>
                      <a:pPr marL="0" marR="0" algn="ctr">
                        <a:spcBef>
                          <a:spcPts val="0"/>
                        </a:spcBef>
                        <a:spcAft>
                          <a:spcPts val="0"/>
                        </a:spcAft>
                      </a:pPr>
                      <a:r>
                        <a:rPr lang="en-US" sz="1100" dirty="0">
                          <a:effectLst/>
                          <a:latin typeface="Segoe UI"/>
                          <a:ea typeface="Times New Roman"/>
                          <a:cs typeface="Times New Roman"/>
                        </a:rPr>
                        <a:t>Dollar change</a:t>
                      </a:r>
                    </a:p>
                  </a:txBody>
                  <a:tcPr marL="45720" marR="45720" anchor="ctr">
                    <a:solidFill>
                      <a:srgbClr val="003865"/>
                    </a:solidFill>
                  </a:tcPr>
                </a:tc>
                <a:tc>
                  <a:txBody>
                    <a:bodyPr/>
                    <a:lstStyle/>
                    <a:p>
                      <a:pPr marL="0" marR="0" algn="ctr">
                        <a:spcBef>
                          <a:spcPts val="0"/>
                        </a:spcBef>
                        <a:spcAft>
                          <a:spcPts val="0"/>
                        </a:spcAft>
                      </a:pPr>
                      <a:r>
                        <a:rPr lang="en-US" sz="1100" dirty="0">
                          <a:effectLst/>
                          <a:latin typeface="Segoe UI"/>
                        </a:rPr>
                        <a:t>Percent change</a:t>
                      </a:r>
                      <a:endParaRPr lang="en-US" sz="1100" dirty="0">
                        <a:effectLst/>
                        <a:latin typeface="Segoe UI"/>
                        <a:ea typeface="Times New Roman"/>
                        <a:cs typeface="Times New Roman"/>
                      </a:endParaRPr>
                    </a:p>
                  </a:txBody>
                  <a:tcPr marL="45720" marR="45720" anchor="ctr">
                    <a:solidFill>
                      <a:srgbClr val="003865"/>
                    </a:solidFill>
                  </a:tcPr>
                </a:tc>
                <a:extLst>
                  <a:ext uri="{0D108BD9-81ED-4DB2-BD59-A6C34878D82A}">
                    <a16:rowId xmlns:a16="http://schemas.microsoft.com/office/drawing/2014/main" val="10000"/>
                  </a:ext>
                </a:extLst>
              </a:tr>
              <a:tr h="397871">
                <a:tc>
                  <a:txBody>
                    <a:bodyPr/>
                    <a:lstStyle/>
                    <a:p>
                      <a:pPr marL="0" marR="0" algn="ctr">
                        <a:lnSpc>
                          <a:spcPct val="100000"/>
                        </a:lnSpc>
                        <a:spcBef>
                          <a:spcPts val="600"/>
                        </a:spcBef>
                        <a:spcAft>
                          <a:spcPts val="600"/>
                        </a:spcAft>
                      </a:pPr>
                      <a:r>
                        <a:rPr lang="en-US" sz="1100" dirty="0">
                          <a:effectLst/>
                          <a:latin typeface="Segoe UI"/>
                        </a:rPr>
                        <a:t>New fee code</a:t>
                      </a:r>
                    </a:p>
                  </a:txBody>
                  <a:tcPr marL="45720" marR="45720" anchor="ctr">
                    <a:solidFill>
                      <a:srgbClr val="003865"/>
                    </a:solidFill>
                  </a:tcPr>
                </a:tc>
                <a:tc>
                  <a:txBody>
                    <a:bodyPr/>
                    <a:lstStyle/>
                    <a:p>
                      <a:pPr marL="0" marR="0" lvl="0" algn="l">
                        <a:lnSpc>
                          <a:spcPct val="100000"/>
                        </a:lnSpc>
                        <a:spcBef>
                          <a:spcPts val="600"/>
                        </a:spcBef>
                        <a:spcAft>
                          <a:spcPts val="600"/>
                        </a:spcAft>
                        <a:buNone/>
                      </a:pPr>
                      <a:r>
                        <a:rPr lang="en-US" sz="1100" b="0" i="0" u="none" strike="noStrike" noProof="0" dirty="0">
                          <a:effectLst/>
                          <a:latin typeface="Segoe UI"/>
                        </a:rPr>
                        <a:t>Extension for response within first month, provisional application</a:t>
                      </a:r>
                      <a:endParaRPr lang="en-US" sz="1100" dirty="0"/>
                    </a:p>
                  </a:txBody>
                  <a:tcPr marL="45720" marR="45720" anchor="ctr">
                    <a:solidFill>
                      <a:srgbClr val="D9D9D6"/>
                    </a:solidFill>
                  </a:tcPr>
                </a:tc>
                <a:tc>
                  <a:txBody>
                    <a:bodyPr/>
                    <a:lstStyle/>
                    <a:p>
                      <a:pPr marL="0" marR="0" algn="r">
                        <a:lnSpc>
                          <a:spcPct val="100000"/>
                        </a:lnSpc>
                        <a:spcBef>
                          <a:spcPts val="600"/>
                        </a:spcBef>
                        <a:spcAft>
                          <a:spcPts val="600"/>
                        </a:spcAft>
                      </a:pPr>
                      <a:r>
                        <a:rPr lang="en-US" sz="1100" dirty="0">
                          <a:solidFill>
                            <a:schemeClr val="tx1"/>
                          </a:solidFill>
                          <a:effectLst/>
                          <a:latin typeface="Segoe UI"/>
                        </a:rPr>
                        <a:t>n/a</a:t>
                      </a:r>
                    </a:p>
                  </a:txBody>
                  <a:tcPr marL="45720" marR="45720" anchor="ctr">
                    <a:solidFill>
                      <a:srgbClr val="D9D9D6"/>
                    </a:solidFill>
                  </a:tcPr>
                </a:tc>
                <a:tc>
                  <a:txBody>
                    <a:bodyPr/>
                    <a:lstStyle/>
                    <a:p>
                      <a:pPr marL="0" marR="0" algn="r">
                        <a:lnSpc>
                          <a:spcPct val="100000"/>
                        </a:lnSpc>
                        <a:spcBef>
                          <a:spcPts val="600"/>
                        </a:spcBef>
                        <a:spcAft>
                          <a:spcPts val="600"/>
                        </a:spcAft>
                      </a:pPr>
                      <a:r>
                        <a:rPr lang="en-US" sz="1100" kern="1200" dirty="0">
                          <a:solidFill>
                            <a:schemeClr val="tx1"/>
                          </a:solidFill>
                          <a:effectLst/>
                          <a:latin typeface="Segoe UI"/>
                          <a:ea typeface="+mn-ea"/>
                          <a:cs typeface="+mn-cs"/>
                        </a:rPr>
                        <a:t>$220</a:t>
                      </a:r>
                    </a:p>
                  </a:txBody>
                  <a:tcPr marL="45720" marR="45720" anchor="ctr">
                    <a:solidFill>
                      <a:srgbClr val="D9D9D6"/>
                    </a:solidFill>
                  </a:tcPr>
                </a:tc>
                <a:tc>
                  <a:txBody>
                    <a:bodyPr/>
                    <a:lstStyle/>
                    <a:p>
                      <a:pPr marL="0" marR="0" algn="r">
                        <a:lnSpc>
                          <a:spcPct val="100000"/>
                        </a:lnSpc>
                        <a:spcBef>
                          <a:spcPts val="600"/>
                        </a:spcBef>
                        <a:spcAft>
                          <a:spcPts val="600"/>
                        </a:spcAft>
                      </a:pPr>
                      <a:r>
                        <a:rPr lang="en-US" sz="1100" dirty="0">
                          <a:solidFill>
                            <a:schemeClr val="tx1"/>
                          </a:solidFill>
                          <a:effectLst/>
                          <a:latin typeface="Segoe UI"/>
                        </a:rPr>
                        <a:t>$50</a:t>
                      </a:r>
                      <a:endParaRPr lang="en-US" sz="1100" b="1" dirty="0">
                        <a:solidFill>
                          <a:schemeClr val="tx1"/>
                        </a:solidFill>
                        <a:effectLst/>
                        <a:latin typeface="Segoe UI"/>
                        <a:ea typeface="Times New Roman"/>
                        <a:cs typeface="Times New Roman"/>
                      </a:endParaRPr>
                    </a:p>
                  </a:txBody>
                  <a:tcPr marL="45720" marR="45720" anchor="ctr">
                    <a:solidFill>
                      <a:srgbClr val="D9D9D6"/>
                    </a:solidFill>
                  </a:tcPr>
                </a:tc>
                <a:tc>
                  <a:txBody>
                    <a:bodyPr/>
                    <a:lstStyle/>
                    <a:p>
                      <a:pPr marL="0" marR="0" algn="r">
                        <a:lnSpc>
                          <a:spcPct val="100000"/>
                        </a:lnSpc>
                        <a:spcBef>
                          <a:spcPts val="600"/>
                        </a:spcBef>
                        <a:spcAft>
                          <a:spcPts val="600"/>
                        </a:spcAft>
                      </a:pPr>
                      <a:r>
                        <a:rPr lang="en-US" sz="1100" b="0" dirty="0">
                          <a:solidFill>
                            <a:schemeClr val="tx1"/>
                          </a:solidFill>
                          <a:effectLst/>
                          <a:latin typeface="Segoe UI"/>
                          <a:ea typeface="Times New Roman"/>
                          <a:cs typeface="Times New Roman"/>
                        </a:rPr>
                        <a:t>- $170</a:t>
                      </a:r>
                    </a:p>
                  </a:txBody>
                  <a:tcPr marL="45720" marR="45720" anchor="ctr">
                    <a:solidFill>
                      <a:srgbClr val="D9D9D6"/>
                    </a:solidFill>
                  </a:tcPr>
                </a:tc>
                <a:tc>
                  <a:txBody>
                    <a:bodyPr/>
                    <a:lstStyle/>
                    <a:p>
                      <a:pPr marL="0" marR="0" algn="r">
                        <a:lnSpc>
                          <a:spcPct val="100000"/>
                        </a:lnSpc>
                        <a:spcBef>
                          <a:spcPts val="600"/>
                        </a:spcBef>
                        <a:spcAft>
                          <a:spcPts val="600"/>
                        </a:spcAft>
                      </a:pPr>
                      <a:r>
                        <a:rPr lang="en-US" sz="1100" kern="1200" dirty="0">
                          <a:solidFill>
                            <a:schemeClr val="tx1"/>
                          </a:solidFill>
                          <a:effectLst/>
                          <a:latin typeface="Segoe UI"/>
                          <a:ea typeface="+mn-ea"/>
                          <a:cs typeface="+mn-cs"/>
                        </a:rPr>
                        <a:t>-77%</a:t>
                      </a:r>
                    </a:p>
                  </a:txBody>
                  <a:tcPr marL="45720" marR="45720" anchor="ctr">
                    <a:solidFill>
                      <a:srgbClr val="D9D9D6"/>
                    </a:solidFill>
                  </a:tcPr>
                </a:tc>
                <a:extLst>
                  <a:ext uri="{0D108BD9-81ED-4DB2-BD59-A6C34878D82A}">
                    <a16:rowId xmlns:a16="http://schemas.microsoft.com/office/drawing/2014/main" val="10001"/>
                  </a:ext>
                </a:extLst>
              </a:tr>
              <a:tr h="397871">
                <a:tc>
                  <a:txBody>
                    <a:bodyPr/>
                    <a:lstStyle/>
                    <a:p>
                      <a:pPr marL="0" lvl="0" algn="ctr">
                        <a:lnSpc>
                          <a:spcPct val="100000"/>
                        </a:lnSpc>
                        <a:spcBef>
                          <a:spcPts val="600"/>
                        </a:spcBef>
                        <a:spcAft>
                          <a:spcPts val="600"/>
                        </a:spcAft>
                        <a:buNone/>
                      </a:pPr>
                      <a:r>
                        <a:rPr lang="en-US" sz="1100" dirty="0">
                          <a:effectLst/>
                          <a:latin typeface="Segoe UI"/>
                        </a:rPr>
                        <a:t>New fee code</a:t>
                      </a:r>
                    </a:p>
                  </a:txBody>
                  <a:tcPr marL="45720" marR="45720" anchor="ctr">
                    <a:solidFill>
                      <a:srgbClr val="003865"/>
                    </a:solidFill>
                  </a:tcPr>
                </a:tc>
                <a:tc>
                  <a:txBody>
                    <a:bodyPr/>
                    <a:lstStyle/>
                    <a:p>
                      <a:pPr marL="0" lvl="0" algn="l">
                        <a:lnSpc>
                          <a:spcPct val="100000"/>
                        </a:lnSpc>
                        <a:spcBef>
                          <a:spcPts val="600"/>
                        </a:spcBef>
                        <a:spcAft>
                          <a:spcPts val="600"/>
                        </a:spcAft>
                        <a:buNone/>
                      </a:pPr>
                      <a:r>
                        <a:rPr lang="en-US" sz="1100" b="0" i="0" u="none" strike="noStrike" noProof="0" dirty="0">
                          <a:effectLst/>
                          <a:latin typeface="Segoe UI"/>
                        </a:rPr>
                        <a:t>Extension for response within second month, provisional application</a:t>
                      </a:r>
                      <a:endParaRPr lang="en-US" sz="1100" dirty="0"/>
                    </a:p>
                  </a:txBody>
                  <a:tcPr marL="45720" marR="45720" anchor="ctr">
                    <a:solidFill>
                      <a:srgbClr val="D9D9D6"/>
                    </a:solidFill>
                  </a:tcPr>
                </a:tc>
                <a:tc>
                  <a:txBody>
                    <a:bodyPr/>
                    <a:lstStyle/>
                    <a:p>
                      <a:pPr marL="0" marR="0" lvl="0" indent="0" algn="r" defTabSz="457200" rtl="0" eaLnBrk="1" fontAlgn="auto" latinLnBrk="0" hangingPunct="1">
                        <a:lnSpc>
                          <a:spcPct val="100000"/>
                        </a:lnSpc>
                        <a:spcBef>
                          <a:spcPts val="600"/>
                        </a:spcBef>
                        <a:spcAft>
                          <a:spcPts val="600"/>
                        </a:spcAft>
                        <a:buClrTx/>
                        <a:buSzTx/>
                        <a:buFontTx/>
                        <a:buNone/>
                        <a:tabLst/>
                        <a:defRPr/>
                      </a:pPr>
                      <a:r>
                        <a:rPr lang="en-US" sz="1100" dirty="0">
                          <a:solidFill>
                            <a:schemeClr val="tx1"/>
                          </a:solidFill>
                          <a:effectLst/>
                          <a:latin typeface="+mn-lt"/>
                        </a:rPr>
                        <a:t>n/a</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100" kern="1200" dirty="0">
                          <a:solidFill>
                            <a:schemeClr val="tx1"/>
                          </a:solidFill>
                          <a:effectLst/>
                          <a:latin typeface="Segoe UI"/>
                          <a:ea typeface="+mn-ea"/>
                          <a:cs typeface="+mn-cs"/>
                        </a:rPr>
                        <a:t>$640</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100" dirty="0">
                          <a:solidFill>
                            <a:schemeClr val="tx1"/>
                          </a:solidFill>
                          <a:effectLst/>
                          <a:latin typeface="Segoe UI"/>
                        </a:rPr>
                        <a:t>$100</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100" b="0" dirty="0">
                          <a:solidFill>
                            <a:schemeClr val="tx1"/>
                          </a:solidFill>
                          <a:effectLst/>
                          <a:latin typeface="Segoe UI"/>
                          <a:ea typeface="Times New Roman"/>
                          <a:cs typeface="Times New Roman"/>
                        </a:rPr>
                        <a:t>- $540</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100" kern="1200" dirty="0">
                          <a:solidFill>
                            <a:schemeClr val="tx1"/>
                          </a:solidFill>
                          <a:effectLst/>
                          <a:latin typeface="Segoe UI"/>
                          <a:ea typeface="+mn-ea"/>
                          <a:cs typeface="+mn-cs"/>
                        </a:rPr>
                        <a:t>-84%</a:t>
                      </a:r>
                    </a:p>
                  </a:txBody>
                  <a:tcPr marL="45720" marR="45720" anchor="ctr">
                    <a:solidFill>
                      <a:srgbClr val="D9D9D6"/>
                    </a:solidFill>
                  </a:tcPr>
                </a:tc>
                <a:extLst>
                  <a:ext uri="{0D108BD9-81ED-4DB2-BD59-A6C34878D82A}">
                    <a16:rowId xmlns:a16="http://schemas.microsoft.com/office/drawing/2014/main" val="1418719577"/>
                  </a:ext>
                </a:extLst>
              </a:tr>
              <a:tr h="349591">
                <a:tc>
                  <a:txBody>
                    <a:bodyPr/>
                    <a:lstStyle/>
                    <a:p>
                      <a:pPr marL="0" lvl="0" algn="ctr">
                        <a:lnSpc>
                          <a:spcPct val="100000"/>
                        </a:lnSpc>
                        <a:spcBef>
                          <a:spcPts val="600"/>
                        </a:spcBef>
                        <a:spcAft>
                          <a:spcPts val="600"/>
                        </a:spcAft>
                        <a:buNone/>
                      </a:pPr>
                      <a:r>
                        <a:rPr lang="en-US" sz="1100" dirty="0">
                          <a:effectLst/>
                          <a:latin typeface="Segoe UI"/>
                        </a:rPr>
                        <a:t>New fee code</a:t>
                      </a:r>
                    </a:p>
                  </a:txBody>
                  <a:tcPr marL="45720" marR="45720" anchor="ctr">
                    <a:solidFill>
                      <a:srgbClr val="003865"/>
                    </a:solidFill>
                  </a:tcPr>
                </a:tc>
                <a:tc>
                  <a:txBody>
                    <a:bodyPr/>
                    <a:lstStyle/>
                    <a:p>
                      <a:pPr marL="0" lvl="0" algn="l">
                        <a:lnSpc>
                          <a:spcPct val="100000"/>
                        </a:lnSpc>
                        <a:spcBef>
                          <a:spcPts val="600"/>
                        </a:spcBef>
                        <a:spcAft>
                          <a:spcPts val="600"/>
                        </a:spcAft>
                        <a:buNone/>
                      </a:pPr>
                      <a:r>
                        <a:rPr lang="en-US" sz="1100" b="0" i="0" u="none" strike="noStrike" noProof="0" dirty="0">
                          <a:effectLst/>
                          <a:latin typeface="Segoe UI"/>
                        </a:rPr>
                        <a:t>Extension for response within third month, provisional application</a:t>
                      </a:r>
                      <a:endParaRPr lang="en-US" sz="1100" dirty="0"/>
                    </a:p>
                  </a:txBody>
                  <a:tcPr marL="45720" marR="45720" anchor="ctr">
                    <a:solidFill>
                      <a:srgbClr val="D9D9D6"/>
                    </a:solidFill>
                  </a:tcPr>
                </a:tc>
                <a:tc>
                  <a:txBody>
                    <a:bodyPr/>
                    <a:lstStyle/>
                    <a:p>
                      <a:pPr marL="0" marR="0" lvl="0" indent="0" algn="r" defTabSz="457200" rtl="0" eaLnBrk="1" fontAlgn="auto" latinLnBrk="0" hangingPunct="1">
                        <a:lnSpc>
                          <a:spcPct val="100000"/>
                        </a:lnSpc>
                        <a:spcBef>
                          <a:spcPts val="600"/>
                        </a:spcBef>
                        <a:spcAft>
                          <a:spcPts val="600"/>
                        </a:spcAft>
                        <a:buClrTx/>
                        <a:buSzTx/>
                        <a:buFontTx/>
                        <a:buNone/>
                        <a:tabLst/>
                        <a:defRPr/>
                      </a:pPr>
                      <a:r>
                        <a:rPr lang="en-US" sz="1100" dirty="0">
                          <a:solidFill>
                            <a:schemeClr val="tx1"/>
                          </a:solidFill>
                          <a:effectLst/>
                          <a:latin typeface="+mn-lt"/>
                        </a:rPr>
                        <a:t>n/a</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100" kern="1200" dirty="0">
                          <a:solidFill>
                            <a:schemeClr val="tx1"/>
                          </a:solidFill>
                          <a:effectLst/>
                          <a:latin typeface="Segoe UI"/>
                          <a:ea typeface="+mn-ea"/>
                          <a:cs typeface="+mn-cs"/>
                        </a:rPr>
                        <a:t>$1,480</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100" dirty="0">
                          <a:solidFill>
                            <a:schemeClr val="tx1"/>
                          </a:solidFill>
                          <a:effectLst/>
                          <a:latin typeface="Segoe UI"/>
                        </a:rPr>
                        <a:t>$200</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100" b="0" dirty="0">
                          <a:solidFill>
                            <a:schemeClr val="tx1"/>
                          </a:solidFill>
                          <a:effectLst/>
                          <a:latin typeface="Segoe UI"/>
                          <a:ea typeface="Times New Roman"/>
                          <a:cs typeface="Times New Roman"/>
                        </a:rPr>
                        <a:t>- $1,280</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100" kern="1200" dirty="0">
                          <a:solidFill>
                            <a:schemeClr val="tx1"/>
                          </a:solidFill>
                          <a:effectLst/>
                          <a:latin typeface="Segoe UI"/>
                          <a:ea typeface="+mn-ea"/>
                          <a:cs typeface="+mn-cs"/>
                        </a:rPr>
                        <a:t>-86%</a:t>
                      </a:r>
                    </a:p>
                  </a:txBody>
                  <a:tcPr marL="45720" marR="45720" anchor="ctr">
                    <a:solidFill>
                      <a:srgbClr val="D9D9D6"/>
                    </a:solidFill>
                  </a:tcPr>
                </a:tc>
                <a:extLst>
                  <a:ext uri="{0D108BD9-81ED-4DB2-BD59-A6C34878D82A}">
                    <a16:rowId xmlns:a16="http://schemas.microsoft.com/office/drawing/2014/main" val="3668552225"/>
                  </a:ext>
                </a:extLst>
              </a:tr>
              <a:tr h="349591">
                <a:tc>
                  <a:txBody>
                    <a:bodyPr/>
                    <a:lstStyle/>
                    <a:p>
                      <a:pPr marL="0" lvl="0" algn="ctr">
                        <a:lnSpc>
                          <a:spcPct val="100000"/>
                        </a:lnSpc>
                        <a:spcBef>
                          <a:spcPts val="600"/>
                        </a:spcBef>
                        <a:spcAft>
                          <a:spcPts val="600"/>
                        </a:spcAft>
                        <a:buNone/>
                      </a:pPr>
                      <a:r>
                        <a:rPr lang="en-US" sz="1100" dirty="0">
                          <a:effectLst/>
                          <a:latin typeface="Segoe UI"/>
                        </a:rPr>
                        <a:t>New fee code</a:t>
                      </a:r>
                    </a:p>
                  </a:txBody>
                  <a:tcPr marL="45720" marR="45720" anchor="ctr">
                    <a:solidFill>
                      <a:srgbClr val="003865"/>
                    </a:solidFill>
                  </a:tcPr>
                </a:tc>
                <a:tc>
                  <a:txBody>
                    <a:bodyPr/>
                    <a:lstStyle/>
                    <a:p>
                      <a:pPr marL="0" lvl="0" algn="l">
                        <a:lnSpc>
                          <a:spcPct val="100000"/>
                        </a:lnSpc>
                        <a:spcBef>
                          <a:spcPts val="600"/>
                        </a:spcBef>
                        <a:spcAft>
                          <a:spcPts val="600"/>
                        </a:spcAft>
                        <a:buNone/>
                      </a:pPr>
                      <a:r>
                        <a:rPr lang="en-US" sz="1100" b="0" i="0" u="none" strike="noStrike" noProof="0" dirty="0">
                          <a:effectLst/>
                          <a:latin typeface="Segoe UI"/>
                        </a:rPr>
                        <a:t>Extension for response within fourth month, provisional application</a:t>
                      </a:r>
                      <a:endParaRPr lang="en-US" sz="1100" dirty="0"/>
                    </a:p>
                  </a:txBody>
                  <a:tcPr marL="45720" marR="45720" anchor="ctr">
                    <a:solidFill>
                      <a:srgbClr val="D9D9D6"/>
                    </a:solidFill>
                  </a:tcPr>
                </a:tc>
                <a:tc>
                  <a:txBody>
                    <a:bodyPr/>
                    <a:lstStyle/>
                    <a:p>
                      <a:pPr marL="0" marR="0" lvl="0" indent="0" algn="r" defTabSz="457200" rtl="0" eaLnBrk="1" fontAlgn="auto" latinLnBrk="0" hangingPunct="1">
                        <a:lnSpc>
                          <a:spcPct val="100000"/>
                        </a:lnSpc>
                        <a:spcBef>
                          <a:spcPts val="600"/>
                        </a:spcBef>
                        <a:spcAft>
                          <a:spcPts val="600"/>
                        </a:spcAft>
                        <a:buClrTx/>
                        <a:buSzTx/>
                        <a:buFontTx/>
                        <a:buNone/>
                        <a:tabLst/>
                        <a:defRPr/>
                      </a:pPr>
                      <a:r>
                        <a:rPr lang="en-US" sz="1100" dirty="0">
                          <a:solidFill>
                            <a:schemeClr val="tx1"/>
                          </a:solidFill>
                          <a:effectLst/>
                          <a:latin typeface="+mn-lt"/>
                        </a:rPr>
                        <a:t>n/a</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100" kern="1200" dirty="0">
                          <a:solidFill>
                            <a:schemeClr val="tx1"/>
                          </a:solidFill>
                          <a:effectLst/>
                          <a:latin typeface="Segoe UI"/>
                          <a:ea typeface="+mn-ea"/>
                          <a:cs typeface="+mn-cs"/>
                        </a:rPr>
                        <a:t>$2,320</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100" dirty="0">
                          <a:solidFill>
                            <a:schemeClr val="tx1"/>
                          </a:solidFill>
                          <a:effectLst/>
                          <a:latin typeface="Segoe UI"/>
                        </a:rPr>
                        <a:t>$400</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100" b="0" dirty="0">
                          <a:solidFill>
                            <a:schemeClr val="tx1"/>
                          </a:solidFill>
                          <a:effectLst/>
                          <a:latin typeface="Segoe UI"/>
                          <a:ea typeface="Times New Roman"/>
                          <a:cs typeface="Times New Roman"/>
                        </a:rPr>
                        <a:t>- $1,920</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100" kern="1200" dirty="0">
                          <a:solidFill>
                            <a:schemeClr val="tx1"/>
                          </a:solidFill>
                          <a:effectLst/>
                          <a:latin typeface="Segoe UI"/>
                          <a:ea typeface="+mn-ea"/>
                          <a:cs typeface="+mn-cs"/>
                        </a:rPr>
                        <a:t>-83%</a:t>
                      </a:r>
                    </a:p>
                  </a:txBody>
                  <a:tcPr marL="45720" marR="45720" anchor="ctr">
                    <a:solidFill>
                      <a:srgbClr val="D9D9D6"/>
                    </a:solidFill>
                  </a:tcPr>
                </a:tc>
                <a:extLst>
                  <a:ext uri="{0D108BD9-81ED-4DB2-BD59-A6C34878D82A}">
                    <a16:rowId xmlns:a16="http://schemas.microsoft.com/office/drawing/2014/main" val="1844158712"/>
                  </a:ext>
                </a:extLst>
              </a:tr>
              <a:tr h="349591">
                <a:tc>
                  <a:txBody>
                    <a:bodyPr/>
                    <a:lstStyle/>
                    <a:p>
                      <a:pPr marL="0" lvl="0" algn="ctr">
                        <a:lnSpc>
                          <a:spcPct val="100000"/>
                        </a:lnSpc>
                        <a:spcBef>
                          <a:spcPts val="600"/>
                        </a:spcBef>
                        <a:spcAft>
                          <a:spcPts val="600"/>
                        </a:spcAft>
                        <a:buNone/>
                      </a:pPr>
                      <a:r>
                        <a:rPr lang="en-US" sz="1100" dirty="0">
                          <a:effectLst/>
                          <a:latin typeface="Segoe UI"/>
                        </a:rPr>
                        <a:t>New fee code</a:t>
                      </a:r>
                    </a:p>
                  </a:txBody>
                  <a:tcPr marL="45720" marR="45720" anchor="ctr">
                    <a:solidFill>
                      <a:srgbClr val="003865"/>
                    </a:solidFill>
                  </a:tcPr>
                </a:tc>
                <a:tc>
                  <a:txBody>
                    <a:bodyPr/>
                    <a:lstStyle/>
                    <a:p>
                      <a:pPr marL="0" lvl="0" algn="l">
                        <a:lnSpc>
                          <a:spcPct val="100000"/>
                        </a:lnSpc>
                        <a:spcBef>
                          <a:spcPts val="600"/>
                        </a:spcBef>
                        <a:spcAft>
                          <a:spcPts val="600"/>
                        </a:spcAft>
                        <a:buNone/>
                      </a:pPr>
                      <a:r>
                        <a:rPr lang="en-US" sz="1100" b="0" i="0" u="none" strike="noStrike" noProof="0" dirty="0">
                          <a:effectLst/>
                          <a:latin typeface="Segoe UI"/>
                        </a:rPr>
                        <a:t>Extension for response within fifth month, provisional application</a:t>
                      </a:r>
                      <a:endParaRPr lang="en-US" sz="1100" dirty="0"/>
                    </a:p>
                  </a:txBody>
                  <a:tcPr marL="45720" marR="45720" anchor="ctr">
                    <a:solidFill>
                      <a:srgbClr val="D9D9D6"/>
                    </a:solidFill>
                  </a:tcPr>
                </a:tc>
                <a:tc>
                  <a:txBody>
                    <a:bodyPr/>
                    <a:lstStyle/>
                    <a:p>
                      <a:pPr marL="0" marR="0" lvl="0" indent="0" algn="r" defTabSz="457200" rtl="0" eaLnBrk="1" fontAlgn="auto" latinLnBrk="0" hangingPunct="1">
                        <a:lnSpc>
                          <a:spcPct val="100000"/>
                        </a:lnSpc>
                        <a:spcBef>
                          <a:spcPts val="600"/>
                        </a:spcBef>
                        <a:spcAft>
                          <a:spcPts val="600"/>
                        </a:spcAft>
                        <a:buClrTx/>
                        <a:buSzTx/>
                        <a:buFontTx/>
                        <a:buNone/>
                        <a:tabLst/>
                        <a:defRPr/>
                      </a:pPr>
                      <a:r>
                        <a:rPr lang="en-US" sz="1100" dirty="0">
                          <a:solidFill>
                            <a:schemeClr val="tx1"/>
                          </a:solidFill>
                          <a:effectLst/>
                          <a:latin typeface="+mn-lt"/>
                        </a:rPr>
                        <a:t>n/a</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100" kern="1200" dirty="0">
                          <a:solidFill>
                            <a:schemeClr val="tx1"/>
                          </a:solidFill>
                          <a:effectLst/>
                          <a:latin typeface="Segoe UI"/>
                          <a:ea typeface="+mn-ea"/>
                          <a:cs typeface="+mn-cs"/>
                        </a:rPr>
                        <a:t>$3,160</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100" dirty="0">
                          <a:solidFill>
                            <a:schemeClr val="tx1"/>
                          </a:solidFill>
                          <a:effectLst/>
                          <a:latin typeface="Segoe UI"/>
                        </a:rPr>
                        <a:t>$800</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100" b="0" dirty="0">
                          <a:solidFill>
                            <a:schemeClr val="tx1"/>
                          </a:solidFill>
                          <a:effectLst/>
                          <a:latin typeface="Segoe UI"/>
                          <a:ea typeface="Times New Roman"/>
                          <a:cs typeface="Times New Roman"/>
                        </a:rPr>
                        <a:t>- $2,360</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100" kern="1200" dirty="0">
                          <a:solidFill>
                            <a:schemeClr val="tx1"/>
                          </a:solidFill>
                          <a:effectLst/>
                          <a:latin typeface="Segoe UI"/>
                          <a:ea typeface="+mn-ea"/>
                          <a:cs typeface="+mn-cs"/>
                        </a:rPr>
                        <a:t>-75%</a:t>
                      </a:r>
                    </a:p>
                  </a:txBody>
                  <a:tcPr marL="45720" marR="45720" anchor="ctr">
                    <a:solidFill>
                      <a:srgbClr val="D9D9D6"/>
                    </a:solidFill>
                  </a:tcPr>
                </a:tc>
                <a:extLst>
                  <a:ext uri="{0D108BD9-81ED-4DB2-BD59-A6C34878D82A}">
                    <a16:rowId xmlns:a16="http://schemas.microsoft.com/office/drawing/2014/main" val="2897572086"/>
                  </a:ext>
                </a:extLst>
              </a:tr>
            </a:tbl>
          </a:graphicData>
        </a:graphic>
      </p:graphicFrame>
      <p:sp>
        <p:nvSpPr>
          <p:cNvPr id="8" name="TextBox 7">
            <a:extLst>
              <a:ext uri="{FF2B5EF4-FFF2-40B4-BE49-F238E27FC236}">
                <a16:creationId xmlns:a16="http://schemas.microsoft.com/office/drawing/2014/main" id="{7403DD97-48D7-4108-A149-7F94D53C2127}"/>
              </a:ext>
            </a:extLst>
          </p:cNvPr>
          <p:cNvSpPr txBox="1"/>
          <p:nvPr/>
        </p:nvSpPr>
        <p:spPr>
          <a:xfrm>
            <a:off x="6866319" y="4517626"/>
            <a:ext cx="1907606" cy="246221"/>
          </a:xfrm>
          <a:prstGeom prst="rect">
            <a:avLst/>
          </a:prstGeom>
          <a:noFill/>
        </p:spPr>
        <p:txBody>
          <a:bodyPr wrap="square" rtlCol="0">
            <a:spAutoFit/>
          </a:bodyPr>
          <a:lstStyle/>
          <a:p>
            <a:pPr algn="r"/>
            <a:r>
              <a:rPr lang="en-US" sz="1000" dirty="0"/>
              <a:t>* Undiscounted fee rate</a:t>
            </a:r>
          </a:p>
        </p:txBody>
      </p:sp>
      <p:sp>
        <p:nvSpPr>
          <p:cNvPr id="5" name="Slide Number Placeholder 4">
            <a:extLst>
              <a:ext uri="{FF2B5EF4-FFF2-40B4-BE49-F238E27FC236}">
                <a16:creationId xmlns:a16="http://schemas.microsoft.com/office/drawing/2014/main" id="{A6A7A199-D122-4481-900F-631DD4A66C64}"/>
              </a:ext>
            </a:extLst>
          </p:cNvPr>
          <p:cNvSpPr>
            <a:spLocks noGrp="1"/>
          </p:cNvSpPr>
          <p:nvPr>
            <p:ph type="sldNum" sz="quarter" idx="10"/>
          </p:nvPr>
        </p:nvSpPr>
        <p:spPr/>
        <p:txBody>
          <a:bodyPr/>
          <a:lstStyle/>
          <a:p>
            <a:fld id="{1D648693-0942-45E9-83AE-76FC568F9452}" type="slidenum">
              <a:rPr lang="en-US" smtClean="0"/>
              <a:pPr/>
              <a:t>20</a:t>
            </a:fld>
            <a:endParaRPr lang="en-US" dirty="0"/>
          </a:p>
        </p:txBody>
      </p:sp>
    </p:spTree>
    <p:extLst>
      <p:ext uri="{BB962C8B-B14F-4D97-AF65-F5344CB8AC3E}">
        <p14:creationId xmlns:p14="http://schemas.microsoft.com/office/powerpoint/2010/main" val="40963145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6D5E897-C1F5-512B-0310-9C864D05D467}"/>
              </a:ext>
            </a:extLst>
          </p:cNvPr>
          <p:cNvSpPr>
            <a:spLocks noGrp="1"/>
          </p:cNvSpPr>
          <p:nvPr>
            <p:ph type="title"/>
          </p:nvPr>
        </p:nvSpPr>
        <p:spPr/>
        <p:txBody>
          <a:bodyPr>
            <a:noAutofit/>
          </a:bodyPr>
          <a:lstStyle/>
          <a:p>
            <a:r>
              <a:rPr lang="en-US" sz="3200" dirty="0"/>
              <a:t>Information disclosure statement (IDS)</a:t>
            </a:r>
            <a:endParaRPr lang="en-US" sz="3200" b="0" i="1" dirty="0"/>
          </a:p>
        </p:txBody>
      </p:sp>
      <p:sp>
        <p:nvSpPr>
          <p:cNvPr id="8" name="Content Placeholder 7">
            <a:extLst>
              <a:ext uri="{FF2B5EF4-FFF2-40B4-BE49-F238E27FC236}">
                <a16:creationId xmlns:a16="http://schemas.microsoft.com/office/drawing/2014/main" id="{9FB629F0-164F-4EA6-828A-4ED5F7074F51}"/>
              </a:ext>
            </a:extLst>
          </p:cNvPr>
          <p:cNvSpPr>
            <a:spLocks noGrp="1"/>
          </p:cNvSpPr>
          <p:nvPr>
            <p:ph idx="1"/>
          </p:nvPr>
        </p:nvSpPr>
        <p:spPr/>
        <p:txBody>
          <a:bodyPr vert="horz" lIns="91440" tIns="45720" rIns="91440" bIns="45720" rtlCol="0" anchor="t">
            <a:normAutofit fontScale="40000" lnSpcReduction="20000"/>
          </a:bodyPr>
          <a:lstStyle/>
          <a:p>
            <a:pPr>
              <a:lnSpc>
                <a:spcPct val="120000"/>
              </a:lnSpc>
            </a:pPr>
            <a:r>
              <a:rPr lang="en-US" sz="3500" dirty="0">
                <a:latin typeface="Segoe UI"/>
                <a:cs typeface="Segoe UI"/>
              </a:rPr>
              <a:t>The USPTO is setting a separate surcharge based on the cumulative number of applicant citations listed in an application.</a:t>
            </a:r>
          </a:p>
          <a:p>
            <a:pPr lvl="1">
              <a:lnSpc>
                <a:spcPct val="120000"/>
              </a:lnSpc>
            </a:pPr>
            <a:r>
              <a:rPr lang="en-US" sz="3000" dirty="0">
                <a:latin typeface="Segoe UI Light"/>
                <a:cs typeface="Segoe UI Light"/>
              </a:rPr>
              <a:t>Better reflects the additional costs and time provided to examiners to consider these large IDS submissions.</a:t>
            </a:r>
          </a:p>
          <a:p>
            <a:pPr lvl="2">
              <a:lnSpc>
                <a:spcPct val="120000"/>
              </a:lnSpc>
            </a:pPr>
            <a:r>
              <a:rPr lang="en-US" sz="2600" dirty="0">
                <a:latin typeface="Segoe UI Light"/>
                <a:cs typeface="Segoe UI Light"/>
              </a:rPr>
              <a:t>The USPTO receives a large number of cited references on IDS submissions, sometimes in the thousands, for a small percentage of applications.</a:t>
            </a:r>
          </a:p>
          <a:p>
            <a:pPr lvl="2">
              <a:lnSpc>
                <a:spcPct val="120000"/>
              </a:lnSpc>
            </a:pPr>
            <a:r>
              <a:rPr lang="en-US" sz="2600" dirty="0">
                <a:latin typeface="Segoe UI Light"/>
                <a:cs typeface="Segoe UI Light"/>
              </a:rPr>
              <a:t>Large IDS submissions negatively impact prosecution time and burden examiners.</a:t>
            </a:r>
          </a:p>
          <a:p>
            <a:pPr lvl="2">
              <a:lnSpc>
                <a:spcPct val="120000"/>
              </a:lnSpc>
            </a:pPr>
            <a:r>
              <a:rPr lang="en-US" sz="2600" dirty="0">
                <a:latin typeface="Segoe UI Light"/>
                <a:cs typeface="Segoe UI Light"/>
              </a:rPr>
              <a:t>These applications have a higher cost because we provide examiners extra time to review large IDS submissions.</a:t>
            </a:r>
          </a:p>
          <a:p>
            <a:pPr lvl="1">
              <a:lnSpc>
                <a:spcPct val="120000"/>
              </a:lnSpc>
            </a:pPr>
            <a:r>
              <a:rPr lang="en-US" sz="3000" dirty="0">
                <a:latin typeface="Segoe UI Light"/>
                <a:cs typeface="Segoe UI Light"/>
              </a:rPr>
              <a:t>Encourages more efficient filing and prosecution behavior from applicants</a:t>
            </a:r>
            <a:r>
              <a:rPr lang="en-US" sz="3200" dirty="0">
                <a:latin typeface="Segoe UI Light"/>
                <a:cs typeface="Segoe UI Light"/>
              </a:rPr>
              <a:t>.</a:t>
            </a:r>
          </a:p>
          <a:p>
            <a:pPr>
              <a:lnSpc>
                <a:spcPct val="120000"/>
              </a:lnSpc>
            </a:pPr>
            <a:r>
              <a:rPr lang="en-US" sz="3500" dirty="0">
                <a:latin typeface="Segoe UI"/>
                <a:cs typeface="Segoe UI"/>
              </a:rPr>
              <a:t> The three thresholds impact only a small number of applications as follows:</a:t>
            </a:r>
          </a:p>
          <a:p>
            <a:pPr lvl="1">
              <a:lnSpc>
                <a:spcPct val="120000"/>
              </a:lnSpc>
            </a:pPr>
            <a:r>
              <a:rPr lang="en-US" sz="3000" dirty="0">
                <a:latin typeface="Segoe UI Light"/>
                <a:cs typeface="Segoe UI Light"/>
              </a:rPr>
              <a:t>50 references: about 13% of applications currently exceed this threshold.</a:t>
            </a:r>
            <a:endParaRPr lang="en-US" sz="3000" dirty="0"/>
          </a:p>
          <a:p>
            <a:pPr lvl="1">
              <a:lnSpc>
                <a:spcPct val="120000"/>
              </a:lnSpc>
            </a:pPr>
            <a:r>
              <a:rPr lang="en-US" sz="3000" dirty="0">
                <a:latin typeface="Segoe UI Light"/>
                <a:cs typeface="Segoe UI Light"/>
              </a:rPr>
              <a:t>100 references: about 8% of applications currently exceed this threshold.</a:t>
            </a:r>
            <a:endParaRPr lang="en-US" sz="3000" dirty="0"/>
          </a:p>
          <a:p>
            <a:pPr lvl="1">
              <a:lnSpc>
                <a:spcPct val="120000"/>
              </a:lnSpc>
            </a:pPr>
            <a:r>
              <a:rPr lang="en-US" sz="3000" dirty="0">
                <a:latin typeface="Segoe UI Light"/>
                <a:cs typeface="Segoe UI Light"/>
              </a:rPr>
              <a:t>200 references: about 4% of applications currently exceed this threshold.</a:t>
            </a:r>
          </a:p>
          <a:p>
            <a:pPr lvl="1">
              <a:buNone/>
            </a:pPr>
            <a:r>
              <a:rPr lang="en-US" dirty="0">
                <a:latin typeface="Segoe UI"/>
                <a:cs typeface="Segoe UI"/>
              </a:rPr>
              <a:t>(see table on next page)</a:t>
            </a:r>
          </a:p>
          <a:p>
            <a:pPr lvl="1">
              <a:lnSpc>
                <a:spcPct val="120000"/>
              </a:lnSpc>
            </a:pPr>
            <a:endParaRPr lang="en-US" dirty="0"/>
          </a:p>
          <a:p>
            <a:pPr marL="457200" lvl="1" indent="0">
              <a:lnSpc>
                <a:spcPct val="120000"/>
              </a:lnSpc>
              <a:buNone/>
            </a:pPr>
            <a:endParaRPr lang="en-US" sz="2800" dirty="0"/>
          </a:p>
          <a:p>
            <a:pPr>
              <a:lnSpc>
                <a:spcPct val="120000"/>
              </a:lnSpc>
            </a:pPr>
            <a:endParaRPr lang="en-US" dirty="0"/>
          </a:p>
        </p:txBody>
      </p:sp>
      <p:sp>
        <p:nvSpPr>
          <p:cNvPr id="4" name="Slide Number Placeholder 3">
            <a:extLst>
              <a:ext uri="{FF2B5EF4-FFF2-40B4-BE49-F238E27FC236}">
                <a16:creationId xmlns:a16="http://schemas.microsoft.com/office/drawing/2014/main" id="{2031FF41-58E0-6A28-2C38-462727F0FB33}"/>
              </a:ext>
            </a:extLst>
          </p:cNvPr>
          <p:cNvSpPr>
            <a:spLocks noGrp="1"/>
          </p:cNvSpPr>
          <p:nvPr>
            <p:ph type="sldNum" sz="quarter" idx="10"/>
          </p:nvPr>
        </p:nvSpPr>
        <p:spPr/>
        <p:txBody>
          <a:bodyPr/>
          <a:lstStyle/>
          <a:p>
            <a:fld id="{1D648693-0942-45E9-83AE-76FC568F9452}" type="slidenum">
              <a:rPr lang="en-US" smtClean="0"/>
              <a:pPr/>
              <a:t>21</a:t>
            </a:fld>
            <a:endParaRPr lang="en-US" dirty="0"/>
          </a:p>
        </p:txBody>
      </p:sp>
    </p:spTree>
    <p:extLst>
      <p:ext uri="{BB962C8B-B14F-4D97-AF65-F5344CB8AC3E}">
        <p14:creationId xmlns:p14="http://schemas.microsoft.com/office/powerpoint/2010/main" val="28394977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6D5E897-C1F5-512B-0310-9C864D05D467}"/>
              </a:ext>
            </a:extLst>
          </p:cNvPr>
          <p:cNvSpPr>
            <a:spLocks noGrp="1"/>
          </p:cNvSpPr>
          <p:nvPr>
            <p:ph type="title"/>
          </p:nvPr>
        </p:nvSpPr>
        <p:spPr/>
        <p:txBody>
          <a:bodyPr>
            <a:noAutofit/>
          </a:bodyPr>
          <a:lstStyle/>
          <a:p>
            <a:r>
              <a:rPr lang="en-US" sz="3200" dirty="0"/>
              <a:t>Information disclosure statement (IDS) </a:t>
            </a:r>
            <a:r>
              <a:rPr lang="en-US" sz="2200" b="0" dirty="0"/>
              <a:t>(cont.)</a:t>
            </a:r>
            <a:br>
              <a:rPr lang="en-US" sz="3200" dirty="0"/>
            </a:br>
            <a:endParaRPr lang="en-US" sz="2200" b="0" i="1" dirty="0"/>
          </a:p>
        </p:txBody>
      </p:sp>
      <p:graphicFrame>
        <p:nvGraphicFramePr>
          <p:cNvPr id="8" name="Content Placeholder 7">
            <a:extLst>
              <a:ext uri="{FF2B5EF4-FFF2-40B4-BE49-F238E27FC236}">
                <a16:creationId xmlns:a16="http://schemas.microsoft.com/office/drawing/2014/main" id="{2125A208-A4BA-4C43-95BE-6B23A860DC83}"/>
              </a:ext>
            </a:extLst>
          </p:cNvPr>
          <p:cNvGraphicFramePr>
            <a:graphicFrameLocks noGrp="1"/>
          </p:cNvGraphicFramePr>
          <p:nvPr>
            <p:ph idx="1"/>
            <p:extLst>
              <p:ext uri="{D42A27DB-BD31-4B8C-83A1-F6EECF244321}">
                <p14:modId xmlns:p14="http://schemas.microsoft.com/office/powerpoint/2010/main" val="3786256061"/>
              </p:ext>
            </p:extLst>
          </p:nvPr>
        </p:nvGraphicFramePr>
        <p:xfrm>
          <a:off x="457200" y="1849438"/>
          <a:ext cx="8238740" cy="3215640"/>
        </p:xfrm>
        <a:graphic>
          <a:graphicData uri="http://schemas.openxmlformats.org/drawingml/2006/table">
            <a:tbl>
              <a:tblPr firstRow="1" bandRow="1">
                <a:tableStyleId>{5C22544A-7EE6-4342-B048-85BDC9FD1C3A}</a:tableStyleId>
              </a:tblPr>
              <a:tblGrid>
                <a:gridCol w="877822">
                  <a:extLst>
                    <a:ext uri="{9D8B030D-6E8A-4147-A177-3AD203B41FA5}">
                      <a16:colId xmlns:a16="http://schemas.microsoft.com/office/drawing/2014/main" val="2519037266"/>
                    </a:ext>
                  </a:extLst>
                </a:gridCol>
                <a:gridCol w="2925242">
                  <a:extLst>
                    <a:ext uri="{9D8B030D-6E8A-4147-A177-3AD203B41FA5}">
                      <a16:colId xmlns:a16="http://schemas.microsoft.com/office/drawing/2014/main" val="234241504"/>
                    </a:ext>
                  </a:extLst>
                </a:gridCol>
                <a:gridCol w="1034108">
                  <a:extLst>
                    <a:ext uri="{9D8B030D-6E8A-4147-A177-3AD203B41FA5}">
                      <a16:colId xmlns:a16="http://schemas.microsoft.com/office/drawing/2014/main" val="2060039602"/>
                    </a:ext>
                  </a:extLst>
                </a:gridCol>
                <a:gridCol w="850392">
                  <a:extLst>
                    <a:ext uri="{9D8B030D-6E8A-4147-A177-3AD203B41FA5}">
                      <a16:colId xmlns:a16="http://schemas.microsoft.com/office/drawing/2014/main" val="2617128575"/>
                    </a:ext>
                  </a:extLst>
                </a:gridCol>
                <a:gridCol w="850392">
                  <a:extLst>
                    <a:ext uri="{9D8B030D-6E8A-4147-A177-3AD203B41FA5}">
                      <a16:colId xmlns:a16="http://schemas.microsoft.com/office/drawing/2014/main" val="3243458886"/>
                    </a:ext>
                  </a:extLst>
                </a:gridCol>
                <a:gridCol w="850392">
                  <a:extLst>
                    <a:ext uri="{9D8B030D-6E8A-4147-A177-3AD203B41FA5}">
                      <a16:colId xmlns:a16="http://schemas.microsoft.com/office/drawing/2014/main" val="2616910419"/>
                    </a:ext>
                  </a:extLst>
                </a:gridCol>
                <a:gridCol w="850392">
                  <a:extLst>
                    <a:ext uri="{9D8B030D-6E8A-4147-A177-3AD203B41FA5}">
                      <a16:colId xmlns:a16="http://schemas.microsoft.com/office/drawing/2014/main" val="3724731327"/>
                    </a:ext>
                  </a:extLst>
                </a:gridCol>
              </a:tblGrid>
              <a:tr h="370840">
                <a:tc>
                  <a:txBody>
                    <a:bodyPr/>
                    <a:lstStyle/>
                    <a:p>
                      <a:pPr marL="0" marR="0" algn="ctr"/>
                      <a:r>
                        <a:rPr lang="en-US" sz="1100" dirty="0">
                          <a:effectLst/>
                          <a:latin typeface="Segoe UI"/>
                        </a:rPr>
                        <a:t>Fee code</a:t>
                      </a:r>
                      <a:endParaRPr lang="en-US" sz="1100" dirty="0">
                        <a:effectLst/>
                        <a:latin typeface="Segoe UI"/>
                        <a:ea typeface="Times New Roman"/>
                        <a:cs typeface="Times New Roman"/>
                      </a:endParaRPr>
                    </a:p>
                  </a:txBody>
                  <a:tcPr marL="45720" marR="45720" anchor="ctr">
                    <a:solidFill>
                      <a:srgbClr val="003865"/>
                    </a:solidFill>
                  </a:tcPr>
                </a:tc>
                <a:tc>
                  <a:txBody>
                    <a:bodyPr/>
                    <a:lstStyle/>
                    <a:p>
                      <a:pPr marL="0" marR="0" algn="ctr"/>
                      <a:r>
                        <a:rPr lang="en-US" sz="1100" dirty="0">
                          <a:effectLst/>
                          <a:latin typeface="Segoe UI"/>
                        </a:rPr>
                        <a:t>Description</a:t>
                      </a:r>
                      <a:endParaRPr lang="en-US" sz="1100" baseline="30000" dirty="0">
                        <a:effectLst/>
                        <a:latin typeface="Segoe UI"/>
                        <a:ea typeface="Times New Roman"/>
                        <a:cs typeface="Times New Roman"/>
                      </a:endParaRPr>
                    </a:p>
                  </a:txBody>
                  <a:tcPr marL="45720" marR="45720" anchor="ctr">
                    <a:solidFill>
                      <a:srgbClr val="003865"/>
                    </a:solidFill>
                  </a:tcPr>
                </a:tc>
                <a:tc>
                  <a:txBody>
                    <a:bodyPr/>
                    <a:lstStyle/>
                    <a:p>
                      <a:pPr marL="0" marR="0" algn="ctr">
                        <a:spcBef>
                          <a:spcPts val="0"/>
                        </a:spcBef>
                        <a:spcAft>
                          <a:spcPts val="0"/>
                        </a:spcAft>
                      </a:pPr>
                      <a:r>
                        <a:rPr lang="en-US" sz="1100" dirty="0">
                          <a:effectLst/>
                          <a:latin typeface="Segoe UI"/>
                        </a:rPr>
                        <a:t>Historical cost</a:t>
                      </a:r>
                    </a:p>
                    <a:p>
                      <a:pPr marL="0" marR="0" algn="ctr">
                        <a:spcBef>
                          <a:spcPts val="0"/>
                        </a:spcBef>
                        <a:spcAft>
                          <a:spcPts val="0"/>
                        </a:spcAft>
                      </a:pPr>
                      <a:r>
                        <a:rPr lang="en-US" sz="1100" dirty="0">
                          <a:effectLst/>
                          <a:latin typeface="Segoe UI"/>
                        </a:rPr>
                        <a:t>(FY 2023)</a:t>
                      </a:r>
                      <a:endParaRPr lang="en-US" sz="1100" dirty="0">
                        <a:effectLst/>
                        <a:latin typeface="Segoe UI"/>
                        <a:ea typeface="Times New Roman"/>
                        <a:cs typeface="Times New Roman"/>
                      </a:endParaRPr>
                    </a:p>
                  </a:txBody>
                  <a:tcPr marL="45720" marR="45720" anchor="ctr">
                    <a:solidFill>
                      <a:srgbClr val="003865"/>
                    </a:solidFill>
                  </a:tcPr>
                </a:tc>
                <a:tc>
                  <a:txBody>
                    <a:bodyPr/>
                    <a:lstStyle/>
                    <a:p>
                      <a:pPr marL="0" marR="0" algn="ctr">
                        <a:spcBef>
                          <a:spcPts val="0"/>
                        </a:spcBef>
                        <a:spcAft>
                          <a:spcPts val="0"/>
                        </a:spcAft>
                      </a:pPr>
                      <a:r>
                        <a:rPr lang="en-US" sz="1100" dirty="0">
                          <a:effectLst/>
                          <a:latin typeface="Segoe UI"/>
                        </a:rPr>
                        <a:t>Current fee </a:t>
                      </a:r>
                      <a:endParaRPr lang="en-US" sz="1100" dirty="0">
                        <a:effectLst/>
                        <a:latin typeface="Segoe UI"/>
                        <a:ea typeface="Times New Roman"/>
                        <a:cs typeface="Times New Roman"/>
                      </a:endParaRPr>
                    </a:p>
                  </a:txBody>
                  <a:tcPr marL="45720" marR="45720" anchor="ctr">
                    <a:solidFill>
                      <a:srgbClr val="003865"/>
                    </a:solidFill>
                  </a:tcPr>
                </a:tc>
                <a:tc>
                  <a:txBody>
                    <a:bodyPr/>
                    <a:lstStyle/>
                    <a:p>
                      <a:pPr marL="0" marR="0" algn="ctr">
                        <a:spcBef>
                          <a:spcPts val="0"/>
                        </a:spcBef>
                        <a:spcAft>
                          <a:spcPts val="0"/>
                        </a:spcAft>
                      </a:pPr>
                      <a:r>
                        <a:rPr lang="en-US" sz="1100" dirty="0">
                          <a:effectLst/>
                          <a:latin typeface="Segoe UI"/>
                        </a:rPr>
                        <a:t>Final rule fee</a:t>
                      </a:r>
                      <a:endParaRPr lang="en-US" sz="1100" dirty="0">
                        <a:effectLst/>
                        <a:latin typeface="Segoe UI"/>
                        <a:ea typeface="Times New Roman"/>
                        <a:cs typeface="Times New Roman"/>
                      </a:endParaRPr>
                    </a:p>
                  </a:txBody>
                  <a:tcPr marL="45720" marR="45720" anchor="ctr">
                    <a:solidFill>
                      <a:srgbClr val="003865"/>
                    </a:solidFill>
                  </a:tcPr>
                </a:tc>
                <a:tc>
                  <a:txBody>
                    <a:bodyPr/>
                    <a:lstStyle/>
                    <a:p>
                      <a:pPr marL="0" marR="0" algn="ctr">
                        <a:spcBef>
                          <a:spcPts val="0"/>
                        </a:spcBef>
                        <a:spcAft>
                          <a:spcPts val="0"/>
                        </a:spcAft>
                      </a:pPr>
                      <a:r>
                        <a:rPr lang="en-US" sz="1100" dirty="0">
                          <a:effectLst/>
                          <a:latin typeface="Segoe UI"/>
                          <a:ea typeface="Times New Roman"/>
                          <a:cs typeface="Times New Roman"/>
                        </a:rPr>
                        <a:t>Dollar change</a:t>
                      </a:r>
                    </a:p>
                  </a:txBody>
                  <a:tcPr marL="45720" marR="45720" anchor="ctr">
                    <a:solidFill>
                      <a:srgbClr val="003865"/>
                    </a:solidFill>
                  </a:tcPr>
                </a:tc>
                <a:tc>
                  <a:txBody>
                    <a:bodyPr/>
                    <a:lstStyle/>
                    <a:p>
                      <a:pPr marL="0" marR="0" algn="ctr">
                        <a:spcBef>
                          <a:spcPts val="0"/>
                        </a:spcBef>
                        <a:spcAft>
                          <a:spcPts val="0"/>
                        </a:spcAft>
                      </a:pPr>
                      <a:r>
                        <a:rPr lang="en-US" sz="1100" dirty="0">
                          <a:effectLst/>
                          <a:latin typeface="Segoe UI"/>
                        </a:rPr>
                        <a:t>Percent change</a:t>
                      </a:r>
                      <a:endParaRPr lang="en-US" sz="1100" dirty="0">
                        <a:effectLst/>
                        <a:latin typeface="Segoe UI"/>
                        <a:ea typeface="Times New Roman"/>
                        <a:cs typeface="Times New Roman"/>
                      </a:endParaRPr>
                    </a:p>
                  </a:txBody>
                  <a:tcPr marL="45720" marR="45720" anchor="ctr">
                    <a:solidFill>
                      <a:srgbClr val="003865"/>
                    </a:solidFill>
                  </a:tcPr>
                </a:tc>
                <a:extLst>
                  <a:ext uri="{0D108BD9-81ED-4DB2-BD59-A6C34878D82A}">
                    <a16:rowId xmlns:a16="http://schemas.microsoft.com/office/drawing/2014/main" val="3114698231"/>
                  </a:ext>
                </a:extLst>
              </a:tr>
              <a:tr h="370840">
                <a:tc>
                  <a:txBody>
                    <a:bodyPr/>
                    <a:lstStyle/>
                    <a:p>
                      <a:pPr marL="0" marR="0" algn="ctr">
                        <a:lnSpc>
                          <a:spcPct val="100000"/>
                        </a:lnSpc>
                        <a:spcBef>
                          <a:spcPts val="600"/>
                        </a:spcBef>
                        <a:spcAft>
                          <a:spcPts val="600"/>
                        </a:spcAft>
                      </a:pPr>
                      <a:r>
                        <a:rPr lang="en-US" sz="1100" b="1" dirty="0">
                          <a:solidFill>
                            <a:schemeClr val="bg1"/>
                          </a:solidFill>
                          <a:effectLst/>
                          <a:latin typeface="Segoe UI"/>
                        </a:rPr>
                        <a:t>New fee code</a:t>
                      </a:r>
                    </a:p>
                  </a:txBody>
                  <a:tcPr marL="45720" marR="45720" anchor="ctr">
                    <a:solidFill>
                      <a:srgbClr val="003865"/>
                    </a:solidFill>
                  </a:tcPr>
                </a:tc>
                <a:tc>
                  <a:txBody>
                    <a:bodyPr/>
                    <a:lstStyle/>
                    <a:p>
                      <a:pPr marL="0" marR="0" lvl="0" algn="l">
                        <a:lnSpc>
                          <a:spcPct val="100000"/>
                        </a:lnSpc>
                        <a:spcBef>
                          <a:spcPts val="600"/>
                        </a:spcBef>
                        <a:spcAft>
                          <a:spcPts val="600"/>
                        </a:spcAft>
                        <a:buNone/>
                      </a:pPr>
                      <a:r>
                        <a:rPr lang="en-US" sz="1100" b="0" i="0" u="none" strike="noStrike" noProof="0" dirty="0">
                          <a:solidFill>
                            <a:schemeClr val="tx1"/>
                          </a:solidFill>
                          <a:effectLst/>
                          <a:latin typeface="+mn-lt"/>
                        </a:rPr>
                        <a:t>Filing an information disclosure statement that causes the cumulative number of applicant-provided or patent owner-provided items of information to exceed 50 but not exceed 100 </a:t>
                      </a:r>
                      <a:endParaRPr lang="en-US" sz="1100" dirty="0">
                        <a:solidFill>
                          <a:schemeClr val="tx1"/>
                        </a:solidFill>
                        <a:latin typeface="Segoe UI"/>
                      </a:endParaRPr>
                    </a:p>
                  </a:txBody>
                  <a:tcPr marL="45720" marR="45720" anchor="ctr">
                    <a:solidFill>
                      <a:srgbClr val="D9D9D6"/>
                    </a:solidFill>
                  </a:tcPr>
                </a:tc>
                <a:tc>
                  <a:txBody>
                    <a:bodyPr/>
                    <a:lstStyle/>
                    <a:p>
                      <a:pPr marL="0" marR="0" algn="r">
                        <a:lnSpc>
                          <a:spcPct val="100000"/>
                        </a:lnSpc>
                        <a:spcBef>
                          <a:spcPts val="600"/>
                        </a:spcBef>
                        <a:spcAft>
                          <a:spcPts val="600"/>
                        </a:spcAft>
                      </a:pPr>
                      <a:r>
                        <a:rPr lang="en-US" sz="1100" dirty="0">
                          <a:solidFill>
                            <a:schemeClr val="tx1"/>
                          </a:solidFill>
                          <a:effectLst/>
                          <a:latin typeface="Segoe UI"/>
                        </a:rPr>
                        <a:t>n/a</a:t>
                      </a:r>
                      <a:endParaRPr lang="en-US" sz="1100" b="1" dirty="0">
                        <a:solidFill>
                          <a:schemeClr val="tx1"/>
                        </a:solidFill>
                        <a:effectLst/>
                        <a:latin typeface="Segoe UI"/>
                        <a:ea typeface="Times New Roman"/>
                        <a:cs typeface="Times New Roman"/>
                      </a:endParaRPr>
                    </a:p>
                  </a:txBody>
                  <a:tcPr marL="45720" marR="45720" anchor="ctr">
                    <a:solidFill>
                      <a:srgbClr val="D9D9D6"/>
                    </a:solidFill>
                  </a:tcPr>
                </a:tc>
                <a:tc>
                  <a:txBody>
                    <a:bodyPr/>
                    <a:lstStyle/>
                    <a:p>
                      <a:pPr marL="0" marR="0" algn="r">
                        <a:lnSpc>
                          <a:spcPct val="100000"/>
                        </a:lnSpc>
                        <a:spcBef>
                          <a:spcPts val="600"/>
                        </a:spcBef>
                        <a:spcAft>
                          <a:spcPts val="600"/>
                        </a:spcAft>
                      </a:pPr>
                      <a:r>
                        <a:rPr lang="en-US" sz="1100" dirty="0">
                          <a:solidFill>
                            <a:schemeClr val="tx1"/>
                          </a:solidFill>
                          <a:effectLst/>
                          <a:latin typeface="Segoe UI"/>
                        </a:rPr>
                        <a:t>n/a</a:t>
                      </a:r>
                      <a:endParaRPr lang="en-US" sz="1100" b="1" dirty="0">
                        <a:solidFill>
                          <a:schemeClr val="tx1"/>
                        </a:solidFill>
                        <a:effectLst/>
                        <a:latin typeface="Segoe UI"/>
                        <a:ea typeface="Times New Roman"/>
                        <a:cs typeface="Times New Roman"/>
                      </a:endParaRPr>
                    </a:p>
                  </a:txBody>
                  <a:tcPr marL="45720" marR="45720" anchor="ctr">
                    <a:solidFill>
                      <a:srgbClr val="D9D9D6"/>
                    </a:solidFill>
                  </a:tcPr>
                </a:tc>
                <a:tc>
                  <a:txBody>
                    <a:bodyPr/>
                    <a:lstStyle/>
                    <a:p>
                      <a:pPr marL="0" marR="0" algn="r">
                        <a:lnSpc>
                          <a:spcPct val="100000"/>
                        </a:lnSpc>
                        <a:spcBef>
                          <a:spcPts val="600"/>
                        </a:spcBef>
                        <a:spcAft>
                          <a:spcPts val="600"/>
                        </a:spcAft>
                      </a:pPr>
                      <a:r>
                        <a:rPr lang="en-US" sz="1100" dirty="0">
                          <a:solidFill>
                            <a:schemeClr val="tx1"/>
                          </a:solidFill>
                          <a:effectLst/>
                          <a:latin typeface="Segoe UI"/>
                        </a:rPr>
                        <a:t>$200</a:t>
                      </a:r>
                      <a:endParaRPr lang="en-US" sz="1100" b="1" dirty="0">
                        <a:solidFill>
                          <a:schemeClr val="tx1"/>
                        </a:solidFill>
                        <a:effectLst/>
                        <a:latin typeface="Segoe UI"/>
                        <a:ea typeface="Times New Roman"/>
                        <a:cs typeface="Times New Roman"/>
                      </a:endParaRPr>
                    </a:p>
                  </a:txBody>
                  <a:tcPr marL="45720" marR="45720" anchor="ctr">
                    <a:solidFill>
                      <a:srgbClr val="D9D9D6"/>
                    </a:solidFill>
                  </a:tcPr>
                </a:tc>
                <a:tc>
                  <a:txBody>
                    <a:bodyPr/>
                    <a:lstStyle/>
                    <a:p>
                      <a:pPr marL="0" marR="0" algn="r">
                        <a:lnSpc>
                          <a:spcPct val="100000"/>
                        </a:lnSpc>
                        <a:spcBef>
                          <a:spcPts val="600"/>
                        </a:spcBef>
                        <a:spcAft>
                          <a:spcPts val="600"/>
                        </a:spcAft>
                      </a:pPr>
                      <a:r>
                        <a:rPr lang="en-US" sz="1100" dirty="0">
                          <a:solidFill>
                            <a:schemeClr val="tx1"/>
                          </a:solidFill>
                          <a:effectLst/>
                          <a:latin typeface="+mn-lt"/>
                        </a:rPr>
                        <a:t>n/a</a:t>
                      </a:r>
                      <a:endParaRPr lang="en-US" sz="1100" b="1" dirty="0">
                        <a:solidFill>
                          <a:schemeClr val="tx1"/>
                        </a:solidFill>
                        <a:effectLst/>
                        <a:latin typeface="+mn-lt"/>
                        <a:ea typeface="Times New Roman"/>
                        <a:cs typeface="Times New Roman"/>
                      </a:endParaRPr>
                    </a:p>
                  </a:txBody>
                  <a:tcPr marL="45720" marR="45720" anchor="ctr">
                    <a:solidFill>
                      <a:srgbClr val="D9D9D6"/>
                    </a:solidFill>
                  </a:tcPr>
                </a:tc>
                <a:tc>
                  <a:txBody>
                    <a:bodyPr/>
                    <a:lstStyle/>
                    <a:p>
                      <a:pPr marL="0" marR="0" algn="r">
                        <a:lnSpc>
                          <a:spcPct val="100000"/>
                        </a:lnSpc>
                        <a:spcBef>
                          <a:spcPts val="600"/>
                        </a:spcBef>
                        <a:spcAft>
                          <a:spcPts val="600"/>
                        </a:spcAft>
                      </a:pPr>
                      <a:r>
                        <a:rPr lang="en-US" sz="1100" dirty="0">
                          <a:solidFill>
                            <a:schemeClr val="tx1"/>
                          </a:solidFill>
                          <a:effectLst/>
                          <a:latin typeface="Segoe UI"/>
                        </a:rPr>
                        <a:t>n/a</a:t>
                      </a:r>
                      <a:endParaRPr lang="en-US" sz="1100" b="1" dirty="0">
                        <a:solidFill>
                          <a:schemeClr val="tx1"/>
                        </a:solidFill>
                        <a:effectLst/>
                        <a:latin typeface="Segoe UI"/>
                        <a:ea typeface="Times New Roman"/>
                        <a:cs typeface="Times New Roman"/>
                      </a:endParaRPr>
                    </a:p>
                  </a:txBody>
                  <a:tcPr marL="45720" marR="45720" anchor="ctr">
                    <a:solidFill>
                      <a:srgbClr val="D9D9D6"/>
                    </a:solidFill>
                  </a:tcPr>
                </a:tc>
                <a:extLst>
                  <a:ext uri="{0D108BD9-81ED-4DB2-BD59-A6C34878D82A}">
                    <a16:rowId xmlns:a16="http://schemas.microsoft.com/office/drawing/2014/main" val="234780657"/>
                  </a:ext>
                </a:extLst>
              </a:tr>
              <a:tr h="370840">
                <a:tc>
                  <a:txBody>
                    <a:bodyPr/>
                    <a:lstStyle/>
                    <a:p>
                      <a:pPr marL="0" lvl="0" algn="ctr">
                        <a:lnSpc>
                          <a:spcPct val="100000"/>
                        </a:lnSpc>
                        <a:spcBef>
                          <a:spcPts val="600"/>
                        </a:spcBef>
                        <a:spcAft>
                          <a:spcPts val="600"/>
                        </a:spcAft>
                        <a:buNone/>
                      </a:pPr>
                      <a:r>
                        <a:rPr lang="en-US" sz="1100" b="1" dirty="0">
                          <a:solidFill>
                            <a:schemeClr val="bg1"/>
                          </a:solidFill>
                          <a:effectLst/>
                          <a:latin typeface="Segoe UI"/>
                        </a:rPr>
                        <a:t>New fee code</a:t>
                      </a:r>
                    </a:p>
                  </a:txBody>
                  <a:tcPr marL="45720" marR="45720" anchor="ctr">
                    <a:solidFill>
                      <a:srgbClr val="003865"/>
                    </a:solidFill>
                  </a:tcPr>
                </a:tc>
                <a:tc>
                  <a:txBody>
                    <a:bodyPr/>
                    <a:lstStyle/>
                    <a:p>
                      <a:pPr marL="0" lvl="0" algn="l">
                        <a:lnSpc>
                          <a:spcPct val="100000"/>
                        </a:lnSpc>
                        <a:spcBef>
                          <a:spcPts val="600"/>
                        </a:spcBef>
                        <a:spcAft>
                          <a:spcPts val="600"/>
                        </a:spcAft>
                        <a:buNone/>
                      </a:pPr>
                      <a:r>
                        <a:rPr lang="en-US" sz="1100" b="0" i="0" u="none" strike="noStrike" noProof="0" dirty="0">
                          <a:solidFill>
                            <a:schemeClr val="tx1"/>
                          </a:solidFill>
                          <a:effectLst/>
                          <a:latin typeface="+mn-lt"/>
                        </a:rPr>
                        <a:t>Filing an information disclosure statement that causes the cumulative number of applicant-provided or patent owner-provided items of information to exceed 100 but not exceed 200 </a:t>
                      </a:r>
                      <a:endParaRPr lang="en-US" sz="1100" dirty="0">
                        <a:solidFill>
                          <a:schemeClr val="tx1"/>
                        </a:solidFill>
                        <a:latin typeface="Segoe UI"/>
                      </a:endParaRP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100" dirty="0">
                          <a:solidFill>
                            <a:schemeClr val="tx1"/>
                          </a:solidFill>
                          <a:effectLst/>
                          <a:latin typeface="Segoe UI"/>
                        </a:rPr>
                        <a:t>n/a</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100" dirty="0">
                          <a:solidFill>
                            <a:schemeClr val="tx1"/>
                          </a:solidFill>
                          <a:effectLst/>
                          <a:latin typeface="Segoe UI"/>
                        </a:rPr>
                        <a:t>n/a</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100" dirty="0">
                          <a:solidFill>
                            <a:schemeClr val="tx1"/>
                          </a:solidFill>
                          <a:effectLst/>
                          <a:latin typeface="+mn-lt"/>
                        </a:rPr>
                        <a:t>$500, less any amount previously paid </a:t>
                      </a:r>
                      <a:endParaRPr lang="en-US" sz="1100" dirty="0">
                        <a:solidFill>
                          <a:schemeClr val="tx1"/>
                        </a:solidFill>
                        <a:effectLst/>
                        <a:latin typeface="Segoe UI"/>
                      </a:endParaRPr>
                    </a:p>
                  </a:txBody>
                  <a:tcPr marL="45720" marR="45720" anchor="ctr">
                    <a:solidFill>
                      <a:srgbClr val="D9D9D6"/>
                    </a:solidFill>
                  </a:tcPr>
                </a:tc>
                <a:tc>
                  <a:txBody>
                    <a:bodyPr/>
                    <a:lstStyle/>
                    <a:p>
                      <a:pPr marL="0" marR="0" algn="r">
                        <a:lnSpc>
                          <a:spcPct val="100000"/>
                        </a:lnSpc>
                        <a:spcBef>
                          <a:spcPts val="600"/>
                        </a:spcBef>
                        <a:spcAft>
                          <a:spcPts val="600"/>
                        </a:spcAft>
                      </a:pPr>
                      <a:r>
                        <a:rPr lang="en-US" sz="1100" dirty="0">
                          <a:solidFill>
                            <a:schemeClr val="tx1"/>
                          </a:solidFill>
                          <a:effectLst/>
                          <a:latin typeface="+mn-lt"/>
                        </a:rPr>
                        <a:t>n/a</a:t>
                      </a:r>
                      <a:endParaRPr lang="en-US" sz="1100" b="1" dirty="0">
                        <a:solidFill>
                          <a:schemeClr val="tx1"/>
                        </a:solidFill>
                        <a:effectLst/>
                        <a:latin typeface="+mn-lt"/>
                        <a:ea typeface="Times New Roman"/>
                        <a:cs typeface="Times New Roman"/>
                      </a:endParaRP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100" dirty="0">
                          <a:solidFill>
                            <a:schemeClr val="tx1"/>
                          </a:solidFill>
                          <a:effectLst/>
                          <a:latin typeface="Segoe UI"/>
                        </a:rPr>
                        <a:t>n/a</a:t>
                      </a:r>
                    </a:p>
                  </a:txBody>
                  <a:tcPr marL="45720" marR="45720" anchor="ctr">
                    <a:solidFill>
                      <a:srgbClr val="D9D9D6"/>
                    </a:solidFill>
                  </a:tcPr>
                </a:tc>
                <a:extLst>
                  <a:ext uri="{0D108BD9-81ED-4DB2-BD59-A6C34878D82A}">
                    <a16:rowId xmlns:a16="http://schemas.microsoft.com/office/drawing/2014/main" val="3806593833"/>
                  </a:ext>
                </a:extLst>
              </a:tr>
              <a:tr h="370840">
                <a:tc>
                  <a:txBody>
                    <a:bodyPr/>
                    <a:lstStyle/>
                    <a:p>
                      <a:pPr marL="0" marR="0" lvl="0" indent="0" algn="ctr" defTabSz="457200" rtl="0" eaLnBrk="1" fontAlgn="auto" latinLnBrk="0" hangingPunct="1">
                        <a:lnSpc>
                          <a:spcPct val="100000"/>
                        </a:lnSpc>
                        <a:spcBef>
                          <a:spcPts val="600"/>
                        </a:spcBef>
                        <a:spcAft>
                          <a:spcPts val="600"/>
                        </a:spcAft>
                        <a:buClrTx/>
                        <a:buSzTx/>
                        <a:buFontTx/>
                        <a:buNone/>
                        <a:tabLst/>
                        <a:defRPr/>
                      </a:pPr>
                      <a:r>
                        <a:rPr lang="en-US" sz="1100" b="1" dirty="0">
                          <a:solidFill>
                            <a:schemeClr val="bg1"/>
                          </a:solidFill>
                          <a:effectLst/>
                          <a:latin typeface="+mn-lt"/>
                        </a:rPr>
                        <a:t>New fee code</a:t>
                      </a:r>
                    </a:p>
                  </a:txBody>
                  <a:tcPr marL="45720" marR="45720" anchor="ctr">
                    <a:solidFill>
                      <a:srgbClr val="003865"/>
                    </a:solidFill>
                  </a:tcPr>
                </a:tc>
                <a:tc>
                  <a:txBody>
                    <a:bodyPr/>
                    <a:lstStyle/>
                    <a:p>
                      <a:pPr marL="0" lvl="0" algn="l">
                        <a:lnSpc>
                          <a:spcPct val="100000"/>
                        </a:lnSpc>
                        <a:spcBef>
                          <a:spcPts val="600"/>
                        </a:spcBef>
                        <a:spcAft>
                          <a:spcPts val="600"/>
                        </a:spcAft>
                        <a:buNone/>
                      </a:pPr>
                      <a:r>
                        <a:rPr lang="en-US" sz="1100" dirty="0">
                          <a:solidFill>
                            <a:schemeClr val="tx1"/>
                          </a:solidFill>
                          <a:latin typeface="+mn-lt"/>
                        </a:rPr>
                        <a:t>Filing an information disclosure statement that causes the cumulative number of applicant-provided or patent owner-provided items of information to exceed 200</a:t>
                      </a:r>
                      <a:endParaRPr lang="en-US" sz="1100" dirty="0">
                        <a:solidFill>
                          <a:schemeClr val="tx1"/>
                        </a:solidFill>
                        <a:latin typeface="Segoe UI"/>
                      </a:endParaRP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100" dirty="0">
                          <a:solidFill>
                            <a:schemeClr val="tx1"/>
                          </a:solidFill>
                          <a:effectLst/>
                          <a:latin typeface="Segoe UI"/>
                        </a:rPr>
                        <a:t>n/a</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100" dirty="0">
                          <a:solidFill>
                            <a:schemeClr val="tx1"/>
                          </a:solidFill>
                          <a:effectLst/>
                          <a:latin typeface="Segoe UI"/>
                        </a:rPr>
                        <a:t>n/a</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100" dirty="0">
                          <a:solidFill>
                            <a:schemeClr val="tx1"/>
                          </a:solidFill>
                          <a:effectLst/>
                          <a:latin typeface="+mn-lt"/>
                        </a:rPr>
                        <a:t>$800, less any amounts previously paid </a:t>
                      </a:r>
                      <a:endParaRPr lang="en-US" sz="1100" dirty="0">
                        <a:solidFill>
                          <a:schemeClr val="tx1"/>
                        </a:solidFill>
                        <a:effectLst/>
                        <a:latin typeface="Segoe UI"/>
                      </a:endParaRP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100" dirty="0">
                          <a:solidFill>
                            <a:schemeClr val="tx1"/>
                          </a:solidFill>
                          <a:effectLst/>
                          <a:latin typeface="Segoe UI"/>
                        </a:rPr>
                        <a:t>n/a</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100" dirty="0">
                          <a:solidFill>
                            <a:schemeClr val="tx1"/>
                          </a:solidFill>
                          <a:effectLst/>
                          <a:latin typeface="Segoe UI"/>
                        </a:rPr>
                        <a:t>n/a</a:t>
                      </a:r>
                    </a:p>
                  </a:txBody>
                  <a:tcPr marL="45720" marR="45720" anchor="ctr">
                    <a:solidFill>
                      <a:srgbClr val="D9D9D6"/>
                    </a:solidFill>
                  </a:tcPr>
                </a:tc>
                <a:extLst>
                  <a:ext uri="{0D108BD9-81ED-4DB2-BD59-A6C34878D82A}">
                    <a16:rowId xmlns:a16="http://schemas.microsoft.com/office/drawing/2014/main" val="3981263772"/>
                  </a:ext>
                </a:extLst>
              </a:tr>
            </a:tbl>
          </a:graphicData>
        </a:graphic>
      </p:graphicFrame>
      <p:sp>
        <p:nvSpPr>
          <p:cNvPr id="5" name="TextBox 4">
            <a:extLst>
              <a:ext uri="{FF2B5EF4-FFF2-40B4-BE49-F238E27FC236}">
                <a16:creationId xmlns:a16="http://schemas.microsoft.com/office/drawing/2014/main" id="{D704C845-8F88-400C-954A-BA04194A18BE}"/>
              </a:ext>
            </a:extLst>
          </p:cNvPr>
          <p:cNvSpPr txBox="1"/>
          <p:nvPr/>
        </p:nvSpPr>
        <p:spPr>
          <a:xfrm>
            <a:off x="6091446" y="5008979"/>
            <a:ext cx="2601234" cy="246221"/>
          </a:xfrm>
          <a:prstGeom prst="rect">
            <a:avLst/>
          </a:prstGeom>
          <a:noFill/>
        </p:spPr>
        <p:txBody>
          <a:bodyPr wrap="square" lIns="91440" tIns="45720" rIns="91440" bIns="45720" rtlCol="0" anchor="t">
            <a:spAutoFit/>
          </a:bodyPr>
          <a:lstStyle/>
          <a:p>
            <a:pPr algn="r"/>
            <a:r>
              <a:rPr lang="en-US" sz="1000" dirty="0"/>
              <a:t>Discounted fees not available</a:t>
            </a:r>
            <a:endParaRPr lang="en-US" dirty="0"/>
          </a:p>
        </p:txBody>
      </p:sp>
      <p:sp>
        <p:nvSpPr>
          <p:cNvPr id="4" name="Slide Number Placeholder 3">
            <a:extLst>
              <a:ext uri="{FF2B5EF4-FFF2-40B4-BE49-F238E27FC236}">
                <a16:creationId xmlns:a16="http://schemas.microsoft.com/office/drawing/2014/main" id="{2031FF41-58E0-6A28-2C38-462727F0FB33}"/>
              </a:ext>
            </a:extLst>
          </p:cNvPr>
          <p:cNvSpPr>
            <a:spLocks noGrp="1"/>
          </p:cNvSpPr>
          <p:nvPr>
            <p:ph type="sldNum" sz="quarter" idx="10"/>
          </p:nvPr>
        </p:nvSpPr>
        <p:spPr/>
        <p:txBody>
          <a:bodyPr/>
          <a:lstStyle/>
          <a:p>
            <a:fld id="{1D648693-0942-45E9-83AE-76FC568F9452}" type="slidenum">
              <a:rPr lang="en-US" smtClean="0"/>
              <a:pPr/>
              <a:t>22</a:t>
            </a:fld>
            <a:endParaRPr lang="en-US" dirty="0"/>
          </a:p>
        </p:txBody>
      </p:sp>
    </p:spTree>
    <p:extLst>
      <p:ext uri="{BB962C8B-B14F-4D97-AF65-F5344CB8AC3E}">
        <p14:creationId xmlns:p14="http://schemas.microsoft.com/office/powerpoint/2010/main" val="11616728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71A32BA-D3B1-FD15-E803-F3C8D3ABCAB9}"/>
              </a:ext>
            </a:extLst>
          </p:cNvPr>
          <p:cNvSpPr>
            <a:spLocks noGrp="1"/>
          </p:cNvSpPr>
          <p:nvPr>
            <p:ph type="title"/>
          </p:nvPr>
        </p:nvSpPr>
        <p:spPr/>
        <p:txBody>
          <a:bodyPr>
            <a:normAutofit/>
          </a:bodyPr>
          <a:lstStyle/>
          <a:p>
            <a:r>
              <a:rPr lang="en-US" sz="3600" dirty="0"/>
              <a:t>Patent term extension (PTE)</a:t>
            </a:r>
          </a:p>
        </p:txBody>
      </p:sp>
      <p:sp>
        <p:nvSpPr>
          <p:cNvPr id="2" name="Content Placeholder 1">
            <a:extLst>
              <a:ext uri="{FF2B5EF4-FFF2-40B4-BE49-F238E27FC236}">
                <a16:creationId xmlns:a16="http://schemas.microsoft.com/office/drawing/2014/main" id="{FB10EAC0-576D-622C-3008-C85FF8751606}"/>
              </a:ext>
            </a:extLst>
          </p:cNvPr>
          <p:cNvSpPr>
            <a:spLocks noGrp="1"/>
          </p:cNvSpPr>
          <p:nvPr>
            <p:ph idx="1"/>
          </p:nvPr>
        </p:nvSpPr>
        <p:spPr>
          <a:xfrm>
            <a:off x="457200" y="1303989"/>
            <a:ext cx="8229600" cy="3614884"/>
          </a:xfrm>
        </p:spPr>
        <p:txBody>
          <a:bodyPr vert="horz" lIns="91440" tIns="45720" rIns="91440" bIns="45720" rtlCol="0" anchor="t">
            <a:normAutofit fontScale="32500" lnSpcReduction="20000"/>
          </a:bodyPr>
          <a:lstStyle/>
          <a:p>
            <a:pPr>
              <a:lnSpc>
                <a:spcPct val="120000"/>
              </a:lnSpc>
            </a:pPr>
            <a:r>
              <a:rPr lang="en-US" sz="4300" dirty="0">
                <a:latin typeface="Segoe UI"/>
                <a:cs typeface="Segoe UI"/>
              </a:rPr>
              <a:t>The USPTO is increasing the fees for patentees seeking to extend the patent term under 35 U.S.C. 156 in conjunction with the Food and Drug Administration/U.S. Department of Agriculture approval process. </a:t>
            </a:r>
          </a:p>
          <a:p>
            <a:pPr lvl="1">
              <a:lnSpc>
                <a:spcPct val="120000"/>
              </a:lnSpc>
            </a:pPr>
            <a:r>
              <a:rPr lang="en-US" sz="3700" dirty="0">
                <a:latin typeface="Segoe UI Light"/>
                <a:cs typeface="Segoe UI Light"/>
              </a:rPr>
              <a:t>Current fees cover only a small percentage of the costs of reviewing a PTE application, which is a complex and lengthy process.</a:t>
            </a:r>
          </a:p>
          <a:p>
            <a:pPr lvl="1">
              <a:lnSpc>
                <a:spcPct val="120000"/>
              </a:lnSpc>
            </a:pPr>
            <a:r>
              <a:rPr lang="en-US" sz="3700" dirty="0">
                <a:latin typeface="Segoe UI Light"/>
                <a:cs typeface="Segoe UI Light"/>
              </a:rPr>
              <a:t>Distributes the costs of the service to only those applicants (approximately 100 per year) requesting the service.</a:t>
            </a:r>
          </a:p>
          <a:p>
            <a:pPr>
              <a:lnSpc>
                <a:spcPct val="120000"/>
              </a:lnSpc>
            </a:pPr>
            <a:r>
              <a:rPr lang="en-US" sz="4300" dirty="0">
                <a:latin typeface="Segoe UI"/>
                <a:cs typeface="Segoe UI"/>
              </a:rPr>
              <a:t>Setting a supplemental redetermination fee for patentees who choose to disclaim patent term late in the PTE process. Supplemental redeterminations require the USPTO to recalculate the PTE determination, which is costly.</a:t>
            </a:r>
          </a:p>
          <a:p>
            <a:pPr lvl="1">
              <a:lnSpc>
                <a:spcPct val="120000"/>
              </a:lnSpc>
            </a:pPr>
            <a:r>
              <a:rPr lang="en-US" sz="3700" dirty="0">
                <a:latin typeface="Segoe UI Light"/>
                <a:cs typeface="Segoe UI Light"/>
              </a:rPr>
              <a:t>Encourages patentees to disclaim patent term earlier in the PTE process, improving USPTO efficiency.</a:t>
            </a:r>
          </a:p>
          <a:p>
            <a:pPr>
              <a:lnSpc>
                <a:spcPct val="120000"/>
              </a:lnSpc>
            </a:pPr>
            <a:r>
              <a:rPr lang="en-US" sz="4300" dirty="0">
                <a:latin typeface="+mn-lt"/>
                <a:cs typeface="Segoe UI Light"/>
              </a:rPr>
              <a:t>The additional collections from these fee increases will help recover the costs of these services and be used to fund other statutorily-required extension-related services that do not have a separate fee or that are not fully-funded by the existing fees.</a:t>
            </a:r>
          </a:p>
          <a:p>
            <a:pPr marL="0" indent="0">
              <a:lnSpc>
                <a:spcPct val="120000"/>
              </a:lnSpc>
              <a:buNone/>
            </a:pPr>
            <a:endParaRPr lang="en-US" dirty="0"/>
          </a:p>
          <a:p>
            <a:pPr>
              <a:lnSpc>
                <a:spcPct val="120000"/>
              </a:lnSpc>
            </a:pPr>
            <a:endParaRPr lang="en-US" dirty="0"/>
          </a:p>
          <a:p>
            <a:pPr>
              <a:lnSpc>
                <a:spcPct val="120000"/>
              </a:lnSpc>
            </a:pPr>
            <a:endParaRPr lang="en-US" dirty="0"/>
          </a:p>
        </p:txBody>
      </p:sp>
      <p:sp>
        <p:nvSpPr>
          <p:cNvPr id="7" name="Rectangle 6">
            <a:extLst>
              <a:ext uri="{FF2B5EF4-FFF2-40B4-BE49-F238E27FC236}">
                <a16:creationId xmlns:a16="http://schemas.microsoft.com/office/drawing/2014/main" id="{CC72BBDC-A7F3-4FB6-8ABB-A0ED9AEAA716}"/>
              </a:ext>
            </a:extLst>
          </p:cNvPr>
          <p:cNvSpPr/>
          <p:nvPr/>
        </p:nvSpPr>
        <p:spPr>
          <a:xfrm>
            <a:off x="799296" y="5011530"/>
            <a:ext cx="1870577" cy="293350"/>
          </a:xfrm>
          <a:prstGeom prst="rect">
            <a:avLst/>
          </a:prstGeom>
        </p:spPr>
        <p:txBody>
          <a:bodyPr wrap="none">
            <a:spAutoFit/>
          </a:bodyPr>
          <a:lstStyle/>
          <a:p>
            <a:pPr marL="57150" indent="0">
              <a:lnSpc>
                <a:spcPct val="120000"/>
              </a:lnSpc>
              <a:buNone/>
            </a:pPr>
            <a:r>
              <a:rPr lang="en-US" sz="1200" dirty="0">
                <a:cs typeface="Segoe UI Light"/>
              </a:rPr>
              <a:t>(see table on next page)</a:t>
            </a:r>
          </a:p>
        </p:txBody>
      </p:sp>
      <p:sp>
        <p:nvSpPr>
          <p:cNvPr id="5" name="Slide Number Placeholder 4">
            <a:extLst>
              <a:ext uri="{FF2B5EF4-FFF2-40B4-BE49-F238E27FC236}">
                <a16:creationId xmlns:a16="http://schemas.microsoft.com/office/drawing/2014/main" id="{EE333FC0-A654-4E0E-A83C-C020E13E5E35}"/>
              </a:ext>
            </a:extLst>
          </p:cNvPr>
          <p:cNvSpPr>
            <a:spLocks noGrp="1"/>
          </p:cNvSpPr>
          <p:nvPr>
            <p:ph type="sldNum" sz="quarter" idx="10"/>
          </p:nvPr>
        </p:nvSpPr>
        <p:spPr>
          <a:xfrm>
            <a:off x="457199" y="5397537"/>
            <a:ext cx="2057400" cy="303212"/>
          </a:xfrm>
        </p:spPr>
        <p:txBody>
          <a:bodyPr/>
          <a:lstStyle/>
          <a:p>
            <a:fld id="{1D648693-0942-45E9-83AE-76FC568F9452}" type="slidenum">
              <a:rPr lang="en-US" smtClean="0"/>
              <a:pPr/>
              <a:t>23</a:t>
            </a:fld>
            <a:endParaRPr lang="en-US" dirty="0"/>
          </a:p>
        </p:txBody>
      </p:sp>
    </p:spTree>
    <p:extLst>
      <p:ext uri="{BB962C8B-B14F-4D97-AF65-F5344CB8AC3E}">
        <p14:creationId xmlns:p14="http://schemas.microsoft.com/office/powerpoint/2010/main" val="22990735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71A32BA-D3B1-FD15-E803-F3C8D3ABCAB9}"/>
              </a:ext>
            </a:extLst>
          </p:cNvPr>
          <p:cNvSpPr>
            <a:spLocks noGrp="1"/>
          </p:cNvSpPr>
          <p:nvPr>
            <p:ph type="title"/>
          </p:nvPr>
        </p:nvSpPr>
        <p:spPr/>
        <p:txBody>
          <a:bodyPr>
            <a:normAutofit/>
          </a:bodyPr>
          <a:lstStyle/>
          <a:p>
            <a:r>
              <a:rPr lang="en-US" sz="3600" dirty="0"/>
              <a:t>Patent term extension (PTE) </a:t>
            </a:r>
            <a:r>
              <a:rPr lang="en-US" sz="2200" b="0" dirty="0"/>
              <a:t>(cont.)</a:t>
            </a:r>
          </a:p>
        </p:txBody>
      </p:sp>
      <p:sp>
        <p:nvSpPr>
          <p:cNvPr id="2" name="Content Placeholder 1">
            <a:extLst>
              <a:ext uri="{FF2B5EF4-FFF2-40B4-BE49-F238E27FC236}">
                <a16:creationId xmlns:a16="http://schemas.microsoft.com/office/drawing/2014/main" id="{75F6537B-DFEB-A868-CD80-C6173657BB4C}"/>
              </a:ext>
            </a:extLst>
          </p:cNvPr>
          <p:cNvSpPr>
            <a:spLocks noGrp="1"/>
          </p:cNvSpPr>
          <p:nvPr>
            <p:ph idx="1"/>
          </p:nvPr>
        </p:nvSpPr>
        <p:spPr>
          <a:xfrm>
            <a:off x="457200" y="1428384"/>
            <a:ext cx="8236003" cy="796655"/>
          </a:xfrm>
        </p:spPr>
        <p:txBody>
          <a:bodyPr vert="horz" lIns="91440" tIns="45720" rIns="91440" bIns="45720" rtlCol="0" anchor="t">
            <a:normAutofit fontScale="55000" lnSpcReduction="20000"/>
          </a:bodyPr>
          <a:lstStyle/>
          <a:p>
            <a:r>
              <a:rPr lang="en-US" dirty="0">
                <a:latin typeface="Segoe UI"/>
                <a:cs typeface="Segoe UI"/>
              </a:rPr>
              <a:t>As noted in slide 10, the USPTO reduced the application for extension of term of patent fee from $6,700 proposed in the NPRM to $2,500 in the final rule.</a:t>
            </a:r>
          </a:p>
        </p:txBody>
      </p:sp>
      <p:graphicFrame>
        <p:nvGraphicFramePr>
          <p:cNvPr id="8" name="Table 7" descr="A table showing unit costs, current fees, proposed fees, and changes in fees for patent term extensions">
            <a:extLst>
              <a:ext uri="{FF2B5EF4-FFF2-40B4-BE49-F238E27FC236}">
                <a16:creationId xmlns:a16="http://schemas.microsoft.com/office/drawing/2014/main" id="{E5B3CB8C-0D1E-E108-EEFE-C9F935F2415D}"/>
              </a:ext>
            </a:extLst>
          </p:cNvPr>
          <p:cNvGraphicFramePr>
            <a:graphicFrameLocks noGrp="1"/>
          </p:cNvGraphicFramePr>
          <p:nvPr>
            <p:extLst>
              <p:ext uri="{D42A27DB-BD31-4B8C-83A1-F6EECF244321}">
                <p14:modId xmlns:p14="http://schemas.microsoft.com/office/powerpoint/2010/main" val="2006692582"/>
              </p:ext>
            </p:extLst>
          </p:nvPr>
        </p:nvGraphicFramePr>
        <p:xfrm>
          <a:off x="454459" y="2343553"/>
          <a:ext cx="8238744" cy="2206092"/>
        </p:xfrm>
        <a:graphic>
          <a:graphicData uri="http://schemas.openxmlformats.org/drawingml/2006/table">
            <a:tbl>
              <a:tblPr firstRow="1" firstCol="1" bandRow="1">
                <a:tableStyleId>{073A0DAA-6AF3-43AB-8588-CEC1D06C72B9}</a:tableStyleId>
              </a:tblPr>
              <a:tblGrid>
                <a:gridCol w="877824">
                  <a:extLst>
                    <a:ext uri="{9D8B030D-6E8A-4147-A177-3AD203B41FA5}">
                      <a16:colId xmlns:a16="http://schemas.microsoft.com/office/drawing/2014/main" val="20000"/>
                    </a:ext>
                  </a:extLst>
                </a:gridCol>
                <a:gridCol w="2889504">
                  <a:extLst>
                    <a:ext uri="{9D8B030D-6E8A-4147-A177-3AD203B41FA5}">
                      <a16:colId xmlns:a16="http://schemas.microsoft.com/office/drawing/2014/main" val="20001"/>
                    </a:ext>
                  </a:extLst>
                </a:gridCol>
                <a:gridCol w="1069848">
                  <a:extLst>
                    <a:ext uri="{9D8B030D-6E8A-4147-A177-3AD203B41FA5}">
                      <a16:colId xmlns:a16="http://schemas.microsoft.com/office/drawing/2014/main" val="20002"/>
                    </a:ext>
                  </a:extLst>
                </a:gridCol>
                <a:gridCol w="850392">
                  <a:extLst>
                    <a:ext uri="{9D8B030D-6E8A-4147-A177-3AD203B41FA5}">
                      <a16:colId xmlns:a16="http://schemas.microsoft.com/office/drawing/2014/main" val="20003"/>
                    </a:ext>
                  </a:extLst>
                </a:gridCol>
                <a:gridCol w="850392">
                  <a:extLst>
                    <a:ext uri="{9D8B030D-6E8A-4147-A177-3AD203B41FA5}">
                      <a16:colId xmlns:a16="http://schemas.microsoft.com/office/drawing/2014/main" val="20004"/>
                    </a:ext>
                  </a:extLst>
                </a:gridCol>
                <a:gridCol w="850392">
                  <a:extLst>
                    <a:ext uri="{9D8B030D-6E8A-4147-A177-3AD203B41FA5}">
                      <a16:colId xmlns:a16="http://schemas.microsoft.com/office/drawing/2014/main" val="20005"/>
                    </a:ext>
                  </a:extLst>
                </a:gridCol>
                <a:gridCol w="850392">
                  <a:extLst>
                    <a:ext uri="{9D8B030D-6E8A-4147-A177-3AD203B41FA5}">
                      <a16:colId xmlns:a16="http://schemas.microsoft.com/office/drawing/2014/main" val="20006"/>
                    </a:ext>
                  </a:extLst>
                </a:gridCol>
              </a:tblGrid>
              <a:tr h="365760">
                <a:tc>
                  <a:txBody>
                    <a:bodyPr/>
                    <a:lstStyle/>
                    <a:p>
                      <a:pPr marL="0" marR="0" algn="ctr"/>
                      <a:r>
                        <a:rPr lang="en-US" sz="1100" dirty="0">
                          <a:effectLst/>
                          <a:latin typeface="Segoe UI"/>
                        </a:rPr>
                        <a:t>Fee code</a:t>
                      </a:r>
                      <a:endParaRPr lang="en-US" sz="1100" dirty="0">
                        <a:effectLst/>
                        <a:latin typeface="Segoe UI"/>
                        <a:ea typeface="Times New Roman"/>
                        <a:cs typeface="Times New Roman"/>
                      </a:endParaRPr>
                    </a:p>
                  </a:txBody>
                  <a:tcPr marL="45720" marR="45720" anchor="ctr">
                    <a:solidFill>
                      <a:srgbClr val="003865"/>
                    </a:solidFill>
                  </a:tcPr>
                </a:tc>
                <a:tc>
                  <a:txBody>
                    <a:bodyPr/>
                    <a:lstStyle/>
                    <a:p>
                      <a:pPr marL="0" marR="0" algn="ctr"/>
                      <a:r>
                        <a:rPr lang="en-US" sz="1100" dirty="0">
                          <a:effectLst/>
                          <a:latin typeface="Segoe UI"/>
                        </a:rPr>
                        <a:t>Description</a:t>
                      </a:r>
                      <a:endParaRPr lang="en-US" sz="1100" baseline="30000" dirty="0">
                        <a:effectLst/>
                        <a:latin typeface="Segoe UI"/>
                        <a:ea typeface="Times New Roman"/>
                        <a:cs typeface="Times New Roman"/>
                      </a:endParaRPr>
                    </a:p>
                  </a:txBody>
                  <a:tcPr marL="45720" marR="45720" anchor="ctr">
                    <a:solidFill>
                      <a:srgbClr val="003865"/>
                    </a:solidFill>
                  </a:tcPr>
                </a:tc>
                <a:tc>
                  <a:txBody>
                    <a:bodyPr/>
                    <a:lstStyle/>
                    <a:p>
                      <a:pPr marL="0" marR="0" algn="ctr">
                        <a:spcBef>
                          <a:spcPts val="0"/>
                        </a:spcBef>
                        <a:spcAft>
                          <a:spcPts val="0"/>
                        </a:spcAft>
                      </a:pPr>
                      <a:r>
                        <a:rPr lang="en-US" sz="1100" dirty="0">
                          <a:effectLst/>
                          <a:latin typeface="Segoe UI"/>
                        </a:rPr>
                        <a:t>Historical cost</a:t>
                      </a:r>
                    </a:p>
                    <a:p>
                      <a:pPr marL="0" marR="0" algn="ctr">
                        <a:spcBef>
                          <a:spcPts val="0"/>
                        </a:spcBef>
                        <a:spcAft>
                          <a:spcPts val="0"/>
                        </a:spcAft>
                      </a:pPr>
                      <a:r>
                        <a:rPr lang="en-US" sz="1100" dirty="0">
                          <a:effectLst/>
                          <a:latin typeface="Segoe UI"/>
                        </a:rPr>
                        <a:t>(FY 2023)</a:t>
                      </a:r>
                      <a:endParaRPr lang="en-US" sz="1100" dirty="0">
                        <a:effectLst/>
                        <a:latin typeface="Segoe UI"/>
                        <a:ea typeface="Times New Roman"/>
                        <a:cs typeface="Times New Roman"/>
                      </a:endParaRPr>
                    </a:p>
                  </a:txBody>
                  <a:tcPr marL="45720" marR="45720" anchor="ctr">
                    <a:solidFill>
                      <a:srgbClr val="003865"/>
                    </a:solidFill>
                  </a:tcPr>
                </a:tc>
                <a:tc>
                  <a:txBody>
                    <a:bodyPr/>
                    <a:lstStyle/>
                    <a:p>
                      <a:pPr marL="0" marR="0" algn="ctr">
                        <a:spcBef>
                          <a:spcPts val="0"/>
                        </a:spcBef>
                        <a:spcAft>
                          <a:spcPts val="0"/>
                        </a:spcAft>
                      </a:pPr>
                      <a:r>
                        <a:rPr lang="en-US" sz="1100" dirty="0">
                          <a:effectLst/>
                          <a:latin typeface="Segoe UI"/>
                        </a:rPr>
                        <a:t>Current fee </a:t>
                      </a:r>
                      <a:endParaRPr lang="en-US" sz="1100" dirty="0">
                        <a:effectLst/>
                        <a:latin typeface="Segoe UI"/>
                        <a:ea typeface="Times New Roman"/>
                        <a:cs typeface="Times New Roman"/>
                      </a:endParaRPr>
                    </a:p>
                  </a:txBody>
                  <a:tcPr marL="45720" marR="45720" anchor="ctr">
                    <a:solidFill>
                      <a:srgbClr val="003865"/>
                    </a:solidFill>
                  </a:tcPr>
                </a:tc>
                <a:tc>
                  <a:txBody>
                    <a:bodyPr/>
                    <a:lstStyle/>
                    <a:p>
                      <a:pPr marL="0" marR="0" algn="ctr">
                        <a:spcBef>
                          <a:spcPts val="0"/>
                        </a:spcBef>
                        <a:spcAft>
                          <a:spcPts val="0"/>
                        </a:spcAft>
                      </a:pPr>
                      <a:r>
                        <a:rPr lang="en-US" sz="1100" dirty="0">
                          <a:effectLst/>
                          <a:latin typeface="Segoe UI"/>
                        </a:rPr>
                        <a:t>Final rule fee</a:t>
                      </a:r>
                      <a:endParaRPr lang="en-US" sz="1100" dirty="0">
                        <a:effectLst/>
                        <a:latin typeface="Segoe UI"/>
                        <a:ea typeface="Times New Roman"/>
                        <a:cs typeface="Times New Roman"/>
                      </a:endParaRPr>
                    </a:p>
                  </a:txBody>
                  <a:tcPr marL="45720" marR="45720" anchor="ctr">
                    <a:solidFill>
                      <a:srgbClr val="003865"/>
                    </a:solidFill>
                  </a:tcPr>
                </a:tc>
                <a:tc>
                  <a:txBody>
                    <a:bodyPr/>
                    <a:lstStyle/>
                    <a:p>
                      <a:pPr marL="0" marR="0" algn="ctr">
                        <a:spcBef>
                          <a:spcPts val="0"/>
                        </a:spcBef>
                        <a:spcAft>
                          <a:spcPts val="0"/>
                        </a:spcAft>
                      </a:pPr>
                      <a:r>
                        <a:rPr lang="en-US" sz="1100" dirty="0">
                          <a:effectLst/>
                          <a:latin typeface="Segoe UI"/>
                          <a:ea typeface="Times New Roman"/>
                          <a:cs typeface="Times New Roman"/>
                        </a:rPr>
                        <a:t>Dollar change</a:t>
                      </a:r>
                    </a:p>
                  </a:txBody>
                  <a:tcPr marL="45720" marR="45720" anchor="ctr">
                    <a:solidFill>
                      <a:srgbClr val="003865"/>
                    </a:solidFill>
                  </a:tcPr>
                </a:tc>
                <a:tc>
                  <a:txBody>
                    <a:bodyPr/>
                    <a:lstStyle/>
                    <a:p>
                      <a:pPr marL="0" marR="0" algn="ctr">
                        <a:spcBef>
                          <a:spcPts val="0"/>
                        </a:spcBef>
                        <a:spcAft>
                          <a:spcPts val="0"/>
                        </a:spcAft>
                      </a:pPr>
                      <a:r>
                        <a:rPr lang="en-US" sz="1100" dirty="0">
                          <a:effectLst/>
                          <a:latin typeface="Segoe UI"/>
                        </a:rPr>
                        <a:t>Percent change</a:t>
                      </a:r>
                      <a:endParaRPr lang="en-US" sz="1100" dirty="0">
                        <a:effectLst/>
                        <a:latin typeface="Segoe UI"/>
                        <a:ea typeface="Times New Roman"/>
                        <a:cs typeface="Times New Roman"/>
                      </a:endParaRPr>
                    </a:p>
                  </a:txBody>
                  <a:tcPr marL="45720" marR="45720" anchor="ctr">
                    <a:solidFill>
                      <a:srgbClr val="003865"/>
                    </a:solidFill>
                  </a:tcPr>
                </a:tc>
                <a:extLst>
                  <a:ext uri="{0D108BD9-81ED-4DB2-BD59-A6C34878D82A}">
                    <a16:rowId xmlns:a16="http://schemas.microsoft.com/office/drawing/2014/main" val="10000"/>
                  </a:ext>
                </a:extLst>
              </a:tr>
              <a:tr h="444843">
                <a:tc>
                  <a:txBody>
                    <a:bodyPr/>
                    <a:lstStyle/>
                    <a:p>
                      <a:pPr marL="0" marR="0" lvl="0" algn="ctr">
                        <a:lnSpc>
                          <a:spcPct val="100000"/>
                        </a:lnSpc>
                        <a:spcBef>
                          <a:spcPts val="600"/>
                        </a:spcBef>
                        <a:spcAft>
                          <a:spcPts val="600"/>
                        </a:spcAft>
                        <a:buNone/>
                      </a:pPr>
                      <a:r>
                        <a:rPr lang="en-US" sz="1100" dirty="0">
                          <a:effectLst/>
                          <a:latin typeface="Segoe UI"/>
                        </a:rPr>
                        <a:t>1457</a:t>
                      </a:r>
                      <a:endParaRPr lang="en-US" sz="1100" dirty="0">
                        <a:latin typeface="Segoe UI"/>
                      </a:endParaRPr>
                    </a:p>
                  </a:txBody>
                  <a:tcPr marL="45720" marR="45720" anchor="ctr">
                    <a:solidFill>
                      <a:srgbClr val="003865"/>
                    </a:solidFill>
                  </a:tcPr>
                </a:tc>
                <a:tc>
                  <a:txBody>
                    <a:bodyPr/>
                    <a:lstStyle/>
                    <a:p>
                      <a:pPr marL="0" marR="0" lvl="0" algn="l">
                        <a:spcBef>
                          <a:spcPts val="600"/>
                        </a:spcBef>
                        <a:spcAft>
                          <a:spcPts val="600"/>
                        </a:spcAft>
                        <a:buNone/>
                      </a:pPr>
                      <a:r>
                        <a:rPr lang="en-US" sz="1100" b="0" i="0" u="none" strike="noStrike" kern="1200" noProof="0" dirty="0">
                          <a:solidFill>
                            <a:schemeClr val="tx1"/>
                          </a:solidFill>
                          <a:effectLst/>
                          <a:latin typeface="Segoe UI"/>
                        </a:rPr>
                        <a:t>Application for extension of term of patent</a:t>
                      </a:r>
                      <a:endParaRPr lang="en-US" sz="1100" dirty="0">
                        <a:solidFill>
                          <a:schemeClr val="tx1"/>
                        </a:solidFill>
                      </a:endParaRPr>
                    </a:p>
                  </a:txBody>
                  <a:tcPr marL="45720" marR="45720" anchor="ctr">
                    <a:solidFill>
                      <a:srgbClr val="D9D9D6"/>
                    </a:solidFill>
                  </a:tcPr>
                </a:tc>
                <a:tc>
                  <a:txBody>
                    <a:bodyPr/>
                    <a:lstStyle/>
                    <a:p>
                      <a:pPr marL="0" marR="0" lvl="0" algn="r">
                        <a:lnSpc>
                          <a:spcPct val="100000"/>
                        </a:lnSpc>
                        <a:spcBef>
                          <a:spcPts val="600"/>
                        </a:spcBef>
                        <a:spcAft>
                          <a:spcPts val="600"/>
                        </a:spcAft>
                        <a:buNone/>
                      </a:pPr>
                      <a:r>
                        <a:rPr lang="en-US" sz="1100" b="0" i="0" u="none" strike="noStrike" noProof="0" dirty="0">
                          <a:effectLst/>
                          <a:latin typeface="Segoe UI"/>
                        </a:rPr>
                        <a:t>$2, 078</a:t>
                      </a:r>
                      <a:endParaRPr lang="en-US" sz="1100" b="0" dirty="0">
                        <a:latin typeface="Segoe UI"/>
                      </a:endParaRPr>
                    </a:p>
                  </a:txBody>
                  <a:tcPr marL="45720" marR="45720" anchor="ctr">
                    <a:solidFill>
                      <a:srgbClr val="D9D9D6"/>
                    </a:solidFill>
                  </a:tcPr>
                </a:tc>
                <a:tc>
                  <a:txBody>
                    <a:bodyPr/>
                    <a:lstStyle/>
                    <a:p>
                      <a:pPr marL="0" lvl="0" algn="r" rtl="0">
                        <a:spcBef>
                          <a:spcPts val="0"/>
                        </a:spcBef>
                        <a:spcAft>
                          <a:spcPts val="0"/>
                        </a:spcAft>
                        <a:buNone/>
                      </a:pPr>
                      <a:r>
                        <a:rPr lang="en-US" sz="1100" b="0" kern="1200" dirty="0">
                          <a:effectLst/>
                          <a:latin typeface="Segoe UI"/>
                        </a:rPr>
                        <a:t>$1,180</a:t>
                      </a:r>
                      <a:endParaRPr lang="en-US" sz="1100" b="0" dirty="0">
                        <a:effectLst/>
                        <a:latin typeface="Segoe UI"/>
                      </a:endParaRPr>
                    </a:p>
                  </a:txBody>
                  <a:tcPr marL="45720" marR="45720" anchor="ctr">
                    <a:solidFill>
                      <a:srgbClr val="D9D9D6"/>
                    </a:solidFill>
                  </a:tcPr>
                </a:tc>
                <a:tc>
                  <a:txBody>
                    <a:bodyPr/>
                    <a:lstStyle/>
                    <a:p>
                      <a:pPr marL="0" lvl="0" algn="r" rtl="0">
                        <a:spcBef>
                          <a:spcPts val="0"/>
                        </a:spcBef>
                        <a:spcAft>
                          <a:spcPts val="0"/>
                        </a:spcAft>
                        <a:buNone/>
                      </a:pPr>
                      <a:r>
                        <a:rPr lang="en-US" sz="1100" b="0" kern="1200" dirty="0">
                          <a:effectLst/>
                          <a:latin typeface="Segoe UI"/>
                        </a:rPr>
                        <a:t> $2,500</a:t>
                      </a:r>
                      <a:endParaRPr lang="en-US" sz="1100" b="0" dirty="0">
                        <a:effectLst/>
                        <a:latin typeface="Segoe UI"/>
                      </a:endParaRPr>
                    </a:p>
                  </a:txBody>
                  <a:tcPr marL="45720" marR="45720" anchor="ctr">
                    <a:solidFill>
                      <a:srgbClr val="D9D9D6"/>
                    </a:solidFill>
                  </a:tcPr>
                </a:tc>
                <a:tc>
                  <a:txBody>
                    <a:bodyPr/>
                    <a:lstStyle/>
                    <a:p>
                      <a:pPr marL="0" marR="0" algn="r">
                        <a:lnSpc>
                          <a:spcPct val="100000"/>
                        </a:lnSpc>
                        <a:spcBef>
                          <a:spcPts val="600"/>
                        </a:spcBef>
                        <a:spcAft>
                          <a:spcPts val="600"/>
                        </a:spcAft>
                      </a:pPr>
                      <a:r>
                        <a:rPr lang="en-US" sz="1100" b="0" dirty="0">
                          <a:solidFill>
                            <a:schemeClr val="tx1"/>
                          </a:solidFill>
                          <a:effectLst/>
                          <a:latin typeface="Segoe UI"/>
                          <a:ea typeface="Times New Roman"/>
                          <a:cs typeface="Times New Roman"/>
                        </a:rPr>
                        <a:t>$1,320</a:t>
                      </a:r>
                    </a:p>
                  </a:txBody>
                  <a:tcPr marL="45720" marR="45720" anchor="ctr">
                    <a:solidFill>
                      <a:srgbClr val="D9D9D6"/>
                    </a:solidFill>
                  </a:tcPr>
                </a:tc>
                <a:tc>
                  <a:txBody>
                    <a:bodyPr/>
                    <a:lstStyle/>
                    <a:p>
                      <a:pPr marL="0" marR="0" algn="r">
                        <a:lnSpc>
                          <a:spcPct val="100000"/>
                        </a:lnSpc>
                        <a:spcBef>
                          <a:spcPts val="600"/>
                        </a:spcBef>
                        <a:spcAft>
                          <a:spcPts val="600"/>
                        </a:spcAft>
                      </a:pPr>
                      <a:r>
                        <a:rPr lang="en-US" sz="1100" b="0" dirty="0">
                          <a:solidFill>
                            <a:schemeClr val="tx1"/>
                          </a:solidFill>
                          <a:effectLst/>
                          <a:latin typeface="Segoe UI"/>
                        </a:rPr>
                        <a:t>112%</a:t>
                      </a:r>
                      <a:endParaRPr lang="en-US" sz="1100" b="0" dirty="0">
                        <a:solidFill>
                          <a:schemeClr val="tx1"/>
                        </a:solidFill>
                        <a:effectLst/>
                        <a:latin typeface="Segoe UI"/>
                        <a:ea typeface="Times New Roman"/>
                        <a:cs typeface="Times New Roman"/>
                      </a:endParaRPr>
                    </a:p>
                  </a:txBody>
                  <a:tcPr marL="45720" marR="45720" anchor="ctr">
                    <a:solidFill>
                      <a:srgbClr val="D9D9D6"/>
                    </a:solidFill>
                  </a:tcPr>
                </a:tc>
                <a:extLst>
                  <a:ext uri="{0D108BD9-81ED-4DB2-BD59-A6C34878D82A}">
                    <a16:rowId xmlns:a16="http://schemas.microsoft.com/office/drawing/2014/main" val="10001"/>
                  </a:ext>
                </a:extLst>
              </a:tr>
              <a:tr h="444843">
                <a:tc>
                  <a:txBody>
                    <a:bodyPr/>
                    <a:lstStyle/>
                    <a:p>
                      <a:pPr marL="0" marR="0" lvl="0" algn="ctr">
                        <a:lnSpc>
                          <a:spcPct val="100000"/>
                        </a:lnSpc>
                        <a:spcBef>
                          <a:spcPts val="600"/>
                        </a:spcBef>
                        <a:spcAft>
                          <a:spcPts val="600"/>
                        </a:spcAft>
                        <a:buNone/>
                      </a:pPr>
                      <a:r>
                        <a:rPr lang="en-US" sz="1100" dirty="0">
                          <a:effectLst/>
                          <a:latin typeface="Segoe UI"/>
                        </a:rPr>
                        <a:t>1458</a:t>
                      </a:r>
                      <a:endParaRPr lang="en-US" sz="1100" dirty="0">
                        <a:latin typeface="Segoe UI"/>
                      </a:endParaRPr>
                    </a:p>
                  </a:txBody>
                  <a:tcPr marL="45720" marR="45720" anchor="ctr">
                    <a:solidFill>
                      <a:srgbClr val="003865"/>
                    </a:solidFill>
                  </a:tcPr>
                </a:tc>
                <a:tc>
                  <a:txBody>
                    <a:bodyPr/>
                    <a:lstStyle/>
                    <a:p>
                      <a:pPr marL="0" marR="0" lvl="0" algn="l">
                        <a:spcBef>
                          <a:spcPts val="600"/>
                        </a:spcBef>
                        <a:spcAft>
                          <a:spcPts val="600"/>
                        </a:spcAft>
                        <a:buNone/>
                      </a:pPr>
                      <a:r>
                        <a:rPr lang="en-US" sz="1100" b="0" i="0" u="none" strike="noStrike" kern="1200" noProof="0" dirty="0">
                          <a:effectLst/>
                          <a:latin typeface="Segoe UI"/>
                        </a:rPr>
                        <a:t>Initial application for interim extension</a:t>
                      </a:r>
                      <a:endParaRPr lang="en-US" sz="1100" b="0" i="0" u="none" strike="noStrike" noProof="0" dirty="0">
                        <a:latin typeface="Segoe UI"/>
                      </a:endParaRPr>
                    </a:p>
                  </a:txBody>
                  <a:tcPr marL="45720" marR="45720" anchor="ctr">
                    <a:solidFill>
                      <a:srgbClr val="D9D9D6"/>
                    </a:solidFill>
                  </a:tcPr>
                </a:tc>
                <a:tc>
                  <a:txBody>
                    <a:bodyPr/>
                    <a:lstStyle/>
                    <a:p>
                      <a:pPr marL="0" marR="0" lvl="0" algn="r">
                        <a:lnSpc>
                          <a:spcPct val="100000"/>
                        </a:lnSpc>
                        <a:spcBef>
                          <a:spcPts val="600"/>
                        </a:spcBef>
                        <a:spcAft>
                          <a:spcPts val="600"/>
                        </a:spcAft>
                        <a:buNone/>
                      </a:pPr>
                      <a:r>
                        <a:rPr lang="en-US" sz="1100" b="0" i="0" u="none" strike="noStrike" noProof="0" dirty="0">
                          <a:effectLst/>
                          <a:latin typeface="Segoe UI"/>
                        </a:rPr>
                        <a:t>$364</a:t>
                      </a:r>
                      <a:endParaRPr lang="en-US" sz="1100" b="0" dirty="0">
                        <a:latin typeface="Segoe UI"/>
                      </a:endParaRPr>
                    </a:p>
                  </a:txBody>
                  <a:tcPr marL="45720" marR="45720" anchor="ctr">
                    <a:solidFill>
                      <a:srgbClr val="D9D9D6"/>
                    </a:solidFill>
                  </a:tcPr>
                </a:tc>
                <a:tc>
                  <a:txBody>
                    <a:bodyPr/>
                    <a:lstStyle/>
                    <a:p>
                      <a:pPr marL="0" lvl="0" algn="r" rtl="0">
                        <a:spcBef>
                          <a:spcPts val="0"/>
                        </a:spcBef>
                        <a:spcAft>
                          <a:spcPts val="0"/>
                        </a:spcAft>
                        <a:buNone/>
                      </a:pPr>
                      <a:r>
                        <a:rPr lang="en-US" sz="1100" b="0" kern="1200" dirty="0">
                          <a:effectLst/>
                          <a:latin typeface="Segoe UI"/>
                        </a:rPr>
                        <a:t> $440</a:t>
                      </a:r>
                      <a:endParaRPr lang="en-US" sz="1100" b="0" dirty="0">
                        <a:effectLst/>
                        <a:latin typeface="Segoe UI"/>
                      </a:endParaRPr>
                    </a:p>
                  </a:txBody>
                  <a:tcPr marL="45720" marR="45720" anchor="ctr">
                    <a:solidFill>
                      <a:srgbClr val="D9D9D6"/>
                    </a:solidFill>
                  </a:tcPr>
                </a:tc>
                <a:tc>
                  <a:txBody>
                    <a:bodyPr/>
                    <a:lstStyle/>
                    <a:p>
                      <a:pPr marL="0" lvl="0" algn="r" rtl="0">
                        <a:spcBef>
                          <a:spcPts val="0"/>
                        </a:spcBef>
                        <a:spcAft>
                          <a:spcPts val="0"/>
                        </a:spcAft>
                        <a:buNone/>
                      </a:pPr>
                      <a:r>
                        <a:rPr lang="en-US" sz="1100" b="0" kern="1200" dirty="0">
                          <a:effectLst/>
                          <a:latin typeface="Segoe UI"/>
                        </a:rPr>
                        <a:t> $1,320</a:t>
                      </a:r>
                      <a:endParaRPr lang="en-US" sz="1100" b="0" dirty="0">
                        <a:effectLst/>
                        <a:latin typeface="Segoe UI"/>
                      </a:endParaRPr>
                    </a:p>
                  </a:txBody>
                  <a:tcPr marL="45720" marR="45720" anchor="ctr">
                    <a:solidFill>
                      <a:srgbClr val="D9D9D6"/>
                    </a:solidFill>
                  </a:tcPr>
                </a:tc>
                <a:tc>
                  <a:txBody>
                    <a:bodyPr/>
                    <a:lstStyle/>
                    <a:p>
                      <a:pPr marL="0" marR="0" lvl="0" algn="r">
                        <a:lnSpc>
                          <a:spcPct val="100000"/>
                        </a:lnSpc>
                        <a:spcBef>
                          <a:spcPts val="600"/>
                        </a:spcBef>
                        <a:spcAft>
                          <a:spcPts val="600"/>
                        </a:spcAft>
                        <a:buNone/>
                      </a:pPr>
                      <a:r>
                        <a:rPr lang="en-US" sz="1100" b="0" dirty="0">
                          <a:solidFill>
                            <a:schemeClr val="tx1"/>
                          </a:solidFill>
                          <a:effectLst/>
                          <a:latin typeface="Segoe UI"/>
                          <a:cs typeface="Times New Roman"/>
                        </a:rPr>
                        <a:t>$880</a:t>
                      </a:r>
                      <a:endParaRPr lang="en-US" sz="1100" b="0" dirty="0">
                        <a:latin typeface="Segoe UI"/>
                      </a:endParaRPr>
                    </a:p>
                  </a:txBody>
                  <a:tcPr marL="45720" marR="45720" anchor="ctr">
                    <a:solidFill>
                      <a:srgbClr val="D9D9D6"/>
                    </a:solidFill>
                  </a:tcPr>
                </a:tc>
                <a:tc>
                  <a:txBody>
                    <a:bodyPr/>
                    <a:lstStyle/>
                    <a:p>
                      <a:pPr marL="0" marR="0" lvl="0" algn="r">
                        <a:lnSpc>
                          <a:spcPct val="100000"/>
                        </a:lnSpc>
                        <a:spcBef>
                          <a:spcPts val="600"/>
                        </a:spcBef>
                        <a:spcAft>
                          <a:spcPts val="600"/>
                        </a:spcAft>
                        <a:buNone/>
                      </a:pPr>
                      <a:r>
                        <a:rPr lang="en-US" sz="1100" b="0" dirty="0">
                          <a:solidFill>
                            <a:schemeClr val="tx1"/>
                          </a:solidFill>
                          <a:effectLst/>
                          <a:latin typeface="Segoe UI"/>
                        </a:rPr>
                        <a:t>200%</a:t>
                      </a:r>
                      <a:endParaRPr lang="en-US" sz="1100" b="0" dirty="0">
                        <a:solidFill>
                          <a:schemeClr val="tx1"/>
                        </a:solidFill>
                        <a:effectLst/>
                        <a:latin typeface="Segoe UI"/>
                        <a:cs typeface="Times New Roman"/>
                      </a:endParaRPr>
                    </a:p>
                  </a:txBody>
                  <a:tcPr marL="45720" marR="45720" anchor="ctr">
                    <a:solidFill>
                      <a:srgbClr val="D9D9D6"/>
                    </a:solidFill>
                  </a:tcPr>
                </a:tc>
                <a:extLst>
                  <a:ext uri="{0D108BD9-81ED-4DB2-BD59-A6C34878D82A}">
                    <a16:rowId xmlns:a16="http://schemas.microsoft.com/office/drawing/2014/main" val="3652945907"/>
                  </a:ext>
                </a:extLst>
              </a:tr>
              <a:tr h="444843">
                <a:tc>
                  <a:txBody>
                    <a:bodyPr/>
                    <a:lstStyle/>
                    <a:p>
                      <a:pPr marL="0" marR="0" lvl="0" algn="ctr">
                        <a:lnSpc>
                          <a:spcPct val="100000"/>
                        </a:lnSpc>
                        <a:spcBef>
                          <a:spcPts val="600"/>
                        </a:spcBef>
                        <a:spcAft>
                          <a:spcPts val="600"/>
                        </a:spcAft>
                        <a:buNone/>
                      </a:pPr>
                      <a:r>
                        <a:rPr lang="en-US" sz="1100" dirty="0">
                          <a:effectLst/>
                          <a:latin typeface="Segoe UI"/>
                        </a:rPr>
                        <a:t>1459</a:t>
                      </a:r>
                      <a:endParaRPr lang="en-US" sz="1100" dirty="0">
                        <a:latin typeface="Segoe UI"/>
                      </a:endParaRPr>
                    </a:p>
                  </a:txBody>
                  <a:tcPr marL="45720" marR="45720" anchor="ctr">
                    <a:solidFill>
                      <a:srgbClr val="003865"/>
                    </a:solidFill>
                  </a:tcPr>
                </a:tc>
                <a:tc>
                  <a:txBody>
                    <a:bodyPr/>
                    <a:lstStyle/>
                    <a:p>
                      <a:pPr marL="0" marR="0" lvl="0" algn="l">
                        <a:spcBef>
                          <a:spcPts val="600"/>
                        </a:spcBef>
                        <a:spcAft>
                          <a:spcPts val="600"/>
                        </a:spcAft>
                        <a:buNone/>
                      </a:pPr>
                      <a:r>
                        <a:rPr lang="en-US" sz="1100" b="0" i="0" u="none" strike="noStrike" kern="1200" noProof="0" dirty="0">
                          <a:effectLst/>
                          <a:latin typeface="Segoe UI"/>
                        </a:rPr>
                        <a:t>Subsequent application for interim extension</a:t>
                      </a:r>
                      <a:endParaRPr lang="en-US" sz="1100" b="0" i="0" u="none" strike="noStrike" noProof="0" dirty="0">
                        <a:latin typeface="Segoe UI"/>
                      </a:endParaRPr>
                    </a:p>
                  </a:txBody>
                  <a:tcPr marL="45720" marR="45720" anchor="ctr">
                    <a:solidFill>
                      <a:srgbClr val="D9D9D6"/>
                    </a:solidFill>
                  </a:tcPr>
                </a:tc>
                <a:tc>
                  <a:txBody>
                    <a:bodyPr/>
                    <a:lstStyle/>
                    <a:p>
                      <a:pPr marL="0" marR="0" lvl="0" algn="r">
                        <a:lnSpc>
                          <a:spcPct val="100000"/>
                        </a:lnSpc>
                        <a:spcBef>
                          <a:spcPts val="600"/>
                        </a:spcBef>
                        <a:spcAft>
                          <a:spcPts val="600"/>
                        </a:spcAft>
                        <a:buNone/>
                      </a:pPr>
                      <a:r>
                        <a:rPr lang="en-US" sz="1100" b="0" i="0" u="none" strike="noStrike" noProof="0" dirty="0">
                          <a:effectLst/>
                          <a:latin typeface="Segoe UI"/>
                        </a:rPr>
                        <a:t>$364</a:t>
                      </a:r>
                      <a:endParaRPr lang="en-US" sz="1100" b="0" dirty="0">
                        <a:latin typeface="Segoe UI"/>
                      </a:endParaRPr>
                    </a:p>
                  </a:txBody>
                  <a:tcPr marL="45720" marR="45720" anchor="ctr">
                    <a:solidFill>
                      <a:srgbClr val="D9D9D6"/>
                    </a:solidFill>
                  </a:tcPr>
                </a:tc>
                <a:tc>
                  <a:txBody>
                    <a:bodyPr/>
                    <a:lstStyle/>
                    <a:p>
                      <a:pPr marL="0" lvl="0" algn="r" rtl="0">
                        <a:spcBef>
                          <a:spcPts val="0"/>
                        </a:spcBef>
                        <a:spcAft>
                          <a:spcPts val="0"/>
                        </a:spcAft>
                        <a:buNone/>
                      </a:pPr>
                      <a:r>
                        <a:rPr lang="en-US" sz="1100" b="0" kern="1200" dirty="0">
                          <a:effectLst/>
                          <a:latin typeface="Segoe UI"/>
                        </a:rPr>
                        <a:t> $230</a:t>
                      </a:r>
                      <a:endParaRPr lang="en-US" sz="1100" b="0" dirty="0">
                        <a:effectLst/>
                        <a:latin typeface="Segoe UI"/>
                      </a:endParaRPr>
                    </a:p>
                  </a:txBody>
                  <a:tcPr marL="45720" marR="45720" anchor="ctr">
                    <a:solidFill>
                      <a:srgbClr val="D9D9D6"/>
                    </a:solidFill>
                  </a:tcPr>
                </a:tc>
                <a:tc>
                  <a:txBody>
                    <a:bodyPr/>
                    <a:lstStyle/>
                    <a:p>
                      <a:pPr marL="0" lvl="0" algn="r" rtl="0">
                        <a:spcBef>
                          <a:spcPts val="0"/>
                        </a:spcBef>
                        <a:spcAft>
                          <a:spcPts val="0"/>
                        </a:spcAft>
                        <a:buNone/>
                      </a:pPr>
                      <a:r>
                        <a:rPr lang="en-US" sz="1100" b="0" kern="1200" dirty="0">
                          <a:effectLst/>
                          <a:latin typeface="Segoe UI"/>
                        </a:rPr>
                        <a:t> $680</a:t>
                      </a:r>
                      <a:endParaRPr lang="en-US" sz="1100" b="0" dirty="0">
                        <a:effectLst/>
                        <a:latin typeface="Segoe UI"/>
                      </a:endParaRPr>
                    </a:p>
                  </a:txBody>
                  <a:tcPr marL="45720" marR="45720" anchor="ctr">
                    <a:solidFill>
                      <a:srgbClr val="D9D9D6"/>
                    </a:solidFill>
                  </a:tcPr>
                </a:tc>
                <a:tc>
                  <a:txBody>
                    <a:bodyPr/>
                    <a:lstStyle/>
                    <a:p>
                      <a:pPr marL="0" marR="0" lvl="0" algn="r">
                        <a:lnSpc>
                          <a:spcPct val="100000"/>
                        </a:lnSpc>
                        <a:spcBef>
                          <a:spcPts val="600"/>
                        </a:spcBef>
                        <a:spcAft>
                          <a:spcPts val="600"/>
                        </a:spcAft>
                        <a:buNone/>
                      </a:pPr>
                      <a:r>
                        <a:rPr lang="en-US" sz="1100" b="0" dirty="0">
                          <a:solidFill>
                            <a:schemeClr val="tx1"/>
                          </a:solidFill>
                          <a:effectLst/>
                          <a:latin typeface="Segoe UI"/>
                          <a:cs typeface="Times New Roman"/>
                        </a:rPr>
                        <a:t>$450</a:t>
                      </a:r>
                      <a:endParaRPr lang="en-US" sz="1100" b="0" dirty="0">
                        <a:latin typeface="Segoe UI"/>
                      </a:endParaRPr>
                    </a:p>
                  </a:txBody>
                  <a:tcPr marL="45720" marR="45720" anchor="ctr">
                    <a:solidFill>
                      <a:srgbClr val="D9D9D6"/>
                    </a:solidFill>
                  </a:tcPr>
                </a:tc>
                <a:tc>
                  <a:txBody>
                    <a:bodyPr/>
                    <a:lstStyle/>
                    <a:p>
                      <a:pPr marL="0" marR="0" lvl="0" algn="r">
                        <a:lnSpc>
                          <a:spcPct val="100000"/>
                        </a:lnSpc>
                        <a:spcBef>
                          <a:spcPts val="600"/>
                        </a:spcBef>
                        <a:spcAft>
                          <a:spcPts val="600"/>
                        </a:spcAft>
                        <a:buNone/>
                      </a:pPr>
                      <a:r>
                        <a:rPr lang="en-US" sz="1100" b="0" dirty="0">
                          <a:solidFill>
                            <a:schemeClr val="tx1"/>
                          </a:solidFill>
                          <a:effectLst/>
                          <a:latin typeface="Segoe UI"/>
                        </a:rPr>
                        <a:t>196%</a:t>
                      </a:r>
                      <a:endParaRPr lang="en-US" sz="1100" b="0" dirty="0">
                        <a:solidFill>
                          <a:schemeClr val="tx1"/>
                        </a:solidFill>
                        <a:effectLst/>
                        <a:latin typeface="Segoe UI"/>
                        <a:cs typeface="Times New Roman"/>
                      </a:endParaRPr>
                    </a:p>
                  </a:txBody>
                  <a:tcPr marL="45720" marR="45720" anchor="ctr">
                    <a:solidFill>
                      <a:srgbClr val="D9D9D6"/>
                    </a:solidFill>
                  </a:tcPr>
                </a:tc>
                <a:extLst>
                  <a:ext uri="{0D108BD9-81ED-4DB2-BD59-A6C34878D82A}">
                    <a16:rowId xmlns:a16="http://schemas.microsoft.com/office/drawing/2014/main" val="4220032102"/>
                  </a:ext>
                </a:extLst>
              </a:tr>
              <a:tr h="444843">
                <a:tc>
                  <a:txBody>
                    <a:bodyPr/>
                    <a:lstStyle/>
                    <a:p>
                      <a:pPr marL="0" marR="0" algn="ctr">
                        <a:lnSpc>
                          <a:spcPct val="100000"/>
                        </a:lnSpc>
                        <a:spcBef>
                          <a:spcPts val="600"/>
                        </a:spcBef>
                        <a:spcAft>
                          <a:spcPts val="600"/>
                        </a:spcAft>
                      </a:pPr>
                      <a:r>
                        <a:rPr lang="en-US" sz="1100" dirty="0">
                          <a:effectLst/>
                          <a:latin typeface="Segoe UI"/>
                        </a:rPr>
                        <a:t>New fee code</a:t>
                      </a:r>
                    </a:p>
                  </a:txBody>
                  <a:tcPr marL="45720" marR="45720" anchor="ctr">
                    <a:solidFill>
                      <a:srgbClr val="003865"/>
                    </a:solidFill>
                  </a:tcPr>
                </a:tc>
                <a:tc>
                  <a:txBody>
                    <a:bodyPr/>
                    <a:lstStyle/>
                    <a:p>
                      <a:pPr marL="0" marR="0" lvl="0" algn="l" rtl="0">
                        <a:spcBef>
                          <a:spcPts val="600"/>
                        </a:spcBef>
                        <a:spcAft>
                          <a:spcPts val="600"/>
                        </a:spcAft>
                        <a:buNone/>
                      </a:pPr>
                      <a:r>
                        <a:rPr lang="en-US" sz="1100" kern="1200" dirty="0">
                          <a:effectLst/>
                        </a:rPr>
                        <a:t>Supplemental</a:t>
                      </a:r>
                      <a:r>
                        <a:rPr lang="en-US" sz="1100" kern="1200" baseline="0" dirty="0">
                          <a:effectLst/>
                        </a:rPr>
                        <a:t> r</a:t>
                      </a:r>
                      <a:r>
                        <a:rPr lang="en-US" sz="1100" kern="1200" dirty="0">
                          <a:effectLst/>
                        </a:rPr>
                        <a:t>edetermination after notice of final determination</a:t>
                      </a:r>
                      <a:endParaRPr lang="en-US" sz="1100" b="0" dirty="0">
                        <a:solidFill>
                          <a:schemeClr val="tx1"/>
                        </a:solidFill>
                        <a:effectLst/>
                        <a:latin typeface="Segoe UI"/>
                      </a:endParaRPr>
                    </a:p>
                  </a:txBody>
                  <a:tcPr marL="45720" marR="45720" anchor="ctr">
                    <a:solidFill>
                      <a:srgbClr val="D9D9D6"/>
                    </a:solidFill>
                  </a:tcPr>
                </a:tc>
                <a:tc>
                  <a:txBody>
                    <a:bodyPr/>
                    <a:lstStyle/>
                    <a:p>
                      <a:pPr marL="0" marR="0" lvl="0" algn="r">
                        <a:lnSpc>
                          <a:spcPct val="100000"/>
                        </a:lnSpc>
                        <a:spcBef>
                          <a:spcPts val="600"/>
                        </a:spcBef>
                        <a:spcAft>
                          <a:spcPts val="600"/>
                        </a:spcAft>
                        <a:buNone/>
                      </a:pPr>
                      <a:r>
                        <a:rPr lang="en-US" sz="1100" b="0" i="0" u="none" strike="noStrike" noProof="0" dirty="0">
                          <a:effectLst/>
                          <a:latin typeface="Segoe UI"/>
                        </a:rPr>
                        <a:t>n/a</a:t>
                      </a:r>
                      <a:endParaRPr lang="en-US" sz="1100" b="0" dirty="0">
                        <a:latin typeface="Segoe UI"/>
                      </a:endParaRPr>
                    </a:p>
                  </a:txBody>
                  <a:tcPr marL="45720" marR="45720" anchor="ctr">
                    <a:solidFill>
                      <a:srgbClr val="D9D9D6"/>
                    </a:solidFill>
                  </a:tcPr>
                </a:tc>
                <a:tc>
                  <a:txBody>
                    <a:bodyPr/>
                    <a:lstStyle/>
                    <a:p>
                      <a:pPr marL="0" lvl="0" algn="r" rtl="0">
                        <a:spcBef>
                          <a:spcPts val="0"/>
                        </a:spcBef>
                        <a:spcAft>
                          <a:spcPts val="0"/>
                        </a:spcAft>
                        <a:buNone/>
                      </a:pPr>
                      <a:r>
                        <a:rPr lang="en-US" sz="1100" b="0" kern="1200" dirty="0">
                          <a:effectLst/>
                          <a:latin typeface="Segoe UI"/>
                        </a:rPr>
                        <a:t>n/a</a:t>
                      </a:r>
                    </a:p>
                  </a:txBody>
                  <a:tcPr marL="45720" marR="45720" anchor="ctr">
                    <a:solidFill>
                      <a:srgbClr val="D9D9D6"/>
                    </a:solidFill>
                  </a:tcPr>
                </a:tc>
                <a:tc>
                  <a:txBody>
                    <a:bodyPr/>
                    <a:lstStyle/>
                    <a:p>
                      <a:pPr marL="0" lvl="0" algn="r" rtl="0">
                        <a:spcBef>
                          <a:spcPts val="0"/>
                        </a:spcBef>
                        <a:spcAft>
                          <a:spcPts val="0"/>
                        </a:spcAft>
                        <a:buNone/>
                      </a:pPr>
                      <a:r>
                        <a:rPr lang="en-US" sz="1100" b="0" kern="1200" dirty="0">
                          <a:effectLst/>
                          <a:latin typeface="Segoe UI"/>
                        </a:rPr>
                        <a:t> $1,440</a:t>
                      </a:r>
                      <a:endParaRPr lang="en-US" sz="1100" b="0" dirty="0">
                        <a:effectLst/>
                        <a:latin typeface="Segoe UI"/>
                      </a:endParaRPr>
                    </a:p>
                  </a:txBody>
                  <a:tcPr marL="45720" marR="45720" anchor="ctr">
                    <a:solidFill>
                      <a:srgbClr val="D9D9D6"/>
                    </a:solidFill>
                  </a:tcPr>
                </a:tc>
                <a:tc>
                  <a:txBody>
                    <a:bodyPr/>
                    <a:lstStyle/>
                    <a:p>
                      <a:pPr marL="0" marR="0" algn="r">
                        <a:lnSpc>
                          <a:spcPct val="100000"/>
                        </a:lnSpc>
                        <a:spcBef>
                          <a:spcPts val="600"/>
                        </a:spcBef>
                        <a:spcAft>
                          <a:spcPts val="600"/>
                        </a:spcAft>
                      </a:pPr>
                      <a:r>
                        <a:rPr lang="en-US" sz="1100" b="0" dirty="0">
                          <a:solidFill>
                            <a:schemeClr val="tx1"/>
                          </a:solidFill>
                          <a:effectLst/>
                          <a:latin typeface="Segoe UI"/>
                          <a:ea typeface="Times New Roman"/>
                          <a:cs typeface="Times New Roman"/>
                        </a:rPr>
                        <a:t>$1,440</a:t>
                      </a:r>
                      <a:endParaRPr lang="en-US" sz="1100" b="0" dirty="0">
                        <a:latin typeface="Segoe UI"/>
                      </a:endParaRPr>
                    </a:p>
                  </a:txBody>
                  <a:tcPr marL="45720" marR="45720" anchor="ctr">
                    <a:solidFill>
                      <a:srgbClr val="D9D9D6"/>
                    </a:solidFill>
                  </a:tcPr>
                </a:tc>
                <a:tc>
                  <a:txBody>
                    <a:bodyPr/>
                    <a:lstStyle/>
                    <a:p>
                      <a:pPr marL="0" marR="0" algn="r">
                        <a:lnSpc>
                          <a:spcPct val="100000"/>
                        </a:lnSpc>
                        <a:spcBef>
                          <a:spcPts val="600"/>
                        </a:spcBef>
                        <a:spcAft>
                          <a:spcPts val="600"/>
                        </a:spcAft>
                      </a:pPr>
                      <a:r>
                        <a:rPr lang="en-US" sz="1100" b="0" dirty="0">
                          <a:solidFill>
                            <a:schemeClr val="tx1"/>
                          </a:solidFill>
                          <a:effectLst/>
                          <a:latin typeface="Segoe UI"/>
                        </a:rPr>
                        <a:t>n/a</a:t>
                      </a:r>
                      <a:endParaRPr lang="en-US" sz="1100" b="0" dirty="0">
                        <a:solidFill>
                          <a:schemeClr val="tx1"/>
                        </a:solidFill>
                        <a:effectLst/>
                        <a:latin typeface="Segoe UI"/>
                        <a:ea typeface="Times New Roman"/>
                        <a:cs typeface="Times New Roman"/>
                      </a:endParaRPr>
                    </a:p>
                  </a:txBody>
                  <a:tcPr marL="45720" marR="45720" anchor="ctr">
                    <a:solidFill>
                      <a:srgbClr val="D9D9D6"/>
                    </a:solidFill>
                  </a:tcPr>
                </a:tc>
                <a:extLst>
                  <a:ext uri="{0D108BD9-81ED-4DB2-BD59-A6C34878D82A}">
                    <a16:rowId xmlns:a16="http://schemas.microsoft.com/office/drawing/2014/main" val="4175566089"/>
                  </a:ext>
                </a:extLst>
              </a:tr>
            </a:tbl>
          </a:graphicData>
        </a:graphic>
      </p:graphicFrame>
      <p:sp>
        <p:nvSpPr>
          <p:cNvPr id="6" name="TextBox 5">
            <a:extLst>
              <a:ext uri="{FF2B5EF4-FFF2-40B4-BE49-F238E27FC236}">
                <a16:creationId xmlns:a16="http://schemas.microsoft.com/office/drawing/2014/main" id="{6F546D94-5FF4-B006-7CA9-801E3FCC7378}"/>
              </a:ext>
            </a:extLst>
          </p:cNvPr>
          <p:cNvSpPr txBox="1"/>
          <p:nvPr/>
        </p:nvSpPr>
        <p:spPr>
          <a:xfrm>
            <a:off x="6563227" y="4548040"/>
            <a:ext cx="2129976" cy="246221"/>
          </a:xfrm>
          <a:prstGeom prst="rect">
            <a:avLst/>
          </a:prstGeom>
          <a:noFill/>
        </p:spPr>
        <p:txBody>
          <a:bodyPr wrap="square" lIns="91440" tIns="45720" rIns="91440" bIns="45720" rtlCol="0" anchor="t">
            <a:spAutoFit/>
          </a:bodyPr>
          <a:lstStyle/>
          <a:p>
            <a:pPr algn="r"/>
            <a:r>
              <a:rPr lang="en-US" sz="1000" dirty="0"/>
              <a:t>Discounted fees not available</a:t>
            </a:r>
            <a:endParaRPr lang="en-US" dirty="0"/>
          </a:p>
        </p:txBody>
      </p:sp>
      <p:sp>
        <p:nvSpPr>
          <p:cNvPr id="5" name="Slide Number Placeholder 4">
            <a:extLst>
              <a:ext uri="{FF2B5EF4-FFF2-40B4-BE49-F238E27FC236}">
                <a16:creationId xmlns:a16="http://schemas.microsoft.com/office/drawing/2014/main" id="{EE333FC0-A654-4E0E-A83C-C020E13E5E35}"/>
              </a:ext>
            </a:extLst>
          </p:cNvPr>
          <p:cNvSpPr>
            <a:spLocks noGrp="1"/>
          </p:cNvSpPr>
          <p:nvPr>
            <p:ph type="sldNum" sz="quarter" idx="10"/>
          </p:nvPr>
        </p:nvSpPr>
        <p:spPr/>
        <p:txBody>
          <a:bodyPr/>
          <a:lstStyle/>
          <a:p>
            <a:fld id="{1D648693-0942-45E9-83AE-76FC568F9452}" type="slidenum">
              <a:rPr lang="en-US" smtClean="0"/>
              <a:pPr/>
              <a:t>24</a:t>
            </a:fld>
            <a:endParaRPr lang="en-US" dirty="0"/>
          </a:p>
        </p:txBody>
      </p:sp>
    </p:spTree>
    <p:extLst>
      <p:ext uri="{BB962C8B-B14F-4D97-AF65-F5344CB8AC3E}">
        <p14:creationId xmlns:p14="http://schemas.microsoft.com/office/powerpoint/2010/main" val="20526752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4090EF5-EF6A-0872-E9B4-0072EC87DD5E}"/>
              </a:ext>
            </a:extLst>
          </p:cNvPr>
          <p:cNvSpPr>
            <a:spLocks noGrp="1"/>
          </p:cNvSpPr>
          <p:nvPr>
            <p:ph type="title"/>
          </p:nvPr>
        </p:nvSpPr>
        <p:spPr/>
        <p:txBody>
          <a:bodyPr>
            <a:noAutofit/>
          </a:bodyPr>
          <a:lstStyle/>
          <a:p>
            <a:r>
              <a:rPr lang="en-US" sz="3600" dirty="0"/>
              <a:t>Request for continued examination (RCE)</a:t>
            </a:r>
          </a:p>
        </p:txBody>
      </p:sp>
      <p:sp>
        <p:nvSpPr>
          <p:cNvPr id="10" name="Content Placeholder 9">
            <a:extLst>
              <a:ext uri="{FF2B5EF4-FFF2-40B4-BE49-F238E27FC236}">
                <a16:creationId xmlns:a16="http://schemas.microsoft.com/office/drawing/2014/main" id="{167CF1BF-F99B-4F26-A38C-F7D8ACF5F3DA}"/>
              </a:ext>
            </a:extLst>
          </p:cNvPr>
          <p:cNvSpPr>
            <a:spLocks noGrp="1"/>
          </p:cNvSpPr>
          <p:nvPr>
            <p:ph idx="1"/>
          </p:nvPr>
        </p:nvSpPr>
        <p:spPr>
          <a:xfrm>
            <a:off x="457200" y="1849583"/>
            <a:ext cx="8229600" cy="3187782"/>
          </a:xfrm>
        </p:spPr>
        <p:txBody>
          <a:bodyPr vert="horz" lIns="91440" tIns="45720" rIns="91440" bIns="45720" rtlCol="0" anchor="t">
            <a:normAutofit/>
          </a:bodyPr>
          <a:lstStyle/>
          <a:p>
            <a:pPr>
              <a:lnSpc>
                <a:spcPct val="120000"/>
              </a:lnSpc>
            </a:pPr>
            <a:r>
              <a:rPr lang="en-US" sz="1700" dirty="0">
                <a:latin typeface="Segoe UI"/>
                <a:cs typeface="Segoe UI"/>
              </a:rPr>
              <a:t>The USPTO is increasing fees for a first RCE by 10% and increasing fees for second and subsequent RCEs by 43%.</a:t>
            </a:r>
          </a:p>
          <a:p>
            <a:pPr lvl="1">
              <a:lnSpc>
                <a:spcPct val="120000"/>
              </a:lnSpc>
            </a:pPr>
            <a:r>
              <a:rPr lang="en-US" sz="1700" dirty="0">
                <a:latin typeface="Segoe UI Light"/>
                <a:cs typeface="Segoe UI Light"/>
              </a:rPr>
              <a:t>Increased fees for multiple RCEs allow the costs of continued examinations to be recovered directly from those applicants requesting multiple RCEs, instead of relying on other fees to subsidize the costs.</a:t>
            </a:r>
          </a:p>
          <a:p>
            <a:pPr lvl="1">
              <a:lnSpc>
                <a:spcPct val="120000"/>
              </a:lnSpc>
            </a:pPr>
            <a:r>
              <a:rPr lang="en-US" sz="1700" dirty="0">
                <a:latin typeface="Segoe UI Light"/>
                <a:cs typeface="Segoe UI Light"/>
              </a:rPr>
              <a:t>The cost of first RCE continues to be subsidized.</a:t>
            </a:r>
          </a:p>
          <a:p>
            <a:pPr lvl="1">
              <a:lnSpc>
                <a:spcPct val="120000"/>
              </a:lnSpc>
            </a:pPr>
            <a:r>
              <a:rPr lang="en-US" sz="1700" dirty="0">
                <a:latin typeface="Segoe UI Light"/>
                <a:cs typeface="Segoe UI Light"/>
              </a:rPr>
              <a:t>Balances RCEs as a path to allowance with other after-final options to provide efficient and effective paths to final disposal.</a:t>
            </a:r>
            <a:endParaRPr lang="en-US" sz="1700" dirty="0"/>
          </a:p>
          <a:p>
            <a:pPr marL="457200" lvl="1" indent="0">
              <a:lnSpc>
                <a:spcPct val="120000"/>
              </a:lnSpc>
              <a:buNone/>
            </a:pPr>
            <a:endParaRPr lang="en-US" sz="2000" dirty="0"/>
          </a:p>
          <a:p>
            <a:pPr marL="0" indent="0">
              <a:buNone/>
            </a:pPr>
            <a:endParaRPr lang="en-US" dirty="0"/>
          </a:p>
        </p:txBody>
      </p:sp>
      <p:sp>
        <p:nvSpPr>
          <p:cNvPr id="6" name="Rectangle 5">
            <a:extLst>
              <a:ext uri="{FF2B5EF4-FFF2-40B4-BE49-F238E27FC236}">
                <a16:creationId xmlns:a16="http://schemas.microsoft.com/office/drawing/2014/main" id="{7D577231-00DC-1FAD-9572-CCCF091D7E64}"/>
              </a:ext>
            </a:extLst>
          </p:cNvPr>
          <p:cNvSpPr/>
          <p:nvPr/>
        </p:nvSpPr>
        <p:spPr>
          <a:xfrm>
            <a:off x="799296" y="5011530"/>
            <a:ext cx="1870577" cy="293350"/>
          </a:xfrm>
          <a:prstGeom prst="rect">
            <a:avLst/>
          </a:prstGeom>
        </p:spPr>
        <p:txBody>
          <a:bodyPr wrap="none">
            <a:spAutoFit/>
          </a:bodyPr>
          <a:lstStyle/>
          <a:p>
            <a:pPr marL="57150" indent="0">
              <a:lnSpc>
                <a:spcPct val="120000"/>
              </a:lnSpc>
              <a:buNone/>
            </a:pPr>
            <a:r>
              <a:rPr lang="en-US" sz="1200" dirty="0">
                <a:cs typeface="Segoe UI Light"/>
              </a:rPr>
              <a:t>(see table on next page)</a:t>
            </a:r>
          </a:p>
        </p:txBody>
      </p:sp>
      <p:sp>
        <p:nvSpPr>
          <p:cNvPr id="5" name="Slide Number Placeholder 4">
            <a:extLst>
              <a:ext uri="{FF2B5EF4-FFF2-40B4-BE49-F238E27FC236}">
                <a16:creationId xmlns:a16="http://schemas.microsoft.com/office/drawing/2014/main" id="{85CFF2E5-3064-4D6D-9369-C2C0C1214470}"/>
              </a:ext>
            </a:extLst>
          </p:cNvPr>
          <p:cNvSpPr>
            <a:spLocks noGrp="1"/>
          </p:cNvSpPr>
          <p:nvPr>
            <p:ph type="sldNum" sz="quarter" idx="10"/>
          </p:nvPr>
        </p:nvSpPr>
        <p:spPr/>
        <p:txBody>
          <a:bodyPr/>
          <a:lstStyle/>
          <a:p>
            <a:fld id="{1D648693-0942-45E9-83AE-76FC568F9452}" type="slidenum">
              <a:rPr lang="en-US" smtClean="0"/>
              <a:pPr/>
              <a:t>25</a:t>
            </a:fld>
            <a:endParaRPr lang="en-US" dirty="0"/>
          </a:p>
        </p:txBody>
      </p:sp>
    </p:spTree>
    <p:extLst>
      <p:ext uri="{BB962C8B-B14F-4D97-AF65-F5344CB8AC3E}">
        <p14:creationId xmlns:p14="http://schemas.microsoft.com/office/powerpoint/2010/main" val="8644697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4090EF5-EF6A-0872-E9B4-0072EC87DD5E}"/>
              </a:ext>
            </a:extLst>
          </p:cNvPr>
          <p:cNvSpPr>
            <a:spLocks noGrp="1"/>
          </p:cNvSpPr>
          <p:nvPr>
            <p:ph type="title"/>
          </p:nvPr>
        </p:nvSpPr>
        <p:spPr/>
        <p:txBody>
          <a:bodyPr>
            <a:noAutofit/>
          </a:bodyPr>
          <a:lstStyle/>
          <a:p>
            <a:r>
              <a:rPr lang="en-US" sz="3600" dirty="0"/>
              <a:t>Request for continued examination (RCE) </a:t>
            </a:r>
            <a:r>
              <a:rPr lang="en-US" sz="2200" b="0" dirty="0"/>
              <a:t>(cont.)</a:t>
            </a:r>
            <a:endParaRPr lang="en-US" sz="3600" dirty="0"/>
          </a:p>
        </p:txBody>
      </p:sp>
      <p:sp>
        <p:nvSpPr>
          <p:cNvPr id="10" name="Content Placeholder 9">
            <a:extLst>
              <a:ext uri="{FF2B5EF4-FFF2-40B4-BE49-F238E27FC236}">
                <a16:creationId xmlns:a16="http://schemas.microsoft.com/office/drawing/2014/main" id="{167CF1BF-F99B-4F26-A38C-F7D8ACF5F3DA}"/>
              </a:ext>
            </a:extLst>
          </p:cNvPr>
          <p:cNvSpPr>
            <a:spLocks noGrp="1"/>
          </p:cNvSpPr>
          <p:nvPr>
            <p:ph idx="1"/>
          </p:nvPr>
        </p:nvSpPr>
        <p:spPr>
          <a:xfrm>
            <a:off x="448812" y="1849583"/>
            <a:ext cx="8229600" cy="1358312"/>
          </a:xfrm>
        </p:spPr>
        <p:txBody>
          <a:bodyPr vert="horz" lIns="91440" tIns="45720" rIns="91440" bIns="45720" rtlCol="0" anchor="t">
            <a:normAutofit fontScale="85000" lnSpcReduction="20000"/>
          </a:bodyPr>
          <a:lstStyle/>
          <a:p>
            <a:pPr>
              <a:lnSpc>
                <a:spcPct val="120000"/>
              </a:lnSpc>
            </a:pPr>
            <a:r>
              <a:rPr lang="en-US" sz="2400" dirty="0">
                <a:latin typeface="Segoe UI"/>
                <a:cs typeface="Segoe UI"/>
              </a:rPr>
              <a:t>As detailed in slide 11, the USPTO will not be moving forward with the proposal for a new tier for third and subsequent RCEs and is instead increasing the existing fee for second and subsequent RCEs from $2,500 in the NPRM to $2,860 in the final rule.</a:t>
            </a:r>
            <a:endParaRPr lang="en-US" sz="1700" dirty="0">
              <a:latin typeface="Segoe UI"/>
              <a:cs typeface="Segoe UI"/>
            </a:endParaRPr>
          </a:p>
        </p:txBody>
      </p:sp>
      <p:graphicFrame>
        <p:nvGraphicFramePr>
          <p:cNvPr id="6" name="Content Placeholder 7">
            <a:extLst>
              <a:ext uri="{FF2B5EF4-FFF2-40B4-BE49-F238E27FC236}">
                <a16:creationId xmlns:a16="http://schemas.microsoft.com/office/drawing/2014/main" id="{4D3547DE-3921-4C86-95DF-5CBC693FD9C4}"/>
              </a:ext>
            </a:extLst>
          </p:cNvPr>
          <p:cNvGraphicFramePr>
            <a:graphicFrameLocks/>
          </p:cNvGraphicFramePr>
          <p:nvPr>
            <p:extLst>
              <p:ext uri="{D42A27DB-BD31-4B8C-83A1-F6EECF244321}">
                <p14:modId xmlns:p14="http://schemas.microsoft.com/office/powerpoint/2010/main" val="3409284331"/>
              </p:ext>
            </p:extLst>
          </p:nvPr>
        </p:nvGraphicFramePr>
        <p:xfrm>
          <a:off x="457209" y="3243551"/>
          <a:ext cx="8229598" cy="1347598"/>
        </p:xfrm>
        <a:graphic>
          <a:graphicData uri="http://schemas.openxmlformats.org/drawingml/2006/table">
            <a:tbl>
              <a:tblPr firstRow="1" bandRow="1">
                <a:tableStyleId>{5C22544A-7EE6-4342-B048-85BDC9FD1C3A}</a:tableStyleId>
              </a:tblPr>
              <a:tblGrid>
                <a:gridCol w="876849">
                  <a:extLst>
                    <a:ext uri="{9D8B030D-6E8A-4147-A177-3AD203B41FA5}">
                      <a16:colId xmlns:a16="http://schemas.microsoft.com/office/drawing/2014/main" val="2519037266"/>
                    </a:ext>
                  </a:extLst>
                </a:gridCol>
                <a:gridCol w="2886297">
                  <a:extLst>
                    <a:ext uri="{9D8B030D-6E8A-4147-A177-3AD203B41FA5}">
                      <a16:colId xmlns:a16="http://schemas.microsoft.com/office/drawing/2014/main" val="234241504"/>
                    </a:ext>
                  </a:extLst>
                </a:gridCol>
                <a:gridCol w="1068660">
                  <a:extLst>
                    <a:ext uri="{9D8B030D-6E8A-4147-A177-3AD203B41FA5}">
                      <a16:colId xmlns:a16="http://schemas.microsoft.com/office/drawing/2014/main" val="2060039602"/>
                    </a:ext>
                  </a:extLst>
                </a:gridCol>
                <a:gridCol w="849448">
                  <a:extLst>
                    <a:ext uri="{9D8B030D-6E8A-4147-A177-3AD203B41FA5}">
                      <a16:colId xmlns:a16="http://schemas.microsoft.com/office/drawing/2014/main" val="2617128575"/>
                    </a:ext>
                  </a:extLst>
                </a:gridCol>
                <a:gridCol w="849448">
                  <a:extLst>
                    <a:ext uri="{9D8B030D-6E8A-4147-A177-3AD203B41FA5}">
                      <a16:colId xmlns:a16="http://schemas.microsoft.com/office/drawing/2014/main" val="3243458886"/>
                    </a:ext>
                  </a:extLst>
                </a:gridCol>
                <a:gridCol w="849448">
                  <a:extLst>
                    <a:ext uri="{9D8B030D-6E8A-4147-A177-3AD203B41FA5}">
                      <a16:colId xmlns:a16="http://schemas.microsoft.com/office/drawing/2014/main" val="2616910419"/>
                    </a:ext>
                  </a:extLst>
                </a:gridCol>
                <a:gridCol w="849448">
                  <a:extLst>
                    <a:ext uri="{9D8B030D-6E8A-4147-A177-3AD203B41FA5}">
                      <a16:colId xmlns:a16="http://schemas.microsoft.com/office/drawing/2014/main" val="3724731327"/>
                    </a:ext>
                  </a:extLst>
                </a:gridCol>
              </a:tblGrid>
              <a:tr h="370840">
                <a:tc>
                  <a:txBody>
                    <a:bodyPr/>
                    <a:lstStyle/>
                    <a:p>
                      <a:pPr marL="0" marR="0" lvl="0" algn="ctr">
                        <a:buNone/>
                      </a:pPr>
                      <a:r>
                        <a:rPr lang="en-US" sz="1100" b="1" dirty="0">
                          <a:solidFill>
                            <a:schemeClr val="bg1"/>
                          </a:solidFill>
                          <a:effectLst/>
                          <a:latin typeface="Segoe UI"/>
                        </a:rPr>
                        <a:t>Fee code</a:t>
                      </a:r>
                      <a:endParaRPr lang="en-US" sz="1100" b="1" dirty="0">
                        <a:solidFill>
                          <a:schemeClr val="bg1"/>
                        </a:solidFill>
                        <a:effectLst/>
                        <a:latin typeface="Segoe UI"/>
                        <a:ea typeface="Times New Roman"/>
                        <a:cs typeface="Times New Roman"/>
                      </a:endParaRPr>
                    </a:p>
                  </a:txBody>
                  <a:tcPr marL="45720" marR="45720" anchor="ctr">
                    <a:solidFill>
                      <a:srgbClr val="003865"/>
                    </a:solidFill>
                  </a:tcPr>
                </a:tc>
                <a:tc>
                  <a:txBody>
                    <a:bodyPr/>
                    <a:lstStyle/>
                    <a:p>
                      <a:pPr marL="0" marR="0" lvl="0" algn="ctr">
                        <a:buNone/>
                      </a:pPr>
                      <a:r>
                        <a:rPr lang="en-US" sz="1100" dirty="0">
                          <a:effectLst/>
                          <a:latin typeface="Segoe UI"/>
                        </a:rPr>
                        <a:t>Description</a:t>
                      </a:r>
                      <a:endParaRPr lang="en-US" sz="1100" baseline="30000" dirty="0">
                        <a:effectLst/>
                        <a:latin typeface="Segoe UI"/>
                        <a:ea typeface="Times New Roman"/>
                        <a:cs typeface="Times New Roman"/>
                      </a:endParaRPr>
                    </a:p>
                  </a:txBody>
                  <a:tcPr marL="45720" marR="45720" anchor="ctr">
                    <a:solidFill>
                      <a:srgbClr val="003865"/>
                    </a:solidFill>
                  </a:tcPr>
                </a:tc>
                <a:tc>
                  <a:txBody>
                    <a:bodyPr/>
                    <a:lstStyle/>
                    <a:p>
                      <a:pPr marL="0" marR="0" lvl="0" algn="ctr">
                        <a:spcBef>
                          <a:spcPts val="0"/>
                        </a:spcBef>
                        <a:spcAft>
                          <a:spcPts val="0"/>
                        </a:spcAft>
                        <a:buNone/>
                      </a:pPr>
                      <a:r>
                        <a:rPr lang="en-US" sz="1100" dirty="0">
                          <a:effectLst/>
                          <a:latin typeface="Segoe UI"/>
                        </a:rPr>
                        <a:t>Historical cost</a:t>
                      </a:r>
                    </a:p>
                    <a:p>
                      <a:pPr marL="0" marR="0" lvl="0" algn="ctr">
                        <a:spcBef>
                          <a:spcPts val="0"/>
                        </a:spcBef>
                        <a:spcAft>
                          <a:spcPts val="0"/>
                        </a:spcAft>
                        <a:buNone/>
                      </a:pPr>
                      <a:r>
                        <a:rPr lang="en-US" sz="1100" dirty="0">
                          <a:effectLst/>
                          <a:latin typeface="Segoe UI"/>
                        </a:rPr>
                        <a:t>(FY 2023)</a:t>
                      </a:r>
                      <a:endParaRPr lang="en-US" sz="1100" dirty="0">
                        <a:effectLst/>
                        <a:latin typeface="Segoe UI"/>
                        <a:ea typeface="Times New Roman"/>
                        <a:cs typeface="Times New Roman"/>
                      </a:endParaRPr>
                    </a:p>
                  </a:txBody>
                  <a:tcPr marL="45720" marR="45720" anchor="ctr">
                    <a:solidFill>
                      <a:srgbClr val="003865"/>
                    </a:solidFill>
                  </a:tcPr>
                </a:tc>
                <a:tc>
                  <a:txBody>
                    <a:bodyPr/>
                    <a:lstStyle/>
                    <a:p>
                      <a:pPr marL="0" marR="0" lvl="0" algn="ctr">
                        <a:spcBef>
                          <a:spcPts val="0"/>
                        </a:spcBef>
                        <a:spcAft>
                          <a:spcPts val="0"/>
                        </a:spcAft>
                        <a:buNone/>
                      </a:pPr>
                      <a:r>
                        <a:rPr lang="en-US" sz="1100" dirty="0">
                          <a:effectLst/>
                          <a:latin typeface="Segoe UI"/>
                        </a:rPr>
                        <a:t>Current fee* </a:t>
                      </a:r>
                      <a:endParaRPr lang="en-US" sz="1100" dirty="0">
                        <a:effectLst/>
                        <a:latin typeface="Segoe UI"/>
                        <a:ea typeface="Times New Roman"/>
                        <a:cs typeface="Times New Roman"/>
                      </a:endParaRPr>
                    </a:p>
                  </a:txBody>
                  <a:tcPr marL="45720" marR="45720" anchor="ctr">
                    <a:solidFill>
                      <a:srgbClr val="003865"/>
                    </a:solidFill>
                  </a:tcPr>
                </a:tc>
                <a:tc>
                  <a:txBody>
                    <a:bodyPr/>
                    <a:lstStyle/>
                    <a:p>
                      <a:pPr marL="0" marR="0" lvl="0" algn="ctr">
                        <a:spcBef>
                          <a:spcPts val="0"/>
                        </a:spcBef>
                        <a:spcAft>
                          <a:spcPts val="0"/>
                        </a:spcAft>
                        <a:buNone/>
                      </a:pPr>
                      <a:r>
                        <a:rPr lang="en-US" sz="1100" dirty="0">
                          <a:effectLst/>
                          <a:latin typeface="Segoe UI"/>
                        </a:rPr>
                        <a:t>Final rule fee*</a:t>
                      </a:r>
                      <a:endParaRPr lang="en-US" sz="1100" dirty="0">
                        <a:effectLst/>
                        <a:latin typeface="Segoe UI"/>
                        <a:ea typeface="Times New Roman"/>
                        <a:cs typeface="Times New Roman"/>
                      </a:endParaRPr>
                    </a:p>
                  </a:txBody>
                  <a:tcPr marL="45720" marR="45720" anchor="ctr">
                    <a:solidFill>
                      <a:srgbClr val="003865"/>
                    </a:solidFill>
                  </a:tcPr>
                </a:tc>
                <a:tc>
                  <a:txBody>
                    <a:bodyPr/>
                    <a:lstStyle/>
                    <a:p>
                      <a:pPr marL="0" marR="0" lvl="0" algn="ctr">
                        <a:spcBef>
                          <a:spcPts val="0"/>
                        </a:spcBef>
                        <a:spcAft>
                          <a:spcPts val="0"/>
                        </a:spcAft>
                        <a:buNone/>
                      </a:pPr>
                      <a:r>
                        <a:rPr lang="en-US" sz="1100" dirty="0">
                          <a:effectLst/>
                          <a:latin typeface="Segoe UI"/>
                          <a:ea typeface="Times New Roman"/>
                          <a:cs typeface="Times New Roman"/>
                        </a:rPr>
                        <a:t>Dollar change</a:t>
                      </a:r>
                    </a:p>
                  </a:txBody>
                  <a:tcPr marL="45720" marR="45720" anchor="ctr">
                    <a:solidFill>
                      <a:srgbClr val="003865"/>
                    </a:solidFill>
                  </a:tcPr>
                </a:tc>
                <a:tc>
                  <a:txBody>
                    <a:bodyPr/>
                    <a:lstStyle/>
                    <a:p>
                      <a:pPr marL="0" marR="0" lvl="0" algn="ctr">
                        <a:spcBef>
                          <a:spcPts val="0"/>
                        </a:spcBef>
                        <a:spcAft>
                          <a:spcPts val="0"/>
                        </a:spcAft>
                        <a:buNone/>
                      </a:pPr>
                      <a:r>
                        <a:rPr lang="en-US" sz="1100" dirty="0">
                          <a:effectLst/>
                          <a:latin typeface="Segoe UI"/>
                        </a:rPr>
                        <a:t>Percent change</a:t>
                      </a:r>
                      <a:endParaRPr lang="en-US" sz="1100" dirty="0">
                        <a:effectLst/>
                        <a:latin typeface="Segoe UI"/>
                        <a:ea typeface="Times New Roman"/>
                        <a:cs typeface="Times New Roman"/>
                      </a:endParaRPr>
                    </a:p>
                  </a:txBody>
                  <a:tcPr marL="45720" marR="45720" anchor="ctr">
                    <a:solidFill>
                      <a:srgbClr val="003865"/>
                    </a:solidFill>
                  </a:tcPr>
                </a:tc>
                <a:extLst>
                  <a:ext uri="{0D108BD9-81ED-4DB2-BD59-A6C34878D82A}">
                    <a16:rowId xmlns:a16="http://schemas.microsoft.com/office/drawing/2014/main" val="3114698231"/>
                  </a:ext>
                </a:extLst>
              </a:tr>
              <a:tr h="370840">
                <a:tc>
                  <a:txBody>
                    <a:bodyPr/>
                    <a:lstStyle/>
                    <a:p>
                      <a:pPr marL="0" marR="0" lvl="0" algn="ctr">
                        <a:lnSpc>
                          <a:spcPct val="100000"/>
                        </a:lnSpc>
                        <a:spcBef>
                          <a:spcPts val="600"/>
                        </a:spcBef>
                        <a:spcAft>
                          <a:spcPts val="600"/>
                        </a:spcAft>
                        <a:buNone/>
                      </a:pPr>
                      <a:r>
                        <a:rPr lang="en-US" sz="1100" b="1" dirty="0">
                          <a:solidFill>
                            <a:schemeClr val="bg1"/>
                          </a:solidFill>
                          <a:effectLst/>
                          <a:latin typeface="Segoe UI"/>
                        </a:rPr>
                        <a:t>1801</a:t>
                      </a:r>
                    </a:p>
                  </a:txBody>
                  <a:tcPr marL="45720" marR="45720" anchor="ctr">
                    <a:solidFill>
                      <a:srgbClr val="003865"/>
                    </a:solidFill>
                  </a:tcPr>
                </a:tc>
                <a:tc>
                  <a:txBody>
                    <a:bodyPr/>
                    <a:lstStyle/>
                    <a:p>
                      <a:pPr marL="0" marR="0" lvl="0" indent="0" algn="l" rtl="0">
                        <a:lnSpc>
                          <a:spcPct val="114999"/>
                        </a:lnSpc>
                        <a:spcBef>
                          <a:spcPts val="0"/>
                        </a:spcBef>
                        <a:spcAft>
                          <a:spcPts val="300"/>
                        </a:spcAft>
                        <a:buNone/>
                      </a:pPr>
                      <a:r>
                        <a:rPr lang="en-US" sz="1100" b="0" kern="1200" dirty="0">
                          <a:effectLst/>
                          <a:latin typeface="+mn-lt"/>
                        </a:rPr>
                        <a:t>Request for continued examination (RCE) ‒ first request</a:t>
                      </a:r>
                      <a:endParaRPr lang="en-US" sz="1100" b="0" dirty="0">
                        <a:effectLst/>
                        <a:latin typeface="Segoe UI"/>
                      </a:endParaRPr>
                    </a:p>
                  </a:txBody>
                  <a:tcPr marL="45720" marR="45720" anchor="ctr">
                    <a:solidFill>
                      <a:srgbClr val="D9D9D6"/>
                    </a:solidFill>
                  </a:tcPr>
                </a:tc>
                <a:tc>
                  <a:txBody>
                    <a:bodyPr/>
                    <a:lstStyle/>
                    <a:p>
                      <a:pPr marL="0" marR="0" lvl="0" algn="r">
                        <a:lnSpc>
                          <a:spcPct val="100000"/>
                        </a:lnSpc>
                        <a:spcBef>
                          <a:spcPts val="600"/>
                        </a:spcBef>
                        <a:spcAft>
                          <a:spcPts val="600"/>
                        </a:spcAft>
                        <a:buNone/>
                      </a:pPr>
                      <a:r>
                        <a:rPr lang="en-US" sz="1100" b="0" i="0" u="none" strike="noStrike" noProof="0" dirty="0">
                          <a:effectLst/>
                          <a:latin typeface="Segoe UI"/>
                        </a:rPr>
                        <a:t>$3,110</a:t>
                      </a:r>
                      <a:endParaRPr lang="en-US" sz="1100" b="0" dirty="0">
                        <a:latin typeface="Segoe UI"/>
                      </a:endParaRPr>
                    </a:p>
                  </a:txBody>
                  <a:tcPr marL="45720" marR="45720" anchor="ctr">
                    <a:solidFill>
                      <a:srgbClr val="D9D9D6"/>
                    </a:solidFill>
                  </a:tcPr>
                </a:tc>
                <a:tc>
                  <a:txBody>
                    <a:bodyPr/>
                    <a:lstStyle/>
                    <a:p>
                      <a:pPr marL="0" marR="0" lvl="0" indent="0" algn="r" rtl="0">
                        <a:lnSpc>
                          <a:spcPct val="114999"/>
                        </a:lnSpc>
                        <a:spcBef>
                          <a:spcPts val="0"/>
                        </a:spcBef>
                        <a:spcAft>
                          <a:spcPts val="300"/>
                        </a:spcAft>
                        <a:buNone/>
                      </a:pPr>
                      <a:r>
                        <a:rPr lang="en-US" sz="1100" b="0" kern="1200" dirty="0">
                          <a:effectLst/>
                          <a:latin typeface="Segoe UI"/>
                        </a:rPr>
                        <a:t>$1,360</a:t>
                      </a:r>
                    </a:p>
                  </a:txBody>
                  <a:tcPr marL="45720" marR="45720" anchor="ctr">
                    <a:solidFill>
                      <a:srgbClr val="D9D9D6"/>
                    </a:solidFill>
                  </a:tcPr>
                </a:tc>
                <a:tc>
                  <a:txBody>
                    <a:bodyPr/>
                    <a:lstStyle/>
                    <a:p>
                      <a:pPr marL="0" marR="0" lvl="0" indent="0" algn="r" rtl="0">
                        <a:lnSpc>
                          <a:spcPct val="114999"/>
                        </a:lnSpc>
                        <a:spcBef>
                          <a:spcPts val="0"/>
                        </a:spcBef>
                        <a:spcAft>
                          <a:spcPts val="300"/>
                        </a:spcAft>
                        <a:buNone/>
                      </a:pPr>
                      <a:r>
                        <a:rPr lang="en-US" sz="1100" b="0" kern="1200" dirty="0">
                          <a:effectLst/>
                          <a:latin typeface="Segoe UI"/>
                        </a:rPr>
                        <a:t>$1,500</a:t>
                      </a:r>
                    </a:p>
                  </a:txBody>
                  <a:tcPr marL="45720" marR="45720" anchor="ctr">
                    <a:solidFill>
                      <a:srgbClr val="D9D9D6"/>
                    </a:solidFill>
                  </a:tcPr>
                </a:tc>
                <a:tc>
                  <a:txBody>
                    <a:bodyPr/>
                    <a:lstStyle/>
                    <a:p>
                      <a:pPr marL="0" marR="0" algn="r">
                        <a:lnSpc>
                          <a:spcPct val="100000"/>
                        </a:lnSpc>
                        <a:spcBef>
                          <a:spcPts val="600"/>
                        </a:spcBef>
                        <a:spcAft>
                          <a:spcPts val="600"/>
                        </a:spcAft>
                      </a:pPr>
                      <a:r>
                        <a:rPr lang="en-US" sz="1100" b="0" dirty="0">
                          <a:solidFill>
                            <a:schemeClr val="tx1"/>
                          </a:solidFill>
                          <a:effectLst/>
                          <a:latin typeface="Segoe UI"/>
                          <a:ea typeface="Times New Roman"/>
                          <a:cs typeface="Times New Roman"/>
                        </a:rPr>
                        <a:t>$140</a:t>
                      </a:r>
                    </a:p>
                  </a:txBody>
                  <a:tcPr marL="45720" marR="45720" anchor="ctr">
                    <a:solidFill>
                      <a:srgbClr val="D9D9D6"/>
                    </a:solidFill>
                  </a:tcPr>
                </a:tc>
                <a:tc>
                  <a:txBody>
                    <a:bodyPr/>
                    <a:lstStyle/>
                    <a:p>
                      <a:pPr marL="0" marR="0" algn="r">
                        <a:lnSpc>
                          <a:spcPct val="100000"/>
                        </a:lnSpc>
                        <a:spcBef>
                          <a:spcPts val="600"/>
                        </a:spcBef>
                        <a:spcAft>
                          <a:spcPts val="600"/>
                        </a:spcAft>
                      </a:pPr>
                      <a:r>
                        <a:rPr lang="en-US" sz="1100" b="0" dirty="0">
                          <a:solidFill>
                            <a:schemeClr val="tx1"/>
                          </a:solidFill>
                          <a:effectLst/>
                          <a:latin typeface="Segoe UI"/>
                        </a:rPr>
                        <a:t>10%</a:t>
                      </a:r>
                      <a:endParaRPr lang="en-US" sz="1100" b="0" dirty="0">
                        <a:solidFill>
                          <a:schemeClr val="tx1"/>
                        </a:solidFill>
                        <a:effectLst/>
                        <a:latin typeface="Segoe UI"/>
                        <a:ea typeface="Times New Roman"/>
                        <a:cs typeface="Times New Roman"/>
                      </a:endParaRPr>
                    </a:p>
                  </a:txBody>
                  <a:tcPr marL="45720" marR="45720" anchor="ctr">
                    <a:solidFill>
                      <a:srgbClr val="D9D9D6"/>
                    </a:solidFill>
                  </a:tcPr>
                </a:tc>
                <a:extLst>
                  <a:ext uri="{0D108BD9-81ED-4DB2-BD59-A6C34878D82A}">
                    <a16:rowId xmlns:a16="http://schemas.microsoft.com/office/drawing/2014/main" val="234780657"/>
                  </a:ext>
                </a:extLst>
              </a:tr>
              <a:tr h="370840">
                <a:tc>
                  <a:txBody>
                    <a:bodyPr/>
                    <a:lstStyle/>
                    <a:p>
                      <a:pPr marL="0" marR="0" algn="ctr">
                        <a:lnSpc>
                          <a:spcPct val="100000"/>
                        </a:lnSpc>
                        <a:spcBef>
                          <a:spcPts val="600"/>
                        </a:spcBef>
                        <a:spcAft>
                          <a:spcPts val="600"/>
                        </a:spcAft>
                      </a:pPr>
                      <a:r>
                        <a:rPr lang="en-US" sz="1100" b="1" dirty="0">
                          <a:solidFill>
                            <a:schemeClr val="bg1"/>
                          </a:solidFill>
                          <a:effectLst/>
                          <a:latin typeface="Segoe UI"/>
                        </a:rPr>
                        <a:t>1820</a:t>
                      </a:r>
                    </a:p>
                  </a:txBody>
                  <a:tcPr marL="45720" marR="45720" anchor="ctr">
                    <a:solidFill>
                      <a:srgbClr val="003865"/>
                    </a:solidFill>
                  </a:tcPr>
                </a:tc>
                <a:tc>
                  <a:txBody>
                    <a:bodyPr/>
                    <a:lstStyle/>
                    <a:p>
                      <a:pPr marL="0" marR="0" lvl="0" indent="0" algn="l" rtl="0">
                        <a:lnSpc>
                          <a:spcPct val="114999"/>
                        </a:lnSpc>
                        <a:spcBef>
                          <a:spcPts val="0"/>
                        </a:spcBef>
                        <a:spcAft>
                          <a:spcPts val="300"/>
                        </a:spcAft>
                        <a:buNone/>
                      </a:pPr>
                      <a:r>
                        <a:rPr lang="en-US" sz="1100" b="0" kern="1200" dirty="0">
                          <a:effectLst/>
                          <a:latin typeface="+mn-lt"/>
                        </a:rPr>
                        <a:t>Request for continued examination (RCE) ‒ second request and subsequent request </a:t>
                      </a:r>
                      <a:endParaRPr lang="en-US" sz="1100" b="0" dirty="0">
                        <a:effectLst/>
                        <a:latin typeface="Segoe UI"/>
                      </a:endParaRPr>
                    </a:p>
                  </a:txBody>
                  <a:tcPr marL="45720" marR="45720" anchor="ctr">
                    <a:solidFill>
                      <a:srgbClr val="D9D9D6"/>
                    </a:solidFill>
                  </a:tcPr>
                </a:tc>
                <a:tc>
                  <a:txBody>
                    <a:bodyPr/>
                    <a:lstStyle/>
                    <a:p>
                      <a:pPr marL="0" marR="0" lvl="0" algn="r">
                        <a:lnSpc>
                          <a:spcPct val="100000"/>
                        </a:lnSpc>
                        <a:spcBef>
                          <a:spcPts val="600"/>
                        </a:spcBef>
                        <a:spcAft>
                          <a:spcPts val="600"/>
                        </a:spcAft>
                        <a:buNone/>
                      </a:pPr>
                      <a:r>
                        <a:rPr lang="en-US" sz="1100" b="0" i="0" u="none" strike="noStrike" noProof="0" dirty="0">
                          <a:effectLst/>
                          <a:latin typeface="+mn-lt"/>
                        </a:rPr>
                        <a:t>$2,258</a:t>
                      </a:r>
                      <a:endParaRPr lang="en-US" sz="1100" b="0" dirty="0">
                        <a:latin typeface="+mn-lt"/>
                      </a:endParaRPr>
                    </a:p>
                  </a:txBody>
                  <a:tcPr marL="45720" marR="45720" anchor="ctr">
                    <a:solidFill>
                      <a:srgbClr val="D9D9D6"/>
                    </a:solidFill>
                  </a:tcPr>
                </a:tc>
                <a:tc>
                  <a:txBody>
                    <a:bodyPr/>
                    <a:lstStyle/>
                    <a:p>
                      <a:pPr marL="0" marR="0" lvl="0" indent="0" algn="r" rtl="0">
                        <a:lnSpc>
                          <a:spcPct val="114999"/>
                        </a:lnSpc>
                        <a:spcBef>
                          <a:spcPts val="0"/>
                        </a:spcBef>
                        <a:spcAft>
                          <a:spcPts val="300"/>
                        </a:spcAft>
                        <a:buNone/>
                      </a:pPr>
                      <a:r>
                        <a:rPr lang="en-US" sz="1100" b="0" kern="1200" dirty="0">
                          <a:effectLst/>
                          <a:latin typeface="Segoe UI"/>
                        </a:rPr>
                        <a:t> $2,000</a:t>
                      </a:r>
                    </a:p>
                  </a:txBody>
                  <a:tcPr marL="45720" marR="45720" anchor="ctr">
                    <a:solidFill>
                      <a:srgbClr val="D9D9D6"/>
                    </a:solidFill>
                  </a:tcPr>
                </a:tc>
                <a:tc>
                  <a:txBody>
                    <a:bodyPr/>
                    <a:lstStyle/>
                    <a:p>
                      <a:pPr marL="0" marR="0" lvl="0" indent="0" algn="r" rtl="0">
                        <a:lnSpc>
                          <a:spcPct val="114999"/>
                        </a:lnSpc>
                        <a:spcBef>
                          <a:spcPts val="0"/>
                        </a:spcBef>
                        <a:spcAft>
                          <a:spcPts val="300"/>
                        </a:spcAft>
                        <a:buNone/>
                      </a:pPr>
                      <a:r>
                        <a:rPr lang="en-US" sz="1100" b="0" kern="1200" dirty="0">
                          <a:effectLst/>
                          <a:latin typeface="Segoe UI"/>
                        </a:rPr>
                        <a:t>$2,860</a:t>
                      </a:r>
                      <a:endParaRPr lang="en-US" sz="1100" b="0" dirty="0">
                        <a:effectLst/>
                        <a:latin typeface="Segoe UI"/>
                      </a:endParaRPr>
                    </a:p>
                  </a:txBody>
                  <a:tcPr marL="45720" marR="45720" anchor="ctr">
                    <a:solidFill>
                      <a:srgbClr val="D9D9D6"/>
                    </a:solidFill>
                  </a:tcPr>
                </a:tc>
                <a:tc>
                  <a:txBody>
                    <a:bodyPr/>
                    <a:lstStyle/>
                    <a:p>
                      <a:pPr marL="0" marR="0" algn="r">
                        <a:lnSpc>
                          <a:spcPct val="100000"/>
                        </a:lnSpc>
                        <a:spcBef>
                          <a:spcPts val="600"/>
                        </a:spcBef>
                        <a:spcAft>
                          <a:spcPts val="600"/>
                        </a:spcAft>
                      </a:pPr>
                      <a:r>
                        <a:rPr lang="en-US" sz="1100" b="0" dirty="0">
                          <a:solidFill>
                            <a:schemeClr val="tx1"/>
                          </a:solidFill>
                          <a:effectLst/>
                          <a:latin typeface="Segoe UI"/>
                          <a:ea typeface="Times New Roman"/>
                          <a:cs typeface="Times New Roman"/>
                        </a:rPr>
                        <a:t>$860</a:t>
                      </a:r>
                      <a:endParaRPr lang="en-US" sz="1100" b="0" dirty="0">
                        <a:latin typeface="Segoe UI"/>
                      </a:endParaRPr>
                    </a:p>
                  </a:txBody>
                  <a:tcPr marL="45720" marR="45720" anchor="ctr">
                    <a:solidFill>
                      <a:srgbClr val="D9D9D6"/>
                    </a:solidFill>
                  </a:tcPr>
                </a:tc>
                <a:tc>
                  <a:txBody>
                    <a:bodyPr/>
                    <a:lstStyle/>
                    <a:p>
                      <a:pPr marL="0" marR="0" algn="r">
                        <a:lnSpc>
                          <a:spcPct val="100000"/>
                        </a:lnSpc>
                        <a:spcBef>
                          <a:spcPts val="600"/>
                        </a:spcBef>
                        <a:spcAft>
                          <a:spcPts val="600"/>
                        </a:spcAft>
                      </a:pPr>
                      <a:r>
                        <a:rPr lang="en-US" sz="1100" b="0" dirty="0">
                          <a:solidFill>
                            <a:schemeClr val="tx1"/>
                          </a:solidFill>
                          <a:effectLst/>
                          <a:latin typeface="Segoe UI"/>
                        </a:rPr>
                        <a:t>43%</a:t>
                      </a:r>
                      <a:endParaRPr lang="en-US" sz="1100" b="0" dirty="0">
                        <a:solidFill>
                          <a:schemeClr val="tx1"/>
                        </a:solidFill>
                        <a:effectLst/>
                        <a:latin typeface="Segoe UI"/>
                        <a:ea typeface="Times New Roman"/>
                        <a:cs typeface="Times New Roman"/>
                      </a:endParaRPr>
                    </a:p>
                  </a:txBody>
                  <a:tcPr marL="45720" marR="45720" anchor="ctr">
                    <a:solidFill>
                      <a:srgbClr val="D9D9D6"/>
                    </a:solidFill>
                  </a:tcPr>
                </a:tc>
                <a:extLst>
                  <a:ext uri="{0D108BD9-81ED-4DB2-BD59-A6C34878D82A}">
                    <a16:rowId xmlns:a16="http://schemas.microsoft.com/office/drawing/2014/main" val="3806593833"/>
                  </a:ext>
                </a:extLst>
              </a:tr>
            </a:tbl>
          </a:graphicData>
        </a:graphic>
      </p:graphicFrame>
      <p:sp>
        <p:nvSpPr>
          <p:cNvPr id="8" name="TextBox 7">
            <a:extLst>
              <a:ext uri="{FF2B5EF4-FFF2-40B4-BE49-F238E27FC236}">
                <a16:creationId xmlns:a16="http://schemas.microsoft.com/office/drawing/2014/main" id="{4623495E-D36E-7095-45C5-BC6B5EB418A7}"/>
              </a:ext>
            </a:extLst>
          </p:cNvPr>
          <p:cNvSpPr txBox="1"/>
          <p:nvPr/>
        </p:nvSpPr>
        <p:spPr>
          <a:xfrm>
            <a:off x="465584" y="4607770"/>
            <a:ext cx="8229600" cy="246221"/>
          </a:xfrm>
          <a:prstGeom prst="rect">
            <a:avLst/>
          </a:prstGeom>
          <a:noFill/>
        </p:spPr>
        <p:txBody>
          <a:bodyPr wrap="square" rtlCol="0">
            <a:spAutoFit/>
          </a:bodyPr>
          <a:lstStyle/>
          <a:p>
            <a:pPr algn="r"/>
            <a:r>
              <a:rPr lang="en-US" sz="1000" dirty="0"/>
              <a:t>* Undiscounted fee rate</a:t>
            </a:r>
          </a:p>
        </p:txBody>
      </p:sp>
      <p:sp>
        <p:nvSpPr>
          <p:cNvPr id="5" name="Slide Number Placeholder 4">
            <a:extLst>
              <a:ext uri="{FF2B5EF4-FFF2-40B4-BE49-F238E27FC236}">
                <a16:creationId xmlns:a16="http://schemas.microsoft.com/office/drawing/2014/main" id="{85CFF2E5-3064-4D6D-9369-C2C0C1214470}"/>
              </a:ext>
            </a:extLst>
          </p:cNvPr>
          <p:cNvSpPr>
            <a:spLocks noGrp="1"/>
          </p:cNvSpPr>
          <p:nvPr>
            <p:ph type="sldNum" sz="quarter" idx="10"/>
          </p:nvPr>
        </p:nvSpPr>
        <p:spPr/>
        <p:txBody>
          <a:bodyPr/>
          <a:lstStyle/>
          <a:p>
            <a:fld id="{1D648693-0942-45E9-83AE-76FC568F9452}" type="slidenum">
              <a:rPr lang="en-US" smtClean="0"/>
              <a:pPr/>
              <a:t>26</a:t>
            </a:fld>
            <a:endParaRPr lang="en-US" dirty="0"/>
          </a:p>
        </p:txBody>
      </p:sp>
    </p:spTree>
    <p:extLst>
      <p:ext uri="{BB962C8B-B14F-4D97-AF65-F5344CB8AC3E}">
        <p14:creationId xmlns:p14="http://schemas.microsoft.com/office/powerpoint/2010/main" val="11817774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468AD91-7A47-E77C-6142-76AF39D94839}"/>
              </a:ext>
            </a:extLst>
          </p:cNvPr>
          <p:cNvSpPr>
            <a:spLocks noGrp="1"/>
          </p:cNvSpPr>
          <p:nvPr>
            <p:ph type="title"/>
          </p:nvPr>
        </p:nvSpPr>
        <p:spPr/>
        <p:txBody>
          <a:bodyPr>
            <a:normAutofit/>
          </a:bodyPr>
          <a:lstStyle/>
          <a:p>
            <a:r>
              <a:rPr lang="en-US" sz="3600" dirty="0"/>
              <a:t>Suspension of action</a:t>
            </a:r>
          </a:p>
        </p:txBody>
      </p:sp>
      <p:sp>
        <p:nvSpPr>
          <p:cNvPr id="2" name="Content Placeholder 1">
            <a:extLst>
              <a:ext uri="{FF2B5EF4-FFF2-40B4-BE49-F238E27FC236}">
                <a16:creationId xmlns:a16="http://schemas.microsoft.com/office/drawing/2014/main" id="{0CB1D937-BA09-4405-9EFB-D788E76283B4}"/>
              </a:ext>
            </a:extLst>
          </p:cNvPr>
          <p:cNvSpPr>
            <a:spLocks noGrp="1"/>
          </p:cNvSpPr>
          <p:nvPr>
            <p:ph idx="1"/>
          </p:nvPr>
        </p:nvSpPr>
        <p:spPr>
          <a:xfrm>
            <a:off x="457200" y="1447584"/>
            <a:ext cx="8229600" cy="2174776"/>
          </a:xfrm>
        </p:spPr>
        <p:txBody>
          <a:bodyPr vert="horz" lIns="91440" tIns="45720" rIns="91440" bIns="45720" rtlCol="0" anchor="t">
            <a:normAutofit fontScale="85000" lnSpcReduction="20000"/>
          </a:bodyPr>
          <a:lstStyle/>
          <a:p>
            <a:pPr>
              <a:lnSpc>
                <a:spcPct val="120000"/>
              </a:lnSpc>
            </a:pPr>
            <a:r>
              <a:rPr lang="en-US" sz="1800" dirty="0">
                <a:latin typeface="Segoe UI"/>
                <a:cs typeface="Segoe UI"/>
              </a:rPr>
              <a:t>Removing fees for suspensions of action under 37 CFR 1.103(a) from the broad category described in 37 CFR 1.17(g) and creating a tiered system in which the fees for subsequent suspensions are charged at a higher rate. </a:t>
            </a:r>
            <a:endParaRPr lang="en-US" sz="1800" dirty="0"/>
          </a:p>
          <a:p>
            <a:pPr lvl="1">
              <a:lnSpc>
                <a:spcPct val="120000"/>
              </a:lnSpc>
            </a:pPr>
            <a:r>
              <a:rPr lang="en-US" sz="1400" dirty="0">
                <a:latin typeface="Segoe UI Light"/>
                <a:cs typeface="Segoe UI Light"/>
              </a:rPr>
              <a:t>Would not affect fees for suspensions of action requested at the time of filing a CPA or RCE.</a:t>
            </a:r>
          </a:p>
          <a:p>
            <a:pPr lvl="1">
              <a:lnSpc>
                <a:spcPct val="120000"/>
              </a:lnSpc>
            </a:pPr>
            <a:r>
              <a:rPr lang="en-US" sz="1400" dirty="0">
                <a:latin typeface="Segoe UI Light"/>
                <a:cs typeface="Segoe UI Light"/>
              </a:rPr>
              <a:t>Encourages efficient applicant behavior and promotes efficient examination.</a:t>
            </a:r>
          </a:p>
          <a:p>
            <a:pPr lvl="1">
              <a:lnSpc>
                <a:spcPct val="120000"/>
              </a:lnSpc>
            </a:pPr>
            <a:r>
              <a:rPr lang="en-US" sz="1400" dirty="0">
                <a:latin typeface="Segoe UI Light"/>
                <a:cs typeface="Segoe UI Light"/>
              </a:rPr>
              <a:t>Would not significantly impact patent applications for small and micro entities.</a:t>
            </a:r>
          </a:p>
          <a:p>
            <a:pPr lvl="2">
              <a:lnSpc>
                <a:spcPct val="120000"/>
              </a:lnSpc>
            </a:pPr>
            <a:r>
              <a:rPr lang="en-US" sz="1200" dirty="0">
                <a:latin typeface="Segoe UI Light"/>
                <a:cs typeface="Segoe UI Light"/>
              </a:rPr>
              <a:t>The USPTO </a:t>
            </a:r>
            <a:r>
              <a:rPr lang="en-US" sz="1300" dirty="0">
                <a:latin typeface="Segoe UI Light"/>
                <a:cs typeface="Segoe UI Light"/>
              </a:rPr>
              <a:t>receives approximately 2,500 requests each year. Of those requests, 86% are by undiscounted entities, 12% by small entities, and 2% by micro entities. </a:t>
            </a:r>
            <a:endParaRPr lang="en-US" sz="1300" dirty="0"/>
          </a:p>
          <a:p>
            <a:endParaRPr lang="en-US" sz="1400" dirty="0"/>
          </a:p>
        </p:txBody>
      </p:sp>
      <p:graphicFrame>
        <p:nvGraphicFramePr>
          <p:cNvPr id="7" name="Table 6" descr="A table showing unit costs, current fees, proposed fees, and changes in fees for suspension of action fees">
            <a:extLst>
              <a:ext uri="{FF2B5EF4-FFF2-40B4-BE49-F238E27FC236}">
                <a16:creationId xmlns:a16="http://schemas.microsoft.com/office/drawing/2014/main" id="{1F6C88C8-468A-AF7D-962A-FB8513202F0E}"/>
              </a:ext>
            </a:extLst>
          </p:cNvPr>
          <p:cNvGraphicFramePr>
            <a:graphicFrameLocks noGrp="1"/>
          </p:cNvGraphicFramePr>
          <p:nvPr>
            <p:extLst>
              <p:ext uri="{D42A27DB-BD31-4B8C-83A1-F6EECF244321}">
                <p14:modId xmlns:p14="http://schemas.microsoft.com/office/powerpoint/2010/main" val="2151231995"/>
              </p:ext>
            </p:extLst>
          </p:nvPr>
        </p:nvGraphicFramePr>
        <p:xfrm>
          <a:off x="527634" y="3760566"/>
          <a:ext cx="8238744" cy="1280160"/>
        </p:xfrm>
        <a:graphic>
          <a:graphicData uri="http://schemas.openxmlformats.org/drawingml/2006/table">
            <a:tbl>
              <a:tblPr firstRow="1" firstCol="1" bandRow="1">
                <a:tableStyleId>{073A0DAA-6AF3-43AB-8588-CEC1D06C72B9}</a:tableStyleId>
              </a:tblPr>
              <a:tblGrid>
                <a:gridCol w="877824">
                  <a:extLst>
                    <a:ext uri="{9D8B030D-6E8A-4147-A177-3AD203B41FA5}">
                      <a16:colId xmlns:a16="http://schemas.microsoft.com/office/drawing/2014/main" val="20000"/>
                    </a:ext>
                  </a:extLst>
                </a:gridCol>
                <a:gridCol w="2889504">
                  <a:extLst>
                    <a:ext uri="{9D8B030D-6E8A-4147-A177-3AD203B41FA5}">
                      <a16:colId xmlns:a16="http://schemas.microsoft.com/office/drawing/2014/main" val="20001"/>
                    </a:ext>
                  </a:extLst>
                </a:gridCol>
                <a:gridCol w="1069848">
                  <a:extLst>
                    <a:ext uri="{9D8B030D-6E8A-4147-A177-3AD203B41FA5}">
                      <a16:colId xmlns:a16="http://schemas.microsoft.com/office/drawing/2014/main" val="20002"/>
                    </a:ext>
                  </a:extLst>
                </a:gridCol>
                <a:gridCol w="850392">
                  <a:extLst>
                    <a:ext uri="{9D8B030D-6E8A-4147-A177-3AD203B41FA5}">
                      <a16:colId xmlns:a16="http://schemas.microsoft.com/office/drawing/2014/main" val="20003"/>
                    </a:ext>
                  </a:extLst>
                </a:gridCol>
                <a:gridCol w="850392">
                  <a:extLst>
                    <a:ext uri="{9D8B030D-6E8A-4147-A177-3AD203B41FA5}">
                      <a16:colId xmlns:a16="http://schemas.microsoft.com/office/drawing/2014/main" val="20004"/>
                    </a:ext>
                  </a:extLst>
                </a:gridCol>
                <a:gridCol w="850392">
                  <a:extLst>
                    <a:ext uri="{9D8B030D-6E8A-4147-A177-3AD203B41FA5}">
                      <a16:colId xmlns:a16="http://schemas.microsoft.com/office/drawing/2014/main" val="20005"/>
                    </a:ext>
                  </a:extLst>
                </a:gridCol>
                <a:gridCol w="850392">
                  <a:extLst>
                    <a:ext uri="{9D8B030D-6E8A-4147-A177-3AD203B41FA5}">
                      <a16:colId xmlns:a16="http://schemas.microsoft.com/office/drawing/2014/main" val="20006"/>
                    </a:ext>
                  </a:extLst>
                </a:gridCol>
              </a:tblGrid>
              <a:tr h="365760">
                <a:tc>
                  <a:txBody>
                    <a:bodyPr/>
                    <a:lstStyle/>
                    <a:p>
                      <a:pPr marL="0" marR="0" algn="ctr"/>
                      <a:r>
                        <a:rPr lang="en-US" sz="1100" dirty="0">
                          <a:effectLst/>
                          <a:latin typeface="Segoe UI"/>
                        </a:rPr>
                        <a:t>Fee code</a:t>
                      </a:r>
                      <a:endParaRPr lang="en-US" sz="1100" dirty="0">
                        <a:effectLst/>
                        <a:latin typeface="Segoe UI"/>
                        <a:ea typeface="Times New Roman"/>
                        <a:cs typeface="Times New Roman"/>
                      </a:endParaRPr>
                    </a:p>
                  </a:txBody>
                  <a:tcPr marL="45720" marR="45720" anchor="ctr">
                    <a:solidFill>
                      <a:srgbClr val="003865"/>
                    </a:solidFill>
                  </a:tcPr>
                </a:tc>
                <a:tc>
                  <a:txBody>
                    <a:bodyPr/>
                    <a:lstStyle/>
                    <a:p>
                      <a:pPr marL="0" marR="0" algn="ctr"/>
                      <a:r>
                        <a:rPr lang="en-US" sz="1100" dirty="0">
                          <a:effectLst/>
                          <a:latin typeface="Segoe UI"/>
                        </a:rPr>
                        <a:t>Description</a:t>
                      </a:r>
                      <a:endParaRPr lang="en-US" sz="1100" baseline="30000" dirty="0">
                        <a:effectLst/>
                        <a:latin typeface="Segoe UI"/>
                        <a:ea typeface="Times New Roman"/>
                        <a:cs typeface="Times New Roman"/>
                      </a:endParaRPr>
                    </a:p>
                  </a:txBody>
                  <a:tcPr marL="45720" marR="45720" anchor="ctr">
                    <a:solidFill>
                      <a:srgbClr val="003865"/>
                    </a:solidFill>
                  </a:tcPr>
                </a:tc>
                <a:tc>
                  <a:txBody>
                    <a:bodyPr/>
                    <a:lstStyle/>
                    <a:p>
                      <a:pPr marL="0" marR="0" algn="ctr">
                        <a:spcBef>
                          <a:spcPts val="0"/>
                        </a:spcBef>
                        <a:spcAft>
                          <a:spcPts val="0"/>
                        </a:spcAft>
                      </a:pPr>
                      <a:r>
                        <a:rPr lang="en-US" sz="1100" dirty="0">
                          <a:effectLst/>
                          <a:latin typeface="Segoe UI"/>
                        </a:rPr>
                        <a:t>Historical cost</a:t>
                      </a:r>
                    </a:p>
                    <a:p>
                      <a:pPr marL="0" marR="0" algn="ctr">
                        <a:spcBef>
                          <a:spcPts val="0"/>
                        </a:spcBef>
                        <a:spcAft>
                          <a:spcPts val="0"/>
                        </a:spcAft>
                      </a:pPr>
                      <a:r>
                        <a:rPr lang="en-US" sz="1100" dirty="0">
                          <a:effectLst/>
                          <a:latin typeface="Segoe UI"/>
                        </a:rPr>
                        <a:t>(FY 2023)</a:t>
                      </a:r>
                      <a:endParaRPr lang="en-US" sz="1100" dirty="0">
                        <a:effectLst/>
                        <a:latin typeface="Segoe UI"/>
                        <a:ea typeface="Times New Roman"/>
                        <a:cs typeface="Times New Roman"/>
                      </a:endParaRPr>
                    </a:p>
                  </a:txBody>
                  <a:tcPr marL="45720" marR="45720" anchor="ctr">
                    <a:solidFill>
                      <a:srgbClr val="003865"/>
                    </a:solidFill>
                  </a:tcPr>
                </a:tc>
                <a:tc>
                  <a:txBody>
                    <a:bodyPr/>
                    <a:lstStyle/>
                    <a:p>
                      <a:pPr marL="0" marR="0" algn="ctr">
                        <a:spcBef>
                          <a:spcPts val="0"/>
                        </a:spcBef>
                        <a:spcAft>
                          <a:spcPts val="0"/>
                        </a:spcAft>
                      </a:pPr>
                      <a:r>
                        <a:rPr lang="en-US" sz="1100" dirty="0">
                          <a:effectLst/>
                          <a:latin typeface="Segoe UI"/>
                        </a:rPr>
                        <a:t>Current fee* </a:t>
                      </a:r>
                      <a:endParaRPr lang="en-US" sz="1100" dirty="0">
                        <a:effectLst/>
                        <a:latin typeface="Segoe UI"/>
                        <a:ea typeface="Times New Roman"/>
                        <a:cs typeface="Times New Roman"/>
                      </a:endParaRPr>
                    </a:p>
                  </a:txBody>
                  <a:tcPr marL="45720" marR="45720" anchor="ctr">
                    <a:solidFill>
                      <a:srgbClr val="003865"/>
                    </a:solidFill>
                  </a:tcPr>
                </a:tc>
                <a:tc>
                  <a:txBody>
                    <a:bodyPr/>
                    <a:lstStyle/>
                    <a:p>
                      <a:pPr marL="0" marR="0" algn="ctr">
                        <a:spcBef>
                          <a:spcPts val="0"/>
                        </a:spcBef>
                        <a:spcAft>
                          <a:spcPts val="0"/>
                        </a:spcAft>
                      </a:pPr>
                      <a:r>
                        <a:rPr lang="en-US" sz="1100" dirty="0">
                          <a:effectLst/>
                          <a:latin typeface="Segoe UI"/>
                        </a:rPr>
                        <a:t>Final rule fee*</a:t>
                      </a:r>
                      <a:endParaRPr lang="en-US" sz="1100" dirty="0">
                        <a:effectLst/>
                        <a:latin typeface="Segoe UI"/>
                        <a:ea typeface="Times New Roman"/>
                        <a:cs typeface="Times New Roman"/>
                      </a:endParaRPr>
                    </a:p>
                  </a:txBody>
                  <a:tcPr marL="45720" marR="45720" anchor="ctr">
                    <a:solidFill>
                      <a:srgbClr val="003865"/>
                    </a:solidFill>
                  </a:tcPr>
                </a:tc>
                <a:tc>
                  <a:txBody>
                    <a:bodyPr/>
                    <a:lstStyle/>
                    <a:p>
                      <a:pPr marL="0" marR="0" algn="ctr">
                        <a:spcBef>
                          <a:spcPts val="0"/>
                        </a:spcBef>
                        <a:spcAft>
                          <a:spcPts val="0"/>
                        </a:spcAft>
                      </a:pPr>
                      <a:r>
                        <a:rPr lang="en-US" sz="1100" dirty="0">
                          <a:effectLst/>
                          <a:latin typeface="Segoe UI"/>
                          <a:ea typeface="Times New Roman"/>
                          <a:cs typeface="Times New Roman"/>
                        </a:rPr>
                        <a:t>Dollar change</a:t>
                      </a:r>
                    </a:p>
                  </a:txBody>
                  <a:tcPr marL="45720" marR="45720" anchor="ctr">
                    <a:solidFill>
                      <a:srgbClr val="003865"/>
                    </a:solidFill>
                  </a:tcPr>
                </a:tc>
                <a:tc>
                  <a:txBody>
                    <a:bodyPr/>
                    <a:lstStyle/>
                    <a:p>
                      <a:pPr marL="0" marR="0" algn="ctr">
                        <a:spcBef>
                          <a:spcPts val="0"/>
                        </a:spcBef>
                        <a:spcAft>
                          <a:spcPts val="0"/>
                        </a:spcAft>
                      </a:pPr>
                      <a:r>
                        <a:rPr lang="en-US" sz="1100" dirty="0">
                          <a:effectLst/>
                          <a:latin typeface="Segoe UI"/>
                        </a:rPr>
                        <a:t>Percent change</a:t>
                      </a:r>
                      <a:endParaRPr lang="en-US" sz="1100" dirty="0">
                        <a:effectLst/>
                        <a:latin typeface="Segoe UI"/>
                        <a:ea typeface="Times New Roman"/>
                        <a:cs typeface="Times New Roman"/>
                      </a:endParaRPr>
                    </a:p>
                  </a:txBody>
                  <a:tcPr marL="45720" marR="45720" anchor="ctr">
                    <a:solidFill>
                      <a:srgbClr val="003865"/>
                    </a:solidFill>
                  </a:tcPr>
                </a:tc>
                <a:extLst>
                  <a:ext uri="{0D108BD9-81ED-4DB2-BD59-A6C34878D82A}">
                    <a16:rowId xmlns:a16="http://schemas.microsoft.com/office/drawing/2014/main" val="10000"/>
                  </a:ext>
                </a:extLst>
              </a:tr>
              <a:tr h="272700">
                <a:tc>
                  <a:txBody>
                    <a:bodyPr/>
                    <a:lstStyle/>
                    <a:p>
                      <a:pPr marL="0" marR="0" lvl="0" algn="ctr">
                        <a:lnSpc>
                          <a:spcPct val="100000"/>
                        </a:lnSpc>
                        <a:spcBef>
                          <a:spcPts val="600"/>
                        </a:spcBef>
                        <a:spcAft>
                          <a:spcPts val="600"/>
                        </a:spcAft>
                        <a:buNone/>
                      </a:pPr>
                      <a:r>
                        <a:rPr lang="en-US" sz="1100" dirty="0">
                          <a:effectLst/>
                          <a:latin typeface="Segoe UI"/>
                        </a:rPr>
                        <a:t>New fee code</a:t>
                      </a:r>
                    </a:p>
                  </a:txBody>
                  <a:tcPr marL="45720" marR="45720" anchor="ctr">
                    <a:solidFill>
                      <a:srgbClr val="003865"/>
                    </a:solidFill>
                  </a:tcPr>
                </a:tc>
                <a:tc>
                  <a:txBody>
                    <a:bodyPr/>
                    <a:lstStyle/>
                    <a:p>
                      <a:pPr marL="0" lvl="0" algn="l" rtl="0">
                        <a:spcBef>
                          <a:spcPts val="0"/>
                        </a:spcBef>
                        <a:spcAft>
                          <a:spcPts val="0"/>
                        </a:spcAft>
                        <a:buNone/>
                      </a:pPr>
                      <a:r>
                        <a:rPr lang="en-US" sz="1100" kern="1200" dirty="0">
                          <a:effectLst/>
                        </a:rPr>
                        <a:t>First request for suspension of action</a:t>
                      </a:r>
                      <a:endParaRPr lang="en-US" sz="1100" b="0" dirty="0">
                        <a:solidFill>
                          <a:schemeClr val="tx1"/>
                        </a:solidFill>
                        <a:effectLst/>
                        <a:latin typeface="Segoe UI"/>
                      </a:endParaRPr>
                    </a:p>
                  </a:txBody>
                  <a:tcPr marL="45720" marR="45720" anchor="ctr">
                    <a:solidFill>
                      <a:srgbClr val="D9D9D6"/>
                    </a:solidFill>
                  </a:tcPr>
                </a:tc>
                <a:tc>
                  <a:txBody>
                    <a:bodyPr/>
                    <a:lstStyle/>
                    <a:p>
                      <a:pPr marL="0" marR="0" lvl="0" algn="r">
                        <a:lnSpc>
                          <a:spcPct val="100000"/>
                        </a:lnSpc>
                        <a:spcBef>
                          <a:spcPts val="600"/>
                        </a:spcBef>
                        <a:spcAft>
                          <a:spcPts val="600"/>
                        </a:spcAft>
                        <a:buNone/>
                      </a:pPr>
                      <a:r>
                        <a:rPr lang="en-US" sz="1100" b="0" i="0" u="none" strike="noStrike" noProof="0" dirty="0">
                          <a:effectLst/>
                          <a:latin typeface="Segoe UI"/>
                        </a:rPr>
                        <a:t>n/a</a:t>
                      </a:r>
                      <a:endParaRPr lang="en-US" sz="1100" b="0" dirty="0">
                        <a:latin typeface="Segoe UI"/>
                      </a:endParaRPr>
                    </a:p>
                  </a:txBody>
                  <a:tcPr marL="45720" marR="45720" anchor="ctr">
                    <a:solidFill>
                      <a:srgbClr val="D9D9D6"/>
                    </a:solidFill>
                  </a:tcPr>
                </a:tc>
                <a:tc>
                  <a:txBody>
                    <a:bodyPr/>
                    <a:lstStyle/>
                    <a:p>
                      <a:pPr marL="0" marR="0" algn="r">
                        <a:lnSpc>
                          <a:spcPct val="100000"/>
                        </a:lnSpc>
                        <a:spcBef>
                          <a:spcPts val="600"/>
                        </a:spcBef>
                        <a:spcAft>
                          <a:spcPts val="600"/>
                        </a:spcAft>
                      </a:pPr>
                      <a:r>
                        <a:rPr lang="en-US" sz="1100" b="0" dirty="0">
                          <a:solidFill>
                            <a:schemeClr val="tx1"/>
                          </a:solidFill>
                          <a:effectLst/>
                          <a:latin typeface="Segoe UI"/>
                        </a:rPr>
                        <a:t>$220</a:t>
                      </a:r>
                      <a:endParaRPr lang="en-US" sz="1100" b="0" dirty="0">
                        <a:solidFill>
                          <a:schemeClr val="tx1"/>
                        </a:solidFill>
                        <a:effectLst/>
                        <a:latin typeface="Segoe UI"/>
                        <a:ea typeface="Times New Roman"/>
                        <a:cs typeface="Times New Roman"/>
                      </a:endParaRPr>
                    </a:p>
                  </a:txBody>
                  <a:tcPr marL="45720" marR="45720" anchor="ctr">
                    <a:solidFill>
                      <a:srgbClr val="D9D9D6"/>
                    </a:solidFill>
                  </a:tcPr>
                </a:tc>
                <a:tc>
                  <a:txBody>
                    <a:bodyPr/>
                    <a:lstStyle/>
                    <a:p>
                      <a:pPr marL="0" marR="0" algn="r">
                        <a:lnSpc>
                          <a:spcPct val="100000"/>
                        </a:lnSpc>
                        <a:spcBef>
                          <a:spcPts val="600"/>
                        </a:spcBef>
                        <a:spcAft>
                          <a:spcPts val="600"/>
                        </a:spcAft>
                      </a:pPr>
                      <a:r>
                        <a:rPr lang="en-US" sz="1100" b="0" dirty="0">
                          <a:solidFill>
                            <a:schemeClr val="tx1"/>
                          </a:solidFill>
                          <a:effectLst/>
                          <a:latin typeface="Segoe UI"/>
                        </a:rPr>
                        <a:t>$300</a:t>
                      </a:r>
                      <a:endParaRPr lang="en-US" sz="1100" b="0" dirty="0">
                        <a:solidFill>
                          <a:schemeClr val="tx1"/>
                        </a:solidFill>
                        <a:effectLst/>
                        <a:latin typeface="Segoe UI"/>
                        <a:ea typeface="Times New Roman"/>
                        <a:cs typeface="Times New Roman"/>
                      </a:endParaRPr>
                    </a:p>
                  </a:txBody>
                  <a:tcPr marL="45720" marR="45720" anchor="ctr">
                    <a:solidFill>
                      <a:srgbClr val="D9D9D6"/>
                    </a:solidFill>
                  </a:tcPr>
                </a:tc>
                <a:tc>
                  <a:txBody>
                    <a:bodyPr/>
                    <a:lstStyle/>
                    <a:p>
                      <a:pPr marL="0" marR="0" algn="r">
                        <a:lnSpc>
                          <a:spcPct val="100000"/>
                        </a:lnSpc>
                        <a:spcBef>
                          <a:spcPts val="600"/>
                        </a:spcBef>
                        <a:spcAft>
                          <a:spcPts val="600"/>
                        </a:spcAft>
                      </a:pPr>
                      <a:r>
                        <a:rPr lang="en-US" sz="1100" b="0" dirty="0">
                          <a:solidFill>
                            <a:schemeClr val="tx1"/>
                          </a:solidFill>
                          <a:effectLst/>
                          <a:latin typeface="Segoe UI"/>
                          <a:ea typeface="Times New Roman"/>
                          <a:cs typeface="Times New Roman"/>
                        </a:rPr>
                        <a:t>$80</a:t>
                      </a:r>
                    </a:p>
                  </a:txBody>
                  <a:tcPr marL="45720" marR="45720" anchor="ctr">
                    <a:solidFill>
                      <a:srgbClr val="D9D9D6"/>
                    </a:solidFill>
                  </a:tcPr>
                </a:tc>
                <a:tc>
                  <a:txBody>
                    <a:bodyPr/>
                    <a:lstStyle/>
                    <a:p>
                      <a:pPr marL="0" marR="0" algn="r">
                        <a:lnSpc>
                          <a:spcPct val="100000"/>
                        </a:lnSpc>
                        <a:spcBef>
                          <a:spcPts val="600"/>
                        </a:spcBef>
                        <a:spcAft>
                          <a:spcPts val="600"/>
                        </a:spcAft>
                      </a:pPr>
                      <a:r>
                        <a:rPr lang="en-US" sz="1100" b="0" dirty="0">
                          <a:solidFill>
                            <a:schemeClr val="tx1"/>
                          </a:solidFill>
                          <a:effectLst/>
                          <a:latin typeface="Segoe UI"/>
                        </a:rPr>
                        <a:t>36%</a:t>
                      </a:r>
                      <a:endParaRPr lang="en-US" sz="1100" b="0" dirty="0">
                        <a:solidFill>
                          <a:schemeClr val="tx1"/>
                        </a:solidFill>
                        <a:effectLst/>
                        <a:latin typeface="Segoe UI"/>
                        <a:ea typeface="Times New Roman"/>
                        <a:cs typeface="Times New Roman"/>
                      </a:endParaRPr>
                    </a:p>
                  </a:txBody>
                  <a:tcPr marL="45720" marR="45720" anchor="ctr">
                    <a:solidFill>
                      <a:srgbClr val="D9D9D6"/>
                    </a:solidFill>
                  </a:tcPr>
                </a:tc>
                <a:extLst>
                  <a:ext uri="{0D108BD9-81ED-4DB2-BD59-A6C34878D82A}">
                    <a16:rowId xmlns:a16="http://schemas.microsoft.com/office/drawing/2014/main" val="10001"/>
                  </a:ext>
                </a:extLst>
              </a:tr>
              <a:tr h="272700">
                <a:tc>
                  <a:txBody>
                    <a:bodyPr/>
                    <a:lstStyle/>
                    <a:p>
                      <a:pPr marL="0" marR="0" algn="ctr">
                        <a:lnSpc>
                          <a:spcPct val="100000"/>
                        </a:lnSpc>
                        <a:spcBef>
                          <a:spcPts val="600"/>
                        </a:spcBef>
                        <a:spcAft>
                          <a:spcPts val="600"/>
                        </a:spcAft>
                      </a:pPr>
                      <a:r>
                        <a:rPr lang="en-US" sz="1100" dirty="0">
                          <a:effectLst/>
                          <a:latin typeface="Segoe UI"/>
                        </a:rPr>
                        <a:t>New fee code</a:t>
                      </a:r>
                    </a:p>
                  </a:txBody>
                  <a:tcPr marL="45720" marR="45720" anchor="ctr">
                    <a:solidFill>
                      <a:srgbClr val="003865"/>
                    </a:solidFill>
                  </a:tcPr>
                </a:tc>
                <a:tc>
                  <a:txBody>
                    <a:bodyPr/>
                    <a:lstStyle/>
                    <a:p>
                      <a:pPr marL="0" lvl="0" algn="l" rtl="0">
                        <a:spcBef>
                          <a:spcPts val="0"/>
                        </a:spcBef>
                        <a:spcAft>
                          <a:spcPts val="0"/>
                        </a:spcAft>
                        <a:buNone/>
                      </a:pPr>
                      <a:r>
                        <a:rPr lang="en-US" sz="1100" kern="1200" dirty="0">
                          <a:effectLst/>
                        </a:rPr>
                        <a:t>Subsequent request</a:t>
                      </a:r>
                      <a:r>
                        <a:rPr lang="en-US" sz="1100" kern="1200" baseline="0" dirty="0">
                          <a:effectLst/>
                        </a:rPr>
                        <a:t> for suspension of action</a:t>
                      </a:r>
                      <a:endParaRPr lang="en-US" sz="1100" b="0" dirty="0">
                        <a:solidFill>
                          <a:schemeClr val="tx1"/>
                        </a:solidFill>
                        <a:effectLst/>
                        <a:latin typeface="Segoe UI"/>
                      </a:endParaRPr>
                    </a:p>
                  </a:txBody>
                  <a:tcPr marL="45720" marR="45720" anchor="ctr">
                    <a:solidFill>
                      <a:srgbClr val="D9D9D6"/>
                    </a:solidFill>
                  </a:tcPr>
                </a:tc>
                <a:tc>
                  <a:txBody>
                    <a:bodyPr/>
                    <a:lstStyle/>
                    <a:p>
                      <a:pPr marL="0" marR="0" lvl="0" algn="r">
                        <a:lnSpc>
                          <a:spcPct val="100000"/>
                        </a:lnSpc>
                        <a:spcBef>
                          <a:spcPts val="600"/>
                        </a:spcBef>
                        <a:spcAft>
                          <a:spcPts val="600"/>
                        </a:spcAft>
                        <a:buNone/>
                      </a:pPr>
                      <a:r>
                        <a:rPr lang="en-US" sz="1100" b="0" i="0" u="none" strike="noStrike" noProof="0" dirty="0">
                          <a:effectLst/>
                          <a:latin typeface="Segoe UI"/>
                        </a:rPr>
                        <a:t>n/a</a:t>
                      </a:r>
                      <a:endParaRPr lang="en-US" sz="1100" b="0" dirty="0">
                        <a:latin typeface="Segoe UI"/>
                      </a:endParaRPr>
                    </a:p>
                  </a:txBody>
                  <a:tcPr marL="45720" marR="45720" anchor="ctr">
                    <a:solidFill>
                      <a:srgbClr val="D9D9D6"/>
                    </a:solidFill>
                  </a:tcPr>
                </a:tc>
                <a:tc>
                  <a:txBody>
                    <a:bodyPr/>
                    <a:lstStyle/>
                    <a:p>
                      <a:pPr lvl="0" algn="r">
                        <a:lnSpc>
                          <a:spcPct val="100000"/>
                        </a:lnSpc>
                        <a:spcBef>
                          <a:spcPts val="0"/>
                        </a:spcBef>
                        <a:spcAft>
                          <a:spcPts val="0"/>
                        </a:spcAft>
                        <a:buNone/>
                      </a:pPr>
                      <a:r>
                        <a:rPr lang="en-US" sz="1100" b="0" i="0" u="none" strike="noStrike" noProof="0" dirty="0">
                          <a:solidFill>
                            <a:schemeClr val="tx1"/>
                          </a:solidFill>
                          <a:effectLst/>
                          <a:latin typeface="Segoe UI"/>
                        </a:rPr>
                        <a:t>$220</a:t>
                      </a:r>
                      <a:endParaRPr lang="en-US" sz="1100" b="0" i="0" u="none" strike="noStrike" noProof="0" dirty="0">
                        <a:effectLst/>
                        <a:latin typeface="Segoe UI"/>
                      </a:endParaRPr>
                    </a:p>
                  </a:txBody>
                  <a:tcPr marL="45720" marR="45720" anchor="ctr">
                    <a:solidFill>
                      <a:srgbClr val="D9D9D6"/>
                    </a:solidFill>
                  </a:tcPr>
                </a:tc>
                <a:tc>
                  <a:txBody>
                    <a:bodyPr/>
                    <a:lstStyle/>
                    <a:p>
                      <a:pPr marL="0" marR="0" algn="r">
                        <a:lnSpc>
                          <a:spcPct val="100000"/>
                        </a:lnSpc>
                        <a:spcBef>
                          <a:spcPts val="600"/>
                        </a:spcBef>
                        <a:spcAft>
                          <a:spcPts val="600"/>
                        </a:spcAft>
                      </a:pPr>
                      <a:r>
                        <a:rPr lang="en-US" sz="1100" b="0" dirty="0">
                          <a:solidFill>
                            <a:schemeClr val="tx1"/>
                          </a:solidFill>
                          <a:effectLst/>
                          <a:latin typeface="Segoe UI"/>
                        </a:rPr>
                        <a:t>$450</a:t>
                      </a:r>
                      <a:endParaRPr lang="en-US" sz="1100" b="0" dirty="0">
                        <a:solidFill>
                          <a:schemeClr val="tx1"/>
                        </a:solidFill>
                        <a:effectLst/>
                        <a:latin typeface="Segoe UI"/>
                        <a:ea typeface="Times New Roman"/>
                        <a:cs typeface="Times New Roman"/>
                      </a:endParaRPr>
                    </a:p>
                  </a:txBody>
                  <a:tcPr marL="45720" marR="45720" anchor="ctr">
                    <a:solidFill>
                      <a:srgbClr val="D9D9D6"/>
                    </a:solidFill>
                  </a:tcPr>
                </a:tc>
                <a:tc>
                  <a:txBody>
                    <a:bodyPr/>
                    <a:lstStyle/>
                    <a:p>
                      <a:pPr marL="0" marR="0" algn="r">
                        <a:lnSpc>
                          <a:spcPct val="100000"/>
                        </a:lnSpc>
                        <a:spcBef>
                          <a:spcPts val="600"/>
                        </a:spcBef>
                        <a:spcAft>
                          <a:spcPts val="600"/>
                        </a:spcAft>
                      </a:pPr>
                      <a:r>
                        <a:rPr lang="en-US" sz="1100" b="0" dirty="0">
                          <a:solidFill>
                            <a:schemeClr val="tx1"/>
                          </a:solidFill>
                          <a:effectLst/>
                          <a:latin typeface="Segoe UI"/>
                          <a:ea typeface="Times New Roman"/>
                          <a:cs typeface="Times New Roman"/>
                        </a:rPr>
                        <a:t>$230</a:t>
                      </a:r>
                    </a:p>
                  </a:txBody>
                  <a:tcPr marL="45720" marR="45720" anchor="ctr">
                    <a:solidFill>
                      <a:srgbClr val="D9D9D6"/>
                    </a:solidFill>
                  </a:tcPr>
                </a:tc>
                <a:tc>
                  <a:txBody>
                    <a:bodyPr/>
                    <a:lstStyle/>
                    <a:p>
                      <a:pPr marL="0" marR="0" algn="r">
                        <a:lnSpc>
                          <a:spcPct val="100000"/>
                        </a:lnSpc>
                        <a:spcBef>
                          <a:spcPts val="600"/>
                        </a:spcBef>
                        <a:spcAft>
                          <a:spcPts val="600"/>
                        </a:spcAft>
                      </a:pPr>
                      <a:r>
                        <a:rPr lang="en-US" sz="1100" b="0" dirty="0">
                          <a:solidFill>
                            <a:schemeClr val="tx1"/>
                          </a:solidFill>
                          <a:effectLst/>
                          <a:latin typeface="Segoe UI"/>
                        </a:rPr>
                        <a:t>105%</a:t>
                      </a:r>
                      <a:endParaRPr lang="en-US" sz="1100" b="0" dirty="0">
                        <a:solidFill>
                          <a:schemeClr val="tx1"/>
                        </a:solidFill>
                        <a:effectLst/>
                        <a:latin typeface="Segoe UI"/>
                        <a:ea typeface="Times New Roman"/>
                        <a:cs typeface="Times New Roman"/>
                      </a:endParaRPr>
                    </a:p>
                  </a:txBody>
                  <a:tcPr marL="45720" marR="45720" anchor="ctr">
                    <a:solidFill>
                      <a:srgbClr val="D9D9D6"/>
                    </a:solidFill>
                  </a:tcPr>
                </a:tc>
                <a:extLst>
                  <a:ext uri="{0D108BD9-81ED-4DB2-BD59-A6C34878D82A}">
                    <a16:rowId xmlns:a16="http://schemas.microsoft.com/office/drawing/2014/main" val="10002"/>
                  </a:ext>
                </a:extLst>
              </a:tr>
            </a:tbl>
          </a:graphicData>
        </a:graphic>
      </p:graphicFrame>
      <p:sp>
        <p:nvSpPr>
          <p:cNvPr id="8" name="TextBox 7">
            <a:extLst>
              <a:ext uri="{FF2B5EF4-FFF2-40B4-BE49-F238E27FC236}">
                <a16:creationId xmlns:a16="http://schemas.microsoft.com/office/drawing/2014/main" id="{C81E1AE9-9AD5-47D3-8543-C8152C0AD023}"/>
              </a:ext>
            </a:extLst>
          </p:cNvPr>
          <p:cNvSpPr txBox="1"/>
          <p:nvPr/>
        </p:nvSpPr>
        <p:spPr>
          <a:xfrm>
            <a:off x="6845427" y="4990943"/>
            <a:ext cx="1991898" cy="246221"/>
          </a:xfrm>
          <a:prstGeom prst="rect">
            <a:avLst/>
          </a:prstGeom>
          <a:noFill/>
        </p:spPr>
        <p:txBody>
          <a:bodyPr wrap="square" lIns="91440" tIns="45720" rIns="91440" bIns="45720" rtlCol="0" anchor="t">
            <a:spAutoFit/>
          </a:bodyPr>
          <a:lstStyle/>
          <a:p>
            <a:pPr lvl="1" algn="r"/>
            <a:r>
              <a:rPr lang="en-US" sz="1000" dirty="0"/>
              <a:t>* Undiscounted fee rate</a:t>
            </a:r>
            <a:endParaRPr lang="en-US" dirty="0">
              <a:cs typeface="Segoe UI"/>
            </a:endParaRPr>
          </a:p>
        </p:txBody>
      </p:sp>
      <p:sp>
        <p:nvSpPr>
          <p:cNvPr id="5" name="Slide Number Placeholder 4">
            <a:extLst>
              <a:ext uri="{FF2B5EF4-FFF2-40B4-BE49-F238E27FC236}">
                <a16:creationId xmlns:a16="http://schemas.microsoft.com/office/drawing/2014/main" id="{103D9ADD-0F2A-46DC-AD16-9A3C05726B91}"/>
              </a:ext>
            </a:extLst>
          </p:cNvPr>
          <p:cNvSpPr>
            <a:spLocks noGrp="1"/>
          </p:cNvSpPr>
          <p:nvPr>
            <p:ph type="sldNum" sz="quarter" idx="10"/>
          </p:nvPr>
        </p:nvSpPr>
        <p:spPr/>
        <p:txBody>
          <a:bodyPr/>
          <a:lstStyle/>
          <a:p>
            <a:fld id="{1D648693-0942-45E9-83AE-76FC568F9452}" type="slidenum">
              <a:rPr lang="en-US" smtClean="0"/>
              <a:pPr/>
              <a:t>27</a:t>
            </a:fld>
            <a:endParaRPr lang="en-US" dirty="0"/>
          </a:p>
        </p:txBody>
      </p:sp>
    </p:spTree>
    <p:extLst>
      <p:ext uri="{BB962C8B-B14F-4D97-AF65-F5344CB8AC3E}">
        <p14:creationId xmlns:p14="http://schemas.microsoft.com/office/powerpoint/2010/main" val="34532433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5D5350A-153B-EEC5-7AAF-47967B75A7D7}"/>
              </a:ext>
            </a:extLst>
          </p:cNvPr>
          <p:cNvSpPr>
            <a:spLocks noGrp="1"/>
          </p:cNvSpPr>
          <p:nvPr>
            <p:ph type="title"/>
          </p:nvPr>
        </p:nvSpPr>
        <p:spPr/>
        <p:txBody>
          <a:bodyPr>
            <a:normAutofit/>
          </a:bodyPr>
          <a:lstStyle/>
          <a:p>
            <a:r>
              <a:rPr lang="en-US" sz="3600" dirty="0"/>
              <a:t>Unintentional delay petitions</a:t>
            </a:r>
          </a:p>
        </p:txBody>
      </p:sp>
      <p:sp>
        <p:nvSpPr>
          <p:cNvPr id="8" name="Content Placeholder 7">
            <a:extLst>
              <a:ext uri="{FF2B5EF4-FFF2-40B4-BE49-F238E27FC236}">
                <a16:creationId xmlns:a16="http://schemas.microsoft.com/office/drawing/2014/main" id="{2B2DDB56-E418-4CB9-BE64-422FDBEE39EF}"/>
              </a:ext>
            </a:extLst>
          </p:cNvPr>
          <p:cNvSpPr>
            <a:spLocks noGrp="1"/>
          </p:cNvSpPr>
          <p:nvPr>
            <p:ph idx="1"/>
          </p:nvPr>
        </p:nvSpPr>
        <p:spPr>
          <a:xfrm>
            <a:off x="457200" y="1463350"/>
            <a:ext cx="8229600" cy="3786267"/>
          </a:xfrm>
        </p:spPr>
        <p:txBody>
          <a:bodyPr vert="horz" lIns="91440" tIns="45720" rIns="91440" bIns="45720" rtlCol="0" anchor="t">
            <a:normAutofit/>
          </a:bodyPr>
          <a:lstStyle/>
          <a:p>
            <a:pPr>
              <a:lnSpc>
                <a:spcPct val="120000"/>
              </a:lnSpc>
            </a:pPr>
            <a:r>
              <a:rPr lang="en-US" sz="2000" dirty="0">
                <a:latin typeface="Segoe UI"/>
                <a:cs typeface="Segoe UI"/>
              </a:rPr>
              <a:t>Increasing the fee for petitions based on unintentional delay and creating a higher tier for unintentional delay petitions for delays of more than two years.</a:t>
            </a:r>
          </a:p>
          <a:p>
            <a:pPr lvl="1">
              <a:lnSpc>
                <a:spcPct val="120000"/>
              </a:lnSpc>
            </a:pPr>
            <a:r>
              <a:rPr lang="en-US" sz="1600" dirty="0">
                <a:latin typeface="Segoe UI Light"/>
                <a:cs typeface="Segoe UI Light"/>
              </a:rPr>
              <a:t>Fee increase for petitions with a delay less than or equal to two years is designed to offset the rising costs of new procedures.</a:t>
            </a:r>
          </a:p>
          <a:p>
            <a:pPr lvl="2">
              <a:lnSpc>
                <a:spcPct val="120000"/>
              </a:lnSpc>
            </a:pPr>
            <a:r>
              <a:rPr lang="en-US" sz="1200" dirty="0">
                <a:latin typeface="Segoe UI Light"/>
                <a:cs typeface="Segoe UI Light"/>
              </a:rPr>
              <a:t>Under new procedures established in March 2020, petitions based on unintentional delay for a period of more than two years require the petitioner to provide additional information, receive higher scrutiny, and go through a more rigorous review by the petitions attorneys. </a:t>
            </a:r>
            <a:endParaRPr lang="en-US" sz="1200" dirty="0"/>
          </a:p>
          <a:p>
            <a:pPr lvl="2">
              <a:lnSpc>
                <a:spcPct val="120000"/>
              </a:lnSpc>
            </a:pPr>
            <a:r>
              <a:rPr lang="en-US" sz="1200" dirty="0">
                <a:latin typeface="Segoe UI Light"/>
                <a:cs typeface="Segoe UI Light"/>
              </a:rPr>
              <a:t>As a result, existing fees for unintentional delay petitions no longer recover the costs for evaluating and deciding these petitions. </a:t>
            </a:r>
            <a:endParaRPr lang="en-US" sz="1200" dirty="0"/>
          </a:p>
        </p:txBody>
      </p:sp>
      <p:sp>
        <p:nvSpPr>
          <p:cNvPr id="2" name="TextBox 1">
            <a:extLst>
              <a:ext uri="{FF2B5EF4-FFF2-40B4-BE49-F238E27FC236}">
                <a16:creationId xmlns:a16="http://schemas.microsoft.com/office/drawing/2014/main" id="{7ECA7153-505E-0DDA-2A1E-207A736F6343}"/>
              </a:ext>
            </a:extLst>
          </p:cNvPr>
          <p:cNvSpPr txBox="1"/>
          <p:nvPr/>
        </p:nvSpPr>
        <p:spPr>
          <a:xfrm>
            <a:off x="870035" y="4818774"/>
            <a:ext cx="2743200"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(continued on next page)</a:t>
            </a:r>
          </a:p>
        </p:txBody>
      </p:sp>
      <p:sp>
        <p:nvSpPr>
          <p:cNvPr id="6" name="Slide Number Placeholder 4">
            <a:extLst>
              <a:ext uri="{FF2B5EF4-FFF2-40B4-BE49-F238E27FC236}">
                <a16:creationId xmlns:a16="http://schemas.microsoft.com/office/drawing/2014/main" id="{0FE33D34-C868-4AD2-8C97-E05ACDA6E6A1}"/>
              </a:ext>
            </a:extLst>
          </p:cNvPr>
          <p:cNvSpPr>
            <a:spLocks noGrp="1"/>
          </p:cNvSpPr>
          <p:nvPr>
            <p:ph type="sldNum" sz="quarter" idx="10"/>
          </p:nvPr>
        </p:nvSpPr>
        <p:spPr/>
        <p:txBody>
          <a:bodyPr/>
          <a:lstStyle/>
          <a:p>
            <a:fld id="{1D648693-0942-45E9-83AE-76FC568F9452}" type="slidenum">
              <a:rPr lang="en-US" smtClean="0"/>
              <a:pPr/>
              <a:t>28</a:t>
            </a:fld>
            <a:endParaRPr lang="en-US" dirty="0"/>
          </a:p>
        </p:txBody>
      </p:sp>
    </p:spTree>
    <p:extLst>
      <p:ext uri="{BB962C8B-B14F-4D97-AF65-F5344CB8AC3E}">
        <p14:creationId xmlns:p14="http://schemas.microsoft.com/office/powerpoint/2010/main" val="41706983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5D5350A-153B-EEC5-7AAF-47967B75A7D7}"/>
              </a:ext>
            </a:extLst>
          </p:cNvPr>
          <p:cNvSpPr>
            <a:spLocks noGrp="1"/>
          </p:cNvSpPr>
          <p:nvPr>
            <p:ph type="title"/>
          </p:nvPr>
        </p:nvSpPr>
        <p:spPr/>
        <p:txBody>
          <a:bodyPr>
            <a:normAutofit/>
          </a:bodyPr>
          <a:lstStyle/>
          <a:p>
            <a:r>
              <a:rPr lang="en-US" sz="3600" dirty="0"/>
              <a:t>Unintentional delay petitions </a:t>
            </a:r>
            <a:r>
              <a:rPr lang="en-US" sz="2000" b="0" dirty="0"/>
              <a:t>(cont.)</a:t>
            </a:r>
            <a:endParaRPr lang="en-US" sz="2000" dirty="0"/>
          </a:p>
        </p:txBody>
      </p:sp>
      <p:sp>
        <p:nvSpPr>
          <p:cNvPr id="2" name="Content Placeholder 1">
            <a:extLst>
              <a:ext uri="{FF2B5EF4-FFF2-40B4-BE49-F238E27FC236}">
                <a16:creationId xmlns:a16="http://schemas.microsoft.com/office/drawing/2014/main" id="{D81564FD-E6DE-453F-998C-12E63483B107}"/>
              </a:ext>
            </a:extLst>
          </p:cNvPr>
          <p:cNvSpPr>
            <a:spLocks noGrp="1"/>
          </p:cNvSpPr>
          <p:nvPr>
            <p:ph idx="1"/>
          </p:nvPr>
        </p:nvSpPr>
        <p:spPr>
          <a:xfrm>
            <a:off x="457200" y="1447584"/>
            <a:ext cx="8229600" cy="1864027"/>
          </a:xfrm>
        </p:spPr>
        <p:txBody>
          <a:bodyPr vert="horz" lIns="91440" tIns="45720" rIns="91440" bIns="45720" rtlCol="0" anchor="t">
            <a:normAutofit fontScale="47500" lnSpcReduction="20000"/>
          </a:bodyPr>
          <a:lstStyle/>
          <a:p>
            <a:pPr lvl="1">
              <a:lnSpc>
                <a:spcPct val="120000"/>
              </a:lnSpc>
            </a:pPr>
            <a:r>
              <a:rPr lang="en-US" sz="3200" dirty="0">
                <a:latin typeface="Segoe UI Light"/>
                <a:cs typeface="Segoe UI Light"/>
              </a:rPr>
              <a:t>The first tier is part of the across-the-board increase.</a:t>
            </a:r>
          </a:p>
          <a:p>
            <a:pPr lvl="1">
              <a:lnSpc>
                <a:spcPct val="120000"/>
              </a:lnSpc>
            </a:pPr>
            <a:r>
              <a:rPr lang="en-US" sz="3200" dirty="0">
                <a:latin typeface="Segoe UI Light"/>
                <a:cs typeface="Segoe UI Light"/>
              </a:rPr>
              <a:t>The creation of a tier with a higher fee for delays greater than two years aligns the fee with the greater cost to the USPTO when deciding a petition with a longer delay.</a:t>
            </a:r>
            <a:endParaRPr lang="en-US" dirty="0"/>
          </a:p>
          <a:p>
            <a:pPr lvl="2">
              <a:lnSpc>
                <a:spcPct val="120000"/>
              </a:lnSpc>
            </a:pPr>
            <a:r>
              <a:rPr lang="en-US" sz="2800" dirty="0">
                <a:latin typeface="Segoe UI Light"/>
                <a:cs typeface="Segoe UI Light"/>
              </a:rPr>
              <a:t>The USPTO receives approximately 12,000 unintentional delay petitions each year. </a:t>
            </a:r>
          </a:p>
          <a:p>
            <a:pPr lvl="2">
              <a:lnSpc>
                <a:spcPct val="120000"/>
              </a:lnSpc>
            </a:pPr>
            <a:r>
              <a:rPr lang="en-US" sz="2800" dirty="0">
                <a:latin typeface="Segoe UI Light"/>
                <a:cs typeface="Segoe UI Light"/>
              </a:rPr>
              <a:t>Only about 10% of unintentional delay petitions have a delay of more than two years and would incur the higher cost.</a:t>
            </a:r>
          </a:p>
        </p:txBody>
      </p:sp>
      <p:graphicFrame>
        <p:nvGraphicFramePr>
          <p:cNvPr id="7" name="Table 6" descr="A table showing unit costs, current fees, proposed fees, and changes in fees for unintentional delay petitions">
            <a:extLst>
              <a:ext uri="{FF2B5EF4-FFF2-40B4-BE49-F238E27FC236}">
                <a16:creationId xmlns:a16="http://schemas.microsoft.com/office/drawing/2014/main" id="{2E556538-CB6C-78F9-62C1-9039D929C41E}"/>
              </a:ext>
            </a:extLst>
          </p:cNvPr>
          <p:cNvGraphicFramePr>
            <a:graphicFrameLocks noGrp="1"/>
          </p:cNvGraphicFramePr>
          <p:nvPr>
            <p:extLst>
              <p:ext uri="{D42A27DB-BD31-4B8C-83A1-F6EECF244321}">
                <p14:modId xmlns:p14="http://schemas.microsoft.com/office/powerpoint/2010/main" val="1799023326"/>
              </p:ext>
            </p:extLst>
          </p:nvPr>
        </p:nvGraphicFramePr>
        <p:xfrm>
          <a:off x="537901" y="3247153"/>
          <a:ext cx="8238744" cy="1280160"/>
        </p:xfrm>
        <a:graphic>
          <a:graphicData uri="http://schemas.openxmlformats.org/drawingml/2006/table">
            <a:tbl>
              <a:tblPr firstRow="1" firstCol="1" bandRow="1">
                <a:tableStyleId>{073A0DAA-6AF3-43AB-8588-CEC1D06C72B9}</a:tableStyleId>
              </a:tblPr>
              <a:tblGrid>
                <a:gridCol w="877824">
                  <a:extLst>
                    <a:ext uri="{9D8B030D-6E8A-4147-A177-3AD203B41FA5}">
                      <a16:colId xmlns:a16="http://schemas.microsoft.com/office/drawing/2014/main" val="20000"/>
                    </a:ext>
                  </a:extLst>
                </a:gridCol>
                <a:gridCol w="2889504">
                  <a:extLst>
                    <a:ext uri="{9D8B030D-6E8A-4147-A177-3AD203B41FA5}">
                      <a16:colId xmlns:a16="http://schemas.microsoft.com/office/drawing/2014/main" val="20001"/>
                    </a:ext>
                  </a:extLst>
                </a:gridCol>
                <a:gridCol w="1069848">
                  <a:extLst>
                    <a:ext uri="{9D8B030D-6E8A-4147-A177-3AD203B41FA5}">
                      <a16:colId xmlns:a16="http://schemas.microsoft.com/office/drawing/2014/main" val="20002"/>
                    </a:ext>
                  </a:extLst>
                </a:gridCol>
                <a:gridCol w="850392">
                  <a:extLst>
                    <a:ext uri="{9D8B030D-6E8A-4147-A177-3AD203B41FA5}">
                      <a16:colId xmlns:a16="http://schemas.microsoft.com/office/drawing/2014/main" val="20003"/>
                    </a:ext>
                  </a:extLst>
                </a:gridCol>
                <a:gridCol w="850392">
                  <a:extLst>
                    <a:ext uri="{9D8B030D-6E8A-4147-A177-3AD203B41FA5}">
                      <a16:colId xmlns:a16="http://schemas.microsoft.com/office/drawing/2014/main" val="20004"/>
                    </a:ext>
                  </a:extLst>
                </a:gridCol>
                <a:gridCol w="850392">
                  <a:extLst>
                    <a:ext uri="{9D8B030D-6E8A-4147-A177-3AD203B41FA5}">
                      <a16:colId xmlns:a16="http://schemas.microsoft.com/office/drawing/2014/main" val="20005"/>
                    </a:ext>
                  </a:extLst>
                </a:gridCol>
                <a:gridCol w="850392">
                  <a:extLst>
                    <a:ext uri="{9D8B030D-6E8A-4147-A177-3AD203B41FA5}">
                      <a16:colId xmlns:a16="http://schemas.microsoft.com/office/drawing/2014/main" val="20006"/>
                    </a:ext>
                  </a:extLst>
                </a:gridCol>
              </a:tblGrid>
              <a:tr h="365760">
                <a:tc>
                  <a:txBody>
                    <a:bodyPr/>
                    <a:lstStyle/>
                    <a:p>
                      <a:pPr marL="0" marR="0" algn="ctr"/>
                      <a:r>
                        <a:rPr lang="en-US" sz="1100" dirty="0">
                          <a:effectLst/>
                          <a:latin typeface="Segoe UI"/>
                        </a:rPr>
                        <a:t>Fee code</a:t>
                      </a:r>
                      <a:endParaRPr lang="en-US" sz="1100" dirty="0">
                        <a:effectLst/>
                        <a:latin typeface="Segoe UI"/>
                        <a:ea typeface="Times New Roman"/>
                        <a:cs typeface="Times New Roman"/>
                      </a:endParaRPr>
                    </a:p>
                  </a:txBody>
                  <a:tcPr marL="45720" marR="45720" anchor="ctr">
                    <a:solidFill>
                      <a:srgbClr val="003865"/>
                    </a:solidFill>
                  </a:tcPr>
                </a:tc>
                <a:tc>
                  <a:txBody>
                    <a:bodyPr/>
                    <a:lstStyle/>
                    <a:p>
                      <a:pPr marL="0" marR="0" algn="ctr"/>
                      <a:r>
                        <a:rPr lang="en-US" sz="1100" dirty="0">
                          <a:effectLst/>
                          <a:latin typeface="Segoe UI"/>
                        </a:rPr>
                        <a:t>Description</a:t>
                      </a:r>
                      <a:endParaRPr lang="en-US" sz="1100" baseline="30000" dirty="0">
                        <a:effectLst/>
                        <a:latin typeface="Segoe UI"/>
                        <a:ea typeface="Times New Roman"/>
                        <a:cs typeface="Times New Roman"/>
                      </a:endParaRPr>
                    </a:p>
                  </a:txBody>
                  <a:tcPr marL="45720" marR="45720" anchor="ctr">
                    <a:solidFill>
                      <a:srgbClr val="003865"/>
                    </a:solidFill>
                  </a:tcPr>
                </a:tc>
                <a:tc>
                  <a:txBody>
                    <a:bodyPr/>
                    <a:lstStyle/>
                    <a:p>
                      <a:pPr marL="0" marR="0" algn="ctr">
                        <a:spcBef>
                          <a:spcPts val="0"/>
                        </a:spcBef>
                        <a:spcAft>
                          <a:spcPts val="0"/>
                        </a:spcAft>
                      </a:pPr>
                      <a:r>
                        <a:rPr lang="en-US" sz="1100" dirty="0">
                          <a:effectLst/>
                          <a:latin typeface="Segoe UI"/>
                        </a:rPr>
                        <a:t>Historical cost</a:t>
                      </a:r>
                    </a:p>
                    <a:p>
                      <a:pPr marL="0" marR="0" algn="ctr">
                        <a:spcBef>
                          <a:spcPts val="0"/>
                        </a:spcBef>
                        <a:spcAft>
                          <a:spcPts val="0"/>
                        </a:spcAft>
                      </a:pPr>
                      <a:r>
                        <a:rPr lang="en-US" sz="1100" dirty="0">
                          <a:effectLst/>
                          <a:latin typeface="Segoe UI"/>
                        </a:rPr>
                        <a:t>(FY 2023)</a:t>
                      </a:r>
                      <a:endParaRPr lang="en-US" sz="1100" dirty="0">
                        <a:effectLst/>
                        <a:latin typeface="Segoe UI"/>
                        <a:ea typeface="Times New Roman"/>
                        <a:cs typeface="Times New Roman"/>
                      </a:endParaRPr>
                    </a:p>
                  </a:txBody>
                  <a:tcPr marL="45720" marR="45720" anchor="ctr">
                    <a:solidFill>
                      <a:srgbClr val="003865"/>
                    </a:solidFill>
                  </a:tcPr>
                </a:tc>
                <a:tc>
                  <a:txBody>
                    <a:bodyPr/>
                    <a:lstStyle/>
                    <a:p>
                      <a:pPr marL="0" marR="0" algn="ctr">
                        <a:spcBef>
                          <a:spcPts val="0"/>
                        </a:spcBef>
                        <a:spcAft>
                          <a:spcPts val="0"/>
                        </a:spcAft>
                      </a:pPr>
                      <a:r>
                        <a:rPr lang="en-US" sz="1100" dirty="0">
                          <a:effectLst/>
                          <a:latin typeface="Segoe UI"/>
                        </a:rPr>
                        <a:t>Current fee* </a:t>
                      </a:r>
                      <a:endParaRPr lang="en-US" sz="1100" dirty="0">
                        <a:effectLst/>
                        <a:latin typeface="Segoe UI"/>
                        <a:ea typeface="Times New Roman"/>
                        <a:cs typeface="Times New Roman"/>
                      </a:endParaRPr>
                    </a:p>
                  </a:txBody>
                  <a:tcPr marL="45720" marR="45720" anchor="ctr">
                    <a:solidFill>
                      <a:srgbClr val="003865"/>
                    </a:solidFill>
                  </a:tcPr>
                </a:tc>
                <a:tc>
                  <a:txBody>
                    <a:bodyPr/>
                    <a:lstStyle/>
                    <a:p>
                      <a:pPr marL="0" marR="0" algn="ctr">
                        <a:spcBef>
                          <a:spcPts val="0"/>
                        </a:spcBef>
                        <a:spcAft>
                          <a:spcPts val="0"/>
                        </a:spcAft>
                      </a:pPr>
                      <a:r>
                        <a:rPr lang="en-US" sz="1100" dirty="0">
                          <a:effectLst/>
                          <a:latin typeface="Segoe UI"/>
                        </a:rPr>
                        <a:t>Final rule fee*</a:t>
                      </a:r>
                      <a:endParaRPr lang="en-US" sz="1100" dirty="0">
                        <a:effectLst/>
                        <a:latin typeface="Segoe UI"/>
                        <a:ea typeface="Times New Roman"/>
                        <a:cs typeface="Times New Roman"/>
                      </a:endParaRPr>
                    </a:p>
                  </a:txBody>
                  <a:tcPr marL="45720" marR="45720" anchor="ctr">
                    <a:solidFill>
                      <a:srgbClr val="003865"/>
                    </a:solidFill>
                  </a:tcPr>
                </a:tc>
                <a:tc>
                  <a:txBody>
                    <a:bodyPr/>
                    <a:lstStyle/>
                    <a:p>
                      <a:pPr marL="0" marR="0" algn="ctr">
                        <a:spcBef>
                          <a:spcPts val="0"/>
                        </a:spcBef>
                        <a:spcAft>
                          <a:spcPts val="0"/>
                        </a:spcAft>
                      </a:pPr>
                      <a:r>
                        <a:rPr lang="en-US" sz="1100" dirty="0">
                          <a:effectLst/>
                          <a:latin typeface="Segoe UI"/>
                          <a:ea typeface="Times New Roman"/>
                          <a:cs typeface="Times New Roman"/>
                        </a:rPr>
                        <a:t>Dollar change</a:t>
                      </a:r>
                    </a:p>
                  </a:txBody>
                  <a:tcPr marL="45720" marR="45720" anchor="ctr">
                    <a:solidFill>
                      <a:srgbClr val="003865"/>
                    </a:solidFill>
                  </a:tcPr>
                </a:tc>
                <a:tc>
                  <a:txBody>
                    <a:bodyPr/>
                    <a:lstStyle/>
                    <a:p>
                      <a:pPr marL="0" marR="0" algn="ctr">
                        <a:spcBef>
                          <a:spcPts val="0"/>
                        </a:spcBef>
                        <a:spcAft>
                          <a:spcPts val="0"/>
                        </a:spcAft>
                      </a:pPr>
                      <a:r>
                        <a:rPr lang="en-US" sz="1100" dirty="0">
                          <a:effectLst/>
                          <a:latin typeface="Segoe UI"/>
                        </a:rPr>
                        <a:t>Percent change</a:t>
                      </a:r>
                      <a:endParaRPr lang="en-US" sz="1100" dirty="0">
                        <a:effectLst/>
                        <a:latin typeface="Segoe UI"/>
                        <a:ea typeface="Times New Roman"/>
                        <a:cs typeface="Times New Roman"/>
                      </a:endParaRPr>
                    </a:p>
                  </a:txBody>
                  <a:tcPr marL="45720" marR="45720" anchor="ctr">
                    <a:solidFill>
                      <a:srgbClr val="003865"/>
                    </a:solidFill>
                  </a:tcPr>
                </a:tc>
                <a:extLst>
                  <a:ext uri="{0D108BD9-81ED-4DB2-BD59-A6C34878D82A}">
                    <a16:rowId xmlns:a16="http://schemas.microsoft.com/office/drawing/2014/main" val="10000"/>
                  </a:ext>
                </a:extLst>
              </a:tr>
              <a:tr h="313951">
                <a:tc>
                  <a:txBody>
                    <a:bodyPr/>
                    <a:lstStyle/>
                    <a:p>
                      <a:pPr marL="0" marR="0" lvl="0" algn="ctr">
                        <a:lnSpc>
                          <a:spcPct val="100000"/>
                        </a:lnSpc>
                        <a:spcBef>
                          <a:spcPts val="600"/>
                        </a:spcBef>
                        <a:spcAft>
                          <a:spcPts val="600"/>
                        </a:spcAft>
                        <a:buNone/>
                      </a:pPr>
                      <a:r>
                        <a:rPr lang="en-US" sz="1100" dirty="0">
                          <a:effectLst/>
                          <a:latin typeface="Segoe UI"/>
                        </a:rPr>
                        <a:t>1454/1558/1784</a:t>
                      </a:r>
                    </a:p>
                  </a:txBody>
                  <a:tcPr marL="45720" marR="45720" anchor="ctr">
                    <a:solidFill>
                      <a:srgbClr val="003865"/>
                    </a:solidFill>
                  </a:tcPr>
                </a:tc>
                <a:tc>
                  <a:txBody>
                    <a:bodyPr/>
                    <a:lstStyle/>
                    <a:p>
                      <a:pPr marL="0" marR="0" lvl="0" algn="l">
                        <a:lnSpc>
                          <a:spcPct val="100000"/>
                        </a:lnSpc>
                        <a:spcBef>
                          <a:spcPts val="600"/>
                        </a:spcBef>
                        <a:spcAft>
                          <a:spcPts val="600"/>
                        </a:spcAft>
                        <a:buNone/>
                      </a:pPr>
                      <a:r>
                        <a:rPr lang="en-US" sz="1100" b="0" i="0" u="none" strike="noStrike" kern="1200" noProof="0" dirty="0">
                          <a:effectLst/>
                          <a:latin typeface="Segoe UI"/>
                        </a:rPr>
                        <a:t>Unintentional delay less than or equal to two years</a:t>
                      </a:r>
                      <a:endParaRPr lang="en-US" sz="1100" b="0" i="0" dirty="0">
                        <a:latin typeface="Segoe UI"/>
                      </a:endParaRPr>
                    </a:p>
                  </a:txBody>
                  <a:tcPr marL="45720" marR="45720" anchor="ctr">
                    <a:solidFill>
                      <a:srgbClr val="D9D9D6"/>
                    </a:solidFill>
                  </a:tcPr>
                </a:tc>
                <a:tc>
                  <a:txBody>
                    <a:bodyPr/>
                    <a:lstStyle/>
                    <a:p>
                      <a:pPr marL="0" marR="0" lvl="0" algn="ctr">
                        <a:lnSpc>
                          <a:spcPct val="100000"/>
                        </a:lnSpc>
                        <a:spcBef>
                          <a:spcPts val="600"/>
                        </a:spcBef>
                        <a:spcAft>
                          <a:spcPts val="600"/>
                        </a:spcAft>
                        <a:buNone/>
                      </a:pPr>
                      <a:r>
                        <a:rPr lang="en-US" sz="1100" b="0" i="0" u="none" strike="noStrike" noProof="0" dirty="0">
                          <a:effectLst/>
                          <a:latin typeface="Segoe UI"/>
                        </a:rPr>
                        <a:t>n/a</a:t>
                      </a:r>
                      <a:endParaRPr lang="en-US" sz="1100" b="0" u="none" dirty="0">
                        <a:latin typeface="Segoe UI"/>
                      </a:endParaRPr>
                    </a:p>
                  </a:txBody>
                  <a:tcPr marL="45720" marR="45720" anchor="ctr">
                    <a:solidFill>
                      <a:srgbClr val="D9D9D6"/>
                    </a:solidFill>
                  </a:tcPr>
                </a:tc>
                <a:tc>
                  <a:txBody>
                    <a:bodyPr/>
                    <a:lstStyle/>
                    <a:p>
                      <a:pPr marL="0" marR="0" algn="r">
                        <a:lnSpc>
                          <a:spcPct val="100000"/>
                        </a:lnSpc>
                        <a:spcBef>
                          <a:spcPts val="600"/>
                        </a:spcBef>
                        <a:spcAft>
                          <a:spcPts val="600"/>
                        </a:spcAft>
                      </a:pPr>
                      <a:r>
                        <a:rPr lang="en-US" sz="1100" b="0" dirty="0">
                          <a:solidFill>
                            <a:schemeClr val="tx1"/>
                          </a:solidFill>
                          <a:effectLst/>
                          <a:latin typeface="Segoe UI"/>
                        </a:rPr>
                        <a:t>$2,100</a:t>
                      </a:r>
                      <a:endParaRPr lang="en-US" sz="1100" b="0" dirty="0">
                        <a:solidFill>
                          <a:schemeClr val="tx1"/>
                        </a:solidFill>
                        <a:effectLst/>
                        <a:latin typeface="Segoe UI"/>
                        <a:ea typeface="Times New Roman"/>
                        <a:cs typeface="Times New Roman"/>
                      </a:endParaRPr>
                    </a:p>
                  </a:txBody>
                  <a:tcPr marL="45720" marR="45720" anchor="ctr">
                    <a:solidFill>
                      <a:srgbClr val="D9D9D6"/>
                    </a:solidFill>
                  </a:tcPr>
                </a:tc>
                <a:tc>
                  <a:txBody>
                    <a:bodyPr/>
                    <a:lstStyle/>
                    <a:p>
                      <a:pPr marL="0" marR="0" algn="r">
                        <a:lnSpc>
                          <a:spcPct val="100000"/>
                        </a:lnSpc>
                        <a:spcBef>
                          <a:spcPts val="600"/>
                        </a:spcBef>
                        <a:spcAft>
                          <a:spcPts val="600"/>
                        </a:spcAft>
                      </a:pPr>
                      <a:r>
                        <a:rPr lang="en-US" sz="1100" b="0" dirty="0">
                          <a:solidFill>
                            <a:schemeClr val="tx1"/>
                          </a:solidFill>
                          <a:effectLst/>
                          <a:latin typeface="Segoe UI"/>
                        </a:rPr>
                        <a:t>$2,260</a:t>
                      </a:r>
                      <a:endParaRPr lang="en-US" sz="1100" b="0" dirty="0">
                        <a:solidFill>
                          <a:schemeClr val="tx1"/>
                        </a:solidFill>
                        <a:effectLst/>
                        <a:latin typeface="Segoe UI"/>
                        <a:ea typeface="Times New Roman"/>
                        <a:cs typeface="Times New Roman"/>
                      </a:endParaRPr>
                    </a:p>
                  </a:txBody>
                  <a:tcPr marL="45720" marR="45720" anchor="ctr">
                    <a:solidFill>
                      <a:srgbClr val="D9D9D6"/>
                    </a:solidFill>
                  </a:tcPr>
                </a:tc>
                <a:tc>
                  <a:txBody>
                    <a:bodyPr/>
                    <a:lstStyle/>
                    <a:p>
                      <a:pPr marL="0" marR="0" algn="r">
                        <a:lnSpc>
                          <a:spcPct val="100000"/>
                        </a:lnSpc>
                        <a:spcBef>
                          <a:spcPts val="600"/>
                        </a:spcBef>
                        <a:spcAft>
                          <a:spcPts val="600"/>
                        </a:spcAft>
                      </a:pPr>
                      <a:r>
                        <a:rPr lang="en-US" sz="1100" b="0" dirty="0">
                          <a:solidFill>
                            <a:schemeClr val="tx1"/>
                          </a:solidFill>
                          <a:effectLst/>
                          <a:latin typeface="Segoe UI"/>
                          <a:ea typeface="Times New Roman"/>
                          <a:cs typeface="Times New Roman"/>
                        </a:rPr>
                        <a:t>$160</a:t>
                      </a:r>
                    </a:p>
                  </a:txBody>
                  <a:tcPr marL="45720" marR="45720" anchor="ctr">
                    <a:solidFill>
                      <a:srgbClr val="D9D9D6"/>
                    </a:solidFill>
                  </a:tcPr>
                </a:tc>
                <a:tc>
                  <a:txBody>
                    <a:bodyPr/>
                    <a:lstStyle/>
                    <a:p>
                      <a:pPr marL="0" marR="0" algn="r">
                        <a:lnSpc>
                          <a:spcPct val="100000"/>
                        </a:lnSpc>
                        <a:spcBef>
                          <a:spcPts val="600"/>
                        </a:spcBef>
                        <a:spcAft>
                          <a:spcPts val="600"/>
                        </a:spcAft>
                      </a:pPr>
                      <a:r>
                        <a:rPr lang="en-US" sz="1100" b="0" dirty="0">
                          <a:solidFill>
                            <a:schemeClr val="tx1"/>
                          </a:solidFill>
                          <a:effectLst/>
                          <a:latin typeface="Segoe UI"/>
                        </a:rPr>
                        <a:t>8%</a:t>
                      </a:r>
                      <a:endParaRPr lang="en-US" sz="1100" b="0" dirty="0">
                        <a:solidFill>
                          <a:schemeClr val="tx1"/>
                        </a:solidFill>
                        <a:effectLst/>
                        <a:latin typeface="Segoe UI"/>
                        <a:ea typeface="Times New Roman"/>
                        <a:cs typeface="Times New Roman"/>
                      </a:endParaRPr>
                    </a:p>
                  </a:txBody>
                  <a:tcPr marL="45720" marR="45720" anchor="ctr">
                    <a:solidFill>
                      <a:srgbClr val="D9D9D6"/>
                    </a:solidFill>
                  </a:tcPr>
                </a:tc>
                <a:extLst>
                  <a:ext uri="{0D108BD9-81ED-4DB2-BD59-A6C34878D82A}">
                    <a16:rowId xmlns:a16="http://schemas.microsoft.com/office/drawing/2014/main" val="10001"/>
                  </a:ext>
                </a:extLst>
              </a:tr>
              <a:tr h="313951">
                <a:tc>
                  <a:txBody>
                    <a:bodyPr/>
                    <a:lstStyle/>
                    <a:p>
                      <a:pPr marL="0" marR="0" algn="ctr">
                        <a:lnSpc>
                          <a:spcPct val="100000"/>
                        </a:lnSpc>
                        <a:spcBef>
                          <a:spcPts val="600"/>
                        </a:spcBef>
                        <a:spcAft>
                          <a:spcPts val="600"/>
                        </a:spcAft>
                      </a:pPr>
                      <a:r>
                        <a:rPr lang="en-US" sz="1100" dirty="0">
                          <a:effectLst/>
                          <a:latin typeface="Segoe UI"/>
                        </a:rPr>
                        <a:t>New fee codes</a:t>
                      </a:r>
                    </a:p>
                  </a:txBody>
                  <a:tcPr marL="45720" marR="45720" anchor="ctr">
                    <a:solidFill>
                      <a:srgbClr val="003865"/>
                    </a:solidFill>
                  </a:tcPr>
                </a:tc>
                <a:tc>
                  <a:txBody>
                    <a:bodyPr/>
                    <a:lstStyle/>
                    <a:p>
                      <a:pPr marL="0" marR="0" lvl="0" algn="l">
                        <a:lnSpc>
                          <a:spcPct val="100000"/>
                        </a:lnSpc>
                        <a:spcBef>
                          <a:spcPts val="600"/>
                        </a:spcBef>
                        <a:spcAft>
                          <a:spcPts val="600"/>
                        </a:spcAft>
                        <a:buNone/>
                      </a:pPr>
                      <a:r>
                        <a:rPr lang="en-US" sz="1100" b="0" i="0" u="none" strike="noStrike" kern="1200" noProof="0" dirty="0">
                          <a:effectLst/>
                          <a:latin typeface="Segoe UI"/>
                        </a:rPr>
                        <a:t>Unintentional delay greater than two years</a:t>
                      </a:r>
                      <a:endParaRPr lang="en-US" sz="1100" b="0" i="0" dirty="0">
                        <a:latin typeface="Segoe UI"/>
                      </a:endParaRPr>
                    </a:p>
                  </a:txBody>
                  <a:tcPr marL="45720" marR="45720" anchor="ctr">
                    <a:solidFill>
                      <a:srgbClr val="D9D9D6"/>
                    </a:solidFill>
                  </a:tcPr>
                </a:tc>
                <a:tc>
                  <a:txBody>
                    <a:bodyPr/>
                    <a:lstStyle/>
                    <a:p>
                      <a:pPr marL="0" marR="0" lvl="0" algn="ctr">
                        <a:lnSpc>
                          <a:spcPct val="100000"/>
                        </a:lnSpc>
                        <a:spcBef>
                          <a:spcPts val="600"/>
                        </a:spcBef>
                        <a:spcAft>
                          <a:spcPts val="600"/>
                        </a:spcAft>
                        <a:buNone/>
                      </a:pPr>
                      <a:r>
                        <a:rPr lang="en-US" sz="1100" b="0" i="0" u="none" strike="noStrike" noProof="0" dirty="0">
                          <a:effectLst/>
                          <a:latin typeface="Segoe UI"/>
                        </a:rPr>
                        <a:t>n/a</a:t>
                      </a:r>
                      <a:endParaRPr lang="en-US" sz="1100" b="0" dirty="0">
                        <a:latin typeface="Segoe UI"/>
                      </a:endParaRPr>
                    </a:p>
                  </a:txBody>
                  <a:tcPr marL="45720" marR="45720" anchor="ctr">
                    <a:solidFill>
                      <a:srgbClr val="D9D9D6"/>
                    </a:solidFill>
                  </a:tcPr>
                </a:tc>
                <a:tc>
                  <a:txBody>
                    <a:bodyPr/>
                    <a:lstStyle/>
                    <a:p>
                      <a:pPr lvl="0" algn="r">
                        <a:lnSpc>
                          <a:spcPct val="100000"/>
                        </a:lnSpc>
                        <a:spcBef>
                          <a:spcPts val="0"/>
                        </a:spcBef>
                        <a:spcAft>
                          <a:spcPts val="0"/>
                        </a:spcAft>
                        <a:buNone/>
                      </a:pPr>
                      <a:r>
                        <a:rPr lang="en-US" sz="1100" b="0" i="0" u="none" strike="noStrike" noProof="0" dirty="0">
                          <a:solidFill>
                            <a:schemeClr val="tx1"/>
                          </a:solidFill>
                          <a:effectLst/>
                          <a:latin typeface="Segoe UI"/>
                        </a:rPr>
                        <a:t>$2,100</a:t>
                      </a:r>
                      <a:endParaRPr lang="en-US" sz="1100" b="0" i="0" u="none" strike="noStrike" noProof="0" dirty="0">
                        <a:effectLst/>
                        <a:latin typeface="Segoe UI"/>
                      </a:endParaRPr>
                    </a:p>
                  </a:txBody>
                  <a:tcPr marL="45720" marR="45720" anchor="ctr">
                    <a:solidFill>
                      <a:srgbClr val="D9D9D6"/>
                    </a:solidFill>
                  </a:tcPr>
                </a:tc>
                <a:tc>
                  <a:txBody>
                    <a:bodyPr/>
                    <a:lstStyle/>
                    <a:p>
                      <a:pPr marL="0" marR="0" algn="r">
                        <a:lnSpc>
                          <a:spcPct val="100000"/>
                        </a:lnSpc>
                        <a:spcBef>
                          <a:spcPts val="600"/>
                        </a:spcBef>
                        <a:spcAft>
                          <a:spcPts val="600"/>
                        </a:spcAft>
                      </a:pPr>
                      <a:r>
                        <a:rPr lang="en-US" sz="1100" b="0" dirty="0">
                          <a:solidFill>
                            <a:schemeClr val="tx1"/>
                          </a:solidFill>
                          <a:effectLst/>
                          <a:latin typeface="Segoe UI"/>
                        </a:rPr>
                        <a:t>$3,000</a:t>
                      </a:r>
                      <a:endParaRPr lang="en-US" sz="1100" b="0" dirty="0">
                        <a:solidFill>
                          <a:schemeClr val="tx1"/>
                        </a:solidFill>
                        <a:effectLst/>
                        <a:latin typeface="Segoe UI"/>
                        <a:ea typeface="Times New Roman"/>
                        <a:cs typeface="Times New Roman"/>
                      </a:endParaRPr>
                    </a:p>
                  </a:txBody>
                  <a:tcPr marL="45720" marR="45720" anchor="ctr">
                    <a:solidFill>
                      <a:srgbClr val="D9D9D6"/>
                    </a:solidFill>
                  </a:tcPr>
                </a:tc>
                <a:tc>
                  <a:txBody>
                    <a:bodyPr/>
                    <a:lstStyle/>
                    <a:p>
                      <a:pPr marL="0" marR="0" algn="r">
                        <a:lnSpc>
                          <a:spcPct val="100000"/>
                        </a:lnSpc>
                        <a:spcBef>
                          <a:spcPts val="600"/>
                        </a:spcBef>
                        <a:spcAft>
                          <a:spcPts val="600"/>
                        </a:spcAft>
                      </a:pPr>
                      <a:r>
                        <a:rPr lang="en-US" sz="1100" b="0" dirty="0">
                          <a:solidFill>
                            <a:schemeClr val="tx1"/>
                          </a:solidFill>
                          <a:effectLst/>
                          <a:latin typeface="Segoe UI"/>
                          <a:ea typeface="Times New Roman"/>
                          <a:cs typeface="Times New Roman"/>
                        </a:rPr>
                        <a:t>$900</a:t>
                      </a:r>
                    </a:p>
                  </a:txBody>
                  <a:tcPr marL="45720" marR="45720" anchor="ctr">
                    <a:solidFill>
                      <a:srgbClr val="D9D9D6"/>
                    </a:solidFill>
                  </a:tcPr>
                </a:tc>
                <a:tc>
                  <a:txBody>
                    <a:bodyPr/>
                    <a:lstStyle/>
                    <a:p>
                      <a:pPr marL="0" marR="0" algn="r">
                        <a:lnSpc>
                          <a:spcPct val="100000"/>
                        </a:lnSpc>
                        <a:spcBef>
                          <a:spcPts val="600"/>
                        </a:spcBef>
                        <a:spcAft>
                          <a:spcPts val="600"/>
                        </a:spcAft>
                      </a:pPr>
                      <a:r>
                        <a:rPr lang="en-US" sz="1100" b="0" dirty="0">
                          <a:solidFill>
                            <a:schemeClr val="tx1"/>
                          </a:solidFill>
                          <a:effectLst/>
                          <a:latin typeface="Segoe UI"/>
                        </a:rPr>
                        <a:t>43%</a:t>
                      </a:r>
                      <a:endParaRPr lang="en-US" sz="1100" b="0" dirty="0">
                        <a:solidFill>
                          <a:schemeClr val="tx1"/>
                        </a:solidFill>
                        <a:effectLst/>
                        <a:latin typeface="Segoe UI"/>
                        <a:ea typeface="Times New Roman"/>
                        <a:cs typeface="Times New Roman"/>
                      </a:endParaRPr>
                    </a:p>
                  </a:txBody>
                  <a:tcPr marL="45720" marR="45720" anchor="ctr">
                    <a:solidFill>
                      <a:srgbClr val="D9D9D6"/>
                    </a:solidFill>
                  </a:tcPr>
                </a:tc>
                <a:extLst>
                  <a:ext uri="{0D108BD9-81ED-4DB2-BD59-A6C34878D82A}">
                    <a16:rowId xmlns:a16="http://schemas.microsoft.com/office/drawing/2014/main" val="10002"/>
                  </a:ext>
                </a:extLst>
              </a:tr>
            </a:tbl>
          </a:graphicData>
        </a:graphic>
      </p:graphicFrame>
      <p:sp>
        <p:nvSpPr>
          <p:cNvPr id="10" name="TextBox 9">
            <a:extLst>
              <a:ext uri="{FF2B5EF4-FFF2-40B4-BE49-F238E27FC236}">
                <a16:creationId xmlns:a16="http://schemas.microsoft.com/office/drawing/2014/main" id="{4C778B73-D339-4F8C-8667-7F5922FA0102}"/>
              </a:ext>
            </a:extLst>
          </p:cNvPr>
          <p:cNvSpPr txBox="1"/>
          <p:nvPr/>
        </p:nvSpPr>
        <p:spPr>
          <a:xfrm>
            <a:off x="723367" y="4519430"/>
            <a:ext cx="8116342" cy="246221"/>
          </a:xfrm>
          <a:prstGeom prst="rect">
            <a:avLst/>
          </a:prstGeom>
          <a:noFill/>
        </p:spPr>
        <p:txBody>
          <a:bodyPr wrap="square" lIns="91440" tIns="45720" rIns="91440" bIns="45720" rtlCol="0" anchor="t">
            <a:spAutoFit/>
          </a:bodyPr>
          <a:lstStyle/>
          <a:p>
            <a:pPr algn="r"/>
            <a:r>
              <a:rPr lang="en-US" sz="1000" dirty="0"/>
              <a:t>* Undiscounted fee rate</a:t>
            </a:r>
            <a:endParaRPr lang="en-US" dirty="0"/>
          </a:p>
        </p:txBody>
      </p:sp>
      <p:sp>
        <p:nvSpPr>
          <p:cNvPr id="6" name="Slide Number Placeholder 4">
            <a:extLst>
              <a:ext uri="{FF2B5EF4-FFF2-40B4-BE49-F238E27FC236}">
                <a16:creationId xmlns:a16="http://schemas.microsoft.com/office/drawing/2014/main" id="{0FE33D34-C868-4AD2-8C97-E05ACDA6E6A1}"/>
              </a:ext>
            </a:extLst>
          </p:cNvPr>
          <p:cNvSpPr>
            <a:spLocks noGrp="1"/>
          </p:cNvSpPr>
          <p:nvPr>
            <p:ph type="sldNum" sz="quarter" idx="10"/>
          </p:nvPr>
        </p:nvSpPr>
        <p:spPr/>
        <p:txBody>
          <a:bodyPr/>
          <a:lstStyle/>
          <a:p>
            <a:fld id="{1D648693-0942-45E9-83AE-76FC568F9452}" type="slidenum">
              <a:rPr lang="en-US" smtClean="0"/>
              <a:pPr/>
              <a:t>29</a:t>
            </a:fld>
            <a:endParaRPr lang="en-US" dirty="0"/>
          </a:p>
        </p:txBody>
      </p:sp>
    </p:spTree>
    <p:extLst>
      <p:ext uri="{BB962C8B-B14F-4D97-AF65-F5344CB8AC3E}">
        <p14:creationId xmlns:p14="http://schemas.microsoft.com/office/powerpoint/2010/main" val="23496608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8B7B730-75E6-4B04-BF1C-42EA695F671F}"/>
              </a:ext>
            </a:extLst>
          </p:cNvPr>
          <p:cNvSpPr>
            <a:spLocks noGrp="1"/>
          </p:cNvSpPr>
          <p:nvPr>
            <p:ph type="title"/>
          </p:nvPr>
        </p:nvSpPr>
        <p:spPr/>
        <p:txBody>
          <a:bodyPr/>
          <a:lstStyle/>
          <a:p>
            <a:r>
              <a:rPr lang="en-US" dirty="0"/>
              <a:t>Overview</a:t>
            </a:r>
          </a:p>
        </p:txBody>
      </p:sp>
      <p:sp>
        <p:nvSpPr>
          <p:cNvPr id="5" name="Content Placeholder 4">
            <a:extLst>
              <a:ext uri="{FF2B5EF4-FFF2-40B4-BE49-F238E27FC236}">
                <a16:creationId xmlns:a16="http://schemas.microsoft.com/office/drawing/2014/main" id="{DBDBCB41-5A3C-4FE0-87D2-2506919ABDBE}"/>
              </a:ext>
            </a:extLst>
          </p:cNvPr>
          <p:cNvSpPr>
            <a:spLocks noGrp="1"/>
          </p:cNvSpPr>
          <p:nvPr>
            <p:ph idx="1"/>
          </p:nvPr>
        </p:nvSpPr>
        <p:spPr/>
        <p:txBody>
          <a:bodyPr vert="horz" lIns="91440" tIns="45720" rIns="91440" bIns="45720" rtlCol="0" anchor="t">
            <a:normAutofit fontScale="25000" lnSpcReduction="20000"/>
          </a:bodyPr>
          <a:lstStyle/>
          <a:p>
            <a:r>
              <a:rPr lang="en-US" sz="4400" dirty="0">
                <a:latin typeface="Segoe UI"/>
                <a:cs typeface="Segoe UI"/>
              </a:rPr>
              <a:t>As authorized by Section 10 of the Leahy-Smith America Invents Act (AIA)</a:t>
            </a:r>
            <a:r>
              <a:rPr lang="en-US" sz="4400" baseline="30000" dirty="0">
                <a:latin typeface="+mn-lt"/>
                <a:cs typeface="Segoe UI"/>
              </a:rPr>
              <a:t>1</a:t>
            </a:r>
            <a:r>
              <a:rPr lang="en-US" sz="4400" dirty="0">
                <a:latin typeface="+mn-lt"/>
                <a:cs typeface="Segoe UI"/>
              </a:rPr>
              <a:t>, </a:t>
            </a:r>
            <a:r>
              <a:rPr lang="en-US" sz="4400" dirty="0">
                <a:latin typeface="Segoe UI"/>
                <a:cs typeface="Segoe UI"/>
              </a:rPr>
              <a:t>the United States Patent and Trademark Office (USPTO) prepared a final rule to set or adjust patent fees to:</a:t>
            </a:r>
          </a:p>
          <a:p>
            <a:pPr lvl="1"/>
            <a:r>
              <a:rPr lang="en-US" sz="4000" dirty="0">
                <a:latin typeface="Segoe UI Light"/>
                <a:cs typeface="Segoe UI Light"/>
              </a:rPr>
              <a:t>Ensure aggregate revenue to recover the aggregate costs of patent operations in future years (based on current projections).</a:t>
            </a:r>
            <a:endParaRPr lang="en-US" sz="4000" dirty="0"/>
          </a:p>
          <a:p>
            <a:pPr lvl="1"/>
            <a:r>
              <a:rPr lang="en-US" sz="4000" dirty="0">
                <a:latin typeface="Segoe UI Light"/>
                <a:cs typeface="Segoe UI Light"/>
              </a:rPr>
              <a:t>Maintain operations and continue progress towards achieving strategic goals.</a:t>
            </a:r>
          </a:p>
          <a:p>
            <a:r>
              <a:rPr lang="en-US" sz="4400" dirty="0">
                <a:latin typeface="Segoe UI"/>
                <a:cs typeface="Segoe UI"/>
              </a:rPr>
              <a:t>The final rule, “Setting and Adjusting Patent Fees During FY 2025” includes targeted adjustments, an across-the-board fee adjustment, and a separate adjustment to front-end patent fees.</a:t>
            </a:r>
          </a:p>
          <a:p>
            <a:r>
              <a:rPr lang="en-US" sz="4400" dirty="0">
                <a:latin typeface="Segoe UI"/>
                <a:cs typeface="Segoe UI"/>
              </a:rPr>
              <a:t>On April 20, 2023, the Director notified the Patent Public Advisory Committee (PPAC) of our intent to set or adjust patent fees and submitted a preliminary patent fee proposal.</a:t>
            </a:r>
            <a:endParaRPr lang="en-US" sz="4400" dirty="0"/>
          </a:p>
          <a:p>
            <a:r>
              <a:rPr lang="en-US" sz="4400" dirty="0">
                <a:latin typeface="Segoe UI"/>
                <a:cs typeface="Segoe UI"/>
              </a:rPr>
              <a:t>On May 18, 2023, the PPAC held a public hearing in Alexandria, Virginia.</a:t>
            </a:r>
            <a:endParaRPr lang="en-US" sz="4400" dirty="0"/>
          </a:p>
          <a:p>
            <a:r>
              <a:rPr lang="en-US" sz="4400" dirty="0">
                <a:latin typeface="Segoe UI"/>
                <a:cs typeface="Segoe UI"/>
              </a:rPr>
              <a:t>The PPAC prepared a report (incorporating input from the public) with their comments, advice, and recommendations and the USPTO considered and analyzed the information contained in the report before publishing the notice of proposed rulemaking (NPRM). </a:t>
            </a:r>
          </a:p>
          <a:p>
            <a:r>
              <a:rPr lang="en-US" sz="4400" dirty="0">
                <a:latin typeface="Segoe UI"/>
                <a:cs typeface="Segoe UI"/>
              </a:rPr>
              <a:t>The USPTO published the NPRM on April 3, 2024, soliciting comments on the proposed fee schedule. </a:t>
            </a:r>
          </a:p>
          <a:p>
            <a:pPr lvl="1"/>
            <a:r>
              <a:rPr lang="en-US" sz="4000" dirty="0">
                <a:latin typeface="Segoe UI"/>
                <a:cs typeface="Segoe UI"/>
              </a:rPr>
              <a:t>The USPTO received comments from 28 associations and individuals including intellectual property (IP) organizations, law firms, corporations, attorneys, and others.</a:t>
            </a:r>
          </a:p>
          <a:p>
            <a:r>
              <a:rPr lang="en-US" sz="4400" dirty="0">
                <a:latin typeface="Segoe UI"/>
                <a:cs typeface="Segoe UI"/>
              </a:rPr>
              <a:t>The USPTO considered all comments; a summary of comments and responses is included in the final rule. </a:t>
            </a:r>
          </a:p>
        </p:txBody>
      </p:sp>
      <p:sp>
        <p:nvSpPr>
          <p:cNvPr id="6" name="TextBox 5">
            <a:extLst>
              <a:ext uri="{FF2B5EF4-FFF2-40B4-BE49-F238E27FC236}">
                <a16:creationId xmlns:a16="http://schemas.microsoft.com/office/drawing/2014/main" id="{C96CF604-7C8E-4F70-A698-DFD33C57B89C}"/>
              </a:ext>
            </a:extLst>
          </p:cNvPr>
          <p:cNvSpPr txBox="1"/>
          <p:nvPr/>
        </p:nvSpPr>
        <p:spPr>
          <a:xfrm>
            <a:off x="788276" y="5344006"/>
            <a:ext cx="7211449" cy="215444"/>
          </a:xfrm>
          <a:prstGeom prst="rect">
            <a:avLst/>
          </a:prstGeom>
          <a:noFill/>
        </p:spPr>
        <p:txBody>
          <a:bodyPr wrap="square" rtlCol="0">
            <a:spAutoFit/>
          </a:bodyPr>
          <a:lstStyle/>
          <a:p>
            <a:r>
              <a:rPr lang="en-US" sz="800" baseline="30000" dirty="0"/>
              <a:t>1</a:t>
            </a:r>
            <a:r>
              <a:rPr lang="en-US" sz="800" dirty="0"/>
              <a:t>As amended by the Study of Underrepresented Classes Chasing Engineering and Science Success Act of 2018 (SUCCESS Act).</a:t>
            </a:r>
          </a:p>
        </p:txBody>
      </p:sp>
      <p:sp>
        <p:nvSpPr>
          <p:cNvPr id="7" name="Slide Number Placeholder 3">
            <a:extLst>
              <a:ext uri="{FF2B5EF4-FFF2-40B4-BE49-F238E27FC236}">
                <a16:creationId xmlns:a16="http://schemas.microsoft.com/office/drawing/2014/main" id="{04012D5E-F17A-437C-8D53-15676A4DFE46}"/>
              </a:ext>
            </a:extLst>
          </p:cNvPr>
          <p:cNvSpPr>
            <a:spLocks noGrp="1"/>
          </p:cNvSpPr>
          <p:nvPr>
            <p:ph type="sldNum" sz="quarter" idx="10"/>
          </p:nvPr>
        </p:nvSpPr>
        <p:spPr/>
        <p:txBody>
          <a:bodyPr/>
          <a:lstStyle/>
          <a:p>
            <a:fld id="{1D648693-0942-45E9-83AE-76FC568F9452}" type="slidenum">
              <a:rPr lang="en-US" smtClean="0"/>
              <a:pPr/>
              <a:t>3</a:t>
            </a:fld>
            <a:endParaRPr lang="en-US" dirty="0"/>
          </a:p>
        </p:txBody>
      </p:sp>
    </p:spTree>
    <p:extLst>
      <p:ext uri="{BB962C8B-B14F-4D97-AF65-F5344CB8AC3E}">
        <p14:creationId xmlns:p14="http://schemas.microsoft.com/office/powerpoint/2010/main" val="126602359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9CC3046-D4A2-3ECF-EBE3-13852E443A41}"/>
              </a:ext>
            </a:extLst>
          </p:cNvPr>
          <p:cNvSpPr>
            <a:spLocks noGrp="1"/>
          </p:cNvSpPr>
          <p:nvPr>
            <p:ph type="title"/>
          </p:nvPr>
        </p:nvSpPr>
        <p:spPr/>
        <p:txBody>
          <a:bodyPr/>
          <a:lstStyle/>
          <a:p>
            <a:r>
              <a:rPr lang="en-US" dirty="0">
                <a:cs typeface="Segoe UI"/>
              </a:rPr>
              <a:t>Targeted PTAB proposals</a:t>
            </a:r>
            <a:endParaRPr lang="en-US" dirty="0"/>
          </a:p>
        </p:txBody>
      </p:sp>
      <p:sp>
        <p:nvSpPr>
          <p:cNvPr id="4" name="Text Placeholder 3">
            <a:extLst>
              <a:ext uri="{FF2B5EF4-FFF2-40B4-BE49-F238E27FC236}">
                <a16:creationId xmlns:a16="http://schemas.microsoft.com/office/drawing/2014/main" id="{37E3295E-0F39-4151-B44B-C730CD22236E}"/>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22834866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America Invents Act (AIA) trial fees </a:t>
            </a:r>
          </a:p>
        </p:txBody>
      </p:sp>
      <p:sp>
        <p:nvSpPr>
          <p:cNvPr id="7" name="Content Placeholder 6">
            <a:extLst>
              <a:ext uri="{FF2B5EF4-FFF2-40B4-BE49-F238E27FC236}">
                <a16:creationId xmlns:a16="http://schemas.microsoft.com/office/drawing/2014/main" id="{6FC05DC0-4336-4C97-A518-E82A2F8F99F7}"/>
              </a:ext>
            </a:extLst>
          </p:cNvPr>
          <p:cNvSpPr>
            <a:spLocks noGrp="1"/>
          </p:cNvSpPr>
          <p:nvPr>
            <p:ph idx="1"/>
          </p:nvPr>
        </p:nvSpPr>
        <p:spPr/>
        <p:txBody>
          <a:bodyPr vert="horz" lIns="91440" tIns="45720" rIns="91440" bIns="45720" rtlCol="0" anchor="t">
            <a:normAutofit/>
          </a:bodyPr>
          <a:lstStyle/>
          <a:p>
            <a:r>
              <a:rPr lang="en-US" sz="2400" dirty="0">
                <a:latin typeface="Segoe UI"/>
                <a:cs typeface="Segoe UI"/>
              </a:rPr>
              <a:t>Increasing AIA trial fees by 25%.</a:t>
            </a:r>
          </a:p>
          <a:p>
            <a:pPr lvl="1"/>
            <a:r>
              <a:rPr lang="en-US" sz="2000" dirty="0">
                <a:latin typeface="Segoe UI Light"/>
                <a:cs typeface="Segoe UI Light"/>
              </a:rPr>
              <a:t>The costs associated with IPR have continued to increase as a result of recent court cases and higher operating costs caused, in part, by inflation.</a:t>
            </a:r>
            <a:endParaRPr lang="en-US" sz="2000" strike="sngStrike" dirty="0">
              <a:latin typeface="Segoe UI Light"/>
              <a:cs typeface="Segoe UI Light"/>
            </a:endParaRPr>
          </a:p>
          <a:p>
            <a:pPr lvl="1"/>
            <a:r>
              <a:rPr lang="en-US" sz="2000" dirty="0"/>
              <a:t>These fee increases better align with the cost of the proceedings, though they are still subsidized, in part, by other fees. </a:t>
            </a:r>
            <a:endParaRPr lang="en-US" sz="1800" i="1" strike="sngStrike" dirty="0">
              <a:latin typeface="+mn-lt"/>
            </a:endParaRPr>
          </a:p>
          <a:p>
            <a:pPr marL="457200" lvl="1" indent="0">
              <a:buNone/>
            </a:pPr>
            <a:endParaRPr lang="en-US" sz="1800" i="1" dirty="0">
              <a:latin typeface="+mn-lt"/>
            </a:endParaRPr>
          </a:p>
          <a:p>
            <a:pPr marL="57150" indent="0">
              <a:buNone/>
            </a:pPr>
            <a:r>
              <a:rPr lang="en-US" sz="1200" dirty="0">
                <a:latin typeface="+mn-lt"/>
              </a:rPr>
              <a:t>	(see table on next page)</a:t>
            </a:r>
          </a:p>
        </p:txBody>
      </p:sp>
      <p:sp>
        <p:nvSpPr>
          <p:cNvPr id="3" name="Slide Number Placeholder 2">
            <a:extLst>
              <a:ext uri="{FF2B5EF4-FFF2-40B4-BE49-F238E27FC236}">
                <a16:creationId xmlns:a16="http://schemas.microsoft.com/office/drawing/2014/main" id="{371DA14F-0753-41F2-AAAF-F16F9730E1D3}"/>
              </a:ext>
            </a:extLst>
          </p:cNvPr>
          <p:cNvSpPr>
            <a:spLocks noGrp="1"/>
          </p:cNvSpPr>
          <p:nvPr>
            <p:ph type="sldNum" sz="quarter" idx="10"/>
          </p:nvPr>
        </p:nvSpPr>
        <p:spPr/>
        <p:txBody>
          <a:bodyPr/>
          <a:lstStyle/>
          <a:p>
            <a:fld id="{1D648693-0942-45E9-83AE-76FC568F9452}" type="slidenum">
              <a:rPr lang="en-US" smtClean="0"/>
              <a:pPr/>
              <a:t>31</a:t>
            </a:fld>
            <a:endParaRPr lang="en-US" dirty="0"/>
          </a:p>
        </p:txBody>
      </p:sp>
    </p:spTree>
    <p:extLst>
      <p:ext uri="{BB962C8B-B14F-4D97-AF65-F5344CB8AC3E}">
        <p14:creationId xmlns:p14="http://schemas.microsoft.com/office/powerpoint/2010/main" val="157826598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B7D3554-6132-4C0E-92EC-98CCFDFF178C}"/>
              </a:ext>
            </a:extLst>
          </p:cNvPr>
          <p:cNvSpPr>
            <a:spLocks noGrp="1"/>
          </p:cNvSpPr>
          <p:nvPr>
            <p:ph type="title"/>
          </p:nvPr>
        </p:nvSpPr>
        <p:spPr/>
        <p:txBody>
          <a:bodyPr/>
          <a:lstStyle/>
          <a:p>
            <a:r>
              <a:rPr lang="en-US" sz="3600" dirty="0"/>
              <a:t>AIA trial fees </a:t>
            </a:r>
            <a:r>
              <a:rPr lang="en-US" sz="2200" b="0" dirty="0"/>
              <a:t>(cont.)</a:t>
            </a:r>
            <a:endParaRPr lang="en-US" sz="2200" dirty="0"/>
          </a:p>
        </p:txBody>
      </p:sp>
      <p:graphicFrame>
        <p:nvGraphicFramePr>
          <p:cNvPr id="6" name="Content Placeholder 7">
            <a:extLst>
              <a:ext uri="{FF2B5EF4-FFF2-40B4-BE49-F238E27FC236}">
                <a16:creationId xmlns:a16="http://schemas.microsoft.com/office/drawing/2014/main" id="{918EB329-3A80-4D9F-8199-CA18DDE46C1C}"/>
              </a:ext>
            </a:extLst>
          </p:cNvPr>
          <p:cNvGraphicFramePr>
            <a:graphicFrameLocks noGrp="1"/>
          </p:cNvGraphicFramePr>
          <p:nvPr>
            <p:ph idx="1"/>
            <p:extLst>
              <p:ext uri="{D42A27DB-BD31-4B8C-83A1-F6EECF244321}">
                <p14:modId xmlns:p14="http://schemas.microsoft.com/office/powerpoint/2010/main" val="2841817888"/>
              </p:ext>
            </p:extLst>
          </p:nvPr>
        </p:nvGraphicFramePr>
        <p:xfrm>
          <a:off x="457200" y="1136157"/>
          <a:ext cx="8238744" cy="4117692"/>
        </p:xfrm>
        <a:graphic>
          <a:graphicData uri="http://schemas.openxmlformats.org/drawingml/2006/table">
            <a:tbl>
              <a:tblPr firstRow="1" bandRow="1">
                <a:tableStyleId>{5C22544A-7EE6-4342-B048-85BDC9FD1C3A}</a:tableStyleId>
              </a:tblPr>
              <a:tblGrid>
                <a:gridCol w="877824">
                  <a:extLst>
                    <a:ext uri="{9D8B030D-6E8A-4147-A177-3AD203B41FA5}">
                      <a16:colId xmlns:a16="http://schemas.microsoft.com/office/drawing/2014/main" val="2519037266"/>
                    </a:ext>
                  </a:extLst>
                </a:gridCol>
                <a:gridCol w="2889504">
                  <a:extLst>
                    <a:ext uri="{9D8B030D-6E8A-4147-A177-3AD203B41FA5}">
                      <a16:colId xmlns:a16="http://schemas.microsoft.com/office/drawing/2014/main" val="234241504"/>
                    </a:ext>
                  </a:extLst>
                </a:gridCol>
                <a:gridCol w="1069848">
                  <a:extLst>
                    <a:ext uri="{9D8B030D-6E8A-4147-A177-3AD203B41FA5}">
                      <a16:colId xmlns:a16="http://schemas.microsoft.com/office/drawing/2014/main" val="2060039602"/>
                    </a:ext>
                  </a:extLst>
                </a:gridCol>
                <a:gridCol w="850392">
                  <a:extLst>
                    <a:ext uri="{9D8B030D-6E8A-4147-A177-3AD203B41FA5}">
                      <a16:colId xmlns:a16="http://schemas.microsoft.com/office/drawing/2014/main" val="2617128575"/>
                    </a:ext>
                  </a:extLst>
                </a:gridCol>
                <a:gridCol w="850392">
                  <a:extLst>
                    <a:ext uri="{9D8B030D-6E8A-4147-A177-3AD203B41FA5}">
                      <a16:colId xmlns:a16="http://schemas.microsoft.com/office/drawing/2014/main" val="3243458886"/>
                    </a:ext>
                  </a:extLst>
                </a:gridCol>
                <a:gridCol w="850392">
                  <a:extLst>
                    <a:ext uri="{9D8B030D-6E8A-4147-A177-3AD203B41FA5}">
                      <a16:colId xmlns:a16="http://schemas.microsoft.com/office/drawing/2014/main" val="2616910419"/>
                    </a:ext>
                  </a:extLst>
                </a:gridCol>
                <a:gridCol w="850392">
                  <a:extLst>
                    <a:ext uri="{9D8B030D-6E8A-4147-A177-3AD203B41FA5}">
                      <a16:colId xmlns:a16="http://schemas.microsoft.com/office/drawing/2014/main" val="3724731327"/>
                    </a:ext>
                  </a:extLst>
                </a:gridCol>
              </a:tblGrid>
              <a:tr h="429768">
                <a:tc>
                  <a:txBody>
                    <a:bodyPr/>
                    <a:lstStyle/>
                    <a:p>
                      <a:pPr marL="0" marR="0" lvl="0" algn="ctr">
                        <a:buNone/>
                      </a:pPr>
                      <a:r>
                        <a:rPr lang="en-US" sz="1100" b="1" dirty="0">
                          <a:solidFill>
                            <a:schemeClr val="bg1"/>
                          </a:solidFill>
                          <a:effectLst/>
                          <a:latin typeface="Segoe UI"/>
                        </a:rPr>
                        <a:t>Fee code</a:t>
                      </a:r>
                      <a:endParaRPr lang="en-US" sz="1100" b="1" dirty="0">
                        <a:solidFill>
                          <a:schemeClr val="bg1"/>
                        </a:solidFill>
                        <a:effectLst/>
                        <a:latin typeface="Segoe UI"/>
                        <a:ea typeface="Times New Roman"/>
                        <a:cs typeface="Times New Roman"/>
                      </a:endParaRPr>
                    </a:p>
                  </a:txBody>
                  <a:tcPr marL="45720" marR="45720" anchor="ctr">
                    <a:solidFill>
                      <a:srgbClr val="003865"/>
                    </a:solidFill>
                  </a:tcPr>
                </a:tc>
                <a:tc>
                  <a:txBody>
                    <a:bodyPr/>
                    <a:lstStyle/>
                    <a:p>
                      <a:pPr marL="0" marR="0" lvl="0" algn="ctr">
                        <a:buNone/>
                      </a:pPr>
                      <a:r>
                        <a:rPr lang="en-US" sz="1100" dirty="0">
                          <a:effectLst/>
                          <a:latin typeface="Segoe UI"/>
                        </a:rPr>
                        <a:t>Description</a:t>
                      </a:r>
                      <a:endParaRPr lang="en-US" sz="1100" baseline="30000" dirty="0">
                        <a:effectLst/>
                        <a:latin typeface="Segoe UI"/>
                        <a:ea typeface="Times New Roman"/>
                        <a:cs typeface="Times New Roman"/>
                      </a:endParaRPr>
                    </a:p>
                  </a:txBody>
                  <a:tcPr marL="45720" marR="45720" anchor="ctr">
                    <a:solidFill>
                      <a:srgbClr val="003865"/>
                    </a:solidFill>
                  </a:tcPr>
                </a:tc>
                <a:tc>
                  <a:txBody>
                    <a:bodyPr/>
                    <a:lstStyle/>
                    <a:p>
                      <a:pPr marL="0" marR="0" lvl="0" algn="ctr">
                        <a:spcBef>
                          <a:spcPts val="0"/>
                        </a:spcBef>
                        <a:spcAft>
                          <a:spcPts val="0"/>
                        </a:spcAft>
                        <a:buNone/>
                      </a:pPr>
                      <a:r>
                        <a:rPr lang="en-US" sz="1100" dirty="0">
                          <a:effectLst/>
                          <a:latin typeface="Segoe UI"/>
                        </a:rPr>
                        <a:t>Historical cost</a:t>
                      </a:r>
                    </a:p>
                    <a:p>
                      <a:pPr marL="0" marR="0" lvl="0" algn="ctr">
                        <a:spcBef>
                          <a:spcPts val="0"/>
                        </a:spcBef>
                        <a:spcAft>
                          <a:spcPts val="0"/>
                        </a:spcAft>
                        <a:buNone/>
                      </a:pPr>
                      <a:r>
                        <a:rPr lang="en-US" sz="1100" dirty="0">
                          <a:effectLst/>
                          <a:latin typeface="Segoe UI"/>
                        </a:rPr>
                        <a:t>(FY 2023)</a:t>
                      </a:r>
                      <a:endParaRPr lang="en-US" sz="1100" dirty="0">
                        <a:effectLst/>
                        <a:latin typeface="Segoe UI"/>
                        <a:ea typeface="Times New Roman"/>
                        <a:cs typeface="Times New Roman"/>
                      </a:endParaRPr>
                    </a:p>
                  </a:txBody>
                  <a:tcPr marL="45720" marR="45720" anchor="ctr">
                    <a:solidFill>
                      <a:srgbClr val="003865"/>
                    </a:solidFill>
                  </a:tcPr>
                </a:tc>
                <a:tc>
                  <a:txBody>
                    <a:bodyPr/>
                    <a:lstStyle/>
                    <a:p>
                      <a:pPr marL="0" marR="0" lvl="0" algn="ctr">
                        <a:spcBef>
                          <a:spcPts val="0"/>
                        </a:spcBef>
                        <a:spcAft>
                          <a:spcPts val="0"/>
                        </a:spcAft>
                        <a:buNone/>
                      </a:pPr>
                      <a:r>
                        <a:rPr lang="en-US" sz="1100" dirty="0">
                          <a:effectLst/>
                          <a:latin typeface="Segoe UI"/>
                        </a:rPr>
                        <a:t>Current fee</a:t>
                      </a:r>
                      <a:endParaRPr lang="en-US" sz="1100" dirty="0">
                        <a:effectLst/>
                        <a:latin typeface="Segoe UI"/>
                        <a:ea typeface="Times New Roman"/>
                        <a:cs typeface="Times New Roman"/>
                      </a:endParaRPr>
                    </a:p>
                  </a:txBody>
                  <a:tcPr marL="45720" marR="45720" anchor="ctr">
                    <a:solidFill>
                      <a:srgbClr val="003865"/>
                    </a:solidFill>
                  </a:tcPr>
                </a:tc>
                <a:tc>
                  <a:txBody>
                    <a:bodyPr/>
                    <a:lstStyle/>
                    <a:p>
                      <a:pPr marL="0" marR="0" lvl="0" algn="ctr">
                        <a:spcBef>
                          <a:spcPts val="0"/>
                        </a:spcBef>
                        <a:spcAft>
                          <a:spcPts val="0"/>
                        </a:spcAft>
                        <a:buNone/>
                      </a:pPr>
                      <a:r>
                        <a:rPr lang="en-US" sz="1100" dirty="0">
                          <a:effectLst/>
                          <a:latin typeface="Segoe UI"/>
                        </a:rPr>
                        <a:t>Final rule fee</a:t>
                      </a:r>
                      <a:endParaRPr lang="en-US" sz="1100" dirty="0">
                        <a:effectLst/>
                        <a:latin typeface="Segoe UI"/>
                        <a:ea typeface="Times New Roman"/>
                        <a:cs typeface="Times New Roman"/>
                      </a:endParaRPr>
                    </a:p>
                  </a:txBody>
                  <a:tcPr marL="45720" marR="45720" anchor="ctr">
                    <a:solidFill>
                      <a:srgbClr val="003865"/>
                    </a:solidFill>
                  </a:tcPr>
                </a:tc>
                <a:tc>
                  <a:txBody>
                    <a:bodyPr/>
                    <a:lstStyle/>
                    <a:p>
                      <a:pPr marL="0" marR="0" lvl="0" algn="ctr">
                        <a:spcBef>
                          <a:spcPts val="0"/>
                        </a:spcBef>
                        <a:spcAft>
                          <a:spcPts val="0"/>
                        </a:spcAft>
                        <a:buNone/>
                      </a:pPr>
                      <a:r>
                        <a:rPr lang="en-US" sz="1100" dirty="0">
                          <a:effectLst/>
                          <a:latin typeface="Segoe UI"/>
                          <a:ea typeface="Times New Roman"/>
                          <a:cs typeface="Times New Roman"/>
                        </a:rPr>
                        <a:t>Dollar change</a:t>
                      </a:r>
                    </a:p>
                  </a:txBody>
                  <a:tcPr marL="45720" marR="45720" anchor="ctr">
                    <a:solidFill>
                      <a:srgbClr val="003865"/>
                    </a:solidFill>
                  </a:tcPr>
                </a:tc>
                <a:tc>
                  <a:txBody>
                    <a:bodyPr/>
                    <a:lstStyle/>
                    <a:p>
                      <a:pPr marL="0" marR="0" lvl="0" algn="ctr">
                        <a:spcBef>
                          <a:spcPts val="0"/>
                        </a:spcBef>
                        <a:spcAft>
                          <a:spcPts val="0"/>
                        </a:spcAft>
                        <a:buNone/>
                      </a:pPr>
                      <a:r>
                        <a:rPr lang="en-US" sz="1100" dirty="0">
                          <a:effectLst/>
                          <a:latin typeface="Segoe UI"/>
                        </a:rPr>
                        <a:t>Percent change</a:t>
                      </a:r>
                      <a:endParaRPr lang="en-US" sz="1100" dirty="0">
                        <a:effectLst/>
                        <a:latin typeface="Segoe UI"/>
                        <a:ea typeface="Times New Roman"/>
                        <a:cs typeface="Times New Roman"/>
                      </a:endParaRPr>
                    </a:p>
                  </a:txBody>
                  <a:tcPr marL="45720" marR="45720" anchor="ctr">
                    <a:solidFill>
                      <a:srgbClr val="003865"/>
                    </a:solidFill>
                  </a:tcPr>
                </a:tc>
                <a:extLst>
                  <a:ext uri="{0D108BD9-81ED-4DB2-BD59-A6C34878D82A}">
                    <a16:rowId xmlns:a16="http://schemas.microsoft.com/office/drawing/2014/main" val="3114698231"/>
                  </a:ext>
                </a:extLst>
              </a:tr>
              <a:tr h="322180">
                <a:tc>
                  <a:txBody>
                    <a:bodyPr/>
                    <a:lstStyle/>
                    <a:p>
                      <a:pPr marL="0" marR="0" algn="ctr" defTabSz="457200" rtl="0" eaLnBrk="1" fontAlgn="ctr" latinLnBrk="0" hangingPunct="1">
                        <a:lnSpc>
                          <a:spcPct val="100000"/>
                        </a:lnSpc>
                        <a:spcBef>
                          <a:spcPts val="600"/>
                        </a:spcBef>
                        <a:spcAft>
                          <a:spcPts val="600"/>
                        </a:spcAft>
                      </a:pPr>
                      <a:r>
                        <a:rPr lang="en-US" sz="1100" b="1" kern="1200" dirty="0">
                          <a:solidFill>
                            <a:schemeClr val="lt1"/>
                          </a:solidFill>
                          <a:effectLst/>
                          <a:latin typeface="+mn-lt"/>
                          <a:ea typeface="+mn-ea"/>
                          <a:cs typeface="+mn-cs"/>
                        </a:rPr>
                        <a:t>1406</a:t>
                      </a:r>
                    </a:p>
                  </a:txBody>
                  <a:tcPr marL="45720" marR="45720" anchor="ctr">
                    <a:solidFill>
                      <a:srgbClr val="003865"/>
                    </a:solidFill>
                  </a:tcPr>
                </a:tc>
                <a:tc>
                  <a:txBody>
                    <a:bodyPr/>
                    <a:lstStyle/>
                    <a:p>
                      <a:pPr marL="0" marR="0" algn="l" rtl="0" eaLnBrk="1" fontAlgn="ctr" latinLnBrk="0" hangingPunct="1">
                        <a:lnSpc>
                          <a:spcPct val="100000"/>
                        </a:lnSpc>
                        <a:spcBef>
                          <a:spcPts val="600"/>
                        </a:spcBef>
                        <a:spcAft>
                          <a:spcPts val="600"/>
                        </a:spcAft>
                      </a:pPr>
                      <a:r>
                        <a:rPr lang="en-US" sz="1100" kern="1200" dirty="0">
                          <a:effectLst/>
                        </a:rPr>
                        <a:t>Inter partes review request fee </a:t>
                      </a:r>
                      <a:r>
                        <a:rPr lang="en-US" sz="1100" b="0" kern="1200" dirty="0">
                          <a:effectLst/>
                          <a:latin typeface="+mn-lt"/>
                        </a:rPr>
                        <a:t>‒</a:t>
                      </a:r>
                      <a:r>
                        <a:rPr lang="en-US" sz="1100" kern="1200" dirty="0">
                          <a:effectLst/>
                        </a:rPr>
                        <a:t> up to 20 claims</a:t>
                      </a:r>
                      <a:endParaRPr lang="en-US" sz="1100" b="0" kern="1200" dirty="0">
                        <a:solidFill>
                          <a:schemeClr val="tx1"/>
                        </a:solidFill>
                        <a:effectLst/>
                        <a:latin typeface="+mn-lt"/>
                        <a:ea typeface="+mn-ea"/>
                        <a:cs typeface="+mn-cs"/>
                      </a:endParaRPr>
                    </a:p>
                  </a:txBody>
                  <a:tcPr marL="45720" marR="45720" anchor="ctr">
                    <a:solidFill>
                      <a:srgbClr val="D9D9D6"/>
                    </a:solidFill>
                  </a:tcPr>
                </a:tc>
                <a:tc>
                  <a:txBody>
                    <a:bodyPr/>
                    <a:lstStyle/>
                    <a:p>
                      <a:pPr marL="0" marR="0" algn="r" defTabSz="457200" rtl="0" eaLnBrk="1" latinLnBrk="0" hangingPunct="1">
                        <a:lnSpc>
                          <a:spcPct val="100000"/>
                        </a:lnSpc>
                        <a:spcBef>
                          <a:spcPts val="600"/>
                        </a:spcBef>
                        <a:spcAft>
                          <a:spcPts val="600"/>
                        </a:spcAft>
                      </a:pPr>
                      <a:r>
                        <a:rPr lang="en-US" sz="1100" kern="1200" dirty="0">
                          <a:solidFill>
                            <a:schemeClr val="tx1"/>
                          </a:solidFill>
                          <a:effectLst/>
                          <a:latin typeface="+mn-lt"/>
                          <a:ea typeface="+mn-ea"/>
                          <a:cs typeface="+mn-cs"/>
                        </a:rPr>
                        <a:t>$26,308</a:t>
                      </a:r>
                    </a:p>
                  </a:txBody>
                  <a:tcPr marL="45720" marR="45720" anchor="ctr">
                    <a:solidFill>
                      <a:srgbClr val="D9D9D6"/>
                    </a:solidFill>
                  </a:tcPr>
                </a:tc>
                <a:tc>
                  <a:txBody>
                    <a:bodyPr/>
                    <a:lstStyle/>
                    <a:p>
                      <a:pPr marL="0" marR="0" algn="r" rtl="0" eaLnBrk="1" fontAlgn="ctr" latinLnBrk="0" hangingPunct="1">
                        <a:lnSpc>
                          <a:spcPct val="100000"/>
                        </a:lnSpc>
                        <a:spcBef>
                          <a:spcPts val="600"/>
                        </a:spcBef>
                        <a:spcAft>
                          <a:spcPts val="600"/>
                        </a:spcAft>
                      </a:pPr>
                      <a:r>
                        <a:rPr lang="en-US" sz="1100" kern="1200" dirty="0">
                          <a:solidFill>
                            <a:schemeClr val="tx1"/>
                          </a:solidFill>
                          <a:effectLst/>
                          <a:latin typeface="+mn-lt"/>
                          <a:ea typeface="+mn-ea"/>
                          <a:cs typeface="+mn-cs"/>
                        </a:rPr>
                        <a:t>$19,000</a:t>
                      </a:r>
                    </a:p>
                  </a:txBody>
                  <a:tcPr marL="45720" marR="45720" anchor="ctr">
                    <a:solidFill>
                      <a:srgbClr val="D9D9D6"/>
                    </a:solidFill>
                  </a:tcPr>
                </a:tc>
                <a:tc>
                  <a:txBody>
                    <a:bodyPr/>
                    <a:lstStyle/>
                    <a:p>
                      <a:pPr marL="0" marR="0" algn="r" rtl="0" eaLnBrk="1" fontAlgn="ctr" latinLnBrk="0" hangingPunct="1">
                        <a:lnSpc>
                          <a:spcPct val="100000"/>
                        </a:lnSpc>
                        <a:spcBef>
                          <a:spcPts val="600"/>
                        </a:spcBef>
                        <a:spcAft>
                          <a:spcPts val="600"/>
                        </a:spcAft>
                      </a:pPr>
                      <a:r>
                        <a:rPr lang="en-US" sz="1100" kern="1200" dirty="0">
                          <a:solidFill>
                            <a:schemeClr val="tx1"/>
                          </a:solidFill>
                          <a:effectLst/>
                          <a:latin typeface="+mn-lt"/>
                          <a:ea typeface="+mn-ea"/>
                          <a:cs typeface="+mn-cs"/>
                        </a:rPr>
                        <a:t>$23,750 </a:t>
                      </a:r>
                    </a:p>
                  </a:txBody>
                  <a:tcPr marL="45720" marR="45720" anchor="ctr">
                    <a:solidFill>
                      <a:srgbClr val="D9D9D6"/>
                    </a:solidFill>
                  </a:tcPr>
                </a:tc>
                <a:tc>
                  <a:txBody>
                    <a:bodyPr/>
                    <a:lstStyle/>
                    <a:p>
                      <a:pPr marL="0" marR="0" algn="r" rtl="0" eaLnBrk="1" fontAlgn="ctr" latinLnBrk="0" hangingPunct="1">
                        <a:lnSpc>
                          <a:spcPct val="100000"/>
                        </a:lnSpc>
                        <a:spcBef>
                          <a:spcPts val="600"/>
                        </a:spcBef>
                        <a:spcAft>
                          <a:spcPts val="600"/>
                        </a:spcAft>
                      </a:pPr>
                      <a:r>
                        <a:rPr lang="en-US" sz="1100" kern="1200" dirty="0">
                          <a:solidFill>
                            <a:schemeClr val="tx1"/>
                          </a:solidFill>
                          <a:effectLst/>
                          <a:latin typeface="+mn-lt"/>
                          <a:ea typeface="+mn-ea"/>
                          <a:cs typeface="+mn-cs"/>
                        </a:rPr>
                        <a:t>$4,750 </a:t>
                      </a:r>
                    </a:p>
                  </a:txBody>
                  <a:tcPr marL="45720" marR="45720" anchor="ctr">
                    <a:solidFill>
                      <a:srgbClr val="D9D9D6"/>
                    </a:solidFill>
                  </a:tcPr>
                </a:tc>
                <a:tc>
                  <a:txBody>
                    <a:bodyPr/>
                    <a:lstStyle/>
                    <a:p>
                      <a:pPr marL="0" marR="0" algn="r" defTabSz="457200" rtl="0" eaLnBrk="1" fontAlgn="ctr" latinLnBrk="0" hangingPunct="1">
                        <a:lnSpc>
                          <a:spcPct val="100000"/>
                        </a:lnSpc>
                        <a:spcBef>
                          <a:spcPts val="600"/>
                        </a:spcBef>
                        <a:spcAft>
                          <a:spcPts val="600"/>
                        </a:spcAft>
                      </a:pPr>
                      <a:r>
                        <a:rPr lang="en-US" sz="1100" kern="1200" dirty="0">
                          <a:solidFill>
                            <a:schemeClr val="tx1"/>
                          </a:solidFill>
                          <a:effectLst/>
                          <a:latin typeface="+mn-lt"/>
                          <a:ea typeface="+mn-ea"/>
                          <a:cs typeface="+mn-cs"/>
                        </a:rPr>
                        <a:t>25%</a:t>
                      </a:r>
                    </a:p>
                  </a:txBody>
                  <a:tcPr marL="45720" marR="45720" anchor="ctr">
                    <a:solidFill>
                      <a:srgbClr val="D9D9D6"/>
                    </a:solidFill>
                  </a:tcPr>
                </a:tc>
                <a:extLst>
                  <a:ext uri="{0D108BD9-81ED-4DB2-BD59-A6C34878D82A}">
                    <a16:rowId xmlns:a16="http://schemas.microsoft.com/office/drawing/2014/main" val="234780657"/>
                  </a:ext>
                </a:extLst>
              </a:tr>
              <a:tr h="322180">
                <a:tc>
                  <a:txBody>
                    <a:bodyPr/>
                    <a:lstStyle/>
                    <a:p>
                      <a:pPr marL="0" marR="0" algn="ctr" defTabSz="457200" rtl="0" eaLnBrk="1" fontAlgn="ctr" latinLnBrk="0" hangingPunct="1">
                        <a:lnSpc>
                          <a:spcPct val="100000"/>
                        </a:lnSpc>
                        <a:spcBef>
                          <a:spcPts val="600"/>
                        </a:spcBef>
                        <a:spcAft>
                          <a:spcPts val="600"/>
                        </a:spcAft>
                      </a:pPr>
                      <a:r>
                        <a:rPr lang="en-US" sz="1100" b="1" kern="1200" dirty="0">
                          <a:solidFill>
                            <a:schemeClr val="lt1"/>
                          </a:solidFill>
                          <a:effectLst/>
                          <a:latin typeface="+mn-lt"/>
                          <a:ea typeface="+mn-ea"/>
                          <a:cs typeface="+mn-cs"/>
                        </a:rPr>
                        <a:t>1414</a:t>
                      </a:r>
                    </a:p>
                  </a:txBody>
                  <a:tcPr marL="45720" marR="45720" anchor="ctr">
                    <a:solidFill>
                      <a:srgbClr val="003865"/>
                    </a:solidFill>
                  </a:tcPr>
                </a:tc>
                <a:tc>
                  <a:txBody>
                    <a:bodyPr/>
                    <a:lstStyle/>
                    <a:p>
                      <a:pPr marL="0" marR="0" algn="l" rtl="0" eaLnBrk="1" fontAlgn="ctr" latinLnBrk="0" hangingPunct="1">
                        <a:lnSpc>
                          <a:spcPct val="100000"/>
                        </a:lnSpc>
                        <a:spcBef>
                          <a:spcPts val="600"/>
                        </a:spcBef>
                        <a:spcAft>
                          <a:spcPts val="600"/>
                        </a:spcAft>
                      </a:pPr>
                      <a:r>
                        <a:rPr lang="en-US" sz="1100" kern="1200" dirty="0">
                          <a:effectLst/>
                        </a:rPr>
                        <a:t>Inter partes review post-institution fee </a:t>
                      </a:r>
                      <a:r>
                        <a:rPr lang="en-US" sz="1100" b="0" kern="1200" dirty="0">
                          <a:effectLst/>
                          <a:latin typeface="+mn-lt"/>
                        </a:rPr>
                        <a:t>‒</a:t>
                      </a:r>
                      <a:r>
                        <a:rPr lang="en-US" sz="1100" kern="1200" dirty="0">
                          <a:effectLst/>
                        </a:rPr>
                        <a:t> up to 20 claims</a:t>
                      </a:r>
                      <a:endParaRPr lang="en-US" sz="1100" b="0" kern="1200" dirty="0">
                        <a:solidFill>
                          <a:schemeClr val="tx1"/>
                        </a:solidFill>
                        <a:effectLst/>
                        <a:latin typeface="+mn-lt"/>
                        <a:ea typeface="+mn-ea"/>
                        <a:cs typeface="+mn-cs"/>
                      </a:endParaRPr>
                    </a:p>
                  </a:txBody>
                  <a:tcPr marL="45720" marR="45720" anchor="ctr">
                    <a:solidFill>
                      <a:srgbClr val="D9D9D6"/>
                    </a:solidFill>
                  </a:tcPr>
                </a:tc>
                <a:tc>
                  <a:txBody>
                    <a:bodyPr/>
                    <a:lstStyle/>
                    <a:p>
                      <a:pPr marL="0" marR="0" algn="r" defTabSz="457200" rtl="0" eaLnBrk="1" latinLnBrk="0" hangingPunct="1">
                        <a:lnSpc>
                          <a:spcPct val="100000"/>
                        </a:lnSpc>
                        <a:spcBef>
                          <a:spcPts val="600"/>
                        </a:spcBef>
                        <a:spcAft>
                          <a:spcPts val="600"/>
                        </a:spcAft>
                      </a:pPr>
                      <a:r>
                        <a:rPr lang="en-US" sz="1100" kern="1200" dirty="0">
                          <a:solidFill>
                            <a:schemeClr val="tx1"/>
                          </a:solidFill>
                          <a:effectLst/>
                          <a:latin typeface="+mn-lt"/>
                          <a:ea typeface="+mn-ea"/>
                          <a:cs typeface="+mn-cs"/>
                        </a:rPr>
                        <a:t>$36,371</a:t>
                      </a:r>
                    </a:p>
                  </a:txBody>
                  <a:tcPr marL="45720" marR="45720" anchor="ctr">
                    <a:solidFill>
                      <a:srgbClr val="D9D9D6"/>
                    </a:solidFill>
                  </a:tcPr>
                </a:tc>
                <a:tc>
                  <a:txBody>
                    <a:bodyPr/>
                    <a:lstStyle/>
                    <a:p>
                      <a:pPr marL="0" marR="0" algn="r" rtl="0" eaLnBrk="1" fontAlgn="ctr" latinLnBrk="0" hangingPunct="1">
                        <a:lnSpc>
                          <a:spcPct val="100000"/>
                        </a:lnSpc>
                        <a:spcBef>
                          <a:spcPts val="600"/>
                        </a:spcBef>
                        <a:spcAft>
                          <a:spcPts val="600"/>
                        </a:spcAft>
                      </a:pPr>
                      <a:r>
                        <a:rPr lang="en-US" sz="1100" kern="1200" dirty="0">
                          <a:solidFill>
                            <a:schemeClr val="tx1"/>
                          </a:solidFill>
                          <a:effectLst/>
                          <a:latin typeface="+mn-lt"/>
                          <a:ea typeface="+mn-ea"/>
                          <a:cs typeface="+mn-cs"/>
                        </a:rPr>
                        <a:t>$22,500 </a:t>
                      </a:r>
                    </a:p>
                  </a:txBody>
                  <a:tcPr marL="45720" marR="45720" anchor="ctr">
                    <a:solidFill>
                      <a:srgbClr val="D9D9D6"/>
                    </a:solidFill>
                  </a:tcPr>
                </a:tc>
                <a:tc>
                  <a:txBody>
                    <a:bodyPr/>
                    <a:lstStyle/>
                    <a:p>
                      <a:pPr marL="0" marR="0" algn="r" rtl="0" eaLnBrk="1" fontAlgn="ctr" latinLnBrk="0" hangingPunct="1">
                        <a:lnSpc>
                          <a:spcPct val="100000"/>
                        </a:lnSpc>
                        <a:spcBef>
                          <a:spcPts val="600"/>
                        </a:spcBef>
                        <a:spcAft>
                          <a:spcPts val="600"/>
                        </a:spcAft>
                      </a:pPr>
                      <a:r>
                        <a:rPr lang="en-US" sz="1100" kern="1200" dirty="0">
                          <a:solidFill>
                            <a:schemeClr val="tx1"/>
                          </a:solidFill>
                          <a:effectLst/>
                          <a:latin typeface="+mn-lt"/>
                          <a:ea typeface="+mn-ea"/>
                          <a:cs typeface="+mn-cs"/>
                        </a:rPr>
                        <a:t>$28,125 </a:t>
                      </a:r>
                    </a:p>
                  </a:txBody>
                  <a:tcPr marL="45720" marR="45720" anchor="ctr">
                    <a:solidFill>
                      <a:srgbClr val="D9D9D6"/>
                    </a:solidFill>
                  </a:tcPr>
                </a:tc>
                <a:tc>
                  <a:txBody>
                    <a:bodyPr/>
                    <a:lstStyle/>
                    <a:p>
                      <a:pPr marL="0" marR="0" algn="r" rtl="0" eaLnBrk="1" fontAlgn="ctr" latinLnBrk="0" hangingPunct="1">
                        <a:lnSpc>
                          <a:spcPct val="100000"/>
                        </a:lnSpc>
                        <a:spcBef>
                          <a:spcPts val="600"/>
                        </a:spcBef>
                        <a:spcAft>
                          <a:spcPts val="600"/>
                        </a:spcAft>
                      </a:pPr>
                      <a:r>
                        <a:rPr lang="en-US" sz="1100" kern="1200" dirty="0">
                          <a:solidFill>
                            <a:schemeClr val="tx1"/>
                          </a:solidFill>
                          <a:effectLst/>
                          <a:latin typeface="+mn-lt"/>
                          <a:ea typeface="+mn-ea"/>
                          <a:cs typeface="+mn-cs"/>
                        </a:rPr>
                        <a:t>$5,625 </a:t>
                      </a:r>
                    </a:p>
                  </a:txBody>
                  <a:tcPr marL="45720" marR="45720" anchor="ctr">
                    <a:solidFill>
                      <a:srgbClr val="D9D9D6"/>
                    </a:solidFill>
                  </a:tcPr>
                </a:tc>
                <a:tc>
                  <a:txBody>
                    <a:bodyPr/>
                    <a:lstStyle/>
                    <a:p>
                      <a:pPr marL="0" marR="0" algn="r" defTabSz="457200" rtl="0" eaLnBrk="1" fontAlgn="ctr" latinLnBrk="0" hangingPunct="1">
                        <a:lnSpc>
                          <a:spcPct val="100000"/>
                        </a:lnSpc>
                        <a:spcBef>
                          <a:spcPts val="600"/>
                        </a:spcBef>
                        <a:spcAft>
                          <a:spcPts val="600"/>
                        </a:spcAft>
                      </a:pPr>
                      <a:r>
                        <a:rPr lang="en-US" sz="1100" kern="1200" dirty="0">
                          <a:solidFill>
                            <a:schemeClr val="tx1"/>
                          </a:solidFill>
                          <a:effectLst/>
                          <a:latin typeface="+mn-lt"/>
                          <a:ea typeface="+mn-ea"/>
                          <a:cs typeface="+mn-cs"/>
                        </a:rPr>
                        <a:t>25%</a:t>
                      </a:r>
                    </a:p>
                  </a:txBody>
                  <a:tcPr marL="45720" marR="45720" anchor="ctr">
                    <a:solidFill>
                      <a:srgbClr val="D9D9D6"/>
                    </a:solidFill>
                  </a:tcPr>
                </a:tc>
                <a:extLst>
                  <a:ext uri="{0D108BD9-81ED-4DB2-BD59-A6C34878D82A}">
                    <a16:rowId xmlns:a16="http://schemas.microsoft.com/office/drawing/2014/main" val="3806593833"/>
                  </a:ext>
                </a:extLst>
              </a:tr>
              <a:tr h="322180">
                <a:tc>
                  <a:txBody>
                    <a:bodyPr/>
                    <a:lstStyle/>
                    <a:p>
                      <a:pPr marL="0" marR="0" algn="ctr" defTabSz="457200" rtl="0" eaLnBrk="1" fontAlgn="ctr" latinLnBrk="0" hangingPunct="1">
                        <a:lnSpc>
                          <a:spcPct val="100000"/>
                        </a:lnSpc>
                        <a:spcBef>
                          <a:spcPts val="600"/>
                        </a:spcBef>
                        <a:spcAft>
                          <a:spcPts val="600"/>
                        </a:spcAft>
                      </a:pPr>
                      <a:r>
                        <a:rPr lang="en-US" sz="1100" b="1" kern="1200" dirty="0">
                          <a:solidFill>
                            <a:schemeClr val="lt1"/>
                          </a:solidFill>
                          <a:effectLst/>
                          <a:latin typeface="+mn-lt"/>
                          <a:ea typeface="+mn-ea"/>
                          <a:cs typeface="+mn-cs"/>
                        </a:rPr>
                        <a:t>1407</a:t>
                      </a:r>
                    </a:p>
                  </a:txBody>
                  <a:tcPr marL="45720" marR="45720" anchor="ctr">
                    <a:solidFill>
                      <a:srgbClr val="003865"/>
                    </a:solidFill>
                  </a:tcPr>
                </a:tc>
                <a:tc>
                  <a:txBody>
                    <a:bodyPr/>
                    <a:lstStyle/>
                    <a:p>
                      <a:pPr marL="0" marR="0" algn="l" defTabSz="457200" rtl="0" eaLnBrk="1" fontAlgn="ctr" latinLnBrk="0" hangingPunct="1">
                        <a:lnSpc>
                          <a:spcPct val="100000"/>
                        </a:lnSpc>
                        <a:spcBef>
                          <a:spcPts val="600"/>
                        </a:spcBef>
                        <a:spcAft>
                          <a:spcPts val="600"/>
                        </a:spcAft>
                      </a:pPr>
                      <a:r>
                        <a:rPr lang="en-US" sz="1100" kern="1200" dirty="0">
                          <a:effectLst/>
                        </a:rPr>
                        <a:t>Inter partes review request of each claim in excess of 20</a:t>
                      </a:r>
                      <a:endParaRPr lang="en-US" sz="1100" b="0" kern="1200" dirty="0">
                        <a:solidFill>
                          <a:schemeClr val="tx1"/>
                        </a:solidFill>
                        <a:effectLst/>
                        <a:latin typeface="+mn-lt"/>
                        <a:ea typeface="+mn-ea"/>
                        <a:cs typeface="+mn-cs"/>
                      </a:endParaRPr>
                    </a:p>
                  </a:txBody>
                  <a:tcPr marL="45720" marR="45720" anchor="ctr">
                    <a:solidFill>
                      <a:srgbClr val="D9D9D6"/>
                    </a:solidFill>
                  </a:tcPr>
                </a:tc>
                <a:tc>
                  <a:txBody>
                    <a:bodyPr/>
                    <a:lstStyle/>
                    <a:p>
                      <a:pPr marL="0" marR="0" algn="r" defTabSz="457200" rtl="0" eaLnBrk="1" latinLnBrk="0" hangingPunct="1">
                        <a:lnSpc>
                          <a:spcPct val="100000"/>
                        </a:lnSpc>
                        <a:spcBef>
                          <a:spcPts val="600"/>
                        </a:spcBef>
                        <a:spcAft>
                          <a:spcPts val="600"/>
                        </a:spcAft>
                      </a:pPr>
                      <a:r>
                        <a:rPr lang="en-US" sz="1100" kern="1200" dirty="0">
                          <a:solidFill>
                            <a:schemeClr val="tx1"/>
                          </a:solidFill>
                          <a:effectLst/>
                          <a:latin typeface="+mn-lt"/>
                          <a:ea typeface="+mn-ea"/>
                          <a:cs typeface="+mn-cs"/>
                        </a:rPr>
                        <a:t>n/a</a:t>
                      </a:r>
                    </a:p>
                  </a:txBody>
                  <a:tcPr marL="45720" marR="45720" anchor="ctr">
                    <a:solidFill>
                      <a:srgbClr val="D9D9D6"/>
                    </a:solidFill>
                  </a:tcPr>
                </a:tc>
                <a:tc>
                  <a:txBody>
                    <a:bodyPr/>
                    <a:lstStyle/>
                    <a:p>
                      <a:pPr marL="0" marR="0" algn="r" rtl="0" eaLnBrk="1" fontAlgn="ctr" latinLnBrk="0" hangingPunct="1">
                        <a:lnSpc>
                          <a:spcPct val="100000"/>
                        </a:lnSpc>
                        <a:spcBef>
                          <a:spcPts val="600"/>
                        </a:spcBef>
                        <a:spcAft>
                          <a:spcPts val="600"/>
                        </a:spcAft>
                      </a:pPr>
                      <a:r>
                        <a:rPr lang="en-US" sz="1100" kern="1200" dirty="0">
                          <a:solidFill>
                            <a:schemeClr val="tx1"/>
                          </a:solidFill>
                          <a:effectLst/>
                          <a:latin typeface="+mn-lt"/>
                          <a:ea typeface="+mn-ea"/>
                          <a:cs typeface="+mn-cs"/>
                        </a:rPr>
                        <a:t>$375 </a:t>
                      </a:r>
                    </a:p>
                  </a:txBody>
                  <a:tcPr marL="45720" marR="45720" anchor="ctr">
                    <a:solidFill>
                      <a:srgbClr val="D9D9D6"/>
                    </a:solidFill>
                  </a:tcPr>
                </a:tc>
                <a:tc>
                  <a:txBody>
                    <a:bodyPr/>
                    <a:lstStyle/>
                    <a:p>
                      <a:pPr marL="0" marR="0" lvl="0" algn="r">
                        <a:lnSpc>
                          <a:spcPct val="100000"/>
                        </a:lnSpc>
                        <a:spcBef>
                          <a:spcPts val="600"/>
                        </a:spcBef>
                        <a:spcAft>
                          <a:spcPts val="600"/>
                        </a:spcAft>
                        <a:buNone/>
                      </a:pPr>
                      <a:r>
                        <a:rPr lang="en-US" sz="1100" kern="1200" dirty="0">
                          <a:solidFill>
                            <a:schemeClr val="tx1"/>
                          </a:solidFill>
                          <a:effectLst/>
                          <a:latin typeface="+mn-lt"/>
                          <a:ea typeface="+mn-ea"/>
                          <a:cs typeface="+mn-cs"/>
                        </a:rPr>
                        <a:t>$470</a:t>
                      </a:r>
                      <a:endParaRPr lang="en-US" sz="1100" dirty="0"/>
                    </a:p>
                  </a:txBody>
                  <a:tcPr marL="45720" marR="45720" anchor="ctr">
                    <a:solidFill>
                      <a:srgbClr val="D9D9D6"/>
                    </a:solidFill>
                  </a:tcPr>
                </a:tc>
                <a:tc>
                  <a:txBody>
                    <a:bodyPr/>
                    <a:lstStyle/>
                    <a:p>
                      <a:pPr marL="0" marR="0" lvl="0" algn="r">
                        <a:lnSpc>
                          <a:spcPct val="100000"/>
                        </a:lnSpc>
                        <a:spcBef>
                          <a:spcPts val="600"/>
                        </a:spcBef>
                        <a:spcAft>
                          <a:spcPts val="600"/>
                        </a:spcAft>
                        <a:buNone/>
                      </a:pPr>
                      <a:r>
                        <a:rPr lang="en-US" sz="1100" kern="1200" dirty="0">
                          <a:solidFill>
                            <a:schemeClr val="tx1"/>
                          </a:solidFill>
                          <a:effectLst/>
                          <a:latin typeface="+mn-lt"/>
                          <a:ea typeface="+mn-ea"/>
                          <a:cs typeface="+mn-cs"/>
                        </a:rPr>
                        <a:t>$95</a:t>
                      </a:r>
                      <a:endParaRPr lang="en-US" sz="1100" dirty="0"/>
                    </a:p>
                  </a:txBody>
                  <a:tcPr marL="45720" marR="45720" anchor="ctr">
                    <a:solidFill>
                      <a:srgbClr val="D9D9D6"/>
                    </a:solidFill>
                  </a:tcPr>
                </a:tc>
                <a:tc>
                  <a:txBody>
                    <a:bodyPr/>
                    <a:lstStyle/>
                    <a:p>
                      <a:pPr marL="0" marR="0" algn="r" defTabSz="457200" rtl="0" eaLnBrk="1" fontAlgn="ctr" latinLnBrk="0" hangingPunct="1">
                        <a:lnSpc>
                          <a:spcPct val="100000"/>
                        </a:lnSpc>
                        <a:spcBef>
                          <a:spcPts val="600"/>
                        </a:spcBef>
                        <a:spcAft>
                          <a:spcPts val="600"/>
                        </a:spcAft>
                      </a:pPr>
                      <a:r>
                        <a:rPr lang="en-US" sz="1100" kern="1200" dirty="0">
                          <a:solidFill>
                            <a:schemeClr val="tx1"/>
                          </a:solidFill>
                          <a:effectLst/>
                          <a:latin typeface="+mn-lt"/>
                          <a:ea typeface="+mn-ea"/>
                          <a:cs typeface="+mn-cs"/>
                        </a:rPr>
                        <a:t>25%</a:t>
                      </a:r>
                    </a:p>
                  </a:txBody>
                  <a:tcPr marL="45720" marR="45720" anchor="ctr">
                    <a:solidFill>
                      <a:srgbClr val="D9D9D6"/>
                    </a:solidFill>
                  </a:tcPr>
                </a:tc>
                <a:extLst>
                  <a:ext uri="{0D108BD9-81ED-4DB2-BD59-A6C34878D82A}">
                    <a16:rowId xmlns:a16="http://schemas.microsoft.com/office/drawing/2014/main" val="3981263772"/>
                  </a:ext>
                </a:extLst>
              </a:tr>
              <a:tr h="322180">
                <a:tc>
                  <a:txBody>
                    <a:bodyPr/>
                    <a:lstStyle/>
                    <a:p>
                      <a:pPr marL="0" marR="0" algn="ctr" defTabSz="457200" rtl="0" eaLnBrk="1" fontAlgn="ctr" latinLnBrk="0" hangingPunct="1">
                        <a:lnSpc>
                          <a:spcPct val="100000"/>
                        </a:lnSpc>
                        <a:spcBef>
                          <a:spcPts val="600"/>
                        </a:spcBef>
                        <a:spcAft>
                          <a:spcPts val="600"/>
                        </a:spcAft>
                      </a:pPr>
                      <a:r>
                        <a:rPr lang="en-US" sz="1100" b="1" kern="1200" dirty="0">
                          <a:solidFill>
                            <a:schemeClr val="lt1"/>
                          </a:solidFill>
                          <a:effectLst/>
                          <a:latin typeface="+mn-lt"/>
                          <a:ea typeface="+mn-ea"/>
                          <a:cs typeface="+mn-cs"/>
                        </a:rPr>
                        <a:t>1415</a:t>
                      </a:r>
                    </a:p>
                  </a:txBody>
                  <a:tcPr marL="45720" marR="45720" anchor="ctr">
                    <a:solidFill>
                      <a:srgbClr val="003865"/>
                    </a:solidFill>
                  </a:tcPr>
                </a:tc>
                <a:tc>
                  <a:txBody>
                    <a:bodyPr/>
                    <a:lstStyle/>
                    <a:p>
                      <a:pPr marL="0" marR="0" algn="l" rtl="0" eaLnBrk="1" fontAlgn="ctr" latinLnBrk="0" hangingPunct="1">
                        <a:lnSpc>
                          <a:spcPct val="100000"/>
                        </a:lnSpc>
                        <a:spcBef>
                          <a:spcPts val="600"/>
                        </a:spcBef>
                        <a:spcAft>
                          <a:spcPts val="600"/>
                        </a:spcAft>
                      </a:pPr>
                      <a:r>
                        <a:rPr lang="en-US" sz="1100" kern="1200" dirty="0">
                          <a:effectLst/>
                        </a:rPr>
                        <a:t>Inter partes post-institution request of each claim in excess of </a:t>
                      </a:r>
                      <a:r>
                        <a:rPr lang="en-US" sz="1100" u="none" kern="1200" dirty="0">
                          <a:effectLst/>
                        </a:rPr>
                        <a:t>20</a:t>
                      </a:r>
                      <a:endParaRPr lang="en-US" sz="1100" b="0" kern="1200" dirty="0">
                        <a:solidFill>
                          <a:schemeClr val="dk1"/>
                        </a:solidFill>
                        <a:effectLst/>
                        <a:latin typeface="+mn-lt"/>
                        <a:ea typeface="+mn-ea"/>
                        <a:cs typeface="+mn-cs"/>
                      </a:endParaRPr>
                    </a:p>
                  </a:txBody>
                  <a:tcPr marL="45720" marR="45720" anchor="ctr">
                    <a:solidFill>
                      <a:srgbClr val="D9D9D6"/>
                    </a:solidFill>
                  </a:tcPr>
                </a:tc>
                <a:tc>
                  <a:txBody>
                    <a:bodyPr/>
                    <a:lstStyle/>
                    <a:p>
                      <a:pPr marL="0" marR="0" algn="r" defTabSz="457200" rtl="0" eaLnBrk="1" latinLnBrk="0" hangingPunct="1">
                        <a:lnSpc>
                          <a:spcPct val="100000"/>
                        </a:lnSpc>
                        <a:spcBef>
                          <a:spcPts val="600"/>
                        </a:spcBef>
                        <a:spcAft>
                          <a:spcPts val="600"/>
                        </a:spcAft>
                      </a:pPr>
                      <a:r>
                        <a:rPr lang="en-US" sz="1100" kern="1200" dirty="0">
                          <a:solidFill>
                            <a:schemeClr val="tx1"/>
                          </a:solidFill>
                          <a:effectLst/>
                          <a:latin typeface="+mn-lt"/>
                          <a:ea typeface="+mn-ea"/>
                          <a:cs typeface="+mn-cs"/>
                        </a:rPr>
                        <a:t>n/a</a:t>
                      </a:r>
                    </a:p>
                  </a:txBody>
                  <a:tcPr marL="45720" marR="45720" anchor="ctr">
                    <a:solidFill>
                      <a:srgbClr val="D9D9D6"/>
                    </a:solidFill>
                  </a:tcPr>
                </a:tc>
                <a:tc>
                  <a:txBody>
                    <a:bodyPr/>
                    <a:lstStyle/>
                    <a:p>
                      <a:pPr marL="0" marR="0" algn="r" rtl="0" eaLnBrk="1" fontAlgn="ctr" latinLnBrk="0" hangingPunct="1">
                        <a:lnSpc>
                          <a:spcPct val="100000"/>
                        </a:lnSpc>
                        <a:spcBef>
                          <a:spcPts val="600"/>
                        </a:spcBef>
                        <a:spcAft>
                          <a:spcPts val="600"/>
                        </a:spcAft>
                      </a:pPr>
                      <a:r>
                        <a:rPr lang="en-US" sz="1100" kern="1200" dirty="0">
                          <a:solidFill>
                            <a:schemeClr val="tx1"/>
                          </a:solidFill>
                          <a:effectLst/>
                          <a:latin typeface="+mn-lt"/>
                          <a:ea typeface="+mn-ea"/>
                          <a:cs typeface="+mn-cs"/>
                        </a:rPr>
                        <a:t>$750 </a:t>
                      </a:r>
                    </a:p>
                  </a:txBody>
                  <a:tcPr marL="45720" marR="45720" anchor="ctr">
                    <a:solidFill>
                      <a:srgbClr val="D9D9D6"/>
                    </a:solidFill>
                  </a:tcPr>
                </a:tc>
                <a:tc>
                  <a:txBody>
                    <a:bodyPr/>
                    <a:lstStyle/>
                    <a:p>
                      <a:pPr marL="0" marR="0" algn="r" defTabSz="457200" rtl="0" eaLnBrk="1" fontAlgn="ctr" latinLnBrk="0" hangingPunct="1">
                        <a:lnSpc>
                          <a:spcPct val="100000"/>
                        </a:lnSpc>
                        <a:spcBef>
                          <a:spcPts val="600"/>
                        </a:spcBef>
                        <a:spcAft>
                          <a:spcPts val="600"/>
                        </a:spcAft>
                      </a:pPr>
                      <a:r>
                        <a:rPr lang="en-US" sz="1100" kern="1200" dirty="0">
                          <a:solidFill>
                            <a:schemeClr val="tx1"/>
                          </a:solidFill>
                          <a:effectLst/>
                          <a:latin typeface="+mn-lt"/>
                          <a:ea typeface="+mn-ea"/>
                          <a:cs typeface="+mn-cs"/>
                        </a:rPr>
                        <a:t>$940</a:t>
                      </a:r>
                    </a:p>
                  </a:txBody>
                  <a:tcPr marL="45720" marR="45720" anchor="ctr">
                    <a:solidFill>
                      <a:srgbClr val="D9D9D6"/>
                    </a:solidFill>
                  </a:tcPr>
                </a:tc>
                <a:tc>
                  <a:txBody>
                    <a:bodyPr/>
                    <a:lstStyle/>
                    <a:p>
                      <a:pPr marL="0" marR="0" algn="r" rtl="0" eaLnBrk="1" fontAlgn="ctr" latinLnBrk="0" hangingPunct="1">
                        <a:lnSpc>
                          <a:spcPct val="100000"/>
                        </a:lnSpc>
                        <a:spcBef>
                          <a:spcPts val="600"/>
                        </a:spcBef>
                        <a:spcAft>
                          <a:spcPts val="600"/>
                        </a:spcAft>
                      </a:pPr>
                      <a:r>
                        <a:rPr lang="en-US" sz="1100" kern="1200" dirty="0">
                          <a:solidFill>
                            <a:schemeClr val="tx1"/>
                          </a:solidFill>
                          <a:effectLst/>
                          <a:latin typeface="+mn-lt"/>
                          <a:ea typeface="+mn-ea"/>
                          <a:cs typeface="+mn-cs"/>
                        </a:rPr>
                        <a:t>$190 </a:t>
                      </a:r>
                    </a:p>
                  </a:txBody>
                  <a:tcPr marL="45720" marR="45720" anchor="ctr">
                    <a:solidFill>
                      <a:srgbClr val="D9D9D6"/>
                    </a:solidFill>
                  </a:tcPr>
                </a:tc>
                <a:tc>
                  <a:txBody>
                    <a:bodyPr/>
                    <a:lstStyle/>
                    <a:p>
                      <a:pPr marL="0" marR="0" algn="r" defTabSz="457200" rtl="0" eaLnBrk="1" fontAlgn="ctr" latinLnBrk="0" hangingPunct="1">
                        <a:lnSpc>
                          <a:spcPct val="100000"/>
                        </a:lnSpc>
                        <a:spcBef>
                          <a:spcPts val="600"/>
                        </a:spcBef>
                        <a:spcAft>
                          <a:spcPts val="600"/>
                        </a:spcAft>
                      </a:pPr>
                      <a:r>
                        <a:rPr lang="en-US" sz="1100" kern="1200" dirty="0">
                          <a:solidFill>
                            <a:schemeClr val="tx1"/>
                          </a:solidFill>
                          <a:effectLst/>
                          <a:latin typeface="+mn-lt"/>
                          <a:ea typeface="+mn-ea"/>
                          <a:cs typeface="+mn-cs"/>
                        </a:rPr>
                        <a:t>25%</a:t>
                      </a:r>
                    </a:p>
                  </a:txBody>
                  <a:tcPr marL="45720" marR="45720" anchor="ctr">
                    <a:solidFill>
                      <a:srgbClr val="D9D9D6"/>
                    </a:solidFill>
                  </a:tcPr>
                </a:tc>
                <a:extLst>
                  <a:ext uri="{0D108BD9-81ED-4DB2-BD59-A6C34878D82A}">
                    <a16:rowId xmlns:a16="http://schemas.microsoft.com/office/drawing/2014/main" val="2810437678"/>
                  </a:ext>
                </a:extLst>
              </a:tr>
              <a:tr h="322180">
                <a:tc>
                  <a:txBody>
                    <a:bodyPr/>
                    <a:lstStyle/>
                    <a:p>
                      <a:pPr marL="0" marR="0" algn="ctr" defTabSz="457200" rtl="0" eaLnBrk="1" fontAlgn="ctr" latinLnBrk="0" hangingPunct="1">
                        <a:lnSpc>
                          <a:spcPct val="100000"/>
                        </a:lnSpc>
                        <a:spcBef>
                          <a:spcPts val="600"/>
                        </a:spcBef>
                        <a:spcAft>
                          <a:spcPts val="600"/>
                        </a:spcAft>
                      </a:pPr>
                      <a:r>
                        <a:rPr lang="en-US" sz="1100" b="1" kern="1200" dirty="0">
                          <a:solidFill>
                            <a:schemeClr val="lt1"/>
                          </a:solidFill>
                          <a:effectLst/>
                          <a:latin typeface="+mn-lt"/>
                          <a:ea typeface="+mn-ea"/>
                          <a:cs typeface="+mn-cs"/>
                        </a:rPr>
                        <a:t>1408</a:t>
                      </a:r>
                    </a:p>
                  </a:txBody>
                  <a:tcPr marL="45720" marR="45720" anchor="ctr">
                    <a:solidFill>
                      <a:srgbClr val="003865"/>
                    </a:solidFill>
                  </a:tcPr>
                </a:tc>
                <a:tc>
                  <a:txBody>
                    <a:bodyPr/>
                    <a:lstStyle/>
                    <a:p>
                      <a:pPr algn="l" fontAlgn="b"/>
                      <a:r>
                        <a:rPr lang="en-US" sz="1100" b="0" i="0" u="none" strike="noStrike" dirty="0">
                          <a:solidFill>
                            <a:srgbClr val="000000"/>
                          </a:solidFill>
                          <a:effectLst/>
                          <a:latin typeface="+mn-lt"/>
                        </a:rPr>
                        <a:t>Post-grant or covered business method review request fee </a:t>
                      </a:r>
                      <a:r>
                        <a:rPr lang="en-US" sz="1100" b="0" kern="1200" dirty="0">
                          <a:effectLst/>
                          <a:latin typeface="+mn-lt"/>
                        </a:rPr>
                        <a:t>‒</a:t>
                      </a:r>
                      <a:r>
                        <a:rPr lang="en-US" sz="1100" b="0" i="0" u="none" strike="noStrike" dirty="0">
                          <a:solidFill>
                            <a:srgbClr val="000000"/>
                          </a:solidFill>
                          <a:effectLst/>
                          <a:latin typeface="+mn-lt"/>
                        </a:rPr>
                        <a:t> up to 20 claims</a:t>
                      </a:r>
                    </a:p>
                  </a:txBody>
                  <a:tcPr marL="45720" marR="45720" anchor="b">
                    <a:solidFill>
                      <a:srgbClr val="D9D9D6"/>
                    </a:solidFill>
                  </a:tcPr>
                </a:tc>
                <a:tc>
                  <a:txBody>
                    <a:bodyPr/>
                    <a:lstStyle/>
                    <a:p>
                      <a:pPr marL="0" marR="0" algn="r" defTabSz="457200" rtl="0" eaLnBrk="1" latinLnBrk="0" hangingPunct="1">
                        <a:lnSpc>
                          <a:spcPct val="100000"/>
                        </a:lnSpc>
                        <a:spcBef>
                          <a:spcPts val="600"/>
                        </a:spcBef>
                        <a:spcAft>
                          <a:spcPts val="600"/>
                        </a:spcAft>
                      </a:pPr>
                      <a:r>
                        <a:rPr lang="en-US" sz="1100" kern="1200" dirty="0">
                          <a:solidFill>
                            <a:schemeClr val="tx1"/>
                          </a:solidFill>
                          <a:effectLst/>
                          <a:latin typeface="+mn-lt"/>
                          <a:ea typeface="+mn-ea"/>
                          <a:cs typeface="+mn-cs"/>
                        </a:rPr>
                        <a:t>$40,100</a:t>
                      </a:r>
                    </a:p>
                  </a:txBody>
                  <a:tcPr marL="45720" marR="45720" anchor="ctr">
                    <a:solidFill>
                      <a:srgbClr val="D9D9D6"/>
                    </a:solidFill>
                  </a:tcPr>
                </a:tc>
                <a:tc>
                  <a:txBody>
                    <a:bodyPr/>
                    <a:lstStyle/>
                    <a:p>
                      <a:pPr marL="0" marR="0" lvl="0" algn="r">
                        <a:lnSpc>
                          <a:spcPct val="100000"/>
                        </a:lnSpc>
                        <a:spcBef>
                          <a:spcPts val="600"/>
                        </a:spcBef>
                        <a:spcAft>
                          <a:spcPts val="600"/>
                        </a:spcAft>
                        <a:buNone/>
                      </a:pPr>
                      <a:r>
                        <a:rPr lang="en-US" sz="1100" kern="1200" dirty="0">
                          <a:solidFill>
                            <a:schemeClr val="tx1"/>
                          </a:solidFill>
                          <a:effectLst/>
                          <a:latin typeface="+mn-lt"/>
                          <a:ea typeface="+mn-ea"/>
                          <a:cs typeface="+mn-cs"/>
                        </a:rPr>
                        <a:t>$20,000</a:t>
                      </a:r>
                      <a:endParaRPr lang="en-US" sz="1100" dirty="0"/>
                    </a:p>
                  </a:txBody>
                  <a:tcPr marL="45720" marR="45720" anchor="ctr">
                    <a:solidFill>
                      <a:srgbClr val="D9D9D6"/>
                    </a:solidFill>
                  </a:tcPr>
                </a:tc>
                <a:tc>
                  <a:txBody>
                    <a:bodyPr/>
                    <a:lstStyle/>
                    <a:p>
                      <a:pPr marL="0" marR="0" lvl="0" algn="r">
                        <a:lnSpc>
                          <a:spcPct val="100000"/>
                        </a:lnSpc>
                        <a:spcBef>
                          <a:spcPts val="600"/>
                        </a:spcBef>
                        <a:spcAft>
                          <a:spcPts val="600"/>
                        </a:spcAft>
                        <a:buNone/>
                      </a:pPr>
                      <a:r>
                        <a:rPr lang="en-US" sz="1100" kern="1200" dirty="0">
                          <a:solidFill>
                            <a:schemeClr val="tx1"/>
                          </a:solidFill>
                          <a:effectLst/>
                          <a:latin typeface="+mn-lt"/>
                          <a:ea typeface="+mn-ea"/>
                          <a:cs typeface="+mn-cs"/>
                        </a:rPr>
                        <a:t>$25,000</a:t>
                      </a:r>
                      <a:endParaRPr lang="en-US" sz="1100" dirty="0"/>
                    </a:p>
                  </a:txBody>
                  <a:tcPr marL="45720" marR="45720" anchor="ctr">
                    <a:solidFill>
                      <a:srgbClr val="D9D9D6"/>
                    </a:solidFill>
                  </a:tcPr>
                </a:tc>
                <a:tc>
                  <a:txBody>
                    <a:bodyPr/>
                    <a:lstStyle/>
                    <a:p>
                      <a:pPr marL="0" marR="0" lvl="0" algn="r">
                        <a:lnSpc>
                          <a:spcPct val="100000"/>
                        </a:lnSpc>
                        <a:spcBef>
                          <a:spcPts val="600"/>
                        </a:spcBef>
                        <a:spcAft>
                          <a:spcPts val="600"/>
                        </a:spcAft>
                        <a:buNone/>
                      </a:pPr>
                      <a:r>
                        <a:rPr lang="en-US" sz="1100" kern="1200" dirty="0">
                          <a:solidFill>
                            <a:schemeClr val="tx1"/>
                          </a:solidFill>
                          <a:effectLst/>
                          <a:latin typeface="+mn-lt"/>
                          <a:ea typeface="+mn-ea"/>
                          <a:cs typeface="+mn-cs"/>
                        </a:rPr>
                        <a:t>$5,000</a:t>
                      </a:r>
                      <a:endParaRPr lang="en-US" sz="1100" dirty="0"/>
                    </a:p>
                  </a:txBody>
                  <a:tcPr marL="45720" marR="45720" anchor="ctr">
                    <a:solidFill>
                      <a:srgbClr val="D9D9D6"/>
                    </a:solidFill>
                  </a:tcPr>
                </a:tc>
                <a:tc>
                  <a:txBody>
                    <a:bodyPr/>
                    <a:lstStyle/>
                    <a:p>
                      <a:pPr marL="0" marR="0" algn="r" defTabSz="457200" rtl="0" eaLnBrk="1" fontAlgn="ctr" latinLnBrk="0" hangingPunct="1">
                        <a:lnSpc>
                          <a:spcPct val="100000"/>
                        </a:lnSpc>
                        <a:spcBef>
                          <a:spcPts val="600"/>
                        </a:spcBef>
                        <a:spcAft>
                          <a:spcPts val="600"/>
                        </a:spcAft>
                      </a:pPr>
                      <a:r>
                        <a:rPr lang="en-US" sz="1100" kern="1200" dirty="0">
                          <a:solidFill>
                            <a:schemeClr val="tx1"/>
                          </a:solidFill>
                          <a:effectLst/>
                          <a:latin typeface="+mn-lt"/>
                          <a:ea typeface="+mn-ea"/>
                          <a:cs typeface="+mn-cs"/>
                        </a:rPr>
                        <a:t>25%</a:t>
                      </a:r>
                    </a:p>
                  </a:txBody>
                  <a:tcPr marL="45720" marR="45720" anchor="ctr">
                    <a:solidFill>
                      <a:srgbClr val="D9D9D6"/>
                    </a:solidFill>
                  </a:tcPr>
                </a:tc>
                <a:extLst>
                  <a:ext uri="{0D108BD9-81ED-4DB2-BD59-A6C34878D82A}">
                    <a16:rowId xmlns:a16="http://schemas.microsoft.com/office/drawing/2014/main" val="1982244353"/>
                  </a:ext>
                </a:extLst>
              </a:tr>
              <a:tr h="479982">
                <a:tc>
                  <a:txBody>
                    <a:bodyPr/>
                    <a:lstStyle/>
                    <a:p>
                      <a:pPr marL="0" marR="0" algn="ctr" defTabSz="457200" rtl="0" eaLnBrk="1" fontAlgn="ctr" latinLnBrk="0" hangingPunct="1">
                        <a:lnSpc>
                          <a:spcPct val="100000"/>
                        </a:lnSpc>
                        <a:spcBef>
                          <a:spcPts val="600"/>
                        </a:spcBef>
                        <a:spcAft>
                          <a:spcPts val="600"/>
                        </a:spcAft>
                      </a:pPr>
                      <a:r>
                        <a:rPr lang="en-US" sz="1100" b="1" kern="1200" dirty="0">
                          <a:solidFill>
                            <a:schemeClr val="lt1"/>
                          </a:solidFill>
                          <a:effectLst/>
                          <a:latin typeface="+mn-lt"/>
                          <a:ea typeface="+mn-ea"/>
                          <a:cs typeface="+mn-cs"/>
                        </a:rPr>
                        <a:t>1416</a:t>
                      </a:r>
                    </a:p>
                  </a:txBody>
                  <a:tcPr marL="45720" marR="45720" anchor="ctr">
                    <a:solidFill>
                      <a:srgbClr val="003865"/>
                    </a:solidFill>
                  </a:tcPr>
                </a:tc>
                <a:tc>
                  <a:txBody>
                    <a:bodyPr/>
                    <a:lstStyle/>
                    <a:p>
                      <a:pPr algn="l" fontAlgn="b"/>
                      <a:r>
                        <a:rPr lang="en-US" sz="1100" b="0" i="0" u="none" strike="noStrike" dirty="0">
                          <a:solidFill>
                            <a:srgbClr val="000000"/>
                          </a:solidFill>
                          <a:effectLst/>
                          <a:latin typeface="+mn-lt"/>
                        </a:rPr>
                        <a:t>Post-grant or covered business method review post-institution fee </a:t>
                      </a:r>
                      <a:r>
                        <a:rPr lang="en-US" sz="1100" b="0" kern="1200" dirty="0">
                          <a:effectLst/>
                          <a:latin typeface="+mn-lt"/>
                        </a:rPr>
                        <a:t>‒</a:t>
                      </a:r>
                      <a:r>
                        <a:rPr lang="en-US" sz="1100" b="0" i="0" u="none" strike="noStrike" dirty="0">
                          <a:solidFill>
                            <a:srgbClr val="000000"/>
                          </a:solidFill>
                          <a:effectLst/>
                          <a:latin typeface="+mn-lt"/>
                        </a:rPr>
                        <a:t> up to 20 claims</a:t>
                      </a:r>
                    </a:p>
                  </a:txBody>
                  <a:tcPr marL="45720" marR="45720" anchor="b">
                    <a:solidFill>
                      <a:srgbClr val="D9D9D6"/>
                    </a:solidFill>
                  </a:tcPr>
                </a:tc>
                <a:tc>
                  <a:txBody>
                    <a:bodyPr/>
                    <a:lstStyle/>
                    <a:p>
                      <a:pPr marL="0" marR="0" algn="r" defTabSz="457200" rtl="0" eaLnBrk="1" latinLnBrk="0" hangingPunct="1">
                        <a:lnSpc>
                          <a:spcPct val="100000"/>
                        </a:lnSpc>
                        <a:spcBef>
                          <a:spcPts val="600"/>
                        </a:spcBef>
                        <a:spcAft>
                          <a:spcPts val="600"/>
                        </a:spcAft>
                      </a:pPr>
                      <a:r>
                        <a:rPr lang="en-US" sz="1100" kern="1200" dirty="0">
                          <a:solidFill>
                            <a:schemeClr val="tx1"/>
                          </a:solidFill>
                          <a:effectLst/>
                          <a:latin typeface="+mn-lt"/>
                          <a:ea typeface="+mn-ea"/>
                          <a:cs typeface="+mn-cs"/>
                        </a:rPr>
                        <a:t>$51,832</a:t>
                      </a:r>
                    </a:p>
                  </a:txBody>
                  <a:tcPr marL="45720" marR="45720" anchor="ctr">
                    <a:solidFill>
                      <a:srgbClr val="D9D9D6"/>
                    </a:solidFill>
                  </a:tcPr>
                </a:tc>
                <a:tc>
                  <a:txBody>
                    <a:bodyPr/>
                    <a:lstStyle/>
                    <a:p>
                      <a:pPr marL="0" marR="0" lvl="0" algn="r">
                        <a:lnSpc>
                          <a:spcPct val="100000"/>
                        </a:lnSpc>
                        <a:spcBef>
                          <a:spcPts val="600"/>
                        </a:spcBef>
                        <a:spcAft>
                          <a:spcPts val="600"/>
                        </a:spcAft>
                        <a:buNone/>
                      </a:pPr>
                      <a:r>
                        <a:rPr lang="en-US" sz="1100" kern="1200" dirty="0">
                          <a:solidFill>
                            <a:schemeClr val="tx1"/>
                          </a:solidFill>
                          <a:effectLst/>
                          <a:latin typeface="+mn-lt"/>
                          <a:ea typeface="+mn-ea"/>
                          <a:cs typeface="+mn-cs"/>
                        </a:rPr>
                        <a:t>$27,500</a:t>
                      </a:r>
                      <a:endParaRPr lang="en-US" sz="1100" dirty="0"/>
                    </a:p>
                  </a:txBody>
                  <a:tcPr marL="45720" marR="45720" anchor="ctr">
                    <a:solidFill>
                      <a:srgbClr val="D9D9D6"/>
                    </a:solidFill>
                  </a:tcPr>
                </a:tc>
                <a:tc>
                  <a:txBody>
                    <a:bodyPr/>
                    <a:lstStyle/>
                    <a:p>
                      <a:pPr marL="0" marR="0" lvl="0" algn="r">
                        <a:lnSpc>
                          <a:spcPct val="100000"/>
                        </a:lnSpc>
                        <a:spcBef>
                          <a:spcPts val="600"/>
                        </a:spcBef>
                        <a:spcAft>
                          <a:spcPts val="600"/>
                        </a:spcAft>
                        <a:buNone/>
                      </a:pPr>
                      <a:r>
                        <a:rPr lang="en-US" sz="1100" kern="1200" dirty="0">
                          <a:solidFill>
                            <a:schemeClr val="tx1"/>
                          </a:solidFill>
                          <a:effectLst/>
                          <a:latin typeface="+mn-lt"/>
                          <a:ea typeface="+mn-ea"/>
                          <a:cs typeface="+mn-cs"/>
                        </a:rPr>
                        <a:t>$34,375</a:t>
                      </a:r>
                      <a:endParaRPr lang="en-US" sz="1100" dirty="0"/>
                    </a:p>
                  </a:txBody>
                  <a:tcPr marL="45720" marR="45720" anchor="ctr">
                    <a:solidFill>
                      <a:srgbClr val="D9D9D6"/>
                    </a:solidFill>
                  </a:tcPr>
                </a:tc>
                <a:tc>
                  <a:txBody>
                    <a:bodyPr/>
                    <a:lstStyle/>
                    <a:p>
                      <a:pPr marL="0" marR="0" lvl="0" algn="r">
                        <a:lnSpc>
                          <a:spcPct val="100000"/>
                        </a:lnSpc>
                        <a:spcBef>
                          <a:spcPts val="600"/>
                        </a:spcBef>
                        <a:spcAft>
                          <a:spcPts val="600"/>
                        </a:spcAft>
                        <a:buNone/>
                      </a:pPr>
                      <a:r>
                        <a:rPr lang="en-US" sz="1100" kern="1200" dirty="0">
                          <a:solidFill>
                            <a:schemeClr val="tx1"/>
                          </a:solidFill>
                          <a:effectLst/>
                          <a:latin typeface="+mn-lt"/>
                          <a:ea typeface="+mn-ea"/>
                          <a:cs typeface="+mn-cs"/>
                        </a:rPr>
                        <a:t>$6,875</a:t>
                      </a:r>
                      <a:endParaRPr lang="en-US" sz="1100" dirty="0"/>
                    </a:p>
                  </a:txBody>
                  <a:tcPr marL="45720" marR="45720" anchor="ctr">
                    <a:solidFill>
                      <a:srgbClr val="D9D9D6"/>
                    </a:solidFill>
                  </a:tcPr>
                </a:tc>
                <a:tc>
                  <a:txBody>
                    <a:bodyPr/>
                    <a:lstStyle/>
                    <a:p>
                      <a:pPr marL="0" marR="0" algn="r" defTabSz="457200" rtl="0" eaLnBrk="1" fontAlgn="ctr" latinLnBrk="0" hangingPunct="1">
                        <a:lnSpc>
                          <a:spcPct val="100000"/>
                        </a:lnSpc>
                        <a:spcBef>
                          <a:spcPts val="600"/>
                        </a:spcBef>
                        <a:spcAft>
                          <a:spcPts val="600"/>
                        </a:spcAft>
                      </a:pPr>
                      <a:r>
                        <a:rPr lang="en-US" sz="1100" kern="1200" dirty="0">
                          <a:solidFill>
                            <a:schemeClr val="tx1"/>
                          </a:solidFill>
                          <a:effectLst/>
                          <a:latin typeface="+mn-lt"/>
                          <a:ea typeface="+mn-ea"/>
                          <a:cs typeface="+mn-cs"/>
                        </a:rPr>
                        <a:t>25%</a:t>
                      </a:r>
                    </a:p>
                  </a:txBody>
                  <a:tcPr marL="45720" marR="45720" anchor="ctr">
                    <a:solidFill>
                      <a:srgbClr val="D9D9D6"/>
                    </a:solidFill>
                  </a:tcPr>
                </a:tc>
                <a:extLst>
                  <a:ext uri="{0D108BD9-81ED-4DB2-BD59-A6C34878D82A}">
                    <a16:rowId xmlns:a16="http://schemas.microsoft.com/office/drawing/2014/main" val="760758462"/>
                  </a:ext>
                </a:extLst>
              </a:tr>
              <a:tr h="479982">
                <a:tc>
                  <a:txBody>
                    <a:bodyPr/>
                    <a:lstStyle/>
                    <a:p>
                      <a:pPr marL="0" marR="0" algn="ctr" defTabSz="457200" rtl="0" eaLnBrk="1" fontAlgn="ctr" latinLnBrk="0" hangingPunct="1">
                        <a:lnSpc>
                          <a:spcPct val="100000"/>
                        </a:lnSpc>
                        <a:spcBef>
                          <a:spcPts val="600"/>
                        </a:spcBef>
                        <a:spcAft>
                          <a:spcPts val="600"/>
                        </a:spcAft>
                      </a:pPr>
                      <a:r>
                        <a:rPr lang="en-US" sz="1100" b="1" kern="1200" dirty="0">
                          <a:solidFill>
                            <a:schemeClr val="lt1"/>
                          </a:solidFill>
                          <a:effectLst/>
                          <a:latin typeface="+mn-lt"/>
                          <a:ea typeface="+mn-ea"/>
                          <a:cs typeface="+mn-cs"/>
                        </a:rPr>
                        <a:t>1409</a:t>
                      </a:r>
                    </a:p>
                  </a:txBody>
                  <a:tcPr marL="45720" marR="45720" anchor="ctr">
                    <a:solidFill>
                      <a:srgbClr val="003865"/>
                    </a:solidFill>
                  </a:tcPr>
                </a:tc>
                <a:tc>
                  <a:txBody>
                    <a:bodyPr/>
                    <a:lstStyle/>
                    <a:p>
                      <a:pPr algn="l" fontAlgn="b"/>
                      <a:r>
                        <a:rPr lang="en-US" sz="1100" b="0" i="0" u="none" strike="noStrike" dirty="0">
                          <a:solidFill>
                            <a:srgbClr val="000000"/>
                          </a:solidFill>
                          <a:effectLst/>
                          <a:latin typeface="+mn-lt"/>
                        </a:rPr>
                        <a:t>Post-grant or covered business method review request of each claim in excess of 20</a:t>
                      </a:r>
                    </a:p>
                  </a:txBody>
                  <a:tcPr marL="45720" marR="45720" anchor="b">
                    <a:solidFill>
                      <a:srgbClr val="D9D9D6"/>
                    </a:solidFill>
                  </a:tcPr>
                </a:tc>
                <a:tc>
                  <a:txBody>
                    <a:bodyPr/>
                    <a:lstStyle/>
                    <a:p>
                      <a:pPr marL="0" marR="0" algn="r" defTabSz="457200" rtl="0" eaLnBrk="1" latinLnBrk="0" hangingPunct="1">
                        <a:lnSpc>
                          <a:spcPct val="100000"/>
                        </a:lnSpc>
                        <a:spcBef>
                          <a:spcPts val="600"/>
                        </a:spcBef>
                        <a:spcAft>
                          <a:spcPts val="600"/>
                        </a:spcAft>
                      </a:pPr>
                      <a:r>
                        <a:rPr lang="en-US" sz="1100" kern="1200" dirty="0">
                          <a:solidFill>
                            <a:schemeClr val="tx1"/>
                          </a:solidFill>
                          <a:effectLst/>
                          <a:latin typeface="+mn-lt"/>
                          <a:ea typeface="+mn-ea"/>
                          <a:cs typeface="+mn-cs"/>
                        </a:rPr>
                        <a:t>n/a</a:t>
                      </a:r>
                    </a:p>
                  </a:txBody>
                  <a:tcPr marL="45720" marR="45720" anchor="ctr">
                    <a:solidFill>
                      <a:srgbClr val="D9D9D6"/>
                    </a:solidFill>
                  </a:tcPr>
                </a:tc>
                <a:tc>
                  <a:txBody>
                    <a:bodyPr/>
                    <a:lstStyle/>
                    <a:p>
                      <a:pPr marL="0" marR="0" algn="r" rtl="0" eaLnBrk="1" fontAlgn="ctr" latinLnBrk="0" hangingPunct="1">
                        <a:lnSpc>
                          <a:spcPct val="100000"/>
                        </a:lnSpc>
                        <a:spcBef>
                          <a:spcPts val="600"/>
                        </a:spcBef>
                        <a:spcAft>
                          <a:spcPts val="600"/>
                        </a:spcAft>
                      </a:pPr>
                      <a:r>
                        <a:rPr lang="en-US" sz="1100" kern="1200" dirty="0">
                          <a:solidFill>
                            <a:schemeClr val="tx1"/>
                          </a:solidFill>
                          <a:effectLst/>
                          <a:latin typeface="+mn-lt"/>
                          <a:ea typeface="+mn-ea"/>
                          <a:cs typeface="+mn-cs"/>
                        </a:rPr>
                        <a:t>$475 </a:t>
                      </a:r>
                    </a:p>
                  </a:txBody>
                  <a:tcPr marL="45720" marR="45720" anchor="ctr">
                    <a:solidFill>
                      <a:srgbClr val="D9D9D6"/>
                    </a:solidFill>
                  </a:tcPr>
                </a:tc>
                <a:tc>
                  <a:txBody>
                    <a:bodyPr/>
                    <a:lstStyle/>
                    <a:p>
                      <a:pPr marL="0" marR="0" algn="r" rtl="0" eaLnBrk="1" fontAlgn="ctr" latinLnBrk="0" hangingPunct="1">
                        <a:lnSpc>
                          <a:spcPct val="100000"/>
                        </a:lnSpc>
                        <a:spcBef>
                          <a:spcPts val="600"/>
                        </a:spcBef>
                        <a:spcAft>
                          <a:spcPts val="600"/>
                        </a:spcAft>
                      </a:pPr>
                      <a:r>
                        <a:rPr lang="en-US" sz="1100" kern="1200" dirty="0">
                          <a:solidFill>
                            <a:schemeClr val="tx1"/>
                          </a:solidFill>
                          <a:effectLst/>
                          <a:latin typeface="+mn-lt"/>
                          <a:ea typeface="+mn-ea"/>
                          <a:cs typeface="+mn-cs"/>
                        </a:rPr>
                        <a:t>$595 </a:t>
                      </a:r>
                    </a:p>
                  </a:txBody>
                  <a:tcPr marL="45720" marR="45720" anchor="ctr">
                    <a:solidFill>
                      <a:srgbClr val="D9D9D6"/>
                    </a:solidFill>
                  </a:tcPr>
                </a:tc>
                <a:tc>
                  <a:txBody>
                    <a:bodyPr/>
                    <a:lstStyle/>
                    <a:p>
                      <a:pPr marL="0" marR="0" algn="r" rtl="0" eaLnBrk="1" fontAlgn="ctr" latinLnBrk="0" hangingPunct="1">
                        <a:lnSpc>
                          <a:spcPct val="100000"/>
                        </a:lnSpc>
                        <a:spcBef>
                          <a:spcPts val="600"/>
                        </a:spcBef>
                        <a:spcAft>
                          <a:spcPts val="600"/>
                        </a:spcAft>
                      </a:pPr>
                      <a:r>
                        <a:rPr lang="en-US" sz="1100" kern="1200" dirty="0">
                          <a:solidFill>
                            <a:schemeClr val="tx1"/>
                          </a:solidFill>
                          <a:effectLst/>
                          <a:latin typeface="+mn-lt"/>
                          <a:ea typeface="+mn-ea"/>
                          <a:cs typeface="+mn-cs"/>
                        </a:rPr>
                        <a:t>$120 </a:t>
                      </a:r>
                    </a:p>
                  </a:txBody>
                  <a:tcPr marL="45720" marR="45720" anchor="ctr">
                    <a:solidFill>
                      <a:srgbClr val="D9D9D6"/>
                    </a:solidFill>
                  </a:tcPr>
                </a:tc>
                <a:tc>
                  <a:txBody>
                    <a:bodyPr/>
                    <a:lstStyle/>
                    <a:p>
                      <a:pPr marL="0" marR="0" algn="r" defTabSz="457200" rtl="0" eaLnBrk="1" fontAlgn="ctr" latinLnBrk="0" hangingPunct="1">
                        <a:lnSpc>
                          <a:spcPct val="100000"/>
                        </a:lnSpc>
                        <a:spcBef>
                          <a:spcPts val="600"/>
                        </a:spcBef>
                        <a:spcAft>
                          <a:spcPts val="600"/>
                        </a:spcAft>
                      </a:pPr>
                      <a:r>
                        <a:rPr lang="en-US" sz="1100" kern="1200" dirty="0">
                          <a:solidFill>
                            <a:schemeClr val="tx1"/>
                          </a:solidFill>
                          <a:effectLst/>
                          <a:latin typeface="+mn-lt"/>
                          <a:ea typeface="+mn-ea"/>
                          <a:cs typeface="+mn-cs"/>
                        </a:rPr>
                        <a:t>25%</a:t>
                      </a:r>
                    </a:p>
                  </a:txBody>
                  <a:tcPr marL="45720" marR="45720" anchor="ctr">
                    <a:solidFill>
                      <a:srgbClr val="D9D9D6"/>
                    </a:solidFill>
                  </a:tcPr>
                </a:tc>
                <a:extLst>
                  <a:ext uri="{0D108BD9-81ED-4DB2-BD59-A6C34878D82A}">
                    <a16:rowId xmlns:a16="http://schemas.microsoft.com/office/drawing/2014/main" val="3763542075"/>
                  </a:ext>
                </a:extLst>
              </a:tr>
              <a:tr h="479982">
                <a:tc>
                  <a:txBody>
                    <a:bodyPr/>
                    <a:lstStyle/>
                    <a:p>
                      <a:pPr marL="0" marR="0" algn="ctr" defTabSz="457200" rtl="0" eaLnBrk="1" fontAlgn="ctr" latinLnBrk="0" hangingPunct="1">
                        <a:lnSpc>
                          <a:spcPct val="100000"/>
                        </a:lnSpc>
                        <a:spcBef>
                          <a:spcPts val="600"/>
                        </a:spcBef>
                        <a:spcAft>
                          <a:spcPts val="600"/>
                        </a:spcAft>
                      </a:pPr>
                      <a:r>
                        <a:rPr lang="en-US" sz="1100" b="1" kern="1200" dirty="0">
                          <a:solidFill>
                            <a:schemeClr val="lt1"/>
                          </a:solidFill>
                          <a:effectLst/>
                          <a:latin typeface="+mn-lt"/>
                          <a:ea typeface="+mn-ea"/>
                          <a:cs typeface="+mn-cs"/>
                        </a:rPr>
                        <a:t>1417</a:t>
                      </a:r>
                    </a:p>
                  </a:txBody>
                  <a:tcPr marL="45720" marR="45720" anchor="ctr">
                    <a:solidFill>
                      <a:srgbClr val="003865"/>
                    </a:solidFill>
                  </a:tcPr>
                </a:tc>
                <a:tc>
                  <a:txBody>
                    <a:bodyPr/>
                    <a:lstStyle/>
                    <a:p>
                      <a:pPr algn="l" fontAlgn="b"/>
                      <a:r>
                        <a:rPr lang="en-US" sz="1100" b="0" i="0" u="none" strike="noStrike" dirty="0">
                          <a:solidFill>
                            <a:srgbClr val="000000"/>
                          </a:solidFill>
                          <a:effectLst/>
                          <a:latin typeface="+mn-lt"/>
                        </a:rPr>
                        <a:t>Post-grant or covered business method review post-institution request of each claim in excess of 20</a:t>
                      </a:r>
                    </a:p>
                  </a:txBody>
                  <a:tcPr marL="45720" marR="45720" anchor="b">
                    <a:solidFill>
                      <a:srgbClr val="D9D9D6"/>
                    </a:solidFill>
                  </a:tcPr>
                </a:tc>
                <a:tc>
                  <a:txBody>
                    <a:bodyPr/>
                    <a:lstStyle/>
                    <a:p>
                      <a:pPr marL="0" marR="0" algn="r" defTabSz="457200" rtl="0" eaLnBrk="1" latinLnBrk="0" hangingPunct="1">
                        <a:lnSpc>
                          <a:spcPct val="100000"/>
                        </a:lnSpc>
                        <a:spcBef>
                          <a:spcPts val="600"/>
                        </a:spcBef>
                        <a:spcAft>
                          <a:spcPts val="600"/>
                        </a:spcAft>
                      </a:pPr>
                      <a:r>
                        <a:rPr lang="en-US" sz="1100" kern="1200" dirty="0">
                          <a:solidFill>
                            <a:schemeClr val="tx1"/>
                          </a:solidFill>
                          <a:effectLst/>
                          <a:latin typeface="+mn-lt"/>
                          <a:ea typeface="+mn-ea"/>
                          <a:cs typeface="+mn-cs"/>
                        </a:rPr>
                        <a:t>n/a</a:t>
                      </a:r>
                    </a:p>
                  </a:txBody>
                  <a:tcPr marL="45720" marR="45720" anchor="ctr">
                    <a:solidFill>
                      <a:srgbClr val="D9D9D6"/>
                    </a:solidFill>
                  </a:tcPr>
                </a:tc>
                <a:tc>
                  <a:txBody>
                    <a:bodyPr/>
                    <a:lstStyle/>
                    <a:p>
                      <a:pPr marL="0" marR="0" algn="r" rtl="0" eaLnBrk="1" fontAlgn="ctr" latinLnBrk="0" hangingPunct="1">
                        <a:lnSpc>
                          <a:spcPct val="100000"/>
                        </a:lnSpc>
                        <a:spcBef>
                          <a:spcPts val="600"/>
                        </a:spcBef>
                        <a:spcAft>
                          <a:spcPts val="600"/>
                        </a:spcAft>
                      </a:pPr>
                      <a:r>
                        <a:rPr lang="en-US" sz="1100" kern="1200" dirty="0">
                          <a:solidFill>
                            <a:schemeClr val="tx1"/>
                          </a:solidFill>
                          <a:effectLst/>
                          <a:latin typeface="+mn-lt"/>
                          <a:ea typeface="+mn-ea"/>
                          <a:cs typeface="+mn-cs"/>
                        </a:rPr>
                        <a:t>$1,050 </a:t>
                      </a:r>
                    </a:p>
                  </a:txBody>
                  <a:tcPr marL="45720" marR="45720" anchor="ctr">
                    <a:solidFill>
                      <a:srgbClr val="D9D9D6"/>
                    </a:solidFill>
                  </a:tcPr>
                </a:tc>
                <a:tc>
                  <a:txBody>
                    <a:bodyPr/>
                    <a:lstStyle/>
                    <a:p>
                      <a:pPr marL="0" marR="0" algn="r" defTabSz="457200" rtl="0" eaLnBrk="1" fontAlgn="ctr" latinLnBrk="0" hangingPunct="1">
                        <a:lnSpc>
                          <a:spcPct val="100000"/>
                        </a:lnSpc>
                        <a:spcBef>
                          <a:spcPts val="600"/>
                        </a:spcBef>
                        <a:spcAft>
                          <a:spcPts val="600"/>
                        </a:spcAft>
                      </a:pPr>
                      <a:r>
                        <a:rPr lang="en-US" sz="1100" kern="1200" dirty="0">
                          <a:solidFill>
                            <a:schemeClr val="tx1"/>
                          </a:solidFill>
                          <a:effectLst/>
                          <a:latin typeface="+mn-lt"/>
                          <a:ea typeface="+mn-ea"/>
                          <a:cs typeface="+mn-cs"/>
                        </a:rPr>
                        <a:t>$1,315</a:t>
                      </a:r>
                    </a:p>
                  </a:txBody>
                  <a:tcPr marL="45720" marR="45720" anchor="ctr">
                    <a:solidFill>
                      <a:srgbClr val="D9D9D6"/>
                    </a:solidFill>
                  </a:tcPr>
                </a:tc>
                <a:tc>
                  <a:txBody>
                    <a:bodyPr/>
                    <a:lstStyle/>
                    <a:p>
                      <a:pPr marL="0" marR="0" algn="r" rtl="0" eaLnBrk="1" fontAlgn="ctr" latinLnBrk="0" hangingPunct="1">
                        <a:lnSpc>
                          <a:spcPct val="100000"/>
                        </a:lnSpc>
                        <a:spcBef>
                          <a:spcPts val="600"/>
                        </a:spcBef>
                        <a:spcAft>
                          <a:spcPts val="600"/>
                        </a:spcAft>
                      </a:pPr>
                      <a:r>
                        <a:rPr lang="en-US" sz="1100" kern="1200" dirty="0">
                          <a:solidFill>
                            <a:schemeClr val="tx1"/>
                          </a:solidFill>
                          <a:effectLst/>
                          <a:latin typeface="+mn-lt"/>
                          <a:ea typeface="+mn-ea"/>
                          <a:cs typeface="+mn-cs"/>
                        </a:rPr>
                        <a:t>$265 </a:t>
                      </a:r>
                    </a:p>
                  </a:txBody>
                  <a:tcPr marL="45720" marR="45720" anchor="ctr">
                    <a:solidFill>
                      <a:srgbClr val="D9D9D6"/>
                    </a:solidFill>
                  </a:tcPr>
                </a:tc>
                <a:tc>
                  <a:txBody>
                    <a:bodyPr/>
                    <a:lstStyle/>
                    <a:p>
                      <a:pPr marL="0" marR="0" algn="r" defTabSz="457200" rtl="0" eaLnBrk="1" fontAlgn="ctr" latinLnBrk="0" hangingPunct="1">
                        <a:lnSpc>
                          <a:spcPct val="100000"/>
                        </a:lnSpc>
                        <a:spcBef>
                          <a:spcPts val="600"/>
                        </a:spcBef>
                        <a:spcAft>
                          <a:spcPts val="600"/>
                        </a:spcAft>
                      </a:pPr>
                      <a:r>
                        <a:rPr lang="en-US" sz="1100" kern="1200" dirty="0">
                          <a:solidFill>
                            <a:schemeClr val="tx1"/>
                          </a:solidFill>
                          <a:effectLst/>
                          <a:latin typeface="+mn-lt"/>
                          <a:ea typeface="+mn-ea"/>
                          <a:cs typeface="+mn-cs"/>
                        </a:rPr>
                        <a:t>25%</a:t>
                      </a:r>
                    </a:p>
                  </a:txBody>
                  <a:tcPr marL="45720" marR="45720" anchor="ctr">
                    <a:solidFill>
                      <a:srgbClr val="D9D9D6"/>
                    </a:solidFill>
                  </a:tcPr>
                </a:tc>
                <a:extLst>
                  <a:ext uri="{0D108BD9-81ED-4DB2-BD59-A6C34878D82A}">
                    <a16:rowId xmlns:a16="http://schemas.microsoft.com/office/drawing/2014/main" val="2866919350"/>
                  </a:ext>
                </a:extLst>
              </a:tr>
            </a:tbl>
          </a:graphicData>
        </a:graphic>
      </p:graphicFrame>
      <p:sp>
        <p:nvSpPr>
          <p:cNvPr id="4" name="Slide Number Placeholder 3">
            <a:extLst>
              <a:ext uri="{FF2B5EF4-FFF2-40B4-BE49-F238E27FC236}">
                <a16:creationId xmlns:a16="http://schemas.microsoft.com/office/drawing/2014/main" id="{2E6EFB16-E735-4643-B319-721BBF5A1260}"/>
              </a:ext>
            </a:extLst>
          </p:cNvPr>
          <p:cNvSpPr>
            <a:spLocks noGrp="1"/>
          </p:cNvSpPr>
          <p:nvPr>
            <p:ph type="sldNum" sz="quarter" idx="10"/>
          </p:nvPr>
        </p:nvSpPr>
        <p:spPr/>
        <p:txBody>
          <a:bodyPr/>
          <a:lstStyle/>
          <a:p>
            <a:fld id="{1D648693-0942-45E9-83AE-76FC568F9452}" type="slidenum">
              <a:rPr lang="en-US" smtClean="0"/>
              <a:pPr/>
              <a:t>32</a:t>
            </a:fld>
            <a:endParaRPr lang="en-US" dirty="0"/>
          </a:p>
        </p:txBody>
      </p:sp>
      <p:sp>
        <p:nvSpPr>
          <p:cNvPr id="5" name="TextBox 4">
            <a:extLst>
              <a:ext uri="{FF2B5EF4-FFF2-40B4-BE49-F238E27FC236}">
                <a16:creationId xmlns:a16="http://schemas.microsoft.com/office/drawing/2014/main" id="{1871739C-CFAE-7088-F500-768059CDD701}"/>
              </a:ext>
            </a:extLst>
          </p:cNvPr>
          <p:cNvSpPr txBox="1"/>
          <p:nvPr/>
        </p:nvSpPr>
        <p:spPr>
          <a:xfrm>
            <a:off x="377095" y="5218146"/>
            <a:ext cx="8389809" cy="246221"/>
          </a:xfrm>
          <a:prstGeom prst="rect">
            <a:avLst/>
          </a:prstGeom>
          <a:noFill/>
        </p:spPr>
        <p:txBody>
          <a:bodyPr wrap="square" lIns="91440" tIns="45720" rIns="91440" bIns="45720" rtlCol="0" anchor="t">
            <a:spAutoFit/>
          </a:bodyPr>
          <a:lstStyle/>
          <a:p>
            <a:pPr algn="r"/>
            <a:r>
              <a:rPr lang="en-US" sz="1000" dirty="0"/>
              <a:t>Discounted fees not available</a:t>
            </a:r>
            <a:endParaRPr lang="en-US" dirty="0"/>
          </a:p>
        </p:txBody>
      </p:sp>
    </p:spTree>
    <p:extLst>
      <p:ext uri="{BB962C8B-B14F-4D97-AF65-F5344CB8AC3E}">
        <p14:creationId xmlns:p14="http://schemas.microsoft.com/office/powerpoint/2010/main" val="5689541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A4ADDB-618E-4D96-564F-C989E59BAFA2}"/>
              </a:ext>
            </a:extLst>
          </p:cNvPr>
          <p:cNvSpPr>
            <a:spLocks noGrp="1"/>
          </p:cNvSpPr>
          <p:nvPr>
            <p:ph type="title"/>
          </p:nvPr>
        </p:nvSpPr>
        <p:spPr/>
        <p:txBody>
          <a:bodyPr>
            <a:normAutofit/>
          </a:bodyPr>
          <a:lstStyle/>
          <a:p>
            <a:r>
              <a:rPr lang="en-US" sz="3600" dirty="0"/>
              <a:t>Director Review of a PTAB decision</a:t>
            </a:r>
          </a:p>
        </p:txBody>
      </p:sp>
      <p:sp>
        <p:nvSpPr>
          <p:cNvPr id="8" name="Content Placeholder 7">
            <a:extLst>
              <a:ext uri="{FF2B5EF4-FFF2-40B4-BE49-F238E27FC236}">
                <a16:creationId xmlns:a16="http://schemas.microsoft.com/office/drawing/2014/main" id="{09131957-34DE-4FEB-9CA1-DCE214698FB3}"/>
              </a:ext>
            </a:extLst>
          </p:cNvPr>
          <p:cNvSpPr>
            <a:spLocks noGrp="1"/>
          </p:cNvSpPr>
          <p:nvPr>
            <p:ph idx="1"/>
          </p:nvPr>
        </p:nvSpPr>
        <p:spPr>
          <a:xfrm>
            <a:off x="457200" y="1447584"/>
            <a:ext cx="8229600" cy="2270174"/>
          </a:xfrm>
        </p:spPr>
        <p:txBody>
          <a:bodyPr vert="horz" lIns="91440" tIns="45720" rIns="91440" bIns="45720" rtlCol="0" anchor="t">
            <a:normAutofit fontScale="85000" lnSpcReduction="10000"/>
          </a:bodyPr>
          <a:lstStyle/>
          <a:p>
            <a:r>
              <a:rPr lang="en-US" sz="2000" dirty="0">
                <a:latin typeface="Segoe UI"/>
                <a:cs typeface="Segoe UI"/>
              </a:rPr>
              <a:t>Setting a new fee for parties requesting review of a PTAB decision by the Director.</a:t>
            </a:r>
          </a:p>
          <a:p>
            <a:pPr lvl="1"/>
            <a:r>
              <a:rPr lang="en-US" sz="1800" dirty="0">
                <a:latin typeface="Segoe UI Light"/>
                <a:cs typeface="Segoe UI Light"/>
              </a:rPr>
              <a:t>Fee is for the review process established by the USPTO in response to the </a:t>
            </a:r>
            <a:r>
              <a:rPr lang="en-US" sz="1800" i="1" dirty="0">
                <a:latin typeface="Segoe UI Light"/>
                <a:cs typeface="Segoe UI Light"/>
              </a:rPr>
              <a:t>Arthrex </a:t>
            </a:r>
            <a:r>
              <a:rPr lang="en-US" sz="1800" dirty="0">
                <a:latin typeface="Segoe UI Light"/>
                <a:cs typeface="Segoe UI Light"/>
              </a:rPr>
              <a:t>decision.</a:t>
            </a:r>
          </a:p>
          <a:p>
            <a:pPr lvl="1"/>
            <a:r>
              <a:rPr lang="en-US" sz="1800" dirty="0">
                <a:latin typeface="Segoe UI Light"/>
                <a:cs typeface="Segoe UI Light"/>
              </a:rPr>
              <a:t>When granted, various agency personnel assist the Director in case processing and in issuing and publicizing the decision.</a:t>
            </a:r>
          </a:p>
          <a:p>
            <a:pPr lvl="2">
              <a:lnSpc>
                <a:spcPct val="120000"/>
              </a:lnSpc>
            </a:pPr>
            <a:r>
              <a:rPr lang="en-US" sz="1400" dirty="0">
                <a:latin typeface="Segoe UI Light"/>
                <a:cs typeface="Segoe UI Light"/>
              </a:rPr>
              <a:t>The USPTO expects the new fee will be relatively small compared to the overall costs of review and will be subsidized, in part, by other fees.</a:t>
            </a:r>
          </a:p>
          <a:p>
            <a:pPr lvl="1"/>
            <a:r>
              <a:rPr lang="en-US" sz="1800" dirty="0">
                <a:latin typeface="Segoe UI Light"/>
                <a:cs typeface="Segoe UI Light"/>
              </a:rPr>
              <a:t>The fee is set to match the Petitions to the Chief Administrative Judge fee.</a:t>
            </a:r>
            <a:endParaRPr lang="en-US" sz="1800" dirty="0"/>
          </a:p>
        </p:txBody>
      </p:sp>
      <p:graphicFrame>
        <p:nvGraphicFramePr>
          <p:cNvPr id="6" name="Table 5" descr="A table showing unit costs, current fees, proposed fees, and changes in fees for Director review of PTAB decision fees">
            <a:extLst>
              <a:ext uri="{FF2B5EF4-FFF2-40B4-BE49-F238E27FC236}">
                <a16:creationId xmlns:a16="http://schemas.microsoft.com/office/drawing/2014/main" id="{27AF0C59-3F41-530E-2263-B5AAEA19EAAC}"/>
              </a:ext>
            </a:extLst>
          </p:cNvPr>
          <p:cNvGraphicFramePr>
            <a:graphicFrameLocks noGrp="1"/>
          </p:cNvGraphicFramePr>
          <p:nvPr>
            <p:extLst>
              <p:ext uri="{D42A27DB-BD31-4B8C-83A1-F6EECF244321}">
                <p14:modId xmlns:p14="http://schemas.microsoft.com/office/powerpoint/2010/main" val="3466090926"/>
              </p:ext>
            </p:extLst>
          </p:nvPr>
        </p:nvGraphicFramePr>
        <p:xfrm>
          <a:off x="457200" y="3860274"/>
          <a:ext cx="8238744" cy="952541"/>
        </p:xfrm>
        <a:graphic>
          <a:graphicData uri="http://schemas.openxmlformats.org/drawingml/2006/table">
            <a:tbl>
              <a:tblPr firstRow="1" firstCol="1" bandRow="1">
                <a:tableStyleId>{073A0DAA-6AF3-43AB-8588-CEC1D06C72B9}</a:tableStyleId>
              </a:tblPr>
              <a:tblGrid>
                <a:gridCol w="877824">
                  <a:extLst>
                    <a:ext uri="{9D8B030D-6E8A-4147-A177-3AD203B41FA5}">
                      <a16:colId xmlns:a16="http://schemas.microsoft.com/office/drawing/2014/main" val="20000"/>
                    </a:ext>
                  </a:extLst>
                </a:gridCol>
                <a:gridCol w="2889504">
                  <a:extLst>
                    <a:ext uri="{9D8B030D-6E8A-4147-A177-3AD203B41FA5}">
                      <a16:colId xmlns:a16="http://schemas.microsoft.com/office/drawing/2014/main" val="20001"/>
                    </a:ext>
                  </a:extLst>
                </a:gridCol>
                <a:gridCol w="1069848">
                  <a:extLst>
                    <a:ext uri="{9D8B030D-6E8A-4147-A177-3AD203B41FA5}">
                      <a16:colId xmlns:a16="http://schemas.microsoft.com/office/drawing/2014/main" val="20002"/>
                    </a:ext>
                  </a:extLst>
                </a:gridCol>
                <a:gridCol w="850392">
                  <a:extLst>
                    <a:ext uri="{9D8B030D-6E8A-4147-A177-3AD203B41FA5}">
                      <a16:colId xmlns:a16="http://schemas.microsoft.com/office/drawing/2014/main" val="20003"/>
                    </a:ext>
                  </a:extLst>
                </a:gridCol>
                <a:gridCol w="850392">
                  <a:extLst>
                    <a:ext uri="{9D8B030D-6E8A-4147-A177-3AD203B41FA5}">
                      <a16:colId xmlns:a16="http://schemas.microsoft.com/office/drawing/2014/main" val="20004"/>
                    </a:ext>
                  </a:extLst>
                </a:gridCol>
                <a:gridCol w="850392">
                  <a:extLst>
                    <a:ext uri="{9D8B030D-6E8A-4147-A177-3AD203B41FA5}">
                      <a16:colId xmlns:a16="http://schemas.microsoft.com/office/drawing/2014/main" val="20005"/>
                    </a:ext>
                  </a:extLst>
                </a:gridCol>
                <a:gridCol w="850392">
                  <a:extLst>
                    <a:ext uri="{9D8B030D-6E8A-4147-A177-3AD203B41FA5}">
                      <a16:colId xmlns:a16="http://schemas.microsoft.com/office/drawing/2014/main" val="20006"/>
                    </a:ext>
                  </a:extLst>
                </a:gridCol>
              </a:tblGrid>
              <a:tr h="525821">
                <a:tc>
                  <a:txBody>
                    <a:bodyPr/>
                    <a:lstStyle/>
                    <a:p>
                      <a:pPr marL="0" marR="0" algn="ctr"/>
                      <a:r>
                        <a:rPr lang="en-US" sz="1100" dirty="0">
                          <a:effectLst/>
                          <a:latin typeface="Segoe UI"/>
                        </a:rPr>
                        <a:t>Fee code</a:t>
                      </a:r>
                      <a:endParaRPr lang="en-US" sz="1100" dirty="0">
                        <a:effectLst/>
                        <a:latin typeface="Segoe UI"/>
                        <a:ea typeface="Times New Roman"/>
                        <a:cs typeface="Times New Roman"/>
                      </a:endParaRPr>
                    </a:p>
                  </a:txBody>
                  <a:tcPr marL="45720" marR="45720" anchor="ctr">
                    <a:solidFill>
                      <a:srgbClr val="003865"/>
                    </a:solidFill>
                  </a:tcPr>
                </a:tc>
                <a:tc>
                  <a:txBody>
                    <a:bodyPr/>
                    <a:lstStyle/>
                    <a:p>
                      <a:pPr marL="0" marR="0" algn="ctr"/>
                      <a:r>
                        <a:rPr lang="en-US" sz="1100" dirty="0">
                          <a:effectLst/>
                          <a:latin typeface="Segoe UI"/>
                        </a:rPr>
                        <a:t>Description</a:t>
                      </a:r>
                      <a:endParaRPr lang="en-US" sz="1100" baseline="30000" dirty="0">
                        <a:effectLst/>
                        <a:latin typeface="Segoe UI"/>
                        <a:ea typeface="Times New Roman"/>
                        <a:cs typeface="Times New Roman"/>
                      </a:endParaRPr>
                    </a:p>
                  </a:txBody>
                  <a:tcPr marL="45720" marR="45720" anchor="ctr">
                    <a:solidFill>
                      <a:srgbClr val="003865"/>
                    </a:solidFill>
                  </a:tcPr>
                </a:tc>
                <a:tc>
                  <a:txBody>
                    <a:bodyPr/>
                    <a:lstStyle/>
                    <a:p>
                      <a:pPr marL="0" marR="0" algn="ctr">
                        <a:spcBef>
                          <a:spcPts val="0"/>
                        </a:spcBef>
                        <a:spcAft>
                          <a:spcPts val="0"/>
                        </a:spcAft>
                      </a:pPr>
                      <a:r>
                        <a:rPr lang="en-US" sz="1100" dirty="0">
                          <a:effectLst/>
                          <a:latin typeface="Segoe UI"/>
                        </a:rPr>
                        <a:t>Historical cost</a:t>
                      </a:r>
                    </a:p>
                    <a:p>
                      <a:pPr marL="0" marR="0" algn="ctr">
                        <a:spcBef>
                          <a:spcPts val="0"/>
                        </a:spcBef>
                        <a:spcAft>
                          <a:spcPts val="0"/>
                        </a:spcAft>
                      </a:pPr>
                      <a:r>
                        <a:rPr lang="en-US" sz="1100" dirty="0">
                          <a:effectLst/>
                          <a:latin typeface="Segoe UI"/>
                        </a:rPr>
                        <a:t>(FY 2023)</a:t>
                      </a:r>
                      <a:endParaRPr lang="en-US" sz="1100" dirty="0">
                        <a:effectLst/>
                        <a:latin typeface="Segoe UI"/>
                        <a:ea typeface="Times New Roman"/>
                        <a:cs typeface="Times New Roman"/>
                      </a:endParaRPr>
                    </a:p>
                  </a:txBody>
                  <a:tcPr marL="45720" marR="45720" anchor="ctr">
                    <a:solidFill>
                      <a:srgbClr val="003865"/>
                    </a:solidFill>
                  </a:tcPr>
                </a:tc>
                <a:tc>
                  <a:txBody>
                    <a:bodyPr/>
                    <a:lstStyle/>
                    <a:p>
                      <a:pPr marL="0" marR="0" algn="ctr">
                        <a:spcBef>
                          <a:spcPts val="0"/>
                        </a:spcBef>
                        <a:spcAft>
                          <a:spcPts val="0"/>
                        </a:spcAft>
                      </a:pPr>
                      <a:r>
                        <a:rPr lang="en-US" sz="1100" dirty="0">
                          <a:effectLst/>
                          <a:latin typeface="Segoe UI"/>
                        </a:rPr>
                        <a:t>Current fee </a:t>
                      </a:r>
                      <a:endParaRPr lang="en-US" sz="1100" dirty="0">
                        <a:effectLst/>
                        <a:latin typeface="Segoe UI"/>
                        <a:ea typeface="Times New Roman"/>
                        <a:cs typeface="Times New Roman"/>
                      </a:endParaRPr>
                    </a:p>
                  </a:txBody>
                  <a:tcPr marL="45720" marR="45720" anchor="ctr">
                    <a:solidFill>
                      <a:srgbClr val="003865"/>
                    </a:solidFill>
                  </a:tcPr>
                </a:tc>
                <a:tc>
                  <a:txBody>
                    <a:bodyPr/>
                    <a:lstStyle/>
                    <a:p>
                      <a:pPr marL="0" marR="0" algn="ctr">
                        <a:spcBef>
                          <a:spcPts val="0"/>
                        </a:spcBef>
                        <a:spcAft>
                          <a:spcPts val="0"/>
                        </a:spcAft>
                      </a:pPr>
                      <a:r>
                        <a:rPr lang="en-US" sz="1100" dirty="0">
                          <a:effectLst/>
                          <a:latin typeface="Segoe UI"/>
                        </a:rPr>
                        <a:t>Final rule fee</a:t>
                      </a:r>
                      <a:endParaRPr lang="en-US" sz="1100" dirty="0">
                        <a:effectLst/>
                        <a:latin typeface="Segoe UI"/>
                        <a:ea typeface="Times New Roman"/>
                        <a:cs typeface="Times New Roman"/>
                      </a:endParaRPr>
                    </a:p>
                  </a:txBody>
                  <a:tcPr marL="45720" marR="45720" anchor="ctr">
                    <a:solidFill>
                      <a:srgbClr val="003865"/>
                    </a:solidFill>
                  </a:tcPr>
                </a:tc>
                <a:tc>
                  <a:txBody>
                    <a:bodyPr/>
                    <a:lstStyle/>
                    <a:p>
                      <a:pPr marL="0" marR="0" algn="ctr">
                        <a:spcBef>
                          <a:spcPts val="0"/>
                        </a:spcBef>
                        <a:spcAft>
                          <a:spcPts val="0"/>
                        </a:spcAft>
                      </a:pPr>
                      <a:r>
                        <a:rPr lang="en-US" sz="1100" dirty="0">
                          <a:effectLst/>
                          <a:latin typeface="Segoe UI"/>
                          <a:ea typeface="Times New Roman"/>
                          <a:cs typeface="Times New Roman"/>
                        </a:rPr>
                        <a:t>Dollar change</a:t>
                      </a:r>
                    </a:p>
                  </a:txBody>
                  <a:tcPr marL="45720" marR="45720" anchor="ctr">
                    <a:solidFill>
                      <a:srgbClr val="003865"/>
                    </a:solidFill>
                  </a:tcPr>
                </a:tc>
                <a:tc>
                  <a:txBody>
                    <a:bodyPr/>
                    <a:lstStyle/>
                    <a:p>
                      <a:pPr marL="0" marR="0" algn="ctr">
                        <a:spcBef>
                          <a:spcPts val="0"/>
                        </a:spcBef>
                        <a:spcAft>
                          <a:spcPts val="0"/>
                        </a:spcAft>
                      </a:pPr>
                      <a:r>
                        <a:rPr lang="en-US" sz="1100" dirty="0">
                          <a:effectLst/>
                          <a:latin typeface="Segoe UI"/>
                        </a:rPr>
                        <a:t>Percent change</a:t>
                      </a:r>
                      <a:endParaRPr lang="en-US" sz="1100" dirty="0">
                        <a:effectLst/>
                        <a:latin typeface="Segoe UI"/>
                        <a:ea typeface="Times New Roman"/>
                        <a:cs typeface="Times New Roman"/>
                      </a:endParaRPr>
                    </a:p>
                  </a:txBody>
                  <a:tcPr marL="45720" marR="45720" anchor="ctr">
                    <a:solidFill>
                      <a:srgbClr val="003865"/>
                    </a:solidFill>
                  </a:tcPr>
                </a:tc>
                <a:extLst>
                  <a:ext uri="{0D108BD9-81ED-4DB2-BD59-A6C34878D82A}">
                    <a16:rowId xmlns:a16="http://schemas.microsoft.com/office/drawing/2014/main" val="10000"/>
                  </a:ext>
                </a:extLst>
              </a:tr>
              <a:tr h="317855">
                <a:tc>
                  <a:txBody>
                    <a:bodyPr/>
                    <a:lstStyle/>
                    <a:p>
                      <a:pPr marL="0" marR="0" algn="ctr">
                        <a:lnSpc>
                          <a:spcPct val="100000"/>
                        </a:lnSpc>
                        <a:spcBef>
                          <a:spcPts val="600"/>
                        </a:spcBef>
                        <a:spcAft>
                          <a:spcPts val="600"/>
                        </a:spcAft>
                      </a:pPr>
                      <a:r>
                        <a:rPr lang="en-US" sz="1100" b="1" dirty="0">
                          <a:effectLst/>
                          <a:latin typeface="Segoe UI"/>
                          <a:ea typeface="Times New Roman"/>
                          <a:cs typeface="Times New Roman"/>
                        </a:rPr>
                        <a:t>New fee code</a:t>
                      </a:r>
                    </a:p>
                  </a:txBody>
                  <a:tcPr marL="45720" marR="45720" anchor="ctr">
                    <a:solidFill>
                      <a:srgbClr val="003865"/>
                    </a:solidFill>
                  </a:tcPr>
                </a:tc>
                <a:tc>
                  <a:txBody>
                    <a:bodyPr/>
                    <a:lstStyle/>
                    <a:p>
                      <a:pPr marL="0" marR="0" lvl="0" algn="l">
                        <a:lnSpc>
                          <a:spcPct val="100000"/>
                        </a:lnSpc>
                        <a:spcBef>
                          <a:spcPts val="600"/>
                        </a:spcBef>
                        <a:spcAft>
                          <a:spcPts val="600"/>
                        </a:spcAft>
                        <a:buNone/>
                      </a:pPr>
                      <a:r>
                        <a:rPr lang="en-US" sz="1100" b="0" i="0" u="none" strike="noStrike" baseline="0" noProof="0" dirty="0">
                          <a:effectLst/>
                          <a:latin typeface="Segoe UI"/>
                        </a:rPr>
                        <a:t>Request for review of a PTAB decision by the Director</a:t>
                      </a:r>
                      <a:endParaRPr lang="en-US" sz="1100" dirty="0">
                        <a:latin typeface="Segoe UI"/>
                      </a:endParaRPr>
                    </a:p>
                  </a:txBody>
                  <a:tcPr marL="45720" marR="45720" anchor="ctr">
                    <a:solidFill>
                      <a:srgbClr val="D9D9D6"/>
                    </a:solidFill>
                  </a:tcPr>
                </a:tc>
                <a:tc>
                  <a:txBody>
                    <a:bodyPr/>
                    <a:lstStyle/>
                    <a:p>
                      <a:pPr marL="0" marR="0" algn="ctr">
                        <a:lnSpc>
                          <a:spcPct val="100000"/>
                        </a:lnSpc>
                        <a:spcBef>
                          <a:spcPts val="600"/>
                        </a:spcBef>
                        <a:spcAft>
                          <a:spcPts val="600"/>
                        </a:spcAft>
                      </a:pPr>
                      <a:r>
                        <a:rPr lang="en-US" sz="1100" kern="1200" dirty="0">
                          <a:solidFill>
                            <a:schemeClr val="tx1"/>
                          </a:solidFill>
                          <a:effectLst/>
                          <a:latin typeface="Segoe UI"/>
                          <a:ea typeface="+mn-ea"/>
                          <a:cs typeface="+mn-cs"/>
                        </a:rPr>
                        <a:t>n/a</a:t>
                      </a:r>
                      <a:endParaRPr lang="en-US" sz="1100" b="1" dirty="0">
                        <a:solidFill>
                          <a:schemeClr val="tx1"/>
                        </a:solidFill>
                        <a:effectLst/>
                        <a:latin typeface="Segoe UI"/>
                        <a:ea typeface="Times New Roman"/>
                        <a:cs typeface="Times New Roman"/>
                      </a:endParaRPr>
                    </a:p>
                  </a:txBody>
                  <a:tcPr marL="45720" marR="45720" anchor="ctr">
                    <a:solidFill>
                      <a:srgbClr val="D9D9D6"/>
                    </a:solidFill>
                  </a:tcPr>
                </a:tc>
                <a:tc>
                  <a:txBody>
                    <a:bodyPr/>
                    <a:lstStyle/>
                    <a:p>
                      <a:pPr marL="0" marR="0" algn="ctr">
                        <a:lnSpc>
                          <a:spcPct val="100000"/>
                        </a:lnSpc>
                        <a:spcBef>
                          <a:spcPts val="600"/>
                        </a:spcBef>
                        <a:spcAft>
                          <a:spcPts val="600"/>
                        </a:spcAft>
                      </a:pPr>
                      <a:r>
                        <a:rPr lang="en-US" sz="1100" dirty="0">
                          <a:solidFill>
                            <a:schemeClr val="tx1"/>
                          </a:solidFill>
                          <a:effectLst/>
                          <a:latin typeface="Segoe UI"/>
                        </a:rPr>
                        <a:t>n/a</a:t>
                      </a:r>
                      <a:endParaRPr lang="en-US" sz="1100" b="1" dirty="0">
                        <a:solidFill>
                          <a:schemeClr val="tx1"/>
                        </a:solidFill>
                        <a:effectLst/>
                        <a:latin typeface="Segoe UI"/>
                        <a:ea typeface="Times New Roman"/>
                        <a:cs typeface="Times New Roman"/>
                      </a:endParaRPr>
                    </a:p>
                  </a:txBody>
                  <a:tcPr marL="45720" marR="45720" anchor="ctr">
                    <a:solidFill>
                      <a:srgbClr val="D9D9D6"/>
                    </a:solidFill>
                  </a:tcPr>
                </a:tc>
                <a:tc>
                  <a:txBody>
                    <a:bodyPr/>
                    <a:lstStyle/>
                    <a:p>
                      <a:pPr marL="0" marR="0" algn="r">
                        <a:lnSpc>
                          <a:spcPct val="100000"/>
                        </a:lnSpc>
                        <a:spcBef>
                          <a:spcPts val="600"/>
                        </a:spcBef>
                        <a:spcAft>
                          <a:spcPts val="600"/>
                        </a:spcAft>
                      </a:pPr>
                      <a:r>
                        <a:rPr lang="en-US" sz="1100" dirty="0">
                          <a:solidFill>
                            <a:schemeClr val="tx1"/>
                          </a:solidFill>
                          <a:effectLst/>
                          <a:latin typeface="Segoe UI"/>
                        </a:rPr>
                        <a:t>$452</a:t>
                      </a:r>
                      <a:endParaRPr lang="en-US" sz="1100" b="1" dirty="0">
                        <a:solidFill>
                          <a:schemeClr val="tx1"/>
                        </a:solidFill>
                        <a:effectLst/>
                        <a:latin typeface="Segoe UI"/>
                        <a:ea typeface="Times New Roman"/>
                        <a:cs typeface="Times New Roman"/>
                      </a:endParaRPr>
                    </a:p>
                  </a:txBody>
                  <a:tcPr marL="45720" marR="45720" anchor="ctr">
                    <a:solidFill>
                      <a:srgbClr val="D9D9D6"/>
                    </a:solidFill>
                  </a:tcPr>
                </a:tc>
                <a:tc>
                  <a:txBody>
                    <a:bodyPr/>
                    <a:lstStyle/>
                    <a:p>
                      <a:pPr marL="0" marR="0" algn="ctr">
                        <a:lnSpc>
                          <a:spcPct val="100000"/>
                        </a:lnSpc>
                        <a:spcBef>
                          <a:spcPts val="600"/>
                        </a:spcBef>
                        <a:spcAft>
                          <a:spcPts val="600"/>
                        </a:spcAft>
                      </a:pPr>
                      <a:r>
                        <a:rPr lang="en-US" sz="1100" b="0" dirty="0">
                          <a:solidFill>
                            <a:schemeClr val="tx1"/>
                          </a:solidFill>
                          <a:effectLst/>
                          <a:latin typeface="Segoe UI"/>
                          <a:ea typeface="Times New Roman"/>
                          <a:cs typeface="Times New Roman"/>
                        </a:rPr>
                        <a:t>n/a</a:t>
                      </a:r>
                    </a:p>
                  </a:txBody>
                  <a:tcPr marL="45720" marR="45720" anchor="ctr">
                    <a:solidFill>
                      <a:srgbClr val="D9D9D6"/>
                    </a:solidFill>
                  </a:tcPr>
                </a:tc>
                <a:tc>
                  <a:txBody>
                    <a:bodyPr/>
                    <a:lstStyle/>
                    <a:p>
                      <a:pPr marL="0" marR="0" algn="ctr">
                        <a:lnSpc>
                          <a:spcPct val="100000"/>
                        </a:lnSpc>
                        <a:spcBef>
                          <a:spcPts val="600"/>
                        </a:spcBef>
                        <a:spcAft>
                          <a:spcPts val="600"/>
                        </a:spcAft>
                      </a:pPr>
                      <a:r>
                        <a:rPr lang="en-US" sz="1100" dirty="0">
                          <a:solidFill>
                            <a:schemeClr val="tx1"/>
                          </a:solidFill>
                          <a:effectLst/>
                          <a:latin typeface="Segoe UI"/>
                        </a:rPr>
                        <a:t>n/a</a:t>
                      </a:r>
                      <a:endParaRPr lang="en-US" sz="1100" b="1" dirty="0">
                        <a:solidFill>
                          <a:schemeClr val="tx1"/>
                        </a:solidFill>
                        <a:effectLst/>
                        <a:latin typeface="Segoe UI"/>
                        <a:ea typeface="Times New Roman"/>
                        <a:cs typeface="Times New Roman"/>
                      </a:endParaRPr>
                    </a:p>
                  </a:txBody>
                  <a:tcPr marL="45720" marR="45720" anchor="ctr">
                    <a:solidFill>
                      <a:srgbClr val="D9D9D6"/>
                    </a:solidFill>
                  </a:tcPr>
                </a:tc>
                <a:extLst>
                  <a:ext uri="{0D108BD9-81ED-4DB2-BD59-A6C34878D82A}">
                    <a16:rowId xmlns:a16="http://schemas.microsoft.com/office/drawing/2014/main" val="10001"/>
                  </a:ext>
                </a:extLst>
              </a:tr>
            </a:tbl>
          </a:graphicData>
        </a:graphic>
      </p:graphicFrame>
      <p:sp>
        <p:nvSpPr>
          <p:cNvPr id="4" name="TextBox 3">
            <a:extLst>
              <a:ext uri="{FF2B5EF4-FFF2-40B4-BE49-F238E27FC236}">
                <a16:creationId xmlns:a16="http://schemas.microsoft.com/office/drawing/2014/main" id="{C7629525-7225-348D-5CFC-48A49F4A68C9}"/>
              </a:ext>
            </a:extLst>
          </p:cNvPr>
          <p:cNvSpPr txBox="1"/>
          <p:nvPr/>
        </p:nvSpPr>
        <p:spPr>
          <a:xfrm>
            <a:off x="5806203" y="4812815"/>
            <a:ext cx="2976849" cy="246221"/>
          </a:xfrm>
          <a:prstGeom prst="rect">
            <a:avLst/>
          </a:prstGeom>
          <a:noFill/>
        </p:spPr>
        <p:txBody>
          <a:bodyPr wrap="square" lIns="91440" tIns="45720" rIns="91440" bIns="45720" rtlCol="0" anchor="t">
            <a:spAutoFit/>
          </a:bodyPr>
          <a:lstStyle/>
          <a:p>
            <a:pPr algn="r"/>
            <a:r>
              <a:rPr lang="en-US" sz="1000" dirty="0"/>
              <a:t>Discounted fees not available</a:t>
            </a:r>
            <a:endParaRPr lang="en-US" dirty="0"/>
          </a:p>
        </p:txBody>
      </p:sp>
      <p:sp>
        <p:nvSpPr>
          <p:cNvPr id="5" name="Slide Number Placeholder 4">
            <a:extLst>
              <a:ext uri="{FF2B5EF4-FFF2-40B4-BE49-F238E27FC236}">
                <a16:creationId xmlns:a16="http://schemas.microsoft.com/office/drawing/2014/main" id="{25DF7690-8262-483C-9B11-576E39AC39A0}"/>
              </a:ext>
            </a:extLst>
          </p:cNvPr>
          <p:cNvSpPr>
            <a:spLocks noGrp="1"/>
          </p:cNvSpPr>
          <p:nvPr>
            <p:ph type="sldNum" sz="quarter" idx="10"/>
          </p:nvPr>
        </p:nvSpPr>
        <p:spPr/>
        <p:txBody>
          <a:bodyPr/>
          <a:lstStyle/>
          <a:p>
            <a:fld id="{1D648693-0942-45E9-83AE-76FC568F9452}" type="slidenum">
              <a:rPr lang="en-US" smtClean="0"/>
              <a:pPr/>
              <a:t>33</a:t>
            </a:fld>
            <a:endParaRPr lang="en-US" dirty="0"/>
          </a:p>
        </p:txBody>
      </p:sp>
    </p:spTree>
    <p:extLst>
      <p:ext uri="{BB962C8B-B14F-4D97-AF65-F5344CB8AC3E}">
        <p14:creationId xmlns:p14="http://schemas.microsoft.com/office/powerpoint/2010/main" val="428031454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9CC3046-D4A2-3ECF-EBE3-13852E443A41}"/>
              </a:ext>
            </a:extLst>
          </p:cNvPr>
          <p:cNvSpPr>
            <a:spLocks noGrp="1"/>
          </p:cNvSpPr>
          <p:nvPr>
            <p:ph type="title"/>
          </p:nvPr>
        </p:nvSpPr>
        <p:spPr/>
        <p:txBody>
          <a:bodyPr/>
          <a:lstStyle/>
          <a:p>
            <a:r>
              <a:rPr lang="en-US" dirty="0">
                <a:cs typeface="Segoe UI"/>
              </a:rPr>
              <a:t>Other proposals</a:t>
            </a:r>
            <a:endParaRPr lang="en-US" dirty="0"/>
          </a:p>
        </p:txBody>
      </p:sp>
    </p:spTree>
    <p:extLst>
      <p:ext uri="{BB962C8B-B14F-4D97-AF65-F5344CB8AC3E}">
        <p14:creationId xmlns:p14="http://schemas.microsoft.com/office/powerpoint/2010/main" val="164864139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86F87E-FA90-C392-C464-1286622BB798}"/>
              </a:ext>
            </a:extLst>
          </p:cNvPr>
          <p:cNvSpPr>
            <a:spLocks noGrp="1"/>
          </p:cNvSpPr>
          <p:nvPr>
            <p:ph type="title"/>
          </p:nvPr>
        </p:nvSpPr>
        <p:spPr/>
        <p:txBody>
          <a:bodyPr>
            <a:normAutofit/>
          </a:bodyPr>
          <a:lstStyle/>
          <a:p>
            <a:r>
              <a:rPr lang="en-US" dirty="0"/>
              <a:t>Across-the-board adjustment</a:t>
            </a:r>
          </a:p>
        </p:txBody>
      </p:sp>
      <p:sp>
        <p:nvSpPr>
          <p:cNvPr id="4" name="Content Placeholder 3">
            <a:extLst>
              <a:ext uri="{FF2B5EF4-FFF2-40B4-BE49-F238E27FC236}">
                <a16:creationId xmlns:a16="http://schemas.microsoft.com/office/drawing/2014/main" id="{70819990-5D49-2288-4604-C4C68EEB71F5}"/>
              </a:ext>
            </a:extLst>
          </p:cNvPr>
          <p:cNvSpPr>
            <a:spLocks noGrp="1"/>
          </p:cNvSpPr>
          <p:nvPr>
            <p:ph idx="1"/>
          </p:nvPr>
        </p:nvSpPr>
        <p:spPr/>
        <p:txBody>
          <a:bodyPr vert="horz" lIns="91440" tIns="45720" rIns="91440" bIns="45720" rtlCol="0" anchor="t">
            <a:normAutofit fontScale="92500"/>
          </a:bodyPr>
          <a:lstStyle/>
          <a:p>
            <a:pPr>
              <a:lnSpc>
                <a:spcPct val="120000"/>
              </a:lnSpc>
            </a:pPr>
            <a:r>
              <a:rPr lang="en-US" sz="1800" dirty="0">
                <a:latin typeface="Segoe UI"/>
                <a:cs typeface="Segoe UI"/>
              </a:rPr>
              <a:t>Increasing patent and PTAB fees not covered by targeted adjustments by about 7.5% in the final rule, 2.5% more than the 5% increase proposed in the NPRM.</a:t>
            </a:r>
          </a:p>
          <a:p>
            <a:pPr lvl="1">
              <a:lnSpc>
                <a:spcPct val="120000"/>
              </a:lnSpc>
            </a:pPr>
            <a:r>
              <a:rPr lang="en-US" sz="1400" dirty="0">
                <a:latin typeface="Segoe UI Light"/>
                <a:cs typeface="Times New Roman"/>
              </a:rPr>
              <a:t>As noted in slides 9 – 11, the USPTO removed or adjusted several of the targeted fees since the NPRM based on stakeholder feedback. </a:t>
            </a:r>
            <a:endParaRPr lang="en-US" sz="1400" dirty="0">
              <a:latin typeface="Segoe UI Light"/>
              <a:cs typeface="Segoe UI"/>
            </a:endParaRPr>
          </a:p>
          <a:p>
            <a:pPr lvl="1">
              <a:lnSpc>
                <a:spcPct val="120000"/>
              </a:lnSpc>
            </a:pPr>
            <a:r>
              <a:rPr lang="en-US" sz="1400" dirty="0">
                <a:latin typeface="Segoe UI Light"/>
                <a:cs typeface="Times New Roman"/>
              </a:rPr>
              <a:t>To maintain the proposed aggregate revenue and keep the USPTO on a stable financial track to recover the aggregate costs of patent operations, the USPTO adjusted the across-the-board fee increase to keep the aggregate increase to projected patent fee collections about the same as the projected increase in the NPRM.</a:t>
            </a:r>
            <a:endParaRPr lang="en-US" sz="1400" dirty="0">
              <a:latin typeface="Segoe UI Light"/>
              <a:cs typeface="Segoe UI"/>
            </a:endParaRPr>
          </a:p>
          <a:p>
            <a:pPr>
              <a:lnSpc>
                <a:spcPct val="120000"/>
              </a:lnSpc>
            </a:pPr>
            <a:r>
              <a:rPr lang="en-US" sz="1800" dirty="0">
                <a:latin typeface="Segoe UI"/>
                <a:cs typeface="Segoe UI Light"/>
              </a:rPr>
              <a:t>Additional revenue generated by the fee increases will:</a:t>
            </a:r>
            <a:endParaRPr lang="en-US" sz="1800" dirty="0"/>
          </a:p>
          <a:p>
            <a:pPr lvl="1">
              <a:lnSpc>
                <a:spcPct val="120000"/>
              </a:lnSpc>
            </a:pPr>
            <a:r>
              <a:rPr lang="en-US" sz="1400" dirty="0">
                <a:latin typeface="Segoe UI Light"/>
                <a:cs typeface="Segoe UI Light"/>
              </a:rPr>
              <a:t>Ensure that aggregate revenue recovers aggregate costs to achieve the mission, and</a:t>
            </a:r>
            <a:endParaRPr lang="en-US" sz="1400" dirty="0">
              <a:latin typeface="Segoe UI Light"/>
            </a:endParaRPr>
          </a:p>
          <a:p>
            <a:pPr lvl="1">
              <a:lnSpc>
                <a:spcPct val="120000"/>
              </a:lnSpc>
            </a:pPr>
            <a:r>
              <a:rPr lang="en-US" sz="1400" dirty="0">
                <a:latin typeface="Segoe UI Light"/>
                <a:cs typeface="Segoe UI Light"/>
              </a:rPr>
              <a:t>Advance policies and activities that provide robust and reliable patents and enhance the country’s innovation ecosystem.</a:t>
            </a:r>
          </a:p>
        </p:txBody>
      </p:sp>
      <p:sp>
        <p:nvSpPr>
          <p:cNvPr id="5" name="Slide Number Placeholder 4">
            <a:extLst>
              <a:ext uri="{FF2B5EF4-FFF2-40B4-BE49-F238E27FC236}">
                <a16:creationId xmlns:a16="http://schemas.microsoft.com/office/drawing/2014/main" id="{6AD1B2EE-0D9E-4146-A736-5A5445D037CB}"/>
              </a:ext>
            </a:extLst>
          </p:cNvPr>
          <p:cNvSpPr>
            <a:spLocks noGrp="1"/>
          </p:cNvSpPr>
          <p:nvPr>
            <p:ph type="sldNum" sz="quarter" idx="10"/>
          </p:nvPr>
        </p:nvSpPr>
        <p:spPr/>
        <p:txBody>
          <a:bodyPr/>
          <a:lstStyle/>
          <a:p>
            <a:fld id="{1D648693-0942-45E9-83AE-76FC568F9452}" type="slidenum">
              <a:rPr lang="en-US" smtClean="0"/>
              <a:pPr/>
              <a:t>35</a:t>
            </a:fld>
            <a:endParaRPr lang="en-US" dirty="0"/>
          </a:p>
        </p:txBody>
      </p:sp>
    </p:spTree>
    <p:extLst>
      <p:ext uri="{BB962C8B-B14F-4D97-AF65-F5344CB8AC3E}">
        <p14:creationId xmlns:p14="http://schemas.microsoft.com/office/powerpoint/2010/main" val="40483841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1" algn="l" defTabSz="457200" rtl="0">
              <a:spcBef>
                <a:spcPct val="0"/>
              </a:spcBef>
            </a:pPr>
            <a:r>
              <a:rPr lang="en-US" sz="3600" b="1" dirty="0">
                <a:latin typeface="+mn-lt"/>
              </a:rPr>
              <a:t>Across-the-board example</a:t>
            </a:r>
            <a:br>
              <a:rPr lang="en-US" sz="3600" b="1" dirty="0">
                <a:latin typeface="+mn-lt"/>
              </a:rPr>
            </a:br>
            <a:r>
              <a:rPr lang="en-US" sz="2200" dirty="0">
                <a:latin typeface="+mn-lt"/>
              </a:rPr>
              <a:t>Utility patents, maintenance</a:t>
            </a:r>
            <a:endParaRPr lang="en-US" sz="2200" dirty="0">
              <a:solidFill>
                <a:srgbClr val="FF0000"/>
              </a:solidFill>
              <a:latin typeface="+mn-lt"/>
            </a:endParaRPr>
          </a:p>
        </p:txBody>
      </p:sp>
      <p:graphicFrame>
        <p:nvGraphicFramePr>
          <p:cNvPr id="14" name="Content Placeholder 13" descr="Stacked column chart comparing current and proposed maintenance fees for large entities. First stage fee will increase from $2.000 to $2,100; the second stage fee will increase from $3,760 to $3,950; and the third stage will increase from $7,700 to $8,085. The total fee amount for all three stages will increase from $13,460 to $14,135.">
            <a:extLst>
              <a:ext uri="{FF2B5EF4-FFF2-40B4-BE49-F238E27FC236}">
                <a16:creationId xmlns:a16="http://schemas.microsoft.com/office/drawing/2014/main" id="{EFC1BD8F-40FC-4C4F-86ED-E9BE6FDBABB9}"/>
              </a:ext>
            </a:extLst>
          </p:cNvPr>
          <p:cNvGraphicFramePr>
            <a:graphicFrameLocks noGrp="1"/>
          </p:cNvGraphicFramePr>
          <p:nvPr>
            <p:ph idx="1"/>
            <p:extLst>
              <p:ext uri="{D42A27DB-BD31-4B8C-83A1-F6EECF244321}">
                <p14:modId xmlns:p14="http://schemas.microsoft.com/office/powerpoint/2010/main" val="3365170798"/>
              </p:ext>
            </p:extLst>
          </p:nvPr>
        </p:nvGraphicFramePr>
        <p:xfrm>
          <a:off x="457200" y="1447800"/>
          <a:ext cx="8229600" cy="3786188"/>
        </p:xfrm>
        <a:graphic>
          <a:graphicData uri="http://schemas.openxmlformats.org/drawingml/2006/chart">
            <c:chart xmlns:c="http://schemas.openxmlformats.org/drawingml/2006/chart" xmlns:r="http://schemas.openxmlformats.org/officeDocument/2006/relationships" r:id="rId3"/>
          </a:graphicData>
        </a:graphic>
      </p:graphicFrame>
      <p:sp>
        <p:nvSpPr>
          <p:cNvPr id="3" name="Slide Number Placeholder 2"/>
          <p:cNvSpPr>
            <a:spLocks noGrp="1"/>
          </p:cNvSpPr>
          <p:nvPr>
            <p:ph type="sldNum" sz="quarter" idx="10"/>
          </p:nvPr>
        </p:nvSpPr>
        <p:spPr/>
        <p:txBody>
          <a:bodyPr/>
          <a:lstStyle/>
          <a:p>
            <a:fld id="{92DA454B-C859-4892-B9FA-68B588C9F547}" type="slidenum">
              <a:rPr lang="en-US" smtClean="0"/>
              <a:t>36</a:t>
            </a:fld>
            <a:endParaRPr lang="en-US" dirty="0"/>
          </a:p>
        </p:txBody>
      </p:sp>
      <p:sp>
        <p:nvSpPr>
          <p:cNvPr id="4" name="Rectangle 3">
            <a:extLst>
              <a:ext uri="{FF2B5EF4-FFF2-40B4-BE49-F238E27FC236}">
                <a16:creationId xmlns:a16="http://schemas.microsoft.com/office/drawing/2014/main" id="{D33FA979-E52C-4D3B-9E84-01DBCEC4CAAE}"/>
              </a:ext>
              <a:ext uri="{C183D7F6-B498-43B3-948B-1728B52AA6E4}">
                <adec:decorative xmlns:adec="http://schemas.microsoft.com/office/drawing/2017/decorative" val="1"/>
              </a:ext>
            </a:extLst>
          </p:cNvPr>
          <p:cNvSpPr/>
          <p:nvPr/>
        </p:nvSpPr>
        <p:spPr>
          <a:xfrm>
            <a:off x="2946083" y="2121966"/>
            <a:ext cx="667169" cy="261610"/>
          </a:xfrm>
          <a:prstGeom prst="rect">
            <a:avLst/>
          </a:prstGeom>
          <a:noFill/>
        </p:spPr>
        <p:txBody>
          <a:bodyPr wrap="none" lIns="91440" tIns="45720" rIns="91440" bIns="45720">
            <a:spAutoFit/>
          </a:bodyPr>
          <a:lstStyle/>
          <a:p>
            <a:pPr algn="ctr"/>
            <a:r>
              <a:rPr lang="en-US" sz="1100" b="0" cap="none" spc="0" dirty="0">
                <a:ln w="0"/>
                <a:solidFill>
                  <a:schemeClr val="tx1"/>
                </a:solidFill>
              </a:rPr>
              <a:t>$13,460</a:t>
            </a:r>
          </a:p>
        </p:txBody>
      </p:sp>
      <p:sp>
        <p:nvSpPr>
          <p:cNvPr id="10" name="Rectangle 9">
            <a:extLst>
              <a:ext uri="{FF2B5EF4-FFF2-40B4-BE49-F238E27FC236}">
                <a16:creationId xmlns:a16="http://schemas.microsoft.com/office/drawing/2014/main" id="{55E325DA-F896-4D64-BF1D-74672C163335}"/>
              </a:ext>
              <a:ext uri="{C183D7F6-B498-43B3-948B-1728B52AA6E4}">
                <adec:decorative xmlns:adec="http://schemas.microsoft.com/office/drawing/2017/decorative" val="1"/>
              </a:ext>
            </a:extLst>
          </p:cNvPr>
          <p:cNvSpPr/>
          <p:nvPr/>
        </p:nvSpPr>
        <p:spPr>
          <a:xfrm>
            <a:off x="5482856" y="1991161"/>
            <a:ext cx="667170" cy="261610"/>
          </a:xfrm>
          <a:prstGeom prst="rect">
            <a:avLst/>
          </a:prstGeom>
          <a:noFill/>
        </p:spPr>
        <p:txBody>
          <a:bodyPr wrap="none" lIns="91440" tIns="45720" rIns="91440" bIns="45720">
            <a:spAutoFit/>
          </a:bodyPr>
          <a:lstStyle/>
          <a:p>
            <a:pPr algn="ctr"/>
            <a:r>
              <a:rPr lang="en-US" sz="1100" b="0" cap="none" spc="0" dirty="0">
                <a:ln w="0"/>
                <a:solidFill>
                  <a:schemeClr val="tx1"/>
                </a:solidFill>
              </a:rPr>
              <a:t>$14,470</a:t>
            </a:r>
          </a:p>
        </p:txBody>
      </p:sp>
    </p:spTree>
    <p:extLst>
      <p:ext uri="{BB962C8B-B14F-4D97-AF65-F5344CB8AC3E}">
        <p14:creationId xmlns:p14="http://schemas.microsoft.com/office/powerpoint/2010/main" val="106151463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CCA6A01-0ABE-ED29-E3E4-42DA1C3756B7}"/>
              </a:ext>
            </a:extLst>
          </p:cNvPr>
          <p:cNvSpPr>
            <a:spLocks noGrp="1"/>
          </p:cNvSpPr>
          <p:nvPr>
            <p:ph type="title"/>
          </p:nvPr>
        </p:nvSpPr>
        <p:spPr/>
        <p:txBody>
          <a:bodyPr>
            <a:normAutofit/>
          </a:bodyPr>
          <a:lstStyle/>
          <a:p>
            <a:r>
              <a:rPr lang="en-US" sz="3600" dirty="0"/>
              <a:t>Front-end fee increase</a:t>
            </a:r>
          </a:p>
        </p:txBody>
      </p:sp>
      <p:sp>
        <p:nvSpPr>
          <p:cNvPr id="2" name="Content Placeholder 1">
            <a:extLst>
              <a:ext uri="{FF2B5EF4-FFF2-40B4-BE49-F238E27FC236}">
                <a16:creationId xmlns:a16="http://schemas.microsoft.com/office/drawing/2014/main" id="{6341FA81-CF62-E8B6-2B07-B6DF4F0924D2}"/>
              </a:ext>
            </a:extLst>
          </p:cNvPr>
          <p:cNvSpPr>
            <a:spLocks noGrp="1"/>
          </p:cNvSpPr>
          <p:nvPr>
            <p:ph idx="1"/>
          </p:nvPr>
        </p:nvSpPr>
        <p:spPr/>
        <p:txBody>
          <a:bodyPr vert="horz" lIns="91440" tIns="45720" rIns="91440" bIns="45720" rtlCol="0" anchor="t">
            <a:normAutofit fontScale="70000" lnSpcReduction="20000"/>
          </a:bodyPr>
          <a:lstStyle/>
          <a:p>
            <a:pPr>
              <a:lnSpc>
                <a:spcPct val="120000"/>
              </a:lnSpc>
            </a:pPr>
            <a:r>
              <a:rPr lang="en-US" sz="2600" dirty="0">
                <a:latin typeface="Segoe UI"/>
                <a:cs typeface="Segoe UI"/>
              </a:rPr>
              <a:t>The USPTO is increasing filing, search, and examination fees by an additional 2.5% on top of the 7.5% across-the-board proposal (10% in total).</a:t>
            </a:r>
          </a:p>
          <a:p>
            <a:pPr lvl="1">
              <a:lnSpc>
                <a:spcPct val="120000"/>
              </a:lnSpc>
            </a:pPr>
            <a:r>
              <a:rPr lang="en-US" sz="2300" dirty="0">
                <a:latin typeface="Segoe UI Light"/>
                <a:cs typeface="Segoe UI Light"/>
              </a:rPr>
              <a:t>The 10% total increase is the same as the fee increases proposed in the NPRM.</a:t>
            </a:r>
          </a:p>
          <a:p>
            <a:pPr lvl="2">
              <a:lnSpc>
                <a:spcPct val="120000"/>
              </a:lnSpc>
            </a:pPr>
            <a:r>
              <a:rPr lang="en-US" sz="1900" dirty="0">
                <a:latin typeface="Segoe UI Light"/>
                <a:cs typeface="Segoe UI Light"/>
              </a:rPr>
              <a:t>Though NPRM proposal to increase front-end fees by 5% was lowered to 2.5% to keep the total front-end increase at the same 10% proposed in the NPRM.</a:t>
            </a:r>
          </a:p>
          <a:p>
            <a:pPr lvl="1">
              <a:lnSpc>
                <a:spcPct val="120000"/>
              </a:lnSpc>
            </a:pPr>
            <a:r>
              <a:rPr lang="en-US" sz="2300" dirty="0">
                <a:latin typeface="Segoe UI Light"/>
                <a:cs typeface="Segoe UI Light"/>
              </a:rPr>
              <a:t>To mitigate barriers to entry into the IP system, filing, search, and examination fees are lower than the costs incurred by the USPTO in performing those services. </a:t>
            </a:r>
            <a:endParaRPr lang="en-US" dirty="0"/>
          </a:p>
          <a:p>
            <a:pPr lvl="1">
              <a:lnSpc>
                <a:spcPct val="120000"/>
              </a:lnSpc>
            </a:pPr>
            <a:r>
              <a:rPr lang="en-US" sz="2300" dirty="0">
                <a:latin typeface="Segoe UI Light"/>
                <a:cs typeface="Segoe UI Light"/>
              </a:rPr>
              <a:t>Aggregate shortfalls are recovered through other fee collections, primarily maintenance fees, which are collected later in the patent life cycle. </a:t>
            </a:r>
            <a:endParaRPr lang="en-US" sz="2300" dirty="0"/>
          </a:p>
          <a:p>
            <a:pPr lvl="1">
              <a:lnSpc>
                <a:spcPct val="120000"/>
              </a:lnSpc>
            </a:pPr>
            <a:r>
              <a:rPr lang="en-US" sz="2300" dirty="0">
                <a:latin typeface="Segoe UI Light"/>
                <a:cs typeface="Segoe UI Light"/>
              </a:rPr>
              <a:t>This proposal marginally recovers some additional filing, search, and examination costs earlier in the patent life cycle, but not all associated costs with those activities, thus remaining consistent with a low barrier to entry policy. </a:t>
            </a:r>
            <a:endParaRPr lang="en-US" sz="2300" dirty="0"/>
          </a:p>
          <a:p>
            <a:pPr lvl="1">
              <a:lnSpc>
                <a:spcPct val="120000"/>
              </a:lnSpc>
            </a:pPr>
            <a:endParaRPr lang="en-US" sz="2200" dirty="0">
              <a:latin typeface="Segoe UI Light"/>
              <a:cs typeface="Segoe UI Light"/>
            </a:endParaRPr>
          </a:p>
        </p:txBody>
      </p:sp>
      <p:sp>
        <p:nvSpPr>
          <p:cNvPr id="5" name="Slide Number Placeholder 4">
            <a:extLst>
              <a:ext uri="{FF2B5EF4-FFF2-40B4-BE49-F238E27FC236}">
                <a16:creationId xmlns:a16="http://schemas.microsoft.com/office/drawing/2014/main" id="{05BEB386-DEB6-40F8-9C50-28460B723626}"/>
              </a:ext>
            </a:extLst>
          </p:cNvPr>
          <p:cNvSpPr>
            <a:spLocks noGrp="1"/>
          </p:cNvSpPr>
          <p:nvPr>
            <p:ph type="sldNum" sz="quarter" idx="10"/>
          </p:nvPr>
        </p:nvSpPr>
        <p:spPr/>
        <p:txBody>
          <a:bodyPr/>
          <a:lstStyle/>
          <a:p>
            <a:fld id="{1D648693-0942-45E9-83AE-76FC568F9452}" type="slidenum">
              <a:rPr lang="en-US" smtClean="0"/>
              <a:pPr/>
              <a:t>37</a:t>
            </a:fld>
            <a:endParaRPr lang="en-US" dirty="0"/>
          </a:p>
        </p:txBody>
      </p:sp>
    </p:spTree>
    <p:extLst>
      <p:ext uri="{BB962C8B-B14F-4D97-AF65-F5344CB8AC3E}">
        <p14:creationId xmlns:p14="http://schemas.microsoft.com/office/powerpoint/2010/main" val="60027950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a:extLst>
              <a:ext uri="{FF2B5EF4-FFF2-40B4-BE49-F238E27FC236}">
                <a16:creationId xmlns:a16="http://schemas.microsoft.com/office/drawing/2014/main" id="{38E58C7B-9A88-412D-9B69-18B1CBDDE750}"/>
              </a:ext>
            </a:extLst>
          </p:cNvPr>
          <p:cNvSpPr>
            <a:spLocks noGrp="1"/>
          </p:cNvSpPr>
          <p:nvPr>
            <p:ph type="title"/>
          </p:nvPr>
        </p:nvSpPr>
        <p:spPr/>
        <p:txBody>
          <a:bodyPr>
            <a:normAutofit fontScale="90000"/>
          </a:bodyPr>
          <a:lstStyle/>
          <a:p>
            <a:r>
              <a:rPr lang="en-US" dirty="0"/>
              <a:t>Front-end fee increase example</a:t>
            </a:r>
            <a:br>
              <a:rPr lang="en-US" sz="3600" dirty="0">
                <a:solidFill>
                  <a:prstClr val="black"/>
                </a:solidFill>
              </a:rPr>
            </a:br>
            <a:r>
              <a:rPr lang="en-US" sz="2400" b="0" dirty="0"/>
              <a:t>Utility filing, search, and examination fees</a:t>
            </a:r>
            <a:br>
              <a:rPr lang="en-US" sz="2800" b="0" i="1" dirty="0"/>
            </a:br>
            <a:br>
              <a:rPr lang="en-US" sz="2800" b="0" i="1" dirty="0"/>
            </a:br>
            <a:endParaRPr lang="en-US" dirty="0"/>
          </a:p>
        </p:txBody>
      </p:sp>
      <p:graphicFrame>
        <p:nvGraphicFramePr>
          <p:cNvPr id="17" name="Content Placeholder 16" descr="Stacked column chart providing an illustrative example of fee changed by the front end proposal by showing current and proposed large entity fees for filing, search, and exam for utility patents. These fees will increase from $1,820 under the current schedule to $2,000 under the proposed schedule.&#10;&#10;Filing fees will increase from $320 to $350; search fees from $700 to $770; and exam from $800 to $880. In total filing, search, and exam will increase from $1,820 to $2,000">
            <a:extLst>
              <a:ext uri="{FF2B5EF4-FFF2-40B4-BE49-F238E27FC236}">
                <a16:creationId xmlns:a16="http://schemas.microsoft.com/office/drawing/2014/main" id="{3FDFE5E3-AC50-4EB8-A0AE-64D8DA3F5F57}"/>
              </a:ext>
            </a:extLst>
          </p:cNvPr>
          <p:cNvGraphicFramePr>
            <a:graphicFrameLocks noGrp="1"/>
          </p:cNvGraphicFramePr>
          <p:nvPr>
            <p:ph idx="1"/>
            <p:extLst>
              <p:ext uri="{D42A27DB-BD31-4B8C-83A1-F6EECF244321}">
                <p14:modId xmlns:p14="http://schemas.microsoft.com/office/powerpoint/2010/main" val="682958993"/>
              </p:ext>
            </p:extLst>
          </p:nvPr>
        </p:nvGraphicFramePr>
        <p:xfrm>
          <a:off x="457200" y="1376853"/>
          <a:ext cx="8229600" cy="3786188"/>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0"/>
          </p:nvPr>
        </p:nvSpPr>
        <p:spPr/>
        <p:txBody>
          <a:bodyPr/>
          <a:lstStyle/>
          <a:p>
            <a:fld id="{92DA454B-C859-4892-B9FA-68B588C9F547}" type="slidenum">
              <a:rPr lang="en-US" smtClean="0"/>
              <a:t>38</a:t>
            </a:fld>
            <a:endParaRPr lang="en-US" dirty="0"/>
          </a:p>
        </p:txBody>
      </p:sp>
      <p:sp>
        <p:nvSpPr>
          <p:cNvPr id="3" name="Rectangle 2">
            <a:extLst>
              <a:ext uri="{FF2B5EF4-FFF2-40B4-BE49-F238E27FC236}">
                <a16:creationId xmlns:a16="http://schemas.microsoft.com/office/drawing/2014/main" id="{8E3FCD54-12FE-451D-8078-FE7339B0458C}"/>
              </a:ext>
              <a:ext uri="{C183D7F6-B498-43B3-948B-1728B52AA6E4}">
                <adec:decorative xmlns:adec="http://schemas.microsoft.com/office/drawing/2017/decorative" val="1"/>
              </a:ext>
            </a:extLst>
          </p:cNvPr>
          <p:cNvSpPr/>
          <p:nvPr/>
        </p:nvSpPr>
        <p:spPr>
          <a:xfrm>
            <a:off x="2992658" y="2496471"/>
            <a:ext cx="635109" cy="276999"/>
          </a:xfrm>
          <a:prstGeom prst="rect">
            <a:avLst/>
          </a:prstGeom>
          <a:noFill/>
        </p:spPr>
        <p:txBody>
          <a:bodyPr wrap="none" lIns="91440" tIns="45720" rIns="91440" bIns="45720">
            <a:spAutoFit/>
          </a:bodyPr>
          <a:lstStyle/>
          <a:p>
            <a:pPr algn="ctr"/>
            <a:r>
              <a:rPr lang="en-US" sz="1200" b="0" cap="none" spc="0" dirty="0">
                <a:ln w="0"/>
                <a:solidFill>
                  <a:schemeClr val="tx1"/>
                </a:solidFill>
              </a:rPr>
              <a:t>$1,820</a:t>
            </a:r>
          </a:p>
        </p:txBody>
      </p:sp>
      <p:sp>
        <p:nvSpPr>
          <p:cNvPr id="9" name="Rectangle 8">
            <a:extLst>
              <a:ext uri="{FF2B5EF4-FFF2-40B4-BE49-F238E27FC236}">
                <a16:creationId xmlns:a16="http://schemas.microsoft.com/office/drawing/2014/main" id="{6FAFE61C-4866-43BD-86E7-3BBDA5EE607F}"/>
              </a:ext>
              <a:ext uri="{C183D7F6-B498-43B3-948B-1728B52AA6E4}">
                <adec:decorative xmlns:adec="http://schemas.microsoft.com/office/drawing/2017/decorative" val="1"/>
              </a:ext>
            </a:extLst>
          </p:cNvPr>
          <p:cNvSpPr/>
          <p:nvPr/>
        </p:nvSpPr>
        <p:spPr>
          <a:xfrm>
            <a:off x="5482432" y="2219472"/>
            <a:ext cx="635110" cy="276999"/>
          </a:xfrm>
          <a:prstGeom prst="rect">
            <a:avLst/>
          </a:prstGeom>
          <a:noFill/>
        </p:spPr>
        <p:txBody>
          <a:bodyPr wrap="none" lIns="91440" tIns="45720" rIns="91440" bIns="45720">
            <a:spAutoFit/>
          </a:bodyPr>
          <a:lstStyle/>
          <a:p>
            <a:pPr algn="ctr"/>
            <a:r>
              <a:rPr lang="en-US" sz="1200" b="0" cap="none" spc="0" dirty="0">
                <a:ln w="0"/>
                <a:solidFill>
                  <a:schemeClr val="tx1"/>
                </a:solidFill>
              </a:rPr>
              <a:t>$2,000</a:t>
            </a:r>
          </a:p>
        </p:txBody>
      </p:sp>
    </p:spTree>
    <p:extLst>
      <p:ext uri="{BB962C8B-B14F-4D97-AF65-F5344CB8AC3E}">
        <p14:creationId xmlns:p14="http://schemas.microsoft.com/office/powerpoint/2010/main" val="217716324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6D5E897-C1F5-512B-0310-9C864D05D467}"/>
              </a:ext>
            </a:extLst>
          </p:cNvPr>
          <p:cNvSpPr>
            <a:spLocks noGrp="1"/>
          </p:cNvSpPr>
          <p:nvPr>
            <p:ph type="title"/>
          </p:nvPr>
        </p:nvSpPr>
        <p:spPr/>
        <p:txBody>
          <a:bodyPr>
            <a:noAutofit/>
          </a:bodyPr>
          <a:lstStyle/>
          <a:p>
            <a:r>
              <a:rPr lang="en-US" sz="3600" dirty="0"/>
              <a:t>Basic utility patent life cycle fees for </a:t>
            </a:r>
            <a:br>
              <a:rPr lang="en-US" sz="3600" dirty="0"/>
            </a:br>
            <a:r>
              <a:rPr lang="en-US" sz="3600" dirty="0"/>
              <a:t>undiscounted</a:t>
            </a:r>
            <a:r>
              <a:rPr lang="en-US" sz="3600" dirty="0">
                <a:solidFill>
                  <a:srgbClr val="FF0000"/>
                </a:solidFill>
              </a:rPr>
              <a:t> </a:t>
            </a:r>
            <a:r>
              <a:rPr lang="en-US" sz="3600" dirty="0"/>
              <a:t>entities</a:t>
            </a:r>
            <a:br>
              <a:rPr lang="en-US" sz="3600" dirty="0"/>
            </a:br>
            <a:r>
              <a:rPr lang="en-US" sz="2200" b="0" dirty="0"/>
              <a:t>Current and final fee schedule</a:t>
            </a:r>
          </a:p>
        </p:txBody>
      </p:sp>
      <p:graphicFrame>
        <p:nvGraphicFramePr>
          <p:cNvPr id="8" name="Content Placeholder 7">
            <a:extLst>
              <a:ext uri="{FF2B5EF4-FFF2-40B4-BE49-F238E27FC236}">
                <a16:creationId xmlns:a16="http://schemas.microsoft.com/office/drawing/2014/main" id="{2125A208-A4BA-4C43-95BE-6B23A860DC83}"/>
              </a:ext>
            </a:extLst>
          </p:cNvPr>
          <p:cNvGraphicFramePr>
            <a:graphicFrameLocks noGrp="1"/>
          </p:cNvGraphicFramePr>
          <p:nvPr>
            <p:ph idx="1"/>
            <p:extLst>
              <p:ext uri="{D42A27DB-BD31-4B8C-83A1-F6EECF244321}">
                <p14:modId xmlns:p14="http://schemas.microsoft.com/office/powerpoint/2010/main" val="3888693890"/>
              </p:ext>
            </p:extLst>
          </p:nvPr>
        </p:nvGraphicFramePr>
        <p:xfrm>
          <a:off x="457199" y="1981998"/>
          <a:ext cx="8229601" cy="3148811"/>
        </p:xfrm>
        <a:graphic>
          <a:graphicData uri="http://schemas.openxmlformats.org/drawingml/2006/table">
            <a:tbl>
              <a:tblPr firstRow="1" bandRow="1">
                <a:tableStyleId>{5C22544A-7EE6-4342-B048-85BDC9FD1C3A}</a:tableStyleId>
              </a:tblPr>
              <a:tblGrid>
                <a:gridCol w="1390650">
                  <a:extLst>
                    <a:ext uri="{9D8B030D-6E8A-4147-A177-3AD203B41FA5}">
                      <a16:colId xmlns:a16="http://schemas.microsoft.com/office/drawing/2014/main" val="2519037266"/>
                    </a:ext>
                  </a:extLst>
                </a:gridCol>
                <a:gridCol w="1514475">
                  <a:extLst>
                    <a:ext uri="{9D8B030D-6E8A-4147-A177-3AD203B41FA5}">
                      <a16:colId xmlns:a16="http://schemas.microsoft.com/office/drawing/2014/main" val="234241504"/>
                    </a:ext>
                  </a:extLst>
                </a:gridCol>
                <a:gridCol w="1485900">
                  <a:extLst>
                    <a:ext uri="{9D8B030D-6E8A-4147-A177-3AD203B41FA5}">
                      <a16:colId xmlns:a16="http://schemas.microsoft.com/office/drawing/2014/main" val="2060039602"/>
                    </a:ext>
                  </a:extLst>
                </a:gridCol>
                <a:gridCol w="1285875">
                  <a:extLst>
                    <a:ext uri="{9D8B030D-6E8A-4147-A177-3AD203B41FA5}">
                      <a16:colId xmlns:a16="http://schemas.microsoft.com/office/drawing/2014/main" val="2617128575"/>
                    </a:ext>
                  </a:extLst>
                </a:gridCol>
                <a:gridCol w="1352550">
                  <a:extLst>
                    <a:ext uri="{9D8B030D-6E8A-4147-A177-3AD203B41FA5}">
                      <a16:colId xmlns:a16="http://schemas.microsoft.com/office/drawing/2014/main" val="3243458886"/>
                    </a:ext>
                  </a:extLst>
                </a:gridCol>
                <a:gridCol w="1200151">
                  <a:extLst>
                    <a:ext uri="{9D8B030D-6E8A-4147-A177-3AD203B41FA5}">
                      <a16:colId xmlns:a16="http://schemas.microsoft.com/office/drawing/2014/main" val="2616910419"/>
                    </a:ext>
                  </a:extLst>
                </a:gridCol>
              </a:tblGrid>
              <a:tr h="473407">
                <a:tc>
                  <a:txBody>
                    <a:bodyPr/>
                    <a:lstStyle/>
                    <a:p>
                      <a:pPr algn="ctr" rtl="0" fontAlgn="b"/>
                      <a:r>
                        <a:rPr lang="en-US" sz="1100" b="1" i="0" u="none" strike="noStrike" dirty="0">
                          <a:solidFill>
                            <a:srgbClr val="FFFFFF"/>
                          </a:solidFill>
                          <a:effectLst/>
                          <a:latin typeface="+mn-lt"/>
                        </a:rPr>
                        <a:t>Description</a:t>
                      </a:r>
                    </a:p>
                  </a:txBody>
                  <a:tcPr marL="7620" marR="7620" marT="7620" marB="0" anchor="ctr">
                    <a:solidFill>
                      <a:schemeClr val="tx2">
                        <a:lumMod val="75000"/>
                      </a:schemeClr>
                    </a:solidFill>
                  </a:tcPr>
                </a:tc>
                <a:tc>
                  <a:txBody>
                    <a:bodyPr/>
                    <a:lstStyle/>
                    <a:p>
                      <a:pPr algn="ctr" rtl="0" fontAlgn="b"/>
                      <a:r>
                        <a:rPr lang="en-US" sz="1100" b="1" i="0" u="none" strike="noStrike" dirty="0">
                          <a:solidFill>
                            <a:srgbClr val="FFFFFF"/>
                          </a:solidFill>
                          <a:effectLst/>
                          <a:latin typeface="+mn-lt"/>
                        </a:rPr>
                        <a:t>Current fee</a:t>
                      </a:r>
                    </a:p>
                  </a:txBody>
                  <a:tcPr marL="7620" marR="7620" marT="7620" marB="0" anchor="ctr">
                    <a:solidFill>
                      <a:schemeClr val="tx2">
                        <a:lumMod val="75000"/>
                      </a:schemeClr>
                    </a:solidFill>
                  </a:tcPr>
                </a:tc>
                <a:tc>
                  <a:txBody>
                    <a:bodyPr/>
                    <a:lstStyle/>
                    <a:p>
                      <a:pPr algn="ctr" rtl="0" fontAlgn="b"/>
                      <a:r>
                        <a:rPr lang="en-US" sz="1100" b="1" i="0" u="none" strike="noStrike" dirty="0">
                          <a:solidFill>
                            <a:srgbClr val="FFFFFF"/>
                          </a:solidFill>
                          <a:effectLst/>
                          <a:latin typeface="+mn-lt"/>
                        </a:rPr>
                        <a:t>Cumulative fees, current</a:t>
                      </a:r>
                    </a:p>
                  </a:txBody>
                  <a:tcPr marL="7620" marR="7620" marT="7620" marB="0" anchor="ctr">
                    <a:solidFill>
                      <a:schemeClr val="tx2">
                        <a:lumMod val="75000"/>
                      </a:schemeClr>
                    </a:solidFill>
                  </a:tcPr>
                </a:tc>
                <a:tc>
                  <a:txBody>
                    <a:bodyPr/>
                    <a:lstStyle/>
                    <a:p>
                      <a:pPr algn="ctr" rtl="0" fontAlgn="b"/>
                      <a:r>
                        <a:rPr lang="en-US" sz="1100" b="1" i="0" u="none" strike="noStrike" dirty="0">
                          <a:solidFill>
                            <a:srgbClr val="FFFFFF"/>
                          </a:solidFill>
                          <a:effectLst/>
                          <a:latin typeface="+mn-lt"/>
                        </a:rPr>
                        <a:t>Final rule fee</a:t>
                      </a:r>
                    </a:p>
                  </a:txBody>
                  <a:tcPr marL="7620" marR="7620" marT="7620" marB="0" anchor="ctr">
                    <a:solidFill>
                      <a:schemeClr val="tx2">
                        <a:lumMod val="75000"/>
                      </a:schemeClr>
                    </a:solidFill>
                  </a:tcPr>
                </a:tc>
                <a:tc>
                  <a:txBody>
                    <a:bodyPr/>
                    <a:lstStyle/>
                    <a:p>
                      <a:pPr algn="ctr" rtl="0" fontAlgn="b"/>
                      <a:r>
                        <a:rPr lang="en-US" sz="1100" b="1" i="0" u="none" strike="noStrike" dirty="0">
                          <a:solidFill>
                            <a:srgbClr val="FFFFFF"/>
                          </a:solidFill>
                          <a:effectLst/>
                          <a:latin typeface="+mn-lt"/>
                        </a:rPr>
                        <a:t>Cumulative fees, final rule</a:t>
                      </a:r>
                    </a:p>
                  </a:txBody>
                  <a:tcPr marL="7620" marR="7620" marT="7620" marB="0" anchor="ctr">
                    <a:solidFill>
                      <a:schemeClr val="tx2">
                        <a:lumMod val="75000"/>
                      </a:schemeClr>
                    </a:solidFill>
                  </a:tcPr>
                </a:tc>
                <a:tc>
                  <a:txBody>
                    <a:bodyPr/>
                    <a:lstStyle/>
                    <a:p>
                      <a:pPr algn="ctr" rtl="0" fontAlgn="b"/>
                      <a:r>
                        <a:rPr lang="en-US" sz="1100" b="1" i="0" u="none" strike="noStrike" dirty="0">
                          <a:solidFill>
                            <a:srgbClr val="FFFFFF"/>
                          </a:solidFill>
                          <a:effectLst/>
                          <a:latin typeface="+mn-lt"/>
                        </a:rPr>
                        <a:t>Cumulative fees, percent change </a:t>
                      </a:r>
                    </a:p>
                  </a:txBody>
                  <a:tcPr marL="7620" marR="7620" marT="7620" marB="0" anchor="ctr">
                    <a:solidFill>
                      <a:schemeClr val="tx2">
                        <a:lumMod val="75000"/>
                      </a:schemeClr>
                    </a:solidFill>
                  </a:tcPr>
                </a:tc>
                <a:extLst>
                  <a:ext uri="{0D108BD9-81ED-4DB2-BD59-A6C34878D82A}">
                    <a16:rowId xmlns:a16="http://schemas.microsoft.com/office/drawing/2014/main" val="3114698231"/>
                  </a:ext>
                </a:extLst>
              </a:tr>
              <a:tr h="322180">
                <a:tc>
                  <a:txBody>
                    <a:bodyPr/>
                    <a:lstStyle/>
                    <a:p>
                      <a:pPr algn="l" rtl="0" fontAlgn="b"/>
                      <a:r>
                        <a:rPr lang="en-US" sz="1100" b="0" i="0" u="none" strike="noStrike" dirty="0">
                          <a:solidFill>
                            <a:srgbClr val="000000"/>
                          </a:solidFill>
                          <a:effectLst/>
                          <a:latin typeface="+mn-lt"/>
                        </a:rPr>
                        <a:t>Filing</a:t>
                      </a:r>
                    </a:p>
                  </a:txBody>
                  <a:tcPr marL="45720" marR="45720" anchor="ctr">
                    <a:solidFill>
                      <a:srgbClr val="D9D9D6"/>
                    </a:solidFill>
                  </a:tcPr>
                </a:tc>
                <a:tc>
                  <a:txBody>
                    <a:bodyPr/>
                    <a:lstStyle/>
                    <a:p>
                      <a:pPr algn="r" rtl="0" fontAlgn="b"/>
                      <a:r>
                        <a:rPr lang="en-US" sz="1100" b="0" i="0" u="none" strike="noStrike" dirty="0">
                          <a:solidFill>
                            <a:srgbClr val="000000"/>
                          </a:solidFill>
                          <a:effectLst/>
                          <a:latin typeface="+mn-lt"/>
                        </a:rPr>
                        <a:t>$320 </a:t>
                      </a:r>
                    </a:p>
                  </a:txBody>
                  <a:tcPr marL="45720" marR="45720" anchor="ctr">
                    <a:solidFill>
                      <a:srgbClr val="D9D9D6"/>
                    </a:solidFill>
                  </a:tcPr>
                </a:tc>
                <a:tc>
                  <a:txBody>
                    <a:bodyPr/>
                    <a:lstStyle/>
                    <a:p>
                      <a:pPr algn="r" rtl="0" fontAlgn="b"/>
                      <a:r>
                        <a:rPr lang="en-US" sz="1100" b="0" i="0" u="none" strike="noStrike" dirty="0">
                          <a:solidFill>
                            <a:srgbClr val="000000"/>
                          </a:solidFill>
                          <a:effectLst/>
                          <a:latin typeface="+mn-lt"/>
                        </a:rPr>
                        <a:t>$320 </a:t>
                      </a:r>
                    </a:p>
                  </a:txBody>
                  <a:tcPr marL="45720" marR="45720" anchor="ctr">
                    <a:solidFill>
                      <a:srgbClr val="D9D9D6"/>
                    </a:solidFill>
                  </a:tcPr>
                </a:tc>
                <a:tc>
                  <a:txBody>
                    <a:bodyPr/>
                    <a:lstStyle/>
                    <a:p>
                      <a:pPr algn="r" rtl="0" fontAlgn="b"/>
                      <a:r>
                        <a:rPr lang="en-US" sz="1100" b="0" i="0" u="none" strike="noStrike" dirty="0">
                          <a:solidFill>
                            <a:srgbClr val="000000"/>
                          </a:solidFill>
                          <a:effectLst/>
                          <a:latin typeface="+mn-lt"/>
                        </a:rPr>
                        <a:t>$350 </a:t>
                      </a:r>
                    </a:p>
                  </a:txBody>
                  <a:tcPr marL="45720" marR="45720" anchor="ctr">
                    <a:solidFill>
                      <a:srgbClr val="D9D9D6"/>
                    </a:solidFill>
                  </a:tcPr>
                </a:tc>
                <a:tc>
                  <a:txBody>
                    <a:bodyPr/>
                    <a:lstStyle/>
                    <a:p>
                      <a:pPr algn="r" rtl="0" fontAlgn="b"/>
                      <a:r>
                        <a:rPr lang="en-US" sz="1100" b="0" i="0" u="none" strike="noStrike" dirty="0">
                          <a:solidFill>
                            <a:srgbClr val="000000"/>
                          </a:solidFill>
                          <a:effectLst/>
                          <a:latin typeface="+mn-lt"/>
                        </a:rPr>
                        <a:t>$350 </a:t>
                      </a:r>
                    </a:p>
                  </a:txBody>
                  <a:tcPr marL="45720" marR="45720" anchor="ctr">
                    <a:solidFill>
                      <a:srgbClr val="D9D9D6"/>
                    </a:solidFill>
                  </a:tcPr>
                </a:tc>
                <a:tc>
                  <a:txBody>
                    <a:bodyPr/>
                    <a:lstStyle/>
                    <a:p>
                      <a:pPr algn="r" rtl="0" fontAlgn="b"/>
                      <a:r>
                        <a:rPr lang="en-US" sz="1100" b="0" i="0" u="none" strike="noStrike" dirty="0">
                          <a:solidFill>
                            <a:srgbClr val="000000"/>
                          </a:solidFill>
                          <a:effectLst/>
                          <a:latin typeface="+mn-lt"/>
                        </a:rPr>
                        <a:t>9%</a:t>
                      </a:r>
                    </a:p>
                  </a:txBody>
                  <a:tcPr marL="45720" marR="45720" anchor="ctr">
                    <a:solidFill>
                      <a:srgbClr val="D9D9D6"/>
                    </a:solidFill>
                  </a:tcPr>
                </a:tc>
                <a:extLst>
                  <a:ext uri="{0D108BD9-81ED-4DB2-BD59-A6C34878D82A}">
                    <a16:rowId xmlns:a16="http://schemas.microsoft.com/office/drawing/2014/main" val="234780657"/>
                  </a:ext>
                </a:extLst>
              </a:tr>
              <a:tr h="322180">
                <a:tc>
                  <a:txBody>
                    <a:bodyPr/>
                    <a:lstStyle/>
                    <a:p>
                      <a:pPr algn="l" rtl="0" fontAlgn="b"/>
                      <a:r>
                        <a:rPr lang="en-US" sz="1100" b="0" i="0" u="none" strike="noStrike" dirty="0">
                          <a:solidFill>
                            <a:srgbClr val="000000"/>
                          </a:solidFill>
                          <a:effectLst/>
                          <a:latin typeface="+mn-lt"/>
                        </a:rPr>
                        <a:t>Search</a:t>
                      </a:r>
                    </a:p>
                  </a:txBody>
                  <a:tcPr marL="45720" marR="45720" anchor="ctr">
                    <a:solidFill>
                      <a:srgbClr val="D9D9D6"/>
                    </a:solidFill>
                  </a:tcPr>
                </a:tc>
                <a:tc>
                  <a:txBody>
                    <a:bodyPr/>
                    <a:lstStyle/>
                    <a:p>
                      <a:pPr algn="r" rtl="0" fontAlgn="b"/>
                      <a:r>
                        <a:rPr lang="en-US" sz="1100" b="0" i="0" u="none" strike="noStrike" dirty="0">
                          <a:solidFill>
                            <a:srgbClr val="000000"/>
                          </a:solidFill>
                          <a:effectLst/>
                          <a:latin typeface="+mn-lt"/>
                        </a:rPr>
                        <a:t>$700 </a:t>
                      </a:r>
                    </a:p>
                  </a:txBody>
                  <a:tcPr marL="45720" marR="45720" anchor="ctr">
                    <a:solidFill>
                      <a:srgbClr val="D9D9D6"/>
                    </a:solidFill>
                  </a:tcPr>
                </a:tc>
                <a:tc>
                  <a:txBody>
                    <a:bodyPr/>
                    <a:lstStyle/>
                    <a:p>
                      <a:pPr algn="r" rtl="0" fontAlgn="b"/>
                      <a:r>
                        <a:rPr lang="en-US" sz="1100" b="0" i="0" u="none" strike="noStrike" dirty="0">
                          <a:solidFill>
                            <a:srgbClr val="000000"/>
                          </a:solidFill>
                          <a:effectLst/>
                          <a:latin typeface="+mn-lt"/>
                        </a:rPr>
                        <a:t>$1,020 </a:t>
                      </a:r>
                    </a:p>
                  </a:txBody>
                  <a:tcPr marL="45720" marR="45720" anchor="ctr">
                    <a:solidFill>
                      <a:srgbClr val="D9D9D6"/>
                    </a:solidFill>
                  </a:tcPr>
                </a:tc>
                <a:tc>
                  <a:txBody>
                    <a:bodyPr/>
                    <a:lstStyle/>
                    <a:p>
                      <a:pPr algn="r" rtl="0" fontAlgn="b"/>
                      <a:r>
                        <a:rPr lang="en-US" sz="1100" b="0" i="0" u="none" strike="noStrike" dirty="0">
                          <a:solidFill>
                            <a:srgbClr val="000000"/>
                          </a:solidFill>
                          <a:effectLst/>
                          <a:latin typeface="+mn-lt"/>
                        </a:rPr>
                        <a:t>$770 </a:t>
                      </a:r>
                    </a:p>
                  </a:txBody>
                  <a:tcPr marL="45720" marR="45720" anchor="ctr">
                    <a:solidFill>
                      <a:srgbClr val="D9D9D6"/>
                    </a:solidFill>
                  </a:tcPr>
                </a:tc>
                <a:tc>
                  <a:txBody>
                    <a:bodyPr/>
                    <a:lstStyle/>
                    <a:p>
                      <a:pPr algn="r" rtl="0" fontAlgn="b"/>
                      <a:r>
                        <a:rPr lang="en-US" sz="1100" b="0" i="0" u="none" strike="noStrike" dirty="0">
                          <a:solidFill>
                            <a:srgbClr val="000000"/>
                          </a:solidFill>
                          <a:effectLst/>
                          <a:latin typeface="+mn-lt"/>
                        </a:rPr>
                        <a:t>$1,120 </a:t>
                      </a:r>
                    </a:p>
                  </a:txBody>
                  <a:tcPr marL="45720" marR="45720" anchor="ctr">
                    <a:solidFill>
                      <a:srgbClr val="D9D9D6"/>
                    </a:solidFill>
                  </a:tcPr>
                </a:tc>
                <a:tc>
                  <a:txBody>
                    <a:bodyPr/>
                    <a:lstStyle/>
                    <a:p>
                      <a:pPr algn="r" rtl="0" fontAlgn="b"/>
                      <a:r>
                        <a:rPr lang="en-US" sz="1100" b="0" i="0" u="none" strike="noStrike" dirty="0">
                          <a:solidFill>
                            <a:srgbClr val="000000"/>
                          </a:solidFill>
                          <a:effectLst/>
                          <a:latin typeface="+mn-lt"/>
                        </a:rPr>
                        <a:t>10%</a:t>
                      </a:r>
                    </a:p>
                  </a:txBody>
                  <a:tcPr marL="45720" marR="45720" anchor="ctr">
                    <a:solidFill>
                      <a:srgbClr val="D9D9D6"/>
                    </a:solidFill>
                  </a:tcPr>
                </a:tc>
                <a:extLst>
                  <a:ext uri="{0D108BD9-81ED-4DB2-BD59-A6C34878D82A}">
                    <a16:rowId xmlns:a16="http://schemas.microsoft.com/office/drawing/2014/main" val="3806593833"/>
                  </a:ext>
                </a:extLst>
              </a:tr>
              <a:tr h="322180">
                <a:tc>
                  <a:txBody>
                    <a:bodyPr/>
                    <a:lstStyle/>
                    <a:p>
                      <a:pPr algn="l" rtl="0" fontAlgn="b"/>
                      <a:r>
                        <a:rPr lang="en-US" sz="1100" b="0" i="0" u="none" strike="noStrike" dirty="0">
                          <a:solidFill>
                            <a:srgbClr val="000000"/>
                          </a:solidFill>
                          <a:effectLst/>
                          <a:latin typeface="+mn-lt"/>
                        </a:rPr>
                        <a:t>Examination</a:t>
                      </a:r>
                    </a:p>
                  </a:txBody>
                  <a:tcPr marL="45720" marR="45720" anchor="ctr">
                    <a:solidFill>
                      <a:srgbClr val="D9D9D6"/>
                    </a:solidFill>
                  </a:tcPr>
                </a:tc>
                <a:tc>
                  <a:txBody>
                    <a:bodyPr/>
                    <a:lstStyle/>
                    <a:p>
                      <a:pPr algn="r" rtl="0" fontAlgn="b"/>
                      <a:r>
                        <a:rPr lang="en-US" sz="1100" b="0" i="0" u="none" strike="noStrike" dirty="0">
                          <a:solidFill>
                            <a:srgbClr val="000000"/>
                          </a:solidFill>
                          <a:effectLst/>
                          <a:latin typeface="+mn-lt"/>
                        </a:rPr>
                        <a:t>$800 </a:t>
                      </a:r>
                    </a:p>
                  </a:txBody>
                  <a:tcPr marL="45720" marR="45720" anchor="ctr">
                    <a:solidFill>
                      <a:srgbClr val="D9D9D6"/>
                    </a:solidFill>
                  </a:tcPr>
                </a:tc>
                <a:tc>
                  <a:txBody>
                    <a:bodyPr/>
                    <a:lstStyle/>
                    <a:p>
                      <a:pPr algn="r" rtl="0" fontAlgn="b"/>
                      <a:r>
                        <a:rPr lang="en-US" sz="1100" b="0" i="0" u="none" strike="noStrike" dirty="0">
                          <a:solidFill>
                            <a:srgbClr val="000000"/>
                          </a:solidFill>
                          <a:effectLst/>
                          <a:latin typeface="+mn-lt"/>
                        </a:rPr>
                        <a:t>$1,820 </a:t>
                      </a:r>
                    </a:p>
                  </a:txBody>
                  <a:tcPr marL="45720" marR="45720" anchor="ctr">
                    <a:solidFill>
                      <a:srgbClr val="D9D9D6"/>
                    </a:solidFill>
                  </a:tcPr>
                </a:tc>
                <a:tc>
                  <a:txBody>
                    <a:bodyPr/>
                    <a:lstStyle/>
                    <a:p>
                      <a:pPr algn="r" rtl="0" fontAlgn="b"/>
                      <a:r>
                        <a:rPr lang="en-US" sz="1100" b="0" i="0" u="none" strike="noStrike" dirty="0">
                          <a:solidFill>
                            <a:srgbClr val="000000"/>
                          </a:solidFill>
                          <a:effectLst/>
                          <a:latin typeface="+mn-lt"/>
                        </a:rPr>
                        <a:t>$880 </a:t>
                      </a:r>
                    </a:p>
                  </a:txBody>
                  <a:tcPr marL="45720" marR="45720" anchor="ctr">
                    <a:solidFill>
                      <a:srgbClr val="D9D9D6"/>
                    </a:solidFill>
                  </a:tcPr>
                </a:tc>
                <a:tc>
                  <a:txBody>
                    <a:bodyPr/>
                    <a:lstStyle/>
                    <a:p>
                      <a:pPr algn="r" rtl="0" fontAlgn="b"/>
                      <a:r>
                        <a:rPr lang="en-US" sz="1100" b="0" i="0" u="none" strike="noStrike" dirty="0">
                          <a:solidFill>
                            <a:srgbClr val="000000"/>
                          </a:solidFill>
                          <a:effectLst/>
                          <a:latin typeface="+mn-lt"/>
                        </a:rPr>
                        <a:t>$2,000 </a:t>
                      </a:r>
                    </a:p>
                  </a:txBody>
                  <a:tcPr marL="45720" marR="45720" anchor="ctr">
                    <a:solidFill>
                      <a:srgbClr val="D9D9D6"/>
                    </a:solidFill>
                  </a:tcPr>
                </a:tc>
                <a:tc>
                  <a:txBody>
                    <a:bodyPr/>
                    <a:lstStyle/>
                    <a:p>
                      <a:pPr algn="r" rtl="0" fontAlgn="b"/>
                      <a:r>
                        <a:rPr lang="en-US" sz="1100" b="0" i="0" u="none" strike="noStrike" dirty="0">
                          <a:solidFill>
                            <a:srgbClr val="000000"/>
                          </a:solidFill>
                          <a:effectLst/>
                          <a:latin typeface="+mn-lt"/>
                        </a:rPr>
                        <a:t>10%</a:t>
                      </a:r>
                    </a:p>
                  </a:txBody>
                  <a:tcPr marL="45720" marR="45720" anchor="ctr">
                    <a:solidFill>
                      <a:srgbClr val="D9D9D6"/>
                    </a:solidFill>
                  </a:tcPr>
                </a:tc>
                <a:extLst>
                  <a:ext uri="{0D108BD9-81ED-4DB2-BD59-A6C34878D82A}">
                    <a16:rowId xmlns:a16="http://schemas.microsoft.com/office/drawing/2014/main" val="3981263772"/>
                  </a:ext>
                </a:extLst>
              </a:tr>
              <a:tr h="322180">
                <a:tc>
                  <a:txBody>
                    <a:bodyPr/>
                    <a:lstStyle/>
                    <a:p>
                      <a:pPr algn="l" rtl="0" fontAlgn="b"/>
                      <a:r>
                        <a:rPr lang="en-US" sz="1100" b="0" i="0" u="none" strike="noStrike" dirty="0">
                          <a:solidFill>
                            <a:srgbClr val="000000"/>
                          </a:solidFill>
                          <a:effectLst/>
                          <a:latin typeface="+mn-lt"/>
                        </a:rPr>
                        <a:t>Issue</a:t>
                      </a:r>
                    </a:p>
                  </a:txBody>
                  <a:tcPr marL="45720" marR="45720" anchor="ctr">
                    <a:solidFill>
                      <a:srgbClr val="D9D9D6"/>
                    </a:solidFill>
                  </a:tcPr>
                </a:tc>
                <a:tc>
                  <a:txBody>
                    <a:bodyPr/>
                    <a:lstStyle/>
                    <a:p>
                      <a:pPr algn="r" rtl="0" fontAlgn="b"/>
                      <a:r>
                        <a:rPr lang="en-US" sz="1100" b="0" i="0" u="none" strike="noStrike" dirty="0">
                          <a:solidFill>
                            <a:srgbClr val="000000"/>
                          </a:solidFill>
                          <a:effectLst/>
                          <a:latin typeface="+mn-lt"/>
                        </a:rPr>
                        <a:t>$1,200 </a:t>
                      </a:r>
                    </a:p>
                  </a:txBody>
                  <a:tcPr marL="45720" marR="45720" anchor="ctr">
                    <a:solidFill>
                      <a:srgbClr val="D9D9D6"/>
                    </a:solidFill>
                  </a:tcPr>
                </a:tc>
                <a:tc>
                  <a:txBody>
                    <a:bodyPr/>
                    <a:lstStyle/>
                    <a:p>
                      <a:pPr algn="r" rtl="0" fontAlgn="b"/>
                      <a:r>
                        <a:rPr lang="en-US" sz="1100" b="0" i="0" u="none" strike="noStrike" dirty="0">
                          <a:solidFill>
                            <a:srgbClr val="000000"/>
                          </a:solidFill>
                          <a:effectLst/>
                          <a:latin typeface="+mn-lt"/>
                        </a:rPr>
                        <a:t>$3,020 </a:t>
                      </a:r>
                    </a:p>
                  </a:txBody>
                  <a:tcPr marL="45720" marR="45720" anchor="ctr">
                    <a:solidFill>
                      <a:srgbClr val="D9D9D6"/>
                    </a:solidFill>
                  </a:tcPr>
                </a:tc>
                <a:tc>
                  <a:txBody>
                    <a:bodyPr/>
                    <a:lstStyle/>
                    <a:p>
                      <a:pPr algn="r" rtl="0" fontAlgn="b"/>
                      <a:r>
                        <a:rPr lang="en-US" sz="1100" b="0" i="0" u="none" strike="noStrike" dirty="0">
                          <a:solidFill>
                            <a:srgbClr val="000000"/>
                          </a:solidFill>
                          <a:effectLst/>
                          <a:latin typeface="+mn-lt"/>
                        </a:rPr>
                        <a:t>$1,290 </a:t>
                      </a:r>
                    </a:p>
                  </a:txBody>
                  <a:tcPr marL="45720" marR="45720" anchor="ctr">
                    <a:solidFill>
                      <a:srgbClr val="D9D9D6"/>
                    </a:solidFill>
                  </a:tcPr>
                </a:tc>
                <a:tc>
                  <a:txBody>
                    <a:bodyPr/>
                    <a:lstStyle/>
                    <a:p>
                      <a:pPr algn="r" rtl="0" fontAlgn="b"/>
                      <a:r>
                        <a:rPr lang="en-US" sz="1100" b="0" i="0" u="none" strike="noStrike" dirty="0">
                          <a:solidFill>
                            <a:srgbClr val="000000"/>
                          </a:solidFill>
                          <a:effectLst/>
                          <a:latin typeface="+mn-lt"/>
                        </a:rPr>
                        <a:t>$3,290 </a:t>
                      </a:r>
                    </a:p>
                  </a:txBody>
                  <a:tcPr marL="45720" marR="45720" anchor="ctr">
                    <a:solidFill>
                      <a:srgbClr val="D9D9D6"/>
                    </a:solidFill>
                  </a:tcPr>
                </a:tc>
                <a:tc>
                  <a:txBody>
                    <a:bodyPr/>
                    <a:lstStyle/>
                    <a:p>
                      <a:pPr algn="r" rtl="0" fontAlgn="b"/>
                      <a:r>
                        <a:rPr lang="en-US" sz="1100" b="0" i="0" u="none" strike="noStrike" dirty="0">
                          <a:solidFill>
                            <a:srgbClr val="000000"/>
                          </a:solidFill>
                          <a:effectLst/>
                          <a:latin typeface="+mn-lt"/>
                        </a:rPr>
                        <a:t>9%</a:t>
                      </a:r>
                    </a:p>
                  </a:txBody>
                  <a:tcPr marL="45720" marR="45720" anchor="ctr">
                    <a:solidFill>
                      <a:srgbClr val="D9D9D6"/>
                    </a:solidFill>
                  </a:tcPr>
                </a:tc>
                <a:extLst>
                  <a:ext uri="{0D108BD9-81ED-4DB2-BD59-A6C34878D82A}">
                    <a16:rowId xmlns:a16="http://schemas.microsoft.com/office/drawing/2014/main" val="2810437678"/>
                  </a:ext>
                </a:extLst>
              </a:tr>
              <a:tr h="322180">
                <a:tc>
                  <a:txBody>
                    <a:bodyPr/>
                    <a:lstStyle/>
                    <a:p>
                      <a:pPr algn="l" rtl="0" fontAlgn="b"/>
                      <a:r>
                        <a:rPr lang="en-US" sz="1100" b="0" i="0" u="none" strike="noStrike" dirty="0">
                          <a:solidFill>
                            <a:srgbClr val="000000"/>
                          </a:solidFill>
                          <a:effectLst/>
                          <a:latin typeface="+mn-lt"/>
                        </a:rPr>
                        <a:t>1st stage maintenance</a:t>
                      </a:r>
                    </a:p>
                  </a:txBody>
                  <a:tcPr marL="45720" marR="45720" anchor="ctr">
                    <a:solidFill>
                      <a:srgbClr val="D9D9D6"/>
                    </a:solidFill>
                  </a:tcPr>
                </a:tc>
                <a:tc>
                  <a:txBody>
                    <a:bodyPr/>
                    <a:lstStyle/>
                    <a:p>
                      <a:pPr algn="r" rtl="0" fontAlgn="b"/>
                      <a:r>
                        <a:rPr lang="en-US" sz="1100" b="0" i="0" u="none" strike="noStrike" dirty="0">
                          <a:solidFill>
                            <a:srgbClr val="000000"/>
                          </a:solidFill>
                          <a:effectLst/>
                          <a:latin typeface="+mn-lt"/>
                        </a:rPr>
                        <a:t>$2,000 </a:t>
                      </a:r>
                    </a:p>
                  </a:txBody>
                  <a:tcPr marL="45720" marR="45720" anchor="ctr">
                    <a:solidFill>
                      <a:srgbClr val="D9D9D6"/>
                    </a:solidFill>
                  </a:tcPr>
                </a:tc>
                <a:tc>
                  <a:txBody>
                    <a:bodyPr/>
                    <a:lstStyle/>
                    <a:p>
                      <a:pPr algn="r" rtl="0" fontAlgn="b"/>
                      <a:r>
                        <a:rPr lang="en-US" sz="1100" b="0" i="0" u="none" strike="noStrike" dirty="0">
                          <a:solidFill>
                            <a:srgbClr val="000000"/>
                          </a:solidFill>
                          <a:effectLst/>
                          <a:latin typeface="+mn-lt"/>
                        </a:rPr>
                        <a:t>$5,020 </a:t>
                      </a:r>
                    </a:p>
                  </a:txBody>
                  <a:tcPr marL="45720" marR="45720" anchor="ctr">
                    <a:solidFill>
                      <a:srgbClr val="D9D9D6"/>
                    </a:solidFill>
                  </a:tcPr>
                </a:tc>
                <a:tc>
                  <a:txBody>
                    <a:bodyPr/>
                    <a:lstStyle/>
                    <a:p>
                      <a:pPr algn="r" rtl="0" fontAlgn="b"/>
                      <a:r>
                        <a:rPr lang="en-US" sz="1100" b="0" i="0" u="none" strike="noStrike" dirty="0">
                          <a:solidFill>
                            <a:srgbClr val="000000"/>
                          </a:solidFill>
                          <a:effectLst/>
                          <a:latin typeface="+mn-lt"/>
                        </a:rPr>
                        <a:t>$2,150</a:t>
                      </a:r>
                    </a:p>
                  </a:txBody>
                  <a:tcPr marL="45720" marR="45720" anchor="ctr">
                    <a:solidFill>
                      <a:srgbClr val="D9D9D6"/>
                    </a:solidFill>
                  </a:tcPr>
                </a:tc>
                <a:tc>
                  <a:txBody>
                    <a:bodyPr/>
                    <a:lstStyle/>
                    <a:p>
                      <a:pPr algn="r" rtl="0" fontAlgn="b"/>
                      <a:r>
                        <a:rPr lang="en-US" sz="1100" b="0" i="0" u="none" strike="noStrike" dirty="0">
                          <a:solidFill>
                            <a:srgbClr val="000000"/>
                          </a:solidFill>
                          <a:effectLst/>
                          <a:latin typeface="+mn-lt"/>
                        </a:rPr>
                        <a:t>$5,440</a:t>
                      </a:r>
                    </a:p>
                  </a:txBody>
                  <a:tcPr marL="45720" marR="45720" anchor="ctr">
                    <a:solidFill>
                      <a:srgbClr val="D9D9D6"/>
                    </a:solidFill>
                  </a:tcPr>
                </a:tc>
                <a:tc>
                  <a:txBody>
                    <a:bodyPr/>
                    <a:lstStyle/>
                    <a:p>
                      <a:pPr algn="r" rtl="0" fontAlgn="b"/>
                      <a:r>
                        <a:rPr lang="en-US" sz="1100" b="0" i="0" u="none" strike="noStrike" dirty="0">
                          <a:solidFill>
                            <a:srgbClr val="000000"/>
                          </a:solidFill>
                          <a:effectLst/>
                          <a:latin typeface="+mn-lt"/>
                        </a:rPr>
                        <a:t>8%</a:t>
                      </a:r>
                    </a:p>
                  </a:txBody>
                  <a:tcPr marL="45720" marR="45720" anchor="ctr">
                    <a:solidFill>
                      <a:srgbClr val="D9D9D6"/>
                    </a:solidFill>
                  </a:tcPr>
                </a:tc>
                <a:extLst>
                  <a:ext uri="{0D108BD9-81ED-4DB2-BD59-A6C34878D82A}">
                    <a16:rowId xmlns:a16="http://schemas.microsoft.com/office/drawing/2014/main" val="1982244353"/>
                  </a:ext>
                </a:extLst>
              </a:tr>
              <a:tr h="479982">
                <a:tc>
                  <a:txBody>
                    <a:bodyPr/>
                    <a:lstStyle/>
                    <a:p>
                      <a:pPr algn="l" rtl="0" fontAlgn="b"/>
                      <a:r>
                        <a:rPr lang="en-US" sz="1100" b="0" i="0" u="none" strike="noStrike" dirty="0">
                          <a:solidFill>
                            <a:srgbClr val="000000"/>
                          </a:solidFill>
                          <a:effectLst/>
                          <a:latin typeface="+mn-lt"/>
                        </a:rPr>
                        <a:t>2nd stage maintenance</a:t>
                      </a:r>
                    </a:p>
                  </a:txBody>
                  <a:tcPr marL="45720" marR="45720" anchor="ctr">
                    <a:solidFill>
                      <a:srgbClr val="D9D9D6"/>
                    </a:solidFill>
                  </a:tcPr>
                </a:tc>
                <a:tc>
                  <a:txBody>
                    <a:bodyPr/>
                    <a:lstStyle/>
                    <a:p>
                      <a:pPr algn="r" rtl="0" fontAlgn="b"/>
                      <a:r>
                        <a:rPr lang="en-US" sz="1100" b="0" i="0" u="none" strike="noStrike" dirty="0">
                          <a:solidFill>
                            <a:srgbClr val="000000"/>
                          </a:solidFill>
                          <a:effectLst/>
                          <a:latin typeface="+mn-lt"/>
                        </a:rPr>
                        <a:t>$3,760 </a:t>
                      </a:r>
                    </a:p>
                  </a:txBody>
                  <a:tcPr marL="45720" marR="45720" anchor="ctr">
                    <a:solidFill>
                      <a:srgbClr val="D9D9D6"/>
                    </a:solidFill>
                  </a:tcPr>
                </a:tc>
                <a:tc>
                  <a:txBody>
                    <a:bodyPr/>
                    <a:lstStyle/>
                    <a:p>
                      <a:pPr algn="r" rtl="0" fontAlgn="b"/>
                      <a:r>
                        <a:rPr lang="en-US" sz="1100" b="0" i="0" u="none" strike="noStrike" dirty="0">
                          <a:solidFill>
                            <a:srgbClr val="000000"/>
                          </a:solidFill>
                          <a:effectLst/>
                          <a:latin typeface="+mn-lt"/>
                        </a:rPr>
                        <a:t>$8,780 </a:t>
                      </a:r>
                    </a:p>
                  </a:txBody>
                  <a:tcPr marL="45720" marR="45720" anchor="ctr">
                    <a:solidFill>
                      <a:srgbClr val="D9D9D6"/>
                    </a:solidFill>
                  </a:tcPr>
                </a:tc>
                <a:tc>
                  <a:txBody>
                    <a:bodyPr/>
                    <a:lstStyle/>
                    <a:p>
                      <a:pPr algn="r" rtl="0" fontAlgn="b"/>
                      <a:r>
                        <a:rPr lang="en-US" sz="1100" b="0" i="0" u="none" strike="noStrike" dirty="0">
                          <a:solidFill>
                            <a:srgbClr val="000000"/>
                          </a:solidFill>
                          <a:effectLst/>
                          <a:latin typeface="+mn-lt"/>
                        </a:rPr>
                        <a:t>$4,040</a:t>
                      </a:r>
                    </a:p>
                  </a:txBody>
                  <a:tcPr marL="45720" marR="45720" anchor="ctr">
                    <a:solidFill>
                      <a:srgbClr val="D9D9D6"/>
                    </a:solidFill>
                  </a:tcPr>
                </a:tc>
                <a:tc>
                  <a:txBody>
                    <a:bodyPr/>
                    <a:lstStyle/>
                    <a:p>
                      <a:pPr algn="r" rtl="0" fontAlgn="b"/>
                      <a:r>
                        <a:rPr lang="en-US" sz="1100" b="0" i="0" u="none" strike="noStrike" dirty="0">
                          <a:solidFill>
                            <a:srgbClr val="000000"/>
                          </a:solidFill>
                          <a:effectLst/>
                          <a:latin typeface="+mn-lt"/>
                        </a:rPr>
                        <a:t>$9480</a:t>
                      </a:r>
                    </a:p>
                  </a:txBody>
                  <a:tcPr marL="45720" marR="45720" anchor="ctr">
                    <a:solidFill>
                      <a:srgbClr val="D9D9D6"/>
                    </a:solidFill>
                  </a:tcPr>
                </a:tc>
                <a:tc>
                  <a:txBody>
                    <a:bodyPr/>
                    <a:lstStyle/>
                    <a:p>
                      <a:pPr algn="r" rtl="0" fontAlgn="b"/>
                      <a:r>
                        <a:rPr lang="en-US" sz="1100" b="0" i="0" u="none" strike="noStrike" dirty="0">
                          <a:solidFill>
                            <a:srgbClr val="000000"/>
                          </a:solidFill>
                          <a:effectLst/>
                          <a:latin typeface="+mn-lt"/>
                        </a:rPr>
                        <a:t>8%</a:t>
                      </a:r>
                    </a:p>
                  </a:txBody>
                  <a:tcPr marL="45720" marR="45720" anchor="ctr">
                    <a:solidFill>
                      <a:srgbClr val="D9D9D6"/>
                    </a:solidFill>
                  </a:tcPr>
                </a:tc>
                <a:extLst>
                  <a:ext uri="{0D108BD9-81ED-4DB2-BD59-A6C34878D82A}">
                    <a16:rowId xmlns:a16="http://schemas.microsoft.com/office/drawing/2014/main" val="760758462"/>
                  </a:ext>
                </a:extLst>
              </a:tr>
              <a:tr h="479982">
                <a:tc>
                  <a:txBody>
                    <a:bodyPr/>
                    <a:lstStyle/>
                    <a:p>
                      <a:pPr algn="l" rtl="0" fontAlgn="b"/>
                      <a:r>
                        <a:rPr lang="en-US" sz="1100" b="0" i="0" u="none" strike="noStrike" dirty="0">
                          <a:solidFill>
                            <a:srgbClr val="000000"/>
                          </a:solidFill>
                          <a:effectLst/>
                          <a:latin typeface="+mn-lt"/>
                        </a:rPr>
                        <a:t>3rd stage maintenance</a:t>
                      </a:r>
                    </a:p>
                  </a:txBody>
                  <a:tcPr marL="45720" marR="45720" anchor="ctr">
                    <a:solidFill>
                      <a:srgbClr val="D9D9D6"/>
                    </a:solidFill>
                  </a:tcPr>
                </a:tc>
                <a:tc>
                  <a:txBody>
                    <a:bodyPr/>
                    <a:lstStyle/>
                    <a:p>
                      <a:pPr algn="r" rtl="0" fontAlgn="b"/>
                      <a:r>
                        <a:rPr lang="en-US" sz="1100" b="0" i="0" u="none" strike="noStrike" dirty="0">
                          <a:solidFill>
                            <a:srgbClr val="000000"/>
                          </a:solidFill>
                          <a:effectLst/>
                          <a:latin typeface="+mn-lt"/>
                        </a:rPr>
                        <a:t>$7,700 </a:t>
                      </a:r>
                    </a:p>
                  </a:txBody>
                  <a:tcPr marL="45720" marR="45720" anchor="ctr">
                    <a:solidFill>
                      <a:srgbClr val="D9D9D6"/>
                    </a:solidFill>
                  </a:tcPr>
                </a:tc>
                <a:tc>
                  <a:txBody>
                    <a:bodyPr/>
                    <a:lstStyle/>
                    <a:p>
                      <a:pPr algn="r" rtl="0" fontAlgn="b"/>
                      <a:r>
                        <a:rPr lang="en-US" sz="1100" b="0" i="0" u="none" strike="noStrike" dirty="0">
                          <a:solidFill>
                            <a:srgbClr val="000000"/>
                          </a:solidFill>
                          <a:effectLst/>
                          <a:latin typeface="+mn-lt"/>
                        </a:rPr>
                        <a:t>$16,480 </a:t>
                      </a:r>
                    </a:p>
                  </a:txBody>
                  <a:tcPr marL="45720" marR="45720" anchor="ctr">
                    <a:solidFill>
                      <a:srgbClr val="D9D9D6"/>
                    </a:solidFill>
                  </a:tcPr>
                </a:tc>
                <a:tc>
                  <a:txBody>
                    <a:bodyPr/>
                    <a:lstStyle/>
                    <a:p>
                      <a:pPr algn="r" rtl="0" fontAlgn="b"/>
                      <a:r>
                        <a:rPr lang="en-US" sz="1100" b="0" i="0" u="none" strike="noStrike" dirty="0">
                          <a:solidFill>
                            <a:srgbClr val="000000"/>
                          </a:solidFill>
                          <a:effectLst/>
                          <a:latin typeface="+mn-lt"/>
                        </a:rPr>
                        <a:t>$8,280</a:t>
                      </a:r>
                    </a:p>
                  </a:txBody>
                  <a:tcPr marL="45720" marR="45720" anchor="ctr">
                    <a:solidFill>
                      <a:srgbClr val="D9D9D6"/>
                    </a:solidFill>
                  </a:tcPr>
                </a:tc>
                <a:tc>
                  <a:txBody>
                    <a:bodyPr/>
                    <a:lstStyle/>
                    <a:p>
                      <a:pPr algn="r" rtl="0" fontAlgn="b"/>
                      <a:r>
                        <a:rPr lang="en-US" sz="1100" b="0" i="0" u="none" strike="noStrike" dirty="0">
                          <a:solidFill>
                            <a:srgbClr val="000000"/>
                          </a:solidFill>
                          <a:effectLst/>
                          <a:latin typeface="+mn-lt"/>
                        </a:rPr>
                        <a:t>$17,760</a:t>
                      </a:r>
                    </a:p>
                  </a:txBody>
                  <a:tcPr marL="45720" marR="45720" anchor="ctr">
                    <a:solidFill>
                      <a:srgbClr val="D9D9D6"/>
                    </a:solidFill>
                  </a:tcPr>
                </a:tc>
                <a:tc>
                  <a:txBody>
                    <a:bodyPr/>
                    <a:lstStyle/>
                    <a:p>
                      <a:pPr algn="r" rtl="0" fontAlgn="b"/>
                      <a:r>
                        <a:rPr lang="en-US" sz="1100" b="0" i="0" u="none" strike="noStrike" dirty="0">
                          <a:solidFill>
                            <a:srgbClr val="000000"/>
                          </a:solidFill>
                          <a:effectLst/>
                          <a:latin typeface="+mn-lt"/>
                        </a:rPr>
                        <a:t>8%</a:t>
                      </a:r>
                    </a:p>
                  </a:txBody>
                  <a:tcPr marL="45720" marR="45720" anchor="ctr">
                    <a:solidFill>
                      <a:srgbClr val="D9D9D6"/>
                    </a:solidFill>
                  </a:tcPr>
                </a:tc>
                <a:extLst>
                  <a:ext uri="{0D108BD9-81ED-4DB2-BD59-A6C34878D82A}">
                    <a16:rowId xmlns:a16="http://schemas.microsoft.com/office/drawing/2014/main" val="3763542075"/>
                  </a:ext>
                </a:extLst>
              </a:tr>
            </a:tbl>
          </a:graphicData>
        </a:graphic>
      </p:graphicFrame>
      <p:sp>
        <p:nvSpPr>
          <p:cNvPr id="4" name="Slide Number Placeholder 3">
            <a:extLst>
              <a:ext uri="{FF2B5EF4-FFF2-40B4-BE49-F238E27FC236}">
                <a16:creationId xmlns:a16="http://schemas.microsoft.com/office/drawing/2014/main" id="{2031FF41-58E0-6A28-2C38-462727F0FB33}"/>
              </a:ext>
            </a:extLst>
          </p:cNvPr>
          <p:cNvSpPr>
            <a:spLocks noGrp="1"/>
          </p:cNvSpPr>
          <p:nvPr>
            <p:ph type="sldNum" sz="quarter" idx="10"/>
          </p:nvPr>
        </p:nvSpPr>
        <p:spPr/>
        <p:txBody>
          <a:bodyPr/>
          <a:lstStyle/>
          <a:p>
            <a:fld id="{1D648693-0942-45E9-83AE-76FC568F9452}" type="slidenum">
              <a:rPr lang="en-US" smtClean="0"/>
              <a:pPr/>
              <a:t>39</a:t>
            </a:fld>
            <a:endParaRPr lang="en-US" dirty="0"/>
          </a:p>
        </p:txBody>
      </p:sp>
    </p:spTree>
    <p:extLst>
      <p:ext uri="{BB962C8B-B14F-4D97-AF65-F5344CB8AC3E}">
        <p14:creationId xmlns:p14="http://schemas.microsoft.com/office/powerpoint/2010/main" val="2852688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4675FD0-FD47-4A3E-9342-EB2FB5A19F32}"/>
              </a:ext>
            </a:extLst>
          </p:cNvPr>
          <p:cNvSpPr>
            <a:spLocks noGrp="1"/>
          </p:cNvSpPr>
          <p:nvPr>
            <p:ph type="title"/>
          </p:nvPr>
        </p:nvSpPr>
        <p:spPr/>
        <p:txBody>
          <a:bodyPr/>
          <a:lstStyle/>
          <a:p>
            <a:r>
              <a:rPr lang="en-US" dirty="0"/>
              <a:t>Fee setting goals and objectives</a:t>
            </a:r>
          </a:p>
        </p:txBody>
      </p:sp>
      <p:sp>
        <p:nvSpPr>
          <p:cNvPr id="6" name="Content Placeholder 5">
            <a:extLst>
              <a:ext uri="{FF2B5EF4-FFF2-40B4-BE49-F238E27FC236}">
                <a16:creationId xmlns:a16="http://schemas.microsoft.com/office/drawing/2014/main" id="{A3B3C3E1-7C0C-4D30-A101-6A509179C30E}"/>
              </a:ext>
            </a:extLst>
          </p:cNvPr>
          <p:cNvSpPr>
            <a:spLocks noGrp="1"/>
          </p:cNvSpPr>
          <p:nvPr>
            <p:ph idx="1"/>
          </p:nvPr>
        </p:nvSpPr>
        <p:spPr/>
        <p:txBody>
          <a:bodyPr vert="horz" lIns="91440" tIns="45720" rIns="91440" bIns="45720" rtlCol="0" anchor="t">
            <a:normAutofit fontScale="55000" lnSpcReduction="20000"/>
          </a:bodyPr>
          <a:lstStyle/>
          <a:p>
            <a:r>
              <a:rPr lang="en-US" dirty="0">
                <a:latin typeface="Segoe UI"/>
                <a:cs typeface="Segoe UI"/>
              </a:rPr>
              <a:t>The goal of fee setting at the USPTO is to provide sufficient financial resources to facilitate the effective administration of the United States intellectual property (IP) system.</a:t>
            </a:r>
          </a:p>
          <a:p>
            <a:r>
              <a:rPr lang="en-US" dirty="0">
                <a:latin typeface="Segoe UI"/>
                <a:cs typeface="Segoe UI"/>
              </a:rPr>
              <a:t>The overriding principles behind this goal are to: </a:t>
            </a:r>
            <a:endParaRPr lang="en-US" dirty="0"/>
          </a:p>
          <a:p>
            <a:pPr lvl="1"/>
            <a:r>
              <a:rPr lang="en-US" dirty="0">
                <a:latin typeface="Segoe UI Light"/>
                <a:cs typeface="Segoe UI Light"/>
              </a:rPr>
              <a:t>Operate within a sustainable funding model that avoids disruptions caused by fluctuations in financial operations.</a:t>
            </a:r>
          </a:p>
          <a:p>
            <a:pPr lvl="1"/>
            <a:r>
              <a:rPr lang="en-US" dirty="0">
                <a:latin typeface="Segoe UI Light"/>
                <a:cs typeface="Segoe UI Light"/>
              </a:rPr>
              <a:t>Enable the USPTO to continue making strategic improvements.</a:t>
            </a:r>
          </a:p>
          <a:p>
            <a:r>
              <a:rPr lang="en-US" dirty="0">
                <a:latin typeface="Segoe UI"/>
                <a:cs typeface="Segoe UI"/>
              </a:rPr>
              <a:t>The fee setting objectives of the final rule are:</a:t>
            </a:r>
          </a:p>
          <a:p>
            <a:pPr lvl="1"/>
            <a:r>
              <a:rPr lang="en-US" dirty="0">
                <a:latin typeface="Segoe UI Light"/>
                <a:cs typeface="Segoe UI Light"/>
              </a:rPr>
              <a:t>Recover aggregate costs to finance the USPTO’s mission, strategic goals, and priorities.</a:t>
            </a:r>
          </a:p>
          <a:p>
            <a:pPr lvl="1"/>
            <a:r>
              <a:rPr lang="en-US" dirty="0">
                <a:latin typeface="Segoe UI Light"/>
                <a:cs typeface="Segoe UI Light"/>
              </a:rPr>
              <a:t>Enable financial sustainability.</a:t>
            </a:r>
          </a:p>
          <a:p>
            <a:pPr lvl="1"/>
            <a:r>
              <a:rPr lang="en-US" dirty="0">
                <a:latin typeface="Segoe UI Light"/>
                <a:cs typeface="Segoe UI Light"/>
              </a:rPr>
              <a:t>Promote efficient operations and filing behaviors.</a:t>
            </a:r>
          </a:p>
          <a:p>
            <a:pPr lvl="1"/>
            <a:r>
              <a:rPr lang="en-US" dirty="0">
                <a:latin typeface="Segoe UI Light"/>
                <a:cs typeface="Segoe UI Light"/>
              </a:rPr>
              <a:t>Better align fees with the costs of services provided.</a:t>
            </a:r>
            <a:endParaRPr lang="en-US" dirty="0"/>
          </a:p>
          <a:p>
            <a:pPr lvl="1"/>
            <a:r>
              <a:rPr lang="en-US" dirty="0">
                <a:latin typeface="Segoe UI Light"/>
                <a:cs typeface="Segoe UI Light"/>
              </a:rPr>
              <a:t>Encourage access to the patent system for all stakeholders.</a:t>
            </a:r>
          </a:p>
          <a:p>
            <a:endParaRPr lang="en-US" dirty="0"/>
          </a:p>
        </p:txBody>
      </p:sp>
      <p:sp>
        <p:nvSpPr>
          <p:cNvPr id="4" name="Slide Number Placeholder 3">
            <a:extLst>
              <a:ext uri="{FF2B5EF4-FFF2-40B4-BE49-F238E27FC236}">
                <a16:creationId xmlns:a16="http://schemas.microsoft.com/office/drawing/2014/main" id="{BA1FE84D-3C5E-42F4-9580-705A745B72EF}"/>
              </a:ext>
            </a:extLst>
          </p:cNvPr>
          <p:cNvSpPr>
            <a:spLocks noGrp="1"/>
          </p:cNvSpPr>
          <p:nvPr>
            <p:ph type="sldNum" sz="quarter" idx="10"/>
          </p:nvPr>
        </p:nvSpPr>
        <p:spPr/>
        <p:txBody>
          <a:bodyPr/>
          <a:lstStyle/>
          <a:p>
            <a:fld id="{1D648693-0942-45E9-83AE-76FC568F9452}" type="slidenum">
              <a:rPr lang="en-US" smtClean="0"/>
              <a:pPr/>
              <a:t>4</a:t>
            </a:fld>
            <a:endParaRPr lang="en-US" dirty="0"/>
          </a:p>
        </p:txBody>
      </p:sp>
    </p:spTree>
    <p:extLst>
      <p:ext uri="{BB962C8B-B14F-4D97-AF65-F5344CB8AC3E}">
        <p14:creationId xmlns:p14="http://schemas.microsoft.com/office/powerpoint/2010/main" val="215183750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r>
              <a:rPr lang="en-US" sz="4000" b="1" dirty="0">
                <a:solidFill>
                  <a:schemeClr val="bg1"/>
                </a:solidFill>
                <a:latin typeface="+mn-lt"/>
              </a:rPr>
              <a:t>Additional information</a:t>
            </a:r>
          </a:p>
        </p:txBody>
      </p:sp>
    </p:spTree>
    <p:extLst>
      <p:ext uri="{BB962C8B-B14F-4D97-AF65-F5344CB8AC3E}">
        <p14:creationId xmlns:p14="http://schemas.microsoft.com/office/powerpoint/2010/main" val="94061618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Analysis of alternatives</a:t>
            </a:r>
          </a:p>
        </p:txBody>
      </p:sp>
      <p:sp>
        <p:nvSpPr>
          <p:cNvPr id="3" name="Content Placeholder 2"/>
          <p:cNvSpPr>
            <a:spLocks noGrp="1"/>
          </p:cNvSpPr>
          <p:nvPr>
            <p:ph idx="1"/>
          </p:nvPr>
        </p:nvSpPr>
        <p:spPr/>
        <p:txBody>
          <a:bodyPr vert="horz" lIns="91440" tIns="45720" rIns="91440" bIns="45720" rtlCol="0" anchor="t">
            <a:normAutofit fontScale="47500" lnSpcReduction="20000"/>
          </a:bodyPr>
          <a:lstStyle/>
          <a:p>
            <a:r>
              <a:rPr lang="en-US" dirty="0">
                <a:latin typeface="Segoe UI"/>
                <a:cs typeface="Segoe UI"/>
              </a:rPr>
              <a:t>As part of the rulemaking process, the USPTO conducted two alternative analyses:</a:t>
            </a:r>
          </a:p>
          <a:p>
            <a:pPr lvl="1"/>
            <a:r>
              <a:rPr lang="en-US" dirty="0"/>
              <a:t>Final Regulatory Flexibility Analysis (FRFA). </a:t>
            </a:r>
          </a:p>
          <a:p>
            <a:pPr lvl="1"/>
            <a:r>
              <a:rPr lang="en-US" dirty="0"/>
              <a:t>Regulatory Impact Analysis (RIA). </a:t>
            </a:r>
          </a:p>
          <a:p>
            <a:r>
              <a:rPr lang="en-US" dirty="0">
                <a:latin typeface="Segoe UI"/>
                <a:cs typeface="Segoe UI"/>
              </a:rPr>
              <a:t>The USPTO’s rulemaking strategies and goals are comprised of strategic priorities (goals, objectives, and initiatives) from the Strategic Plan and fee setting policy factors. </a:t>
            </a:r>
          </a:p>
          <a:p>
            <a:r>
              <a:rPr lang="en-US" dirty="0">
                <a:latin typeface="Segoe UI"/>
                <a:cs typeface="Segoe UI"/>
              </a:rPr>
              <a:t>Four alternatives were analyzed for alignment with the rulemaking strategies and goals: </a:t>
            </a:r>
          </a:p>
          <a:p>
            <a:pPr marL="746125" lvl="1" indent="-288925">
              <a:buAutoNum type="arabicPeriod"/>
            </a:pPr>
            <a:r>
              <a:rPr lang="en-US" sz="2700" dirty="0"/>
              <a:t>Final fee schedule included in the final rule. </a:t>
            </a:r>
          </a:p>
          <a:p>
            <a:pPr marL="746125" lvl="1" indent="-288925">
              <a:buAutoNum type="arabicPeriod"/>
            </a:pPr>
            <a:r>
              <a:rPr lang="en-US" sz="2700" dirty="0"/>
              <a:t>Unit cost recovery setting most individual undiscounted fees at the historical cost of performing the service. </a:t>
            </a:r>
          </a:p>
          <a:p>
            <a:pPr marL="746125" lvl="1" indent="-288925">
              <a:buAutoNum type="arabicPeriod"/>
            </a:pPr>
            <a:r>
              <a:rPr lang="en-US" sz="2700" dirty="0"/>
              <a:t>Across-the-board adjustment that set fees by applying a one-time 12.5%, across-the-board inflationary increase to the current fee schedule. </a:t>
            </a:r>
          </a:p>
          <a:p>
            <a:pPr marL="746125" lvl="1" indent="-288925">
              <a:buAutoNum type="arabicPeriod"/>
            </a:pPr>
            <a:r>
              <a:rPr lang="en-US" sz="2700" dirty="0"/>
              <a:t>Baseline (current fee schedule).</a:t>
            </a:r>
          </a:p>
        </p:txBody>
      </p:sp>
      <p:sp>
        <p:nvSpPr>
          <p:cNvPr id="5" name="Slide Number Placeholder 4"/>
          <p:cNvSpPr>
            <a:spLocks noGrp="1"/>
          </p:cNvSpPr>
          <p:nvPr>
            <p:ph type="sldNum" sz="quarter" idx="10"/>
          </p:nvPr>
        </p:nvSpPr>
        <p:spPr/>
        <p:txBody>
          <a:bodyPr/>
          <a:lstStyle/>
          <a:p>
            <a:fld id="{92DA454B-C859-4892-B9FA-68B588C9F547}" type="slidenum">
              <a:rPr lang="en-US" smtClean="0"/>
              <a:pPr/>
              <a:t>41</a:t>
            </a:fld>
            <a:endParaRPr lang="en-US" dirty="0"/>
          </a:p>
        </p:txBody>
      </p:sp>
    </p:spTree>
    <p:extLst>
      <p:ext uri="{BB962C8B-B14F-4D97-AF65-F5344CB8AC3E}">
        <p14:creationId xmlns:p14="http://schemas.microsoft.com/office/powerpoint/2010/main" val="120896025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Analysis of alternatives</a:t>
            </a:r>
            <a:r>
              <a:rPr kumimoji="0" lang="en-US" sz="2200" b="0" i="0" u="none" strike="noStrike" kern="1200" cap="none" spc="0" normalizeH="0" baseline="0" noProof="0" dirty="0">
                <a:ln>
                  <a:noFill/>
                </a:ln>
                <a:solidFill>
                  <a:prstClr val="black"/>
                </a:solidFill>
                <a:effectLst/>
                <a:uLnTx/>
                <a:uFillTx/>
                <a:latin typeface="Segoe UI"/>
                <a:ea typeface="+mj-ea"/>
                <a:cs typeface="+mj-cs"/>
              </a:rPr>
              <a:t> (cont.)</a:t>
            </a:r>
            <a:endParaRPr lang="en-US" dirty="0"/>
          </a:p>
        </p:txBody>
      </p:sp>
      <p:sp>
        <p:nvSpPr>
          <p:cNvPr id="3" name="Content Placeholder 2"/>
          <p:cNvSpPr>
            <a:spLocks noGrp="1"/>
          </p:cNvSpPr>
          <p:nvPr>
            <p:ph idx="1"/>
          </p:nvPr>
        </p:nvSpPr>
        <p:spPr/>
        <p:txBody>
          <a:bodyPr vert="horz" lIns="91440" tIns="45720" rIns="91440" bIns="45720" rtlCol="0" anchor="t">
            <a:normAutofit fontScale="47500" lnSpcReduction="20000"/>
          </a:bodyPr>
          <a:lstStyle/>
          <a:p>
            <a:r>
              <a:rPr lang="en-US" dirty="0">
                <a:latin typeface="Segoe UI"/>
                <a:cs typeface="Segoe UI"/>
              </a:rPr>
              <a:t>The FRFA finds that the final rule fee schedule does not impose undue or disproportionate burdens on smaller entities.</a:t>
            </a:r>
          </a:p>
          <a:p>
            <a:r>
              <a:rPr lang="en-US" dirty="0">
                <a:latin typeface="Segoe UI"/>
                <a:cs typeface="Segoe UI"/>
              </a:rPr>
              <a:t>The RIA concludes that the overall qualitative benefits to patent applicants, patent holders, other patent stakeholders, and society of the final fee schedule are significant, specifically those benefits related to the targeted fee schedule design changes. </a:t>
            </a:r>
            <a:endParaRPr lang="en-US" dirty="0"/>
          </a:p>
          <a:p>
            <a:r>
              <a:rPr lang="en-US" dirty="0">
                <a:latin typeface="Segoe UI"/>
                <a:cs typeface="Segoe UI"/>
              </a:rPr>
              <a:t>Both analyses find that: </a:t>
            </a:r>
          </a:p>
          <a:p>
            <a:pPr lvl="1"/>
            <a:r>
              <a:rPr lang="en-US" dirty="0">
                <a:latin typeface="Segoe UI"/>
                <a:cs typeface="Segoe UI"/>
              </a:rPr>
              <a:t>Patent applicants and holders can expect progress towards optimizing patent application pendency and examination timeframes; </a:t>
            </a:r>
          </a:p>
          <a:p>
            <a:pPr lvl="1"/>
            <a:r>
              <a:rPr lang="en-US" dirty="0">
                <a:latin typeface="Segoe UI"/>
                <a:cs typeface="Segoe UI"/>
              </a:rPr>
              <a:t>Issuing highly reliable patents; </a:t>
            </a:r>
          </a:p>
          <a:p>
            <a:pPr lvl="1"/>
            <a:r>
              <a:rPr lang="en-US" dirty="0">
                <a:latin typeface="Segoe UI"/>
                <a:cs typeface="Segoe UI"/>
              </a:rPr>
              <a:t>Fostering innovation through business effectiveness; </a:t>
            </a:r>
          </a:p>
          <a:p>
            <a:pPr lvl="1"/>
            <a:r>
              <a:rPr lang="en-US" dirty="0">
                <a:latin typeface="Segoe UI"/>
                <a:cs typeface="Segoe UI"/>
              </a:rPr>
              <a:t>Enhancing the operations of PTAB; </a:t>
            </a:r>
          </a:p>
          <a:p>
            <a:pPr lvl="1"/>
            <a:r>
              <a:rPr lang="en-US" dirty="0">
                <a:latin typeface="Segoe UI"/>
                <a:cs typeface="Segoe UI"/>
              </a:rPr>
              <a:t>Optimizing speed, quality, and cost-effectiveness of IT delivery to delivery to achieve business value; and </a:t>
            </a:r>
          </a:p>
          <a:p>
            <a:pPr lvl="1"/>
            <a:r>
              <a:rPr lang="en-US" dirty="0">
                <a:latin typeface="Segoe UI"/>
                <a:cs typeface="Segoe UI"/>
              </a:rPr>
              <a:t>Ensuring financial sustainability to facilitate effective patent operations.</a:t>
            </a:r>
          </a:p>
        </p:txBody>
      </p:sp>
      <p:sp>
        <p:nvSpPr>
          <p:cNvPr id="5" name="Slide Number Placeholder 4"/>
          <p:cNvSpPr>
            <a:spLocks noGrp="1"/>
          </p:cNvSpPr>
          <p:nvPr>
            <p:ph type="sldNum" sz="quarter" idx="10"/>
          </p:nvPr>
        </p:nvSpPr>
        <p:spPr/>
        <p:txBody>
          <a:bodyPr/>
          <a:lstStyle/>
          <a:p>
            <a:fld id="{92DA454B-C859-4892-B9FA-68B588C9F547}" type="slidenum">
              <a:rPr lang="en-US" smtClean="0"/>
              <a:pPr/>
              <a:t>42</a:t>
            </a:fld>
            <a:endParaRPr lang="en-US" dirty="0"/>
          </a:p>
        </p:txBody>
      </p:sp>
    </p:spTree>
    <p:extLst>
      <p:ext uri="{BB962C8B-B14F-4D97-AF65-F5344CB8AC3E}">
        <p14:creationId xmlns:p14="http://schemas.microsoft.com/office/powerpoint/2010/main" val="387596451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FA3AD40-242E-0D8A-F968-7876306BA75E}"/>
              </a:ext>
            </a:extLst>
          </p:cNvPr>
          <p:cNvSpPr>
            <a:spLocks noGrp="1"/>
          </p:cNvSpPr>
          <p:nvPr>
            <p:ph type="title"/>
          </p:nvPr>
        </p:nvSpPr>
        <p:spPr/>
        <p:txBody>
          <a:bodyPr/>
          <a:lstStyle/>
          <a:p>
            <a:r>
              <a:rPr lang="en-US" dirty="0">
                <a:cs typeface="Segoe UI"/>
              </a:rPr>
              <a:t>Summary</a:t>
            </a:r>
            <a:endParaRPr lang="en-US" dirty="0"/>
          </a:p>
        </p:txBody>
      </p:sp>
      <p:sp>
        <p:nvSpPr>
          <p:cNvPr id="2" name="Content Placeholder 1">
            <a:extLst>
              <a:ext uri="{FF2B5EF4-FFF2-40B4-BE49-F238E27FC236}">
                <a16:creationId xmlns:a16="http://schemas.microsoft.com/office/drawing/2014/main" id="{3A110CDA-D782-4D81-30CD-3A3FE6DE9627}"/>
              </a:ext>
            </a:extLst>
          </p:cNvPr>
          <p:cNvSpPr>
            <a:spLocks noGrp="1"/>
          </p:cNvSpPr>
          <p:nvPr>
            <p:ph idx="1"/>
          </p:nvPr>
        </p:nvSpPr>
        <p:spPr/>
        <p:txBody>
          <a:bodyPr vert="horz" lIns="91440" tIns="45720" rIns="91440" bIns="45720" rtlCol="0" anchor="t">
            <a:normAutofit fontScale="47500" lnSpcReduction="20000"/>
          </a:bodyPr>
          <a:lstStyle/>
          <a:p>
            <a:r>
              <a:rPr lang="en-US" dirty="0"/>
              <a:t>The USPTO is a business-like organization operating in the government environment.</a:t>
            </a:r>
          </a:p>
          <a:p>
            <a:r>
              <a:rPr lang="en-US" dirty="0"/>
              <a:t>When costs began exceeded fee collections (revenue), the first course of action, before proposing new fee rates, was to examine budgetary requirements (costs) and seek operating efficiencies.</a:t>
            </a:r>
          </a:p>
          <a:p>
            <a:r>
              <a:rPr lang="en-US" dirty="0">
                <a:latin typeface="Segoe UI"/>
                <a:cs typeface="Segoe UI"/>
              </a:rPr>
              <a:t>The USPTO solicited feedback from stakeholders at multiple points in the fee setting process and were responsive to and appreciative of their input.</a:t>
            </a:r>
          </a:p>
          <a:p>
            <a:r>
              <a:rPr lang="en-US" dirty="0"/>
              <a:t>The final rule will benefit the IP community by enabling us to continue to improve patent application pendency, optimize the patent application processes to enable efficiencies for applicants and other stakeholders, and provide stability to USPTO operations, even in times of financial fluctuations.</a:t>
            </a:r>
          </a:p>
          <a:p>
            <a:r>
              <a:rPr lang="en-US" dirty="0"/>
              <a:t>The USPTO is required by law to finance operations by recovering fees for the services offered by the agency. </a:t>
            </a:r>
          </a:p>
          <a:p>
            <a:pPr lvl="1"/>
            <a:r>
              <a:rPr lang="en-US" dirty="0"/>
              <a:t>Not implementing the final rule will result in insufficient fee collections to process the anticipated work volumes, impacting stakeholders and failing to deliver on the USPTO mission.</a:t>
            </a:r>
          </a:p>
          <a:p>
            <a:endParaRPr lang="en-US" dirty="0"/>
          </a:p>
        </p:txBody>
      </p:sp>
      <p:sp>
        <p:nvSpPr>
          <p:cNvPr id="4" name="Slide Number Placeholder 3">
            <a:extLst>
              <a:ext uri="{FF2B5EF4-FFF2-40B4-BE49-F238E27FC236}">
                <a16:creationId xmlns:a16="http://schemas.microsoft.com/office/drawing/2014/main" id="{8FD98D10-1422-5BEB-00C5-365C4C46C763}"/>
              </a:ext>
            </a:extLst>
          </p:cNvPr>
          <p:cNvSpPr>
            <a:spLocks noGrp="1"/>
          </p:cNvSpPr>
          <p:nvPr>
            <p:ph type="sldNum" sz="quarter" idx="10"/>
          </p:nvPr>
        </p:nvSpPr>
        <p:spPr/>
        <p:txBody>
          <a:bodyPr/>
          <a:lstStyle/>
          <a:p>
            <a:fld id="{1D648693-0942-45E9-83AE-76FC568F9452}" type="slidenum">
              <a:rPr lang="en-US" smtClean="0"/>
              <a:pPr/>
              <a:t>43</a:t>
            </a:fld>
            <a:endParaRPr lang="en-US" dirty="0"/>
          </a:p>
        </p:txBody>
      </p:sp>
    </p:spTree>
    <p:extLst>
      <p:ext uri="{BB962C8B-B14F-4D97-AF65-F5344CB8AC3E}">
        <p14:creationId xmlns:p14="http://schemas.microsoft.com/office/powerpoint/2010/main" val="404820103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A31EB8-1D70-483F-AE5C-C3FBD5D50D78}"/>
              </a:ext>
            </a:extLst>
          </p:cNvPr>
          <p:cNvSpPr>
            <a:spLocks noGrp="1"/>
          </p:cNvSpPr>
          <p:nvPr>
            <p:ph type="title" idx="4294967295"/>
          </p:nvPr>
        </p:nvSpPr>
        <p:spPr>
          <a:xfrm>
            <a:off x="457200" y="-952500"/>
            <a:ext cx="8229600" cy="952500"/>
          </a:xfrm>
        </p:spPr>
        <p:txBody>
          <a:bodyPr vert="horz" lIns="91440" tIns="45720" rIns="91440" bIns="45720" rtlCol="0" anchor="b" anchorCtr="0">
            <a:normAutofit/>
          </a:bodyPr>
          <a:lstStyle/>
          <a:p>
            <a:r>
              <a:rPr lang="en-US" dirty="0"/>
              <a:t>USPTO closing slide</a:t>
            </a:r>
          </a:p>
        </p:txBody>
      </p:sp>
    </p:spTree>
    <p:extLst>
      <p:ext uri="{BB962C8B-B14F-4D97-AF65-F5344CB8AC3E}">
        <p14:creationId xmlns:p14="http://schemas.microsoft.com/office/powerpoint/2010/main" val="1805361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74CF9D7-D4A3-421B-B7CC-32F6A776E1D3}"/>
              </a:ext>
            </a:extLst>
          </p:cNvPr>
          <p:cNvSpPr>
            <a:spLocks noGrp="1"/>
          </p:cNvSpPr>
          <p:nvPr>
            <p:ph type="title"/>
          </p:nvPr>
        </p:nvSpPr>
        <p:spPr/>
        <p:txBody>
          <a:bodyPr>
            <a:normAutofit fontScale="90000"/>
          </a:bodyPr>
          <a:lstStyle/>
          <a:p>
            <a:r>
              <a:rPr lang="en-US" dirty="0"/>
              <a:t>Fee setting goals and objectives </a:t>
            </a:r>
            <a:r>
              <a:rPr lang="en-US" sz="2400" b="0" dirty="0"/>
              <a:t>(cont.)</a:t>
            </a:r>
          </a:p>
        </p:txBody>
      </p:sp>
      <p:sp>
        <p:nvSpPr>
          <p:cNvPr id="2" name="Content Placeholder 1">
            <a:extLst>
              <a:ext uri="{FF2B5EF4-FFF2-40B4-BE49-F238E27FC236}">
                <a16:creationId xmlns:a16="http://schemas.microsoft.com/office/drawing/2014/main" id="{D4BF3A79-8D74-4D65-9D84-F7CE22598924}"/>
              </a:ext>
            </a:extLst>
          </p:cNvPr>
          <p:cNvSpPr>
            <a:spLocks noGrp="1"/>
          </p:cNvSpPr>
          <p:nvPr>
            <p:ph idx="1"/>
          </p:nvPr>
        </p:nvSpPr>
        <p:spPr/>
        <p:txBody>
          <a:bodyPr vert="horz" lIns="91440" tIns="45720" rIns="91440" bIns="45720" rtlCol="0" anchor="t">
            <a:normAutofit fontScale="47500" lnSpcReduction="20000"/>
          </a:bodyPr>
          <a:lstStyle/>
          <a:p>
            <a:r>
              <a:rPr lang="en-US" sz="3400" dirty="0">
                <a:latin typeface="+mn-lt"/>
                <a:cs typeface="Segoe UI"/>
              </a:rPr>
              <a:t>The fee adjustments detailed in the final rule directly align to: </a:t>
            </a:r>
          </a:p>
          <a:p>
            <a:pPr lvl="1">
              <a:lnSpc>
                <a:spcPct val="120000"/>
              </a:lnSpc>
            </a:pPr>
            <a:r>
              <a:rPr lang="en-US" sz="2900" dirty="0">
                <a:latin typeface="Segoe UI Light"/>
                <a:cs typeface="Segoe UI Light"/>
              </a:rPr>
              <a:t>The fee structure philosophy, including the following fee setting policy factors:</a:t>
            </a:r>
          </a:p>
          <a:p>
            <a:pPr lvl="2">
              <a:lnSpc>
                <a:spcPct val="120000"/>
              </a:lnSpc>
            </a:pPr>
            <a:r>
              <a:rPr lang="en-US" sz="2500" dirty="0">
                <a:latin typeface="Segoe UI Light"/>
                <a:cs typeface="Segoe UI Light"/>
              </a:rPr>
              <a:t>Promote innovation strategies.</a:t>
            </a:r>
            <a:endParaRPr lang="en-US" sz="2500" dirty="0"/>
          </a:p>
          <a:p>
            <a:pPr lvl="2">
              <a:lnSpc>
                <a:spcPct val="120000"/>
              </a:lnSpc>
            </a:pPr>
            <a:r>
              <a:rPr lang="en-US" sz="2500" dirty="0">
                <a:latin typeface="Segoe UI Light"/>
                <a:cs typeface="Segoe UI Light"/>
              </a:rPr>
              <a:t>Align fees with the full cost of products and services.</a:t>
            </a:r>
            <a:endParaRPr lang="en-US" sz="2500" dirty="0"/>
          </a:p>
          <a:p>
            <a:pPr lvl="2">
              <a:lnSpc>
                <a:spcPct val="120000"/>
              </a:lnSpc>
            </a:pPr>
            <a:r>
              <a:rPr lang="en-US" sz="2500" dirty="0">
                <a:latin typeface="Segoe UI Light"/>
                <a:cs typeface="Segoe UI Light"/>
              </a:rPr>
              <a:t>Facilitate the effective administration of the patent system.</a:t>
            </a:r>
            <a:endParaRPr lang="en-US" sz="2500" dirty="0"/>
          </a:p>
          <a:p>
            <a:pPr lvl="2">
              <a:lnSpc>
                <a:spcPct val="120000"/>
              </a:lnSpc>
            </a:pPr>
            <a:r>
              <a:rPr lang="en-US" sz="2500" dirty="0">
                <a:latin typeface="Segoe UI Light"/>
                <a:cs typeface="Segoe UI Light"/>
              </a:rPr>
              <a:t>Offer application processing options.</a:t>
            </a:r>
            <a:endParaRPr lang="en-US" sz="2500" dirty="0"/>
          </a:p>
          <a:p>
            <a:pPr lvl="1">
              <a:lnSpc>
                <a:spcPct val="120000"/>
              </a:lnSpc>
            </a:pPr>
            <a:r>
              <a:rPr lang="en-US" sz="2900" dirty="0">
                <a:latin typeface="Segoe UI Light"/>
                <a:cs typeface="Segoe UI Light"/>
              </a:rPr>
              <a:t>The 2022–2026 USPTO Strategic Plan goals:</a:t>
            </a:r>
          </a:p>
          <a:p>
            <a:pPr lvl="2">
              <a:lnSpc>
                <a:spcPct val="120000"/>
              </a:lnSpc>
              <a:buAutoNum type="arabicPeriod"/>
            </a:pPr>
            <a:r>
              <a:rPr lang="en-US" sz="2500" dirty="0">
                <a:latin typeface="Segoe UI Light"/>
                <a:cs typeface="Segoe UI Light"/>
              </a:rPr>
              <a:t>Drive inclusive U.S. innovation and global competitiveness.</a:t>
            </a:r>
          </a:p>
          <a:p>
            <a:pPr lvl="2">
              <a:lnSpc>
                <a:spcPct val="120000"/>
              </a:lnSpc>
              <a:buAutoNum type="arabicPeriod"/>
            </a:pPr>
            <a:r>
              <a:rPr lang="en-US" sz="2500" dirty="0">
                <a:latin typeface="Segoe UI Light"/>
                <a:cs typeface="Segoe UI Light"/>
              </a:rPr>
              <a:t>Promote the efficient delivery of reliable IP rights.</a:t>
            </a:r>
          </a:p>
          <a:p>
            <a:pPr lvl="2">
              <a:lnSpc>
                <a:spcPct val="120000"/>
              </a:lnSpc>
              <a:buAutoNum type="arabicPeriod"/>
            </a:pPr>
            <a:r>
              <a:rPr lang="en-US" sz="2500" dirty="0">
                <a:latin typeface="Segoe UI Light"/>
                <a:cs typeface="Segoe UI Light"/>
              </a:rPr>
              <a:t>Promote the protection of IP against new and persistent threats.</a:t>
            </a:r>
          </a:p>
          <a:p>
            <a:pPr lvl="2">
              <a:lnSpc>
                <a:spcPct val="120000"/>
              </a:lnSpc>
              <a:buAutoNum type="arabicPeriod"/>
            </a:pPr>
            <a:r>
              <a:rPr lang="en-US" sz="2500" dirty="0">
                <a:latin typeface="Segoe UI Light"/>
                <a:cs typeface="Segoe UI Light"/>
              </a:rPr>
              <a:t>Bring innovation to impact for the public good.</a:t>
            </a:r>
          </a:p>
          <a:p>
            <a:pPr lvl="2">
              <a:lnSpc>
                <a:spcPct val="120000"/>
              </a:lnSpc>
              <a:buAutoNum type="arabicPeriod"/>
            </a:pPr>
            <a:r>
              <a:rPr lang="en-US" sz="2500" dirty="0">
                <a:latin typeface="Segoe UI Light"/>
                <a:cs typeface="Segoe UI Light"/>
              </a:rPr>
              <a:t>Generate impactful employee and customer experiences by maximizing agency operations.</a:t>
            </a:r>
            <a:endParaRPr lang="en-US" dirty="0">
              <a:latin typeface="Segoe UI Light"/>
              <a:cs typeface="Segoe UI Light"/>
            </a:endParaRPr>
          </a:p>
          <a:p>
            <a:endParaRPr lang="en-US" dirty="0"/>
          </a:p>
        </p:txBody>
      </p:sp>
      <p:sp>
        <p:nvSpPr>
          <p:cNvPr id="4" name="Slide Number Placeholder 3">
            <a:extLst>
              <a:ext uri="{FF2B5EF4-FFF2-40B4-BE49-F238E27FC236}">
                <a16:creationId xmlns:a16="http://schemas.microsoft.com/office/drawing/2014/main" id="{33AC74AB-3DE4-4D59-A4CF-5BA1C83F534C}"/>
              </a:ext>
            </a:extLst>
          </p:cNvPr>
          <p:cNvSpPr>
            <a:spLocks noGrp="1"/>
          </p:cNvSpPr>
          <p:nvPr>
            <p:ph type="sldNum" sz="quarter" idx="10"/>
          </p:nvPr>
        </p:nvSpPr>
        <p:spPr/>
        <p:txBody>
          <a:bodyPr/>
          <a:lstStyle/>
          <a:p>
            <a:fld id="{1D648693-0942-45E9-83AE-76FC568F9452}" type="slidenum">
              <a:rPr lang="en-US" smtClean="0"/>
              <a:pPr/>
              <a:t>5</a:t>
            </a:fld>
            <a:endParaRPr lang="en-US" dirty="0"/>
          </a:p>
        </p:txBody>
      </p:sp>
    </p:spTree>
    <p:extLst>
      <p:ext uri="{BB962C8B-B14F-4D97-AF65-F5344CB8AC3E}">
        <p14:creationId xmlns:p14="http://schemas.microsoft.com/office/powerpoint/2010/main" val="20320521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CAB4909-D92F-4084-979A-D9ABB4A68B7E}"/>
              </a:ext>
            </a:extLst>
          </p:cNvPr>
          <p:cNvSpPr>
            <a:spLocks noGrp="1"/>
          </p:cNvSpPr>
          <p:nvPr>
            <p:ph type="title"/>
          </p:nvPr>
        </p:nvSpPr>
        <p:spPr/>
        <p:txBody>
          <a:bodyPr>
            <a:noAutofit/>
          </a:bodyPr>
          <a:lstStyle/>
          <a:p>
            <a:r>
              <a:rPr lang="en-US" sz="3600" dirty="0"/>
              <a:t>Benefits for IP stakeholders</a:t>
            </a:r>
            <a:endParaRPr lang="en-US" sz="3600" dirty="0">
              <a:cs typeface="Segoe UI"/>
            </a:endParaRPr>
          </a:p>
        </p:txBody>
      </p:sp>
      <p:sp>
        <p:nvSpPr>
          <p:cNvPr id="2" name="Content Placeholder 1">
            <a:extLst>
              <a:ext uri="{FF2B5EF4-FFF2-40B4-BE49-F238E27FC236}">
                <a16:creationId xmlns:a16="http://schemas.microsoft.com/office/drawing/2014/main" id="{6D6A3EAD-C864-4F61-A073-C2B27261935B}"/>
              </a:ext>
            </a:extLst>
          </p:cNvPr>
          <p:cNvSpPr>
            <a:spLocks noGrp="1"/>
          </p:cNvSpPr>
          <p:nvPr>
            <p:ph idx="1"/>
          </p:nvPr>
        </p:nvSpPr>
        <p:spPr/>
        <p:txBody>
          <a:bodyPr vert="horz" lIns="91440" tIns="45720" rIns="91440" bIns="45720" rtlCol="0" anchor="t">
            <a:noAutofit/>
          </a:bodyPr>
          <a:lstStyle/>
          <a:p>
            <a:r>
              <a:rPr lang="en-US" sz="1200" dirty="0">
                <a:latin typeface="Segoe UI"/>
                <a:cs typeface="Segoe UI"/>
              </a:rPr>
              <a:t>Enhance the United States’ role as a global innovation leader.</a:t>
            </a:r>
          </a:p>
          <a:p>
            <a:r>
              <a:rPr lang="en-US" sz="1200" dirty="0">
                <a:latin typeface="Segoe UI"/>
                <a:cs typeface="Segoe UI"/>
              </a:rPr>
              <a:t>Promote inclusive innovation through active engagement and widespread access to IP resources and tools.</a:t>
            </a:r>
          </a:p>
          <a:p>
            <a:r>
              <a:rPr lang="en-US" sz="1200" dirty="0">
                <a:latin typeface="Segoe UI"/>
                <a:cs typeface="Segoe UI"/>
              </a:rPr>
              <a:t>Foster an innovation mindset in more Americans.</a:t>
            </a:r>
          </a:p>
          <a:p>
            <a:r>
              <a:rPr lang="en-US" sz="1200" dirty="0">
                <a:latin typeface="Segoe UI"/>
                <a:cs typeface="Segoe UI"/>
              </a:rPr>
              <a:t>Issue and maintain robust and reliable patents that incentivize and protect innovation.</a:t>
            </a:r>
          </a:p>
          <a:p>
            <a:r>
              <a:rPr lang="en-US" sz="1200" dirty="0">
                <a:latin typeface="Segoe UI"/>
                <a:cs typeface="Segoe UI"/>
              </a:rPr>
              <a:t>Improve patent application pendency.</a:t>
            </a:r>
          </a:p>
          <a:p>
            <a:r>
              <a:rPr lang="en-US" sz="1200" dirty="0">
                <a:latin typeface="Segoe UI"/>
                <a:cs typeface="Segoe UI"/>
              </a:rPr>
              <a:t>Optimize patent application processes to enable efficiencies for applicants and other stakeholders.</a:t>
            </a:r>
          </a:p>
          <a:p>
            <a:r>
              <a:rPr lang="en-US" sz="1200" dirty="0">
                <a:latin typeface="Segoe UI"/>
                <a:cs typeface="Segoe UI"/>
              </a:rPr>
              <a:t>Protect patents from fraudulent and abusive behaviors.</a:t>
            </a:r>
          </a:p>
          <a:p>
            <a:r>
              <a:rPr lang="en-US" sz="1200" dirty="0">
                <a:latin typeface="Segoe UI"/>
                <a:cs typeface="Segoe UI"/>
              </a:rPr>
              <a:t>Support the development and enforcement of clear IP laws.</a:t>
            </a:r>
          </a:p>
          <a:p>
            <a:r>
              <a:rPr lang="en-US" sz="1200" dirty="0">
                <a:latin typeface="Segoe UI"/>
                <a:cs typeface="Segoe UI"/>
              </a:rPr>
              <a:t>Help those pursuing IP protection to identify available funding sources.</a:t>
            </a:r>
          </a:p>
          <a:p>
            <a:r>
              <a:rPr lang="en-US" sz="1200" dirty="0">
                <a:latin typeface="Segoe UI"/>
                <a:cs typeface="Segoe UI"/>
              </a:rPr>
              <a:t>Continue to equitably deliver exceptional customer experiences.</a:t>
            </a:r>
          </a:p>
          <a:p>
            <a:r>
              <a:rPr lang="en-US" sz="1200" dirty="0">
                <a:latin typeface="Segoe UI"/>
                <a:cs typeface="Segoe UI"/>
              </a:rPr>
              <a:t>Develop modern information technology (IT) infrastructure and applications.</a:t>
            </a:r>
          </a:p>
        </p:txBody>
      </p:sp>
      <p:sp>
        <p:nvSpPr>
          <p:cNvPr id="4" name="Slide Number Placeholder 3">
            <a:extLst>
              <a:ext uri="{FF2B5EF4-FFF2-40B4-BE49-F238E27FC236}">
                <a16:creationId xmlns:a16="http://schemas.microsoft.com/office/drawing/2014/main" id="{E98BEE8F-C0D6-4235-8B57-5DDEF8A6704D}"/>
              </a:ext>
            </a:extLst>
          </p:cNvPr>
          <p:cNvSpPr>
            <a:spLocks noGrp="1"/>
          </p:cNvSpPr>
          <p:nvPr>
            <p:ph type="sldNum" sz="quarter" idx="10"/>
          </p:nvPr>
        </p:nvSpPr>
        <p:spPr/>
        <p:txBody>
          <a:bodyPr/>
          <a:lstStyle/>
          <a:p>
            <a:fld id="{1D648693-0942-45E9-83AE-76FC568F9452}" type="slidenum">
              <a:rPr lang="en-US" smtClean="0"/>
              <a:pPr/>
              <a:t>6</a:t>
            </a:fld>
            <a:endParaRPr lang="en-US" dirty="0"/>
          </a:p>
        </p:txBody>
      </p:sp>
    </p:spTree>
    <p:extLst>
      <p:ext uri="{BB962C8B-B14F-4D97-AF65-F5344CB8AC3E}">
        <p14:creationId xmlns:p14="http://schemas.microsoft.com/office/powerpoint/2010/main" val="24496278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1" algn="l" defTabSz="457200" rtl="0">
              <a:spcBef>
                <a:spcPct val="0"/>
              </a:spcBef>
            </a:pPr>
            <a:r>
              <a:rPr lang="en-US" sz="3200" b="1" dirty="0">
                <a:latin typeface="+mn-lt"/>
              </a:rPr>
              <a:t>Patent five-year financial outlook</a:t>
            </a:r>
          </a:p>
        </p:txBody>
      </p:sp>
      <p:sp>
        <p:nvSpPr>
          <p:cNvPr id="7" name="Content Placeholder 2">
            <a:extLst>
              <a:ext uri="{FF2B5EF4-FFF2-40B4-BE49-F238E27FC236}">
                <a16:creationId xmlns:a16="http://schemas.microsoft.com/office/drawing/2014/main" id="{214482FA-C4BE-4A50-A2CA-F05806116ECB}"/>
              </a:ext>
            </a:extLst>
          </p:cNvPr>
          <p:cNvSpPr txBox="1">
            <a:spLocks/>
          </p:cNvSpPr>
          <p:nvPr/>
        </p:nvSpPr>
        <p:spPr>
          <a:xfrm>
            <a:off x="444262" y="1188793"/>
            <a:ext cx="8229600" cy="2481777"/>
          </a:xfrm>
          <a:prstGeom prst="rect">
            <a:avLst/>
          </a:prstGeom>
        </p:spPr>
        <p:txBody>
          <a:bodyPr vert="horz" lIns="91440" tIns="45720" rIns="91440" bIns="45720" rtlCol="0" anchor="t">
            <a:normAutofit fontScale="92500" lnSpcReduction="10000"/>
          </a:bodyPr>
          <a:lstStyle>
            <a:lvl1pPr marL="342900" indent="-342900" algn="l" defTabSz="457200" rtl="0" eaLnBrk="1" latinLnBrk="0" hangingPunct="1">
              <a:spcBef>
                <a:spcPts val="900"/>
              </a:spcBef>
              <a:buFont typeface="Arial"/>
              <a:buChar char="•"/>
              <a:defRPr sz="3200" kern="1200">
                <a:solidFill>
                  <a:schemeClr val="tx1"/>
                </a:solidFill>
                <a:latin typeface="Segoe UI" panose="020B0502040204020203" pitchFamily="34" charset="0"/>
                <a:ea typeface="+mn-ea"/>
                <a:cs typeface="Segoe UI" panose="020B0502040204020203" pitchFamily="34" charset="0"/>
              </a:defRPr>
            </a:lvl1pPr>
            <a:lvl2pPr marL="742950" indent="-285750" algn="l" defTabSz="457200" rtl="0" eaLnBrk="1" latinLnBrk="0" hangingPunct="1">
              <a:spcBef>
                <a:spcPts val="900"/>
              </a:spcBef>
              <a:buFont typeface="Arial"/>
              <a:buChar char="–"/>
              <a:defRPr sz="2800" kern="1200">
                <a:solidFill>
                  <a:schemeClr val="tx1"/>
                </a:solidFill>
                <a:latin typeface="Segoe UI Light" panose="020B0502040204020203" pitchFamily="34" charset="0"/>
                <a:ea typeface="+mn-ea"/>
                <a:cs typeface="Segoe UI Light" panose="020B0502040204020203" pitchFamily="34" charset="0"/>
              </a:defRPr>
            </a:lvl2pPr>
            <a:lvl3pPr marL="1143000" indent="-228600" algn="l" defTabSz="457200" rtl="0" eaLnBrk="1" latinLnBrk="0" hangingPunct="1">
              <a:spcBef>
                <a:spcPts val="900"/>
              </a:spcBef>
              <a:buFont typeface="Arial"/>
              <a:buChar char="•"/>
              <a:defRPr sz="2400" kern="1200">
                <a:solidFill>
                  <a:schemeClr val="tx1"/>
                </a:solidFill>
                <a:latin typeface="Segoe UI Light" panose="020B0502040204020203" pitchFamily="34" charset="0"/>
                <a:ea typeface="+mn-ea"/>
                <a:cs typeface="Segoe UI Light" panose="020B0502040204020203" pitchFamily="34" charset="0"/>
              </a:defRPr>
            </a:lvl3pPr>
            <a:lvl4pPr marL="1600200" indent="-228600" algn="l" defTabSz="457200" rtl="0" eaLnBrk="1" latinLnBrk="0" hangingPunct="1">
              <a:spcBef>
                <a:spcPts val="900"/>
              </a:spcBef>
              <a:buFont typeface="Arial"/>
              <a:buChar char="–"/>
              <a:defRPr sz="2000" kern="1200">
                <a:solidFill>
                  <a:schemeClr val="tx1"/>
                </a:solidFill>
                <a:latin typeface="Segoe UI Light" panose="020B0502040204020203" pitchFamily="34" charset="0"/>
                <a:ea typeface="+mn-ea"/>
                <a:cs typeface="Segoe UI Light" panose="020B0502040204020203" pitchFamily="34" charset="0"/>
              </a:defRPr>
            </a:lvl4pPr>
            <a:lvl5pPr marL="2057400" indent="-228600" algn="l" defTabSz="457200" rtl="0" eaLnBrk="1" latinLnBrk="0" hangingPunct="1">
              <a:spcBef>
                <a:spcPts val="900"/>
              </a:spcBef>
              <a:buFont typeface="Arial"/>
              <a:buChar char="»"/>
              <a:defRPr sz="2000" kern="1200">
                <a:solidFill>
                  <a:schemeClr val="tx1"/>
                </a:solidFill>
                <a:latin typeface="Segoe UI Light" panose="020B0502040204020203" pitchFamily="34" charset="0"/>
                <a:ea typeface="+mn-ea"/>
                <a:cs typeface="Segoe UI Light" panose="020B0502040204020203"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1400" dirty="0">
                <a:latin typeface="Segoe UI"/>
                <a:cs typeface="Segoe UI"/>
              </a:rPr>
              <a:t>Once fully implemented, the final patent fee schedule will increase fee collections by approximately $440 million annually.</a:t>
            </a:r>
          </a:p>
          <a:p>
            <a:r>
              <a:rPr lang="en-US" sz="1400" dirty="0">
                <a:latin typeface="Segoe UI"/>
                <a:cs typeface="Segoe UI"/>
              </a:rPr>
              <a:t>Based on assumptions and estimates supporting the </a:t>
            </a:r>
            <a:r>
              <a:rPr lang="en-US" sz="1400" dirty="0">
                <a:latin typeface="Segoe UI"/>
                <a:cs typeface="Segoe UI"/>
                <a:hlinkClick r:id="rId3"/>
              </a:rPr>
              <a:t>FY 2025 Congressional Justification</a:t>
            </a:r>
            <a:r>
              <a:rPr lang="en-US" sz="1400" dirty="0">
                <a:latin typeface="Segoe UI"/>
                <a:cs typeface="Segoe UI"/>
              </a:rPr>
              <a:t>, the fees generated from the final rule will grow the patent operating reserve (OR) to the optimal level (three months of operating expenses) in FY 2026; the OR begins to gradually decline in FY 2028. </a:t>
            </a:r>
            <a:endParaRPr lang="en-US" sz="1400" dirty="0"/>
          </a:p>
          <a:p>
            <a:r>
              <a:rPr lang="en-US" sz="1400" dirty="0">
                <a:latin typeface="Segoe UI"/>
                <a:cs typeface="Segoe UI"/>
              </a:rPr>
              <a:t>Absent this fee adjustment, the patent operating reserve would fall below the minimum level in </a:t>
            </a:r>
            <a:br>
              <a:rPr lang="en-US" sz="1400" dirty="0">
                <a:latin typeface="Segoe UI"/>
                <a:cs typeface="Segoe UI"/>
              </a:rPr>
            </a:br>
            <a:r>
              <a:rPr lang="en-US" sz="1400" dirty="0">
                <a:latin typeface="Segoe UI"/>
                <a:cs typeface="Segoe UI"/>
              </a:rPr>
              <a:t>FY 2026 and be exhausted by the end of FY 2027.</a:t>
            </a:r>
          </a:p>
          <a:p>
            <a:r>
              <a:rPr lang="en-US" sz="1400" dirty="0">
                <a:latin typeface="Segoe UI"/>
                <a:cs typeface="Segoe UI"/>
              </a:rPr>
              <a:t>The FY 2025 President’s Budget request was based on an assumption that the patent fee rule would go into effect on January 8, 2025.  While the actual effective date will be slightly later, these adjustments help finance patent operations in accordance with the Congressional Justification and keep the agency on sound financial footing.</a:t>
            </a:r>
          </a:p>
        </p:txBody>
      </p:sp>
      <p:sp>
        <p:nvSpPr>
          <p:cNvPr id="3" name="TextBox 2">
            <a:extLst>
              <a:ext uri="{FF2B5EF4-FFF2-40B4-BE49-F238E27FC236}">
                <a16:creationId xmlns:a16="http://schemas.microsoft.com/office/drawing/2014/main" id="{F33672F6-A8E2-41A1-A569-2FF6C7DA1A10}"/>
              </a:ext>
            </a:extLst>
          </p:cNvPr>
          <p:cNvSpPr txBox="1"/>
          <p:nvPr/>
        </p:nvSpPr>
        <p:spPr>
          <a:xfrm>
            <a:off x="470138" y="3543623"/>
            <a:ext cx="8203723" cy="338554"/>
          </a:xfrm>
          <a:prstGeom prst="rect">
            <a:avLst/>
          </a:prstGeom>
          <a:noFill/>
        </p:spPr>
        <p:txBody>
          <a:bodyPr wrap="square" lIns="91440" tIns="45720" rIns="91440" bIns="45720" rtlCol="0" anchor="t">
            <a:spAutoFit/>
          </a:bodyPr>
          <a:lstStyle/>
          <a:p>
            <a:pPr algn="ctr"/>
            <a:r>
              <a:rPr lang="en-US" sz="1600" b="1" dirty="0"/>
              <a:t>Final rule, based on assumptions in the FY 2025 Budget (dollars in millions)</a:t>
            </a:r>
          </a:p>
        </p:txBody>
      </p:sp>
      <p:graphicFrame>
        <p:nvGraphicFramePr>
          <p:cNvPr id="4" name="Table 4">
            <a:extLst>
              <a:ext uri="{FF2B5EF4-FFF2-40B4-BE49-F238E27FC236}">
                <a16:creationId xmlns:a16="http://schemas.microsoft.com/office/drawing/2014/main" id="{14C0923B-A6CF-4F8B-B446-FC7CA048A6F1}"/>
              </a:ext>
            </a:extLst>
          </p:cNvPr>
          <p:cNvGraphicFramePr>
            <a:graphicFrameLocks noGrp="1"/>
          </p:cNvGraphicFramePr>
          <p:nvPr>
            <p:ph idx="1"/>
            <p:extLst>
              <p:ext uri="{D42A27DB-BD31-4B8C-83A1-F6EECF244321}">
                <p14:modId xmlns:p14="http://schemas.microsoft.com/office/powerpoint/2010/main" val="3760832766"/>
              </p:ext>
            </p:extLst>
          </p:nvPr>
        </p:nvGraphicFramePr>
        <p:xfrm>
          <a:off x="457200" y="3928933"/>
          <a:ext cx="8287352" cy="1550628"/>
        </p:xfrm>
        <a:graphic>
          <a:graphicData uri="http://schemas.openxmlformats.org/drawingml/2006/table">
            <a:tbl>
              <a:tblPr firstRow="1" bandRow="1">
                <a:tableStyleId>{5C22544A-7EE6-4342-B048-85BDC9FD1C3A}</a:tableStyleId>
              </a:tblPr>
              <a:tblGrid>
                <a:gridCol w="3633107">
                  <a:extLst>
                    <a:ext uri="{9D8B030D-6E8A-4147-A177-3AD203B41FA5}">
                      <a16:colId xmlns:a16="http://schemas.microsoft.com/office/drawing/2014/main" val="993361393"/>
                    </a:ext>
                  </a:extLst>
                </a:gridCol>
                <a:gridCol w="1069522">
                  <a:extLst>
                    <a:ext uri="{9D8B030D-6E8A-4147-A177-3AD203B41FA5}">
                      <a16:colId xmlns:a16="http://schemas.microsoft.com/office/drawing/2014/main" val="3996224294"/>
                    </a:ext>
                  </a:extLst>
                </a:gridCol>
                <a:gridCol w="906234">
                  <a:extLst>
                    <a:ext uri="{9D8B030D-6E8A-4147-A177-3AD203B41FA5}">
                      <a16:colId xmlns:a16="http://schemas.microsoft.com/office/drawing/2014/main" val="3972483483"/>
                    </a:ext>
                  </a:extLst>
                </a:gridCol>
                <a:gridCol w="914400">
                  <a:extLst>
                    <a:ext uri="{9D8B030D-6E8A-4147-A177-3AD203B41FA5}">
                      <a16:colId xmlns:a16="http://schemas.microsoft.com/office/drawing/2014/main" val="3358515605"/>
                    </a:ext>
                  </a:extLst>
                </a:gridCol>
                <a:gridCol w="873578">
                  <a:extLst>
                    <a:ext uri="{9D8B030D-6E8A-4147-A177-3AD203B41FA5}">
                      <a16:colId xmlns:a16="http://schemas.microsoft.com/office/drawing/2014/main" val="1409827884"/>
                    </a:ext>
                  </a:extLst>
                </a:gridCol>
                <a:gridCol w="890511">
                  <a:extLst>
                    <a:ext uri="{9D8B030D-6E8A-4147-A177-3AD203B41FA5}">
                      <a16:colId xmlns:a16="http://schemas.microsoft.com/office/drawing/2014/main" val="437059080"/>
                    </a:ext>
                  </a:extLst>
                </a:gridCol>
              </a:tblGrid>
              <a:tr h="228871">
                <a:tc>
                  <a:txBody>
                    <a:bodyPr/>
                    <a:lstStyle/>
                    <a:p>
                      <a:endParaRPr lang="en-US" sz="1600" dirty="0"/>
                    </a:p>
                  </a:txBody>
                  <a:tcPr anchor="ctr">
                    <a:solidFill>
                      <a:srgbClr val="003865"/>
                    </a:solidFill>
                  </a:tcPr>
                </a:tc>
                <a:tc>
                  <a:txBody>
                    <a:bodyPr/>
                    <a:lstStyle/>
                    <a:p>
                      <a:pPr algn="ctr" fontAlgn="b"/>
                      <a:r>
                        <a:rPr lang="en-US" sz="1100" b="1" i="0" u="none" strike="noStrike" dirty="0">
                          <a:solidFill>
                            <a:schemeClr val="bg1"/>
                          </a:solidFill>
                          <a:effectLst/>
                          <a:latin typeface="Segoe UI"/>
                        </a:rPr>
                        <a:t>FY 2025</a:t>
                      </a:r>
                    </a:p>
                  </a:txBody>
                  <a:tcPr marL="7620" marR="7620" marT="7620" marB="0" anchor="ctr">
                    <a:solidFill>
                      <a:srgbClr val="003865"/>
                    </a:solidFill>
                  </a:tcPr>
                </a:tc>
                <a:tc>
                  <a:txBody>
                    <a:bodyPr/>
                    <a:lstStyle/>
                    <a:p>
                      <a:pPr algn="ctr" fontAlgn="b"/>
                      <a:r>
                        <a:rPr lang="en-US" sz="1100" b="1" i="0" u="none" strike="noStrike" dirty="0">
                          <a:solidFill>
                            <a:schemeClr val="bg1"/>
                          </a:solidFill>
                          <a:effectLst/>
                          <a:latin typeface="Segoe UI"/>
                        </a:rPr>
                        <a:t>FY 2026</a:t>
                      </a:r>
                    </a:p>
                  </a:txBody>
                  <a:tcPr marL="7620" marR="7620" marT="7620" marB="0" anchor="ctr">
                    <a:solidFill>
                      <a:srgbClr val="003865"/>
                    </a:solidFill>
                  </a:tcPr>
                </a:tc>
                <a:tc>
                  <a:txBody>
                    <a:bodyPr/>
                    <a:lstStyle/>
                    <a:p>
                      <a:pPr algn="ctr" fontAlgn="b"/>
                      <a:r>
                        <a:rPr lang="en-US" sz="1100" b="1" i="0" u="none" strike="noStrike" dirty="0">
                          <a:solidFill>
                            <a:schemeClr val="bg1"/>
                          </a:solidFill>
                          <a:effectLst/>
                          <a:latin typeface="Segoe UI"/>
                        </a:rPr>
                        <a:t>FY 2027</a:t>
                      </a:r>
                    </a:p>
                  </a:txBody>
                  <a:tcPr marL="7620" marR="7620" marT="7620" marB="0" anchor="ctr">
                    <a:solidFill>
                      <a:srgbClr val="003865"/>
                    </a:solidFill>
                  </a:tcPr>
                </a:tc>
                <a:tc>
                  <a:txBody>
                    <a:bodyPr/>
                    <a:lstStyle/>
                    <a:p>
                      <a:pPr algn="ctr" fontAlgn="b"/>
                      <a:r>
                        <a:rPr lang="en-US" sz="1100" b="1" i="0" u="none" strike="noStrike" dirty="0">
                          <a:solidFill>
                            <a:schemeClr val="bg1"/>
                          </a:solidFill>
                          <a:effectLst/>
                          <a:latin typeface="Segoe UI"/>
                        </a:rPr>
                        <a:t>FY 2028</a:t>
                      </a:r>
                    </a:p>
                  </a:txBody>
                  <a:tcPr marL="7620" marR="7620" marT="7620" marB="0" anchor="ctr">
                    <a:solidFill>
                      <a:srgbClr val="003865"/>
                    </a:solidFill>
                  </a:tcPr>
                </a:tc>
                <a:tc>
                  <a:txBody>
                    <a:bodyPr/>
                    <a:lstStyle/>
                    <a:p>
                      <a:pPr algn="ctr" fontAlgn="b"/>
                      <a:r>
                        <a:rPr lang="en-US" sz="1100" b="1" i="0" u="none" strike="noStrike" dirty="0">
                          <a:solidFill>
                            <a:schemeClr val="bg1"/>
                          </a:solidFill>
                          <a:effectLst/>
                          <a:latin typeface="Segoe UI"/>
                        </a:rPr>
                        <a:t>FY 2029</a:t>
                      </a:r>
                    </a:p>
                  </a:txBody>
                  <a:tcPr marL="7620" marR="7620" marT="7620" marB="0" anchor="ctr">
                    <a:solidFill>
                      <a:srgbClr val="003865"/>
                    </a:solidFill>
                  </a:tcPr>
                </a:tc>
                <a:extLst>
                  <a:ext uri="{0D108BD9-81ED-4DB2-BD59-A6C34878D82A}">
                    <a16:rowId xmlns:a16="http://schemas.microsoft.com/office/drawing/2014/main" val="3269893878"/>
                  </a:ext>
                </a:extLst>
              </a:tr>
              <a:tr h="203806">
                <a:tc>
                  <a:txBody>
                    <a:bodyPr/>
                    <a:lstStyle/>
                    <a:p>
                      <a:pPr algn="l" fontAlgn="b"/>
                      <a:r>
                        <a:rPr lang="en-US" sz="1100" b="0" i="0" u="none" strike="noStrike" dirty="0">
                          <a:solidFill>
                            <a:srgbClr val="000000"/>
                          </a:solidFill>
                          <a:effectLst/>
                          <a:latin typeface="Segoe UI"/>
                        </a:rPr>
                        <a:t>Total projected fee collections and other income</a:t>
                      </a:r>
                    </a:p>
                  </a:txBody>
                  <a:tcPr marL="7620" marR="7620" marT="7620" marB="0" anchor="ctr">
                    <a:solidFill>
                      <a:srgbClr val="D9D9D6"/>
                    </a:solidFill>
                  </a:tcPr>
                </a:tc>
                <a:tc>
                  <a:txBody>
                    <a:bodyPr/>
                    <a:lstStyle/>
                    <a:p>
                      <a:pPr algn="r" fontAlgn="b"/>
                      <a:r>
                        <a:rPr lang="en-US" sz="1100" b="0" i="0" u="none" strike="noStrike" dirty="0">
                          <a:solidFill>
                            <a:srgbClr val="000000"/>
                          </a:solidFill>
                          <a:effectLst/>
                          <a:latin typeface="Calibri"/>
                        </a:rPr>
                        <a:t>$4,013</a:t>
                      </a:r>
                    </a:p>
                  </a:txBody>
                  <a:tcPr marL="7620" marR="7620" marT="7620" marB="0" anchor="ctr">
                    <a:solidFill>
                      <a:srgbClr val="D9D9D6"/>
                    </a:solidFill>
                  </a:tcPr>
                </a:tc>
                <a:tc>
                  <a:txBody>
                    <a:bodyPr/>
                    <a:lstStyle/>
                    <a:p>
                      <a:pPr algn="r" fontAlgn="b"/>
                      <a:r>
                        <a:rPr lang="en-US" sz="1100" b="0" i="0" u="none" strike="noStrike" dirty="0">
                          <a:solidFill>
                            <a:srgbClr val="000000"/>
                          </a:solidFill>
                          <a:effectLst/>
                          <a:latin typeface="Calibri"/>
                        </a:rPr>
                        <a:t>$4,290</a:t>
                      </a:r>
                    </a:p>
                  </a:txBody>
                  <a:tcPr marL="7620" marR="7620" marT="7620" marB="0" anchor="ctr">
                    <a:solidFill>
                      <a:srgbClr val="D9D9D6"/>
                    </a:solidFill>
                  </a:tcPr>
                </a:tc>
                <a:tc>
                  <a:txBody>
                    <a:bodyPr/>
                    <a:lstStyle/>
                    <a:p>
                      <a:pPr algn="r" fontAlgn="b"/>
                      <a:r>
                        <a:rPr lang="en-US" sz="1100" b="0" i="0" u="none" strike="noStrike" dirty="0">
                          <a:solidFill>
                            <a:srgbClr val="000000"/>
                          </a:solidFill>
                          <a:effectLst/>
                          <a:latin typeface="Calibri"/>
                        </a:rPr>
                        <a:t>$4,393</a:t>
                      </a:r>
                    </a:p>
                  </a:txBody>
                  <a:tcPr marL="7620" marR="7620" marT="7620" marB="0" anchor="ctr">
                    <a:solidFill>
                      <a:srgbClr val="D9D9D6"/>
                    </a:solidFill>
                  </a:tcPr>
                </a:tc>
                <a:tc>
                  <a:txBody>
                    <a:bodyPr/>
                    <a:lstStyle/>
                    <a:p>
                      <a:pPr algn="r" fontAlgn="b"/>
                      <a:r>
                        <a:rPr lang="en-US" sz="1100" b="0" i="0" u="none" strike="noStrike" dirty="0">
                          <a:solidFill>
                            <a:srgbClr val="000000"/>
                          </a:solidFill>
                          <a:effectLst/>
                          <a:latin typeface="Calibri"/>
                        </a:rPr>
                        <a:t>$4,359</a:t>
                      </a:r>
                    </a:p>
                  </a:txBody>
                  <a:tcPr marL="7620" marR="7620" marT="7620" marB="0" anchor="ctr">
                    <a:solidFill>
                      <a:srgbClr val="D9D9D6"/>
                    </a:solidFill>
                  </a:tcPr>
                </a:tc>
                <a:tc>
                  <a:txBody>
                    <a:bodyPr/>
                    <a:lstStyle/>
                    <a:p>
                      <a:pPr algn="r" fontAlgn="b"/>
                      <a:r>
                        <a:rPr lang="en-US" sz="1100" b="0" i="0" u="none" strike="noStrike" dirty="0">
                          <a:solidFill>
                            <a:srgbClr val="000000"/>
                          </a:solidFill>
                          <a:effectLst/>
                          <a:latin typeface="Calibri"/>
                        </a:rPr>
                        <a:t>$4,367</a:t>
                      </a:r>
                    </a:p>
                  </a:txBody>
                  <a:tcPr marL="7620" marR="7620" marT="7620" marB="0" anchor="ctr">
                    <a:solidFill>
                      <a:srgbClr val="D9D9D6"/>
                    </a:solidFill>
                  </a:tcPr>
                </a:tc>
                <a:extLst>
                  <a:ext uri="{0D108BD9-81ED-4DB2-BD59-A6C34878D82A}">
                    <a16:rowId xmlns:a16="http://schemas.microsoft.com/office/drawing/2014/main" val="1160626489"/>
                  </a:ext>
                </a:extLst>
              </a:tr>
              <a:tr h="203806">
                <a:tc>
                  <a:txBody>
                    <a:bodyPr/>
                    <a:lstStyle/>
                    <a:p>
                      <a:pPr algn="l" fontAlgn="b"/>
                      <a:r>
                        <a:rPr lang="en-US" sz="1100" b="0" i="0" u="none" strike="noStrike" dirty="0">
                          <a:solidFill>
                            <a:srgbClr val="000000"/>
                          </a:solidFill>
                          <a:effectLst/>
                          <a:latin typeface="Segoe UI"/>
                        </a:rPr>
                        <a:t>Budgetary requirements</a:t>
                      </a:r>
                    </a:p>
                  </a:txBody>
                  <a:tcPr marL="7620" marR="7620" marT="7620" marB="0" anchor="ctr">
                    <a:solidFill>
                      <a:srgbClr val="D9D9D6"/>
                    </a:solidFill>
                  </a:tcPr>
                </a:tc>
                <a:tc>
                  <a:txBody>
                    <a:bodyPr/>
                    <a:lstStyle/>
                    <a:p>
                      <a:pPr algn="r" fontAlgn="b"/>
                      <a:r>
                        <a:rPr lang="en-US" sz="1100" b="0" i="0" u="none" strike="noStrike" dirty="0">
                          <a:solidFill>
                            <a:srgbClr val="000000"/>
                          </a:solidFill>
                          <a:effectLst/>
                          <a:latin typeface="Calibri"/>
                        </a:rPr>
                        <a:t>$3,975</a:t>
                      </a:r>
                    </a:p>
                  </a:txBody>
                  <a:tcPr marL="7620" marR="7620" marT="7620" marB="0" anchor="ctr">
                    <a:solidFill>
                      <a:srgbClr val="D9D9D6"/>
                    </a:solidFill>
                  </a:tcPr>
                </a:tc>
                <a:tc>
                  <a:txBody>
                    <a:bodyPr/>
                    <a:lstStyle/>
                    <a:p>
                      <a:pPr algn="r" fontAlgn="b"/>
                      <a:r>
                        <a:rPr lang="en-US" sz="1100" b="0" i="0" u="none" strike="noStrike" dirty="0">
                          <a:solidFill>
                            <a:srgbClr val="000000"/>
                          </a:solidFill>
                          <a:effectLst/>
                          <a:latin typeface="Calibri"/>
                        </a:rPr>
                        <a:t>$4,102</a:t>
                      </a:r>
                    </a:p>
                  </a:txBody>
                  <a:tcPr marL="7620" marR="7620" marT="7620" marB="0" anchor="ctr">
                    <a:solidFill>
                      <a:srgbClr val="D9D9D6"/>
                    </a:solidFill>
                  </a:tcPr>
                </a:tc>
                <a:tc>
                  <a:txBody>
                    <a:bodyPr/>
                    <a:lstStyle/>
                    <a:p>
                      <a:pPr algn="r" fontAlgn="b"/>
                      <a:r>
                        <a:rPr lang="en-US" sz="1100" b="0" i="0" u="none" strike="noStrike" dirty="0">
                          <a:solidFill>
                            <a:srgbClr val="000000"/>
                          </a:solidFill>
                          <a:effectLst/>
                          <a:latin typeface="Calibri"/>
                        </a:rPr>
                        <a:t>$4,268</a:t>
                      </a:r>
                    </a:p>
                  </a:txBody>
                  <a:tcPr marL="7620" marR="7620" marT="7620" marB="0" anchor="ctr">
                    <a:solidFill>
                      <a:srgbClr val="D9D9D6"/>
                    </a:solidFill>
                  </a:tcPr>
                </a:tc>
                <a:tc>
                  <a:txBody>
                    <a:bodyPr/>
                    <a:lstStyle/>
                    <a:p>
                      <a:pPr algn="r" fontAlgn="b"/>
                      <a:r>
                        <a:rPr lang="en-US" sz="1100" b="0" i="0" u="none" strike="noStrike" dirty="0">
                          <a:solidFill>
                            <a:srgbClr val="000000"/>
                          </a:solidFill>
                          <a:effectLst/>
                          <a:latin typeface="Calibri"/>
                        </a:rPr>
                        <a:t>$4,431</a:t>
                      </a:r>
                    </a:p>
                  </a:txBody>
                  <a:tcPr marL="7620" marR="7620" marT="7620" marB="0" anchor="ctr">
                    <a:solidFill>
                      <a:srgbClr val="D9D9D6"/>
                    </a:solidFill>
                  </a:tcPr>
                </a:tc>
                <a:tc>
                  <a:txBody>
                    <a:bodyPr/>
                    <a:lstStyle/>
                    <a:p>
                      <a:pPr algn="r" fontAlgn="b"/>
                      <a:r>
                        <a:rPr lang="en-US" sz="1100" b="0" i="0" u="none" strike="noStrike" dirty="0">
                          <a:solidFill>
                            <a:srgbClr val="000000"/>
                          </a:solidFill>
                          <a:effectLst/>
                          <a:latin typeface="Calibri"/>
                        </a:rPr>
                        <a:t>$4,600</a:t>
                      </a:r>
                    </a:p>
                  </a:txBody>
                  <a:tcPr marL="7620" marR="7620" marT="7620" marB="0" anchor="ctr">
                    <a:solidFill>
                      <a:srgbClr val="D9D9D6"/>
                    </a:solidFill>
                  </a:tcPr>
                </a:tc>
                <a:extLst>
                  <a:ext uri="{0D108BD9-81ED-4DB2-BD59-A6C34878D82A}">
                    <a16:rowId xmlns:a16="http://schemas.microsoft.com/office/drawing/2014/main" val="4244448582"/>
                  </a:ext>
                </a:extLst>
              </a:tr>
              <a:tr h="203806">
                <a:tc>
                  <a:txBody>
                    <a:bodyPr/>
                    <a:lstStyle/>
                    <a:p>
                      <a:pPr algn="l" fontAlgn="b"/>
                      <a:r>
                        <a:rPr lang="en-US" sz="1100" b="0" i="0" u="none" strike="noStrike" dirty="0">
                          <a:solidFill>
                            <a:srgbClr val="000000"/>
                          </a:solidFill>
                          <a:effectLst/>
                          <a:latin typeface="Segoe UI"/>
                        </a:rPr>
                        <a:t>Funding to (+) and from (-) operating reserve</a:t>
                      </a:r>
                    </a:p>
                  </a:txBody>
                  <a:tcPr marL="7620" marR="7620" marT="7620" marB="0" anchor="ctr">
                    <a:solidFill>
                      <a:srgbClr val="D9D9D6"/>
                    </a:solidFill>
                  </a:tcPr>
                </a:tc>
                <a:tc>
                  <a:txBody>
                    <a:bodyPr/>
                    <a:lstStyle/>
                    <a:p>
                      <a:pPr algn="r" fontAlgn="b"/>
                      <a:r>
                        <a:rPr lang="en-US" sz="1100" b="0" i="0" u="none" strike="noStrike" dirty="0">
                          <a:solidFill>
                            <a:srgbClr val="000000"/>
                          </a:solidFill>
                          <a:effectLst/>
                          <a:latin typeface="Calibri"/>
                        </a:rPr>
                        <a:t>$38</a:t>
                      </a:r>
                    </a:p>
                  </a:txBody>
                  <a:tcPr marL="7620" marR="7620" marT="7620" marB="0" anchor="ctr">
                    <a:solidFill>
                      <a:srgbClr val="D9D9D6"/>
                    </a:solidFill>
                  </a:tcPr>
                </a:tc>
                <a:tc>
                  <a:txBody>
                    <a:bodyPr/>
                    <a:lstStyle/>
                    <a:p>
                      <a:pPr algn="r" fontAlgn="b"/>
                      <a:r>
                        <a:rPr lang="en-US" sz="1100" b="0" i="0" u="none" strike="noStrike" dirty="0">
                          <a:solidFill>
                            <a:srgbClr val="000000"/>
                          </a:solidFill>
                          <a:effectLst/>
                          <a:latin typeface="Calibri"/>
                        </a:rPr>
                        <a:t>$188</a:t>
                      </a:r>
                    </a:p>
                  </a:txBody>
                  <a:tcPr marL="7620" marR="7620" marT="7620" marB="0" anchor="ctr">
                    <a:solidFill>
                      <a:srgbClr val="D9D9D6"/>
                    </a:solidFill>
                  </a:tcPr>
                </a:tc>
                <a:tc>
                  <a:txBody>
                    <a:bodyPr/>
                    <a:lstStyle/>
                    <a:p>
                      <a:pPr algn="r" fontAlgn="b"/>
                      <a:r>
                        <a:rPr lang="en-US" sz="1100" b="0" i="0" u="none" strike="noStrike" dirty="0">
                          <a:solidFill>
                            <a:srgbClr val="000000"/>
                          </a:solidFill>
                          <a:effectLst/>
                          <a:latin typeface="Calibri"/>
                        </a:rPr>
                        <a:t>$125</a:t>
                      </a:r>
                    </a:p>
                  </a:txBody>
                  <a:tcPr marL="7620" marR="7620" marT="7620" marB="0" anchor="ctr">
                    <a:solidFill>
                      <a:srgbClr val="D9D9D6"/>
                    </a:solidFill>
                  </a:tcPr>
                </a:tc>
                <a:tc>
                  <a:txBody>
                    <a:bodyPr/>
                    <a:lstStyle/>
                    <a:p>
                      <a:pPr algn="r" fontAlgn="b"/>
                      <a:r>
                        <a:rPr lang="en-US" sz="1100" b="0" i="0" u="none" strike="noStrike" dirty="0">
                          <a:solidFill>
                            <a:srgbClr val="FF0000"/>
                          </a:solidFill>
                          <a:effectLst/>
                          <a:latin typeface="Calibri"/>
                        </a:rPr>
                        <a:t>($72)</a:t>
                      </a:r>
                    </a:p>
                  </a:txBody>
                  <a:tcPr marL="7620" marR="7620" marT="7620" marB="0" anchor="ctr">
                    <a:solidFill>
                      <a:srgbClr val="D9D9D6"/>
                    </a:solidFill>
                  </a:tcPr>
                </a:tc>
                <a:tc>
                  <a:txBody>
                    <a:bodyPr/>
                    <a:lstStyle/>
                    <a:p>
                      <a:pPr algn="r" fontAlgn="b"/>
                      <a:r>
                        <a:rPr lang="en-US" sz="1100" b="0" i="0" u="none" strike="noStrike" dirty="0">
                          <a:solidFill>
                            <a:srgbClr val="FF0000"/>
                          </a:solidFill>
                          <a:effectLst/>
                          <a:latin typeface="Calibri"/>
                        </a:rPr>
                        <a:t>($233)</a:t>
                      </a:r>
                    </a:p>
                  </a:txBody>
                  <a:tcPr marL="7620" marR="7620" marT="7620" marB="0" anchor="ctr">
                    <a:solidFill>
                      <a:srgbClr val="D9D9D6"/>
                    </a:solidFill>
                  </a:tcPr>
                </a:tc>
                <a:extLst>
                  <a:ext uri="{0D108BD9-81ED-4DB2-BD59-A6C34878D82A}">
                    <a16:rowId xmlns:a16="http://schemas.microsoft.com/office/drawing/2014/main" val="1724975761"/>
                  </a:ext>
                </a:extLst>
              </a:tr>
              <a:tr h="203806">
                <a:tc>
                  <a:txBody>
                    <a:bodyPr/>
                    <a:lstStyle/>
                    <a:p>
                      <a:pPr algn="l" fontAlgn="b"/>
                      <a:r>
                        <a:rPr lang="en-US" sz="1100" b="0" i="0" u="none" strike="noStrike" dirty="0">
                          <a:solidFill>
                            <a:srgbClr val="000000"/>
                          </a:solidFill>
                          <a:effectLst/>
                          <a:latin typeface="Segoe UI"/>
                        </a:rPr>
                        <a:t>End-of-year operating reserve balance</a:t>
                      </a:r>
                    </a:p>
                  </a:txBody>
                  <a:tcPr marL="7620" marR="7620" marT="7620" marB="0" anchor="ctr">
                    <a:solidFill>
                      <a:srgbClr val="D9D9D6"/>
                    </a:solidFill>
                  </a:tcPr>
                </a:tc>
                <a:tc>
                  <a:txBody>
                    <a:bodyPr/>
                    <a:lstStyle/>
                    <a:p>
                      <a:pPr algn="r" fontAlgn="b"/>
                      <a:r>
                        <a:rPr lang="en-US" sz="1100" b="0" i="0" u="none" strike="noStrike" dirty="0">
                          <a:solidFill>
                            <a:srgbClr val="000000"/>
                          </a:solidFill>
                          <a:effectLst/>
                          <a:latin typeface="Calibri"/>
                        </a:rPr>
                        <a:t>$831</a:t>
                      </a:r>
                    </a:p>
                  </a:txBody>
                  <a:tcPr marL="7620" marR="7620" marT="7620" marB="0" anchor="ctr">
                    <a:solidFill>
                      <a:srgbClr val="D9D9D6"/>
                    </a:solidFill>
                  </a:tcPr>
                </a:tc>
                <a:tc>
                  <a:txBody>
                    <a:bodyPr/>
                    <a:lstStyle/>
                    <a:p>
                      <a:pPr algn="r" fontAlgn="b"/>
                      <a:r>
                        <a:rPr lang="en-US" sz="1100" b="0" i="0" u="none" strike="noStrike" dirty="0">
                          <a:solidFill>
                            <a:srgbClr val="000000"/>
                          </a:solidFill>
                          <a:effectLst/>
                          <a:latin typeface="Calibri"/>
                        </a:rPr>
                        <a:t>$1,019</a:t>
                      </a:r>
                    </a:p>
                  </a:txBody>
                  <a:tcPr marL="7620" marR="7620" marT="7620" marB="0" anchor="ctr">
                    <a:solidFill>
                      <a:srgbClr val="D9D9D6"/>
                    </a:solidFill>
                  </a:tcPr>
                </a:tc>
                <a:tc>
                  <a:txBody>
                    <a:bodyPr/>
                    <a:lstStyle/>
                    <a:p>
                      <a:pPr algn="r" fontAlgn="b"/>
                      <a:r>
                        <a:rPr lang="en-US" sz="1100" b="0" i="0" u="none" strike="noStrike" dirty="0">
                          <a:solidFill>
                            <a:srgbClr val="000000"/>
                          </a:solidFill>
                          <a:effectLst/>
                          <a:latin typeface="Calibri"/>
                        </a:rPr>
                        <a:t>$1,145</a:t>
                      </a:r>
                    </a:p>
                  </a:txBody>
                  <a:tcPr marL="7620" marR="7620" marT="7620" marB="0" anchor="ctr">
                    <a:solidFill>
                      <a:srgbClr val="D9D9D6"/>
                    </a:solidFill>
                  </a:tcPr>
                </a:tc>
                <a:tc>
                  <a:txBody>
                    <a:bodyPr/>
                    <a:lstStyle/>
                    <a:p>
                      <a:pPr algn="r" fontAlgn="b"/>
                      <a:r>
                        <a:rPr lang="en-US" sz="1100" b="0" i="0" u="none" strike="noStrike" dirty="0">
                          <a:solidFill>
                            <a:srgbClr val="000000"/>
                          </a:solidFill>
                          <a:effectLst/>
                          <a:latin typeface="Calibri"/>
                        </a:rPr>
                        <a:t>$1,073</a:t>
                      </a:r>
                    </a:p>
                  </a:txBody>
                  <a:tcPr marL="7620" marR="7620" marT="7620" marB="0" anchor="ctr">
                    <a:solidFill>
                      <a:srgbClr val="D9D9D6"/>
                    </a:solidFill>
                  </a:tcPr>
                </a:tc>
                <a:tc>
                  <a:txBody>
                    <a:bodyPr/>
                    <a:lstStyle/>
                    <a:p>
                      <a:pPr algn="r" fontAlgn="b"/>
                      <a:r>
                        <a:rPr lang="en-US" sz="1100" b="0" i="0" u="none" strike="noStrike" dirty="0">
                          <a:solidFill>
                            <a:srgbClr val="000000"/>
                          </a:solidFill>
                          <a:effectLst/>
                          <a:latin typeface="Calibri"/>
                        </a:rPr>
                        <a:t>$840</a:t>
                      </a:r>
                    </a:p>
                  </a:txBody>
                  <a:tcPr marL="7620" marR="7620" marT="7620" marB="0" anchor="ctr">
                    <a:solidFill>
                      <a:srgbClr val="D9D9D6"/>
                    </a:solidFill>
                  </a:tcPr>
                </a:tc>
                <a:extLst>
                  <a:ext uri="{0D108BD9-81ED-4DB2-BD59-A6C34878D82A}">
                    <a16:rowId xmlns:a16="http://schemas.microsoft.com/office/drawing/2014/main" val="3957733804"/>
                  </a:ext>
                </a:extLst>
              </a:tr>
              <a:tr h="203806">
                <a:tc>
                  <a:txBody>
                    <a:bodyPr/>
                    <a:lstStyle/>
                    <a:p>
                      <a:pPr algn="l" fontAlgn="b"/>
                      <a:r>
                        <a:rPr lang="en-US" sz="1100" b="0" i="0" u="none" strike="noStrike" dirty="0">
                          <a:solidFill>
                            <a:srgbClr val="000000"/>
                          </a:solidFill>
                          <a:effectLst/>
                          <a:latin typeface="Segoe UI"/>
                        </a:rPr>
                        <a:t>Over/(under) minimum level</a:t>
                      </a:r>
                    </a:p>
                  </a:txBody>
                  <a:tcPr marL="7620" marR="7620" marT="7620" marB="0" anchor="ctr">
                    <a:solidFill>
                      <a:srgbClr val="D9D9D6"/>
                    </a:solidFill>
                  </a:tcPr>
                </a:tc>
                <a:tc>
                  <a:txBody>
                    <a:bodyPr/>
                    <a:lstStyle/>
                    <a:p>
                      <a:pPr algn="r" fontAlgn="b"/>
                      <a:r>
                        <a:rPr lang="en-US" sz="1100" b="0" i="0" u="none" strike="noStrike" dirty="0">
                          <a:solidFill>
                            <a:srgbClr val="000000"/>
                          </a:solidFill>
                          <a:effectLst/>
                          <a:latin typeface="Calibri"/>
                        </a:rPr>
                        <a:t>$513</a:t>
                      </a:r>
                    </a:p>
                  </a:txBody>
                  <a:tcPr marL="7620" marR="7620" marT="7620" marB="0" anchor="ctr">
                    <a:solidFill>
                      <a:srgbClr val="D9D9D6"/>
                    </a:solidFill>
                  </a:tcPr>
                </a:tc>
                <a:tc>
                  <a:txBody>
                    <a:bodyPr/>
                    <a:lstStyle/>
                    <a:p>
                      <a:pPr algn="r" fontAlgn="b"/>
                      <a:r>
                        <a:rPr lang="en-US" sz="1100" b="0" i="0" u="none" strike="noStrike" dirty="0">
                          <a:solidFill>
                            <a:srgbClr val="000000"/>
                          </a:solidFill>
                          <a:effectLst/>
                          <a:latin typeface="Calibri"/>
                        </a:rPr>
                        <a:t>$691</a:t>
                      </a:r>
                    </a:p>
                  </a:txBody>
                  <a:tcPr marL="7620" marR="7620" marT="7620" marB="0" anchor="ctr">
                    <a:solidFill>
                      <a:srgbClr val="D9D9D6"/>
                    </a:solidFill>
                  </a:tcPr>
                </a:tc>
                <a:tc>
                  <a:txBody>
                    <a:bodyPr/>
                    <a:lstStyle/>
                    <a:p>
                      <a:pPr algn="r" fontAlgn="b"/>
                      <a:r>
                        <a:rPr lang="en-US" sz="1100" b="0" i="0" u="none" strike="noStrike" dirty="0">
                          <a:solidFill>
                            <a:srgbClr val="000000"/>
                          </a:solidFill>
                          <a:effectLst/>
                          <a:latin typeface="Calibri"/>
                        </a:rPr>
                        <a:t>$803</a:t>
                      </a:r>
                    </a:p>
                  </a:txBody>
                  <a:tcPr marL="7620" marR="7620" marT="7620" marB="0" anchor="ctr">
                    <a:solidFill>
                      <a:srgbClr val="D9D9D6"/>
                    </a:solidFill>
                  </a:tcPr>
                </a:tc>
                <a:tc>
                  <a:txBody>
                    <a:bodyPr/>
                    <a:lstStyle/>
                    <a:p>
                      <a:pPr algn="r" fontAlgn="b"/>
                      <a:r>
                        <a:rPr lang="en-US" sz="1100" b="0" i="0" u="none" strike="noStrike" dirty="0">
                          <a:solidFill>
                            <a:srgbClr val="000000"/>
                          </a:solidFill>
                          <a:effectLst/>
                          <a:latin typeface="Calibri"/>
                        </a:rPr>
                        <a:t>$719</a:t>
                      </a:r>
                    </a:p>
                  </a:txBody>
                  <a:tcPr marL="7620" marR="7620" marT="7620" marB="0" anchor="ctr">
                    <a:solidFill>
                      <a:srgbClr val="D9D9D6"/>
                    </a:solidFill>
                  </a:tcPr>
                </a:tc>
                <a:tc>
                  <a:txBody>
                    <a:bodyPr/>
                    <a:lstStyle/>
                    <a:p>
                      <a:pPr algn="r" fontAlgn="b"/>
                      <a:r>
                        <a:rPr lang="en-US" sz="1100" b="0" i="0" u="none" strike="noStrike" dirty="0">
                          <a:solidFill>
                            <a:srgbClr val="000000"/>
                          </a:solidFill>
                          <a:effectLst/>
                          <a:latin typeface="Calibri"/>
                        </a:rPr>
                        <a:t>$472</a:t>
                      </a:r>
                    </a:p>
                  </a:txBody>
                  <a:tcPr marL="7620" marR="7620" marT="7620" marB="0" anchor="ctr">
                    <a:solidFill>
                      <a:srgbClr val="D9D9D6"/>
                    </a:solidFill>
                  </a:tcPr>
                </a:tc>
                <a:extLst>
                  <a:ext uri="{0D108BD9-81ED-4DB2-BD59-A6C34878D82A}">
                    <a16:rowId xmlns:a16="http://schemas.microsoft.com/office/drawing/2014/main" val="3387833901"/>
                  </a:ext>
                </a:extLst>
              </a:tr>
              <a:tr h="196318">
                <a:tc>
                  <a:txBody>
                    <a:bodyPr/>
                    <a:lstStyle/>
                    <a:p>
                      <a:pPr algn="l" fontAlgn="b"/>
                      <a:r>
                        <a:rPr lang="en-US" sz="1100" b="0" i="0" u="none" strike="noStrike" dirty="0">
                          <a:solidFill>
                            <a:srgbClr val="000000"/>
                          </a:solidFill>
                          <a:effectLst/>
                          <a:latin typeface="Segoe UI"/>
                        </a:rPr>
                        <a:t>Over/(under) optimal level</a:t>
                      </a:r>
                    </a:p>
                  </a:txBody>
                  <a:tcPr marL="7620" marR="7620" marT="7620" marB="0" anchor="ctr">
                    <a:solidFill>
                      <a:srgbClr val="D9D9D6"/>
                    </a:solidFill>
                  </a:tcPr>
                </a:tc>
                <a:tc>
                  <a:txBody>
                    <a:bodyPr/>
                    <a:lstStyle/>
                    <a:p>
                      <a:pPr algn="r" fontAlgn="b"/>
                      <a:r>
                        <a:rPr lang="en-US" sz="1100" b="0" i="0" u="none" strike="noStrike" dirty="0">
                          <a:solidFill>
                            <a:srgbClr val="FF0000"/>
                          </a:solidFill>
                          <a:effectLst/>
                          <a:latin typeface="Calibri"/>
                        </a:rPr>
                        <a:t>($44)</a:t>
                      </a:r>
                    </a:p>
                  </a:txBody>
                  <a:tcPr marL="7620" marR="7620" marT="7620" marB="0" anchor="ctr">
                    <a:solidFill>
                      <a:srgbClr val="D9D9D6"/>
                    </a:solidFill>
                  </a:tcPr>
                </a:tc>
                <a:tc>
                  <a:txBody>
                    <a:bodyPr/>
                    <a:lstStyle/>
                    <a:p>
                      <a:pPr algn="r" fontAlgn="b"/>
                      <a:r>
                        <a:rPr lang="en-US" sz="1100" b="0" i="0" u="none" strike="noStrike" dirty="0">
                          <a:solidFill>
                            <a:srgbClr val="000000"/>
                          </a:solidFill>
                          <a:effectLst/>
                          <a:latin typeface="Calibri"/>
                        </a:rPr>
                        <a:t>$117</a:t>
                      </a:r>
                    </a:p>
                  </a:txBody>
                  <a:tcPr marL="7620" marR="7620" marT="7620" marB="0" anchor="ctr">
                    <a:solidFill>
                      <a:srgbClr val="D9D9D6"/>
                    </a:solidFill>
                  </a:tcPr>
                </a:tc>
                <a:tc>
                  <a:txBody>
                    <a:bodyPr/>
                    <a:lstStyle/>
                    <a:p>
                      <a:pPr algn="r" fontAlgn="b"/>
                      <a:r>
                        <a:rPr lang="en-US" sz="1100" b="0" i="0" u="none" strike="noStrike" dirty="0">
                          <a:solidFill>
                            <a:srgbClr val="000000"/>
                          </a:solidFill>
                          <a:effectLst/>
                          <a:latin typeface="Calibri"/>
                        </a:rPr>
                        <a:t>$206</a:t>
                      </a:r>
                    </a:p>
                  </a:txBody>
                  <a:tcPr marL="7620" marR="7620" marT="7620" marB="0" anchor="ctr">
                    <a:solidFill>
                      <a:srgbClr val="D9D9D6"/>
                    </a:solidFill>
                  </a:tcPr>
                </a:tc>
                <a:tc>
                  <a:txBody>
                    <a:bodyPr/>
                    <a:lstStyle/>
                    <a:p>
                      <a:pPr algn="r" fontAlgn="b"/>
                      <a:r>
                        <a:rPr lang="en-US" sz="1100" b="0" i="0" u="none" strike="noStrike" dirty="0">
                          <a:solidFill>
                            <a:srgbClr val="000000"/>
                          </a:solidFill>
                          <a:effectLst/>
                          <a:latin typeface="Calibri"/>
                        </a:rPr>
                        <a:t>$98</a:t>
                      </a:r>
                    </a:p>
                  </a:txBody>
                  <a:tcPr marL="7620" marR="7620" marT="7620" marB="0" anchor="ctr">
                    <a:solidFill>
                      <a:srgbClr val="D9D9D6"/>
                    </a:solidFill>
                  </a:tcPr>
                </a:tc>
                <a:tc>
                  <a:txBody>
                    <a:bodyPr/>
                    <a:lstStyle/>
                    <a:p>
                      <a:pPr algn="r" fontAlgn="b"/>
                      <a:r>
                        <a:rPr lang="en-US" sz="1100" b="0" i="0" u="none" strike="noStrike" dirty="0">
                          <a:solidFill>
                            <a:srgbClr val="FF0000"/>
                          </a:solidFill>
                          <a:effectLst/>
                          <a:latin typeface="Calibri"/>
                        </a:rPr>
                        <a:t>($172)</a:t>
                      </a:r>
                    </a:p>
                  </a:txBody>
                  <a:tcPr marL="7620" marR="7620" marT="7620" marB="0" anchor="ctr">
                    <a:solidFill>
                      <a:srgbClr val="D9D9D6"/>
                    </a:solidFill>
                  </a:tcPr>
                </a:tc>
                <a:extLst>
                  <a:ext uri="{0D108BD9-81ED-4DB2-BD59-A6C34878D82A}">
                    <a16:rowId xmlns:a16="http://schemas.microsoft.com/office/drawing/2014/main" val="2846776398"/>
                  </a:ext>
                </a:extLst>
              </a:tr>
            </a:tbl>
          </a:graphicData>
        </a:graphic>
      </p:graphicFrame>
      <p:sp>
        <p:nvSpPr>
          <p:cNvPr id="6" name="Slide Number Placeholder 2"/>
          <p:cNvSpPr>
            <a:spLocks noGrp="1"/>
          </p:cNvSpPr>
          <p:nvPr>
            <p:ph type="sldNum" sz="quarter" idx="10"/>
          </p:nvPr>
        </p:nvSpPr>
        <p:spPr>
          <a:xfrm>
            <a:off x="240154" y="5331263"/>
            <a:ext cx="2057400" cy="303212"/>
          </a:xfrm>
        </p:spPr>
        <p:txBody>
          <a:bodyPr/>
          <a:lstStyle/>
          <a:p>
            <a:fld id="{92DA454B-C859-4892-B9FA-68B588C9F547}" type="slidenum">
              <a:rPr lang="en-US" sz="800" smtClean="0">
                <a:solidFill>
                  <a:schemeClr val="tx1"/>
                </a:solidFill>
              </a:rPr>
              <a:pPr/>
              <a:t>7</a:t>
            </a:fld>
            <a:endParaRPr lang="en-US" sz="800" dirty="0">
              <a:solidFill>
                <a:schemeClr val="tx1"/>
              </a:solidFill>
            </a:endParaRPr>
          </a:p>
        </p:txBody>
      </p:sp>
    </p:spTree>
    <p:extLst>
      <p:ext uri="{BB962C8B-B14F-4D97-AF65-F5344CB8AC3E}">
        <p14:creationId xmlns:p14="http://schemas.microsoft.com/office/powerpoint/2010/main" val="5745344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1" algn="l" defTabSz="457200" rtl="0">
              <a:spcBef>
                <a:spcPct val="0"/>
              </a:spcBef>
            </a:pPr>
            <a:r>
              <a:rPr lang="en-US" sz="3600" b="1" dirty="0">
                <a:latin typeface="+mn-lt"/>
              </a:rPr>
              <a:t>Patent fee changes</a:t>
            </a:r>
            <a:endParaRPr lang="en-US" sz="3600" b="1" i="1" dirty="0">
              <a:latin typeface="+mn-lt"/>
            </a:endParaRPr>
          </a:p>
        </p:txBody>
      </p:sp>
      <p:sp>
        <p:nvSpPr>
          <p:cNvPr id="12" name="Content Placeholder 11">
            <a:extLst>
              <a:ext uri="{FF2B5EF4-FFF2-40B4-BE49-F238E27FC236}">
                <a16:creationId xmlns:a16="http://schemas.microsoft.com/office/drawing/2014/main" id="{D1197050-2E79-4378-A67F-703E57E550B6}"/>
              </a:ext>
            </a:extLst>
          </p:cNvPr>
          <p:cNvSpPr>
            <a:spLocks noGrp="1"/>
          </p:cNvSpPr>
          <p:nvPr>
            <p:ph idx="1"/>
          </p:nvPr>
        </p:nvSpPr>
        <p:spPr>
          <a:xfrm>
            <a:off x="457200" y="1447585"/>
            <a:ext cx="8229600" cy="865769"/>
          </a:xfrm>
        </p:spPr>
        <p:txBody>
          <a:bodyPr vert="horz" lIns="91440" tIns="45720" rIns="91440" bIns="45720" rtlCol="0" anchor="t">
            <a:normAutofit fontScale="25000" lnSpcReduction="20000"/>
          </a:bodyPr>
          <a:lstStyle/>
          <a:p>
            <a:pPr>
              <a:lnSpc>
                <a:spcPct val="120000"/>
              </a:lnSpc>
            </a:pPr>
            <a:r>
              <a:rPr lang="en-US" sz="7200" dirty="0">
                <a:latin typeface="Segoe UI"/>
                <a:cs typeface="Segoe UI"/>
              </a:rPr>
              <a:t>The USPTO is setting or adjusting fees contained in the table of patent fees. The changes impact the following fee categories:</a:t>
            </a:r>
            <a:endParaRPr lang="en-US" dirty="0"/>
          </a:p>
        </p:txBody>
      </p:sp>
      <p:sp>
        <p:nvSpPr>
          <p:cNvPr id="5" name="Content Placeholder 2">
            <a:extLst>
              <a:ext uri="{FF2B5EF4-FFF2-40B4-BE49-F238E27FC236}">
                <a16:creationId xmlns:a16="http://schemas.microsoft.com/office/drawing/2014/main" id="{B043A470-190F-4E3B-8C7A-B07831AEE7E8}"/>
              </a:ext>
            </a:extLst>
          </p:cNvPr>
          <p:cNvSpPr txBox="1">
            <a:spLocks/>
          </p:cNvSpPr>
          <p:nvPr/>
        </p:nvSpPr>
        <p:spPr>
          <a:xfrm>
            <a:off x="457200" y="2441242"/>
            <a:ext cx="3801291" cy="2481283"/>
          </a:xfrm>
          <a:prstGeom prst="rect">
            <a:avLst/>
          </a:prstGeom>
        </p:spPr>
        <p:txBody>
          <a:bodyPr vert="horz" lIns="91440" tIns="45720" rIns="91440" bIns="45720" numCol="1" rtlCol="0" anchor="t">
            <a:noAutofit/>
          </a:bodyPr>
          <a:lstStyle>
            <a:lvl1pPr marL="342900" indent="-342900" algn="l" defTabSz="457200" rtl="0" eaLnBrk="1" latinLnBrk="0" hangingPunct="1">
              <a:spcBef>
                <a:spcPts val="900"/>
              </a:spcBef>
              <a:buFont typeface="Arial"/>
              <a:buChar char="•"/>
              <a:defRPr sz="3200" kern="1200">
                <a:solidFill>
                  <a:schemeClr val="tx1"/>
                </a:solidFill>
                <a:latin typeface="Segoe UI" panose="020B0502040204020203" pitchFamily="34" charset="0"/>
                <a:ea typeface="+mn-ea"/>
                <a:cs typeface="Segoe UI" panose="020B0502040204020203" pitchFamily="34" charset="0"/>
              </a:defRPr>
            </a:lvl1pPr>
            <a:lvl2pPr marL="742950" indent="-285750" algn="l" defTabSz="457200" rtl="0" eaLnBrk="1" latinLnBrk="0" hangingPunct="1">
              <a:spcBef>
                <a:spcPts val="900"/>
              </a:spcBef>
              <a:buFont typeface="Arial"/>
              <a:buChar char="–"/>
              <a:defRPr sz="2800" kern="1200">
                <a:solidFill>
                  <a:schemeClr val="tx1"/>
                </a:solidFill>
                <a:latin typeface="Segoe UI Light" panose="020B0502040204020203" pitchFamily="34" charset="0"/>
                <a:ea typeface="+mn-ea"/>
                <a:cs typeface="Segoe UI Light" panose="020B0502040204020203" pitchFamily="34" charset="0"/>
              </a:defRPr>
            </a:lvl2pPr>
            <a:lvl3pPr marL="1143000" indent="-228600" algn="l" defTabSz="457200" rtl="0" eaLnBrk="1" latinLnBrk="0" hangingPunct="1">
              <a:spcBef>
                <a:spcPts val="900"/>
              </a:spcBef>
              <a:buFont typeface="Arial"/>
              <a:buChar char="•"/>
              <a:defRPr sz="2400" kern="1200">
                <a:solidFill>
                  <a:schemeClr val="tx1"/>
                </a:solidFill>
                <a:latin typeface="Segoe UI Light" panose="020B0502040204020203" pitchFamily="34" charset="0"/>
                <a:ea typeface="+mn-ea"/>
                <a:cs typeface="Segoe UI Light" panose="020B0502040204020203" pitchFamily="34" charset="0"/>
              </a:defRPr>
            </a:lvl3pPr>
            <a:lvl4pPr marL="1600200" indent="-228600" algn="l" defTabSz="457200" rtl="0" eaLnBrk="1" latinLnBrk="0" hangingPunct="1">
              <a:spcBef>
                <a:spcPts val="900"/>
              </a:spcBef>
              <a:buFont typeface="Arial"/>
              <a:buChar char="–"/>
              <a:defRPr sz="2000" kern="1200">
                <a:solidFill>
                  <a:schemeClr val="tx1"/>
                </a:solidFill>
                <a:latin typeface="Segoe UI Light" panose="020B0502040204020203" pitchFamily="34" charset="0"/>
                <a:ea typeface="+mn-ea"/>
                <a:cs typeface="Segoe UI Light" panose="020B0502040204020203" pitchFamily="34" charset="0"/>
              </a:defRPr>
            </a:lvl4pPr>
            <a:lvl5pPr marL="2057400" indent="-228600" algn="l" defTabSz="457200" rtl="0" eaLnBrk="1" latinLnBrk="0" hangingPunct="1">
              <a:spcBef>
                <a:spcPts val="900"/>
              </a:spcBef>
              <a:buFont typeface="Arial"/>
              <a:buChar char="»"/>
              <a:defRPr sz="2000" kern="1200">
                <a:solidFill>
                  <a:schemeClr val="tx1"/>
                </a:solidFill>
                <a:latin typeface="Segoe UI Light" panose="020B0502040204020203" pitchFamily="34" charset="0"/>
                <a:ea typeface="+mn-ea"/>
                <a:cs typeface="Segoe UI Light" panose="020B0502040204020203"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lvl="1">
              <a:spcBef>
                <a:spcPts val="600"/>
              </a:spcBef>
            </a:pPr>
            <a:r>
              <a:rPr lang="en-US" sz="1400" dirty="0"/>
              <a:t>Continuing applications.</a:t>
            </a:r>
          </a:p>
          <a:p>
            <a:pPr lvl="1">
              <a:spcBef>
                <a:spcPts val="600"/>
              </a:spcBef>
            </a:pPr>
            <a:r>
              <a:rPr lang="en-US" sz="1400" dirty="0">
                <a:latin typeface="Segoe UI Light"/>
                <a:cs typeface="Segoe UI Light"/>
              </a:rPr>
              <a:t>Design applications.</a:t>
            </a:r>
            <a:endParaRPr lang="en-US" sz="1400" dirty="0"/>
          </a:p>
          <a:p>
            <a:pPr lvl="1">
              <a:spcBef>
                <a:spcPts val="600"/>
              </a:spcBef>
            </a:pPr>
            <a:r>
              <a:rPr lang="en-US" sz="1400" dirty="0"/>
              <a:t>Excess claims.</a:t>
            </a:r>
          </a:p>
          <a:p>
            <a:pPr lvl="1">
              <a:spcBef>
                <a:spcPts val="600"/>
              </a:spcBef>
            </a:pPr>
            <a:r>
              <a:rPr lang="en-US" sz="1400" dirty="0">
                <a:latin typeface="Segoe UI Light"/>
                <a:cs typeface="Segoe UI Light"/>
              </a:rPr>
              <a:t>Extensions of time for provisional applications.</a:t>
            </a:r>
          </a:p>
          <a:p>
            <a:pPr lvl="1">
              <a:spcBef>
                <a:spcPts val="600"/>
              </a:spcBef>
            </a:pPr>
            <a:r>
              <a:rPr lang="en-US" sz="1400" dirty="0"/>
              <a:t>Information disclosure statements.</a:t>
            </a:r>
          </a:p>
          <a:p>
            <a:pPr lvl="1">
              <a:spcBef>
                <a:spcPts val="600"/>
              </a:spcBef>
            </a:pPr>
            <a:r>
              <a:rPr lang="en-US" sz="1400" dirty="0"/>
              <a:t>Patent term extension.</a:t>
            </a:r>
          </a:p>
          <a:p>
            <a:pPr lvl="1">
              <a:spcBef>
                <a:spcPts val="600"/>
              </a:spcBef>
            </a:pPr>
            <a:r>
              <a:rPr lang="en-US" sz="1400" dirty="0">
                <a:latin typeface="Segoe UI Light"/>
                <a:cs typeface="Segoe UI Light"/>
              </a:rPr>
              <a:t>Requests for continued examination.</a:t>
            </a:r>
          </a:p>
          <a:p>
            <a:pPr lvl="1">
              <a:spcBef>
                <a:spcPts val="600"/>
              </a:spcBef>
            </a:pPr>
            <a:endParaRPr lang="en-US" sz="1400" dirty="0">
              <a:latin typeface="Segoe UI Light"/>
              <a:cs typeface="Segoe UI Light"/>
            </a:endParaRPr>
          </a:p>
          <a:p>
            <a:pPr>
              <a:spcBef>
                <a:spcPts val="600"/>
              </a:spcBef>
            </a:pPr>
            <a:endParaRPr lang="en-US" sz="1600" dirty="0"/>
          </a:p>
        </p:txBody>
      </p:sp>
      <p:sp>
        <p:nvSpPr>
          <p:cNvPr id="6" name="Content Placeholder 2">
            <a:extLst>
              <a:ext uri="{FF2B5EF4-FFF2-40B4-BE49-F238E27FC236}">
                <a16:creationId xmlns:a16="http://schemas.microsoft.com/office/drawing/2014/main" id="{E9E23075-923F-4BE1-8361-C257EA236975}"/>
              </a:ext>
            </a:extLst>
          </p:cNvPr>
          <p:cNvSpPr txBox="1">
            <a:spLocks/>
          </p:cNvSpPr>
          <p:nvPr/>
        </p:nvSpPr>
        <p:spPr>
          <a:xfrm>
            <a:off x="4114116" y="2441242"/>
            <a:ext cx="4006780" cy="2481283"/>
          </a:xfrm>
          <a:prstGeom prst="rect">
            <a:avLst/>
          </a:prstGeom>
        </p:spPr>
        <p:txBody>
          <a:bodyPr vert="horz" lIns="91440" tIns="45720" rIns="91440" bIns="45720" numCol="1" rtlCol="0" anchor="t">
            <a:noAutofit/>
          </a:bodyPr>
          <a:lstStyle>
            <a:lvl1pPr marL="342900" indent="-342900" algn="l" defTabSz="457200" rtl="0" eaLnBrk="1" latinLnBrk="0" hangingPunct="1">
              <a:spcBef>
                <a:spcPts val="900"/>
              </a:spcBef>
              <a:buFont typeface="Arial"/>
              <a:buChar char="•"/>
              <a:defRPr sz="3200" kern="1200">
                <a:solidFill>
                  <a:schemeClr val="tx1"/>
                </a:solidFill>
                <a:latin typeface="Segoe UI" panose="020B0502040204020203" pitchFamily="34" charset="0"/>
                <a:ea typeface="+mn-ea"/>
                <a:cs typeface="Segoe UI" panose="020B0502040204020203" pitchFamily="34" charset="0"/>
              </a:defRPr>
            </a:lvl1pPr>
            <a:lvl2pPr marL="742950" indent="-285750" algn="l" defTabSz="457200" rtl="0" eaLnBrk="1" latinLnBrk="0" hangingPunct="1">
              <a:spcBef>
                <a:spcPts val="900"/>
              </a:spcBef>
              <a:buFont typeface="Arial"/>
              <a:buChar char="–"/>
              <a:defRPr sz="2800" kern="1200">
                <a:solidFill>
                  <a:schemeClr val="tx1"/>
                </a:solidFill>
                <a:latin typeface="Segoe UI Light" panose="020B0502040204020203" pitchFamily="34" charset="0"/>
                <a:ea typeface="+mn-ea"/>
                <a:cs typeface="Segoe UI Light" panose="020B0502040204020203" pitchFamily="34" charset="0"/>
              </a:defRPr>
            </a:lvl2pPr>
            <a:lvl3pPr marL="1143000" indent="-228600" algn="l" defTabSz="457200" rtl="0" eaLnBrk="1" latinLnBrk="0" hangingPunct="1">
              <a:spcBef>
                <a:spcPts val="900"/>
              </a:spcBef>
              <a:buFont typeface="Arial"/>
              <a:buChar char="•"/>
              <a:defRPr sz="2400" kern="1200">
                <a:solidFill>
                  <a:schemeClr val="tx1"/>
                </a:solidFill>
                <a:latin typeface="Segoe UI Light" panose="020B0502040204020203" pitchFamily="34" charset="0"/>
                <a:ea typeface="+mn-ea"/>
                <a:cs typeface="Segoe UI Light" panose="020B0502040204020203" pitchFamily="34" charset="0"/>
              </a:defRPr>
            </a:lvl3pPr>
            <a:lvl4pPr marL="1600200" indent="-228600" algn="l" defTabSz="457200" rtl="0" eaLnBrk="1" latinLnBrk="0" hangingPunct="1">
              <a:spcBef>
                <a:spcPts val="900"/>
              </a:spcBef>
              <a:buFont typeface="Arial"/>
              <a:buChar char="–"/>
              <a:defRPr sz="2000" kern="1200">
                <a:solidFill>
                  <a:schemeClr val="tx1"/>
                </a:solidFill>
                <a:latin typeface="Segoe UI Light" panose="020B0502040204020203" pitchFamily="34" charset="0"/>
                <a:ea typeface="+mn-ea"/>
                <a:cs typeface="Segoe UI Light" panose="020B0502040204020203" pitchFamily="34" charset="0"/>
              </a:defRPr>
            </a:lvl4pPr>
            <a:lvl5pPr marL="2057400" indent="-228600" algn="l" defTabSz="457200" rtl="0" eaLnBrk="1" latinLnBrk="0" hangingPunct="1">
              <a:spcBef>
                <a:spcPts val="900"/>
              </a:spcBef>
              <a:buFont typeface="Arial"/>
              <a:buChar char="»"/>
              <a:defRPr sz="2000" kern="1200">
                <a:solidFill>
                  <a:schemeClr val="tx1"/>
                </a:solidFill>
                <a:latin typeface="Segoe UI Light" panose="020B0502040204020203" pitchFamily="34" charset="0"/>
                <a:ea typeface="+mn-ea"/>
                <a:cs typeface="Segoe UI Light" panose="020B0502040204020203"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lvl="1">
              <a:spcBef>
                <a:spcPts val="600"/>
              </a:spcBef>
            </a:pPr>
            <a:r>
              <a:rPr lang="en-US" sz="1400" dirty="0">
                <a:latin typeface="Segoe UI Light"/>
                <a:cs typeface="Segoe UI Light"/>
              </a:rPr>
              <a:t>Suspensions of action.</a:t>
            </a:r>
            <a:endParaRPr lang="en-US" dirty="0"/>
          </a:p>
          <a:p>
            <a:pPr lvl="1">
              <a:spcBef>
                <a:spcPts val="600"/>
              </a:spcBef>
            </a:pPr>
            <a:r>
              <a:rPr lang="en-US" sz="1400" dirty="0">
                <a:latin typeface="Segoe UI Light"/>
                <a:cs typeface="Segoe UI Light"/>
              </a:rPr>
              <a:t>Unintentional delay petitions.</a:t>
            </a:r>
          </a:p>
          <a:p>
            <a:pPr lvl="1">
              <a:spcBef>
                <a:spcPts val="600"/>
              </a:spcBef>
            </a:pPr>
            <a:r>
              <a:rPr lang="en-US" sz="1400" dirty="0">
                <a:latin typeface="Segoe UI Light"/>
                <a:cs typeface="Segoe UI Light"/>
              </a:rPr>
              <a:t>America Invents Act trial fees.</a:t>
            </a:r>
          </a:p>
          <a:p>
            <a:pPr lvl="1">
              <a:spcBef>
                <a:spcPts val="600"/>
              </a:spcBef>
            </a:pPr>
            <a:r>
              <a:rPr lang="en-US" sz="1400" dirty="0">
                <a:latin typeface="Segoe UI Light"/>
                <a:cs typeface="Segoe UI Light"/>
              </a:rPr>
              <a:t>Director review of Patent Trial and Appeal Board (PTAB) decision.</a:t>
            </a:r>
          </a:p>
          <a:p>
            <a:pPr lvl="1">
              <a:spcBef>
                <a:spcPts val="600"/>
              </a:spcBef>
            </a:pPr>
            <a:r>
              <a:rPr lang="en-US" sz="1400" dirty="0">
                <a:latin typeface="Segoe UI Light"/>
                <a:cs typeface="Segoe UI Light"/>
              </a:rPr>
              <a:t>Front-end fees.</a:t>
            </a:r>
          </a:p>
          <a:p>
            <a:pPr lvl="1">
              <a:spcBef>
                <a:spcPts val="600"/>
              </a:spcBef>
            </a:pPr>
            <a:r>
              <a:rPr lang="en-US" sz="1400" dirty="0">
                <a:latin typeface="Segoe UI Light"/>
                <a:cs typeface="Segoe UI Light"/>
              </a:rPr>
              <a:t>Across-the-board adjustments to all other fees.</a:t>
            </a:r>
            <a:endParaRPr lang="en-US" sz="1800" dirty="0"/>
          </a:p>
        </p:txBody>
      </p:sp>
      <p:sp>
        <p:nvSpPr>
          <p:cNvPr id="3" name="Slide Number Placeholder 2"/>
          <p:cNvSpPr>
            <a:spLocks noGrp="1"/>
          </p:cNvSpPr>
          <p:nvPr>
            <p:ph type="sldNum" sz="quarter" idx="10"/>
          </p:nvPr>
        </p:nvSpPr>
        <p:spPr/>
        <p:txBody>
          <a:bodyPr/>
          <a:lstStyle/>
          <a:p>
            <a:fld id="{92DA454B-C859-4892-B9FA-68B588C9F547}" type="slidenum">
              <a:rPr lang="en-US" smtClean="0"/>
              <a:t>8</a:t>
            </a:fld>
            <a:endParaRPr lang="en-US" dirty="0"/>
          </a:p>
        </p:txBody>
      </p:sp>
    </p:spTree>
    <p:extLst>
      <p:ext uri="{BB962C8B-B14F-4D97-AF65-F5344CB8AC3E}">
        <p14:creationId xmlns:p14="http://schemas.microsoft.com/office/powerpoint/2010/main" val="1777394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5B7D9FC-FDA9-4418-9FD8-C6A100EA19FE}"/>
              </a:ext>
            </a:extLst>
          </p:cNvPr>
          <p:cNvSpPr>
            <a:spLocks noGrp="1"/>
          </p:cNvSpPr>
          <p:nvPr>
            <p:ph type="title"/>
          </p:nvPr>
        </p:nvSpPr>
        <p:spPr/>
        <p:txBody>
          <a:bodyPr>
            <a:noAutofit/>
          </a:bodyPr>
          <a:lstStyle/>
          <a:p>
            <a:r>
              <a:rPr lang="en-US" sz="3600" dirty="0">
                <a:cs typeface="Segoe UI"/>
              </a:rPr>
              <a:t>Patent fee adjustments: NPRM to final rule</a:t>
            </a:r>
            <a:endParaRPr lang="en-US" sz="3600" dirty="0"/>
          </a:p>
        </p:txBody>
      </p:sp>
      <p:sp>
        <p:nvSpPr>
          <p:cNvPr id="2" name="Content Placeholder 1">
            <a:extLst>
              <a:ext uri="{FF2B5EF4-FFF2-40B4-BE49-F238E27FC236}">
                <a16:creationId xmlns:a16="http://schemas.microsoft.com/office/drawing/2014/main" id="{FD6AC140-ABBD-456A-9855-19EC887DD219}"/>
              </a:ext>
            </a:extLst>
          </p:cNvPr>
          <p:cNvSpPr>
            <a:spLocks noGrp="1"/>
          </p:cNvSpPr>
          <p:nvPr>
            <p:ph idx="1"/>
          </p:nvPr>
        </p:nvSpPr>
        <p:spPr>
          <a:xfrm>
            <a:off x="457200" y="1849583"/>
            <a:ext cx="8229600" cy="1510838"/>
          </a:xfrm>
        </p:spPr>
        <p:txBody>
          <a:bodyPr vert="horz" lIns="91440" tIns="45720" rIns="91440" bIns="45720" rtlCol="0" anchor="t">
            <a:normAutofit fontScale="55000" lnSpcReduction="20000"/>
          </a:bodyPr>
          <a:lstStyle/>
          <a:p>
            <a:r>
              <a:rPr lang="en-US" sz="2600" dirty="0">
                <a:latin typeface="Segoe UI"/>
                <a:cs typeface="Segoe UI"/>
              </a:rPr>
              <a:t>In response to public comment, the USPTO removed three of the targeted fee proposals introduced in the NPRM: </a:t>
            </a:r>
          </a:p>
          <a:p>
            <a:pPr lvl="1"/>
            <a:r>
              <a:rPr lang="en-US" sz="2200" dirty="0"/>
              <a:t>After Final Consideration Pilot (AFCP) 2.0 request was removed.</a:t>
            </a:r>
          </a:p>
          <a:p>
            <a:pPr lvl="1"/>
            <a:r>
              <a:rPr lang="en-US" sz="2200" dirty="0"/>
              <a:t>Patent term adjustments (PTA) will be subject to the across-the-board (ATB) increase in the final rule.</a:t>
            </a:r>
          </a:p>
          <a:p>
            <a:pPr lvl="1"/>
            <a:r>
              <a:rPr lang="en-US" sz="2200" dirty="0"/>
              <a:t>Terminal disclaimers tiered fees were removed; will retain existing structure and adjust with the ATB adjustment in the final rule.</a:t>
            </a:r>
          </a:p>
        </p:txBody>
      </p:sp>
      <p:graphicFrame>
        <p:nvGraphicFramePr>
          <p:cNvPr id="5" name="Table 5">
            <a:extLst>
              <a:ext uri="{FF2B5EF4-FFF2-40B4-BE49-F238E27FC236}">
                <a16:creationId xmlns:a16="http://schemas.microsoft.com/office/drawing/2014/main" id="{214B89A5-CB44-4BC1-BD5F-9098A06C86E4}"/>
              </a:ext>
            </a:extLst>
          </p:cNvPr>
          <p:cNvGraphicFramePr>
            <a:graphicFrameLocks/>
          </p:cNvGraphicFramePr>
          <p:nvPr>
            <p:extLst>
              <p:ext uri="{D42A27DB-BD31-4B8C-83A1-F6EECF244321}">
                <p14:modId xmlns:p14="http://schemas.microsoft.com/office/powerpoint/2010/main" val="167245490"/>
              </p:ext>
            </p:extLst>
          </p:nvPr>
        </p:nvGraphicFramePr>
        <p:xfrm>
          <a:off x="457200" y="3237247"/>
          <a:ext cx="8229602" cy="1794737"/>
        </p:xfrm>
        <a:graphic>
          <a:graphicData uri="http://schemas.openxmlformats.org/drawingml/2006/table">
            <a:tbl>
              <a:tblPr firstRow="1" bandRow="1">
                <a:tableStyleId>{5C22544A-7EE6-4342-B048-85BDC9FD1C3A}</a:tableStyleId>
              </a:tblPr>
              <a:tblGrid>
                <a:gridCol w="2415702">
                  <a:extLst>
                    <a:ext uri="{9D8B030D-6E8A-4147-A177-3AD203B41FA5}">
                      <a16:colId xmlns:a16="http://schemas.microsoft.com/office/drawing/2014/main" val="1780775662"/>
                    </a:ext>
                  </a:extLst>
                </a:gridCol>
                <a:gridCol w="1162780">
                  <a:extLst>
                    <a:ext uri="{9D8B030D-6E8A-4147-A177-3AD203B41FA5}">
                      <a16:colId xmlns:a16="http://schemas.microsoft.com/office/drawing/2014/main" val="3130682678"/>
                    </a:ext>
                  </a:extLst>
                </a:gridCol>
                <a:gridCol w="1162780">
                  <a:extLst>
                    <a:ext uri="{9D8B030D-6E8A-4147-A177-3AD203B41FA5}">
                      <a16:colId xmlns:a16="http://schemas.microsoft.com/office/drawing/2014/main" val="490866408"/>
                    </a:ext>
                  </a:extLst>
                </a:gridCol>
                <a:gridCol w="1162780">
                  <a:extLst>
                    <a:ext uri="{9D8B030D-6E8A-4147-A177-3AD203B41FA5}">
                      <a16:colId xmlns:a16="http://schemas.microsoft.com/office/drawing/2014/main" val="2500324307"/>
                    </a:ext>
                  </a:extLst>
                </a:gridCol>
                <a:gridCol w="1162780">
                  <a:extLst>
                    <a:ext uri="{9D8B030D-6E8A-4147-A177-3AD203B41FA5}">
                      <a16:colId xmlns:a16="http://schemas.microsoft.com/office/drawing/2014/main" val="3556080125"/>
                    </a:ext>
                  </a:extLst>
                </a:gridCol>
                <a:gridCol w="1162780">
                  <a:extLst>
                    <a:ext uri="{9D8B030D-6E8A-4147-A177-3AD203B41FA5}">
                      <a16:colId xmlns:a16="http://schemas.microsoft.com/office/drawing/2014/main" val="3181360625"/>
                    </a:ext>
                  </a:extLst>
                </a:gridCol>
              </a:tblGrid>
              <a:tr h="370840">
                <a:tc>
                  <a:txBody>
                    <a:bodyPr/>
                    <a:lstStyle>
                      <a:lvl1pPr marL="0" algn="l" defTabSz="457200" rtl="0" eaLnBrk="1" latinLnBrk="0" hangingPunct="1">
                        <a:defRPr sz="1800" b="1" kern="1200">
                          <a:solidFill>
                            <a:schemeClr val="lt1"/>
                          </a:solidFill>
                          <a:latin typeface="Segoe UI"/>
                        </a:defRPr>
                      </a:lvl1pPr>
                      <a:lvl2pPr marL="457200" algn="l" defTabSz="457200" rtl="0" eaLnBrk="1" latinLnBrk="0" hangingPunct="1">
                        <a:defRPr sz="1800" b="1" kern="1200">
                          <a:solidFill>
                            <a:schemeClr val="lt1"/>
                          </a:solidFill>
                          <a:latin typeface="Segoe UI"/>
                        </a:defRPr>
                      </a:lvl2pPr>
                      <a:lvl3pPr marL="914400" algn="l" defTabSz="457200" rtl="0" eaLnBrk="1" latinLnBrk="0" hangingPunct="1">
                        <a:defRPr sz="1800" b="1" kern="1200">
                          <a:solidFill>
                            <a:schemeClr val="lt1"/>
                          </a:solidFill>
                          <a:latin typeface="Segoe UI"/>
                        </a:defRPr>
                      </a:lvl3pPr>
                      <a:lvl4pPr marL="1371600" algn="l" defTabSz="457200" rtl="0" eaLnBrk="1" latinLnBrk="0" hangingPunct="1">
                        <a:defRPr sz="1800" b="1" kern="1200">
                          <a:solidFill>
                            <a:schemeClr val="lt1"/>
                          </a:solidFill>
                          <a:latin typeface="Segoe UI"/>
                        </a:defRPr>
                      </a:lvl4pPr>
                      <a:lvl5pPr marL="1828800" algn="l" defTabSz="457200" rtl="0" eaLnBrk="1" latinLnBrk="0" hangingPunct="1">
                        <a:defRPr sz="1800" b="1" kern="1200">
                          <a:solidFill>
                            <a:schemeClr val="lt1"/>
                          </a:solidFill>
                          <a:latin typeface="Segoe UI"/>
                        </a:defRPr>
                      </a:lvl5pPr>
                      <a:lvl6pPr marL="2286000" algn="l" defTabSz="457200" rtl="0" eaLnBrk="1" latinLnBrk="0" hangingPunct="1">
                        <a:defRPr sz="1800" b="1" kern="1200">
                          <a:solidFill>
                            <a:schemeClr val="lt1"/>
                          </a:solidFill>
                          <a:latin typeface="Segoe UI"/>
                        </a:defRPr>
                      </a:lvl6pPr>
                      <a:lvl7pPr marL="2743200" algn="l" defTabSz="457200" rtl="0" eaLnBrk="1" latinLnBrk="0" hangingPunct="1">
                        <a:defRPr sz="1800" b="1" kern="1200">
                          <a:solidFill>
                            <a:schemeClr val="lt1"/>
                          </a:solidFill>
                          <a:latin typeface="Segoe UI"/>
                        </a:defRPr>
                      </a:lvl7pPr>
                      <a:lvl8pPr marL="3200400" algn="l" defTabSz="457200" rtl="0" eaLnBrk="1" latinLnBrk="0" hangingPunct="1">
                        <a:defRPr sz="1800" b="1" kern="1200">
                          <a:solidFill>
                            <a:schemeClr val="lt1"/>
                          </a:solidFill>
                          <a:latin typeface="Segoe UI"/>
                        </a:defRPr>
                      </a:lvl8pPr>
                      <a:lvl9pPr marL="3657600" algn="l" defTabSz="457200" rtl="0" eaLnBrk="1" latinLnBrk="0" hangingPunct="1">
                        <a:defRPr sz="1800" b="1" kern="1200">
                          <a:solidFill>
                            <a:schemeClr val="lt1"/>
                          </a:solidFill>
                          <a:latin typeface="Segoe UI"/>
                        </a:defRPr>
                      </a:lvl9pPr>
                    </a:lstStyle>
                    <a:p>
                      <a:pPr algn="ctr" fontAlgn="ctr"/>
                      <a:r>
                        <a:rPr lang="en-US" sz="1100" b="1" i="0" u="none" strike="noStrike" dirty="0">
                          <a:solidFill>
                            <a:schemeClr val="bg1"/>
                          </a:solidFill>
                          <a:effectLst/>
                          <a:latin typeface="+mn-lt"/>
                        </a:rPr>
                        <a:t>Description</a:t>
                      </a:r>
                    </a:p>
                  </a:txBody>
                  <a:tcPr marL="12063" marR="12063" marT="12063" marB="0" anchor="ctr">
                    <a:solidFill>
                      <a:srgbClr val="003865"/>
                    </a:solidFill>
                  </a:tcPr>
                </a:tc>
                <a:tc>
                  <a:txBody>
                    <a:bodyPr/>
                    <a:lstStyle>
                      <a:lvl1pPr marL="0" algn="l" defTabSz="457200" rtl="0" eaLnBrk="1" latinLnBrk="0" hangingPunct="1">
                        <a:defRPr sz="1800" b="1" kern="1200">
                          <a:solidFill>
                            <a:schemeClr val="lt1"/>
                          </a:solidFill>
                          <a:latin typeface="Segoe UI"/>
                        </a:defRPr>
                      </a:lvl1pPr>
                      <a:lvl2pPr marL="457200" algn="l" defTabSz="457200" rtl="0" eaLnBrk="1" latinLnBrk="0" hangingPunct="1">
                        <a:defRPr sz="1800" b="1" kern="1200">
                          <a:solidFill>
                            <a:schemeClr val="lt1"/>
                          </a:solidFill>
                          <a:latin typeface="Segoe UI"/>
                        </a:defRPr>
                      </a:lvl2pPr>
                      <a:lvl3pPr marL="914400" algn="l" defTabSz="457200" rtl="0" eaLnBrk="1" latinLnBrk="0" hangingPunct="1">
                        <a:defRPr sz="1800" b="1" kern="1200">
                          <a:solidFill>
                            <a:schemeClr val="lt1"/>
                          </a:solidFill>
                          <a:latin typeface="Segoe UI"/>
                        </a:defRPr>
                      </a:lvl3pPr>
                      <a:lvl4pPr marL="1371600" algn="l" defTabSz="457200" rtl="0" eaLnBrk="1" latinLnBrk="0" hangingPunct="1">
                        <a:defRPr sz="1800" b="1" kern="1200">
                          <a:solidFill>
                            <a:schemeClr val="lt1"/>
                          </a:solidFill>
                          <a:latin typeface="Segoe UI"/>
                        </a:defRPr>
                      </a:lvl4pPr>
                      <a:lvl5pPr marL="1828800" algn="l" defTabSz="457200" rtl="0" eaLnBrk="1" latinLnBrk="0" hangingPunct="1">
                        <a:defRPr sz="1800" b="1" kern="1200">
                          <a:solidFill>
                            <a:schemeClr val="lt1"/>
                          </a:solidFill>
                          <a:latin typeface="Segoe UI"/>
                        </a:defRPr>
                      </a:lvl5pPr>
                      <a:lvl6pPr marL="2286000" algn="l" defTabSz="457200" rtl="0" eaLnBrk="1" latinLnBrk="0" hangingPunct="1">
                        <a:defRPr sz="1800" b="1" kern="1200">
                          <a:solidFill>
                            <a:schemeClr val="lt1"/>
                          </a:solidFill>
                          <a:latin typeface="Segoe UI"/>
                        </a:defRPr>
                      </a:lvl6pPr>
                      <a:lvl7pPr marL="2743200" algn="l" defTabSz="457200" rtl="0" eaLnBrk="1" latinLnBrk="0" hangingPunct="1">
                        <a:defRPr sz="1800" b="1" kern="1200">
                          <a:solidFill>
                            <a:schemeClr val="lt1"/>
                          </a:solidFill>
                          <a:latin typeface="Segoe UI"/>
                        </a:defRPr>
                      </a:lvl7pPr>
                      <a:lvl8pPr marL="3200400" algn="l" defTabSz="457200" rtl="0" eaLnBrk="1" latinLnBrk="0" hangingPunct="1">
                        <a:defRPr sz="1800" b="1" kern="1200">
                          <a:solidFill>
                            <a:schemeClr val="lt1"/>
                          </a:solidFill>
                          <a:latin typeface="Segoe UI"/>
                        </a:defRPr>
                      </a:lvl8pPr>
                      <a:lvl9pPr marL="3657600" algn="l" defTabSz="457200" rtl="0" eaLnBrk="1" latinLnBrk="0" hangingPunct="1">
                        <a:defRPr sz="1800" b="1" kern="1200">
                          <a:solidFill>
                            <a:schemeClr val="lt1"/>
                          </a:solidFill>
                          <a:latin typeface="Segoe UI"/>
                        </a:defRPr>
                      </a:lvl9pPr>
                    </a:lstStyle>
                    <a:p>
                      <a:pPr algn="ctr" fontAlgn="ctr"/>
                      <a:r>
                        <a:rPr lang="en-US" sz="1100" b="1" i="0" u="none" strike="noStrike" dirty="0">
                          <a:solidFill>
                            <a:schemeClr val="bg1"/>
                          </a:solidFill>
                          <a:effectLst/>
                          <a:latin typeface="+mn-lt"/>
                        </a:rPr>
                        <a:t>Current fee</a:t>
                      </a:r>
                    </a:p>
                  </a:txBody>
                  <a:tcPr marL="12063" marR="12063" marT="12063" marB="0" anchor="ctr">
                    <a:solidFill>
                      <a:srgbClr val="003865"/>
                    </a:solidFill>
                  </a:tcPr>
                </a:tc>
                <a:tc>
                  <a:txBody>
                    <a:bodyPr/>
                    <a:lstStyle>
                      <a:lvl1pPr marL="0" algn="l" defTabSz="457200" rtl="0" eaLnBrk="1" latinLnBrk="0" hangingPunct="1">
                        <a:defRPr sz="1800" b="1" kern="1200">
                          <a:solidFill>
                            <a:schemeClr val="lt1"/>
                          </a:solidFill>
                          <a:latin typeface="Segoe UI"/>
                        </a:defRPr>
                      </a:lvl1pPr>
                      <a:lvl2pPr marL="457200" algn="l" defTabSz="457200" rtl="0" eaLnBrk="1" latinLnBrk="0" hangingPunct="1">
                        <a:defRPr sz="1800" b="1" kern="1200">
                          <a:solidFill>
                            <a:schemeClr val="lt1"/>
                          </a:solidFill>
                          <a:latin typeface="Segoe UI"/>
                        </a:defRPr>
                      </a:lvl2pPr>
                      <a:lvl3pPr marL="914400" algn="l" defTabSz="457200" rtl="0" eaLnBrk="1" latinLnBrk="0" hangingPunct="1">
                        <a:defRPr sz="1800" b="1" kern="1200">
                          <a:solidFill>
                            <a:schemeClr val="lt1"/>
                          </a:solidFill>
                          <a:latin typeface="Segoe UI"/>
                        </a:defRPr>
                      </a:lvl3pPr>
                      <a:lvl4pPr marL="1371600" algn="l" defTabSz="457200" rtl="0" eaLnBrk="1" latinLnBrk="0" hangingPunct="1">
                        <a:defRPr sz="1800" b="1" kern="1200">
                          <a:solidFill>
                            <a:schemeClr val="lt1"/>
                          </a:solidFill>
                          <a:latin typeface="Segoe UI"/>
                        </a:defRPr>
                      </a:lvl4pPr>
                      <a:lvl5pPr marL="1828800" algn="l" defTabSz="457200" rtl="0" eaLnBrk="1" latinLnBrk="0" hangingPunct="1">
                        <a:defRPr sz="1800" b="1" kern="1200">
                          <a:solidFill>
                            <a:schemeClr val="lt1"/>
                          </a:solidFill>
                          <a:latin typeface="Segoe UI"/>
                        </a:defRPr>
                      </a:lvl5pPr>
                      <a:lvl6pPr marL="2286000" algn="l" defTabSz="457200" rtl="0" eaLnBrk="1" latinLnBrk="0" hangingPunct="1">
                        <a:defRPr sz="1800" b="1" kern="1200">
                          <a:solidFill>
                            <a:schemeClr val="lt1"/>
                          </a:solidFill>
                          <a:latin typeface="Segoe UI"/>
                        </a:defRPr>
                      </a:lvl6pPr>
                      <a:lvl7pPr marL="2743200" algn="l" defTabSz="457200" rtl="0" eaLnBrk="1" latinLnBrk="0" hangingPunct="1">
                        <a:defRPr sz="1800" b="1" kern="1200">
                          <a:solidFill>
                            <a:schemeClr val="lt1"/>
                          </a:solidFill>
                          <a:latin typeface="Segoe UI"/>
                        </a:defRPr>
                      </a:lvl7pPr>
                      <a:lvl8pPr marL="3200400" algn="l" defTabSz="457200" rtl="0" eaLnBrk="1" latinLnBrk="0" hangingPunct="1">
                        <a:defRPr sz="1800" b="1" kern="1200">
                          <a:solidFill>
                            <a:schemeClr val="lt1"/>
                          </a:solidFill>
                          <a:latin typeface="Segoe UI"/>
                        </a:defRPr>
                      </a:lvl8pPr>
                      <a:lvl9pPr marL="3657600" algn="l" defTabSz="457200" rtl="0" eaLnBrk="1" latinLnBrk="0" hangingPunct="1">
                        <a:defRPr sz="1800" b="1" kern="1200">
                          <a:solidFill>
                            <a:schemeClr val="lt1"/>
                          </a:solidFill>
                          <a:latin typeface="Segoe UI"/>
                        </a:defRPr>
                      </a:lvl9pPr>
                    </a:lstStyle>
                    <a:p>
                      <a:pPr algn="ctr" fontAlgn="ctr"/>
                      <a:r>
                        <a:rPr lang="en-US" sz="1100" b="1" i="0" u="none" strike="noStrike" dirty="0">
                          <a:solidFill>
                            <a:schemeClr val="bg1"/>
                          </a:solidFill>
                          <a:effectLst/>
                          <a:latin typeface="+mn-lt"/>
                        </a:rPr>
                        <a:t>NPRM fee</a:t>
                      </a:r>
                    </a:p>
                  </a:txBody>
                  <a:tcPr marL="12063" marR="12063" marT="12063" marB="0" anchor="ctr">
                    <a:solidFill>
                      <a:srgbClr val="003865"/>
                    </a:solidFill>
                  </a:tcPr>
                </a:tc>
                <a:tc>
                  <a:txBody>
                    <a:bodyPr/>
                    <a:lstStyle>
                      <a:lvl1pPr marL="0" algn="l" defTabSz="457200" rtl="0" eaLnBrk="1" latinLnBrk="0" hangingPunct="1">
                        <a:defRPr sz="1800" b="1" kern="1200">
                          <a:solidFill>
                            <a:schemeClr val="lt1"/>
                          </a:solidFill>
                          <a:latin typeface="Segoe UI"/>
                        </a:defRPr>
                      </a:lvl1pPr>
                      <a:lvl2pPr marL="457200" algn="l" defTabSz="457200" rtl="0" eaLnBrk="1" latinLnBrk="0" hangingPunct="1">
                        <a:defRPr sz="1800" b="1" kern="1200">
                          <a:solidFill>
                            <a:schemeClr val="lt1"/>
                          </a:solidFill>
                          <a:latin typeface="Segoe UI"/>
                        </a:defRPr>
                      </a:lvl2pPr>
                      <a:lvl3pPr marL="914400" algn="l" defTabSz="457200" rtl="0" eaLnBrk="1" latinLnBrk="0" hangingPunct="1">
                        <a:defRPr sz="1800" b="1" kern="1200">
                          <a:solidFill>
                            <a:schemeClr val="lt1"/>
                          </a:solidFill>
                          <a:latin typeface="Segoe UI"/>
                        </a:defRPr>
                      </a:lvl3pPr>
                      <a:lvl4pPr marL="1371600" algn="l" defTabSz="457200" rtl="0" eaLnBrk="1" latinLnBrk="0" hangingPunct="1">
                        <a:defRPr sz="1800" b="1" kern="1200">
                          <a:solidFill>
                            <a:schemeClr val="lt1"/>
                          </a:solidFill>
                          <a:latin typeface="Segoe UI"/>
                        </a:defRPr>
                      </a:lvl4pPr>
                      <a:lvl5pPr marL="1828800" algn="l" defTabSz="457200" rtl="0" eaLnBrk="1" latinLnBrk="0" hangingPunct="1">
                        <a:defRPr sz="1800" b="1" kern="1200">
                          <a:solidFill>
                            <a:schemeClr val="lt1"/>
                          </a:solidFill>
                          <a:latin typeface="Segoe UI"/>
                        </a:defRPr>
                      </a:lvl5pPr>
                      <a:lvl6pPr marL="2286000" algn="l" defTabSz="457200" rtl="0" eaLnBrk="1" latinLnBrk="0" hangingPunct="1">
                        <a:defRPr sz="1800" b="1" kern="1200">
                          <a:solidFill>
                            <a:schemeClr val="lt1"/>
                          </a:solidFill>
                          <a:latin typeface="Segoe UI"/>
                        </a:defRPr>
                      </a:lvl6pPr>
                      <a:lvl7pPr marL="2743200" algn="l" defTabSz="457200" rtl="0" eaLnBrk="1" latinLnBrk="0" hangingPunct="1">
                        <a:defRPr sz="1800" b="1" kern="1200">
                          <a:solidFill>
                            <a:schemeClr val="lt1"/>
                          </a:solidFill>
                          <a:latin typeface="Segoe UI"/>
                        </a:defRPr>
                      </a:lvl7pPr>
                      <a:lvl8pPr marL="3200400" algn="l" defTabSz="457200" rtl="0" eaLnBrk="1" latinLnBrk="0" hangingPunct="1">
                        <a:defRPr sz="1800" b="1" kern="1200">
                          <a:solidFill>
                            <a:schemeClr val="lt1"/>
                          </a:solidFill>
                          <a:latin typeface="Segoe UI"/>
                        </a:defRPr>
                      </a:lvl8pPr>
                      <a:lvl9pPr marL="3657600" algn="l" defTabSz="457200" rtl="0" eaLnBrk="1" latinLnBrk="0" hangingPunct="1">
                        <a:defRPr sz="1800" b="1" kern="1200">
                          <a:solidFill>
                            <a:schemeClr val="lt1"/>
                          </a:solidFill>
                          <a:latin typeface="Segoe UI"/>
                        </a:defRPr>
                      </a:lvl9pPr>
                    </a:lstStyle>
                    <a:p>
                      <a:pPr algn="ctr" fontAlgn="ctr"/>
                      <a:r>
                        <a:rPr lang="en-US" sz="1100" b="1" i="0" u="none" strike="noStrike" dirty="0">
                          <a:solidFill>
                            <a:schemeClr val="bg1"/>
                          </a:solidFill>
                          <a:effectLst/>
                          <a:latin typeface="+mn-lt"/>
                        </a:rPr>
                        <a:t>Final rule fee</a:t>
                      </a:r>
                    </a:p>
                  </a:txBody>
                  <a:tcPr marL="11657" marR="11657" marT="11657" marB="0" anchor="ctr">
                    <a:solidFill>
                      <a:srgbClr val="003865"/>
                    </a:solidFill>
                  </a:tcPr>
                </a:tc>
                <a:tc>
                  <a:txBody>
                    <a:bodyPr/>
                    <a:lstStyle>
                      <a:lvl1pPr marL="0" algn="l" defTabSz="457200" rtl="0" eaLnBrk="1" latinLnBrk="0" hangingPunct="1">
                        <a:defRPr sz="1800" b="1" kern="1200">
                          <a:solidFill>
                            <a:schemeClr val="lt1"/>
                          </a:solidFill>
                          <a:latin typeface="Segoe UI"/>
                        </a:defRPr>
                      </a:lvl1pPr>
                      <a:lvl2pPr marL="457200" algn="l" defTabSz="457200" rtl="0" eaLnBrk="1" latinLnBrk="0" hangingPunct="1">
                        <a:defRPr sz="1800" b="1" kern="1200">
                          <a:solidFill>
                            <a:schemeClr val="lt1"/>
                          </a:solidFill>
                          <a:latin typeface="Segoe UI"/>
                        </a:defRPr>
                      </a:lvl2pPr>
                      <a:lvl3pPr marL="914400" algn="l" defTabSz="457200" rtl="0" eaLnBrk="1" latinLnBrk="0" hangingPunct="1">
                        <a:defRPr sz="1800" b="1" kern="1200">
                          <a:solidFill>
                            <a:schemeClr val="lt1"/>
                          </a:solidFill>
                          <a:latin typeface="Segoe UI"/>
                        </a:defRPr>
                      </a:lvl3pPr>
                      <a:lvl4pPr marL="1371600" algn="l" defTabSz="457200" rtl="0" eaLnBrk="1" latinLnBrk="0" hangingPunct="1">
                        <a:defRPr sz="1800" b="1" kern="1200">
                          <a:solidFill>
                            <a:schemeClr val="lt1"/>
                          </a:solidFill>
                          <a:latin typeface="Segoe UI"/>
                        </a:defRPr>
                      </a:lvl4pPr>
                      <a:lvl5pPr marL="1828800" algn="l" defTabSz="457200" rtl="0" eaLnBrk="1" latinLnBrk="0" hangingPunct="1">
                        <a:defRPr sz="1800" b="1" kern="1200">
                          <a:solidFill>
                            <a:schemeClr val="lt1"/>
                          </a:solidFill>
                          <a:latin typeface="Segoe UI"/>
                        </a:defRPr>
                      </a:lvl5pPr>
                      <a:lvl6pPr marL="2286000" algn="l" defTabSz="457200" rtl="0" eaLnBrk="1" latinLnBrk="0" hangingPunct="1">
                        <a:defRPr sz="1800" b="1" kern="1200">
                          <a:solidFill>
                            <a:schemeClr val="lt1"/>
                          </a:solidFill>
                          <a:latin typeface="Segoe UI"/>
                        </a:defRPr>
                      </a:lvl6pPr>
                      <a:lvl7pPr marL="2743200" algn="l" defTabSz="457200" rtl="0" eaLnBrk="1" latinLnBrk="0" hangingPunct="1">
                        <a:defRPr sz="1800" b="1" kern="1200">
                          <a:solidFill>
                            <a:schemeClr val="lt1"/>
                          </a:solidFill>
                          <a:latin typeface="Segoe UI"/>
                        </a:defRPr>
                      </a:lvl7pPr>
                      <a:lvl8pPr marL="3200400" algn="l" defTabSz="457200" rtl="0" eaLnBrk="1" latinLnBrk="0" hangingPunct="1">
                        <a:defRPr sz="1800" b="1" kern="1200">
                          <a:solidFill>
                            <a:schemeClr val="lt1"/>
                          </a:solidFill>
                          <a:latin typeface="Segoe UI"/>
                        </a:defRPr>
                      </a:lvl8pPr>
                      <a:lvl9pPr marL="3657600" algn="l" defTabSz="457200" rtl="0" eaLnBrk="1" latinLnBrk="0" hangingPunct="1">
                        <a:defRPr sz="1800" b="1" kern="1200">
                          <a:solidFill>
                            <a:schemeClr val="lt1"/>
                          </a:solidFill>
                          <a:latin typeface="Segoe UI"/>
                        </a:defRPr>
                      </a:lvl9pPr>
                    </a:lstStyle>
                    <a:p>
                      <a:pPr algn="ctr" fontAlgn="ctr"/>
                      <a:r>
                        <a:rPr lang="en-US" sz="1100" b="1" i="0" u="none" strike="noStrike" dirty="0">
                          <a:solidFill>
                            <a:schemeClr val="bg1"/>
                          </a:solidFill>
                          <a:effectLst/>
                          <a:latin typeface="+mn-lt"/>
                        </a:rPr>
                        <a:t>Percentage</a:t>
                      </a:r>
                      <a:r>
                        <a:rPr lang="en-US" sz="1100" b="1" i="0" u="none" strike="noStrike" baseline="0" dirty="0">
                          <a:solidFill>
                            <a:schemeClr val="bg1"/>
                          </a:solidFill>
                          <a:effectLst/>
                          <a:latin typeface="+mn-lt"/>
                        </a:rPr>
                        <a:t> change</a:t>
                      </a:r>
                    </a:p>
                    <a:p>
                      <a:pPr algn="ctr" fontAlgn="ctr"/>
                      <a:r>
                        <a:rPr lang="en-US" sz="1100" b="1" i="0" u="none" strike="noStrike" baseline="0" dirty="0">
                          <a:solidFill>
                            <a:schemeClr val="bg1"/>
                          </a:solidFill>
                          <a:effectLst/>
                          <a:latin typeface="+mn-lt"/>
                        </a:rPr>
                        <a:t>(NPRM to </a:t>
                      </a:r>
                    </a:p>
                    <a:p>
                      <a:pPr algn="ctr" fontAlgn="ctr"/>
                      <a:r>
                        <a:rPr lang="en-US" sz="1100" b="1" i="0" u="none" strike="noStrike" baseline="0" dirty="0">
                          <a:solidFill>
                            <a:schemeClr val="bg1"/>
                          </a:solidFill>
                          <a:effectLst/>
                          <a:latin typeface="+mn-lt"/>
                        </a:rPr>
                        <a:t>final rule)</a:t>
                      </a:r>
                      <a:endParaRPr lang="en-US" sz="1100" b="1" i="0" u="none" strike="noStrike" dirty="0">
                        <a:solidFill>
                          <a:schemeClr val="bg1"/>
                        </a:solidFill>
                        <a:effectLst/>
                        <a:latin typeface="+mn-lt"/>
                      </a:endParaRPr>
                    </a:p>
                  </a:txBody>
                  <a:tcPr marL="11657" marR="11657" marT="11657" marB="0" anchor="ctr">
                    <a:solidFill>
                      <a:srgbClr val="003865"/>
                    </a:solidFill>
                  </a:tcPr>
                </a:tc>
                <a:tc>
                  <a:txBody>
                    <a:bodyPr/>
                    <a:lstStyle>
                      <a:lvl1pPr marL="0" algn="l" defTabSz="457200" rtl="0" eaLnBrk="1" latinLnBrk="0" hangingPunct="1">
                        <a:defRPr sz="1800" b="1" kern="1200">
                          <a:solidFill>
                            <a:schemeClr val="lt1"/>
                          </a:solidFill>
                          <a:latin typeface="Segoe UI"/>
                        </a:defRPr>
                      </a:lvl1pPr>
                      <a:lvl2pPr marL="457200" algn="l" defTabSz="457200" rtl="0" eaLnBrk="1" latinLnBrk="0" hangingPunct="1">
                        <a:defRPr sz="1800" b="1" kern="1200">
                          <a:solidFill>
                            <a:schemeClr val="lt1"/>
                          </a:solidFill>
                          <a:latin typeface="Segoe UI"/>
                        </a:defRPr>
                      </a:lvl2pPr>
                      <a:lvl3pPr marL="914400" algn="l" defTabSz="457200" rtl="0" eaLnBrk="1" latinLnBrk="0" hangingPunct="1">
                        <a:defRPr sz="1800" b="1" kern="1200">
                          <a:solidFill>
                            <a:schemeClr val="lt1"/>
                          </a:solidFill>
                          <a:latin typeface="Segoe UI"/>
                        </a:defRPr>
                      </a:lvl3pPr>
                      <a:lvl4pPr marL="1371600" algn="l" defTabSz="457200" rtl="0" eaLnBrk="1" latinLnBrk="0" hangingPunct="1">
                        <a:defRPr sz="1800" b="1" kern="1200">
                          <a:solidFill>
                            <a:schemeClr val="lt1"/>
                          </a:solidFill>
                          <a:latin typeface="Segoe UI"/>
                        </a:defRPr>
                      </a:lvl4pPr>
                      <a:lvl5pPr marL="1828800" algn="l" defTabSz="457200" rtl="0" eaLnBrk="1" latinLnBrk="0" hangingPunct="1">
                        <a:defRPr sz="1800" b="1" kern="1200">
                          <a:solidFill>
                            <a:schemeClr val="lt1"/>
                          </a:solidFill>
                          <a:latin typeface="Segoe UI"/>
                        </a:defRPr>
                      </a:lvl5pPr>
                      <a:lvl6pPr marL="2286000" algn="l" defTabSz="457200" rtl="0" eaLnBrk="1" latinLnBrk="0" hangingPunct="1">
                        <a:defRPr sz="1800" b="1" kern="1200">
                          <a:solidFill>
                            <a:schemeClr val="lt1"/>
                          </a:solidFill>
                          <a:latin typeface="Segoe UI"/>
                        </a:defRPr>
                      </a:lvl6pPr>
                      <a:lvl7pPr marL="2743200" algn="l" defTabSz="457200" rtl="0" eaLnBrk="1" latinLnBrk="0" hangingPunct="1">
                        <a:defRPr sz="1800" b="1" kern="1200">
                          <a:solidFill>
                            <a:schemeClr val="lt1"/>
                          </a:solidFill>
                          <a:latin typeface="Segoe UI"/>
                        </a:defRPr>
                      </a:lvl7pPr>
                      <a:lvl8pPr marL="3200400" algn="l" defTabSz="457200" rtl="0" eaLnBrk="1" latinLnBrk="0" hangingPunct="1">
                        <a:defRPr sz="1800" b="1" kern="1200">
                          <a:solidFill>
                            <a:schemeClr val="lt1"/>
                          </a:solidFill>
                          <a:latin typeface="Segoe UI"/>
                        </a:defRPr>
                      </a:lvl8pPr>
                      <a:lvl9pPr marL="3657600" algn="l" defTabSz="457200" rtl="0" eaLnBrk="1" latinLnBrk="0" hangingPunct="1">
                        <a:defRPr sz="1800" b="1" kern="1200">
                          <a:solidFill>
                            <a:schemeClr val="lt1"/>
                          </a:solidFill>
                          <a:latin typeface="Segoe UI"/>
                        </a:defRPr>
                      </a:lvl9pPr>
                    </a:lstStyle>
                    <a:p>
                      <a:pPr algn="ctr" fontAlgn="ctr"/>
                      <a:r>
                        <a:rPr lang="en-US" sz="1100" b="1" i="0" u="none" strike="noStrike" dirty="0">
                          <a:solidFill>
                            <a:schemeClr val="bg1"/>
                          </a:solidFill>
                          <a:effectLst/>
                          <a:latin typeface="+mn-lt"/>
                        </a:rPr>
                        <a:t>Percentage change</a:t>
                      </a:r>
                    </a:p>
                    <a:p>
                      <a:pPr algn="ctr" fontAlgn="ctr"/>
                      <a:r>
                        <a:rPr lang="en-US" sz="1100" b="1" i="0" u="none" strike="noStrike" dirty="0">
                          <a:solidFill>
                            <a:schemeClr val="bg1"/>
                          </a:solidFill>
                          <a:effectLst/>
                          <a:latin typeface="+mn-lt"/>
                        </a:rPr>
                        <a:t>(Current to final rule)</a:t>
                      </a:r>
                    </a:p>
                  </a:txBody>
                  <a:tcPr marL="11657" marR="11657" marT="11657" marB="0" anchor="ctr">
                    <a:solidFill>
                      <a:srgbClr val="003865"/>
                    </a:solidFill>
                  </a:tcPr>
                </a:tc>
                <a:extLst>
                  <a:ext uri="{0D108BD9-81ED-4DB2-BD59-A6C34878D82A}">
                    <a16:rowId xmlns:a16="http://schemas.microsoft.com/office/drawing/2014/main" val="1168102165"/>
                  </a:ext>
                </a:extLst>
              </a:tr>
              <a:tr h="370840">
                <a:tc>
                  <a:txBody>
                    <a:bodyPr/>
                    <a:lstStyle>
                      <a:lvl1pPr marL="0" algn="l" defTabSz="457200" rtl="0" eaLnBrk="1" latinLnBrk="0" hangingPunct="1">
                        <a:defRPr sz="1800" kern="1200">
                          <a:solidFill>
                            <a:schemeClr val="dk1"/>
                          </a:solidFill>
                          <a:latin typeface="Segoe UI"/>
                        </a:defRPr>
                      </a:lvl1pPr>
                      <a:lvl2pPr marL="457200" algn="l" defTabSz="457200" rtl="0" eaLnBrk="1" latinLnBrk="0" hangingPunct="1">
                        <a:defRPr sz="1800" kern="1200">
                          <a:solidFill>
                            <a:schemeClr val="dk1"/>
                          </a:solidFill>
                          <a:latin typeface="Segoe UI"/>
                        </a:defRPr>
                      </a:lvl2pPr>
                      <a:lvl3pPr marL="914400" algn="l" defTabSz="457200" rtl="0" eaLnBrk="1" latinLnBrk="0" hangingPunct="1">
                        <a:defRPr sz="1800" kern="1200">
                          <a:solidFill>
                            <a:schemeClr val="dk1"/>
                          </a:solidFill>
                          <a:latin typeface="Segoe UI"/>
                        </a:defRPr>
                      </a:lvl3pPr>
                      <a:lvl4pPr marL="1371600" algn="l" defTabSz="457200" rtl="0" eaLnBrk="1" latinLnBrk="0" hangingPunct="1">
                        <a:defRPr sz="1800" kern="1200">
                          <a:solidFill>
                            <a:schemeClr val="dk1"/>
                          </a:solidFill>
                          <a:latin typeface="Segoe UI"/>
                        </a:defRPr>
                      </a:lvl4pPr>
                      <a:lvl5pPr marL="1828800" algn="l" defTabSz="457200" rtl="0" eaLnBrk="1" latinLnBrk="0" hangingPunct="1">
                        <a:defRPr sz="1800" kern="1200">
                          <a:solidFill>
                            <a:schemeClr val="dk1"/>
                          </a:solidFill>
                          <a:latin typeface="Segoe UI"/>
                        </a:defRPr>
                      </a:lvl5pPr>
                      <a:lvl6pPr marL="2286000" algn="l" defTabSz="457200" rtl="0" eaLnBrk="1" latinLnBrk="0" hangingPunct="1">
                        <a:defRPr sz="1800" kern="1200">
                          <a:solidFill>
                            <a:schemeClr val="dk1"/>
                          </a:solidFill>
                          <a:latin typeface="Segoe UI"/>
                        </a:defRPr>
                      </a:lvl6pPr>
                      <a:lvl7pPr marL="2743200" algn="l" defTabSz="457200" rtl="0" eaLnBrk="1" latinLnBrk="0" hangingPunct="1">
                        <a:defRPr sz="1800" kern="1200">
                          <a:solidFill>
                            <a:schemeClr val="dk1"/>
                          </a:solidFill>
                          <a:latin typeface="Segoe UI"/>
                        </a:defRPr>
                      </a:lvl7pPr>
                      <a:lvl8pPr marL="3200400" algn="l" defTabSz="457200" rtl="0" eaLnBrk="1" latinLnBrk="0" hangingPunct="1">
                        <a:defRPr sz="1800" kern="1200">
                          <a:solidFill>
                            <a:schemeClr val="dk1"/>
                          </a:solidFill>
                          <a:latin typeface="Segoe UI"/>
                        </a:defRPr>
                      </a:lvl8pPr>
                      <a:lvl9pPr marL="3657600" algn="l" defTabSz="457200" rtl="0" eaLnBrk="1" latinLnBrk="0" hangingPunct="1">
                        <a:defRPr sz="1800" kern="1200">
                          <a:solidFill>
                            <a:schemeClr val="dk1"/>
                          </a:solidFill>
                          <a:latin typeface="Segoe UI"/>
                        </a:defRPr>
                      </a:lvl9pPr>
                    </a:lstStyle>
                    <a:p>
                      <a:pPr algn="l" fontAlgn="ctr"/>
                      <a:r>
                        <a:rPr lang="en-US" sz="1100" b="0" i="0" u="none" strike="noStrike" dirty="0">
                          <a:solidFill>
                            <a:srgbClr val="000000"/>
                          </a:solidFill>
                          <a:effectLst/>
                          <a:latin typeface="+mn-lt"/>
                        </a:rPr>
                        <a:t>Consideration of AFCP 2.0 request</a:t>
                      </a:r>
                    </a:p>
                  </a:txBody>
                  <a:tcPr marL="12063" marR="12063" marT="12063" marB="0" anchor="ctr">
                    <a:solidFill>
                      <a:srgbClr val="D9D9D6"/>
                    </a:solidFill>
                  </a:tcPr>
                </a:tc>
                <a:tc>
                  <a:txBody>
                    <a:bodyPr/>
                    <a:lstStyle>
                      <a:lvl1pPr marL="0" algn="l" defTabSz="457200" rtl="0" eaLnBrk="1" latinLnBrk="0" hangingPunct="1">
                        <a:defRPr sz="1800" kern="1200">
                          <a:solidFill>
                            <a:schemeClr val="dk1"/>
                          </a:solidFill>
                          <a:latin typeface="Segoe UI"/>
                        </a:defRPr>
                      </a:lvl1pPr>
                      <a:lvl2pPr marL="457200" algn="l" defTabSz="457200" rtl="0" eaLnBrk="1" latinLnBrk="0" hangingPunct="1">
                        <a:defRPr sz="1800" kern="1200">
                          <a:solidFill>
                            <a:schemeClr val="dk1"/>
                          </a:solidFill>
                          <a:latin typeface="Segoe UI"/>
                        </a:defRPr>
                      </a:lvl2pPr>
                      <a:lvl3pPr marL="914400" algn="l" defTabSz="457200" rtl="0" eaLnBrk="1" latinLnBrk="0" hangingPunct="1">
                        <a:defRPr sz="1800" kern="1200">
                          <a:solidFill>
                            <a:schemeClr val="dk1"/>
                          </a:solidFill>
                          <a:latin typeface="Segoe UI"/>
                        </a:defRPr>
                      </a:lvl3pPr>
                      <a:lvl4pPr marL="1371600" algn="l" defTabSz="457200" rtl="0" eaLnBrk="1" latinLnBrk="0" hangingPunct="1">
                        <a:defRPr sz="1800" kern="1200">
                          <a:solidFill>
                            <a:schemeClr val="dk1"/>
                          </a:solidFill>
                          <a:latin typeface="Segoe UI"/>
                        </a:defRPr>
                      </a:lvl4pPr>
                      <a:lvl5pPr marL="1828800" algn="l" defTabSz="457200" rtl="0" eaLnBrk="1" latinLnBrk="0" hangingPunct="1">
                        <a:defRPr sz="1800" kern="1200">
                          <a:solidFill>
                            <a:schemeClr val="dk1"/>
                          </a:solidFill>
                          <a:latin typeface="Segoe UI"/>
                        </a:defRPr>
                      </a:lvl5pPr>
                      <a:lvl6pPr marL="2286000" algn="l" defTabSz="457200" rtl="0" eaLnBrk="1" latinLnBrk="0" hangingPunct="1">
                        <a:defRPr sz="1800" kern="1200">
                          <a:solidFill>
                            <a:schemeClr val="dk1"/>
                          </a:solidFill>
                          <a:latin typeface="Segoe UI"/>
                        </a:defRPr>
                      </a:lvl6pPr>
                      <a:lvl7pPr marL="2743200" algn="l" defTabSz="457200" rtl="0" eaLnBrk="1" latinLnBrk="0" hangingPunct="1">
                        <a:defRPr sz="1800" kern="1200">
                          <a:solidFill>
                            <a:schemeClr val="dk1"/>
                          </a:solidFill>
                          <a:latin typeface="Segoe UI"/>
                        </a:defRPr>
                      </a:lvl7pPr>
                      <a:lvl8pPr marL="3200400" algn="l" defTabSz="457200" rtl="0" eaLnBrk="1" latinLnBrk="0" hangingPunct="1">
                        <a:defRPr sz="1800" kern="1200">
                          <a:solidFill>
                            <a:schemeClr val="dk1"/>
                          </a:solidFill>
                          <a:latin typeface="Segoe UI"/>
                        </a:defRPr>
                      </a:lvl8pPr>
                      <a:lvl9pPr marL="3657600" algn="l" defTabSz="457200" rtl="0" eaLnBrk="1" latinLnBrk="0" hangingPunct="1">
                        <a:defRPr sz="1800" kern="1200">
                          <a:solidFill>
                            <a:schemeClr val="dk1"/>
                          </a:solidFill>
                          <a:latin typeface="Segoe UI"/>
                        </a:defRPr>
                      </a:lvl9pPr>
                    </a:lstStyle>
                    <a:p>
                      <a:pPr algn="r" fontAlgn="b"/>
                      <a:r>
                        <a:rPr lang="en-US" sz="1100" b="0" i="0" u="none" strike="noStrike" dirty="0">
                          <a:solidFill>
                            <a:srgbClr val="000000"/>
                          </a:solidFill>
                          <a:effectLst/>
                          <a:latin typeface="+mn-lt"/>
                        </a:rPr>
                        <a:t>n/a</a:t>
                      </a:r>
                    </a:p>
                  </a:txBody>
                  <a:tcPr marL="12063" marR="12063" marT="12063" marB="0" anchor="ctr">
                    <a:solidFill>
                      <a:srgbClr val="D9D9D6"/>
                    </a:solidFill>
                  </a:tcPr>
                </a:tc>
                <a:tc>
                  <a:txBody>
                    <a:bodyPr/>
                    <a:lstStyle>
                      <a:lvl1pPr marL="0" algn="l" defTabSz="457200" rtl="0" eaLnBrk="1" latinLnBrk="0" hangingPunct="1">
                        <a:defRPr sz="1800" kern="1200">
                          <a:solidFill>
                            <a:schemeClr val="dk1"/>
                          </a:solidFill>
                          <a:latin typeface="Segoe UI"/>
                        </a:defRPr>
                      </a:lvl1pPr>
                      <a:lvl2pPr marL="457200" algn="l" defTabSz="457200" rtl="0" eaLnBrk="1" latinLnBrk="0" hangingPunct="1">
                        <a:defRPr sz="1800" kern="1200">
                          <a:solidFill>
                            <a:schemeClr val="dk1"/>
                          </a:solidFill>
                          <a:latin typeface="Segoe UI"/>
                        </a:defRPr>
                      </a:lvl2pPr>
                      <a:lvl3pPr marL="914400" algn="l" defTabSz="457200" rtl="0" eaLnBrk="1" latinLnBrk="0" hangingPunct="1">
                        <a:defRPr sz="1800" kern="1200">
                          <a:solidFill>
                            <a:schemeClr val="dk1"/>
                          </a:solidFill>
                          <a:latin typeface="Segoe UI"/>
                        </a:defRPr>
                      </a:lvl3pPr>
                      <a:lvl4pPr marL="1371600" algn="l" defTabSz="457200" rtl="0" eaLnBrk="1" latinLnBrk="0" hangingPunct="1">
                        <a:defRPr sz="1800" kern="1200">
                          <a:solidFill>
                            <a:schemeClr val="dk1"/>
                          </a:solidFill>
                          <a:latin typeface="Segoe UI"/>
                        </a:defRPr>
                      </a:lvl4pPr>
                      <a:lvl5pPr marL="1828800" algn="l" defTabSz="457200" rtl="0" eaLnBrk="1" latinLnBrk="0" hangingPunct="1">
                        <a:defRPr sz="1800" kern="1200">
                          <a:solidFill>
                            <a:schemeClr val="dk1"/>
                          </a:solidFill>
                          <a:latin typeface="Segoe UI"/>
                        </a:defRPr>
                      </a:lvl5pPr>
                      <a:lvl6pPr marL="2286000" algn="l" defTabSz="457200" rtl="0" eaLnBrk="1" latinLnBrk="0" hangingPunct="1">
                        <a:defRPr sz="1800" kern="1200">
                          <a:solidFill>
                            <a:schemeClr val="dk1"/>
                          </a:solidFill>
                          <a:latin typeface="Segoe UI"/>
                        </a:defRPr>
                      </a:lvl6pPr>
                      <a:lvl7pPr marL="2743200" algn="l" defTabSz="457200" rtl="0" eaLnBrk="1" latinLnBrk="0" hangingPunct="1">
                        <a:defRPr sz="1800" kern="1200">
                          <a:solidFill>
                            <a:schemeClr val="dk1"/>
                          </a:solidFill>
                          <a:latin typeface="Segoe UI"/>
                        </a:defRPr>
                      </a:lvl7pPr>
                      <a:lvl8pPr marL="3200400" algn="l" defTabSz="457200" rtl="0" eaLnBrk="1" latinLnBrk="0" hangingPunct="1">
                        <a:defRPr sz="1800" kern="1200">
                          <a:solidFill>
                            <a:schemeClr val="dk1"/>
                          </a:solidFill>
                          <a:latin typeface="Segoe UI"/>
                        </a:defRPr>
                      </a:lvl8pPr>
                      <a:lvl9pPr marL="3657600" algn="l" defTabSz="457200" rtl="0" eaLnBrk="1" latinLnBrk="0" hangingPunct="1">
                        <a:defRPr sz="1800" kern="1200">
                          <a:solidFill>
                            <a:schemeClr val="dk1"/>
                          </a:solidFill>
                          <a:latin typeface="Segoe UI"/>
                        </a:defRPr>
                      </a:lvl9pPr>
                    </a:lstStyle>
                    <a:p>
                      <a:pPr algn="r" fontAlgn="b"/>
                      <a:r>
                        <a:rPr lang="en-US" sz="1100" b="0" i="0" u="none" strike="noStrike" dirty="0">
                          <a:solidFill>
                            <a:srgbClr val="000000"/>
                          </a:solidFill>
                          <a:effectLst/>
                          <a:latin typeface="+mn-lt"/>
                        </a:rPr>
                        <a:t>$500</a:t>
                      </a:r>
                    </a:p>
                  </a:txBody>
                  <a:tcPr marL="12063" marR="12063" marT="12063" marB="0" anchor="ctr">
                    <a:solidFill>
                      <a:srgbClr val="D9D9D6"/>
                    </a:solidFill>
                  </a:tcPr>
                </a:tc>
                <a:tc>
                  <a:txBody>
                    <a:bodyPr/>
                    <a:lstStyle>
                      <a:lvl1pPr marL="0" algn="l" defTabSz="457200" rtl="0" eaLnBrk="1" latinLnBrk="0" hangingPunct="1">
                        <a:defRPr sz="1800" kern="1200">
                          <a:solidFill>
                            <a:schemeClr val="dk1"/>
                          </a:solidFill>
                          <a:latin typeface="Segoe UI"/>
                        </a:defRPr>
                      </a:lvl1pPr>
                      <a:lvl2pPr marL="457200" algn="l" defTabSz="457200" rtl="0" eaLnBrk="1" latinLnBrk="0" hangingPunct="1">
                        <a:defRPr sz="1800" kern="1200">
                          <a:solidFill>
                            <a:schemeClr val="dk1"/>
                          </a:solidFill>
                          <a:latin typeface="Segoe UI"/>
                        </a:defRPr>
                      </a:lvl2pPr>
                      <a:lvl3pPr marL="914400" algn="l" defTabSz="457200" rtl="0" eaLnBrk="1" latinLnBrk="0" hangingPunct="1">
                        <a:defRPr sz="1800" kern="1200">
                          <a:solidFill>
                            <a:schemeClr val="dk1"/>
                          </a:solidFill>
                          <a:latin typeface="Segoe UI"/>
                        </a:defRPr>
                      </a:lvl3pPr>
                      <a:lvl4pPr marL="1371600" algn="l" defTabSz="457200" rtl="0" eaLnBrk="1" latinLnBrk="0" hangingPunct="1">
                        <a:defRPr sz="1800" kern="1200">
                          <a:solidFill>
                            <a:schemeClr val="dk1"/>
                          </a:solidFill>
                          <a:latin typeface="Segoe UI"/>
                        </a:defRPr>
                      </a:lvl4pPr>
                      <a:lvl5pPr marL="1828800" algn="l" defTabSz="457200" rtl="0" eaLnBrk="1" latinLnBrk="0" hangingPunct="1">
                        <a:defRPr sz="1800" kern="1200">
                          <a:solidFill>
                            <a:schemeClr val="dk1"/>
                          </a:solidFill>
                          <a:latin typeface="Segoe UI"/>
                        </a:defRPr>
                      </a:lvl5pPr>
                      <a:lvl6pPr marL="2286000" algn="l" defTabSz="457200" rtl="0" eaLnBrk="1" latinLnBrk="0" hangingPunct="1">
                        <a:defRPr sz="1800" kern="1200">
                          <a:solidFill>
                            <a:schemeClr val="dk1"/>
                          </a:solidFill>
                          <a:latin typeface="Segoe UI"/>
                        </a:defRPr>
                      </a:lvl6pPr>
                      <a:lvl7pPr marL="2743200" algn="l" defTabSz="457200" rtl="0" eaLnBrk="1" latinLnBrk="0" hangingPunct="1">
                        <a:defRPr sz="1800" kern="1200">
                          <a:solidFill>
                            <a:schemeClr val="dk1"/>
                          </a:solidFill>
                          <a:latin typeface="Segoe UI"/>
                        </a:defRPr>
                      </a:lvl7pPr>
                      <a:lvl8pPr marL="3200400" algn="l" defTabSz="457200" rtl="0" eaLnBrk="1" latinLnBrk="0" hangingPunct="1">
                        <a:defRPr sz="1800" kern="1200">
                          <a:solidFill>
                            <a:schemeClr val="dk1"/>
                          </a:solidFill>
                          <a:latin typeface="Segoe UI"/>
                        </a:defRPr>
                      </a:lvl8pPr>
                      <a:lvl9pPr marL="3657600" algn="l" defTabSz="457200" rtl="0" eaLnBrk="1" latinLnBrk="0" hangingPunct="1">
                        <a:defRPr sz="1800" kern="1200">
                          <a:solidFill>
                            <a:schemeClr val="dk1"/>
                          </a:solidFill>
                          <a:latin typeface="Segoe UI"/>
                        </a:defRPr>
                      </a:lvl9pPr>
                    </a:lstStyle>
                    <a:p>
                      <a:pPr algn="r" fontAlgn="ctr"/>
                      <a:r>
                        <a:rPr lang="en-US" sz="1100" b="0" i="0" u="none" strike="noStrike" dirty="0">
                          <a:solidFill>
                            <a:srgbClr val="000000"/>
                          </a:solidFill>
                          <a:effectLst/>
                          <a:latin typeface="+mn-lt"/>
                        </a:rPr>
                        <a:t>Removed</a:t>
                      </a:r>
                    </a:p>
                  </a:txBody>
                  <a:tcPr marL="11657" marR="11657" marT="11657" marB="0" anchor="ctr">
                    <a:solidFill>
                      <a:srgbClr val="D9D9D6"/>
                    </a:solidFill>
                  </a:tcPr>
                </a:tc>
                <a:tc>
                  <a:txBody>
                    <a:bodyPr/>
                    <a:lstStyle>
                      <a:lvl1pPr marL="0" algn="l" defTabSz="457200" rtl="0" eaLnBrk="1" latinLnBrk="0" hangingPunct="1">
                        <a:defRPr sz="1800" kern="1200">
                          <a:solidFill>
                            <a:schemeClr val="dk1"/>
                          </a:solidFill>
                          <a:latin typeface="Segoe UI"/>
                        </a:defRPr>
                      </a:lvl1pPr>
                      <a:lvl2pPr marL="457200" algn="l" defTabSz="457200" rtl="0" eaLnBrk="1" latinLnBrk="0" hangingPunct="1">
                        <a:defRPr sz="1800" kern="1200">
                          <a:solidFill>
                            <a:schemeClr val="dk1"/>
                          </a:solidFill>
                          <a:latin typeface="Segoe UI"/>
                        </a:defRPr>
                      </a:lvl2pPr>
                      <a:lvl3pPr marL="914400" algn="l" defTabSz="457200" rtl="0" eaLnBrk="1" latinLnBrk="0" hangingPunct="1">
                        <a:defRPr sz="1800" kern="1200">
                          <a:solidFill>
                            <a:schemeClr val="dk1"/>
                          </a:solidFill>
                          <a:latin typeface="Segoe UI"/>
                        </a:defRPr>
                      </a:lvl3pPr>
                      <a:lvl4pPr marL="1371600" algn="l" defTabSz="457200" rtl="0" eaLnBrk="1" latinLnBrk="0" hangingPunct="1">
                        <a:defRPr sz="1800" kern="1200">
                          <a:solidFill>
                            <a:schemeClr val="dk1"/>
                          </a:solidFill>
                          <a:latin typeface="Segoe UI"/>
                        </a:defRPr>
                      </a:lvl4pPr>
                      <a:lvl5pPr marL="1828800" algn="l" defTabSz="457200" rtl="0" eaLnBrk="1" latinLnBrk="0" hangingPunct="1">
                        <a:defRPr sz="1800" kern="1200">
                          <a:solidFill>
                            <a:schemeClr val="dk1"/>
                          </a:solidFill>
                          <a:latin typeface="Segoe UI"/>
                        </a:defRPr>
                      </a:lvl5pPr>
                      <a:lvl6pPr marL="2286000" algn="l" defTabSz="457200" rtl="0" eaLnBrk="1" latinLnBrk="0" hangingPunct="1">
                        <a:defRPr sz="1800" kern="1200">
                          <a:solidFill>
                            <a:schemeClr val="dk1"/>
                          </a:solidFill>
                          <a:latin typeface="Segoe UI"/>
                        </a:defRPr>
                      </a:lvl6pPr>
                      <a:lvl7pPr marL="2743200" algn="l" defTabSz="457200" rtl="0" eaLnBrk="1" latinLnBrk="0" hangingPunct="1">
                        <a:defRPr sz="1800" kern="1200">
                          <a:solidFill>
                            <a:schemeClr val="dk1"/>
                          </a:solidFill>
                          <a:latin typeface="Segoe UI"/>
                        </a:defRPr>
                      </a:lvl7pPr>
                      <a:lvl8pPr marL="3200400" algn="l" defTabSz="457200" rtl="0" eaLnBrk="1" latinLnBrk="0" hangingPunct="1">
                        <a:defRPr sz="1800" kern="1200">
                          <a:solidFill>
                            <a:schemeClr val="dk1"/>
                          </a:solidFill>
                          <a:latin typeface="Segoe UI"/>
                        </a:defRPr>
                      </a:lvl8pPr>
                      <a:lvl9pPr marL="3657600" algn="l" defTabSz="457200" rtl="0" eaLnBrk="1" latinLnBrk="0" hangingPunct="1">
                        <a:defRPr sz="1800" kern="1200">
                          <a:solidFill>
                            <a:schemeClr val="dk1"/>
                          </a:solidFill>
                          <a:latin typeface="Segoe UI"/>
                        </a:defRPr>
                      </a:lvl9pPr>
                    </a:lstStyle>
                    <a:p>
                      <a:pPr algn="r" fontAlgn="ctr"/>
                      <a:r>
                        <a:rPr lang="en-US" sz="1100" b="0" i="0" u="none" strike="noStrike" dirty="0">
                          <a:solidFill>
                            <a:srgbClr val="000000"/>
                          </a:solidFill>
                          <a:effectLst/>
                          <a:latin typeface="+mn-lt"/>
                        </a:rPr>
                        <a:t>n/a</a:t>
                      </a:r>
                    </a:p>
                  </a:txBody>
                  <a:tcPr marL="11657" marR="11657" marT="11657" marB="0" anchor="ctr">
                    <a:solidFill>
                      <a:srgbClr val="D9D9D6"/>
                    </a:solidFill>
                  </a:tcPr>
                </a:tc>
                <a:tc>
                  <a:txBody>
                    <a:bodyPr/>
                    <a:lstStyle>
                      <a:lvl1pPr marL="0" algn="l" defTabSz="457200" rtl="0" eaLnBrk="1" latinLnBrk="0" hangingPunct="1">
                        <a:defRPr sz="1800" kern="1200">
                          <a:solidFill>
                            <a:schemeClr val="dk1"/>
                          </a:solidFill>
                          <a:latin typeface="Segoe UI"/>
                        </a:defRPr>
                      </a:lvl1pPr>
                      <a:lvl2pPr marL="457200" algn="l" defTabSz="457200" rtl="0" eaLnBrk="1" latinLnBrk="0" hangingPunct="1">
                        <a:defRPr sz="1800" kern="1200">
                          <a:solidFill>
                            <a:schemeClr val="dk1"/>
                          </a:solidFill>
                          <a:latin typeface="Segoe UI"/>
                        </a:defRPr>
                      </a:lvl2pPr>
                      <a:lvl3pPr marL="914400" algn="l" defTabSz="457200" rtl="0" eaLnBrk="1" latinLnBrk="0" hangingPunct="1">
                        <a:defRPr sz="1800" kern="1200">
                          <a:solidFill>
                            <a:schemeClr val="dk1"/>
                          </a:solidFill>
                          <a:latin typeface="Segoe UI"/>
                        </a:defRPr>
                      </a:lvl3pPr>
                      <a:lvl4pPr marL="1371600" algn="l" defTabSz="457200" rtl="0" eaLnBrk="1" latinLnBrk="0" hangingPunct="1">
                        <a:defRPr sz="1800" kern="1200">
                          <a:solidFill>
                            <a:schemeClr val="dk1"/>
                          </a:solidFill>
                          <a:latin typeface="Segoe UI"/>
                        </a:defRPr>
                      </a:lvl4pPr>
                      <a:lvl5pPr marL="1828800" algn="l" defTabSz="457200" rtl="0" eaLnBrk="1" latinLnBrk="0" hangingPunct="1">
                        <a:defRPr sz="1800" kern="1200">
                          <a:solidFill>
                            <a:schemeClr val="dk1"/>
                          </a:solidFill>
                          <a:latin typeface="Segoe UI"/>
                        </a:defRPr>
                      </a:lvl5pPr>
                      <a:lvl6pPr marL="2286000" algn="l" defTabSz="457200" rtl="0" eaLnBrk="1" latinLnBrk="0" hangingPunct="1">
                        <a:defRPr sz="1800" kern="1200">
                          <a:solidFill>
                            <a:schemeClr val="dk1"/>
                          </a:solidFill>
                          <a:latin typeface="Segoe UI"/>
                        </a:defRPr>
                      </a:lvl6pPr>
                      <a:lvl7pPr marL="2743200" algn="l" defTabSz="457200" rtl="0" eaLnBrk="1" latinLnBrk="0" hangingPunct="1">
                        <a:defRPr sz="1800" kern="1200">
                          <a:solidFill>
                            <a:schemeClr val="dk1"/>
                          </a:solidFill>
                          <a:latin typeface="Segoe UI"/>
                        </a:defRPr>
                      </a:lvl7pPr>
                      <a:lvl8pPr marL="3200400" algn="l" defTabSz="457200" rtl="0" eaLnBrk="1" latinLnBrk="0" hangingPunct="1">
                        <a:defRPr sz="1800" kern="1200">
                          <a:solidFill>
                            <a:schemeClr val="dk1"/>
                          </a:solidFill>
                          <a:latin typeface="Segoe UI"/>
                        </a:defRPr>
                      </a:lvl8pPr>
                      <a:lvl9pPr marL="3657600" algn="l" defTabSz="457200" rtl="0" eaLnBrk="1" latinLnBrk="0" hangingPunct="1">
                        <a:defRPr sz="1800" kern="1200">
                          <a:solidFill>
                            <a:schemeClr val="dk1"/>
                          </a:solidFill>
                          <a:latin typeface="Segoe UI"/>
                        </a:defRPr>
                      </a:lvl9pPr>
                    </a:lstStyle>
                    <a:p>
                      <a:pPr algn="r" fontAlgn="ctr"/>
                      <a:r>
                        <a:rPr lang="en-US" sz="1100" b="0" i="0" u="none" strike="noStrike" dirty="0">
                          <a:solidFill>
                            <a:srgbClr val="000000"/>
                          </a:solidFill>
                          <a:effectLst/>
                          <a:latin typeface="+mn-lt"/>
                        </a:rPr>
                        <a:t>n/a</a:t>
                      </a:r>
                    </a:p>
                  </a:txBody>
                  <a:tcPr marL="11657" marR="11657" marT="11657" marB="0" anchor="ctr">
                    <a:solidFill>
                      <a:srgbClr val="D9D9D6"/>
                    </a:solidFill>
                  </a:tcPr>
                </a:tc>
                <a:extLst>
                  <a:ext uri="{0D108BD9-81ED-4DB2-BD59-A6C34878D82A}">
                    <a16:rowId xmlns:a16="http://schemas.microsoft.com/office/drawing/2014/main" val="3424172230"/>
                  </a:ext>
                </a:extLst>
              </a:tr>
              <a:tr h="370840">
                <a:tc>
                  <a:txBody>
                    <a:bodyPr/>
                    <a:lstStyle>
                      <a:lvl1pPr marL="0" algn="l" defTabSz="457200" rtl="0" eaLnBrk="1" latinLnBrk="0" hangingPunct="1">
                        <a:defRPr sz="1800" kern="1200">
                          <a:solidFill>
                            <a:schemeClr val="dk1"/>
                          </a:solidFill>
                          <a:latin typeface="Segoe UI"/>
                        </a:defRPr>
                      </a:lvl1pPr>
                      <a:lvl2pPr marL="457200" algn="l" defTabSz="457200" rtl="0" eaLnBrk="1" latinLnBrk="0" hangingPunct="1">
                        <a:defRPr sz="1800" kern="1200">
                          <a:solidFill>
                            <a:schemeClr val="dk1"/>
                          </a:solidFill>
                          <a:latin typeface="Segoe UI"/>
                        </a:defRPr>
                      </a:lvl2pPr>
                      <a:lvl3pPr marL="914400" algn="l" defTabSz="457200" rtl="0" eaLnBrk="1" latinLnBrk="0" hangingPunct="1">
                        <a:defRPr sz="1800" kern="1200">
                          <a:solidFill>
                            <a:schemeClr val="dk1"/>
                          </a:solidFill>
                          <a:latin typeface="Segoe UI"/>
                        </a:defRPr>
                      </a:lvl3pPr>
                      <a:lvl4pPr marL="1371600" algn="l" defTabSz="457200" rtl="0" eaLnBrk="1" latinLnBrk="0" hangingPunct="1">
                        <a:defRPr sz="1800" kern="1200">
                          <a:solidFill>
                            <a:schemeClr val="dk1"/>
                          </a:solidFill>
                          <a:latin typeface="Segoe UI"/>
                        </a:defRPr>
                      </a:lvl4pPr>
                      <a:lvl5pPr marL="1828800" algn="l" defTabSz="457200" rtl="0" eaLnBrk="1" latinLnBrk="0" hangingPunct="1">
                        <a:defRPr sz="1800" kern="1200">
                          <a:solidFill>
                            <a:schemeClr val="dk1"/>
                          </a:solidFill>
                          <a:latin typeface="Segoe UI"/>
                        </a:defRPr>
                      </a:lvl5pPr>
                      <a:lvl6pPr marL="2286000" algn="l" defTabSz="457200" rtl="0" eaLnBrk="1" latinLnBrk="0" hangingPunct="1">
                        <a:defRPr sz="1800" kern="1200">
                          <a:solidFill>
                            <a:schemeClr val="dk1"/>
                          </a:solidFill>
                          <a:latin typeface="Segoe UI"/>
                        </a:defRPr>
                      </a:lvl6pPr>
                      <a:lvl7pPr marL="2743200" algn="l" defTabSz="457200" rtl="0" eaLnBrk="1" latinLnBrk="0" hangingPunct="1">
                        <a:defRPr sz="1800" kern="1200">
                          <a:solidFill>
                            <a:schemeClr val="dk1"/>
                          </a:solidFill>
                          <a:latin typeface="Segoe UI"/>
                        </a:defRPr>
                      </a:lvl7pPr>
                      <a:lvl8pPr marL="3200400" algn="l" defTabSz="457200" rtl="0" eaLnBrk="1" latinLnBrk="0" hangingPunct="1">
                        <a:defRPr sz="1800" kern="1200">
                          <a:solidFill>
                            <a:schemeClr val="dk1"/>
                          </a:solidFill>
                          <a:latin typeface="Segoe UI"/>
                        </a:defRPr>
                      </a:lvl8pPr>
                      <a:lvl9pPr marL="3657600" algn="l" defTabSz="457200" rtl="0" eaLnBrk="1" latinLnBrk="0" hangingPunct="1">
                        <a:defRPr sz="1800" kern="1200">
                          <a:solidFill>
                            <a:schemeClr val="dk1"/>
                          </a:solidFill>
                          <a:latin typeface="Segoe UI"/>
                        </a:defRPr>
                      </a:lvl9pPr>
                    </a:lstStyle>
                    <a:p>
                      <a:pPr algn="l" fontAlgn="ctr"/>
                      <a:r>
                        <a:rPr lang="en-US" sz="1100" b="0" i="0" u="none" strike="noStrike" dirty="0">
                          <a:solidFill>
                            <a:srgbClr val="000000"/>
                          </a:solidFill>
                          <a:effectLst/>
                          <a:latin typeface="+mn-lt"/>
                        </a:rPr>
                        <a:t>Filing an application for patent term adjustment</a:t>
                      </a:r>
                    </a:p>
                  </a:txBody>
                  <a:tcPr marL="7620" marR="7620" marT="7620" marB="0" anchor="ctr">
                    <a:solidFill>
                      <a:srgbClr val="D9D9D6"/>
                    </a:solidFill>
                  </a:tcPr>
                </a:tc>
                <a:tc>
                  <a:txBody>
                    <a:bodyPr/>
                    <a:lstStyle>
                      <a:lvl1pPr marL="0" algn="l" defTabSz="457200" rtl="0" eaLnBrk="1" latinLnBrk="0" hangingPunct="1">
                        <a:defRPr sz="1800" kern="1200">
                          <a:solidFill>
                            <a:schemeClr val="dk1"/>
                          </a:solidFill>
                          <a:latin typeface="Segoe UI"/>
                        </a:defRPr>
                      </a:lvl1pPr>
                      <a:lvl2pPr marL="457200" algn="l" defTabSz="457200" rtl="0" eaLnBrk="1" latinLnBrk="0" hangingPunct="1">
                        <a:defRPr sz="1800" kern="1200">
                          <a:solidFill>
                            <a:schemeClr val="dk1"/>
                          </a:solidFill>
                          <a:latin typeface="Segoe UI"/>
                        </a:defRPr>
                      </a:lvl2pPr>
                      <a:lvl3pPr marL="914400" algn="l" defTabSz="457200" rtl="0" eaLnBrk="1" latinLnBrk="0" hangingPunct="1">
                        <a:defRPr sz="1800" kern="1200">
                          <a:solidFill>
                            <a:schemeClr val="dk1"/>
                          </a:solidFill>
                          <a:latin typeface="Segoe UI"/>
                        </a:defRPr>
                      </a:lvl3pPr>
                      <a:lvl4pPr marL="1371600" algn="l" defTabSz="457200" rtl="0" eaLnBrk="1" latinLnBrk="0" hangingPunct="1">
                        <a:defRPr sz="1800" kern="1200">
                          <a:solidFill>
                            <a:schemeClr val="dk1"/>
                          </a:solidFill>
                          <a:latin typeface="Segoe UI"/>
                        </a:defRPr>
                      </a:lvl4pPr>
                      <a:lvl5pPr marL="1828800" algn="l" defTabSz="457200" rtl="0" eaLnBrk="1" latinLnBrk="0" hangingPunct="1">
                        <a:defRPr sz="1800" kern="1200">
                          <a:solidFill>
                            <a:schemeClr val="dk1"/>
                          </a:solidFill>
                          <a:latin typeface="Segoe UI"/>
                        </a:defRPr>
                      </a:lvl5pPr>
                      <a:lvl6pPr marL="2286000" algn="l" defTabSz="457200" rtl="0" eaLnBrk="1" latinLnBrk="0" hangingPunct="1">
                        <a:defRPr sz="1800" kern="1200">
                          <a:solidFill>
                            <a:schemeClr val="dk1"/>
                          </a:solidFill>
                          <a:latin typeface="Segoe UI"/>
                        </a:defRPr>
                      </a:lvl6pPr>
                      <a:lvl7pPr marL="2743200" algn="l" defTabSz="457200" rtl="0" eaLnBrk="1" latinLnBrk="0" hangingPunct="1">
                        <a:defRPr sz="1800" kern="1200">
                          <a:solidFill>
                            <a:schemeClr val="dk1"/>
                          </a:solidFill>
                          <a:latin typeface="Segoe UI"/>
                        </a:defRPr>
                      </a:lvl7pPr>
                      <a:lvl8pPr marL="3200400" algn="l" defTabSz="457200" rtl="0" eaLnBrk="1" latinLnBrk="0" hangingPunct="1">
                        <a:defRPr sz="1800" kern="1200">
                          <a:solidFill>
                            <a:schemeClr val="dk1"/>
                          </a:solidFill>
                          <a:latin typeface="Segoe UI"/>
                        </a:defRPr>
                      </a:lvl8pPr>
                      <a:lvl9pPr marL="3657600" algn="l" defTabSz="457200" rtl="0" eaLnBrk="1" latinLnBrk="0" hangingPunct="1">
                        <a:defRPr sz="1800" kern="1200">
                          <a:solidFill>
                            <a:schemeClr val="dk1"/>
                          </a:solidFill>
                          <a:latin typeface="Segoe UI"/>
                        </a:defRPr>
                      </a:lvl9pPr>
                    </a:lstStyle>
                    <a:p>
                      <a:pPr algn="r" fontAlgn="b"/>
                      <a:r>
                        <a:rPr lang="en-US" sz="1100" b="0" i="0" u="none" strike="noStrike" dirty="0">
                          <a:solidFill>
                            <a:srgbClr val="000000"/>
                          </a:solidFill>
                          <a:effectLst/>
                          <a:latin typeface="+mn-lt"/>
                        </a:rPr>
                        <a:t>$210</a:t>
                      </a:r>
                    </a:p>
                  </a:txBody>
                  <a:tcPr marL="12063" marR="12063" marT="12063" marB="0" anchor="ctr">
                    <a:solidFill>
                      <a:srgbClr val="D9D9D6"/>
                    </a:solidFill>
                  </a:tcPr>
                </a:tc>
                <a:tc>
                  <a:txBody>
                    <a:bodyPr/>
                    <a:lstStyle>
                      <a:lvl1pPr marL="0" algn="l" defTabSz="457200" rtl="0" eaLnBrk="1" latinLnBrk="0" hangingPunct="1">
                        <a:defRPr sz="1800" kern="1200">
                          <a:solidFill>
                            <a:schemeClr val="dk1"/>
                          </a:solidFill>
                          <a:latin typeface="Segoe UI"/>
                        </a:defRPr>
                      </a:lvl1pPr>
                      <a:lvl2pPr marL="457200" algn="l" defTabSz="457200" rtl="0" eaLnBrk="1" latinLnBrk="0" hangingPunct="1">
                        <a:defRPr sz="1800" kern="1200">
                          <a:solidFill>
                            <a:schemeClr val="dk1"/>
                          </a:solidFill>
                          <a:latin typeface="Segoe UI"/>
                        </a:defRPr>
                      </a:lvl2pPr>
                      <a:lvl3pPr marL="914400" algn="l" defTabSz="457200" rtl="0" eaLnBrk="1" latinLnBrk="0" hangingPunct="1">
                        <a:defRPr sz="1800" kern="1200">
                          <a:solidFill>
                            <a:schemeClr val="dk1"/>
                          </a:solidFill>
                          <a:latin typeface="Segoe UI"/>
                        </a:defRPr>
                      </a:lvl3pPr>
                      <a:lvl4pPr marL="1371600" algn="l" defTabSz="457200" rtl="0" eaLnBrk="1" latinLnBrk="0" hangingPunct="1">
                        <a:defRPr sz="1800" kern="1200">
                          <a:solidFill>
                            <a:schemeClr val="dk1"/>
                          </a:solidFill>
                          <a:latin typeface="Segoe UI"/>
                        </a:defRPr>
                      </a:lvl4pPr>
                      <a:lvl5pPr marL="1828800" algn="l" defTabSz="457200" rtl="0" eaLnBrk="1" latinLnBrk="0" hangingPunct="1">
                        <a:defRPr sz="1800" kern="1200">
                          <a:solidFill>
                            <a:schemeClr val="dk1"/>
                          </a:solidFill>
                          <a:latin typeface="Segoe UI"/>
                        </a:defRPr>
                      </a:lvl5pPr>
                      <a:lvl6pPr marL="2286000" algn="l" defTabSz="457200" rtl="0" eaLnBrk="1" latinLnBrk="0" hangingPunct="1">
                        <a:defRPr sz="1800" kern="1200">
                          <a:solidFill>
                            <a:schemeClr val="dk1"/>
                          </a:solidFill>
                          <a:latin typeface="Segoe UI"/>
                        </a:defRPr>
                      </a:lvl6pPr>
                      <a:lvl7pPr marL="2743200" algn="l" defTabSz="457200" rtl="0" eaLnBrk="1" latinLnBrk="0" hangingPunct="1">
                        <a:defRPr sz="1800" kern="1200">
                          <a:solidFill>
                            <a:schemeClr val="dk1"/>
                          </a:solidFill>
                          <a:latin typeface="Segoe UI"/>
                        </a:defRPr>
                      </a:lvl7pPr>
                      <a:lvl8pPr marL="3200400" algn="l" defTabSz="457200" rtl="0" eaLnBrk="1" latinLnBrk="0" hangingPunct="1">
                        <a:defRPr sz="1800" kern="1200">
                          <a:solidFill>
                            <a:schemeClr val="dk1"/>
                          </a:solidFill>
                          <a:latin typeface="Segoe UI"/>
                        </a:defRPr>
                      </a:lvl8pPr>
                      <a:lvl9pPr marL="3657600" algn="l" defTabSz="457200" rtl="0" eaLnBrk="1" latinLnBrk="0" hangingPunct="1">
                        <a:defRPr sz="1800" kern="1200">
                          <a:solidFill>
                            <a:schemeClr val="dk1"/>
                          </a:solidFill>
                          <a:latin typeface="Segoe UI"/>
                        </a:defRPr>
                      </a:lvl9pPr>
                    </a:lstStyle>
                    <a:p>
                      <a:pPr algn="r" fontAlgn="b"/>
                      <a:r>
                        <a:rPr lang="en-US" sz="1100" b="0" i="0" u="none" strike="noStrike" dirty="0">
                          <a:solidFill>
                            <a:srgbClr val="000000"/>
                          </a:solidFill>
                          <a:effectLst/>
                          <a:latin typeface="+mn-lt"/>
                        </a:rPr>
                        <a:t>$300</a:t>
                      </a:r>
                    </a:p>
                  </a:txBody>
                  <a:tcPr marL="12063" marR="12063" marT="12063" marB="0" anchor="ctr">
                    <a:solidFill>
                      <a:srgbClr val="D9D9D6"/>
                    </a:solidFill>
                  </a:tcPr>
                </a:tc>
                <a:tc>
                  <a:txBody>
                    <a:bodyPr/>
                    <a:lstStyle>
                      <a:lvl1pPr marL="0" algn="l" defTabSz="457200" rtl="0" eaLnBrk="1" latinLnBrk="0" hangingPunct="1">
                        <a:defRPr sz="1800" kern="1200">
                          <a:solidFill>
                            <a:schemeClr val="dk1"/>
                          </a:solidFill>
                          <a:latin typeface="Segoe UI"/>
                        </a:defRPr>
                      </a:lvl1pPr>
                      <a:lvl2pPr marL="457200" algn="l" defTabSz="457200" rtl="0" eaLnBrk="1" latinLnBrk="0" hangingPunct="1">
                        <a:defRPr sz="1800" kern="1200">
                          <a:solidFill>
                            <a:schemeClr val="dk1"/>
                          </a:solidFill>
                          <a:latin typeface="Segoe UI"/>
                        </a:defRPr>
                      </a:lvl2pPr>
                      <a:lvl3pPr marL="914400" algn="l" defTabSz="457200" rtl="0" eaLnBrk="1" latinLnBrk="0" hangingPunct="1">
                        <a:defRPr sz="1800" kern="1200">
                          <a:solidFill>
                            <a:schemeClr val="dk1"/>
                          </a:solidFill>
                          <a:latin typeface="Segoe UI"/>
                        </a:defRPr>
                      </a:lvl3pPr>
                      <a:lvl4pPr marL="1371600" algn="l" defTabSz="457200" rtl="0" eaLnBrk="1" latinLnBrk="0" hangingPunct="1">
                        <a:defRPr sz="1800" kern="1200">
                          <a:solidFill>
                            <a:schemeClr val="dk1"/>
                          </a:solidFill>
                          <a:latin typeface="Segoe UI"/>
                        </a:defRPr>
                      </a:lvl4pPr>
                      <a:lvl5pPr marL="1828800" algn="l" defTabSz="457200" rtl="0" eaLnBrk="1" latinLnBrk="0" hangingPunct="1">
                        <a:defRPr sz="1800" kern="1200">
                          <a:solidFill>
                            <a:schemeClr val="dk1"/>
                          </a:solidFill>
                          <a:latin typeface="Segoe UI"/>
                        </a:defRPr>
                      </a:lvl5pPr>
                      <a:lvl6pPr marL="2286000" algn="l" defTabSz="457200" rtl="0" eaLnBrk="1" latinLnBrk="0" hangingPunct="1">
                        <a:defRPr sz="1800" kern="1200">
                          <a:solidFill>
                            <a:schemeClr val="dk1"/>
                          </a:solidFill>
                          <a:latin typeface="Segoe UI"/>
                        </a:defRPr>
                      </a:lvl6pPr>
                      <a:lvl7pPr marL="2743200" algn="l" defTabSz="457200" rtl="0" eaLnBrk="1" latinLnBrk="0" hangingPunct="1">
                        <a:defRPr sz="1800" kern="1200">
                          <a:solidFill>
                            <a:schemeClr val="dk1"/>
                          </a:solidFill>
                          <a:latin typeface="Segoe UI"/>
                        </a:defRPr>
                      </a:lvl7pPr>
                      <a:lvl8pPr marL="3200400" algn="l" defTabSz="457200" rtl="0" eaLnBrk="1" latinLnBrk="0" hangingPunct="1">
                        <a:defRPr sz="1800" kern="1200">
                          <a:solidFill>
                            <a:schemeClr val="dk1"/>
                          </a:solidFill>
                          <a:latin typeface="Segoe UI"/>
                        </a:defRPr>
                      </a:lvl8pPr>
                      <a:lvl9pPr marL="3657600" algn="l" defTabSz="457200" rtl="0" eaLnBrk="1" latinLnBrk="0" hangingPunct="1">
                        <a:defRPr sz="1800" kern="1200">
                          <a:solidFill>
                            <a:schemeClr val="dk1"/>
                          </a:solidFill>
                          <a:latin typeface="Segoe UI"/>
                        </a:defRPr>
                      </a:lvl9pPr>
                    </a:lstStyle>
                    <a:p>
                      <a:pPr algn="r" fontAlgn="ctr"/>
                      <a:r>
                        <a:rPr lang="en-US" sz="1100" b="0" i="0" u="none" strike="noStrike" dirty="0">
                          <a:solidFill>
                            <a:srgbClr val="000000"/>
                          </a:solidFill>
                          <a:effectLst/>
                          <a:latin typeface="+mn-lt"/>
                        </a:rPr>
                        <a:t>$226</a:t>
                      </a:r>
                    </a:p>
                  </a:txBody>
                  <a:tcPr marL="11657" marR="11657" marT="11657" marB="0" anchor="ctr">
                    <a:solidFill>
                      <a:srgbClr val="D9D9D6"/>
                    </a:solidFill>
                  </a:tcPr>
                </a:tc>
                <a:tc>
                  <a:txBody>
                    <a:bodyPr/>
                    <a:lstStyle>
                      <a:lvl1pPr marL="0" algn="l" defTabSz="457200" rtl="0" eaLnBrk="1" latinLnBrk="0" hangingPunct="1">
                        <a:defRPr sz="1800" kern="1200">
                          <a:solidFill>
                            <a:schemeClr val="dk1"/>
                          </a:solidFill>
                          <a:latin typeface="Segoe UI"/>
                        </a:defRPr>
                      </a:lvl1pPr>
                      <a:lvl2pPr marL="457200" algn="l" defTabSz="457200" rtl="0" eaLnBrk="1" latinLnBrk="0" hangingPunct="1">
                        <a:defRPr sz="1800" kern="1200">
                          <a:solidFill>
                            <a:schemeClr val="dk1"/>
                          </a:solidFill>
                          <a:latin typeface="Segoe UI"/>
                        </a:defRPr>
                      </a:lvl2pPr>
                      <a:lvl3pPr marL="914400" algn="l" defTabSz="457200" rtl="0" eaLnBrk="1" latinLnBrk="0" hangingPunct="1">
                        <a:defRPr sz="1800" kern="1200">
                          <a:solidFill>
                            <a:schemeClr val="dk1"/>
                          </a:solidFill>
                          <a:latin typeface="Segoe UI"/>
                        </a:defRPr>
                      </a:lvl3pPr>
                      <a:lvl4pPr marL="1371600" algn="l" defTabSz="457200" rtl="0" eaLnBrk="1" latinLnBrk="0" hangingPunct="1">
                        <a:defRPr sz="1800" kern="1200">
                          <a:solidFill>
                            <a:schemeClr val="dk1"/>
                          </a:solidFill>
                          <a:latin typeface="Segoe UI"/>
                        </a:defRPr>
                      </a:lvl4pPr>
                      <a:lvl5pPr marL="1828800" algn="l" defTabSz="457200" rtl="0" eaLnBrk="1" latinLnBrk="0" hangingPunct="1">
                        <a:defRPr sz="1800" kern="1200">
                          <a:solidFill>
                            <a:schemeClr val="dk1"/>
                          </a:solidFill>
                          <a:latin typeface="Segoe UI"/>
                        </a:defRPr>
                      </a:lvl5pPr>
                      <a:lvl6pPr marL="2286000" algn="l" defTabSz="457200" rtl="0" eaLnBrk="1" latinLnBrk="0" hangingPunct="1">
                        <a:defRPr sz="1800" kern="1200">
                          <a:solidFill>
                            <a:schemeClr val="dk1"/>
                          </a:solidFill>
                          <a:latin typeface="Segoe UI"/>
                        </a:defRPr>
                      </a:lvl6pPr>
                      <a:lvl7pPr marL="2743200" algn="l" defTabSz="457200" rtl="0" eaLnBrk="1" latinLnBrk="0" hangingPunct="1">
                        <a:defRPr sz="1800" kern="1200">
                          <a:solidFill>
                            <a:schemeClr val="dk1"/>
                          </a:solidFill>
                          <a:latin typeface="Segoe UI"/>
                        </a:defRPr>
                      </a:lvl7pPr>
                      <a:lvl8pPr marL="3200400" algn="l" defTabSz="457200" rtl="0" eaLnBrk="1" latinLnBrk="0" hangingPunct="1">
                        <a:defRPr sz="1800" kern="1200">
                          <a:solidFill>
                            <a:schemeClr val="dk1"/>
                          </a:solidFill>
                          <a:latin typeface="Segoe UI"/>
                        </a:defRPr>
                      </a:lvl8pPr>
                      <a:lvl9pPr marL="3657600" algn="l" defTabSz="457200" rtl="0" eaLnBrk="1" latinLnBrk="0" hangingPunct="1">
                        <a:defRPr sz="1800" kern="1200">
                          <a:solidFill>
                            <a:schemeClr val="dk1"/>
                          </a:solidFill>
                          <a:latin typeface="Segoe UI"/>
                        </a:defRPr>
                      </a:lvl9pPr>
                    </a:lstStyle>
                    <a:p>
                      <a:pPr algn="r" fontAlgn="ctr"/>
                      <a:r>
                        <a:rPr lang="en-US" sz="1100" b="0" i="0" u="none" strike="noStrike" dirty="0">
                          <a:solidFill>
                            <a:srgbClr val="000000"/>
                          </a:solidFill>
                          <a:effectLst/>
                          <a:latin typeface="+mn-lt"/>
                        </a:rPr>
                        <a:t>-25%</a:t>
                      </a:r>
                    </a:p>
                  </a:txBody>
                  <a:tcPr marL="11657" marR="11657" marT="11657" marB="0" anchor="ctr">
                    <a:solidFill>
                      <a:srgbClr val="D9D9D6"/>
                    </a:solidFill>
                  </a:tcPr>
                </a:tc>
                <a:tc>
                  <a:txBody>
                    <a:bodyPr/>
                    <a:lstStyle>
                      <a:lvl1pPr marL="0" algn="l" defTabSz="457200" rtl="0" eaLnBrk="1" latinLnBrk="0" hangingPunct="1">
                        <a:defRPr sz="1800" kern="1200">
                          <a:solidFill>
                            <a:schemeClr val="dk1"/>
                          </a:solidFill>
                          <a:latin typeface="Segoe UI"/>
                        </a:defRPr>
                      </a:lvl1pPr>
                      <a:lvl2pPr marL="457200" algn="l" defTabSz="457200" rtl="0" eaLnBrk="1" latinLnBrk="0" hangingPunct="1">
                        <a:defRPr sz="1800" kern="1200">
                          <a:solidFill>
                            <a:schemeClr val="dk1"/>
                          </a:solidFill>
                          <a:latin typeface="Segoe UI"/>
                        </a:defRPr>
                      </a:lvl2pPr>
                      <a:lvl3pPr marL="914400" algn="l" defTabSz="457200" rtl="0" eaLnBrk="1" latinLnBrk="0" hangingPunct="1">
                        <a:defRPr sz="1800" kern="1200">
                          <a:solidFill>
                            <a:schemeClr val="dk1"/>
                          </a:solidFill>
                          <a:latin typeface="Segoe UI"/>
                        </a:defRPr>
                      </a:lvl3pPr>
                      <a:lvl4pPr marL="1371600" algn="l" defTabSz="457200" rtl="0" eaLnBrk="1" latinLnBrk="0" hangingPunct="1">
                        <a:defRPr sz="1800" kern="1200">
                          <a:solidFill>
                            <a:schemeClr val="dk1"/>
                          </a:solidFill>
                          <a:latin typeface="Segoe UI"/>
                        </a:defRPr>
                      </a:lvl4pPr>
                      <a:lvl5pPr marL="1828800" algn="l" defTabSz="457200" rtl="0" eaLnBrk="1" latinLnBrk="0" hangingPunct="1">
                        <a:defRPr sz="1800" kern="1200">
                          <a:solidFill>
                            <a:schemeClr val="dk1"/>
                          </a:solidFill>
                          <a:latin typeface="Segoe UI"/>
                        </a:defRPr>
                      </a:lvl5pPr>
                      <a:lvl6pPr marL="2286000" algn="l" defTabSz="457200" rtl="0" eaLnBrk="1" latinLnBrk="0" hangingPunct="1">
                        <a:defRPr sz="1800" kern="1200">
                          <a:solidFill>
                            <a:schemeClr val="dk1"/>
                          </a:solidFill>
                          <a:latin typeface="Segoe UI"/>
                        </a:defRPr>
                      </a:lvl6pPr>
                      <a:lvl7pPr marL="2743200" algn="l" defTabSz="457200" rtl="0" eaLnBrk="1" latinLnBrk="0" hangingPunct="1">
                        <a:defRPr sz="1800" kern="1200">
                          <a:solidFill>
                            <a:schemeClr val="dk1"/>
                          </a:solidFill>
                          <a:latin typeface="Segoe UI"/>
                        </a:defRPr>
                      </a:lvl7pPr>
                      <a:lvl8pPr marL="3200400" algn="l" defTabSz="457200" rtl="0" eaLnBrk="1" latinLnBrk="0" hangingPunct="1">
                        <a:defRPr sz="1800" kern="1200">
                          <a:solidFill>
                            <a:schemeClr val="dk1"/>
                          </a:solidFill>
                          <a:latin typeface="Segoe UI"/>
                        </a:defRPr>
                      </a:lvl8pPr>
                      <a:lvl9pPr marL="3657600" algn="l" defTabSz="457200" rtl="0" eaLnBrk="1" latinLnBrk="0" hangingPunct="1">
                        <a:defRPr sz="1800" kern="1200">
                          <a:solidFill>
                            <a:schemeClr val="dk1"/>
                          </a:solidFill>
                          <a:latin typeface="Segoe UI"/>
                        </a:defRPr>
                      </a:lvl9pPr>
                    </a:lstStyle>
                    <a:p>
                      <a:pPr algn="r" fontAlgn="ctr"/>
                      <a:r>
                        <a:rPr lang="en-US" sz="1100" b="0" i="0" u="none" strike="noStrike" dirty="0">
                          <a:solidFill>
                            <a:srgbClr val="000000"/>
                          </a:solidFill>
                          <a:effectLst/>
                          <a:latin typeface="+mn-lt"/>
                        </a:rPr>
                        <a:t>8%</a:t>
                      </a:r>
                    </a:p>
                  </a:txBody>
                  <a:tcPr marL="11657" marR="11657" marT="11657" marB="0" anchor="ctr">
                    <a:solidFill>
                      <a:srgbClr val="D9D9D6"/>
                    </a:solidFill>
                  </a:tcPr>
                </a:tc>
                <a:extLst>
                  <a:ext uri="{0D108BD9-81ED-4DB2-BD59-A6C34878D82A}">
                    <a16:rowId xmlns:a16="http://schemas.microsoft.com/office/drawing/2014/main" val="3817235779"/>
                  </a:ext>
                </a:extLst>
              </a:tr>
              <a:tr h="370840">
                <a:tc>
                  <a:txBody>
                    <a:bodyPr/>
                    <a:lstStyle>
                      <a:lvl1pPr marL="0" algn="l" defTabSz="457200" rtl="0" eaLnBrk="1" latinLnBrk="0" hangingPunct="1">
                        <a:defRPr sz="1800" kern="1200">
                          <a:solidFill>
                            <a:schemeClr val="dk1"/>
                          </a:solidFill>
                          <a:latin typeface="Segoe UI"/>
                        </a:defRPr>
                      </a:lvl1pPr>
                      <a:lvl2pPr marL="457200" algn="l" defTabSz="457200" rtl="0" eaLnBrk="1" latinLnBrk="0" hangingPunct="1">
                        <a:defRPr sz="1800" kern="1200">
                          <a:solidFill>
                            <a:schemeClr val="dk1"/>
                          </a:solidFill>
                          <a:latin typeface="Segoe UI"/>
                        </a:defRPr>
                      </a:lvl2pPr>
                      <a:lvl3pPr marL="914400" algn="l" defTabSz="457200" rtl="0" eaLnBrk="1" latinLnBrk="0" hangingPunct="1">
                        <a:defRPr sz="1800" kern="1200">
                          <a:solidFill>
                            <a:schemeClr val="dk1"/>
                          </a:solidFill>
                          <a:latin typeface="Segoe UI"/>
                        </a:defRPr>
                      </a:lvl3pPr>
                      <a:lvl4pPr marL="1371600" algn="l" defTabSz="457200" rtl="0" eaLnBrk="1" latinLnBrk="0" hangingPunct="1">
                        <a:defRPr sz="1800" kern="1200">
                          <a:solidFill>
                            <a:schemeClr val="dk1"/>
                          </a:solidFill>
                          <a:latin typeface="Segoe UI"/>
                        </a:defRPr>
                      </a:lvl4pPr>
                      <a:lvl5pPr marL="1828800" algn="l" defTabSz="457200" rtl="0" eaLnBrk="1" latinLnBrk="0" hangingPunct="1">
                        <a:defRPr sz="1800" kern="1200">
                          <a:solidFill>
                            <a:schemeClr val="dk1"/>
                          </a:solidFill>
                          <a:latin typeface="Segoe UI"/>
                        </a:defRPr>
                      </a:lvl5pPr>
                      <a:lvl6pPr marL="2286000" algn="l" defTabSz="457200" rtl="0" eaLnBrk="1" latinLnBrk="0" hangingPunct="1">
                        <a:defRPr sz="1800" kern="1200">
                          <a:solidFill>
                            <a:schemeClr val="dk1"/>
                          </a:solidFill>
                          <a:latin typeface="Segoe UI"/>
                        </a:defRPr>
                      </a:lvl6pPr>
                      <a:lvl7pPr marL="2743200" algn="l" defTabSz="457200" rtl="0" eaLnBrk="1" latinLnBrk="0" hangingPunct="1">
                        <a:defRPr sz="1800" kern="1200">
                          <a:solidFill>
                            <a:schemeClr val="dk1"/>
                          </a:solidFill>
                          <a:latin typeface="Segoe UI"/>
                        </a:defRPr>
                      </a:lvl7pPr>
                      <a:lvl8pPr marL="3200400" algn="l" defTabSz="457200" rtl="0" eaLnBrk="1" latinLnBrk="0" hangingPunct="1">
                        <a:defRPr sz="1800" kern="1200">
                          <a:solidFill>
                            <a:schemeClr val="dk1"/>
                          </a:solidFill>
                          <a:latin typeface="Segoe UI"/>
                        </a:defRPr>
                      </a:lvl8pPr>
                      <a:lvl9pPr marL="3657600" algn="l" defTabSz="457200" rtl="0" eaLnBrk="1" latinLnBrk="0" hangingPunct="1">
                        <a:defRPr sz="1800" kern="1200">
                          <a:solidFill>
                            <a:schemeClr val="dk1"/>
                          </a:solidFill>
                          <a:latin typeface="Segoe UI"/>
                        </a:defRPr>
                      </a:lvl9pPr>
                    </a:lstStyle>
                    <a:p>
                      <a:pPr algn="l" fontAlgn="ctr"/>
                      <a:r>
                        <a:rPr lang="en-US" sz="1100" b="0" i="0" u="none" strike="noStrike" dirty="0">
                          <a:solidFill>
                            <a:srgbClr val="000000"/>
                          </a:solidFill>
                          <a:effectLst/>
                          <a:latin typeface="+mn-lt"/>
                        </a:rPr>
                        <a:t>Terminal disclaimers</a:t>
                      </a:r>
                    </a:p>
                  </a:txBody>
                  <a:tcPr marL="7620" marR="7620" marT="7620" marB="0" anchor="ctr">
                    <a:solidFill>
                      <a:srgbClr val="D9D9D6"/>
                    </a:solidFill>
                  </a:tcPr>
                </a:tc>
                <a:tc>
                  <a:txBody>
                    <a:bodyPr/>
                    <a:lstStyle>
                      <a:lvl1pPr marL="0" algn="l" defTabSz="457200" rtl="0" eaLnBrk="1" latinLnBrk="0" hangingPunct="1">
                        <a:defRPr sz="1800" kern="1200">
                          <a:solidFill>
                            <a:schemeClr val="dk1"/>
                          </a:solidFill>
                          <a:latin typeface="Segoe UI"/>
                        </a:defRPr>
                      </a:lvl1pPr>
                      <a:lvl2pPr marL="457200" algn="l" defTabSz="457200" rtl="0" eaLnBrk="1" latinLnBrk="0" hangingPunct="1">
                        <a:defRPr sz="1800" kern="1200">
                          <a:solidFill>
                            <a:schemeClr val="dk1"/>
                          </a:solidFill>
                          <a:latin typeface="Segoe UI"/>
                        </a:defRPr>
                      </a:lvl2pPr>
                      <a:lvl3pPr marL="914400" algn="l" defTabSz="457200" rtl="0" eaLnBrk="1" latinLnBrk="0" hangingPunct="1">
                        <a:defRPr sz="1800" kern="1200">
                          <a:solidFill>
                            <a:schemeClr val="dk1"/>
                          </a:solidFill>
                          <a:latin typeface="Segoe UI"/>
                        </a:defRPr>
                      </a:lvl3pPr>
                      <a:lvl4pPr marL="1371600" algn="l" defTabSz="457200" rtl="0" eaLnBrk="1" latinLnBrk="0" hangingPunct="1">
                        <a:defRPr sz="1800" kern="1200">
                          <a:solidFill>
                            <a:schemeClr val="dk1"/>
                          </a:solidFill>
                          <a:latin typeface="Segoe UI"/>
                        </a:defRPr>
                      </a:lvl4pPr>
                      <a:lvl5pPr marL="1828800" algn="l" defTabSz="457200" rtl="0" eaLnBrk="1" latinLnBrk="0" hangingPunct="1">
                        <a:defRPr sz="1800" kern="1200">
                          <a:solidFill>
                            <a:schemeClr val="dk1"/>
                          </a:solidFill>
                          <a:latin typeface="Segoe UI"/>
                        </a:defRPr>
                      </a:lvl5pPr>
                      <a:lvl6pPr marL="2286000" algn="l" defTabSz="457200" rtl="0" eaLnBrk="1" latinLnBrk="0" hangingPunct="1">
                        <a:defRPr sz="1800" kern="1200">
                          <a:solidFill>
                            <a:schemeClr val="dk1"/>
                          </a:solidFill>
                          <a:latin typeface="Segoe UI"/>
                        </a:defRPr>
                      </a:lvl6pPr>
                      <a:lvl7pPr marL="2743200" algn="l" defTabSz="457200" rtl="0" eaLnBrk="1" latinLnBrk="0" hangingPunct="1">
                        <a:defRPr sz="1800" kern="1200">
                          <a:solidFill>
                            <a:schemeClr val="dk1"/>
                          </a:solidFill>
                          <a:latin typeface="Segoe UI"/>
                        </a:defRPr>
                      </a:lvl7pPr>
                      <a:lvl8pPr marL="3200400" algn="l" defTabSz="457200" rtl="0" eaLnBrk="1" latinLnBrk="0" hangingPunct="1">
                        <a:defRPr sz="1800" kern="1200">
                          <a:solidFill>
                            <a:schemeClr val="dk1"/>
                          </a:solidFill>
                          <a:latin typeface="Segoe UI"/>
                        </a:defRPr>
                      </a:lvl8pPr>
                      <a:lvl9pPr marL="3657600" algn="l" defTabSz="457200" rtl="0" eaLnBrk="1" latinLnBrk="0" hangingPunct="1">
                        <a:defRPr sz="1800" kern="1200">
                          <a:solidFill>
                            <a:schemeClr val="dk1"/>
                          </a:solidFill>
                          <a:latin typeface="Segoe UI"/>
                        </a:defRPr>
                      </a:lvl9pPr>
                    </a:lstStyle>
                    <a:p>
                      <a:pPr algn="r" fontAlgn="b"/>
                      <a:r>
                        <a:rPr lang="en-US" sz="1100" b="0" i="0" u="none" strike="noStrike" dirty="0">
                          <a:solidFill>
                            <a:srgbClr val="000000"/>
                          </a:solidFill>
                          <a:effectLst/>
                          <a:latin typeface="+mn-lt"/>
                        </a:rPr>
                        <a:t>$170</a:t>
                      </a:r>
                    </a:p>
                  </a:txBody>
                  <a:tcPr marL="12063" marR="12063" marT="12063" marB="0" anchor="ctr">
                    <a:solidFill>
                      <a:srgbClr val="D9D9D6"/>
                    </a:solidFill>
                  </a:tcPr>
                </a:tc>
                <a:tc>
                  <a:txBody>
                    <a:bodyPr/>
                    <a:lstStyle>
                      <a:lvl1pPr marL="0" algn="l" defTabSz="457200" rtl="0" eaLnBrk="1" latinLnBrk="0" hangingPunct="1">
                        <a:defRPr sz="1800" kern="1200">
                          <a:solidFill>
                            <a:schemeClr val="dk1"/>
                          </a:solidFill>
                          <a:latin typeface="Segoe UI"/>
                        </a:defRPr>
                      </a:lvl1pPr>
                      <a:lvl2pPr marL="457200" algn="l" defTabSz="457200" rtl="0" eaLnBrk="1" latinLnBrk="0" hangingPunct="1">
                        <a:defRPr sz="1800" kern="1200">
                          <a:solidFill>
                            <a:schemeClr val="dk1"/>
                          </a:solidFill>
                          <a:latin typeface="Segoe UI"/>
                        </a:defRPr>
                      </a:lvl2pPr>
                      <a:lvl3pPr marL="914400" algn="l" defTabSz="457200" rtl="0" eaLnBrk="1" latinLnBrk="0" hangingPunct="1">
                        <a:defRPr sz="1800" kern="1200">
                          <a:solidFill>
                            <a:schemeClr val="dk1"/>
                          </a:solidFill>
                          <a:latin typeface="Segoe UI"/>
                        </a:defRPr>
                      </a:lvl3pPr>
                      <a:lvl4pPr marL="1371600" algn="l" defTabSz="457200" rtl="0" eaLnBrk="1" latinLnBrk="0" hangingPunct="1">
                        <a:defRPr sz="1800" kern="1200">
                          <a:solidFill>
                            <a:schemeClr val="dk1"/>
                          </a:solidFill>
                          <a:latin typeface="Segoe UI"/>
                        </a:defRPr>
                      </a:lvl4pPr>
                      <a:lvl5pPr marL="1828800" algn="l" defTabSz="457200" rtl="0" eaLnBrk="1" latinLnBrk="0" hangingPunct="1">
                        <a:defRPr sz="1800" kern="1200">
                          <a:solidFill>
                            <a:schemeClr val="dk1"/>
                          </a:solidFill>
                          <a:latin typeface="Segoe UI"/>
                        </a:defRPr>
                      </a:lvl5pPr>
                      <a:lvl6pPr marL="2286000" algn="l" defTabSz="457200" rtl="0" eaLnBrk="1" latinLnBrk="0" hangingPunct="1">
                        <a:defRPr sz="1800" kern="1200">
                          <a:solidFill>
                            <a:schemeClr val="dk1"/>
                          </a:solidFill>
                          <a:latin typeface="Segoe UI"/>
                        </a:defRPr>
                      </a:lvl6pPr>
                      <a:lvl7pPr marL="2743200" algn="l" defTabSz="457200" rtl="0" eaLnBrk="1" latinLnBrk="0" hangingPunct="1">
                        <a:defRPr sz="1800" kern="1200">
                          <a:solidFill>
                            <a:schemeClr val="dk1"/>
                          </a:solidFill>
                          <a:latin typeface="Segoe UI"/>
                        </a:defRPr>
                      </a:lvl7pPr>
                      <a:lvl8pPr marL="3200400" algn="l" defTabSz="457200" rtl="0" eaLnBrk="1" latinLnBrk="0" hangingPunct="1">
                        <a:defRPr sz="1800" kern="1200">
                          <a:solidFill>
                            <a:schemeClr val="dk1"/>
                          </a:solidFill>
                          <a:latin typeface="Segoe UI"/>
                        </a:defRPr>
                      </a:lvl8pPr>
                      <a:lvl9pPr marL="3657600" algn="l" defTabSz="457200" rtl="0" eaLnBrk="1" latinLnBrk="0" hangingPunct="1">
                        <a:defRPr sz="1800" kern="1200">
                          <a:solidFill>
                            <a:schemeClr val="dk1"/>
                          </a:solidFill>
                          <a:latin typeface="Segoe UI"/>
                        </a:defRPr>
                      </a:lvl9pPr>
                    </a:lstStyle>
                    <a:p>
                      <a:pPr algn="r" fontAlgn="b"/>
                      <a:r>
                        <a:rPr lang="en-US" sz="1100" b="0" i="0" u="none" strike="noStrike" dirty="0">
                          <a:solidFill>
                            <a:srgbClr val="000000"/>
                          </a:solidFill>
                          <a:effectLst/>
                          <a:latin typeface="+mn-lt"/>
                        </a:rPr>
                        <a:t>$200 to $1,400</a:t>
                      </a:r>
                    </a:p>
                  </a:txBody>
                  <a:tcPr marL="12063" marR="12063" marT="12063" marB="0" anchor="ctr">
                    <a:solidFill>
                      <a:srgbClr val="D9D9D6"/>
                    </a:solidFill>
                  </a:tcPr>
                </a:tc>
                <a:tc>
                  <a:txBody>
                    <a:bodyPr/>
                    <a:lstStyle>
                      <a:lvl1pPr marL="0" algn="l" defTabSz="457200" rtl="0" eaLnBrk="1" latinLnBrk="0" hangingPunct="1">
                        <a:defRPr sz="1800" kern="1200">
                          <a:solidFill>
                            <a:schemeClr val="dk1"/>
                          </a:solidFill>
                          <a:latin typeface="Segoe UI"/>
                        </a:defRPr>
                      </a:lvl1pPr>
                      <a:lvl2pPr marL="457200" algn="l" defTabSz="457200" rtl="0" eaLnBrk="1" latinLnBrk="0" hangingPunct="1">
                        <a:defRPr sz="1800" kern="1200">
                          <a:solidFill>
                            <a:schemeClr val="dk1"/>
                          </a:solidFill>
                          <a:latin typeface="Segoe UI"/>
                        </a:defRPr>
                      </a:lvl2pPr>
                      <a:lvl3pPr marL="914400" algn="l" defTabSz="457200" rtl="0" eaLnBrk="1" latinLnBrk="0" hangingPunct="1">
                        <a:defRPr sz="1800" kern="1200">
                          <a:solidFill>
                            <a:schemeClr val="dk1"/>
                          </a:solidFill>
                          <a:latin typeface="Segoe UI"/>
                        </a:defRPr>
                      </a:lvl3pPr>
                      <a:lvl4pPr marL="1371600" algn="l" defTabSz="457200" rtl="0" eaLnBrk="1" latinLnBrk="0" hangingPunct="1">
                        <a:defRPr sz="1800" kern="1200">
                          <a:solidFill>
                            <a:schemeClr val="dk1"/>
                          </a:solidFill>
                          <a:latin typeface="Segoe UI"/>
                        </a:defRPr>
                      </a:lvl4pPr>
                      <a:lvl5pPr marL="1828800" algn="l" defTabSz="457200" rtl="0" eaLnBrk="1" latinLnBrk="0" hangingPunct="1">
                        <a:defRPr sz="1800" kern="1200">
                          <a:solidFill>
                            <a:schemeClr val="dk1"/>
                          </a:solidFill>
                          <a:latin typeface="Segoe UI"/>
                        </a:defRPr>
                      </a:lvl5pPr>
                      <a:lvl6pPr marL="2286000" algn="l" defTabSz="457200" rtl="0" eaLnBrk="1" latinLnBrk="0" hangingPunct="1">
                        <a:defRPr sz="1800" kern="1200">
                          <a:solidFill>
                            <a:schemeClr val="dk1"/>
                          </a:solidFill>
                          <a:latin typeface="Segoe UI"/>
                        </a:defRPr>
                      </a:lvl6pPr>
                      <a:lvl7pPr marL="2743200" algn="l" defTabSz="457200" rtl="0" eaLnBrk="1" latinLnBrk="0" hangingPunct="1">
                        <a:defRPr sz="1800" kern="1200">
                          <a:solidFill>
                            <a:schemeClr val="dk1"/>
                          </a:solidFill>
                          <a:latin typeface="Segoe UI"/>
                        </a:defRPr>
                      </a:lvl7pPr>
                      <a:lvl8pPr marL="3200400" algn="l" defTabSz="457200" rtl="0" eaLnBrk="1" latinLnBrk="0" hangingPunct="1">
                        <a:defRPr sz="1800" kern="1200">
                          <a:solidFill>
                            <a:schemeClr val="dk1"/>
                          </a:solidFill>
                          <a:latin typeface="Segoe UI"/>
                        </a:defRPr>
                      </a:lvl8pPr>
                      <a:lvl9pPr marL="3657600" algn="l" defTabSz="457200" rtl="0" eaLnBrk="1" latinLnBrk="0" hangingPunct="1">
                        <a:defRPr sz="1800" kern="1200">
                          <a:solidFill>
                            <a:schemeClr val="dk1"/>
                          </a:solidFill>
                          <a:latin typeface="Segoe UI"/>
                        </a:defRPr>
                      </a:lvl9pPr>
                    </a:lstStyle>
                    <a:p>
                      <a:pPr algn="r" fontAlgn="ctr"/>
                      <a:r>
                        <a:rPr lang="en-US" sz="1100" b="0" i="0" u="none" strike="noStrike" dirty="0">
                          <a:solidFill>
                            <a:srgbClr val="000000"/>
                          </a:solidFill>
                          <a:effectLst/>
                          <a:latin typeface="+mn-lt"/>
                        </a:rPr>
                        <a:t>$183</a:t>
                      </a:r>
                    </a:p>
                  </a:txBody>
                  <a:tcPr marL="11657" marR="11657" marT="11657" marB="0" anchor="ctr">
                    <a:solidFill>
                      <a:srgbClr val="D9D9D6"/>
                    </a:solidFill>
                  </a:tcPr>
                </a:tc>
                <a:tc>
                  <a:txBody>
                    <a:bodyPr/>
                    <a:lstStyle>
                      <a:lvl1pPr marL="0" algn="l" defTabSz="457200" rtl="0" eaLnBrk="1" latinLnBrk="0" hangingPunct="1">
                        <a:defRPr sz="1800" kern="1200">
                          <a:solidFill>
                            <a:schemeClr val="dk1"/>
                          </a:solidFill>
                          <a:latin typeface="Segoe UI"/>
                        </a:defRPr>
                      </a:lvl1pPr>
                      <a:lvl2pPr marL="457200" algn="l" defTabSz="457200" rtl="0" eaLnBrk="1" latinLnBrk="0" hangingPunct="1">
                        <a:defRPr sz="1800" kern="1200">
                          <a:solidFill>
                            <a:schemeClr val="dk1"/>
                          </a:solidFill>
                          <a:latin typeface="Segoe UI"/>
                        </a:defRPr>
                      </a:lvl2pPr>
                      <a:lvl3pPr marL="914400" algn="l" defTabSz="457200" rtl="0" eaLnBrk="1" latinLnBrk="0" hangingPunct="1">
                        <a:defRPr sz="1800" kern="1200">
                          <a:solidFill>
                            <a:schemeClr val="dk1"/>
                          </a:solidFill>
                          <a:latin typeface="Segoe UI"/>
                        </a:defRPr>
                      </a:lvl3pPr>
                      <a:lvl4pPr marL="1371600" algn="l" defTabSz="457200" rtl="0" eaLnBrk="1" latinLnBrk="0" hangingPunct="1">
                        <a:defRPr sz="1800" kern="1200">
                          <a:solidFill>
                            <a:schemeClr val="dk1"/>
                          </a:solidFill>
                          <a:latin typeface="Segoe UI"/>
                        </a:defRPr>
                      </a:lvl4pPr>
                      <a:lvl5pPr marL="1828800" algn="l" defTabSz="457200" rtl="0" eaLnBrk="1" latinLnBrk="0" hangingPunct="1">
                        <a:defRPr sz="1800" kern="1200">
                          <a:solidFill>
                            <a:schemeClr val="dk1"/>
                          </a:solidFill>
                          <a:latin typeface="Segoe UI"/>
                        </a:defRPr>
                      </a:lvl5pPr>
                      <a:lvl6pPr marL="2286000" algn="l" defTabSz="457200" rtl="0" eaLnBrk="1" latinLnBrk="0" hangingPunct="1">
                        <a:defRPr sz="1800" kern="1200">
                          <a:solidFill>
                            <a:schemeClr val="dk1"/>
                          </a:solidFill>
                          <a:latin typeface="Segoe UI"/>
                        </a:defRPr>
                      </a:lvl6pPr>
                      <a:lvl7pPr marL="2743200" algn="l" defTabSz="457200" rtl="0" eaLnBrk="1" latinLnBrk="0" hangingPunct="1">
                        <a:defRPr sz="1800" kern="1200">
                          <a:solidFill>
                            <a:schemeClr val="dk1"/>
                          </a:solidFill>
                          <a:latin typeface="Segoe UI"/>
                        </a:defRPr>
                      </a:lvl7pPr>
                      <a:lvl8pPr marL="3200400" algn="l" defTabSz="457200" rtl="0" eaLnBrk="1" latinLnBrk="0" hangingPunct="1">
                        <a:defRPr sz="1800" kern="1200">
                          <a:solidFill>
                            <a:schemeClr val="dk1"/>
                          </a:solidFill>
                          <a:latin typeface="Segoe UI"/>
                        </a:defRPr>
                      </a:lvl8pPr>
                      <a:lvl9pPr marL="3657600" algn="l" defTabSz="457200" rtl="0" eaLnBrk="1" latinLnBrk="0" hangingPunct="1">
                        <a:defRPr sz="1800" kern="1200">
                          <a:solidFill>
                            <a:schemeClr val="dk1"/>
                          </a:solidFill>
                          <a:latin typeface="Segoe UI"/>
                        </a:defRPr>
                      </a:lvl9pPr>
                    </a:lstStyle>
                    <a:p>
                      <a:pPr algn="r" fontAlgn="ctr"/>
                      <a:r>
                        <a:rPr lang="en-US" sz="1100" b="0" i="0" u="none" strike="noStrike" dirty="0">
                          <a:solidFill>
                            <a:srgbClr val="000000"/>
                          </a:solidFill>
                          <a:effectLst/>
                          <a:latin typeface="+mn-lt"/>
                        </a:rPr>
                        <a:t>-87% to -9%</a:t>
                      </a:r>
                    </a:p>
                  </a:txBody>
                  <a:tcPr marL="11657" marR="11657" marT="11657" marB="0" anchor="ctr">
                    <a:solidFill>
                      <a:srgbClr val="D9D9D6"/>
                    </a:solidFill>
                  </a:tcPr>
                </a:tc>
                <a:tc>
                  <a:txBody>
                    <a:bodyPr/>
                    <a:lstStyle>
                      <a:lvl1pPr marL="0" algn="l" defTabSz="457200" rtl="0" eaLnBrk="1" latinLnBrk="0" hangingPunct="1">
                        <a:defRPr sz="1800" kern="1200">
                          <a:solidFill>
                            <a:schemeClr val="dk1"/>
                          </a:solidFill>
                          <a:latin typeface="Segoe UI"/>
                        </a:defRPr>
                      </a:lvl1pPr>
                      <a:lvl2pPr marL="457200" algn="l" defTabSz="457200" rtl="0" eaLnBrk="1" latinLnBrk="0" hangingPunct="1">
                        <a:defRPr sz="1800" kern="1200">
                          <a:solidFill>
                            <a:schemeClr val="dk1"/>
                          </a:solidFill>
                          <a:latin typeface="Segoe UI"/>
                        </a:defRPr>
                      </a:lvl2pPr>
                      <a:lvl3pPr marL="914400" algn="l" defTabSz="457200" rtl="0" eaLnBrk="1" latinLnBrk="0" hangingPunct="1">
                        <a:defRPr sz="1800" kern="1200">
                          <a:solidFill>
                            <a:schemeClr val="dk1"/>
                          </a:solidFill>
                          <a:latin typeface="Segoe UI"/>
                        </a:defRPr>
                      </a:lvl3pPr>
                      <a:lvl4pPr marL="1371600" algn="l" defTabSz="457200" rtl="0" eaLnBrk="1" latinLnBrk="0" hangingPunct="1">
                        <a:defRPr sz="1800" kern="1200">
                          <a:solidFill>
                            <a:schemeClr val="dk1"/>
                          </a:solidFill>
                          <a:latin typeface="Segoe UI"/>
                        </a:defRPr>
                      </a:lvl4pPr>
                      <a:lvl5pPr marL="1828800" algn="l" defTabSz="457200" rtl="0" eaLnBrk="1" latinLnBrk="0" hangingPunct="1">
                        <a:defRPr sz="1800" kern="1200">
                          <a:solidFill>
                            <a:schemeClr val="dk1"/>
                          </a:solidFill>
                          <a:latin typeface="Segoe UI"/>
                        </a:defRPr>
                      </a:lvl5pPr>
                      <a:lvl6pPr marL="2286000" algn="l" defTabSz="457200" rtl="0" eaLnBrk="1" latinLnBrk="0" hangingPunct="1">
                        <a:defRPr sz="1800" kern="1200">
                          <a:solidFill>
                            <a:schemeClr val="dk1"/>
                          </a:solidFill>
                          <a:latin typeface="Segoe UI"/>
                        </a:defRPr>
                      </a:lvl6pPr>
                      <a:lvl7pPr marL="2743200" algn="l" defTabSz="457200" rtl="0" eaLnBrk="1" latinLnBrk="0" hangingPunct="1">
                        <a:defRPr sz="1800" kern="1200">
                          <a:solidFill>
                            <a:schemeClr val="dk1"/>
                          </a:solidFill>
                          <a:latin typeface="Segoe UI"/>
                        </a:defRPr>
                      </a:lvl7pPr>
                      <a:lvl8pPr marL="3200400" algn="l" defTabSz="457200" rtl="0" eaLnBrk="1" latinLnBrk="0" hangingPunct="1">
                        <a:defRPr sz="1800" kern="1200">
                          <a:solidFill>
                            <a:schemeClr val="dk1"/>
                          </a:solidFill>
                          <a:latin typeface="Segoe UI"/>
                        </a:defRPr>
                      </a:lvl8pPr>
                      <a:lvl9pPr marL="3657600" algn="l" defTabSz="457200" rtl="0" eaLnBrk="1" latinLnBrk="0" hangingPunct="1">
                        <a:defRPr sz="1800" kern="1200">
                          <a:solidFill>
                            <a:schemeClr val="dk1"/>
                          </a:solidFill>
                          <a:latin typeface="Segoe UI"/>
                        </a:defRPr>
                      </a:lvl9pPr>
                    </a:lstStyle>
                    <a:p>
                      <a:pPr algn="r" fontAlgn="ctr"/>
                      <a:r>
                        <a:rPr lang="en-US" sz="1100" b="0" i="0" u="none" strike="noStrike" dirty="0">
                          <a:solidFill>
                            <a:srgbClr val="000000"/>
                          </a:solidFill>
                          <a:effectLst/>
                          <a:latin typeface="+mn-lt"/>
                        </a:rPr>
                        <a:t>8%</a:t>
                      </a:r>
                    </a:p>
                  </a:txBody>
                  <a:tcPr marL="11657" marR="11657" marT="11657" marB="0" anchor="ctr">
                    <a:solidFill>
                      <a:srgbClr val="D9D9D6"/>
                    </a:solidFill>
                  </a:tcPr>
                </a:tc>
                <a:extLst>
                  <a:ext uri="{0D108BD9-81ED-4DB2-BD59-A6C34878D82A}">
                    <a16:rowId xmlns:a16="http://schemas.microsoft.com/office/drawing/2014/main" val="918175116"/>
                  </a:ext>
                </a:extLst>
              </a:tr>
            </a:tbl>
          </a:graphicData>
        </a:graphic>
      </p:graphicFrame>
      <p:sp>
        <p:nvSpPr>
          <p:cNvPr id="7" name="TextBox 6">
            <a:extLst>
              <a:ext uri="{FF2B5EF4-FFF2-40B4-BE49-F238E27FC236}">
                <a16:creationId xmlns:a16="http://schemas.microsoft.com/office/drawing/2014/main" id="{647C5E41-A3DB-E627-BFB1-B7DCA389EF5E}"/>
              </a:ext>
            </a:extLst>
          </p:cNvPr>
          <p:cNvSpPr txBox="1"/>
          <p:nvPr/>
        </p:nvSpPr>
        <p:spPr>
          <a:xfrm>
            <a:off x="6091446" y="5008979"/>
            <a:ext cx="2601234" cy="246221"/>
          </a:xfrm>
          <a:prstGeom prst="rect">
            <a:avLst/>
          </a:prstGeom>
          <a:noFill/>
        </p:spPr>
        <p:txBody>
          <a:bodyPr wrap="square" lIns="91440" tIns="45720" rIns="91440" bIns="45720" rtlCol="0" anchor="t">
            <a:spAutoFit/>
          </a:bodyPr>
          <a:lstStyle/>
          <a:p>
            <a:pPr algn="r"/>
            <a:r>
              <a:rPr lang="en-US" sz="1000" dirty="0"/>
              <a:t>Discounted fees not available</a:t>
            </a:r>
            <a:endParaRPr lang="en-US" dirty="0"/>
          </a:p>
        </p:txBody>
      </p:sp>
      <p:sp>
        <p:nvSpPr>
          <p:cNvPr id="4" name="Slide Number Placeholder 3">
            <a:extLst>
              <a:ext uri="{FF2B5EF4-FFF2-40B4-BE49-F238E27FC236}">
                <a16:creationId xmlns:a16="http://schemas.microsoft.com/office/drawing/2014/main" id="{B9FEB2BC-E81C-452B-98B0-FB15701AD273}"/>
              </a:ext>
            </a:extLst>
          </p:cNvPr>
          <p:cNvSpPr>
            <a:spLocks noGrp="1"/>
          </p:cNvSpPr>
          <p:nvPr>
            <p:ph type="sldNum" sz="quarter" idx="10"/>
          </p:nvPr>
        </p:nvSpPr>
        <p:spPr/>
        <p:txBody>
          <a:bodyPr/>
          <a:lstStyle/>
          <a:p>
            <a:fld id="{1D648693-0942-45E9-83AE-76FC568F9452}" type="slidenum">
              <a:rPr lang="en-US" smtClean="0"/>
              <a:pPr/>
              <a:t>9</a:t>
            </a:fld>
            <a:endParaRPr lang="en-US" dirty="0"/>
          </a:p>
        </p:txBody>
      </p:sp>
    </p:spTree>
    <p:extLst>
      <p:ext uri="{BB962C8B-B14F-4D97-AF65-F5344CB8AC3E}">
        <p14:creationId xmlns:p14="http://schemas.microsoft.com/office/powerpoint/2010/main" val="2682385512"/>
      </p:ext>
    </p:extLst>
  </p:cSld>
  <p:clrMapOvr>
    <a:masterClrMapping/>
  </p:clrMapOvr>
</p:sld>
</file>

<file path=ppt/theme/theme1.xml><?xml version="1.0" encoding="utf-8"?>
<a:theme xmlns:a="http://schemas.openxmlformats.org/drawingml/2006/main" name="USPTO Branding">
  <a:themeElements>
    <a:clrScheme name="USPTO Brand 3">
      <a:dk1>
        <a:sysClr val="windowText" lastClr="000000"/>
      </a:dk1>
      <a:lt1>
        <a:sysClr val="window" lastClr="FFFFFF"/>
      </a:lt1>
      <a:dk2>
        <a:srgbClr val="004C97"/>
      </a:dk2>
      <a:lt2>
        <a:srgbClr val="003865"/>
      </a:lt2>
      <a:accent1>
        <a:srgbClr val="009CDE"/>
      </a:accent1>
      <a:accent2>
        <a:srgbClr val="A6192E"/>
      </a:accent2>
      <a:accent3>
        <a:srgbClr val="007A33"/>
      </a:accent3>
      <a:accent4>
        <a:srgbClr val="671E75"/>
      </a:accent4>
      <a:accent5>
        <a:srgbClr val="7A9A01"/>
      </a:accent5>
      <a:accent6>
        <a:srgbClr val="F2A900"/>
      </a:accent6>
      <a:hlink>
        <a:srgbClr val="004C97"/>
      </a:hlink>
      <a:folHlink>
        <a:srgbClr val="BB16A3"/>
      </a:folHlink>
    </a:clrScheme>
    <a:fontScheme name="USPTO Brand">
      <a:majorFont>
        <a:latin typeface="Segoe UI Semibold"/>
        <a:ea typeface=""/>
        <a:cs typeface=""/>
      </a:majorFont>
      <a:minorFont>
        <a:latin typeface="Segoe U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2"/>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w="19050">
          <a:solidFill>
            <a:schemeClr val="bg2"/>
          </a:solidFill>
        </a:ln>
        <a:effectLst/>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USPTO Branding" id="{7243D3F7-7316-4C04-B987-1EE1E1032BA8}" vid="{28992C1E-E048-4E54-A946-A148ED3DDDDE}"/>
    </a:ext>
  </a:extLst>
</a:theme>
</file>

<file path=ppt/theme/theme2.xml><?xml version="1.0" encoding="utf-8"?>
<a:theme xmlns:a="http://schemas.openxmlformats.org/drawingml/2006/main" name="Brand master navy no logo">
  <a:themeElements>
    <a:clrScheme name="USPTO Brand">
      <a:dk1>
        <a:sysClr val="windowText" lastClr="000000"/>
      </a:dk1>
      <a:lt1>
        <a:sysClr val="window" lastClr="FFFFFF"/>
      </a:lt1>
      <a:dk2>
        <a:srgbClr val="004C97"/>
      </a:dk2>
      <a:lt2>
        <a:srgbClr val="EEECE1"/>
      </a:lt2>
      <a:accent1>
        <a:srgbClr val="009CDE"/>
      </a:accent1>
      <a:accent2>
        <a:srgbClr val="A6192E"/>
      </a:accent2>
      <a:accent3>
        <a:srgbClr val="7A9A01"/>
      </a:accent3>
      <a:accent4>
        <a:srgbClr val="671E75"/>
      </a:accent4>
      <a:accent5>
        <a:srgbClr val="4BACC6"/>
      </a:accent5>
      <a:accent6>
        <a:srgbClr val="F2A900"/>
      </a:accent6>
      <a:hlink>
        <a:srgbClr val="004C97"/>
      </a:hlink>
      <a:folHlink>
        <a:srgbClr val="BB16A3"/>
      </a:folHlink>
    </a:clrScheme>
    <a:fontScheme name="USPTO Brand 1">
      <a:majorFont>
        <a:latin typeface="Segoe UI Semibold"/>
        <a:ea typeface=""/>
        <a:cs typeface=""/>
      </a:majorFont>
      <a:minorFont>
        <a:latin typeface="Segoe U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Brand master navy revised 9-2022.potx" id="{2C446032-32CD-422C-B3B6-EB26FEC922A9}" vid="{6358B0D2-1E16-4BDA-99BD-C77C36917D3E}"/>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USPTO Branding</Template>
  <TotalTime>0</TotalTime>
  <Words>5613</Words>
  <Application>Microsoft Office PowerPoint</Application>
  <PresentationFormat>On-screen Show (16:10)</PresentationFormat>
  <Paragraphs>881</Paragraphs>
  <Slides>44</Slides>
  <Notes>34</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44</vt:i4>
      </vt:variant>
    </vt:vector>
  </HeadingPairs>
  <TitlesOfParts>
    <vt:vector size="53" baseType="lpstr">
      <vt:lpstr>Arial</vt:lpstr>
      <vt:lpstr>Calibri</vt:lpstr>
      <vt:lpstr>Courier New</vt:lpstr>
      <vt:lpstr>Segoe UI</vt:lpstr>
      <vt:lpstr>Segoe UI Light</vt:lpstr>
      <vt:lpstr>Segoe UI Semibold</vt:lpstr>
      <vt:lpstr>Wingdings</vt:lpstr>
      <vt:lpstr>USPTO Branding</vt:lpstr>
      <vt:lpstr>Brand master navy no logo</vt:lpstr>
      <vt:lpstr>Opening Slide</vt:lpstr>
      <vt:lpstr>Final Rule: At-a-Glance</vt:lpstr>
      <vt:lpstr>Overview</vt:lpstr>
      <vt:lpstr>Fee setting goals and objectives</vt:lpstr>
      <vt:lpstr>Fee setting goals and objectives (cont.)</vt:lpstr>
      <vt:lpstr>Benefits for IP stakeholders</vt:lpstr>
      <vt:lpstr>Patent five-year financial outlook</vt:lpstr>
      <vt:lpstr>Patent fee changes</vt:lpstr>
      <vt:lpstr>Patent fee adjustments: NPRM to final rule</vt:lpstr>
      <vt:lpstr>Patent fee adjustments: NPRM to final rule (cont.)</vt:lpstr>
      <vt:lpstr>Patent fee adjustments: NPRM to final rule (cont.)</vt:lpstr>
      <vt:lpstr>Targeted patent proposals</vt:lpstr>
      <vt:lpstr>Continuing applications</vt:lpstr>
      <vt:lpstr>Continuing applications (cont.)</vt:lpstr>
      <vt:lpstr>Design applications</vt:lpstr>
      <vt:lpstr>Design applications (cont.)</vt:lpstr>
      <vt:lpstr>Design applications (cont.) Most design applications qualify for discounted fees; design fee collections will not fully recover design costs on an aggregate basis</vt:lpstr>
      <vt:lpstr>Excess claims </vt:lpstr>
      <vt:lpstr>Extension of time (EOT) for provisional applications</vt:lpstr>
      <vt:lpstr>Extension of time (EOT) for provisional applications (cont.)</vt:lpstr>
      <vt:lpstr>Information disclosure statement (IDS)</vt:lpstr>
      <vt:lpstr>Information disclosure statement (IDS) (cont.) </vt:lpstr>
      <vt:lpstr>Patent term extension (PTE)</vt:lpstr>
      <vt:lpstr>Patent term extension (PTE) (cont.)</vt:lpstr>
      <vt:lpstr>Request for continued examination (RCE)</vt:lpstr>
      <vt:lpstr>Request for continued examination (RCE) (cont.)</vt:lpstr>
      <vt:lpstr>Suspension of action</vt:lpstr>
      <vt:lpstr>Unintentional delay petitions</vt:lpstr>
      <vt:lpstr>Unintentional delay petitions (cont.)</vt:lpstr>
      <vt:lpstr>Targeted PTAB proposals</vt:lpstr>
      <vt:lpstr>America Invents Act (AIA) trial fees </vt:lpstr>
      <vt:lpstr>AIA trial fees (cont.)</vt:lpstr>
      <vt:lpstr>Director Review of a PTAB decision</vt:lpstr>
      <vt:lpstr>Other proposals</vt:lpstr>
      <vt:lpstr>Across-the-board adjustment</vt:lpstr>
      <vt:lpstr>Across-the-board example Utility patents, maintenance</vt:lpstr>
      <vt:lpstr>Front-end fee increase</vt:lpstr>
      <vt:lpstr>Front-end fee increase example Utility filing, search, and examination fees  </vt:lpstr>
      <vt:lpstr>Basic utility patent life cycle fees for  undiscounted entities Current and final fee schedule</vt:lpstr>
      <vt:lpstr>Additional information</vt:lpstr>
      <vt:lpstr>Analysis of alternatives</vt:lpstr>
      <vt:lpstr>Analysis of alternatives (cont.)</vt:lpstr>
      <vt:lpstr>Summary</vt:lpstr>
      <vt:lpstr>USPTO closing slide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2024-11-18T14:53:18Z</dcterms:created>
  <dcterms:modified xsi:type="dcterms:W3CDTF">2024-11-18T14:53:31Z</dcterms:modified>
</cp:coreProperties>
</file>