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73" r:id="rId5"/>
  </p:sldMasterIdLst>
  <p:notesMasterIdLst>
    <p:notesMasterId r:id="rId47"/>
  </p:notesMasterIdLst>
  <p:sldIdLst>
    <p:sldId id="257" r:id="rId6"/>
    <p:sldId id="256" r:id="rId7"/>
    <p:sldId id="721" r:id="rId8"/>
    <p:sldId id="722" r:id="rId9"/>
    <p:sldId id="261" r:id="rId10"/>
    <p:sldId id="719" r:id="rId11"/>
    <p:sldId id="723" r:id="rId12"/>
    <p:sldId id="720" r:id="rId13"/>
    <p:sldId id="688" r:id="rId14"/>
    <p:sldId id="689" r:id="rId15"/>
    <p:sldId id="642" r:id="rId16"/>
    <p:sldId id="700" r:id="rId17"/>
    <p:sldId id="681" r:id="rId18"/>
    <p:sldId id="709" r:id="rId19"/>
    <p:sldId id="710" r:id="rId20"/>
    <p:sldId id="711" r:id="rId21"/>
    <p:sldId id="712" r:id="rId22"/>
    <p:sldId id="683" r:id="rId23"/>
    <p:sldId id="684" r:id="rId24"/>
    <p:sldId id="725" r:id="rId25"/>
    <p:sldId id="713" r:id="rId26"/>
    <p:sldId id="714" r:id="rId27"/>
    <p:sldId id="685" r:id="rId28"/>
    <p:sldId id="715" r:id="rId29"/>
    <p:sldId id="716" r:id="rId30"/>
    <p:sldId id="717" r:id="rId31"/>
    <p:sldId id="718" r:id="rId32"/>
    <p:sldId id="658" r:id="rId33"/>
    <p:sldId id="694" r:id="rId34"/>
    <p:sldId id="696" r:id="rId35"/>
    <p:sldId id="691" r:id="rId36"/>
    <p:sldId id="695" r:id="rId37"/>
    <p:sldId id="663" r:id="rId38"/>
    <p:sldId id="426" r:id="rId39"/>
    <p:sldId id="664" r:id="rId40"/>
    <p:sldId id="466" r:id="rId41"/>
    <p:sldId id="708" r:id="rId42"/>
    <p:sldId id="283" r:id="rId43"/>
    <p:sldId id="288" r:id="rId44"/>
    <p:sldId id="724" r:id="rId45"/>
    <p:sldId id="285" r:id="rId46"/>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card, Michelle" initials="PM" lastIdx="1" clrIdx="0">
    <p:extLst>
      <p:ext uri="{19B8F6BF-5375-455C-9EA6-DF929625EA0E}">
        <p15:presenceInfo xmlns:p15="http://schemas.microsoft.com/office/powerpoint/2012/main" userId="S::mpicard@uspto.gov::7092e0b4-4c13-4fe6-a657-16df9feb211a" providerId="AD"/>
      </p:ext>
    </p:extLst>
  </p:cmAuthor>
  <p:cmAuthor id="2" name="Mildrew, Sean" initials="MS" lastIdx="2" clrIdx="1">
    <p:extLst>
      <p:ext uri="{19B8F6BF-5375-455C-9EA6-DF929625EA0E}">
        <p15:presenceInfo xmlns:p15="http://schemas.microsoft.com/office/powerpoint/2012/main" userId="S::smildrew@uspto.gov::8875744c-c8fb-4150-bf0a-f317fabb03d8" providerId="AD"/>
      </p:ext>
    </p:extLst>
  </p:cmAuthor>
  <p:cmAuthor id="3" name="Roberts, Brian" initials="RB" lastIdx="2" clrIdx="2">
    <p:extLst>
      <p:ext uri="{19B8F6BF-5375-455C-9EA6-DF929625EA0E}">
        <p15:presenceInfo xmlns:p15="http://schemas.microsoft.com/office/powerpoint/2012/main" userId="S::broberts1@uspto.gov::c7f29cec-8301-4d22-83a8-a6ab4f1bd8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48B6B7-2E07-405C-CBEB-EB79796AF90E}" v="3" dt="2023-10-25T13:43:48.280"/>
    <p1510:client id="{23342FB4-C202-B1CD-9586-7BB6DD51194D}" v="515" dt="2023-10-24T14:36:17.381"/>
    <p1510:client id="{28703294-FF61-C13D-4B15-76EC17519F46}" v="62" dt="2023-10-24T18:02:22.216"/>
    <p1510:client id="{BB1AD696-FC8F-A1F3-A75D-6BC93E15C811}" v="29" dt="2023-11-28T12:59:20.3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492" autoAdjust="0"/>
  </p:normalViewPr>
  <p:slideViewPr>
    <p:cSldViewPr snapToGrid="0">
      <p:cViewPr varScale="1">
        <p:scale>
          <a:sx n="75" d="100"/>
          <a:sy n="75" d="100"/>
        </p:scale>
        <p:origin x="1032" y="6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immermann, Jason" userId="S::jzimmermann1@uspto.gov::c170620e-c72e-4cf1-8a18-091936f8bd2d" providerId="AD" clId="Web-{BB1AD696-FC8F-A1F3-A75D-6BC93E15C811}"/>
    <pc:docChg chg="modSld">
      <pc:chgData name="Zimmermann, Jason" userId="S::jzimmermann1@uspto.gov::c170620e-c72e-4cf1-8a18-091936f8bd2d" providerId="AD" clId="Web-{BB1AD696-FC8F-A1F3-A75D-6BC93E15C811}" dt="2023-11-28T12:59:18.688" v="25"/>
      <pc:docMkLst>
        <pc:docMk/>
      </pc:docMkLst>
      <pc:sldChg chg="modSp">
        <pc:chgData name="Zimmermann, Jason" userId="S::jzimmermann1@uspto.gov::c170620e-c72e-4cf1-8a18-091936f8bd2d" providerId="AD" clId="Web-{BB1AD696-FC8F-A1F3-A75D-6BC93E15C811}" dt="2023-11-28T12:59:18.688" v="25"/>
        <pc:sldMkLst>
          <pc:docMk/>
          <pc:sldMk cId="2939936714" sldId="681"/>
        </pc:sldMkLst>
        <pc:graphicFrameChg chg="mod modGraphic">
          <ac:chgData name="Zimmermann, Jason" userId="S::jzimmermann1@uspto.gov::c170620e-c72e-4cf1-8a18-091936f8bd2d" providerId="AD" clId="Web-{BB1AD696-FC8F-A1F3-A75D-6BC93E15C811}" dt="2023-11-28T12:59:18.688" v="25"/>
          <ac:graphicFrameMkLst>
            <pc:docMk/>
            <pc:sldMk cId="2939936714" sldId="681"/>
            <ac:graphicFrameMk id="7" creationId="{DE4A192F-1DB6-E10D-283E-E61B0AC703AA}"/>
          </ac:graphicFrameMkLst>
        </pc:graphicFrameChg>
      </pc:sldChg>
      <pc:sldChg chg="modSp">
        <pc:chgData name="Zimmermann, Jason" userId="S::jzimmermann1@uspto.gov::c170620e-c72e-4cf1-8a18-091936f8bd2d" providerId="AD" clId="Web-{BB1AD696-FC8F-A1F3-A75D-6BC93E15C811}" dt="2023-11-28T12:59:06.188" v="17"/>
        <pc:sldMkLst>
          <pc:docMk/>
          <pc:sldMk cId="848304708" sldId="689"/>
        </pc:sldMkLst>
        <pc:graphicFrameChg chg="mod modGraphic">
          <ac:chgData name="Zimmermann, Jason" userId="S::jzimmermann1@uspto.gov::c170620e-c72e-4cf1-8a18-091936f8bd2d" providerId="AD" clId="Web-{BB1AD696-FC8F-A1F3-A75D-6BC93E15C811}" dt="2023-11-28T12:59:06.188" v="17"/>
          <ac:graphicFrameMkLst>
            <pc:docMk/>
            <pc:sldMk cId="848304708" sldId="689"/>
            <ac:graphicFrameMk id="7" creationId="{0173F9C7-BB25-DDF9-88AA-6873E8772AAA}"/>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n-US" sz="1400">
                <a:solidFill>
                  <a:schemeClr val="tx1"/>
                </a:solidFill>
                <a:latin typeface="+mn-lt"/>
              </a:rPr>
              <a:t>Current and proposed </a:t>
            </a:r>
            <a:r>
              <a:rPr lang="en-US" sz="1400" b="0" i="0" u="none" strike="noStrike" baseline="0">
                <a:solidFill>
                  <a:schemeClr val="tx1"/>
                </a:solidFill>
                <a:effectLst/>
              </a:rPr>
              <a:t>undiscounted </a:t>
            </a:r>
            <a:r>
              <a:rPr lang="en-US" sz="1400">
                <a:solidFill>
                  <a:schemeClr val="tx1"/>
                </a:solidFill>
                <a:latin typeface="+mn-lt"/>
              </a:rPr>
              <a:t>maintenance fees</a:t>
            </a:r>
          </a:p>
        </c:rich>
      </c:tx>
      <c:layout>
        <c:manualLayout>
          <c:xMode val="edge"/>
          <c:yMode val="edge"/>
          <c:x val="0.22753961310391757"/>
          <c:y val="1.626121048400132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836919311107866"/>
          <c:y val="0.13193409180070617"/>
          <c:w val="0.61566320885654346"/>
          <c:h val="0.76628784485501489"/>
        </c:manualLayout>
      </c:layout>
      <c:barChart>
        <c:barDir val="col"/>
        <c:grouping val="stacked"/>
        <c:varyColors val="0"/>
        <c:ser>
          <c:idx val="0"/>
          <c:order val="0"/>
          <c:tx>
            <c:strRef>
              <c:f>Maint!$A$2</c:f>
              <c:strCache>
                <c:ptCount val="1"/>
                <c:pt idx="0">
                  <c:v>1st stage</c:v>
                </c:pt>
              </c:strCache>
            </c:strRef>
          </c:tx>
          <c:spPr>
            <a:solidFill>
              <a:srgbClr val="009CD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Maint!$B$1:$C$1</c:f>
              <c:strCache>
                <c:ptCount val="2"/>
                <c:pt idx="0">
                  <c:v>Current</c:v>
                </c:pt>
                <c:pt idx="1">
                  <c:v>Proposed</c:v>
                </c:pt>
              </c:strCache>
            </c:strRef>
          </c:cat>
          <c:val>
            <c:numRef>
              <c:f>Maint!$B$2:$C$2</c:f>
              <c:numCache>
                <c:formatCode>"$"#,##0</c:formatCode>
                <c:ptCount val="2"/>
                <c:pt idx="0">
                  <c:v>2000</c:v>
                </c:pt>
                <c:pt idx="1">
                  <c:v>2100</c:v>
                </c:pt>
              </c:numCache>
            </c:numRef>
          </c:val>
          <c:extLst>
            <c:ext xmlns:c16="http://schemas.microsoft.com/office/drawing/2014/chart" uri="{C3380CC4-5D6E-409C-BE32-E72D297353CC}">
              <c16:uniqueId val="{00000000-AE8E-40FD-9567-41D518E253BC}"/>
            </c:ext>
          </c:extLst>
        </c:ser>
        <c:ser>
          <c:idx val="1"/>
          <c:order val="1"/>
          <c:tx>
            <c:strRef>
              <c:f>Maint!$A$3</c:f>
              <c:strCache>
                <c:ptCount val="1"/>
                <c:pt idx="0">
                  <c:v>2nd stage</c:v>
                </c:pt>
              </c:strCache>
            </c:strRef>
          </c:tx>
          <c:spPr>
            <a:solidFill>
              <a:srgbClr val="A6192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Maint!$B$1:$C$1</c:f>
              <c:strCache>
                <c:ptCount val="2"/>
                <c:pt idx="0">
                  <c:v>Current</c:v>
                </c:pt>
                <c:pt idx="1">
                  <c:v>Proposed</c:v>
                </c:pt>
              </c:strCache>
            </c:strRef>
          </c:cat>
          <c:val>
            <c:numRef>
              <c:f>Maint!$B$3:$C$3</c:f>
              <c:numCache>
                <c:formatCode>"$"#,##0</c:formatCode>
                <c:ptCount val="2"/>
                <c:pt idx="0">
                  <c:v>3760</c:v>
                </c:pt>
                <c:pt idx="1">
                  <c:v>3950</c:v>
                </c:pt>
              </c:numCache>
            </c:numRef>
          </c:val>
          <c:extLst>
            <c:ext xmlns:c16="http://schemas.microsoft.com/office/drawing/2014/chart" uri="{C3380CC4-5D6E-409C-BE32-E72D297353CC}">
              <c16:uniqueId val="{00000001-AE8E-40FD-9567-41D518E253BC}"/>
            </c:ext>
          </c:extLst>
        </c:ser>
        <c:ser>
          <c:idx val="2"/>
          <c:order val="2"/>
          <c:tx>
            <c:strRef>
              <c:f>Maint!$A$4</c:f>
              <c:strCache>
                <c:ptCount val="1"/>
                <c:pt idx="0">
                  <c:v>3rd stage</c:v>
                </c:pt>
              </c:strCache>
            </c:strRef>
          </c:tx>
          <c:spPr>
            <a:solidFill>
              <a:srgbClr val="007A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Maint!$B$1:$C$1</c:f>
              <c:strCache>
                <c:ptCount val="2"/>
                <c:pt idx="0">
                  <c:v>Current</c:v>
                </c:pt>
                <c:pt idx="1">
                  <c:v>Proposed</c:v>
                </c:pt>
              </c:strCache>
            </c:strRef>
          </c:cat>
          <c:val>
            <c:numRef>
              <c:f>Maint!$B$4:$C$4</c:f>
              <c:numCache>
                <c:formatCode>"$"#,##0</c:formatCode>
                <c:ptCount val="2"/>
                <c:pt idx="0">
                  <c:v>7700</c:v>
                </c:pt>
                <c:pt idx="1">
                  <c:v>8085</c:v>
                </c:pt>
              </c:numCache>
            </c:numRef>
          </c:val>
          <c:extLst>
            <c:ext xmlns:c16="http://schemas.microsoft.com/office/drawing/2014/chart" uri="{C3380CC4-5D6E-409C-BE32-E72D297353CC}">
              <c16:uniqueId val="{00000002-AE8E-40FD-9567-41D518E253BC}"/>
            </c:ext>
          </c:extLst>
        </c:ser>
        <c:dLbls>
          <c:dLblPos val="ctr"/>
          <c:showLegendKey val="0"/>
          <c:showVal val="1"/>
          <c:showCatName val="0"/>
          <c:showSerName val="0"/>
          <c:showPercent val="0"/>
          <c:showBubbleSize val="0"/>
        </c:dLbls>
        <c:gapWidth val="150"/>
        <c:overlap val="100"/>
        <c:axId val="799101040"/>
        <c:axId val="799108584"/>
      </c:barChart>
      <c:catAx>
        <c:axId val="799101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99108584"/>
        <c:crosses val="autoZero"/>
        <c:auto val="1"/>
        <c:lblAlgn val="ctr"/>
        <c:lblOffset val="100"/>
        <c:noMultiLvlLbl val="0"/>
      </c:catAx>
      <c:valAx>
        <c:axId val="7991085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solidFill>
                      <a:schemeClr val="tx1"/>
                    </a:solidFill>
                  </a:rPr>
                  <a:t>Fee amount ($)</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9910104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solidFill>
                  <a:schemeClr val="tx1"/>
                </a:solidFill>
              </a:rPr>
              <a:t>Current and</a:t>
            </a:r>
            <a:r>
              <a:rPr lang="en-US" baseline="0">
                <a:solidFill>
                  <a:schemeClr val="tx1"/>
                </a:solidFill>
              </a:rPr>
              <a:t> </a:t>
            </a:r>
            <a:r>
              <a:rPr lang="en-US" strike="noStrike" baseline="0">
                <a:solidFill>
                  <a:schemeClr val="tx1"/>
                </a:solidFill>
              </a:rPr>
              <a:t>proposed </a:t>
            </a:r>
            <a:r>
              <a:rPr lang="en-US" sz="1400" b="0" i="0" u="none" strike="noStrike" baseline="0">
                <a:solidFill>
                  <a:schemeClr val="tx1"/>
                </a:solidFill>
                <a:effectLst/>
              </a:rPr>
              <a:t>undiscounted </a:t>
            </a:r>
            <a:r>
              <a:rPr lang="en-US" strike="noStrike" baseline="0">
                <a:solidFill>
                  <a:schemeClr val="tx1"/>
                </a:solidFill>
              </a:rPr>
              <a:t>fees </a:t>
            </a:r>
            <a:r>
              <a:rPr lang="en-US" baseline="0">
                <a:solidFill>
                  <a:schemeClr val="tx1"/>
                </a:solidFill>
              </a:rPr>
              <a:t>for u</a:t>
            </a:r>
            <a:r>
              <a:rPr lang="en-US">
                <a:solidFill>
                  <a:schemeClr val="tx1"/>
                </a:solidFill>
              </a:rPr>
              <a:t>tility filing, search,</a:t>
            </a:r>
            <a:r>
              <a:rPr lang="en-US" baseline="0">
                <a:solidFill>
                  <a:schemeClr val="tx1"/>
                </a:solidFill>
              </a:rPr>
              <a:t> and examination</a:t>
            </a:r>
            <a:endParaRPr lang="en-US">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9324317099251478"/>
          <c:y val="0.14296014883571551"/>
          <c:w val="0.60580295518615723"/>
          <c:h val="0.77337284889181412"/>
        </c:manualLayout>
      </c:layout>
      <c:barChart>
        <c:barDir val="col"/>
        <c:grouping val="stacked"/>
        <c:varyColors val="0"/>
        <c:ser>
          <c:idx val="0"/>
          <c:order val="0"/>
          <c:tx>
            <c:strRef>
              <c:f>'Front-end'!$A$2</c:f>
              <c:strCache>
                <c:ptCount val="1"/>
                <c:pt idx="0">
                  <c:v>Filing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'Front-end'!$B$1:$C$1</c:f>
              <c:strCache>
                <c:ptCount val="2"/>
                <c:pt idx="0">
                  <c:v>Current</c:v>
                </c:pt>
                <c:pt idx="1">
                  <c:v>Proposed</c:v>
                </c:pt>
              </c:strCache>
            </c:strRef>
          </c:cat>
          <c:val>
            <c:numRef>
              <c:f>'Front-end'!$B$2:$C$2</c:f>
              <c:numCache>
                <c:formatCode>"$"#,##0</c:formatCode>
                <c:ptCount val="2"/>
                <c:pt idx="0">
                  <c:v>320</c:v>
                </c:pt>
                <c:pt idx="1">
                  <c:v>350</c:v>
                </c:pt>
              </c:numCache>
            </c:numRef>
          </c:val>
          <c:extLst>
            <c:ext xmlns:c16="http://schemas.microsoft.com/office/drawing/2014/chart" uri="{C3380CC4-5D6E-409C-BE32-E72D297353CC}">
              <c16:uniqueId val="{00000000-4BFE-401F-8F8C-191D7D23524B}"/>
            </c:ext>
          </c:extLst>
        </c:ser>
        <c:ser>
          <c:idx val="1"/>
          <c:order val="1"/>
          <c:tx>
            <c:strRef>
              <c:f>'Front-end'!$A$3</c:f>
              <c:strCache>
                <c:ptCount val="1"/>
                <c:pt idx="0">
                  <c:v>Search</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'Front-end'!$B$1:$C$1</c:f>
              <c:strCache>
                <c:ptCount val="2"/>
                <c:pt idx="0">
                  <c:v>Current</c:v>
                </c:pt>
                <c:pt idx="1">
                  <c:v>Proposed</c:v>
                </c:pt>
              </c:strCache>
            </c:strRef>
          </c:cat>
          <c:val>
            <c:numRef>
              <c:f>'Front-end'!$B$3:$C$3</c:f>
              <c:numCache>
                <c:formatCode>"$"#,##0</c:formatCode>
                <c:ptCount val="2"/>
                <c:pt idx="0">
                  <c:v>700</c:v>
                </c:pt>
                <c:pt idx="1">
                  <c:v>770</c:v>
                </c:pt>
              </c:numCache>
            </c:numRef>
          </c:val>
          <c:extLst>
            <c:ext xmlns:c16="http://schemas.microsoft.com/office/drawing/2014/chart" uri="{C3380CC4-5D6E-409C-BE32-E72D297353CC}">
              <c16:uniqueId val="{00000001-4BFE-401F-8F8C-191D7D23524B}"/>
            </c:ext>
          </c:extLst>
        </c:ser>
        <c:ser>
          <c:idx val="2"/>
          <c:order val="2"/>
          <c:tx>
            <c:strRef>
              <c:f>'Front-end'!$A$4</c:f>
              <c:strCache>
                <c:ptCount val="1"/>
                <c:pt idx="0">
                  <c:v>Exam</c:v>
                </c:pt>
              </c:strCache>
            </c:strRef>
          </c:tx>
          <c:spPr>
            <a:solidFill>
              <a:srgbClr val="007A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'Front-end'!$B$1:$C$1</c:f>
              <c:strCache>
                <c:ptCount val="2"/>
                <c:pt idx="0">
                  <c:v>Current</c:v>
                </c:pt>
                <c:pt idx="1">
                  <c:v>Proposed</c:v>
                </c:pt>
              </c:strCache>
            </c:strRef>
          </c:cat>
          <c:val>
            <c:numRef>
              <c:f>'Front-end'!$B$4:$C$4</c:f>
              <c:numCache>
                <c:formatCode>"$"#,##0</c:formatCode>
                <c:ptCount val="2"/>
                <c:pt idx="0">
                  <c:v>800</c:v>
                </c:pt>
                <c:pt idx="1">
                  <c:v>880</c:v>
                </c:pt>
              </c:numCache>
            </c:numRef>
          </c:val>
          <c:extLst>
            <c:ext xmlns:c16="http://schemas.microsoft.com/office/drawing/2014/chart" uri="{C3380CC4-5D6E-409C-BE32-E72D297353CC}">
              <c16:uniqueId val="{00000002-4BFE-401F-8F8C-191D7D23524B}"/>
            </c:ext>
          </c:extLst>
        </c:ser>
        <c:dLbls>
          <c:dLblPos val="ctr"/>
          <c:showLegendKey val="0"/>
          <c:showVal val="1"/>
          <c:showCatName val="0"/>
          <c:showSerName val="0"/>
          <c:showPercent val="0"/>
          <c:showBubbleSize val="0"/>
        </c:dLbls>
        <c:gapWidth val="150"/>
        <c:overlap val="100"/>
        <c:axId val="797231448"/>
        <c:axId val="797229152"/>
      </c:barChart>
      <c:catAx>
        <c:axId val="797231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97229152"/>
        <c:crosses val="autoZero"/>
        <c:auto val="1"/>
        <c:lblAlgn val="ctr"/>
        <c:lblOffset val="100"/>
        <c:noMultiLvlLbl val="0"/>
      </c:catAx>
      <c:valAx>
        <c:axId val="7972291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solidFill>
                    <a:latin typeface="+mn-lt"/>
                    <a:ea typeface="+mn-ea"/>
                    <a:cs typeface="+mn-cs"/>
                  </a:defRPr>
                </a:pPr>
                <a:r>
                  <a:rPr lang="en-US" sz="1100">
                    <a:solidFill>
                      <a:schemeClr val="tx1"/>
                    </a:solidFill>
                  </a:rPr>
                  <a:t>Fee amount ($)</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title>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97231448"/>
        <c:crosses val="autoZero"/>
        <c:crossBetween val="between"/>
      </c:valAx>
      <c:spPr>
        <a:noFill/>
        <a:ln>
          <a:noFill/>
        </a:ln>
        <a:effectLst/>
      </c:spPr>
    </c:plotArea>
    <c:legend>
      <c:legendPos val="r"/>
      <c:layout>
        <c:manualLayout>
          <c:xMode val="edge"/>
          <c:yMode val="edge"/>
          <c:x val="0.90552760766015361"/>
          <c:y val="0.45986464486179768"/>
          <c:w val="6.6694614562068627E-2"/>
          <c:h val="0.1796249948497010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A67B66-1F18-4260-9C11-08F755555DCC}" type="datetimeFigureOut">
              <a:rPr lang="en-US" smtClean="0"/>
              <a:t>3/12/2024</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8DD770-3BAD-4C5D-9407-B1EA127593EB}" type="slidenum">
              <a:rPr lang="en-US" smtClean="0"/>
              <a:t>‹#›</a:t>
            </a:fld>
            <a:endParaRPr lang="en-US"/>
          </a:p>
        </p:txBody>
      </p:sp>
    </p:spTree>
    <p:extLst>
      <p:ext uri="{BB962C8B-B14F-4D97-AF65-F5344CB8AC3E}">
        <p14:creationId xmlns:p14="http://schemas.microsoft.com/office/powerpoint/2010/main" val="3409061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18DD770-3BAD-4C5D-9407-B1EA127593EB}" type="slidenum">
              <a:rPr lang="en-US" smtClean="0"/>
              <a:t>1</a:t>
            </a:fld>
            <a:endParaRPr lang="en-US"/>
          </a:p>
        </p:txBody>
      </p:sp>
    </p:spTree>
    <p:extLst>
      <p:ext uri="{BB962C8B-B14F-4D97-AF65-F5344CB8AC3E}">
        <p14:creationId xmlns:p14="http://schemas.microsoft.com/office/powerpoint/2010/main" val="3365807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16</a:t>
            </a:fld>
            <a:endParaRPr lang="en-US"/>
          </a:p>
        </p:txBody>
      </p:sp>
    </p:spTree>
    <p:extLst>
      <p:ext uri="{BB962C8B-B14F-4D97-AF65-F5344CB8AC3E}">
        <p14:creationId xmlns:p14="http://schemas.microsoft.com/office/powerpoint/2010/main" val="1676794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17</a:t>
            </a:fld>
            <a:endParaRPr lang="en-US"/>
          </a:p>
        </p:txBody>
      </p:sp>
    </p:spTree>
    <p:extLst>
      <p:ext uri="{BB962C8B-B14F-4D97-AF65-F5344CB8AC3E}">
        <p14:creationId xmlns:p14="http://schemas.microsoft.com/office/powerpoint/2010/main" val="2726463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18</a:t>
            </a:fld>
            <a:endParaRPr lang="en-US"/>
          </a:p>
        </p:txBody>
      </p:sp>
    </p:spTree>
    <p:extLst>
      <p:ext uri="{BB962C8B-B14F-4D97-AF65-F5344CB8AC3E}">
        <p14:creationId xmlns:p14="http://schemas.microsoft.com/office/powerpoint/2010/main" val="2002606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19</a:t>
            </a:fld>
            <a:endParaRPr lang="en-US"/>
          </a:p>
        </p:txBody>
      </p:sp>
    </p:spTree>
    <p:extLst>
      <p:ext uri="{BB962C8B-B14F-4D97-AF65-F5344CB8AC3E}">
        <p14:creationId xmlns:p14="http://schemas.microsoft.com/office/powerpoint/2010/main" val="1134400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20</a:t>
            </a:fld>
            <a:endParaRPr lang="en-US"/>
          </a:p>
        </p:txBody>
      </p:sp>
    </p:spTree>
    <p:extLst>
      <p:ext uri="{BB962C8B-B14F-4D97-AF65-F5344CB8AC3E}">
        <p14:creationId xmlns:p14="http://schemas.microsoft.com/office/powerpoint/2010/main" val="662450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21</a:t>
            </a:fld>
            <a:endParaRPr lang="en-US"/>
          </a:p>
        </p:txBody>
      </p:sp>
    </p:spTree>
    <p:extLst>
      <p:ext uri="{BB962C8B-B14F-4D97-AF65-F5344CB8AC3E}">
        <p14:creationId xmlns:p14="http://schemas.microsoft.com/office/powerpoint/2010/main" val="2793255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22</a:t>
            </a:fld>
            <a:endParaRPr lang="en-US"/>
          </a:p>
        </p:txBody>
      </p:sp>
    </p:spTree>
    <p:extLst>
      <p:ext uri="{BB962C8B-B14F-4D97-AF65-F5344CB8AC3E}">
        <p14:creationId xmlns:p14="http://schemas.microsoft.com/office/powerpoint/2010/main" val="3781971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23</a:t>
            </a:fld>
            <a:endParaRPr lang="en-US"/>
          </a:p>
        </p:txBody>
      </p:sp>
    </p:spTree>
    <p:extLst>
      <p:ext uri="{BB962C8B-B14F-4D97-AF65-F5344CB8AC3E}">
        <p14:creationId xmlns:p14="http://schemas.microsoft.com/office/powerpoint/2010/main" val="27096998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24</a:t>
            </a:fld>
            <a:endParaRPr lang="en-US"/>
          </a:p>
        </p:txBody>
      </p:sp>
    </p:spTree>
    <p:extLst>
      <p:ext uri="{BB962C8B-B14F-4D97-AF65-F5344CB8AC3E}">
        <p14:creationId xmlns:p14="http://schemas.microsoft.com/office/powerpoint/2010/main" val="33581585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25</a:t>
            </a:fld>
            <a:endParaRPr lang="en-US"/>
          </a:p>
        </p:txBody>
      </p:sp>
    </p:spTree>
    <p:extLst>
      <p:ext uri="{BB962C8B-B14F-4D97-AF65-F5344CB8AC3E}">
        <p14:creationId xmlns:p14="http://schemas.microsoft.com/office/powerpoint/2010/main" val="290464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7</a:t>
            </a:fld>
            <a:endParaRPr lang="en-US"/>
          </a:p>
        </p:txBody>
      </p:sp>
    </p:spTree>
    <p:extLst>
      <p:ext uri="{BB962C8B-B14F-4D97-AF65-F5344CB8AC3E}">
        <p14:creationId xmlns:p14="http://schemas.microsoft.com/office/powerpoint/2010/main" val="1750228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26</a:t>
            </a:fld>
            <a:endParaRPr lang="en-US"/>
          </a:p>
        </p:txBody>
      </p:sp>
    </p:spTree>
    <p:extLst>
      <p:ext uri="{BB962C8B-B14F-4D97-AF65-F5344CB8AC3E}">
        <p14:creationId xmlns:p14="http://schemas.microsoft.com/office/powerpoint/2010/main" val="2643452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27</a:t>
            </a:fld>
            <a:endParaRPr lang="en-US"/>
          </a:p>
        </p:txBody>
      </p:sp>
    </p:spTree>
    <p:extLst>
      <p:ext uri="{BB962C8B-B14F-4D97-AF65-F5344CB8AC3E}">
        <p14:creationId xmlns:p14="http://schemas.microsoft.com/office/powerpoint/2010/main" val="40382536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28</a:t>
            </a:fld>
            <a:endParaRPr lang="en-US"/>
          </a:p>
        </p:txBody>
      </p:sp>
    </p:spTree>
    <p:extLst>
      <p:ext uri="{BB962C8B-B14F-4D97-AF65-F5344CB8AC3E}">
        <p14:creationId xmlns:p14="http://schemas.microsoft.com/office/powerpoint/2010/main" val="2373599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29</a:t>
            </a:fld>
            <a:endParaRPr lang="en-US"/>
          </a:p>
        </p:txBody>
      </p:sp>
    </p:spTree>
    <p:extLst>
      <p:ext uri="{BB962C8B-B14F-4D97-AF65-F5344CB8AC3E}">
        <p14:creationId xmlns:p14="http://schemas.microsoft.com/office/powerpoint/2010/main" val="5890712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30</a:t>
            </a:fld>
            <a:endParaRPr lang="en-US"/>
          </a:p>
        </p:txBody>
      </p:sp>
    </p:spTree>
    <p:extLst>
      <p:ext uri="{BB962C8B-B14F-4D97-AF65-F5344CB8AC3E}">
        <p14:creationId xmlns:p14="http://schemas.microsoft.com/office/powerpoint/2010/main" val="36771845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31</a:t>
            </a:fld>
            <a:endParaRPr lang="en-US"/>
          </a:p>
        </p:txBody>
      </p:sp>
    </p:spTree>
    <p:extLst>
      <p:ext uri="{BB962C8B-B14F-4D97-AF65-F5344CB8AC3E}">
        <p14:creationId xmlns:p14="http://schemas.microsoft.com/office/powerpoint/2010/main" val="40953112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32</a:t>
            </a:fld>
            <a:endParaRPr lang="en-US"/>
          </a:p>
        </p:txBody>
      </p:sp>
    </p:spTree>
    <p:extLst>
      <p:ext uri="{BB962C8B-B14F-4D97-AF65-F5344CB8AC3E}">
        <p14:creationId xmlns:p14="http://schemas.microsoft.com/office/powerpoint/2010/main" val="5547065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33</a:t>
            </a:fld>
            <a:endParaRPr lang="en-US"/>
          </a:p>
        </p:txBody>
      </p:sp>
    </p:spTree>
    <p:extLst>
      <p:ext uri="{BB962C8B-B14F-4D97-AF65-F5344CB8AC3E}">
        <p14:creationId xmlns:p14="http://schemas.microsoft.com/office/powerpoint/2010/main" val="17894747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34</a:t>
            </a:fld>
            <a:endParaRPr lang="en-US"/>
          </a:p>
        </p:txBody>
      </p:sp>
    </p:spTree>
    <p:extLst>
      <p:ext uri="{BB962C8B-B14F-4D97-AF65-F5344CB8AC3E}">
        <p14:creationId xmlns:p14="http://schemas.microsoft.com/office/powerpoint/2010/main" val="33050109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35</a:t>
            </a:fld>
            <a:endParaRPr lang="en-US"/>
          </a:p>
        </p:txBody>
      </p:sp>
    </p:spTree>
    <p:extLst>
      <p:ext uri="{BB962C8B-B14F-4D97-AF65-F5344CB8AC3E}">
        <p14:creationId xmlns:p14="http://schemas.microsoft.com/office/powerpoint/2010/main" val="2962780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9</a:t>
            </a:fld>
            <a:endParaRPr lang="en-US"/>
          </a:p>
        </p:txBody>
      </p:sp>
    </p:spTree>
    <p:extLst>
      <p:ext uri="{BB962C8B-B14F-4D97-AF65-F5344CB8AC3E}">
        <p14:creationId xmlns:p14="http://schemas.microsoft.com/office/powerpoint/2010/main" val="20962964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36</a:t>
            </a:fld>
            <a:endParaRPr lang="en-US"/>
          </a:p>
        </p:txBody>
      </p:sp>
    </p:spTree>
    <p:extLst>
      <p:ext uri="{BB962C8B-B14F-4D97-AF65-F5344CB8AC3E}">
        <p14:creationId xmlns:p14="http://schemas.microsoft.com/office/powerpoint/2010/main" val="19736249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37</a:t>
            </a:fld>
            <a:endParaRPr lang="en-US"/>
          </a:p>
        </p:txBody>
      </p:sp>
    </p:spTree>
    <p:extLst>
      <p:ext uri="{BB962C8B-B14F-4D97-AF65-F5344CB8AC3E}">
        <p14:creationId xmlns:p14="http://schemas.microsoft.com/office/powerpoint/2010/main" val="8357052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38</a:t>
            </a:fld>
            <a:endParaRPr lang="en-US"/>
          </a:p>
        </p:txBody>
      </p:sp>
    </p:spTree>
    <p:extLst>
      <p:ext uri="{BB962C8B-B14F-4D97-AF65-F5344CB8AC3E}">
        <p14:creationId xmlns:p14="http://schemas.microsoft.com/office/powerpoint/2010/main" val="40345648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39</a:t>
            </a:fld>
            <a:endParaRPr lang="en-US"/>
          </a:p>
        </p:txBody>
      </p:sp>
    </p:spTree>
    <p:extLst>
      <p:ext uri="{BB962C8B-B14F-4D97-AF65-F5344CB8AC3E}">
        <p14:creationId xmlns:p14="http://schemas.microsoft.com/office/powerpoint/2010/main" val="41781971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40</a:t>
            </a:fld>
            <a:endParaRPr lang="en-US"/>
          </a:p>
        </p:txBody>
      </p:sp>
    </p:spTree>
    <p:extLst>
      <p:ext uri="{BB962C8B-B14F-4D97-AF65-F5344CB8AC3E}">
        <p14:creationId xmlns:p14="http://schemas.microsoft.com/office/powerpoint/2010/main" val="16194113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41</a:t>
            </a:fld>
            <a:endParaRPr lang="en-US"/>
          </a:p>
        </p:txBody>
      </p:sp>
    </p:spTree>
    <p:extLst>
      <p:ext uri="{BB962C8B-B14F-4D97-AF65-F5344CB8AC3E}">
        <p14:creationId xmlns:p14="http://schemas.microsoft.com/office/powerpoint/2010/main" val="1365959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10</a:t>
            </a:fld>
            <a:endParaRPr lang="en-US"/>
          </a:p>
        </p:txBody>
      </p:sp>
    </p:spTree>
    <p:extLst>
      <p:ext uri="{BB962C8B-B14F-4D97-AF65-F5344CB8AC3E}">
        <p14:creationId xmlns:p14="http://schemas.microsoft.com/office/powerpoint/2010/main" val="80172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11</a:t>
            </a:fld>
            <a:endParaRPr lang="en-US"/>
          </a:p>
        </p:txBody>
      </p:sp>
    </p:spTree>
    <p:extLst>
      <p:ext uri="{BB962C8B-B14F-4D97-AF65-F5344CB8AC3E}">
        <p14:creationId xmlns:p14="http://schemas.microsoft.com/office/powerpoint/2010/main" val="991415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12</a:t>
            </a:fld>
            <a:endParaRPr lang="en-US"/>
          </a:p>
        </p:txBody>
      </p:sp>
    </p:spTree>
    <p:extLst>
      <p:ext uri="{BB962C8B-B14F-4D97-AF65-F5344CB8AC3E}">
        <p14:creationId xmlns:p14="http://schemas.microsoft.com/office/powerpoint/2010/main" val="305547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13</a:t>
            </a:fld>
            <a:endParaRPr lang="en-US"/>
          </a:p>
        </p:txBody>
      </p:sp>
    </p:spTree>
    <p:extLst>
      <p:ext uri="{BB962C8B-B14F-4D97-AF65-F5344CB8AC3E}">
        <p14:creationId xmlns:p14="http://schemas.microsoft.com/office/powerpoint/2010/main" val="3345610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14</a:t>
            </a:fld>
            <a:endParaRPr lang="en-US"/>
          </a:p>
        </p:txBody>
      </p:sp>
    </p:spTree>
    <p:extLst>
      <p:ext uri="{BB962C8B-B14F-4D97-AF65-F5344CB8AC3E}">
        <p14:creationId xmlns:p14="http://schemas.microsoft.com/office/powerpoint/2010/main" val="3040819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15</a:t>
            </a:fld>
            <a:endParaRPr lang="en-US"/>
          </a:p>
        </p:txBody>
      </p:sp>
    </p:spTree>
    <p:extLst>
      <p:ext uri="{BB962C8B-B14F-4D97-AF65-F5344CB8AC3E}">
        <p14:creationId xmlns:p14="http://schemas.microsoft.com/office/powerpoint/2010/main" val="16123686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5EFCED2B-0FC3-4490-B611-B1F6603A7697}"/>
              </a:ext>
            </a:extLst>
          </p:cNvPr>
          <p:cNvSpPr/>
          <p:nvPr/>
        </p:nvSpPr>
        <p:spPr>
          <a:xfrm>
            <a:off x="-3250" y="4154346"/>
            <a:ext cx="9153446" cy="1146097"/>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 name="connsiteX0" fmla="*/ 0 w 9152368"/>
              <a:gd name="connsiteY0" fmla="*/ 788069 h 1316753"/>
              <a:gd name="connsiteX1" fmla="*/ 9152368 w 9152368"/>
              <a:gd name="connsiteY1" fmla="*/ 0 h 1316753"/>
              <a:gd name="connsiteX2" fmla="*/ 9152368 w 9152368"/>
              <a:gd name="connsiteY2" fmla="*/ 545228 h 1316753"/>
              <a:gd name="connsiteX3" fmla="*/ 2173 w 9152368"/>
              <a:gd name="connsiteY3" fmla="*/ 1316753 h 1316753"/>
              <a:gd name="connsiteX4" fmla="*/ 0 w 9152368"/>
              <a:gd name="connsiteY4" fmla="*/ 788069 h 1316753"/>
              <a:gd name="connsiteX0" fmla="*/ 1137 w 9153505"/>
              <a:gd name="connsiteY0" fmla="*/ 788069 h 1062753"/>
              <a:gd name="connsiteX1" fmla="*/ 9153505 w 9153505"/>
              <a:gd name="connsiteY1" fmla="*/ 0 h 1062753"/>
              <a:gd name="connsiteX2" fmla="*/ 9153505 w 9153505"/>
              <a:gd name="connsiteY2" fmla="*/ 545228 h 1062753"/>
              <a:gd name="connsiteX3" fmla="*/ 135 w 9153505"/>
              <a:gd name="connsiteY3" fmla="*/ 1062753 h 1062753"/>
              <a:gd name="connsiteX4" fmla="*/ 1137 w 9153505"/>
              <a:gd name="connsiteY4" fmla="*/ 788069 h 1062753"/>
              <a:gd name="connsiteX0" fmla="*/ 29590 w 9153383"/>
              <a:gd name="connsiteY0" fmla="*/ 892844 h 1062753"/>
              <a:gd name="connsiteX1" fmla="*/ 9153383 w 9153383"/>
              <a:gd name="connsiteY1" fmla="*/ 0 h 1062753"/>
              <a:gd name="connsiteX2" fmla="*/ 9153383 w 9153383"/>
              <a:gd name="connsiteY2" fmla="*/ 545228 h 1062753"/>
              <a:gd name="connsiteX3" fmla="*/ 13 w 9153383"/>
              <a:gd name="connsiteY3" fmla="*/ 1062753 h 1062753"/>
              <a:gd name="connsiteX4" fmla="*/ 29590 w 9153383"/>
              <a:gd name="connsiteY4" fmla="*/ 892844 h 1062753"/>
              <a:gd name="connsiteX0" fmla="*/ 65301 w 9189094"/>
              <a:gd name="connsiteY0" fmla="*/ 892844 h 1146097"/>
              <a:gd name="connsiteX1" fmla="*/ 9189094 w 9189094"/>
              <a:gd name="connsiteY1" fmla="*/ 0 h 1146097"/>
              <a:gd name="connsiteX2" fmla="*/ 9189094 w 9189094"/>
              <a:gd name="connsiteY2" fmla="*/ 545228 h 1146097"/>
              <a:gd name="connsiteX3" fmla="*/ 5 w 9189094"/>
              <a:gd name="connsiteY3" fmla="*/ 1146097 h 1146097"/>
              <a:gd name="connsiteX4" fmla="*/ 65301 w 9189094"/>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1137 w 9153505"/>
              <a:gd name="connsiteY0" fmla="*/ 1028575 h 1146097"/>
              <a:gd name="connsiteX1" fmla="*/ 9153505 w 9153505"/>
              <a:gd name="connsiteY1" fmla="*/ 0 h 1146097"/>
              <a:gd name="connsiteX2" fmla="*/ 9153505 w 9153505"/>
              <a:gd name="connsiteY2" fmla="*/ 545228 h 1146097"/>
              <a:gd name="connsiteX3" fmla="*/ 135 w 9153505"/>
              <a:gd name="connsiteY3" fmla="*/ 1146097 h 1146097"/>
              <a:gd name="connsiteX4" fmla="*/ 1137 w 9153505"/>
              <a:gd name="connsiteY4" fmla="*/ 1028575 h 1146097"/>
              <a:gd name="connsiteX0" fmla="*/ 1078 w 9153446"/>
              <a:gd name="connsiteY0" fmla="*/ 1028575 h 1146097"/>
              <a:gd name="connsiteX1" fmla="*/ 9153446 w 9153446"/>
              <a:gd name="connsiteY1" fmla="*/ 0 h 1146097"/>
              <a:gd name="connsiteX2" fmla="*/ 9153446 w 9153446"/>
              <a:gd name="connsiteY2" fmla="*/ 545228 h 1146097"/>
              <a:gd name="connsiteX3" fmla="*/ 76 w 9153446"/>
              <a:gd name="connsiteY3" fmla="*/ 1146097 h 1146097"/>
              <a:gd name="connsiteX4" fmla="*/ 1078 w 9153446"/>
              <a:gd name="connsiteY4" fmla="*/ 1028575 h 1146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46" h="1146097">
                <a:moveTo>
                  <a:pt x="1078" y="1028575"/>
                </a:moveTo>
                <a:lnTo>
                  <a:pt x="9153446" y="0"/>
                </a:lnTo>
                <a:lnTo>
                  <a:pt x="9153446" y="545228"/>
                </a:lnTo>
                <a:lnTo>
                  <a:pt x="76" y="1146097"/>
                </a:lnTo>
                <a:cubicBezTo>
                  <a:pt x="-648" y="1122269"/>
                  <a:pt x="4183" y="1073835"/>
                  <a:pt x="1078" y="1028575"/>
                </a:cubicBezTo>
                <a:close/>
              </a:path>
            </a:pathLst>
          </a:custGeom>
          <a:solidFill>
            <a:srgbClr val="F2A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a:p>
        </p:txBody>
      </p:sp>
      <p:sp>
        <p:nvSpPr>
          <p:cNvPr id="9" name="Rectangle 8">
            <a:extLst>
              <a:ext uri="{FF2B5EF4-FFF2-40B4-BE49-F238E27FC236}">
                <a16:creationId xmlns:a16="http://schemas.microsoft.com/office/drawing/2014/main" id="{8625F02B-4393-4638-9487-98FC36F3351D}"/>
              </a:ext>
            </a:extLst>
          </p:cNvPr>
          <p:cNvSpPr/>
          <p:nvPr/>
        </p:nvSpPr>
        <p:spPr>
          <a:xfrm>
            <a:off x="-2172" y="4397542"/>
            <a:ext cx="9152368" cy="1316753"/>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2368" h="1316753">
                <a:moveTo>
                  <a:pt x="0" y="788069"/>
                </a:moveTo>
                <a:lnTo>
                  <a:pt x="9152368" y="0"/>
                </a:lnTo>
                <a:lnTo>
                  <a:pt x="9152368" y="1316753"/>
                </a:lnTo>
                <a:lnTo>
                  <a:pt x="2173" y="1316753"/>
                </a:lnTo>
                <a:cubicBezTo>
                  <a:pt x="1449" y="1140525"/>
                  <a:pt x="724" y="964297"/>
                  <a:pt x="0" y="788069"/>
                </a:cubicBez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85800" y="282305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itle 1"/>
          <p:cNvSpPr>
            <a:spLocks noGrp="1"/>
          </p:cNvSpPr>
          <p:nvPr>
            <p:ph type="ctrTitle"/>
          </p:nvPr>
        </p:nvSpPr>
        <p:spPr>
          <a:xfrm>
            <a:off x="685800" y="1277208"/>
            <a:ext cx="7772400" cy="1225021"/>
          </a:xfrm>
        </p:spPr>
        <p:txBody>
          <a:bodyPr/>
          <a:lstStyle>
            <a:lvl1pPr algn="l">
              <a:defRPr/>
            </a:lvl1pPr>
          </a:lstStyle>
          <a:p>
            <a:r>
              <a:rPr lang="en-US"/>
              <a:t>Click to edit Master title style</a:t>
            </a:r>
          </a:p>
        </p:txBody>
      </p:sp>
      <p:pic>
        <p:nvPicPr>
          <p:cNvPr id="7" name="Picture 6" descr="USPTO logo">
            <a:extLst>
              <a:ext uri="{FF2B5EF4-FFF2-40B4-BE49-F238E27FC236}">
                <a16:creationId xmlns:a16="http://schemas.microsoft.com/office/drawing/2014/main" id="{3594C3FA-D04D-4DE1-895D-DDA79346B786}"/>
              </a:ext>
            </a:extLst>
          </p:cNvPr>
          <p:cNvPicPr>
            <a:picLocks noChangeAspect="1"/>
          </p:cNvPicPr>
          <p:nvPr/>
        </p:nvPicPr>
        <p:blipFill>
          <a:blip r:embed="rId2"/>
          <a:stretch>
            <a:fillRect/>
          </a:stretch>
        </p:blipFill>
        <p:spPr>
          <a:xfrm>
            <a:off x="5510462" y="4995136"/>
            <a:ext cx="3442007" cy="417213"/>
          </a:xfrm>
          <a:prstGeom prst="rect">
            <a:avLst/>
          </a:prstGeom>
        </p:spPr>
      </p:pic>
      <p:sp>
        <p:nvSpPr>
          <p:cNvPr id="15" name="Isosceles Triangle 14">
            <a:extLst>
              <a:ext uri="{FF2B5EF4-FFF2-40B4-BE49-F238E27FC236}">
                <a16:creationId xmlns:a16="http://schemas.microsoft.com/office/drawing/2014/main" id="{FED903D0-1E66-4915-8FFA-407D4C5B2B02}"/>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196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5" name="Freeform 4"/>
          <p:cNvSpPr/>
          <p:nvPr/>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a:t>Quote here Twenty Words or Less. Keep it Short and Memorable. Quote here Twenty Words or Less. Keep it Short.”</a:t>
            </a:r>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200114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pening slide with text">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sp>
        <p:nvSpPr>
          <p:cNvPr id="6" name="Subtitle 2"/>
          <p:cNvSpPr>
            <a:spLocks noGrp="1"/>
          </p:cNvSpPr>
          <p:nvPr>
            <p:ph type="subTitle" idx="1" hasCustomPrompt="1"/>
          </p:nvPr>
        </p:nvSpPr>
        <p:spPr>
          <a:xfrm>
            <a:off x="685799" y="4348634"/>
            <a:ext cx="7885827" cy="746877"/>
          </a:xfrm>
        </p:spPr>
        <p:txBody>
          <a:bodyPr anchor="b">
            <a:normAutofit/>
          </a:bodyPr>
          <a:lstStyle>
            <a:lvl1pPr marL="0" indent="0" algn="ctr">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title style</a:t>
            </a:r>
          </a:p>
        </p:txBody>
      </p:sp>
      <p:pic>
        <p:nvPicPr>
          <p:cNvPr id="5" name="Picture 4" descr="USPTO logo">
            <a:extLst>
              <a:ext uri="{FF2B5EF4-FFF2-40B4-BE49-F238E27FC236}">
                <a16:creationId xmlns:a16="http://schemas.microsoft.com/office/drawing/2014/main" id="{C707D8F9-906B-4ED4-AA33-A28BB4C90CFF}"/>
              </a:ext>
            </a:extLst>
          </p:cNvPr>
          <p:cNvPicPr>
            <a:picLocks noChangeAspect="1"/>
          </p:cNvPicPr>
          <p:nvPr/>
        </p:nvPicPr>
        <p:blipFill>
          <a:blip r:embed="rId2"/>
          <a:stretch>
            <a:fillRect/>
          </a:stretch>
        </p:blipFill>
        <p:spPr>
          <a:xfrm>
            <a:off x="2563844" y="1391176"/>
            <a:ext cx="4263263" cy="1990696"/>
          </a:xfrm>
          <a:prstGeom prst="rect">
            <a:avLst/>
          </a:prstGeom>
        </p:spPr>
      </p:pic>
    </p:spTree>
    <p:extLst>
      <p:ext uri="{BB962C8B-B14F-4D97-AF65-F5344CB8AC3E}">
        <p14:creationId xmlns:p14="http://schemas.microsoft.com/office/powerpoint/2010/main" val="2745986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pen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descr="USPTO logo"/>
          <p:cNvPicPr>
            <a:picLocks noChangeAspect="1"/>
          </p:cNvPicPr>
          <p:nvPr/>
        </p:nvPicPr>
        <p:blipFill>
          <a:blip r:embed="rId2"/>
          <a:stretch>
            <a:fillRect/>
          </a:stretch>
        </p:blipFill>
        <p:spPr>
          <a:xfrm>
            <a:off x="2561450" y="1867964"/>
            <a:ext cx="4129734" cy="1928346"/>
          </a:xfrm>
          <a:prstGeom prst="rect">
            <a:avLst/>
          </a:prstGeom>
        </p:spPr>
      </p:pic>
    </p:spTree>
    <p:extLst>
      <p:ext uri="{BB962C8B-B14F-4D97-AF65-F5344CB8AC3E}">
        <p14:creationId xmlns:p14="http://schemas.microsoft.com/office/powerpoint/2010/main" val="1928937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Tree>
    <p:extLst>
      <p:ext uri="{BB962C8B-B14F-4D97-AF65-F5344CB8AC3E}">
        <p14:creationId xmlns:p14="http://schemas.microsoft.com/office/powerpoint/2010/main" val="843619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losing slide with image disclaimer">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
        <p:nvSpPr>
          <p:cNvPr id="2" name="TextBox 1"/>
          <p:cNvSpPr txBox="1"/>
          <p:nvPr/>
        </p:nvSpPr>
        <p:spPr>
          <a:xfrm>
            <a:off x="2499412" y="5129408"/>
            <a:ext cx="4145175" cy="253916"/>
          </a:xfrm>
          <a:prstGeom prst="rect">
            <a:avLst/>
          </a:prstGeom>
          <a:noFill/>
        </p:spPr>
        <p:txBody>
          <a:bodyPr wrap="square" rtlCol="0">
            <a:spAutoFit/>
          </a:bodyPr>
          <a:lstStyle/>
          <a:p>
            <a:pPr algn="ctr"/>
            <a:r>
              <a:rPr lang="en-US" sz="1050">
                <a:solidFill>
                  <a:schemeClr val="bg1"/>
                </a:solidFill>
              </a:rPr>
              <a:t>Images used in this presentation are</a:t>
            </a:r>
            <a:r>
              <a:rPr lang="en-US" sz="1050" baseline="0">
                <a:solidFill>
                  <a:schemeClr val="bg1"/>
                </a:solidFill>
              </a:rPr>
              <a:t> for educational purposes only.</a:t>
            </a:r>
            <a:endParaRPr lang="en-US" sz="1050">
              <a:solidFill>
                <a:schemeClr val="bg1"/>
              </a:solidFill>
            </a:endParaRPr>
          </a:p>
        </p:txBody>
      </p:sp>
    </p:spTree>
    <p:extLst>
      <p:ext uri="{BB962C8B-B14F-4D97-AF65-F5344CB8AC3E}">
        <p14:creationId xmlns:p14="http://schemas.microsoft.com/office/powerpoint/2010/main" val="350583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losing slide with contact info">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18" name="TextBox 17"/>
          <p:cNvSpPr txBox="1"/>
          <p:nvPr/>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a:solidFill>
                  <a:schemeClr val="bg1"/>
                </a:solidFill>
                <a:latin typeface="Segoe UI" panose="020B0502040204020203" pitchFamily="34" charset="0"/>
                <a:ea typeface="+mn-ea"/>
                <a:cs typeface="Segoe UI" panose="020B0502040204020203" pitchFamily="34" charset="0"/>
              </a:rPr>
              <a:t>www.uspto.gov</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a:t>Phone</a:t>
            </a:r>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a:t>Email</a:t>
            </a:r>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a:t>Title</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a:t>Name</a:t>
            </a:r>
          </a:p>
        </p:txBody>
      </p:sp>
      <p:sp>
        <p:nvSpPr>
          <p:cNvPr id="2" name="TextBox 1"/>
          <p:cNvSpPr txBox="1"/>
          <p:nvPr/>
        </p:nvSpPr>
        <p:spPr>
          <a:xfrm>
            <a:off x="5303520" y="975743"/>
            <a:ext cx="3396343" cy="769441"/>
          </a:xfrm>
          <a:prstGeom prst="rect">
            <a:avLst/>
          </a:prstGeom>
          <a:noFill/>
        </p:spPr>
        <p:txBody>
          <a:bodyPr wrap="square" rtlCol="0">
            <a:spAutoFit/>
          </a:bodyPr>
          <a:lstStyle/>
          <a:p>
            <a:r>
              <a:rPr lang="en-US" sz="4400" b="1">
                <a:solidFill>
                  <a:schemeClr val="bg1"/>
                </a:solidFill>
              </a:rPr>
              <a:t>Thank</a:t>
            </a:r>
            <a:r>
              <a:rPr lang="en-US" sz="4400" b="1" baseline="0">
                <a:solidFill>
                  <a:schemeClr val="bg1"/>
                </a:solidFill>
              </a:rPr>
              <a:t> you!</a:t>
            </a:r>
          </a:p>
        </p:txBody>
      </p:sp>
    </p:spTree>
    <p:extLst>
      <p:ext uri="{BB962C8B-B14F-4D97-AF65-F5344CB8AC3E}">
        <p14:creationId xmlns:p14="http://schemas.microsoft.com/office/powerpoint/2010/main" val="3378890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slide w/ contact info and disclaimer">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10" name="TextBox 9"/>
          <p:cNvSpPr txBox="1"/>
          <p:nvPr/>
        </p:nvSpPr>
        <p:spPr>
          <a:xfrm>
            <a:off x="792532" y="5129408"/>
            <a:ext cx="4145175" cy="253916"/>
          </a:xfrm>
          <a:prstGeom prst="rect">
            <a:avLst/>
          </a:prstGeom>
          <a:noFill/>
        </p:spPr>
        <p:txBody>
          <a:bodyPr wrap="square" rtlCol="0">
            <a:spAutoFit/>
          </a:bodyPr>
          <a:lstStyle/>
          <a:p>
            <a:pPr algn="ctr"/>
            <a:r>
              <a:rPr lang="en-US" sz="1050">
                <a:solidFill>
                  <a:schemeClr val="bg1"/>
                </a:solidFill>
              </a:rPr>
              <a:t>Images used in this presentation are</a:t>
            </a:r>
            <a:r>
              <a:rPr lang="en-US" sz="1050" baseline="0">
                <a:solidFill>
                  <a:schemeClr val="bg1"/>
                </a:solidFill>
              </a:rPr>
              <a:t> for educational purposes only.</a:t>
            </a:r>
            <a:endParaRPr lang="en-US" sz="1050">
              <a:solidFill>
                <a:schemeClr val="bg1"/>
              </a:solidFill>
            </a:endParaRPr>
          </a:p>
        </p:txBody>
      </p:sp>
      <p:sp>
        <p:nvSpPr>
          <p:cNvPr id="18" name="TextBox 17"/>
          <p:cNvSpPr txBox="1"/>
          <p:nvPr/>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a:solidFill>
                  <a:schemeClr val="bg1"/>
                </a:solidFill>
                <a:latin typeface="Segoe UI" panose="020B0502040204020203" pitchFamily="34" charset="0"/>
                <a:ea typeface="+mn-ea"/>
                <a:cs typeface="Segoe UI" panose="020B0502040204020203" pitchFamily="34" charset="0"/>
              </a:rPr>
              <a:t>www.uspto.gov</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a:t>Phone</a:t>
            </a:r>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a:t>Email</a:t>
            </a:r>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a:t>Title</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a:t>Name</a:t>
            </a:r>
          </a:p>
        </p:txBody>
      </p:sp>
      <p:sp>
        <p:nvSpPr>
          <p:cNvPr id="2" name="TextBox 1"/>
          <p:cNvSpPr txBox="1"/>
          <p:nvPr/>
        </p:nvSpPr>
        <p:spPr>
          <a:xfrm>
            <a:off x="5303520" y="975743"/>
            <a:ext cx="3396343" cy="769441"/>
          </a:xfrm>
          <a:prstGeom prst="rect">
            <a:avLst/>
          </a:prstGeom>
          <a:noFill/>
        </p:spPr>
        <p:txBody>
          <a:bodyPr wrap="square" rtlCol="0">
            <a:spAutoFit/>
          </a:bodyPr>
          <a:lstStyle/>
          <a:p>
            <a:r>
              <a:rPr lang="en-US" sz="4400" b="1">
                <a:solidFill>
                  <a:schemeClr val="bg1"/>
                </a:solidFill>
              </a:rPr>
              <a:t>Thank</a:t>
            </a:r>
            <a:r>
              <a:rPr lang="en-US" sz="4400" b="1" baseline="0">
                <a:solidFill>
                  <a:schemeClr val="bg1"/>
                </a:solidFill>
              </a:rPr>
              <a:t> you!</a:t>
            </a:r>
          </a:p>
        </p:txBody>
      </p:sp>
    </p:spTree>
    <p:extLst>
      <p:ext uri="{BB962C8B-B14F-4D97-AF65-F5344CB8AC3E}">
        <p14:creationId xmlns:p14="http://schemas.microsoft.com/office/powerpoint/2010/main" val="2834231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no log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584"/>
            <a:ext cx="8229600" cy="3786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a:p>
        </p:txBody>
      </p:sp>
    </p:spTree>
    <p:extLst>
      <p:ext uri="{BB962C8B-B14F-4D97-AF65-F5344CB8AC3E}">
        <p14:creationId xmlns:p14="http://schemas.microsoft.com/office/powerpoint/2010/main" val="2115478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 2 line headline no log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9582"/>
            <a:ext cx="8229600" cy="3491345"/>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133627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959404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ith background">
    <p:spTree>
      <p:nvGrpSpPr>
        <p:cNvPr id="1" name=""/>
        <p:cNvGrpSpPr/>
        <p:nvPr/>
      </p:nvGrpSpPr>
      <p:grpSpPr>
        <a:xfrm>
          <a:off x="0" y="0"/>
          <a:ext cx="0" cy="0"/>
          <a:chOff x="0" y="0"/>
          <a:chExt cx="0" cy="0"/>
        </a:xfrm>
      </p:grpSpPr>
      <p:pic>
        <p:nvPicPr>
          <p:cNvPr id="7" name="Picture 6" title="Patent drawing background"/>
          <p:cNvPicPr>
            <a:picLocks noChangeAspect="1"/>
          </p:cNvPicPr>
          <p:nvPr/>
        </p:nvPicPr>
        <p:blipFill rotWithShape="1">
          <a:blip r:embed="rId2"/>
          <a:srcRect r="-76"/>
          <a:stretch/>
        </p:blipFill>
        <p:spPr>
          <a:xfrm>
            <a:off x="0" y="42389"/>
            <a:ext cx="9150889" cy="5456393"/>
          </a:xfrm>
          <a:prstGeom prst="rect">
            <a:avLst/>
          </a:prstGeom>
        </p:spPr>
      </p:pic>
      <p:sp>
        <p:nvSpPr>
          <p:cNvPr id="3" name="Subtitle 2"/>
          <p:cNvSpPr>
            <a:spLocks noGrp="1"/>
          </p:cNvSpPr>
          <p:nvPr>
            <p:ph type="subTitle" idx="1"/>
          </p:nvPr>
        </p:nvSpPr>
        <p:spPr>
          <a:xfrm>
            <a:off x="685800" y="282624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itle 1"/>
          <p:cNvSpPr>
            <a:spLocks noGrp="1"/>
          </p:cNvSpPr>
          <p:nvPr>
            <p:ph type="ctrTitle"/>
          </p:nvPr>
        </p:nvSpPr>
        <p:spPr>
          <a:xfrm>
            <a:off x="685800" y="1277208"/>
            <a:ext cx="7772400" cy="1225021"/>
          </a:xfrm>
        </p:spPr>
        <p:txBody>
          <a:bodyPr/>
          <a:lstStyle>
            <a:lvl1pPr algn="l">
              <a:defRPr/>
            </a:lvl1pPr>
          </a:lstStyle>
          <a:p>
            <a:r>
              <a:rPr lang="en-US"/>
              <a:t>Click to edit Master title style</a:t>
            </a:r>
          </a:p>
        </p:txBody>
      </p:sp>
      <p:sp>
        <p:nvSpPr>
          <p:cNvPr id="9" name="Rectangle 8">
            <a:extLst>
              <a:ext uri="{FF2B5EF4-FFF2-40B4-BE49-F238E27FC236}">
                <a16:creationId xmlns:a16="http://schemas.microsoft.com/office/drawing/2014/main" id="{D47750E4-82AA-4845-9B45-E30EEC1FB7FA}"/>
              </a:ext>
            </a:extLst>
          </p:cNvPr>
          <p:cNvSpPr/>
          <p:nvPr/>
        </p:nvSpPr>
        <p:spPr>
          <a:xfrm>
            <a:off x="-3250" y="4154346"/>
            <a:ext cx="9153446" cy="1146097"/>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 name="connsiteX0" fmla="*/ 0 w 9152368"/>
              <a:gd name="connsiteY0" fmla="*/ 788069 h 1316753"/>
              <a:gd name="connsiteX1" fmla="*/ 9152368 w 9152368"/>
              <a:gd name="connsiteY1" fmla="*/ 0 h 1316753"/>
              <a:gd name="connsiteX2" fmla="*/ 9152368 w 9152368"/>
              <a:gd name="connsiteY2" fmla="*/ 545228 h 1316753"/>
              <a:gd name="connsiteX3" fmla="*/ 2173 w 9152368"/>
              <a:gd name="connsiteY3" fmla="*/ 1316753 h 1316753"/>
              <a:gd name="connsiteX4" fmla="*/ 0 w 9152368"/>
              <a:gd name="connsiteY4" fmla="*/ 788069 h 1316753"/>
              <a:gd name="connsiteX0" fmla="*/ 1137 w 9153505"/>
              <a:gd name="connsiteY0" fmla="*/ 788069 h 1062753"/>
              <a:gd name="connsiteX1" fmla="*/ 9153505 w 9153505"/>
              <a:gd name="connsiteY1" fmla="*/ 0 h 1062753"/>
              <a:gd name="connsiteX2" fmla="*/ 9153505 w 9153505"/>
              <a:gd name="connsiteY2" fmla="*/ 545228 h 1062753"/>
              <a:gd name="connsiteX3" fmla="*/ 135 w 9153505"/>
              <a:gd name="connsiteY3" fmla="*/ 1062753 h 1062753"/>
              <a:gd name="connsiteX4" fmla="*/ 1137 w 9153505"/>
              <a:gd name="connsiteY4" fmla="*/ 788069 h 1062753"/>
              <a:gd name="connsiteX0" fmla="*/ 29590 w 9153383"/>
              <a:gd name="connsiteY0" fmla="*/ 892844 h 1062753"/>
              <a:gd name="connsiteX1" fmla="*/ 9153383 w 9153383"/>
              <a:gd name="connsiteY1" fmla="*/ 0 h 1062753"/>
              <a:gd name="connsiteX2" fmla="*/ 9153383 w 9153383"/>
              <a:gd name="connsiteY2" fmla="*/ 545228 h 1062753"/>
              <a:gd name="connsiteX3" fmla="*/ 13 w 9153383"/>
              <a:gd name="connsiteY3" fmla="*/ 1062753 h 1062753"/>
              <a:gd name="connsiteX4" fmla="*/ 29590 w 9153383"/>
              <a:gd name="connsiteY4" fmla="*/ 892844 h 1062753"/>
              <a:gd name="connsiteX0" fmla="*/ 65301 w 9189094"/>
              <a:gd name="connsiteY0" fmla="*/ 892844 h 1146097"/>
              <a:gd name="connsiteX1" fmla="*/ 9189094 w 9189094"/>
              <a:gd name="connsiteY1" fmla="*/ 0 h 1146097"/>
              <a:gd name="connsiteX2" fmla="*/ 9189094 w 9189094"/>
              <a:gd name="connsiteY2" fmla="*/ 545228 h 1146097"/>
              <a:gd name="connsiteX3" fmla="*/ 5 w 9189094"/>
              <a:gd name="connsiteY3" fmla="*/ 1146097 h 1146097"/>
              <a:gd name="connsiteX4" fmla="*/ 65301 w 9189094"/>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1137 w 9153505"/>
              <a:gd name="connsiteY0" fmla="*/ 1028575 h 1146097"/>
              <a:gd name="connsiteX1" fmla="*/ 9153505 w 9153505"/>
              <a:gd name="connsiteY1" fmla="*/ 0 h 1146097"/>
              <a:gd name="connsiteX2" fmla="*/ 9153505 w 9153505"/>
              <a:gd name="connsiteY2" fmla="*/ 545228 h 1146097"/>
              <a:gd name="connsiteX3" fmla="*/ 135 w 9153505"/>
              <a:gd name="connsiteY3" fmla="*/ 1146097 h 1146097"/>
              <a:gd name="connsiteX4" fmla="*/ 1137 w 9153505"/>
              <a:gd name="connsiteY4" fmla="*/ 1028575 h 1146097"/>
              <a:gd name="connsiteX0" fmla="*/ 1078 w 9153446"/>
              <a:gd name="connsiteY0" fmla="*/ 1028575 h 1146097"/>
              <a:gd name="connsiteX1" fmla="*/ 9153446 w 9153446"/>
              <a:gd name="connsiteY1" fmla="*/ 0 h 1146097"/>
              <a:gd name="connsiteX2" fmla="*/ 9153446 w 9153446"/>
              <a:gd name="connsiteY2" fmla="*/ 545228 h 1146097"/>
              <a:gd name="connsiteX3" fmla="*/ 76 w 9153446"/>
              <a:gd name="connsiteY3" fmla="*/ 1146097 h 1146097"/>
              <a:gd name="connsiteX4" fmla="*/ 1078 w 9153446"/>
              <a:gd name="connsiteY4" fmla="*/ 1028575 h 1146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46" h="1146097">
                <a:moveTo>
                  <a:pt x="1078" y="1028575"/>
                </a:moveTo>
                <a:lnTo>
                  <a:pt x="9153446" y="0"/>
                </a:lnTo>
                <a:lnTo>
                  <a:pt x="9153446" y="545228"/>
                </a:lnTo>
                <a:lnTo>
                  <a:pt x="76" y="1146097"/>
                </a:lnTo>
                <a:cubicBezTo>
                  <a:pt x="-648" y="1122269"/>
                  <a:pt x="4183" y="1073835"/>
                  <a:pt x="1078" y="1028575"/>
                </a:cubicBezTo>
                <a:close/>
              </a:path>
            </a:pathLst>
          </a:custGeom>
          <a:solidFill>
            <a:srgbClr val="F2A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a:p>
        </p:txBody>
      </p:sp>
      <p:sp>
        <p:nvSpPr>
          <p:cNvPr id="11" name="Rectangle 8">
            <a:extLst>
              <a:ext uri="{FF2B5EF4-FFF2-40B4-BE49-F238E27FC236}">
                <a16:creationId xmlns:a16="http://schemas.microsoft.com/office/drawing/2014/main" id="{93AA097B-91BE-4997-B48C-79834B5304EA}"/>
              </a:ext>
            </a:extLst>
          </p:cNvPr>
          <p:cNvSpPr/>
          <p:nvPr/>
        </p:nvSpPr>
        <p:spPr>
          <a:xfrm>
            <a:off x="-2172" y="4397542"/>
            <a:ext cx="9152368" cy="1316753"/>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2368" h="1316753">
                <a:moveTo>
                  <a:pt x="0" y="788069"/>
                </a:moveTo>
                <a:lnTo>
                  <a:pt x="9152368" y="0"/>
                </a:lnTo>
                <a:lnTo>
                  <a:pt x="9152368" y="1316753"/>
                </a:lnTo>
                <a:lnTo>
                  <a:pt x="2173" y="1316753"/>
                </a:lnTo>
                <a:cubicBezTo>
                  <a:pt x="1449" y="1140525"/>
                  <a:pt x="724" y="964297"/>
                  <a:pt x="0" y="788069"/>
                </a:cubicBez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Isosceles Triangle 14">
            <a:extLst>
              <a:ext uri="{FF2B5EF4-FFF2-40B4-BE49-F238E27FC236}">
                <a16:creationId xmlns:a16="http://schemas.microsoft.com/office/drawing/2014/main" id="{46030774-377F-4EB6-AADB-7D5DE162977D}"/>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USPTO logo">
            <a:extLst>
              <a:ext uri="{FF2B5EF4-FFF2-40B4-BE49-F238E27FC236}">
                <a16:creationId xmlns:a16="http://schemas.microsoft.com/office/drawing/2014/main" id="{709AAF22-60B0-4185-87B6-B3D8A78CA681}"/>
              </a:ext>
            </a:extLst>
          </p:cNvPr>
          <p:cNvPicPr>
            <a:picLocks noChangeAspect="1"/>
          </p:cNvPicPr>
          <p:nvPr/>
        </p:nvPicPr>
        <p:blipFill>
          <a:blip r:embed="rId3"/>
          <a:stretch>
            <a:fillRect/>
          </a:stretch>
        </p:blipFill>
        <p:spPr>
          <a:xfrm>
            <a:off x="5510462" y="4995136"/>
            <a:ext cx="3442007" cy="417213"/>
          </a:xfrm>
          <a:prstGeom prst="rect">
            <a:avLst/>
          </a:prstGeom>
        </p:spPr>
      </p:pic>
    </p:spTree>
    <p:extLst>
      <p:ext uri="{BB962C8B-B14F-4D97-AF65-F5344CB8AC3E}">
        <p14:creationId xmlns:p14="http://schemas.microsoft.com/office/powerpoint/2010/main" val="1682424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285837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 no logo">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25930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5" name="Freeform 4" title="Quotation mark"/>
          <p:cNvSpPr/>
          <p:nvPr/>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a:t>Quote here Twenty Words or Less. Keep it Short and Memorable. Quote here Twenty Words or Less. Keep it Short.”</a:t>
            </a:r>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5025960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Complete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19381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cSld name="Divider slide">
    <p:spTree>
      <p:nvGrpSpPr>
        <p:cNvPr id="1" name=""/>
        <p:cNvGrpSpPr/>
        <p:nvPr/>
      </p:nvGrpSpPr>
      <p:grpSpPr>
        <a:xfrm>
          <a:off x="0" y="0"/>
          <a:ext cx="0" cy="0"/>
          <a:chOff x="0" y="0"/>
          <a:chExt cx="0" cy="0"/>
        </a:xfrm>
      </p:grpSpPr>
      <p:sp>
        <p:nvSpPr>
          <p:cNvPr id="4" name="Rectangle 3"/>
          <p:cNvSpPr/>
          <p:nvPr userDrawn="1"/>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sp>
        <p:nvSpPr>
          <p:cNvPr id="2" name="Title 1"/>
          <p:cNvSpPr>
            <a:spLocks noGrp="1"/>
          </p:cNvSpPr>
          <p:nvPr>
            <p:ph type="title"/>
          </p:nvPr>
        </p:nvSpPr>
        <p:spPr>
          <a:xfrm>
            <a:off x="722313" y="3672417"/>
            <a:ext cx="7772400" cy="1135063"/>
          </a:xfrm>
        </p:spPr>
        <p:txBody>
          <a:bodyPr anchor="t"/>
          <a:lstStyle>
            <a:lvl1pPr algn="l">
              <a:defRPr sz="4000" b="1" cap="none"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2">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345391482"/>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Clos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
        <p:nvSpPr>
          <p:cNvPr id="5" name="Rectangle 4"/>
          <p:cNvSpPr/>
          <p:nvPr userDrawn="1"/>
        </p:nvSpPr>
        <p:spPr>
          <a:xfrm>
            <a:off x="0" y="0"/>
            <a:ext cx="9144000" cy="5715000"/>
          </a:xfrm>
          <a:prstGeom prst="rect">
            <a:avLst/>
          </a:pr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6" name="Picture 5" descr="uspto_seal_1000px-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Tree>
    <p:extLst>
      <p:ext uri="{BB962C8B-B14F-4D97-AF65-F5344CB8AC3E}">
        <p14:creationId xmlns:p14="http://schemas.microsoft.com/office/powerpoint/2010/main" val="3819689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584"/>
            <a:ext cx="8229600" cy="3786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a:p>
        </p:txBody>
      </p:sp>
    </p:spTree>
    <p:extLst>
      <p:ext uri="{BB962C8B-B14F-4D97-AF65-F5344CB8AC3E}">
        <p14:creationId xmlns:p14="http://schemas.microsoft.com/office/powerpoint/2010/main" val="261867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2 line head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9582"/>
            <a:ext cx="8229600" cy="34913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85242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Divider slide">
    <p:spTree>
      <p:nvGrpSpPr>
        <p:cNvPr id="1" name=""/>
        <p:cNvGrpSpPr/>
        <p:nvPr/>
      </p:nvGrpSpPr>
      <p:grpSpPr>
        <a:xfrm>
          <a:off x="0" y="0"/>
          <a:ext cx="0" cy="0"/>
          <a:chOff x="0" y="0"/>
          <a:chExt cx="0" cy="0"/>
        </a:xfrm>
      </p:grpSpPr>
      <p:sp>
        <p:nvSpPr>
          <p:cNvPr id="4" name="Rectangle 3"/>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sp>
        <p:nvSpPr>
          <p:cNvPr id="2" name="Title 1"/>
          <p:cNvSpPr>
            <a:spLocks noGrp="1"/>
          </p:cNvSpPr>
          <p:nvPr>
            <p:ph type="title"/>
          </p:nvPr>
        </p:nvSpPr>
        <p:spPr>
          <a:xfrm>
            <a:off x="722313" y="3672417"/>
            <a:ext cx="7772400" cy="1135063"/>
          </a:xfrm>
        </p:spPr>
        <p:txBody>
          <a:bodyPr anchor="t"/>
          <a:lstStyle>
            <a:lvl1pPr algn="l">
              <a:defRPr sz="4000" b="1" cap="none"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2">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32223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233405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4645026" y="1956335"/>
            <a:ext cx="4041775"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423200"/>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56335"/>
            <a:ext cx="4040188"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457200" y="1423200"/>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7" name="Slide Number Placeholder 6"/>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416434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189213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3820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theme" Target="../theme/theme2.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309580"/>
            <a:ext cx="8229600" cy="952500"/>
          </a:xfrm>
          <a:prstGeom prst="rect">
            <a:avLst/>
          </a:prstGeom>
        </p:spPr>
        <p:txBody>
          <a:bodyPr vert="horz" lIns="91440" tIns="45720" rIns="91440" bIns="45720" rtlCol="0" anchor="t" anchorCtr="0">
            <a:normAutofit/>
          </a:bodyPr>
          <a:lstStyle/>
          <a:p>
            <a:r>
              <a:rPr lang="en-US"/>
              <a:t>Click to edit Master title style</a:t>
            </a:r>
          </a:p>
        </p:txBody>
      </p:sp>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a:p>
        </p:txBody>
      </p:sp>
      <p:sp>
        <p:nvSpPr>
          <p:cNvPr id="9" name="Isosceles Triangle 14">
            <a:extLst>
              <a:ext uri="{FF2B5EF4-FFF2-40B4-BE49-F238E27FC236}">
                <a16:creationId xmlns:a16="http://schemas.microsoft.com/office/drawing/2014/main" id="{9AD9D243-CB53-47F5-8D25-CC39442F7422}"/>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rgbClr val="164469">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effectLst/>
              <a:latin typeface="Segoe UI"/>
            </a:endParaRPr>
          </a:p>
        </p:txBody>
      </p:sp>
      <p:pic>
        <p:nvPicPr>
          <p:cNvPr id="7" name="Picture 6">
            <a:extLst>
              <a:ext uri="{FF2B5EF4-FFF2-40B4-BE49-F238E27FC236}">
                <a16:creationId xmlns:a16="http://schemas.microsoft.com/office/drawing/2014/main" id="{3349E080-732C-4921-861E-55FECCFED417}"/>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a:off x="7412669" y="4876694"/>
            <a:ext cx="1426531" cy="471579"/>
          </a:xfrm>
          <a:prstGeom prst="rect">
            <a:avLst/>
          </a:prstGeom>
        </p:spPr>
      </p:pic>
    </p:spTree>
    <p:extLst>
      <p:ext uri="{BB962C8B-B14F-4D97-AF65-F5344CB8AC3E}">
        <p14:creationId xmlns:p14="http://schemas.microsoft.com/office/powerpoint/2010/main" val="6328470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70" r:id="rId4"/>
    <p:sldLayoutId id="2147483651" r:id="rId5"/>
    <p:sldLayoutId id="2147483652" r:id="rId6"/>
    <p:sldLayoutId id="2147483653" r:id="rId7"/>
    <p:sldLayoutId id="2147483654" r:id="rId8"/>
    <p:sldLayoutId id="2147483655" r:id="rId9"/>
    <p:sldLayoutId id="2147483687" r:id="rId10"/>
    <p:sldLayoutId id="2147483658" r:id="rId11"/>
    <p:sldLayoutId id="2147483671" r:id="rId12"/>
    <p:sldLayoutId id="2147483659" r:id="rId13"/>
    <p:sldLayoutId id="2147483689" r:id="rId14"/>
    <p:sldLayoutId id="2147483672" r:id="rId15"/>
    <p:sldLayoutId id="2147483690" r:id="rId16"/>
  </p:sldLayoutIdLst>
  <p:hf hdr="0" ftr="0" dt="0"/>
  <p:txStyles>
    <p:titleStyle>
      <a:lvl1pPr algn="l" defTabSz="457200" rtl="0" eaLnBrk="1" latinLnBrk="0" hangingPunct="1">
        <a:spcBef>
          <a:spcPct val="0"/>
        </a:spcBef>
        <a:buNone/>
        <a:defRPr sz="40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309580"/>
            <a:ext cx="8229600" cy="952500"/>
          </a:xfrm>
          <a:prstGeom prst="rect">
            <a:avLst/>
          </a:prstGeom>
        </p:spPr>
        <p:txBody>
          <a:bodyPr vert="horz" lIns="91440" tIns="45720" rIns="91440" bIns="45720" rtlCol="0" anchor="t" anchorCtr="0">
            <a:normAutofit/>
          </a:bodyPr>
          <a:lstStyle/>
          <a:p>
            <a:r>
              <a:rPr lang="en-US"/>
              <a:t>Click to edit Master title style</a:t>
            </a:r>
          </a:p>
        </p:txBody>
      </p:sp>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a:p>
        </p:txBody>
      </p:sp>
      <p:sp>
        <p:nvSpPr>
          <p:cNvPr id="6" name="Isosceles Triangle 14">
            <a:extLst>
              <a:ext uri="{FF2B5EF4-FFF2-40B4-BE49-F238E27FC236}">
                <a16:creationId xmlns:a16="http://schemas.microsoft.com/office/drawing/2014/main" id="{8744B0B0-8A1A-4583-B0F2-6FDA3020753D}"/>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rgbClr val="164469">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effectLst/>
              <a:latin typeface="Segoe UI"/>
            </a:endParaRPr>
          </a:p>
        </p:txBody>
      </p:sp>
    </p:spTree>
    <p:extLst>
      <p:ext uri="{BB962C8B-B14F-4D97-AF65-F5344CB8AC3E}">
        <p14:creationId xmlns:p14="http://schemas.microsoft.com/office/powerpoint/2010/main" val="79154715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81" r:id="rId3"/>
    <p:sldLayoutId id="2147483682" r:id="rId4"/>
    <p:sldLayoutId id="2147483688" r:id="rId5"/>
    <p:sldLayoutId id="2147483685" r:id="rId6"/>
    <p:sldLayoutId id="2147483686" r:id="rId7"/>
    <p:sldLayoutId id="2147483691" r:id="rId8"/>
    <p:sldLayoutId id="2147483692" r:id="rId9"/>
  </p:sldLayoutIdLst>
  <p:hf hdr="0" ftr="0" dt="0"/>
  <p:txStyles>
    <p:titleStyle>
      <a:lvl1pPr algn="l" defTabSz="457200" rtl="0" eaLnBrk="1" latinLnBrk="0" hangingPunct="1">
        <a:spcBef>
          <a:spcPct val="0"/>
        </a:spcBef>
        <a:buNone/>
        <a:defRPr sz="40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44AC-EAD6-497F-9352-23CF3334829F}"/>
              </a:ext>
            </a:extLst>
          </p:cNvPr>
          <p:cNvSpPr>
            <a:spLocks noGrp="1"/>
          </p:cNvSpPr>
          <p:nvPr>
            <p:ph type="title" idx="4294967295"/>
          </p:nvPr>
        </p:nvSpPr>
        <p:spPr>
          <a:xfrm>
            <a:off x="457200" y="-952500"/>
            <a:ext cx="8229600" cy="952500"/>
          </a:xfrm>
        </p:spPr>
        <p:txBody>
          <a:bodyPr vert="horz" lIns="91440" tIns="45720" rIns="91440" bIns="45720" rtlCol="0" anchor="b" anchorCtr="0">
            <a:normAutofit/>
          </a:bodyPr>
          <a:lstStyle/>
          <a:p>
            <a:r>
              <a:rPr lang="en-US"/>
              <a:t>Opening Slide</a:t>
            </a:r>
          </a:p>
        </p:txBody>
      </p:sp>
    </p:spTree>
    <p:extLst>
      <p:ext uri="{BB962C8B-B14F-4D97-AF65-F5344CB8AC3E}">
        <p14:creationId xmlns:p14="http://schemas.microsoft.com/office/powerpoint/2010/main" val="44060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6234B77-A091-9D17-43CE-03058480C918}"/>
              </a:ext>
            </a:extLst>
          </p:cNvPr>
          <p:cNvSpPr>
            <a:spLocks noGrp="1"/>
          </p:cNvSpPr>
          <p:nvPr>
            <p:ph type="title"/>
          </p:nvPr>
        </p:nvSpPr>
        <p:spPr/>
        <p:txBody>
          <a:bodyPr>
            <a:normAutofit/>
          </a:bodyPr>
          <a:lstStyle/>
          <a:p>
            <a:r>
              <a:rPr lang="en-US" sz="3600"/>
              <a:t>Continuing applications</a:t>
            </a:r>
          </a:p>
        </p:txBody>
      </p:sp>
      <p:sp>
        <p:nvSpPr>
          <p:cNvPr id="10" name="Content Placeholder 9">
            <a:extLst>
              <a:ext uri="{FF2B5EF4-FFF2-40B4-BE49-F238E27FC236}">
                <a16:creationId xmlns:a16="http://schemas.microsoft.com/office/drawing/2014/main" id="{C611615F-F23C-4273-9146-B20527C5DFCB}"/>
              </a:ext>
            </a:extLst>
          </p:cNvPr>
          <p:cNvSpPr>
            <a:spLocks noGrp="1"/>
          </p:cNvSpPr>
          <p:nvPr>
            <p:ph idx="1"/>
          </p:nvPr>
        </p:nvSpPr>
        <p:spPr>
          <a:xfrm>
            <a:off x="457200" y="1447585"/>
            <a:ext cx="8229600" cy="2698746"/>
          </a:xfrm>
        </p:spPr>
        <p:txBody>
          <a:bodyPr vert="horz" lIns="91440" tIns="45720" rIns="91440" bIns="45720" rtlCol="0" anchor="t">
            <a:normAutofit fontScale="40000" lnSpcReduction="20000"/>
          </a:bodyPr>
          <a:lstStyle/>
          <a:p>
            <a:r>
              <a:rPr lang="en-US"/>
              <a:t>Propose a new tiered fee for filing continuing applications more than five or eight years after the earliest benefit date, or presenting delayed benefit claims that would achieve the same effect. </a:t>
            </a:r>
          </a:p>
          <a:p>
            <a:pPr lvl="1"/>
            <a:r>
              <a:rPr lang="en-US">
                <a:latin typeface="Segoe UI Light"/>
                <a:cs typeface="Segoe UI Light"/>
              </a:rPr>
              <a:t>These fees would affect about 27% of continuing applications.</a:t>
            </a:r>
          </a:p>
          <a:p>
            <a:pPr lvl="2"/>
            <a:r>
              <a:rPr lang="en-US"/>
              <a:t>About 16% of continuing applications fall into the first tier (over 22,000 per year).</a:t>
            </a:r>
          </a:p>
          <a:p>
            <a:pPr lvl="2"/>
            <a:r>
              <a:rPr lang="en-US"/>
              <a:t>About 11% of continuing applications fall into the second tier (over 15,000 per year).</a:t>
            </a:r>
          </a:p>
          <a:p>
            <a:r>
              <a:rPr lang="en-US"/>
              <a:t>Because maintenance fees are based on the issue date, while the patent term is based on the earliest benefit date, these affected applications have less term remaining at issue (if granted), and this, therefore, reduces potential future maintenance fees that eventually recover the examination costs incurred for these applications.</a:t>
            </a:r>
          </a:p>
          <a:p>
            <a:pPr lvl="1"/>
            <a:r>
              <a:rPr lang="en-US"/>
              <a:t>The proposed fee would partially offset foregone maintenance fee revenue resulting from later-filed continuing applications.</a:t>
            </a:r>
          </a:p>
          <a:p>
            <a:pPr lvl="1"/>
            <a:r>
              <a:rPr lang="en-US"/>
              <a:t>The proposed fee would recover the front-end costs of continuing-type applications with extended benefit claim practice and encourage more efficient filing and prosecution behavior from applicants.</a:t>
            </a:r>
          </a:p>
          <a:p>
            <a:endParaRPr lang="en-US"/>
          </a:p>
        </p:txBody>
      </p:sp>
      <p:graphicFrame>
        <p:nvGraphicFramePr>
          <p:cNvPr id="7" name="Table 6" descr="A table showing unit costs, current fees, proposed fees, and changes in fees for continuing application fees">
            <a:extLst>
              <a:ext uri="{FF2B5EF4-FFF2-40B4-BE49-F238E27FC236}">
                <a16:creationId xmlns:a16="http://schemas.microsoft.com/office/drawing/2014/main" id="{0173F9C7-BB25-DDF9-88AA-6873E8772AAA}"/>
              </a:ext>
            </a:extLst>
          </p:cNvPr>
          <p:cNvGraphicFramePr>
            <a:graphicFrameLocks noGrp="1"/>
          </p:cNvGraphicFramePr>
          <p:nvPr>
            <p:extLst>
              <p:ext uri="{D42A27DB-BD31-4B8C-83A1-F6EECF244321}">
                <p14:modId xmlns:p14="http://schemas.microsoft.com/office/powerpoint/2010/main" val="2905093154"/>
              </p:ext>
            </p:extLst>
          </p:nvPr>
        </p:nvGraphicFramePr>
        <p:xfrm>
          <a:off x="457202" y="3971125"/>
          <a:ext cx="8229600" cy="1417320"/>
        </p:xfrm>
        <a:graphic>
          <a:graphicData uri="http://schemas.openxmlformats.org/drawingml/2006/table">
            <a:tbl>
              <a:tblPr firstRow="1" firstCol="1" bandRow="1">
                <a:tableStyleId>{073A0DAA-6AF3-43AB-8588-CEC1D06C72B9}</a:tableStyleId>
              </a:tblPr>
              <a:tblGrid>
                <a:gridCol w="880925">
                  <a:extLst>
                    <a:ext uri="{9D8B030D-6E8A-4147-A177-3AD203B41FA5}">
                      <a16:colId xmlns:a16="http://schemas.microsoft.com/office/drawing/2014/main" val="20000"/>
                    </a:ext>
                  </a:extLst>
                </a:gridCol>
                <a:gridCol w="2887301">
                  <a:extLst>
                    <a:ext uri="{9D8B030D-6E8A-4147-A177-3AD203B41FA5}">
                      <a16:colId xmlns:a16="http://schemas.microsoft.com/office/drawing/2014/main" val="20001"/>
                    </a:ext>
                  </a:extLst>
                </a:gridCol>
                <a:gridCol w="1071786">
                  <a:extLst>
                    <a:ext uri="{9D8B030D-6E8A-4147-A177-3AD203B41FA5}">
                      <a16:colId xmlns:a16="http://schemas.microsoft.com/office/drawing/2014/main" val="20002"/>
                    </a:ext>
                  </a:extLst>
                </a:gridCol>
                <a:gridCol w="847397">
                  <a:extLst>
                    <a:ext uri="{9D8B030D-6E8A-4147-A177-3AD203B41FA5}">
                      <a16:colId xmlns:a16="http://schemas.microsoft.com/office/drawing/2014/main" val="20003"/>
                    </a:ext>
                  </a:extLst>
                </a:gridCol>
                <a:gridCol w="847397">
                  <a:extLst>
                    <a:ext uri="{9D8B030D-6E8A-4147-A177-3AD203B41FA5}">
                      <a16:colId xmlns:a16="http://schemas.microsoft.com/office/drawing/2014/main" val="20004"/>
                    </a:ext>
                  </a:extLst>
                </a:gridCol>
                <a:gridCol w="847397">
                  <a:extLst>
                    <a:ext uri="{9D8B030D-6E8A-4147-A177-3AD203B41FA5}">
                      <a16:colId xmlns:a16="http://schemas.microsoft.com/office/drawing/2014/main" val="20005"/>
                    </a:ext>
                  </a:extLst>
                </a:gridCol>
                <a:gridCol w="847397">
                  <a:extLst>
                    <a:ext uri="{9D8B030D-6E8A-4147-A177-3AD203B41FA5}">
                      <a16:colId xmlns:a16="http://schemas.microsoft.com/office/drawing/2014/main" val="20006"/>
                    </a:ext>
                  </a:extLst>
                </a:gridCol>
              </a:tblGrid>
              <a:tr h="365760">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0000"/>
                  </a:ext>
                </a:extLst>
              </a:tr>
              <a:tr h="457200">
                <a:tc>
                  <a:txBody>
                    <a:bodyPr/>
                    <a:lstStyle/>
                    <a:p>
                      <a:pPr marL="0" marR="0" algn="ctr">
                        <a:lnSpc>
                          <a:spcPct val="100000"/>
                        </a:lnSpc>
                        <a:spcBef>
                          <a:spcPts val="600"/>
                        </a:spcBef>
                        <a:spcAft>
                          <a:spcPts val="600"/>
                        </a:spcAft>
                      </a:pPr>
                      <a:r>
                        <a:rPr lang="en-US" sz="1100">
                          <a:effectLst/>
                          <a:latin typeface="Segoe UI"/>
                        </a:rPr>
                        <a:t>New fee code</a:t>
                      </a:r>
                    </a:p>
                  </a:txBody>
                  <a:tcPr marL="68580" marR="68580" marT="0" marB="0" anchor="ctr">
                    <a:solidFill>
                      <a:srgbClr val="003865"/>
                    </a:solidFill>
                  </a:tcPr>
                </a:tc>
                <a:tc>
                  <a:txBody>
                    <a:bodyPr/>
                    <a:lstStyle/>
                    <a:p>
                      <a:pPr marL="0" marR="0" lvl="0" algn="l">
                        <a:lnSpc>
                          <a:spcPct val="100000"/>
                        </a:lnSpc>
                        <a:spcBef>
                          <a:spcPts val="600"/>
                        </a:spcBef>
                        <a:spcAft>
                          <a:spcPts val="0"/>
                        </a:spcAft>
                        <a:buNone/>
                      </a:pPr>
                      <a:r>
                        <a:rPr lang="en-US" sz="1100" b="0" i="0" u="none" strike="noStrike" noProof="0" dirty="0">
                          <a:solidFill>
                            <a:schemeClr val="tx1"/>
                          </a:solidFill>
                          <a:effectLst/>
                          <a:latin typeface="Segoe UI"/>
                        </a:rPr>
                        <a:t>Filing an application or presentation of </a:t>
                      </a:r>
                      <a:r>
                        <a:rPr lang="en-US" sz="1100" b="0" i="0" u="none" strike="noStrike" noProof="0">
                          <a:solidFill>
                            <a:schemeClr val="tx1"/>
                          </a:solidFill>
                          <a:effectLst/>
                          <a:latin typeface="Segoe UI"/>
                        </a:rPr>
                        <a:t>benefit claim more than five years after earliest </a:t>
                      </a:r>
                      <a:r>
                        <a:rPr lang="en-US" sz="1100" b="0" i="0" u="none" strike="noStrike" noProof="0" dirty="0">
                          <a:solidFill>
                            <a:schemeClr val="tx1"/>
                          </a:solidFill>
                          <a:effectLst/>
                          <a:latin typeface="Segoe UI"/>
                        </a:rPr>
                        <a:t>benefit date</a:t>
                      </a:r>
                      <a:endParaRPr lang="en-US" sz="1100">
                        <a:solidFill>
                          <a:schemeClr val="tx1"/>
                        </a:solidFill>
                        <a:latin typeface="Segoe UI"/>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a:solidFill>
                            <a:schemeClr val="tx1"/>
                          </a:solidFill>
                          <a:effectLst/>
                          <a:latin typeface="Segoe UI"/>
                        </a:rPr>
                        <a:t>n/a</a:t>
                      </a:r>
                      <a:endParaRPr lang="en-US" sz="1100" b="1">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a:solidFill>
                            <a:schemeClr val="tx1"/>
                          </a:solidFill>
                          <a:effectLst/>
                          <a:latin typeface="Segoe UI"/>
                        </a:rPr>
                        <a:t>n/a</a:t>
                      </a:r>
                      <a:endParaRPr lang="en-US" sz="1100" b="1">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a:solidFill>
                            <a:schemeClr val="tx1"/>
                          </a:solidFill>
                          <a:effectLst/>
                          <a:latin typeface="Segoe UI"/>
                        </a:rPr>
                        <a:t>$2,200</a:t>
                      </a:r>
                      <a:endParaRPr lang="en-US" sz="1100" b="1">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a:solidFill>
                            <a:schemeClr val="tx1"/>
                          </a:solidFill>
                          <a:effectLst/>
                          <a:latin typeface="+mn-lt"/>
                        </a:rPr>
                        <a:t>n/a</a:t>
                      </a:r>
                      <a:endParaRPr lang="en-US" sz="1100" b="1">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a:solidFill>
                            <a:schemeClr val="tx1"/>
                          </a:solidFill>
                          <a:effectLst/>
                          <a:latin typeface="Segoe UI"/>
                        </a:rPr>
                        <a:t>n/a</a:t>
                      </a:r>
                      <a:endParaRPr lang="en-US" sz="1100" b="1">
                        <a:solidFill>
                          <a:schemeClr val="tx1"/>
                        </a:solidFill>
                        <a:effectLst/>
                        <a:latin typeface="Segoe UI"/>
                        <a:ea typeface="Times New Roman"/>
                        <a:cs typeface="Times New Roman"/>
                      </a:endParaRPr>
                    </a:p>
                  </a:txBody>
                  <a:tcPr marL="68580" marR="68580" marT="0" marB="0" anchor="ctr">
                    <a:solidFill>
                      <a:srgbClr val="D9D9D6"/>
                    </a:solidFill>
                  </a:tcPr>
                </a:tc>
                <a:extLst>
                  <a:ext uri="{0D108BD9-81ED-4DB2-BD59-A6C34878D82A}">
                    <a16:rowId xmlns:a16="http://schemas.microsoft.com/office/drawing/2014/main" val="10001"/>
                  </a:ext>
                </a:extLst>
              </a:tr>
              <a:tr h="548640">
                <a:tc>
                  <a:txBody>
                    <a:bodyPr/>
                    <a:lstStyle/>
                    <a:p>
                      <a:pPr marL="0" lvl="0" algn="ctr">
                        <a:lnSpc>
                          <a:spcPct val="100000"/>
                        </a:lnSpc>
                        <a:spcBef>
                          <a:spcPts val="600"/>
                        </a:spcBef>
                        <a:spcAft>
                          <a:spcPts val="600"/>
                        </a:spcAft>
                        <a:buNone/>
                      </a:pPr>
                      <a:r>
                        <a:rPr lang="en-US" sz="1100">
                          <a:effectLst/>
                          <a:latin typeface="Segoe UI"/>
                        </a:rPr>
                        <a:t>New fee code</a:t>
                      </a:r>
                    </a:p>
                  </a:txBody>
                  <a:tcPr marL="68580" marR="68580" marT="0" marB="0" anchor="ctr">
                    <a:solidFill>
                      <a:srgbClr val="003865"/>
                    </a:solidFill>
                  </a:tcPr>
                </a:tc>
                <a:tc>
                  <a:txBody>
                    <a:bodyPr/>
                    <a:lstStyle/>
                    <a:p>
                      <a:pPr marL="0" lvl="0" algn="l">
                        <a:lnSpc>
                          <a:spcPct val="100000"/>
                        </a:lnSpc>
                        <a:spcBef>
                          <a:spcPts val="600"/>
                        </a:spcBef>
                        <a:spcAft>
                          <a:spcPts val="0"/>
                        </a:spcAft>
                        <a:buNone/>
                      </a:pPr>
                      <a:r>
                        <a:rPr lang="en-US" sz="1100" b="0" i="0" u="none" strike="noStrike" noProof="0" dirty="0">
                          <a:solidFill>
                            <a:schemeClr val="tx1"/>
                          </a:solidFill>
                          <a:effectLst/>
                          <a:latin typeface="Segoe UI"/>
                        </a:rPr>
                        <a:t>Filing an application or presentation of </a:t>
                      </a:r>
                      <a:r>
                        <a:rPr lang="en-US" sz="1100" b="0" i="0" u="none" strike="noStrike" noProof="0">
                          <a:solidFill>
                            <a:schemeClr val="tx1"/>
                          </a:solidFill>
                          <a:effectLst/>
                          <a:latin typeface="Segoe UI"/>
                        </a:rPr>
                        <a:t>benefit claim more than eight years after earliest </a:t>
                      </a:r>
                      <a:r>
                        <a:rPr lang="en-US" sz="1100" b="0" i="0" u="none" strike="noStrike" noProof="0" dirty="0">
                          <a:solidFill>
                            <a:schemeClr val="tx1"/>
                          </a:solidFill>
                          <a:effectLst/>
                          <a:latin typeface="Segoe UI"/>
                        </a:rPr>
                        <a:t>benefit date</a:t>
                      </a:r>
                      <a:endParaRPr lang="en-US" sz="1100" dirty="0">
                        <a:solidFill>
                          <a:schemeClr val="tx1"/>
                        </a:solidFill>
                        <a:latin typeface="Segoe UI"/>
                      </a:endParaRPr>
                    </a:p>
                  </a:txBody>
                  <a:tcPr marL="68580" marR="68580" marT="0" marB="0" anchor="ctr">
                    <a:solidFill>
                      <a:srgbClr val="D9D9D6"/>
                    </a:solidFill>
                  </a:tcPr>
                </a:tc>
                <a:tc>
                  <a:txBody>
                    <a:bodyPr/>
                    <a:lstStyle/>
                    <a:p>
                      <a:pPr marL="0" lvl="0" algn="r">
                        <a:lnSpc>
                          <a:spcPct val="100000"/>
                        </a:lnSpc>
                        <a:spcBef>
                          <a:spcPts val="600"/>
                        </a:spcBef>
                        <a:spcAft>
                          <a:spcPts val="0"/>
                        </a:spcAft>
                        <a:buNone/>
                      </a:pPr>
                      <a:r>
                        <a:rPr lang="en-US" sz="110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0"/>
                        </a:spcAft>
                        <a:buNone/>
                      </a:pPr>
                      <a:r>
                        <a:rPr lang="en-US" sz="110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0"/>
                        </a:spcAft>
                        <a:buNone/>
                      </a:pPr>
                      <a:r>
                        <a:rPr lang="en-US" sz="1100">
                          <a:solidFill>
                            <a:schemeClr val="tx1"/>
                          </a:solidFill>
                          <a:effectLst/>
                          <a:latin typeface="Segoe UI"/>
                        </a:rPr>
                        <a:t>$3,500</a:t>
                      </a: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a:solidFill>
                            <a:schemeClr val="tx1"/>
                          </a:solidFill>
                          <a:effectLst/>
                          <a:latin typeface="+mn-lt"/>
                        </a:rPr>
                        <a:t>n/a</a:t>
                      </a:r>
                      <a:endParaRPr lang="en-US" sz="1100" b="1">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lvl="0" algn="r">
                        <a:lnSpc>
                          <a:spcPct val="100000"/>
                        </a:lnSpc>
                        <a:spcBef>
                          <a:spcPts val="600"/>
                        </a:spcBef>
                        <a:spcAft>
                          <a:spcPts val="0"/>
                        </a:spcAft>
                        <a:buNone/>
                      </a:pPr>
                      <a:r>
                        <a:rPr lang="en-US" sz="1100">
                          <a:solidFill>
                            <a:schemeClr val="tx1"/>
                          </a:solidFill>
                          <a:effectLst/>
                          <a:latin typeface="Segoe UI"/>
                        </a:rPr>
                        <a:t>n/a</a:t>
                      </a:r>
                    </a:p>
                  </a:txBody>
                  <a:tcPr marL="68580" marR="68580" marT="0" marB="0" anchor="ctr">
                    <a:solidFill>
                      <a:srgbClr val="D9D9D6"/>
                    </a:solidFill>
                  </a:tcPr>
                </a:tc>
                <a:extLst>
                  <a:ext uri="{0D108BD9-81ED-4DB2-BD59-A6C34878D82A}">
                    <a16:rowId xmlns:a16="http://schemas.microsoft.com/office/drawing/2014/main" val="1418719577"/>
                  </a:ext>
                </a:extLst>
              </a:tr>
            </a:tbl>
          </a:graphicData>
        </a:graphic>
      </p:graphicFrame>
      <p:sp>
        <p:nvSpPr>
          <p:cNvPr id="8" name="TextBox 7">
            <a:extLst>
              <a:ext uri="{FF2B5EF4-FFF2-40B4-BE49-F238E27FC236}">
                <a16:creationId xmlns:a16="http://schemas.microsoft.com/office/drawing/2014/main" id="{87267815-DAF9-4926-A20F-1839467BCC35}"/>
              </a:ext>
            </a:extLst>
          </p:cNvPr>
          <p:cNvSpPr txBox="1"/>
          <p:nvPr/>
        </p:nvSpPr>
        <p:spPr>
          <a:xfrm>
            <a:off x="790092" y="5367549"/>
            <a:ext cx="7974414" cy="246221"/>
          </a:xfrm>
          <a:prstGeom prst="rect">
            <a:avLst/>
          </a:prstGeom>
          <a:noFill/>
        </p:spPr>
        <p:txBody>
          <a:bodyPr wrap="square" rtlCol="0">
            <a:spAutoFit/>
          </a:bodyPr>
          <a:lstStyle/>
          <a:p>
            <a:pPr algn="r"/>
            <a:r>
              <a:rPr lang="en-US" sz="1000"/>
              <a:t>* Undiscounted fee rate</a:t>
            </a:r>
          </a:p>
        </p:txBody>
      </p:sp>
      <p:sp>
        <p:nvSpPr>
          <p:cNvPr id="5" name="Slide Number Placeholder 4">
            <a:extLst>
              <a:ext uri="{FF2B5EF4-FFF2-40B4-BE49-F238E27FC236}">
                <a16:creationId xmlns:a16="http://schemas.microsoft.com/office/drawing/2014/main" id="{605CBC90-F75F-4FA8-A7CC-3719EE7BF6AD}"/>
              </a:ext>
            </a:extLst>
          </p:cNvPr>
          <p:cNvSpPr>
            <a:spLocks noGrp="1"/>
          </p:cNvSpPr>
          <p:nvPr>
            <p:ph type="sldNum" sz="quarter" idx="10"/>
          </p:nvPr>
        </p:nvSpPr>
        <p:spPr/>
        <p:txBody>
          <a:bodyPr/>
          <a:lstStyle/>
          <a:p>
            <a:fld id="{1D648693-0942-45E9-83AE-76FC568F9452}" type="slidenum">
              <a:rPr lang="en-US" smtClean="0"/>
              <a:pPr/>
              <a:t>10</a:t>
            </a:fld>
            <a:endParaRPr lang="en-US"/>
          </a:p>
        </p:txBody>
      </p:sp>
    </p:spTree>
    <p:extLst>
      <p:ext uri="{BB962C8B-B14F-4D97-AF65-F5344CB8AC3E}">
        <p14:creationId xmlns:p14="http://schemas.microsoft.com/office/powerpoint/2010/main" val="848304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31A973-C1FC-BAA7-23A1-F61862445A3C}"/>
              </a:ext>
            </a:extLst>
          </p:cNvPr>
          <p:cNvSpPr>
            <a:spLocks noGrp="1"/>
          </p:cNvSpPr>
          <p:nvPr>
            <p:ph type="title"/>
          </p:nvPr>
        </p:nvSpPr>
        <p:spPr/>
        <p:txBody>
          <a:bodyPr>
            <a:normAutofit/>
          </a:bodyPr>
          <a:lstStyle/>
          <a:p>
            <a:r>
              <a:rPr lang="en-US" sz="3600"/>
              <a:t>Design applications</a:t>
            </a:r>
          </a:p>
        </p:txBody>
      </p:sp>
      <p:sp>
        <p:nvSpPr>
          <p:cNvPr id="7" name="Content Placeholder 6">
            <a:extLst>
              <a:ext uri="{FF2B5EF4-FFF2-40B4-BE49-F238E27FC236}">
                <a16:creationId xmlns:a16="http://schemas.microsoft.com/office/drawing/2014/main" id="{BED882E5-525C-4F30-B84F-68B3EF4C3064}"/>
              </a:ext>
            </a:extLst>
          </p:cNvPr>
          <p:cNvSpPr>
            <a:spLocks noGrp="1"/>
          </p:cNvSpPr>
          <p:nvPr>
            <p:ph idx="1"/>
          </p:nvPr>
        </p:nvSpPr>
        <p:spPr/>
        <p:txBody>
          <a:bodyPr vert="horz" lIns="91440" tIns="45720" rIns="91440" bIns="45720" rtlCol="0" anchor="t">
            <a:normAutofit lnSpcReduction="10000"/>
          </a:bodyPr>
          <a:lstStyle/>
          <a:p>
            <a:pPr>
              <a:spcBef>
                <a:spcPts val="600"/>
              </a:spcBef>
            </a:pPr>
            <a:r>
              <a:rPr lang="en-US" sz="1600">
                <a:latin typeface="Segoe UI"/>
                <a:cs typeface="Segoe UI"/>
              </a:rPr>
              <a:t>Propose increasing fees for filing, search, examination, and issuance of design applications.</a:t>
            </a:r>
          </a:p>
          <a:p>
            <a:pPr lvl="1"/>
            <a:r>
              <a:rPr lang="en-US" sz="1400">
                <a:latin typeface="Segoe UI Light"/>
                <a:cs typeface="Segoe UI Light"/>
              </a:rPr>
              <a:t>Current fee rates do not recover the cost of examination of design patents, for discounted or undiscounted entities.</a:t>
            </a:r>
          </a:p>
          <a:p>
            <a:pPr lvl="2"/>
            <a:r>
              <a:rPr lang="en-US" sz="1200">
                <a:latin typeface="Segoe UI Light"/>
                <a:cs typeface="Segoe UI Light"/>
              </a:rPr>
              <a:t>Rapid growth in applications among micro entities (mostly foreign) has compounded this shortfall.</a:t>
            </a:r>
          </a:p>
          <a:p>
            <a:pPr lvl="3"/>
            <a:r>
              <a:rPr lang="en-US" sz="1000">
                <a:latin typeface="Segoe UI Light"/>
                <a:cs typeface="Segoe UI Light"/>
              </a:rPr>
              <a:t>In FY 2023, about 28% of design filings paid micro entity fee rates, up from just 10% in FY 2014.</a:t>
            </a:r>
          </a:p>
          <a:p>
            <a:pPr lvl="1"/>
            <a:r>
              <a:rPr lang="en-US" sz="1400">
                <a:latin typeface="Segoe UI Light"/>
                <a:cs typeface="Segoe UI Light"/>
              </a:rPr>
              <a:t>Design patentees do not pay maintenance fees; any shortfall must be subsidized by utility collections.</a:t>
            </a:r>
          </a:p>
          <a:p>
            <a:pPr lvl="2"/>
            <a:r>
              <a:rPr lang="en-US" sz="1200">
                <a:latin typeface="Segoe UI Light"/>
                <a:cs typeface="Segoe UI Light"/>
              </a:rPr>
              <a:t>With the current number of small and micro entity applicants, about 61% of design costs are subsidized by utility collections.</a:t>
            </a:r>
            <a:endParaRPr lang="en-US" sz="1200" strike="sngStrike">
              <a:latin typeface="Segoe UI Light"/>
              <a:cs typeface="Segoe UI Light"/>
            </a:endParaRPr>
          </a:p>
          <a:p>
            <a:pPr>
              <a:spcBef>
                <a:spcPts val="600"/>
              </a:spcBef>
            </a:pPr>
            <a:r>
              <a:rPr lang="en-US" sz="1600">
                <a:latin typeface="Segoe UI"/>
                <a:cs typeface="Segoe UI"/>
              </a:rPr>
              <a:t>Targeted design fee increases will recover a higher percentage, but not all, of the costs from design applicants and reduce subsidization from other fee sources. </a:t>
            </a:r>
            <a:endParaRPr lang="en-US" sz="1600"/>
          </a:p>
          <a:p>
            <a:pPr marL="0" indent="0">
              <a:spcBef>
                <a:spcPts val="600"/>
              </a:spcBef>
              <a:buNone/>
            </a:pPr>
            <a:endParaRPr lang="en-US" sz="1600" strike="sngStrike"/>
          </a:p>
          <a:p>
            <a:pPr marL="0" indent="0">
              <a:spcBef>
                <a:spcPts val="600"/>
              </a:spcBef>
              <a:buNone/>
            </a:pPr>
            <a:r>
              <a:rPr lang="en-US" sz="1200">
                <a:latin typeface="Segoe UI"/>
                <a:cs typeface="Segoe UI"/>
              </a:rPr>
              <a:t>	(see table on next page)</a:t>
            </a:r>
          </a:p>
          <a:p>
            <a:pPr marL="0" indent="0">
              <a:spcBef>
                <a:spcPts val="600"/>
              </a:spcBef>
              <a:buNone/>
            </a:pPr>
            <a:endParaRPr lang="en-US" sz="1600" strike="sngStrike"/>
          </a:p>
        </p:txBody>
      </p:sp>
      <p:sp>
        <p:nvSpPr>
          <p:cNvPr id="5" name="Slide Number Placeholder 4">
            <a:extLst>
              <a:ext uri="{FF2B5EF4-FFF2-40B4-BE49-F238E27FC236}">
                <a16:creationId xmlns:a16="http://schemas.microsoft.com/office/drawing/2014/main" id="{F1FA6176-7FAE-4EC4-ACC1-87B7ED71C467}"/>
              </a:ext>
            </a:extLst>
          </p:cNvPr>
          <p:cNvSpPr>
            <a:spLocks noGrp="1"/>
          </p:cNvSpPr>
          <p:nvPr>
            <p:ph type="sldNum" sz="quarter" idx="10"/>
          </p:nvPr>
        </p:nvSpPr>
        <p:spPr/>
        <p:txBody>
          <a:bodyPr/>
          <a:lstStyle/>
          <a:p>
            <a:fld id="{1D648693-0942-45E9-83AE-76FC568F9452}" type="slidenum">
              <a:rPr lang="en-US" smtClean="0"/>
              <a:pPr/>
              <a:t>11</a:t>
            </a:fld>
            <a:endParaRPr lang="en-US"/>
          </a:p>
        </p:txBody>
      </p:sp>
    </p:spTree>
    <p:extLst>
      <p:ext uri="{BB962C8B-B14F-4D97-AF65-F5344CB8AC3E}">
        <p14:creationId xmlns:p14="http://schemas.microsoft.com/office/powerpoint/2010/main" val="3536382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327011-B2E4-4763-A2A2-3DBB8FF7AD9C}"/>
              </a:ext>
            </a:extLst>
          </p:cNvPr>
          <p:cNvSpPr>
            <a:spLocks noGrp="1"/>
          </p:cNvSpPr>
          <p:nvPr>
            <p:ph type="title"/>
          </p:nvPr>
        </p:nvSpPr>
        <p:spPr/>
        <p:txBody>
          <a:bodyPr/>
          <a:lstStyle/>
          <a:p>
            <a:r>
              <a:rPr lang="en-US" sz="3600"/>
              <a:t>Design patents</a:t>
            </a:r>
            <a:r>
              <a:rPr lang="en-US" sz="2200"/>
              <a:t> </a:t>
            </a:r>
            <a:r>
              <a:rPr lang="en-US" sz="2200" b="0"/>
              <a:t>(cont.)</a:t>
            </a:r>
            <a:endParaRPr lang="en-US" sz="2200"/>
          </a:p>
        </p:txBody>
      </p:sp>
      <p:graphicFrame>
        <p:nvGraphicFramePr>
          <p:cNvPr id="7" name="Content Placeholder 6">
            <a:extLst>
              <a:ext uri="{FF2B5EF4-FFF2-40B4-BE49-F238E27FC236}">
                <a16:creationId xmlns:a16="http://schemas.microsoft.com/office/drawing/2014/main" id="{8C66B464-DD1F-4A35-8436-2984F0D6D059}"/>
              </a:ext>
            </a:extLst>
          </p:cNvPr>
          <p:cNvGraphicFramePr>
            <a:graphicFrameLocks noGrp="1"/>
          </p:cNvGraphicFramePr>
          <p:nvPr>
            <p:ph idx="1"/>
            <p:extLst>
              <p:ext uri="{D42A27DB-BD31-4B8C-83A1-F6EECF244321}">
                <p14:modId xmlns:p14="http://schemas.microsoft.com/office/powerpoint/2010/main" val="906626749"/>
              </p:ext>
            </p:extLst>
          </p:nvPr>
        </p:nvGraphicFramePr>
        <p:xfrm>
          <a:off x="457200" y="1523048"/>
          <a:ext cx="8238744" cy="3357880"/>
        </p:xfrm>
        <a:graphic>
          <a:graphicData uri="http://schemas.openxmlformats.org/drawingml/2006/table">
            <a:tbl>
              <a:tblPr firstRow="1" bandRow="1">
                <a:tableStyleId>{5C22544A-7EE6-4342-B048-85BDC9FD1C3A}</a:tableStyleId>
              </a:tblPr>
              <a:tblGrid>
                <a:gridCol w="877824">
                  <a:extLst>
                    <a:ext uri="{9D8B030D-6E8A-4147-A177-3AD203B41FA5}">
                      <a16:colId xmlns:a16="http://schemas.microsoft.com/office/drawing/2014/main" val="61437456"/>
                    </a:ext>
                  </a:extLst>
                </a:gridCol>
                <a:gridCol w="2889504">
                  <a:extLst>
                    <a:ext uri="{9D8B030D-6E8A-4147-A177-3AD203B41FA5}">
                      <a16:colId xmlns:a16="http://schemas.microsoft.com/office/drawing/2014/main" val="3395745816"/>
                    </a:ext>
                  </a:extLst>
                </a:gridCol>
                <a:gridCol w="1069848">
                  <a:extLst>
                    <a:ext uri="{9D8B030D-6E8A-4147-A177-3AD203B41FA5}">
                      <a16:colId xmlns:a16="http://schemas.microsoft.com/office/drawing/2014/main" val="1063622744"/>
                    </a:ext>
                  </a:extLst>
                </a:gridCol>
                <a:gridCol w="850392">
                  <a:extLst>
                    <a:ext uri="{9D8B030D-6E8A-4147-A177-3AD203B41FA5}">
                      <a16:colId xmlns:a16="http://schemas.microsoft.com/office/drawing/2014/main" val="2190688285"/>
                    </a:ext>
                  </a:extLst>
                </a:gridCol>
                <a:gridCol w="850392">
                  <a:extLst>
                    <a:ext uri="{9D8B030D-6E8A-4147-A177-3AD203B41FA5}">
                      <a16:colId xmlns:a16="http://schemas.microsoft.com/office/drawing/2014/main" val="795270830"/>
                    </a:ext>
                  </a:extLst>
                </a:gridCol>
                <a:gridCol w="850392">
                  <a:extLst>
                    <a:ext uri="{9D8B030D-6E8A-4147-A177-3AD203B41FA5}">
                      <a16:colId xmlns:a16="http://schemas.microsoft.com/office/drawing/2014/main" val="2005462687"/>
                    </a:ext>
                  </a:extLst>
                </a:gridCol>
                <a:gridCol w="850392">
                  <a:extLst>
                    <a:ext uri="{9D8B030D-6E8A-4147-A177-3AD203B41FA5}">
                      <a16:colId xmlns:a16="http://schemas.microsoft.com/office/drawing/2014/main" val="1825629930"/>
                    </a:ext>
                  </a:extLst>
                </a:gridCol>
              </a:tblGrid>
              <a:tr h="370840">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361727044"/>
                  </a:ext>
                </a:extLst>
              </a:tr>
              <a:tr h="370840">
                <a:tc>
                  <a:txBody>
                    <a:bodyPr/>
                    <a:lstStyle/>
                    <a:p>
                      <a:pPr marL="0" marR="0" algn="ctr">
                        <a:lnSpc>
                          <a:spcPct val="100000"/>
                        </a:lnSpc>
                        <a:spcBef>
                          <a:spcPts val="600"/>
                        </a:spcBef>
                        <a:spcAft>
                          <a:spcPts val="600"/>
                        </a:spcAft>
                      </a:pPr>
                      <a:r>
                        <a:rPr lang="en-US" sz="1100" b="1">
                          <a:solidFill>
                            <a:schemeClr val="bg1"/>
                          </a:solidFill>
                          <a:effectLst/>
                          <a:latin typeface="Segoe UI"/>
                        </a:rPr>
                        <a:t>1012</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noProof="0">
                          <a:solidFill>
                            <a:schemeClr val="tx1"/>
                          </a:solidFill>
                          <a:effectLst/>
                          <a:latin typeface="+mn-lt"/>
                        </a:rPr>
                        <a:t>Basic filing fee – Design</a:t>
                      </a:r>
                      <a:endParaRPr lang="en-US" sz="1100" b="0" i="0" u="none" strike="noStrike" noProof="0">
                        <a:solidFill>
                          <a:schemeClr val="tx1"/>
                        </a:solidFill>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$250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Segoe UI"/>
                          <a:ea typeface="+mn-ea"/>
                          <a:cs typeface="+mn-cs"/>
                        </a:rPr>
                        <a:t>$220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$300</a:t>
                      </a:r>
                      <a:endParaRPr lang="en-US" sz="11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 $80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Segoe UI"/>
                          <a:ea typeface="+mn-ea"/>
                          <a:cs typeface="+mn-cs"/>
                        </a:rPr>
                        <a:t>36%</a:t>
                      </a:r>
                    </a:p>
                  </a:txBody>
                  <a:tcPr marL="45720" marR="45720" anchor="ctr">
                    <a:solidFill>
                      <a:srgbClr val="D9D9D6"/>
                    </a:solidFill>
                  </a:tcPr>
                </a:tc>
                <a:extLst>
                  <a:ext uri="{0D108BD9-81ED-4DB2-BD59-A6C34878D82A}">
                    <a16:rowId xmlns:a16="http://schemas.microsoft.com/office/drawing/2014/main" val="1506373860"/>
                  </a:ext>
                </a:extLst>
              </a:tr>
              <a:tr h="370840">
                <a:tc>
                  <a:txBody>
                    <a:bodyPr/>
                    <a:lstStyle/>
                    <a:p>
                      <a:pPr marL="0" marR="0" algn="ctr">
                        <a:lnSpc>
                          <a:spcPct val="100000"/>
                        </a:lnSpc>
                        <a:spcBef>
                          <a:spcPts val="600"/>
                        </a:spcBef>
                        <a:spcAft>
                          <a:spcPts val="600"/>
                        </a:spcAft>
                      </a:pPr>
                      <a:r>
                        <a:rPr lang="en-US" sz="1100" b="1">
                          <a:solidFill>
                            <a:schemeClr val="bg1"/>
                          </a:solidFill>
                          <a:effectLst/>
                          <a:latin typeface="Segoe UI"/>
                        </a:rPr>
                        <a:t>1017</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100" b="0" i="0" u="none" strike="noStrike" noProof="0">
                          <a:solidFill>
                            <a:schemeClr val="tx1"/>
                          </a:solidFill>
                          <a:effectLst/>
                          <a:latin typeface="+mn-lt"/>
                        </a:rPr>
                        <a:t>Basic filing fee – Design CPA</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a:solidFill>
                            <a:schemeClr val="tx1"/>
                          </a:solidFill>
                          <a:effectLst/>
                          <a:latin typeface="+mn-lt"/>
                        </a:rPr>
                        <a:t>$930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Segoe UI"/>
                          <a:ea typeface="+mn-ea"/>
                          <a:cs typeface="+mn-cs"/>
                        </a:rPr>
                        <a:t>$220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$300</a:t>
                      </a:r>
                      <a:endParaRPr lang="en-US" sz="11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 $80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Segoe UI"/>
                          <a:ea typeface="+mn-ea"/>
                          <a:cs typeface="+mn-cs"/>
                        </a:rPr>
                        <a:t>36%</a:t>
                      </a:r>
                    </a:p>
                  </a:txBody>
                  <a:tcPr marL="45720" marR="45720" anchor="ctr">
                    <a:solidFill>
                      <a:srgbClr val="D9D9D6"/>
                    </a:solidFill>
                  </a:tcPr>
                </a:tc>
                <a:extLst>
                  <a:ext uri="{0D108BD9-81ED-4DB2-BD59-A6C34878D82A}">
                    <a16:rowId xmlns:a16="http://schemas.microsoft.com/office/drawing/2014/main" val="3298624937"/>
                  </a:ext>
                </a:extLst>
              </a:tr>
              <a:tr h="370840">
                <a:tc>
                  <a:txBody>
                    <a:bodyPr/>
                    <a:lstStyle/>
                    <a:p>
                      <a:pPr marL="0" lvl="0" algn="ctr">
                        <a:lnSpc>
                          <a:spcPct val="100000"/>
                        </a:lnSpc>
                        <a:spcBef>
                          <a:spcPts val="600"/>
                        </a:spcBef>
                        <a:spcAft>
                          <a:spcPts val="600"/>
                        </a:spcAft>
                        <a:buNone/>
                      </a:pPr>
                      <a:r>
                        <a:rPr lang="en-US" sz="1100" b="1">
                          <a:solidFill>
                            <a:schemeClr val="bg1"/>
                          </a:solidFill>
                          <a:effectLst/>
                          <a:latin typeface="Segoe UI"/>
                        </a:rPr>
                        <a:t>1112</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mn-lt"/>
                        </a:rPr>
                        <a:t>Design search fee or Design CPA search fee</a:t>
                      </a:r>
                      <a:endParaRPr lang="en-US" sz="1100" b="0" i="0" u="none" strike="noStrike" noProof="0">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$574</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$160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$300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 $140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88%</a:t>
                      </a:r>
                    </a:p>
                  </a:txBody>
                  <a:tcPr marL="45720" marR="45720" anchor="ctr">
                    <a:solidFill>
                      <a:srgbClr val="D9D9D6"/>
                    </a:solidFill>
                  </a:tcPr>
                </a:tc>
                <a:extLst>
                  <a:ext uri="{0D108BD9-81ED-4DB2-BD59-A6C34878D82A}">
                    <a16:rowId xmlns:a16="http://schemas.microsoft.com/office/drawing/2014/main" val="2614465446"/>
                  </a:ext>
                </a:extLst>
              </a:tr>
              <a:tr h="370840">
                <a:tc>
                  <a:txBody>
                    <a:bodyPr/>
                    <a:lstStyle/>
                    <a:p>
                      <a:pPr marL="0" lvl="0" algn="ctr">
                        <a:lnSpc>
                          <a:spcPct val="100000"/>
                        </a:lnSpc>
                        <a:spcBef>
                          <a:spcPts val="600"/>
                        </a:spcBef>
                        <a:spcAft>
                          <a:spcPts val="600"/>
                        </a:spcAft>
                        <a:buNone/>
                      </a:pPr>
                      <a:r>
                        <a:rPr lang="en-US" sz="1100" b="1">
                          <a:solidFill>
                            <a:schemeClr val="bg1"/>
                          </a:solidFill>
                          <a:effectLst/>
                          <a:latin typeface="Segoe UI"/>
                        </a:rPr>
                        <a:t>1312</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mn-lt"/>
                        </a:rPr>
                        <a:t>Design examination fee or Design CPA examination fee</a:t>
                      </a:r>
                      <a:endParaRPr lang="en-US" sz="1100" b="0" i="0" u="none" strike="noStrike" noProof="0">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$835</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$640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$700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 $60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9%</a:t>
                      </a:r>
                    </a:p>
                  </a:txBody>
                  <a:tcPr marL="45720" marR="45720" anchor="ctr">
                    <a:solidFill>
                      <a:srgbClr val="D9D9D6"/>
                    </a:solidFill>
                  </a:tcPr>
                </a:tc>
                <a:extLst>
                  <a:ext uri="{0D108BD9-81ED-4DB2-BD59-A6C34878D82A}">
                    <a16:rowId xmlns:a16="http://schemas.microsoft.com/office/drawing/2014/main" val="2694597081"/>
                  </a:ext>
                </a:extLst>
              </a:tr>
              <a:tr h="370840">
                <a:tc>
                  <a:txBody>
                    <a:bodyPr/>
                    <a:lstStyle/>
                    <a:p>
                      <a:pPr marL="0" lvl="0" algn="ctr">
                        <a:lnSpc>
                          <a:spcPct val="100000"/>
                        </a:lnSpc>
                        <a:spcBef>
                          <a:spcPts val="600"/>
                        </a:spcBef>
                        <a:spcAft>
                          <a:spcPts val="600"/>
                        </a:spcAft>
                        <a:buNone/>
                      </a:pPr>
                      <a:r>
                        <a:rPr lang="en-US" sz="1100" b="1">
                          <a:solidFill>
                            <a:schemeClr val="bg1"/>
                          </a:solidFill>
                          <a:effectLst/>
                          <a:latin typeface="Segoe UI"/>
                        </a:rPr>
                        <a:t>1502</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mn-lt"/>
                        </a:rPr>
                        <a:t>Design issue fee</a:t>
                      </a:r>
                      <a:endParaRPr lang="en-US" sz="1100" b="0" i="0" u="none" strike="noStrike" noProof="0">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$574</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$740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$1,300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 $560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76%</a:t>
                      </a:r>
                    </a:p>
                  </a:txBody>
                  <a:tcPr marL="45720" marR="45720" anchor="ctr">
                    <a:solidFill>
                      <a:srgbClr val="D9D9D6"/>
                    </a:solidFill>
                  </a:tcPr>
                </a:tc>
                <a:extLst>
                  <a:ext uri="{0D108BD9-81ED-4DB2-BD59-A6C34878D82A}">
                    <a16:rowId xmlns:a16="http://schemas.microsoft.com/office/drawing/2014/main" val="433339421"/>
                  </a:ext>
                </a:extLst>
              </a:tr>
              <a:tr h="370840">
                <a:tc>
                  <a:txBody>
                    <a:bodyPr/>
                    <a:lstStyle/>
                    <a:p>
                      <a:pPr marL="0" lvl="0" algn="ctr">
                        <a:lnSpc>
                          <a:spcPct val="100000"/>
                        </a:lnSpc>
                        <a:spcBef>
                          <a:spcPts val="600"/>
                        </a:spcBef>
                        <a:spcAft>
                          <a:spcPts val="600"/>
                        </a:spcAft>
                        <a:buNone/>
                      </a:pPr>
                      <a:r>
                        <a:rPr lang="en-US" sz="1100" b="1">
                          <a:solidFill>
                            <a:schemeClr val="bg1"/>
                          </a:solidFill>
                          <a:effectLst/>
                          <a:latin typeface="Segoe UI"/>
                        </a:rPr>
                        <a:t>1791</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mn-lt"/>
                        </a:rPr>
                        <a:t>International design application first part U.S. designation fee</a:t>
                      </a:r>
                      <a:endParaRPr lang="en-US" sz="1100" b="0" i="0" u="none" strike="noStrike" noProof="0">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$1,020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$1,300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$280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27%</a:t>
                      </a:r>
                    </a:p>
                  </a:txBody>
                  <a:tcPr marL="45720" marR="45720" anchor="ctr">
                    <a:solidFill>
                      <a:srgbClr val="D9D9D6"/>
                    </a:solidFill>
                  </a:tcPr>
                </a:tc>
                <a:extLst>
                  <a:ext uri="{0D108BD9-81ED-4DB2-BD59-A6C34878D82A}">
                    <a16:rowId xmlns:a16="http://schemas.microsoft.com/office/drawing/2014/main" val="208752315"/>
                  </a:ext>
                </a:extLst>
              </a:tr>
              <a:tr h="370840">
                <a:tc>
                  <a:txBody>
                    <a:bodyPr/>
                    <a:lstStyle/>
                    <a:p>
                      <a:pPr marL="0" lvl="0" algn="ctr">
                        <a:lnSpc>
                          <a:spcPct val="100000"/>
                        </a:lnSpc>
                        <a:spcBef>
                          <a:spcPts val="600"/>
                        </a:spcBef>
                        <a:spcAft>
                          <a:spcPts val="600"/>
                        </a:spcAft>
                        <a:buNone/>
                      </a:pPr>
                      <a:r>
                        <a:rPr lang="en-US" sz="1100" b="1">
                          <a:solidFill>
                            <a:schemeClr val="bg1"/>
                          </a:solidFill>
                          <a:effectLst/>
                          <a:latin typeface="Segoe UI"/>
                        </a:rPr>
                        <a:t>1792</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mn-lt"/>
                        </a:rPr>
                        <a:t>(Part II Designation Fee) Issue fee paid through the International Bureau in an international design application</a:t>
                      </a:r>
                      <a:endParaRPr lang="en-US" sz="1100" b="0" i="0" u="none" strike="noStrike" noProof="0">
                        <a:effectLst/>
                        <a:latin typeface="Segoe UI"/>
                      </a:endParaRP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$740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$1,300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 $560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76%</a:t>
                      </a:r>
                    </a:p>
                  </a:txBody>
                  <a:tcPr marL="45720" marR="45720" anchor="ctr">
                    <a:solidFill>
                      <a:srgbClr val="D9D9D6"/>
                    </a:solidFill>
                  </a:tcPr>
                </a:tc>
                <a:extLst>
                  <a:ext uri="{0D108BD9-81ED-4DB2-BD59-A6C34878D82A}">
                    <a16:rowId xmlns:a16="http://schemas.microsoft.com/office/drawing/2014/main" val="1413518062"/>
                  </a:ext>
                </a:extLst>
              </a:tr>
            </a:tbl>
          </a:graphicData>
        </a:graphic>
      </p:graphicFrame>
      <p:sp>
        <p:nvSpPr>
          <p:cNvPr id="5" name="TextBox 4">
            <a:extLst>
              <a:ext uri="{FF2B5EF4-FFF2-40B4-BE49-F238E27FC236}">
                <a16:creationId xmlns:a16="http://schemas.microsoft.com/office/drawing/2014/main" id="{EFF23708-2788-427C-BFD4-C532E54C0A5F}"/>
              </a:ext>
            </a:extLst>
          </p:cNvPr>
          <p:cNvSpPr txBox="1"/>
          <p:nvPr/>
        </p:nvSpPr>
        <p:spPr>
          <a:xfrm>
            <a:off x="686949" y="4883643"/>
            <a:ext cx="8088655" cy="246221"/>
          </a:xfrm>
          <a:prstGeom prst="rect">
            <a:avLst/>
          </a:prstGeom>
          <a:noFill/>
        </p:spPr>
        <p:txBody>
          <a:bodyPr wrap="square" rtlCol="0">
            <a:spAutoFit/>
          </a:bodyPr>
          <a:lstStyle/>
          <a:p>
            <a:pPr algn="r"/>
            <a:r>
              <a:rPr lang="en-US" sz="1000"/>
              <a:t>* Undiscounted fee rate</a:t>
            </a:r>
          </a:p>
        </p:txBody>
      </p:sp>
      <p:sp>
        <p:nvSpPr>
          <p:cNvPr id="4" name="Slide Number Placeholder 3">
            <a:extLst>
              <a:ext uri="{FF2B5EF4-FFF2-40B4-BE49-F238E27FC236}">
                <a16:creationId xmlns:a16="http://schemas.microsoft.com/office/drawing/2014/main" id="{0D230696-BB82-4192-BBC4-DBD2A72190B5}"/>
              </a:ext>
            </a:extLst>
          </p:cNvPr>
          <p:cNvSpPr>
            <a:spLocks noGrp="1"/>
          </p:cNvSpPr>
          <p:nvPr>
            <p:ph type="sldNum" sz="quarter" idx="10"/>
          </p:nvPr>
        </p:nvSpPr>
        <p:spPr/>
        <p:txBody>
          <a:bodyPr/>
          <a:lstStyle/>
          <a:p>
            <a:fld id="{1D648693-0942-45E9-83AE-76FC568F9452}" type="slidenum">
              <a:rPr lang="en-US" smtClean="0"/>
              <a:pPr/>
              <a:t>12</a:t>
            </a:fld>
            <a:endParaRPr lang="en-US"/>
          </a:p>
        </p:txBody>
      </p:sp>
    </p:spTree>
    <p:extLst>
      <p:ext uri="{BB962C8B-B14F-4D97-AF65-F5344CB8AC3E}">
        <p14:creationId xmlns:p14="http://schemas.microsoft.com/office/powerpoint/2010/main" val="4053468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FB028C-9484-57A9-8D27-F75B37F03A5E}"/>
              </a:ext>
            </a:extLst>
          </p:cNvPr>
          <p:cNvSpPr>
            <a:spLocks noGrp="1"/>
          </p:cNvSpPr>
          <p:nvPr>
            <p:ph type="title"/>
          </p:nvPr>
        </p:nvSpPr>
        <p:spPr/>
        <p:txBody>
          <a:bodyPr>
            <a:normAutofit/>
          </a:bodyPr>
          <a:lstStyle/>
          <a:p>
            <a:r>
              <a:rPr lang="en-US" sz="3600"/>
              <a:t>Excess claims</a:t>
            </a:r>
          </a:p>
        </p:txBody>
      </p:sp>
      <p:sp>
        <p:nvSpPr>
          <p:cNvPr id="2" name="Content Placeholder 1">
            <a:extLst>
              <a:ext uri="{FF2B5EF4-FFF2-40B4-BE49-F238E27FC236}">
                <a16:creationId xmlns:a16="http://schemas.microsoft.com/office/drawing/2014/main" id="{F1DCE9EE-03BF-9DDC-32DA-F398421D9395}"/>
              </a:ext>
            </a:extLst>
          </p:cNvPr>
          <p:cNvSpPr>
            <a:spLocks noGrp="1"/>
          </p:cNvSpPr>
          <p:nvPr>
            <p:ph idx="1"/>
          </p:nvPr>
        </p:nvSpPr>
        <p:spPr>
          <a:xfrm>
            <a:off x="457200" y="1447585"/>
            <a:ext cx="8229600" cy="2564739"/>
          </a:xfrm>
        </p:spPr>
        <p:txBody>
          <a:bodyPr vert="horz" lIns="91440" tIns="45720" rIns="91440" bIns="45720" rtlCol="0" anchor="t">
            <a:normAutofit fontScale="55000" lnSpcReduction="20000"/>
          </a:bodyPr>
          <a:lstStyle/>
          <a:p>
            <a:pPr>
              <a:lnSpc>
                <a:spcPct val="120000"/>
              </a:lnSpc>
            </a:pPr>
            <a:r>
              <a:rPr lang="en-US">
                <a:latin typeface="Segoe UI"/>
                <a:cs typeface="Segoe UI"/>
              </a:rPr>
              <a:t>Propose increasing fees for presenting claims in excess of the statutory thresholds. </a:t>
            </a:r>
          </a:p>
          <a:p>
            <a:pPr lvl="1">
              <a:lnSpc>
                <a:spcPct val="120000"/>
              </a:lnSpc>
            </a:pPr>
            <a:r>
              <a:rPr lang="en-US" sz="2900">
                <a:latin typeface="Segoe UI Light"/>
                <a:cs typeface="Segoe UI Light"/>
              </a:rPr>
              <a:t>Better alignment with the cost of examining an application with excess claims.</a:t>
            </a:r>
          </a:p>
          <a:p>
            <a:pPr lvl="1">
              <a:lnSpc>
                <a:spcPct val="120000"/>
              </a:lnSpc>
            </a:pPr>
            <a:r>
              <a:rPr lang="en-US" sz="2900">
                <a:latin typeface="Segoe UI Light"/>
                <a:cs typeface="Segoe UI Light"/>
              </a:rPr>
              <a:t>Encourages applicants to be more efficient in the number of claims filed.</a:t>
            </a:r>
          </a:p>
          <a:p>
            <a:pPr lvl="1">
              <a:lnSpc>
                <a:spcPct val="120000"/>
              </a:lnSpc>
            </a:pPr>
            <a:r>
              <a:rPr lang="en-US" sz="2900" b="0" i="0">
                <a:solidFill>
                  <a:srgbClr val="000000"/>
                </a:solidFill>
                <a:effectLst/>
              </a:rPr>
              <a:t>Continuing application and excess claim fees are naturally linked to each other such that they are likely to have counter-balancing effects.</a:t>
            </a:r>
          </a:p>
          <a:p>
            <a:pPr lvl="2">
              <a:lnSpc>
                <a:spcPct val="120000"/>
              </a:lnSpc>
            </a:pPr>
            <a:r>
              <a:rPr lang="en-US" sz="2500">
                <a:solidFill>
                  <a:srgbClr val="000000"/>
                </a:solidFill>
                <a:latin typeface="Segoe UI Light"/>
                <a:cs typeface="Segoe UI Light"/>
              </a:rPr>
              <a:t>An increase in excess claims fees is needed to prevent a potential substitution scenario where applicants avoid the continuing application fee by filing more excess claims.</a:t>
            </a:r>
            <a:endParaRPr lang="en-US" sz="2500">
              <a:latin typeface="Segoe UI Light"/>
              <a:cs typeface="Segoe UI Light"/>
            </a:endParaRPr>
          </a:p>
        </p:txBody>
      </p:sp>
      <p:graphicFrame>
        <p:nvGraphicFramePr>
          <p:cNvPr id="7" name="Table 6" descr="A table showing unit costs, current fees, proposed fees, and changes in fees for excess claims fees">
            <a:extLst>
              <a:ext uri="{FF2B5EF4-FFF2-40B4-BE49-F238E27FC236}">
                <a16:creationId xmlns:a16="http://schemas.microsoft.com/office/drawing/2014/main" id="{DE4A192F-1DB6-E10D-283E-E61B0AC703AA}"/>
              </a:ext>
            </a:extLst>
          </p:cNvPr>
          <p:cNvGraphicFramePr>
            <a:graphicFrameLocks noGrp="1"/>
          </p:cNvGraphicFramePr>
          <p:nvPr>
            <p:extLst>
              <p:ext uri="{D42A27DB-BD31-4B8C-83A1-F6EECF244321}">
                <p14:modId xmlns:p14="http://schemas.microsoft.com/office/powerpoint/2010/main" val="2477747010"/>
              </p:ext>
            </p:extLst>
          </p:nvPr>
        </p:nvGraphicFramePr>
        <p:xfrm>
          <a:off x="450987" y="4027503"/>
          <a:ext cx="8242025" cy="999163"/>
        </p:xfrm>
        <a:graphic>
          <a:graphicData uri="http://schemas.openxmlformats.org/drawingml/2006/table">
            <a:tbl>
              <a:tblPr firstRow="1" firstCol="1" bandRow="1">
                <a:tableStyleId>{073A0DAA-6AF3-43AB-8588-CEC1D06C72B9}</a:tableStyleId>
              </a:tblPr>
              <a:tblGrid>
                <a:gridCol w="881105">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0000"/>
                  </a:ext>
                </a:extLst>
              </a:tr>
              <a:tr h="321728">
                <a:tc>
                  <a:txBody>
                    <a:bodyPr/>
                    <a:lstStyle/>
                    <a:p>
                      <a:pPr marL="0" marR="0" algn="ctr">
                        <a:lnSpc>
                          <a:spcPct val="100000"/>
                        </a:lnSpc>
                        <a:spcBef>
                          <a:spcPts val="600"/>
                        </a:spcBef>
                        <a:spcAft>
                          <a:spcPts val="600"/>
                        </a:spcAft>
                      </a:pPr>
                      <a:r>
                        <a:rPr lang="en-US" sz="1100" dirty="0">
                          <a:effectLst/>
                          <a:latin typeface="Segoe UI"/>
                        </a:rPr>
                        <a:t>1202</a:t>
                      </a: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noProof="0">
                          <a:effectLst/>
                          <a:latin typeface="Segoe UI"/>
                        </a:rPr>
                        <a:t>Each claim in excess of 20</a:t>
                      </a:r>
                      <a:endParaRPr lang="en-US" sz="1100">
                        <a:latin typeface="Segoe UI"/>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n/a</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Segoe UI"/>
                          <a:ea typeface="+mn-ea"/>
                          <a:cs typeface="+mn-cs"/>
                        </a:rPr>
                        <a:t>$100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$200</a:t>
                      </a:r>
                      <a:endParaRPr lang="en-US" sz="1100" b="1">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 $100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Segoe UI"/>
                          <a:ea typeface="+mn-ea"/>
                          <a:cs typeface="+mn-cs"/>
                        </a:rPr>
                        <a:t>100%</a:t>
                      </a:r>
                    </a:p>
                  </a:txBody>
                  <a:tcPr marL="68580" marR="68580" marT="0" marB="0" anchor="ctr">
                    <a:solidFill>
                      <a:srgbClr val="D9D9D6"/>
                    </a:solidFill>
                  </a:tcPr>
                </a:tc>
                <a:extLst>
                  <a:ext uri="{0D108BD9-81ED-4DB2-BD59-A6C34878D82A}">
                    <a16:rowId xmlns:a16="http://schemas.microsoft.com/office/drawing/2014/main" val="10001"/>
                  </a:ext>
                </a:extLst>
              </a:tr>
              <a:tr h="311675">
                <a:tc>
                  <a:txBody>
                    <a:bodyPr/>
                    <a:lstStyle/>
                    <a:p>
                      <a:pPr marL="0" lvl="0" algn="ctr">
                        <a:lnSpc>
                          <a:spcPct val="100000"/>
                        </a:lnSpc>
                        <a:spcBef>
                          <a:spcPts val="600"/>
                        </a:spcBef>
                        <a:spcAft>
                          <a:spcPts val="600"/>
                        </a:spcAft>
                        <a:buNone/>
                      </a:pPr>
                      <a:r>
                        <a:rPr lang="en-US" sz="1100" dirty="0">
                          <a:effectLst/>
                          <a:latin typeface="Segoe UI"/>
                        </a:rPr>
                        <a:t>1201</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Segoe UI"/>
                        </a:rPr>
                        <a:t>Each independent claim in excess of three</a:t>
                      </a:r>
                      <a:endParaRPr lang="en-US" sz="1100">
                        <a:latin typeface="Segoe UI"/>
                      </a:endParaRP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$480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$600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 $120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25%</a:t>
                      </a:r>
                    </a:p>
                  </a:txBody>
                  <a:tcPr marL="68580" marR="68580" marT="0" marB="0" anchor="ctr">
                    <a:solidFill>
                      <a:srgbClr val="D9D9D6"/>
                    </a:solidFill>
                  </a:tcPr>
                </a:tc>
                <a:extLst>
                  <a:ext uri="{0D108BD9-81ED-4DB2-BD59-A6C34878D82A}">
                    <a16:rowId xmlns:a16="http://schemas.microsoft.com/office/drawing/2014/main" val="1418719577"/>
                  </a:ext>
                </a:extLst>
              </a:tr>
            </a:tbl>
          </a:graphicData>
        </a:graphic>
      </p:graphicFrame>
      <p:sp>
        <p:nvSpPr>
          <p:cNvPr id="8" name="TextBox 7">
            <a:extLst>
              <a:ext uri="{FF2B5EF4-FFF2-40B4-BE49-F238E27FC236}">
                <a16:creationId xmlns:a16="http://schemas.microsoft.com/office/drawing/2014/main" id="{FE6295D6-EABB-4CF3-8FB9-972EB5D1791A}"/>
              </a:ext>
            </a:extLst>
          </p:cNvPr>
          <p:cNvSpPr txBox="1"/>
          <p:nvPr/>
        </p:nvSpPr>
        <p:spPr>
          <a:xfrm>
            <a:off x="658201" y="5039235"/>
            <a:ext cx="8116342" cy="246221"/>
          </a:xfrm>
          <a:prstGeom prst="rect">
            <a:avLst/>
          </a:prstGeom>
          <a:noFill/>
        </p:spPr>
        <p:txBody>
          <a:bodyPr wrap="square" rtlCol="0">
            <a:spAutoFit/>
          </a:bodyPr>
          <a:lstStyle/>
          <a:p>
            <a:pPr algn="r"/>
            <a:r>
              <a:rPr lang="en-US" sz="1000"/>
              <a:t>* Undiscounted fee rate</a:t>
            </a:r>
          </a:p>
        </p:txBody>
      </p:sp>
      <p:sp>
        <p:nvSpPr>
          <p:cNvPr id="5" name="Slide Number Placeholder 4">
            <a:extLst>
              <a:ext uri="{FF2B5EF4-FFF2-40B4-BE49-F238E27FC236}">
                <a16:creationId xmlns:a16="http://schemas.microsoft.com/office/drawing/2014/main" id="{D65507D1-3152-41D3-91E8-5E0508772034}"/>
              </a:ext>
            </a:extLst>
          </p:cNvPr>
          <p:cNvSpPr>
            <a:spLocks noGrp="1"/>
          </p:cNvSpPr>
          <p:nvPr>
            <p:ph type="sldNum" sz="quarter" idx="10"/>
          </p:nvPr>
        </p:nvSpPr>
        <p:spPr/>
        <p:txBody>
          <a:bodyPr/>
          <a:lstStyle/>
          <a:p>
            <a:fld id="{1D648693-0942-45E9-83AE-76FC568F9452}" type="slidenum">
              <a:rPr lang="en-US" smtClean="0"/>
              <a:pPr/>
              <a:t>13</a:t>
            </a:fld>
            <a:endParaRPr lang="en-US"/>
          </a:p>
        </p:txBody>
      </p:sp>
    </p:spTree>
    <p:extLst>
      <p:ext uri="{BB962C8B-B14F-4D97-AF65-F5344CB8AC3E}">
        <p14:creationId xmlns:p14="http://schemas.microsoft.com/office/powerpoint/2010/main" val="2939936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a:normAutofit fontScale="90000"/>
          </a:bodyPr>
          <a:lstStyle/>
          <a:p>
            <a:r>
              <a:rPr lang="en-US"/>
              <a:t>Extension of time (EOT) for provisional applications</a:t>
            </a:r>
          </a:p>
        </p:txBody>
      </p:sp>
      <p:sp>
        <p:nvSpPr>
          <p:cNvPr id="7" name="Content Placeholder 6">
            <a:extLst>
              <a:ext uri="{FF2B5EF4-FFF2-40B4-BE49-F238E27FC236}">
                <a16:creationId xmlns:a16="http://schemas.microsoft.com/office/drawing/2014/main" id="{C8450DCE-62EE-48BF-B815-325BBDEED5A4}"/>
              </a:ext>
            </a:extLst>
          </p:cNvPr>
          <p:cNvSpPr>
            <a:spLocks noGrp="1"/>
          </p:cNvSpPr>
          <p:nvPr>
            <p:ph idx="1"/>
          </p:nvPr>
        </p:nvSpPr>
        <p:spPr>
          <a:xfrm>
            <a:off x="457200" y="1849582"/>
            <a:ext cx="8229600" cy="3555838"/>
          </a:xfrm>
        </p:spPr>
        <p:txBody>
          <a:bodyPr vert="horz" lIns="91440" tIns="45720" rIns="91440" bIns="45720" rtlCol="0" anchor="t">
            <a:normAutofit fontScale="32500" lnSpcReduction="20000"/>
          </a:bodyPr>
          <a:lstStyle/>
          <a:p>
            <a:pPr>
              <a:lnSpc>
                <a:spcPct val="120000"/>
              </a:lnSpc>
            </a:pPr>
            <a:r>
              <a:rPr lang="en-US" sz="4900">
                <a:latin typeface="Segoe UI"/>
                <a:cs typeface="Segoe UI"/>
              </a:rPr>
              <a:t>Propose decreasing EOT fees in provisional applications.</a:t>
            </a:r>
          </a:p>
          <a:p>
            <a:pPr lvl="1">
              <a:lnSpc>
                <a:spcPct val="120000"/>
              </a:lnSpc>
            </a:pPr>
            <a:r>
              <a:rPr lang="en-US" sz="4300">
                <a:latin typeface="Segoe UI Light"/>
                <a:cs typeface="Segoe UI Light"/>
              </a:rPr>
              <a:t>Provisional applications are not examined; therefore, it is not urgent to expedite processing.</a:t>
            </a:r>
          </a:p>
          <a:p>
            <a:pPr lvl="1">
              <a:lnSpc>
                <a:spcPct val="120000"/>
              </a:lnSpc>
            </a:pPr>
            <a:r>
              <a:rPr lang="en-US" sz="4300">
                <a:latin typeface="Segoe UI Light"/>
                <a:cs typeface="Segoe UI Light"/>
              </a:rPr>
              <a:t>Reduces the financial burden on applicants who are still determining whether to move forward with a nonprovisional application.</a:t>
            </a:r>
          </a:p>
          <a:p>
            <a:pPr lvl="1">
              <a:lnSpc>
                <a:spcPct val="120000"/>
              </a:lnSpc>
            </a:pPr>
            <a:r>
              <a:rPr lang="en-US" sz="4300">
                <a:latin typeface="Segoe UI Light"/>
                <a:cs typeface="Segoe UI Light"/>
              </a:rPr>
              <a:t>Reduces the financial burden on micro entity filers, who are disproportionally affected by EOT fees in provisional applications.</a:t>
            </a:r>
          </a:p>
          <a:p>
            <a:pPr lvl="2">
              <a:lnSpc>
                <a:spcPct val="120000"/>
              </a:lnSpc>
            </a:pPr>
            <a:r>
              <a:rPr lang="en-US" sz="3400">
                <a:latin typeface="Segoe UI Light"/>
                <a:cs typeface="Segoe UI Light"/>
              </a:rPr>
              <a:t>Between 2014 and 2021, micro entities paid over 36% of EOT fees in provisional applications while filing only 17% of applications.</a:t>
            </a:r>
          </a:p>
          <a:p>
            <a:pPr lvl="2">
              <a:lnSpc>
                <a:spcPct val="120000"/>
              </a:lnSpc>
            </a:pPr>
            <a:r>
              <a:rPr lang="en-US" sz="3400">
                <a:latin typeface="Segoe UI Light"/>
                <a:cs typeface="Segoe UI Light"/>
              </a:rPr>
              <a:t>Micro entity applicants may accrue EOT fees for no other reason than trying to formally establish micro entity status due to signature errors or omissions.</a:t>
            </a:r>
          </a:p>
          <a:p>
            <a:pPr lvl="1">
              <a:lnSpc>
                <a:spcPct val="120000"/>
              </a:lnSpc>
            </a:pPr>
            <a:r>
              <a:rPr lang="en-US" sz="4300">
                <a:latin typeface="Segoe UI Light"/>
                <a:cs typeface="Segoe UI Light"/>
              </a:rPr>
              <a:t>Aligns with our objective to foster inclusive innovation and increase access to the patent system.</a:t>
            </a:r>
          </a:p>
          <a:p>
            <a:pPr marL="57150" indent="0">
              <a:lnSpc>
                <a:spcPct val="120000"/>
              </a:lnSpc>
              <a:buNone/>
            </a:pPr>
            <a:r>
              <a:rPr lang="en-US" sz="3700">
                <a:latin typeface="+mn-lt"/>
                <a:cs typeface="Segoe UI"/>
              </a:rPr>
              <a:t>	(see table on next page)</a:t>
            </a:r>
          </a:p>
          <a:p>
            <a:pPr marL="457200" lvl="1" indent="0">
              <a:lnSpc>
                <a:spcPct val="120000"/>
              </a:lnSpc>
              <a:buNone/>
            </a:pPr>
            <a:endParaRPr lang="en-US" sz="2500">
              <a:latin typeface="+mn-lt"/>
            </a:endParaRPr>
          </a:p>
          <a:p>
            <a:pPr marL="0" indent="0">
              <a:lnSpc>
                <a:spcPct val="120000"/>
              </a:lnSpc>
              <a:spcBef>
                <a:spcPts val="0"/>
              </a:spcBef>
              <a:buNone/>
            </a:pPr>
            <a:endParaRPr lang="en-US" sz="3700">
              <a:latin typeface="+mn-lt"/>
            </a:endParaRPr>
          </a:p>
          <a:p>
            <a:pPr marL="57150" indent="0">
              <a:lnSpc>
                <a:spcPct val="120000"/>
              </a:lnSpc>
              <a:buNone/>
            </a:pPr>
            <a:endParaRPr lang="en-US" sz="2900"/>
          </a:p>
          <a:p>
            <a:pPr lvl="1">
              <a:lnSpc>
                <a:spcPct val="120000"/>
              </a:lnSpc>
            </a:pPr>
            <a:endParaRPr lang="en-US"/>
          </a:p>
          <a:p>
            <a:pPr marL="457200" lvl="1" indent="0">
              <a:lnSpc>
                <a:spcPct val="120000"/>
              </a:lnSpc>
              <a:buNone/>
            </a:pPr>
            <a:endParaRPr lang="en-US" i="1"/>
          </a:p>
        </p:txBody>
      </p:sp>
      <p:sp>
        <p:nvSpPr>
          <p:cNvPr id="5" name="Slide Number Placeholder 4">
            <a:extLst>
              <a:ext uri="{FF2B5EF4-FFF2-40B4-BE49-F238E27FC236}">
                <a16:creationId xmlns:a16="http://schemas.microsoft.com/office/drawing/2014/main" id="{A6A7A199-D122-4481-900F-631DD4A66C64}"/>
              </a:ext>
            </a:extLst>
          </p:cNvPr>
          <p:cNvSpPr>
            <a:spLocks noGrp="1"/>
          </p:cNvSpPr>
          <p:nvPr>
            <p:ph type="sldNum" sz="quarter" idx="10"/>
          </p:nvPr>
        </p:nvSpPr>
        <p:spPr/>
        <p:txBody>
          <a:bodyPr/>
          <a:lstStyle/>
          <a:p>
            <a:fld id="{1D648693-0942-45E9-83AE-76FC568F9452}" type="slidenum">
              <a:rPr lang="en-US" smtClean="0"/>
              <a:pPr/>
              <a:t>14</a:t>
            </a:fld>
            <a:endParaRPr lang="en-US"/>
          </a:p>
        </p:txBody>
      </p:sp>
    </p:spTree>
    <p:extLst>
      <p:ext uri="{BB962C8B-B14F-4D97-AF65-F5344CB8AC3E}">
        <p14:creationId xmlns:p14="http://schemas.microsoft.com/office/powerpoint/2010/main" val="1826398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a:normAutofit fontScale="90000"/>
          </a:bodyPr>
          <a:lstStyle/>
          <a:p>
            <a:r>
              <a:rPr lang="en-US"/>
              <a:t>Extension of time (EOT) for provisional applications </a:t>
            </a:r>
            <a:r>
              <a:rPr lang="en-US" sz="2400" b="0"/>
              <a:t>(cont.)</a:t>
            </a:r>
            <a:endParaRPr lang="en-US" sz="2400"/>
          </a:p>
        </p:txBody>
      </p:sp>
      <p:graphicFrame>
        <p:nvGraphicFramePr>
          <p:cNvPr id="7" name="Table 6" descr="A table showing unit costs, current fees, proposed fees, and changes in fees for extension of time fees for provisional applications">
            <a:extLst>
              <a:ext uri="{FF2B5EF4-FFF2-40B4-BE49-F238E27FC236}">
                <a16:creationId xmlns:a16="http://schemas.microsoft.com/office/drawing/2014/main" id="{CBF145CE-7087-4315-A2B9-E4B679B39213}"/>
              </a:ext>
            </a:extLst>
          </p:cNvPr>
          <p:cNvGraphicFramePr>
            <a:graphicFrameLocks noGrp="1"/>
          </p:cNvGraphicFramePr>
          <p:nvPr>
            <p:extLst>
              <p:ext uri="{D42A27DB-BD31-4B8C-83A1-F6EECF244321}">
                <p14:modId xmlns:p14="http://schemas.microsoft.com/office/powerpoint/2010/main" val="585442549"/>
              </p:ext>
            </p:extLst>
          </p:nvPr>
        </p:nvGraphicFramePr>
        <p:xfrm>
          <a:off x="446029" y="1954258"/>
          <a:ext cx="8240771" cy="2563368"/>
        </p:xfrm>
        <a:graphic>
          <a:graphicData uri="http://schemas.openxmlformats.org/drawingml/2006/table">
            <a:tbl>
              <a:tblPr firstRow="1" firstCol="1" bandRow="1">
                <a:tableStyleId>{073A0DAA-6AF3-43AB-8588-CEC1D06C72B9}</a:tableStyleId>
              </a:tblPr>
              <a:tblGrid>
                <a:gridCol w="879851">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429768">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397871">
                <a:tc>
                  <a:txBody>
                    <a:bodyPr/>
                    <a:lstStyle/>
                    <a:p>
                      <a:pPr marL="0" marR="0" algn="ctr">
                        <a:lnSpc>
                          <a:spcPct val="100000"/>
                        </a:lnSpc>
                        <a:spcBef>
                          <a:spcPts val="600"/>
                        </a:spcBef>
                        <a:spcAft>
                          <a:spcPts val="600"/>
                        </a:spcAft>
                      </a:pPr>
                      <a:r>
                        <a:rPr lang="en-US" sz="1100">
                          <a:effectLst/>
                          <a:latin typeface="Segoe UI"/>
                        </a:rPr>
                        <a:t>New fee code</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noProof="0">
                          <a:effectLst/>
                          <a:latin typeface="Segoe UI"/>
                        </a:rPr>
                        <a:t>Extension for response within first month, provisional application</a:t>
                      </a:r>
                      <a:endParaRPr lang="en-US" sz="1100"/>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n/a</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Segoe UI"/>
                          <a:ea typeface="+mn-ea"/>
                          <a:cs typeface="+mn-cs"/>
                        </a:rPr>
                        <a:t>$220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$50</a:t>
                      </a:r>
                      <a:endParaRPr lang="en-US" sz="11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 $170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Segoe UI"/>
                          <a:ea typeface="+mn-ea"/>
                          <a:cs typeface="+mn-cs"/>
                        </a:rPr>
                        <a:t>-77%</a:t>
                      </a:r>
                    </a:p>
                  </a:txBody>
                  <a:tcPr marL="45720" marR="45720" anchor="ctr">
                    <a:solidFill>
                      <a:srgbClr val="D9D9D6"/>
                    </a:solidFill>
                  </a:tcPr>
                </a:tc>
                <a:extLst>
                  <a:ext uri="{0D108BD9-81ED-4DB2-BD59-A6C34878D82A}">
                    <a16:rowId xmlns:a16="http://schemas.microsoft.com/office/drawing/2014/main" val="10001"/>
                  </a:ext>
                </a:extLst>
              </a:tr>
              <a:tr h="397871">
                <a:tc>
                  <a:txBody>
                    <a:bodyPr/>
                    <a:lstStyle/>
                    <a:p>
                      <a:pPr marL="0" lvl="0" algn="ctr">
                        <a:lnSpc>
                          <a:spcPct val="100000"/>
                        </a:lnSpc>
                        <a:spcBef>
                          <a:spcPts val="600"/>
                        </a:spcBef>
                        <a:spcAft>
                          <a:spcPts val="600"/>
                        </a:spcAft>
                        <a:buNone/>
                      </a:pPr>
                      <a:r>
                        <a:rPr lang="en-US" sz="1100">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Segoe UI"/>
                        </a:rPr>
                        <a:t>Extension for response within second month, provisional application</a:t>
                      </a:r>
                      <a:endParaRPr lang="en-US" sz="1100"/>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$640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$100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 $540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-84%</a:t>
                      </a:r>
                    </a:p>
                  </a:txBody>
                  <a:tcPr marL="45720" marR="45720" anchor="ctr">
                    <a:solidFill>
                      <a:srgbClr val="D9D9D6"/>
                    </a:solidFill>
                  </a:tcPr>
                </a:tc>
                <a:extLst>
                  <a:ext uri="{0D108BD9-81ED-4DB2-BD59-A6C34878D82A}">
                    <a16:rowId xmlns:a16="http://schemas.microsoft.com/office/drawing/2014/main" val="1418719577"/>
                  </a:ext>
                </a:extLst>
              </a:tr>
              <a:tr h="349591">
                <a:tc>
                  <a:txBody>
                    <a:bodyPr/>
                    <a:lstStyle/>
                    <a:p>
                      <a:pPr marL="0" lvl="0" algn="ctr">
                        <a:lnSpc>
                          <a:spcPct val="100000"/>
                        </a:lnSpc>
                        <a:spcBef>
                          <a:spcPts val="600"/>
                        </a:spcBef>
                        <a:spcAft>
                          <a:spcPts val="600"/>
                        </a:spcAft>
                        <a:buNone/>
                      </a:pPr>
                      <a:r>
                        <a:rPr lang="en-US" sz="1100">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Segoe UI"/>
                        </a:rPr>
                        <a:t>Extension for response within third month, provisional application</a:t>
                      </a:r>
                      <a:endParaRPr lang="en-US" sz="1100"/>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$1,480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$200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 $1,280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-86%</a:t>
                      </a:r>
                    </a:p>
                  </a:txBody>
                  <a:tcPr marL="45720" marR="45720" anchor="ctr">
                    <a:solidFill>
                      <a:srgbClr val="D9D9D6"/>
                    </a:solidFill>
                  </a:tcPr>
                </a:tc>
                <a:extLst>
                  <a:ext uri="{0D108BD9-81ED-4DB2-BD59-A6C34878D82A}">
                    <a16:rowId xmlns:a16="http://schemas.microsoft.com/office/drawing/2014/main" val="3668552225"/>
                  </a:ext>
                </a:extLst>
              </a:tr>
              <a:tr h="349591">
                <a:tc>
                  <a:txBody>
                    <a:bodyPr/>
                    <a:lstStyle/>
                    <a:p>
                      <a:pPr marL="0" lvl="0" algn="ctr">
                        <a:lnSpc>
                          <a:spcPct val="100000"/>
                        </a:lnSpc>
                        <a:spcBef>
                          <a:spcPts val="600"/>
                        </a:spcBef>
                        <a:spcAft>
                          <a:spcPts val="600"/>
                        </a:spcAft>
                        <a:buNone/>
                      </a:pPr>
                      <a:r>
                        <a:rPr lang="en-US" sz="1100">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Segoe UI"/>
                        </a:rPr>
                        <a:t>Extension for response within fourth month, provisional application</a:t>
                      </a:r>
                      <a:endParaRPr lang="en-US" sz="1100"/>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$2,320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$400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 $1,920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-83%</a:t>
                      </a:r>
                    </a:p>
                  </a:txBody>
                  <a:tcPr marL="45720" marR="45720" anchor="ctr">
                    <a:solidFill>
                      <a:srgbClr val="D9D9D6"/>
                    </a:solidFill>
                  </a:tcPr>
                </a:tc>
                <a:extLst>
                  <a:ext uri="{0D108BD9-81ED-4DB2-BD59-A6C34878D82A}">
                    <a16:rowId xmlns:a16="http://schemas.microsoft.com/office/drawing/2014/main" val="1844158712"/>
                  </a:ext>
                </a:extLst>
              </a:tr>
              <a:tr h="349591">
                <a:tc>
                  <a:txBody>
                    <a:bodyPr/>
                    <a:lstStyle/>
                    <a:p>
                      <a:pPr marL="0" lvl="0" algn="ctr">
                        <a:lnSpc>
                          <a:spcPct val="100000"/>
                        </a:lnSpc>
                        <a:spcBef>
                          <a:spcPts val="600"/>
                        </a:spcBef>
                        <a:spcAft>
                          <a:spcPts val="600"/>
                        </a:spcAft>
                        <a:buNone/>
                      </a:pPr>
                      <a:r>
                        <a:rPr lang="en-US" sz="1100">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effectLst/>
                          <a:latin typeface="Segoe UI"/>
                        </a:rPr>
                        <a:t>Extension for response within fifth month, provisional application</a:t>
                      </a:r>
                      <a:endParaRPr lang="en-US" sz="1100"/>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$3,160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$800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a:solidFill>
                            <a:schemeClr val="tx1"/>
                          </a:solidFill>
                          <a:effectLst/>
                          <a:latin typeface="Segoe UI"/>
                          <a:ea typeface="Times New Roman"/>
                          <a:cs typeface="Times New Roman"/>
                        </a:rPr>
                        <a:t>- $2,360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a:solidFill>
                            <a:schemeClr val="tx1"/>
                          </a:solidFill>
                          <a:effectLst/>
                          <a:latin typeface="Segoe UI"/>
                          <a:ea typeface="+mn-ea"/>
                          <a:cs typeface="+mn-cs"/>
                        </a:rPr>
                        <a:t>-75%</a:t>
                      </a:r>
                    </a:p>
                  </a:txBody>
                  <a:tcPr marL="45720" marR="45720" anchor="ctr">
                    <a:solidFill>
                      <a:srgbClr val="D9D9D6"/>
                    </a:solidFill>
                  </a:tcPr>
                </a:tc>
                <a:extLst>
                  <a:ext uri="{0D108BD9-81ED-4DB2-BD59-A6C34878D82A}">
                    <a16:rowId xmlns:a16="http://schemas.microsoft.com/office/drawing/2014/main" val="2897572086"/>
                  </a:ext>
                </a:extLst>
              </a:tr>
            </a:tbl>
          </a:graphicData>
        </a:graphic>
      </p:graphicFrame>
      <p:sp>
        <p:nvSpPr>
          <p:cNvPr id="8" name="TextBox 7">
            <a:extLst>
              <a:ext uri="{FF2B5EF4-FFF2-40B4-BE49-F238E27FC236}">
                <a16:creationId xmlns:a16="http://schemas.microsoft.com/office/drawing/2014/main" id="{7403DD97-48D7-4108-A149-7F94D53C2127}"/>
              </a:ext>
            </a:extLst>
          </p:cNvPr>
          <p:cNvSpPr txBox="1"/>
          <p:nvPr/>
        </p:nvSpPr>
        <p:spPr>
          <a:xfrm>
            <a:off x="6866319" y="4517626"/>
            <a:ext cx="1907606" cy="246221"/>
          </a:xfrm>
          <a:prstGeom prst="rect">
            <a:avLst/>
          </a:prstGeom>
          <a:noFill/>
        </p:spPr>
        <p:txBody>
          <a:bodyPr wrap="square" rtlCol="0">
            <a:spAutoFit/>
          </a:bodyPr>
          <a:lstStyle/>
          <a:p>
            <a:pPr algn="r"/>
            <a:r>
              <a:rPr lang="en-US" sz="1000"/>
              <a:t>* Undiscounted fee rate</a:t>
            </a:r>
          </a:p>
        </p:txBody>
      </p:sp>
      <p:sp>
        <p:nvSpPr>
          <p:cNvPr id="5" name="Slide Number Placeholder 4">
            <a:extLst>
              <a:ext uri="{FF2B5EF4-FFF2-40B4-BE49-F238E27FC236}">
                <a16:creationId xmlns:a16="http://schemas.microsoft.com/office/drawing/2014/main" id="{A6A7A199-D122-4481-900F-631DD4A66C64}"/>
              </a:ext>
            </a:extLst>
          </p:cNvPr>
          <p:cNvSpPr>
            <a:spLocks noGrp="1"/>
          </p:cNvSpPr>
          <p:nvPr>
            <p:ph type="sldNum" sz="quarter" idx="10"/>
          </p:nvPr>
        </p:nvSpPr>
        <p:spPr/>
        <p:txBody>
          <a:bodyPr/>
          <a:lstStyle/>
          <a:p>
            <a:fld id="{1D648693-0942-45E9-83AE-76FC568F9452}" type="slidenum">
              <a:rPr lang="en-US" smtClean="0"/>
              <a:pPr/>
              <a:t>15</a:t>
            </a:fld>
            <a:endParaRPr lang="en-US"/>
          </a:p>
        </p:txBody>
      </p:sp>
    </p:spTree>
    <p:extLst>
      <p:ext uri="{BB962C8B-B14F-4D97-AF65-F5344CB8AC3E}">
        <p14:creationId xmlns:p14="http://schemas.microsoft.com/office/powerpoint/2010/main" val="4096314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D5E897-C1F5-512B-0310-9C864D05D467}"/>
              </a:ext>
            </a:extLst>
          </p:cNvPr>
          <p:cNvSpPr>
            <a:spLocks noGrp="1"/>
          </p:cNvSpPr>
          <p:nvPr>
            <p:ph type="title"/>
          </p:nvPr>
        </p:nvSpPr>
        <p:spPr/>
        <p:txBody>
          <a:bodyPr>
            <a:noAutofit/>
          </a:bodyPr>
          <a:lstStyle/>
          <a:p>
            <a:r>
              <a:rPr lang="en-US" sz="3200"/>
              <a:t>Information disclosure statement (IDS)</a:t>
            </a:r>
            <a:endParaRPr lang="en-US" sz="3200" b="0" i="1"/>
          </a:p>
        </p:txBody>
      </p:sp>
      <p:sp>
        <p:nvSpPr>
          <p:cNvPr id="8" name="Content Placeholder 7">
            <a:extLst>
              <a:ext uri="{FF2B5EF4-FFF2-40B4-BE49-F238E27FC236}">
                <a16:creationId xmlns:a16="http://schemas.microsoft.com/office/drawing/2014/main" id="{9FB629F0-164F-4EA6-828A-4ED5F7074F51}"/>
              </a:ext>
            </a:extLst>
          </p:cNvPr>
          <p:cNvSpPr>
            <a:spLocks noGrp="1"/>
          </p:cNvSpPr>
          <p:nvPr>
            <p:ph idx="1"/>
          </p:nvPr>
        </p:nvSpPr>
        <p:spPr/>
        <p:txBody>
          <a:bodyPr vert="horz" lIns="91440" tIns="45720" rIns="91440" bIns="45720" rtlCol="0" anchor="t">
            <a:normAutofit fontScale="40000" lnSpcReduction="20000"/>
          </a:bodyPr>
          <a:lstStyle/>
          <a:p>
            <a:pPr>
              <a:lnSpc>
                <a:spcPct val="120000"/>
              </a:lnSpc>
            </a:pPr>
            <a:r>
              <a:rPr lang="en-US" sz="3500">
                <a:latin typeface="Segoe UI"/>
                <a:cs typeface="Segoe UI"/>
              </a:rPr>
              <a:t>Propose a separate surcharge based on the cumulative number of applicant citations listed in an application.</a:t>
            </a:r>
          </a:p>
          <a:p>
            <a:pPr lvl="1">
              <a:lnSpc>
                <a:spcPct val="120000"/>
              </a:lnSpc>
            </a:pPr>
            <a:r>
              <a:rPr lang="en-US" sz="3000"/>
              <a:t>Better reflects the additional costs and time provided to examiners to consider these large IDS submissions.</a:t>
            </a:r>
          </a:p>
          <a:p>
            <a:pPr lvl="2">
              <a:lnSpc>
                <a:spcPct val="120000"/>
              </a:lnSpc>
            </a:pPr>
            <a:r>
              <a:rPr lang="en-US" sz="2600">
                <a:latin typeface="Segoe UI Light"/>
                <a:cs typeface="Segoe UI Light"/>
              </a:rPr>
              <a:t>The USPTO receives a large number of cited references on IDS submissions, sometimes in the thousands, for a small percentage of applications.</a:t>
            </a:r>
          </a:p>
          <a:p>
            <a:pPr lvl="2">
              <a:lnSpc>
                <a:spcPct val="120000"/>
              </a:lnSpc>
            </a:pPr>
            <a:r>
              <a:rPr lang="en-US" sz="2600"/>
              <a:t>Large IDS submissions negatively impact prosecution time and burden examiners.</a:t>
            </a:r>
          </a:p>
          <a:p>
            <a:pPr lvl="2">
              <a:lnSpc>
                <a:spcPct val="120000"/>
              </a:lnSpc>
            </a:pPr>
            <a:r>
              <a:rPr lang="en-US" sz="2600"/>
              <a:t>These applications have a higher cost because the USPTO provides examiners extra time to review large IDS submissions.</a:t>
            </a:r>
          </a:p>
          <a:p>
            <a:pPr lvl="1">
              <a:lnSpc>
                <a:spcPct val="120000"/>
              </a:lnSpc>
            </a:pPr>
            <a:r>
              <a:rPr lang="en-US" sz="3000"/>
              <a:t>Encourages more efficient filing and prosecution behavior from applicants</a:t>
            </a:r>
            <a:r>
              <a:rPr lang="en-US" sz="3200"/>
              <a:t>.</a:t>
            </a:r>
          </a:p>
          <a:p>
            <a:pPr>
              <a:lnSpc>
                <a:spcPct val="120000"/>
              </a:lnSpc>
            </a:pPr>
            <a:r>
              <a:rPr lang="en-US" sz="3500"/>
              <a:t> The three proposed thresholds are:</a:t>
            </a:r>
          </a:p>
          <a:p>
            <a:pPr lvl="1">
              <a:lnSpc>
                <a:spcPct val="120000"/>
              </a:lnSpc>
            </a:pPr>
            <a:r>
              <a:rPr lang="en-US" sz="3000"/>
              <a:t>50 references: about 13% of applications currently exceed this threshold</a:t>
            </a:r>
          </a:p>
          <a:p>
            <a:pPr lvl="1">
              <a:lnSpc>
                <a:spcPct val="120000"/>
              </a:lnSpc>
            </a:pPr>
            <a:r>
              <a:rPr lang="en-US" sz="3000"/>
              <a:t>100 references: about 8% of applications currently exceed this threshold</a:t>
            </a:r>
          </a:p>
          <a:p>
            <a:pPr lvl="1">
              <a:lnSpc>
                <a:spcPct val="120000"/>
              </a:lnSpc>
            </a:pPr>
            <a:r>
              <a:rPr lang="en-US" sz="3000">
                <a:latin typeface="Segoe UI Light"/>
                <a:cs typeface="Segoe UI Light"/>
              </a:rPr>
              <a:t>200 references: about 4% of applications currently exceed this threshold</a:t>
            </a:r>
          </a:p>
          <a:p>
            <a:pPr lvl="1">
              <a:lnSpc>
                <a:spcPct val="120000"/>
              </a:lnSpc>
            </a:pPr>
            <a:endParaRPr lang="en-US" sz="2800"/>
          </a:p>
          <a:p>
            <a:pPr marL="457200" lvl="1" indent="0">
              <a:lnSpc>
                <a:spcPct val="120000"/>
              </a:lnSpc>
              <a:buNone/>
            </a:pPr>
            <a:endParaRPr lang="en-US" sz="2800"/>
          </a:p>
          <a:p>
            <a:pPr>
              <a:lnSpc>
                <a:spcPct val="120000"/>
              </a:lnSpc>
            </a:pPr>
            <a:endParaRPr lang="en-US"/>
          </a:p>
        </p:txBody>
      </p:sp>
      <p:sp>
        <p:nvSpPr>
          <p:cNvPr id="2" name="Rectangle 1">
            <a:extLst>
              <a:ext uri="{FF2B5EF4-FFF2-40B4-BE49-F238E27FC236}">
                <a16:creationId xmlns:a16="http://schemas.microsoft.com/office/drawing/2014/main" id="{F5893DBD-19E8-4EC9-AD96-B924363BC17E}"/>
              </a:ext>
            </a:extLst>
          </p:cNvPr>
          <p:cNvSpPr/>
          <p:nvPr/>
        </p:nvSpPr>
        <p:spPr>
          <a:xfrm>
            <a:off x="762264" y="5280855"/>
            <a:ext cx="1870577" cy="276999"/>
          </a:xfrm>
          <a:prstGeom prst="rect">
            <a:avLst/>
          </a:prstGeom>
        </p:spPr>
        <p:txBody>
          <a:bodyPr wrap="none">
            <a:spAutoFit/>
          </a:bodyPr>
          <a:lstStyle/>
          <a:p>
            <a:pPr marL="57150" indent="0">
              <a:buNone/>
            </a:pPr>
            <a:r>
              <a:rPr lang="en-US" sz="1200"/>
              <a:t>(see table on next page)</a:t>
            </a:r>
          </a:p>
        </p:txBody>
      </p:sp>
      <p:sp>
        <p:nvSpPr>
          <p:cNvPr id="4" name="Slide Number Placeholder 3">
            <a:extLst>
              <a:ext uri="{FF2B5EF4-FFF2-40B4-BE49-F238E27FC236}">
                <a16:creationId xmlns:a16="http://schemas.microsoft.com/office/drawing/2014/main" id="{2031FF41-58E0-6A28-2C38-462727F0FB33}"/>
              </a:ext>
            </a:extLst>
          </p:cNvPr>
          <p:cNvSpPr>
            <a:spLocks noGrp="1"/>
          </p:cNvSpPr>
          <p:nvPr>
            <p:ph type="sldNum" sz="quarter" idx="10"/>
          </p:nvPr>
        </p:nvSpPr>
        <p:spPr/>
        <p:txBody>
          <a:bodyPr/>
          <a:lstStyle/>
          <a:p>
            <a:fld id="{1D648693-0942-45E9-83AE-76FC568F9452}" type="slidenum">
              <a:rPr lang="en-US" smtClean="0"/>
              <a:pPr/>
              <a:t>16</a:t>
            </a:fld>
            <a:endParaRPr lang="en-US"/>
          </a:p>
        </p:txBody>
      </p:sp>
    </p:spTree>
    <p:extLst>
      <p:ext uri="{BB962C8B-B14F-4D97-AF65-F5344CB8AC3E}">
        <p14:creationId xmlns:p14="http://schemas.microsoft.com/office/powerpoint/2010/main" val="2839497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D5E897-C1F5-512B-0310-9C864D05D467}"/>
              </a:ext>
            </a:extLst>
          </p:cNvPr>
          <p:cNvSpPr>
            <a:spLocks noGrp="1"/>
          </p:cNvSpPr>
          <p:nvPr>
            <p:ph type="title"/>
          </p:nvPr>
        </p:nvSpPr>
        <p:spPr/>
        <p:txBody>
          <a:bodyPr>
            <a:noAutofit/>
          </a:bodyPr>
          <a:lstStyle/>
          <a:p>
            <a:r>
              <a:rPr lang="en-US" sz="3200"/>
              <a:t>Information disclosure statement (IDS) </a:t>
            </a:r>
            <a:r>
              <a:rPr lang="en-US" sz="2200" b="0"/>
              <a:t>(cont.)</a:t>
            </a:r>
            <a:br>
              <a:rPr lang="en-US" sz="3200"/>
            </a:br>
            <a:endParaRPr lang="en-US" sz="2200" b="0" i="1"/>
          </a:p>
        </p:txBody>
      </p:sp>
      <p:graphicFrame>
        <p:nvGraphicFramePr>
          <p:cNvPr id="8" name="Content Placeholder 7">
            <a:extLst>
              <a:ext uri="{FF2B5EF4-FFF2-40B4-BE49-F238E27FC236}">
                <a16:creationId xmlns:a16="http://schemas.microsoft.com/office/drawing/2014/main" id="{2125A208-A4BA-4C43-95BE-6B23A860DC83}"/>
              </a:ext>
            </a:extLst>
          </p:cNvPr>
          <p:cNvGraphicFramePr>
            <a:graphicFrameLocks noGrp="1"/>
          </p:cNvGraphicFramePr>
          <p:nvPr>
            <p:ph idx="1"/>
            <p:extLst>
              <p:ext uri="{D42A27DB-BD31-4B8C-83A1-F6EECF244321}">
                <p14:modId xmlns:p14="http://schemas.microsoft.com/office/powerpoint/2010/main" val="2671399339"/>
              </p:ext>
            </p:extLst>
          </p:nvPr>
        </p:nvGraphicFramePr>
        <p:xfrm>
          <a:off x="457200" y="1849438"/>
          <a:ext cx="8238744" cy="2880360"/>
        </p:xfrm>
        <a:graphic>
          <a:graphicData uri="http://schemas.openxmlformats.org/drawingml/2006/table">
            <a:tbl>
              <a:tblPr firstRow="1" bandRow="1">
                <a:tableStyleId>{5C22544A-7EE6-4342-B048-85BDC9FD1C3A}</a:tableStyleId>
              </a:tblPr>
              <a:tblGrid>
                <a:gridCol w="877824">
                  <a:extLst>
                    <a:ext uri="{9D8B030D-6E8A-4147-A177-3AD203B41FA5}">
                      <a16:colId xmlns:a16="http://schemas.microsoft.com/office/drawing/2014/main" val="2519037266"/>
                    </a:ext>
                  </a:extLst>
                </a:gridCol>
                <a:gridCol w="2889504">
                  <a:extLst>
                    <a:ext uri="{9D8B030D-6E8A-4147-A177-3AD203B41FA5}">
                      <a16:colId xmlns:a16="http://schemas.microsoft.com/office/drawing/2014/main" val="234241504"/>
                    </a:ext>
                  </a:extLst>
                </a:gridCol>
                <a:gridCol w="1069848">
                  <a:extLst>
                    <a:ext uri="{9D8B030D-6E8A-4147-A177-3AD203B41FA5}">
                      <a16:colId xmlns:a16="http://schemas.microsoft.com/office/drawing/2014/main" val="2060039602"/>
                    </a:ext>
                  </a:extLst>
                </a:gridCol>
                <a:gridCol w="850392">
                  <a:extLst>
                    <a:ext uri="{9D8B030D-6E8A-4147-A177-3AD203B41FA5}">
                      <a16:colId xmlns:a16="http://schemas.microsoft.com/office/drawing/2014/main" val="2617128575"/>
                    </a:ext>
                  </a:extLst>
                </a:gridCol>
                <a:gridCol w="850392">
                  <a:extLst>
                    <a:ext uri="{9D8B030D-6E8A-4147-A177-3AD203B41FA5}">
                      <a16:colId xmlns:a16="http://schemas.microsoft.com/office/drawing/2014/main" val="3243458886"/>
                    </a:ext>
                  </a:extLst>
                </a:gridCol>
                <a:gridCol w="850392">
                  <a:extLst>
                    <a:ext uri="{9D8B030D-6E8A-4147-A177-3AD203B41FA5}">
                      <a16:colId xmlns:a16="http://schemas.microsoft.com/office/drawing/2014/main" val="2616910419"/>
                    </a:ext>
                  </a:extLst>
                </a:gridCol>
                <a:gridCol w="850392">
                  <a:extLst>
                    <a:ext uri="{9D8B030D-6E8A-4147-A177-3AD203B41FA5}">
                      <a16:colId xmlns:a16="http://schemas.microsoft.com/office/drawing/2014/main" val="3724731327"/>
                    </a:ext>
                  </a:extLst>
                </a:gridCol>
              </a:tblGrid>
              <a:tr h="370840">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3114698231"/>
                  </a:ext>
                </a:extLst>
              </a:tr>
              <a:tr h="370840">
                <a:tc>
                  <a:txBody>
                    <a:bodyPr/>
                    <a:lstStyle/>
                    <a:p>
                      <a:pPr marL="0" marR="0" algn="ctr">
                        <a:lnSpc>
                          <a:spcPct val="100000"/>
                        </a:lnSpc>
                        <a:spcBef>
                          <a:spcPts val="600"/>
                        </a:spcBef>
                        <a:spcAft>
                          <a:spcPts val="600"/>
                        </a:spcAft>
                      </a:pPr>
                      <a:r>
                        <a:rPr lang="en-US" sz="1100" b="1">
                          <a:solidFill>
                            <a:schemeClr val="bg1"/>
                          </a:solidFill>
                          <a:effectLst/>
                          <a:latin typeface="Segoe UI"/>
                        </a:rPr>
                        <a:t>New fee code</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noProof="0">
                          <a:solidFill>
                            <a:schemeClr val="tx1"/>
                          </a:solidFill>
                          <a:effectLst/>
                          <a:latin typeface="+mn-lt"/>
                        </a:rPr>
                        <a:t>Filing an information disclosure statement that causes the cumulative number of applicant-provided items of information to exceed 50 but not exceed 100 </a:t>
                      </a:r>
                      <a:endParaRPr lang="en-US" sz="1100">
                        <a:solidFill>
                          <a:schemeClr val="tx1"/>
                        </a:solidFill>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n/a</a:t>
                      </a:r>
                      <a:endParaRPr lang="en-US" sz="11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n/a</a:t>
                      </a:r>
                      <a:endParaRPr lang="en-US" sz="11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$200</a:t>
                      </a:r>
                      <a:endParaRPr lang="en-US" sz="11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mn-lt"/>
                        </a:rPr>
                        <a:t>n/a</a:t>
                      </a:r>
                      <a:endParaRPr lang="en-US" sz="1100" b="1">
                        <a:solidFill>
                          <a:schemeClr val="tx1"/>
                        </a:solidFill>
                        <a:effectLst/>
                        <a:latin typeface="+mn-lt"/>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n/a</a:t>
                      </a:r>
                      <a:endParaRPr lang="en-US" sz="1100" b="1">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234780657"/>
                  </a:ext>
                </a:extLst>
              </a:tr>
              <a:tr h="370840">
                <a:tc>
                  <a:txBody>
                    <a:bodyPr/>
                    <a:lstStyle/>
                    <a:p>
                      <a:pPr marL="0" lvl="0" algn="ctr">
                        <a:lnSpc>
                          <a:spcPct val="100000"/>
                        </a:lnSpc>
                        <a:spcBef>
                          <a:spcPts val="600"/>
                        </a:spcBef>
                        <a:spcAft>
                          <a:spcPts val="600"/>
                        </a:spcAft>
                        <a:buNone/>
                      </a:pPr>
                      <a:r>
                        <a:rPr lang="en-US" sz="1100" b="1">
                          <a:solidFill>
                            <a:schemeClr val="bg1"/>
                          </a:solidFill>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a:solidFill>
                            <a:schemeClr val="tx1"/>
                          </a:solidFill>
                          <a:effectLst/>
                          <a:latin typeface="+mn-lt"/>
                        </a:rPr>
                        <a:t>Filing an information disclosure statement that causes the cumulative number of applicant-provided items of information to exceed 100 but not exceed 200 </a:t>
                      </a:r>
                      <a:endParaRPr lang="en-US" sz="1100">
                        <a:solidFill>
                          <a:schemeClr val="tx1"/>
                        </a:solidFill>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mn-lt"/>
                        </a:rPr>
                        <a:t>$500, less any amount previously paid </a:t>
                      </a:r>
                      <a:endParaRPr lang="en-US" sz="1100">
                        <a:solidFill>
                          <a:schemeClr val="tx1"/>
                        </a:solidFill>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mn-lt"/>
                        </a:rPr>
                        <a:t>n/a</a:t>
                      </a:r>
                      <a:endParaRPr lang="en-US" sz="1100" b="1">
                        <a:solidFill>
                          <a:schemeClr val="tx1"/>
                        </a:solidFill>
                        <a:effectLst/>
                        <a:latin typeface="+mn-lt"/>
                        <a:ea typeface="Times New Roman"/>
                        <a:cs typeface="Times New Roman"/>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n/a</a:t>
                      </a:r>
                    </a:p>
                  </a:txBody>
                  <a:tcPr marL="45720" marR="45720" anchor="ctr">
                    <a:solidFill>
                      <a:srgbClr val="D9D9D6"/>
                    </a:solidFill>
                  </a:tcPr>
                </a:tc>
                <a:extLst>
                  <a:ext uri="{0D108BD9-81ED-4DB2-BD59-A6C34878D82A}">
                    <a16:rowId xmlns:a16="http://schemas.microsoft.com/office/drawing/2014/main" val="3806593833"/>
                  </a:ext>
                </a:extLst>
              </a:tr>
              <a:tr h="370840">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1100" b="1">
                          <a:solidFill>
                            <a:schemeClr val="bg1"/>
                          </a:solidFill>
                          <a:effectLst/>
                          <a:latin typeface="+mn-lt"/>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a:solidFill>
                            <a:schemeClr val="tx1"/>
                          </a:solidFill>
                          <a:latin typeface="+mn-lt"/>
                        </a:rPr>
                        <a:t>Filing an information disclosure statement that causes the cumulative number of applicant-provided items of information to exceed 200</a:t>
                      </a:r>
                      <a:endParaRPr lang="en-US" sz="1100">
                        <a:solidFill>
                          <a:schemeClr val="tx1"/>
                        </a:solidFill>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mn-lt"/>
                        </a:rPr>
                        <a:t>$800, less any amounts previously paid </a:t>
                      </a:r>
                      <a:endParaRPr lang="en-US" sz="1100">
                        <a:solidFill>
                          <a:schemeClr val="tx1"/>
                        </a:solidFill>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a:solidFill>
                            <a:schemeClr val="tx1"/>
                          </a:solidFill>
                          <a:effectLst/>
                          <a:latin typeface="Segoe UI"/>
                        </a:rPr>
                        <a:t>n/a</a:t>
                      </a:r>
                    </a:p>
                  </a:txBody>
                  <a:tcPr marL="45720" marR="45720" anchor="ctr">
                    <a:solidFill>
                      <a:srgbClr val="D9D9D6"/>
                    </a:solidFill>
                  </a:tcPr>
                </a:tc>
                <a:extLst>
                  <a:ext uri="{0D108BD9-81ED-4DB2-BD59-A6C34878D82A}">
                    <a16:rowId xmlns:a16="http://schemas.microsoft.com/office/drawing/2014/main" val="3981263772"/>
                  </a:ext>
                </a:extLst>
              </a:tr>
            </a:tbl>
          </a:graphicData>
        </a:graphic>
      </p:graphicFrame>
      <p:sp>
        <p:nvSpPr>
          <p:cNvPr id="5" name="TextBox 4">
            <a:extLst>
              <a:ext uri="{FF2B5EF4-FFF2-40B4-BE49-F238E27FC236}">
                <a16:creationId xmlns:a16="http://schemas.microsoft.com/office/drawing/2014/main" id="{D704C845-8F88-400C-954A-BA04194A18BE}"/>
              </a:ext>
            </a:extLst>
          </p:cNvPr>
          <p:cNvSpPr txBox="1"/>
          <p:nvPr/>
        </p:nvSpPr>
        <p:spPr>
          <a:xfrm>
            <a:off x="6181818" y="4729798"/>
            <a:ext cx="2601234" cy="246221"/>
          </a:xfrm>
          <a:prstGeom prst="rect">
            <a:avLst/>
          </a:prstGeom>
          <a:noFill/>
        </p:spPr>
        <p:txBody>
          <a:bodyPr wrap="square" lIns="91440" tIns="45720" rIns="91440" bIns="45720" rtlCol="0" anchor="t">
            <a:spAutoFit/>
          </a:bodyPr>
          <a:lstStyle/>
          <a:p>
            <a:pPr algn="r"/>
            <a:r>
              <a:rPr lang="en-US" sz="1000"/>
              <a:t>Discounted fees not available</a:t>
            </a:r>
            <a:endParaRPr lang="en-US"/>
          </a:p>
        </p:txBody>
      </p:sp>
      <p:sp>
        <p:nvSpPr>
          <p:cNvPr id="4" name="Slide Number Placeholder 3">
            <a:extLst>
              <a:ext uri="{FF2B5EF4-FFF2-40B4-BE49-F238E27FC236}">
                <a16:creationId xmlns:a16="http://schemas.microsoft.com/office/drawing/2014/main" id="{2031FF41-58E0-6A28-2C38-462727F0FB33}"/>
              </a:ext>
            </a:extLst>
          </p:cNvPr>
          <p:cNvSpPr>
            <a:spLocks noGrp="1"/>
          </p:cNvSpPr>
          <p:nvPr>
            <p:ph type="sldNum" sz="quarter" idx="10"/>
          </p:nvPr>
        </p:nvSpPr>
        <p:spPr/>
        <p:txBody>
          <a:bodyPr/>
          <a:lstStyle/>
          <a:p>
            <a:fld id="{1D648693-0942-45E9-83AE-76FC568F9452}" type="slidenum">
              <a:rPr lang="en-US" smtClean="0"/>
              <a:pPr/>
              <a:t>17</a:t>
            </a:fld>
            <a:endParaRPr lang="en-US"/>
          </a:p>
        </p:txBody>
      </p:sp>
    </p:spTree>
    <p:extLst>
      <p:ext uri="{BB962C8B-B14F-4D97-AF65-F5344CB8AC3E}">
        <p14:creationId xmlns:p14="http://schemas.microsoft.com/office/powerpoint/2010/main" val="1161672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283738-2B9E-D6A4-2D94-67BD12967610}"/>
              </a:ext>
            </a:extLst>
          </p:cNvPr>
          <p:cNvSpPr>
            <a:spLocks noGrp="1"/>
          </p:cNvSpPr>
          <p:nvPr>
            <p:ph type="title"/>
          </p:nvPr>
        </p:nvSpPr>
        <p:spPr/>
        <p:txBody>
          <a:bodyPr>
            <a:normAutofit/>
          </a:bodyPr>
          <a:lstStyle/>
          <a:p>
            <a:r>
              <a:rPr lang="en-US" sz="3600"/>
              <a:t>Patent term adjustment (PTA)</a:t>
            </a:r>
          </a:p>
        </p:txBody>
      </p:sp>
      <p:sp>
        <p:nvSpPr>
          <p:cNvPr id="2" name="Content Placeholder 1">
            <a:extLst>
              <a:ext uri="{FF2B5EF4-FFF2-40B4-BE49-F238E27FC236}">
                <a16:creationId xmlns:a16="http://schemas.microsoft.com/office/drawing/2014/main" id="{0BC17BA7-B18C-410C-6381-44A5C86E0657}"/>
              </a:ext>
            </a:extLst>
          </p:cNvPr>
          <p:cNvSpPr>
            <a:spLocks noGrp="1"/>
          </p:cNvSpPr>
          <p:nvPr>
            <p:ph idx="1"/>
          </p:nvPr>
        </p:nvSpPr>
        <p:spPr>
          <a:xfrm>
            <a:off x="457200" y="1447585"/>
            <a:ext cx="8229600" cy="2580718"/>
          </a:xfrm>
        </p:spPr>
        <p:txBody>
          <a:bodyPr vert="horz" lIns="91440" tIns="45720" rIns="91440" bIns="45720" rtlCol="0" anchor="t">
            <a:normAutofit fontScale="47500" lnSpcReduction="20000"/>
          </a:bodyPr>
          <a:lstStyle/>
          <a:p>
            <a:pPr>
              <a:lnSpc>
                <a:spcPct val="120000"/>
              </a:lnSpc>
            </a:pPr>
            <a:r>
              <a:rPr lang="en-US">
                <a:latin typeface="Segoe UI"/>
                <a:cs typeface="Segoe UI"/>
              </a:rPr>
              <a:t>Propose increasing the fee for patentees requesting reconsideration of their PTA indicated on the patent.</a:t>
            </a:r>
          </a:p>
          <a:p>
            <a:pPr lvl="1">
              <a:lnSpc>
                <a:spcPct val="120000"/>
              </a:lnSpc>
            </a:pPr>
            <a:r>
              <a:rPr lang="en-US">
                <a:latin typeface="Segoe UI Light"/>
                <a:cs typeface="Segoe UI Light"/>
              </a:rPr>
              <a:t>Improves recovery of the costs the USPTO incurs to reconsider the PTA.</a:t>
            </a:r>
          </a:p>
          <a:p>
            <a:pPr lvl="1">
              <a:lnSpc>
                <a:spcPct val="120000"/>
              </a:lnSpc>
            </a:pPr>
            <a:r>
              <a:rPr lang="en-US">
                <a:latin typeface="Segoe UI Light"/>
                <a:cs typeface="Segoe UI Light"/>
              </a:rPr>
              <a:t>Distributes the costs of the service to only those applicants requesting the service.</a:t>
            </a:r>
          </a:p>
          <a:p>
            <a:pPr lvl="1">
              <a:lnSpc>
                <a:spcPct val="120000"/>
              </a:lnSpc>
            </a:pPr>
            <a:r>
              <a:rPr lang="en-US">
                <a:latin typeface="Segoe UI Light"/>
                <a:cs typeface="Segoe UI Light"/>
              </a:rPr>
              <a:t>The USPTO considers about 500 requests per year (0.15% of issued patents).</a:t>
            </a:r>
          </a:p>
          <a:p>
            <a:pPr lvl="1">
              <a:lnSpc>
                <a:spcPct val="120000"/>
              </a:lnSpc>
            </a:pPr>
            <a:r>
              <a:rPr lang="en-US" b="0" i="0">
                <a:solidFill>
                  <a:srgbClr val="000000"/>
                </a:solidFill>
                <a:effectLst/>
                <a:latin typeface="Segoe UI Light"/>
                <a:cs typeface="Segoe UI Light"/>
              </a:rPr>
              <a:t>Applicants can </a:t>
            </a:r>
            <a:r>
              <a:rPr lang="en-US">
                <a:solidFill>
                  <a:srgbClr val="000000"/>
                </a:solidFill>
                <a:latin typeface="Segoe UI Light"/>
                <a:cs typeface="Segoe UI Light"/>
              </a:rPr>
              <a:t>reduce their use of this service by </a:t>
            </a:r>
            <a:r>
              <a:rPr lang="en-US" b="0" i="0">
                <a:solidFill>
                  <a:srgbClr val="000000"/>
                </a:solidFill>
                <a:effectLst/>
                <a:latin typeface="Segoe UI Light"/>
                <a:cs typeface="Segoe UI Light"/>
              </a:rPr>
              <a:t>checking the accuracy of data entered in the One Patent Service Gateway (OPSG) system in Patent Center regarding their applications throughout the examination process and notifying the USPTO of errors before allowance.</a:t>
            </a:r>
            <a:endParaRPr lang="en-US">
              <a:latin typeface="Segoe UI Light"/>
              <a:cs typeface="Segoe UI Light"/>
            </a:endParaRPr>
          </a:p>
          <a:p>
            <a:pPr lvl="1">
              <a:lnSpc>
                <a:spcPct val="120000"/>
              </a:lnSpc>
            </a:pPr>
            <a:endParaRPr lang="en-US">
              <a:latin typeface="Segoe UI Light"/>
              <a:cs typeface="Segoe UI Light"/>
            </a:endParaRPr>
          </a:p>
          <a:p>
            <a:endParaRPr lang="en-US"/>
          </a:p>
          <a:p>
            <a:endParaRPr lang="en-US"/>
          </a:p>
        </p:txBody>
      </p:sp>
      <p:graphicFrame>
        <p:nvGraphicFramePr>
          <p:cNvPr id="8" name="Table 7" descr="A table showing unit costs, current fees, proposed fees, and changes in fees for patent term adjustments">
            <a:extLst>
              <a:ext uri="{FF2B5EF4-FFF2-40B4-BE49-F238E27FC236}">
                <a16:creationId xmlns:a16="http://schemas.microsoft.com/office/drawing/2014/main" id="{99DED5DC-7E41-AD14-0CC7-5F49BAB30CCB}"/>
              </a:ext>
            </a:extLst>
          </p:cNvPr>
          <p:cNvGraphicFramePr>
            <a:graphicFrameLocks noGrp="1"/>
          </p:cNvGraphicFramePr>
          <p:nvPr>
            <p:extLst>
              <p:ext uri="{D42A27DB-BD31-4B8C-83A1-F6EECF244321}">
                <p14:modId xmlns:p14="http://schemas.microsoft.com/office/powerpoint/2010/main" val="2960329251"/>
              </p:ext>
            </p:extLst>
          </p:nvPr>
        </p:nvGraphicFramePr>
        <p:xfrm>
          <a:off x="448056" y="4090617"/>
          <a:ext cx="8238744" cy="853440"/>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386991">
                <a:tc>
                  <a:txBody>
                    <a:bodyPr/>
                    <a:lstStyle/>
                    <a:p>
                      <a:pPr marL="0" marR="0" lvl="0" algn="ctr">
                        <a:lnSpc>
                          <a:spcPct val="100000"/>
                        </a:lnSpc>
                        <a:spcBef>
                          <a:spcPts val="600"/>
                        </a:spcBef>
                        <a:spcAft>
                          <a:spcPts val="600"/>
                        </a:spcAft>
                        <a:buNone/>
                      </a:pPr>
                      <a:r>
                        <a:rPr lang="en-US" sz="1100" dirty="0">
                          <a:effectLst/>
                          <a:latin typeface="Segoe UI"/>
                        </a:rPr>
                        <a:t>1455</a:t>
                      </a:r>
                      <a:endParaRPr lang="en-US" sz="1100" dirty="0">
                        <a:latin typeface="Segoe UI"/>
                      </a:endParaRPr>
                    </a:p>
                  </a:txBody>
                  <a:tcPr marL="45720" marR="45720" anchor="ctr">
                    <a:solidFill>
                      <a:srgbClr val="003865"/>
                    </a:solidFill>
                  </a:tcPr>
                </a:tc>
                <a:tc>
                  <a:txBody>
                    <a:bodyPr/>
                    <a:lstStyle/>
                    <a:p>
                      <a:pPr marL="0" marR="0" lvl="0" algn="l">
                        <a:spcBef>
                          <a:spcPts val="600"/>
                        </a:spcBef>
                        <a:spcAft>
                          <a:spcPts val="600"/>
                        </a:spcAft>
                        <a:buNone/>
                      </a:pPr>
                      <a:r>
                        <a:rPr lang="en-US" sz="1100" b="0" i="0" u="none" strike="noStrike" kern="1200" noProof="0">
                          <a:effectLst/>
                          <a:latin typeface="+mn-lt"/>
                        </a:rPr>
                        <a:t>Filing an application for </a:t>
                      </a:r>
                      <a:br>
                        <a:rPr lang="en-US" sz="1100" b="0" i="0" u="none" strike="noStrike" kern="1200" noProof="0">
                          <a:effectLst/>
                          <a:latin typeface="+mn-lt"/>
                        </a:rPr>
                      </a:br>
                      <a:r>
                        <a:rPr lang="en-US" sz="1100" b="0" i="0" u="none" strike="noStrike" kern="1200" noProof="0">
                          <a:effectLst/>
                          <a:latin typeface="+mn-lt"/>
                        </a:rPr>
                        <a:t>patent term adjustment</a:t>
                      </a:r>
                      <a:endParaRPr lang="en-US" sz="110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Segoe UI"/>
                        </a:rPr>
                        <a:t>$745</a:t>
                      </a:r>
                      <a:endParaRPr lang="en-US" sz="1100" b="0">
                        <a:latin typeface="Segoe UI"/>
                      </a:endParaRPr>
                    </a:p>
                  </a:txBody>
                  <a:tcPr marL="45720" marR="45720" anchor="ctr">
                    <a:solidFill>
                      <a:srgbClr val="D9D9D6"/>
                    </a:solidFill>
                  </a:tcPr>
                </a:tc>
                <a:tc>
                  <a:txBody>
                    <a:bodyPr/>
                    <a:lstStyle/>
                    <a:p>
                      <a:pPr marL="0" marR="0" lvl="0" indent="0" algn="r" rtl="0">
                        <a:spcBef>
                          <a:spcPts val="0"/>
                        </a:spcBef>
                        <a:spcAft>
                          <a:spcPts val="0"/>
                        </a:spcAft>
                        <a:buNone/>
                      </a:pPr>
                      <a:r>
                        <a:rPr lang="en-US" sz="1100" kern="1200">
                          <a:effectLst/>
                          <a:latin typeface="Segoe UI"/>
                        </a:rPr>
                        <a:t> $210</a:t>
                      </a:r>
                      <a:endParaRPr lang="en-US" sz="1100">
                        <a:effectLst/>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kern="1200">
                          <a:effectLst/>
                          <a:latin typeface="Segoe UI"/>
                        </a:rPr>
                        <a:t> $300</a:t>
                      </a:r>
                      <a:endParaRPr lang="en-US" sz="110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$90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43%</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1"/>
                  </a:ext>
                </a:extLst>
              </a:tr>
            </a:tbl>
          </a:graphicData>
        </a:graphic>
      </p:graphicFrame>
      <p:sp>
        <p:nvSpPr>
          <p:cNvPr id="6" name="TextBox 5">
            <a:extLst>
              <a:ext uri="{FF2B5EF4-FFF2-40B4-BE49-F238E27FC236}">
                <a16:creationId xmlns:a16="http://schemas.microsoft.com/office/drawing/2014/main" id="{D1722EF9-B576-F8D6-0745-5C2DA528277D}"/>
              </a:ext>
            </a:extLst>
          </p:cNvPr>
          <p:cNvSpPr txBox="1"/>
          <p:nvPr/>
        </p:nvSpPr>
        <p:spPr>
          <a:xfrm>
            <a:off x="372523" y="4923798"/>
            <a:ext cx="8389809" cy="246221"/>
          </a:xfrm>
          <a:prstGeom prst="rect">
            <a:avLst/>
          </a:prstGeom>
          <a:noFill/>
        </p:spPr>
        <p:txBody>
          <a:bodyPr wrap="square" lIns="91440" tIns="45720" rIns="91440" bIns="45720" rtlCol="0" anchor="t">
            <a:spAutoFit/>
          </a:bodyPr>
          <a:lstStyle/>
          <a:p>
            <a:pPr algn="r"/>
            <a:r>
              <a:rPr lang="en-US" sz="1000"/>
              <a:t>Discounted fees not available</a:t>
            </a:r>
            <a:endParaRPr lang="en-US"/>
          </a:p>
        </p:txBody>
      </p:sp>
      <p:sp>
        <p:nvSpPr>
          <p:cNvPr id="5" name="Slide Number Placeholder 4">
            <a:extLst>
              <a:ext uri="{FF2B5EF4-FFF2-40B4-BE49-F238E27FC236}">
                <a16:creationId xmlns:a16="http://schemas.microsoft.com/office/drawing/2014/main" id="{3D4F8783-229C-4F3B-BFE3-4DDCB325FFEB}"/>
              </a:ext>
            </a:extLst>
          </p:cNvPr>
          <p:cNvSpPr>
            <a:spLocks noGrp="1"/>
          </p:cNvSpPr>
          <p:nvPr>
            <p:ph type="sldNum" sz="quarter" idx="10"/>
          </p:nvPr>
        </p:nvSpPr>
        <p:spPr/>
        <p:txBody>
          <a:bodyPr/>
          <a:lstStyle/>
          <a:p>
            <a:fld id="{1D648693-0942-45E9-83AE-76FC568F9452}" type="slidenum">
              <a:rPr lang="en-US" smtClean="0"/>
              <a:pPr/>
              <a:t>18</a:t>
            </a:fld>
            <a:endParaRPr lang="en-US"/>
          </a:p>
        </p:txBody>
      </p:sp>
    </p:spTree>
    <p:extLst>
      <p:ext uri="{BB962C8B-B14F-4D97-AF65-F5344CB8AC3E}">
        <p14:creationId xmlns:p14="http://schemas.microsoft.com/office/powerpoint/2010/main" val="420168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1A32BA-D3B1-FD15-E803-F3C8D3ABCAB9}"/>
              </a:ext>
            </a:extLst>
          </p:cNvPr>
          <p:cNvSpPr>
            <a:spLocks noGrp="1"/>
          </p:cNvSpPr>
          <p:nvPr>
            <p:ph type="title"/>
          </p:nvPr>
        </p:nvSpPr>
        <p:spPr/>
        <p:txBody>
          <a:bodyPr>
            <a:normAutofit/>
          </a:bodyPr>
          <a:lstStyle/>
          <a:p>
            <a:r>
              <a:rPr lang="en-US" sz="3600"/>
              <a:t>Patent term extension (PTE)</a:t>
            </a:r>
          </a:p>
        </p:txBody>
      </p:sp>
      <p:sp>
        <p:nvSpPr>
          <p:cNvPr id="2" name="Content Placeholder 1">
            <a:extLst>
              <a:ext uri="{FF2B5EF4-FFF2-40B4-BE49-F238E27FC236}">
                <a16:creationId xmlns:a16="http://schemas.microsoft.com/office/drawing/2014/main" id="{FB10EAC0-576D-622C-3008-C85FF8751606}"/>
              </a:ext>
            </a:extLst>
          </p:cNvPr>
          <p:cNvSpPr>
            <a:spLocks noGrp="1"/>
          </p:cNvSpPr>
          <p:nvPr>
            <p:ph idx="1"/>
          </p:nvPr>
        </p:nvSpPr>
        <p:spPr>
          <a:xfrm>
            <a:off x="457200" y="1303989"/>
            <a:ext cx="8229600" cy="3614884"/>
          </a:xfrm>
        </p:spPr>
        <p:txBody>
          <a:bodyPr vert="horz" lIns="91440" tIns="45720" rIns="91440" bIns="45720" rtlCol="0" anchor="t">
            <a:normAutofit fontScale="32500" lnSpcReduction="20000"/>
          </a:bodyPr>
          <a:lstStyle/>
          <a:p>
            <a:pPr>
              <a:lnSpc>
                <a:spcPct val="120000"/>
              </a:lnSpc>
            </a:pPr>
            <a:r>
              <a:rPr lang="en-US" sz="4300" dirty="0">
                <a:latin typeface="Segoe UI"/>
                <a:cs typeface="Segoe UI"/>
              </a:rPr>
              <a:t>Propose increasing the fees for patentees seeking to extend the patent term under 35 U.S.C. 156 in conjunction with the Food and Drug Administration/U.S. Department of Agriculture approval process. </a:t>
            </a:r>
          </a:p>
          <a:p>
            <a:pPr lvl="1">
              <a:lnSpc>
                <a:spcPct val="120000"/>
              </a:lnSpc>
            </a:pPr>
            <a:r>
              <a:rPr lang="en-US" sz="3400" dirty="0">
                <a:latin typeface="Segoe UI Light"/>
                <a:cs typeface="Segoe UI Light"/>
              </a:rPr>
              <a:t>Current fees cover only a small percentage of the costs of reviewing a PTE application, which is a complex and lengthy process.</a:t>
            </a:r>
          </a:p>
          <a:p>
            <a:pPr lvl="1">
              <a:lnSpc>
                <a:spcPct val="120000"/>
              </a:lnSpc>
            </a:pPr>
            <a:r>
              <a:rPr lang="en-US" sz="3400" dirty="0">
                <a:latin typeface="Segoe UI Light"/>
                <a:cs typeface="Segoe UI Light"/>
              </a:rPr>
              <a:t>Distributes the costs of the service to only those applicants (approximately 100 per year) requesting the service.</a:t>
            </a:r>
          </a:p>
          <a:p>
            <a:pPr>
              <a:lnSpc>
                <a:spcPct val="120000"/>
              </a:lnSpc>
            </a:pPr>
            <a:r>
              <a:rPr lang="en-US" sz="4300" dirty="0">
                <a:latin typeface="Segoe UI"/>
                <a:cs typeface="Segoe UI"/>
              </a:rPr>
              <a:t>Propose creating a supplemental redetermination fee for patentees who choose to disclaim patent term late in the PTE process. Supplemental redeterminations require the USPTO to recalculate the PTE determination, which is costly.</a:t>
            </a:r>
          </a:p>
          <a:p>
            <a:pPr lvl="1">
              <a:lnSpc>
                <a:spcPct val="120000"/>
              </a:lnSpc>
            </a:pPr>
            <a:r>
              <a:rPr lang="en-US" sz="3400" dirty="0">
                <a:latin typeface="Segoe UI Light"/>
                <a:cs typeface="Segoe UI Light"/>
              </a:rPr>
              <a:t>Encourages patentees to disclaim patent term earlier in the PTE process, improving USPTO efficiency.</a:t>
            </a:r>
          </a:p>
          <a:p>
            <a:pPr>
              <a:lnSpc>
                <a:spcPct val="120000"/>
              </a:lnSpc>
            </a:pPr>
            <a:r>
              <a:rPr lang="en-US" sz="4300" dirty="0">
                <a:latin typeface="+mn-lt"/>
                <a:cs typeface="Segoe UI Light"/>
              </a:rPr>
              <a:t>While the proposed fee amount for the application for extension of term of patent is greater than the reported unit cost, the additional collections will be used to fund other statutorily-required extension-related services that do not have a separate fee or that are not fully-funded by the existing fees.</a:t>
            </a:r>
          </a:p>
          <a:p>
            <a:pPr marL="0" indent="0">
              <a:lnSpc>
                <a:spcPct val="120000"/>
              </a:lnSpc>
              <a:buNone/>
            </a:pPr>
            <a:endParaRPr lang="en-US" dirty="0"/>
          </a:p>
          <a:p>
            <a:pPr>
              <a:lnSpc>
                <a:spcPct val="120000"/>
              </a:lnSpc>
            </a:pPr>
            <a:endParaRPr lang="en-US" dirty="0"/>
          </a:p>
          <a:p>
            <a:pPr>
              <a:lnSpc>
                <a:spcPct val="120000"/>
              </a:lnSpc>
            </a:pPr>
            <a:endParaRPr lang="en-US" dirty="0"/>
          </a:p>
        </p:txBody>
      </p:sp>
      <p:sp>
        <p:nvSpPr>
          <p:cNvPr id="7" name="Rectangle 6">
            <a:extLst>
              <a:ext uri="{FF2B5EF4-FFF2-40B4-BE49-F238E27FC236}">
                <a16:creationId xmlns:a16="http://schemas.microsoft.com/office/drawing/2014/main" id="{CC72BBDC-A7F3-4FB6-8ABB-A0ED9AEAA716}"/>
              </a:ext>
            </a:extLst>
          </p:cNvPr>
          <p:cNvSpPr/>
          <p:nvPr/>
        </p:nvSpPr>
        <p:spPr>
          <a:xfrm>
            <a:off x="799296" y="5011530"/>
            <a:ext cx="1870577" cy="293350"/>
          </a:xfrm>
          <a:prstGeom prst="rect">
            <a:avLst/>
          </a:prstGeom>
        </p:spPr>
        <p:txBody>
          <a:bodyPr wrap="none">
            <a:spAutoFit/>
          </a:bodyPr>
          <a:lstStyle/>
          <a:p>
            <a:pPr marL="57150" indent="0">
              <a:lnSpc>
                <a:spcPct val="120000"/>
              </a:lnSpc>
              <a:buNone/>
            </a:pPr>
            <a:r>
              <a:rPr lang="en-US" sz="1200" dirty="0">
                <a:cs typeface="Segoe UI Light"/>
              </a:rPr>
              <a:t>(see table on next page)</a:t>
            </a:r>
          </a:p>
        </p:txBody>
      </p:sp>
      <p:sp>
        <p:nvSpPr>
          <p:cNvPr id="5" name="Slide Number Placeholder 4">
            <a:extLst>
              <a:ext uri="{FF2B5EF4-FFF2-40B4-BE49-F238E27FC236}">
                <a16:creationId xmlns:a16="http://schemas.microsoft.com/office/drawing/2014/main" id="{EE333FC0-A654-4E0E-A83C-C020E13E5E35}"/>
              </a:ext>
            </a:extLst>
          </p:cNvPr>
          <p:cNvSpPr>
            <a:spLocks noGrp="1"/>
          </p:cNvSpPr>
          <p:nvPr>
            <p:ph type="sldNum" sz="quarter" idx="10"/>
          </p:nvPr>
        </p:nvSpPr>
        <p:spPr>
          <a:xfrm>
            <a:off x="457199" y="5397537"/>
            <a:ext cx="2057400" cy="303212"/>
          </a:xfrm>
        </p:spPr>
        <p:txBody>
          <a:bodyPr/>
          <a:lstStyle/>
          <a:p>
            <a:fld id="{1D648693-0942-45E9-83AE-76FC568F9452}" type="slidenum">
              <a:rPr lang="en-US" smtClean="0"/>
              <a:pPr/>
              <a:t>19</a:t>
            </a:fld>
            <a:endParaRPr lang="en-US"/>
          </a:p>
        </p:txBody>
      </p:sp>
    </p:spTree>
    <p:extLst>
      <p:ext uri="{BB962C8B-B14F-4D97-AF65-F5344CB8AC3E}">
        <p14:creationId xmlns:p14="http://schemas.microsoft.com/office/powerpoint/2010/main" val="2299073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ACD381-7068-4B3B-94BE-5B9A48CD8263}"/>
              </a:ext>
            </a:extLst>
          </p:cNvPr>
          <p:cNvSpPr>
            <a:spLocks noGrp="1"/>
          </p:cNvSpPr>
          <p:nvPr>
            <p:ph type="ctrTitle"/>
          </p:nvPr>
        </p:nvSpPr>
        <p:spPr/>
        <p:txBody>
          <a:bodyPr>
            <a:normAutofit fontScale="90000"/>
          </a:bodyPr>
          <a:lstStyle/>
          <a:p>
            <a:r>
              <a:rPr lang="en-US"/>
              <a:t>Notice of Proposed Rulemaking: At-a-Glance</a:t>
            </a:r>
          </a:p>
        </p:txBody>
      </p:sp>
      <p:sp>
        <p:nvSpPr>
          <p:cNvPr id="2" name="Subtitle 1">
            <a:extLst>
              <a:ext uri="{FF2B5EF4-FFF2-40B4-BE49-F238E27FC236}">
                <a16:creationId xmlns:a16="http://schemas.microsoft.com/office/drawing/2014/main" id="{65D5BDFB-84F1-49BF-862F-88A6EE754717}"/>
              </a:ext>
            </a:extLst>
          </p:cNvPr>
          <p:cNvSpPr>
            <a:spLocks noGrp="1"/>
          </p:cNvSpPr>
          <p:nvPr>
            <p:ph type="subTitle" idx="1"/>
          </p:nvPr>
        </p:nvSpPr>
        <p:spPr/>
        <p:txBody>
          <a:bodyPr/>
          <a:lstStyle/>
          <a:p>
            <a:r>
              <a:rPr lang="en-US"/>
              <a:t>Setting and Adjusting Patent Fees during Fiscal Year 2025</a:t>
            </a:r>
          </a:p>
        </p:txBody>
      </p:sp>
    </p:spTree>
    <p:extLst>
      <p:ext uri="{BB962C8B-B14F-4D97-AF65-F5344CB8AC3E}">
        <p14:creationId xmlns:p14="http://schemas.microsoft.com/office/powerpoint/2010/main" val="491254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1A32BA-D3B1-FD15-E803-F3C8D3ABCAB9}"/>
              </a:ext>
            </a:extLst>
          </p:cNvPr>
          <p:cNvSpPr>
            <a:spLocks noGrp="1"/>
          </p:cNvSpPr>
          <p:nvPr>
            <p:ph type="title"/>
          </p:nvPr>
        </p:nvSpPr>
        <p:spPr/>
        <p:txBody>
          <a:bodyPr>
            <a:normAutofit/>
          </a:bodyPr>
          <a:lstStyle/>
          <a:p>
            <a:r>
              <a:rPr lang="en-US" sz="3600" dirty="0"/>
              <a:t>Patent term extension (PTE) </a:t>
            </a:r>
            <a:r>
              <a:rPr lang="en-US" sz="2200" b="0" dirty="0"/>
              <a:t>(cont.)</a:t>
            </a:r>
          </a:p>
        </p:txBody>
      </p:sp>
      <p:graphicFrame>
        <p:nvGraphicFramePr>
          <p:cNvPr id="8" name="Table 7" descr="A table showing unit costs, current fees, proposed fees, and changes in fees for patent term extensions">
            <a:extLst>
              <a:ext uri="{FF2B5EF4-FFF2-40B4-BE49-F238E27FC236}">
                <a16:creationId xmlns:a16="http://schemas.microsoft.com/office/drawing/2014/main" id="{E5B3CB8C-0D1E-E108-EEFE-C9F935F2415D}"/>
              </a:ext>
            </a:extLst>
          </p:cNvPr>
          <p:cNvGraphicFramePr>
            <a:graphicFrameLocks noGrp="1"/>
          </p:cNvGraphicFramePr>
          <p:nvPr>
            <p:extLst>
              <p:ext uri="{D42A27DB-BD31-4B8C-83A1-F6EECF244321}">
                <p14:modId xmlns:p14="http://schemas.microsoft.com/office/powerpoint/2010/main" val="885849994"/>
              </p:ext>
            </p:extLst>
          </p:nvPr>
        </p:nvGraphicFramePr>
        <p:xfrm>
          <a:off x="448056" y="1447584"/>
          <a:ext cx="8238744" cy="2206092"/>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444843">
                <a:tc>
                  <a:txBody>
                    <a:bodyPr/>
                    <a:lstStyle/>
                    <a:p>
                      <a:pPr marL="0" marR="0" lvl="0" algn="ctr">
                        <a:lnSpc>
                          <a:spcPct val="100000"/>
                        </a:lnSpc>
                        <a:spcBef>
                          <a:spcPts val="600"/>
                        </a:spcBef>
                        <a:spcAft>
                          <a:spcPts val="600"/>
                        </a:spcAft>
                        <a:buNone/>
                      </a:pPr>
                      <a:r>
                        <a:rPr lang="en-US" sz="1100" dirty="0">
                          <a:effectLst/>
                          <a:latin typeface="Segoe UI"/>
                        </a:rPr>
                        <a:t>1457</a:t>
                      </a:r>
                      <a:endParaRPr lang="en-US" sz="1100" dirty="0">
                        <a:latin typeface="Segoe UI"/>
                      </a:endParaRPr>
                    </a:p>
                  </a:txBody>
                  <a:tcPr marL="45720" marR="45720" anchor="ctr">
                    <a:solidFill>
                      <a:srgbClr val="003865"/>
                    </a:solidFill>
                  </a:tcPr>
                </a:tc>
                <a:tc>
                  <a:txBody>
                    <a:bodyPr/>
                    <a:lstStyle/>
                    <a:p>
                      <a:pPr marL="0" marR="0" lvl="0" algn="l">
                        <a:spcBef>
                          <a:spcPts val="600"/>
                        </a:spcBef>
                        <a:spcAft>
                          <a:spcPts val="600"/>
                        </a:spcAft>
                        <a:buNone/>
                      </a:pPr>
                      <a:r>
                        <a:rPr lang="en-US" sz="1100" b="0" i="0" u="none" strike="noStrike" kern="1200" noProof="0" dirty="0">
                          <a:solidFill>
                            <a:schemeClr val="tx1"/>
                          </a:solidFill>
                          <a:effectLst/>
                          <a:latin typeface="Segoe UI"/>
                        </a:rPr>
                        <a:t>Application for extension of term of patent</a:t>
                      </a:r>
                      <a:endParaRPr lang="en-US" sz="1100" dirty="0">
                        <a:solidFill>
                          <a:schemeClr val="tx1"/>
                        </a:solidFill>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Segoe UI"/>
                        </a:rPr>
                        <a:t>$2,581</a:t>
                      </a:r>
                      <a:endParaRPr lang="en-US" sz="1100" b="0">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a:effectLst/>
                          <a:latin typeface="Segoe UI"/>
                        </a:rPr>
                        <a:t>$1,180</a:t>
                      </a:r>
                      <a:endParaRPr lang="en-US" sz="1100" b="0">
                        <a:effectLst/>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a:effectLst/>
                          <a:latin typeface="Segoe UI"/>
                        </a:rPr>
                        <a:t> $6,700</a:t>
                      </a:r>
                      <a:endParaRPr lang="en-US" sz="1100" b="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$5,520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468%</a:t>
                      </a:r>
                      <a:endParaRPr lang="en-US" sz="1100" b="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1"/>
                  </a:ext>
                </a:extLst>
              </a:tr>
              <a:tr h="444843">
                <a:tc>
                  <a:txBody>
                    <a:bodyPr/>
                    <a:lstStyle/>
                    <a:p>
                      <a:pPr marL="0" marR="0" lvl="0" algn="ctr">
                        <a:lnSpc>
                          <a:spcPct val="100000"/>
                        </a:lnSpc>
                        <a:spcBef>
                          <a:spcPts val="600"/>
                        </a:spcBef>
                        <a:spcAft>
                          <a:spcPts val="600"/>
                        </a:spcAft>
                        <a:buNone/>
                      </a:pPr>
                      <a:r>
                        <a:rPr lang="en-US" sz="1100" dirty="0">
                          <a:effectLst/>
                          <a:latin typeface="Segoe UI"/>
                        </a:rPr>
                        <a:t>1458</a:t>
                      </a:r>
                      <a:endParaRPr lang="en-US" sz="1100" dirty="0">
                        <a:latin typeface="Segoe UI"/>
                      </a:endParaRPr>
                    </a:p>
                  </a:txBody>
                  <a:tcPr marL="45720" marR="45720" anchor="ctr">
                    <a:solidFill>
                      <a:srgbClr val="003865"/>
                    </a:solidFill>
                  </a:tcPr>
                </a:tc>
                <a:tc>
                  <a:txBody>
                    <a:bodyPr/>
                    <a:lstStyle/>
                    <a:p>
                      <a:pPr marL="0" marR="0" lvl="0" algn="l">
                        <a:spcBef>
                          <a:spcPts val="600"/>
                        </a:spcBef>
                        <a:spcAft>
                          <a:spcPts val="600"/>
                        </a:spcAft>
                        <a:buNone/>
                      </a:pPr>
                      <a:r>
                        <a:rPr lang="en-US" sz="1100" b="0" i="0" u="none" strike="noStrike" kern="1200" noProof="0">
                          <a:effectLst/>
                          <a:latin typeface="Segoe UI"/>
                        </a:rPr>
                        <a:t>Initial application for interim extension</a:t>
                      </a:r>
                      <a:endParaRPr lang="en-US" sz="1100" b="0" i="0" u="none" strike="noStrike" noProof="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Segoe UI"/>
                        </a:rPr>
                        <a:t>$2,347</a:t>
                      </a:r>
                      <a:endParaRPr lang="en-US" sz="1100" b="0">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a:effectLst/>
                          <a:latin typeface="Segoe UI"/>
                        </a:rPr>
                        <a:t> $440</a:t>
                      </a:r>
                      <a:endParaRPr lang="en-US" sz="1100" b="0">
                        <a:effectLst/>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a:effectLst/>
                          <a:latin typeface="Segoe UI"/>
                        </a:rPr>
                        <a:t> $1,320</a:t>
                      </a:r>
                      <a:endParaRPr lang="en-US" sz="1100" b="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cs typeface="Times New Roman"/>
                        </a:rPr>
                        <a:t>$880</a:t>
                      </a:r>
                      <a:endParaRPr lang="en-US" sz="1100" b="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rPr>
                        <a:t>200%</a:t>
                      </a:r>
                      <a:endParaRPr lang="en-US" sz="1100" b="0">
                        <a:solidFill>
                          <a:schemeClr val="tx1"/>
                        </a:solidFill>
                        <a:effectLst/>
                        <a:latin typeface="Segoe UI"/>
                        <a:cs typeface="Times New Roman"/>
                      </a:endParaRPr>
                    </a:p>
                  </a:txBody>
                  <a:tcPr marL="45720" marR="45720" anchor="ctr">
                    <a:solidFill>
                      <a:srgbClr val="D9D9D6"/>
                    </a:solidFill>
                  </a:tcPr>
                </a:tc>
                <a:extLst>
                  <a:ext uri="{0D108BD9-81ED-4DB2-BD59-A6C34878D82A}">
                    <a16:rowId xmlns:a16="http://schemas.microsoft.com/office/drawing/2014/main" val="3652945907"/>
                  </a:ext>
                </a:extLst>
              </a:tr>
              <a:tr h="444843">
                <a:tc>
                  <a:txBody>
                    <a:bodyPr/>
                    <a:lstStyle/>
                    <a:p>
                      <a:pPr marL="0" marR="0" lvl="0" algn="ctr">
                        <a:lnSpc>
                          <a:spcPct val="100000"/>
                        </a:lnSpc>
                        <a:spcBef>
                          <a:spcPts val="600"/>
                        </a:spcBef>
                        <a:spcAft>
                          <a:spcPts val="600"/>
                        </a:spcAft>
                        <a:buNone/>
                      </a:pPr>
                      <a:r>
                        <a:rPr lang="en-US" sz="1100" dirty="0">
                          <a:effectLst/>
                          <a:latin typeface="Segoe UI"/>
                        </a:rPr>
                        <a:t>1459</a:t>
                      </a:r>
                      <a:endParaRPr lang="en-US" sz="1100" dirty="0">
                        <a:latin typeface="Segoe UI"/>
                      </a:endParaRPr>
                    </a:p>
                  </a:txBody>
                  <a:tcPr marL="45720" marR="45720" anchor="ctr">
                    <a:solidFill>
                      <a:srgbClr val="003865"/>
                    </a:solidFill>
                  </a:tcPr>
                </a:tc>
                <a:tc>
                  <a:txBody>
                    <a:bodyPr/>
                    <a:lstStyle/>
                    <a:p>
                      <a:pPr marL="0" marR="0" lvl="0" algn="l">
                        <a:spcBef>
                          <a:spcPts val="600"/>
                        </a:spcBef>
                        <a:spcAft>
                          <a:spcPts val="600"/>
                        </a:spcAft>
                        <a:buNone/>
                      </a:pPr>
                      <a:r>
                        <a:rPr lang="en-US" sz="1100" b="0" i="0" u="none" strike="noStrike" kern="1200" noProof="0">
                          <a:effectLst/>
                          <a:latin typeface="Segoe UI"/>
                        </a:rPr>
                        <a:t>Subsequent application for interim extension</a:t>
                      </a:r>
                      <a:endParaRPr lang="en-US" sz="1100" b="0" i="0" u="none" strike="noStrike" noProof="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Segoe UI"/>
                        </a:rPr>
                        <a:t>$2,347</a:t>
                      </a:r>
                      <a:endParaRPr lang="en-US" sz="1100" b="0">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a:effectLst/>
                          <a:latin typeface="Segoe UI"/>
                        </a:rPr>
                        <a:t> $230</a:t>
                      </a:r>
                      <a:endParaRPr lang="en-US" sz="1100" b="0">
                        <a:effectLst/>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a:effectLst/>
                          <a:latin typeface="Segoe UI"/>
                        </a:rPr>
                        <a:t> $680</a:t>
                      </a:r>
                      <a:endParaRPr lang="en-US" sz="1100" b="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cs typeface="Times New Roman"/>
                        </a:rPr>
                        <a:t>$450</a:t>
                      </a:r>
                      <a:endParaRPr lang="en-US" sz="1100" b="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rPr>
                        <a:t>196%</a:t>
                      </a:r>
                      <a:endParaRPr lang="en-US" sz="1100" b="0">
                        <a:solidFill>
                          <a:schemeClr val="tx1"/>
                        </a:solidFill>
                        <a:effectLst/>
                        <a:latin typeface="Segoe UI"/>
                        <a:cs typeface="Times New Roman"/>
                      </a:endParaRPr>
                    </a:p>
                  </a:txBody>
                  <a:tcPr marL="45720" marR="45720" anchor="ctr">
                    <a:solidFill>
                      <a:srgbClr val="D9D9D6"/>
                    </a:solidFill>
                  </a:tcPr>
                </a:tc>
                <a:extLst>
                  <a:ext uri="{0D108BD9-81ED-4DB2-BD59-A6C34878D82A}">
                    <a16:rowId xmlns:a16="http://schemas.microsoft.com/office/drawing/2014/main" val="4220032102"/>
                  </a:ext>
                </a:extLst>
              </a:tr>
              <a:tr h="444843">
                <a:tc>
                  <a:txBody>
                    <a:bodyPr/>
                    <a:lstStyle/>
                    <a:p>
                      <a:pPr marL="0" marR="0" algn="ctr">
                        <a:lnSpc>
                          <a:spcPct val="100000"/>
                        </a:lnSpc>
                        <a:spcBef>
                          <a:spcPts val="600"/>
                        </a:spcBef>
                        <a:spcAft>
                          <a:spcPts val="600"/>
                        </a:spcAft>
                      </a:pPr>
                      <a:r>
                        <a:rPr lang="en-US" sz="1100">
                          <a:effectLst/>
                          <a:latin typeface="Segoe UI"/>
                        </a:rPr>
                        <a:t>New fee code</a:t>
                      </a:r>
                    </a:p>
                  </a:txBody>
                  <a:tcPr marL="45720" marR="45720" anchor="ctr">
                    <a:solidFill>
                      <a:srgbClr val="003865"/>
                    </a:solidFill>
                  </a:tcPr>
                </a:tc>
                <a:tc>
                  <a:txBody>
                    <a:bodyPr/>
                    <a:lstStyle/>
                    <a:p>
                      <a:pPr marL="0" marR="0" lvl="0" algn="l" rtl="0">
                        <a:spcBef>
                          <a:spcPts val="600"/>
                        </a:spcBef>
                        <a:spcAft>
                          <a:spcPts val="600"/>
                        </a:spcAft>
                        <a:buNone/>
                      </a:pPr>
                      <a:r>
                        <a:rPr lang="en-US" sz="1100" kern="1200">
                          <a:effectLst/>
                        </a:rPr>
                        <a:t>Supplemental</a:t>
                      </a:r>
                      <a:r>
                        <a:rPr lang="en-US" sz="1100" kern="1200" baseline="0">
                          <a:effectLst/>
                        </a:rPr>
                        <a:t> r</a:t>
                      </a:r>
                      <a:r>
                        <a:rPr lang="en-US" sz="1100" kern="1200">
                          <a:effectLst/>
                        </a:rPr>
                        <a:t>edetermination after notice of final determination</a:t>
                      </a:r>
                      <a:endParaRPr lang="en-US" sz="1100" b="0">
                        <a:solidFill>
                          <a:schemeClr val="tx1"/>
                        </a:solidFill>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Segoe UI"/>
                        </a:rPr>
                        <a:t>n/a</a:t>
                      </a:r>
                      <a:endParaRPr lang="en-US" sz="1100" b="0">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a:effectLst/>
                          <a:latin typeface="Segoe UI"/>
                        </a:rPr>
                        <a:t>n/a</a:t>
                      </a:r>
                    </a:p>
                  </a:txBody>
                  <a:tcPr marL="45720" marR="45720" anchor="ctr">
                    <a:solidFill>
                      <a:srgbClr val="D9D9D6"/>
                    </a:solidFill>
                  </a:tcPr>
                </a:tc>
                <a:tc>
                  <a:txBody>
                    <a:bodyPr/>
                    <a:lstStyle/>
                    <a:p>
                      <a:pPr marL="0" lvl="0" algn="r" rtl="0">
                        <a:spcBef>
                          <a:spcPts val="0"/>
                        </a:spcBef>
                        <a:spcAft>
                          <a:spcPts val="0"/>
                        </a:spcAft>
                        <a:buNone/>
                      </a:pPr>
                      <a:r>
                        <a:rPr lang="en-US" sz="1100" b="0" kern="1200">
                          <a:effectLst/>
                          <a:latin typeface="Segoe UI"/>
                        </a:rPr>
                        <a:t> $1,440</a:t>
                      </a:r>
                      <a:endParaRPr lang="en-US" sz="1100" b="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$1,440</a:t>
                      </a:r>
                      <a:endParaRPr lang="en-US" sz="1100" b="0">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n/a</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4175566089"/>
                  </a:ext>
                </a:extLst>
              </a:tr>
            </a:tbl>
          </a:graphicData>
        </a:graphic>
      </p:graphicFrame>
      <p:sp>
        <p:nvSpPr>
          <p:cNvPr id="6" name="TextBox 5">
            <a:extLst>
              <a:ext uri="{FF2B5EF4-FFF2-40B4-BE49-F238E27FC236}">
                <a16:creationId xmlns:a16="http://schemas.microsoft.com/office/drawing/2014/main" id="{6F546D94-5FF4-B006-7CA9-801E3FCC7378}"/>
              </a:ext>
            </a:extLst>
          </p:cNvPr>
          <p:cNvSpPr txBox="1"/>
          <p:nvPr/>
        </p:nvSpPr>
        <p:spPr>
          <a:xfrm>
            <a:off x="6556824" y="3716069"/>
            <a:ext cx="2129976" cy="246221"/>
          </a:xfrm>
          <a:prstGeom prst="rect">
            <a:avLst/>
          </a:prstGeom>
          <a:noFill/>
        </p:spPr>
        <p:txBody>
          <a:bodyPr wrap="square" lIns="91440" tIns="45720" rIns="91440" bIns="45720" rtlCol="0" anchor="t">
            <a:spAutoFit/>
          </a:bodyPr>
          <a:lstStyle/>
          <a:p>
            <a:pPr algn="r"/>
            <a:r>
              <a:rPr lang="en-US" sz="1000" dirty="0"/>
              <a:t>Discounted fees not available</a:t>
            </a:r>
            <a:endParaRPr lang="en-US" dirty="0"/>
          </a:p>
        </p:txBody>
      </p:sp>
      <p:sp>
        <p:nvSpPr>
          <p:cNvPr id="5" name="Slide Number Placeholder 4">
            <a:extLst>
              <a:ext uri="{FF2B5EF4-FFF2-40B4-BE49-F238E27FC236}">
                <a16:creationId xmlns:a16="http://schemas.microsoft.com/office/drawing/2014/main" id="{EE333FC0-A654-4E0E-A83C-C020E13E5E35}"/>
              </a:ext>
            </a:extLst>
          </p:cNvPr>
          <p:cNvSpPr>
            <a:spLocks noGrp="1"/>
          </p:cNvSpPr>
          <p:nvPr>
            <p:ph type="sldNum" sz="quarter" idx="10"/>
          </p:nvPr>
        </p:nvSpPr>
        <p:spPr>
          <a:xfrm>
            <a:off x="457199" y="5397537"/>
            <a:ext cx="2057400" cy="303212"/>
          </a:xfrm>
        </p:spPr>
        <p:txBody>
          <a:bodyPr/>
          <a:lstStyle/>
          <a:p>
            <a:fld id="{1D648693-0942-45E9-83AE-76FC568F9452}" type="slidenum">
              <a:rPr lang="en-US" smtClean="0"/>
              <a:pPr/>
              <a:t>20</a:t>
            </a:fld>
            <a:endParaRPr lang="en-US"/>
          </a:p>
        </p:txBody>
      </p:sp>
    </p:spTree>
    <p:extLst>
      <p:ext uri="{BB962C8B-B14F-4D97-AF65-F5344CB8AC3E}">
        <p14:creationId xmlns:p14="http://schemas.microsoft.com/office/powerpoint/2010/main" val="2052675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090EF5-EF6A-0872-E9B4-0072EC87DD5E}"/>
              </a:ext>
            </a:extLst>
          </p:cNvPr>
          <p:cNvSpPr>
            <a:spLocks noGrp="1"/>
          </p:cNvSpPr>
          <p:nvPr>
            <p:ph type="title"/>
          </p:nvPr>
        </p:nvSpPr>
        <p:spPr/>
        <p:txBody>
          <a:bodyPr>
            <a:noAutofit/>
          </a:bodyPr>
          <a:lstStyle/>
          <a:p>
            <a:r>
              <a:rPr lang="en-US" sz="3600"/>
              <a:t>Request for continued examination (RCE)</a:t>
            </a:r>
          </a:p>
        </p:txBody>
      </p:sp>
      <p:sp>
        <p:nvSpPr>
          <p:cNvPr id="10" name="Content Placeholder 9">
            <a:extLst>
              <a:ext uri="{FF2B5EF4-FFF2-40B4-BE49-F238E27FC236}">
                <a16:creationId xmlns:a16="http://schemas.microsoft.com/office/drawing/2014/main" id="{167CF1BF-F99B-4F26-A38C-F7D8ACF5F3DA}"/>
              </a:ext>
            </a:extLst>
          </p:cNvPr>
          <p:cNvSpPr>
            <a:spLocks noGrp="1"/>
          </p:cNvSpPr>
          <p:nvPr>
            <p:ph idx="1"/>
          </p:nvPr>
        </p:nvSpPr>
        <p:spPr>
          <a:xfrm>
            <a:off x="457200" y="1849583"/>
            <a:ext cx="8229600" cy="3187782"/>
          </a:xfrm>
        </p:spPr>
        <p:txBody>
          <a:bodyPr vert="horz" lIns="91440" tIns="45720" rIns="91440" bIns="45720" rtlCol="0" anchor="t">
            <a:normAutofit fontScale="77500" lnSpcReduction="20000"/>
          </a:bodyPr>
          <a:lstStyle/>
          <a:p>
            <a:pPr>
              <a:lnSpc>
                <a:spcPct val="120000"/>
              </a:lnSpc>
            </a:pPr>
            <a:r>
              <a:rPr lang="en-US" sz="1700" dirty="0">
                <a:latin typeface="Segoe UI"/>
                <a:cs typeface="Segoe UI"/>
              </a:rPr>
              <a:t>Propose increasing fees for a first RCE by 10% and splitting the current fee for second and subsequent RCEs into an increased fee for a second RCE and a new, higher fee for a third and subsequent RCE.</a:t>
            </a:r>
          </a:p>
          <a:p>
            <a:pPr lvl="1">
              <a:lnSpc>
                <a:spcPct val="120000"/>
              </a:lnSpc>
            </a:pPr>
            <a:r>
              <a:rPr lang="en-US" sz="1700" dirty="0">
                <a:latin typeface="Segoe UI Light"/>
                <a:cs typeface="Segoe UI Light"/>
              </a:rPr>
              <a:t>Proposed fees for multiple RCEs allow the costs of continued examinations to be recovered directly from those applicants requesting multiple RCEs, instead of relying on other fees to subsidize the costs.</a:t>
            </a:r>
          </a:p>
          <a:p>
            <a:pPr lvl="2">
              <a:lnSpc>
                <a:spcPct val="120000"/>
              </a:lnSpc>
            </a:pPr>
            <a:r>
              <a:rPr lang="en-US" sz="1400" dirty="0">
                <a:latin typeface="Segoe UI Light"/>
                <a:cs typeface="Segoe UI Light"/>
              </a:rPr>
              <a:t>The proposal continues to set the first RCE fee below cost.</a:t>
            </a:r>
          </a:p>
          <a:p>
            <a:pPr lvl="1">
              <a:lnSpc>
                <a:spcPct val="120000"/>
              </a:lnSpc>
            </a:pPr>
            <a:r>
              <a:rPr lang="en-US" sz="1700" dirty="0">
                <a:latin typeface="Segoe UI Light"/>
                <a:cs typeface="Segoe UI Light"/>
              </a:rPr>
              <a:t>Encourages applicants to be more efficient when considering filing multiple RCE requests.</a:t>
            </a:r>
          </a:p>
          <a:p>
            <a:pPr lvl="2">
              <a:lnSpc>
                <a:spcPct val="120000"/>
              </a:lnSpc>
            </a:pPr>
            <a:r>
              <a:rPr lang="en-US" sz="1400" dirty="0">
                <a:latin typeface="Segoe UI Light"/>
                <a:cs typeface="Segoe UI Light"/>
              </a:rPr>
              <a:t>About 9% of RCEs filed are for third and subsequent RCEs.</a:t>
            </a:r>
          </a:p>
          <a:p>
            <a:pPr lvl="1">
              <a:lnSpc>
                <a:spcPct val="120000"/>
              </a:lnSpc>
            </a:pPr>
            <a:r>
              <a:rPr lang="en-US" sz="1700" dirty="0">
                <a:latin typeface="Segoe UI Light"/>
                <a:cs typeface="Segoe UI Light"/>
              </a:rPr>
              <a:t>Delays in prosecution resulting from multiple RCEs may reduce the potential for future maintenance fees that eventually recover the examination costs incurred for these applications.</a:t>
            </a:r>
          </a:p>
          <a:p>
            <a:pPr lvl="1">
              <a:lnSpc>
                <a:spcPct val="120000"/>
              </a:lnSpc>
            </a:pPr>
            <a:r>
              <a:rPr lang="en-US" sz="1700" dirty="0">
                <a:latin typeface="Segoe UI Light"/>
                <a:cs typeface="Segoe UI Light"/>
              </a:rPr>
              <a:t>Balances RCEs as a path to allowance with other after-final options to provide efficient and effective paths to final disposal.</a:t>
            </a:r>
            <a:endParaRPr lang="en-US" sz="1700" dirty="0"/>
          </a:p>
          <a:p>
            <a:pPr marL="457200" lvl="1" indent="0">
              <a:lnSpc>
                <a:spcPct val="120000"/>
              </a:lnSpc>
              <a:buNone/>
            </a:pPr>
            <a:endParaRPr lang="en-US" sz="2000" dirty="0"/>
          </a:p>
          <a:p>
            <a:pPr marL="0" indent="0">
              <a:buNone/>
            </a:pPr>
            <a:endParaRPr lang="en-US" dirty="0"/>
          </a:p>
        </p:txBody>
      </p:sp>
      <p:sp>
        <p:nvSpPr>
          <p:cNvPr id="2" name="Rectangle 1">
            <a:extLst>
              <a:ext uri="{FF2B5EF4-FFF2-40B4-BE49-F238E27FC236}">
                <a16:creationId xmlns:a16="http://schemas.microsoft.com/office/drawing/2014/main" id="{E90DBD48-C084-46CB-ABFF-AB0C7197073C}"/>
              </a:ext>
            </a:extLst>
          </p:cNvPr>
          <p:cNvSpPr/>
          <p:nvPr/>
        </p:nvSpPr>
        <p:spPr>
          <a:xfrm>
            <a:off x="799296" y="5011530"/>
            <a:ext cx="1870577" cy="293350"/>
          </a:xfrm>
          <a:prstGeom prst="rect">
            <a:avLst/>
          </a:prstGeom>
        </p:spPr>
        <p:txBody>
          <a:bodyPr wrap="none">
            <a:spAutoFit/>
          </a:bodyPr>
          <a:lstStyle/>
          <a:p>
            <a:pPr marL="57150" indent="0">
              <a:lnSpc>
                <a:spcPct val="120000"/>
              </a:lnSpc>
              <a:buNone/>
            </a:pPr>
            <a:r>
              <a:rPr lang="en-US" sz="1200" dirty="0">
                <a:cs typeface="Segoe UI Light"/>
              </a:rPr>
              <a:t>(see table on next page)</a:t>
            </a:r>
          </a:p>
        </p:txBody>
      </p:sp>
      <p:sp>
        <p:nvSpPr>
          <p:cNvPr id="5" name="Slide Number Placeholder 4">
            <a:extLst>
              <a:ext uri="{FF2B5EF4-FFF2-40B4-BE49-F238E27FC236}">
                <a16:creationId xmlns:a16="http://schemas.microsoft.com/office/drawing/2014/main" id="{85CFF2E5-3064-4D6D-9369-C2C0C1214470}"/>
              </a:ext>
            </a:extLst>
          </p:cNvPr>
          <p:cNvSpPr>
            <a:spLocks noGrp="1"/>
          </p:cNvSpPr>
          <p:nvPr>
            <p:ph type="sldNum" sz="quarter" idx="10"/>
          </p:nvPr>
        </p:nvSpPr>
        <p:spPr/>
        <p:txBody>
          <a:bodyPr/>
          <a:lstStyle/>
          <a:p>
            <a:fld id="{1D648693-0942-45E9-83AE-76FC568F9452}" type="slidenum">
              <a:rPr lang="en-US" smtClean="0"/>
              <a:pPr/>
              <a:t>21</a:t>
            </a:fld>
            <a:endParaRPr lang="en-US"/>
          </a:p>
        </p:txBody>
      </p:sp>
    </p:spTree>
    <p:extLst>
      <p:ext uri="{BB962C8B-B14F-4D97-AF65-F5344CB8AC3E}">
        <p14:creationId xmlns:p14="http://schemas.microsoft.com/office/powerpoint/2010/main" val="864469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D5E897-C1F5-512B-0310-9C864D05D467}"/>
              </a:ext>
            </a:extLst>
          </p:cNvPr>
          <p:cNvSpPr>
            <a:spLocks noGrp="1"/>
          </p:cNvSpPr>
          <p:nvPr>
            <p:ph type="title"/>
          </p:nvPr>
        </p:nvSpPr>
        <p:spPr/>
        <p:txBody>
          <a:bodyPr>
            <a:noAutofit/>
          </a:bodyPr>
          <a:lstStyle/>
          <a:p>
            <a:r>
              <a:rPr lang="en-US" sz="3600"/>
              <a:t>Request for continued examination (RCE) </a:t>
            </a:r>
            <a:r>
              <a:rPr lang="en-US" sz="2200" b="0"/>
              <a:t>(cont.)</a:t>
            </a:r>
            <a:br>
              <a:rPr lang="en-US" sz="3200"/>
            </a:br>
            <a:endParaRPr lang="en-US" sz="2200" b="0" i="1"/>
          </a:p>
        </p:txBody>
      </p:sp>
      <p:graphicFrame>
        <p:nvGraphicFramePr>
          <p:cNvPr id="8" name="Content Placeholder 7">
            <a:extLst>
              <a:ext uri="{FF2B5EF4-FFF2-40B4-BE49-F238E27FC236}">
                <a16:creationId xmlns:a16="http://schemas.microsoft.com/office/drawing/2014/main" id="{2125A208-A4BA-4C43-95BE-6B23A860DC83}"/>
              </a:ext>
            </a:extLst>
          </p:cNvPr>
          <p:cNvGraphicFramePr>
            <a:graphicFrameLocks noGrp="1"/>
          </p:cNvGraphicFramePr>
          <p:nvPr>
            <p:ph idx="1"/>
            <p:extLst>
              <p:ext uri="{D42A27DB-BD31-4B8C-83A1-F6EECF244321}">
                <p14:modId xmlns:p14="http://schemas.microsoft.com/office/powerpoint/2010/main" val="2169747568"/>
              </p:ext>
            </p:extLst>
          </p:nvPr>
        </p:nvGraphicFramePr>
        <p:xfrm>
          <a:off x="457200" y="1953481"/>
          <a:ext cx="8238744" cy="1808037"/>
        </p:xfrm>
        <a:graphic>
          <a:graphicData uri="http://schemas.openxmlformats.org/drawingml/2006/table">
            <a:tbl>
              <a:tblPr firstRow="1" bandRow="1">
                <a:tableStyleId>{5C22544A-7EE6-4342-B048-85BDC9FD1C3A}</a:tableStyleId>
              </a:tblPr>
              <a:tblGrid>
                <a:gridCol w="877824">
                  <a:extLst>
                    <a:ext uri="{9D8B030D-6E8A-4147-A177-3AD203B41FA5}">
                      <a16:colId xmlns:a16="http://schemas.microsoft.com/office/drawing/2014/main" val="2519037266"/>
                    </a:ext>
                  </a:extLst>
                </a:gridCol>
                <a:gridCol w="2889504">
                  <a:extLst>
                    <a:ext uri="{9D8B030D-6E8A-4147-A177-3AD203B41FA5}">
                      <a16:colId xmlns:a16="http://schemas.microsoft.com/office/drawing/2014/main" val="234241504"/>
                    </a:ext>
                  </a:extLst>
                </a:gridCol>
                <a:gridCol w="1069848">
                  <a:extLst>
                    <a:ext uri="{9D8B030D-6E8A-4147-A177-3AD203B41FA5}">
                      <a16:colId xmlns:a16="http://schemas.microsoft.com/office/drawing/2014/main" val="2060039602"/>
                    </a:ext>
                  </a:extLst>
                </a:gridCol>
                <a:gridCol w="850392">
                  <a:extLst>
                    <a:ext uri="{9D8B030D-6E8A-4147-A177-3AD203B41FA5}">
                      <a16:colId xmlns:a16="http://schemas.microsoft.com/office/drawing/2014/main" val="2617128575"/>
                    </a:ext>
                  </a:extLst>
                </a:gridCol>
                <a:gridCol w="850392">
                  <a:extLst>
                    <a:ext uri="{9D8B030D-6E8A-4147-A177-3AD203B41FA5}">
                      <a16:colId xmlns:a16="http://schemas.microsoft.com/office/drawing/2014/main" val="3243458886"/>
                    </a:ext>
                  </a:extLst>
                </a:gridCol>
                <a:gridCol w="850392">
                  <a:extLst>
                    <a:ext uri="{9D8B030D-6E8A-4147-A177-3AD203B41FA5}">
                      <a16:colId xmlns:a16="http://schemas.microsoft.com/office/drawing/2014/main" val="2616910419"/>
                    </a:ext>
                  </a:extLst>
                </a:gridCol>
                <a:gridCol w="850392">
                  <a:extLst>
                    <a:ext uri="{9D8B030D-6E8A-4147-A177-3AD203B41FA5}">
                      <a16:colId xmlns:a16="http://schemas.microsoft.com/office/drawing/2014/main" val="3724731327"/>
                    </a:ext>
                  </a:extLst>
                </a:gridCol>
              </a:tblGrid>
              <a:tr h="370840">
                <a:tc>
                  <a:txBody>
                    <a:bodyPr/>
                    <a:lstStyle/>
                    <a:p>
                      <a:pPr marL="0" marR="0" lvl="0" algn="ctr">
                        <a:buNone/>
                      </a:pPr>
                      <a:r>
                        <a:rPr lang="en-US" sz="1100" b="1">
                          <a:solidFill>
                            <a:schemeClr val="bg1"/>
                          </a:solidFill>
                          <a:effectLst/>
                          <a:latin typeface="Segoe UI"/>
                        </a:rPr>
                        <a:t>Fee code</a:t>
                      </a:r>
                      <a:endParaRPr lang="en-US" sz="1100" b="1">
                        <a:solidFill>
                          <a:schemeClr val="bg1"/>
                        </a:solidFill>
                        <a:effectLst/>
                        <a:latin typeface="Segoe UI"/>
                        <a:ea typeface="Times New Roman"/>
                        <a:cs typeface="Times New Roman"/>
                      </a:endParaRPr>
                    </a:p>
                  </a:txBody>
                  <a:tcPr marL="45720" marR="45720" anchor="ctr">
                    <a:solidFill>
                      <a:srgbClr val="003865"/>
                    </a:solidFill>
                  </a:tcPr>
                </a:tc>
                <a:tc>
                  <a:txBody>
                    <a:bodyPr/>
                    <a:lstStyle/>
                    <a:p>
                      <a:pPr marL="0" marR="0" lvl="0" algn="ctr">
                        <a:buNone/>
                      </a:pP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Historical cost</a:t>
                      </a:r>
                    </a:p>
                    <a:p>
                      <a:pPr marL="0" marR="0" lvl="0" algn="ctr">
                        <a:spcBef>
                          <a:spcPts val="0"/>
                        </a:spcBef>
                        <a:spcAft>
                          <a:spcPts val="0"/>
                        </a:spcAft>
                        <a:buNone/>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Current fee* </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3114698231"/>
                  </a:ext>
                </a:extLst>
              </a:tr>
              <a:tr h="370840">
                <a:tc>
                  <a:txBody>
                    <a:bodyPr/>
                    <a:lstStyle/>
                    <a:p>
                      <a:pPr marL="0" marR="0" lvl="0" algn="ctr">
                        <a:lnSpc>
                          <a:spcPct val="100000"/>
                        </a:lnSpc>
                        <a:spcBef>
                          <a:spcPts val="600"/>
                        </a:spcBef>
                        <a:spcAft>
                          <a:spcPts val="600"/>
                        </a:spcAft>
                        <a:buNone/>
                      </a:pPr>
                      <a:r>
                        <a:rPr lang="en-US" sz="1100" b="1">
                          <a:solidFill>
                            <a:schemeClr val="bg1"/>
                          </a:solidFill>
                          <a:effectLst/>
                          <a:latin typeface="Segoe UI"/>
                        </a:rPr>
                        <a:t>1801</a:t>
                      </a:r>
                    </a:p>
                  </a:txBody>
                  <a:tcPr marL="45720" marR="45720" anchor="ctr">
                    <a:solidFill>
                      <a:srgbClr val="003865"/>
                    </a:solidFill>
                  </a:tcPr>
                </a:tc>
                <a:tc>
                  <a:txBody>
                    <a:bodyPr/>
                    <a:lstStyle/>
                    <a:p>
                      <a:pPr marL="0" marR="0" lvl="0" indent="0" algn="l" rtl="0">
                        <a:lnSpc>
                          <a:spcPct val="114999"/>
                        </a:lnSpc>
                        <a:spcBef>
                          <a:spcPts val="0"/>
                        </a:spcBef>
                        <a:spcAft>
                          <a:spcPts val="300"/>
                        </a:spcAft>
                        <a:buNone/>
                      </a:pPr>
                      <a:r>
                        <a:rPr lang="en-US" sz="1100" b="0" kern="1200">
                          <a:effectLst/>
                          <a:latin typeface="+mn-lt"/>
                        </a:rPr>
                        <a:t>Request for continued examination (RCE) ‒ first request</a:t>
                      </a:r>
                      <a:endParaRPr lang="en-US" sz="1100" b="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Segoe UI"/>
                        </a:rPr>
                        <a:t>$3,059</a:t>
                      </a:r>
                      <a:endParaRPr lang="en-US" sz="1100" b="0">
                        <a:latin typeface="Segoe UI"/>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$1,360</a:t>
                      </a: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$1,500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$140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10%</a:t>
                      </a:r>
                      <a:endParaRPr lang="en-US" sz="1100" b="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234780657"/>
                  </a:ext>
                </a:extLst>
              </a:tr>
              <a:tr h="370840">
                <a:tc>
                  <a:txBody>
                    <a:bodyPr/>
                    <a:lstStyle/>
                    <a:p>
                      <a:pPr marL="0" marR="0" algn="ctr">
                        <a:lnSpc>
                          <a:spcPct val="100000"/>
                        </a:lnSpc>
                        <a:spcBef>
                          <a:spcPts val="600"/>
                        </a:spcBef>
                        <a:spcAft>
                          <a:spcPts val="600"/>
                        </a:spcAft>
                      </a:pPr>
                      <a:r>
                        <a:rPr lang="en-US" sz="1100" b="1">
                          <a:solidFill>
                            <a:schemeClr val="bg1"/>
                          </a:solidFill>
                          <a:effectLst/>
                          <a:latin typeface="Segoe UI"/>
                        </a:rPr>
                        <a:t>1820</a:t>
                      </a:r>
                    </a:p>
                  </a:txBody>
                  <a:tcPr marL="45720" marR="45720" anchor="ctr">
                    <a:solidFill>
                      <a:srgbClr val="003865"/>
                    </a:solidFill>
                  </a:tcPr>
                </a:tc>
                <a:tc>
                  <a:txBody>
                    <a:bodyPr/>
                    <a:lstStyle/>
                    <a:p>
                      <a:pPr marL="0" marR="0" lvl="0" indent="0" algn="l" rtl="0">
                        <a:lnSpc>
                          <a:spcPct val="114999"/>
                        </a:lnSpc>
                        <a:spcBef>
                          <a:spcPts val="0"/>
                        </a:spcBef>
                        <a:spcAft>
                          <a:spcPts val="300"/>
                        </a:spcAft>
                        <a:buNone/>
                      </a:pPr>
                      <a:r>
                        <a:rPr lang="en-US" sz="1100" b="0" kern="1200">
                          <a:effectLst/>
                          <a:latin typeface="+mn-lt"/>
                        </a:rPr>
                        <a:t>Request for continued examination (RCE) ‒ second request</a:t>
                      </a:r>
                      <a:endParaRPr lang="en-US" sz="1100" b="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mn-lt"/>
                        </a:rPr>
                        <a:t>$2,191</a:t>
                      </a:r>
                      <a:endParaRPr lang="en-US" sz="1100" b="0">
                        <a:latin typeface="+mn-lt"/>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 $2,000</a:t>
                      </a: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$2,500</a:t>
                      </a:r>
                      <a:endParaRPr lang="en-US" sz="1100" b="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$500</a:t>
                      </a:r>
                      <a:endParaRPr lang="en-US" sz="1100" b="0">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25%</a:t>
                      </a:r>
                      <a:endParaRPr lang="en-US" sz="1100" b="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3806593833"/>
                  </a:ext>
                </a:extLst>
              </a:tr>
              <a:tr h="370840">
                <a:tc>
                  <a:txBody>
                    <a:bodyPr/>
                    <a:lstStyle/>
                    <a:p>
                      <a:pPr marL="0" marR="0" lvl="0" algn="ctr">
                        <a:lnSpc>
                          <a:spcPct val="100000"/>
                        </a:lnSpc>
                        <a:spcBef>
                          <a:spcPts val="600"/>
                        </a:spcBef>
                        <a:spcAft>
                          <a:spcPts val="600"/>
                        </a:spcAft>
                        <a:buNone/>
                      </a:pPr>
                      <a:r>
                        <a:rPr lang="en-US" sz="1100" b="1">
                          <a:solidFill>
                            <a:schemeClr val="bg1"/>
                          </a:solidFill>
                          <a:effectLst/>
                          <a:latin typeface="Segoe UI"/>
                        </a:rPr>
                        <a:t>New fee code</a:t>
                      </a:r>
                    </a:p>
                  </a:txBody>
                  <a:tcPr marL="45720" marR="45720" anchor="ctr">
                    <a:solidFill>
                      <a:srgbClr val="003865"/>
                    </a:solidFill>
                  </a:tcPr>
                </a:tc>
                <a:tc>
                  <a:txBody>
                    <a:bodyPr/>
                    <a:lstStyle/>
                    <a:p>
                      <a:pPr marL="0" marR="0" lvl="0" indent="0" algn="l" rtl="0">
                        <a:lnSpc>
                          <a:spcPct val="114999"/>
                        </a:lnSpc>
                        <a:spcBef>
                          <a:spcPts val="0"/>
                        </a:spcBef>
                        <a:spcAft>
                          <a:spcPts val="300"/>
                        </a:spcAft>
                        <a:buNone/>
                      </a:pPr>
                      <a:r>
                        <a:rPr lang="en-US" sz="1100" b="0" kern="1200">
                          <a:effectLst/>
                          <a:latin typeface="+mn-lt"/>
                        </a:rPr>
                        <a:t>Request for continued examination (RCE) ‒ third and subsequent request </a:t>
                      </a:r>
                      <a:endParaRPr lang="en-US" sz="1100" b="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mn-lt"/>
                        </a:rPr>
                        <a:t>$2,169</a:t>
                      </a:r>
                      <a:endParaRPr lang="en-US" sz="1100" b="0">
                        <a:latin typeface="+mn-lt"/>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$2,000</a:t>
                      </a: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$3,600</a:t>
                      </a: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cs typeface="Times New Roman"/>
                        </a:rPr>
                        <a:t>$1,600</a:t>
                      </a:r>
                      <a:endParaRPr lang="en-US" sz="1100" b="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rPr>
                        <a:t>80%</a:t>
                      </a:r>
                      <a:endParaRPr lang="en-US" sz="1100" b="0">
                        <a:solidFill>
                          <a:schemeClr val="tx1"/>
                        </a:solidFill>
                        <a:effectLst/>
                        <a:latin typeface="Segoe UI"/>
                        <a:cs typeface="Times New Roman"/>
                      </a:endParaRPr>
                    </a:p>
                  </a:txBody>
                  <a:tcPr marL="45720" marR="45720" anchor="ctr">
                    <a:solidFill>
                      <a:srgbClr val="D9D9D6"/>
                    </a:solidFill>
                  </a:tcPr>
                </a:tc>
                <a:extLst>
                  <a:ext uri="{0D108BD9-81ED-4DB2-BD59-A6C34878D82A}">
                    <a16:rowId xmlns:a16="http://schemas.microsoft.com/office/drawing/2014/main" val="3981263772"/>
                  </a:ext>
                </a:extLst>
              </a:tr>
            </a:tbl>
          </a:graphicData>
        </a:graphic>
      </p:graphicFrame>
      <p:sp>
        <p:nvSpPr>
          <p:cNvPr id="7" name="TextBox 6">
            <a:extLst>
              <a:ext uri="{FF2B5EF4-FFF2-40B4-BE49-F238E27FC236}">
                <a16:creationId xmlns:a16="http://schemas.microsoft.com/office/drawing/2014/main" id="{E69142A8-CB7F-4CC3-8B8A-113CC7D4CFF7}"/>
              </a:ext>
            </a:extLst>
          </p:cNvPr>
          <p:cNvSpPr txBox="1"/>
          <p:nvPr/>
        </p:nvSpPr>
        <p:spPr>
          <a:xfrm>
            <a:off x="535199" y="3794207"/>
            <a:ext cx="8229600" cy="246221"/>
          </a:xfrm>
          <a:prstGeom prst="rect">
            <a:avLst/>
          </a:prstGeom>
          <a:noFill/>
        </p:spPr>
        <p:txBody>
          <a:bodyPr wrap="square" rtlCol="0">
            <a:spAutoFit/>
          </a:bodyPr>
          <a:lstStyle/>
          <a:p>
            <a:pPr algn="r"/>
            <a:r>
              <a:rPr lang="en-US" sz="1000"/>
              <a:t>* Undiscounted fee rate</a:t>
            </a:r>
          </a:p>
        </p:txBody>
      </p:sp>
      <p:sp>
        <p:nvSpPr>
          <p:cNvPr id="4" name="Slide Number Placeholder 3">
            <a:extLst>
              <a:ext uri="{FF2B5EF4-FFF2-40B4-BE49-F238E27FC236}">
                <a16:creationId xmlns:a16="http://schemas.microsoft.com/office/drawing/2014/main" id="{2031FF41-58E0-6A28-2C38-462727F0FB33}"/>
              </a:ext>
            </a:extLst>
          </p:cNvPr>
          <p:cNvSpPr>
            <a:spLocks noGrp="1"/>
          </p:cNvSpPr>
          <p:nvPr>
            <p:ph type="sldNum" sz="quarter" idx="10"/>
          </p:nvPr>
        </p:nvSpPr>
        <p:spPr/>
        <p:txBody>
          <a:bodyPr/>
          <a:lstStyle/>
          <a:p>
            <a:fld id="{1D648693-0942-45E9-83AE-76FC568F9452}" type="slidenum">
              <a:rPr lang="en-US" smtClean="0"/>
              <a:pPr/>
              <a:t>22</a:t>
            </a:fld>
            <a:endParaRPr lang="en-US"/>
          </a:p>
        </p:txBody>
      </p:sp>
    </p:spTree>
    <p:extLst>
      <p:ext uri="{BB962C8B-B14F-4D97-AF65-F5344CB8AC3E}">
        <p14:creationId xmlns:p14="http://schemas.microsoft.com/office/powerpoint/2010/main" val="276978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68AD91-7A47-E77C-6142-76AF39D94839}"/>
              </a:ext>
            </a:extLst>
          </p:cNvPr>
          <p:cNvSpPr>
            <a:spLocks noGrp="1"/>
          </p:cNvSpPr>
          <p:nvPr>
            <p:ph type="title"/>
          </p:nvPr>
        </p:nvSpPr>
        <p:spPr/>
        <p:txBody>
          <a:bodyPr>
            <a:normAutofit/>
          </a:bodyPr>
          <a:lstStyle/>
          <a:p>
            <a:r>
              <a:rPr lang="en-US" sz="3600"/>
              <a:t>Suspension of action</a:t>
            </a:r>
          </a:p>
        </p:txBody>
      </p:sp>
      <p:sp>
        <p:nvSpPr>
          <p:cNvPr id="2" name="Content Placeholder 1">
            <a:extLst>
              <a:ext uri="{FF2B5EF4-FFF2-40B4-BE49-F238E27FC236}">
                <a16:creationId xmlns:a16="http://schemas.microsoft.com/office/drawing/2014/main" id="{0CB1D937-BA09-4405-9EFB-D788E76283B4}"/>
              </a:ext>
            </a:extLst>
          </p:cNvPr>
          <p:cNvSpPr>
            <a:spLocks noGrp="1"/>
          </p:cNvSpPr>
          <p:nvPr>
            <p:ph idx="1"/>
          </p:nvPr>
        </p:nvSpPr>
        <p:spPr>
          <a:xfrm>
            <a:off x="457200" y="1447584"/>
            <a:ext cx="8229600" cy="2174776"/>
          </a:xfrm>
        </p:spPr>
        <p:txBody>
          <a:bodyPr vert="horz" lIns="91440" tIns="45720" rIns="91440" bIns="45720" rtlCol="0" anchor="t">
            <a:normAutofit fontScale="85000" lnSpcReduction="20000"/>
          </a:bodyPr>
          <a:lstStyle/>
          <a:p>
            <a:pPr>
              <a:lnSpc>
                <a:spcPct val="120000"/>
              </a:lnSpc>
            </a:pPr>
            <a:r>
              <a:rPr lang="en-US" sz="1800">
                <a:latin typeface="Segoe UI"/>
                <a:cs typeface="Segoe UI"/>
              </a:rPr>
              <a:t>Propose removing fees for suspensions of action under 37 CFR 1.103(a) from the broad category described in 37 CFR 1.17(g) and creating a tiered system in which the fees for subsequent suspensions are charged at a higher rate. </a:t>
            </a:r>
            <a:endParaRPr lang="en-US" sz="1800"/>
          </a:p>
          <a:p>
            <a:pPr lvl="1">
              <a:lnSpc>
                <a:spcPct val="120000"/>
              </a:lnSpc>
            </a:pPr>
            <a:r>
              <a:rPr lang="en-US" sz="1400">
                <a:latin typeface="Segoe UI Light"/>
                <a:cs typeface="Segoe UI Light"/>
              </a:rPr>
              <a:t>Would not affect fees for suspensions of action requested at the time of filing a CPA or RCE.</a:t>
            </a:r>
          </a:p>
          <a:p>
            <a:pPr lvl="1">
              <a:lnSpc>
                <a:spcPct val="120000"/>
              </a:lnSpc>
            </a:pPr>
            <a:r>
              <a:rPr lang="en-US" sz="1400">
                <a:latin typeface="Segoe UI Light"/>
                <a:cs typeface="Segoe UI Light"/>
              </a:rPr>
              <a:t>Encourages efficient applicant behavior and promotes efficient examination.</a:t>
            </a:r>
          </a:p>
          <a:p>
            <a:pPr lvl="1">
              <a:lnSpc>
                <a:spcPct val="120000"/>
              </a:lnSpc>
            </a:pPr>
            <a:r>
              <a:rPr lang="en-US" sz="1400">
                <a:latin typeface="Segoe UI Light"/>
                <a:cs typeface="Segoe UI Light"/>
              </a:rPr>
              <a:t>Would not significantly impact patent applications for small and micro entities.</a:t>
            </a:r>
          </a:p>
          <a:p>
            <a:pPr lvl="2">
              <a:lnSpc>
                <a:spcPct val="120000"/>
              </a:lnSpc>
            </a:pPr>
            <a:r>
              <a:rPr lang="en-US" sz="1200">
                <a:latin typeface="Segoe UI Light"/>
                <a:cs typeface="Segoe UI Light"/>
              </a:rPr>
              <a:t>T</a:t>
            </a:r>
            <a:r>
              <a:rPr lang="en-US" sz="1300">
                <a:latin typeface="Segoe UI Light"/>
                <a:cs typeface="Segoe UI Light"/>
              </a:rPr>
              <a:t>he USPTO receives approximately 2,500 requests each year. Of those requests, 86% are by undiscounted entities, 12% by small entities, and 2% by micro entities. </a:t>
            </a:r>
            <a:endParaRPr lang="en-US" sz="1300"/>
          </a:p>
          <a:p>
            <a:endParaRPr lang="en-US" sz="1400"/>
          </a:p>
        </p:txBody>
      </p:sp>
      <p:graphicFrame>
        <p:nvGraphicFramePr>
          <p:cNvPr id="7" name="Table 6" descr="A table showing unit costs, current fees, proposed fees, and changes in fees for suspension of action fees">
            <a:extLst>
              <a:ext uri="{FF2B5EF4-FFF2-40B4-BE49-F238E27FC236}">
                <a16:creationId xmlns:a16="http://schemas.microsoft.com/office/drawing/2014/main" id="{1F6C88C8-468A-AF7D-962A-FB8513202F0E}"/>
              </a:ext>
            </a:extLst>
          </p:cNvPr>
          <p:cNvGraphicFramePr>
            <a:graphicFrameLocks noGrp="1"/>
          </p:cNvGraphicFramePr>
          <p:nvPr>
            <p:extLst>
              <p:ext uri="{D42A27DB-BD31-4B8C-83A1-F6EECF244321}">
                <p14:modId xmlns:p14="http://schemas.microsoft.com/office/powerpoint/2010/main" val="1863690882"/>
              </p:ext>
            </p:extLst>
          </p:nvPr>
        </p:nvGraphicFramePr>
        <p:xfrm>
          <a:off x="527634" y="3760566"/>
          <a:ext cx="8238744" cy="1280160"/>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272700">
                <a:tc>
                  <a:txBody>
                    <a:bodyPr/>
                    <a:lstStyle/>
                    <a:p>
                      <a:pPr marL="0" marR="0" lvl="0" algn="ctr">
                        <a:lnSpc>
                          <a:spcPct val="100000"/>
                        </a:lnSpc>
                        <a:spcBef>
                          <a:spcPts val="600"/>
                        </a:spcBef>
                        <a:spcAft>
                          <a:spcPts val="600"/>
                        </a:spcAft>
                        <a:buNone/>
                      </a:pPr>
                      <a:r>
                        <a:rPr lang="en-US" sz="1100">
                          <a:effectLst/>
                          <a:latin typeface="Segoe UI"/>
                        </a:rPr>
                        <a:t>New fee code</a:t>
                      </a:r>
                    </a:p>
                  </a:txBody>
                  <a:tcPr marL="45720" marR="45720" anchor="ctr">
                    <a:solidFill>
                      <a:srgbClr val="003865"/>
                    </a:solidFill>
                  </a:tcPr>
                </a:tc>
                <a:tc>
                  <a:txBody>
                    <a:bodyPr/>
                    <a:lstStyle/>
                    <a:p>
                      <a:pPr marL="0" lvl="0" algn="l" rtl="0">
                        <a:spcBef>
                          <a:spcPts val="0"/>
                        </a:spcBef>
                        <a:spcAft>
                          <a:spcPts val="0"/>
                        </a:spcAft>
                        <a:buNone/>
                      </a:pPr>
                      <a:r>
                        <a:rPr lang="en-US" sz="1100" kern="1200">
                          <a:effectLst/>
                        </a:rPr>
                        <a:t>First request for suspension of action</a:t>
                      </a:r>
                      <a:endParaRPr lang="en-US" sz="1100" b="0">
                        <a:solidFill>
                          <a:schemeClr val="tx1"/>
                        </a:solidFill>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Segoe UI"/>
                        </a:rPr>
                        <a:t>n/a</a:t>
                      </a:r>
                      <a:endParaRPr lang="en-US" sz="1100" b="0">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$220</a:t>
                      </a:r>
                      <a:endParaRPr lang="en-US" sz="1100" b="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$300</a:t>
                      </a:r>
                      <a:endParaRPr lang="en-US" sz="1100" b="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$80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36%</a:t>
                      </a:r>
                      <a:endParaRPr lang="en-US" sz="1100" b="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1"/>
                  </a:ext>
                </a:extLst>
              </a:tr>
              <a:tr h="272700">
                <a:tc>
                  <a:txBody>
                    <a:bodyPr/>
                    <a:lstStyle/>
                    <a:p>
                      <a:pPr marL="0" marR="0" algn="ctr">
                        <a:lnSpc>
                          <a:spcPct val="100000"/>
                        </a:lnSpc>
                        <a:spcBef>
                          <a:spcPts val="600"/>
                        </a:spcBef>
                        <a:spcAft>
                          <a:spcPts val="600"/>
                        </a:spcAft>
                      </a:pPr>
                      <a:r>
                        <a:rPr lang="en-US" sz="1100">
                          <a:effectLst/>
                          <a:latin typeface="Segoe UI"/>
                        </a:rPr>
                        <a:t>New fee code</a:t>
                      </a:r>
                    </a:p>
                  </a:txBody>
                  <a:tcPr marL="45720" marR="45720" anchor="ctr">
                    <a:solidFill>
                      <a:srgbClr val="003865"/>
                    </a:solidFill>
                  </a:tcPr>
                </a:tc>
                <a:tc>
                  <a:txBody>
                    <a:bodyPr/>
                    <a:lstStyle/>
                    <a:p>
                      <a:pPr marL="0" lvl="0" algn="l" rtl="0">
                        <a:spcBef>
                          <a:spcPts val="0"/>
                        </a:spcBef>
                        <a:spcAft>
                          <a:spcPts val="0"/>
                        </a:spcAft>
                        <a:buNone/>
                      </a:pPr>
                      <a:r>
                        <a:rPr lang="en-US" sz="1100" kern="1200">
                          <a:effectLst/>
                        </a:rPr>
                        <a:t>Subsequent request</a:t>
                      </a:r>
                      <a:r>
                        <a:rPr lang="en-US" sz="1100" kern="1200" baseline="0">
                          <a:effectLst/>
                        </a:rPr>
                        <a:t> for suspension of action</a:t>
                      </a:r>
                      <a:endParaRPr lang="en-US" sz="1100" b="0">
                        <a:solidFill>
                          <a:schemeClr val="tx1"/>
                        </a:solidFill>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a:effectLst/>
                          <a:latin typeface="Segoe UI"/>
                        </a:rPr>
                        <a:t>n/a</a:t>
                      </a:r>
                      <a:endParaRPr lang="en-US" sz="1100" b="0">
                        <a:latin typeface="Segoe UI"/>
                      </a:endParaRPr>
                    </a:p>
                  </a:txBody>
                  <a:tcPr marL="45720" marR="45720" anchor="ctr">
                    <a:solidFill>
                      <a:srgbClr val="D9D9D6"/>
                    </a:solidFill>
                  </a:tcPr>
                </a:tc>
                <a:tc>
                  <a:txBody>
                    <a:bodyPr/>
                    <a:lstStyle/>
                    <a:p>
                      <a:pPr lvl="0" algn="r">
                        <a:lnSpc>
                          <a:spcPct val="100000"/>
                        </a:lnSpc>
                        <a:spcBef>
                          <a:spcPts val="0"/>
                        </a:spcBef>
                        <a:spcAft>
                          <a:spcPts val="0"/>
                        </a:spcAft>
                        <a:buNone/>
                      </a:pPr>
                      <a:r>
                        <a:rPr lang="en-US" sz="1100" b="0" i="0" u="none" strike="noStrike" noProof="0">
                          <a:solidFill>
                            <a:schemeClr val="tx1"/>
                          </a:solidFill>
                          <a:effectLst/>
                          <a:latin typeface="Segoe UI"/>
                        </a:rPr>
                        <a:t>$220</a:t>
                      </a:r>
                      <a:endParaRPr lang="en-US" sz="1100" b="0" i="0" u="none" strike="noStrike" noProof="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$450</a:t>
                      </a:r>
                      <a:endParaRPr lang="en-US" sz="1100" b="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$230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105%</a:t>
                      </a:r>
                      <a:endParaRPr lang="en-US" sz="1100" b="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2"/>
                  </a:ext>
                </a:extLst>
              </a:tr>
            </a:tbl>
          </a:graphicData>
        </a:graphic>
      </p:graphicFrame>
      <p:sp>
        <p:nvSpPr>
          <p:cNvPr id="8" name="TextBox 7">
            <a:extLst>
              <a:ext uri="{FF2B5EF4-FFF2-40B4-BE49-F238E27FC236}">
                <a16:creationId xmlns:a16="http://schemas.microsoft.com/office/drawing/2014/main" id="{C81E1AE9-9AD5-47D3-8543-C8152C0AD023}"/>
              </a:ext>
            </a:extLst>
          </p:cNvPr>
          <p:cNvSpPr txBox="1"/>
          <p:nvPr/>
        </p:nvSpPr>
        <p:spPr>
          <a:xfrm>
            <a:off x="6845427" y="4990943"/>
            <a:ext cx="1991898" cy="246221"/>
          </a:xfrm>
          <a:prstGeom prst="rect">
            <a:avLst/>
          </a:prstGeom>
          <a:noFill/>
        </p:spPr>
        <p:txBody>
          <a:bodyPr wrap="square" lIns="91440" tIns="45720" rIns="91440" bIns="45720" rtlCol="0" anchor="t">
            <a:spAutoFit/>
          </a:bodyPr>
          <a:lstStyle/>
          <a:p>
            <a:pPr lvl="1" algn="r"/>
            <a:r>
              <a:rPr lang="en-US" sz="1000"/>
              <a:t>* Undiscounted fee rate</a:t>
            </a:r>
            <a:endParaRPr lang="en-US">
              <a:cs typeface="Segoe UI"/>
            </a:endParaRPr>
          </a:p>
        </p:txBody>
      </p:sp>
      <p:sp>
        <p:nvSpPr>
          <p:cNvPr id="5" name="Slide Number Placeholder 4">
            <a:extLst>
              <a:ext uri="{FF2B5EF4-FFF2-40B4-BE49-F238E27FC236}">
                <a16:creationId xmlns:a16="http://schemas.microsoft.com/office/drawing/2014/main" id="{103D9ADD-0F2A-46DC-AD16-9A3C05726B91}"/>
              </a:ext>
            </a:extLst>
          </p:cNvPr>
          <p:cNvSpPr>
            <a:spLocks noGrp="1"/>
          </p:cNvSpPr>
          <p:nvPr>
            <p:ph type="sldNum" sz="quarter" idx="10"/>
          </p:nvPr>
        </p:nvSpPr>
        <p:spPr/>
        <p:txBody>
          <a:bodyPr/>
          <a:lstStyle/>
          <a:p>
            <a:fld id="{1D648693-0942-45E9-83AE-76FC568F9452}" type="slidenum">
              <a:rPr lang="en-US" smtClean="0"/>
              <a:pPr/>
              <a:t>23</a:t>
            </a:fld>
            <a:endParaRPr lang="en-US"/>
          </a:p>
        </p:txBody>
      </p:sp>
    </p:spTree>
    <p:extLst>
      <p:ext uri="{BB962C8B-B14F-4D97-AF65-F5344CB8AC3E}">
        <p14:creationId xmlns:p14="http://schemas.microsoft.com/office/powerpoint/2010/main" val="3453243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26A19C-C875-D215-CE9B-91D92EEEFA6B}"/>
              </a:ext>
            </a:extLst>
          </p:cNvPr>
          <p:cNvSpPr>
            <a:spLocks noGrp="1"/>
          </p:cNvSpPr>
          <p:nvPr>
            <p:ph type="title"/>
          </p:nvPr>
        </p:nvSpPr>
        <p:spPr/>
        <p:txBody>
          <a:bodyPr>
            <a:normAutofit/>
          </a:bodyPr>
          <a:lstStyle/>
          <a:p>
            <a:r>
              <a:rPr lang="en-US" sz="3600"/>
              <a:t>Terminal disclaimer</a:t>
            </a:r>
          </a:p>
        </p:txBody>
      </p:sp>
      <p:sp>
        <p:nvSpPr>
          <p:cNvPr id="6" name="Content Placeholder 5">
            <a:extLst>
              <a:ext uri="{FF2B5EF4-FFF2-40B4-BE49-F238E27FC236}">
                <a16:creationId xmlns:a16="http://schemas.microsoft.com/office/drawing/2014/main" id="{C79806C3-F544-44FA-B906-EE32E1ACC270}"/>
              </a:ext>
            </a:extLst>
          </p:cNvPr>
          <p:cNvSpPr>
            <a:spLocks noGrp="1"/>
          </p:cNvSpPr>
          <p:nvPr>
            <p:ph idx="1"/>
          </p:nvPr>
        </p:nvSpPr>
        <p:spPr/>
        <p:txBody>
          <a:bodyPr vert="horz" lIns="91440" tIns="45720" rIns="91440" bIns="45720" rtlCol="0" anchor="t">
            <a:normAutofit fontScale="25000" lnSpcReduction="20000"/>
          </a:bodyPr>
          <a:lstStyle/>
          <a:p>
            <a:pPr>
              <a:lnSpc>
                <a:spcPct val="120000"/>
              </a:lnSpc>
            </a:pPr>
            <a:r>
              <a:rPr lang="en-US" sz="7200">
                <a:latin typeface="Segoe UI"/>
                <a:cs typeface="Segoe UI"/>
              </a:rPr>
              <a:t>Propose separating the terminal disclaimer fee from the statutory disclaimer fee and charging a sliding scale of fees for filing a terminal disclaimer, based on when it is filed.</a:t>
            </a:r>
          </a:p>
          <a:p>
            <a:pPr lvl="1">
              <a:lnSpc>
                <a:spcPct val="120000"/>
              </a:lnSpc>
            </a:pPr>
            <a:r>
              <a:rPr lang="en-US" sz="4800">
                <a:latin typeface="Segoe UI Light"/>
                <a:cs typeface="Segoe UI Light"/>
              </a:rPr>
              <a:t>The cost to process a terminal disclaimer increases greatly after certain milestones, such as final action or appeal.</a:t>
            </a:r>
          </a:p>
          <a:p>
            <a:pPr lvl="1">
              <a:lnSpc>
                <a:spcPct val="120000"/>
              </a:lnSpc>
            </a:pPr>
            <a:r>
              <a:rPr lang="en-US" sz="4800">
                <a:latin typeface="Segoe UI Light"/>
                <a:cs typeface="Segoe UI Light"/>
              </a:rPr>
              <a:t>Over 63,000 terminal disclaimers are filed annually, over 90% of which are filed after the first action on the merits, with over 28% filed after final rejection, on appeal, or after allowance.</a:t>
            </a:r>
          </a:p>
          <a:p>
            <a:pPr lvl="1">
              <a:lnSpc>
                <a:spcPct val="120000"/>
              </a:lnSpc>
            </a:pPr>
            <a:r>
              <a:rPr lang="en-US" sz="4800">
                <a:latin typeface="Segoe UI Light"/>
                <a:cs typeface="Segoe UI Light"/>
              </a:rPr>
              <a:t>The sliding scale fee increases are designed to:</a:t>
            </a:r>
          </a:p>
          <a:p>
            <a:pPr lvl="2">
              <a:lnSpc>
                <a:spcPct val="120000"/>
              </a:lnSpc>
            </a:pPr>
            <a:r>
              <a:rPr lang="en-US" sz="4400">
                <a:latin typeface="Segoe UI Light"/>
                <a:cs typeface="Segoe UI Light"/>
              </a:rPr>
              <a:t>Encourage applicants to file a terminal disclaimer as early as possible during the examination process;</a:t>
            </a:r>
          </a:p>
          <a:p>
            <a:pPr lvl="2">
              <a:lnSpc>
                <a:spcPct val="120000"/>
              </a:lnSpc>
            </a:pPr>
            <a:r>
              <a:rPr lang="en-US" sz="4400">
                <a:latin typeface="Segoe UI Light"/>
                <a:cs typeface="Segoe UI Light"/>
              </a:rPr>
              <a:t>Encourage applicants to promptly address double patenting issues that arise during prosecution;</a:t>
            </a:r>
          </a:p>
          <a:p>
            <a:pPr lvl="2">
              <a:lnSpc>
                <a:spcPct val="120000"/>
              </a:lnSpc>
            </a:pPr>
            <a:r>
              <a:rPr lang="en-US" sz="4400">
                <a:latin typeface="Segoe UI Light"/>
                <a:cs typeface="Segoe UI Light"/>
              </a:rPr>
              <a:t>Promote efficient patent examination by reducing unnecessary costs; and</a:t>
            </a:r>
          </a:p>
          <a:p>
            <a:pPr lvl="2">
              <a:lnSpc>
                <a:spcPct val="120000"/>
              </a:lnSpc>
            </a:pPr>
            <a:r>
              <a:rPr lang="en-US" sz="4200">
                <a:latin typeface="Segoe UI Light"/>
                <a:cs typeface="Segoe UI Light"/>
              </a:rPr>
              <a:t>Provide greater certainty for the public by providing earlier notice of when the patent term will end. </a:t>
            </a:r>
            <a:endParaRPr lang="en-US" sz="4200"/>
          </a:p>
          <a:p>
            <a:pPr marL="857250" lvl="2" indent="0">
              <a:lnSpc>
                <a:spcPct val="120000"/>
              </a:lnSpc>
              <a:buNone/>
            </a:pPr>
            <a:r>
              <a:rPr lang="en-US">
                <a:latin typeface="Segoe UI Light"/>
                <a:cs typeface="Segoe UI Light"/>
              </a:rPr>
              <a:t>												</a:t>
            </a:r>
          </a:p>
          <a:p>
            <a:pPr marL="457200" lvl="1" indent="0">
              <a:lnSpc>
                <a:spcPct val="120000"/>
              </a:lnSpc>
              <a:buNone/>
            </a:pPr>
            <a:r>
              <a:rPr lang="en-US" sz="4800">
                <a:latin typeface="Segoe UI "/>
                <a:cs typeface="Segoe UI Light"/>
              </a:rPr>
              <a:t>(see table on next page</a:t>
            </a:r>
            <a:r>
              <a:rPr lang="en-US" sz="4800">
                <a:latin typeface="Segoe UI Light"/>
                <a:cs typeface="Segoe UI Light"/>
              </a:rPr>
              <a:t>)</a:t>
            </a:r>
          </a:p>
          <a:p>
            <a:pPr>
              <a:lnSpc>
                <a:spcPct val="120000"/>
              </a:lnSpc>
            </a:pPr>
            <a:endParaRPr lang="en-US"/>
          </a:p>
        </p:txBody>
      </p:sp>
      <p:sp>
        <p:nvSpPr>
          <p:cNvPr id="5" name="Slide Number Placeholder 4">
            <a:extLst>
              <a:ext uri="{FF2B5EF4-FFF2-40B4-BE49-F238E27FC236}">
                <a16:creationId xmlns:a16="http://schemas.microsoft.com/office/drawing/2014/main" id="{421915FC-10F1-4584-9DDD-98E6FBF27DC3}"/>
              </a:ext>
            </a:extLst>
          </p:cNvPr>
          <p:cNvSpPr>
            <a:spLocks noGrp="1"/>
          </p:cNvSpPr>
          <p:nvPr>
            <p:ph type="sldNum" sz="quarter" idx="10"/>
          </p:nvPr>
        </p:nvSpPr>
        <p:spPr/>
        <p:txBody>
          <a:bodyPr/>
          <a:lstStyle/>
          <a:p>
            <a:fld id="{1D648693-0942-45E9-83AE-76FC568F9452}" type="slidenum">
              <a:rPr lang="en-US" smtClean="0"/>
              <a:pPr/>
              <a:t>24</a:t>
            </a:fld>
            <a:endParaRPr lang="en-US"/>
          </a:p>
        </p:txBody>
      </p:sp>
    </p:spTree>
    <p:extLst>
      <p:ext uri="{BB962C8B-B14F-4D97-AF65-F5344CB8AC3E}">
        <p14:creationId xmlns:p14="http://schemas.microsoft.com/office/powerpoint/2010/main" val="2105068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D5E897-C1F5-512B-0310-9C864D05D467}"/>
              </a:ext>
            </a:extLst>
          </p:cNvPr>
          <p:cNvSpPr>
            <a:spLocks noGrp="1"/>
          </p:cNvSpPr>
          <p:nvPr>
            <p:ph type="title"/>
          </p:nvPr>
        </p:nvSpPr>
        <p:spPr/>
        <p:txBody>
          <a:bodyPr>
            <a:noAutofit/>
          </a:bodyPr>
          <a:lstStyle/>
          <a:p>
            <a:r>
              <a:rPr lang="en-US" sz="3600" dirty="0"/>
              <a:t>Terminal disclaimer </a:t>
            </a:r>
            <a:r>
              <a:rPr lang="en-US" sz="2200" b="0" dirty="0"/>
              <a:t>(cont.)</a:t>
            </a:r>
            <a:br>
              <a:rPr lang="en-US" sz="3200" dirty="0"/>
            </a:br>
            <a:endParaRPr lang="en-US" sz="2200" b="0" i="1" dirty="0"/>
          </a:p>
        </p:txBody>
      </p:sp>
      <p:graphicFrame>
        <p:nvGraphicFramePr>
          <p:cNvPr id="8" name="Content Placeholder 7">
            <a:extLst>
              <a:ext uri="{FF2B5EF4-FFF2-40B4-BE49-F238E27FC236}">
                <a16:creationId xmlns:a16="http://schemas.microsoft.com/office/drawing/2014/main" id="{2125A208-A4BA-4C43-95BE-6B23A860DC83}"/>
              </a:ext>
            </a:extLst>
          </p:cNvPr>
          <p:cNvGraphicFramePr>
            <a:graphicFrameLocks noGrp="1"/>
          </p:cNvGraphicFramePr>
          <p:nvPr>
            <p:ph idx="1"/>
            <p:extLst>
              <p:ext uri="{D42A27DB-BD31-4B8C-83A1-F6EECF244321}">
                <p14:modId xmlns:p14="http://schemas.microsoft.com/office/powerpoint/2010/main" val="2405649243"/>
              </p:ext>
            </p:extLst>
          </p:nvPr>
        </p:nvGraphicFramePr>
        <p:xfrm>
          <a:off x="457200" y="1447800"/>
          <a:ext cx="8238744" cy="2728915"/>
        </p:xfrm>
        <a:graphic>
          <a:graphicData uri="http://schemas.openxmlformats.org/drawingml/2006/table">
            <a:tbl>
              <a:tblPr firstRow="1" bandRow="1">
                <a:tableStyleId>{5C22544A-7EE6-4342-B048-85BDC9FD1C3A}</a:tableStyleId>
              </a:tblPr>
              <a:tblGrid>
                <a:gridCol w="877824">
                  <a:extLst>
                    <a:ext uri="{9D8B030D-6E8A-4147-A177-3AD203B41FA5}">
                      <a16:colId xmlns:a16="http://schemas.microsoft.com/office/drawing/2014/main" val="2519037266"/>
                    </a:ext>
                  </a:extLst>
                </a:gridCol>
                <a:gridCol w="2889504">
                  <a:extLst>
                    <a:ext uri="{9D8B030D-6E8A-4147-A177-3AD203B41FA5}">
                      <a16:colId xmlns:a16="http://schemas.microsoft.com/office/drawing/2014/main" val="234241504"/>
                    </a:ext>
                  </a:extLst>
                </a:gridCol>
                <a:gridCol w="1069848">
                  <a:extLst>
                    <a:ext uri="{9D8B030D-6E8A-4147-A177-3AD203B41FA5}">
                      <a16:colId xmlns:a16="http://schemas.microsoft.com/office/drawing/2014/main" val="2060039602"/>
                    </a:ext>
                  </a:extLst>
                </a:gridCol>
                <a:gridCol w="850392">
                  <a:extLst>
                    <a:ext uri="{9D8B030D-6E8A-4147-A177-3AD203B41FA5}">
                      <a16:colId xmlns:a16="http://schemas.microsoft.com/office/drawing/2014/main" val="2617128575"/>
                    </a:ext>
                  </a:extLst>
                </a:gridCol>
                <a:gridCol w="850392">
                  <a:extLst>
                    <a:ext uri="{9D8B030D-6E8A-4147-A177-3AD203B41FA5}">
                      <a16:colId xmlns:a16="http://schemas.microsoft.com/office/drawing/2014/main" val="3243458886"/>
                    </a:ext>
                  </a:extLst>
                </a:gridCol>
                <a:gridCol w="850392">
                  <a:extLst>
                    <a:ext uri="{9D8B030D-6E8A-4147-A177-3AD203B41FA5}">
                      <a16:colId xmlns:a16="http://schemas.microsoft.com/office/drawing/2014/main" val="2616910419"/>
                    </a:ext>
                  </a:extLst>
                </a:gridCol>
                <a:gridCol w="850392">
                  <a:extLst>
                    <a:ext uri="{9D8B030D-6E8A-4147-A177-3AD203B41FA5}">
                      <a16:colId xmlns:a16="http://schemas.microsoft.com/office/drawing/2014/main" val="3724731327"/>
                    </a:ext>
                  </a:extLst>
                </a:gridCol>
              </a:tblGrid>
              <a:tr h="401637">
                <a:tc>
                  <a:txBody>
                    <a:bodyPr/>
                    <a:lstStyle/>
                    <a:p>
                      <a:pPr marL="0" marR="0" lvl="0" algn="ctr">
                        <a:buNone/>
                      </a:pPr>
                      <a:r>
                        <a:rPr lang="en-US" sz="1100" b="1">
                          <a:solidFill>
                            <a:schemeClr val="bg1"/>
                          </a:solidFill>
                          <a:effectLst/>
                          <a:latin typeface="Segoe UI"/>
                        </a:rPr>
                        <a:t>Fee code</a:t>
                      </a:r>
                      <a:endParaRPr lang="en-US" sz="1100" b="1">
                        <a:solidFill>
                          <a:schemeClr val="bg1"/>
                        </a:solidFill>
                        <a:effectLst/>
                        <a:latin typeface="Segoe UI"/>
                        <a:ea typeface="Times New Roman"/>
                        <a:cs typeface="Times New Roman"/>
                      </a:endParaRPr>
                    </a:p>
                  </a:txBody>
                  <a:tcPr marL="45720" marR="45720" anchor="ctr">
                    <a:solidFill>
                      <a:srgbClr val="003865"/>
                    </a:solidFill>
                  </a:tcPr>
                </a:tc>
                <a:tc>
                  <a:txBody>
                    <a:bodyPr/>
                    <a:lstStyle/>
                    <a:p>
                      <a:pPr marL="0" marR="0" lvl="0" algn="ctr">
                        <a:buNone/>
                      </a:pP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Historical cost</a:t>
                      </a:r>
                    </a:p>
                    <a:p>
                      <a:pPr marL="0" marR="0" lvl="0" algn="ctr">
                        <a:spcBef>
                          <a:spcPts val="0"/>
                        </a:spcBef>
                        <a:spcAft>
                          <a:spcPts val="0"/>
                        </a:spcAft>
                        <a:buNone/>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Current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3114698231"/>
                  </a:ext>
                </a:extLst>
              </a:tr>
              <a:tr h="370840">
                <a:tc>
                  <a:txBody>
                    <a:bodyPr/>
                    <a:lstStyle/>
                    <a:p>
                      <a:pPr marL="0" marR="0" algn="ctr">
                        <a:lnSpc>
                          <a:spcPct val="100000"/>
                        </a:lnSpc>
                        <a:spcBef>
                          <a:spcPts val="600"/>
                        </a:spcBef>
                        <a:spcAft>
                          <a:spcPts val="600"/>
                        </a:spcAft>
                      </a:pPr>
                      <a:r>
                        <a:rPr lang="en-US" sz="1100" b="1">
                          <a:solidFill>
                            <a:schemeClr val="bg1"/>
                          </a:solidFill>
                          <a:effectLst/>
                          <a:latin typeface="+mn-lt"/>
                        </a:rPr>
                        <a:t>New fee code</a:t>
                      </a:r>
                    </a:p>
                  </a:txBody>
                  <a:tcPr marL="45720" marR="45720" anchor="ctr">
                    <a:solidFill>
                      <a:srgbClr val="003865"/>
                    </a:solidFill>
                  </a:tcPr>
                </a:tc>
                <a:tc>
                  <a:txBody>
                    <a:bodyPr/>
                    <a:lstStyle/>
                    <a:p>
                      <a:pPr marL="0" marR="0" lvl="0" indent="0" algn="l">
                        <a:lnSpc>
                          <a:spcPct val="114999"/>
                        </a:lnSpc>
                        <a:spcBef>
                          <a:spcPts val="0"/>
                        </a:spcBef>
                        <a:spcAft>
                          <a:spcPts val="300"/>
                        </a:spcAft>
                        <a:buNone/>
                      </a:pPr>
                      <a:r>
                        <a:rPr lang="en-US" sz="1100" b="0" i="0" u="none" strike="noStrike" kern="1200" noProof="0">
                          <a:effectLst/>
                          <a:latin typeface="Segoe UI"/>
                        </a:rPr>
                        <a:t>Terminal disclaimer, filed prior to the first action on the merits</a:t>
                      </a:r>
                      <a:endParaRPr lang="en-US" sz="1100" b="0" i="0" u="none" strike="noStrike" noProof="0">
                        <a:latin typeface="Segoe UI"/>
                      </a:endParaRPr>
                    </a:p>
                  </a:txBody>
                  <a:tcPr marL="45720" marR="45720" anchor="ctr">
                    <a:solidFill>
                      <a:srgbClr val="D9D9D6"/>
                    </a:solidFill>
                  </a:tcPr>
                </a:tc>
                <a:tc>
                  <a:txBody>
                    <a:bodyPr/>
                    <a:lstStyle/>
                    <a:p>
                      <a:pPr marL="0" marR="0" lvl="0" algn="ctr">
                        <a:lnSpc>
                          <a:spcPct val="100000"/>
                        </a:lnSpc>
                        <a:spcBef>
                          <a:spcPts val="600"/>
                        </a:spcBef>
                        <a:spcAft>
                          <a:spcPts val="600"/>
                        </a:spcAft>
                        <a:buNone/>
                      </a:pPr>
                      <a:r>
                        <a:rPr lang="en-US" sz="1100" b="0" i="0" u="none" strike="noStrike" noProof="0">
                          <a:effectLst/>
                          <a:latin typeface="Segoe UI"/>
                        </a:rPr>
                        <a:t>n/a</a:t>
                      </a:r>
                      <a:endParaRPr lang="en-US" sz="1100" b="0">
                        <a:latin typeface="Segoe UI"/>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 $170</a:t>
                      </a:r>
                      <a:endParaRPr lang="en-US" sz="1100" b="0">
                        <a:effectLst/>
                        <a:latin typeface="Segoe UI"/>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 $200</a:t>
                      </a:r>
                      <a:endParaRPr lang="en-US" sz="1100" b="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$30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18%</a:t>
                      </a:r>
                      <a:endParaRPr lang="en-US" sz="1100" b="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234780657"/>
                  </a:ext>
                </a:extLst>
              </a:tr>
              <a:tr h="370840">
                <a:tc>
                  <a:txBody>
                    <a:bodyPr/>
                    <a:lstStyle/>
                    <a:p>
                      <a:pPr marL="0" marR="0" algn="ctr">
                        <a:lnSpc>
                          <a:spcPct val="100000"/>
                        </a:lnSpc>
                        <a:spcBef>
                          <a:spcPts val="600"/>
                        </a:spcBef>
                        <a:spcAft>
                          <a:spcPts val="600"/>
                        </a:spcAft>
                      </a:pPr>
                      <a:r>
                        <a:rPr lang="en-US" sz="1100" b="1">
                          <a:solidFill>
                            <a:schemeClr val="bg1"/>
                          </a:solidFill>
                          <a:effectLst/>
                          <a:latin typeface="Segoe UI"/>
                        </a:rPr>
                        <a:t>New fee code</a:t>
                      </a:r>
                    </a:p>
                  </a:txBody>
                  <a:tcPr marL="45720" marR="45720" anchor="ctr">
                    <a:solidFill>
                      <a:srgbClr val="003865"/>
                    </a:solidFill>
                  </a:tcPr>
                </a:tc>
                <a:tc>
                  <a:txBody>
                    <a:bodyPr/>
                    <a:lstStyle/>
                    <a:p>
                      <a:pPr marL="0" marR="0" lvl="0" indent="0" algn="l">
                        <a:lnSpc>
                          <a:spcPct val="114999"/>
                        </a:lnSpc>
                        <a:spcBef>
                          <a:spcPts val="0"/>
                        </a:spcBef>
                        <a:spcAft>
                          <a:spcPts val="300"/>
                        </a:spcAft>
                        <a:buNone/>
                      </a:pPr>
                      <a:r>
                        <a:rPr lang="en-US" sz="1100" b="0" i="0" u="none" strike="noStrike" kern="1200" noProof="0">
                          <a:effectLst/>
                          <a:latin typeface="Segoe UI"/>
                        </a:rPr>
                        <a:t>Terminal disclaimer, filed prior to a final action or allowance</a:t>
                      </a:r>
                      <a:endParaRPr lang="en-US" sz="1100" b="0" i="0" u="none" strike="noStrike" noProof="0">
                        <a:latin typeface="Segoe UI"/>
                      </a:endParaRPr>
                    </a:p>
                  </a:txBody>
                  <a:tcPr marL="45720" marR="45720" anchor="ctr">
                    <a:solidFill>
                      <a:srgbClr val="D9D9D6"/>
                    </a:solidFill>
                  </a:tcPr>
                </a:tc>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1100" b="0" i="0" u="none" strike="noStrike" noProof="0">
                          <a:effectLst/>
                          <a:latin typeface="+mn-lt"/>
                        </a:rPr>
                        <a:t>n/a</a:t>
                      </a:r>
                      <a:endParaRPr lang="en-US" sz="1100" b="0">
                        <a:latin typeface="+mn-lt"/>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 $170</a:t>
                      </a:r>
                      <a:endParaRPr lang="en-US" sz="1100" b="0">
                        <a:effectLst/>
                        <a:latin typeface="Segoe UI"/>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 $500</a:t>
                      </a:r>
                      <a:endParaRPr lang="en-US" sz="1100" b="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$330</a:t>
                      </a:r>
                      <a:endParaRPr lang="en-US" sz="1100" b="0">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194%</a:t>
                      </a:r>
                      <a:endParaRPr lang="en-US" sz="1100" b="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3806593833"/>
                  </a:ext>
                </a:extLst>
              </a:tr>
              <a:tr h="370840">
                <a:tc>
                  <a:txBody>
                    <a:bodyPr/>
                    <a:lstStyle/>
                    <a:p>
                      <a:pPr marL="0" marR="0" lvl="0" algn="ctr">
                        <a:lnSpc>
                          <a:spcPct val="100000"/>
                        </a:lnSpc>
                        <a:spcBef>
                          <a:spcPts val="600"/>
                        </a:spcBef>
                        <a:spcAft>
                          <a:spcPts val="600"/>
                        </a:spcAft>
                        <a:buNone/>
                      </a:pPr>
                      <a:r>
                        <a:rPr lang="en-US" sz="1100" b="1">
                          <a:solidFill>
                            <a:schemeClr val="bg1"/>
                          </a:solidFill>
                          <a:effectLst/>
                          <a:latin typeface="Segoe UI"/>
                        </a:rPr>
                        <a:t>New fee code</a:t>
                      </a:r>
                      <a:endParaRPr lang="en-US" sz="1100" b="1">
                        <a:solidFill>
                          <a:schemeClr val="bg1"/>
                        </a:solidFill>
                        <a:latin typeface="Segoe UI"/>
                      </a:endParaRPr>
                    </a:p>
                  </a:txBody>
                  <a:tcPr marL="45720" marR="45720" anchor="ctr">
                    <a:solidFill>
                      <a:srgbClr val="003865"/>
                    </a:solidFill>
                  </a:tcPr>
                </a:tc>
                <a:tc>
                  <a:txBody>
                    <a:bodyPr/>
                    <a:lstStyle/>
                    <a:p>
                      <a:pPr marL="0" marR="0" lvl="0" indent="0" algn="l">
                        <a:lnSpc>
                          <a:spcPct val="114999"/>
                        </a:lnSpc>
                        <a:spcBef>
                          <a:spcPts val="0"/>
                        </a:spcBef>
                        <a:spcAft>
                          <a:spcPts val="300"/>
                        </a:spcAft>
                        <a:buNone/>
                      </a:pPr>
                      <a:r>
                        <a:rPr lang="en-US" sz="1100" b="0" i="0" u="none" strike="noStrike" kern="1200" noProof="0">
                          <a:effectLst/>
                          <a:latin typeface="Segoe UI"/>
                        </a:rPr>
                        <a:t>Terminal disclaimer, filed after final or allowance</a:t>
                      </a:r>
                      <a:endParaRPr lang="en-US" sz="1100" b="0" i="0" u="none" strike="noStrike" noProof="0">
                        <a:latin typeface="Segoe UI"/>
                      </a:endParaRPr>
                    </a:p>
                  </a:txBody>
                  <a:tcPr marL="45720" marR="45720" anchor="ctr">
                    <a:solidFill>
                      <a:srgbClr val="D9D9D6"/>
                    </a:solidFill>
                  </a:tcPr>
                </a:tc>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1100" b="0" i="0" u="none" strike="noStrike" noProof="0">
                          <a:effectLst/>
                          <a:latin typeface="+mn-lt"/>
                        </a:rPr>
                        <a:t>n/a</a:t>
                      </a:r>
                      <a:endParaRPr lang="en-US" sz="1100" b="0">
                        <a:latin typeface="+mn-lt"/>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 $170</a:t>
                      </a:r>
                      <a:endParaRPr lang="en-US" sz="1100" b="0">
                        <a:effectLst/>
                        <a:latin typeface="Segoe UI"/>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$800</a:t>
                      </a:r>
                      <a:endParaRPr lang="en-US" sz="1100" b="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cs typeface="Times New Roman"/>
                        </a:rPr>
                        <a:t>$630</a:t>
                      </a:r>
                      <a:endParaRPr lang="en-US" sz="1100" b="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rPr>
                        <a:t>371%</a:t>
                      </a:r>
                      <a:endParaRPr lang="en-US" sz="1100" b="0">
                        <a:solidFill>
                          <a:schemeClr val="tx1"/>
                        </a:solidFill>
                        <a:effectLst/>
                        <a:latin typeface="Segoe UI"/>
                        <a:cs typeface="Times New Roman"/>
                      </a:endParaRPr>
                    </a:p>
                  </a:txBody>
                  <a:tcPr marL="45720" marR="45720" anchor="ctr">
                    <a:solidFill>
                      <a:srgbClr val="D9D9D6"/>
                    </a:solidFill>
                  </a:tcPr>
                </a:tc>
                <a:extLst>
                  <a:ext uri="{0D108BD9-81ED-4DB2-BD59-A6C34878D82A}">
                    <a16:rowId xmlns:a16="http://schemas.microsoft.com/office/drawing/2014/main" val="3981263772"/>
                  </a:ext>
                </a:extLst>
              </a:tr>
              <a:tr h="370840">
                <a:tc>
                  <a:txBody>
                    <a:bodyPr/>
                    <a:lstStyle/>
                    <a:p>
                      <a:pPr marL="0" marR="0" lvl="0" algn="ctr">
                        <a:lnSpc>
                          <a:spcPct val="100000"/>
                        </a:lnSpc>
                        <a:spcBef>
                          <a:spcPts val="600"/>
                        </a:spcBef>
                        <a:spcAft>
                          <a:spcPts val="600"/>
                        </a:spcAft>
                        <a:buNone/>
                      </a:pPr>
                      <a:r>
                        <a:rPr lang="en-US" sz="1100" b="1">
                          <a:solidFill>
                            <a:schemeClr val="bg1"/>
                          </a:solidFill>
                          <a:effectLst/>
                          <a:latin typeface="Segoe UI"/>
                        </a:rPr>
                        <a:t>New fee code</a:t>
                      </a:r>
                      <a:endParaRPr lang="en-US" sz="1100" b="1">
                        <a:solidFill>
                          <a:schemeClr val="bg1"/>
                        </a:solidFill>
                        <a:latin typeface="Segoe UI"/>
                      </a:endParaRPr>
                    </a:p>
                  </a:txBody>
                  <a:tcPr marL="45720" marR="45720" anchor="ctr">
                    <a:solidFill>
                      <a:srgbClr val="003865"/>
                    </a:solidFill>
                  </a:tcPr>
                </a:tc>
                <a:tc>
                  <a:txBody>
                    <a:bodyPr/>
                    <a:lstStyle/>
                    <a:p>
                      <a:pPr marL="0" marR="0" lvl="0" indent="0" algn="l">
                        <a:lnSpc>
                          <a:spcPct val="114999"/>
                        </a:lnSpc>
                        <a:spcBef>
                          <a:spcPts val="0"/>
                        </a:spcBef>
                        <a:spcAft>
                          <a:spcPts val="300"/>
                        </a:spcAft>
                        <a:buNone/>
                      </a:pPr>
                      <a:r>
                        <a:rPr lang="en-US" sz="1100" b="0" i="0" u="none" strike="noStrike" kern="1200" noProof="0">
                          <a:solidFill>
                            <a:schemeClr val="tx1"/>
                          </a:solidFill>
                          <a:effectLst/>
                          <a:latin typeface="Segoe UI"/>
                        </a:rPr>
                        <a:t>Terminal disclaimer, filed on or after a notice of appeal</a:t>
                      </a:r>
                      <a:endParaRPr lang="en-US" sz="1100" b="0" i="0" u="none" strike="noStrike" noProof="0">
                        <a:solidFill>
                          <a:schemeClr val="tx1"/>
                        </a:solidFill>
                        <a:latin typeface="Segoe UI"/>
                      </a:endParaRPr>
                    </a:p>
                  </a:txBody>
                  <a:tcPr marL="45720" marR="45720" anchor="ctr">
                    <a:solidFill>
                      <a:srgbClr val="D9D9D6"/>
                    </a:solidFill>
                  </a:tcPr>
                </a:tc>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1100" b="0" i="0" u="none" strike="noStrike" noProof="0">
                          <a:effectLst/>
                          <a:latin typeface="+mn-lt"/>
                        </a:rPr>
                        <a:t>n/a</a:t>
                      </a:r>
                      <a:endParaRPr lang="en-US" sz="1100" b="0">
                        <a:latin typeface="+mn-lt"/>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 $170</a:t>
                      </a:r>
                      <a:endParaRPr lang="en-US" sz="1100" b="0">
                        <a:effectLst/>
                        <a:latin typeface="Segoe UI"/>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 $1,100</a:t>
                      </a:r>
                      <a:endParaRPr lang="en-US" sz="1100" b="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cs typeface="Times New Roman"/>
                        </a:rPr>
                        <a:t>$930</a:t>
                      </a:r>
                      <a:endParaRPr lang="en-US" sz="1100" b="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rPr>
                        <a:t>547%</a:t>
                      </a:r>
                      <a:endParaRPr lang="en-US" sz="1100" b="0">
                        <a:solidFill>
                          <a:schemeClr val="tx1"/>
                        </a:solidFill>
                        <a:effectLst/>
                        <a:latin typeface="Segoe UI"/>
                        <a:cs typeface="Times New Roman"/>
                      </a:endParaRPr>
                    </a:p>
                  </a:txBody>
                  <a:tcPr marL="45720" marR="45720" anchor="ctr">
                    <a:solidFill>
                      <a:srgbClr val="D9D9D6"/>
                    </a:solidFill>
                  </a:tcPr>
                </a:tc>
                <a:extLst>
                  <a:ext uri="{0D108BD9-81ED-4DB2-BD59-A6C34878D82A}">
                    <a16:rowId xmlns:a16="http://schemas.microsoft.com/office/drawing/2014/main" val="2810437678"/>
                  </a:ext>
                </a:extLst>
              </a:tr>
              <a:tr h="370840">
                <a:tc>
                  <a:txBody>
                    <a:bodyPr/>
                    <a:lstStyle/>
                    <a:p>
                      <a:pPr marL="0" marR="0" lvl="0" algn="ctr">
                        <a:lnSpc>
                          <a:spcPct val="100000"/>
                        </a:lnSpc>
                        <a:spcBef>
                          <a:spcPts val="600"/>
                        </a:spcBef>
                        <a:spcAft>
                          <a:spcPts val="600"/>
                        </a:spcAft>
                        <a:buNone/>
                      </a:pPr>
                      <a:r>
                        <a:rPr lang="en-US" sz="1100" b="1">
                          <a:solidFill>
                            <a:schemeClr val="bg1"/>
                          </a:solidFill>
                          <a:effectLst/>
                          <a:latin typeface="Segoe UI"/>
                        </a:rPr>
                        <a:t>New fee code</a:t>
                      </a:r>
                      <a:endParaRPr lang="en-US" sz="1100" b="1">
                        <a:solidFill>
                          <a:schemeClr val="bg1"/>
                        </a:solidFill>
                        <a:latin typeface="Segoe UI"/>
                      </a:endParaRPr>
                    </a:p>
                  </a:txBody>
                  <a:tcPr marL="45720" marR="45720" anchor="ctr">
                    <a:solidFill>
                      <a:srgbClr val="003865"/>
                    </a:solidFill>
                  </a:tcPr>
                </a:tc>
                <a:tc>
                  <a:txBody>
                    <a:bodyPr/>
                    <a:lstStyle/>
                    <a:p>
                      <a:pPr marL="0" marR="0" lvl="0" indent="0" algn="l">
                        <a:lnSpc>
                          <a:spcPct val="114999"/>
                        </a:lnSpc>
                        <a:spcBef>
                          <a:spcPts val="0"/>
                        </a:spcBef>
                        <a:spcAft>
                          <a:spcPts val="300"/>
                        </a:spcAft>
                        <a:buNone/>
                      </a:pPr>
                      <a:r>
                        <a:rPr lang="en-US" sz="1100" b="0" i="0" u="none" strike="noStrike" kern="1200" noProof="0">
                          <a:effectLst/>
                          <a:latin typeface="Segoe UI"/>
                        </a:rPr>
                        <a:t>Terminal disclaimer, filed in a patented case or in an application for reissue</a:t>
                      </a:r>
                      <a:endParaRPr lang="en-US" sz="1100" b="0" i="0" u="none" strike="noStrike" noProof="0">
                        <a:latin typeface="Segoe UI"/>
                      </a:endParaRPr>
                    </a:p>
                  </a:txBody>
                  <a:tcPr marL="45720" marR="45720" anchor="ctr">
                    <a:solidFill>
                      <a:srgbClr val="D9D9D6"/>
                    </a:solidFill>
                  </a:tcPr>
                </a:tc>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1100" b="0" i="0" u="none" strike="noStrike" noProof="0">
                          <a:effectLst/>
                          <a:latin typeface="+mn-lt"/>
                        </a:rPr>
                        <a:t>n/a</a:t>
                      </a:r>
                      <a:endParaRPr lang="en-US" sz="1100" b="0">
                        <a:latin typeface="+mn-lt"/>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 $170</a:t>
                      </a:r>
                      <a:endParaRPr lang="en-US" sz="1100" b="0">
                        <a:effectLst/>
                        <a:latin typeface="Segoe UI"/>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a:effectLst/>
                          <a:latin typeface="Segoe UI"/>
                        </a:rPr>
                        <a:t>$1,400</a:t>
                      </a:r>
                      <a:endParaRPr lang="en-US" sz="1100" b="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cs typeface="Times New Roman"/>
                        </a:rPr>
                        <a:t>$1,230</a:t>
                      </a:r>
                      <a:endParaRPr lang="en-US" sz="1100" b="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a:solidFill>
                            <a:schemeClr val="tx1"/>
                          </a:solidFill>
                          <a:effectLst/>
                          <a:latin typeface="Segoe UI"/>
                        </a:rPr>
                        <a:t>724%</a:t>
                      </a:r>
                      <a:endParaRPr lang="en-US" sz="1100" b="0">
                        <a:solidFill>
                          <a:schemeClr val="tx1"/>
                        </a:solidFill>
                        <a:effectLst/>
                        <a:latin typeface="Segoe UI"/>
                        <a:cs typeface="Times New Roman"/>
                      </a:endParaRPr>
                    </a:p>
                  </a:txBody>
                  <a:tcPr marL="45720" marR="45720" anchor="ctr">
                    <a:solidFill>
                      <a:srgbClr val="D9D9D6"/>
                    </a:solidFill>
                  </a:tcPr>
                </a:tc>
                <a:extLst>
                  <a:ext uri="{0D108BD9-81ED-4DB2-BD59-A6C34878D82A}">
                    <a16:rowId xmlns:a16="http://schemas.microsoft.com/office/drawing/2014/main" val="1982244353"/>
                  </a:ext>
                </a:extLst>
              </a:tr>
            </a:tbl>
          </a:graphicData>
        </a:graphic>
      </p:graphicFrame>
      <p:sp>
        <p:nvSpPr>
          <p:cNvPr id="5" name="TextBox 4">
            <a:extLst>
              <a:ext uri="{FF2B5EF4-FFF2-40B4-BE49-F238E27FC236}">
                <a16:creationId xmlns:a16="http://schemas.microsoft.com/office/drawing/2014/main" id="{C8F10A7D-7278-3C18-475B-DC7445766D3D}"/>
              </a:ext>
            </a:extLst>
          </p:cNvPr>
          <p:cNvSpPr txBox="1"/>
          <p:nvPr/>
        </p:nvSpPr>
        <p:spPr>
          <a:xfrm>
            <a:off x="6306372" y="4269538"/>
            <a:ext cx="2468413" cy="246221"/>
          </a:xfrm>
          <a:prstGeom prst="rect">
            <a:avLst/>
          </a:prstGeom>
          <a:noFill/>
        </p:spPr>
        <p:txBody>
          <a:bodyPr wrap="square" lIns="91440" tIns="45720" rIns="91440" bIns="45720" rtlCol="0" anchor="t">
            <a:spAutoFit/>
          </a:bodyPr>
          <a:lstStyle/>
          <a:p>
            <a:pPr algn="r"/>
            <a:r>
              <a:rPr lang="en-US" sz="1000"/>
              <a:t>Discounted fees not available</a:t>
            </a:r>
            <a:endParaRPr lang="en-US"/>
          </a:p>
        </p:txBody>
      </p:sp>
      <p:sp>
        <p:nvSpPr>
          <p:cNvPr id="4" name="Slide Number Placeholder 3">
            <a:extLst>
              <a:ext uri="{FF2B5EF4-FFF2-40B4-BE49-F238E27FC236}">
                <a16:creationId xmlns:a16="http://schemas.microsoft.com/office/drawing/2014/main" id="{2031FF41-58E0-6A28-2C38-462727F0FB33}"/>
              </a:ext>
            </a:extLst>
          </p:cNvPr>
          <p:cNvSpPr>
            <a:spLocks noGrp="1"/>
          </p:cNvSpPr>
          <p:nvPr>
            <p:ph type="sldNum" sz="quarter" idx="10"/>
          </p:nvPr>
        </p:nvSpPr>
        <p:spPr/>
        <p:txBody>
          <a:bodyPr/>
          <a:lstStyle/>
          <a:p>
            <a:fld id="{1D648693-0942-45E9-83AE-76FC568F9452}" type="slidenum">
              <a:rPr lang="en-US" smtClean="0"/>
              <a:pPr/>
              <a:t>25</a:t>
            </a:fld>
            <a:endParaRPr lang="en-US"/>
          </a:p>
        </p:txBody>
      </p:sp>
    </p:spTree>
    <p:extLst>
      <p:ext uri="{BB962C8B-B14F-4D97-AF65-F5344CB8AC3E}">
        <p14:creationId xmlns:p14="http://schemas.microsoft.com/office/powerpoint/2010/main" val="3876311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D5350A-153B-EEC5-7AAF-47967B75A7D7}"/>
              </a:ext>
            </a:extLst>
          </p:cNvPr>
          <p:cNvSpPr>
            <a:spLocks noGrp="1"/>
          </p:cNvSpPr>
          <p:nvPr>
            <p:ph type="title"/>
          </p:nvPr>
        </p:nvSpPr>
        <p:spPr/>
        <p:txBody>
          <a:bodyPr>
            <a:normAutofit/>
          </a:bodyPr>
          <a:lstStyle/>
          <a:p>
            <a:r>
              <a:rPr lang="en-US" sz="3600"/>
              <a:t>Unintentional delay petitions</a:t>
            </a:r>
          </a:p>
        </p:txBody>
      </p:sp>
      <p:sp>
        <p:nvSpPr>
          <p:cNvPr id="8" name="Content Placeholder 7">
            <a:extLst>
              <a:ext uri="{FF2B5EF4-FFF2-40B4-BE49-F238E27FC236}">
                <a16:creationId xmlns:a16="http://schemas.microsoft.com/office/drawing/2014/main" id="{2B2DDB56-E418-4CB9-BE64-422FDBEE39EF}"/>
              </a:ext>
            </a:extLst>
          </p:cNvPr>
          <p:cNvSpPr>
            <a:spLocks noGrp="1"/>
          </p:cNvSpPr>
          <p:nvPr>
            <p:ph idx="1"/>
          </p:nvPr>
        </p:nvSpPr>
        <p:spPr>
          <a:xfrm>
            <a:off x="457200" y="1463350"/>
            <a:ext cx="8229600" cy="3786267"/>
          </a:xfrm>
        </p:spPr>
        <p:txBody>
          <a:bodyPr vert="horz" lIns="91440" tIns="45720" rIns="91440" bIns="45720" rtlCol="0" anchor="t">
            <a:normAutofit/>
          </a:bodyPr>
          <a:lstStyle/>
          <a:p>
            <a:pPr>
              <a:lnSpc>
                <a:spcPct val="120000"/>
              </a:lnSpc>
            </a:pPr>
            <a:r>
              <a:rPr lang="en-US" sz="2000">
                <a:latin typeface="Segoe UI"/>
                <a:cs typeface="Segoe UI"/>
              </a:rPr>
              <a:t>Propose increasing the fee for petitions based on unintentional delay and creating a higher tier for unintentional delay petitions for delays of more than two years.</a:t>
            </a:r>
          </a:p>
          <a:p>
            <a:pPr lvl="1">
              <a:lnSpc>
                <a:spcPct val="120000"/>
              </a:lnSpc>
            </a:pPr>
            <a:r>
              <a:rPr lang="en-US" sz="1600">
                <a:latin typeface="Segoe UI Light"/>
                <a:cs typeface="Segoe UI Light"/>
              </a:rPr>
              <a:t>Fee increase for petitions with a delay less than or equal to two years is designed to offset the rising costs of new procedures.</a:t>
            </a:r>
          </a:p>
          <a:p>
            <a:pPr lvl="2">
              <a:lnSpc>
                <a:spcPct val="120000"/>
              </a:lnSpc>
            </a:pPr>
            <a:r>
              <a:rPr lang="en-US" sz="1200">
                <a:latin typeface="Segoe UI Light"/>
                <a:cs typeface="Segoe UI Light"/>
              </a:rPr>
              <a:t>Under new procedures established in March 2020, petitions based on unintentional delay for a period of more than two years require the petitioner to provide additional information, receive higher scrutiny, and go through a more rigorous review by the petitions attorneys. </a:t>
            </a:r>
            <a:endParaRPr lang="en-US" sz="1200"/>
          </a:p>
          <a:p>
            <a:pPr lvl="2">
              <a:lnSpc>
                <a:spcPct val="120000"/>
              </a:lnSpc>
            </a:pPr>
            <a:r>
              <a:rPr lang="en-US" sz="1200">
                <a:latin typeface="Segoe UI Light"/>
                <a:cs typeface="Segoe UI Light"/>
              </a:rPr>
              <a:t>As a result, existing fees for unintentional delay petitions no longer recover the costs for evaluating and deciding these petitions. </a:t>
            </a:r>
            <a:endParaRPr lang="en-US" sz="1200"/>
          </a:p>
        </p:txBody>
      </p:sp>
      <p:sp>
        <p:nvSpPr>
          <p:cNvPr id="2" name="TextBox 1">
            <a:extLst>
              <a:ext uri="{FF2B5EF4-FFF2-40B4-BE49-F238E27FC236}">
                <a16:creationId xmlns:a16="http://schemas.microsoft.com/office/drawing/2014/main" id="{7ECA7153-505E-0DDA-2A1E-207A736F6343}"/>
              </a:ext>
            </a:extLst>
          </p:cNvPr>
          <p:cNvSpPr txBox="1"/>
          <p:nvPr/>
        </p:nvSpPr>
        <p:spPr>
          <a:xfrm>
            <a:off x="870035" y="4818774"/>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t>(continued on next page)</a:t>
            </a:r>
          </a:p>
        </p:txBody>
      </p:sp>
      <p:sp>
        <p:nvSpPr>
          <p:cNvPr id="6" name="Slide Number Placeholder 4">
            <a:extLst>
              <a:ext uri="{FF2B5EF4-FFF2-40B4-BE49-F238E27FC236}">
                <a16:creationId xmlns:a16="http://schemas.microsoft.com/office/drawing/2014/main" id="{0FE33D34-C868-4AD2-8C97-E05ACDA6E6A1}"/>
              </a:ext>
            </a:extLst>
          </p:cNvPr>
          <p:cNvSpPr>
            <a:spLocks noGrp="1"/>
          </p:cNvSpPr>
          <p:nvPr>
            <p:ph type="sldNum" sz="quarter" idx="10"/>
          </p:nvPr>
        </p:nvSpPr>
        <p:spPr/>
        <p:txBody>
          <a:bodyPr/>
          <a:lstStyle/>
          <a:p>
            <a:fld id="{1D648693-0942-45E9-83AE-76FC568F9452}" type="slidenum">
              <a:rPr lang="en-US" smtClean="0"/>
              <a:pPr/>
              <a:t>26</a:t>
            </a:fld>
            <a:endParaRPr lang="en-US"/>
          </a:p>
        </p:txBody>
      </p:sp>
    </p:spTree>
    <p:extLst>
      <p:ext uri="{BB962C8B-B14F-4D97-AF65-F5344CB8AC3E}">
        <p14:creationId xmlns:p14="http://schemas.microsoft.com/office/powerpoint/2010/main" val="41706983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D5350A-153B-EEC5-7AAF-47967B75A7D7}"/>
              </a:ext>
            </a:extLst>
          </p:cNvPr>
          <p:cNvSpPr>
            <a:spLocks noGrp="1"/>
          </p:cNvSpPr>
          <p:nvPr>
            <p:ph type="title"/>
          </p:nvPr>
        </p:nvSpPr>
        <p:spPr/>
        <p:txBody>
          <a:bodyPr>
            <a:normAutofit/>
          </a:bodyPr>
          <a:lstStyle/>
          <a:p>
            <a:r>
              <a:rPr lang="en-US" sz="3600"/>
              <a:t>Unintentional delay petitions </a:t>
            </a:r>
            <a:r>
              <a:rPr lang="en-US" sz="2000" b="0"/>
              <a:t>(cont.)</a:t>
            </a:r>
            <a:endParaRPr lang="en-US" sz="2000"/>
          </a:p>
        </p:txBody>
      </p:sp>
      <p:sp>
        <p:nvSpPr>
          <p:cNvPr id="2" name="Content Placeholder 1">
            <a:extLst>
              <a:ext uri="{FF2B5EF4-FFF2-40B4-BE49-F238E27FC236}">
                <a16:creationId xmlns:a16="http://schemas.microsoft.com/office/drawing/2014/main" id="{D81564FD-E6DE-453F-998C-12E63483B107}"/>
              </a:ext>
            </a:extLst>
          </p:cNvPr>
          <p:cNvSpPr>
            <a:spLocks noGrp="1"/>
          </p:cNvSpPr>
          <p:nvPr>
            <p:ph idx="1"/>
          </p:nvPr>
        </p:nvSpPr>
        <p:spPr>
          <a:xfrm>
            <a:off x="457200" y="1447584"/>
            <a:ext cx="8229600" cy="1864027"/>
          </a:xfrm>
        </p:spPr>
        <p:txBody>
          <a:bodyPr>
            <a:normAutofit fontScale="47500" lnSpcReduction="20000"/>
          </a:bodyPr>
          <a:lstStyle/>
          <a:p>
            <a:pPr lvl="1">
              <a:lnSpc>
                <a:spcPct val="120000"/>
              </a:lnSpc>
            </a:pPr>
            <a:r>
              <a:rPr lang="en-US" sz="3200">
                <a:latin typeface="Segoe UI Light"/>
                <a:cs typeface="Segoe UI Light"/>
              </a:rPr>
              <a:t>Creation of a higher tier aligns with increased costs to the USPTO when deciding a petition with a longer delay.</a:t>
            </a:r>
          </a:p>
          <a:p>
            <a:pPr lvl="1">
              <a:lnSpc>
                <a:spcPct val="120000"/>
              </a:lnSpc>
            </a:pPr>
            <a:r>
              <a:rPr lang="en-US" sz="3200">
                <a:latin typeface="Segoe UI Light"/>
                <a:cs typeface="Segoe UI Light"/>
              </a:rPr>
              <a:t>The USPTO receives approximately 12,000 unintentional delay petitions each year. </a:t>
            </a:r>
          </a:p>
          <a:p>
            <a:pPr lvl="1">
              <a:lnSpc>
                <a:spcPct val="120000"/>
              </a:lnSpc>
            </a:pPr>
            <a:r>
              <a:rPr lang="en-US" sz="3200">
                <a:latin typeface="Segoe UI Light"/>
                <a:cs typeface="Segoe UI Light"/>
              </a:rPr>
              <a:t>Only about 10% of unintentional delay petitions have a delay of more than two years and would incur the higher cost.</a:t>
            </a:r>
          </a:p>
        </p:txBody>
      </p:sp>
      <p:graphicFrame>
        <p:nvGraphicFramePr>
          <p:cNvPr id="7" name="Table 6" descr="A table showing unit costs, current fees, proposed fees, and changes in fees for unintentional delay petitions">
            <a:extLst>
              <a:ext uri="{FF2B5EF4-FFF2-40B4-BE49-F238E27FC236}">
                <a16:creationId xmlns:a16="http://schemas.microsoft.com/office/drawing/2014/main" id="{2E556538-CB6C-78F9-62C1-9039D929C41E}"/>
              </a:ext>
            </a:extLst>
          </p:cNvPr>
          <p:cNvGraphicFramePr>
            <a:graphicFrameLocks noGrp="1"/>
          </p:cNvGraphicFramePr>
          <p:nvPr>
            <p:extLst>
              <p:ext uri="{D42A27DB-BD31-4B8C-83A1-F6EECF244321}">
                <p14:modId xmlns:p14="http://schemas.microsoft.com/office/powerpoint/2010/main" val="3739517582"/>
              </p:ext>
            </p:extLst>
          </p:nvPr>
        </p:nvGraphicFramePr>
        <p:xfrm>
          <a:off x="537901" y="3247153"/>
          <a:ext cx="8238744" cy="1280160"/>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313951">
                <a:tc>
                  <a:txBody>
                    <a:bodyPr/>
                    <a:lstStyle/>
                    <a:p>
                      <a:pPr marL="0" marR="0" lvl="0" algn="ctr">
                        <a:lnSpc>
                          <a:spcPct val="100000"/>
                        </a:lnSpc>
                        <a:spcBef>
                          <a:spcPts val="600"/>
                        </a:spcBef>
                        <a:spcAft>
                          <a:spcPts val="600"/>
                        </a:spcAft>
                        <a:buNone/>
                      </a:pPr>
                      <a:r>
                        <a:rPr lang="en-US" sz="1100">
                          <a:effectLst/>
                          <a:latin typeface="Segoe UI"/>
                        </a:rPr>
                        <a:t>1454/1558/1784</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kern="1200" noProof="0">
                          <a:effectLst/>
                          <a:latin typeface="Segoe UI"/>
                        </a:rPr>
                        <a:t>Unintentional delay less than or equal to two years</a:t>
                      </a:r>
                      <a:endParaRPr lang="en-US" sz="1100" b="0" i="0">
                        <a:latin typeface="Segoe UI"/>
                      </a:endParaRPr>
                    </a:p>
                  </a:txBody>
                  <a:tcPr marL="45720" marR="45720" anchor="ctr">
                    <a:solidFill>
                      <a:srgbClr val="D9D9D6"/>
                    </a:solidFill>
                  </a:tcPr>
                </a:tc>
                <a:tc>
                  <a:txBody>
                    <a:bodyPr/>
                    <a:lstStyle/>
                    <a:p>
                      <a:pPr marL="0" marR="0" lvl="0" algn="ctr">
                        <a:lnSpc>
                          <a:spcPct val="100000"/>
                        </a:lnSpc>
                        <a:spcBef>
                          <a:spcPts val="600"/>
                        </a:spcBef>
                        <a:spcAft>
                          <a:spcPts val="600"/>
                        </a:spcAft>
                        <a:buNone/>
                      </a:pPr>
                      <a:r>
                        <a:rPr lang="en-US" sz="1100" b="0" i="0" u="none" strike="noStrike" noProof="0">
                          <a:effectLst/>
                          <a:latin typeface="Segoe UI"/>
                        </a:rPr>
                        <a:t>n/a</a:t>
                      </a:r>
                      <a:endParaRPr lang="en-US" sz="1100" b="0" u="none">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$2,100</a:t>
                      </a:r>
                      <a:endParaRPr lang="en-US" sz="1100" b="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$2,200</a:t>
                      </a:r>
                      <a:endParaRPr lang="en-US" sz="1100" b="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$100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5%</a:t>
                      </a:r>
                      <a:endParaRPr lang="en-US" sz="1100" b="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1"/>
                  </a:ext>
                </a:extLst>
              </a:tr>
              <a:tr h="313951">
                <a:tc>
                  <a:txBody>
                    <a:bodyPr/>
                    <a:lstStyle/>
                    <a:p>
                      <a:pPr marL="0" marR="0" algn="ctr">
                        <a:lnSpc>
                          <a:spcPct val="100000"/>
                        </a:lnSpc>
                        <a:spcBef>
                          <a:spcPts val="600"/>
                        </a:spcBef>
                        <a:spcAft>
                          <a:spcPts val="600"/>
                        </a:spcAft>
                      </a:pPr>
                      <a:r>
                        <a:rPr lang="en-US" sz="1100">
                          <a:effectLst/>
                          <a:latin typeface="Segoe UI"/>
                        </a:rPr>
                        <a:t>New fee codes</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kern="1200" noProof="0">
                          <a:effectLst/>
                          <a:latin typeface="Segoe UI"/>
                        </a:rPr>
                        <a:t>Unintentional delay greater than two years</a:t>
                      </a:r>
                      <a:endParaRPr lang="en-US" sz="1100" b="0" i="0">
                        <a:latin typeface="Segoe UI"/>
                      </a:endParaRPr>
                    </a:p>
                  </a:txBody>
                  <a:tcPr marL="45720" marR="45720" anchor="ctr">
                    <a:solidFill>
                      <a:srgbClr val="D9D9D6"/>
                    </a:solidFill>
                  </a:tcPr>
                </a:tc>
                <a:tc>
                  <a:txBody>
                    <a:bodyPr/>
                    <a:lstStyle/>
                    <a:p>
                      <a:pPr marL="0" marR="0" lvl="0" algn="ctr">
                        <a:lnSpc>
                          <a:spcPct val="100000"/>
                        </a:lnSpc>
                        <a:spcBef>
                          <a:spcPts val="600"/>
                        </a:spcBef>
                        <a:spcAft>
                          <a:spcPts val="600"/>
                        </a:spcAft>
                        <a:buNone/>
                      </a:pPr>
                      <a:r>
                        <a:rPr lang="en-US" sz="1100" b="0" i="0" u="none" strike="noStrike" noProof="0">
                          <a:effectLst/>
                          <a:latin typeface="Segoe UI"/>
                        </a:rPr>
                        <a:t>n/a</a:t>
                      </a:r>
                      <a:endParaRPr lang="en-US" sz="1100" b="0">
                        <a:latin typeface="Segoe UI"/>
                      </a:endParaRPr>
                    </a:p>
                  </a:txBody>
                  <a:tcPr marL="45720" marR="45720" anchor="ctr">
                    <a:solidFill>
                      <a:srgbClr val="D9D9D6"/>
                    </a:solidFill>
                  </a:tcPr>
                </a:tc>
                <a:tc>
                  <a:txBody>
                    <a:bodyPr/>
                    <a:lstStyle/>
                    <a:p>
                      <a:pPr lvl="0" algn="r">
                        <a:lnSpc>
                          <a:spcPct val="100000"/>
                        </a:lnSpc>
                        <a:spcBef>
                          <a:spcPts val="0"/>
                        </a:spcBef>
                        <a:spcAft>
                          <a:spcPts val="0"/>
                        </a:spcAft>
                        <a:buNone/>
                      </a:pPr>
                      <a:r>
                        <a:rPr lang="en-US" sz="1100" b="0" i="0" u="none" strike="noStrike" noProof="0">
                          <a:solidFill>
                            <a:schemeClr val="tx1"/>
                          </a:solidFill>
                          <a:effectLst/>
                          <a:latin typeface="Segoe UI"/>
                        </a:rPr>
                        <a:t>$2,100</a:t>
                      </a:r>
                      <a:endParaRPr lang="en-US" sz="1100" b="0" i="0" u="none" strike="noStrike" noProof="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rPr>
                        <a:t>$3,000</a:t>
                      </a:r>
                      <a:endParaRPr lang="en-US" sz="1100" b="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Segoe UI"/>
                          <a:ea typeface="Times New Roman"/>
                          <a:cs typeface="Times New Roman"/>
                        </a:rPr>
                        <a:t>$900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43%</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2"/>
                  </a:ext>
                </a:extLst>
              </a:tr>
            </a:tbl>
          </a:graphicData>
        </a:graphic>
      </p:graphicFrame>
      <p:sp>
        <p:nvSpPr>
          <p:cNvPr id="10" name="TextBox 9">
            <a:extLst>
              <a:ext uri="{FF2B5EF4-FFF2-40B4-BE49-F238E27FC236}">
                <a16:creationId xmlns:a16="http://schemas.microsoft.com/office/drawing/2014/main" id="{4C778B73-D339-4F8C-8667-7F5922FA0102}"/>
              </a:ext>
            </a:extLst>
          </p:cNvPr>
          <p:cNvSpPr txBox="1"/>
          <p:nvPr/>
        </p:nvSpPr>
        <p:spPr>
          <a:xfrm>
            <a:off x="723367" y="4519430"/>
            <a:ext cx="8116342" cy="246221"/>
          </a:xfrm>
          <a:prstGeom prst="rect">
            <a:avLst/>
          </a:prstGeom>
          <a:noFill/>
        </p:spPr>
        <p:txBody>
          <a:bodyPr wrap="square" lIns="91440" tIns="45720" rIns="91440" bIns="45720" rtlCol="0" anchor="t">
            <a:spAutoFit/>
          </a:bodyPr>
          <a:lstStyle/>
          <a:p>
            <a:pPr algn="r"/>
            <a:r>
              <a:rPr lang="en-US" sz="1000"/>
              <a:t>* Undiscounted fee rate</a:t>
            </a:r>
            <a:endParaRPr lang="en-US"/>
          </a:p>
        </p:txBody>
      </p:sp>
      <p:sp>
        <p:nvSpPr>
          <p:cNvPr id="6" name="Slide Number Placeholder 4">
            <a:extLst>
              <a:ext uri="{FF2B5EF4-FFF2-40B4-BE49-F238E27FC236}">
                <a16:creationId xmlns:a16="http://schemas.microsoft.com/office/drawing/2014/main" id="{0FE33D34-C868-4AD2-8C97-E05ACDA6E6A1}"/>
              </a:ext>
            </a:extLst>
          </p:cNvPr>
          <p:cNvSpPr>
            <a:spLocks noGrp="1"/>
          </p:cNvSpPr>
          <p:nvPr>
            <p:ph type="sldNum" sz="quarter" idx="10"/>
          </p:nvPr>
        </p:nvSpPr>
        <p:spPr/>
        <p:txBody>
          <a:bodyPr/>
          <a:lstStyle/>
          <a:p>
            <a:fld id="{1D648693-0942-45E9-83AE-76FC568F9452}" type="slidenum">
              <a:rPr lang="en-US" smtClean="0"/>
              <a:pPr/>
              <a:t>27</a:t>
            </a:fld>
            <a:endParaRPr lang="en-US"/>
          </a:p>
        </p:txBody>
      </p:sp>
    </p:spTree>
    <p:extLst>
      <p:ext uri="{BB962C8B-B14F-4D97-AF65-F5344CB8AC3E}">
        <p14:creationId xmlns:p14="http://schemas.microsoft.com/office/powerpoint/2010/main" val="23496608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CC3046-D4A2-3ECF-EBE3-13852E443A41}"/>
              </a:ext>
            </a:extLst>
          </p:cNvPr>
          <p:cNvSpPr>
            <a:spLocks noGrp="1"/>
          </p:cNvSpPr>
          <p:nvPr>
            <p:ph type="title"/>
          </p:nvPr>
        </p:nvSpPr>
        <p:spPr/>
        <p:txBody>
          <a:bodyPr/>
          <a:lstStyle/>
          <a:p>
            <a:r>
              <a:rPr lang="en-US">
                <a:cs typeface="Segoe UI"/>
              </a:rPr>
              <a:t>Targeted PTAB proposals</a:t>
            </a:r>
            <a:endParaRPr lang="en-US"/>
          </a:p>
        </p:txBody>
      </p:sp>
      <p:sp>
        <p:nvSpPr>
          <p:cNvPr id="4" name="Text Placeholder 3">
            <a:extLst>
              <a:ext uri="{FF2B5EF4-FFF2-40B4-BE49-F238E27FC236}">
                <a16:creationId xmlns:a16="http://schemas.microsoft.com/office/drawing/2014/main" id="{37E3295E-0F39-4151-B44B-C730CD22236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28348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t>America Invents Act (AIA) trial fees </a:t>
            </a:r>
          </a:p>
        </p:txBody>
      </p:sp>
      <p:sp>
        <p:nvSpPr>
          <p:cNvPr id="7" name="Content Placeholder 6">
            <a:extLst>
              <a:ext uri="{FF2B5EF4-FFF2-40B4-BE49-F238E27FC236}">
                <a16:creationId xmlns:a16="http://schemas.microsoft.com/office/drawing/2014/main" id="{6FC05DC0-4336-4C97-A518-E82A2F8F99F7}"/>
              </a:ext>
            </a:extLst>
          </p:cNvPr>
          <p:cNvSpPr>
            <a:spLocks noGrp="1"/>
          </p:cNvSpPr>
          <p:nvPr>
            <p:ph idx="1"/>
          </p:nvPr>
        </p:nvSpPr>
        <p:spPr/>
        <p:txBody>
          <a:bodyPr vert="horz" lIns="91440" tIns="45720" rIns="91440" bIns="45720" rtlCol="0" anchor="t">
            <a:normAutofit/>
          </a:bodyPr>
          <a:lstStyle/>
          <a:p>
            <a:r>
              <a:rPr lang="en-US" sz="2400">
                <a:latin typeface="Segoe UI"/>
                <a:cs typeface="Segoe UI"/>
              </a:rPr>
              <a:t>Propose increasing AIA trial fees by 25%.</a:t>
            </a:r>
          </a:p>
          <a:p>
            <a:pPr lvl="1"/>
            <a:r>
              <a:rPr lang="en-US" sz="2000"/>
              <a:t>The costs associated with IPR have continued to increase as a result of recent court cases and higher operating costs caused, in part, by inflation.</a:t>
            </a:r>
            <a:endParaRPr lang="en-US" sz="2000" strike="sngStrike"/>
          </a:p>
          <a:p>
            <a:pPr lvl="1"/>
            <a:r>
              <a:rPr lang="en-US" sz="2000"/>
              <a:t>These fee increases support aggregate cost recovery for USPTO operations. </a:t>
            </a:r>
            <a:endParaRPr lang="en-US" sz="1800" i="1" strike="sngStrike">
              <a:latin typeface="+mn-lt"/>
            </a:endParaRPr>
          </a:p>
          <a:p>
            <a:pPr marL="457200" lvl="1" indent="0">
              <a:buNone/>
            </a:pPr>
            <a:endParaRPr lang="en-US" sz="1800" i="1">
              <a:latin typeface="+mn-lt"/>
            </a:endParaRPr>
          </a:p>
          <a:p>
            <a:pPr marL="57150" indent="0">
              <a:buNone/>
            </a:pPr>
            <a:r>
              <a:rPr lang="en-US" sz="1200">
                <a:latin typeface="+mn-lt"/>
              </a:rPr>
              <a:t>	(see table on next page)</a:t>
            </a:r>
          </a:p>
        </p:txBody>
      </p:sp>
      <p:sp>
        <p:nvSpPr>
          <p:cNvPr id="3" name="Slide Number Placeholder 2">
            <a:extLst>
              <a:ext uri="{FF2B5EF4-FFF2-40B4-BE49-F238E27FC236}">
                <a16:creationId xmlns:a16="http://schemas.microsoft.com/office/drawing/2014/main" id="{371DA14F-0753-41F2-AAAF-F16F9730E1D3}"/>
              </a:ext>
            </a:extLst>
          </p:cNvPr>
          <p:cNvSpPr>
            <a:spLocks noGrp="1"/>
          </p:cNvSpPr>
          <p:nvPr>
            <p:ph type="sldNum" sz="quarter" idx="10"/>
          </p:nvPr>
        </p:nvSpPr>
        <p:spPr/>
        <p:txBody>
          <a:bodyPr/>
          <a:lstStyle/>
          <a:p>
            <a:fld id="{1D648693-0942-45E9-83AE-76FC568F9452}" type="slidenum">
              <a:rPr lang="en-US" smtClean="0"/>
              <a:pPr/>
              <a:t>29</a:t>
            </a:fld>
            <a:endParaRPr lang="en-US"/>
          </a:p>
        </p:txBody>
      </p:sp>
    </p:spTree>
    <p:extLst>
      <p:ext uri="{BB962C8B-B14F-4D97-AF65-F5344CB8AC3E}">
        <p14:creationId xmlns:p14="http://schemas.microsoft.com/office/powerpoint/2010/main" val="1578265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B7B730-75E6-4B04-BF1C-42EA695F671F}"/>
              </a:ext>
            </a:extLst>
          </p:cNvPr>
          <p:cNvSpPr>
            <a:spLocks noGrp="1"/>
          </p:cNvSpPr>
          <p:nvPr>
            <p:ph type="title"/>
          </p:nvPr>
        </p:nvSpPr>
        <p:spPr/>
        <p:txBody>
          <a:bodyPr/>
          <a:lstStyle/>
          <a:p>
            <a:r>
              <a:rPr lang="en-US"/>
              <a:t>Overview</a:t>
            </a:r>
          </a:p>
        </p:txBody>
      </p:sp>
      <p:sp>
        <p:nvSpPr>
          <p:cNvPr id="5" name="Content Placeholder 4">
            <a:extLst>
              <a:ext uri="{FF2B5EF4-FFF2-40B4-BE49-F238E27FC236}">
                <a16:creationId xmlns:a16="http://schemas.microsoft.com/office/drawing/2014/main" id="{DBDBCB41-5A3C-4FE0-87D2-2506919ABDBE}"/>
              </a:ext>
            </a:extLst>
          </p:cNvPr>
          <p:cNvSpPr>
            <a:spLocks noGrp="1"/>
          </p:cNvSpPr>
          <p:nvPr>
            <p:ph idx="1"/>
          </p:nvPr>
        </p:nvSpPr>
        <p:spPr/>
        <p:txBody>
          <a:bodyPr vert="horz" lIns="91440" tIns="45720" rIns="91440" bIns="45720" rtlCol="0" anchor="t">
            <a:normAutofit fontScale="25000" lnSpcReduction="20000"/>
          </a:bodyPr>
          <a:lstStyle/>
          <a:p>
            <a:r>
              <a:rPr lang="en-US" sz="4400" dirty="0">
                <a:latin typeface="Segoe UI"/>
                <a:cs typeface="Segoe UI"/>
              </a:rPr>
              <a:t>As authorized by Section 10 of the Leahy-Smith America Invents Act (AIA)</a:t>
            </a:r>
            <a:r>
              <a:rPr lang="en-US" sz="4400" baseline="30000" dirty="0">
                <a:latin typeface="+mn-lt"/>
                <a:cs typeface="Segoe UI"/>
              </a:rPr>
              <a:t>1</a:t>
            </a:r>
            <a:r>
              <a:rPr lang="en-US" sz="4400" dirty="0">
                <a:latin typeface="+mn-lt"/>
                <a:cs typeface="Segoe UI"/>
              </a:rPr>
              <a:t>, </a:t>
            </a:r>
            <a:r>
              <a:rPr lang="en-US" sz="4400" dirty="0">
                <a:latin typeface="Segoe UI"/>
                <a:cs typeface="Segoe UI"/>
              </a:rPr>
              <a:t>the United States Patent and Trademark Office (USPTO) prepared a notice of proposed rulemaking (NPRM) to set or adjust patent fees to:</a:t>
            </a:r>
          </a:p>
          <a:p>
            <a:pPr lvl="1"/>
            <a:r>
              <a:rPr lang="en-US" sz="4000" dirty="0">
                <a:latin typeface="Segoe UI Light"/>
                <a:cs typeface="Segoe UI Light"/>
              </a:rPr>
              <a:t>Ensure aggregate revenue to recovers the aggregate costs of patent operations in future years (based on current projections)</a:t>
            </a:r>
            <a:endParaRPr lang="en-US" sz="4000" dirty="0"/>
          </a:p>
          <a:p>
            <a:pPr lvl="1"/>
            <a:r>
              <a:rPr lang="en-US" sz="4000" dirty="0">
                <a:latin typeface="Segoe UI Light"/>
                <a:cs typeface="Segoe UI Light"/>
              </a:rPr>
              <a:t>Maintain operations and continue progress towards achieving strategic goals</a:t>
            </a:r>
          </a:p>
          <a:p>
            <a:r>
              <a:rPr lang="en-US" sz="4400" dirty="0">
                <a:latin typeface="Segoe UI"/>
                <a:cs typeface="Segoe UI"/>
              </a:rPr>
              <a:t>The NPRM, “Setting and Adjusting Patent Fees During FY 2025” includes targeted adjustments, an across-the-board fee adjustment, and a separate adjustment to front-end patent fees</a:t>
            </a:r>
          </a:p>
          <a:p>
            <a:r>
              <a:rPr lang="en-US" sz="4400" dirty="0">
                <a:latin typeface="Segoe UI"/>
                <a:cs typeface="Segoe UI"/>
              </a:rPr>
              <a:t>On April 20, 2023, the Director notified the Patent Public Advisory Committee (PPAC) of the USPTO’s intent to set or adjust patent fees and submitted a preliminary patent fee proposal</a:t>
            </a:r>
            <a:endParaRPr lang="en-US" sz="4400" dirty="0"/>
          </a:p>
          <a:p>
            <a:r>
              <a:rPr lang="en-US" sz="4400" dirty="0">
                <a:latin typeface="Segoe UI"/>
                <a:cs typeface="Segoe UI"/>
              </a:rPr>
              <a:t>On May 18, 2023, the PPAC held a public hearing in Alexandria, Virginia </a:t>
            </a:r>
            <a:endParaRPr lang="en-US" sz="4400" dirty="0"/>
          </a:p>
          <a:p>
            <a:r>
              <a:rPr lang="en-US" sz="4400" dirty="0">
                <a:latin typeface="Segoe UI"/>
                <a:cs typeface="Segoe UI"/>
              </a:rPr>
              <a:t>The PPAC prepared a report (incorporating input from the public) with their comments, advice, and recommendations and the USPTO considered and analyzed the information contained in the report before publishing this NPRM. Based on the feedback from the public and the PPAC, the USPTO: </a:t>
            </a:r>
            <a:endParaRPr lang="en-US" sz="4400" dirty="0"/>
          </a:p>
          <a:p>
            <a:pPr lvl="1"/>
            <a:r>
              <a:rPr lang="en-US" sz="4000" dirty="0">
                <a:latin typeface="Segoe UI Light"/>
                <a:cs typeface="Segoe UI Light"/>
              </a:rPr>
              <a:t>Will not pursue the proposals for electronically submitted assignments and additional words in an inter </a:t>
            </a:r>
            <a:r>
              <a:rPr lang="en-US" sz="4000" dirty="0" err="1">
                <a:latin typeface="Segoe UI Light"/>
                <a:cs typeface="Segoe UI Light"/>
              </a:rPr>
              <a:t>partes</a:t>
            </a:r>
            <a:r>
              <a:rPr lang="en-US" sz="4000" dirty="0">
                <a:latin typeface="Segoe UI Light"/>
                <a:cs typeface="Segoe UI Light"/>
              </a:rPr>
              <a:t> or post-grant petition</a:t>
            </a:r>
            <a:endParaRPr lang="en-US" sz="4000" dirty="0"/>
          </a:p>
          <a:p>
            <a:pPr lvl="1"/>
            <a:r>
              <a:rPr lang="en-US" sz="4000" dirty="0">
                <a:latin typeface="Segoe UI Light"/>
                <a:cs typeface="Segoe UI Light"/>
              </a:rPr>
              <a:t>Modified the continuing applications proposal to extend timing thresholds</a:t>
            </a:r>
          </a:p>
          <a:p>
            <a:r>
              <a:rPr lang="en-US" sz="4400" dirty="0">
                <a:latin typeface="Segoe UI"/>
                <a:cs typeface="Segoe UI"/>
              </a:rPr>
              <a:t>This NPRM starts the 60-day period for members of the public to provide additional comments to the USPTO</a:t>
            </a:r>
            <a:endParaRPr lang="en-US" sz="4400" dirty="0"/>
          </a:p>
          <a:p>
            <a:r>
              <a:rPr lang="en-US" sz="4400" dirty="0">
                <a:latin typeface="Segoe UI"/>
                <a:cs typeface="Segoe UI"/>
              </a:rPr>
              <a:t>The USPTO intends to issue a final rule in FY 2025 following a review of comments received during the public comment period</a:t>
            </a:r>
          </a:p>
          <a:p>
            <a:endParaRPr lang="en-US" dirty="0"/>
          </a:p>
        </p:txBody>
      </p:sp>
      <p:sp>
        <p:nvSpPr>
          <p:cNvPr id="7" name="Slide Number Placeholder 3">
            <a:extLst>
              <a:ext uri="{FF2B5EF4-FFF2-40B4-BE49-F238E27FC236}">
                <a16:creationId xmlns:a16="http://schemas.microsoft.com/office/drawing/2014/main" id="{04012D5E-F17A-437C-8D53-15676A4DFE46}"/>
              </a:ext>
            </a:extLst>
          </p:cNvPr>
          <p:cNvSpPr>
            <a:spLocks noGrp="1"/>
          </p:cNvSpPr>
          <p:nvPr>
            <p:ph type="sldNum" sz="quarter" idx="10"/>
          </p:nvPr>
        </p:nvSpPr>
        <p:spPr/>
        <p:txBody>
          <a:bodyPr/>
          <a:lstStyle/>
          <a:p>
            <a:fld id="{1D648693-0942-45E9-83AE-76FC568F9452}" type="slidenum">
              <a:rPr lang="en-US" smtClean="0"/>
              <a:pPr/>
              <a:t>3</a:t>
            </a:fld>
            <a:endParaRPr lang="en-US"/>
          </a:p>
        </p:txBody>
      </p:sp>
      <p:sp>
        <p:nvSpPr>
          <p:cNvPr id="6" name="TextBox 5">
            <a:extLst>
              <a:ext uri="{FF2B5EF4-FFF2-40B4-BE49-F238E27FC236}">
                <a16:creationId xmlns:a16="http://schemas.microsoft.com/office/drawing/2014/main" id="{C96CF604-7C8E-4F70-A698-DFD33C57B89C}"/>
              </a:ext>
            </a:extLst>
          </p:cNvPr>
          <p:cNvSpPr txBox="1"/>
          <p:nvPr/>
        </p:nvSpPr>
        <p:spPr>
          <a:xfrm>
            <a:off x="788276" y="5344006"/>
            <a:ext cx="7211449" cy="215444"/>
          </a:xfrm>
          <a:prstGeom prst="rect">
            <a:avLst/>
          </a:prstGeom>
          <a:noFill/>
        </p:spPr>
        <p:txBody>
          <a:bodyPr wrap="square" rtlCol="0">
            <a:spAutoFit/>
          </a:bodyPr>
          <a:lstStyle/>
          <a:p>
            <a:r>
              <a:rPr lang="en-US" sz="800" baseline="30000"/>
              <a:t>1</a:t>
            </a:r>
            <a:r>
              <a:rPr lang="en-US" sz="800"/>
              <a:t>As amended by the Study of Underrepresented Classes Chasing Engineering and Science Success Act of 2018 (SUCCESS Act).</a:t>
            </a:r>
          </a:p>
        </p:txBody>
      </p:sp>
    </p:spTree>
    <p:extLst>
      <p:ext uri="{BB962C8B-B14F-4D97-AF65-F5344CB8AC3E}">
        <p14:creationId xmlns:p14="http://schemas.microsoft.com/office/powerpoint/2010/main" val="12660235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7D3554-6132-4C0E-92EC-98CCFDFF178C}"/>
              </a:ext>
            </a:extLst>
          </p:cNvPr>
          <p:cNvSpPr>
            <a:spLocks noGrp="1"/>
          </p:cNvSpPr>
          <p:nvPr>
            <p:ph type="title"/>
          </p:nvPr>
        </p:nvSpPr>
        <p:spPr/>
        <p:txBody>
          <a:bodyPr/>
          <a:lstStyle/>
          <a:p>
            <a:r>
              <a:rPr lang="en-US" sz="3600"/>
              <a:t>AIA trial fees </a:t>
            </a:r>
            <a:r>
              <a:rPr lang="en-US" sz="2200" b="0"/>
              <a:t>(cont.)</a:t>
            </a:r>
            <a:endParaRPr lang="en-US" sz="2200"/>
          </a:p>
        </p:txBody>
      </p:sp>
      <p:graphicFrame>
        <p:nvGraphicFramePr>
          <p:cNvPr id="6" name="Content Placeholder 7">
            <a:extLst>
              <a:ext uri="{FF2B5EF4-FFF2-40B4-BE49-F238E27FC236}">
                <a16:creationId xmlns:a16="http://schemas.microsoft.com/office/drawing/2014/main" id="{918EB329-3A80-4D9F-8199-CA18DDE46C1C}"/>
              </a:ext>
            </a:extLst>
          </p:cNvPr>
          <p:cNvGraphicFramePr>
            <a:graphicFrameLocks noGrp="1"/>
          </p:cNvGraphicFramePr>
          <p:nvPr>
            <p:ph idx="1"/>
            <p:extLst>
              <p:ext uri="{D42A27DB-BD31-4B8C-83A1-F6EECF244321}">
                <p14:modId xmlns:p14="http://schemas.microsoft.com/office/powerpoint/2010/main" val="3857981555"/>
              </p:ext>
            </p:extLst>
          </p:nvPr>
        </p:nvGraphicFramePr>
        <p:xfrm>
          <a:off x="457200" y="1136157"/>
          <a:ext cx="8238744" cy="4117692"/>
        </p:xfrm>
        <a:graphic>
          <a:graphicData uri="http://schemas.openxmlformats.org/drawingml/2006/table">
            <a:tbl>
              <a:tblPr firstRow="1" bandRow="1">
                <a:tableStyleId>{5C22544A-7EE6-4342-B048-85BDC9FD1C3A}</a:tableStyleId>
              </a:tblPr>
              <a:tblGrid>
                <a:gridCol w="877824">
                  <a:extLst>
                    <a:ext uri="{9D8B030D-6E8A-4147-A177-3AD203B41FA5}">
                      <a16:colId xmlns:a16="http://schemas.microsoft.com/office/drawing/2014/main" val="2519037266"/>
                    </a:ext>
                  </a:extLst>
                </a:gridCol>
                <a:gridCol w="2889504">
                  <a:extLst>
                    <a:ext uri="{9D8B030D-6E8A-4147-A177-3AD203B41FA5}">
                      <a16:colId xmlns:a16="http://schemas.microsoft.com/office/drawing/2014/main" val="234241504"/>
                    </a:ext>
                  </a:extLst>
                </a:gridCol>
                <a:gridCol w="1069848">
                  <a:extLst>
                    <a:ext uri="{9D8B030D-6E8A-4147-A177-3AD203B41FA5}">
                      <a16:colId xmlns:a16="http://schemas.microsoft.com/office/drawing/2014/main" val="2060039602"/>
                    </a:ext>
                  </a:extLst>
                </a:gridCol>
                <a:gridCol w="850392">
                  <a:extLst>
                    <a:ext uri="{9D8B030D-6E8A-4147-A177-3AD203B41FA5}">
                      <a16:colId xmlns:a16="http://schemas.microsoft.com/office/drawing/2014/main" val="2617128575"/>
                    </a:ext>
                  </a:extLst>
                </a:gridCol>
                <a:gridCol w="850392">
                  <a:extLst>
                    <a:ext uri="{9D8B030D-6E8A-4147-A177-3AD203B41FA5}">
                      <a16:colId xmlns:a16="http://schemas.microsoft.com/office/drawing/2014/main" val="3243458886"/>
                    </a:ext>
                  </a:extLst>
                </a:gridCol>
                <a:gridCol w="850392">
                  <a:extLst>
                    <a:ext uri="{9D8B030D-6E8A-4147-A177-3AD203B41FA5}">
                      <a16:colId xmlns:a16="http://schemas.microsoft.com/office/drawing/2014/main" val="2616910419"/>
                    </a:ext>
                  </a:extLst>
                </a:gridCol>
                <a:gridCol w="850392">
                  <a:extLst>
                    <a:ext uri="{9D8B030D-6E8A-4147-A177-3AD203B41FA5}">
                      <a16:colId xmlns:a16="http://schemas.microsoft.com/office/drawing/2014/main" val="3724731327"/>
                    </a:ext>
                  </a:extLst>
                </a:gridCol>
              </a:tblGrid>
              <a:tr h="429768">
                <a:tc>
                  <a:txBody>
                    <a:bodyPr/>
                    <a:lstStyle/>
                    <a:p>
                      <a:pPr marL="0" marR="0" lvl="0" algn="ctr">
                        <a:buNone/>
                      </a:pPr>
                      <a:r>
                        <a:rPr lang="en-US" sz="1100" b="1">
                          <a:solidFill>
                            <a:schemeClr val="bg1"/>
                          </a:solidFill>
                          <a:effectLst/>
                          <a:latin typeface="Segoe UI"/>
                        </a:rPr>
                        <a:t>Fee code</a:t>
                      </a:r>
                      <a:endParaRPr lang="en-US" sz="1100" b="1">
                        <a:solidFill>
                          <a:schemeClr val="bg1"/>
                        </a:solidFill>
                        <a:effectLst/>
                        <a:latin typeface="Segoe UI"/>
                        <a:ea typeface="Times New Roman"/>
                        <a:cs typeface="Times New Roman"/>
                      </a:endParaRPr>
                    </a:p>
                  </a:txBody>
                  <a:tcPr marL="45720" marR="45720" anchor="ctr">
                    <a:solidFill>
                      <a:srgbClr val="003865"/>
                    </a:solidFill>
                  </a:tcPr>
                </a:tc>
                <a:tc>
                  <a:txBody>
                    <a:bodyPr/>
                    <a:lstStyle/>
                    <a:p>
                      <a:pPr marL="0" marR="0" lvl="0" algn="ctr">
                        <a:buNone/>
                      </a:pP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Historical cost</a:t>
                      </a:r>
                    </a:p>
                    <a:p>
                      <a:pPr marL="0" marR="0" lvl="0" algn="ctr">
                        <a:spcBef>
                          <a:spcPts val="0"/>
                        </a:spcBef>
                        <a:spcAft>
                          <a:spcPts val="0"/>
                        </a:spcAft>
                        <a:buNone/>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Current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lvl="0" algn="ctr">
                        <a:spcBef>
                          <a:spcPts val="0"/>
                        </a:spcBef>
                        <a:spcAft>
                          <a:spcPts val="0"/>
                        </a:spcAft>
                        <a:buNone/>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3114698231"/>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a:solidFill>
                            <a:schemeClr val="lt1"/>
                          </a:solidFill>
                          <a:effectLst/>
                          <a:latin typeface="+mn-lt"/>
                          <a:ea typeface="+mn-ea"/>
                          <a:cs typeface="+mn-cs"/>
                        </a:rPr>
                        <a:t>1406</a:t>
                      </a:r>
                    </a:p>
                  </a:txBody>
                  <a:tcPr marL="45720" marR="45720" anchor="ctr">
                    <a:solidFill>
                      <a:srgbClr val="003865"/>
                    </a:solidFill>
                  </a:tcPr>
                </a:tc>
                <a:tc>
                  <a:txBody>
                    <a:bodyPr/>
                    <a:lstStyle/>
                    <a:p>
                      <a:pPr marL="0" marR="0" algn="l" rtl="0" eaLnBrk="1" fontAlgn="ctr" latinLnBrk="0" hangingPunct="1">
                        <a:lnSpc>
                          <a:spcPct val="100000"/>
                        </a:lnSpc>
                        <a:spcBef>
                          <a:spcPts val="600"/>
                        </a:spcBef>
                        <a:spcAft>
                          <a:spcPts val="600"/>
                        </a:spcAft>
                      </a:pPr>
                      <a:r>
                        <a:rPr lang="en-US" sz="1100" kern="1200">
                          <a:effectLst/>
                        </a:rPr>
                        <a:t>Inter partes review request fee </a:t>
                      </a:r>
                      <a:r>
                        <a:rPr lang="en-US" sz="1100" b="0" kern="1200">
                          <a:effectLst/>
                          <a:latin typeface="+mn-lt"/>
                        </a:rPr>
                        <a:t>‒</a:t>
                      </a:r>
                      <a:r>
                        <a:rPr lang="en-US" sz="1100" kern="1200">
                          <a:effectLst/>
                        </a:rPr>
                        <a:t> up to 20 claims</a:t>
                      </a:r>
                      <a:endParaRPr lang="en-US" sz="1100" b="0" kern="1200">
                        <a:solidFill>
                          <a:schemeClr val="tx1"/>
                        </a:solidFill>
                        <a:effectLst/>
                        <a:latin typeface="+mn-lt"/>
                        <a:ea typeface="+mn-ea"/>
                        <a:cs typeface="+mn-cs"/>
                      </a:endParaRPr>
                    </a:p>
                  </a:txBody>
                  <a:tcPr marL="45720" marR="45720" anchor="ctr">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a:solidFill>
                            <a:schemeClr val="tx1"/>
                          </a:solidFill>
                          <a:effectLst/>
                          <a:latin typeface="+mn-lt"/>
                          <a:ea typeface="+mn-ea"/>
                          <a:cs typeface="+mn-cs"/>
                        </a:rPr>
                        <a:t>$21,980</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$19,000</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$23,750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$4,750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234780657"/>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a:solidFill>
                            <a:schemeClr val="lt1"/>
                          </a:solidFill>
                          <a:effectLst/>
                          <a:latin typeface="+mn-lt"/>
                          <a:ea typeface="+mn-ea"/>
                          <a:cs typeface="+mn-cs"/>
                        </a:rPr>
                        <a:t>1414</a:t>
                      </a:r>
                    </a:p>
                  </a:txBody>
                  <a:tcPr marL="45720" marR="45720" anchor="ctr">
                    <a:solidFill>
                      <a:srgbClr val="003865"/>
                    </a:solidFill>
                  </a:tcPr>
                </a:tc>
                <a:tc>
                  <a:txBody>
                    <a:bodyPr/>
                    <a:lstStyle/>
                    <a:p>
                      <a:pPr marL="0" marR="0" algn="l" rtl="0" eaLnBrk="1" fontAlgn="ctr" latinLnBrk="0" hangingPunct="1">
                        <a:lnSpc>
                          <a:spcPct val="100000"/>
                        </a:lnSpc>
                        <a:spcBef>
                          <a:spcPts val="600"/>
                        </a:spcBef>
                        <a:spcAft>
                          <a:spcPts val="600"/>
                        </a:spcAft>
                      </a:pPr>
                      <a:r>
                        <a:rPr lang="en-US" sz="1100" kern="1200">
                          <a:effectLst/>
                        </a:rPr>
                        <a:t>Inter partes review post-institution fee </a:t>
                      </a:r>
                      <a:r>
                        <a:rPr lang="en-US" sz="1100" b="0" kern="1200">
                          <a:effectLst/>
                          <a:latin typeface="+mn-lt"/>
                        </a:rPr>
                        <a:t>‒</a:t>
                      </a:r>
                      <a:r>
                        <a:rPr lang="en-US" sz="1100" kern="1200">
                          <a:effectLst/>
                        </a:rPr>
                        <a:t> up to 20 claims</a:t>
                      </a:r>
                      <a:endParaRPr lang="en-US" sz="1100" b="0" kern="1200">
                        <a:solidFill>
                          <a:schemeClr val="tx1"/>
                        </a:solidFill>
                        <a:effectLst/>
                        <a:latin typeface="+mn-lt"/>
                        <a:ea typeface="+mn-ea"/>
                        <a:cs typeface="+mn-cs"/>
                      </a:endParaRPr>
                    </a:p>
                  </a:txBody>
                  <a:tcPr marL="45720" marR="45720" anchor="ctr">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a:solidFill>
                            <a:schemeClr val="tx1"/>
                          </a:solidFill>
                          <a:effectLst/>
                          <a:latin typeface="+mn-lt"/>
                          <a:ea typeface="+mn-ea"/>
                          <a:cs typeface="+mn-cs"/>
                        </a:rPr>
                        <a:t>$37,563</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$22,500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$28,125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$5,625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3806593833"/>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a:solidFill>
                            <a:schemeClr val="lt1"/>
                          </a:solidFill>
                          <a:effectLst/>
                          <a:latin typeface="+mn-lt"/>
                          <a:ea typeface="+mn-ea"/>
                          <a:cs typeface="+mn-cs"/>
                        </a:rPr>
                        <a:t>1407</a:t>
                      </a:r>
                    </a:p>
                  </a:txBody>
                  <a:tcPr marL="45720" marR="45720" anchor="ctr">
                    <a:solidFill>
                      <a:srgbClr val="003865"/>
                    </a:solidFill>
                  </a:tcPr>
                </a:tc>
                <a:tc>
                  <a:txBody>
                    <a:bodyPr/>
                    <a:lstStyle/>
                    <a:p>
                      <a:pPr marL="0" marR="0" algn="l" defTabSz="457200" rtl="0" eaLnBrk="1" fontAlgn="ctr" latinLnBrk="0" hangingPunct="1">
                        <a:lnSpc>
                          <a:spcPct val="100000"/>
                        </a:lnSpc>
                        <a:spcBef>
                          <a:spcPts val="600"/>
                        </a:spcBef>
                        <a:spcAft>
                          <a:spcPts val="600"/>
                        </a:spcAft>
                      </a:pPr>
                      <a:r>
                        <a:rPr lang="en-US" sz="1100" kern="1200">
                          <a:effectLst/>
                        </a:rPr>
                        <a:t>Inter partes review request of each claim in excess of 20</a:t>
                      </a:r>
                      <a:endParaRPr lang="en-US" sz="1100" b="0" kern="1200">
                        <a:solidFill>
                          <a:schemeClr val="tx1"/>
                        </a:solidFill>
                        <a:effectLst/>
                        <a:latin typeface="+mn-lt"/>
                        <a:ea typeface="+mn-ea"/>
                        <a:cs typeface="+mn-cs"/>
                      </a:endParaRPr>
                    </a:p>
                  </a:txBody>
                  <a:tcPr marL="45720" marR="45720" anchor="ctr">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a:solidFill>
                            <a:schemeClr val="tx1"/>
                          </a:solidFill>
                          <a:effectLst/>
                          <a:latin typeface="+mn-lt"/>
                          <a:ea typeface="+mn-ea"/>
                          <a:cs typeface="+mn-cs"/>
                        </a:rPr>
                        <a:t>n/a</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$375 </a:t>
                      </a: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a:solidFill>
                            <a:schemeClr val="tx1"/>
                          </a:solidFill>
                          <a:effectLst/>
                          <a:latin typeface="+mn-lt"/>
                          <a:ea typeface="+mn-ea"/>
                          <a:cs typeface="+mn-cs"/>
                        </a:rPr>
                        <a:t>$470</a:t>
                      </a:r>
                      <a:endParaRPr lang="en-US" sz="110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a:solidFill>
                            <a:schemeClr val="tx1"/>
                          </a:solidFill>
                          <a:effectLst/>
                          <a:latin typeface="+mn-lt"/>
                          <a:ea typeface="+mn-ea"/>
                          <a:cs typeface="+mn-cs"/>
                        </a:rPr>
                        <a:t>$95</a:t>
                      </a:r>
                      <a:endParaRPr lang="en-US" sz="1100"/>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3981263772"/>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a:solidFill>
                            <a:schemeClr val="lt1"/>
                          </a:solidFill>
                          <a:effectLst/>
                          <a:latin typeface="+mn-lt"/>
                          <a:ea typeface="+mn-ea"/>
                          <a:cs typeface="+mn-cs"/>
                        </a:rPr>
                        <a:t>1415</a:t>
                      </a:r>
                    </a:p>
                  </a:txBody>
                  <a:tcPr marL="45720" marR="45720" anchor="ctr">
                    <a:solidFill>
                      <a:srgbClr val="003865"/>
                    </a:solidFill>
                  </a:tcPr>
                </a:tc>
                <a:tc>
                  <a:txBody>
                    <a:bodyPr/>
                    <a:lstStyle/>
                    <a:p>
                      <a:pPr marL="0" marR="0" algn="l" rtl="0" eaLnBrk="1" fontAlgn="ctr" latinLnBrk="0" hangingPunct="1">
                        <a:lnSpc>
                          <a:spcPct val="100000"/>
                        </a:lnSpc>
                        <a:spcBef>
                          <a:spcPts val="600"/>
                        </a:spcBef>
                        <a:spcAft>
                          <a:spcPts val="600"/>
                        </a:spcAft>
                      </a:pPr>
                      <a:r>
                        <a:rPr lang="en-US" sz="1100" kern="1200">
                          <a:effectLst/>
                        </a:rPr>
                        <a:t>Inter partes post-institution request of each claim in excess of </a:t>
                      </a:r>
                      <a:r>
                        <a:rPr lang="en-US" sz="1100" u="none" kern="1200">
                          <a:effectLst/>
                        </a:rPr>
                        <a:t>20</a:t>
                      </a:r>
                      <a:endParaRPr lang="en-US" sz="1100" b="0" kern="1200">
                        <a:solidFill>
                          <a:schemeClr val="dk1"/>
                        </a:solidFill>
                        <a:effectLst/>
                        <a:latin typeface="+mn-lt"/>
                        <a:ea typeface="+mn-ea"/>
                        <a:cs typeface="+mn-cs"/>
                      </a:endParaRPr>
                    </a:p>
                  </a:txBody>
                  <a:tcPr marL="45720" marR="45720" anchor="ctr">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a:solidFill>
                            <a:schemeClr val="tx1"/>
                          </a:solidFill>
                          <a:effectLst/>
                          <a:latin typeface="+mn-lt"/>
                          <a:ea typeface="+mn-ea"/>
                          <a:cs typeface="+mn-cs"/>
                        </a:rPr>
                        <a:t>n/a</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$750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$940</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$190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2810437678"/>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a:solidFill>
                            <a:schemeClr val="lt1"/>
                          </a:solidFill>
                          <a:effectLst/>
                          <a:latin typeface="+mn-lt"/>
                          <a:ea typeface="+mn-ea"/>
                          <a:cs typeface="+mn-cs"/>
                        </a:rPr>
                        <a:t>1408</a:t>
                      </a:r>
                    </a:p>
                  </a:txBody>
                  <a:tcPr marL="45720" marR="45720" anchor="ctr">
                    <a:solidFill>
                      <a:srgbClr val="003865"/>
                    </a:solidFill>
                  </a:tcPr>
                </a:tc>
                <a:tc>
                  <a:txBody>
                    <a:bodyPr/>
                    <a:lstStyle/>
                    <a:p>
                      <a:pPr algn="l" fontAlgn="b"/>
                      <a:r>
                        <a:rPr lang="en-US" sz="1100" b="0" i="0" u="none" strike="noStrike">
                          <a:solidFill>
                            <a:srgbClr val="000000"/>
                          </a:solidFill>
                          <a:effectLst/>
                          <a:latin typeface="+mn-lt"/>
                        </a:rPr>
                        <a:t>Post-grant or covered business method review request fee </a:t>
                      </a:r>
                      <a:r>
                        <a:rPr lang="en-US" sz="1100" b="0" kern="1200">
                          <a:effectLst/>
                          <a:latin typeface="+mn-lt"/>
                        </a:rPr>
                        <a:t>‒</a:t>
                      </a:r>
                      <a:r>
                        <a:rPr lang="en-US" sz="1100" b="0" i="0" u="none" strike="noStrike">
                          <a:solidFill>
                            <a:srgbClr val="000000"/>
                          </a:solidFill>
                          <a:effectLst/>
                          <a:latin typeface="+mn-lt"/>
                        </a:rPr>
                        <a:t> up to 20 claims</a:t>
                      </a:r>
                    </a:p>
                  </a:txBody>
                  <a:tcPr marL="45720" marR="45720" anchor="b">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a:solidFill>
                            <a:schemeClr val="tx1"/>
                          </a:solidFill>
                          <a:effectLst/>
                          <a:latin typeface="+mn-lt"/>
                          <a:ea typeface="+mn-ea"/>
                          <a:cs typeface="+mn-cs"/>
                        </a:rPr>
                        <a:t>$37,683</a:t>
                      </a: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a:solidFill>
                            <a:schemeClr val="tx1"/>
                          </a:solidFill>
                          <a:effectLst/>
                          <a:latin typeface="+mn-lt"/>
                          <a:ea typeface="+mn-ea"/>
                          <a:cs typeface="+mn-cs"/>
                        </a:rPr>
                        <a:t>$20,000</a:t>
                      </a:r>
                      <a:endParaRPr lang="en-US" sz="110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a:solidFill>
                            <a:schemeClr val="tx1"/>
                          </a:solidFill>
                          <a:effectLst/>
                          <a:latin typeface="+mn-lt"/>
                          <a:ea typeface="+mn-ea"/>
                          <a:cs typeface="+mn-cs"/>
                        </a:rPr>
                        <a:t>$25,000</a:t>
                      </a:r>
                      <a:endParaRPr lang="en-US" sz="110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a:solidFill>
                            <a:schemeClr val="tx1"/>
                          </a:solidFill>
                          <a:effectLst/>
                          <a:latin typeface="+mn-lt"/>
                          <a:ea typeface="+mn-ea"/>
                          <a:cs typeface="+mn-cs"/>
                        </a:rPr>
                        <a:t>$5,000</a:t>
                      </a:r>
                      <a:endParaRPr lang="en-US" sz="1100"/>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1982244353"/>
                  </a:ext>
                </a:extLst>
              </a:tr>
              <a:tr h="479982">
                <a:tc>
                  <a:txBody>
                    <a:bodyPr/>
                    <a:lstStyle/>
                    <a:p>
                      <a:pPr marL="0" marR="0" algn="ctr" defTabSz="457200" rtl="0" eaLnBrk="1" fontAlgn="ctr" latinLnBrk="0" hangingPunct="1">
                        <a:lnSpc>
                          <a:spcPct val="100000"/>
                        </a:lnSpc>
                        <a:spcBef>
                          <a:spcPts val="600"/>
                        </a:spcBef>
                        <a:spcAft>
                          <a:spcPts val="600"/>
                        </a:spcAft>
                      </a:pPr>
                      <a:r>
                        <a:rPr lang="en-US" sz="1100" b="1" kern="1200">
                          <a:solidFill>
                            <a:schemeClr val="lt1"/>
                          </a:solidFill>
                          <a:effectLst/>
                          <a:latin typeface="+mn-lt"/>
                          <a:ea typeface="+mn-ea"/>
                          <a:cs typeface="+mn-cs"/>
                        </a:rPr>
                        <a:t>1416</a:t>
                      </a:r>
                    </a:p>
                  </a:txBody>
                  <a:tcPr marL="45720" marR="45720" anchor="ctr">
                    <a:solidFill>
                      <a:srgbClr val="003865"/>
                    </a:solidFill>
                  </a:tcPr>
                </a:tc>
                <a:tc>
                  <a:txBody>
                    <a:bodyPr/>
                    <a:lstStyle/>
                    <a:p>
                      <a:pPr algn="l" fontAlgn="b"/>
                      <a:r>
                        <a:rPr lang="en-US" sz="1100" b="0" i="0" u="none" strike="noStrike">
                          <a:solidFill>
                            <a:srgbClr val="000000"/>
                          </a:solidFill>
                          <a:effectLst/>
                          <a:latin typeface="+mn-lt"/>
                        </a:rPr>
                        <a:t>Post-grant or covered business method review post-institution fee </a:t>
                      </a:r>
                      <a:r>
                        <a:rPr lang="en-US" sz="1100" b="0" kern="1200">
                          <a:effectLst/>
                          <a:latin typeface="+mn-lt"/>
                        </a:rPr>
                        <a:t>‒</a:t>
                      </a:r>
                      <a:r>
                        <a:rPr lang="en-US" sz="1100" b="0" i="0" u="none" strike="noStrike">
                          <a:solidFill>
                            <a:srgbClr val="000000"/>
                          </a:solidFill>
                          <a:effectLst/>
                          <a:latin typeface="+mn-lt"/>
                        </a:rPr>
                        <a:t> up to 20 claims</a:t>
                      </a:r>
                    </a:p>
                  </a:txBody>
                  <a:tcPr marL="45720" marR="45720" anchor="b">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a:solidFill>
                            <a:schemeClr val="tx1"/>
                          </a:solidFill>
                          <a:effectLst/>
                          <a:latin typeface="+mn-lt"/>
                          <a:ea typeface="+mn-ea"/>
                          <a:cs typeface="+mn-cs"/>
                        </a:rPr>
                        <a:t>$49,198</a:t>
                      </a: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a:solidFill>
                            <a:schemeClr val="tx1"/>
                          </a:solidFill>
                          <a:effectLst/>
                          <a:latin typeface="+mn-lt"/>
                          <a:ea typeface="+mn-ea"/>
                          <a:cs typeface="+mn-cs"/>
                        </a:rPr>
                        <a:t>$27,500</a:t>
                      </a:r>
                      <a:endParaRPr lang="en-US" sz="110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a:solidFill>
                            <a:schemeClr val="tx1"/>
                          </a:solidFill>
                          <a:effectLst/>
                          <a:latin typeface="+mn-lt"/>
                          <a:ea typeface="+mn-ea"/>
                          <a:cs typeface="+mn-cs"/>
                        </a:rPr>
                        <a:t>$34,375</a:t>
                      </a:r>
                      <a:endParaRPr lang="en-US" sz="110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a:solidFill>
                            <a:schemeClr val="tx1"/>
                          </a:solidFill>
                          <a:effectLst/>
                          <a:latin typeface="+mn-lt"/>
                          <a:ea typeface="+mn-ea"/>
                          <a:cs typeface="+mn-cs"/>
                        </a:rPr>
                        <a:t>$6,875</a:t>
                      </a:r>
                      <a:endParaRPr lang="en-US" sz="1100"/>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760758462"/>
                  </a:ext>
                </a:extLst>
              </a:tr>
              <a:tr h="479982">
                <a:tc>
                  <a:txBody>
                    <a:bodyPr/>
                    <a:lstStyle/>
                    <a:p>
                      <a:pPr marL="0" marR="0" algn="ctr" defTabSz="457200" rtl="0" eaLnBrk="1" fontAlgn="ctr" latinLnBrk="0" hangingPunct="1">
                        <a:lnSpc>
                          <a:spcPct val="100000"/>
                        </a:lnSpc>
                        <a:spcBef>
                          <a:spcPts val="600"/>
                        </a:spcBef>
                        <a:spcAft>
                          <a:spcPts val="600"/>
                        </a:spcAft>
                      </a:pPr>
                      <a:r>
                        <a:rPr lang="en-US" sz="1100" b="1" kern="1200">
                          <a:solidFill>
                            <a:schemeClr val="lt1"/>
                          </a:solidFill>
                          <a:effectLst/>
                          <a:latin typeface="+mn-lt"/>
                          <a:ea typeface="+mn-ea"/>
                          <a:cs typeface="+mn-cs"/>
                        </a:rPr>
                        <a:t>1409</a:t>
                      </a:r>
                    </a:p>
                  </a:txBody>
                  <a:tcPr marL="45720" marR="45720" anchor="ctr">
                    <a:solidFill>
                      <a:srgbClr val="003865"/>
                    </a:solidFill>
                  </a:tcPr>
                </a:tc>
                <a:tc>
                  <a:txBody>
                    <a:bodyPr/>
                    <a:lstStyle/>
                    <a:p>
                      <a:pPr algn="l" fontAlgn="b"/>
                      <a:r>
                        <a:rPr lang="en-US" sz="1100" b="0" i="0" u="none" strike="noStrike">
                          <a:solidFill>
                            <a:srgbClr val="000000"/>
                          </a:solidFill>
                          <a:effectLst/>
                          <a:latin typeface="+mn-lt"/>
                        </a:rPr>
                        <a:t>Post-grant or covered business method review request of each claim in excess of 20</a:t>
                      </a:r>
                    </a:p>
                  </a:txBody>
                  <a:tcPr marL="45720" marR="45720" anchor="b">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a:solidFill>
                            <a:schemeClr val="tx1"/>
                          </a:solidFill>
                          <a:effectLst/>
                          <a:latin typeface="+mn-lt"/>
                          <a:ea typeface="+mn-ea"/>
                          <a:cs typeface="+mn-cs"/>
                        </a:rPr>
                        <a:t>n/a</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$475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$595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$120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3763542075"/>
                  </a:ext>
                </a:extLst>
              </a:tr>
              <a:tr h="479982">
                <a:tc>
                  <a:txBody>
                    <a:bodyPr/>
                    <a:lstStyle/>
                    <a:p>
                      <a:pPr marL="0" marR="0" algn="ctr" defTabSz="457200" rtl="0" eaLnBrk="1" fontAlgn="ctr" latinLnBrk="0" hangingPunct="1">
                        <a:lnSpc>
                          <a:spcPct val="100000"/>
                        </a:lnSpc>
                        <a:spcBef>
                          <a:spcPts val="600"/>
                        </a:spcBef>
                        <a:spcAft>
                          <a:spcPts val="600"/>
                        </a:spcAft>
                      </a:pPr>
                      <a:r>
                        <a:rPr lang="en-US" sz="1100" b="1" kern="1200">
                          <a:solidFill>
                            <a:schemeClr val="lt1"/>
                          </a:solidFill>
                          <a:effectLst/>
                          <a:latin typeface="+mn-lt"/>
                          <a:ea typeface="+mn-ea"/>
                          <a:cs typeface="+mn-cs"/>
                        </a:rPr>
                        <a:t>1417</a:t>
                      </a:r>
                    </a:p>
                  </a:txBody>
                  <a:tcPr marL="45720" marR="45720" anchor="ctr">
                    <a:solidFill>
                      <a:srgbClr val="003865"/>
                    </a:solidFill>
                  </a:tcPr>
                </a:tc>
                <a:tc>
                  <a:txBody>
                    <a:bodyPr/>
                    <a:lstStyle/>
                    <a:p>
                      <a:pPr algn="l" fontAlgn="b"/>
                      <a:r>
                        <a:rPr lang="en-US" sz="1100" b="0" i="0" u="none" strike="noStrike">
                          <a:solidFill>
                            <a:srgbClr val="000000"/>
                          </a:solidFill>
                          <a:effectLst/>
                          <a:latin typeface="+mn-lt"/>
                        </a:rPr>
                        <a:t>Post-grant or covered business method review post-institution request of each claim in excess of 20</a:t>
                      </a:r>
                    </a:p>
                  </a:txBody>
                  <a:tcPr marL="45720" marR="45720" anchor="b">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a:solidFill>
                            <a:schemeClr val="tx1"/>
                          </a:solidFill>
                          <a:effectLst/>
                          <a:latin typeface="+mn-lt"/>
                          <a:ea typeface="+mn-ea"/>
                          <a:cs typeface="+mn-cs"/>
                        </a:rPr>
                        <a:t>n/a</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$1,050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$1,315</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$265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2866919350"/>
                  </a:ext>
                </a:extLst>
              </a:tr>
            </a:tbl>
          </a:graphicData>
        </a:graphic>
      </p:graphicFrame>
      <p:sp>
        <p:nvSpPr>
          <p:cNvPr id="4" name="Slide Number Placeholder 3">
            <a:extLst>
              <a:ext uri="{FF2B5EF4-FFF2-40B4-BE49-F238E27FC236}">
                <a16:creationId xmlns:a16="http://schemas.microsoft.com/office/drawing/2014/main" id="{2E6EFB16-E735-4643-B319-721BBF5A1260}"/>
              </a:ext>
            </a:extLst>
          </p:cNvPr>
          <p:cNvSpPr>
            <a:spLocks noGrp="1"/>
          </p:cNvSpPr>
          <p:nvPr>
            <p:ph type="sldNum" sz="quarter" idx="10"/>
          </p:nvPr>
        </p:nvSpPr>
        <p:spPr/>
        <p:txBody>
          <a:bodyPr/>
          <a:lstStyle/>
          <a:p>
            <a:fld id="{1D648693-0942-45E9-83AE-76FC568F9452}" type="slidenum">
              <a:rPr lang="en-US" smtClean="0"/>
              <a:pPr/>
              <a:t>30</a:t>
            </a:fld>
            <a:endParaRPr lang="en-US"/>
          </a:p>
        </p:txBody>
      </p:sp>
      <p:sp>
        <p:nvSpPr>
          <p:cNvPr id="5" name="TextBox 4">
            <a:extLst>
              <a:ext uri="{FF2B5EF4-FFF2-40B4-BE49-F238E27FC236}">
                <a16:creationId xmlns:a16="http://schemas.microsoft.com/office/drawing/2014/main" id="{1871739C-CFAE-7088-F500-768059CDD701}"/>
              </a:ext>
            </a:extLst>
          </p:cNvPr>
          <p:cNvSpPr txBox="1"/>
          <p:nvPr/>
        </p:nvSpPr>
        <p:spPr>
          <a:xfrm>
            <a:off x="377095" y="5218146"/>
            <a:ext cx="8389809" cy="246221"/>
          </a:xfrm>
          <a:prstGeom prst="rect">
            <a:avLst/>
          </a:prstGeom>
          <a:noFill/>
        </p:spPr>
        <p:txBody>
          <a:bodyPr wrap="square" lIns="91440" tIns="45720" rIns="91440" bIns="45720" rtlCol="0" anchor="t">
            <a:spAutoFit/>
          </a:bodyPr>
          <a:lstStyle/>
          <a:p>
            <a:pPr algn="r"/>
            <a:r>
              <a:rPr lang="en-US" sz="1000"/>
              <a:t>Discounted fees not available</a:t>
            </a:r>
            <a:endParaRPr lang="en-US"/>
          </a:p>
        </p:txBody>
      </p:sp>
    </p:spTree>
    <p:extLst>
      <p:ext uri="{BB962C8B-B14F-4D97-AF65-F5344CB8AC3E}">
        <p14:creationId xmlns:p14="http://schemas.microsoft.com/office/powerpoint/2010/main" val="56895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4ADDB-618E-4D96-564F-C989E59BAFA2}"/>
              </a:ext>
            </a:extLst>
          </p:cNvPr>
          <p:cNvSpPr>
            <a:spLocks noGrp="1"/>
          </p:cNvSpPr>
          <p:nvPr>
            <p:ph type="title"/>
          </p:nvPr>
        </p:nvSpPr>
        <p:spPr/>
        <p:txBody>
          <a:bodyPr>
            <a:normAutofit/>
          </a:bodyPr>
          <a:lstStyle/>
          <a:p>
            <a:r>
              <a:rPr lang="en-US" sz="3600"/>
              <a:t>Director review of a PTAB decision</a:t>
            </a:r>
          </a:p>
        </p:txBody>
      </p:sp>
      <p:sp>
        <p:nvSpPr>
          <p:cNvPr id="8" name="Content Placeholder 7">
            <a:extLst>
              <a:ext uri="{FF2B5EF4-FFF2-40B4-BE49-F238E27FC236}">
                <a16:creationId xmlns:a16="http://schemas.microsoft.com/office/drawing/2014/main" id="{09131957-34DE-4FEB-9CA1-DCE214698FB3}"/>
              </a:ext>
            </a:extLst>
          </p:cNvPr>
          <p:cNvSpPr>
            <a:spLocks noGrp="1"/>
          </p:cNvSpPr>
          <p:nvPr>
            <p:ph idx="1"/>
          </p:nvPr>
        </p:nvSpPr>
        <p:spPr>
          <a:xfrm>
            <a:off x="457200" y="1447584"/>
            <a:ext cx="8229600" cy="2270174"/>
          </a:xfrm>
        </p:spPr>
        <p:txBody>
          <a:bodyPr vert="horz" lIns="91440" tIns="45720" rIns="91440" bIns="45720" rtlCol="0" anchor="t">
            <a:normAutofit fontScale="85000" lnSpcReduction="10000"/>
          </a:bodyPr>
          <a:lstStyle/>
          <a:p>
            <a:r>
              <a:rPr lang="en-US" sz="2000">
                <a:latin typeface="Segoe UI"/>
                <a:cs typeface="Segoe UI"/>
              </a:rPr>
              <a:t>Propose a new fee for parties requesting review of a PTAB decision by the Director.</a:t>
            </a:r>
          </a:p>
          <a:p>
            <a:pPr lvl="1"/>
            <a:r>
              <a:rPr lang="en-US" sz="1800">
                <a:latin typeface="Segoe UI Light"/>
                <a:cs typeface="Segoe UI Light"/>
              </a:rPr>
              <a:t>Fee is for the review process established by the USPTO in response to the </a:t>
            </a:r>
            <a:r>
              <a:rPr lang="en-US" sz="1800" i="1">
                <a:latin typeface="Segoe UI Light"/>
                <a:cs typeface="Segoe UI Light"/>
              </a:rPr>
              <a:t>Arthrex </a:t>
            </a:r>
            <a:r>
              <a:rPr lang="en-US" sz="1800">
                <a:latin typeface="Segoe UI Light"/>
                <a:cs typeface="Segoe UI Light"/>
              </a:rPr>
              <a:t>decision.</a:t>
            </a:r>
          </a:p>
          <a:p>
            <a:pPr lvl="1"/>
            <a:r>
              <a:rPr lang="en-US" sz="1800">
                <a:latin typeface="Segoe UI Light"/>
                <a:cs typeface="Segoe UI Light"/>
              </a:rPr>
              <a:t>When granted, various USPTO personnel assist the Director in case processing and in issuing and publicizing the decision.</a:t>
            </a:r>
          </a:p>
          <a:p>
            <a:pPr lvl="2">
              <a:lnSpc>
                <a:spcPct val="120000"/>
              </a:lnSpc>
            </a:pPr>
            <a:r>
              <a:rPr lang="en-US" sz="1400">
                <a:latin typeface="Segoe UI Light"/>
                <a:cs typeface="Segoe UI Light"/>
              </a:rPr>
              <a:t>Given the number of personnel involved, the cost borne by the USPTO are expected to be significantly higher than the proposed fee.</a:t>
            </a:r>
          </a:p>
          <a:p>
            <a:pPr lvl="1"/>
            <a:r>
              <a:rPr lang="en-US" sz="1800">
                <a:latin typeface="Segoe UI Light"/>
                <a:cs typeface="Segoe UI Light"/>
              </a:rPr>
              <a:t>Proposal is set to match the Petitions to the Chief Administrative Judge fee.</a:t>
            </a:r>
            <a:endParaRPr lang="en-US" sz="1800"/>
          </a:p>
        </p:txBody>
      </p:sp>
      <p:graphicFrame>
        <p:nvGraphicFramePr>
          <p:cNvPr id="6" name="Table 5" descr="A table showing unit costs, current fees, proposed fees, and changes in fees for Director review of PTAB decision fees">
            <a:extLst>
              <a:ext uri="{FF2B5EF4-FFF2-40B4-BE49-F238E27FC236}">
                <a16:creationId xmlns:a16="http://schemas.microsoft.com/office/drawing/2014/main" id="{27AF0C59-3F41-530E-2263-B5AAEA19EAAC}"/>
              </a:ext>
            </a:extLst>
          </p:cNvPr>
          <p:cNvGraphicFramePr>
            <a:graphicFrameLocks noGrp="1"/>
          </p:cNvGraphicFramePr>
          <p:nvPr>
            <p:extLst>
              <p:ext uri="{D42A27DB-BD31-4B8C-83A1-F6EECF244321}">
                <p14:modId xmlns:p14="http://schemas.microsoft.com/office/powerpoint/2010/main" val="3376326368"/>
              </p:ext>
            </p:extLst>
          </p:nvPr>
        </p:nvGraphicFramePr>
        <p:xfrm>
          <a:off x="457200" y="3860274"/>
          <a:ext cx="8238744" cy="952541"/>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525821">
                <a:tc>
                  <a:txBody>
                    <a:bodyPr/>
                    <a:lstStyle/>
                    <a:p>
                      <a:pPr marL="0" marR="0" algn="ctr"/>
                      <a:r>
                        <a:rPr lang="en-US" sz="1100">
                          <a:effectLst/>
                          <a:latin typeface="Segoe UI"/>
                        </a:rPr>
                        <a:t>Fee code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a:effectLst/>
                          <a:latin typeface="Segoe UI"/>
                        </a:rPr>
                        <a:t>Description</a:t>
                      </a:r>
                      <a:endParaRPr lang="en-US" sz="11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Historical cost</a:t>
                      </a:r>
                    </a:p>
                    <a:p>
                      <a:pPr marL="0" marR="0" algn="ctr">
                        <a:spcBef>
                          <a:spcPts val="0"/>
                        </a:spcBef>
                        <a:spcAft>
                          <a:spcPts val="0"/>
                        </a:spcAft>
                      </a:pPr>
                      <a:r>
                        <a:rPr lang="en-US" sz="1100">
                          <a:effectLst/>
                          <a:latin typeface="Segoe UI"/>
                        </a:rPr>
                        <a:t>(FY 2022)</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Current fee </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Proposed fee</a:t>
                      </a:r>
                      <a:endParaRPr lang="en-US" sz="11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a:effectLst/>
                          <a:latin typeface="Segoe UI"/>
                        </a:rPr>
                        <a:t>Percent change</a:t>
                      </a:r>
                      <a:endParaRPr lang="en-US" sz="11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317855">
                <a:tc>
                  <a:txBody>
                    <a:bodyPr/>
                    <a:lstStyle/>
                    <a:p>
                      <a:pPr marL="0" marR="0" algn="ctr">
                        <a:lnSpc>
                          <a:spcPct val="100000"/>
                        </a:lnSpc>
                        <a:spcBef>
                          <a:spcPts val="600"/>
                        </a:spcBef>
                        <a:spcAft>
                          <a:spcPts val="600"/>
                        </a:spcAft>
                      </a:pPr>
                      <a:r>
                        <a:rPr lang="en-US" sz="1100" b="1">
                          <a:effectLst/>
                          <a:latin typeface="Segoe UI"/>
                          <a:ea typeface="Times New Roman"/>
                          <a:cs typeface="Times New Roman"/>
                        </a:rPr>
                        <a:t>New fee code</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baseline="0" noProof="0">
                          <a:effectLst/>
                          <a:latin typeface="Segoe UI"/>
                        </a:rPr>
                        <a:t>Request for review of a PTAB decision by the Director</a:t>
                      </a:r>
                      <a:endParaRPr lang="en-US" sz="1100">
                        <a:latin typeface="Segoe UI"/>
                      </a:endParaRPr>
                    </a:p>
                  </a:txBody>
                  <a:tcPr marL="45720" marR="45720" anchor="ctr">
                    <a:solidFill>
                      <a:srgbClr val="D9D9D6"/>
                    </a:solidFill>
                  </a:tcPr>
                </a:tc>
                <a:tc>
                  <a:txBody>
                    <a:bodyPr/>
                    <a:lstStyle/>
                    <a:p>
                      <a:pPr marL="0" marR="0" algn="ctr">
                        <a:lnSpc>
                          <a:spcPct val="100000"/>
                        </a:lnSpc>
                        <a:spcBef>
                          <a:spcPts val="600"/>
                        </a:spcBef>
                        <a:spcAft>
                          <a:spcPts val="600"/>
                        </a:spcAft>
                      </a:pPr>
                      <a:r>
                        <a:rPr lang="en-US" sz="1100" kern="1200">
                          <a:solidFill>
                            <a:schemeClr val="tx1"/>
                          </a:solidFill>
                          <a:effectLst/>
                          <a:latin typeface="Segoe UI"/>
                          <a:ea typeface="+mn-ea"/>
                          <a:cs typeface="+mn-cs"/>
                        </a:rPr>
                        <a:t>n/a</a:t>
                      </a:r>
                      <a:endParaRPr lang="en-US" sz="11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ctr">
                        <a:lnSpc>
                          <a:spcPct val="100000"/>
                        </a:lnSpc>
                        <a:spcBef>
                          <a:spcPts val="600"/>
                        </a:spcBef>
                        <a:spcAft>
                          <a:spcPts val="600"/>
                        </a:spcAft>
                      </a:pPr>
                      <a:r>
                        <a:rPr lang="en-US" sz="1100">
                          <a:solidFill>
                            <a:schemeClr val="tx1"/>
                          </a:solidFill>
                          <a:effectLst/>
                          <a:latin typeface="Segoe UI"/>
                        </a:rPr>
                        <a:t>n/a</a:t>
                      </a:r>
                      <a:endParaRPr lang="en-US" sz="11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Segoe UI"/>
                        </a:rPr>
                        <a:t>$440</a:t>
                      </a:r>
                      <a:endParaRPr lang="en-US" sz="11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ctr">
                        <a:lnSpc>
                          <a:spcPct val="100000"/>
                        </a:lnSpc>
                        <a:spcBef>
                          <a:spcPts val="600"/>
                        </a:spcBef>
                        <a:spcAft>
                          <a:spcPts val="600"/>
                        </a:spcAft>
                      </a:pPr>
                      <a:r>
                        <a:rPr lang="en-US" sz="1100" b="0">
                          <a:solidFill>
                            <a:schemeClr val="tx1"/>
                          </a:solidFill>
                          <a:effectLst/>
                          <a:latin typeface="Segoe UI"/>
                          <a:ea typeface="Times New Roman"/>
                          <a:cs typeface="Times New Roman"/>
                        </a:rPr>
                        <a:t>n/a</a:t>
                      </a:r>
                    </a:p>
                  </a:txBody>
                  <a:tcPr marL="45720" marR="45720" anchor="ctr">
                    <a:solidFill>
                      <a:srgbClr val="D9D9D6"/>
                    </a:solidFill>
                  </a:tcPr>
                </a:tc>
                <a:tc>
                  <a:txBody>
                    <a:bodyPr/>
                    <a:lstStyle/>
                    <a:p>
                      <a:pPr marL="0" marR="0" algn="ctr">
                        <a:lnSpc>
                          <a:spcPct val="100000"/>
                        </a:lnSpc>
                        <a:spcBef>
                          <a:spcPts val="600"/>
                        </a:spcBef>
                        <a:spcAft>
                          <a:spcPts val="600"/>
                        </a:spcAft>
                      </a:pPr>
                      <a:r>
                        <a:rPr lang="en-US" sz="1100">
                          <a:solidFill>
                            <a:schemeClr val="tx1"/>
                          </a:solidFill>
                          <a:effectLst/>
                          <a:latin typeface="Segoe UI"/>
                        </a:rPr>
                        <a:t>n/a</a:t>
                      </a:r>
                      <a:endParaRPr lang="en-US" sz="1100" b="1">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1"/>
                  </a:ext>
                </a:extLst>
              </a:tr>
            </a:tbl>
          </a:graphicData>
        </a:graphic>
      </p:graphicFrame>
      <p:sp>
        <p:nvSpPr>
          <p:cNvPr id="4" name="TextBox 3">
            <a:extLst>
              <a:ext uri="{FF2B5EF4-FFF2-40B4-BE49-F238E27FC236}">
                <a16:creationId xmlns:a16="http://schemas.microsoft.com/office/drawing/2014/main" id="{C7629525-7225-348D-5CFC-48A49F4A68C9}"/>
              </a:ext>
            </a:extLst>
          </p:cNvPr>
          <p:cNvSpPr txBox="1"/>
          <p:nvPr/>
        </p:nvSpPr>
        <p:spPr>
          <a:xfrm>
            <a:off x="5806203" y="4812815"/>
            <a:ext cx="2976849" cy="246221"/>
          </a:xfrm>
          <a:prstGeom prst="rect">
            <a:avLst/>
          </a:prstGeom>
          <a:noFill/>
        </p:spPr>
        <p:txBody>
          <a:bodyPr wrap="square" lIns="91440" tIns="45720" rIns="91440" bIns="45720" rtlCol="0" anchor="t">
            <a:spAutoFit/>
          </a:bodyPr>
          <a:lstStyle/>
          <a:p>
            <a:pPr algn="r"/>
            <a:r>
              <a:rPr lang="en-US" sz="1000"/>
              <a:t>Discounted fees not available</a:t>
            </a:r>
            <a:endParaRPr lang="en-US"/>
          </a:p>
        </p:txBody>
      </p:sp>
      <p:sp>
        <p:nvSpPr>
          <p:cNvPr id="5" name="Slide Number Placeholder 4">
            <a:extLst>
              <a:ext uri="{FF2B5EF4-FFF2-40B4-BE49-F238E27FC236}">
                <a16:creationId xmlns:a16="http://schemas.microsoft.com/office/drawing/2014/main" id="{25DF7690-8262-483C-9B11-576E39AC39A0}"/>
              </a:ext>
            </a:extLst>
          </p:cNvPr>
          <p:cNvSpPr>
            <a:spLocks noGrp="1"/>
          </p:cNvSpPr>
          <p:nvPr>
            <p:ph type="sldNum" sz="quarter" idx="10"/>
          </p:nvPr>
        </p:nvSpPr>
        <p:spPr/>
        <p:txBody>
          <a:bodyPr/>
          <a:lstStyle/>
          <a:p>
            <a:fld id="{1D648693-0942-45E9-83AE-76FC568F9452}" type="slidenum">
              <a:rPr lang="en-US" smtClean="0"/>
              <a:pPr/>
              <a:t>31</a:t>
            </a:fld>
            <a:endParaRPr lang="en-US"/>
          </a:p>
        </p:txBody>
      </p:sp>
    </p:spTree>
    <p:extLst>
      <p:ext uri="{BB962C8B-B14F-4D97-AF65-F5344CB8AC3E}">
        <p14:creationId xmlns:p14="http://schemas.microsoft.com/office/powerpoint/2010/main" val="42803145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CC3046-D4A2-3ECF-EBE3-13852E443A41}"/>
              </a:ext>
            </a:extLst>
          </p:cNvPr>
          <p:cNvSpPr>
            <a:spLocks noGrp="1"/>
          </p:cNvSpPr>
          <p:nvPr>
            <p:ph type="title"/>
          </p:nvPr>
        </p:nvSpPr>
        <p:spPr/>
        <p:txBody>
          <a:bodyPr/>
          <a:lstStyle/>
          <a:p>
            <a:r>
              <a:rPr lang="en-US">
                <a:cs typeface="Segoe UI"/>
              </a:rPr>
              <a:t>Other proposals</a:t>
            </a:r>
            <a:endParaRPr lang="en-US"/>
          </a:p>
        </p:txBody>
      </p:sp>
    </p:spTree>
    <p:extLst>
      <p:ext uri="{BB962C8B-B14F-4D97-AF65-F5344CB8AC3E}">
        <p14:creationId xmlns:p14="http://schemas.microsoft.com/office/powerpoint/2010/main" val="1648641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6F87E-FA90-C392-C464-1286622BB798}"/>
              </a:ext>
            </a:extLst>
          </p:cNvPr>
          <p:cNvSpPr>
            <a:spLocks noGrp="1"/>
          </p:cNvSpPr>
          <p:nvPr>
            <p:ph type="title"/>
          </p:nvPr>
        </p:nvSpPr>
        <p:spPr>
          <a:xfrm>
            <a:off x="457200" y="293814"/>
            <a:ext cx="8229600" cy="952500"/>
          </a:xfrm>
        </p:spPr>
        <p:txBody>
          <a:bodyPr>
            <a:normAutofit fontScale="90000"/>
          </a:bodyPr>
          <a:lstStyle/>
          <a:p>
            <a:r>
              <a:rPr lang="en-US"/>
              <a:t>Across-the-board </a:t>
            </a:r>
            <a:br>
              <a:rPr lang="en-US"/>
            </a:br>
            <a:r>
              <a:rPr lang="en-US"/>
              <a:t>inflationary adjustment</a:t>
            </a:r>
          </a:p>
        </p:txBody>
      </p:sp>
      <p:sp>
        <p:nvSpPr>
          <p:cNvPr id="4" name="Content Placeholder 3">
            <a:extLst>
              <a:ext uri="{FF2B5EF4-FFF2-40B4-BE49-F238E27FC236}">
                <a16:creationId xmlns:a16="http://schemas.microsoft.com/office/drawing/2014/main" id="{70819990-5D49-2288-4604-C4C68EEB71F5}"/>
              </a:ext>
            </a:extLst>
          </p:cNvPr>
          <p:cNvSpPr>
            <a:spLocks noGrp="1"/>
          </p:cNvSpPr>
          <p:nvPr>
            <p:ph idx="1"/>
          </p:nvPr>
        </p:nvSpPr>
        <p:spPr/>
        <p:txBody>
          <a:bodyPr vert="horz" lIns="91440" tIns="45720" rIns="91440" bIns="45720" rtlCol="0" anchor="t">
            <a:normAutofit fontScale="77500" lnSpcReduction="20000"/>
          </a:bodyPr>
          <a:lstStyle/>
          <a:p>
            <a:pPr>
              <a:lnSpc>
                <a:spcPct val="120000"/>
              </a:lnSpc>
            </a:pPr>
            <a:r>
              <a:rPr lang="en-US">
                <a:latin typeface="Segoe UI"/>
                <a:cs typeface="Segoe UI"/>
              </a:rPr>
              <a:t>Propose increasing patent and PTAB fees not covered by targeted adjustments by approximately 5%.</a:t>
            </a:r>
          </a:p>
          <a:p>
            <a:pPr lvl="1">
              <a:lnSpc>
                <a:spcPct val="120000"/>
              </a:lnSpc>
            </a:pPr>
            <a:r>
              <a:rPr lang="en-US">
                <a:latin typeface="Segoe UI Light"/>
                <a:cs typeface="Segoe UI Light"/>
              </a:rPr>
              <a:t>Additional revenue generated from proposed increases will:</a:t>
            </a:r>
          </a:p>
          <a:p>
            <a:pPr lvl="2">
              <a:lnSpc>
                <a:spcPct val="120000"/>
              </a:lnSpc>
            </a:pPr>
            <a:r>
              <a:rPr lang="en-US">
                <a:latin typeface="Segoe UI Light"/>
                <a:cs typeface="Segoe UI Light"/>
              </a:rPr>
              <a:t>ensure that aggregate revenue recovers aggregate costs to achieve the mission, and</a:t>
            </a:r>
            <a:endParaRPr lang="en-US"/>
          </a:p>
          <a:p>
            <a:pPr lvl="2">
              <a:lnSpc>
                <a:spcPct val="120000"/>
              </a:lnSpc>
            </a:pPr>
            <a:r>
              <a:rPr lang="en-US">
                <a:latin typeface="Segoe UI Light"/>
                <a:cs typeface="Segoe UI Light"/>
              </a:rPr>
              <a:t>advance policies and activities that provide robust and reliable patents and enhance the country’s innovation ecosystem.</a:t>
            </a:r>
            <a:endParaRPr lang="en-US"/>
          </a:p>
        </p:txBody>
      </p:sp>
      <p:sp>
        <p:nvSpPr>
          <p:cNvPr id="5" name="Slide Number Placeholder 4">
            <a:extLst>
              <a:ext uri="{FF2B5EF4-FFF2-40B4-BE49-F238E27FC236}">
                <a16:creationId xmlns:a16="http://schemas.microsoft.com/office/drawing/2014/main" id="{6AD1B2EE-0D9E-4146-A736-5A5445D037CB}"/>
              </a:ext>
            </a:extLst>
          </p:cNvPr>
          <p:cNvSpPr>
            <a:spLocks noGrp="1"/>
          </p:cNvSpPr>
          <p:nvPr>
            <p:ph type="sldNum" sz="quarter" idx="10"/>
          </p:nvPr>
        </p:nvSpPr>
        <p:spPr/>
        <p:txBody>
          <a:bodyPr/>
          <a:lstStyle/>
          <a:p>
            <a:fld id="{1D648693-0942-45E9-83AE-76FC568F9452}" type="slidenum">
              <a:rPr lang="en-US" smtClean="0"/>
              <a:pPr/>
              <a:t>33</a:t>
            </a:fld>
            <a:endParaRPr lang="en-US"/>
          </a:p>
        </p:txBody>
      </p:sp>
    </p:spTree>
    <p:extLst>
      <p:ext uri="{BB962C8B-B14F-4D97-AF65-F5344CB8AC3E}">
        <p14:creationId xmlns:p14="http://schemas.microsoft.com/office/powerpoint/2010/main" val="4048384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600" b="1">
                <a:latin typeface="+mn-lt"/>
              </a:rPr>
              <a:t>Across-the-board example</a:t>
            </a:r>
            <a:br>
              <a:rPr lang="en-US" sz="3600" b="1">
                <a:latin typeface="+mn-lt"/>
              </a:rPr>
            </a:br>
            <a:r>
              <a:rPr lang="en-US" sz="2200">
                <a:latin typeface="+mn-lt"/>
              </a:rPr>
              <a:t>Utility patents, maintenance</a:t>
            </a:r>
            <a:endParaRPr lang="en-US" sz="2200">
              <a:solidFill>
                <a:srgbClr val="FF0000"/>
              </a:solidFill>
              <a:latin typeface="+mn-lt"/>
            </a:endParaRPr>
          </a:p>
        </p:txBody>
      </p:sp>
      <p:graphicFrame>
        <p:nvGraphicFramePr>
          <p:cNvPr id="14" name="Content Placeholder 13" descr="Stacked column chart comparing current and proposed maintenance fees for large entities. First stage fee will increase from $2.000 to $2,100; the second stage fee will increase from $3,760 to $3,950; and the third stage will increase from $7,700 to $8,085. The total fee amount for all three stages will increase from $13,460 to $14,135.">
            <a:extLst>
              <a:ext uri="{FF2B5EF4-FFF2-40B4-BE49-F238E27FC236}">
                <a16:creationId xmlns:a16="http://schemas.microsoft.com/office/drawing/2014/main" id="{EFC1BD8F-40FC-4C4F-86ED-E9BE6FDBABB9}"/>
              </a:ext>
            </a:extLst>
          </p:cNvPr>
          <p:cNvGraphicFramePr>
            <a:graphicFrameLocks noGrp="1"/>
          </p:cNvGraphicFramePr>
          <p:nvPr>
            <p:ph idx="1"/>
            <p:extLst>
              <p:ext uri="{D42A27DB-BD31-4B8C-83A1-F6EECF244321}">
                <p14:modId xmlns:p14="http://schemas.microsoft.com/office/powerpoint/2010/main" val="1621115288"/>
              </p:ext>
            </p:extLst>
          </p:nvPr>
        </p:nvGraphicFramePr>
        <p:xfrm>
          <a:off x="457200" y="1447800"/>
          <a:ext cx="8229600" cy="378618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0"/>
          </p:nvPr>
        </p:nvSpPr>
        <p:spPr/>
        <p:txBody>
          <a:bodyPr/>
          <a:lstStyle/>
          <a:p>
            <a:fld id="{92DA454B-C859-4892-B9FA-68B588C9F547}" type="slidenum">
              <a:rPr lang="en-US" smtClean="0"/>
              <a:t>34</a:t>
            </a:fld>
            <a:endParaRPr lang="en-US"/>
          </a:p>
        </p:txBody>
      </p:sp>
      <p:sp>
        <p:nvSpPr>
          <p:cNvPr id="4" name="Rectangle 3">
            <a:extLst>
              <a:ext uri="{FF2B5EF4-FFF2-40B4-BE49-F238E27FC236}">
                <a16:creationId xmlns:a16="http://schemas.microsoft.com/office/drawing/2014/main" id="{D33FA979-E52C-4D3B-9E84-01DBCEC4CAAE}"/>
              </a:ext>
              <a:ext uri="{C183D7F6-B498-43B3-948B-1728B52AA6E4}">
                <adec:decorative xmlns:adec="http://schemas.microsoft.com/office/drawing/2017/decorative" val="1"/>
              </a:ext>
            </a:extLst>
          </p:cNvPr>
          <p:cNvSpPr/>
          <p:nvPr/>
        </p:nvSpPr>
        <p:spPr>
          <a:xfrm>
            <a:off x="2945130" y="2121966"/>
            <a:ext cx="667169" cy="261610"/>
          </a:xfrm>
          <a:prstGeom prst="rect">
            <a:avLst/>
          </a:prstGeom>
          <a:noFill/>
        </p:spPr>
        <p:txBody>
          <a:bodyPr wrap="none" lIns="91440" tIns="45720" rIns="91440" bIns="45720">
            <a:spAutoFit/>
          </a:bodyPr>
          <a:lstStyle/>
          <a:p>
            <a:pPr algn="ctr"/>
            <a:r>
              <a:rPr lang="en-US" sz="1100" b="0" cap="none" spc="0">
                <a:ln w="0"/>
                <a:solidFill>
                  <a:schemeClr val="tx1"/>
                </a:solidFill>
              </a:rPr>
              <a:t>$13,460</a:t>
            </a:r>
          </a:p>
        </p:txBody>
      </p:sp>
      <p:sp>
        <p:nvSpPr>
          <p:cNvPr id="10" name="Rectangle 9">
            <a:extLst>
              <a:ext uri="{FF2B5EF4-FFF2-40B4-BE49-F238E27FC236}">
                <a16:creationId xmlns:a16="http://schemas.microsoft.com/office/drawing/2014/main" id="{55E325DA-F896-4D64-BF1D-74672C163335}"/>
              </a:ext>
              <a:ext uri="{C183D7F6-B498-43B3-948B-1728B52AA6E4}">
                <adec:decorative xmlns:adec="http://schemas.microsoft.com/office/drawing/2017/decorative" val="1"/>
              </a:ext>
            </a:extLst>
          </p:cNvPr>
          <p:cNvSpPr/>
          <p:nvPr/>
        </p:nvSpPr>
        <p:spPr>
          <a:xfrm>
            <a:off x="5482380" y="2028544"/>
            <a:ext cx="667170" cy="261610"/>
          </a:xfrm>
          <a:prstGeom prst="rect">
            <a:avLst/>
          </a:prstGeom>
          <a:noFill/>
        </p:spPr>
        <p:txBody>
          <a:bodyPr wrap="none" lIns="91440" tIns="45720" rIns="91440" bIns="45720">
            <a:spAutoFit/>
          </a:bodyPr>
          <a:lstStyle/>
          <a:p>
            <a:pPr algn="ctr"/>
            <a:r>
              <a:rPr lang="en-US" sz="1100" b="0" cap="none" spc="0">
                <a:ln w="0"/>
                <a:solidFill>
                  <a:schemeClr val="tx1"/>
                </a:solidFill>
              </a:rPr>
              <a:t>$14,135</a:t>
            </a:r>
          </a:p>
        </p:txBody>
      </p:sp>
    </p:spTree>
    <p:extLst>
      <p:ext uri="{BB962C8B-B14F-4D97-AF65-F5344CB8AC3E}">
        <p14:creationId xmlns:p14="http://schemas.microsoft.com/office/powerpoint/2010/main" val="1061514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CA6A01-0ABE-ED29-E3E4-42DA1C3756B7}"/>
              </a:ext>
            </a:extLst>
          </p:cNvPr>
          <p:cNvSpPr>
            <a:spLocks noGrp="1"/>
          </p:cNvSpPr>
          <p:nvPr>
            <p:ph type="title"/>
          </p:nvPr>
        </p:nvSpPr>
        <p:spPr/>
        <p:txBody>
          <a:bodyPr>
            <a:normAutofit/>
          </a:bodyPr>
          <a:lstStyle/>
          <a:p>
            <a:r>
              <a:rPr lang="en-US" sz="3600"/>
              <a:t>Front-end fee proposal</a:t>
            </a:r>
          </a:p>
        </p:txBody>
      </p:sp>
      <p:sp>
        <p:nvSpPr>
          <p:cNvPr id="2" name="Content Placeholder 1">
            <a:extLst>
              <a:ext uri="{FF2B5EF4-FFF2-40B4-BE49-F238E27FC236}">
                <a16:creationId xmlns:a16="http://schemas.microsoft.com/office/drawing/2014/main" id="{6341FA81-CF62-E8B6-2B07-B6DF4F0924D2}"/>
              </a:ext>
            </a:extLst>
          </p:cNvPr>
          <p:cNvSpPr>
            <a:spLocks noGrp="1"/>
          </p:cNvSpPr>
          <p:nvPr>
            <p:ph idx="1"/>
          </p:nvPr>
        </p:nvSpPr>
        <p:spPr/>
        <p:txBody>
          <a:bodyPr vert="horz" lIns="91440" tIns="45720" rIns="91440" bIns="45720" rtlCol="0" anchor="t">
            <a:normAutofit fontScale="70000" lnSpcReduction="20000"/>
          </a:bodyPr>
          <a:lstStyle/>
          <a:p>
            <a:pPr>
              <a:lnSpc>
                <a:spcPct val="120000"/>
              </a:lnSpc>
            </a:pPr>
            <a:r>
              <a:rPr lang="en-US" sz="2600">
                <a:latin typeface="Segoe UI"/>
                <a:cs typeface="Segoe UI"/>
              </a:rPr>
              <a:t>Propose increasing filing, search, and examination fees by an additional 5% on top of the 5% across-the-board proposal (10% in total).</a:t>
            </a:r>
          </a:p>
          <a:p>
            <a:pPr lvl="1">
              <a:lnSpc>
                <a:spcPct val="120000"/>
              </a:lnSpc>
            </a:pPr>
            <a:r>
              <a:rPr lang="en-US" sz="2300"/>
              <a:t>To mitigate barriers to entry into the IP system, filing, search, and examination fees are lower than the costs incurred by the USPTO in performing those services. </a:t>
            </a:r>
          </a:p>
          <a:p>
            <a:pPr lvl="1">
              <a:lnSpc>
                <a:spcPct val="120000"/>
              </a:lnSpc>
            </a:pPr>
            <a:r>
              <a:rPr lang="en-US" sz="2300">
                <a:latin typeface="Segoe UI Light"/>
                <a:cs typeface="Segoe UI Light"/>
              </a:rPr>
              <a:t>Aggregate shortfalls are recovered through other fee collections, primarily maintenance fees, which are collected later in the patent life cycle. </a:t>
            </a:r>
            <a:endParaRPr lang="en-US" sz="2300"/>
          </a:p>
          <a:p>
            <a:pPr lvl="1">
              <a:lnSpc>
                <a:spcPct val="120000"/>
              </a:lnSpc>
            </a:pPr>
            <a:r>
              <a:rPr lang="en-US" sz="2300">
                <a:latin typeface="Segoe UI Light"/>
                <a:cs typeface="Segoe UI Light"/>
              </a:rPr>
              <a:t>This proposal marginally recovers some additional filing, search, and examination costs earlier in the patent life cycle, but not all associated costs with those activities, thus remaining consistent with a low barrier to entry policy. </a:t>
            </a:r>
            <a:endParaRPr lang="en-US" sz="2300"/>
          </a:p>
          <a:p>
            <a:pPr lvl="1">
              <a:lnSpc>
                <a:spcPct val="120000"/>
              </a:lnSpc>
            </a:pPr>
            <a:endParaRPr lang="en-US" sz="2200">
              <a:latin typeface="Segoe UI Light"/>
              <a:cs typeface="Segoe UI Light"/>
            </a:endParaRPr>
          </a:p>
        </p:txBody>
      </p:sp>
      <p:sp>
        <p:nvSpPr>
          <p:cNvPr id="5" name="Slide Number Placeholder 4">
            <a:extLst>
              <a:ext uri="{FF2B5EF4-FFF2-40B4-BE49-F238E27FC236}">
                <a16:creationId xmlns:a16="http://schemas.microsoft.com/office/drawing/2014/main" id="{05BEB386-DEB6-40F8-9C50-28460B723626}"/>
              </a:ext>
            </a:extLst>
          </p:cNvPr>
          <p:cNvSpPr>
            <a:spLocks noGrp="1"/>
          </p:cNvSpPr>
          <p:nvPr>
            <p:ph type="sldNum" sz="quarter" idx="10"/>
          </p:nvPr>
        </p:nvSpPr>
        <p:spPr/>
        <p:txBody>
          <a:bodyPr/>
          <a:lstStyle/>
          <a:p>
            <a:fld id="{1D648693-0942-45E9-83AE-76FC568F9452}" type="slidenum">
              <a:rPr lang="en-US" smtClean="0"/>
              <a:pPr/>
              <a:t>35</a:t>
            </a:fld>
            <a:endParaRPr lang="en-US"/>
          </a:p>
        </p:txBody>
      </p:sp>
    </p:spTree>
    <p:extLst>
      <p:ext uri="{BB962C8B-B14F-4D97-AF65-F5344CB8AC3E}">
        <p14:creationId xmlns:p14="http://schemas.microsoft.com/office/powerpoint/2010/main" val="600279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38E58C7B-9A88-412D-9B69-18B1CBDDE750}"/>
              </a:ext>
            </a:extLst>
          </p:cNvPr>
          <p:cNvSpPr>
            <a:spLocks noGrp="1"/>
          </p:cNvSpPr>
          <p:nvPr>
            <p:ph type="title"/>
          </p:nvPr>
        </p:nvSpPr>
        <p:spPr/>
        <p:txBody>
          <a:bodyPr>
            <a:normAutofit fontScale="90000"/>
          </a:bodyPr>
          <a:lstStyle/>
          <a:p>
            <a:r>
              <a:rPr lang="en-US"/>
              <a:t>Front-end fee proposal example</a:t>
            </a:r>
            <a:br>
              <a:rPr lang="en-US" sz="3600">
                <a:solidFill>
                  <a:prstClr val="black"/>
                </a:solidFill>
              </a:rPr>
            </a:br>
            <a:r>
              <a:rPr lang="en-US" sz="2400" b="0"/>
              <a:t>Utility filing, search, and examination fees</a:t>
            </a:r>
            <a:br>
              <a:rPr lang="en-US" sz="2800" b="0" i="1"/>
            </a:br>
            <a:br>
              <a:rPr lang="en-US" sz="2800" b="0" i="1"/>
            </a:br>
            <a:endParaRPr lang="en-US"/>
          </a:p>
        </p:txBody>
      </p:sp>
      <p:graphicFrame>
        <p:nvGraphicFramePr>
          <p:cNvPr id="17" name="Content Placeholder 16" descr="Stacked column chart providing an illustrative example of fee changed by the front end proposal by showing current and proposed large entity fees for filing, search, and exam for utility patents. These fees will increase from $1,820 under the current schedule to $2,000 under the proposed schedule.&#10;&#10;Filing fees will increase from $320 to $350; search fees from $700 to $770; and exam from $800 to $880. In total filing, search, and exam will increase from $1,820 to $2,000">
            <a:extLst>
              <a:ext uri="{FF2B5EF4-FFF2-40B4-BE49-F238E27FC236}">
                <a16:creationId xmlns:a16="http://schemas.microsoft.com/office/drawing/2014/main" id="{3FDFE5E3-AC50-4EB8-A0AE-64D8DA3F5F57}"/>
              </a:ext>
            </a:extLst>
          </p:cNvPr>
          <p:cNvGraphicFramePr>
            <a:graphicFrameLocks noGrp="1"/>
          </p:cNvGraphicFramePr>
          <p:nvPr>
            <p:ph idx="1"/>
            <p:extLst>
              <p:ext uri="{D42A27DB-BD31-4B8C-83A1-F6EECF244321}">
                <p14:modId xmlns:p14="http://schemas.microsoft.com/office/powerpoint/2010/main" val="704160139"/>
              </p:ext>
            </p:extLst>
          </p:nvPr>
        </p:nvGraphicFramePr>
        <p:xfrm>
          <a:off x="457200" y="1376853"/>
          <a:ext cx="8229600" cy="378618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fld id="{92DA454B-C859-4892-B9FA-68B588C9F547}" type="slidenum">
              <a:rPr lang="en-US" smtClean="0"/>
              <a:t>36</a:t>
            </a:fld>
            <a:endParaRPr lang="en-US"/>
          </a:p>
        </p:txBody>
      </p:sp>
      <p:sp>
        <p:nvSpPr>
          <p:cNvPr id="3" name="Rectangle 2">
            <a:extLst>
              <a:ext uri="{FF2B5EF4-FFF2-40B4-BE49-F238E27FC236}">
                <a16:creationId xmlns:a16="http://schemas.microsoft.com/office/drawing/2014/main" id="{8E3FCD54-12FE-451D-8078-FE7339B0458C}"/>
              </a:ext>
              <a:ext uri="{C183D7F6-B498-43B3-948B-1728B52AA6E4}">
                <adec:decorative xmlns:adec="http://schemas.microsoft.com/office/drawing/2017/decorative" val="1"/>
              </a:ext>
            </a:extLst>
          </p:cNvPr>
          <p:cNvSpPr/>
          <p:nvPr/>
        </p:nvSpPr>
        <p:spPr>
          <a:xfrm>
            <a:off x="2990990" y="2460375"/>
            <a:ext cx="635109" cy="276999"/>
          </a:xfrm>
          <a:prstGeom prst="rect">
            <a:avLst/>
          </a:prstGeom>
          <a:noFill/>
        </p:spPr>
        <p:txBody>
          <a:bodyPr wrap="none" lIns="91440" tIns="45720" rIns="91440" bIns="45720">
            <a:spAutoFit/>
          </a:bodyPr>
          <a:lstStyle/>
          <a:p>
            <a:pPr algn="ctr"/>
            <a:r>
              <a:rPr lang="en-US" sz="1200" b="0" cap="none" spc="0">
                <a:ln w="0"/>
                <a:solidFill>
                  <a:schemeClr val="tx1"/>
                </a:solidFill>
              </a:rPr>
              <a:t>$1,820</a:t>
            </a:r>
          </a:p>
        </p:txBody>
      </p:sp>
      <p:sp>
        <p:nvSpPr>
          <p:cNvPr id="9" name="Rectangle 8">
            <a:extLst>
              <a:ext uri="{FF2B5EF4-FFF2-40B4-BE49-F238E27FC236}">
                <a16:creationId xmlns:a16="http://schemas.microsoft.com/office/drawing/2014/main" id="{6FAFE61C-4866-43BD-86E7-3BBDA5EE607F}"/>
              </a:ext>
              <a:ext uri="{C183D7F6-B498-43B3-948B-1728B52AA6E4}">
                <adec:decorative xmlns:adec="http://schemas.microsoft.com/office/drawing/2017/decorative" val="1"/>
              </a:ext>
            </a:extLst>
          </p:cNvPr>
          <p:cNvSpPr/>
          <p:nvPr/>
        </p:nvSpPr>
        <p:spPr>
          <a:xfrm>
            <a:off x="5497275" y="2219472"/>
            <a:ext cx="635110" cy="276999"/>
          </a:xfrm>
          <a:prstGeom prst="rect">
            <a:avLst/>
          </a:prstGeom>
          <a:noFill/>
        </p:spPr>
        <p:txBody>
          <a:bodyPr wrap="none" lIns="91440" tIns="45720" rIns="91440" bIns="45720">
            <a:spAutoFit/>
          </a:bodyPr>
          <a:lstStyle/>
          <a:p>
            <a:pPr algn="ctr"/>
            <a:r>
              <a:rPr lang="en-US" sz="1200" b="0" cap="none" spc="0">
                <a:ln w="0"/>
                <a:solidFill>
                  <a:schemeClr val="tx1"/>
                </a:solidFill>
              </a:rPr>
              <a:t>$2,000</a:t>
            </a:r>
          </a:p>
        </p:txBody>
      </p:sp>
    </p:spTree>
    <p:extLst>
      <p:ext uri="{BB962C8B-B14F-4D97-AF65-F5344CB8AC3E}">
        <p14:creationId xmlns:p14="http://schemas.microsoft.com/office/powerpoint/2010/main" val="21771632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D5E897-C1F5-512B-0310-9C864D05D467}"/>
              </a:ext>
            </a:extLst>
          </p:cNvPr>
          <p:cNvSpPr>
            <a:spLocks noGrp="1"/>
          </p:cNvSpPr>
          <p:nvPr>
            <p:ph type="title"/>
          </p:nvPr>
        </p:nvSpPr>
        <p:spPr/>
        <p:txBody>
          <a:bodyPr>
            <a:noAutofit/>
          </a:bodyPr>
          <a:lstStyle/>
          <a:p>
            <a:r>
              <a:rPr lang="en-US" sz="3600"/>
              <a:t>Basic utility patent life cycle fees for </a:t>
            </a:r>
            <a:br>
              <a:rPr lang="en-US" sz="3600"/>
            </a:br>
            <a:r>
              <a:rPr lang="en-US" sz="3600"/>
              <a:t>undiscounted</a:t>
            </a:r>
            <a:r>
              <a:rPr lang="en-US" sz="3600">
                <a:solidFill>
                  <a:srgbClr val="FF0000"/>
                </a:solidFill>
              </a:rPr>
              <a:t> </a:t>
            </a:r>
            <a:r>
              <a:rPr lang="en-US" sz="3600"/>
              <a:t>entities</a:t>
            </a:r>
            <a:br>
              <a:rPr lang="en-US" sz="3600"/>
            </a:br>
            <a:r>
              <a:rPr lang="en-US" sz="2200" b="0"/>
              <a:t>Current and proposed</a:t>
            </a:r>
          </a:p>
        </p:txBody>
      </p:sp>
      <p:graphicFrame>
        <p:nvGraphicFramePr>
          <p:cNvPr id="8" name="Content Placeholder 7">
            <a:extLst>
              <a:ext uri="{FF2B5EF4-FFF2-40B4-BE49-F238E27FC236}">
                <a16:creationId xmlns:a16="http://schemas.microsoft.com/office/drawing/2014/main" id="{2125A208-A4BA-4C43-95BE-6B23A860DC83}"/>
              </a:ext>
            </a:extLst>
          </p:cNvPr>
          <p:cNvGraphicFramePr>
            <a:graphicFrameLocks noGrp="1"/>
          </p:cNvGraphicFramePr>
          <p:nvPr>
            <p:ph idx="1"/>
            <p:extLst>
              <p:ext uri="{D42A27DB-BD31-4B8C-83A1-F6EECF244321}">
                <p14:modId xmlns:p14="http://schemas.microsoft.com/office/powerpoint/2010/main" val="2747040961"/>
              </p:ext>
            </p:extLst>
          </p:nvPr>
        </p:nvGraphicFramePr>
        <p:xfrm>
          <a:off x="457199" y="1981998"/>
          <a:ext cx="8229601" cy="3148811"/>
        </p:xfrm>
        <a:graphic>
          <a:graphicData uri="http://schemas.openxmlformats.org/drawingml/2006/table">
            <a:tbl>
              <a:tblPr firstRow="1" bandRow="1">
                <a:tableStyleId>{5C22544A-7EE6-4342-B048-85BDC9FD1C3A}</a:tableStyleId>
              </a:tblPr>
              <a:tblGrid>
                <a:gridCol w="1390650">
                  <a:extLst>
                    <a:ext uri="{9D8B030D-6E8A-4147-A177-3AD203B41FA5}">
                      <a16:colId xmlns:a16="http://schemas.microsoft.com/office/drawing/2014/main" val="2519037266"/>
                    </a:ext>
                  </a:extLst>
                </a:gridCol>
                <a:gridCol w="1514475">
                  <a:extLst>
                    <a:ext uri="{9D8B030D-6E8A-4147-A177-3AD203B41FA5}">
                      <a16:colId xmlns:a16="http://schemas.microsoft.com/office/drawing/2014/main" val="234241504"/>
                    </a:ext>
                  </a:extLst>
                </a:gridCol>
                <a:gridCol w="1485900">
                  <a:extLst>
                    <a:ext uri="{9D8B030D-6E8A-4147-A177-3AD203B41FA5}">
                      <a16:colId xmlns:a16="http://schemas.microsoft.com/office/drawing/2014/main" val="2060039602"/>
                    </a:ext>
                  </a:extLst>
                </a:gridCol>
                <a:gridCol w="1285875">
                  <a:extLst>
                    <a:ext uri="{9D8B030D-6E8A-4147-A177-3AD203B41FA5}">
                      <a16:colId xmlns:a16="http://schemas.microsoft.com/office/drawing/2014/main" val="2617128575"/>
                    </a:ext>
                  </a:extLst>
                </a:gridCol>
                <a:gridCol w="1352550">
                  <a:extLst>
                    <a:ext uri="{9D8B030D-6E8A-4147-A177-3AD203B41FA5}">
                      <a16:colId xmlns:a16="http://schemas.microsoft.com/office/drawing/2014/main" val="3243458886"/>
                    </a:ext>
                  </a:extLst>
                </a:gridCol>
                <a:gridCol w="1200151">
                  <a:extLst>
                    <a:ext uri="{9D8B030D-6E8A-4147-A177-3AD203B41FA5}">
                      <a16:colId xmlns:a16="http://schemas.microsoft.com/office/drawing/2014/main" val="2616910419"/>
                    </a:ext>
                  </a:extLst>
                </a:gridCol>
              </a:tblGrid>
              <a:tr h="473407">
                <a:tc>
                  <a:txBody>
                    <a:bodyPr/>
                    <a:lstStyle/>
                    <a:p>
                      <a:pPr algn="ctr" rtl="0" fontAlgn="b"/>
                      <a:r>
                        <a:rPr lang="en-US" sz="1100" b="1" i="0" u="none" strike="noStrike">
                          <a:solidFill>
                            <a:srgbClr val="FFFFFF"/>
                          </a:solidFill>
                          <a:effectLst/>
                          <a:latin typeface="+mn-lt"/>
                        </a:rPr>
                        <a:t>Description</a:t>
                      </a:r>
                    </a:p>
                  </a:txBody>
                  <a:tcPr marL="7620" marR="7620" marT="7620" marB="0" anchor="ctr">
                    <a:solidFill>
                      <a:schemeClr val="tx2">
                        <a:lumMod val="75000"/>
                      </a:schemeClr>
                    </a:solidFill>
                  </a:tcPr>
                </a:tc>
                <a:tc>
                  <a:txBody>
                    <a:bodyPr/>
                    <a:lstStyle/>
                    <a:p>
                      <a:pPr algn="ctr" rtl="0" fontAlgn="b"/>
                      <a:r>
                        <a:rPr lang="en-US" sz="1100" b="1" i="0" u="none" strike="noStrike">
                          <a:solidFill>
                            <a:srgbClr val="FFFFFF"/>
                          </a:solidFill>
                          <a:effectLst/>
                          <a:latin typeface="+mn-lt"/>
                        </a:rPr>
                        <a:t>Current fee</a:t>
                      </a:r>
                    </a:p>
                  </a:txBody>
                  <a:tcPr marL="7620" marR="7620" marT="7620" marB="0" anchor="ctr">
                    <a:solidFill>
                      <a:schemeClr val="tx2">
                        <a:lumMod val="75000"/>
                      </a:schemeClr>
                    </a:solidFill>
                  </a:tcPr>
                </a:tc>
                <a:tc>
                  <a:txBody>
                    <a:bodyPr/>
                    <a:lstStyle/>
                    <a:p>
                      <a:pPr algn="ctr" rtl="0" fontAlgn="b"/>
                      <a:r>
                        <a:rPr lang="en-US" sz="1100" b="1" i="0" u="none" strike="noStrike">
                          <a:solidFill>
                            <a:srgbClr val="FFFFFF"/>
                          </a:solidFill>
                          <a:effectLst/>
                          <a:latin typeface="+mn-lt"/>
                        </a:rPr>
                        <a:t>Cumulative fees, current</a:t>
                      </a:r>
                    </a:p>
                  </a:txBody>
                  <a:tcPr marL="7620" marR="7620" marT="7620" marB="0" anchor="ctr">
                    <a:solidFill>
                      <a:schemeClr val="tx2">
                        <a:lumMod val="75000"/>
                      </a:schemeClr>
                    </a:solidFill>
                  </a:tcPr>
                </a:tc>
                <a:tc>
                  <a:txBody>
                    <a:bodyPr/>
                    <a:lstStyle/>
                    <a:p>
                      <a:pPr algn="ctr" rtl="0" fontAlgn="b"/>
                      <a:r>
                        <a:rPr lang="en-US" sz="1100" b="1" i="0" u="none" strike="noStrike">
                          <a:solidFill>
                            <a:srgbClr val="FFFFFF"/>
                          </a:solidFill>
                          <a:effectLst/>
                          <a:latin typeface="+mn-lt"/>
                        </a:rPr>
                        <a:t>Proposed fee</a:t>
                      </a:r>
                    </a:p>
                  </a:txBody>
                  <a:tcPr marL="7620" marR="7620" marT="7620" marB="0" anchor="ctr">
                    <a:solidFill>
                      <a:schemeClr val="tx2">
                        <a:lumMod val="75000"/>
                      </a:schemeClr>
                    </a:solidFill>
                  </a:tcPr>
                </a:tc>
                <a:tc>
                  <a:txBody>
                    <a:bodyPr/>
                    <a:lstStyle/>
                    <a:p>
                      <a:pPr algn="ctr" rtl="0" fontAlgn="b"/>
                      <a:r>
                        <a:rPr lang="en-US" sz="1100" b="1" i="0" u="none" strike="noStrike">
                          <a:solidFill>
                            <a:srgbClr val="FFFFFF"/>
                          </a:solidFill>
                          <a:effectLst/>
                          <a:latin typeface="+mn-lt"/>
                        </a:rPr>
                        <a:t>Cumulative fees, proposed</a:t>
                      </a:r>
                    </a:p>
                  </a:txBody>
                  <a:tcPr marL="7620" marR="7620" marT="7620" marB="0" anchor="ctr">
                    <a:solidFill>
                      <a:schemeClr val="tx2">
                        <a:lumMod val="75000"/>
                      </a:schemeClr>
                    </a:solidFill>
                  </a:tcPr>
                </a:tc>
                <a:tc>
                  <a:txBody>
                    <a:bodyPr/>
                    <a:lstStyle/>
                    <a:p>
                      <a:pPr algn="ctr" rtl="0" fontAlgn="b"/>
                      <a:r>
                        <a:rPr lang="en-US" sz="1100" b="1" i="0" u="none" strike="noStrike">
                          <a:solidFill>
                            <a:srgbClr val="FFFFFF"/>
                          </a:solidFill>
                          <a:effectLst/>
                          <a:latin typeface="+mn-lt"/>
                        </a:rPr>
                        <a:t>Cumulative fees, percent change </a:t>
                      </a:r>
                    </a:p>
                  </a:txBody>
                  <a:tcPr marL="7620" marR="7620" marT="7620" marB="0" anchor="ctr">
                    <a:solidFill>
                      <a:schemeClr val="tx2">
                        <a:lumMod val="75000"/>
                      </a:schemeClr>
                    </a:solidFill>
                  </a:tcPr>
                </a:tc>
                <a:extLst>
                  <a:ext uri="{0D108BD9-81ED-4DB2-BD59-A6C34878D82A}">
                    <a16:rowId xmlns:a16="http://schemas.microsoft.com/office/drawing/2014/main" val="3114698231"/>
                  </a:ext>
                </a:extLst>
              </a:tr>
              <a:tr h="322180">
                <a:tc>
                  <a:txBody>
                    <a:bodyPr/>
                    <a:lstStyle/>
                    <a:p>
                      <a:pPr algn="l" rtl="0" fontAlgn="b"/>
                      <a:r>
                        <a:rPr lang="en-US" sz="1100" b="0" i="0" u="none" strike="noStrike">
                          <a:solidFill>
                            <a:srgbClr val="000000"/>
                          </a:solidFill>
                          <a:effectLst/>
                          <a:latin typeface="+mn-lt"/>
                        </a:rPr>
                        <a:t>Filing</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$320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$320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$350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$350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9%</a:t>
                      </a:r>
                    </a:p>
                  </a:txBody>
                  <a:tcPr marL="45720" marR="45720" anchor="ctr">
                    <a:solidFill>
                      <a:srgbClr val="D9D9D6"/>
                    </a:solidFill>
                  </a:tcPr>
                </a:tc>
                <a:extLst>
                  <a:ext uri="{0D108BD9-81ED-4DB2-BD59-A6C34878D82A}">
                    <a16:rowId xmlns:a16="http://schemas.microsoft.com/office/drawing/2014/main" val="234780657"/>
                  </a:ext>
                </a:extLst>
              </a:tr>
              <a:tr h="322180">
                <a:tc>
                  <a:txBody>
                    <a:bodyPr/>
                    <a:lstStyle/>
                    <a:p>
                      <a:pPr algn="l" rtl="0" fontAlgn="b"/>
                      <a:r>
                        <a:rPr lang="en-US" sz="1100" b="0" i="0" u="none" strike="noStrike">
                          <a:solidFill>
                            <a:srgbClr val="000000"/>
                          </a:solidFill>
                          <a:effectLst/>
                          <a:latin typeface="+mn-lt"/>
                        </a:rPr>
                        <a:t>Search</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$700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$1,020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$770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$1,120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10%</a:t>
                      </a:r>
                    </a:p>
                  </a:txBody>
                  <a:tcPr marL="45720" marR="45720" anchor="ctr">
                    <a:solidFill>
                      <a:srgbClr val="D9D9D6"/>
                    </a:solidFill>
                  </a:tcPr>
                </a:tc>
                <a:extLst>
                  <a:ext uri="{0D108BD9-81ED-4DB2-BD59-A6C34878D82A}">
                    <a16:rowId xmlns:a16="http://schemas.microsoft.com/office/drawing/2014/main" val="3806593833"/>
                  </a:ext>
                </a:extLst>
              </a:tr>
              <a:tr h="322180">
                <a:tc>
                  <a:txBody>
                    <a:bodyPr/>
                    <a:lstStyle/>
                    <a:p>
                      <a:pPr algn="l" rtl="0" fontAlgn="b"/>
                      <a:r>
                        <a:rPr lang="en-US" sz="1100" b="0" i="0" u="none" strike="noStrike">
                          <a:solidFill>
                            <a:srgbClr val="000000"/>
                          </a:solidFill>
                          <a:effectLst/>
                          <a:latin typeface="+mn-lt"/>
                        </a:rPr>
                        <a:t>Examination</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$800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$1,820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$880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$2,000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10%</a:t>
                      </a:r>
                    </a:p>
                  </a:txBody>
                  <a:tcPr marL="45720" marR="45720" anchor="ctr">
                    <a:solidFill>
                      <a:srgbClr val="D9D9D6"/>
                    </a:solidFill>
                  </a:tcPr>
                </a:tc>
                <a:extLst>
                  <a:ext uri="{0D108BD9-81ED-4DB2-BD59-A6C34878D82A}">
                    <a16:rowId xmlns:a16="http://schemas.microsoft.com/office/drawing/2014/main" val="3981263772"/>
                  </a:ext>
                </a:extLst>
              </a:tr>
              <a:tr h="322180">
                <a:tc>
                  <a:txBody>
                    <a:bodyPr/>
                    <a:lstStyle/>
                    <a:p>
                      <a:pPr algn="l" rtl="0" fontAlgn="b"/>
                      <a:r>
                        <a:rPr lang="en-US" sz="1100" b="0" i="0" u="none" strike="noStrike">
                          <a:solidFill>
                            <a:srgbClr val="000000"/>
                          </a:solidFill>
                          <a:effectLst/>
                          <a:latin typeface="+mn-lt"/>
                        </a:rPr>
                        <a:t>Issue</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$1,200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$3,020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$1,260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$3,260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8%</a:t>
                      </a:r>
                    </a:p>
                  </a:txBody>
                  <a:tcPr marL="45720" marR="45720" anchor="ctr">
                    <a:solidFill>
                      <a:srgbClr val="D9D9D6"/>
                    </a:solidFill>
                  </a:tcPr>
                </a:tc>
                <a:extLst>
                  <a:ext uri="{0D108BD9-81ED-4DB2-BD59-A6C34878D82A}">
                    <a16:rowId xmlns:a16="http://schemas.microsoft.com/office/drawing/2014/main" val="2810437678"/>
                  </a:ext>
                </a:extLst>
              </a:tr>
              <a:tr h="322180">
                <a:tc>
                  <a:txBody>
                    <a:bodyPr/>
                    <a:lstStyle/>
                    <a:p>
                      <a:pPr algn="l" rtl="0" fontAlgn="b"/>
                      <a:r>
                        <a:rPr lang="en-US" sz="1100" b="0" i="0" u="none" strike="noStrike">
                          <a:solidFill>
                            <a:srgbClr val="000000"/>
                          </a:solidFill>
                          <a:effectLst/>
                          <a:latin typeface="+mn-lt"/>
                        </a:rPr>
                        <a:t>1st stage maintenance</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$2,000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$5,020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$2,100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$5,360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7%</a:t>
                      </a:r>
                    </a:p>
                  </a:txBody>
                  <a:tcPr marL="45720" marR="45720" anchor="ctr">
                    <a:solidFill>
                      <a:srgbClr val="D9D9D6"/>
                    </a:solidFill>
                  </a:tcPr>
                </a:tc>
                <a:extLst>
                  <a:ext uri="{0D108BD9-81ED-4DB2-BD59-A6C34878D82A}">
                    <a16:rowId xmlns:a16="http://schemas.microsoft.com/office/drawing/2014/main" val="1982244353"/>
                  </a:ext>
                </a:extLst>
              </a:tr>
              <a:tr h="479982">
                <a:tc>
                  <a:txBody>
                    <a:bodyPr/>
                    <a:lstStyle/>
                    <a:p>
                      <a:pPr algn="l" rtl="0" fontAlgn="b"/>
                      <a:r>
                        <a:rPr lang="en-US" sz="1100" b="0" i="0" u="none" strike="noStrike">
                          <a:solidFill>
                            <a:srgbClr val="000000"/>
                          </a:solidFill>
                          <a:effectLst/>
                          <a:latin typeface="+mn-lt"/>
                        </a:rPr>
                        <a:t>2nd stage maintenance</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$3,760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$8,780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$3,950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$9,310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6%</a:t>
                      </a:r>
                    </a:p>
                  </a:txBody>
                  <a:tcPr marL="45720" marR="45720" anchor="ctr">
                    <a:solidFill>
                      <a:srgbClr val="D9D9D6"/>
                    </a:solidFill>
                  </a:tcPr>
                </a:tc>
                <a:extLst>
                  <a:ext uri="{0D108BD9-81ED-4DB2-BD59-A6C34878D82A}">
                    <a16:rowId xmlns:a16="http://schemas.microsoft.com/office/drawing/2014/main" val="760758462"/>
                  </a:ext>
                </a:extLst>
              </a:tr>
              <a:tr h="479982">
                <a:tc>
                  <a:txBody>
                    <a:bodyPr/>
                    <a:lstStyle/>
                    <a:p>
                      <a:pPr algn="l" rtl="0" fontAlgn="b"/>
                      <a:r>
                        <a:rPr lang="en-US" sz="1100" b="0" i="0" u="none" strike="noStrike">
                          <a:solidFill>
                            <a:srgbClr val="000000"/>
                          </a:solidFill>
                          <a:effectLst/>
                          <a:latin typeface="+mn-lt"/>
                        </a:rPr>
                        <a:t>3rd stage maintenance</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$7,700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$16,480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$8,085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$17,395 </a:t>
                      </a:r>
                    </a:p>
                  </a:txBody>
                  <a:tcPr marL="45720" marR="45720" anchor="ctr">
                    <a:solidFill>
                      <a:srgbClr val="D9D9D6"/>
                    </a:solidFill>
                  </a:tcPr>
                </a:tc>
                <a:tc>
                  <a:txBody>
                    <a:bodyPr/>
                    <a:lstStyle/>
                    <a:p>
                      <a:pPr algn="r" rtl="0" fontAlgn="b"/>
                      <a:r>
                        <a:rPr lang="en-US" sz="1100" b="0" i="0" u="none" strike="noStrike">
                          <a:solidFill>
                            <a:srgbClr val="000000"/>
                          </a:solidFill>
                          <a:effectLst/>
                          <a:latin typeface="+mn-lt"/>
                        </a:rPr>
                        <a:t>6%</a:t>
                      </a:r>
                    </a:p>
                  </a:txBody>
                  <a:tcPr marL="45720" marR="45720" anchor="ctr">
                    <a:solidFill>
                      <a:srgbClr val="D9D9D6"/>
                    </a:solidFill>
                  </a:tcPr>
                </a:tc>
                <a:extLst>
                  <a:ext uri="{0D108BD9-81ED-4DB2-BD59-A6C34878D82A}">
                    <a16:rowId xmlns:a16="http://schemas.microsoft.com/office/drawing/2014/main" val="3763542075"/>
                  </a:ext>
                </a:extLst>
              </a:tr>
            </a:tbl>
          </a:graphicData>
        </a:graphic>
      </p:graphicFrame>
      <p:sp>
        <p:nvSpPr>
          <p:cNvPr id="4" name="Slide Number Placeholder 3">
            <a:extLst>
              <a:ext uri="{FF2B5EF4-FFF2-40B4-BE49-F238E27FC236}">
                <a16:creationId xmlns:a16="http://schemas.microsoft.com/office/drawing/2014/main" id="{2031FF41-58E0-6A28-2C38-462727F0FB33}"/>
              </a:ext>
            </a:extLst>
          </p:cNvPr>
          <p:cNvSpPr>
            <a:spLocks noGrp="1"/>
          </p:cNvSpPr>
          <p:nvPr>
            <p:ph type="sldNum" sz="quarter" idx="10"/>
          </p:nvPr>
        </p:nvSpPr>
        <p:spPr/>
        <p:txBody>
          <a:bodyPr/>
          <a:lstStyle/>
          <a:p>
            <a:fld id="{1D648693-0942-45E9-83AE-76FC568F9452}" type="slidenum">
              <a:rPr lang="en-US" smtClean="0"/>
              <a:pPr/>
              <a:t>37</a:t>
            </a:fld>
            <a:endParaRPr lang="en-US"/>
          </a:p>
        </p:txBody>
      </p:sp>
    </p:spTree>
    <p:extLst>
      <p:ext uri="{BB962C8B-B14F-4D97-AF65-F5344CB8AC3E}">
        <p14:creationId xmlns:p14="http://schemas.microsoft.com/office/powerpoint/2010/main" val="285268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r>
              <a:rPr lang="en-US" sz="4000" b="1">
                <a:solidFill>
                  <a:schemeClr val="bg1"/>
                </a:solidFill>
                <a:latin typeface="+mn-lt"/>
              </a:rPr>
              <a:t>Additional Information</a:t>
            </a:r>
          </a:p>
        </p:txBody>
      </p:sp>
    </p:spTree>
    <p:extLst>
      <p:ext uri="{BB962C8B-B14F-4D97-AF65-F5344CB8AC3E}">
        <p14:creationId xmlns:p14="http://schemas.microsoft.com/office/powerpoint/2010/main" val="9406161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Analysis of alternatives</a:t>
            </a:r>
          </a:p>
        </p:txBody>
      </p:sp>
      <p:sp>
        <p:nvSpPr>
          <p:cNvPr id="3" name="Content Placeholder 2"/>
          <p:cNvSpPr>
            <a:spLocks noGrp="1"/>
          </p:cNvSpPr>
          <p:nvPr>
            <p:ph idx="1"/>
          </p:nvPr>
        </p:nvSpPr>
        <p:spPr/>
        <p:txBody>
          <a:bodyPr vert="horz" lIns="91440" tIns="45720" rIns="91440" bIns="45720" rtlCol="0" anchor="t">
            <a:normAutofit fontScale="47500" lnSpcReduction="20000"/>
          </a:bodyPr>
          <a:lstStyle/>
          <a:p>
            <a:r>
              <a:rPr lang="en-US">
                <a:latin typeface="Segoe UI"/>
                <a:cs typeface="Segoe UI"/>
              </a:rPr>
              <a:t>As part of the rulemaking process, the USPTO conducted two alternative analyses:</a:t>
            </a:r>
          </a:p>
          <a:p>
            <a:pPr lvl="1"/>
            <a:r>
              <a:rPr lang="en-US">
                <a:latin typeface="Segoe UI"/>
                <a:cs typeface="Segoe UI"/>
              </a:rPr>
              <a:t>Initial Regulatory Flexibility Analysis (IRFA). </a:t>
            </a:r>
          </a:p>
          <a:p>
            <a:pPr lvl="1"/>
            <a:r>
              <a:rPr lang="en-US">
                <a:latin typeface="Segoe UI"/>
                <a:cs typeface="Segoe UI"/>
              </a:rPr>
              <a:t>Regulatory Impact Analysis (RIA). </a:t>
            </a:r>
          </a:p>
          <a:p>
            <a:r>
              <a:rPr lang="en-US">
                <a:latin typeface="Segoe UI"/>
                <a:cs typeface="Segoe UI"/>
              </a:rPr>
              <a:t>The USPTO’s rulemaking strategies and goals are comprised of strategic priorities (goals, objectives, and initiatives) from the Strategic Plan and fee setting policy factors. </a:t>
            </a:r>
          </a:p>
          <a:p>
            <a:r>
              <a:rPr lang="en-US">
                <a:latin typeface="Segoe UI"/>
                <a:cs typeface="Segoe UI"/>
              </a:rPr>
              <a:t>Four alternatives were analyzed for alignment with the rulemaking strategies and goals: </a:t>
            </a:r>
          </a:p>
          <a:p>
            <a:pPr lvl="1"/>
            <a:r>
              <a:rPr lang="en-US" sz="2700">
                <a:latin typeface="Segoe UI"/>
                <a:cs typeface="Segoe UI"/>
              </a:rPr>
              <a:t>Proposed fee schedule included in the NPRM, </a:t>
            </a:r>
          </a:p>
          <a:p>
            <a:pPr lvl="1"/>
            <a:r>
              <a:rPr lang="en-US" sz="2700">
                <a:latin typeface="Segoe UI"/>
                <a:cs typeface="Segoe UI"/>
              </a:rPr>
              <a:t>Unit cost recovery setting most individual undiscounted fees at the historical cost of performing the service, </a:t>
            </a:r>
          </a:p>
          <a:p>
            <a:pPr lvl="1"/>
            <a:r>
              <a:rPr lang="en-US" sz="2700">
                <a:latin typeface="Segoe UI"/>
                <a:cs typeface="Segoe UI"/>
              </a:rPr>
              <a:t>Across the board adjustment that set fees by applying a one-time 12.5%, across-the-board inflationary increase to the current fee schedule, and </a:t>
            </a:r>
          </a:p>
          <a:p>
            <a:pPr lvl="1"/>
            <a:r>
              <a:rPr lang="en-US" sz="2700">
                <a:latin typeface="Segoe UI"/>
                <a:cs typeface="Segoe UI"/>
              </a:rPr>
              <a:t>Baseline (current fee schedule).</a:t>
            </a:r>
          </a:p>
        </p:txBody>
      </p:sp>
      <p:sp>
        <p:nvSpPr>
          <p:cNvPr id="5" name="Slide Number Placeholder 4"/>
          <p:cNvSpPr>
            <a:spLocks noGrp="1"/>
          </p:cNvSpPr>
          <p:nvPr>
            <p:ph type="sldNum" sz="quarter" idx="10"/>
          </p:nvPr>
        </p:nvSpPr>
        <p:spPr/>
        <p:txBody>
          <a:bodyPr/>
          <a:lstStyle/>
          <a:p>
            <a:fld id="{92DA454B-C859-4892-B9FA-68B588C9F547}" type="slidenum">
              <a:rPr lang="en-US" smtClean="0"/>
              <a:pPr/>
              <a:t>39</a:t>
            </a:fld>
            <a:endParaRPr lang="en-US"/>
          </a:p>
        </p:txBody>
      </p:sp>
    </p:spTree>
    <p:extLst>
      <p:ext uri="{BB962C8B-B14F-4D97-AF65-F5344CB8AC3E}">
        <p14:creationId xmlns:p14="http://schemas.microsoft.com/office/powerpoint/2010/main" val="1208960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675FD0-FD47-4A3E-9342-EB2FB5A19F32}"/>
              </a:ext>
            </a:extLst>
          </p:cNvPr>
          <p:cNvSpPr>
            <a:spLocks noGrp="1"/>
          </p:cNvSpPr>
          <p:nvPr>
            <p:ph type="title"/>
          </p:nvPr>
        </p:nvSpPr>
        <p:spPr/>
        <p:txBody>
          <a:bodyPr/>
          <a:lstStyle/>
          <a:p>
            <a:r>
              <a:rPr lang="en-US"/>
              <a:t>Fee setting goals and objectives</a:t>
            </a:r>
          </a:p>
        </p:txBody>
      </p:sp>
      <p:sp>
        <p:nvSpPr>
          <p:cNvPr id="6" name="Content Placeholder 5">
            <a:extLst>
              <a:ext uri="{FF2B5EF4-FFF2-40B4-BE49-F238E27FC236}">
                <a16:creationId xmlns:a16="http://schemas.microsoft.com/office/drawing/2014/main" id="{A3B3C3E1-7C0C-4D30-A101-6A509179C30E}"/>
              </a:ext>
            </a:extLst>
          </p:cNvPr>
          <p:cNvSpPr>
            <a:spLocks noGrp="1"/>
          </p:cNvSpPr>
          <p:nvPr>
            <p:ph idx="1"/>
          </p:nvPr>
        </p:nvSpPr>
        <p:spPr/>
        <p:txBody>
          <a:bodyPr vert="horz" lIns="91440" tIns="45720" rIns="91440" bIns="45720" rtlCol="0" anchor="t">
            <a:normAutofit fontScale="47500" lnSpcReduction="20000"/>
          </a:bodyPr>
          <a:lstStyle/>
          <a:p>
            <a:r>
              <a:rPr lang="en-US"/>
              <a:t>The goal of fee setting at the USPTO is to provide sufficient financial resources to facilitate the effective administration of the United States intellectual property (IP) system</a:t>
            </a:r>
          </a:p>
          <a:p>
            <a:r>
              <a:rPr lang="en-US"/>
              <a:t>The overriding principles behind this goal are to: </a:t>
            </a:r>
          </a:p>
          <a:p>
            <a:pPr lvl="1"/>
            <a:r>
              <a:rPr lang="en-US"/>
              <a:t>Operate within a sustainable funding model that avoids disruptions caused by fluctuations in financial operations</a:t>
            </a:r>
          </a:p>
          <a:p>
            <a:pPr lvl="1"/>
            <a:r>
              <a:rPr lang="en-US"/>
              <a:t>Enable the USPTO to continue making strategic improvements</a:t>
            </a:r>
          </a:p>
          <a:p>
            <a:r>
              <a:rPr lang="en-US">
                <a:latin typeface="Segoe UI"/>
                <a:cs typeface="Segoe UI"/>
              </a:rPr>
              <a:t>The fee setting objectives of the NPRM, “Setting and Adjusting Patent Fees During FY 2025” are:</a:t>
            </a:r>
          </a:p>
          <a:p>
            <a:pPr lvl="1"/>
            <a:r>
              <a:rPr lang="en-US"/>
              <a:t>Recover aggregate costs to finance the USPTO’s mission, strategic goals, and priorities</a:t>
            </a:r>
          </a:p>
          <a:p>
            <a:pPr lvl="1"/>
            <a:r>
              <a:rPr lang="en-US"/>
              <a:t>Enable financial sustainability</a:t>
            </a:r>
          </a:p>
          <a:p>
            <a:pPr lvl="1"/>
            <a:r>
              <a:rPr lang="en-US"/>
              <a:t>Promote efficient operations and filing behaviors</a:t>
            </a:r>
          </a:p>
          <a:p>
            <a:pPr lvl="1"/>
            <a:r>
              <a:rPr lang="en-US"/>
              <a:t>Better align fees with the costs of services provided </a:t>
            </a:r>
          </a:p>
          <a:p>
            <a:pPr lvl="1"/>
            <a:r>
              <a:rPr lang="en-US"/>
              <a:t>Encourage access to the patent system for all stakeholders</a:t>
            </a:r>
          </a:p>
          <a:p>
            <a:endParaRPr lang="en-US"/>
          </a:p>
        </p:txBody>
      </p:sp>
      <p:sp>
        <p:nvSpPr>
          <p:cNvPr id="4" name="Slide Number Placeholder 3">
            <a:extLst>
              <a:ext uri="{FF2B5EF4-FFF2-40B4-BE49-F238E27FC236}">
                <a16:creationId xmlns:a16="http://schemas.microsoft.com/office/drawing/2014/main" id="{BA1FE84D-3C5E-42F4-9580-705A745B72EF}"/>
              </a:ext>
            </a:extLst>
          </p:cNvPr>
          <p:cNvSpPr>
            <a:spLocks noGrp="1"/>
          </p:cNvSpPr>
          <p:nvPr>
            <p:ph type="sldNum" sz="quarter" idx="10"/>
          </p:nvPr>
        </p:nvSpPr>
        <p:spPr/>
        <p:txBody>
          <a:bodyPr/>
          <a:lstStyle/>
          <a:p>
            <a:fld id="{1D648693-0942-45E9-83AE-76FC568F9452}" type="slidenum">
              <a:rPr lang="en-US" smtClean="0"/>
              <a:pPr/>
              <a:t>4</a:t>
            </a:fld>
            <a:endParaRPr lang="en-US"/>
          </a:p>
        </p:txBody>
      </p:sp>
    </p:spTree>
    <p:extLst>
      <p:ext uri="{BB962C8B-B14F-4D97-AF65-F5344CB8AC3E}">
        <p14:creationId xmlns:p14="http://schemas.microsoft.com/office/powerpoint/2010/main" val="2151837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Analysis of alternatives</a:t>
            </a:r>
            <a:r>
              <a:rPr kumimoji="0" lang="en-US" sz="2200" b="0" i="0" u="none" strike="noStrike" kern="1200" cap="none" spc="0" normalizeH="0" baseline="0" noProof="0">
                <a:ln>
                  <a:noFill/>
                </a:ln>
                <a:solidFill>
                  <a:prstClr val="black"/>
                </a:solidFill>
                <a:effectLst/>
                <a:uLnTx/>
                <a:uFillTx/>
                <a:latin typeface="Segoe UI"/>
                <a:ea typeface="+mj-ea"/>
                <a:cs typeface="+mj-cs"/>
              </a:rPr>
              <a:t> (cont.)</a:t>
            </a:r>
            <a:endParaRPr lang="en-US"/>
          </a:p>
        </p:txBody>
      </p:sp>
      <p:sp>
        <p:nvSpPr>
          <p:cNvPr id="3" name="Content Placeholder 2"/>
          <p:cNvSpPr>
            <a:spLocks noGrp="1"/>
          </p:cNvSpPr>
          <p:nvPr>
            <p:ph idx="1"/>
          </p:nvPr>
        </p:nvSpPr>
        <p:spPr/>
        <p:txBody>
          <a:bodyPr vert="horz" lIns="91440" tIns="45720" rIns="91440" bIns="45720" rtlCol="0" anchor="t">
            <a:normAutofit fontScale="47500" lnSpcReduction="20000"/>
          </a:bodyPr>
          <a:lstStyle/>
          <a:p>
            <a:r>
              <a:rPr lang="en-US">
                <a:latin typeface="Segoe UI"/>
                <a:cs typeface="Segoe UI"/>
              </a:rPr>
              <a:t>The IRFA finds that the proposed fee schedule does not impose undue or disproportionate burdens on smaller entities.</a:t>
            </a:r>
          </a:p>
          <a:p>
            <a:r>
              <a:rPr lang="en-US">
                <a:latin typeface="Segoe UI"/>
                <a:cs typeface="Segoe UI"/>
              </a:rPr>
              <a:t>The RIA concludes that the overall qualitative benefits to patent applicants, patent holders, other patent stakeholders, and society of the proposed fee schedule are significant, specifically those benefits related to the targeted fee schedule design changes. </a:t>
            </a:r>
            <a:endParaRPr lang="en-US"/>
          </a:p>
          <a:p>
            <a:r>
              <a:rPr lang="en-US">
                <a:latin typeface="Segoe UI"/>
                <a:cs typeface="Segoe UI"/>
              </a:rPr>
              <a:t>Both analyses find that: </a:t>
            </a:r>
          </a:p>
          <a:p>
            <a:pPr lvl="1"/>
            <a:r>
              <a:rPr lang="en-US">
                <a:latin typeface="Segoe UI"/>
                <a:cs typeface="Segoe UI"/>
              </a:rPr>
              <a:t>Patent applicants and holders can expect progress towards optimizing patent application pendency and examination timeframes; </a:t>
            </a:r>
          </a:p>
          <a:p>
            <a:pPr lvl="1"/>
            <a:r>
              <a:rPr lang="en-US">
                <a:latin typeface="Segoe UI"/>
                <a:cs typeface="Segoe UI"/>
              </a:rPr>
              <a:t>Issuing highly reliable patents; </a:t>
            </a:r>
          </a:p>
          <a:p>
            <a:pPr lvl="1"/>
            <a:r>
              <a:rPr lang="en-US">
                <a:latin typeface="Segoe UI"/>
                <a:cs typeface="Segoe UI"/>
              </a:rPr>
              <a:t>Fostering innovation through business effectiveness; </a:t>
            </a:r>
          </a:p>
          <a:p>
            <a:pPr lvl="1"/>
            <a:r>
              <a:rPr lang="en-US">
                <a:latin typeface="Segoe UI"/>
                <a:cs typeface="Segoe UI"/>
              </a:rPr>
              <a:t>Enhancing the operations of PTAB; </a:t>
            </a:r>
          </a:p>
          <a:p>
            <a:pPr lvl="1"/>
            <a:r>
              <a:rPr lang="en-US">
                <a:latin typeface="Segoe UI"/>
                <a:cs typeface="Segoe UI"/>
              </a:rPr>
              <a:t>Optimizing speed, quality, and cost-effectiveness of IT delivery to delivery to achieve business value; and </a:t>
            </a:r>
          </a:p>
          <a:p>
            <a:pPr lvl="1"/>
            <a:r>
              <a:rPr lang="en-US">
                <a:latin typeface="Segoe UI"/>
                <a:cs typeface="Segoe UI"/>
              </a:rPr>
              <a:t>Ensuring financial sustainability to facilitate effective patent operations.</a:t>
            </a:r>
          </a:p>
        </p:txBody>
      </p:sp>
      <p:sp>
        <p:nvSpPr>
          <p:cNvPr id="5" name="Slide Number Placeholder 4"/>
          <p:cNvSpPr>
            <a:spLocks noGrp="1"/>
          </p:cNvSpPr>
          <p:nvPr>
            <p:ph type="sldNum" sz="quarter" idx="10"/>
          </p:nvPr>
        </p:nvSpPr>
        <p:spPr/>
        <p:txBody>
          <a:bodyPr/>
          <a:lstStyle/>
          <a:p>
            <a:fld id="{92DA454B-C859-4892-B9FA-68B588C9F547}" type="slidenum">
              <a:rPr lang="en-US" smtClean="0"/>
              <a:pPr/>
              <a:t>40</a:t>
            </a:fld>
            <a:endParaRPr lang="en-US"/>
          </a:p>
        </p:txBody>
      </p:sp>
    </p:spTree>
    <p:extLst>
      <p:ext uri="{BB962C8B-B14F-4D97-AF65-F5344CB8AC3E}">
        <p14:creationId xmlns:p14="http://schemas.microsoft.com/office/powerpoint/2010/main" val="3875964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1EB8-1D70-483F-AE5C-C3FBD5D50D78}"/>
              </a:ext>
            </a:extLst>
          </p:cNvPr>
          <p:cNvSpPr>
            <a:spLocks noGrp="1"/>
          </p:cNvSpPr>
          <p:nvPr>
            <p:ph type="title" idx="4294967295"/>
          </p:nvPr>
        </p:nvSpPr>
        <p:spPr>
          <a:xfrm>
            <a:off x="457200" y="-952500"/>
            <a:ext cx="8229600" cy="952500"/>
          </a:xfrm>
        </p:spPr>
        <p:txBody>
          <a:bodyPr vert="horz" lIns="91440" tIns="45720" rIns="91440" bIns="45720" rtlCol="0" anchor="b" anchorCtr="0">
            <a:normAutofit/>
          </a:bodyPr>
          <a:lstStyle/>
          <a:p>
            <a:r>
              <a:rPr lang="en-US"/>
              <a:t>USPTO closing slide</a:t>
            </a:r>
          </a:p>
        </p:txBody>
      </p:sp>
    </p:spTree>
    <p:extLst>
      <p:ext uri="{BB962C8B-B14F-4D97-AF65-F5344CB8AC3E}">
        <p14:creationId xmlns:p14="http://schemas.microsoft.com/office/powerpoint/2010/main" val="180536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74CF9D7-D4A3-421B-B7CC-32F6A776E1D3}"/>
              </a:ext>
            </a:extLst>
          </p:cNvPr>
          <p:cNvSpPr>
            <a:spLocks noGrp="1"/>
          </p:cNvSpPr>
          <p:nvPr>
            <p:ph type="title"/>
          </p:nvPr>
        </p:nvSpPr>
        <p:spPr/>
        <p:txBody>
          <a:bodyPr>
            <a:normAutofit fontScale="90000"/>
          </a:bodyPr>
          <a:lstStyle/>
          <a:p>
            <a:r>
              <a:rPr lang="en-US"/>
              <a:t>Fee setting goals and objectives </a:t>
            </a:r>
            <a:r>
              <a:rPr lang="en-US" sz="2400" b="0"/>
              <a:t>(cont.)</a:t>
            </a:r>
          </a:p>
        </p:txBody>
      </p:sp>
      <p:sp>
        <p:nvSpPr>
          <p:cNvPr id="2" name="Content Placeholder 1">
            <a:extLst>
              <a:ext uri="{FF2B5EF4-FFF2-40B4-BE49-F238E27FC236}">
                <a16:creationId xmlns:a16="http://schemas.microsoft.com/office/drawing/2014/main" id="{D4BF3A79-8D74-4D65-9D84-F7CE22598924}"/>
              </a:ext>
            </a:extLst>
          </p:cNvPr>
          <p:cNvSpPr>
            <a:spLocks noGrp="1"/>
          </p:cNvSpPr>
          <p:nvPr>
            <p:ph idx="1"/>
          </p:nvPr>
        </p:nvSpPr>
        <p:spPr/>
        <p:txBody>
          <a:bodyPr>
            <a:normAutofit fontScale="40000" lnSpcReduction="20000"/>
          </a:bodyPr>
          <a:lstStyle/>
          <a:p>
            <a:r>
              <a:rPr lang="en-US" sz="3400">
                <a:latin typeface="+mn-lt"/>
              </a:rPr>
              <a:t>The fee proposals detailed in the NPRM, “Setting and Adjusting Patent Fees during Fiscal Year 2025”, directly aligned to: </a:t>
            </a:r>
          </a:p>
          <a:p>
            <a:pPr lvl="1">
              <a:lnSpc>
                <a:spcPct val="120000"/>
              </a:lnSpc>
            </a:pPr>
            <a:r>
              <a:rPr lang="en-US" sz="2900"/>
              <a:t>The fee structure philosophy, including the following fee setting policy factors:</a:t>
            </a:r>
          </a:p>
          <a:p>
            <a:pPr lvl="2">
              <a:lnSpc>
                <a:spcPct val="120000"/>
              </a:lnSpc>
            </a:pPr>
            <a:r>
              <a:rPr lang="en-US" sz="2500"/>
              <a:t>Promote innovation strategies</a:t>
            </a:r>
          </a:p>
          <a:p>
            <a:pPr lvl="2">
              <a:lnSpc>
                <a:spcPct val="120000"/>
              </a:lnSpc>
            </a:pPr>
            <a:r>
              <a:rPr lang="en-US" sz="2500"/>
              <a:t>Align fees with the full cost of products and services</a:t>
            </a:r>
          </a:p>
          <a:p>
            <a:pPr lvl="2">
              <a:lnSpc>
                <a:spcPct val="120000"/>
              </a:lnSpc>
            </a:pPr>
            <a:r>
              <a:rPr lang="en-US" sz="2500"/>
              <a:t>Facilitate the effective administration of the patent system</a:t>
            </a:r>
          </a:p>
          <a:p>
            <a:pPr lvl="2">
              <a:lnSpc>
                <a:spcPct val="120000"/>
              </a:lnSpc>
            </a:pPr>
            <a:r>
              <a:rPr lang="en-US" sz="2500"/>
              <a:t>Offer application processing options</a:t>
            </a:r>
          </a:p>
          <a:p>
            <a:pPr lvl="1">
              <a:lnSpc>
                <a:spcPct val="120000"/>
              </a:lnSpc>
            </a:pPr>
            <a:r>
              <a:rPr lang="en-US" sz="2900"/>
              <a:t>The Strategic Plan goals:</a:t>
            </a:r>
          </a:p>
          <a:p>
            <a:pPr lvl="2">
              <a:lnSpc>
                <a:spcPct val="120000"/>
              </a:lnSpc>
            </a:pPr>
            <a:r>
              <a:rPr lang="en-US" sz="2500"/>
              <a:t>Goal 1: Drive inclusive U.S. innovation and global competitiveness</a:t>
            </a:r>
          </a:p>
          <a:p>
            <a:pPr lvl="2">
              <a:lnSpc>
                <a:spcPct val="120000"/>
              </a:lnSpc>
            </a:pPr>
            <a:r>
              <a:rPr lang="en-US" sz="2500"/>
              <a:t>Goal 2: Promote the efficient delivery of reliable IP rights</a:t>
            </a:r>
          </a:p>
          <a:p>
            <a:pPr lvl="2">
              <a:lnSpc>
                <a:spcPct val="120000"/>
              </a:lnSpc>
            </a:pPr>
            <a:r>
              <a:rPr lang="en-US" sz="2500"/>
              <a:t>Goal 3: Promote the protection of IP against new and persistent threats</a:t>
            </a:r>
          </a:p>
          <a:p>
            <a:pPr lvl="2">
              <a:lnSpc>
                <a:spcPct val="120000"/>
              </a:lnSpc>
            </a:pPr>
            <a:r>
              <a:rPr lang="en-US" sz="2500"/>
              <a:t>Goal 4: Bring innovation to impact for the public good</a:t>
            </a:r>
          </a:p>
          <a:p>
            <a:pPr lvl="2">
              <a:lnSpc>
                <a:spcPct val="120000"/>
              </a:lnSpc>
            </a:pPr>
            <a:r>
              <a:rPr lang="en-US" sz="2500"/>
              <a:t>Goal 5: Generate impactful employee and customer experiences by maximizing agency operations</a:t>
            </a:r>
            <a:endParaRPr lang="en-US"/>
          </a:p>
          <a:p>
            <a:endParaRPr lang="en-US"/>
          </a:p>
        </p:txBody>
      </p:sp>
      <p:sp>
        <p:nvSpPr>
          <p:cNvPr id="4" name="Slide Number Placeholder 3">
            <a:extLst>
              <a:ext uri="{FF2B5EF4-FFF2-40B4-BE49-F238E27FC236}">
                <a16:creationId xmlns:a16="http://schemas.microsoft.com/office/drawing/2014/main" id="{33AC74AB-3DE4-4D59-A4CF-5BA1C83F534C}"/>
              </a:ext>
            </a:extLst>
          </p:cNvPr>
          <p:cNvSpPr>
            <a:spLocks noGrp="1"/>
          </p:cNvSpPr>
          <p:nvPr>
            <p:ph type="sldNum" sz="quarter" idx="10"/>
          </p:nvPr>
        </p:nvSpPr>
        <p:spPr/>
        <p:txBody>
          <a:bodyPr/>
          <a:lstStyle/>
          <a:p>
            <a:fld id="{1D648693-0942-45E9-83AE-76FC568F9452}" type="slidenum">
              <a:rPr lang="en-US" smtClean="0"/>
              <a:pPr/>
              <a:t>5</a:t>
            </a:fld>
            <a:endParaRPr lang="en-US"/>
          </a:p>
        </p:txBody>
      </p:sp>
    </p:spTree>
    <p:extLst>
      <p:ext uri="{BB962C8B-B14F-4D97-AF65-F5344CB8AC3E}">
        <p14:creationId xmlns:p14="http://schemas.microsoft.com/office/powerpoint/2010/main" val="203205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AB4909-D92F-4084-979A-D9ABB4A68B7E}"/>
              </a:ext>
            </a:extLst>
          </p:cNvPr>
          <p:cNvSpPr>
            <a:spLocks noGrp="1"/>
          </p:cNvSpPr>
          <p:nvPr>
            <p:ph type="title"/>
          </p:nvPr>
        </p:nvSpPr>
        <p:spPr/>
        <p:txBody>
          <a:bodyPr>
            <a:noAutofit/>
          </a:bodyPr>
          <a:lstStyle/>
          <a:p>
            <a:r>
              <a:rPr lang="en-US" sz="3200"/>
              <a:t>Benefits for IP stakeholders</a:t>
            </a:r>
          </a:p>
        </p:txBody>
      </p:sp>
      <p:sp>
        <p:nvSpPr>
          <p:cNvPr id="2" name="Content Placeholder 1">
            <a:extLst>
              <a:ext uri="{FF2B5EF4-FFF2-40B4-BE49-F238E27FC236}">
                <a16:creationId xmlns:a16="http://schemas.microsoft.com/office/drawing/2014/main" id="{6D6A3EAD-C864-4F61-A073-C2B27261935B}"/>
              </a:ext>
            </a:extLst>
          </p:cNvPr>
          <p:cNvSpPr>
            <a:spLocks noGrp="1"/>
          </p:cNvSpPr>
          <p:nvPr>
            <p:ph idx="1"/>
          </p:nvPr>
        </p:nvSpPr>
        <p:spPr/>
        <p:txBody>
          <a:bodyPr vert="horz" lIns="91440" tIns="45720" rIns="91440" bIns="45720" rtlCol="0" anchor="t">
            <a:noAutofit/>
          </a:bodyPr>
          <a:lstStyle/>
          <a:p>
            <a:r>
              <a:rPr lang="en-US" sz="1200">
                <a:latin typeface="Segoe UI"/>
                <a:cs typeface="Segoe UI"/>
              </a:rPr>
              <a:t>Enhance the United States’ role as a global innovation leader</a:t>
            </a:r>
          </a:p>
          <a:p>
            <a:r>
              <a:rPr lang="en-US" sz="1200">
                <a:latin typeface="Segoe UI"/>
                <a:cs typeface="Segoe UI"/>
              </a:rPr>
              <a:t>Promote inclusive innovation through active engagement and widespread access to IP resources and tools</a:t>
            </a:r>
          </a:p>
          <a:p>
            <a:r>
              <a:rPr lang="en-US" sz="1200">
                <a:latin typeface="Segoe UI"/>
                <a:cs typeface="Segoe UI"/>
              </a:rPr>
              <a:t>Foster an innovation mindset in more Americans</a:t>
            </a:r>
          </a:p>
          <a:p>
            <a:r>
              <a:rPr lang="en-US" sz="1200">
                <a:latin typeface="Segoe UI"/>
                <a:cs typeface="Segoe UI"/>
              </a:rPr>
              <a:t>Issue and maintain robust and reliable patents that incentivize and protect innovation</a:t>
            </a:r>
          </a:p>
          <a:p>
            <a:r>
              <a:rPr lang="en-US" sz="1200">
                <a:latin typeface="Segoe UI"/>
                <a:cs typeface="Segoe UI"/>
              </a:rPr>
              <a:t>Improve patent application pendency</a:t>
            </a:r>
          </a:p>
          <a:p>
            <a:r>
              <a:rPr lang="en-US" sz="1200">
                <a:latin typeface="Segoe UI"/>
                <a:cs typeface="Segoe UI"/>
              </a:rPr>
              <a:t>Optimize patent application processes to enable efficiencies for applicants and other stakeholders</a:t>
            </a:r>
          </a:p>
          <a:p>
            <a:r>
              <a:rPr lang="en-US" sz="1200">
                <a:latin typeface="Segoe UI"/>
                <a:cs typeface="Segoe UI"/>
              </a:rPr>
              <a:t>Protect patents from fraudulent and abusive behaviors</a:t>
            </a:r>
          </a:p>
          <a:p>
            <a:r>
              <a:rPr lang="en-US" sz="1200">
                <a:latin typeface="Segoe UI"/>
                <a:cs typeface="Segoe UI"/>
              </a:rPr>
              <a:t>Support the development and enforcement of clear IP laws</a:t>
            </a:r>
          </a:p>
          <a:p>
            <a:r>
              <a:rPr lang="en-US" sz="1200">
                <a:latin typeface="Segoe UI"/>
                <a:cs typeface="Segoe UI"/>
              </a:rPr>
              <a:t>Help those pursuing IP protection to identify available funding sources</a:t>
            </a:r>
          </a:p>
          <a:p>
            <a:r>
              <a:rPr lang="en-US" sz="1200">
                <a:latin typeface="Segoe UI"/>
                <a:cs typeface="Segoe UI"/>
              </a:rPr>
              <a:t>Continue to equitably deliver exceptional customer experiences</a:t>
            </a:r>
          </a:p>
          <a:p>
            <a:r>
              <a:rPr lang="en-US" sz="1200">
                <a:latin typeface="Segoe UI"/>
                <a:cs typeface="Segoe UI"/>
              </a:rPr>
              <a:t>Develop modern information technology (IT) infrastructure and applications</a:t>
            </a:r>
          </a:p>
        </p:txBody>
      </p:sp>
      <p:sp>
        <p:nvSpPr>
          <p:cNvPr id="4" name="Slide Number Placeholder 3">
            <a:extLst>
              <a:ext uri="{FF2B5EF4-FFF2-40B4-BE49-F238E27FC236}">
                <a16:creationId xmlns:a16="http://schemas.microsoft.com/office/drawing/2014/main" id="{E98BEE8F-C0D6-4235-8B57-5DDEF8A6704D}"/>
              </a:ext>
            </a:extLst>
          </p:cNvPr>
          <p:cNvSpPr>
            <a:spLocks noGrp="1"/>
          </p:cNvSpPr>
          <p:nvPr>
            <p:ph type="sldNum" sz="quarter" idx="10"/>
          </p:nvPr>
        </p:nvSpPr>
        <p:spPr/>
        <p:txBody>
          <a:bodyPr/>
          <a:lstStyle/>
          <a:p>
            <a:fld id="{1D648693-0942-45E9-83AE-76FC568F9452}" type="slidenum">
              <a:rPr lang="en-US" smtClean="0"/>
              <a:pPr/>
              <a:t>6</a:t>
            </a:fld>
            <a:endParaRPr lang="en-US"/>
          </a:p>
        </p:txBody>
      </p:sp>
    </p:spTree>
    <p:extLst>
      <p:ext uri="{BB962C8B-B14F-4D97-AF65-F5344CB8AC3E}">
        <p14:creationId xmlns:p14="http://schemas.microsoft.com/office/powerpoint/2010/main" val="244962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600" b="1">
                <a:latin typeface="+mn-lt"/>
              </a:rPr>
              <a:t>Proposed patent fee changes</a:t>
            </a:r>
            <a:endParaRPr lang="en-US" sz="3600" b="1" i="1">
              <a:latin typeface="+mn-lt"/>
            </a:endParaRPr>
          </a:p>
        </p:txBody>
      </p:sp>
      <p:sp>
        <p:nvSpPr>
          <p:cNvPr id="12" name="Content Placeholder 11">
            <a:extLst>
              <a:ext uri="{FF2B5EF4-FFF2-40B4-BE49-F238E27FC236}">
                <a16:creationId xmlns:a16="http://schemas.microsoft.com/office/drawing/2014/main" id="{D1197050-2E79-4378-A67F-703E57E550B6}"/>
              </a:ext>
            </a:extLst>
          </p:cNvPr>
          <p:cNvSpPr>
            <a:spLocks noGrp="1"/>
          </p:cNvSpPr>
          <p:nvPr>
            <p:ph idx="1"/>
          </p:nvPr>
        </p:nvSpPr>
        <p:spPr>
          <a:xfrm>
            <a:off x="457200" y="1447585"/>
            <a:ext cx="8229600" cy="865769"/>
          </a:xfrm>
        </p:spPr>
        <p:txBody>
          <a:bodyPr vert="horz" lIns="91440" tIns="45720" rIns="91440" bIns="45720" rtlCol="0" anchor="t">
            <a:normAutofit fontScale="25000" lnSpcReduction="20000"/>
          </a:bodyPr>
          <a:lstStyle/>
          <a:p>
            <a:pPr>
              <a:lnSpc>
                <a:spcPct val="120000"/>
              </a:lnSpc>
            </a:pPr>
            <a:r>
              <a:rPr lang="en-US" sz="7200">
                <a:latin typeface="Segoe UI"/>
                <a:cs typeface="Segoe UI"/>
              </a:rPr>
              <a:t>The USPTO proposes to set or adjust fees contained in the </a:t>
            </a:r>
            <a:br>
              <a:rPr lang="en-US" sz="7200">
                <a:latin typeface="Segoe UI"/>
                <a:cs typeface="Segoe UI"/>
              </a:rPr>
            </a:br>
            <a:r>
              <a:rPr lang="en-US" sz="7200">
                <a:latin typeface="Segoe UI"/>
                <a:cs typeface="Segoe UI"/>
              </a:rPr>
              <a:t>table of proposed fee adjustments. The changes impact the following fee categories:</a:t>
            </a:r>
            <a:endParaRPr lang="en-US"/>
          </a:p>
        </p:txBody>
      </p:sp>
      <p:sp>
        <p:nvSpPr>
          <p:cNvPr id="5" name="Content Placeholder 2">
            <a:extLst>
              <a:ext uri="{FF2B5EF4-FFF2-40B4-BE49-F238E27FC236}">
                <a16:creationId xmlns:a16="http://schemas.microsoft.com/office/drawing/2014/main" id="{B043A470-190F-4E3B-8C7A-B07831AEE7E8}"/>
              </a:ext>
            </a:extLst>
          </p:cNvPr>
          <p:cNvSpPr txBox="1">
            <a:spLocks/>
          </p:cNvSpPr>
          <p:nvPr/>
        </p:nvSpPr>
        <p:spPr>
          <a:xfrm>
            <a:off x="457200" y="2441242"/>
            <a:ext cx="3801291" cy="2481283"/>
          </a:xfrm>
          <a:prstGeom prst="rect">
            <a:avLst/>
          </a:prstGeom>
        </p:spPr>
        <p:txBody>
          <a:bodyPr vert="horz" lIns="91440" tIns="45720" rIns="91440" bIns="45720" numCol="1" rtlCol="0" anchor="t">
            <a:noAutofit/>
          </a:bodyPr>
          <a:lst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spcBef>
                <a:spcPts val="600"/>
              </a:spcBef>
            </a:pPr>
            <a:r>
              <a:rPr lang="en-US" sz="1400">
                <a:latin typeface="Segoe UI Light"/>
                <a:cs typeface="Segoe UI Light"/>
              </a:rPr>
              <a:t>After-final consideration 2.0 pilot program</a:t>
            </a:r>
          </a:p>
          <a:p>
            <a:pPr lvl="1">
              <a:spcBef>
                <a:spcPts val="600"/>
              </a:spcBef>
            </a:pPr>
            <a:r>
              <a:rPr lang="en-US" sz="1400"/>
              <a:t>Continuing applications</a:t>
            </a:r>
          </a:p>
          <a:p>
            <a:pPr lvl="1">
              <a:spcBef>
                <a:spcPts val="600"/>
              </a:spcBef>
            </a:pPr>
            <a:r>
              <a:rPr lang="en-US" sz="1400">
                <a:latin typeface="Segoe UI Light"/>
                <a:cs typeface="Segoe UI Light"/>
              </a:rPr>
              <a:t>Design applications</a:t>
            </a:r>
            <a:endParaRPr lang="en-US" sz="1400"/>
          </a:p>
          <a:p>
            <a:pPr lvl="1">
              <a:spcBef>
                <a:spcPts val="600"/>
              </a:spcBef>
            </a:pPr>
            <a:r>
              <a:rPr lang="en-US" sz="1400"/>
              <a:t>Excess claims</a:t>
            </a:r>
          </a:p>
          <a:p>
            <a:pPr lvl="1">
              <a:spcBef>
                <a:spcPts val="600"/>
              </a:spcBef>
            </a:pPr>
            <a:r>
              <a:rPr lang="en-US" sz="1400">
                <a:latin typeface="Segoe UI Light"/>
                <a:cs typeface="Segoe UI Light"/>
              </a:rPr>
              <a:t>Extensions of time for provisional applications</a:t>
            </a:r>
          </a:p>
          <a:p>
            <a:pPr lvl="1">
              <a:spcBef>
                <a:spcPts val="600"/>
              </a:spcBef>
            </a:pPr>
            <a:r>
              <a:rPr lang="en-US" sz="1400"/>
              <a:t>Information disclosure statements</a:t>
            </a:r>
          </a:p>
          <a:p>
            <a:pPr lvl="1">
              <a:spcBef>
                <a:spcPts val="600"/>
              </a:spcBef>
            </a:pPr>
            <a:r>
              <a:rPr lang="en-US" sz="1400"/>
              <a:t>Patent term adjustment</a:t>
            </a:r>
          </a:p>
          <a:p>
            <a:pPr lvl="1">
              <a:spcBef>
                <a:spcPts val="600"/>
              </a:spcBef>
            </a:pPr>
            <a:r>
              <a:rPr lang="en-US" sz="1400"/>
              <a:t>Patent term extension</a:t>
            </a:r>
          </a:p>
          <a:p>
            <a:pPr>
              <a:spcBef>
                <a:spcPts val="600"/>
              </a:spcBef>
            </a:pPr>
            <a:endParaRPr lang="en-US" sz="1600"/>
          </a:p>
        </p:txBody>
      </p:sp>
      <p:sp>
        <p:nvSpPr>
          <p:cNvPr id="6" name="Content Placeholder 2">
            <a:extLst>
              <a:ext uri="{FF2B5EF4-FFF2-40B4-BE49-F238E27FC236}">
                <a16:creationId xmlns:a16="http://schemas.microsoft.com/office/drawing/2014/main" id="{E9E23075-923F-4BE1-8361-C257EA236975}"/>
              </a:ext>
            </a:extLst>
          </p:cNvPr>
          <p:cNvSpPr txBox="1">
            <a:spLocks/>
          </p:cNvSpPr>
          <p:nvPr/>
        </p:nvSpPr>
        <p:spPr>
          <a:xfrm>
            <a:off x="4114116" y="2441242"/>
            <a:ext cx="4006780" cy="2481283"/>
          </a:xfrm>
          <a:prstGeom prst="rect">
            <a:avLst/>
          </a:prstGeom>
        </p:spPr>
        <p:txBody>
          <a:bodyPr vert="horz" lIns="91440" tIns="45720" rIns="91440" bIns="45720" numCol="1" rtlCol="0" anchor="t">
            <a:noAutofit/>
          </a:bodyPr>
          <a:lst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spcBef>
                <a:spcPts val="600"/>
              </a:spcBef>
            </a:pPr>
            <a:r>
              <a:rPr lang="en-US" sz="1400">
                <a:latin typeface="Segoe UI Light"/>
                <a:cs typeface="Segoe UI Light"/>
              </a:rPr>
              <a:t>Requests for continued examination</a:t>
            </a:r>
          </a:p>
          <a:p>
            <a:pPr lvl="1">
              <a:spcBef>
                <a:spcPts val="600"/>
              </a:spcBef>
            </a:pPr>
            <a:r>
              <a:rPr lang="en-US" sz="1400">
                <a:latin typeface="Segoe UI Light"/>
                <a:cs typeface="Segoe UI Light"/>
              </a:rPr>
              <a:t>Suspensions of action</a:t>
            </a:r>
          </a:p>
          <a:p>
            <a:pPr lvl="1">
              <a:spcBef>
                <a:spcPts val="600"/>
              </a:spcBef>
            </a:pPr>
            <a:r>
              <a:rPr lang="en-US" sz="1400">
                <a:latin typeface="Segoe UI Light"/>
                <a:cs typeface="Segoe UI Light"/>
              </a:rPr>
              <a:t>Terminal disclaimers</a:t>
            </a:r>
            <a:endParaRPr lang="en-US" sz="1400"/>
          </a:p>
          <a:p>
            <a:pPr lvl="1">
              <a:spcBef>
                <a:spcPts val="600"/>
              </a:spcBef>
            </a:pPr>
            <a:r>
              <a:rPr lang="en-US" sz="1400"/>
              <a:t>Unintentional delay petitions</a:t>
            </a:r>
          </a:p>
          <a:p>
            <a:pPr lvl="1">
              <a:spcBef>
                <a:spcPts val="600"/>
              </a:spcBef>
            </a:pPr>
            <a:r>
              <a:rPr lang="en-US" sz="1400"/>
              <a:t>America Invents Act trial fees</a:t>
            </a:r>
          </a:p>
          <a:p>
            <a:pPr lvl="1">
              <a:spcBef>
                <a:spcPts val="600"/>
              </a:spcBef>
            </a:pPr>
            <a:r>
              <a:rPr lang="en-US" sz="1400"/>
              <a:t>Director review of Patent Trial and Appeal Board (PTAB) decision </a:t>
            </a:r>
          </a:p>
          <a:p>
            <a:pPr lvl="1">
              <a:spcBef>
                <a:spcPts val="600"/>
              </a:spcBef>
            </a:pPr>
            <a:r>
              <a:rPr lang="en-US" sz="1400">
                <a:latin typeface="Segoe UI Light"/>
                <a:cs typeface="Segoe UI Light"/>
              </a:rPr>
              <a:t>Across-the-board adjustments to all other fees</a:t>
            </a:r>
            <a:endParaRPr lang="en-US" sz="1800"/>
          </a:p>
        </p:txBody>
      </p:sp>
      <p:sp>
        <p:nvSpPr>
          <p:cNvPr id="3" name="Slide Number Placeholder 2"/>
          <p:cNvSpPr>
            <a:spLocks noGrp="1"/>
          </p:cNvSpPr>
          <p:nvPr>
            <p:ph type="sldNum" sz="quarter" idx="10"/>
          </p:nvPr>
        </p:nvSpPr>
        <p:spPr/>
        <p:txBody>
          <a:bodyPr/>
          <a:lstStyle/>
          <a:p>
            <a:fld id="{92DA454B-C859-4892-B9FA-68B588C9F547}" type="slidenum">
              <a:rPr lang="en-US" smtClean="0"/>
              <a:t>7</a:t>
            </a:fld>
            <a:endParaRPr lang="en-US"/>
          </a:p>
        </p:txBody>
      </p:sp>
    </p:spTree>
    <p:extLst>
      <p:ext uri="{BB962C8B-B14F-4D97-AF65-F5344CB8AC3E}">
        <p14:creationId xmlns:p14="http://schemas.microsoft.com/office/powerpoint/2010/main" val="177739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E3DE26-99C1-4A5A-A9A8-2D422B5D5E03}"/>
              </a:ext>
            </a:extLst>
          </p:cNvPr>
          <p:cNvSpPr>
            <a:spLocks noGrp="1"/>
          </p:cNvSpPr>
          <p:nvPr>
            <p:ph type="title"/>
          </p:nvPr>
        </p:nvSpPr>
        <p:spPr/>
        <p:txBody>
          <a:bodyPr/>
          <a:lstStyle/>
          <a:p>
            <a:r>
              <a:rPr lang="en-US"/>
              <a:t>Targeted patent proposals</a:t>
            </a:r>
          </a:p>
        </p:txBody>
      </p:sp>
      <p:sp>
        <p:nvSpPr>
          <p:cNvPr id="4" name="Slide Number Placeholder 3">
            <a:extLst>
              <a:ext uri="{FF2B5EF4-FFF2-40B4-BE49-F238E27FC236}">
                <a16:creationId xmlns:a16="http://schemas.microsoft.com/office/drawing/2014/main" id="{4564C941-1BD6-4DB9-8403-03FC3EE9CB20}"/>
              </a:ext>
            </a:extLst>
          </p:cNvPr>
          <p:cNvSpPr>
            <a:spLocks noGrp="1"/>
          </p:cNvSpPr>
          <p:nvPr>
            <p:ph type="sldNum" sz="quarter" idx="4294967295"/>
          </p:nvPr>
        </p:nvSpPr>
        <p:spPr>
          <a:xfrm>
            <a:off x="0" y="5297488"/>
            <a:ext cx="2057400" cy="303212"/>
          </a:xfrm>
        </p:spPr>
        <p:txBody>
          <a:bodyPr/>
          <a:lstStyle/>
          <a:p>
            <a:fld id="{1D648693-0942-45E9-83AE-76FC568F9452}" type="slidenum">
              <a:rPr lang="en-US" smtClean="0"/>
              <a:pPr/>
              <a:t>8</a:t>
            </a:fld>
            <a:endParaRPr lang="en-US"/>
          </a:p>
        </p:txBody>
      </p:sp>
    </p:spTree>
    <p:extLst>
      <p:ext uri="{BB962C8B-B14F-4D97-AF65-F5344CB8AC3E}">
        <p14:creationId xmlns:p14="http://schemas.microsoft.com/office/powerpoint/2010/main" val="2546882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0EF0AB-0D94-CE2A-1634-1D0BAA51EC4A}"/>
              </a:ext>
            </a:extLst>
          </p:cNvPr>
          <p:cNvSpPr>
            <a:spLocks noGrp="1"/>
          </p:cNvSpPr>
          <p:nvPr>
            <p:ph type="title"/>
          </p:nvPr>
        </p:nvSpPr>
        <p:spPr/>
        <p:txBody>
          <a:bodyPr>
            <a:noAutofit/>
          </a:bodyPr>
          <a:lstStyle/>
          <a:p>
            <a:r>
              <a:rPr lang="en-US" sz="3200"/>
              <a:t>After-Final Consideration Pilot (AFCP 2.0)</a:t>
            </a:r>
          </a:p>
        </p:txBody>
      </p:sp>
      <p:sp>
        <p:nvSpPr>
          <p:cNvPr id="2" name="Content Placeholder 1">
            <a:extLst>
              <a:ext uri="{FF2B5EF4-FFF2-40B4-BE49-F238E27FC236}">
                <a16:creationId xmlns:a16="http://schemas.microsoft.com/office/drawing/2014/main" id="{865465AA-BDA4-6F4A-42D4-561663FFDB55}"/>
              </a:ext>
            </a:extLst>
          </p:cNvPr>
          <p:cNvSpPr>
            <a:spLocks noGrp="1"/>
          </p:cNvSpPr>
          <p:nvPr>
            <p:ph idx="1"/>
          </p:nvPr>
        </p:nvSpPr>
        <p:spPr>
          <a:xfrm>
            <a:off x="457200" y="1447584"/>
            <a:ext cx="8229600" cy="2923011"/>
          </a:xfrm>
        </p:spPr>
        <p:txBody>
          <a:bodyPr vert="horz" lIns="91440" tIns="45720" rIns="91440" bIns="45720" rtlCol="0" anchor="t">
            <a:normAutofit fontScale="85000" lnSpcReduction="10000"/>
          </a:bodyPr>
          <a:lstStyle/>
          <a:p>
            <a:r>
              <a:rPr lang="en-US" sz="1800">
                <a:latin typeface="Segoe UI"/>
                <a:cs typeface="Segoe UI"/>
              </a:rPr>
              <a:t>Propose a new fee for participating in the existing AFCP 2.0 Program, in which applicants may submit certain papers for consideration after final action without filing a request for continued examination (RCE) or continued prosecution application (CPA).</a:t>
            </a:r>
          </a:p>
          <a:p>
            <a:pPr lvl="1"/>
            <a:r>
              <a:rPr lang="en-US" sz="1600">
                <a:latin typeface="Segoe UI Light"/>
                <a:cs typeface="Segoe UI Light"/>
              </a:rPr>
              <a:t>The fee will improve cost recovery.</a:t>
            </a:r>
          </a:p>
          <a:p>
            <a:pPr lvl="2"/>
            <a:r>
              <a:rPr lang="en-US" sz="1300">
                <a:latin typeface="Segoe UI Light"/>
                <a:cs typeface="Segoe UI Light"/>
              </a:rPr>
              <a:t>Around 60,000 requests for AFCP 2.0 were filed in FY 2022, representing more than 10% of disposals.</a:t>
            </a:r>
          </a:p>
          <a:p>
            <a:pPr lvl="2"/>
            <a:r>
              <a:rPr lang="en-US" sz="1300">
                <a:latin typeface="Segoe UI Light"/>
                <a:cs typeface="Segoe UI Light"/>
              </a:rPr>
              <a:t>More than half of AFCP 2.0 filings resulted in an examiner interview and more than 100,000 hours of patent examiner time were charged to AFCP 2.0 in FY 2022, resulting in costs of more than $15 million to the USPTO.</a:t>
            </a:r>
          </a:p>
          <a:p>
            <a:pPr lvl="2"/>
            <a:r>
              <a:rPr lang="en-US" sz="1300">
                <a:latin typeface="Segoe UI Light"/>
                <a:cs typeface="Segoe UI Light"/>
              </a:rPr>
              <a:t>In addition to the $15 million, other costs include the cost for examiners to initially consider AFCP 2.0 requests and any consultation costs with supervisors and primary examiners. These costs represent time that could otherwise be used to examine new applications.</a:t>
            </a:r>
          </a:p>
          <a:p>
            <a:pPr lvl="1"/>
            <a:r>
              <a:rPr lang="en-US" sz="2000">
                <a:latin typeface="Segoe UI Light"/>
                <a:cs typeface="Segoe UI Light"/>
              </a:rPr>
              <a:t>By charging this fee, the USPTO will be able to continue providing the AFCP 2.0 option to applicants.</a:t>
            </a:r>
            <a:endParaRPr lang="en-US" sz="2000"/>
          </a:p>
        </p:txBody>
      </p:sp>
      <p:graphicFrame>
        <p:nvGraphicFramePr>
          <p:cNvPr id="7" name="Table 6" descr="A table showing unit costs, current fees, proposed fees, and changes in fees for Consideration of AFCP 2.0 request fees">
            <a:extLst>
              <a:ext uri="{FF2B5EF4-FFF2-40B4-BE49-F238E27FC236}">
                <a16:creationId xmlns:a16="http://schemas.microsoft.com/office/drawing/2014/main" id="{D7CE62FF-E2F2-15AA-CB73-DDD5A30AEBE4}"/>
              </a:ext>
            </a:extLst>
          </p:cNvPr>
          <p:cNvGraphicFramePr>
            <a:graphicFrameLocks noGrp="1"/>
          </p:cNvGraphicFramePr>
          <p:nvPr>
            <p:extLst>
              <p:ext uri="{D42A27DB-BD31-4B8C-83A1-F6EECF244321}">
                <p14:modId xmlns:p14="http://schemas.microsoft.com/office/powerpoint/2010/main" val="548234821"/>
              </p:ext>
            </p:extLst>
          </p:nvPr>
        </p:nvGraphicFramePr>
        <p:xfrm>
          <a:off x="470836" y="4386361"/>
          <a:ext cx="8238744" cy="731520"/>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a:effectLst/>
                        </a:rPr>
                        <a:t>Fee code</a:t>
                      </a:r>
                      <a:endParaRPr lang="en-US" sz="1100">
                        <a:effectLst/>
                        <a:latin typeface="Calibri"/>
                        <a:ea typeface="Times New Roman"/>
                        <a:cs typeface="Times New Roman"/>
                      </a:endParaRPr>
                    </a:p>
                  </a:txBody>
                  <a:tcPr marL="68580" marR="68580" marT="0" marB="0" anchor="ctr">
                    <a:solidFill>
                      <a:srgbClr val="003865"/>
                    </a:solidFill>
                  </a:tcPr>
                </a:tc>
                <a:tc>
                  <a:txBody>
                    <a:bodyPr/>
                    <a:lstStyle/>
                    <a:p>
                      <a:pPr marL="0" marR="0" algn="ctr"/>
                      <a:r>
                        <a:rPr lang="en-US" sz="1100">
                          <a:effectLst/>
                        </a:rPr>
                        <a:t>Description</a:t>
                      </a:r>
                      <a:endParaRPr lang="en-US" sz="1100" baseline="30000">
                        <a:effectLst/>
                        <a:latin typeface="Calibr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rPr>
                        <a:t>Historical cost</a:t>
                      </a:r>
                    </a:p>
                    <a:p>
                      <a:pPr marL="0" marR="0" algn="ctr">
                        <a:spcBef>
                          <a:spcPts val="0"/>
                        </a:spcBef>
                        <a:spcAft>
                          <a:spcPts val="0"/>
                        </a:spcAft>
                      </a:pPr>
                      <a:r>
                        <a:rPr lang="en-US" sz="1100">
                          <a:effectLst/>
                        </a:rPr>
                        <a:t>(FY 2022)</a:t>
                      </a:r>
                      <a:endParaRPr lang="en-US" sz="1100">
                        <a:effectLst/>
                        <a:latin typeface="Calibr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rPr>
                        <a:t>Current fee* </a:t>
                      </a:r>
                      <a:endParaRPr lang="en-US" sz="1100">
                        <a:effectLst/>
                        <a:latin typeface="Calibr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rPr>
                        <a:t>Proposed fee*</a:t>
                      </a:r>
                      <a:endParaRPr lang="en-US" sz="1100">
                        <a:effectLst/>
                        <a:latin typeface="Calibr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100">
                          <a:effectLst/>
                        </a:rPr>
                        <a:t>Percent change</a:t>
                      </a:r>
                      <a:endParaRPr lang="en-US" sz="1100">
                        <a:effectLst/>
                        <a:latin typeface="Calibr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0000"/>
                  </a:ext>
                </a:extLst>
              </a:tr>
              <a:tr h="365760">
                <a:tc>
                  <a:txBody>
                    <a:bodyPr/>
                    <a:lstStyle/>
                    <a:p>
                      <a:pPr marL="0" marR="0" algn="ctr">
                        <a:lnSpc>
                          <a:spcPct val="100000"/>
                        </a:lnSpc>
                        <a:spcBef>
                          <a:spcPts val="600"/>
                        </a:spcBef>
                        <a:spcAft>
                          <a:spcPts val="600"/>
                        </a:spcAft>
                      </a:pPr>
                      <a:r>
                        <a:rPr lang="en-US" sz="1100">
                          <a:effectLst/>
                        </a:rPr>
                        <a:t>New fee code</a:t>
                      </a:r>
                    </a:p>
                  </a:txBody>
                  <a:tcPr marL="68580" marR="68580" marT="0" marB="0" anchor="ctr">
                    <a:solidFill>
                      <a:srgbClr val="003865"/>
                    </a:solidFill>
                  </a:tcPr>
                </a:tc>
                <a:tc>
                  <a:txBody>
                    <a:bodyPr/>
                    <a:lstStyle/>
                    <a:p>
                      <a:pPr marL="0" marR="0" algn="l">
                        <a:lnSpc>
                          <a:spcPct val="100000"/>
                        </a:lnSpc>
                        <a:spcBef>
                          <a:spcPts val="600"/>
                        </a:spcBef>
                        <a:spcAft>
                          <a:spcPts val="600"/>
                        </a:spcAft>
                      </a:pPr>
                      <a:r>
                        <a:rPr lang="en-US" sz="1100">
                          <a:solidFill>
                            <a:schemeClr val="tx1"/>
                          </a:solidFill>
                          <a:effectLst/>
                        </a:rPr>
                        <a:t>Consideration of AFCP 2.0 request</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rPr>
                        <a:t>n/a</a:t>
                      </a:r>
                      <a:endParaRPr lang="en-US" sz="1100" b="1">
                        <a:solidFill>
                          <a:schemeClr val="tx1"/>
                        </a:solidFill>
                        <a:effectLst/>
                        <a:latin typeface="Calibr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mn-lt"/>
                          <a:ea typeface="+mn-ea"/>
                          <a:cs typeface="+mn-cs"/>
                        </a:rPr>
                        <a:t>n/a</a:t>
                      </a:r>
                      <a:endParaRPr lang="en-US" sz="1100" b="1">
                        <a:solidFill>
                          <a:schemeClr val="tx1"/>
                        </a:solidFill>
                        <a:effectLst/>
                        <a:latin typeface="Calibr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a:solidFill>
                            <a:schemeClr val="tx1"/>
                          </a:solidFill>
                          <a:effectLst/>
                          <a:latin typeface="+mn-lt"/>
                        </a:rPr>
                        <a:t>$500</a:t>
                      </a:r>
                      <a:endParaRPr lang="en-US" sz="1100" b="1">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b="0">
                          <a:solidFill>
                            <a:schemeClr val="tx1"/>
                          </a:solidFill>
                          <a:effectLst/>
                          <a:latin typeface="+mn-lt"/>
                          <a:ea typeface="Times New Roman"/>
                          <a:cs typeface="Times New Roman"/>
                        </a:rPr>
                        <a:t>n/a</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kern="1200">
                          <a:solidFill>
                            <a:schemeClr val="tx1"/>
                          </a:solidFill>
                          <a:effectLst/>
                          <a:latin typeface="+mn-lt"/>
                          <a:ea typeface="+mn-ea"/>
                          <a:cs typeface="+mn-cs"/>
                        </a:rPr>
                        <a:t>n/a</a:t>
                      </a:r>
                      <a:endParaRPr lang="en-US" sz="1100" b="1">
                        <a:solidFill>
                          <a:schemeClr val="tx1"/>
                        </a:solidFill>
                        <a:effectLst/>
                        <a:latin typeface="Calibri"/>
                        <a:ea typeface="Times New Roman"/>
                        <a:cs typeface="Times New Roman"/>
                      </a:endParaRPr>
                    </a:p>
                  </a:txBody>
                  <a:tcPr marL="68580" marR="68580" marT="0" marB="0" anchor="ctr">
                    <a:solidFill>
                      <a:srgbClr val="D9D9D6"/>
                    </a:solidFill>
                  </a:tcPr>
                </a:tc>
                <a:extLst>
                  <a:ext uri="{0D108BD9-81ED-4DB2-BD59-A6C34878D82A}">
                    <a16:rowId xmlns:a16="http://schemas.microsoft.com/office/drawing/2014/main" val="10001"/>
                  </a:ext>
                </a:extLst>
              </a:tr>
            </a:tbl>
          </a:graphicData>
        </a:graphic>
      </p:graphicFrame>
      <p:sp>
        <p:nvSpPr>
          <p:cNvPr id="8" name="TextBox 7">
            <a:extLst>
              <a:ext uri="{FF2B5EF4-FFF2-40B4-BE49-F238E27FC236}">
                <a16:creationId xmlns:a16="http://schemas.microsoft.com/office/drawing/2014/main" id="{D16A7377-EF5C-403D-A5CF-F284B4625DD5}"/>
              </a:ext>
            </a:extLst>
          </p:cNvPr>
          <p:cNvSpPr txBox="1"/>
          <p:nvPr/>
        </p:nvSpPr>
        <p:spPr>
          <a:xfrm>
            <a:off x="7285917" y="5098106"/>
            <a:ext cx="1587990" cy="246221"/>
          </a:xfrm>
          <a:prstGeom prst="rect">
            <a:avLst/>
          </a:prstGeom>
          <a:noFill/>
        </p:spPr>
        <p:txBody>
          <a:bodyPr wrap="square" rtlCol="0">
            <a:spAutoFit/>
          </a:bodyPr>
          <a:lstStyle/>
          <a:p>
            <a:r>
              <a:rPr lang="en-US" sz="1000"/>
              <a:t>* Undiscounted fee rate</a:t>
            </a:r>
          </a:p>
        </p:txBody>
      </p:sp>
      <p:sp>
        <p:nvSpPr>
          <p:cNvPr id="5" name="Slide Number Placeholder 4">
            <a:extLst>
              <a:ext uri="{FF2B5EF4-FFF2-40B4-BE49-F238E27FC236}">
                <a16:creationId xmlns:a16="http://schemas.microsoft.com/office/drawing/2014/main" id="{620510FE-C381-4D84-A7D8-919B63BEC219}"/>
              </a:ext>
            </a:extLst>
          </p:cNvPr>
          <p:cNvSpPr>
            <a:spLocks noGrp="1"/>
          </p:cNvSpPr>
          <p:nvPr>
            <p:ph type="sldNum" sz="quarter" idx="10"/>
          </p:nvPr>
        </p:nvSpPr>
        <p:spPr/>
        <p:txBody>
          <a:bodyPr/>
          <a:lstStyle/>
          <a:p>
            <a:fld id="{1D648693-0942-45E9-83AE-76FC568F9452}" type="slidenum">
              <a:rPr lang="en-US" smtClean="0"/>
              <a:pPr/>
              <a:t>9</a:t>
            </a:fld>
            <a:endParaRPr lang="en-US"/>
          </a:p>
        </p:txBody>
      </p:sp>
    </p:spTree>
    <p:extLst>
      <p:ext uri="{BB962C8B-B14F-4D97-AF65-F5344CB8AC3E}">
        <p14:creationId xmlns:p14="http://schemas.microsoft.com/office/powerpoint/2010/main" val="4071886400"/>
      </p:ext>
    </p:extLst>
  </p:cSld>
  <p:clrMapOvr>
    <a:masterClrMapping/>
  </p:clrMapOvr>
</p:sld>
</file>

<file path=ppt/theme/theme1.xml><?xml version="1.0" encoding="utf-8"?>
<a:theme xmlns:a="http://schemas.openxmlformats.org/drawingml/2006/main" name="USPTO Branding">
  <a:themeElements>
    <a:clrScheme name="USPTO Brand 3">
      <a:dk1>
        <a:sysClr val="windowText" lastClr="000000"/>
      </a:dk1>
      <a:lt1>
        <a:sysClr val="window" lastClr="FFFFFF"/>
      </a:lt1>
      <a:dk2>
        <a:srgbClr val="004C97"/>
      </a:dk2>
      <a:lt2>
        <a:srgbClr val="003865"/>
      </a:lt2>
      <a:accent1>
        <a:srgbClr val="009CDE"/>
      </a:accent1>
      <a:accent2>
        <a:srgbClr val="A6192E"/>
      </a:accent2>
      <a:accent3>
        <a:srgbClr val="007A33"/>
      </a:accent3>
      <a:accent4>
        <a:srgbClr val="671E75"/>
      </a:accent4>
      <a:accent5>
        <a:srgbClr val="7A9A01"/>
      </a:accent5>
      <a:accent6>
        <a:srgbClr val="F2A900"/>
      </a:accent6>
      <a:hlink>
        <a:srgbClr val="004C97"/>
      </a:hlink>
      <a:folHlink>
        <a:srgbClr val="BB16A3"/>
      </a:folHlink>
    </a:clrScheme>
    <a:fontScheme name="USPTO Brand">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905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SPTO Branding" id="{7243D3F7-7316-4C04-B987-1EE1E1032BA8}" vid="{28992C1E-E048-4E54-A946-A148ED3DDDDE}"/>
    </a:ext>
  </a:extLst>
</a:theme>
</file>

<file path=ppt/theme/theme2.xml><?xml version="1.0" encoding="utf-8"?>
<a:theme xmlns:a="http://schemas.openxmlformats.org/drawingml/2006/main" name="Brand master navy no logo">
  <a:themeElements>
    <a:clrScheme name="USPTO Brand">
      <a:dk1>
        <a:sysClr val="windowText" lastClr="000000"/>
      </a:dk1>
      <a:lt1>
        <a:sysClr val="window" lastClr="FFFFFF"/>
      </a:lt1>
      <a:dk2>
        <a:srgbClr val="004C97"/>
      </a:dk2>
      <a:lt2>
        <a:srgbClr val="EEECE1"/>
      </a:lt2>
      <a:accent1>
        <a:srgbClr val="009CDE"/>
      </a:accent1>
      <a:accent2>
        <a:srgbClr val="A6192E"/>
      </a:accent2>
      <a:accent3>
        <a:srgbClr val="7A9A01"/>
      </a:accent3>
      <a:accent4>
        <a:srgbClr val="671E75"/>
      </a:accent4>
      <a:accent5>
        <a:srgbClr val="4BACC6"/>
      </a:accent5>
      <a:accent6>
        <a:srgbClr val="F2A900"/>
      </a:accent6>
      <a:hlink>
        <a:srgbClr val="004C97"/>
      </a:hlink>
      <a:folHlink>
        <a:srgbClr val="BB16A3"/>
      </a:folHlink>
    </a:clrScheme>
    <a:fontScheme name="USPTO Brand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 master navy revised 9-2022.potx" id="{2C446032-32CD-422C-B3B6-EB26FEC922A9}" vid="{6358B0D2-1E16-4BDA-99BD-C77C36917D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0E706FC5A2264E9A765CCB84A49BFB" ma:contentTypeVersion="14" ma:contentTypeDescription="Create a new document." ma:contentTypeScope="" ma:versionID="240b299724e310472a6c767bdbfc79ba">
  <xsd:schema xmlns:xsd="http://www.w3.org/2001/XMLSchema" xmlns:xs="http://www.w3.org/2001/XMLSchema" xmlns:p="http://schemas.microsoft.com/office/2006/metadata/properties" xmlns:ns2="bfd63782-5981-4242-a827-7da302a33bdf" xmlns:ns3="a0085468-3db2-4b42-b7f6-9673b6f5ace4" targetNamespace="http://schemas.microsoft.com/office/2006/metadata/properties" ma:root="true" ma:fieldsID="137026d8504b138c4979fb99671bbe6b" ns2:_="" ns3:_="">
    <xsd:import namespace="bfd63782-5981-4242-a827-7da302a33bdf"/>
    <xsd:import namespace="a0085468-3db2-4b42-b7f6-9673b6f5ace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d63782-5981-4242-a827-7da302a33b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085468-3db2-4b42-b7f6-9673b6f5ace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16490F-1ADC-4EEB-93F6-61C26D1FBD9B}">
  <ds:schemaRefs>
    <ds:schemaRef ds:uri="a0085468-3db2-4b42-b7f6-9673b6f5ace4"/>
    <ds:schemaRef ds:uri="bfd63782-5981-4242-a827-7da302a33bd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83BC0CA-CB0B-4241-BAF4-3E6C5621B87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fd63782-5981-4242-a827-7da302a33bdf"/>
    <ds:schemaRef ds:uri="a0085468-3db2-4b42-b7f6-9673b6f5ace4"/>
    <ds:schemaRef ds:uri="http://www.w3.org/XML/1998/namespace"/>
    <ds:schemaRef ds:uri="http://purl.org/dc/dcmitype/"/>
  </ds:schemaRefs>
</ds:datastoreItem>
</file>

<file path=customXml/itemProps3.xml><?xml version="1.0" encoding="utf-8"?>
<ds:datastoreItem xmlns:ds="http://schemas.openxmlformats.org/officeDocument/2006/customXml" ds:itemID="{9F8F5253-0682-4915-8EB6-E1F20AB7EE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USPTO Branding</Template>
  <TotalTime>22</TotalTime>
  <Words>4987</Words>
  <PresentationFormat>On-screen Show (16:10)</PresentationFormat>
  <Paragraphs>808</Paragraphs>
  <Slides>41</Slides>
  <Notes>35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41</vt:i4>
      </vt:variant>
    </vt:vector>
  </HeadingPairs>
  <TitlesOfParts>
    <vt:vector size="51" baseType="lpstr">
      <vt:lpstr>Arial</vt:lpstr>
      <vt:lpstr>Calibri</vt:lpstr>
      <vt:lpstr>Courier New</vt:lpstr>
      <vt:lpstr>Segoe UI</vt:lpstr>
      <vt:lpstr>Segoe UI </vt:lpstr>
      <vt:lpstr>Segoe UI Light</vt:lpstr>
      <vt:lpstr>Segoe UI Semibold</vt:lpstr>
      <vt:lpstr>Wingdings</vt:lpstr>
      <vt:lpstr>USPTO Branding</vt:lpstr>
      <vt:lpstr>Brand master navy no logo</vt:lpstr>
      <vt:lpstr>Opening Slide</vt:lpstr>
      <vt:lpstr>Notice of Proposed Rulemaking: At-a-Glance</vt:lpstr>
      <vt:lpstr>Overview</vt:lpstr>
      <vt:lpstr>Fee setting goals and objectives</vt:lpstr>
      <vt:lpstr>Fee setting goals and objectives (cont.)</vt:lpstr>
      <vt:lpstr>Benefits for IP stakeholders</vt:lpstr>
      <vt:lpstr>Proposed patent fee changes</vt:lpstr>
      <vt:lpstr>Targeted patent proposals</vt:lpstr>
      <vt:lpstr>After-Final Consideration Pilot (AFCP 2.0)</vt:lpstr>
      <vt:lpstr>Continuing applications</vt:lpstr>
      <vt:lpstr>Design applications</vt:lpstr>
      <vt:lpstr>Design patents (cont.)</vt:lpstr>
      <vt:lpstr>Excess claims</vt:lpstr>
      <vt:lpstr>Extension of time (EOT) for provisional applications</vt:lpstr>
      <vt:lpstr>Extension of time (EOT) for provisional applications (cont.)</vt:lpstr>
      <vt:lpstr>Information disclosure statement (IDS)</vt:lpstr>
      <vt:lpstr>Information disclosure statement (IDS) (cont.) </vt:lpstr>
      <vt:lpstr>Patent term adjustment (PTA)</vt:lpstr>
      <vt:lpstr>Patent term extension (PTE)</vt:lpstr>
      <vt:lpstr>Patent term extension (PTE) (cont.)</vt:lpstr>
      <vt:lpstr>Request for continued examination (RCE)</vt:lpstr>
      <vt:lpstr>Request for continued examination (RCE) (cont.) </vt:lpstr>
      <vt:lpstr>Suspension of action</vt:lpstr>
      <vt:lpstr>Terminal disclaimer</vt:lpstr>
      <vt:lpstr>Terminal disclaimer (cont.) </vt:lpstr>
      <vt:lpstr>Unintentional delay petitions</vt:lpstr>
      <vt:lpstr>Unintentional delay petitions (cont.)</vt:lpstr>
      <vt:lpstr>Targeted PTAB proposals</vt:lpstr>
      <vt:lpstr>America Invents Act (AIA) trial fees </vt:lpstr>
      <vt:lpstr>AIA trial fees (cont.)</vt:lpstr>
      <vt:lpstr>Director review of a PTAB decision</vt:lpstr>
      <vt:lpstr>Other proposals</vt:lpstr>
      <vt:lpstr>Across-the-board  inflationary adjustment</vt:lpstr>
      <vt:lpstr>Across-the-board example Utility patents, maintenance</vt:lpstr>
      <vt:lpstr>Front-end fee proposal</vt:lpstr>
      <vt:lpstr>Front-end fee proposal example Utility filing, search, and examination fees  </vt:lpstr>
      <vt:lpstr>Basic utility patent life cycle fees for  undiscounted entities Current and proposed</vt:lpstr>
      <vt:lpstr>Additional Information</vt:lpstr>
      <vt:lpstr>Analysis of alternatives</vt:lpstr>
      <vt:lpstr>Analysis of alternatives (cont.)</vt:lpstr>
      <vt:lpstr>USPTO 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2023-09-19T13:05:40Z</dcterms:created>
  <dcterms:modified xsi:type="dcterms:W3CDTF">2024-03-12T14:52:52Z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0x010100750E706FC5A2264E9A765CCB84A49BFB</vt:lpwstr>
  </property>
</Properties>
</file>