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1.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3" r:id="rId5"/>
    <p:sldMasterId id="2147483691" r:id="rId6"/>
    <p:sldMasterId id="2147483708" r:id="rId7"/>
    <p:sldMasterId id="2147483725" r:id="rId8"/>
    <p:sldMasterId id="2147483742" r:id="rId9"/>
    <p:sldMasterId id="2147483761" r:id="rId10"/>
  </p:sldMasterIdLst>
  <p:notesMasterIdLst>
    <p:notesMasterId r:id="rId60"/>
  </p:notesMasterIdLst>
  <p:handoutMasterIdLst>
    <p:handoutMasterId r:id="rId61"/>
  </p:handoutMasterIdLst>
  <p:sldIdLst>
    <p:sldId id="535" r:id="rId11"/>
    <p:sldId id="891" r:id="rId12"/>
    <p:sldId id="588" r:id="rId13"/>
    <p:sldId id="587" r:id="rId14"/>
    <p:sldId id="697" r:id="rId15"/>
    <p:sldId id="616" r:id="rId16"/>
    <p:sldId id="557" r:id="rId17"/>
    <p:sldId id="670" r:id="rId18"/>
    <p:sldId id="628" r:id="rId19"/>
    <p:sldId id="364" r:id="rId20"/>
    <p:sldId id="350" r:id="rId21"/>
    <p:sldId id="887" r:id="rId22"/>
    <p:sldId id="886" r:id="rId23"/>
    <p:sldId id="889" r:id="rId24"/>
    <p:sldId id="351" r:id="rId25"/>
    <p:sldId id="352" r:id="rId26"/>
    <p:sldId id="326" r:id="rId27"/>
    <p:sldId id="349" r:id="rId28"/>
    <p:sldId id="897" r:id="rId29"/>
    <p:sldId id="898" r:id="rId30"/>
    <p:sldId id="883" r:id="rId31"/>
    <p:sldId id="899" r:id="rId32"/>
    <p:sldId id="893" r:id="rId33"/>
    <p:sldId id="894" r:id="rId34"/>
    <p:sldId id="631" r:id="rId35"/>
    <p:sldId id="591" r:id="rId36"/>
    <p:sldId id="900" r:id="rId37"/>
    <p:sldId id="684" r:id="rId38"/>
    <p:sldId id="276" r:id="rId39"/>
    <p:sldId id="901" r:id="rId40"/>
    <p:sldId id="902" r:id="rId41"/>
    <p:sldId id="903" r:id="rId42"/>
    <p:sldId id="604" r:id="rId43"/>
    <p:sldId id="607" r:id="rId44"/>
    <p:sldId id="663" r:id="rId45"/>
    <p:sldId id="873" r:id="rId46"/>
    <p:sldId id="874" r:id="rId47"/>
    <p:sldId id="712" r:id="rId48"/>
    <p:sldId id="586" r:id="rId49"/>
    <p:sldId id="904" r:id="rId50"/>
    <p:sldId id="700" r:id="rId51"/>
    <p:sldId id="655" r:id="rId52"/>
    <p:sldId id="895" r:id="rId53"/>
    <p:sldId id="705" r:id="rId54"/>
    <p:sldId id="896" r:id="rId55"/>
    <p:sldId id="704" r:id="rId56"/>
    <p:sldId id="666" r:id="rId57"/>
    <p:sldId id="890" r:id="rId58"/>
    <p:sldId id="512" r:id="rId59"/>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nasifi, Lena" initials="ML" lastIdx="7" clrIdx="0">
    <p:extLst>
      <p:ext uri="{19B8F6BF-5375-455C-9EA6-DF929625EA0E}">
        <p15:presenceInfo xmlns:p15="http://schemas.microsoft.com/office/powerpoint/2012/main" userId="S-1-5-21-185489447-88882503-980507067-406337" providerId="AD"/>
      </p:ext>
    </p:extLst>
  </p:cmAuthor>
  <p:cmAuthor id="2" name="Author" initials="A" lastIdx="46" clrIdx="1"/>
  <p:cmAuthor id="3" name="George, Dahlia" initials="GD" lastIdx="1" clrIdx="2">
    <p:extLst>
      <p:ext uri="{19B8F6BF-5375-455C-9EA6-DF929625EA0E}">
        <p15:presenceInfo xmlns:p15="http://schemas.microsoft.com/office/powerpoint/2012/main" userId="S-1-5-21-185489447-88882503-980507067-1376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900"/>
    <a:srgbClr val="D9D9D6"/>
    <a:srgbClr val="A7A8AA"/>
    <a:srgbClr val="63666A"/>
    <a:srgbClr val="EFDBB2"/>
    <a:srgbClr val="F3D54E"/>
    <a:srgbClr val="A07400"/>
    <a:srgbClr val="C9B1D0"/>
    <a:srgbClr val="AB3388"/>
    <a:srgbClr val="6B2F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724" autoAdjust="0"/>
  </p:normalViewPr>
  <p:slideViewPr>
    <p:cSldViewPr snapToGrid="0" snapToObjects="1">
      <p:cViewPr varScale="1">
        <p:scale>
          <a:sx n="116" d="100"/>
          <a:sy n="116" d="100"/>
        </p:scale>
        <p:origin x="228" y="96"/>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6-08T10:23:49.421" idx="7">
    <p:pos x="3126" y="730"/>
    <p:text>I've asked before to take out this emoji---it's unprofessional</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950A3BB-CAF4-1D4E-B3B2-E95D9B9E66DF}" type="datetimeFigureOut">
              <a:rPr lang="en-US" smtClean="0">
                <a:latin typeface="Segoe UI"/>
              </a:rPr>
              <a:t>6/12/2023</a:t>
            </a:fld>
            <a:endParaRPr lang="en-US" dirty="0">
              <a:latin typeface="Segoe UI"/>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Segoe UI"/>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44BD52-4119-7642-B93F-8F4EDBD635EC}" type="slidenum">
              <a:rPr lang="en-US" smtClean="0">
                <a:latin typeface="Segoe UI"/>
              </a:rPr>
              <a:t>‹#›</a:t>
            </a:fld>
            <a:endParaRPr lang="en-US" dirty="0">
              <a:latin typeface="Segoe UI"/>
            </a:endParaRPr>
          </a:p>
        </p:txBody>
      </p:sp>
    </p:spTree>
    <p:extLst>
      <p:ext uri="{BB962C8B-B14F-4D97-AF65-F5344CB8AC3E}">
        <p14:creationId xmlns:p14="http://schemas.microsoft.com/office/powerpoint/2010/main" val="35876647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a:defRPr>
            </a:lvl1pPr>
          </a:lstStyle>
          <a:p>
            <a:fld id="{139B48F8-1A14-4941-902A-1D33547A0B6A}" type="datetimeFigureOut">
              <a:rPr lang="en-US" smtClean="0"/>
              <a:pPr/>
              <a:t>6/12/2023</a:t>
            </a:fld>
            <a:endParaRPr lang="en-US" dirty="0"/>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Segoe UI"/>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Segoe UI"/>
              </a:defRPr>
            </a:lvl1pPr>
          </a:lstStyle>
          <a:p>
            <a:fld id="{C74B1ACE-5EB2-B245-8DCB-331A9858E083}" type="slidenum">
              <a:rPr lang="en-US" smtClean="0"/>
              <a:pPr/>
              <a:t>‹#›</a:t>
            </a:fld>
            <a:endParaRPr lang="en-US" dirty="0"/>
          </a:p>
        </p:txBody>
      </p:sp>
    </p:spTree>
    <p:extLst>
      <p:ext uri="{BB962C8B-B14F-4D97-AF65-F5344CB8AC3E}">
        <p14:creationId xmlns:p14="http://schemas.microsoft.com/office/powerpoint/2010/main" val="41789317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Segoe UI"/>
        <a:ea typeface="+mn-ea"/>
        <a:cs typeface="+mn-cs"/>
      </a:defRPr>
    </a:lvl1pPr>
    <a:lvl2pPr marL="457200" algn="l" defTabSz="457200" rtl="0" eaLnBrk="1" latinLnBrk="0" hangingPunct="1">
      <a:defRPr sz="1200" kern="1200">
        <a:solidFill>
          <a:schemeClr val="tx1"/>
        </a:solidFill>
        <a:latin typeface="Segoe UI"/>
        <a:ea typeface="+mn-ea"/>
        <a:cs typeface="+mn-cs"/>
      </a:defRPr>
    </a:lvl2pPr>
    <a:lvl3pPr marL="914400" algn="l" defTabSz="457200" rtl="0" eaLnBrk="1" latinLnBrk="0" hangingPunct="1">
      <a:defRPr sz="1200" kern="1200">
        <a:solidFill>
          <a:schemeClr val="tx1"/>
        </a:solidFill>
        <a:latin typeface="Segoe UI"/>
        <a:ea typeface="+mn-ea"/>
        <a:cs typeface="+mn-cs"/>
      </a:defRPr>
    </a:lvl3pPr>
    <a:lvl4pPr marL="1371600" algn="l" defTabSz="457200" rtl="0" eaLnBrk="1" latinLnBrk="0" hangingPunct="1">
      <a:defRPr sz="1200" kern="1200">
        <a:solidFill>
          <a:schemeClr val="tx1"/>
        </a:solidFill>
        <a:latin typeface="Segoe UI"/>
        <a:ea typeface="+mn-ea"/>
        <a:cs typeface="+mn-cs"/>
      </a:defRPr>
    </a:lvl4pPr>
    <a:lvl5pPr marL="1828800" algn="l" defTabSz="457200" rtl="0" eaLnBrk="1" latinLnBrk="0" hangingPunct="1">
      <a:defRPr sz="1200" kern="1200">
        <a:solidFill>
          <a:schemeClr val="tx1"/>
        </a:solidFill>
        <a:latin typeface="Segoe UI"/>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a:t>
            </a:fld>
            <a:endParaRPr lang="en-US" dirty="0"/>
          </a:p>
        </p:txBody>
      </p:sp>
    </p:spTree>
    <p:extLst>
      <p:ext uri="{BB962C8B-B14F-4D97-AF65-F5344CB8AC3E}">
        <p14:creationId xmlns:p14="http://schemas.microsoft.com/office/powerpoint/2010/main" val="311319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14</a:t>
            </a:fld>
            <a:endParaRPr lang="en-US" dirty="0"/>
          </a:p>
        </p:txBody>
      </p:sp>
    </p:spTree>
    <p:extLst>
      <p:ext uri="{BB962C8B-B14F-4D97-AF65-F5344CB8AC3E}">
        <p14:creationId xmlns:p14="http://schemas.microsoft.com/office/powerpoint/2010/main" val="3222918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40523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44001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17</a:t>
            </a:fld>
            <a:endParaRPr lang="en-US" dirty="0"/>
          </a:p>
        </p:txBody>
      </p:sp>
    </p:spTree>
    <p:extLst>
      <p:ext uri="{BB962C8B-B14F-4D97-AF65-F5344CB8AC3E}">
        <p14:creationId xmlns:p14="http://schemas.microsoft.com/office/powerpoint/2010/main" val="3842659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789133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711715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81918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677994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642463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38729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03151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0806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87482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589627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862288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80501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227958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4895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90267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18499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09479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90079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189798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92050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64DC909A-0CA4-4EE7-867D-85E59AE1B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370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64DC909A-0CA4-4EE7-867D-85E59AE1B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482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6798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20668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193080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46772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Limitations on ability of patent agents to litigate</a:t>
            </a:r>
          </a:p>
          <a:p>
            <a:r>
              <a:rPr lang="en-US" dirty="0"/>
              <a:t>37 CFR 11.5 (b)(1) </a:t>
            </a:r>
            <a:r>
              <a:rPr lang="en-US" b="1" i="1" dirty="0">
                <a:effectLst/>
              </a:rPr>
              <a:t>Practice before the Office in patent matters.</a:t>
            </a:r>
            <a:r>
              <a:rPr lang="en-US" dirty="0">
                <a:effectLst/>
              </a:rPr>
              <a:t> Practice before the Office in patent matters includes, but is not limited to, preparing or prosecuting any patent application; consulting with or giving advice to a client in contemplation of filing a patent application or other document with the Office; drafting the specification or claims of a patent application; drafting an amendment or reply to a communication from the Office that may require written argument to establish the patentability of a claimed invention; drafting a reply to a communication from the Office regarding a patent application; and drafting a communication for a public use, interference, reexamination proceeding, petition, appeal to or any other proceeding before the Patent Trial and Appeal Board, or other patent proceeding. Registration to practice before the Office in patent matters authorizes the performance of those services that are reasonably necessary and incident to the preparation and prosecution of patent applications or other proceeding before the Office involving a patent application or patent in which the practitioner is authorized to participate. The services include: </a:t>
            </a:r>
          </a:p>
          <a:p>
            <a:r>
              <a:rPr lang="en-US" dirty="0">
                <a:effectLst/>
              </a:rPr>
              <a:t>(i) Considering the advisability of relying upon alternative forms of protection which may be available under state law, and </a:t>
            </a:r>
          </a:p>
          <a:p>
            <a:r>
              <a:rPr lang="en-US" dirty="0">
                <a:effectLst/>
              </a:rPr>
              <a:t>(ii) Drafting an assignment or causing an assignment to be executed for the patent owner in contemplation of filing or prosecution of a patent application for the patent owner, where the practitioner represents the patent owner after a patent issues in a proceeding before the Office, and when drafting the assignment the practitioner does no more than replicate the terms of a previously existing oral or written obligation of assignment from one person or party to another person or party.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07388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841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7</a:t>
            </a:fld>
            <a:endParaRPr lang="en-US" dirty="0"/>
          </a:p>
        </p:txBody>
      </p:sp>
    </p:spTree>
    <p:extLst>
      <p:ext uri="{BB962C8B-B14F-4D97-AF65-F5344CB8AC3E}">
        <p14:creationId xmlns:p14="http://schemas.microsoft.com/office/powerpoint/2010/main" val="2975589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08724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Ethics Scenario: Gross and Disreputable Misconduct – Are you Drunk?</a:t>
            </a:r>
          </a:p>
          <a:p>
            <a:endParaRPr lang="en-US" dirty="0"/>
          </a:p>
          <a:p>
            <a:r>
              <a:rPr lang="en-US" dirty="0"/>
              <a:t>Scene 1: In Patent Attorney’s office.  Patent Attorney picks up the phone and Client is on the other line.</a:t>
            </a:r>
          </a:p>
          <a:p>
            <a:r>
              <a:rPr lang="en-US" dirty="0"/>
              <a:t>Patent Attorney to Client: Hello Client.  I have filed a utility patent application for your method of conducting mergers and acquisitions with the USPTO.  It will probably be at least one year until we get a response from the USPTO.</a:t>
            </a:r>
          </a:p>
          <a:p>
            <a:endParaRPr lang="en-US" dirty="0"/>
          </a:p>
          <a:p>
            <a:r>
              <a:rPr lang="en-US" dirty="0"/>
              <a:t>Client to Patent Attorney: Okay, great. Thank you! Please let me know when you hear something from the Office.</a:t>
            </a:r>
          </a:p>
          <a:p>
            <a:endParaRPr lang="en-US" dirty="0"/>
          </a:p>
          <a:p>
            <a:r>
              <a:rPr lang="en-US" dirty="0"/>
              <a:t>[Show moving calendar, ticking clock, or sun rising and setting to demonstrate time]</a:t>
            </a:r>
          </a:p>
          <a:p>
            <a:endParaRPr lang="en-US" dirty="0"/>
          </a:p>
          <a:p>
            <a:r>
              <a:rPr lang="en-US" dirty="0"/>
              <a:t>Text Reads: Over 1 year later.</a:t>
            </a:r>
          </a:p>
          <a:p>
            <a:endParaRPr lang="en-US" dirty="0"/>
          </a:p>
          <a:p>
            <a:r>
              <a:rPr lang="en-US" dirty="0"/>
              <a:t>Patent Attorney over phone to Client: Hello Client! I just received a non-final Office action in your application, rejecting the claims as being directed to patent ineligible subject matter under 35 U.S.C. § 101.  But don’t worry! I will request an interview with the Examiner to resolve this issue.</a:t>
            </a:r>
          </a:p>
          <a:p>
            <a:endParaRPr lang="en-US" dirty="0"/>
          </a:p>
          <a:p>
            <a:r>
              <a:rPr lang="en-US" dirty="0"/>
              <a:t>Client: Okay. I hope you are able to overcome the rejection.  Thank you!</a:t>
            </a:r>
          </a:p>
          <a:p>
            <a:r>
              <a:rPr lang="en-US" dirty="0"/>
              <a:t>Scene 2: Patent Attorney sitting in front of Examiner in new location.</a:t>
            </a:r>
          </a:p>
          <a:p>
            <a:r>
              <a:rPr lang="en-US" dirty="0"/>
              <a:t>Patent Attorney: Hello, Examiner. I would like to discuss your subject matter eligibility rejection. I do not agree with your rejection and do not believe the claimed invention is directed to patent ineligible subject matter.</a:t>
            </a:r>
          </a:p>
          <a:p>
            <a:endParaRPr lang="en-US" dirty="0"/>
          </a:p>
          <a:p>
            <a:r>
              <a:rPr lang="en-US" dirty="0"/>
              <a:t>Examiner: I’m sorry, sir, but the claimed invention does not recite eligible subject matter because it is directed to an abstract idea. </a:t>
            </a:r>
          </a:p>
          <a:p>
            <a:endParaRPr lang="en-US" dirty="0"/>
          </a:p>
          <a:p>
            <a:r>
              <a:rPr lang="en-US" dirty="0"/>
              <a:t>Patent Attorney: What do you mean the claimed invention does not recite eligible subject matter? Are you drunk? No, seriously . . . are you drinking scotch and whiskey with a side of crack cocaine while you ‘examine’ patent applications?</a:t>
            </a:r>
          </a:p>
          <a:p>
            <a:r>
              <a:rPr lang="en-US" dirty="0"/>
              <a:t>Patent Attorney gets up and walks out of interview room.  Examiner picks up phone. Phone rings.</a:t>
            </a:r>
          </a:p>
          <a:p>
            <a:r>
              <a:rPr lang="en-US" dirty="0"/>
              <a:t>Examiner:  Hi OED.  I’m an Examiner in 3700 and I would like to file a complaint against a practitioner.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07388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24259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90193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833891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84103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4" indent="0" algn="l" defTabSz="4572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9</a:t>
            </a:fld>
            <a:endParaRPr lang="en-US" dirty="0"/>
          </a:p>
        </p:txBody>
      </p:sp>
    </p:spTree>
    <p:extLst>
      <p:ext uri="{BB962C8B-B14F-4D97-AF65-F5344CB8AC3E}">
        <p14:creationId xmlns:p14="http://schemas.microsoft.com/office/powerpoint/2010/main" val="396471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1" u="sng"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14193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1" u="sng"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687236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12</a:t>
            </a:fld>
            <a:endParaRPr lang="en-US" dirty="0"/>
          </a:p>
        </p:txBody>
      </p:sp>
    </p:spTree>
    <p:extLst>
      <p:ext uri="{BB962C8B-B14F-4D97-AF65-F5344CB8AC3E}">
        <p14:creationId xmlns:p14="http://schemas.microsoft.com/office/powerpoint/2010/main" val="3281257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13</a:t>
            </a:fld>
            <a:endParaRPr lang="en-US" dirty="0"/>
          </a:p>
        </p:txBody>
      </p:sp>
    </p:spTree>
    <p:extLst>
      <p:ext uri="{BB962C8B-B14F-4D97-AF65-F5344CB8AC3E}">
        <p14:creationId xmlns:p14="http://schemas.microsoft.com/office/powerpoint/2010/main" val="3978652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EFCED2B-0FC3-4490-B611-B1F6603A7697}"/>
              </a:ext>
            </a:extLst>
          </p:cNvPr>
          <p:cNvSpPr/>
          <p:nvPr userDrawn="1"/>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9" name="Rectangle 8">
            <a:extLst>
              <a:ext uri="{FF2B5EF4-FFF2-40B4-BE49-F238E27FC236}">
                <a16:creationId xmlns:a16="http://schemas.microsoft.com/office/drawing/2014/main" id="{8625F02B-4393-4638-9487-98FC36F3351D}"/>
              </a:ext>
            </a:extLst>
          </p:cNvPr>
          <p:cNvSpPr/>
          <p:nvPr userDrawn="1"/>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pic>
        <p:nvPicPr>
          <p:cNvPr id="7" name="Picture 6" descr="USPTO logo">
            <a:extLst>
              <a:ext uri="{FF2B5EF4-FFF2-40B4-BE49-F238E27FC236}">
                <a16:creationId xmlns:a16="http://schemas.microsoft.com/office/drawing/2014/main" id="{3594C3FA-D04D-4DE1-895D-DDA79346B786}"/>
              </a:ext>
            </a:extLst>
          </p:cNvPr>
          <p:cNvPicPr>
            <a:picLocks noChangeAspect="1"/>
          </p:cNvPicPr>
          <p:nvPr userDrawn="1"/>
        </p:nvPicPr>
        <p:blipFill>
          <a:blip r:embed="rId2"/>
          <a:stretch>
            <a:fillRect/>
          </a:stretch>
        </p:blipFill>
        <p:spPr>
          <a:xfrm>
            <a:off x="5510462" y="4995136"/>
            <a:ext cx="3442007" cy="417213"/>
          </a:xfrm>
          <a:prstGeom prst="rect">
            <a:avLst/>
          </a:prstGeom>
        </p:spPr>
      </p:pic>
      <p:sp>
        <p:nvSpPr>
          <p:cNvPr id="15" name="Isosceles Triangle 14">
            <a:extLst>
              <a:ext uri="{FF2B5EF4-FFF2-40B4-BE49-F238E27FC236}">
                <a16:creationId xmlns:a16="http://schemas.microsoft.com/office/drawing/2014/main" id="{FED903D0-1E66-4915-8FFA-407D4C5B2B02}"/>
              </a:ext>
            </a:extLst>
          </p:cNvPr>
          <p:cNvSpPr/>
          <p:nvPr userDrawn="1"/>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1963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001147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ening slide with text">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pic>
        <p:nvPicPr>
          <p:cNvPr id="5" name="Picture 4" descr="USPTO logo">
            <a:extLst>
              <a:ext uri="{FF2B5EF4-FFF2-40B4-BE49-F238E27FC236}">
                <a16:creationId xmlns:a16="http://schemas.microsoft.com/office/drawing/2014/main" id="{C707D8F9-906B-4ED4-AA33-A28BB4C90CFF}"/>
              </a:ext>
            </a:extLst>
          </p:cNvPr>
          <p:cNvPicPr>
            <a:picLocks noChangeAspect="1"/>
          </p:cNvPicPr>
          <p:nvPr userDrawn="1"/>
        </p:nvPicPr>
        <p:blipFill>
          <a:blip r:embed="rId2"/>
          <a:stretch>
            <a:fillRect/>
          </a:stretch>
        </p:blipFill>
        <p:spPr>
          <a:xfrm>
            <a:off x="2563844" y="1391176"/>
            <a:ext cx="4263263" cy="1990696"/>
          </a:xfrm>
          <a:prstGeom prst="rect">
            <a:avLst/>
          </a:prstGeom>
        </p:spPr>
      </p:pic>
    </p:spTree>
    <p:extLst>
      <p:ext uri="{BB962C8B-B14F-4D97-AF65-F5344CB8AC3E}">
        <p14:creationId xmlns:p14="http://schemas.microsoft.com/office/powerpoint/2010/main" val="2745986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descr="USPTO logo"/>
          <p:cNvPicPr>
            <a:picLocks noChangeAspect="1"/>
          </p:cNvPicPr>
          <p:nvPr userDrawn="1"/>
        </p:nvPicPr>
        <p:blipFill>
          <a:blip r:embed="rId2"/>
          <a:stretch>
            <a:fillRect/>
          </a:stretch>
        </p:blipFill>
        <p:spPr>
          <a:xfrm>
            <a:off x="2561450" y="1867964"/>
            <a:ext cx="4129734" cy="1928346"/>
          </a:xfrm>
          <a:prstGeom prst="rect">
            <a:avLst/>
          </a:prstGeom>
        </p:spPr>
      </p:pic>
    </p:spTree>
    <p:extLst>
      <p:ext uri="{BB962C8B-B14F-4D97-AF65-F5344CB8AC3E}">
        <p14:creationId xmlns:p14="http://schemas.microsoft.com/office/powerpoint/2010/main" val="1928937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Tree>
    <p:extLst>
      <p:ext uri="{BB962C8B-B14F-4D97-AF65-F5344CB8AC3E}">
        <p14:creationId xmlns:p14="http://schemas.microsoft.com/office/powerpoint/2010/main" val="84361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with image disclaimer">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userDrawn="1"/>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350583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with contact info">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8" name="TextBox 17"/>
          <p:cNvSpPr txBox="1"/>
          <p:nvPr userDrawn="1"/>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userDrawn="1"/>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3378890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w/ contact info and disclaimer">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0" name="TextBox 9"/>
          <p:cNvSpPr txBox="1"/>
          <p:nvPr userDrawn="1"/>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
        <p:nvSpPr>
          <p:cNvPr id="18" name="TextBox 17"/>
          <p:cNvSpPr txBox="1"/>
          <p:nvPr userDrawn="1"/>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userDrawn="1"/>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2834231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115478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133627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959404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531CA9-CD88-46D8-B961-5D0D80692AB8}"/>
              </a:ext>
            </a:extLst>
          </p:cNvPr>
          <p:cNvPicPr>
            <a:picLocks noChangeAspect="1"/>
          </p:cNvPicPr>
          <p:nvPr userDrawn="1"/>
        </p:nvPicPr>
        <p:blipFill rotWithShape="1">
          <a:blip r:embed="rId2"/>
          <a:srcRect l="12408" t="11681" r="2939" b="25459"/>
          <a:stretch/>
        </p:blipFill>
        <p:spPr>
          <a:xfrm>
            <a:off x="1" y="-6167"/>
            <a:ext cx="9144000" cy="5247343"/>
          </a:xfrm>
          <a:prstGeom prst="rect">
            <a:avLst/>
          </a:prstGeom>
        </p:spPr>
      </p:pic>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47750E4-82AA-4845-9B45-E30EEC1FB7FA}"/>
              </a:ext>
            </a:extLst>
          </p:cNvPr>
          <p:cNvSpPr/>
          <p:nvPr userDrawn="1"/>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11" name="Rectangle 8">
            <a:extLst>
              <a:ext uri="{FF2B5EF4-FFF2-40B4-BE49-F238E27FC236}">
                <a16:creationId xmlns:a16="http://schemas.microsoft.com/office/drawing/2014/main" id="{93AA097B-91BE-4997-B48C-79834B5304EA}"/>
              </a:ext>
            </a:extLst>
          </p:cNvPr>
          <p:cNvSpPr/>
          <p:nvPr userDrawn="1"/>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4">
            <a:extLst>
              <a:ext uri="{FF2B5EF4-FFF2-40B4-BE49-F238E27FC236}">
                <a16:creationId xmlns:a16="http://schemas.microsoft.com/office/drawing/2014/main" id="{46030774-377F-4EB6-AADB-7D5DE162977D}"/>
              </a:ext>
            </a:extLst>
          </p:cNvPr>
          <p:cNvSpPr/>
          <p:nvPr userDrawn="1"/>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USPTO logo">
            <a:extLst>
              <a:ext uri="{FF2B5EF4-FFF2-40B4-BE49-F238E27FC236}">
                <a16:creationId xmlns:a16="http://schemas.microsoft.com/office/drawing/2014/main" id="{709AAF22-60B0-4185-87B6-B3D8A78CA681}"/>
              </a:ext>
            </a:extLst>
          </p:cNvPr>
          <p:cNvPicPr>
            <a:picLocks noChangeAspect="1"/>
          </p:cNvPicPr>
          <p:nvPr userDrawn="1"/>
        </p:nvPicPr>
        <p:blipFill>
          <a:blip r:embed="rId3"/>
          <a:stretch>
            <a:fillRect/>
          </a:stretch>
        </p:blipFill>
        <p:spPr>
          <a:xfrm>
            <a:off x="5510462" y="4995136"/>
            <a:ext cx="3442007" cy="417213"/>
          </a:xfrm>
          <a:prstGeom prst="rect">
            <a:avLst/>
          </a:prstGeom>
        </p:spPr>
      </p:pic>
    </p:spTree>
    <p:extLst>
      <p:ext uri="{BB962C8B-B14F-4D97-AF65-F5344CB8AC3E}">
        <p14:creationId xmlns:p14="http://schemas.microsoft.com/office/powerpoint/2010/main" val="1682424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858377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25930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502596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938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Tree>
    <p:extLst>
      <p:ext uri="{BB962C8B-B14F-4D97-AF65-F5344CB8AC3E}">
        <p14:creationId xmlns:p14="http://schemas.microsoft.com/office/powerpoint/2010/main" val="1768350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Tree>
    <p:extLst>
      <p:ext uri="{BB962C8B-B14F-4D97-AF65-F5344CB8AC3E}">
        <p14:creationId xmlns:p14="http://schemas.microsoft.com/office/powerpoint/2010/main" val="4252842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3199495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356299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95809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299495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18672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87107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172816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315983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4179446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391428"/>
            <a:ext cx="4021100" cy="1990444"/>
          </a:xfrm>
          <a:prstGeom prst="rect">
            <a:avLst/>
          </a:prstGeom>
        </p:spPr>
      </p:pic>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5165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862278"/>
            <a:ext cx="4021100" cy="1990444"/>
          </a:xfrm>
          <a:prstGeom prst="rect">
            <a:avLst/>
          </a:prstGeom>
        </p:spPr>
      </p:pic>
    </p:spTree>
    <p:extLst>
      <p:ext uri="{BB962C8B-B14F-4D97-AF65-F5344CB8AC3E}">
        <p14:creationId xmlns:p14="http://schemas.microsoft.com/office/powerpoint/2010/main" val="1820058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Tree>
    <p:extLst>
      <p:ext uri="{BB962C8B-B14F-4D97-AF65-F5344CB8AC3E}">
        <p14:creationId xmlns:p14="http://schemas.microsoft.com/office/powerpoint/2010/main" val="1360862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66470821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1567797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50708401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852428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EFCED2B-0FC3-4490-B611-B1F6603A7697}"/>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9" name="Rectangle 8">
            <a:extLst>
              <a:ext uri="{FF2B5EF4-FFF2-40B4-BE49-F238E27FC236}">
                <a16:creationId xmlns:a16="http://schemas.microsoft.com/office/drawing/2014/main" id="{8625F02B-4393-4638-9487-98FC36F3351D}"/>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pic>
        <p:nvPicPr>
          <p:cNvPr id="7" name="Picture 6" descr="USPTO logo">
            <a:extLst>
              <a:ext uri="{FF2B5EF4-FFF2-40B4-BE49-F238E27FC236}">
                <a16:creationId xmlns:a16="http://schemas.microsoft.com/office/drawing/2014/main" id="{3594C3FA-D04D-4DE1-895D-DDA79346B786}"/>
              </a:ext>
            </a:extLst>
          </p:cNvPr>
          <p:cNvPicPr>
            <a:picLocks noChangeAspect="1"/>
          </p:cNvPicPr>
          <p:nvPr/>
        </p:nvPicPr>
        <p:blipFill>
          <a:blip r:embed="rId2"/>
          <a:stretch>
            <a:fillRect/>
          </a:stretch>
        </p:blipFill>
        <p:spPr>
          <a:xfrm>
            <a:off x="5510462" y="4995136"/>
            <a:ext cx="3442007" cy="417213"/>
          </a:xfrm>
          <a:prstGeom prst="rect">
            <a:avLst/>
          </a:prstGeom>
        </p:spPr>
      </p:pic>
      <p:sp>
        <p:nvSpPr>
          <p:cNvPr id="15" name="Isosceles Triangle 14">
            <a:extLst>
              <a:ext uri="{FF2B5EF4-FFF2-40B4-BE49-F238E27FC236}">
                <a16:creationId xmlns:a16="http://schemas.microsoft.com/office/drawing/2014/main" id="{FED903D0-1E66-4915-8FFA-407D4C5B2B0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689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47750E4-82AA-4845-9B45-E30EEC1FB7FA}"/>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11" name="Rectangle 8">
            <a:extLst>
              <a:ext uri="{FF2B5EF4-FFF2-40B4-BE49-F238E27FC236}">
                <a16:creationId xmlns:a16="http://schemas.microsoft.com/office/drawing/2014/main" id="{93AA097B-91BE-4997-B48C-79834B5304EA}"/>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4">
            <a:extLst>
              <a:ext uri="{FF2B5EF4-FFF2-40B4-BE49-F238E27FC236}">
                <a16:creationId xmlns:a16="http://schemas.microsoft.com/office/drawing/2014/main" id="{46030774-377F-4EB6-AADB-7D5DE162977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USPTO logo">
            <a:extLst>
              <a:ext uri="{FF2B5EF4-FFF2-40B4-BE49-F238E27FC236}">
                <a16:creationId xmlns:a16="http://schemas.microsoft.com/office/drawing/2014/main" id="{709AAF22-60B0-4185-87B6-B3D8A78CA681}"/>
              </a:ext>
            </a:extLst>
          </p:cNvPr>
          <p:cNvPicPr>
            <a:picLocks noChangeAspect="1"/>
          </p:cNvPicPr>
          <p:nvPr/>
        </p:nvPicPr>
        <p:blipFill>
          <a:blip r:embed="rId3"/>
          <a:stretch>
            <a:fillRect/>
          </a:stretch>
        </p:blipFill>
        <p:spPr>
          <a:xfrm>
            <a:off x="5510462" y="4995136"/>
            <a:ext cx="3442007" cy="417213"/>
          </a:xfrm>
          <a:prstGeom prst="rect">
            <a:avLst/>
          </a:prstGeom>
        </p:spPr>
      </p:pic>
    </p:spTree>
    <p:extLst>
      <p:ext uri="{BB962C8B-B14F-4D97-AF65-F5344CB8AC3E}">
        <p14:creationId xmlns:p14="http://schemas.microsoft.com/office/powerpoint/2010/main" val="564901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3069519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803535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39038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019677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4838415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052912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570474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602571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22231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pic>
        <p:nvPicPr>
          <p:cNvPr id="5" name="Picture 4" descr="USPTO logo">
            <a:extLst>
              <a:ext uri="{FF2B5EF4-FFF2-40B4-BE49-F238E27FC236}">
                <a16:creationId xmlns:a16="http://schemas.microsoft.com/office/drawing/2014/main" id="{C707D8F9-906B-4ED4-AA33-A28BB4C90CFF}"/>
              </a:ext>
            </a:extLst>
          </p:cNvPr>
          <p:cNvPicPr>
            <a:picLocks noChangeAspect="1"/>
          </p:cNvPicPr>
          <p:nvPr/>
        </p:nvPicPr>
        <p:blipFill>
          <a:blip r:embed="rId2"/>
          <a:stretch>
            <a:fillRect/>
          </a:stretch>
        </p:blipFill>
        <p:spPr>
          <a:xfrm>
            <a:off x="2563844" y="1391176"/>
            <a:ext cx="4263263" cy="1990696"/>
          </a:xfrm>
          <a:prstGeom prst="rect">
            <a:avLst/>
          </a:prstGeom>
        </p:spPr>
      </p:pic>
    </p:spTree>
    <p:extLst>
      <p:ext uri="{BB962C8B-B14F-4D97-AF65-F5344CB8AC3E}">
        <p14:creationId xmlns:p14="http://schemas.microsoft.com/office/powerpoint/2010/main" val="17167542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descr="USPTO logo"/>
          <p:cNvPicPr>
            <a:picLocks noChangeAspect="1"/>
          </p:cNvPicPr>
          <p:nvPr/>
        </p:nvPicPr>
        <p:blipFill>
          <a:blip r:embed="rId2"/>
          <a:stretch>
            <a:fillRect/>
          </a:stretch>
        </p:blipFill>
        <p:spPr>
          <a:xfrm>
            <a:off x="2561450" y="1867964"/>
            <a:ext cx="4129734" cy="1928346"/>
          </a:xfrm>
          <a:prstGeom prst="rect">
            <a:avLst/>
          </a:prstGeom>
        </p:spPr>
      </p:pic>
    </p:spTree>
    <p:extLst>
      <p:ext uri="{BB962C8B-B14F-4D97-AF65-F5344CB8AC3E}">
        <p14:creationId xmlns:p14="http://schemas.microsoft.com/office/powerpoint/2010/main" val="35405670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Tree>
    <p:extLst>
      <p:ext uri="{BB962C8B-B14F-4D97-AF65-F5344CB8AC3E}">
        <p14:creationId xmlns:p14="http://schemas.microsoft.com/office/powerpoint/2010/main" val="9256091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3495176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27150052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3664133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EFCED2B-0FC3-4490-B611-B1F6603A7697}"/>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9" name="Rectangle 8">
            <a:extLst>
              <a:ext uri="{FF2B5EF4-FFF2-40B4-BE49-F238E27FC236}">
                <a16:creationId xmlns:a16="http://schemas.microsoft.com/office/drawing/2014/main" id="{8625F02B-4393-4638-9487-98FC36F3351D}"/>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pic>
        <p:nvPicPr>
          <p:cNvPr id="7" name="Picture 6" descr="USPTO logo">
            <a:extLst>
              <a:ext uri="{FF2B5EF4-FFF2-40B4-BE49-F238E27FC236}">
                <a16:creationId xmlns:a16="http://schemas.microsoft.com/office/drawing/2014/main" id="{3594C3FA-D04D-4DE1-895D-DDA79346B786}"/>
              </a:ext>
            </a:extLst>
          </p:cNvPr>
          <p:cNvPicPr>
            <a:picLocks noChangeAspect="1"/>
          </p:cNvPicPr>
          <p:nvPr/>
        </p:nvPicPr>
        <p:blipFill>
          <a:blip r:embed="rId2"/>
          <a:stretch>
            <a:fillRect/>
          </a:stretch>
        </p:blipFill>
        <p:spPr>
          <a:xfrm>
            <a:off x="5510462" y="4995136"/>
            <a:ext cx="3442007" cy="417213"/>
          </a:xfrm>
          <a:prstGeom prst="rect">
            <a:avLst/>
          </a:prstGeom>
        </p:spPr>
      </p:pic>
      <p:sp>
        <p:nvSpPr>
          <p:cNvPr id="15" name="Isosceles Triangle 14">
            <a:extLst>
              <a:ext uri="{FF2B5EF4-FFF2-40B4-BE49-F238E27FC236}">
                <a16:creationId xmlns:a16="http://schemas.microsoft.com/office/drawing/2014/main" id="{FED903D0-1E66-4915-8FFA-407D4C5B2B0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9">
            <a:extLst>
              <a:ext uri="{FF2B5EF4-FFF2-40B4-BE49-F238E27FC236}">
                <a16:creationId xmlns:a16="http://schemas.microsoft.com/office/drawing/2014/main" id="{400527D1-8565-4E98-ABD9-324652A6D1BE}"/>
              </a:ext>
            </a:extLst>
          </p:cNvPr>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0" name="Picture 9" descr="USPTO-logo-reverse-stacked-500px.png">
            <a:extLst>
              <a:ext uri="{FF2B5EF4-FFF2-40B4-BE49-F238E27FC236}">
                <a16:creationId xmlns:a16="http://schemas.microsoft.com/office/drawing/2014/main" id="{C5320339-AEC4-45AF-B86C-2E0D01D829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a:extLst>
              <a:ext uri="{FF2B5EF4-FFF2-40B4-BE49-F238E27FC236}">
                <a16:creationId xmlns:a16="http://schemas.microsoft.com/office/drawing/2014/main" id="{183A19B8-B7DE-4A96-82A8-15F06DE21875}"/>
              </a:ext>
            </a:extLst>
          </p:cNvPr>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1131061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531CA9-CD88-46D8-B961-5D0D80692AB8}"/>
              </a:ext>
            </a:extLst>
          </p:cNvPr>
          <p:cNvPicPr>
            <a:picLocks noChangeAspect="1"/>
          </p:cNvPicPr>
          <p:nvPr/>
        </p:nvPicPr>
        <p:blipFill rotWithShape="1">
          <a:blip r:embed="rId2"/>
          <a:srcRect l="12408" t="11681" r="2939" b="25459"/>
          <a:stretch/>
        </p:blipFill>
        <p:spPr>
          <a:xfrm>
            <a:off x="1" y="-6167"/>
            <a:ext cx="9144000" cy="5247343"/>
          </a:xfrm>
          <a:prstGeom prst="rect">
            <a:avLst/>
          </a:prstGeom>
        </p:spPr>
      </p:pic>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47750E4-82AA-4845-9B45-E30EEC1FB7FA}"/>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11" name="Rectangle 8">
            <a:extLst>
              <a:ext uri="{FF2B5EF4-FFF2-40B4-BE49-F238E27FC236}">
                <a16:creationId xmlns:a16="http://schemas.microsoft.com/office/drawing/2014/main" id="{93AA097B-91BE-4997-B48C-79834B5304EA}"/>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4">
            <a:extLst>
              <a:ext uri="{FF2B5EF4-FFF2-40B4-BE49-F238E27FC236}">
                <a16:creationId xmlns:a16="http://schemas.microsoft.com/office/drawing/2014/main" id="{46030774-377F-4EB6-AADB-7D5DE162977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USPTO logo">
            <a:extLst>
              <a:ext uri="{FF2B5EF4-FFF2-40B4-BE49-F238E27FC236}">
                <a16:creationId xmlns:a16="http://schemas.microsoft.com/office/drawing/2014/main" id="{709AAF22-60B0-4185-87B6-B3D8A78CA681}"/>
              </a:ext>
            </a:extLst>
          </p:cNvPr>
          <p:cNvPicPr>
            <a:picLocks noChangeAspect="1"/>
          </p:cNvPicPr>
          <p:nvPr/>
        </p:nvPicPr>
        <p:blipFill>
          <a:blip r:embed="rId3"/>
          <a:stretch>
            <a:fillRect/>
          </a:stretch>
        </p:blipFill>
        <p:spPr>
          <a:xfrm>
            <a:off x="5510462" y="4995136"/>
            <a:ext cx="3442007" cy="417213"/>
          </a:xfrm>
          <a:prstGeom prst="rect">
            <a:avLst/>
          </a:prstGeom>
        </p:spPr>
      </p:pic>
      <p:sp>
        <p:nvSpPr>
          <p:cNvPr id="12" name="Rectangle 9">
            <a:extLst>
              <a:ext uri="{FF2B5EF4-FFF2-40B4-BE49-F238E27FC236}">
                <a16:creationId xmlns:a16="http://schemas.microsoft.com/office/drawing/2014/main" id="{E39EC9FA-B427-48D0-BA51-A80578FDBAE0}"/>
              </a:ext>
            </a:extLst>
          </p:cNvPr>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5" name="Picture 14" descr="USPTO-logo-reverse-stacked-500px.png">
            <a:extLst>
              <a:ext uri="{FF2B5EF4-FFF2-40B4-BE49-F238E27FC236}">
                <a16:creationId xmlns:a16="http://schemas.microsoft.com/office/drawing/2014/main" id="{116124DA-2542-4607-B769-563E1ECCE3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6" name="Rectangle 9">
            <a:extLst>
              <a:ext uri="{FF2B5EF4-FFF2-40B4-BE49-F238E27FC236}">
                <a16:creationId xmlns:a16="http://schemas.microsoft.com/office/drawing/2014/main" id="{9D6DF917-A41B-42D0-B295-9125B0728871}"/>
              </a:ext>
            </a:extLst>
          </p:cNvPr>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3971577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9789771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673777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2334054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70029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036865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3018069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0359038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26263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599018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pic>
        <p:nvPicPr>
          <p:cNvPr id="5" name="Picture 4" descr="USPTO logo">
            <a:extLst>
              <a:ext uri="{FF2B5EF4-FFF2-40B4-BE49-F238E27FC236}">
                <a16:creationId xmlns:a16="http://schemas.microsoft.com/office/drawing/2014/main" id="{C707D8F9-906B-4ED4-AA33-A28BB4C90CFF}"/>
              </a:ext>
            </a:extLst>
          </p:cNvPr>
          <p:cNvPicPr>
            <a:picLocks noChangeAspect="1"/>
          </p:cNvPicPr>
          <p:nvPr/>
        </p:nvPicPr>
        <p:blipFill>
          <a:blip r:embed="rId2"/>
          <a:stretch>
            <a:fillRect/>
          </a:stretch>
        </p:blipFill>
        <p:spPr>
          <a:xfrm>
            <a:off x="2563844" y="1391176"/>
            <a:ext cx="4263263" cy="1990696"/>
          </a:xfrm>
          <a:prstGeom prst="rect">
            <a:avLst/>
          </a:prstGeom>
        </p:spPr>
      </p:pic>
    </p:spTree>
    <p:extLst>
      <p:ext uri="{BB962C8B-B14F-4D97-AF65-F5344CB8AC3E}">
        <p14:creationId xmlns:p14="http://schemas.microsoft.com/office/powerpoint/2010/main" val="33977953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descr="USPTO logo"/>
          <p:cNvPicPr>
            <a:picLocks noChangeAspect="1"/>
          </p:cNvPicPr>
          <p:nvPr/>
        </p:nvPicPr>
        <p:blipFill>
          <a:blip r:embed="rId2"/>
          <a:stretch>
            <a:fillRect/>
          </a:stretch>
        </p:blipFill>
        <p:spPr>
          <a:xfrm>
            <a:off x="2561450" y="1867964"/>
            <a:ext cx="4129734" cy="1928346"/>
          </a:xfrm>
          <a:prstGeom prst="rect">
            <a:avLst/>
          </a:prstGeom>
        </p:spPr>
      </p:pic>
      <p:sp>
        <p:nvSpPr>
          <p:cNvPr id="5" name="Rectangle 4">
            <a:extLst>
              <a:ext uri="{FF2B5EF4-FFF2-40B4-BE49-F238E27FC236}">
                <a16:creationId xmlns:a16="http://schemas.microsoft.com/office/drawing/2014/main" id="{1E24A6E8-2C35-477C-80DD-A47514FBAC06}"/>
              </a:ext>
            </a:extLst>
          </p:cNvPr>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a:extLst>
              <a:ext uri="{FF2B5EF4-FFF2-40B4-BE49-F238E27FC236}">
                <a16:creationId xmlns:a16="http://schemas.microsoft.com/office/drawing/2014/main" id="{1A29E87E-906F-46C2-A873-6A2C79E7D7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23222729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a:extLst>
              <a:ext uri="{FF2B5EF4-FFF2-40B4-BE49-F238E27FC236}">
                <a16:creationId xmlns:a16="http://schemas.microsoft.com/office/drawing/2014/main" id="{220F28B8-E8C3-4B1E-854F-D7D2079BD6DD}"/>
              </a:ext>
            </a:extLst>
          </p:cNvPr>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a:extLst>
              <a:ext uri="{FF2B5EF4-FFF2-40B4-BE49-F238E27FC236}">
                <a16:creationId xmlns:a16="http://schemas.microsoft.com/office/drawing/2014/main" id="{BA5B0A50-F126-49F3-B01E-9FC9F9782A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153752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374255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41643498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37480683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39516827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7" name="Rectangle 9"/>
          <p:cNvSpPr/>
          <p:nvPr userDrawn="1"/>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1"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Tree>
    <p:extLst>
      <p:ext uri="{BB962C8B-B14F-4D97-AF65-F5344CB8AC3E}">
        <p14:creationId xmlns:p14="http://schemas.microsoft.com/office/powerpoint/2010/main" val="4061206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9" name="Rectangle 8"/>
          <p:cNvSpPr/>
          <p:nvPr userDrawn="1"/>
        </p:nvSpPr>
        <p:spPr>
          <a:xfrm>
            <a:off x="0" y="0"/>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9"/>
          <p:cNvSpPr/>
          <p:nvPr userDrawn="1"/>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4"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Tree>
    <p:extLst>
      <p:ext uri="{BB962C8B-B14F-4D97-AF65-F5344CB8AC3E}">
        <p14:creationId xmlns:p14="http://schemas.microsoft.com/office/powerpoint/2010/main" val="3328481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25336429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867530824"/>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71192097"/>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9486948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4872665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132234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8921306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880332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665130446"/>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391428"/>
            <a:ext cx="4021100" cy="1990444"/>
          </a:xfrm>
          <a:prstGeom prst="rect">
            <a:avLst/>
          </a:prstGeom>
        </p:spPr>
      </p:pic>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840176682"/>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862278"/>
            <a:ext cx="4021100"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0" y="1852118"/>
            <a:ext cx="4021100" cy="1990444"/>
          </a:xfrm>
          <a:prstGeom prst="rect">
            <a:avLst/>
          </a:prstGeom>
        </p:spPr>
      </p:pic>
    </p:spTree>
    <p:extLst>
      <p:ext uri="{BB962C8B-B14F-4D97-AF65-F5344CB8AC3E}">
        <p14:creationId xmlns:p14="http://schemas.microsoft.com/office/powerpoint/2010/main" val="14179160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Tree>
    <p:extLst>
      <p:ext uri="{BB962C8B-B14F-4D97-AF65-F5344CB8AC3E}">
        <p14:creationId xmlns:p14="http://schemas.microsoft.com/office/powerpoint/2010/main" val="25691446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080547353"/>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1047926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106942162"/>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0" y="1852118"/>
            <a:ext cx="4021100" cy="1990444"/>
          </a:xfrm>
          <a:prstGeom prst="rect">
            <a:avLst/>
          </a:prstGeom>
        </p:spPr>
      </p:pic>
    </p:spTree>
    <p:extLst>
      <p:ext uri="{BB962C8B-B14F-4D97-AF65-F5344CB8AC3E}">
        <p14:creationId xmlns:p14="http://schemas.microsoft.com/office/powerpoint/2010/main" val="21762334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Tree>
    <p:extLst>
      <p:ext uri="{BB962C8B-B14F-4D97-AF65-F5344CB8AC3E}">
        <p14:creationId xmlns:p14="http://schemas.microsoft.com/office/powerpoint/2010/main" val="2960157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382029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2643559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1960598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8640211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7299135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4420359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4557547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545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1.emf"/><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5.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image" Target="../media/image6.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theme" Target="../theme/theme6.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
        <p:nvSpPr>
          <p:cNvPr id="9" name="Isosceles Triangle 14">
            <a:extLst>
              <a:ext uri="{FF2B5EF4-FFF2-40B4-BE49-F238E27FC236}">
                <a16:creationId xmlns:a16="http://schemas.microsoft.com/office/drawing/2014/main" id="{9AD9D243-CB53-47F5-8D25-CC39442F7422}"/>
              </a:ext>
            </a:extLst>
          </p:cNvPr>
          <p:cNvSpPr/>
          <p:nvPr userDrawn="1"/>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effectLst/>
              <a:latin typeface="Segoe UI"/>
            </a:endParaRPr>
          </a:p>
        </p:txBody>
      </p:sp>
      <p:pic>
        <p:nvPicPr>
          <p:cNvPr id="7" name="Picture 6">
            <a:extLst>
              <a:ext uri="{FF2B5EF4-FFF2-40B4-BE49-F238E27FC236}">
                <a16:creationId xmlns:a16="http://schemas.microsoft.com/office/drawing/2014/main" id="{3349E080-732C-4921-861E-55FECCFED417}"/>
              </a:ext>
              <a:ext uri="{C183D7F6-B498-43B3-948B-1728B52AA6E4}">
                <adec:decorative xmlns:adec="http://schemas.microsoft.com/office/drawing/2017/decorative" val="1"/>
              </a:ext>
            </a:extLst>
          </p:cNvPr>
          <p:cNvPicPr>
            <a:picLocks noChangeAspect="1"/>
          </p:cNvPicPr>
          <p:nvPr userDrawn="1"/>
        </p:nvPicPr>
        <p:blipFill>
          <a:blip r:embed="rId18"/>
          <a:stretch>
            <a:fillRect/>
          </a:stretch>
        </p:blipFill>
        <p:spPr>
          <a:xfrm>
            <a:off x="7412669" y="4876694"/>
            <a:ext cx="1426531" cy="471579"/>
          </a:xfrm>
          <a:prstGeom prst="rect">
            <a:avLst/>
          </a:prstGeom>
        </p:spPr>
      </p:pic>
    </p:spTree>
    <p:extLst>
      <p:ext uri="{BB962C8B-B14F-4D97-AF65-F5344CB8AC3E}">
        <p14:creationId xmlns:p14="http://schemas.microsoft.com/office/powerpoint/2010/main" val="63284703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70" r:id="rId4"/>
    <p:sldLayoutId id="2147483651" r:id="rId5"/>
    <p:sldLayoutId id="2147483652" r:id="rId6"/>
    <p:sldLayoutId id="2147483653" r:id="rId7"/>
    <p:sldLayoutId id="2147483654" r:id="rId8"/>
    <p:sldLayoutId id="2147483655" r:id="rId9"/>
    <p:sldLayoutId id="2147483687" r:id="rId10"/>
    <p:sldLayoutId id="2147483658" r:id="rId11"/>
    <p:sldLayoutId id="2147483671" r:id="rId12"/>
    <p:sldLayoutId id="2147483659" r:id="rId13"/>
    <p:sldLayoutId id="2147483689" r:id="rId14"/>
    <p:sldLayoutId id="2147483672" r:id="rId15"/>
    <p:sldLayoutId id="2147483690" r:id="rId16"/>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dirty="0"/>
              <a:t>Click to edit Master title style</a:t>
            </a: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
        <p:nvSpPr>
          <p:cNvPr id="6" name="Isosceles Triangle 14">
            <a:extLst>
              <a:ext uri="{FF2B5EF4-FFF2-40B4-BE49-F238E27FC236}">
                <a16:creationId xmlns:a16="http://schemas.microsoft.com/office/drawing/2014/main" id="{8744B0B0-8A1A-4583-B0F2-6FDA3020753D}"/>
              </a:ext>
            </a:extLst>
          </p:cNvPr>
          <p:cNvSpPr/>
          <p:nvPr userDrawn="1"/>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effectLst/>
              <a:latin typeface="Segoe UI"/>
            </a:endParaRPr>
          </a:p>
        </p:txBody>
      </p:sp>
    </p:spTree>
    <p:extLst>
      <p:ext uri="{BB962C8B-B14F-4D97-AF65-F5344CB8AC3E}">
        <p14:creationId xmlns:p14="http://schemas.microsoft.com/office/powerpoint/2010/main" val="791547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81" r:id="rId3"/>
    <p:sldLayoutId id="2147483682" r:id="rId4"/>
    <p:sldLayoutId id="2147483688" r:id="rId5"/>
    <p:sldLayoutId id="2147483685" r:id="rId6"/>
    <p:sldLayoutId id="2147483686" r:id="rId7"/>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69" y="4896546"/>
            <a:ext cx="1322587" cy="466236"/>
          </a:xfrm>
          <a:prstGeom prst="rect">
            <a:avLst/>
          </a:prstGeom>
        </p:spPr>
      </p:pic>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423397858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
        <p:nvSpPr>
          <p:cNvPr id="9" name="Isosceles Triangle 14">
            <a:extLst>
              <a:ext uri="{FF2B5EF4-FFF2-40B4-BE49-F238E27FC236}">
                <a16:creationId xmlns:a16="http://schemas.microsoft.com/office/drawing/2014/main" id="{9AD9D243-CB53-47F5-8D25-CC39442F742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effectLst/>
              <a:latin typeface="Segoe UI"/>
            </a:endParaRPr>
          </a:p>
        </p:txBody>
      </p:sp>
      <p:pic>
        <p:nvPicPr>
          <p:cNvPr id="7" name="Picture 6">
            <a:extLst>
              <a:ext uri="{FF2B5EF4-FFF2-40B4-BE49-F238E27FC236}">
                <a16:creationId xmlns:a16="http://schemas.microsoft.com/office/drawing/2014/main" id="{3349E080-732C-4921-861E-55FECCFED4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412669" y="4876694"/>
            <a:ext cx="1426531" cy="471579"/>
          </a:xfrm>
          <a:prstGeom prst="rect">
            <a:avLst/>
          </a:prstGeom>
        </p:spPr>
      </p:pic>
    </p:spTree>
    <p:extLst>
      <p:ext uri="{BB962C8B-B14F-4D97-AF65-F5344CB8AC3E}">
        <p14:creationId xmlns:p14="http://schemas.microsoft.com/office/powerpoint/2010/main" val="1677772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
        <p:nvSpPr>
          <p:cNvPr id="9" name="Isosceles Triangle 14">
            <a:extLst>
              <a:ext uri="{FF2B5EF4-FFF2-40B4-BE49-F238E27FC236}">
                <a16:creationId xmlns:a16="http://schemas.microsoft.com/office/drawing/2014/main" id="{9AD9D243-CB53-47F5-8D25-CC39442F742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effectLst/>
              <a:latin typeface="Segoe UI"/>
            </a:endParaRPr>
          </a:p>
        </p:txBody>
      </p:sp>
      <p:pic>
        <p:nvPicPr>
          <p:cNvPr id="7" name="Picture 6">
            <a:extLst>
              <a:ext uri="{FF2B5EF4-FFF2-40B4-BE49-F238E27FC236}">
                <a16:creationId xmlns:a16="http://schemas.microsoft.com/office/drawing/2014/main" id="{3349E080-732C-4921-861E-55FECCFED4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412669" y="4876694"/>
            <a:ext cx="1426531" cy="471579"/>
          </a:xfrm>
          <a:prstGeom prst="rect">
            <a:avLst/>
          </a:prstGeom>
        </p:spPr>
      </p:pic>
    </p:spTree>
    <p:extLst>
      <p:ext uri="{BB962C8B-B14F-4D97-AF65-F5344CB8AC3E}">
        <p14:creationId xmlns:p14="http://schemas.microsoft.com/office/powerpoint/2010/main" val="108180412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12669" y="4896546"/>
            <a:ext cx="1322587" cy="466236"/>
          </a:xfrm>
          <a:prstGeom prst="rect">
            <a:avLst/>
          </a:prstGeom>
        </p:spPr>
      </p:pic>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17383863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19047018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8.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8.xml"/><Relationship Id="rId4" Type="http://schemas.openxmlformats.org/officeDocument/2006/relationships/image" Target="../media/image14.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58.xml"/><Relationship Id="rId4" Type="http://schemas.openxmlformats.org/officeDocument/2006/relationships/comments" Target="../comments/commen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foiadocuments.uspto.gov/oed/" TargetMode="External"/><Relationship Id="rId2" Type="http://schemas.openxmlformats.org/officeDocument/2006/relationships/notesSlide" Target="../notesSlides/notesSlide45.xml"/><Relationship Id="rId1" Type="http://schemas.openxmlformats.org/officeDocument/2006/relationships/slideLayout" Target="../slideLayouts/slideLayout43.xml"/><Relationship Id="rId4" Type="http://schemas.openxmlformats.org/officeDocument/2006/relationships/hyperlink" Target="http://www.uspto.gov/learning-and-resources/official-gazette/trademark-official-gazette-tmo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40945"/>
            <a:ext cx="7772400" cy="1225021"/>
          </a:xfrm>
        </p:spPr>
        <p:txBody>
          <a:bodyPr>
            <a:normAutofit fontScale="90000"/>
          </a:bodyPr>
          <a:lstStyle/>
          <a:p>
            <a:br>
              <a:rPr lang="en-US" altLang="en-US" dirty="0"/>
            </a:br>
            <a:r>
              <a:rPr lang="en-US" altLang="en-US" dirty="0"/>
              <a:t>Professional responsibility and </a:t>
            </a:r>
            <a:br>
              <a:rPr lang="en-US" altLang="en-US" dirty="0"/>
            </a:br>
            <a:r>
              <a:rPr lang="en-US" altLang="en-US" dirty="0"/>
              <a:t>practice before the USPTO</a:t>
            </a:r>
            <a:br>
              <a:rPr lang="en-US" altLang="en-US" dirty="0"/>
            </a:br>
            <a:endParaRPr lang="en-US" dirty="0"/>
          </a:p>
        </p:txBody>
      </p:sp>
      <p:sp>
        <p:nvSpPr>
          <p:cNvPr id="7" name="Subtitle 2"/>
          <p:cNvSpPr>
            <a:spLocks noGrp="1"/>
          </p:cNvSpPr>
          <p:nvPr>
            <p:ph type="subTitle" idx="1"/>
          </p:nvPr>
        </p:nvSpPr>
        <p:spPr/>
        <p:txBody>
          <a:bodyPr>
            <a:normAutofit/>
          </a:bodyPr>
          <a:lstStyle/>
          <a:p>
            <a:r>
              <a:rPr lang="en-US" sz="2400" dirty="0"/>
              <a:t>Office of Enrollment and Discipline (OED)</a:t>
            </a:r>
          </a:p>
          <a:p>
            <a:r>
              <a:rPr lang="en-US" sz="2400" dirty="0"/>
              <a:t>United States Patent and Trademark Office</a:t>
            </a:r>
          </a:p>
        </p:txBody>
      </p:sp>
    </p:spTree>
    <p:extLst>
      <p:ext uri="{BB962C8B-B14F-4D97-AF65-F5344CB8AC3E}">
        <p14:creationId xmlns:p14="http://schemas.microsoft.com/office/powerpoint/2010/main" val="3313248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r>
              <a:rPr lang="en-US" dirty="0"/>
              <a:t>Materiality standard is “but-for” materiality.</a:t>
            </a:r>
          </a:p>
          <a:p>
            <a:pPr lvl="1"/>
            <a:r>
              <a:rPr lang="en-US" dirty="0"/>
              <a:t>Prior art is but-for material if the PTO would not have allowed a claim had it been aware of the undisclosed prior art.</a:t>
            </a:r>
          </a:p>
          <a:p>
            <a:r>
              <a:rPr lang="en-US" dirty="0"/>
              <a:t>Materiality prong may also be satisfied in cases of affirmative egregious misconduct.</a:t>
            </a:r>
          </a:p>
          <a:p>
            <a:r>
              <a:rPr lang="en-US" dirty="0"/>
              <a:t>Intent to deceive USPTO must be weighed independent of materiality.</a:t>
            </a:r>
          </a:p>
          <a:p>
            <a:pPr lvl="1"/>
            <a:r>
              <a:rPr lang="en-US" dirty="0"/>
              <a:t>Courts previously used sliding scale when weighing intent and materiality.</a:t>
            </a:r>
          </a:p>
          <a:p>
            <a:r>
              <a:rPr lang="en-US" dirty="0"/>
              <a:t>Intent to deceive must be single most reasonable inference to be drawn from evidence.</a:t>
            </a:r>
          </a:p>
        </p:txBody>
      </p:sp>
      <p:sp>
        <p:nvSpPr>
          <p:cNvPr id="2" name="Title 1"/>
          <p:cNvSpPr>
            <a:spLocks noGrp="1"/>
          </p:cNvSpPr>
          <p:nvPr>
            <p:ph type="title"/>
          </p:nvPr>
        </p:nvSpPr>
        <p:spPr/>
        <p:txBody>
          <a:bodyPr>
            <a:normAutofit fontScale="90000"/>
          </a:bodyPr>
          <a:lstStyle/>
          <a:p>
            <a:r>
              <a:rPr lang="en-US" sz="3600" dirty="0"/>
              <a:t>Inequitable conduct</a:t>
            </a:r>
            <a:br>
              <a:rPr lang="en-US" sz="3600" dirty="0"/>
            </a:br>
            <a:r>
              <a:rPr lang="en-US" sz="3100" i="1" dirty="0"/>
              <a:t>Therasense, Inc. v. Becton, Dickenson &amp; Co.</a:t>
            </a:r>
            <a:r>
              <a:rPr lang="en-US" sz="3100" dirty="0"/>
              <a:t>,    649 F.3d 1276 (Fed. Cir. 2011)</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536524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Inequitable conduct</a:t>
            </a:r>
            <a:br>
              <a:rPr lang="en-US" sz="2800" dirty="0"/>
            </a:br>
            <a:r>
              <a:rPr lang="en-US" sz="2800" i="1" dirty="0"/>
              <a:t>Ohio Willow Wood Co. v. Alps South, LLC</a:t>
            </a:r>
            <a:r>
              <a:rPr lang="en-US" sz="2800" dirty="0"/>
              <a:t>, </a:t>
            </a:r>
            <a:br>
              <a:rPr lang="en-US" sz="2800" dirty="0"/>
            </a:br>
            <a:r>
              <a:rPr lang="en-US" sz="2800" dirty="0"/>
              <a:t>813 F.3d 1350 (Fed. Cir. 2016)</a:t>
            </a:r>
            <a:br>
              <a:rPr lang="en-US" sz="2800" dirty="0"/>
            </a:br>
            <a:endParaRPr lang="en-US" sz="2800" dirty="0"/>
          </a:p>
        </p:txBody>
      </p:sp>
      <p:sp>
        <p:nvSpPr>
          <p:cNvPr id="3" name="Content Placeholder 2"/>
          <p:cNvSpPr>
            <a:spLocks noGrp="1"/>
          </p:cNvSpPr>
          <p:nvPr>
            <p:ph idx="1"/>
          </p:nvPr>
        </p:nvSpPr>
        <p:spPr>
          <a:xfrm>
            <a:off x="457200" y="1957749"/>
            <a:ext cx="8229600" cy="3491345"/>
          </a:xfrm>
        </p:spPr>
        <p:txBody>
          <a:bodyPr>
            <a:normAutofit/>
          </a:bodyPr>
          <a:lstStyle/>
          <a:p>
            <a:r>
              <a:rPr lang="en-US" sz="1800" dirty="0"/>
              <a:t>Concurrent litigation and reexamination for patent at issue. Patentee used same firm for both litigation and reexam. Firm established an ethical screen between the two teams.</a:t>
            </a:r>
          </a:p>
          <a:p>
            <a:r>
              <a:rPr lang="en-US" sz="1800" dirty="0"/>
              <a:t>Director of research at patentee company was the connection between litigation and reexamination teams. He was not a registered practitioner, but had experience in patent matters.</a:t>
            </a:r>
          </a:p>
          <a:p>
            <a:r>
              <a:rPr lang="en-US" sz="1800" dirty="0"/>
              <a:t>Director knew of evidence that contradicted arguments made by reexam counsel in favor of patentability.  </a:t>
            </a:r>
          </a:p>
          <a:p>
            <a:r>
              <a:rPr lang="en-US" sz="1800" dirty="0"/>
              <a:t>Federal Circuit affirmed district court finding of inequitable conduct for failure to bring the evidence to the attention of the USPTO.</a:t>
            </a:r>
          </a:p>
          <a:p>
            <a:endParaRPr lang="en-US" sz="1800"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312707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Head with gears">
            <a:extLst>
              <a:ext uri="{FF2B5EF4-FFF2-40B4-BE49-F238E27FC236}">
                <a16:creationId xmlns:a16="http://schemas.microsoft.com/office/drawing/2014/main" id="{1E7455B1-B6C4-423F-97D2-1B8ED726D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207" y="1489018"/>
            <a:ext cx="2900102" cy="2900102"/>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832168" y="2472779"/>
            <a:ext cx="4995949" cy="1015663"/>
          </a:xfrm>
          <a:prstGeom prst="rect">
            <a:avLst/>
          </a:prstGeom>
          <a:noFill/>
        </p:spPr>
        <p:txBody>
          <a:bodyPr wrap="square" rtlCol="0">
            <a:spAutoFit/>
          </a:bodyPr>
          <a:lstStyle/>
          <a:p>
            <a:r>
              <a:rPr lang="en-US" sz="6000" b="1" dirty="0">
                <a:solidFill>
                  <a:schemeClr val="tx2">
                    <a:lumMod val="75000"/>
                  </a:schemeClr>
                </a:solidFill>
              </a:rPr>
              <a:t>Pop Quiz!</a:t>
            </a:r>
          </a:p>
        </p:txBody>
      </p:sp>
      <p:sp>
        <p:nvSpPr>
          <p:cNvPr id="12" name="TextBox 11">
            <a:extLst>
              <a:ext uri="{FF2B5EF4-FFF2-40B4-BE49-F238E27FC236}">
                <a16:creationId xmlns:a16="http://schemas.microsoft.com/office/drawing/2014/main" id="{BEED89BF-EF13-46C8-A991-E0CDD3CAD24C}"/>
              </a:ext>
            </a:extLst>
          </p:cNvPr>
          <p:cNvSpPr txBox="1"/>
          <p:nvPr/>
        </p:nvSpPr>
        <p:spPr>
          <a:xfrm>
            <a:off x="3836521" y="3313159"/>
            <a:ext cx="4995949" cy="769441"/>
          </a:xfrm>
          <a:prstGeom prst="rect">
            <a:avLst/>
          </a:prstGeom>
          <a:noFill/>
        </p:spPr>
        <p:txBody>
          <a:bodyPr wrap="square" rtlCol="0">
            <a:spAutoFit/>
          </a:bodyPr>
          <a:lstStyle/>
          <a:p>
            <a:r>
              <a:rPr lang="en-US" sz="4400" b="1" dirty="0">
                <a:solidFill>
                  <a:schemeClr val="tx2">
                    <a:lumMod val="75000"/>
                  </a:schemeClr>
                </a:solidFill>
              </a:rPr>
              <a:t>Rule 1.56</a:t>
            </a:r>
          </a:p>
        </p:txBody>
      </p:sp>
      <p:sp>
        <p:nvSpPr>
          <p:cNvPr id="13" name="Slide Number Placeholder 12">
            <a:extLst>
              <a:ext uri="{FF2B5EF4-FFF2-40B4-BE49-F238E27FC236}">
                <a16:creationId xmlns:a16="http://schemas.microsoft.com/office/drawing/2014/main" id="{BA6DF660-8061-4990-86C4-5F014A2B4433}"/>
              </a:ext>
            </a:extLst>
          </p:cNvPr>
          <p:cNvSpPr>
            <a:spLocks noGrp="1"/>
          </p:cNvSpPr>
          <p:nvPr>
            <p:ph type="sldNum" sz="quarter" idx="10"/>
          </p:nvPr>
        </p:nvSpPr>
        <p:spPr/>
        <p:txBody>
          <a:bodyPr/>
          <a:lstStyle/>
          <a:p>
            <a:fld id="{92DA454B-C859-4892-B9FA-68B588C9F547}" type="slidenum">
              <a:rPr lang="en-US" smtClean="0"/>
              <a:t>12</a:t>
            </a:fld>
            <a:endParaRPr lang="en-US" dirty="0"/>
          </a:p>
        </p:txBody>
      </p:sp>
    </p:spTree>
    <p:extLst>
      <p:ext uri="{BB962C8B-B14F-4D97-AF65-F5344CB8AC3E}">
        <p14:creationId xmlns:p14="http://schemas.microsoft.com/office/powerpoint/2010/main" val="2095123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4917"/>
            <a:ext cx="8229600" cy="4102571"/>
          </a:xfrm>
        </p:spPr>
        <p:txBody>
          <a:bodyPr>
            <a:normAutofit/>
          </a:bodyPr>
          <a:lstStyle/>
          <a:p>
            <a:pPr marL="0" indent="0">
              <a:lnSpc>
                <a:spcPct val="120000"/>
              </a:lnSpc>
              <a:spcBef>
                <a:spcPts val="600"/>
              </a:spcBef>
              <a:buNone/>
            </a:pPr>
            <a:r>
              <a:rPr lang="en-US" altLang="en-US" sz="1600" dirty="0"/>
              <a:t>Which of the following persons is least likely to have a duty to disclose material information to the USPTO in connection with an application or proceeding pursuant to   37 CFR § 1.56? </a:t>
            </a:r>
          </a:p>
          <a:p>
            <a:pPr marL="0" indent="0">
              <a:lnSpc>
                <a:spcPct val="120000"/>
              </a:lnSpc>
              <a:spcBef>
                <a:spcPts val="600"/>
              </a:spcBef>
              <a:buNone/>
            </a:pPr>
            <a:endParaRPr lang="en-US" altLang="en-US" sz="1600" dirty="0"/>
          </a:p>
          <a:p>
            <a:pPr marL="0" indent="0">
              <a:spcBef>
                <a:spcPts val="0"/>
              </a:spcBef>
              <a:buNone/>
            </a:pPr>
            <a:r>
              <a:rPr lang="en-US" altLang="en-US" sz="1600" dirty="0"/>
              <a:t> 	A. A registered practitioner representing an applicant in a reexamination proceeding;</a:t>
            </a:r>
          </a:p>
          <a:p>
            <a:pPr marL="0" indent="0">
              <a:spcBef>
                <a:spcPts val="0"/>
              </a:spcBef>
              <a:buNone/>
            </a:pPr>
            <a:r>
              <a:rPr lang="en-US" altLang="en-US" sz="1600" dirty="0"/>
              <a:t>	</a:t>
            </a:r>
          </a:p>
          <a:p>
            <a:pPr marL="0" indent="0">
              <a:spcBef>
                <a:spcPts val="0"/>
              </a:spcBef>
              <a:buNone/>
            </a:pPr>
            <a:r>
              <a:rPr lang="en-US" altLang="en-US" sz="1600" dirty="0"/>
              <a:t>	B. An inventor working with her employer’s counsel on prosecution of the patent 	application for her invention; </a:t>
            </a:r>
          </a:p>
          <a:p>
            <a:pPr marL="0" indent="0">
              <a:spcBef>
                <a:spcPts val="0"/>
              </a:spcBef>
              <a:buNone/>
            </a:pPr>
            <a:endParaRPr lang="en-US" altLang="en-US" sz="1600" dirty="0"/>
          </a:p>
          <a:p>
            <a:pPr marL="0" indent="0">
              <a:spcBef>
                <a:spcPts val="0"/>
              </a:spcBef>
              <a:spcAft>
                <a:spcPts val="1200"/>
              </a:spcAft>
              <a:buNone/>
            </a:pPr>
            <a:r>
              <a:rPr lang="en-US" altLang="en-US" sz="1600" dirty="0"/>
              <a:t>	C. An unregistered R&amp;D Director who coordinates related patent litigation and 	reexamination proceedings for a company; or</a:t>
            </a:r>
          </a:p>
          <a:p>
            <a:pPr marL="0" indent="0">
              <a:spcBef>
                <a:spcPts val="0"/>
              </a:spcBef>
              <a:spcAft>
                <a:spcPts val="1200"/>
              </a:spcAft>
              <a:buNone/>
            </a:pPr>
            <a:r>
              <a:rPr lang="en-US" altLang="en-US" sz="1600" dirty="0"/>
              <a:t>	D. A typist working for a law firm prosecuting a patent application.</a:t>
            </a:r>
          </a:p>
        </p:txBody>
      </p:sp>
      <p:sp>
        <p:nvSpPr>
          <p:cNvPr id="2" name="Title 1"/>
          <p:cNvSpPr>
            <a:spLocks noGrp="1"/>
          </p:cNvSpPr>
          <p:nvPr>
            <p:ph type="title"/>
          </p:nvPr>
        </p:nvSpPr>
        <p:spPr>
          <a:xfrm>
            <a:off x="457200" y="309580"/>
            <a:ext cx="8229600" cy="796409"/>
          </a:xfrm>
        </p:spPr>
        <p:txBody>
          <a:bodyPr>
            <a:normAutofit/>
          </a:bodyPr>
          <a:lstStyle/>
          <a:p>
            <a:r>
              <a:rPr lang="en-US" dirty="0"/>
              <a:t>Pop Quiz – Rule 1.56</a:t>
            </a:r>
          </a:p>
        </p:txBody>
      </p:sp>
      <p:sp>
        <p:nvSpPr>
          <p:cNvPr id="5" name="Slide Number Placeholder 4">
            <a:extLst>
              <a:ext uri="{FF2B5EF4-FFF2-40B4-BE49-F238E27FC236}">
                <a16:creationId xmlns:a16="http://schemas.microsoft.com/office/drawing/2014/main" id="{48745486-D202-40F1-B0AB-4902259F8E59}"/>
              </a:ext>
            </a:extLst>
          </p:cNvPr>
          <p:cNvSpPr>
            <a:spLocks noGrp="1"/>
          </p:cNvSpPr>
          <p:nvPr>
            <p:ph type="sldNum" sz="quarter" idx="10"/>
          </p:nvPr>
        </p:nvSpPr>
        <p:spPr/>
        <p:txBody>
          <a:bodyPr/>
          <a:lstStyle/>
          <a:p>
            <a:fld id="{92DA454B-C859-4892-B9FA-68B588C9F547}" type="slidenum">
              <a:rPr lang="en-US" smtClean="0"/>
              <a:t>13</a:t>
            </a:fld>
            <a:endParaRPr lang="en-US" dirty="0"/>
          </a:p>
        </p:txBody>
      </p:sp>
    </p:spTree>
    <p:extLst>
      <p:ext uri="{BB962C8B-B14F-4D97-AF65-F5344CB8AC3E}">
        <p14:creationId xmlns:p14="http://schemas.microsoft.com/office/powerpoint/2010/main" val="2053280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20" y="2302625"/>
            <a:ext cx="6824749" cy="2994863"/>
          </a:xfrm>
        </p:spPr>
        <p:txBody>
          <a:bodyPr>
            <a:normAutofit/>
          </a:bodyPr>
          <a:lstStyle/>
          <a:p>
            <a:pPr marL="0" indent="0" algn="just">
              <a:lnSpc>
                <a:spcPct val="120000"/>
              </a:lnSpc>
              <a:spcBef>
                <a:spcPts val="600"/>
              </a:spcBef>
              <a:buNone/>
            </a:pPr>
            <a:r>
              <a:rPr lang="en-US" altLang="en-US" sz="1800" dirty="0"/>
              <a:t>“Individuals having a duty of disclosure are limited to those who are ‘substantively involved in the preparation or prosecution of the application.’ This is intended to make clear that the duty does not extend to typists, clerks, and similar personnel who assist with an application.”</a:t>
            </a:r>
          </a:p>
          <a:p>
            <a:pPr marL="400050" lvl="1" indent="0" algn="just">
              <a:lnSpc>
                <a:spcPct val="120000"/>
              </a:lnSpc>
              <a:spcBef>
                <a:spcPts val="600"/>
              </a:spcBef>
              <a:buNone/>
            </a:pPr>
            <a:r>
              <a:rPr lang="en-US" altLang="en-US" sz="1800" dirty="0">
                <a:latin typeface="+mn-lt"/>
              </a:rPr>
              <a:t>- MPEP 2001.01</a:t>
            </a:r>
          </a:p>
        </p:txBody>
      </p:sp>
      <p:sp>
        <p:nvSpPr>
          <p:cNvPr id="2" name="Title 1"/>
          <p:cNvSpPr>
            <a:spLocks noGrp="1"/>
          </p:cNvSpPr>
          <p:nvPr>
            <p:ph type="title"/>
          </p:nvPr>
        </p:nvSpPr>
        <p:spPr>
          <a:xfrm>
            <a:off x="457200" y="309580"/>
            <a:ext cx="8229600" cy="796409"/>
          </a:xfrm>
        </p:spPr>
        <p:txBody>
          <a:bodyPr>
            <a:normAutofit/>
          </a:bodyPr>
          <a:lstStyle/>
          <a:p>
            <a:r>
              <a:rPr lang="en-US" dirty="0"/>
              <a:t>Pop Quiz – Rule 1.56</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200" y="1479665"/>
            <a:ext cx="2057400" cy="369332"/>
          </a:xfrm>
          <a:prstGeom prst="rect">
            <a:avLst/>
          </a:prstGeom>
          <a:noFill/>
        </p:spPr>
        <p:txBody>
          <a:bodyPr wrap="square" rtlCol="0">
            <a:spAutoFit/>
          </a:bodyPr>
          <a:lstStyle/>
          <a:p>
            <a:r>
              <a:rPr lang="en-US" dirty="0"/>
              <a:t>Answer: D - Typist</a:t>
            </a:r>
          </a:p>
        </p:txBody>
      </p:sp>
      <p:sp>
        <p:nvSpPr>
          <p:cNvPr id="6" name="Slide Number Placeholder 5">
            <a:extLst>
              <a:ext uri="{FF2B5EF4-FFF2-40B4-BE49-F238E27FC236}">
                <a16:creationId xmlns:a16="http://schemas.microsoft.com/office/drawing/2014/main" id="{A2B2FB7B-483F-482F-873D-134868EC93DE}"/>
              </a:ext>
            </a:extLst>
          </p:cNvPr>
          <p:cNvSpPr>
            <a:spLocks noGrp="1"/>
          </p:cNvSpPr>
          <p:nvPr>
            <p:ph type="sldNum" sz="quarter" idx="10"/>
          </p:nvPr>
        </p:nvSpPr>
        <p:spPr/>
        <p:txBody>
          <a:bodyPr/>
          <a:lstStyle/>
          <a:p>
            <a:fld id="{92DA454B-C859-4892-B9FA-68B588C9F547}" type="slidenum">
              <a:rPr lang="en-US" smtClean="0"/>
              <a:t>14</a:t>
            </a:fld>
            <a:endParaRPr lang="en-US" dirty="0"/>
          </a:p>
        </p:txBody>
      </p:sp>
    </p:spTree>
    <p:extLst>
      <p:ext uri="{BB962C8B-B14F-4D97-AF65-F5344CB8AC3E}">
        <p14:creationId xmlns:p14="http://schemas.microsoft.com/office/powerpoint/2010/main" val="520221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Information disclosure statements (IDS)</a:t>
            </a:r>
            <a:br>
              <a:rPr lang="en-US" sz="3200" dirty="0"/>
            </a:br>
            <a:r>
              <a:rPr lang="en-US" sz="3200" i="1" dirty="0"/>
              <a:t>In re Janka</a:t>
            </a:r>
            <a:r>
              <a:rPr lang="en-US" sz="3200" dirty="0"/>
              <a:t>, D2011-57 (USPTO 2011)</a:t>
            </a:r>
            <a:br>
              <a:rPr lang="en-US" sz="3200" dirty="0"/>
            </a:br>
            <a:endParaRPr lang="en-US" sz="3200" dirty="0"/>
          </a:p>
        </p:txBody>
      </p:sp>
      <p:sp>
        <p:nvSpPr>
          <p:cNvPr id="3" name="Content Placeholder 2"/>
          <p:cNvSpPr>
            <a:spLocks noGrp="1"/>
          </p:cNvSpPr>
          <p:nvPr>
            <p:ph idx="1"/>
          </p:nvPr>
        </p:nvSpPr>
        <p:spPr/>
        <p:txBody>
          <a:bodyPr>
            <a:noAutofit/>
          </a:bodyPr>
          <a:lstStyle/>
          <a:p>
            <a:r>
              <a:rPr lang="en-US" sz="1600" dirty="0"/>
              <a:t>Patent attorney was part of litigation team for infringement suit. District court found contempt connected with attorney’s submission of IDS to USPTO in a reexamination proceeding. IDS contained documents covered by a protective order.</a:t>
            </a:r>
          </a:p>
          <a:p>
            <a:r>
              <a:rPr lang="en-US" sz="1600" dirty="0"/>
              <a:t>IDS was prepared by the attorney, forwarded to colleague (registered practitioner) who filed it with the USPTO.</a:t>
            </a:r>
          </a:p>
          <a:p>
            <a:r>
              <a:rPr lang="en-US" sz="1600" dirty="0"/>
              <a:t>Attorney argued that he believed the confidentiality of the documents had been waived and therefore they were not covered by protective order.</a:t>
            </a:r>
          </a:p>
          <a:p>
            <a:r>
              <a:rPr lang="en-US" sz="1600" dirty="0"/>
              <a:t>Conduct violated 37 C.F.R. § 10.77(b) – handling legal matter without preparation adequate under the circumstances.</a:t>
            </a:r>
          </a:p>
          <a:p>
            <a:r>
              <a:rPr lang="en-US" sz="1600" dirty="0"/>
              <a:t>Settlement: Public reprimand</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63811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Information disclosure statements</a:t>
            </a:r>
            <a:br>
              <a:rPr lang="en-US" sz="3200" dirty="0"/>
            </a:br>
            <a:r>
              <a:rPr lang="en-US" sz="3200" i="1" dirty="0"/>
              <a:t>In re Bollman</a:t>
            </a:r>
            <a:r>
              <a:rPr lang="en-US" sz="3200" dirty="0"/>
              <a:t>, D2010-40 (USPTO 2011)</a:t>
            </a:r>
          </a:p>
        </p:txBody>
      </p:sp>
      <p:sp>
        <p:nvSpPr>
          <p:cNvPr id="3" name="Content Placeholder 2"/>
          <p:cNvSpPr>
            <a:spLocks noGrp="1"/>
          </p:cNvSpPr>
          <p:nvPr>
            <p:ph idx="1"/>
          </p:nvPr>
        </p:nvSpPr>
        <p:spPr/>
        <p:txBody>
          <a:bodyPr>
            <a:noAutofit/>
          </a:bodyPr>
          <a:lstStyle/>
          <a:p>
            <a:r>
              <a:rPr lang="en-US" sz="1800" dirty="0"/>
              <a:t>Related to </a:t>
            </a:r>
            <a:r>
              <a:rPr lang="en-US" sz="1800" i="1" dirty="0"/>
              <a:t>In re Janka</a:t>
            </a:r>
            <a:r>
              <a:rPr lang="en-US" sz="1800" dirty="0"/>
              <a:t>, D2011-57 (USPTO 2011).</a:t>
            </a:r>
          </a:p>
          <a:p>
            <a:r>
              <a:rPr lang="en-US" sz="1800" dirty="0"/>
              <a:t>Patent attorney received an assembled IDS from practitioner involved in litigation related to pending reexamination proceeding. He filed the IDS (six boxes of documents) without inspecting them. Did not file documents as confidential.  </a:t>
            </a:r>
          </a:p>
          <a:p>
            <a:r>
              <a:rPr lang="en-US" sz="1800" dirty="0"/>
              <a:t>Some of the documents were confidential and subject to a protective order in the related litigation.</a:t>
            </a:r>
          </a:p>
          <a:p>
            <a:r>
              <a:rPr lang="en-US" sz="1800" dirty="0"/>
              <a:t>Submitting the IDS without inspection of the documents held to be a false certification pursuant to 37 C.F.R. § 11.18(b).</a:t>
            </a:r>
          </a:p>
          <a:p>
            <a:r>
              <a:rPr lang="en-US" sz="1800" dirty="0"/>
              <a:t>Settlement: public reprimand and two-year probation.</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61963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ct val="120000"/>
              </a:lnSpc>
            </a:pPr>
            <a:r>
              <a:rPr lang="en-US" sz="1200" dirty="0">
                <a:latin typeface="+mn-lt"/>
              </a:rPr>
              <a:t>Patent attorney filed Rule 131 declaration re: reduction to practice with USPTO.</a:t>
            </a:r>
          </a:p>
          <a:p>
            <a:pPr>
              <a:lnSpc>
                <a:spcPct val="120000"/>
              </a:lnSpc>
            </a:pPr>
            <a:r>
              <a:rPr lang="en-US" sz="1200" dirty="0">
                <a:latin typeface="+mn-lt"/>
              </a:rPr>
              <a:t>Soon after, attorney learned that the inventor did not review the declaration and that declaration contained inaccurate information.</a:t>
            </a:r>
          </a:p>
          <a:p>
            <a:pPr>
              <a:lnSpc>
                <a:spcPct val="120000"/>
              </a:lnSpc>
            </a:pPr>
            <a:r>
              <a:rPr lang="en-US" sz="1200" dirty="0">
                <a:latin typeface="+mn-lt"/>
              </a:rPr>
              <a:t>Respondent did not advise the office in writing of the inaccurate information and did not fully correct the record in writing.</a:t>
            </a:r>
          </a:p>
          <a:p>
            <a:pPr>
              <a:lnSpc>
                <a:spcPct val="120000"/>
              </a:lnSpc>
            </a:pPr>
            <a:r>
              <a:rPr lang="en-US" sz="1200" dirty="0">
                <a:latin typeface="+mn-lt"/>
              </a:rPr>
              <a:t>District court held resultant patent unenforceable due to inequitable conduct, in part, because of false declaration.  </a:t>
            </a:r>
            <a:r>
              <a:rPr lang="en-US" sz="1200" i="1" dirty="0">
                <a:latin typeface="+mn-lt"/>
              </a:rPr>
              <a:t>Intellect Wireless v. HTC Corp</a:t>
            </a:r>
            <a:r>
              <a:rPr lang="en-US" sz="1200" dirty="0">
                <a:latin typeface="+mn-lt"/>
              </a:rPr>
              <a:t>., 910 F. Supp. 1056 (N.D. Ill. 2012). Federal Circuit upheld.</a:t>
            </a:r>
          </a:p>
          <a:p>
            <a:pPr lvl="1">
              <a:lnSpc>
                <a:spcPct val="120000"/>
              </a:lnSpc>
            </a:pPr>
            <a:r>
              <a:rPr lang="en-US" sz="1100" dirty="0">
                <a:latin typeface="+mn-lt"/>
              </a:rPr>
              <a:t>First requirement is to expressly advise the USPTO of existence of misrepresentation, stating specifically where it resides.</a:t>
            </a:r>
          </a:p>
          <a:p>
            <a:pPr lvl="1">
              <a:lnSpc>
                <a:spcPct val="120000"/>
              </a:lnSpc>
            </a:pPr>
            <a:r>
              <a:rPr lang="en-US" sz="1100" dirty="0">
                <a:latin typeface="+mn-lt"/>
              </a:rPr>
              <a:t>Second requirement is that the USPTO be advised of misrepresented facts, making it clear that further examination may be required if USPTO action may be based on the misrepresentation.</a:t>
            </a:r>
          </a:p>
          <a:p>
            <a:pPr lvl="1">
              <a:lnSpc>
                <a:spcPct val="120000"/>
              </a:lnSpc>
            </a:pPr>
            <a:r>
              <a:rPr lang="en-US" sz="1100" dirty="0">
                <a:latin typeface="+mn-lt"/>
              </a:rPr>
              <a:t>It does not suffice to merely supply the office with accurate facts without calling attention to the misrepresentation.</a:t>
            </a:r>
          </a:p>
          <a:p>
            <a:pPr>
              <a:lnSpc>
                <a:spcPct val="120000"/>
              </a:lnSpc>
            </a:pPr>
            <a:r>
              <a:rPr lang="en-US" sz="1200" dirty="0">
                <a:latin typeface="+mn-lt"/>
              </a:rPr>
              <a:t>Settlement: Four-year suspension (eligible for reinstatement after two years)</a:t>
            </a:r>
          </a:p>
        </p:txBody>
      </p:sp>
      <p:sp>
        <p:nvSpPr>
          <p:cNvPr id="2" name="Title 1"/>
          <p:cNvSpPr>
            <a:spLocks noGrp="1"/>
          </p:cNvSpPr>
          <p:nvPr>
            <p:ph type="title"/>
          </p:nvPr>
        </p:nvSpPr>
        <p:spPr/>
        <p:txBody>
          <a:bodyPr>
            <a:normAutofit fontScale="90000"/>
          </a:bodyPr>
          <a:lstStyle/>
          <a:p>
            <a:r>
              <a:rPr lang="en-US" sz="3600" dirty="0"/>
              <a:t>Inequitable conduct:</a:t>
            </a:r>
            <a:br>
              <a:rPr lang="en-US" sz="3600" dirty="0"/>
            </a:br>
            <a:r>
              <a:rPr lang="en-US" sz="2200" i="1" dirty="0"/>
              <a:t>In re Tendler</a:t>
            </a:r>
            <a:r>
              <a:rPr lang="en-US" sz="2200" dirty="0"/>
              <a:t>, Proceeding No. D2013-17 (USPTO Jan. 8, 2014)</a:t>
            </a:r>
            <a:br>
              <a:rPr lang="en-US" dirty="0"/>
            </a:br>
            <a:endParaRPr lang="en-US" dirty="0"/>
          </a:p>
        </p:txBody>
      </p:sp>
      <p:sp>
        <p:nvSpPr>
          <p:cNvPr id="5" name="Slide Number Placeholder 4">
            <a:extLst>
              <a:ext uri="{FF2B5EF4-FFF2-40B4-BE49-F238E27FC236}">
                <a16:creationId xmlns:a16="http://schemas.microsoft.com/office/drawing/2014/main" id="{1806C87E-7E7C-4AC6-BC63-6C7F051EA1A3}"/>
              </a:ext>
            </a:extLst>
          </p:cNvPr>
          <p:cNvSpPr>
            <a:spLocks noGrp="1"/>
          </p:cNvSpPr>
          <p:nvPr>
            <p:ph type="sldNum" sz="quarter" idx="10"/>
          </p:nvPr>
        </p:nvSpPr>
        <p:spPr/>
        <p:txBody>
          <a:bodyPr/>
          <a:lstStyle/>
          <a:p>
            <a:fld id="{92DA454B-C859-4892-B9FA-68B588C9F547}" type="slidenum">
              <a:rPr lang="en-US" smtClean="0"/>
              <a:t>17</a:t>
            </a:fld>
            <a:endParaRPr lang="en-US" dirty="0"/>
          </a:p>
        </p:txBody>
      </p:sp>
    </p:spTree>
    <p:extLst>
      <p:ext uri="{BB962C8B-B14F-4D97-AF65-F5344CB8AC3E}">
        <p14:creationId xmlns:p14="http://schemas.microsoft.com/office/powerpoint/2010/main" val="1964080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OED investigations</a:t>
            </a:r>
          </a:p>
        </p:txBody>
      </p:sp>
      <p:sp>
        <p:nvSpPr>
          <p:cNvPr id="3" name="Content Placeholder 2"/>
          <p:cNvSpPr>
            <a:spLocks noGrp="1"/>
          </p:cNvSpPr>
          <p:nvPr>
            <p:ph idx="1"/>
          </p:nvPr>
        </p:nvSpPr>
        <p:spPr/>
        <p:txBody>
          <a:bodyPr>
            <a:noAutofit/>
          </a:bodyPr>
          <a:lstStyle/>
          <a:p>
            <a:r>
              <a:rPr lang="en-US" sz="2400" dirty="0"/>
              <a:t>Court decisions are not dispositive, but are considered in ethical investigations.</a:t>
            </a:r>
          </a:p>
          <a:p>
            <a:pPr lvl="1"/>
            <a:r>
              <a:rPr lang="en-US" sz="2000" dirty="0"/>
              <a:t>Including factual findings and legal analysis</a:t>
            </a:r>
          </a:p>
          <a:p>
            <a:r>
              <a:rPr lang="en-US" sz="2400" dirty="0"/>
              <a:t>Court decisions can represent an incomplete record of events.</a:t>
            </a:r>
          </a:p>
          <a:p>
            <a:r>
              <a:rPr lang="en-US" sz="2400" dirty="0"/>
              <a:t>OED conducts its own investigation.</a:t>
            </a:r>
          </a:p>
          <a:p>
            <a:pPr lvl="1"/>
            <a:r>
              <a:rPr lang="en-US" sz="2000" dirty="0"/>
              <a:t>Contacts practitioner</a:t>
            </a:r>
          </a:p>
          <a:p>
            <a:pPr lvl="1"/>
            <a:r>
              <a:rPr lang="en-US" sz="2000" dirty="0"/>
              <a:t>Considers information not available to court</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705052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buNone/>
            </a:pPr>
            <a:r>
              <a:rPr lang="en-US" altLang="en-US" b="1" i="1" dirty="0"/>
              <a:t>In re Chew</a:t>
            </a:r>
            <a:r>
              <a:rPr lang="en-US" altLang="en-US" dirty="0"/>
              <a:t>, Proceeding No. D2023-08 (USPTO January 20, 2023)</a:t>
            </a:r>
          </a:p>
          <a:p>
            <a:pPr lvl="1"/>
            <a:r>
              <a:rPr lang="en-US" dirty="0"/>
              <a:t>Presenting a paper to the USPTO certifies that a reasonable inquiry has been conducted. See 37 C.F.R. § 11.18(b) </a:t>
            </a:r>
          </a:p>
          <a:p>
            <a:pPr lvl="1"/>
            <a:r>
              <a:rPr lang="en-US" dirty="0"/>
              <a:t>Respondent publicly reprimanded for signing 171 micro-entity certifications without inquiring. See 37 C.F.R. § 1.29(a).</a:t>
            </a:r>
          </a:p>
          <a:p>
            <a:pPr lvl="1"/>
            <a:r>
              <a:rPr lang="en-US" altLang="en-US" dirty="0"/>
              <a:t>Respondent contends that his docketing system was insufficient.</a:t>
            </a:r>
          </a:p>
          <a:p>
            <a:pPr lvl="1"/>
            <a:r>
              <a:rPr lang="en-US" altLang="en-US" dirty="0"/>
              <a:t>Mitigating factors:</a:t>
            </a:r>
          </a:p>
          <a:p>
            <a:pPr lvl="2"/>
            <a:r>
              <a:rPr lang="en-US" dirty="0"/>
              <a:t>Respondent timely changed the entity status and paid the deficiencies; and</a:t>
            </a:r>
            <a:endParaRPr lang="en-US" altLang="en-US" dirty="0"/>
          </a:p>
          <a:p>
            <a:pPr lvl="2"/>
            <a:r>
              <a:rPr lang="en-US" altLang="en-US" dirty="0"/>
              <a:t>Respondent adopted measures to prevent recurrence.</a:t>
            </a:r>
          </a:p>
        </p:txBody>
      </p:sp>
      <p:sp>
        <p:nvSpPr>
          <p:cNvPr id="2" name="Title 1"/>
          <p:cNvSpPr>
            <a:spLocks noGrp="1"/>
          </p:cNvSpPr>
          <p:nvPr>
            <p:ph type="title"/>
          </p:nvPr>
        </p:nvSpPr>
        <p:spPr/>
        <p:txBody>
          <a:bodyPr/>
          <a:lstStyle/>
          <a:p>
            <a:r>
              <a:rPr lang="en-US" altLang="en-US"/>
              <a:t>Certifications before the USPTO</a:t>
            </a:r>
            <a:endParaRPr lang="en-US" dirty="0"/>
          </a:p>
        </p:txBody>
      </p:sp>
      <p:sp>
        <p:nvSpPr>
          <p:cNvPr id="4" name="Slide Number Placeholder 3">
            <a:extLst>
              <a:ext uri="{FF2B5EF4-FFF2-40B4-BE49-F238E27FC236}">
                <a16:creationId xmlns:a16="http://schemas.microsoft.com/office/drawing/2014/main" id="{9CEDE140-8394-4DD9-A584-7FA94393D8EA}"/>
              </a:ext>
            </a:extLst>
          </p:cNvPr>
          <p:cNvSpPr>
            <a:spLocks noGrp="1"/>
          </p:cNvSpPr>
          <p:nvPr>
            <p:ph type="sldNum" sz="quarter" idx="10"/>
          </p:nvPr>
        </p:nvSpPr>
        <p:spPr/>
        <p:txBody>
          <a:bodyPr/>
          <a:lstStyle/>
          <a:p>
            <a:pPr lvl="0"/>
            <a:fld id="{92DA454B-C859-4892-B9FA-68B588C9F547}" type="slidenum">
              <a:rPr lang="en-US" noProof="0" smtClean="0"/>
              <a:pPr lvl="0"/>
              <a:t>19</a:t>
            </a:fld>
            <a:endParaRPr lang="en-US" noProof="0" dirty="0"/>
          </a:p>
        </p:txBody>
      </p:sp>
    </p:spTree>
    <p:extLst>
      <p:ext uri="{BB962C8B-B14F-4D97-AF65-F5344CB8AC3E}">
        <p14:creationId xmlns:p14="http://schemas.microsoft.com/office/powerpoint/2010/main" val="3882645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r>
              <a:rPr lang="en-US" dirty="0">
                <a:latin typeface="+mn-lt"/>
                <a:cs typeface="Segoe UI Light" panose="020B0502040204020203" pitchFamily="34" charset="0"/>
              </a:rPr>
              <a:t>Mission: Protect the public and the integrity of the patent and trademark systems.</a:t>
            </a:r>
          </a:p>
          <a:p>
            <a:r>
              <a:rPr lang="en-US" dirty="0">
                <a:latin typeface="+mn-lt"/>
                <a:cs typeface="Segoe UI Light" panose="020B0502040204020203" pitchFamily="34" charset="0"/>
              </a:rPr>
              <a:t>Statutory authority:</a:t>
            </a:r>
          </a:p>
          <a:p>
            <a:pPr lvl="1"/>
            <a:r>
              <a:rPr lang="en-US" dirty="0">
                <a:latin typeface="+mn-lt"/>
              </a:rPr>
              <a:t>35 U.S.C. §§ 2(b)(2)(D) and 32. </a:t>
            </a:r>
          </a:p>
          <a:p>
            <a:r>
              <a:rPr lang="en-US" dirty="0">
                <a:latin typeface="+mn-lt"/>
                <a:cs typeface="Segoe UI Light" panose="020B0502040204020203" pitchFamily="34" charset="0"/>
              </a:rPr>
              <a:t>Disciplinary jurisdiction (37 C.F.R. § 11.19)</a:t>
            </a:r>
          </a:p>
          <a:p>
            <a:pPr lvl="1"/>
            <a:r>
              <a:rPr lang="en-US" dirty="0">
                <a:latin typeface="+mn-lt"/>
              </a:rPr>
              <a:t>All practitioners engaged in practice before the USPTO; and</a:t>
            </a:r>
          </a:p>
          <a:p>
            <a:pPr lvl="1"/>
            <a:r>
              <a:rPr lang="en-US" dirty="0">
                <a:latin typeface="+mn-lt"/>
              </a:rPr>
              <a:t>Non-practitioners who engage in or offer to engage in practice before the USPTO.</a:t>
            </a:r>
          </a:p>
          <a:p>
            <a:r>
              <a:rPr lang="en-US" dirty="0">
                <a:latin typeface="+mn-lt"/>
                <a:cs typeface="Segoe UI Light" panose="020B0502040204020203" pitchFamily="34" charset="0"/>
              </a:rPr>
              <a:t>Governing regulations:</a:t>
            </a:r>
          </a:p>
          <a:p>
            <a:pPr lvl="1"/>
            <a:r>
              <a:rPr lang="en-US" dirty="0">
                <a:latin typeface="+mn-lt"/>
              </a:rPr>
              <a:t>USPTO Rules of Professional Conduct 37 C.F.R. §§ 11.101-11.901; and</a:t>
            </a:r>
          </a:p>
          <a:p>
            <a:pPr lvl="1"/>
            <a:r>
              <a:rPr lang="en-US" dirty="0">
                <a:latin typeface="+mn-lt"/>
              </a:rPr>
              <a:t>Procedural rules: 37 C.F.R. §§ 11.19-11.60</a:t>
            </a:r>
          </a:p>
          <a:p>
            <a:pPr lvl="1"/>
            <a:endParaRPr lang="en-US" dirty="0"/>
          </a:p>
          <a:p>
            <a:pPr lvl="1"/>
            <a:endParaRPr lang="en-US" dirty="0"/>
          </a:p>
          <a:p>
            <a:endParaRPr lang="en-US" dirty="0"/>
          </a:p>
        </p:txBody>
      </p:sp>
      <p:sp>
        <p:nvSpPr>
          <p:cNvPr id="2" name="Title 1"/>
          <p:cNvSpPr>
            <a:spLocks noGrp="1"/>
          </p:cNvSpPr>
          <p:nvPr>
            <p:ph type="title"/>
          </p:nvPr>
        </p:nvSpPr>
        <p:spPr/>
        <p:txBody>
          <a:bodyPr/>
          <a:lstStyle/>
          <a:p>
            <a:r>
              <a:rPr lang="en-US" dirty="0"/>
              <a:t>OED: Discipline</a:t>
            </a:r>
          </a:p>
        </p:txBody>
      </p:sp>
      <p:sp>
        <p:nvSpPr>
          <p:cNvPr id="5"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67932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Head with gears">
            <a:extLst>
              <a:ext uri="{FF2B5EF4-FFF2-40B4-BE49-F238E27FC236}">
                <a16:creationId xmlns:a16="http://schemas.microsoft.com/office/drawing/2014/main" id="{1E7455B1-B6C4-423F-97D2-1B8ED726D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207" y="1489018"/>
            <a:ext cx="2900102" cy="2900102"/>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832168" y="2472779"/>
            <a:ext cx="499594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4C97">
                    <a:lumMod val="75000"/>
                  </a:srgbClr>
                </a:solidFill>
                <a:effectLst/>
                <a:uLnTx/>
                <a:uFillTx/>
                <a:latin typeface="Segoe UI"/>
                <a:ea typeface="+mn-ea"/>
                <a:cs typeface="+mn-cs"/>
              </a:rPr>
              <a:t>Pop Quiz!</a:t>
            </a:r>
          </a:p>
        </p:txBody>
      </p:sp>
      <p:sp>
        <p:nvSpPr>
          <p:cNvPr id="5" name="TextBox 4">
            <a:extLst>
              <a:ext uri="{FF2B5EF4-FFF2-40B4-BE49-F238E27FC236}">
                <a16:creationId xmlns:a16="http://schemas.microsoft.com/office/drawing/2014/main" id="{AA5A0B4E-5842-4448-B13C-F0043B1EFF35}"/>
              </a:ext>
            </a:extLst>
          </p:cNvPr>
          <p:cNvSpPr txBox="1"/>
          <p:nvPr/>
        </p:nvSpPr>
        <p:spPr>
          <a:xfrm>
            <a:off x="3819103" y="3313159"/>
            <a:ext cx="499594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4C97">
                    <a:lumMod val="75000"/>
                  </a:srgbClr>
                </a:solidFill>
                <a:effectLst/>
                <a:uLnTx/>
                <a:uFillTx/>
                <a:latin typeface="Segoe UI"/>
                <a:ea typeface="+mn-ea"/>
                <a:cs typeface="+mn-cs"/>
              </a:rPr>
              <a:t>Signatures</a:t>
            </a:r>
          </a:p>
        </p:txBody>
      </p:sp>
      <p:sp>
        <p:nvSpPr>
          <p:cNvPr id="2" name="Slide Number Placeholder 1">
            <a:extLst>
              <a:ext uri="{FF2B5EF4-FFF2-40B4-BE49-F238E27FC236}">
                <a16:creationId xmlns:a16="http://schemas.microsoft.com/office/drawing/2014/main" id="{9B194317-D9BE-4D0E-BD53-35D88DCF07A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406233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4723"/>
            <a:ext cx="8229600" cy="4102571"/>
          </a:xfrm>
        </p:spPr>
        <p:txBody>
          <a:bodyPr>
            <a:normAutofit fontScale="85000" lnSpcReduction="10000"/>
          </a:bodyPr>
          <a:lstStyle/>
          <a:p>
            <a:pPr marL="0" indent="0">
              <a:lnSpc>
                <a:spcPct val="120000"/>
              </a:lnSpc>
              <a:spcBef>
                <a:spcPts val="600"/>
              </a:spcBef>
              <a:buNone/>
            </a:pPr>
            <a:r>
              <a:rPr lang="en-US" altLang="en-US" sz="1600" dirty="0"/>
              <a:t>After consulting with Patent Agent, Client decided to have Patent Agent represent him in prosecuting his patent application before the USPTO.  Client wants to grant Power of Attorney to Patent Agent with respect to the patent application.</a:t>
            </a:r>
          </a:p>
          <a:p>
            <a:pPr marL="0" indent="0">
              <a:lnSpc>
                <a:spcPct val="120000"/>
              </a:lnSpc>
              <a:spcBef>
                <a:spcPts val="600"/>
              </a:spcBef>
              <a:buNone/>
            </a:pPr>
            <a:r>
              <a:rPr lang="en-US" altLang="en-US" sz="1600" dirty="0"/>
              <a:t>      </a:t>
            </a:r>
          </a:p>
          <a:p>
            <a:pPr marL="0" indent="0">
              <a:lnSpc>
                <a:spcPct val="120000"/>
              </a:lnSpc>
              <a:spcBef>
                <a:spcPts val="600"/>
              </a:spcBef>
              <a:buNone/>
            </a:pPr>
            <a:r>
              <a:rPr lang="en-US" altLang="en-US" sz="1600" dirty="0"/>
              <a:t> </a:t>
            </a:r>
            <a:r>
              <a:rPr lang="en-US" altLang="en-US" sz="1600" b="1" dirty="0"/>
              <a:t>Which of the following statements is accurate?</a:t>
            </a:r>
          </a:p>
          <a:p>
            <a:pPr marL="0" indent="0">
              <a:lnSpc>
                <a:spcPct val="120000"/>
              </a:lnSpc>
              <a:spcBef>
                <a:spcPts val="600"/>
              </a:spcBef>
              <a:buNone/>
            </a:pPr>
            <a:r>
              <a:rPr lang="en-US" altLang="en-US" sz="1600" dirty="0"/>
              <a:t>  	A. Patent Agent may sign the Power of Attorney since he is the Client’s representative;</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B. Patent Agent may sign the Power of Attorney on behalf of Client as long as Client agrees;</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C. Client, as the applicant, is the only authorized individual to sign the Power of Attorney; or</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D. Patent Agent or anyone acting under the authority of Patent Agent may sign the Power of 	Attorney as long as Client gives prior consent.</a:t>
            </a:r>
            <a:endParaRPr lang="en-US" altLang="en-US" sz="1400" dirty="0"/>
          </a:p>
        </p:txBody>
      </p:sp>
      <p:sp>
        <p:nvSpPr>
          <p:cNvPr id="2" name="Title 1"/>
          <p:cNvSpPr>
            <a:spLocks noGrp="1"/>
          </p:cNvSpPr>
          <p:nvPr>
            <p:ph type="title"/>
          </p:nvPr>
        </p:nvSpPr>
        <p:spPr>
          <a:xfrm>
            <a:off x="457200" y="309580"/>
            <a:ext cx="8229600" cy="796409"/>
          </a:xfrm>
        </p:spPr>
        <p:txBody>
          <a:bodyPr>
            <a:normAutofit/>
          </a:bodyPr>
          <a:lstStyle/>
          <a:p>
            <a:r>
              <a:rPr lang="en-US" dirty="0"/>
              <a:t>Pop Quiz - signature</a:t>
            </a:r>
          </a:p>
        </p:txBody>
      </p:sp>
      <p:sp>
        <p:nvSpPr>
          <p:cNvPr id="5" name="Slide Number Placeholder 4">
            <a:extLst>
              <a:ext uri="{FF2B5EF4-FFF2-40B4-BE49-F238E27FC236}">
                <a16:creationId xmlns:a16="http://schemas.microsoft.com/office/drawing/2014/main" id="{4974EE14-55F1-424B-AEF5-FB96CB5F9F3D}"/>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589325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20" y="2302625"/>
            <a:ext cx="6824749" cy="2994863"/>
          </a:xfrm>
        </p:spPr>
        <p:txBody>
          <a:bodyPr>
            <a:normAutofit lnSpcReduction="10000"/>
          </a:bodyPr>
          <a:lstStyle/>
          <a:p>
            <a:pPr marL="0" indent="0" algn="just">
              <a:lnSpc>
                <a:spcPct val="120000"/>
              </a:lnSpc>
              <a:spcBef>
                <a:spcPts val="600"/>
              </a:spcBef>
              <a:buNone/>
            </a:pPr>
            <a:r>
              <a:rPr lang="en-US" altLang="en-US" sz="1800" dirty="0"/>
              <a:t>37 CFR § 1.32 Power of attorney.</a:t>
            </a:r>
          </a:p>
          <a:p>
            <a:pPr marL="0" indent="0" algn="just">
              <a:lnSpc>
                <a:spcPct val="120000"/>
              </a:lnSpc>
              <a:spcBef>
                <a:spcPts val="600"/>
              </a:spcBef>
              <a:buNone/>
            </a:pPr>
            <a:r>
              <a:rPr lang="en-US" altLang="en-US" sz="1800" dirty="0"/>
              <a:t>*****</a:t>
            </a:r>
          </a:p>
          <a:p>
            <a:pPr marL="0" indent="0" algn="just">
              <a:lnSpc>
                <a:spcPct val="120000"/>
              </a:lnSpc>
              <a:spcBef>
                <a:spcPts val="600"/>
              </a:spcBef>
              <a:buNone/>
            </a:pPr>
            <a:r>
              <a:rPr lang="en-US" altLang="en-US" sz="1800" dirty="0"/>
              <a:t>(b) A power of attorney must:</a:t>
            </a:r>
          </a:p>
          <a:p>
            <a:pPr marL="0" indent="0" algn="just">
              <a:lnSpc>
                <a:spcPct val="120000"/>
              </a:lnSpc>
              <a:spcBef>
                <a:spcPts val="600"/>
              </a:spcBef>
              <a:buNone/>
            </a:pPr>
            <a:r>
              <a:rPr lang="en-US" altLang="en-US" sz="1800" dirty="0"/>
              <a:t>*****</a:t>
            </a:r>
          </a:p>
          <a:p>
            <a:pPr marL="0" indent="0" algn="just">
              <a:lnSpc>
                <a:spcPct val="120000"/>
              </a:lnSpc>
              <a:spcBef>
                <a:spcPts val="600"/>
              </a:spcBef>
              <a:buNone/>
            </a:pPr>
            <a:r>
              <a:rPr lang="en-US" altLang="en-US" sz="1800" dirty="0"/>
              <a:t>(4) Be signed by the applicant for patent (§ 1.42) or the patent owner. A patent owner who was not the applicant under § 1.46 must appoint any power of attorney in compliance with §§ 3.71 and 3.73 of this chapter.</a:t>
            </a:r>
            <a:endParaRPr lang="en-US" altLang="en-US" sz="1800" dirty="0">
              <a:latin typeface="+mn-lt"/>
            </a:endParaRPr>
          </a:p>
        </p:txBody>
      </p:sp>
      <p:sp>
        <p:nvSpPr>
          <p:cNvPr id="2" name="Title 1"/>
          <p:cNvSpPr>
            <a:spLocks noGrp="1"/>
          </p:cNvSpPr>
          <p:nvPr>
            <p:ph type="title"/>
          </p:nvPr>
        </p:nvSpPr>
        <p:spPr>
          <a:xfrm>
            <a:off x="457200" y="309580"/>
            <a:ext cx="8229600" cy="796409"/>
          </a:xfrm>
        </p:spPr>
        <p:txBody>
          <a:bodyPr>
            <a:normAutofit/>
          </a:bodyPr>
          <a:lstStyle/>
          <a:p>
            <a:r>
              <a:rPr lang="en-US" dirty="0"/>
              <a:t>Pop Quiz – signature</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199" y="1479665"/>
            <a:ext cx="29043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Answer: C – Client only</a:t>
            </a:r>
          </a:p>
        </p:txBody>
      </p:sp>
      <p:sp>
        <p:nvSpPr>
          <p:cNvPr id="6" name="Slide Number Placeholder 5">
            <a:extLst>
              <a:ext uri="{FF2B5EF4-FFF2-40B4-BE49-F238E27FC236}">
                <a16:creationId xmlns:a16="http://schemas.microsoft.com/office/drawing/2014/main" id="{B7E0C8E8-FFAF-4AE3-9A0E-838E7514035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152058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4917"/>
            <a:ext cx="8229600" cy="4102571"/>
          </a:xfrm>
        </p:spPr>
        <p:txBody>
          <a:bodyPr>
            <a:normAutofit/>
          </a:bodyPr>
          <a:lstStyle/>
          <a:p>
            <a:pPr marL="0" indent="0">
              <a:spcBef>
                <a:spcPts val="0"/>
              </a:spcBef>
              <a:buNone/>
            </a:pPr>
            <a:r>
              <a:rPr lang="en-US" altLang="en-US" sz="1600" dirty="0"/>
              <a:t>Patent Agent represents Inventor and files Inventor’s patent application with the USPTO along with a properly executed Power of Attorney.</a:t>
            </a:r>
          </a:p>
          <a:p>
            <a:pPr marL="0" indent="0">
              <a:spcBef>
                <a:spcPts val="0"/>
              </a:spcBef>
              <a:buNone/>
            </a:pPr>
            <a:endParaRPr lang="en-US" altLang="en-US" sz="1600" dirty="0"/>
          </a:p>
          <a:p>
            <a:pPr marL="0" indent="0">
              <a:spcBef>
                <a:spcPts val="0"/>
              </a:spcBef>
              <a:buNone/>
            </a:pPr>
            <a:r>
              <a:rPr lang="en-US" altLang="en-US" sz="1600" b="1" dirty="0"/>
              <a:t>Which of the following statements is accurate with respect to the oath or declaration in the application?</a:t>
            </a:r>
          </a:p>
          <a:p>
            <a:pPr marL="0" indent="0">
              <a:lnSpc>
                <a:spcPct val="120000"/>
              </a:lnSpc>
              <a:spcBef>
                <a:spcPts val="600"/>
              </a:spcBef>
              <a:buNone/>
            </a:pPr>
            <a:r>
              <a:rPr lang="en-US" altLang="en-US" sz="1600" dirty="0"/>
              <a:t>  	A. Patent Practitioner Agent may sign the oath/declaration since he is the Inventor’s  	attorney/representative;</a:t>
            </a:r>
          </a:p>
          <a:p>
            <a:pPr marL="0" indent="0">
              <a:lnSpc>
                <a:spcPct val="120000"/>
              </a:lnSpc>
              <a:spcBef>
                <a:spcPts val="600"/>
              </a:spcBef>
              <a:buNone/>
            </a:pPr>
            <a:r>
              <a:rPr lang="en-US" altLang="en-US" sz="1600" dirty="0"/>
              <a:t>  	B. Patent Practitioner may sign the oath/declaration on behalf of Inventor as long as 	Inventor gives prior consent;</a:t>
            </a:r>
          </a:p>
          <a:p>
            <a:pPr marL="0" indent="0">
              <a:lnSpc>
                <a:spcPct val="120000"/>
              </a:lnSpc>
              <a:spcBef>
                <a:spcPts val="600"/>
              </a:spcBef>
              <a:buNone/>
            </a:pPr>
            <a:r>
              <a:rPr lang="en-US" altLang="en-US" sz="1600" dirty="0"/>
              <a:t>  	C. Inventor is the only individual authorized to sign the oath/declaration; or</a:t>
            </a:r>
          </a:p>
          <a:p>
            <a:pPr marL="0" indent="0">
              <a:lnSpc>
                <a:spcPct val="120000"/>
              </a:lnSpc>
              <a:spcBef>
                <a:spcPts val="600"/>
              </a:spcBef>
              <a:buNone/>
            </a:pPr>
            <a:r>
              <a:rPr lang="en-US" altLang="en-US" sz="1600" dirty="0"/>
              <a:t>  	D. Patent Practitioner or anyone acting under the authority of Patent Practitioner 	may sign the oath/declaration as long as Inventor gives prior consent.</a:t>
            </a:r>
            <a:endParaRPr lang="en-US" altLang="en-US" sz="1400" dirty="0"/>
          </a:p>
        </p:txBody>
      </p:sp>
      <p:sp>
        <p:nvSpPr>
          <p:cNvPr id="2" name="Title 1"/>
          <p:cNvSpPr>
            <a:spLocks noGrp="1"/>
          </p:cNvSpPr>
          <p:nvPr>
            <p:ph type="title"/>
          </p:nvPr>
        </p:nvSpPr>
        <p:spPr>
          <a:xfrm>
            <a:off x="457200" y="309580"/>
            <a:ext cx="8229600" cy="796409"/>
          </a:xfrm>
        </p:spPr>
        <p:txBody>
          <a:bodyPr>
            <a:normAutofit/>
          </a:bodyPr>
          <a:lstStyle/>
          <a:p>
            <a:r>
              <a:rPr lang="en-US" dirty="0"/>
              <a:t>Pop Quiz – signature</a:t>
            </a:r>
          </a:p>
        </p:txBody>
      </p:sp>
      <p:sp>
        <p:nvSpPr>
          <p:cNvPr id="5" name="Slide Number Placeholder 4">
            <a:extLst>
              <a:ext uri="{FF2B5EF4-FFF2-40B4-BE49-F238E27FC236}">
                <a16:creationId xmlns:a16="http://schemas.microsoft.com/office/drawing/2014/main" id="{C17D0328-87A7-4C95-917E-9C13968C847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99837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20" y="2154563"/>
            <a:ext cx="6824749" cy="1955866"/>
          </a:xfrm>
        </p:spPr>
        <p:txBody>
          <a:bodyPr>
            <a:normAutofit/>
          </a:bodyPr>
          <a:lstStyle/>
          <a:p>
            <a:pPr marL="0" indent="0" algn="just">
              <a:lnSpc>
                <a:spcPct val="120000"/>
              </a:lnSpc>
              <a:spcBef>
                <a:spcPts val="600"/>
              </a:spcBef>
              <a:buNone/>
            </a:pPr>
            <a:r>
              <a:rPr lang="en-US" altLang="en-US" sz="1800" dirty="0"/>
              <a:t>35 U.S.C. § 115(a)</a:t>
            </a:r>
          </a:p>
          <a:p>
            <a:pPr marL="0" indent="0" algn="just">
              <a:lnSpc>
                <a:spcPct val="120000"/>
              </a:lnSpc>
              <a:spcBef>
                <a:spcPts val="600"/>
              </a:spcBef>
              <a:buNone/>
            </a:pPr>
            <a:r>
              <a:rPr lang="en-US" altLang="en-US" sz="1800" dirty="0"/>
              <a:t>“…Except as otherwise provided in this section, each individual who is the inventor or a joint inventor of a claimed invention in an application for patent shall execute an oath or declaration in connection with the application.”</a:t>
            </a:r>
            <a:endParaRPr lang="en-US" altLang="en-US" sz="1800" dirty="0">
              <a:latin typeface="+mn-lt"/>
            </a:endParaRPr>
          </a:p>
        </p:txBody>
      </p:sp>
      <p:sp>
        <p:nvSpPr>
          <p:cNvPr id="2" name="Title 1"/>
          <p:cNvSpPr>
            <a:spLocks noGrp="1"/>
          </p:cNvSpPr>
          <p:nvPr>
            <p:ph type="title"/>
          </p:nvPr>
        </p:nvSpPr>
        <p:spPr>
          <a:xfrm>
            <a:off x="457200" y="318289"/>
            <a:ext cx="8229600" cy="796409"/>
          </a:xfrm>
        </p:spPr>
        <p:txBody>
          <a:bodyPr>
            <a:normAutofit/>
          </a:bodyPr>
          <a:lstStyle/>
          <a:p>
            <a:r>
              <a:rPr lang="en-US" dirty="0"/>
              <a:t>Pop Quiz – signature</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199" y="1671245"/>
            <a:ext cx="29043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Answer: C – Inventor only</a:t>
            </a:r>
          </a:p>
        </p:txBody>
      </p:sp>
      <p:sp>
        <p:nvSpPr>
          <p:cNvPr id="6" name="Content Placeholder 2">
            <a:extLst>
              <a:ext uri="{FF2B5EF4-FFF2-40B4-BE49-F238E27FC236}">
                <a16:creationId xmlns:a16="http://schemas.microsoft.com/office/drawing/2014/main" id="{1F4E5129-8B16-41E2-AEF3-D59B8ABD6609}"/>
              </a:ext>
            </a:extLst>
          </p:cNvPr>
          <p:cNvSpPr txBox="1">
            <a:spLocks/>
          </p:cNvSpPr>
          <p:nvPr/>
        </p:nvSpPr>
        <p:spPr>
          <a:xfrm>
            <a:off x="1184364" y="4170604"/>
            <a:ext cx="6824749" cy="1955866"/>
          </a:xfrm>
          <a:prstGeom prst="rect">
            <a:avLst/>
          </a:prstGeom>
        </p:spPr>
        <p:txBody>
          <a:bodyPr vert="horz" lIns="91440" tIns="45720" rIns="91440" bIns="45720" rtlCol="0">
            <a:normAutofit/>
          </a:bodyPr>
          <a:lst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just" defTabSz="457200" rtl="0" eaLnBrk="1" fontAlgn="auto" latinLnBrk="0" hangingPunct="1">
              <a:lnSpc>
                <a:spcPct val="120000"/>
              </a:lnSpc>
              <a:spcBef>
                <a:spcPts val="600"/>
              </a:spcBef>
              <a:spcAft>
                <a:spcPts val="0"/>
              </a:spcAft>
              <a:buClrTx/>
              <a:buSzTx/>
              <a:buFont typeface="Arial"/>
              <a:buNone/>
              <a:tabLst/>
              <a:defRPr/>
            </a:pPr>
            <a:r>
              <a:rPr kumimoji="0" lang="en-US" altLang="en-US" sz="18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See however</a:t>
            </a:r>
            <a:r>
              <a:rPr kumimoji="0" lang="en-US" alt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substitute statements pursuant to 35 U.S.C. § 115(d).</a:t>
            </a:r>
          </a:p>
        </p:txBody>
      </p:sp>
      <p:sp>
        <p:nvSpPr>
          <p:cNvPr id="7" name="Slide Number Placeholder 6">
            <a:extLst>
              <a:ext uri="{FF2B5EF4-FFF2-40B4-BE49-F238E27FC236}">
                <a16:creationId xmlns:a16="http://schemas.microsoft.com/office/drawing/2014/main" id="{67E15C1D-B019-4BD6-93FA-7340DAFD3A5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717232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2268"/>
            <a:ext cx="8229600" cy="4031584"/>
          </a:xfrm>
        </p:spPr>
        <p:txBody>
          <a:bodyPr>
            <a:normAutofit fontScale="47500" lnSpcReduction="20000"/>
          </a:bodyPr>
          <a:lstStyle/>
          <a:p>
            <a:r>
              <a:rPr lang="en-US" altLang="en-US" dirty="0">
                <a:latin typeface="+mn-lt"/>
                <a:cs typeface="Segoe UI Light" panose="020B0502040204020203" pitchFamily="34" charset="0"/>
              </a:rPr>
              <a:t>37 C.F.R. § 1.4(d)(1) Handwritten signature </a:t>
            </a:r>
          </a:p>
          <a:p>
            <a:pPr lvl="1"/>
            <a:r>
              <a:rPr lang="en-US" altLang="en-US" dirty="0">
                <a:latin typeface="+mn-lt"/>
              </a:rPr>
              <a:t>“Each piece of correspondence, except as provided in paragraphs (d)(2), (d)(3), (d)(4), (e), and (f) of this section, filed in an application, patent file, or other proceeding in the Office which requires a person's signature, must:</a:t>
            </a:r>
          </a:p>
          <a:p>
            <a:pPr lvl="2"/>
            <a:r>
              <a:rPr lang="en-US" altLang="en-US" dirty="0">
                <a:latin typeface="+mn-lt"/>
              </a:rPr>
              <a:t>(i) Be an original, that is, have an original handwritten signature </a:t>
            </a:r>
            <a:r>
              <a:rPr lang="en-US" altLang="en-US" b="1" dirty="0">
                <a:latin typeface="+mn-lt"/>
              </a:rPr>
              <a:t>personally signed</a:t>
            </a:r>
            <a:r>
              <a:rPr lang="en-US" altLang="en-US" dirty="0">
                <a:latin typeface="+mn-lt"/>
              </a:rPr>
              <a:t>, in permanent dark ink or its equivalent, </a:t>
            </a:r>
            <a:r>
              <a:rPr lang="en-US" altLang="en-US" b="1" dirty="0">
                <a:latin typeface="+mn-lt"/>
              </a:rPr>
              <a:t>by that person</a:t>
            </a:r>
            <a:r>
              <a:rPr lang="en-US" altLang="en-US" dirty="0">
                <a:latin typeface="+mn-lt"/>
              </a:rPr>
              <a:t>; or</a:t>
            </a:r>
          </a:p>
          <a:p>
            <a:pPr lvl="2"/>
            <a:r>
              <a:rPr lang="en-US" altLang="en-US" dirty="0">
                <a:latin typeface="+mn-lt"/>
              </a:rPr>
              <a:t>(ii) Be a direct or indirect copy, such as a photocopy or facsimile transmission (§1.6(d)), of an original. In the event that a copy of the original is filed, the original should be retained as evidence of authenticity. If a question of authenticity arises, the Office may require submission of the original.</a:t>
            </a:r>
          </a:p>
          <a:p>
            <a:r>
              <a:rPr lang="en-US" altLang="en-US" dirty="0">
                <a:latin typeface="+mn-lt"/>
                <a:cs typeface="Segoe UI Light" panose="020B0502040204020203" pitchFamily="34" charset="0"/>
              </a:rPr>
              <a:t>37 C.F.R. § 1.4(d)(2) S-signature</a:t>
            </a:r>
          </a:p>
          <a:p>
            <a:pPr lvl="1"/>
            <a:r>
              <a:rPr lang="en-US" altLang="en-US" dirty="0">
                <a:latin typeface="+mn-lt"/>
              </a:rPr>
              <a:t>“(i)…the person signing the correspondence must insert his or her own S-signature…”</a:t>
            </a:r>
          </a:p>
          <a:p>
            <a:r>
              <a:rPr lang="en-US" altLang="en-US" dirty="0">
                <a:latin typeface="+mn-lt"/>
                <a:cs typeface="Segoe UI Light" panose="020B0502040204020203" pitchFamily="34" charset="0"/>
              </a:rPr>
              <a:t>37 C.F.R. § 1.4(d)(4)(ii) Certification as to the signature </a:t>
            </a:r>
          </a:p>
          <a:p>
            <a:pPr lvl="1"/>
            <a:r>
              <a:rPr lang="en-US" altLang="en-US" dirty="0">
                <a:latin typeface="+mn-lt"/>
              </a:rPr>
              <a:t>“The person inserting a signature under paragraph (d)(2) or (d)(3) of this section in a document submitted to the Office certifies that the inserted signature appearing in the document is his or her own signature.”</a:t>
            </a:r>
          </a:p>
          <a:p>
            <a:r>
              <a:rPr lang="en-US" altLang="en-US" dirty="0">
                <a:latin typeface="+mn-lt"/>
                <a:cs typeface="Segoe UI Light" panose="020B0502040204020203" pitchFamily="34" charset="0"/>
              </a:rPr>
              <a:t>Note: recent removal of 37 C.F.R. § 1.4(e) (original handwritten signatures in permanent dark ink for OED correspondence and non EFS credit card payments)</a:t>
            </a:r>
          </a:p>
          <a:p>
            <a:pPr lvl="1"/>
            <a:r>
              <a:rPr lang="en-US" altLang="en-US" i="1" dirty="0">
                <a:latin typeface="+mn-lt"/>
              </a:rPr>
              <a:t>See</a:t>
            </a:r>
            <a:r>
              <a:rPr lang="en-US" altLang="en-US" dirty="0">
                <a:latin typeface="+mn-lt"/>
              </a:rPr>
              <a:t> 86 FR 35226 (July 2, 2021)</a:t>
            </a:r>
          </a:p>
        </p:txBody>
      </p:sp>
      <p:sp>
        <p:nvSpPr>
          <p:cNvPr id="2" name="Title 1"/>
          <p:cNvSpPr>
            <a:spLocks noGrp="1"/>
          </p:cNvSpPr>
          <p:nvPr>
            <p:ph type="title"/>
          </p:nvPr>
        </p:nvSpPr>
        <p:spPr/>
        <p:txBody>
          <a:bodyPr/>
          <a:lstStyle/>
          <a:p>
            <a:r>
              <a:rPr lang="en-US" dirty="0"/>
              <a:t>Signatures on patent documents</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49196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3648"/>
            <a:ext cx="8229600" cy="3786267"/>
          </a:xfrm>
        </p:spPr>
        <p:txBody>
          <a:bodyPr>
            <a:normAutofit fontScale="55000" lnSpcReduction="20000"/>
          </a:bodyPr>
          <a:lstStyle/>
          <a:p>
            <a:pPr lvl="0"/>
            <a:r>
              <a:rPr lang="en-US" altLang="en-US" dirty="0">
                <a:latin typeface="Segoe UI "/>
                <a:cs typeface="Segoe UI Light" panose="020B0502040204020203" pitchFamily="34" charset="0"/>
              </a:rPr>
              <a:t>37 C.F.R. § 2.193 Trademark correspondence and signature requirements:</a:t>
            </a:r>
          </a:p>
          <a:p>
            <a:pPr lvl="1"/>
            <a:r>
              <a:rPr lang="en-US" altLang="en-US" dirty="0">
                <a:latin typeface="Segoe UI "/>
              </a:rPr>
              <a:t>“(a)…Each piece of correspondence that requires a signature must bear:</a:t>
            </a:r>
          </a:p>
          <a:p>
            <a:pPr lvl="2"/>
            <a:r>
              <a:rPr lang="en-US" altLang="en-US" dirty="0">
                <a:latin typeface="Segoe UI "/>
              </a:rPr>
              <a:t>(1) A handwritten signature </a:t>
            </a:r>
            <a:r>
              <a:rPr lang="en-US" altLang="en-US" b="1" dirty="0">
                <a:latin typeface="Segoe UI "/>
              </a:rPr>
              <a:t>personally</a:t>
            </a:r>
            <a:r>
              <a:rPr lang="en-US" altLang="en-US" dirty="0">
                <a:latin typeface="Segoe UI "/>
              </a:rPr>
              <a:t> signed in permanent ink by the person named as the signatory, or a true copy thereof; or</a:t>
            </a:r>
          </a:p>
          <a:p>
            <a:pPr lvl="2"/>
            <a:r>
              <a:rPr lang="en-US" altLang="en-US" dirty="0">
                <a:latin typeface="Segoe UI "/>
              </a:rPr>
              <a:t>(2) An electronic signature that meets the requirements of paragraph (c) of this section, </a:t>
            </a:r>
            <a:r>
              <a:rPr lang="en-US" altLang="en-US" b="1" dirty="0">
                <a:latin typeface="Segoe UI "/>
              </a:rPr>
              <a:t>personally entered by the person named as the signatory</a:t>
            </a:r>
            <a:r>
              <a:rPr lang="en-US" altLang="en-US" dirty="0">
                <a:latin typeface="Segoe UI "/>
              </a:rPr>
              <a:t>….</a:t>
            </a:r>
          </a:p>
          <a:p>
            <a:pPr marL="914400" lvl="2" indent="0">
              <a:buNone/>
            </a:pPr>
            <a:r>
              <a:rPr lang="en-US" altLang="en-US" dirty="0">
                <a:latin typeface="Segoe UI "/>
              </a:rPr>
              <a:t>* * * * *</a:t>
            </a:r>
          </a:p>
          <a:p>
            <a:pPr lvl="1"/>
            <a:r>
              <a:rPr lang="en-US" altLang="en-US" dirty="0">
                <a:latin typeface="Segoe UI "/>
              </a:rPr>
              <a:t> (c) Requirements for electronic signature. A person signing a document electronically must:</a:t>
            </a:r>
          </a:p>
          <a:p>
            <a:pPr lvl="2"/>
            <a:r>
              <a:rPr lang="en-US" altLang="en-US" dirty="0">
                <a:latin typeface="Segoe UI "/>
              </a:rPr>
              <a:t>(1) </a:t>
            </a:r>
            <a:r>
              <a:rPr lang="en-US" altLang="en-US" b="1" dirty="0">
                <a:latin typeface="Segoe UI "/>
              </a:rPr>
              <a:t>Personally enter </a:t>
            </a:r>
            <a:r>
              <a:rPr lang="en-US" altLang="en-US" dirty="0">
                <a:latin typeface="Segoe UI "/>
              </a:rPr>
              <a:t>any combination of letters, numbers, spaces and/or punctuation marks that the signer has adopted as a signature, placed between two forward slash (“/”) symbols in the signature block on the electronic submission; or</a:t>
            </a:r>
          </a:p>
          <a:p>
            <a:pPr lvl="2"/>
            <a:r>
              <a:rPr lang="en-US" altLang="en-US" dirty="0">
                <a:latin typeface="Segoe UI "/>
              </a:rPr>
              <a:t>(2) Sign the document using some other form of electronic signature specified by the Director.”</a:t>
            </a:r>
          </a:p>
          <a:p>
            <a:pPr lvl="2"/>
            <a:endParaRPr lang="en-US" altLang="en-US" dirty="0"/>
          </a:p>
          <a:p>
            <a:pPr lvl="1"/>
            <a:endParaRPr lang="en-US" altLang="en-US" dirty="0"/>
          </a:p>
          <a:p>
            <a:endParaRPr lang="en-US" dirty="0"/>
          </a:p>
        </p:txBody>
      </p:sp>
      <p:sp>
        <p:nvSpPr>
          <p:cNvPr id="2" name="Title 1"/>
          <p:cNvSpPr>
            <a:spLocks noGrp="1"/>
          </p:cNvSpPr>
          <p:nvPr>
            <p:ph type="title"/>
          </p:nvPr>
        </p:nvSpPr>
        <p:spPr/>
        <p:txBody>
          <a:bodyPr>
            <a:normAutofit fontScale="90000"/>
          </a:bodyPr>
          <a:lstStyle/>
          <a:p>
            <a:r>
              <a:rPr lang="en-US" dirty="0"/>
              <a:t>Signatures on trademark documents</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81434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A3F922-8B0D-480C-8560-C6A89A4F38A0}"/>
              </a:ext>
            </a:extLst>
          </p:cNvPr>
          <p:cNvSpPr txBox="1"/>
          <p:nvPr/>
        </p:nvSpPr>
        <p:spPr>
          <a:xfrm>
            <a:off x="3470563" y="2688910"/>
            <a:ext cx="499594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Conflicts between clients</a:t>
            </a:r>
          </a:p>
        </p:txBody>
      </p:sp>
      <p:pic>
        <p:nvPicPr>
          <p:cNvPr id="5" name="Graphic 4" descr="Lightning">
            <a:extLst>
              <a:ext uri="{FF2B5EF4-FFF2-40B4-BE49-F238E27FC236}">
                <a16:creationId xmlns:a16="http://schemas.microsoft.com/office/drawing/2014/main" id="{2C35DD5E-9193-4CB9-B947-E53AA83A30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9715" y="2080760"/>
            <a:ext cx="2057400" cy="2057400"/>
          </a:xfrm>
          <a:prstGeom prst="rect">
            <a:avLst/>
          </a:prstGeom>
        </p:spPr>
      </p:pic>
      <p:sp>
        <p:nvSpPr>
          <p:cNvPr id="6" name="Slide Number Placeholder 5">
            <a:extLst>
              <a:ext uri="{FF2B5EF4-FFF2-40B4-BE49-F238E27FC236}">
                <a16:creationId xmlns:a16="http://schemas.microsoft.com/office/drawing/2014/main" id="{EC05F864-F859-4B1B-8614-09FE4C184D8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80839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thics Video (Joint Inventors) May30-2018" descr="Video demonstrating conflicts of interest scenario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314450"/>
            <a:ext cx="5486400" cy="3086100"/>
          </a:xfrm>
          <a:prstGeom prst="rect">
            <a:avLst/>
          </a:prstGeom>
        </p:spPr>
      </p:pic>
      <p:sp>
        <p:nvSpPr>
          <p:cNvPr id="2" name="Slide Number Placeholder 1">
            <a:extLst>
              <a:ext uri="{FF2B5EF4-FFF2-40B4-BE49-F238E27FC236}">
                <a16:creationId xmlns:a16="http://schemas.microsoft.com/office/drawing/2014/main" id="{A768A01D-73C1-418F-9120-4A410CDB106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56178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2080"/>
            <a:ext cx="8229600" cy="3971771"/>
          </a:xfrm>
        </p:spPr>
        <p:txBody>
          <a:bodyPr>
            <a:normAutofit fontScale="55000" lnSpcReduction="20000"/>
          </a:bodyPr>
          <a:lstStyle/>
          <a:p>
            <a:pPr marL="0" indent="0">
              <a:buNone/>
            </a:pPr>
            <a:endParaRPr lang="en-US" altLang="en-US" dirty="0"/>
          </a:p>
          <a:p>
            <a:r>
              <a:rPr lang="en-US" altLang="en-US" b="1" i="1" dirty="0"/>
              <a:t>In re </a:t>
            </a:r>
            <a:r>
              <a:rPr lang="en-US" altLang="en-US" b="1" i="1" dirty="0" err="1"/>
              <a:t>Radanovic</a:t>
            </a:r>
            <a:r>
              <a:rPr lang="en-US" altLang="en-US" dirty="0"/>
              <a:t>, Proceeding No. D2014-29 (USPTO December 16, 2014)</a:t>
            </a:r>
          </a:p>
          <a:p>
            <a:pPr lvl="1"/>
            <a:r>
              <a:rPr lang="en-US" altLang="en-US" dirty="0"/>
              <a:t>Patent attorney:</a:t>
            </a:r>
          </a:p>
          <a:p>
            <a:pPr lvl="2"/>
            <a:r>
              <a:rPr lang="en-US" altLang="en-US" sz="3300" dirty="0">
                <a:latin typeface="Segoe UI "/>
              </a:rPr>
              <a:t>Represented two joint inventors of patent application.</a:t>
            </a:r>
          </a:p>
          <a:p>
            <a:pPr lvl="2"/>
            <a:r>
              <a:rPr lang="en-US" altLang="en-US" sz="3300" dirty="0">
                <a:latin typeface="Segoe UI "/>
              </a:rPr>
              <a:t>No written agreement regarding representation.</a:t>
            </a:r>
          </a:p>
          <a:p>
            <a:pPr lvl="2"/>
            <a:r>
              <a:rPr lang="en-US" altLang="en-US" sz="3300" dirty="0">
                <a:latin typeface="Segoe UI "/>
              </a:rPr>
              <a:t>Attorney became aware of a dispute wherein one inventor alleged that the other did not contribute to allowed claims.</a:t>
            </a:r>
          </a:p>
          <a:p>
            <a:pPr lvl="2"/>
            <a:r>
              <a:rPr lang="en-US" altLang="en-US" sz="3300" dirty="0">
                <a:latin typeface="Segoe UI "/>
              </a:rPr>
              <a:t>Continued to represent both inventors. </a:t>
            </a:r>
          </a:p>
          <a:p>
            <a:pPr lvl="2"/>
            <a:r>
              <a:rPr lang="en-US" altLang="en-US" sz="3300" dirty="0">
                <a:latin typeface="Segoe UI "/>
              </a:rPr>
              <a:t>Expressly abandoned application naming both inventors in favor of continuation naming one.</a:t>
            </a:r>
          </a:p>
          <a:p>
            <a:pPr lvl="1"/>
            <a:r>
              <a:rPr lang="en-US" altLang="en-US" sz="3300" dirty="0">
                <a:latin typeface="Segoe UI "/>
              </a:rPr>
              <a:t>Mitigating factors included clean 50-year disciplinary history.</a:t>
            </a:r>
          </a:p>
          <a:p>
            <a:pPr lvl="1"/>
            <a:r>
              <a:rPr lang="en-US" altLang="en-US" sz="3300" dirty="0">
                <a:latin typeface="Segoe UI "/>
              </a:rPr>
              <a:t>Received public reprimand.</a:t>
            </a:r>
          </a:p>
          <a:p>
            <a:endParaRPr lang="en-US" dirty="0"/>
          </a:p>
        </p:txBody>
      </p:sp>
      <p:sp>
        <p:nvSpPr>
          <p:cNvPr id="2" name="Title 1"/>
          <p:cNvSpPr>
            <a:spLocks noGrp="1"/>
          </p:cNvSpPr>
          <p:nvPr>
            <p:ph type="title"/>
          </p:nvPr>
        </p:nvSpPr>
        <p:spPr/>
        <p:txBody>
          <a:bodyPr/>
          <a:lstStyle/>
          <a:p>
            <a:r>
              <a:rPr lang="en-US" altLang="en-US" dirty="0"/>
              <a:t>Conflict of interest</a:t>
            </a:r>
            <a:endParaRPr lang="en-US" dirty="0"/>
          </a:p>
        </p:txBody>
      </p:sp>
      <p:sp>
        <p:nvSpPr>
          <p:cNvPr id="4" name="Slide Number Placeholder 3">
            <a:extLst>
              <a:ext uri="{FF2B5EF4-FFF2-40B4-BE49-F238E27FC236}">
                <a16:creationId xmlns:a16="http://schemas.microsoft.com/office/drawing/2014/main" id="{9CEDE140-8394-4DD9-A584-7FA94393D8E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95832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OED: Disciplinary Process</a:t>
            </a:r>
          </a:p>
        </p:txBody>
      </p:sp>
      <p:sp>
        <p:nvSpPr>
          <p:cNvPr id="3" name="Content Placeholder 2"/>
          <p:cNvSpPr>
            <a:spLocks noGrp="1"/>
          </p:cNvSpPr>
          <p:nvPr>
            <p:ph idx="1"/>
          </p:nvPr>
        </p:nvSpPr>
        <p:spPr/>
        <p:txBody>
          <a:bodyPr>
            <a:normAutofit fontScale="77500" lnSpcReduction="20000"/>
          </a:bodyPr>
          <a:lstStyle/>
          <a:p>
            <a:pPr>
              <a:lnSpc>
                <a:spcPct val="120000"/>
              </a:lnSpc>
            </a:pPr>
            <a:r>
              <a:rPr lang="en-US" dirty="0"/>
              <a:t>OED investigation begins with receipt of a grievance by the OED Director.</a:t>
            </a:r>
          </a:p>
          <a:p>
            <a:pPr lvl="1">
              <a:lnSpc>
                <a:spcPct val="120000"/>
              </a:lnSpc>
            </a:pPr>
            <a:r>
              <a:rPr lang="en-US" dirty="0"/>
              <a:t> 37 C.F.R. § 11.1: Grievance: a written submission from any source received by the OED Director that presents possible grounds for discipline of a specified practitioner.</a:t>
            </a:r>
          </a:p>
          <a:p>
            <a:pPr>
              <a:lnSpc>
                <a:spcPct val="120000"/>
              </a:lnSpc>
            </a:pPr>
            <a:r>
              <a:rPr lang="en-US" dirty="0"/>
              <a:t>Time period for filing formal complaint = 1 year from receipt of grievance or 10 years from date of misconduct</a:t>
            </a:r>
          </a:p>
          <a:p>
            <a:pPr lvl="1">
              <a:lnSpc>
                <a:spcPct val="120000"/>
              </a:lnSpc>
            </a:pPr>
            <a:r>
              <a:rPr lang="en-US" i="1" dirty="0"/>
              <a:t>See</a:t>
            </a:r>
            <a:r>
              <a:rPr lang="en-US" dirty="0"/>
              <a:t> 35 U.S.C. §§ 32 &amp; 37 C.F.R. § 11.34(d)</a:t>
            </a:r>
            <a:endParaRPr lang="en-US" i="1" dirty="0"/>
          </a:p>
        </p:txBody>
      </p:sp>
      <p:sp>
        <p:nvSpPr>
          <p:cNvPr id="5"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699253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r>
              <a:rPr lang="en-US" altLang="en-US" b="1" i="1" dirty="0" err="1"/>
              <a:t>Maling</a:t>
            </a:r>
            <a:r>
              <a:rPr lang="en-US" altLang="en-US" b="1" i="1" dirty="0"/>
              <a:t> v. Finnegan et al., </a:t>
            </a:r>
            <a:r>
              <a:rPr lang="en-US" altLang="en-US" dirty="0"/>
              <a:t>473 Mass. 336 (Sup Judicial Court of Massachusetts, 2015)</a:t>
            </a:r>
          </a:p>
          <a:p>
            <a:pPr lvl="1"/>
            <a:r>
              <a:rPr lang="en-US" altLang="en-US" dirty="0" err="1">
                <a:latin typeface="Segoe UI "/>
              </a:rPr>
              <a:t>Maling</a:t>
            </a:r>
            <a:r>
              <a:rPr lang="en-US" altLang="en-US" dirty="0">
                <a:latin typeface="Segoe UI "/>
              </a:rPr>
              <a:t> (Plaintiff) engaged the Finnegan firm (Boston branch) to represent him in the prosecution of patents for a new screwless eyeglass.</a:t>
            </a:r>
          </a:p>
          <a:p>
            <a:pPr lvl="1"/>
            <a:r>
              <a:rPr lang="en-US" altLang="en-US" dirty="0">
                <a:latin typeface="Segoe UI "/>
              </a:rPr>
              <a:t>At the same time the firm’s branch in D.C. represented </a:t>
            </a:r>
            <a:r>
              <a:rPr lang="en-US" altLang="en-US" dirty="0" err="1">
                <a:latin typeface="Segoe UI "/>
              </a:rPr>
              <a:t>Masunaga</a:t>
            </a:r>
            <a:r>
              <a:rPr lang="en-US" altLang="en-US" dirty="0">
                <a:latin typeface="Segoe UI "/>
              </a:rPr>
              <a:t> Optical, Ltd., a corporation that also sought patents for its screwless eyeglass technology.</a:t>
            </a:r>
          </a:p>
          <a:p>
            <a:pPr lvl="1"/>
            <a:r>
              <a:rPr lang="en-US" altLang="en-US" dirty="0">
                <a:latin typeface="Segoe UI "/>
              </a:rPr>
              <a:t>After Plaintiff received his patents, he found out that Finnegan had been simultaneously representing another client that competed with Plaintiff’s market for the same invention.</a:t>
            </a:r>
          </a:p>
          <a:p>
            <a:pPr lvl="1"/>
            <a:r>
              <a:rPr lang="en-US" altLang="en-US" dirty="0">
                <a:latin typeface="Segoe UI "/>
              </a:rPr>
              <a:t>Filed suit against Finnegan alleging harm including the firm’s failure to disclose the alleged conflict of interest.</a:t>
            </a:r>
          </a:p>
          <a:p>
            <a:pPr lvl="1"/>
            <a:r>
              <a:rPr lang="en-US" altLang="en-US" dirty="0">
                <a:latin typeface="Segoe UI "/>
              </a:rPr>
              <a:t>Plaintiff claimed that </a:t>
            </a:r>
            <a:r>
              <a:rPr lang="en-US" altLang="en-US" dirty="0" err="1">
                <a:latin typeface="Segoe UI "/>
              </a:rPr>
              <a:t>Masunaga’s</a:t>
            </a:r>
            <a:r>
              <a:rPr lang="en-US" altLang="en-US" dirty="0">
                <a:latin typeface="Segoe UI "/>
              </a:rPr>
              <a:t> patent application was filed more quickly than his.</a:t>
            </a:r>
          </a:p>
          <a:p>
            <a:endParaRPr lang="en-US" dirty="0"/>
          </a:p>
        </p:txBody>
      </p:sp>
      <p:sp>
        <p:nvSpPr>
          <p:cNvPr id="2" name="Title 1"/>
          <p:cNvSpPr>
            <a:spLocks noGrp="1"/>
          </p:cNvSpPr>
          <p:nvPr>
            <p:ph type="title"/>
          </p:nvPr>
        </p:nvSpPr>
        <p:spPr/>
        <p:txBody>
          <a:bodyPr/>
          <a:lstStyle/>
          <a:p>
            <a:r>
              <a:rPr lang="en-US" altLang="en-US"/>
              <a:t>Conflict of interest</a:t>
            </a:r>
            <a:endParaRPr lang="en-US" dirty="0"/>
          </a:p>
        </p:txBody>
      </p:sp>
      <p:sp>
        <p:nvSpPr>
          <p:cNvPr id="4" name="Slide Number Placeholder 3">
            <a:extLst>
              <a:ext uri="{FF2B5EF4-FFF2-40B4-BE49-F238E27FC236}">
                <a16:creationId xmlns:a16="http://schemas.microsoft.com/office/drawing/2014/main" id="{9CEDE140-8394-4DD9-A584-7FA94393D8E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179427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041184"/>
            <a:ext cx="8229600" cy="3973876"/>
          </a:xfrm>
        </p:spPr>
        <p:txBody>
          <a:bodyPr>
            <a:noAutofit/>
          </a:bodyPr>
          <a:lstStyle/>
          <a:p>
            <a:pPr lvl="2">
              <a:spcBef>
                <a:spcPct val="0"/>
              </a:spcBef>
              <a:defRPr/>
            </a:pPr>
            <a:r>
              <a:rPr lang="en-US" altLang="en-US" sz="1600" dirty="0">
                <a:latin typeface="+mn-lt"/>
                <a:cs typeface="Segoe UI" panose="020B0502040204020203" pitchFamily="34" charset="0"/>
              </a:rPr>
              <a:t>Plaintiff alleged that he paid &gt;100k and that he spent “millions of dollars” in product development, which he would not have made had he known about  the competing patent.</a:t>
            </a:r>
          </a:p>
          <a:p>
            <a:pPr lvl="2">
              <a:spcBef>
                <a:spcPct val="0"/>
              </a:spcBef>
              <a:defRPr/>
            </a:pPr>
            <a:r>
              <a:rPr lang="en-US" altLang="en-US" sz="1600" dirty="0">
                <a:latin typeface="+mn-lt"/>
                <a:cs typeface="Segoe UI" panose="020B0502040204020203" pitchFamily="34" charset="0"/>
              </a:rPr>
              <a:t>One of the notable allegation was in 2008, he asked Finnegan for a legal opinion addressing similarities between the 2 patents. Finnegan refused his request.</a:t>
            </a:r>
          </a:p>
          <a:p>
            <a:pPr lvl="2">
              <a:spcBef>
                <a:spcPct val="0"/>
              </a:spcBef>
              <a:defRPr/>
            </a:pPr>
            <a:r>
              <a:rPr lang="en-US" altLang="en-US" sz="1600" dirty="0">
                <a:latin typeface="+mn-lt"/>
                <a:cs typeface="Segoe UI" panose="020B0502040204020203" pitchFamily="34" charset="0"/>
              </a:rPr>
              <a:t>Because of this refusal, Plaintiff claimed he was unable to get funding which then made his invention unmarketable, due to the similarities between the two patents, thereby diminishing his patent in value.</a:t>
            </a:r>
          </a:p>
          <a:p>
            <a:pPr lvl="2">
              <a:spcBef>
                <a:spcPct val="0"/>
              </a:spcBef>
              <a:defRPr/>
            </a:pPr>
            <a:r>
              <a:rPr lang="en-US" altLang="en-US" sz="1600" dirty="0">
                <a:latin typeface="+mn-lt"/>
                <a:cs typeface="Segoe UI" panose="020B0502040204020203" pitchFamily="34" charset="0"/>
              </a:rPr>
              <a:t>Court reviewed Rule 1.7 of the Massachusetts Rules of Professional Conduct addressing conflict of interest between current clients.</a:t>
            </a:r>
          </a:p>
          <a:p>
            <a:pPr lvl="2">
              <a:spcBef>
                <a:spcPct val="0"/>
              </a:spcBef>
              <a:defRPr/>
            </a:pPr>
            <a:r>
              <a:rPr lang="en-US" altLang="en-US" sz="1600" dirty="0">
                <a:latin typeface="+mn-lt"/>
                <a:cs typeface="Segoe UI" panose="020B0502040204020203" pitchFamily="34" charset="0"/>
              </a:rPr>
              <a:t>Plaintiff requested a broad reading of that section so that all subject matter   conflicts are actionable, </a:t>
            </a:r>
            <a:r>
              <a:rPr lang="en-US" altLang="en-US" sz="1600" i="1" dirty="0">
                <a:latin typeface="+mn-lt"/>
                <a:cs typeface="Segoe UI" panose="020B0502040204020203" pitchFamily="34" charset="0"/>
              </a:rPr>
              <a:t>per se </a:t>
            </a:r>
            <a:r>
              <a:rPr lang="en-US" altLang="en-US" sz="1600" dirty="0">
                <a:latin typeface="+mn-lt"/>
                <a:cs typeface="Segoe UI" panose="020B0502040204020203" pitchFamily="34" charset="0"/>
              </a:rPr>
              <a:t>violations.</a:t>
            </a:r>
          </a:p>
          <a:p>
            <a:pPr lvl="2">
              <a:spcBef>
                <a:spcPct val="0"/>
              </a:spcBef>
              <a:defRPr/>
            </a:pPr>
            <a:r>
              <a:rPr lang="en-US" altLang="en-US" sz="1600" dirty="0">
                <a:latin typeface="+mn-lt"/>
                <a:cs typeface="Segoe UI" panose="020B0502040204020203" pitchFamily="34" charset="0"/>
              </a:rPr>
              <a:t>Court disagreed stating that “[d]irect adverseness requires a conflict as to the legal rights and duties of the clients, not merely conflicting economic interests.”</a:t>
            </a:r>
          </a:p>
          <a:p>
            <a:pPr marL="0" indent="0">
              <a:buNone/>
            </a:pPr>
            <a:endParaRPr lang="en-US" dirty="0"/>
          </a:p>
        </p:txBody>
      </p:sp>
      <p:sp>
        <p:nvSpPr>
          <p:cNvPr id="2" name="Title 1"/>
          <p:cNvSpPr>
            <a:spLocks noGrp="1"/>
          </p:cNvSpPr>
          <p:nvPr>
            <p:ph type="title"/>
          </p:nvPr>
        </p:nvSpPr>
        <p:spPr>
          <a:xfrm>
            <a:off x="457200" y="309580"/>
            <a:ext cx="8229600" cy="731604"/>
          </a:xfrm>
        </p:spPr>
        <p:txBody>
          <a:bodyPr>
            <a:normAutofit/>
          </a:bodyPr>
          <a:lstStyle/>
          <a:p>
            <a:r>
              <a:rPr lang="en-US" altLang="en-US" dirty="0">
                <a:latin typeface="Segoe UI" pitchFamily="34" charset="0"/>
                <a:cs typeface="Times New Roman" pitchFamily="18" charset="0"/>
              </a:rPr>
              <a:t>Conflict of interest (</a:t>
            </a:r>
            <a:r>
              <a:rPr lang="en-US" altLang="en-US" i="1" dirty="0" err="1">
                <a:latin typeface="Segoe UI" pitchFamily="34" charset="0"/>
                <a:cs typeface="Times New Roman" pitchFamily="18" charset="0"/>
              </a:rPr>
              <a:t>Maling</a:t>
            </a:r>
            <a:r>
              <a:rPr lang="en-US" altLang="en-US" dirty="0">
                <a:latin typeface="Segoe UI" pitchFamily="34" charset="0"/>
                <a:cs typeface="Times New Roman" pitchFamily="18" charset="0"/>
              </a:rPr>
              <a:t> cont.)</a:t>
            </a:r>
            <a:endParaRPr lang="en-US" dirty="0"/>
          </a:p>
        </p:txBody>
      </p:sp>
      <p:sp>
        <p:nvSpPr>
          <p:cNvPr id="4" name="Slide Number Placeholder 3">
            <a:extLst>
              <a:ext uri="{FF2B5EF4-FFF2-40B4-BE49-F238E27FC236}">
                <a16:creationId xmlns:a16="http://schemas.microsoft.com/office/drawing/2014/main" id="{9CEDE140-8394-4DD9-A584-7FA94393D8E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79059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041184"/>
            <a:ext cx="8229600" cy="3973876"/>
          </a:xfrm>
        </p:spPr>
        <p:txBody>
          <a:bodyPr>
            <a:noAutofit/>
          </a:bodyPr>
          <a:lstStyle/>
          <a:p>
            <a:pPr lvl="2">
              <a:spcBef>
                <a:spcPct val="0"/>
              </a:spcBef>
              <a:defRPr/>
            </a:pPr>
            <a:r>
              <a:rPr lang="en-US" altLang="en-US" sz="1600" dirty="0">
                <a:latin typeface="+mn-lt"/>
                <a:cs typeface="Segoe UI" panose="020B0502040204020203" pitchFamily="34" charset="0"/>
              </a:rPr>
              <a:t>The Court also found that Plaintiff’s allegations do not permit “any inference as to whether the similarities between the inventions when Finnegan was retained to prosecute Plaintiff’s applications were of such a degree that Finnegan should have reasonably foreseen the potential for an interference proceeding.” </a:t>
            </a:r>
          </a:p>
          <a:p>
            <a:pPr lvl="2">
              <a:spcBef>
                <a:spcPct val="0"/>
              </a:spcBef>
              <a:defRPr/>
            </a:pPr>
            <a:r>
              <a:rPr lang="en-US" altLang="en-US" sz="1600" dirty="0">
                <a:latin typeface="+mn-lt"/>
                <a:cs typeface="Segoe UI" panose="020B0502040204020203" pitchFamily="34" charset="0"/>
              </a:rPr>
              <a:t>The Court also noted that a conflict likely arose when Plaintiff sought a legal opinion. Had Finnegan provided such an opinion, then arguably that “would have rendered the interests [of both parties] ‘directly adverse’ under Rule 1-7(a)(1).”</a:t>
            </a:r>
          </a:p>
          <a:p>
            <a:pPr lvl="2">
              <a:spcBef>
                <a:spcPct val="0"/>
              </a:spcBef>
              <a:defRPr/>
            </a:pPr>
            <a:r>
              <a:rPr lang="en-US" altLang="en-US" sz="1600" dirty="0">
                <a:latin typeface="+mn-lt"/>
                <a:cs typeface="Segoe UI" panose="020B0502040204020203" pitchFamily="34" charset="0"/>
              </a:rPr>
              <a:t>Notably, the Court found that Finnegan did not agree to provide such an opinion in its engagement to prosecute Plaintiff’s patents.</a:t>
            </a:r>
          </a:p>
          <a:p>
            <a:pPr lvl="2">
              <a:spcBef>
                <a:spcPct val="0"/>
              </a:spcBef>
              <a:defRPr/>
            </a:pPr>
            <a:r>
              <a:rPr lang="en-US" altLang="en-US" sz="1600" dirty="0">
                <a:latin typeface="+mn-lt"/>
                <a:cs typeface="Segoe UI" panose="020B0502040204020203" pitchFamily="34" charset="0"/>
              </a:rPr>
              <a:t>The Court therefore concluded that a conflict based on direct adversity was not adequately alleged, and that Plaintiff failed to allege the services or scope of representation upon which he and Finnegan agreed.</a:t>
            </a:r>
          </a:p>
          <a:p>
            <a:pPr lvl="2">
              <a:spcBef>
                <a:spcPct val="0"/>
              </a:spcBef>
              <a:defRPr/>
            </a:pPr>
            <a:r>
              <a:rPr lang="en-US" altLang="en-US" sz="1600" dirty="0">
                <a:latin typeface="+mn-lt"/>
                <a:cs typeface="Segoe UI" panose="020B0502040204020203" pitchFamily="34" charset="0"/>
              </a:rPr>
              <a:t>The Court noted that Plaintiff also failed to adequately allege that Finnegan “should have reasonably anticipated” the need for a legal opinion.</a:t>
            </a:r>
          </a:p>
          <a:p>
            <a:pPr marL="0" indent="0">
              <a:buNone/>
            </a:pPr>
            <a:endParaRPr lang="en-US" dirty="0"/>
          </a:p>
        </p:txBody>
      </p:sp>
      <p:sp>
        <p:nvSpPr>
          <p:cNvPr id="2" name="Title 1"/>
          <p:cNvSpPr>
            <a:spLocks noGrp="1"/>
          </p:cNvSpPr>
          <p:nvPr>
            <p:ph type="title"/>
          </p:nvPr>
        </p:nvSpPr>
        <p:spPr>
          <a:xfrm>
            <a:off x="457200" y="309580"/>
            <a:ext cx="8229600" cy="731604"/>
          </a:xfrm>
        </p:spPr>
        <p:txBody>
          <a:bodyPr>
            <a:normAutofit/>
          </a:bodyPr>
          <a:lstStyle/>
          <a:p>
            <a:r>
              <a:rPr lang="en-US" altLang="en-US" dirty="0">
                <a:latin typeface="Segoe UI" pitchFamily="34" charset="0"/>
                <a:cs typeface="Times New Roman" pitchFamily="18" charset="0"/>
              </a:rPr>
              <a:t>Conflict of interest (</a:t>
            </a:r>
            <a:r>
              <a:rPr lang="en-US" altLang="en-US" i="1" dirty="0" err="1">
                <a:latin typeface="Segoe UI" pitchFamily="34" charset="0"/>
                <a:cs typeface="Times New Roman" pitchFamily="18" charset="0"/>
              </a:rPr>
              <a:t>Maling</a:t>
            </a:r>
            <a:r>
              <a:rPr lang="en-US" altLang="en-US" dirty="0">
                <a:latin typeface="Segoe UI" pitchFamily="34" charset="0"/>
                <a:cs typeface="Times New Roman" pitchFamily="18" charset="0"/>
              </a:rPr>
              <a:t> cont.)</a:t>
            </a:r>
            <a:endParaRPr lang="en-US" dirty="0"/>
          </a:p>
        </p:txBody>
      </p:sp>
      <p:sp>
        <p:nvSpPr>
          <p:cNvPr id="4" name="Slide Number Placeholder 3">
            <a:extLst>
              <a:ext uri="{FF2B5EF4-FFF2-40B4-BE49-F238E27FC236}">
                <a16:creationId xmlns:a16="http://schemas.microsoft.com/office/drawing/2014/main" id="{9CEDE140-8394-4DD9-A584-7FA94393D8E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93066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090851"/>
          </a:xfrm>
        </p:spPr>
        <p:txBody>
          <a:bodyPr>
            <a:normAutofit fontScale="92500"/>
          </a:bodyPr>
          <a:lstStyle/>
          <a:p>
            <a:pPr>
              <a:lnSpc>
                <a:spcPct val="120000"/>
              </a:lnSpc>
            </a:pPr>
            <a:r>
              <a:rPr lang="en-US" sz="1400" dirty="0">
                <a:latin typeface="Segoe UI "/>
                <a:cs typeface="Segoe UI Light" panose="020B0502040204020203" pitchFamily="34" charset="0"/>
              </a:rPr>
              <a:t>Increase in foreign parties not authorized to represent trademark applicants and improperly representing foreign applicants in trademark (TM) matters.</a:t>
            </a:r>
          </a:p>
          <a:p>
            <a:pPr>
              <a:lnSpc>
                <a:spcPct val="120000"/>
              </a:lnSpc>
            </a:pPr>
            <a:r>
              <a:rPr lang="en-US" sz="1400" dirty="0">
                <a:latin typeface="Segoe UI "/>
                <a:cs typeface="Segoe UI Light" panose="020B0502040204020203" pitchFamily="34" charset="0"/>
              </a:rPr>
              <a:t>Fraudulent or inaccurate claims of use are a burden on the trademark system and the public and jeopardize validity of marks.</a:t>
            </a:r>
          </a:p>
          <a:p>
            <a:pPr>
              <a:lnSpc>
                <a:spcPct val="120000"/>
              </a:lnSpc>
            </a:pPr>
            <a:r>
              <a:rPr lang="en-US" sz="1400" dirty="0">
                <a:latin typeface="Segoe UI "/>
                <a:cs typeface="Segoe UI Light" panose="020B0502040204020203" pitchFamily="34" charset="0"/>
              </a:rPr>
              <a:t>Effective August 3, 2019: </a:t>
            </a:r>
          </a:p>
          <a:p>
            <a:pPr lvl="1">
              <a:lnSpc>
                <a:spcPct val="120000"/>
              </a:lnSpc>
            </a:pPr>
            <a:r>
              <a:rPr lang="en-US" sz="1200" dirty="0">
                <a:latin typeface="Segoe UI "/>
              </a:rPr>
              <a:t>Foreign-domiciled trademark applicants, registrants, and parties to Trademark Trial and Appeal Board proceedings must be represented at the USPTO by an attorney who is licensed to practice law in the United States.</a:t>
            </a:r>
          </a:p>
          <a:p>
            <a:pPr>
              <a:lnSpc>
                <a:spcPct val="120000"/>
              </a:lnSpc>
            </a:pPr>
            <a:r>
              <a:rPr lang="en-US" sz="1400" dirty="0">
                <a:latin typeface="Segoe UI "/>
                <a:cs typeface="Segoe UI Light" panose="020B0502040204020203" pitchFamily="34" charset="0"/>
              </a:rPr>
              <a:t>Final rule: 84 Fed. Reg. 31498 (July 2, 2019).</a:t>
            </a:r>
          </a:p>
          <a:p>
            <a:pPr>
              <a:lnSpc>
                <a:spcPct val="120000"/>
              </a:lnSpc>
            </a:pPr>
            <a:r>
              <a:rPr lang="en-US" sz="1400" dirty="0">
                <a:latin typeface="Segoe UI "/>
                <a:cs typeface="Segoe UI Light" panose="020B0502040204020203" pitchFamily="34" charset="0"/>
              </a:rPr>
              <a:t>Canadian patent agents are no longer able to represent Canadian parties in U.S. TM matters.</a:t>
            </a:r>
          </a:p>
          <a:p>
            <a:pPr>
              <a:lnSpc>
                <a:spcPct val="120000"/>
              </a:lnSpc>
            </a:pPr>
            <a:r>
              <a:rPr lang="en-US" sz="1400" dirty="0">
                <a:latin typeface="Segoe UI "/>
                <a:cs typeface="Segoe UI Light" panose="020B0502040204020203" pitchFamily="34" charset="0"/>
              </a:rPr>
              <a:t>Canadian TM attorneys and agents will only be able to serve as additionally appointed practitioners:</a:t>
            </a:r>
          </a:p>
          <a:p>
            <a:pPr lvl="1">
              <a:lnSpc>
                <a:spcPct val="120000"/>
              </a:lnSpc>
            </a:pPr>
            <a:r>
              <a:rPr lang="en-US" sz="1200" dirty="0">
                <a:latin typeface="Segoe UI "/>
              </a:rPr>
              <a:t>Clients must appoint U.S.-licensed attorney to file formal responses; and </a:t>
            </a:r>
          </a:p>
          <a:p>
            <a:pPr lvl="1">
              <a:lnSpc>
                <a:spcPct val="120000"/>
              </a:lnSpc>
            </a:pPr>
            <a:r>
              <a:rPr lang="en-US" sz="1200" dirty="0">
                <a:latin typeface="Segoe UI "/>
              </a:rPr>
              <a:t>The USPTO will only correspond with U.S. licensed attorney.</a:t>
            </a:r>
          </a:p>
        </p:txBody>
      </p:sp>
      <p:sp>
        <p:nvSpPr>
          <p:cNvPr id="2" name="Title 1"/>
          <p:cNvSpPr>
            <a:spLocks noGrp="1"/>
          </p:cNvSpPr>
          <p:nvPr>
            <p:ph type="title"/>
          </p:nvPr>
        </p:nvSpPr>
        <p:spPr/>
        <p:txBody>
          <a:bodyPr/>
          <a:lstStyle/>
          <a:p>
            <a:r>
              <a:rPr lang="en-US" dirty="0"/>
              <a:t>Trademarks: U.S. counsel rule</a:t>
            </a:r>
          </a:p>
        </p:txBody>
      </p:sp>
      <p:sp>
        <p:nvSpPr>
          <p:cNvPr id="5"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47038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counsel rule </a:t>
            </a:r>
            <a:r>
              <a:rPr lang="en-US" altLang="en-US" dirty="0"/>
              <a:t>–</a:t>
            </a:r>
            <a:r>
              <a:rPr lang="en-US" dirty="0"/>
              <a:t> solicitation</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7" name="Picture 6" descr="Example of improper solicitation under U.S. Counsel rule"/>
          <p:cNvPicPr>
            <a:picLocks noChangeAspect="1"/>
          </p:cNvPicPr>
          <p:nvPr/>
        </p:nvPicPr>
        <p:blipFill>
          <a:blip r:embed="rId3"/>
          <a:stretch>
            <a:fillRect/>
          </a:stretch>
        </p:blipFill>
        <p:spPr>
          <a:xfrm>
            <a:off x="877332" y="1774170"/>
            <a:ext cx="7389336" cy="2386439"/>
          </a:xfrm>
          <a:prstGeom prst="rect">
            <a:avLst/>
          </a:prstGeom>
          <a:ln>
            <a:solidFill>
              <a:schemeClr val="tx1"/>
            </a:solidFill>
          </a:ln>
        </p:spPr>
      </p:pic>
    </p:spTree>
    <p:extLst>
      <p:ext uri="{BB962C8B-B14F-4D97-AF65-F5344CB8AC3E}">
        <p14:creationId xmlns:p14="http://schemas.microsoft.com/office/powerpoint/2010/main" val="2098876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xample of solicitation email under U.S. Counsel Rule">
            <a:extLst>
              <a:ext uri="{FF2B5EF4-FFF2-40B4-BE49-F238E27FC236}">
                <a16:creationId xmlns:a16="http://schemas.microsoft.com/office/drawing/2014/main" id="{6364E9E7-D3E3-4A6B-BA4F-D641BCF7DCD6}"/>
              </a:ext>
            </a:extLst>
          </p:cNvPr>
          <p:cNvPicPr>
            <a:picLocks noGrp="1" noChangeAspect="1"/>
          </p:cNvPicPr>
          <p:nvPr>
            <p:ph idx="1"/>
          </p:nvPr>
        </p:nvPicPr>
        <p:blipFill>
          <a:blip r:embed="rId3"/>
          <a:stretch>
            <a:fillRect/>
          </a:stretch>
        </p:blipFill>
        <p:spPr>
          <a:xfrm>
            <a:off x="5299203" y="1251098"/>
            <a:ext cx="2414720" cy="3539430"/>
          </a:xfrm>
          <a:prstGeom prst="rect">
            <a:avLst/>
          </a:prstGeom>
        </p:spPr>
      </p:pic>
      <p:sp>
        <p:nvSpPr>
          <p:cNvPr id="2" name="Title 1">
            <a:extLst>
              <a:ext uri="{FF2B5EF4-FFF2-40B4-BE49-F238E27FC236}">
                <a16:creationId xmlns:a16="http://schemas.microsoft.com/office/drawing/2014/main" id="{D8DD9B53-EAEE-42AB-B7B1-86594AAB0368}"/>
              </a:ext>
            </a:extLst>
          </p:cNvPr>
          <p:cNvSpPr>
            <a:spLocks noGrp="1"/>
          </p:cNvSpPr>
          <p:nvPr>
            <p:ph type="title"/>
          </p:nvPr>
        </p:nvSpPr>
        <p:spPr>
          <a:xfrm>
            <a:off x="457200" y="309580"/>
            <a:ext cx="8229600" cy="477229"/>
          </a:xfrm>
        </p:spPr>
        <p:txBody>
          <a:bodyPr>
            <a:normAutofit fontScale="90000"/>
          </a:bodyPr>
          <a:lstStyle/>
          <a:p>
            <a:r>
              <a:rPr lang="en-US" dirty="0"/>
              <a:t>U.S. counsel rule </a:t>
            </a:r>
            <a:r>
              <a:rPr lang="en-US" altLang="en-US" dirty="0"/>
              <a:t>–</a:t>
            </a:r>
            <a:r>
              <a:rPr lang="en-US" dirty="0"/>
              <a:t> solicitation</a:t>
            </a:r>
          </a:p>
        </p:txBody>
      </p:sp>
      <p:sp>
        <p:nvSpPr>
          <p:cNvPr id="4" name="Slide Number Placeholder 3">
            <a:extLst>
              <a:ext uri="{FF2B5EF4-FFF2-40B4-BE49-F238E27FC236}">
                <a16:creationId xmlns:a16="http://schemas.microsoft.com/office/drawing/2014/main" id="{8511420D-7FF8-4DFF-B4E7-40A760B71835}"/>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C92177A0-E23F-49C4-B813-47B9F30CA27C}"/>
              </a:ext>
            </a:extLst>
          </p:cNvPr>
          <p:cNvSpPr/>
          <p:nvPr/>
        </p:nvSpPr>
        <p:spPr>
          <a:xfrm>
            <a:off x="474919" y="1265534"/>
            <a:ext cx="4203405" cy="329320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美标源头律师合作，非华人律师</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22222"/>
                </a:solidFill>
                <a:effectLst/>
                <a:uLnTx/>
                <a:uFillTx/>
                <a:latin typeface="Segoe UI Light" panose="020B0502040204020203" pitchFamily="34" charset="0"/>
                <a:ea typeface="+mn-ea"/>
                <a:cs typeface="Segoe UI Light" panose="020B0502040204020203" pitchFamily="34" charset="0"/>
              </a:rPr>
              <a:t>1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US_Trademark_Agent </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&lt;</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ea typeface="+mn-ea"/>
                <a:cs typeface="Segoe UI Light" panose="020B0502040204020203" pitchFamily="34" charset="0"/>
              </a:rPr>
              <a:t>tony@zcompany.com</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&gt; Sat, Mar 12, 2022 at 2:23 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Reply-To: </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ea typeface="+mn-ea"/>
                <a:cs typeface="Segoe UI Light" panose="020B0502040204020203" pitchFamily="34" charset="0"/>
              </a:rPr>
              <a:t>tony@zcompany.cn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To: </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ea typeface="+mn-ea"/>
                <a:cs typeface="Segoe UI Light" panose="020B0502040204020203" pitchFamily="34" charset="0"/>
              </a:rPr>
              <a:t>@gmail.com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您好，</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初步沟通后，可提供美国白皮律师（非华人）商标方案如下：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*符合</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4</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月</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9</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日新规，</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USPTO</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律师实人认证；</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*可协助</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OBJ</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制作（律师助手子账号操作）；</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*使用</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USPTO Payement Account</a:t>
            </a: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支付商标官费；</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4505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356" y="1012874"/>
            <a:ext cx="7882482" cy="3882683"/>
          </a:xfrm>
        </p:spPr>
        <p:txBody>
          <a:bodyPr>
            <a:normAutofit fontScale="55000" lnSpcReduction="20000"/>
          </a:bodyPr>
          <a:lstStyle/>
          <a:p>
            <a:pPr marL="0" lvl="0" indent="0">
              <a:buNone/>
            </a:pPr>
            <a:endParaRPr lang="en-US" dirty="0"/>
          </a:p>
          <a:p>
            <a:pPr lvl="1"/>
            <a:r>
              <a:rPr lang="en-US" sz="2900" b="1" dirty="0">
                <a:latin typeface="Segoe UI" panose="020B0502040204020203" pitchFamily="34" charset="0"/>
                <a:cs typeface="Segoe UI" panose="020B0502040204020203" pitchFamily="34" charset="0"/>
              </a:rPr>
              <a:t>Yiheng Lou, Proceeding No. D2021-04 (USPTO May 12, 2021)</a:t>
            </a:r>
          </a:p>
          <a:p>
            <a:pPr lvl="2"/>
            <a:r>
              <a:rPr lang="en-US" sz="2500" dirty="0">
                <a:latin typeface="Segoe UI" panose="020B0502040204020203" pitchFamily="34" charset="0"/>
                <a:cs typeface="Segoe UI" panose="020B0502040204020203" pitchFamily="34" charset="0"/>
              </a:rPr>
              <a:t>NY-licensed attorney contracted with foreign IP firm (5/12/2021)</a:t>
            </a:r>
          </a:p>
          <a:p>
            <a:pPr lvl="1"/>
            <a:r>
              <a:rPr lang="en-US" sz="2900" b="1" dirty="0">
                <a:latin typeface="Segoe UI" panose="020B0502040204020203" pitchFamily="34" charset="0"/>
                <a:cs typeface="Segoe UI" panose="020B0502040204020203" pitchFamily="34" charset="0"/>
              </a:rPr>
              <a:t>Devasena Reddy, Proceeding No. D2021-13 (USPTO Sept. 9, 2021)</a:t>
            </a:r>
          </a:p>
          <a:p>
            <a:pPr lvl="2"/>
            <a:r>
              <a:rPr lang="en-US" sz="2500" dirty="0">
                <a:latin typeface="Segoe UI" panose="020B0502040204020203" pitchFamily="34" charset="0"/>
                <a:cs typeface="Segoe UI" panose="020B0502040204020203" pitchFamily="34" charset="0"/>
              </a:rPr>
              <a:t>CA-licensed attorney contracted with foreign TM filing firm (9/9/2021)</a:t>
            </a:r>
          </a:p>
          <a:p>
            <a:pPr lvl="1"/>
            <a:r>
              <a:rPr lang="en-US" sz="2900" b="1" dirty="0">
                <a:latin typeface="Segoe UI" panose="020B0502040204020203" pitchFamily="34" charset="0"/>
                <a:cs typeface="Segoe UI" panose="020B0502040204020203" pitchFamily="34" charset="0"/>
              </a:rPr>
              <a:t>Bennett David, Proceeding No. D2021-8 (USPTO Sept. 24, 2021)</a:t>
            </a:r>
          </a:p>
          <a:p>
            <a:pPr lvl="2"/>
            <a:r>
              <a:rPr lang="en-US" sz="2500" dirty="0">
                <a:latin typeface="Segoe UI" panose="020B0502040204020203" pitchFamily="34" charset="0"/>
                <a:cs typeface="Segoe UI" panose="020B0502040204020203" pitchFamily="34" charset="0"/>
              </a:rPr>
              <a:t>Patent attorney and MA-licensed attorney contracted with foreign IP firm</a:t>
            </a:r>
          </a:p>
          <a:p>
            <a:pPr lvl="1"/>
            <a:r>
              <a:rPr lang="en-US" sz="2900" b="1" dirty="0">
                <a:latin typeface="Segoe UI" panose="020B0502040204020203" pitchFamily="34" charset="0"/>
                <a:cs typeface="Segoe UI" panose="020B0502040204020203" pitchFamily="34" charset="0"/>
              </a:rPr>
              <a:t>Di Li, Proceeding No. D2021-16 (USPTO Oct. 7, 2021)</a:t>
            </a:r>
          </a:p>
          <a:p>
            <a:pPr lvl="2"/>
            <a:r>
              <a:rPr lang="en-US" sz="2500" dirty="0">
                <a:latin typeface="Segoe UI" panose="020B0502040204020203" pitchFamily="34" charset="0"/>
                <a:cs typeface="Segoe UI" panose="020B0502040204020203" pitchFamily="34" charset="0"/>
              </a:rPr>
              <a:t>CA-licensed attorney contracted with foreign firm that consults with online retailers</a:t>
            </a:r>
          </a:p>
          <a:p>
            <a:pPr lvl="1"/>
            <a:r>
              <a:rPr lang="en-US" sz="2900" b="1" dirty="0">
                <a:latin typeface="Segoe UI" panose="020B0502040204020203" pitchFamily="34" charset="0"/>
                <a:cs typeface="Segoe UI" panose="020B0502040204020203" pitchFamily="34" charset="0"/>
              </a:rPr>
              <a:t>Tony Hom, Proceeding No. D2021-10 (USPTO Dec. 17, 2021)</a:t>
            </a:r>
          </a:p>
          <a:p>
            <a:pPr lvl="2"/>
            <a:r>
              <a:rPr lang="en-US" sz="2500" dirty="0">
                <a:latin typeface="Segoe UI" panose="020B0502040204020203" pitchFamily="34" charset="0"/>
                <a:cs typeface="Segoe UI" panose="020B0502040204020203" pitchFamily="34" charset="0"/>
              </a:rPr>
              <a:t>NY-licensed attorney contracted with several different foreign firms</a:t>
            </a:r>
          </a:p>
        </p:txBody>
      </p:sp>
      <p:sp>
        <p:nvSpPr>
          <p:cNvPr id="2" name="Title 1"/>
          <p:cNvSpPr>
            <a:spLocks noGrp="1"/>
          </p:cNvSpPr>
          <p:nvPr>
            <p:ph type="title"/>
          </p:nvPr>
        </p:nvSpPr>
        <p:spPr/>
        <p:txBody>
          <a:bodyPr>
            <a:normAutofit/>
          </a:bodyPr>
          <a:lstStyle/>
          <a:p>
            <a:r>
              <a:rPr lang="en-US" dirty="0"/>
              <a:t>U.S. Counsel Rule Decisions</a:t>
            </a:r>
          </a:p>
        </p:txBody>
      </p:sp>
      <p:sp>
        <p:nvSpPr>
          <p:cNvPr id="4" name="Slide Number Placeholder 3">
            <a:extLst>
              <a:ext uri="{FF2B5EF4-FFF2-40B4-BE49-F238E27FC236}">
                <a16:creationId xmlns:a16="http://schemas.microsoft.com/office/drawing/2014/main" id="{0D5DE98F-3AC3-4E2A-A92E-5B9F3D600BA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99764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356" y="1219200"/>
            <a:ext cx="7882482" cy="3819868"/>
          </a:xfrm>
        </p:spPr>
        <p:txBody>
          <a:bodyPr>
            <a:normAutofit/>
          </a:bodyPr>
          <a:lstStyle/>
          <a:p>
            <a:pPr lvl="1"/>
            <a:r>
              <a:rPr lang="en-US" sz="1600" b="1" dirty="0">
                <a:latin typeface="Segoe UI" panose="020B0502040204020203" pitchFamily="34" charset="0"/>
                <a:cs typeface="Segoe UI" panose="020B0502040204020203" pitchFamily="34" charset="0"/>
              </a:rPr>
              <a:t>Jonathan Morton, Proceeding No. D2022-07 (USPTO Apr. 20, 2022)</a:t>
            </a:r>
            <a:r>
              <a:rPr lang="en-US" sz="1600" b="1" dirty="0">
                <a:solidFill>
                  <a:prstClr val="black"/>
                </a:solidFill>
                <a:latin typeface="Segoe UI" panose="020B0502040204020203" pitchFamily="34" charset="0"/>
                <a:cs typeface="Segoe UI" panose="020B0502040204020203" pitchFamily="34" charset="0"/>
              </a:rPr>
              <a:t> </a:t>
            </a:r>
          </a:p>
          <a:p>
            <a:pPr lvl="2"/>
            <a:r>
              <a:rPr lang="en-US" sz="1400" dirty="0">
                <a:solidFill>
                  <a:prstClr val="black"/>
                </a:solidFill>
                <a:latin typeface="Segoe UI" panose="020B0502040204020203" pitchFamily="34" charset="0"/>
                <a:cs typeface="Segoe UI" panose="020B0502040204020203" pitchFamily="34" charset="0"/>
              </a:rPr>
              <a:t>NY-licensed attorney contracted with foreign entities </a:t>
            </a:r>
          </a:p>
          <a:p>
            <a:pPr lvl="1"/>
            <a:r>
              <a:rPr lang="en-US" sz="1600" b="1" dirty="0">
                <a:latin typeface="Segoe UI" panose="020B0502040204020203" pitchFamily="34" charset="0"/>
                <a:cs typeface="Segoe UI" panose="020B0502040204020203" pitchFamily="34" charset="0"/>
              </a:rPr>
              <a:t>Kathy Hao, Proceeding No. D2021-14 (USPTO Apr. 27, 2022)</a:t>
            </a:r>
          </a:p>
          <a:p>
            <a:pPr lvl="2">
              <a:buFont typeface="Arial" panose="020B0604020202020204" pitchFamily="34" charset="0"/>
              <a:buChar char="•"/>
            </a:pPr>
            <a:r>
              <a:rPr lang="en-US" sz="1400" dirty="0">
                <a:latin typeface="Segoe UI" panose="020B0502040204020203" pitchFamily="34" charset="0"/>
                <a:cs typeface="Segoe UI" panose="020B0502040204020203" pitchFamily="34" charset="0"/>
              </a:rPr>
              <a:t>CA-licensed attorney contracted with several foreign entities </a:t>
            </a:r>
          </a:p>
          <a:p>
            <a:pPr lvl="1"/>
            <a:r>
              <a:rPr lang="en-US" sz="1600" b="1" dirty="0">
                <a:solidFill>
                  <a:prstClr val="black"/>
                </a:solidFill>
                <a:latin typeface="Segoe UI" panose="020B0502040204020203" pitchFamily="34" charset="0"/>
                <a:cs typeface="Segoe UI" panose="020B0502040204020203" pitchFamily="34" charset="0"/>
              </a:rPr>
              <a:t>Weibo Zhang, </a:t>
            </a:r>
            <a:r>
              <a:rPr lang="en-US" sz="1600" b="1" dirty="0">
                <a:latin typeface="Segoe UI" panose="020B0502040204020203" pitchFamily="34" charset="0"/>
                <a:cs typeface="Segoe UI" panose="020B0502040204020203" pitchFamily="34" charset="0"/>
              </a:rPr>
              <a:t>Proceeding No. D2022-16 (USPTO July 11, 2022)</a:t>
            </a:r>
            <a:endParaRPr lang="en-US" sz="1600" b="1" dirty="0">
              <a:solidFill>
                <a:prstClr val="black"/>
              </a:solidFill>
              <a:latin typeface="Segoe UI" panose="020B0502040204020203" pitchFamily="34" charset="0"/>
              <a:cs typeface="Segoe UI" panose="020B0502040204020203" pitchFamily="34" charset="0"/>
            </a:endParaRPr>
          </a:p>
          <a:p>
            <a:pPr lvl="2">
              <a:buFont typeface="Arial" panose="020B0604020202020204" pitchFamily="34" charset="0"/>
              <a:buChar char="•"/>
            </a:pPr>
            <a:r>
              <a:rPr lang="en-US" sz="1400" dirty="0">
                <a:solidFill>
                  <a:prstClr val="black"/>
                </a:solidFill>
                <a:latin typeface="Segoe UI" panose="020B0502040204020203" pitchFamily="34" charset="0"/>
                <a:cs typeface="Segoe UI" panose="020B0502040204020203" pitchFamily="34" charset="0"/>
              </a:rPr>
              <a:t>NY-licensed attorney contracted with several foreign entities </a:t>
            </a:r>
          </a:p>
          <a:p>
            <a:pPr lvl="1"/>
            <a:r>
              <a:rPr lang="en-US" sz="1600" b="1" dirty="0">
                <a:solidFill>
                  <a:prstClr val="black"/>
                </a:solidFill>
                <a:latin typeface="Segoe UI" panose="020B0502040204020203" pitchFamily="34" charset="0"/>
                <a:cs typeface="Segoe UI" panose="020B0502040204020203" pitchFamily="34" charset="0"/>
              </a:rPr>
              <a:t>Elizabeth Yang, </a:t>
            </a:r>
            <a:r>
              <a:rPr lang="en-US" sz="1600" b="1" dirty="0">
                <a:latin typeface="Segoe UI" panose="020B0502040204020203" pitchFamily="34" charset="0"/>
                <a:cs typeface="Segoe UI" panose="020B0502040204020203" pitchFamily="34" charset="0"/>
              </a:rPr>
              <a:t>Proceeding No. D2021-11 (USPTO Dec. 17, 2021)</a:t>
            </a:r>
            <a:endParaRPr lang="en-US" sz="1600" b="1" dirty="0">
              <a:solidFill>
                <a:prstClr val="black"/>
              </a:solidFill>
              <a:latin typeface="Segoe UI" panose="020B0502040204020203" pitchFamily="34" charset="0"/>
              <a:cs typeface="Segoe UI" panose="020B0502040204020203" pitchFamily="34" charset="0"/>
            </a:endParaRPr>
          </a:p>
          <a:p>
            <a:pPr lvl="2"/>
            <a:r>
              <a:rPr lang="en-US" sz="1400" dirty="0">
                <a:solidFill>
                  <a:prstClr val="black"/>
                </a:solidFill>
                <a:latin typeface="Segoe UI" panose="020B0502040204020203" pitchFamily="34" charset="0"/>
                <a:cs typeface="Segoe UI" panose="020B0502040204020203" pitchFamily="34" charset="0"/>
              </a:rPr>
              <a:t>CA-licensed attorney contracted with foreign firm serving online retailers </a:t>
            </a:r>
          </a:p>
          <a:p>
            <a:pPr marL="114300" indent="0">
              <a:buNone/>
            </a:pPr>
            <a:r>
              <a:rPr lang="en-US" sz="2200" dirty="0">
                <a:solidFill>
                  <a:prstClr val="black"/>
                </a:solidFill>
                <a:latin typeface="Segoe UI" panose="020B0502040204020203" pitchFamily="34" charset="0"/>
                <a:cs typeface="Segoe UI" panose="020B0502040204020203" pitchFamily="34" charset="0"/>
              </a:rPr>
              <a:t>    _   </a:t>
            </a:r>
            <a:r>
              <a:rPr lang="en-US" sz="1600" b="1" dirty="0">
                <a:solidFill>
                  <a:prstClr val="black"/>
                </a:solidFill>
                <a:latin typeface="Segoe UI" panose="020B0502040204020203" pitchFamily="34" charset="0"/>
                <a:cs typeface="Segoe UI" panose="020B0502040204020203" pitchFamily="34" charset="0"/>
              </a:rPr>
              <a:t>Zhihua Han, Proceeding No. </a:t>
            </a:r>
            <a:r>
              <a:rPr lang="en-US" sz="1600" b="1" dirty="0">
                <a:solidFill>
                  <a:prstClr val="black"/>
                </a:solidFill>
              </a:rPr>
              <a:t>D2022-23 (USPTO Jan. 09, 2023)</a:t>
            </a:r>
            <a:r>
              <a:rPr lang="en-US" sz="2200" b="1" dirty="0">
                <a:solidFill>
                  <a:prstClr val="black"/>
                </a:solidFill>
                <a:latin typeface="Segoe UI" panose="020B0502040204020203" pitchFamily="34" charset="0"/>
                <a:cs typeface="Segoe UI" panose="020B0502040204020203" pitchFamily="34" charset="0"/>
              </a:rPr>
              <a:t> </a:t>
            </a:r>
            <a:r>
              <a:rPr lang="en-US" sz="2200" b="1" dirty="0">
                <a:solidFill>
                  <a:prstClr val="black"/>
                </a:solidFill>
              </a:rPr>
              <a:t> 		</a:t>
            </a:r>
            <a:r>
              <a:rPr lang="en-US" sz="2200" b="1" dirty="0">
                <a:solidFill>
                  <a:prstClr val="black"/>
                </a:solidFill>
                <a:latin typeface="Segoe UI" panose="020B0502040204020203" pitchFamily="34" charset="0"/>
                <a:cs typeface="Segoe UI" panose="020B0502040204020203" pitchFamily="34" charset="0"/>
              </a:rPr>
              <a:t> </a:t>
            </a:r>
          </a:p>
          <a:p>
            <a:pPr lvl="2"/>
            <a:r>
              <a:rPr lang="en-US" sz="1400" dirty="0">
                <a:solidFill>
                  <a:prstClr val="black"/>
                </a:solidFill>
                <a:latin typeface="Segoe UI" panose="020B0502040204020203" pitchFamily="34" charset="0"/>
                <a:cs typeface="Segoe UI" panose="020B0502040204020203" pitchFamily="34" charset="0"/>
              </a:rPr>
              <a:t>WA-licensed attorney contracted with several foreign firms to file both trademark and patent applications </a:t>
            </a:r>
          </a:p>
          <a:p>
            <a:pPr marL="740664" lvl="2" indent="0">
              <a:buNone/>
            </a:pPr>
            <a:endParaRPr lang="en-US" sz="1400" dirty="0">
              <a:solidFill>
                <a:prstClr val="black"/>
              </a:solidFill>
            </a:endParaRPr>
          </a:p>
          <a:p>
            <a:pPr marL="740664" lvl="2" indent="0">
              <a:buNone/>
            </a:pPr>
            <a:endParaRPr lang="en-US" sz="1400" dirty="0"/>
          </a:p>
          <a:p>
            <a:pPr lvl="1">
              <a:buFont typeface="Arial" panose="020B0604020202020204" pitchFamily="34" charset="0"/>
              <a:buChar char="•"/>
            </a:pPr>
            <a:endParaRPr lang="en-US" sz="1600" b="1" dirty="0"/>
          </a:p>
        </p:txBody>
      </p:sp>
      <p:sp>
        <p:nvSpPr>
          <p:cNvPr id="2" name="Title 1"/>
          <p:cNvSpPr>
            <a:spLocks noGrp="1"/>
          </p:cNvSpPr>
          <p:nvPr>
            <p:ph type="title"/>
          </p:nvPr>
        </p:nvSpPr>
        <p:spPr>
          <a:xfrm>
            <a:off x="457200" y="236823"/>
            <a:ext cx="8229600" cy="749941"/>
          </a:xfrm>
        </p:spPr>
        <p:txBody>
          <a:bodyPr>
            <a:normAutofit/>
          </a:bodyPr>
          <a:lstStyle/>
          <a:p>
            <a:r>
              <a:rPr lang="en-US" dirty="0"/>
              <a:t>U.S. Counsel Rule Decisions</a:t>
            </a:r>
          </a:p>
        </p:txBody>
      </p:sp>
      <p:sp>
        <p:nvSpPr>
          <p:cNvPr id="4" name="Slide Number Placeholder 3">
            <a:extLst>
              <a:ext uri="{FF2B5EF4-FFF2-40B4-BE49-F238E27FC236}">
                <a16:creationId xmlns:a16="http://schemas.microsoft.com/office/drawing/2014/main" id="{2A47B70C-0C27-43CE-95C6-1AA01AB7B8CF}"/>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45499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6C6E26-2064-4C7C-8FB9-8EA39DE6B4DE}"/>
              </a:ext>
            </a:extLst>
          </p:cNvPr>
          <p:cNvSpPr>
            <a:spLocks noGrp="1"/>
          </p:cNvSpPr>
          <p:nvPr>
            <p:ph type="title"/>
          </p:nvPr>
        </p:nvSpPr>
        <p:spPr/>
        <p:txBody>
          <a:bodyPr>
            <a:noAutofit/>
          </a:bodyPr>
          <a:lstStyle/>
          <a:p>
            <a:pPr lvl="0"/>
            <a:r>
              <a:rPr lang="en-US" sz="2400" dirty="0"/>
              <a:t>Trademark-Related sanctions issued by USPTO Orders from January 2018 through April 2023</a:t>
            </a:r>
            <a:br>
              <a:rPr lang="en-US" sz="2400" dirty="0"/>
            </a:br>
            <a:endParaRPr lang="en-US" sz="2400" dirty="0"/>
          </a:p>
        </p:txBody>
      </p:sp>
      <p:sp>
        <p:nvSpPr>
          <p:cNvPr id="4" name="Slide Number Placeholder 3">
            <a:extLst>
              <a:ext uri="{FF2B5EF4-FFF2-40B4-BE49-F238E27FC236}">
                <a16:creationId xmlns:a16="http://schemas.microsoft.com/office/drawing/2014/main" id="{CF8F90FC-F8F2-4E38-8F8F-85076A829C6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A837ADC4-9938-4EFF-A454-FA1109ACE3B1}"/>
              </a:ext>
            </a:extLst>
          </p:cNvPr>
          <p:cNvPicPr>
            <a:picLocks noChangeAspect="1"/>
          </p:cNvPicPr>
          <p:nvPr/>
        </p:nvPicPr>
        <p:blipFill>
          <a:blip r:embed="rId3"/>
          <a:stretch>
            <a:fillRect/>
          </a:stretch>
        </p:blipFill>
        <p:spPr>
          <a:xfrm>
            <a:off x="537495" y="1478546"/>
            <a:ext cx="7837431" cy="3368925"/>
          </a:xfrm>
          <a:prstGeom prst="rect">
            <a:avLst/>
          </a:prstGeom>
        </p:spPr>
      </p:pic>
    </p:spTree>
    <p:extLst>
      <p:ext uri="{BB962C8B-B14F-4D97-AF65-F5344CB8AC3E}">
        <p14:creationId xmlns:p14="http://schemas.microsoft.com/office/powerpoint/2010/main" val="3222053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Segoe UI "/>
                <a:cs typeface="Segoe UI Light" panose="020B0502040204020203" pitchFamily="34" charset="0"/>
              </a:rPr>
              <a:t>Since the implementation of the U.S. counsel rule, the Office has encountered several instances of co-opting/hijacking of U.S. practitioner’s name, address, and/or bar number.</a:t>
            </a:r>
          </a:p>
          <a:p>
            <a:pPr marL="0" indent="0">
              <a:buNone/>
            </a:pPr>
            <a:endParaRPr lang="en-US" sz="2400" dirty="0">
              <a:latin typeface="Segoe UI "/>
              <a:cs typeface="Segoe UI Light" panose="020B0502040204020203" pitchFamily="34" charset="0"/>
            </a:endParaRPr>
          </a:p>
          <a:p>
            <a:r>
              <a:rPr lang="en-US" sz="2400" dirty="0">
                <a:latin typeface="Segoe UI "/>
                <a:cs typeface="Segoe UI Light" panose="020B0502040204020203" pitchFamily="34" charset="0"/>
              </a:rPr>
              <a:t>Referral to state bars and other agencies that address fraud and consumer protection.</a:t>
            </a:r>
          </a:p>
        </p:txBody>
      </p:sp>
      <p:sp>
        <p:nvSpPr>
          <p:cNvPr id="2" name="Title 1"/>
          <p:cNvSpPr>
            <a:spLocks noGrp="1"/>
          </p:cNvSpPr>
          <p:nvPr>
            <p:ph type="title"/>
          </p:nvPr>
        </p:nvSpPr>
        <p:spPr/>
        <p:txBody>
          <a:bodyPr>
            <a:normAutofit fontScale="90000"/>
          </a:bodyPr>
          <a:lstStyle/>
          <a:p>
            <a:r>
              <a:rPr lang="en-US" dirty="0"/>
              <a:t>Hijacking of U.S. practitioner data </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792901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6326"/>
            <a:ext cx="8229600" cy="4157526"/>
          </a:xfrm>
        </p:spPr>
        <p:txBody>
          <a:bodyPr>
            <a:normAutofit/>
          </a:bodyPr>
          <a:lstStyle/>
          <a:p>
            <a:r>
              <a:rPr lang="en-US" sz="2600" b="1" dirty="0">
                <a:latin typeface="+mn-lt"/>
                <a:cs typeface="Segoe UI Light" panose="020B0502040204020203" pitchFamily="34" charset="0"/>
              </a:rPr>
              <a:t>Pro Bono programs:</a:t>
            </a:r>
          </a:p>
          <a:p>
            <a:pPr lvl="1"/>
            <a:r>
              <a:rPr lang="en-US" dirty="0">
                <a:latin typeface="+mn-lt"/>
              </a:rPr>
              <a:t>Law School Clinic Certification Program; and</a:t>
            </a:r>
          </a:p>
          <a:p>
            <a:pPr lvl="1"/>
            <a:r>
              <a:rPr lang="en-US" dirty="0">
                <a:latin typeface="+mn-lt"/>
              </a:rPr>
              <a:t>Patent Pro Bono Program</a:t>
            </a:r>
          </a:p>
          <a:p>
            <a:r>
              <a:rPr lang="en-US" sz="2600" b="1" dirty="0">
                <a:latin typeface="+mn-lt"/>
                <a:cs typeface="Segoe UI Light" panose="020B0502040204020203" pitchFamily="34" charset="0"/>
              </a:rPr>
              <a:t>Outreach:</a:t>
            </a:r>
          </a:p>
          <a:p>
            <a:pPr lvl="1"/>
            <a:r>
              <a:rPr lang="en-US" dirty="0">
                <a:latin typeface="+mn-lt"/>
              </a:rPr>
              <a:t>Speaking engagements: CLE, roundtables/panels, diversion, pro bono, recent rulemaking, etc.</a:t>
            </a:r>
          </a:p>
          <a:p>
            <a:pPr marL="457200" lvl="1" indent="0">
              <a:buNone/>
            </a:pPr>
            <a:endParaRPr lang="en-US" dirty="0">
              <a:latin typeface="+mn-lt"/>
            </a:endParaRPr>
          </a:p>
          <a:p>
            <a:endParaRPr lang="en-US" dirty="0"/>
          </a:p>
        </p:txBody>
      </p:sp>
      <p:sp>
        <p:nvSpPr>
          <p:cNvPr id="2" name="Title 1"/>
          <p:cNvSpPr>
            <a:spLocks noGrp="1"/>
          </p:cNvSpPr>
          <p:nvPr>
            <p:ph type="title"/>
          </p:nvPr>
        </p:nvSpPr>
        <p:spPr/>
        <p:txBody>
          <a:bodyPr/>
          <a:lstStyle/>
          <a:p>
            <a:r>
              <a:rPr lang="en-US" dirty="0"/>
              <a:t>OED: Other functions</a:t>
            </a:r>
          </a:p>
        </p:txBody>
      </p:sp>
      <p:sp>
        <p:nvSpPr>
          <p:cNvPr id="5"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804202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090851"/>
          </a:xfrm>
        </p:spPr>
        <p:txBody>
          <a:bodyPr>
            <a:normAutofit fontScale="47500" lnSpcReduction="20000"/>
          </a:bodyPr>
          <a:lstStyle/>
          <a:p>
            <a:pPr>
              <a:lnSpc>
                <a:spcPct val="120000"/>
              </a:lnSpc>
            </a:pPr>
            <a:r>
              <a:rPr lang="en-US" dirty="0">
                <a:latin typeface="Segoe UI "/>
                <a:cs typeface="Segoe UI Light" panose="020B0502040204020203" pitchFamily="34" charset="0"/>
              </a:rPr>
              <a:t>Per the USPTO.gov User Agreement, U.S. trademark (TM) practitioners may only sponsor USPTO.gov accounts for their own employees whom they supervise.</a:t>
            </a:r>
          </a:p>
          <a:p>
            <a:pPr>
              <a:lnSpc>
                <a:spcPct val="120000"/>
              </a:lnSpc>
            </a:pPr>
            <a:r>
              <a:rPr lang="en-US" dirty="0">
                <a:latin typeface="Segoe UI "/>
                <a:cs typeface="Segoe UI Light" panose="020B0502040204020203" pitchFamily="34" charset="0"/>
              </a:rPr>
              <a:t>Lately, there have been instances where U.S. TM practitioners have been solicited to sponsor USPTO.gov accounts for foreign trademark filing entities.  Also, there have been instances where U.S. TM practitioners have sponsored users from foreign trademark filing entities. </a:t>
            </a:r>
          </a:p>
          <a:p>
            <a:pPr>
              <a:lnSpc>
                <a:spcPct val="120000"/>
              </a:lnSpc>
            </a:pPr>
            <a:r>
              <a:rPr lang="en-US" dirty="0">
                <a:latin typeface="Segoe UI "/>
                <a:cs typeface="Segoe UI Light" panose="020B0502040204020203" pitchFamily="34" charset="0"/>
              </a:rPr>
              <a:t>Such conduct violates the terms of the USPTO.gov User Agreement.  Accordingly, the Commissioner of Trademarks has suspended accounts of practitioners who engage in this conduct. </a:t>
            </a:r>
          </a:p>
          <a:p>
            <a:pPr>
              <a:lnSpc>
                <a:spcPct val="120000"/>
              </a:lnSpc>
            </a:pPr>
            <a:r>
              <a:rPr lang="en-US" dirty="0">
                <a:latin typeface="Segoe UI "/>
                <a:cs typeface="Segoe UI Light" panose="020B0502040204020203" pitchFamily="34" charset="0"/>
              </a:rPr>
              <a:t>This conduct is also subject to investigation by the Office of Enrollment and Discipline for ethical violation(s) of the USPTO Rules of Professional Conduct.</a:t>
            </a:r>
          </a:p>
          <a:p>
            <a:pPr>
              <a:lnSpc>
                <a:spcPct val="120000"/>
              </a:lnSpc>
            </a:pPr>
            <a:r>
              <a:rPr lang="en-US" dirty="0">
                <a:latin typeface="Segoe UI "/>
                <a:cs typeface="Segoe UI Light" panose="020B0502040204020203" pitchFamily="34" charset="0"/>
              </a:rPr>
              <a:t>In the future, all users (attorneys along with paralegals and other sponsored account users) will be required to verify their identity before filing TM documents with the USPTO.</a:t>
            </a:r>
            <a:endParaRPr lang="en-US" dirty="0">
              <a:latin typeface="Segoe UI "/>
            </a:endParaRPr>
          </a:p>
        </p:txBody>
      </p:sp>
      <p:sp>
        <p:nvSpPr>
          <p:cNvPr id="2" name="Title 1"/>
          <p:cNvSpPr>
            <a:spLocks noGrp="1"/>
          </p:cNvSpPr>
          <p:nvPr>
            <p:ph type="title"/>
          </p:nvPr>
        </p:nvSpPr>
        <p:spPr/>
        <p:txBody>
          <a:bodyPr/>
          <a:lstStyle/>
          <a:p>
            <a:r>
              <a:rPr lang="en-US" dirty="0"/>
              <a:t>U.S. counsel rule - sponsorship</a:t>
            </a:r>
          </a:p>
        </p:txBody>
      </p:sp>
      <p:sp>
        <p:nvSpPr>
          <p:cNvPr id="5"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71399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pPr marL="0" lvl="0" indent="0">
              <a:buNone/>
            </a:pPr>
            <a:r>
              <a:rPr lang="en-US" altLang="en-US" b="1" i="1" dirty="0">
                <a:latin typeface="+mn-lt"/>
                <a:cs typeface="Segoe UI Light" panose="020B0502040204020203" pitchFamily="34" charset="0"/>
              </a:rPr>
              <a:t>In re Anonymous</a:t>
            </a:r>
            <a:r>
              <a:rPr lang="en-US" altLang="en-US" dirty="0">
                <a:latin typeface="Segoe UI Light" panose="020B0502040204020203" pitchFamily="34" charset="0"/>
                <a:cs typeface="Segoe UI Light" panose="020B0502040204020203" pitchFamily="34" charset="0"/>
              </a:rPr>
              <a:t>, </a:t>
            </a:r>
            <a:r>
              <a:rPr lang="en-US" altLang="en-US" dirty="0">
                <a:latin typeface="Segoe UI "/>
                <a:cs typeface="Segoe UI Light" panose="020B0502040204020203" pitchFamily="34" charset="0"/>
              </a:rPr>
              <a:t>Proceeding No. D2014-05 (USPTO Apr. 1, 2014)</a:t>
            </a:r>
          </a:p>
          <a:p>
            <a:r>
              <a:rPr lang="en-US" altLang="en-US" dirty="0">
                <a:latin typeface="Segoe UI "/>
                <a:cs typeface="Segoe UI Light" panose="020B0502040204020203" pitchFamily="34" charset="0"/>
              </a:rPr>
              <a:t>Trademark attorney:</a:t>
            </a:r>
          </a:p>
          <a:p>
            <a:pPr lvl="1"/>
            <a:r>
              <a:rPr lang="en-US" altLang="en-US" dirty="0">
                <a:latin typeface="Segoe UI "/>
              </a:rPr>
              <a:t>Submitted sworn statements from himself and his client to the USPTO attesting that the client’s mark had acquired distinctiveness and should be registered due to the client’s “substantially continuous and exclusive use” of the mark in commerce.  </a:t>
            </a:r>
          </a:p>
          <a:p>
            <a:pPr lvl="1"/>
            <a:r>
              <a:rPr lang="en-US" altLang="en-US" dirty="0">
                <a:latin typeface="Segoe UI "/>
              </a:rPr>
              <a:t>Prior to submitting the statements, practitioner was informed that materials provided to him contained evidence contrary to the claim of acquired distinctiveness.  </a:t>
            </a:r>
          </a:p>
          <a:p>
            <a:pPr lvl="1"/>
            <a:r>
              <a:rPr lang="en-US" altLang="en-US" dirty="0">
                <a:latin typeface="Segoe UI "/>
              </a:rPr>
              <a:t>Practitioner failed to look at materials or share them with his client before submitting the statements to the USPTO.</a:t>
            </a:r>
          </a:p>
          <a:p>
            <a:r>
              <a:rPr lang="en-US" altLang="en-US" dirty="0">
                <a:latin typeface="Segoe UI "/>
                <a:cs typeface="Segoe UI Light" panose="020B0502040204020203" pitchFamily="34" charset="0"/>
              </a:rPr>
              <a:t>Settlement: Private reprimand</a:t>
            </a:r>
          </a:p>
          <a:p>
            <a:r>
              <a:rPr lang="en-US" altLang="en-US" dirty="0">
                <a:latin typeface="Segoe UI "/>
                <a:cs typeface="Segoe UI Light" panose="020B0502040204020203" pitchFamily="34" charset="0"/>
              </a:rPr>
              <a:t>Actions were deemed to constitute violations for the inadequate preparation  (37 C.F.R. § 10.77(b)) and presenting a paper in violation of 37 C.F.R. § 11.18       (37 C.F.R. § 10.23(c)(15)) </a:t>
            </a:r>
          </a:p>
          <a:p>
            <a:pPr lvl="2"/>
            <a:endParaRPr lang="en-US" dirty="0"/>
          </a:p>
          <a:p>
            <a:pPr lvl="2"/>
            <a:endParaRPr lang="en-US" dirty="0"/>
          </a:p>
          <a:p>
            <a:pPr lvl="2"/>
            <a:endParaRPr lang="en-US" dirty="0"/>
          </a:p>
          <a:p>
            <a:endParaRPr lang="en-US" dirty="0"/>
          </a:p>
        </p:txBody>
      </p:sp>
      <p:sp>
        <p:nvSpPr>
          <p:cNvPr id="2" name="Title 1"/>
          <p:cNvSpPr>
            <a:spLocks noGrp="1"/>
          </p:cNvSpPr>
          <p:nvPr>
            <p:ph type="title"/>
          </p:nvPr>
        </p:nvSpPr>
        <p:spPr/>
        <p:txBody>
          <a:bodyPr/>
          <a:lstStyle/>
          <a:p>
            <a:r>
              <a:rPr lang="en-US" dirty="0"/>
              <a:t>Misrepresentation</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584748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4" name="D645596B">
            <a:hlinkClick r:id="" action="ppaction://media"/>
            <a:extLst>
              <a:ext uri="{FF2B5EF4-FFF2-40B4-BE49-F238E27FC236}">
                <a16:creationId xmlns:a16="http://schemas.microsoft.com/office/drawing/2014/main" id="{4055ADE6-B2A7-4A03-948C-F554FAD373C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06500" y="964406"/>
            <a:ext cx="6731000" cy="3786188"/>
          </a:xfrm>
          <a:prstGeom prst="rect">
            <a:avLst/>
          </a:prstGeom>
        </p:spPr>
      </p:pic>
    </p:spTree>
    <p:extLst>
      <p:ext uri="{BB962C8B-B14F-4D97-AF65-F5344CB8AC3E}">
        <p14:creationId xmlns:p14="http://schemas.microsoft.com/office/powerpoint/2010/main" val="2393291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A3F922-8B0D-480C-8560-C6A89A4F38A0}"/>
              </a:ext>
            </a:extLst>
          </p:cNvPr>
          <p:cNvSpPr txBox="1"/>
          <p:nvPr/>
        </p:nvSpPr>
        <p:spPr>
          <a:xfrm>
            <a:off x="4962524" y="2688910"/>
            <a:ext cx="350398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37 C.F.R. § 1.3</a:t>
            </a:r>
          </a:p>
        </p:txBody>
      </p:sp>
      <p:sp>
        <p:nvSpPr>
          <p:cNvPr id="6" name="Slide Number Placeholder 5">
            <a:extLst>
              <a:ext uri="{FF2B5EF4-FFF2-40B4-BE49-F238E27FC236}">
                <a16:creationId xmlns:a16="http://schemas.microsoft.com/office/drawing/2014/main" id="{B4C0B5A1-3463-4ADD-9154-549B95BECEA6}"/>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93A542B2-7AD7-485B-97FD-8D5C960916ED}"/>
              </a:ext>
            </a:extLst>
          </p:cNvPr>
          <p:cNvPicPr>
            <a:picLocks noChangeAspect="1"/>
          </p:cNvPicPr>
          <p:nvPr/>
        </p:nvPicPr>
        <p:blipFill>
          <a:blip r:embed="rId3"/>
          <a:stretch>
            <a:fillRect/>
          </a:stretch>
        </p:blipFill>
        <p:spPr>
          <a:xfrm>
            <a:off x="677488" y="1159617"/>
            <a:ext cx="4285037" cy="3395766"/>
          </a:xfrm>
          <a:prstGeom prst="rect">
            <a:avLst/>
          </a:prstGeom>
        </p:spPr>
      </p:pic>
    </p:spTree>
    <p:extLst>
      <p:ext uri="{BB962C8B-B14F-4D97-AF65-F5344CB8AC3E}">
        <p14:creationId xmlns:p14="http://schemas.microsoft.com/office/powerpoint/2010/main" val="2838131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endParaRPr lang="en-US" dirty="0"/>
          </a:p>
          <a:p>
            <a:r>
              <a:rPr lang="en-US" dirty="0">
                <a:latin typeface="+mn-lt"/>
                <a:cs typeface="Segoe UI Light" panose="020B0502040204020203" pitchFamily="34" charset="0"/>
              </a:rPr>
              <a:t>All those who practice TM matters before the USPTO are required to conduct their business with decorum and courtesy.  </a:t>
            </a:r>
            <a:r>
              <a:rPr lang="en-US" i="1" dirty="0">
                <a:latin typeface="+mn-lt"/>
                <a:cs typeface="Segoe UI Light" panose="020B0502040204020203" pitchFamily="34" charset="0"/>
              </a:rPr>
              <a:t>See</a:t>
            </a:r>
            <a:r>
              <a:rPr lang="en-US" dirty="0">
                <a:latin typeface="+mn-lt"/>
                <a:cs typeface="Segoe UI Light" panose="020B0502040204020203" pitchFamily="34" charset="0"/>
              </a:rPr>
              <a:t> 37 C.F.R. § 2.192; TMEP 709.07.</a:t>
            </a:r>
          </a:p>
          <a:p>
            <a:r>
              <a:rPr lang="en-US" dirty="0">
                <a:latin typeface="+mn-lt"/>
                <a:cs typeface="Segoe UI Light" panose="020B0502040204020203" pitchFamily="34" charset="0"/>
              </a:rPr>
              <a:t>If a submitted document contains rude or discourteous remarks, it may be referred to the Deputy Commissioner for Trademark Examination Policy for review.</a:t>
            </a:r>
          </a:p>
          <a:p>
            <a:r>
              <a:rPr lang="en-US" dirty="0">
                <a:latin typeface="+mn-lt"/>
                <a:cs typeface="Segoe UI Light" panose="020B0502040204020203" pitchFamily="34" charset="0"/>
              </a:rPr>
              <a:t>If it is determined that the document is in violation of           37 C.F.R. § 2.192, the document will not be considered and will be removed from the file. </a:t>
            </a:r>
          </a:p>
          <a:p>
            <a:endParaRPr lang="en-US" dirty="0"/>
          </a:p>
        </p:txBody>
      </p:sp>
      <p:sp>
        <p:nvSpPr>
          <p:cNvPr id="2" name="Title 1"/>
          <p:cNvSpPr>
            <a:spLocks noGrp="1"/>
          </p:cNvSpPr>
          <p:nvPr>
            <p:ph type="title"/>
          </p:nvPr>
        </p:nvSpPr>
        <p:spPr/>
        <p:txBody>
          <a:bodyPr>
            <a:normAutofit fontScale="90000"/>
          </a:bodyPr>
          <a:lstStyle/>
          <a:p>
            <a:r>
              <a:rPr lang="en-US" dirty="0"/>
              <a:t>Decorum required in trademark (TM) communications </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03805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thicsVideo" descr="Ethics Scenario: Patent practitioner calling client about application filing, then again 1 year later, then at Examiner Interview making angry remarks, which later get referred to O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9025" y="1020258"/>
            <a:ext cx="5815445" cy="3271188"/>
          </a:xfrm>
          <a:prstGeom prst="rect">
            <a:avLst/>
          </a:prstGeom>
        </p:spPr>
      </p:pic>
      <p:sp>
        <p:nvSpPr>
          <p:cNvPr id="3" name="Slide Number Placeholder 2"/>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32227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47500" lnSpcReduction="20000"/>
          </a:bodyPr>
          <a:lstStyle/>
          <a:p>
            <a:pPr marL="0" indent="0">
              <a:buNone/>
            </a:pPr>
            <a:r>
              <a:rPr lang="en-US" altLang="en-US" sz="3800" b="1" i="1" dirty="0">
                <a:latin typeface="+mn-lt"/>
                <a:cs typeface="Segoe UI Light" panose="020B0502040204020203" pitchFamily="34" charset="0"/>
              </a:rPr>
              <a:t>In re Schroeder</a:t>
            </a:r>
            <a:r>
              <a:rPr lang="en-US" altLang="en-US" sz="3800" dirty="0">
                <a:latin typeface="+mn-lt"/>
                <a:cs typeface="Segoe UI Light" panose="020B0502040204020203" pitchFamily="34" charset="0"/>
              </a:rPr>
              <a:t>, Proceeding No. D2014-08 (USPTO May 18, 2015)</a:t>
            </a:r>
          </a:p>
          <a:p>
            <a:r>
              <a:rPr lang="en-US" altLang="en-US" dirty="0">
                <a:latin typeface="+mn-lt"/>
                <a:cs typeface="Segoe UI Light" panose="020B0502040204020203" pitchFamily="34" charset="0"/>
              </a:rPr>
              <a:t>Patent attorney:</a:t>
            </a:r>
          </a:p>
          <a:p>
            <a:pPr lvl="1"/>
            <a:r>
              <a:rPr lang="en-US" altLang="en-US" dirty="0">
                <a:latin typeface="+mn-lt"/>
              </a:rPr>
              <a:t>Submitted unprofessional remarks in two separate Office action responses;</a:t>
            </a:r>
          </a:p>
          <a:p>
            <a:pPr lvl="1"/>
            <a:r>
              <a:rPr lang="en-US" altLang="en-US" dirty="0">
                <a:latin typeface="+mn-lt"/>
              </a:rPr>
              <a:t>Remarks were ultimately stricken from application files pursuant to 37 C.F.R. § 11.18(c)(1);</a:t>
            </a:r>
          </a:p>
          <a:p>
            <a:pPr lvl="1"/>
            <a:r>
              <a:rPr lang="en-US" altLang="en-US" dirty="0">
                <a:latin typeface="+mn-lt"/>
              </a:rPr>
              <a:t>Order noted that behavior was outside of the ordinary standard of professional obligation and client’s interests; and</a:t>
            </a:r>
          </a:p>
          <a:p>
            <a:pPr lvl="1"/>
            <a:r>
              <a:rPr lang="en-US" altLang="en-US" dirty="0">
                <a:latin typeface="+mn-lt"/>
              </a:rPr>
              <a:t>Aggravating factor: Did not accept responsibility or show remorse for remarks.</a:t>
            </a:r>
          </a:p>
          <a:p>
            <a:r>
              <a:rPr lang="en-US" altLang="en-US" dirty="0">
                <a:latin typeface="+mn-lt"/>
                <a:cs typeface="Segoe UI Light" panose="020B0502040204020203" pitchFamily="34" charset="0"/>
              </a:rPr>
              <a:t>Default: 6-month suspension</a:t>
            </a:r>
          </a:p>
          <a:p>
            <a:r>
              <a:rPr lang="en-US" altLang="en-US" dirty="0">
                <a:latin typeface="+mn-lt"/>
                <a:cs typeface="Segoe UI Light" panose="020B0502040204020203" pitchFamily="34" charset="0"/>
              </a:rPr>
              <a:t>Rule highlights:</a:t>
            </a:r>
          </a:p>
          <a:p>
            <a:pPr lvl="1"/>
            <a:r>
              <a:rPr lang="en-US" altLang="en-US" dirty="0">
                <a:latin typeface="+mn-lt"/>
              </a:rPr>
              <a:t>37 C.F.R. </a:t>
            </a:r>
            <a:r>
              <a:rPr lang="en-US" dirty="0">
                <a:latin typeface="+mn-lt"/>
              </a:rPr>
              <a:t>§ 10.23(a) – Disreputable or gross misconduct</a:t>
            </a:r>
          </a:p>
          <a:p>
            <a:pPr lvl="1"/>
            <a:r>
              <a:rPr lang="en-US" altLang="en-US" dirty="0">
                <a:latin typeface="+mn-lt"/>
              </a:rPr>
              <a:t>37 C.F.R. </a:t>
            </a:r>
            <a:r>
              <a:rPr lang="en-US" dirty="0">
                <a:latin typeface="+mn-lt"/>
              </a:rPr>
              <a:t>§ 10.89(c)(5) – Discourteous conduct before the Office</a:t>
            </a:r>
          </a:p>
          <a:p>
            <a:pPr lvl="1"/>
            <a:r>
              <a:rPr lang="en-US" altLang="en-US" dirty="0">
                <a:latin typeface="+mn-lt"/>
              </a:rPr>
              <a:t>37 C.F.R. </a:t>
            </a:r>
            <a:r>
              <a:rPr lang="en-US" dirty="0">
                <a:latin typeface="+mn-lt"/>
              </a:rPr>
              <a:t>§ 10.23(b)(5) – Conduct prejudicial to the administration of justice</a:t>
            </a:r>
          </a:p>
          <a:p>
            <a:pPr lvl="1"/>
            <a:r>
              <a:rPr lang="en-US" altLang="en-US" dirty="0">
                <a:latin typeface="+mn-lt"/>
              </a:rPr>
              <a:t>37 C.F.R. </a:t>
            </a:r>
            <a:r>
              <a:rPr lang="en-US" dirty="0">
                <a:latin typeface="+mn-lt"/>
              </a:rPr>
              <a:t>§ 11.18 – Certification upon filing of papers</a:t>
            </a:r>
            <a:endParaRPr lang="en-US" altLang="en-US" dirty="0">
              <a:latin typeface="+mn-lt"/>
            </a:endParaRPr>
          </a:p>
          <a:p>
            <a:pPr lvl="1"/>
            <a:endParaRPr lang="en-US" altLang="en-US" dirty="0"/>
          </a:p>
          <a:p>
            <a:endParaRPr lang="en-US" dirty="0"/>
          </a:p>
        </p:txBody>
      </p:sp>
      <p:sp>
        <p:nvSpPr>
          <p:cNvPr id="2" name="Title 1"/>
          <p:cNvSpPr>
            <a:spLocks noGrp="1"/>
          </p:cNvSpPr>
          <p:nvPr>
            <p:ph type="title"/>
          </p:nvPr>
        </p:nvSpPr>
        <p:spPr/>
        <p:txBody>
          <a:bodyPr/>
          <a:lstStyle/>
          <a:p>
            <a:r>
              <a:rPr lang="en-US" dirty="0"/>
              <a:t>Disreputable or gross misconduct</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974721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2080"/>
            <a:ext cx="8229600" cy="3663979"/>
          </a:xfrm>
        </p:spPr>
        <p:txBody>
          <a:bodyPr>
            <a:normAutofit fontScale="92500" lnSpcReduction="20000"/>
          </a:bodyPr>
          <a:lstStyle/>
          <a:p>
            <a:pPr marL="0" indent="0">
              <a:buNone/>
            </a:pPr>
            <a:r>
              <a:rPr lang="en-US" sz="2300" b="1" i="1" dirty="0">
                <a:latin typeface="+mn-lt"/>
                <a:cs typeface="Segoe UI Light" panose="020B0502040204020203" pitchFamily="34" charset="0"/>
              </a:rPr>
              <a:t>In re Tassan</a:t>
            </a:r>
            <a:r>
              <a:rPr lang="en-US" sz="2300" dirty="0">
                <a:latin typeface="+mn-lt"/>
                <a:cs typeface="Segoe UI Light" panose="020B0502040204020203" pitchFamily="34" charset="0"/>
              </a:rPr>
              <a:t>, Proceeding No. D2003-10 (USPTO Sept. 8, 2003)</a:t>
            </a:r>
          </a:p>
          <a:p>
            <a:r>
              <a:rPr lang="en-US" sz="2200" dirty="0">
                <a:latin typeface="Segoe UI "/>
                <a:cs typeface="Segoe UI Light" panose="020B0502040204020203" pitchFamily="34" charset="0"/>
              </a:rPr>
              <a:t>Registered practitioner who became upset when a case was decided against his client, and left profane voicemails with TTAB judges.</a:t>
            </a:r>
          </a:p>
          <a:p>
            <a:r>
              <a:rPr lang="en-US" sz="2200" dirty="0">
                <a:latin typeface="Segoe UI "/>
                <a:cs typeface="Segoe UI Light" panose="020B0502040204020203" pitchFamily="34" charset="0"/>
              </a:rPr>
              <a:t>Called and apologized one week later; said he had the flu and was taking strong cough medicine.</a:t>
            </a:r>
          </a:p>
          <a:p>
            <a:r>
              <a:rPr lang="en-US" sz="2200" dirty="0">
                <a:latin typeface="Segoe UI "/>
                <a:cs typeface="Segoe UI Light" panose="020B0502040204020203" pitchFamily="34" charset="0"/>
              </a:rPr>
              <a:t>Also had a floral arrangement and an apology note sent to each judge.</a:t>
            </a:r>
          </a:p>
          <a:p>
            <a:r>
              <a:rPr lang="en-US" sz="2200" dirty="0">
                <a:latin typeface="Segoe UI "/>
                <a:cs typeface="Segoe UI Light" panose="020B0502040204020203" pitchFamily="34" charset="0"/>
              </a:rPr>
              <a:t>Mitigating factors: Private practice for 20 years with no prior discipline; cooperated fully with OED; showed remorse and voluntary sought and received counseling for anger management. </a:t>
            </a:r>
          </a:p>
          <a:p>
            <a:r>
              <a:rPr lang="en-US" sz="2200" dirty="0">
                <a:latin typeface="Segoe UI "/>
                <a:cs typeface="Segoe UI Light" panose="020B0502040204020203" pitchFamily="34" charset="0"/>
              </a:rPr>
              <a:t>Settlement: Reprimanded and ordered to continue attending anger management and have no contact with Board </a:t>
            </a:r>
            <a:r>
              <a:rPr lang="en-US" sz="1900" dirty="0">
                <a:latin typeface="Segoe UI "/>
                <a:cs typeface="Segoe UI Light" panose="020B0502040204020203" pitchFamily="34" charset="0"/>
              </a:rPr>
              <a:t>judges for 2 years.</a:t>
            </a:r>
          </a:p>
          <a:p>
            <a:endParaRPr lang="en-US" dirty="0"/>
          </a:p>
        </p:txBody>
      </p:sp>
      <p:sp>
        <p:nvSpPr>
          <p:cNvPr id="2" name="Title 1"/>
          <p:cNvSpPr>
            <a:spLocks noGrp="1"/>
          </p:cNvSpPr>
          <p:nvPr>
            <p:ph type="title"/>
          </p:nvPr>
        </p:nvSpPr>
        <p:spPr/>
        <p:txBody>
          <a:bodyPr>
            <a:normAutofit/>
          </a:bodyPr>
          <a:lstStyle/>
          <a:p>
            <a:r>
              <a:rPr lang="en-US" dirty="0"/>
              <a:t>Disreputable or gross misconduct</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229529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57CA-4D56-466C-91D0-267408F0882A}"/>
              </a:ext>
            </a:extLst>
          </p:cNvPr>
          <p:cNvSpPr>
            <a:spLocks noGrp="1"/>
          </p:cNvSpPr>
          <p:nvPr>
            <p:ph type="title"/>
          </p:nvPr>
        </p:nvSpPr>
        <p:spPr/>
        <p:txBody>
          <a:bodyPr/>
          <a:lstStyle/>
          <a:p>
            <a:r>
              <a:rPr lang="en-US"/>
              <a:t>Litigation misconduct	</a:t>
            </a:r>
            <a:endParaRPr lang="en-US" dirty="0"/>
          </a:p>
        </p:txBody>
      </p:sp>
      <p:sp>
        <p:nvSpPr>
          <p:cNvPr id="3" name="Content Placeholder 2">
            <a:extLst>
              <a:ext uri="{FF2B5EF4-FFF2-40B4-BE49-F238E27FC236}">
                <a16:creationId xmlns:a16="http://schemas.microsoft.com/office/drawing/2014/main" id="{AFF64174-DCB6-4CEA-8F96-08289F42204D}"/>
              </a:ext>
            </a:extLst>
          </p:cNvPr>
          <p:cNvSpPr>
            <a:spLocks noGrp="1"/>
          </p:cNvSpPr>
          <p:nvPr>
            <p:ph idx="1"/>
          </p:nvPr>
        </p:nvSpPr>
        <p:spPr>
          <a:xfrm>
            <a:off x="457200" y="1153298"/>
            <a:ext cx="8229600" cy="4080554"/>
          </a:xfrm>
        </p:spPr>
        <p:txBody>
          <a:bodyPr>
            <a:normAutofit fontScale="40000" lnSpcReduction="20000"/>
          </a:bodyPr>
          <a:lstStyle/>
          <a:p>
            <a:pPr marL="0" indent="0">
              <a:buNone/>
            </a:pPr>
            <a:r>
              <a:rPr lang="en-US" sz="4500" b="1" i="1" dirty="0"/>
              <a:t>In re </a:t>
            </a:r>
            <a:r>
              <a:rPr lang="en-US" sz="4500" b="1" i="1" dirty="0" err="1"/>
              <a:t>Rheinstein</a:t>
            </a:r>
            <a:r>
              <a:rPr lang="en-US" sz="4500" dirty="0"/>
              <a:t>, Proceeding No. D2021-06 (July 22, 2022)</a:t>
            </a:r>
          </a:p>
          <a:p>
            <a:r>
              <a:rPr lang="en-US" dirty="0">
                <a:latin typeface="Segoe UI "/>
              </a:rPr>
              <a:t>Reciprocal matter </a:t>
            </a:r>
            <a:r>
              <a:rPr lang="en-US">
                <a:latin typeface="Segoe UI "/>
              </a:rPr>
              <a:t>from Maryland</a:t>
            </a:r>
            <a:endParaRPr lang="en-US" dirty="0">
              <a:latin typeface="Segoe UI "/>
            </a:endParaRPr>
          </a:p>
          <a:p>
            <a:r>
              <a:rPr lang="en-US" dirty="0">
                <a:latin typeface="Segoe UI "/>
              </a:rPr>
              <a:t>Respondent represented a couple in a civil suit against a private lender (“Imagine”) seeking to open, modify, or vacate a previous judgment.</a:t>
            </a:r>
          </a:p>
          <a:p>
            <a:r>
              <a:rPr lang="en-US" dirty="0">
                <a:latin typeface="Segoe UI "/>
              </a:rPr>
              <a:t>At his first court appearance in the matter, Respondent “interjected irrelevant and unsubstantiated accusations against Imagine and its members regarding an elaborate fraud scheme,” “leered” at one of </a:t>
            </a:r>
            <a:r>
              <a:rPr lang="en-US" dirty="0" err="1">
                <a:latin typeface="Segoe UI "/>
              </a:rPr>
              <a:t>Imagine’s</a:t>
            </a:r>
            <a:r>
              <a:rPr lang="en-US" dirty="0">
                <a:latin typeface="Segoe UI "/>
              </a:rPr>
              <a:t> officers, and erroneously “led the court to believe that Imagine and its officers were under investigation by the Department of Justice.”  37 C.F.R. 11.304.</a:t>
            </a:r>
          </a:p>
          <a:p>
            <a:r>
              <a:rPr lang="en-US" dirty="0">
                <a:latin typeface="Segoe UI "/>
              </a:rPr>
              <a:t>Respondent filed a bar complaint against </a:t>
            </a:r>
            <a:r>
              <a:rPr lang="en-US" dirty="0" err="1">
                <a:latin typeface="Segoe UI "/>
              </a:rPr>
              <a:t>Imagine’s</a:t>
            </a:r>
            <a:r>
              <a:rPr lang="en-US" dirty="0">
                <a:latin typeface="Segoe UI "/>
              </a:rPr>
              <a:t> counsel.  When new counsel was hired, he threatened to do the same, as well as file causes of action including civil conspiracy and malicious prosecution.  He filed a 68-page motion to disqualify, which was stricken for exceeding the page limit.</a:t>
            </a:r>
          </a:p>
          <a:p>
            <a:r>
              <a:rPr lang="en-US" dirty="0">
                <a:latin typeface="Segoe UI "/>
              </a:rPr>
              <a:t>Respondent filed many “frivolous” motions, petitions and briefs that exceeded page limits.  37 C.F.R. 11.303.</a:t>
            </a:r>
          </a:p>
          <a:p>
            <a:r>
              <a:rPr lang="en-US" dirty="0">
                <a:latin typeface="Segoe UI "/>
              </a:rPr>
              <a:t>Respondent sent a threatening email to </a:t>
            </a:r>
            <a:r>
              <a:rPr lang="en-US" dirty="0" err="1">
                <a:latin typeface="Segoe UI "/>
              </a:rPr>
              <a:t>Imagine’s</a:t>
            </a:r>
            <a:r>
              <a:rPr lang="en-US" dirty="0">
                <a:latin typeface="Segoe UI "/>
              </a:rPr>
              <a:t> counsel, detailing graphically what would happen to counsel if they did not agree to Respondent’s terms. He also accused </a:t>
            </a:r>
            <a:r>
              <a:rPr lang="en-US" dirty="0" err="1">
                <a:latin typeface="Segoe UI "/>
              </a:rPr>
              <a:t>Imagine’s</a:t>
            </a:r>
            <a:r>
              <a:rPr lang="en-US" dirty="0">
                <a:latin typeface="Segoe UI "/>
              </a:rPr>
              <a:t> counsel of </a:t>
            </a:r>
            <a:r>
              <a:rPr lang="en-US" i="1" dirty="0">
                <a:latin typeface="Segoe UI "/>
              </a:rPr>
              <a:t>ex </a:t>
            </a:r>
            <a:r>
              <a:rPr lang="en-US" i="1" dirty="0" err="1">
                <a:latin typeface="Segoe UI "/>
              </a:rPr>
              <a:t>parte</a:t>
            </a:r>
            <a:r>
              <a:rPr lang="en-US" i="1" dirty="0">
                <a:latin typeface="Segoe UI "/>
              </a:rPr>
              <a:t> </a:t>
            </a:r>
            <a:r>
              <a:rPr lang="en-US" dirty="0">
                <a:latin typeface="Segoe UI "/>
              </a:rPr>
              <a:t>communication with the clerk. </a:t>
            </a:r>
          </a:p>
          <a:p>
            <a:r>
              <a:rPr lang="en-US" dirty="0">
                <a:latin typeface="Segoe UI "/>
              </a:rPr>
              <a:t>Excluded</a:t>
            </a:r>
          </a:p>
        </p:txBody>
      </p:sp>
      <p:sp>
        <p:nvSpPr>
          <p:cNvPr id="4" name="Slide Number Placeholder 3">
            <a:extLst>
              <a:ext uri="{FF2B5EF4-FFF2-40B4-BE49-F238E27FC236}">
                <a16:creationId xmlns:a16="http://schemas.microsoft.com/office/drawing/2014/main" id="{1585AA3E-AB77-4AB8-B330-E3912E3622F6}"/>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8633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latin typeface="+mn-lt"/>
                <a:cs typeface="Segoe UI Light" panose="020B0502040204020203" pitchFamily="34" charset="0"/>
                <a:hlinkClick r:id="rId3"/>
              </a:rPr>
              <a:t>foiadocuments.uspto.gov/oed/</a:t>
            </a:r>
            <a:r>
              <a:rPr lang="en-US" dirty="0">
                <a:latin typeface="+mn-lt"/>
                <a:cs typeface="Segoe UI Light" panose="020B0502040204020203" pitchFamily="34" charset="0"/>
              </a:rPr>
              <a:t> </a:t>
            </a:r>
          </a:p>
          <a:p>
            <a:r>
              <a:rPr lang="en-US" altLang="en-US" dirty="0">
                <a:latin typeface="+mn-lt"/>
                <a:cs typeface="Segoe UI Light" panose="020B0502040204020203" pitchFamily="34" charset="0"/>
              </a:rPr>
              <a:t>Official Gazette for Trademarks:</a:t>
            </a:r>
          </a:p>
          <a:p>
            <a:pPr lvl="1"/>
            <a:r>
              <a:rPr lang="en-US" altLang="en-US" dirty="0">
                <a:latin typeface="+mn-lt"/>
                <a:hlinkClick r:id="rId4"/>
              </a:rPr>
              <a:t>www.uspto.gov/learning-and-resources/official-gazette/trademark-official-gazette-tmog</a:t>
            </a:r>
            <a:endParaRPr lang="en-US" altLang="en-US" dirty="0">
              <a:latin typeface="+mn-lt"/>
            </a:endParaRPr>
          </a:p>
          <a:p>
            <a:endParaRPr lang="en-US" altLang="en-US" dirty="0">
              <a:latin typeface="+mn-lt"/>
            </a:endParaRPr>
          </a:p>
          <a:p>
            <a:endParaRPr lang="en-US" dirty="0">
              <a:latin typeface="+mn-lt"/>
            </a:endParaRPr>
          </a:p>
        </p:txBody>
      </p:sp>
      <p:sp>
        <p:nvSpPr>
          <p:cNvPr id="2" name="Title 1"/>
          <p:cNvSpPr>
            <a:spLocks noGrp="1"/>
          </p:cNvSpPr>
          <p:nvPr>
            <p:ph type="title"/>
          </p:nvPr>
        </p:nvSpPr>
        <p:spPr/>
        <p:txBody>
          <a:bodyPr>
            <a:normAutofit fontScale="90000"/>
          </a:bodyPr>
          <a:lstStyle/>
          <a:p>
            <a:r>
              <a:rPr lang="en-US" altLang="en-US" dirty="0"/>
              <a:t>Decisions imposing public discipline available in “FOIA Reading Room”</a:t>
            </a:r>
            <a:endParaRPr lang="en-US"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29365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68544"/>
            <a:ext cx="8229600" cy="3565307"/>
          </a:xfrm>
        </p:spPr>
        <p:txBody>
          <a:bodyPr>
            <a:normAutofit fontScale="62500" lnSpcReduction="20000"/>
          </a:bodyPr>
          <a:lstStyle/>
          <a:p>
            <a:pPr lvl="0"/>
            <a:r>
              <a:rPr lang="en-US" altLang="en-US" dirty="0">
                <a:latin typeface="+mn-lt"/>
                <a:cs typeface="Segoe UI Light" panose="020B0502040204020203" pitchFamily="34" charset="0"/>
              </a:rPr>
              <a:t>In 2016, the ABA Commission on Lawyer Assistance Programs and the Hazelden Betty Ford Foundation published a study of about 13,000 currently practicing attorneys and found the following:</a:t>
            </a:r>
          </a:p>
          <a:p>
            <a:pPr lvl="1"/>
            <a:r>
              <a:rPr lang="en-US" altLang="en-US" dirty="0">
                <a:latin typeface="+mn-lt"/>
              </a:rPr>
              <a:t>About 21% qualify as problem drinkers;</a:t>
            </a:r>
          </a:p>
          <a:p>
            <a:pPr lvl="1"/>
            <a:r>
              <a:rPr lang="en-US" altLang="en-US" dirty="0">
                <a:latin typeface="+mn-lt"/>
              </a:rPr>
              <a:t>28% struggle with some level of depression;</a:t>
            </a:r>
          </a:p>
          <a:p>
            <a:pPr lvl="1"/>
            <a:r>
              <a:rPr lang="en-US" altLang="en-US" dirty="0">
                <a:latin typeface="+mn-lt"/>
              </a:rPr>
              <a:t>19% struggle with anxiety; and</a:t>
            </a:r>
          </a:p>
          <a:p>
            <a:pPr lvl="1"/>
            <a:r>
              <a:rPr lang="en-US" altLang="en-US" dirty="0">
                <a:latin typeface="+mn-lt"/>
              </a:rPr>
              <a:t>23% struggle with stress.</a:t>
            </a:r>
          </a:p>
          <a:p>
            <a:pPr lvl="0"/>
            <a:r>
              <a:rPr lang="en-US" altLang="en-US" dirty="0">
                <a:latin typeface="+mn-lt"/>
                <a:cs typeface="Segoe UI Light" panose="020B0502040204020203" pitchFamily="34" charset="0"/>
              </a:rPr>
              <a:t>Other difficulties include social alienation, work addiction, sleep deprivation, job dissatisfaction, and complaints of work-life conflict.</a:t>
            </a:r>
          </a:p>
          <a:p>
            <a:pPr lvl="0"/>
            <a:r>
              <a:rPr lang="en-US" altLang="en-US" dirty="0">
                <a:latin typeface="+mn-lt"/>
                <a:cs typeface="Segoe UI Light" panose="020B0502040204020203" pitchFamily="34" charset="0"/>
              </a:rPr>
              <a:t>The USPTO anticipates a final rule to be forthcoming within the next two weeks. </a:t>
            </a:r>
          </a:p>
          <a:p>
            <a:pPr lvl="1"/>
            <a:endParaRPr lang="en-US" dirty="0"/>
          </a:p>
          <a:p>
            <a:pPr lvl="1"/>
            <a:endParaRPr lang="en-US" dirty="0"/>
          </a:p>
          <a:p>
            <a:pPr lvl="1"/>
            <a:endParaRPr lang="en-US" dirty="0"/>
          </a:p>
          <a:p>
            <a:pPr lvl="1"/>
            <a:endParaRPr lang="en-US" dirty="0"/>
          </a:p>
          <a:p>
            <a:endParaRPr lang="en-US" altLang="en-US" dirty="0"/>
          </a:p>
          <a:p>
            <a:pPr lvl="1"/>
            <a:endParaRPr lang="en-US" altLang="en-US" dirty="0"/>
          </a:p>
          <a:p>
            <a:endParaRPr lang="en-US" dirty="0"/>
          </a:p>
        </p:txBody>
      </p:sp>
      <p:sp>
        <p:nvSpPr>
          <p:cNvPr id="2" name="Title 1"/>
          <p:cNvSpPr>
            <a:spLocks noGrp="1"/>
          </p:cNvSpPr>
          <p:nvPr>
            <p:ph type="title"/>
          </p:nvPr>
        </p:nvSpPr>
        <p:spPr>
          <a:xfrm>
            <a:off x="457200" y="309580"/>
            <a:ext cx="8229600" cy="1095014"/>
          </a:xfrm>
        </p:spPr>
        <p:txBody>
          <a:bodyPr>
            <a:normAutofit fontScale="90000"/>
          </a:bodyPr>
          <a:lstStyle/>
          <a:p>
            <a:r>
              <a:rPr lang="en-US" altLang="en-US" dirty="0"/>
              <a:t>OED Diversion Pilot Program – notice of proposed rulemaking</a:t>
            </a:r>
            <a:endParaRPr lang="en-US"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054818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r>
              <a:rPr lang="en-US" dirty="0">
                <a:latin typeface="+mn-lt"/>
                <a:cs typeface="Segoe UI Light" panose="020B0502040204020203" pitchFamily="34" charset="0"/>
              </a:rPr>
              <a:t>Practitioner must have willingness and ability to participate in the program.</a:t>
            </a:r>
          </a:p>
          <a:p>
            <a:r>
              <a:rPr lang="en-US" dirty="0">
                <a:latin typeface="+mn-lt"/>
                <a:cs typeface="Segoe UI Light" panose="020B0502040204020203" pitchFamily="34" charset="0"/>
              </a:rPr>
              <a:t>In some circumstances, prior discipline is not a bar to diversion.</a:t>
            </a:r>
          </a:p>
          <a:p>
            <a:r>
              <a:rPr lang="en-US" dirty="0">
                <a:latin typeface="+mn-lt"/>
                <a:cs typeface="Segoe UI Light" panose="020B0502040204020203" pitchFamily="34" charset="0"/>
              </a:rPr>
              <a:t>Misconduct at issue must not:</a:t>
            </a:r>
          </a:p>
          <a:p>
            <a:pPr lvl="1"/>
            <a:r>
              <a:rPr lang="en-US" dirty="0">
                <a:latin typeface="+mn-lt"/>
              </a:rPr>
              <a:t>Involve misappropriation of funds or dishonesty, fraud, deceit, or misrepresentation;</a:t>
            </a:r>
          </a:p>
          <a:p>
            <a:pPr lvl="1"/>
            <a:r>
              <a:rPr lang="en-US" dirty="0">
                <a:latin typeface="+mn-lt"/>
              </a:rPr>
              <a:t>Result in or be likely to result in substantial prejudice to a client or other person;</a:t>
            </a:r>
          </a:p>
          <a:p>
            <a:pPr lvl="1"/>
            <a:r>
              <a:rPr lang="en-US" dirty="0">
                <a:latin typeface="+mn-lt"/>
              </a:rPr>
              <a:t>Constitute a “serious crime” (see 37 C.F.R. § 11.1); or</a:t>
            </a:r>
          </a:p>
          <a:p>
            <a:pPr lvl="1"/>
            <a:r>
              <a:rPr lang="en-US" dirty="0">
                <a:latin typeface="+mn-lt"/>
              </a:rPr>
              <a:t>Be part of a pattern of major similar misconduct or be of the same nature as misconduct for which practitioner has been disciplined within the past five years.</a:t>
            </a:r>
          </a:p>
          <a:p>
            <a:pPr lvl="1"/>
            <a:endParaRPr lang="en-US" dirty="0"/>
          </a:p>
          <a:p>
            <a:pPr lvl="1"/>
            <a:endParaRPr lang="en-US" dirty="0"/>
          </a:p>
        </p:txBody>
      </p:sp>
      <p:sp>
        <p:nvSpPr>
          <p:cNvPr id="2" name="Title 1"/>
          <p:cNvSpPr>
            <a:spLocks noGrp="1"/>
          </p:cNvSpPr>
          <p:nvPr>
            <p:ph type="title"/>
          </p:nvPr>
        </p:nvSpPr>
        <p:spPr/>
        <p:txBody>
          <a:bodyPr>
            <a:normAutofit/>
          </a:bodyPr>
          <a:lstStyle/>
          <a:p>
            <a:r>
              <a:rPr lang="en-US" altLang="en-US" sz="3500" dirty="0"/>
              <a:t>OED Diversion Pilot Program – criteria</a:t>
            </a:r>
            <a:endParaRPr lang="en-US" sz="3500"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44073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Office of Enrollment and Discipline </a:t>
            </a:r>
            <a:endParaRPr lang="en-US" dirty="0"/>
          </a:p>
        </p:txBody>
      </p:sp>
      <p:sp>
        <p:nvSpPr>
          <p:cNvPr id="3" name="Content Placeholder 2"/>
          <p:cNvSpPr>
            <a:spLocks noGrp="1"/>
          </p:cNvSpPr>
          <p:nvPr>
            <p:ph type="body" idx="1"/>
          </p:nvPr>
        </p:nvSpPr>
        <p:spPr/>
        <p:txBody>
          <a:bodyPr/>
          <a:lstStyle/>
          <a:p>
            <a:endParaRPr lang="en-US" altLang="en-US" dirty="0"/>
          </a:p>
          <a:p>
            <a:endParaRPr lang="en-US" altLang="en-US" dirty="0"/>
          </a:p>
          <a:p>
            <a:pPr marL="0" indent="0">
              <a:buNone/>
            </a:pPr>
            <a:r>
              <a:rPr lang="en-US" altLang="en-US" dirty="0"/>
              <a:t>Discussion of Select Case Law and Regulations</a:t>
            </a:r>
          </a:p>
        </p:txBody>
      </p:sp>
    </p:spTree>
    <p:extLst>
      <p:ext uri="{BB962C8B-B14F-4D97-AF65-F5344CB8AC3E}">
        <p14:creationId xmlns:p14="http://schemas.microsoft.com/office/powerpoint/2010/main" val="2943087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9848"/>
            <a:ext cx="8229600" cy="3786267"/>
          </a:xfrm>
        </p:spPr>
        <p:txBody>
          <a:bodyPr/>
          <a:lstStyle/>
          <a:p>
            <a:r>
              <a:rPr lang="en-US" dirty="0">
                <a:latin typeface="+mn-lt"/>
                <a:cs typeface="Segoe UI Light" panose="020B0502040204020203" pitchFamily="34" charset="0"/>
              </a:rPr>
              <a:t>Neglect</a:t>
            </a:r>
          </a:p>
          <a:p>
            <a:r>
              <a:rPr lang="en-US" dirty="0">
                <a:latin typeface="+mn-lt"/>
                <a:cs typeface="Segoe UI Light" panose="020B0502040204020203" pitchFamily="34" charset="0"/>
              </a:rPr>
              <a:t>Failure to communicate</a:t>
            </a:r>
          </a:p>
          <a:p>
            <a:r>
              <a:rPr lang="en-US" dirty="0">
                <a:latin typeface="+mn-lt"/>
                <a:cs typeface="Segoe UI Light" panose="020B0502040204020203" pitchFamily="34" charset="0"/>
              </a:rPr>
              <a:t>Lying to the client</a:t>
            </a:r>
          </a:p>
          <a:p>
            <a:r>
              <a:rPr lang="en-US" dirty="0">
                <a:latin typeface="+mn-lt"/>
                <a:cs typeface="Segoe UI Light" panose="020B0502040204020203" pitchFamily="34" charset="0"/>
              </a:rPr>
              <a:t>Lack of candor to the USPTO</a:t>
            </a:r>
          </a:p>
          <a:p>
            <a:r>
              <a:rPr lang="en-US" dirty="0">
                <a:latin typeface="+mn-lt"/>
                <a:cs typeface="Segoe UI Light" panose="020B0502040204020203" pitchFamily="34" charset="0"/>
              </a:rPr>
              <a:t>Trademark U.S. counsel cases  </a:t>
            </a:r>
          </a:p>
          <a:p>
            <a:r>
              <a:rPr lang="en-US" dirty="0">
                <a:latin typeface="+mn-lt"/>
                <a:cs typeface="Segoe UI Light" panose="020B0502040204020203" pitchFamily="34" charset="0"/>
              </a:rPr>
              <a:t>Invention promotion cases</a:t>
            </a:r>
          </a:p>
        </p:txBody>
      </p:sp>
      <p:sp>
        <p:nvSpPr>
          <p:cNvPr id="2" name="Title 1"/>
          <p:cNvSpPr>
            <a:spLocks noGrp="1"/>
          </p:cNvSpPr>
          <p:nvPr>
            <p:ph type="title"/>
          </p:nvPr>
        </p:nvSpPr>
        <p:spPr/>
        <p:txBody>
          <a:bodyPr>
            <a:normAutofit/>
          </a:bodyPr>
          <a:lstStyle/>
          <a:p>
            <a:r>
              <a:rPr lang="en-US" dirty="0"/>
              <a:t>OED: Examples of misconduct  </a:t>
            </a:r>
          </a:p>
        </p:txBody>
      </p:sp>
      <p:sp>
        <p:nvSpPr>
          <p:cNvPr id="5"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06579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400" dirty="0"/>
              <a:t>Duty of Candor and Other Related Regulations</a:t>
            </a:r>
          </a:p>
        </p:txBody>
      </p:sp>
      <p:sp>
        <p:nvSpPr>
          <p:cNvPr id="3" name="Content Placeholder 2"/>
          <p:cNvSpPr>
            <a:spLocks noGrp="1"/>
          </p:cNvSpPr>
          <p:nvPr>
            <p:ph idx="1"/>
          </p:nvPr>
        </p:nvSpPr>
        <p:spPr/>
        <p:txBody>
          <a:bodyPr>
            <a:noAutofit/>
          </a:bodyPr>
          <a:lstStyle/>
          <a:p>
            <a:pPr>
              <a:spcBef>
                <a:spcPts val="0"/>
              </a:spcBef>
              <a:defRPr/>
            </a:pPr>
            <a:r>
              <a:rPr lang="en-US" altLang="en-US" sz="2000" dirty="0"/>
              <a:t>37 C.F.R. § 1.56 – Duty to disclose information material to patentability; MPEP 2001.03; 2001.04</a:t>
            </a:r>
          </a:p>
          <a:p>
            <a:pPr marL="0" indent="0">
              <a:spcBef>
                <a:spcPts val="0"/>
              </a:spcBef>
              <a:buNone/>
              <a:defRPr/>
            </a:pPr>
            <a:endParaRPr lang="en-US" altLang="en-US" sz="2000" dirty="0"/>
          </a:p>
          <a:p>
            <a:pPr>
              <a:spcBef>
                <a:spcPts val="0"/>
              </a:spcBef>
              <a:defRPr/>
            </a:pPr>
            <a:r>
              <a:rPr lang="en-US" altLang="en-US" sz="2000" dirty="0"/>
              <a:t>37 C.F.R. § 11.18 - Certification upon filing of papers</a:t>
            </a:r>
          </a:p>
          <a:p>
            <a:pPr marL="0" indent="0">
              <a:spcBef>
                <a:spcPts val="0"/>
              </a:spcBef>
              <a:buNone/>
              <a:defRPr/>
            </a:pPr>
            <a:endParaRPr lang="en-US" altLang="en-US" sz="2000" dirty="0"/>
          </a:p>
          <a:p>
            <a:pPr>
              <a:spcBef>
                <a:spcPts val="0"/>
              </a:spcBef>
              <a:defRPr/>
            </a:pPr>
            <a:r>
              <a:rPr lang="en-US" altLang="en-US" sz="2000" dirty="0"/>
              <a:t>37 C.F.R. § 11.303 (a)(1)-(3) – Candor toward the tribunal</a:t>
            </a:r>
          </a:p>
          <a:p>
            <a:pPr marL="0" indent="0">
              <a:spcBef>
                <a:spcPts val="0"/>
              </a:spcBef>
              <a:buNone/>
              <a:defRPr/>
            </a:pPr>
            <a:endParaRPr lang="en-US" altLang="en-US" sz="2000" dirty="0"/>
          </a:p>
          <a:p>
            <a:pPr>
              <a:spcBef>
                <a:spcPts val="0"/>
              </a:spcBef>
              <a:defRPr/>
            </a:pPr>
            <a:r>
              <a:rPr lang="en-US" altLang="en-US" sz="2000" dirty="0"/>
              <a:t>37 C.F.R. § 11.804 (c), (d), and (i) </a:t>
            </a:r>
          </a:p>
          <a:p>
            <a:pPr lvl="1">
              <a:spcBef>
                <a:spcPts val="0"/>
              </a:spcBef>
              <a:defRPr/>
            </a:pPr>
            <a:r>
              <a:rPr lang="en-US" altLang="en-US" sz="1600" dirty="0"/>
              <a:t>  Misconduct involving deceit, misrepresentation, fraud</a:t>
            </a:r>
          </a:p>
          <a:p>
            <a:pPr lvl="1">
              <a:spcBef>
                <a:spcPts val="0"/>
              </a:spcBef>
              <a:defRPr/>
            </a:pPr>
            <a:r>
              <a:rPr lang="en-US" altLang="en-US" sz="1600" dirty="0"/>
              <a:t>  Engage in conduct prejudicial to the administration of justice;</a:t>
            </a:r>
          </a:p>
          <a:p>
            <a:pPr lvl="1">
              <a:spcBef>
                <a:spcPts val="0"/>
              </a:spcBef>
              <a:defRPr/>
            </a:pPr>
            <a:r>
              <a:rPr lang="en-US" altLang="en-US" sz="1600" dirty="0"/>
              <a:t>  Other conduct that adversely reflects on practitioner’s fitness to practice. </a:t>
            </a:r>
          </a:p>
          <a:p>
            <a:pPr>
              <a:spcBef>
                <a:spcPts val="0"/>
              </a:spcBef>
              <a:defRPr/>
            </a:pPr>
            <a:endParaRPr lang="en-US" altLang="en-US" sz="2000" dirty="0"/>
          </a:p>
          <a:p>
            <a:pPr marL="0" indent="0">
              <a:spcBef>
                <a:spcPts val="0"/>
              </a:spcBef>
              <a:buNone/>
            </a:pPr>
            <a:endParaRPr lang="en-US" sz="1700" dirty="0"/>
          </a:p>
          <a:p>
            <a:pPr marL="0" indent="0">
              <a:buNone/>
            </a:pP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9</a:t>
            </a:fld>
            <a:endParaRPr lang="en-US" dirty="0"/>
          </a:p>
        </p:txBody>
      </p:sp>
    </p:spTree>
    <p:extLst>
      <p:ext uri="{BB962C8B-B14F-4D97-AF65-F5344CB8AC3E}">
        <p14:creationId xmlns:p14="http://schemas.microsoft.com/office/powerpoint/2010/main" val="608467229"/>
      </p:ext>
    </p:extLst>
  </p:cSld>
  <p:clrMapOvr>
    <a:masterClrMapping/>
  </p:clrMapOvr>
</p:sld>
</file>

<file path=ppt/theme/theme1.xml><?xml version="1.0" encoding="utf-8"?>
<a:theme xmlns:a="http://schemas.openxmlformats.org/drawingml/2006/main" name="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9-2022.potx" id="{81E55D4C-D4DE-4589-8633-27D980DF9B49}" vid="{B4B3D584-A102-4244-8B9D-E1A28DB6CA6F}"/>
    </a:ext>
  </a:extLst>
</a:theme>
</file>

<file path=ppt/theme/theme2.xml><?xml version="1.0" encoding="utf-8"?>
<a:theme xmlns:a="http://schemas.openxmlformats.org/drawingml/2006/main" name="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9-2022.potx" id="{81E55D4C-D4DE-4589-8633-27D980DF9B49}" vid="{E0235037-989C-4C58-9900-547017BBC057}"/>
    </a:ext>
  </a:extLst>
</a:theme>
</file>

<file path=ppt/theme/theme3.xml><?xml version="1.0" encoding="utf-8"?>
<a:theme xmlns:a="http://schemas.openxmlformats.org/drawingml/2006/main" name="1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D012A0E0-A8F1-4958-8B8C-02837AD3D7F7}"/>
    </a:ext>
  </a:extLst>
</a:theme>
</file>

<file path=ppt/theme/theme4.xml><?xml version="1.0" encoding="utf-8"?>
<a:theme xmlns:a="http://schemas.openxmlformats.org/drawingml/2006/main" name="3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9-2022.potx" id="{2C446032-32CD-422C-B3B6-EB26FEC922A9}" vid="{1D1C2F1F-5F56-4D7D-87C3-377D06C887DD}"/>
    </a:ext>
  </a:extLst>
</a:theme>
</file>

<file path=ppt/theme/theme5.xml><?xml version="1.0" encoding="utf-8"?>
<a:theme xmlns:a="http://schemas.openxmlformats.org/drawingml/2006/main" name="4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959EEF60-B09D-4789-880B-539AA34D33D4}" vid="{27C35C5C-F468-4222-821F-B9292E794193}"/>
    </a:ext>
  </a:extLst>
</a:theme>
</file>

<file path=ppt/theme/theme6.xml><?xml version="1.0" encoding="utf-8"?>
<a:theme xmlns:a="http://schemas.openxmlformats.org/drawingml/2006/main" name="6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D012A0E0-A8F1-4958-8B8C-02837AD3D7F7}"/>
    </a:ext>
  </a:extLst>
</a:theme>
</file>

<file path=ppt/theme/theme7.xml><?xml version="1.0" encoding="utf-8"?>
<a:theme xmlns:a="http://schemas.openxmlformats.org/drawingml/2006/main" name="4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1ADA14F3-CD49-4E1E-9B65-FF2ABE8240E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74EEBE-D404-4116-B84A-37B2503480A0}">
  <ds:schemaRefs>
    <ds:schemaRef ds:uri="http://schemas.microsoft.com/sharepoint/v3/contenttype/forms"/>
  </ds:schemaRefs>
</ds:datastoreItem>
</file>

<file path=customXml/itemProps2.xml><?xml version="1.0" encoding="utf-8"?>
<ds:datastoreItem xmlns:ds="http://schemas.openxmlformats.org/officeDocument/2006/customXml" ds:itemID="{12AB824A-9804-4007-8C08-333845B0E30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2AE80D8-EE53-447D-A20C-D956600C55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Brand master navy revised 9-2022</Template>
  <TotalTime>843</TotalTime>
  <Words>5614</Words>
  <Application>Microsoft Office PowerPoint</Application>
  <PresentationFormat>On-screen Show (16:10)</PresentationFormat>
  <Paragraphs>442</Paragraphs>
  <Slides>49</Slides>
  <Notes>45</Notes>
  <HiddenSlides>0</HiddenSlides>
  <MMClips>3</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49</vt:i4>
      </vt:variant>
    </vt:vector>
  </HeadingPairs>
  <TitlesOfParts>
    <vt:vector size="65" baseType="lpstr">
      <vt:lpstr>Arial</vt:lpstr>
      <vt:lpstr>Calibri</vt:lpstr>
      <vt:lpstr>Courier New</vt:lpstr>
      <vt:lpstr>Segoe UI</vt:lpstr>
      <vt:lpstr>Segoe UI </vt:lpstr>
      <vt:lpstr>Segoe UI Light</vt:lpstr>
      <vt:lpstr>Segoe UI Semibold</vt:lpstr>
      <vt:lpstr>Times New Roman</vt:lpstr>
      <vt:lpstr>Wingdings</vt:lpstr>
      <vt:lpstr>Brand master navy</vt:lpstr>
      <vt:lpstr>Brand master navy no logo</vt:lpstr>
      <vt:lpstr>1_Brand master navy</vt:lpstr>
      <vt:lpstr>3_Brand master navy</vt:lpstr>
      <vt:lpstr>4_Brand master navy</vt:lpstr>
      <vt:lpstr>6_Brand master navy</vt:lpstr>
      <vt:lpstr>4_Brand master navy no logo</vt:lpstr>
      <vt:lpstr> Professional responsibility and  practice before the USPTO </vt:lpstr>
      <vt:lpstr>OED: Discipline</vt:lpstr>
      <vt:lpstr>OED: Disciplinary Process</vt:lpstr>
      <vt:lpstr>OED: Other functions</vt:lpstr>
      <vt:lpstr>OED Diversion Pilot Program – notice of proposed rulemaking</vt:lpstr>
      <vt:lpstr>OED Diversion Pilot Program – criteria</vt:lpstr>
      <vt:lpstr>Office of Enrollment and Discipline </vt:lpstr>
      <vt:lpstr>OED: Examples of misconduct  </vt:lpstr>
      <vt:lpstr>Duty of Candor and Other Related Regulations</vt:lpstr>
      <vt:lpstr>Inequitable conduct Therasense, Inc. v. Becton, Dickenson &amp; Co.,    649 F.3d 1276 (Fed. Cir. 2011) </vt:lpstr>
      <vt:lpstr>Inequitable conduct Ohio Willow Wood Co. v. Alps South, LLC,  813 F.3d 1350 (Fed. Cir. 2016) </vt:lpstr>
      <vt:lpstr>PowerPoint Presentation</vt:lpstr>
      <vt:lpstr>Pop Quiz – Rule 1.56</vt:lpstr>
      <vt:lpstr>Pop Quiz – Rule 1.56</vt:lpstr>
      <vt:lpstr>Information disclosure statements (IDS) In re Janka, D2011-57 (USPTO 2011) </vt:lpstr>
      <vt:lpstr>Information disclosure statements In re Bollman, D2010-40 (USPTO 2011)</vt:lpstr>
      <vt:lpstr>Inequitable conduct: In re Tendler, Proceeding No. D2013-17 (USPTO Jan. 8, 2014) </vt:lpstr>
      <vt:lpstr>OED investigations</vt:lpstr>
      <vt:lpstr>Certifications before the USPTO</vt:lpstr>
      <vt:lpstr>PowerPoint Presentation</vt:lpstr>
      <vt:lpstr>Pop Quiz - signature</vt:lpstr>
      <vt:lpstr>Pop Quiz – signature</vt:lpstr>
      <vt:lpstr>Pop Quiz – signature</vt:lpstr>
      <vt:lpstr>Pop Quiz – signature</vt:lpstr>
      <vt:lpstr>Signatures on patent documents</vt:lpstr>
      <vt:lpstr>Signatures on trademark documents</vt:lpstr>
      <vt:lpstr>PowerPoint Presentation</vt:lpstr>
      <vt:lpstr>PowerPoint Presentation</vt:lpstr>
      <vt:lpstr>Conflict of interest</vt:lpstr>
      <vt:lpstr>Conflict of interest</vt:lpstr>
      <vt:lpstr>Conflict of interest (Maling cont.)</vt:lpstr>
      <vt:lpstr>Conflict of interest (Maling cont.)</vt:lpstr>
      <vt:lpstr>Trademarks: U.S. counsel rule</vt:lpstr>
      <vt:lpstr>U.S. counsel rule – solicitation</vt:lpstr>
      <vt:lpstr>U.S. counsel rule – solicitation</vt:lpstr>
      <vt:lpstr>U.S. Counsel Rule Decisions</vt:lpstr>
      <vt:lpstr>U.S. Counsel Rule Decisions</vt:lpstr>
      <vt:lpstr>Trademark-Related sanctions issued by USPTO Orders from January 2018 through April 2023 </vt:lpstr>
      <vt:lpstr>Hijacking of U.S. practitioner data </vt:lpstr>
      <vt:lpstr>U.S. counsel rule - sponsorship</vt:lpstr>
      <vt:lpstr>Misrepresentation</vt:lpstr>
      <vt:lpstr>PowerPoint Presentation</vt:lpstr>
      <vt:lpstr>PowerPoint Presentation</vt:lpstr>
      <vt:lpstr>Decorum required in trademark (TM) communications </vt:lpstr>
      <vt:lpstr>PowerPoint Presentation</vt:lpstr>
      <vt:lpstr>Disreputable or gross misconduct</vt:lpstr>
      <vt:lpstr>Disreputable or gross misconduct</vt:lpstr>
      <vt:lpstr>Litigation misconduct </vt:lpstr>
      <vt:lpstr>Decisions imposing public discipline available in “FOIA Reading Room”</vt:lpstr>
    </vt:vector>
  </TitlesOfParts>
  <Company>United States Patent and Trademark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responsibility and  practice before the USPTO</dc:title>
  <dc:creator>King, Erin</dc:creator>
  <dc:description>Revised 6-24-19</dc:description>
  <cp:lastModifiedBy>George, Dahlia</cp:lastModifiedBy>
  <cp:revision>52</cp:revision>
  <dcterms:created xsi:type="dcterms:W3CDTF">2023-03-02T18:57:58Z</dcterms:created>
  <dcterms:modified xsi:type="dcterms:W3CDTF">2023-06-13T01:14:47Z</dcterms:modified>
</cp:coreProperties>
</file>