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charts/chart3.xml" ContentType="application/vnd.openxmlformats-officedocument.drawingml.chart+xml"/>
  <Override PartName="/ppt/notesSlides/notesSlide15.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2"/>
  </p:notesMasterIdLst>
  <p:handoutMasterIdLst>
    <p:handoutMasterId r:id="rId43"/>
  </p:handoutMasterIdLst>
  <p:sldIdLst>
    <p:sldId id="467" r:id="rId5"/>
    <p:sldId id="393" r:id="rId6"/>
    <p:sldId id="415" r:id="rId7"/>
    <p:sldId id="414" r:id="rId8"/>
    <p:sldId id="454" r:id="rId9"/>
    <p:sldId id="465" r:id="rId10"/>
    <p:sldId id="418" r:id="rId11"/>
    <p:sldId id="456" r:id="rId12"/>
    <p:sldId id="458" r:id="rId13"/>
    <p:sldId id="459" r:id="rId14"/>
    <p:sldId id="419" r:id="rId15"/>
    <p:sldId id="395" r:id="rId16"/>
    <p:sldId id="466" r:id="rId17"/>
    <p:sldId id="477" r:id="rId18"/>
    <p:sldId id="422" r:id="rId19"/>
    <p:sldId id="388" r:id="rId20"/>
    <p:sldId id="468" r:id="rId21"/>
    <p:sldId id="469" r:id="rId22"/>
    <p:sldId id="470" r:id="rId23"/>
    <p:sldId id="473" r:id="rId24"/>
    <p:sldId id="475" r:id="rId25"/>
    <p:sldId id="472" r:id="rId26"/>
    <p:sldId id="474" r:id="rId27"/>
    <p:sldId id="425" r:id="rId28"/>
    <p:sldId id="426" r:id="rId29"/>
    <p:sldId id="449" r:id="rId30"/>
    <p:sldId id="451" r:id="rId31"/>
    <p:sldId id="452" r:id="rId32"/>
    <p:sldId id="453" r:id="rId33"/>
    <p:sldId id="398" r:id="rId34"/>
    <p:sldId id="444" r:id="rId35"/>
    <p:sldId id="439" r:id="rId36"/>
    <p:sldId id="464" r:id="rId37"/>
    <p:sldId id="434" r:id="rId38"/>
    <p:sldId id="441" r:id="rId39"/>
    <p:sldId id="440" r:id="rId40"/>
    <p:sldId id="323" r:id="rId41"/>
  </p:sldIdLst>
  <p:sldSz cx="9144000" cy="5715000" type="screen16x1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PTO"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4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81" autoAdjust="0"/>
    <p:restoredTop sz="88688" autoAdjust="0"/>
  </p:normalViewPr>
  <p:slideViewPr>
    <p:cSldViewPr snapToGrid="0" snapToObjects="1">
      <p:cViewPr varScale="1">
        <p:scale>
          <a:sx n="108" d="100"/>
          <a:sy n="108" d="100"/>
        </p:scale>
        <p:origin x="-1008" y="-72"/>
      </p:cViewPr>
      <p:guideLst>
        <p:guide orient="horz" pos="1800"/>
        <p:guide pos="2880"/>
      </p:guideLst>
    </p:cSldViewPr>
  </p:slideViewPr>
  <p:outlineViewPr>
    <p:cViewPr>
      <p:scale>
        <a:sx n="33" d="100"/>
        <a:sy n="33" d="100"/>
      </p:scale>
      <p:origin x="62" y="23578"/>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Current </a:t>
            </a:r>
            <a:r>
              <a:rPr lang="en-US" dirty="0" smtClean="0"/>
              <a:t>vs</a:t>
            </a:r>
            <a:r>
              <a:rPr lang="en-US" dirty="0"/>
              <a:t>. Proposed </a:t>
            </a:r>
            <a:endParaRPr lang="en-US" dirty="0" smtClean="0"/>
          </a:p>
          <a:p>
            <a:pPr>
              <a:defRPr/>
            </a:pPr>
            <a:r>
              <a:rPr lang="en-US" dirty="0" smtClean="0"/>
              <a:t>Application </a:t>
            </a:r>
            <a:r>
              <a:rPr lang="en-US" dirty="0"/>
              <a:t>for Registration, per International Class</a:t>
            </a:r>
          </a:p>
        </c:rich>
      </c:tx>
      <c:layout/>
      <c:overlay val="0"/>
    </c:title>
    <c:autoTitleDeleted val="0"/>
    <c:plotArea>
      <c:layout/>
      <c:barChart>
        <c:barDir val="col"/>
        <c:grouping val="clustered"/>
        <c:varyColors val="0"/>
        <c:ser>
          <c:idx val="0"/>
          <c:order val="0"/>
          <c:tx>
            <c:strRef>
              <c:f>'TM Filing'!$A$31</c:f>
              <c:strCache>
                <c:ptCount val="1"/>
                <c:pt idx="0">
                  <c:v>Current (Alternative)</c:v>
                </c:pt>
              </c:strCache>
            </c:strRef>
          </c:tx>
          <c:invertIfNegative val="0"/>
          <c:dLbls>
            <c:txPr>
              <a:bodyPr/>
              <a:lstStyle/>
              <a:p>
                <a:pPr>
                  <a:defRPr b="1" i="0" baseline="0">
                    <a:solidFill>
                      <a:schemeClr val="bg1"/>
                    </a:solidFill>
                  </a:defRPr>
                </a:pPr>
                <a:endParaRPr lang="en-US"/>
              </a:p>
            </c:txPr>
            <c:dLblPos val="ctr"/>
            <c:showLegendKey val="0"/>
            <c:showVal val="1"/>
            <c:showCatName val="0"/>
            <c:showSerName val="0"/>
            <c:showPercent val="0"/>
            <c:showBubbleSize val="0"/>
            <c:showLeaderLines val="0"/>
          </c:dLbls>
          <c:cat>
            <c:strRef>
              <c:f>'TM Filing'!$B$30:$E$30</c:f>
              <c:strCache>
                <c:ptCount val="4"/>
                <c:pt idx="0">
                  <c:v>Paper Filing</c:v>
                </c:pt>
                <c:pt idx="1">
                  <c:v>TEAS Filing</c:v>
                </c:pt>
                <c:pt idx="2">
                  <c:v>TEAS RF</c:v>
                </c:pt>
                <c:pt idx="3">
                  <c:v>TEAS Plus</c:v>
                </c:pt>
              </c:strCache>
            </c:strRef>
          </c:cat>
          <c:val>
            <c:numRef>
              <c:f>'TM Filing'!$B$31:$E$31</c:f>
              <c:numCache>
                <c:formatCode>_("$"* #,##0_);_("$"* \(#,##0\);_("$"* "-"??_);_(@_)</c:formatCode>
                <c:ptCount val="4"/>
                <c:pt idx="0">
                  <c:v>375</c:v>
                </c:pt>
                <c:pt idx="1">
                  <c:v>325</c:v>
                </c:pt>
                <c:pt idx="2">
                  <c:v>275</c:v>
                </c:pt>
                <c:pt idx="3">
                  <c:v>225</c:v>
                </c:pt>
              </c:numCache>
            </c:numRef>
          </c:val>
        </c:ser>
        <c:ser>
          <c:idx val="1"/>
          <c:order val="1"/>
          <c:tx>
            <c:strRef>
              <c:f>'TM Filing'!$A$32</c:f>
              <c:strCache>
                <c:ptCount val="1"/>
                <c:pt idx="0">
                  <c:v>Proposed</c:v>
                </c:pt>
              </c:strCache>
            </c:strRef>
          </c:tx>
          <c:invertIfNegative val="0"/>
          <c:dLbls>
            <c:txPr>
              <a:bodyPr/>
              <a:lstStyle/>
              <a:p>
                <a:pPr>
                  <a:defRPr b="1" i="0" baseline="0">
                    <a:solidFill>
                      <a:schemeClr val="bg1"/>
                    </a:solidFill>
                  </a:defRPr>
                </a:pPr>
                <a:endParaRPr lang="en-US"/>
              </a:p>
            </c:txPr>
            <c:dLblPos val="ctr"/>
            <c:showLegendKey val="0"/>
            <c:showVal val="1"/>
            <c:showCatName val="0"/>
            <c:showSerName val="0"/>
            <c:showPercent val="0"/>
            <c:showBubbleSize val="0"/>
            <c:showLeaderLines val="0"/>
          </c:dLbls>
          <c:cat>
            <c:strRef>
              <c:f>'TM Filing'!$B$30:$E$30</c:f>
              <c:strCache>
                <c:ptCount val="4"/>
                <c:pt idx="0">
                  <c:v>Paper Filing</c:v>
                </c:pt>
                <c:pt idx="1">
                  <c:v>TEAS Filing</c:v>
                </c:pt>
                <c:pt idx="2">
                  <c:v>TEAS RF</c:v>
                </c:pt>
                <c:pt idx="3">
                  <c:v>TEAS Plus</c:v>
                </c:pt>
              </c:strCache>
            </c:strRef>
          </c:cat>
          <c:val>
            <c:numRef>
              <c:f>'TM Filing'!$B$32:$E$32</c:f>
              <c:numCache>
                <c:formatCode>_("$"* #,##0_);_("$"* \(#,##0\);_("$"* "-"??_);_(@_)</c:formatCode>
                <c:ptCount val="4"/>
                <c:pt idx="0">
                  <c:v>600</c:v>
                </c:pt>
                <c:pt idx="1">
                  <c:v>325</c:v>
                </c:pt>
                <c:pt idx="2">
                  <c:v>275</c:v>
                </c:pt>
                <c:pt idx="3">
                  <c:v>225</c:v>
                </c:pt>
              </c:numCache>
            </c:numRef>
          </c:val>
        </c:ser>
        <c:dLbls>
          <c:showLegendKey val="0"/>
          <c:showVal val="0"/>
          <c:showCatName val="0"/>
          <c:showSerName val="0"/>
          <c:showPercent val="0"/>
          <c:showBubbleSize val="0"/>
        </c:dLbls>
        <c:gapWidth val="150"/>
        <c:axId val="219439872"/>
        <c:axId val="219442176"/>
      </c:barChart>
      <c:catAx>
        <c:axId val="219439872"/>
        <c:scaling>
          <c:orientation val="minMax"/>
        </c:scaling>
        <c:delete val="0"/>
        <c:axPos val="b"/>
        <c:majorTickMark val="out"/>
        <c:minorTickMark val="none"/>
        <c:tickLblPos val="nextTo"/>
        <c:txPr>
          <a:bodyPr/>
          <a:lstStyle/>
          <a:p>
            <a:pPr>
              <a:defRPr b="1"/>
            </a:pPr>
            <a:endParaRPr lang="en-US"/>
          </a:p>
        </c:txPr>
        <c:crossAx val="219442176"/>
        <c:crosses val="autoZero"/>
        <c:auto val="1"/>
        <c:lblAlgn val="ctr"/>
        <c:lblOffset val="100"/>
        <c:noMultiLvlLbl val="0"/>
      </c:catAx>
      <c:valAx>
        <c:axId val="219442176"/>
        <c:scaling>
          <c:orientation val="minMax"/>
        </c:scaling>
        <c:delete val="0"/>
        <c:axPos val="l"/>
        <c:majorGridlines/>
        <c:numFmt formatCode="_(&quot;$&quot;* #,##0_);_(&quot;$&quot;* \(#,##0\);_(&quot;$&quot;* &quot;-&quot;??_);_(@_)" sourceLinked="1"/>
        <c:majorTickMark val="out"/>
        <c:minorTickMark val="none"/>
        <c:tickLblPos val="nextTo"/>
        <c:txPr>
          <a:bodyPr/>
          <a:lstStyle/>
          <a:p>
            <a:pPr>
              <a:defRPr b="1"/>
            </a:pPr>
            <a:endParaRPr lang="en-US"/>
          </a:p>
        </c:txPr>
        <c:crossAx val="219439872"/>
        <c:crosses val="autoZero"/>
        <c:crossBetween val="between"/>
      </c:valAx>
    </c:plotArea>
    <c:legend>
      <c:legendPos val="b"/>
      <c:layout/>
      <c:overlay val="0"/>
      <c:txPr>
        <a:bodyPr/>
        <a:lstStyle/>
        <a:p>
          <a:pPr>
            <a:defRPr sz="12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Current </a:t>
            </a:r>
            <a:r>
              <a:rPr lang="en-US" dirty="0" smtClean="0"/>
              <a:t>vs</a:t>
            </a:r>
            <a:r>
              <a:rPr lang="en-US" dirty="0"/>
              <a:t>. Proposed -
Extension of Time, per International Class</a:t>
            </a:r>
          </a:p>
        </c:rich>
      </c:tx>
      <c:layout/>
      <c:overlay val="0"/>
    </c:title>
    <c:autoTitleDeleted val="0"/>
    <c:plotArea>
      <c:layout/>
      <c:barChart>
        <c:barDir val="col"/>
        <c:grouping val="clustered"/>
        <c:varyColors val="0"/>
        <c:ser>
          <c:idx val="0"/>
          <c:order val="0"/>
          <c:tx>
            <c:strRef>
              <c:f>'TM Allege Use'!$A$31</c:f>
              <c:strCache>
                <c:ptCount val="1"/>
                <c:pt idx="0">
                  <c:v>Current (Alternative)</c:v>
                </c:pt>
              </c:strCache>
            </c:strRef>
          </c:tx>
          <c:invertIfNegative val="0"/>
          <c:dLbls>
            <c:txPr>
              <a:bodyPr/>
              <a:lstStyle/>
              <a:p>
                <a:pPr>
                  <a:defRPr b="1" i="0" baseline="0">
                    <a:solidFill>
                      <a:schemeClr val="bg1"/>
                    </a:solidFill>
                  </a:defRPr>
                </a:pPr>
                <a:endParaRPr lang="en-US"/>
              </a:p>
            </c:txPr>
            <c:dLblPos val="ctr"/>
            <c:showLegendKey val="0"/>
            <c:showVal val="1"/>
            <c:showCatName val="0"/>
            <c:showSerName val="0"/>
            <c:showPercent val="0"/>
            <c:showBubbleSize val="0"/>
            <c:showLeaderLines val="0"/>
          </c:dLbls>
          <c:cat>
            <c:strRef>
              <c:f>'TM Allege Use'!$B$30:$C$30</c:f>
              <c:strCache>
                <c:ptCount val="2"/>
                <c:pt idx="0">
                  <c:v>Paper Filing</c:v>
                </c:pt>
                <c:pt idx="1">
                  <c:v>Electronic</c:v>
                </c:pt>
              </c:strCache>
            </c:strRef>
          </c:cat>
          <c:val>
            <c:numRef>
              <c:f>'TM Allege Use'!$B$31:$C$31</c:f>
              <c:numCache>
                <c:formatCode>_("$"* #,##0_);_("$"* \(#,##0\);_("$"* "-"??_);_(@_)</c:formatCode>
                <c:ptCount val="2"/>
                <c:pt idx="0">
                  <c:v>150</c:v>
                </c:pt>
                <c:pt idx="1">
                  <c:v>150</c:v>
                </c:pt>
              </c:numCache>
            </c:numRef>
          </c:val>
        </c:ser>
        <c:ser>
          <c:idx val="1"/>
          <c:order val="1"/>
          <c:tx>
            <c:strRef>
              <c:f>'TM Allege Use'!$A$32</c:f>
              <c:strCache>
                <c:ptCount val="1"/>
                <c:pt idx="0">
                  <c:v>Proposed</c:v>
                </c:pt>
              </c:strCache>
            </c:strRef>
          </c:tx>
          <c:invertIfNegative val="0"/>
          <c:dLbls>
            <c:txPr>
              <a:bodyPr/>
              <a:lstStyle/>
              <a:p>
                <a:pPr>
                  <a:defRPr b="1" i="0" baseline="0">
                    <a:solidFill>
                      <a:schemeClr val="bg1"/>
                    </a:solidFill>
                  </a:defRPr>
                </a:pPr>
                <a:endParaRPr lang="en-US"/>
              </a:p>
            </c:txPr>
            <c:dLblPos val="ctr"/>
            <c:showLegendKey val="0"/>
            <c:showVal val="1"/>
            <c:showCatName val="0"/>
            <c:showSerName val="0"/>
            <c:showPercent val="0"/>
            <c:showBubbleSize val="0"/>
            <c:showLeaderLines val="0"/>
          </c:dLbls>
          <c:cat>
            <c:strRef>
              <c:f>'TM Allege Use'!$B$30:$C$30</c:f>
              <c:strCache>
                <c:ptCount val="2"/>
                <c:pt idx="0">
                  <c:v>Paper Filing</c:v>
                </c:pt>
                <c:pt idx="1">
                  <c:v>Electronic</c:v>
                </c:pt>
              </c:strCache>
            </c:strRef>
          </c:cat>
          <c:val>
            <c:numRef>
              <c:f>'TM Allege Use'!$B$32:$C$32</c:f>
              <c:numCache>
                <c:formatCode>_("$"* #,##0_);_("$"* \(#,##0\);_("$"* "-"??_);_(@_)</c:formatCode>
                <c:ptCount val="2"/>
                <c:pt idx="0">
                  <c:v>350</c:v>
                </c:pt>
                <c:pt idx="1">
                  <c:v>250</c:v>
                </c:pt>
              </c:numCache>
            </c:numRef>
          </c:val>
        </c:ser>
        <c:dLbls>
          <c:showLegendKey val="0"/>
          <c:showVal val="0"/>
          <c:showCatName val="0"/>
          <c:showSerName val="0"/>
          <c:showPercent val="0"/>
          <c:showBubbleSize val="0"/>
        </c:dLbls>
        <c:gapWidth val="150"/>
        <c:axId val="225744000"/>
        <c:axId val="225745536"/>
      </c:barChart>
      <c:catAx>
        <c:axId val="225744000"/>
        <c:scaling>
          <c:orientation val="minMax"/>
        </c:scaling>
        <c:delete val="0"/>
        <c:axPos val="b"/>
        <c:majorTickMark val="out"/>
        <c:minorTickMark val="none"/>
        <c:tickLblPos val="nextTo"/>
        <c:txPr>
          <a:bodyPr/>
          <a:lstStyle/>
          <a:p>
            <a:pPr>
              <a:defRPr b="1"/>
            </a:pPr>
            <a:endParaRPr lang="en-US"/>
          </a:p>
        </c:txPr>
        <c:crossAx val="225745536"/>
        <c:crosses val="autoZero"/>
        <c:auto val="1"/>
        <c:lblAlgn val="ctr"/>
        <c:lblOffset val="100"/>
        <c:noMultiLvlLbl val="0"/>
      </c:catAx>
      <c:valAx>
        <c:axId val="225745536"/>
        <c:scaling>
          <c:orientation val="minMax"/>
        </c:scaling>
        <c:delete val="0"/>
        <c:axPos val="l"/>
        <c:majorGridlines/>
        <c:numFmt formatCode="_(&quot;$&quot;* #,##0_);_(&quot;$&quot;* \(#,##0\);_(&quot;$&quot;* &quot;-&quot;??_);_(@_)" sourceLinked="1"/>
        <c:majorTickMark val="out"/>
        <c:minorTickMark val="none"/>
        <c:tickLblPos val="nextTo"/>
        <c:txPr>
          <a:bodyPr/>
          <a:lstStyle/>
          <a:p>
            <a:pPr>
              <a:defRPr b="1"/>
            </a:pPr>
            <a:endParaRPr lang="en-US"/>
          </a:p>
        </c:txPr>
        <c:crossAx val="225744000"/>
        <c:crosses val="autoZero"/>
        <c:crossBetween val="between"/>
      </c:valAx>
    </c:plotArea>
    <c:legend>
      <c:legendPos val="b"/>
      <c:layout/>
      <c:overlay val="0"/>
      <c:txPr>
        <a:bodyPr/>
        <a:lstStyle/>
        <a:p>
          <a:pPr>
            <a:defRPr sz="12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Current </a:t>
            </a:r>
            <a:r>
              <a:rPr lang="en-US" dirty="0" smtClean="0"/>
              <a:t>vs</a:t>
            </a:r>
            <a:r>
              <a:rPr lang="en-US" dirty="0"/>
              <a:t>. Proposed 
</a:t>
            </a:r>
            <a:r>
              <a:rPr lang="en-US" dirty="0" smtClean="0"/>
              <a:t>Petitions</a:t>
            </a:r>
            <a:endParaRPr lang="en-US" dirty="0"/>
          </a:p>
        </c:rich>
      </c:tx>
      <c:layout/>
      <c:overlay val="0"/>
    </c:title>
    <c:autoTitleDeleted val="0"/>
    <c:plotArea>
      <c:layout/>
      <c:barChart>
        <c:barDir val="col"/>
        <c:grouping val="clustered"/>
        <c:varyColors val="0"/>
        <c:ser>
          <c:idx val="0"/>
          <c:order val="0"/>
          <c:tx>
            <c:strRef>
              <c:f>'TM Allege Use (2)'!$A$31</c:f>
              <c:strCache>
                <c:ptCount val="1"/>
                <c:pt idx="0">
                  <c:v>Current (Alternative)</c:v>
                </c:pt>
              </c:strCache>
            </c:strRef>
          </c:tx>
          <c:invertIfNegative val="0"/>
          <c:dLbls>
            <c:txPr>
              <a:bodyPr/>
              <a:lstStyle/>
              <a:p>
                <a:pPr>
                  <a:defRPr b="1" i="0" baseline="0">
                    <a:solidFill>
                      <a:schemeClr val="bg1"/>
                    </a:solidFill>
                  </a:defRPr>
                </a:pPr>
                <a:endParaRPr lang="en-US"/>
              </a:p>
            </c:txPr>
            <c:dLblPos val="ctr"/>
            <c:showLegendKey val="0"/>
            <c:showVal val="1"/>
            <c:showCatName val="0"/>
            <c:showSerName val="0"/>
            <c:showPercent val="0"/>
            <c:showBubbleSize val="0"/>
            <c:showLeaderLines val="0"/>
          </c:dLbls>
          <c:cat>
            <c:strRef>
              <c:f>'TM Allege Use (2)'!$B$30:$C$30</c:f>
              <c:strCache>
                <c:ptCount val="2"/>
                <c:pt idx="0">
                  <c:v>Paper Filing</c:v>
                </c:pt>
                <c:pt idx="1">
                  <c:v>Electronic</c:v>
                </c:pt>
              </c:strCache>
            </c:strRef>
          </c:cat>
          <c:val>
            <c:numRef>
              <c:f>'TM Allege Use (2)'!$B$31:$C$31</c:f>
              <c:numCache>
                <c:formatCode>_("$"* #,##0_);_("$"* \(#,##0\);_("$"* "-"??_);_(@_)</c:formatCode>
                <c:ptCount val="2"/>
                <c:pt idx="0">
                  <c:v>100</c:v>
                </c:pt>
                <c:pt idx="1">
                  <c:v>100</c:v>
                </c:pt>
              </c:numCache>
            </c:numRef>
          </c:val>
        </c:ser>
        <c:ser>
          <c:idx val="1"/>
          <c:order val="1"/>
          <c:tx>
            <c:strRef>
              <c:f>'TM Allege Use (2)'!$A$32</c:f>
              <c:strCache>
                <c:ptCount val="1"/>
                <c:pt idx="0">
                  <c:v>Proposed</c:v>
                </c:pt>
              </c:strCache>
            </c:strRef>
          </c:tx>
          <c:invertIfNegative val="0"/>
          <c:dLbls>
            <c:txPr>
              <a:bodyPr/>
              <a:lstStyle/>
              <a:p>
                <a:pPr>
                  <a:defRPr b="1" i="0" baseline="0">
                    <a:solidFill>
                      <a:schemeClr val="bg1"/>
                    </a:solidFill>
                  </a:defRPr>
                </a:pPr>
                <a:endParaRPr lang="en-US"/>
              </a:p>
            </c:txPr>
            <c:dLblPos val="ctr"/>
            <c:showLegendKey val="0"/>
            <c:showVal val="1"/>
            <c:showCatName val="0"/>
            <c:showSerName val="0"/>
            <c:showPercent val="0"/>
            <c:showBubbleSize val="0"/>
            <c:showLeaderLines val="0"/>
          </c:dLbls>
          <c:cat>
            <c:strRef>
              <c:f>'TM Allege Use (2)'!$B$30:$C$30</c:f>
              <c:strCache>
                <c:ptCount val="2"/>
                <c:pt idx="0">
                  <c:v>Paper Filing</c:v>
                </c:pt>
                <c:pt idx="1">
                  <c:v>Electronic</c:v>
                </c:pt>
              </c:strCache>
            </c:strRef>
          </c:cat>
          <c:val>
            <c:numRef>
              <c:f>'TM Allege Use (2)'!$B$32:$C$32</c:f>
              <c:numCache>
                <c:formatCode>_("$"* #,##0_);_("$"* \(#,##0\);_("$"* "-"??_);_(@_)</c:formatCode>
                <c:ptCount val="2"/>
                <c:pt idx="0">
                  <c:v>300</c:v>
                </c:pt>
                <c:pt idx="1">
                  <c:v>200</c:v>
                </c:pt>
              </c:numCache>
            </c:numRef>
          </c:val>
        </c:ser>
        <c:dLbls>
          <c:showLegendKey val="0"/>
          <c:showVal val="0"/>
          <c:showCatName val="0"/>
          <c:showSerName val="0"/>
          <c:showPercent val="0"/>
          <c:showBubbleSize val="0"/>
        </c:dLbls>
        <c:gapWidth val="150"/>
        <c:axId val="225869184"/>
        <c:axId val="225870976"/>
      </c:barChart>
      <c:catAx>
        <c:axId val="225869184"/>
        <c:scaling>
          <c:orientation val="minMax"/>
        </c:scaling>
        <c:delete val="0"/>
        <c:axPos val="b"/>
        <c:majorTickMark val="out"/>
        <c:minorTickMark val="none"/>
        <c:tickLblPos val="nextTo"/>
        <c:txPr>
          <a:bodyPr/>
          <a:lstStyle/>
          <a:p>
            <a:pPr>
              <a:defRPr b="1"/>
            </a:pPr>
            <a:endParaRPr lang="en-US"/>
          </a:p>
        </c:txPr>
        <c:crossAx val="225870976"/>
        <c:crosses val="autoZero"/>
        <c:auto val="1"/>
        <c:lblAlgn val="ctr"/>
        <c:lblOffset val="100"/>
        <c:noMultiLvlLbl val="0"/>
      </c:catAx>
      <c:valAx>
        <c:axId val="225870976"/>
        <c:scaling>
          <c:orientation val="minMax"/>
        </c:scaling>
        <c:delete val="0"/>
        <c:axPos val="l"/>
        <c:majorGridlines/>
        <c:numFmt formatCode="_(&quot;$&quot;* #,##0_);_(&quot;$&quot;* \(#,##0\);_(&quot;$&quot;* &quot;-&quot;??_);_(@_)" sourceLinked="1"/>
        <c:majorTickMark val="out"/>
        <c:minorTickMark val="none"/>
        <c:tickLblPos val="nextTo"/>
        <c:txPr>
          <a:bodyPr/>
          <a:lstStyle/>
          <a:p>
            <a:pPr>
              <a:defRPr b="1"/>
            </a:pPr>
            <a:endParaRPr lang="en-US"/>
          </a:p>
        </c:txPr>
        <c:crossAx val="225869184"/>
        <c:crosses val="autoZero"/>
        <c:crossBetween val="between"/>
      </c:valAx>
    </c:plotArea>
    <c:legend>
      <c:legendPos val="b"/>
      <c:layout/>
      <c:overlay val="0"/>
      <c:txPr>
        <a:bodyPr/>
        <a:lstStyle/>
        <a:p>
          <a:pPr>
            <a:defRPr sz="12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Current </a:t>
            </a:r>
            <a:r>
              <a:rPr lang="en-US" dirty="0" smtClean="0"/>
              <a:t>vs</a:t>
            </a:r>
            <a:r>
              <a:rPr lang="en-US" dirty="0"/>
              <a:t>. Proposed 
Dividing an application</a:t>
            </a:r>
          </a:p>
        </c:rich>
      </c:tx>
      <c:layout/>
      <c:overlay val="0"/>
    </c:title>
    <c:autoTitleDeleted val="0"/>
    <c:plotArea>
      <c:layout/>
      <c:barChart>
        <c:barDir val="col"/>
        <c:grouping val="clustered"/>
        <c:varyColors val="0"/>
        <c:ser>
          <c:idx val="0"/>
          <c:order val="0"/>
          <c:tx>
            <c:strRef>
              <c:f>'TM Divide'!$A$31</c:f>
              <c:strCache>
                <c:ptCount val="1"/>
                <c:pt idx="0">
                  <c:v>Current (Alternative)</c:v>
                </c:pt>
              </c:strCache>
            </c:strRef>
          </c:tx>
          <c:invertIfNegative val="0"/>
          <c:dLbls>
            <c:txPr>
              <a:bodyPr/>
              <a:lstStyle/>
              <a:p>
                <a:pPr>
                  <a:defRPr b="1" i="0" baseline="0">
                    <a:solidFill>
                      <a:schemeClr val="bg1"/>
                    </a:solidFill>
                  </a:defRPr>
                </a:pPr>
                <a:endParaRPr lang="en-US"/>
              </a:p>
            </c:txPr>
            <c:dLblPos val="ctr"/>
            <c:showLegendKey val="0"/>
            <c:showVal val="1"/>
            <c:showCatName val="0"/>
            <c:showSerName val="0"/>
            <c:showPercent val="0"/>
            <c:showBubbleSize val="0"/>
            <c:showLeaderLines val="0"/>
          </c:dLbls>
          <c:cat>
            <c:strRef>
              <c:f>'TM Divide'!$B$30:$C$30</c:f>
              <c:strCache>
                <c:ptCount val="2"/>
                <c:pt idx="0">
                  <c:v>Paper Filing</c:v>
                </c:pt>
                <c:pt idx="1">
                  <c:v>Electronic</c:v>
                </c:pt>
              </c:strCache>
            </c:strRef>
          </c:cat>
          <c:val>
            <c:numRef>
              <c:f>'TM Divide'!$B$31:$C$31</c:f>
              <c:numCache>
                <c:formatCode>_("$"* #,##0_);_("$"* \(#,##0\);_("$"* "-"??_);_(@_)</c:formatCode>
                <c:ptCount val="2"/>
                <c:pt idx="0">
                  <c:v>100</c:v>
                </c:pt>
                <c:pt idx="1">
                  <c:v>100</c:v>
                </c:pt>
              </c:numCache>
            </c:numRef>
          </c:val>
        </c:ser>
        <c:ser>
          <c:idx val="1"/>
          <c:order val="1"/>
          <c:tx>
            <c:strRef>
              <c:f>'TM Divide'!$A$32</c:f>
              <c:strCache>
                <c:ptCount val="1"/>
                <c:pt idx="0">
                  <c:v>Proposed</c:v>
                </c:pt>
              </c:strCache>
            </c:strRef>
          </c:tx>
          <c:invertIfNegative val="0"/>
          <c:dLbls>
            <c:txPr>
              <a:bodyPr/>
              <a:lstStyle/>
              <a:p>
                <a:pPr>
                  <a:defRPr b="1" i="0" baseline="0">
                    <a:solidFill>
                      <a:schemeClr val="bg1"/>
                    </a:solidFill>
                  </a:defRPr>
                </a:pPr>
                <a:endParaRPr lang="en-US"/>
              </a:p>
            </c:txPr>
            <c:dLblPos val="ctr"/>
            <c:showLegendKey val="0"/>
            <c:showVal val="1"/>
            <c:showCatName val="0"/>
            <c:showSerName val="0"/>
            <c:showPercent val="0"/>
            <c:showBubbleSize val="0"/>
            <c:showLeaderLines val="0"/>
          </c:dLbls>
          <c:cat>
            <c:strRef>
              <c:f>'TM Divide'!$B$30:$C$30</c:f>
              <c:strCache>
                <c:ptCount val="2"/>
                <c:pt idx="0">
                  <c:v>Paper Filing</c:v>
                </c:pt>
                <c:pt idx="1">
                  <c:v>Electronic</c:v>
                </c:pt>
              </c:strCache>
            </c:strRef>
          </c:cat>
          <c:val>
            <c:numRef>
              <c:f>'TM Divide'!$B$32:$C$32</c:f>
              <c:numCache>
                <c:formatCode>_("$"* #,##0_);_("$"* \(#,##0\);_("$"* "-"??_);_(@_)</c:formatCode>
                <c:ptCount val="2"/>
                <c:pt idx="0">
                  <c:v>300</c:v>
                </c:pt>
                <c:pt idx="1">
                  <c:v>200</c:v>
                </c:pt>
              </c:numCache>
            </c:numRef>
          </c:val>
        </c:ser>
        <c:dLbls>
          <c:showLegendKey val="0"/>
          <c:showVal val="0"/>
          <c:showCatName val="0"/>
          <c:showSerName val="0"/>
          <c:showPercent val="0"/>
          <c:showBubbleSize val="0"/>
        </c:dLbls>
        <c:gapWidth val="150"/>
        <c:axId val="226059776"/>
        <c:axId val="226061312"/>
      </c:barChart>
      <c:catAx>
        <c:axId val="226059776"/>
        <c:scaling>
          <c:orientation val="minMax"/>
        </c:scaling>
        <c:delete val="0"/>
        <c:axPos val="b"/>
        <c:majorTickMark val="out"/>
        <c:minorTickMark val="none"/>
        <c:tickLblPos val="nextTo"/>
        <c:txPr>
          <a:bodyPr/>
          <a:lstStyle/>
          <a:p>
            <a:pPr>
              <a:defRPr b="1"/>
            </a:pPr>
            <a:endParaRPr lang="en-US"/>
          </a:p>
        </c:txPr>
        <c:crossAx val="226061312"/>
        <c:crosses val="autoZero"/>
        <c:auto val="1"/>
        <c:lblAlgn val="ctr"/>
        <c:lblOffset val="100"/>
        <c:noMultiLvlLbl val="0"/>
      </c:catAx>
      <c:valAx>
        <c:axId val="226061312"/>
        <c:scaling>
          <c:orientation val="minMax"/>
        </c:scaling>
        <c:delete val="0"/>
        <c:axPos val="l"/>
        <c:majorGridlines/>
        <c:numFmt formatCode="_(&quot;$&quot;* #,##0_);_(&quot;$&quot;* \(#,##0\);_(&quot;$&quot;* &quot;-&quot;??_);_(@_)" sourceLinked="1"/>
        <c:majorTickMark val="out"/>
        <c:minorTickMark val="none"/>
        <c:tickLblPos val="nextTo"/>
        <c:txPr>
          <a:bodyPr/>
          <a:lstStyle/>
          <a:p>
            <a:pPr>
              <a:defRPr b="1"/>
            </a:pPr>
            <a:endParaRPr lang="en-US"/>
          </a:p>
        </c:txPr>
        <c:crossAx val="226059776"/>
        <c:crosses val="autoZero"/>
        <c:crossBetween val="between"/>
      </c:valAx>
    </c:plotArea>
    <c:legend>
      <c:legendPos val="b"/>
      <c:layout/>
      <c:overlay val="0"/>
      <c:txPr>
        <a:bodyPr/>
        <a:lstStyle/>
        <a:p>
          <a:pPr>
            <a:defRPr sz="12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Current </a:t>
            </a:r>
            <a:r>
              <a:rPr lang="en-US" dirty="0" smtClean="0"/>
              <a:t>vs</a:t>
            </a:r>
            <a:r>
              <a:rPr lang="en-US" dirty="0"/>
              <a:t>. Proposed </a:t>
            </a:r>
            <a:endParaRPr lang="en-US" dirty="0" smtClean="0"/>
          </a:p>
          <a:p>
            <a:pPr>
              <a:defRPr/>
            </a:pPr>
            <a:r>
              <a:rPr lang="en-US" dirty="0" smtClean="0"/>
              <a:t>TTAB </a:t>
            </a:r>
            <a:r>
              <a:rPr lang="en-US" dirty="0"/>
              <a:t>Existing </a:t>
            </a:r>
            <a:r>
              <a:rPr lang="en-US" dirty="0" smtClean="0"/>
              <a:t>Fees (per class)</a:t>
            </a:r>
            <a:endParaRPr lang="en-US" dirty="0"/>
          </a:p>
        </c:rich>
      </c:tx>
      <c:layout/>
      <c:overlay val="0"/>
    </c:title>
    <c:autoTitleDeleted val="0"/>
    <c:plotArea>
      <c:layout/>
      <c:barChart>
        <c:barDir val="col"/>
        <c:grouping val="clustered"/>
        <c:varyColors val="0"/>
        <c:ser>
          <c:idx val="0"/>
          <c:order val="0"/>
          <c:tx>
            <c:strRef>
              <c:f>'TM TTAB'!$A$31</c:f>
              <c:strCache>
                <c:ptCount val="1"/>
                <c:pt idx="0">
                  <c:v>Current (Alternative)</c:v>
                </c:pt>
              </c:strCache>
            </c:strRef>
          </c:tx>
          <c:invertIfNegative val="0"/>
          <c:dLbls>
            <c:txPr>
              <a:bodyPr/>
              <a:lstStyle/>
              <a:p>
                <a:pPr>
                  <a:defRPr sz="900" b="1" i="0" baseline="0">
                    <a:solidFill>
                      <a:schemeClr val="bg1"/>
                    </a:solidFill>
                  </a:defRPr>
                </a:pPr>
                <a:endParaRPr lang="en-US"/>
              </a:p>
            </c:txPr>
            <c:dLblPos val="ctr"/>
            <c:showLegendKey val="0"/>
            <c:showVal val="1"/>
            <c:showCatName val="0"/>
            <c:showSerName val="0"/>
            <c:showPercent val="0"/>
            <c:showBubbleSize val="0"/>
            <c:showLeaderLines val="0"/>
          </c:dLbls>
          <c:cat>
            <c:multiLvlStrRef>
              <c:f>'TM TTAB'!$B$29:$G$30</c:f>
              <c:multiLvlStrCache>
                <c:ptCount val="6"/>
                <c:lvl>
                  <c:pt idx="0">
                    <c:v>Paper Filing</c:v>
                  </c:pt>
                  <c:pt idx="1">
                    <c:v>Electronic</c:v>
                  </c:pt>
                  <c:pt idx="2">
                    <c:v>Paper Filing</c:v>
                  </c:pt>
                  <c:pt idx="3">
                    <c:v>Electronic</c:v>
                  </c:pt>
                  <c:pt idx="4">
                    <c:v>Paper Filing</c:v>
                  </c:pt>
                  <c:pt idx="5">
                    <c:v>Electronic</c:v>
                  </c:pt>
                </c:lvl>
                <c:lvl>
                  <c:pt idx="0">
                    <c:v>Petition for Cancellation</c:v>
                  </c:pt>
                  <c:pt idx="2">
                    <c:v>Notice of Opposition</c:v>
                  </c:pt>
                  <c:pt idx="4">
                    <c:v>Ex Parte Appeal</c:v>
                  </c:pt>
                </c:lvl>
              </c:multiLvlStrCache>
            </c:multiLvlStrRef>
          </c:cat>
          <c:val>
            <c:numRef>
              <c:f>'TM TTAB'!$B$31:$G$31</c:f>
              <c:numCache>
                <c:formatCode>_("$"* #,##0_);_("$"* \(#,##0\);_("$"* "-"??_);_(@_)</c:formatCode>
                <c:ptCount val="6"/>
                <c:pt idx="0">
                  <c:v>300</c:v>
                </c:pt>
                <c:pt idx="1">
                  <c:v>300</c:v>
                </c:pt>
                <c:pt idx="2">
                  <c:v>300</c:v>
                </c:pt>
                <c:pt idx="3">
                  <c:v>300</c:v>
                </c:pt>
                <c:pt idx="4">
                  <c:v>100</c:v>
                </c:pt>
                <c:pt idx="5">
                  <c:v>100</c:v>
                </c:pt>
              </c:numCache>
            </c:numRef>
          </c:val>
        </c:ser>
        <c:ser>
          <c:idx val="1"/>
          <c:order val="1"/>
          <c:tx>
            <c:strRef>
              <c:f>'TM TTAB'!$A$32</c:f>
              <c:strCache>
                <c:ptCount val="1"/>
                <c:pt idx="0">
                  <c:v>Proposed</c:v>
                </c:pt>
              </c:strCache>
            </c:strRef>
          </c:tx>
          <c:invertIfNegative val="0"/>
          <c:dLbls>
            <c:txPr>
              <a:bodyPr/>
              <a:lstStyle/>
              <a:p>
                <a:pPr>
                  <a:defRPr sz="900" b="1" i="0" baseline="0">
                    <a:solidFill>
                      <a:schemeClr val="bg1"/>
                    </a:solidFill>
                  </a:defRPr>
                </a:pPr>
                <a:endParaRPr lang="en-US"/>
              </a:p>
            </c:txPr>
            <c:dLblPos val="ctr"/>
            <c:showLegendKey val="0"/>
            <c:showVal val="1"/>
            <c:showCatName val="0"/>
            <c:showSerName val="0"/>
            <c:showPercent val="0"/>
            <c:showBubbleSize val="0"/>
            <c:showLeaderLines val="0"/>
          </c:dLbls>
          <c:cat>
            <c:multiLvlStrRef>
              <c:f>'TM TTAB'!$B$29:$G$30</c:f>
              <c:multiLvlStrCache>
                <c:ptCount val="6"/>
                <c:lvl>
                  <c:pt idx="0">
                    <c:v>Paper Filing</c:v>
                  </c:pt>
                  <c:pt idx="1">
                    <c:v>Electronic</c:v>
                  </c:pt>
                  <c:pt idx="2">
                    <c:v>Paper Filing</c:v>
                  </c:pt>
                  <c:pt idx="3">
                    <c:v>Electronic</c:v>
                  </c:pt>
                  <c:pt idx="4">
                    <c:v>Paper Filing</c:v>
                  </c:pt>
                  <c:pt idx="5">
                    <c:v>Electronic</c:v>
                  </c:pt>
                </c:lvl>
                <c:lvl>
                  <c:pt idx="0">
                    <c:v>Petition for Cancellation</c:v>
                  </c:pt>
                  <c:pt idx="2">
                    <c:v>Notice of Opposition</c:v>
                  </c:pt>
                  <c:pt idx="4">
                    <c:v>Ex Parte Appeal</c:v>
                  </c:pt>
                </c:lvl>
              </c:multiLvlStrCache>
            </c:multiLvlStrRef>
          </c:cat>
          <c:val>
            <c:numRef>
              <c:f>'TM TTAB'!$B$32:$G$32</c:f>
              <c:numCache>
                <c:formatCode>_("$"* #,##0_);_("$"* \(#,##0\);_("$"* "-"??_);_(@_)</c:formatCode>
                <c:ptCount val="6"/>
                <c:pt idx="0">
                  <c:v>500</c:v>
                </c:pt>
                <c:pt idx="1">
                  <c:v>400</c:v>
                </c:pt>
                <c:pt idx="2">
                  <c:v>500</c:v>
                </c:pt>
                <c:pt idx="3">
                  <c:v>400</c:v>
                </c:pt>
                <c:pt idx="4">
                  <c:v>300</c:v>
                </c:pt>
                <c:pt idx="5">
                  <c:v>200</c:v>
                </c:pt>
              </c:numCache>
            </c:numRef>
          </c:val>
        </c:ser>
        <c:dLbls>
          <c:showLegendKey val="0"/>
          <c:showVal val="0"/>
          <c:showCatName val="0"/>
          <c:showSerName val="0"/>
          <c:showPercent val="0"/>
          <c:showBubbleSize val="0"/>
        </c:dLbls>
        <c:gapWidth val="150"/>
        <c:axId val="227417472"/>
        <c:axId val="227431552"/>
      </c:barChart>
      <c:catAx>
        <c:axId val="227417472"/>
        <c:scaling>
          <c:orientation val="minMax"/>
        </c:scaling>
        <c:delete val="0"/>
        <c:axPos val="b"/>
        <c:majorTickMark val="out"/>
        <c:minorTickMark val="none"/>
        <c:tickLblPos val="nextTo"/>
        <c:txPr>
          <a:bodyPr/>
          <a:lstStyle/>
          <a:p>
            <a:pPr>
              <a:defRPr b="1"/>
            </a:pPr>
            <a:endParaRPr lang="en-US"/>
          </a:p>
        </c:txPr>
        <c:crossAx val="227431552"/>
        <c:crosses val="autoZero"/>
        <c:auto val="1"/>
        <c:lblAlgn val="ctr"/>
        <c:lblOffset val="100"/>
        <c:noMultiLvlLbl val="0"/>
      </c:catAx>
      <c:valAx>
        <c:axId val="227431552"/>
        <c:scaling>
          <c:orientation val="minMax"/>
        </c:scaling>
        <c:delete val="0"/>
        <c:axPos val="l"/>
        <c:majorGridlines/>
        <c:numFmt formatCode="_(&quot;$&quot;* #,##0_);_(&quot;$&quot;* \(#,##0\);_(&quot;$&quot;* &quot;-&quot;??_);_(@_)" sourceLinked="1"/>
        <c:majorTickMark val="out"/>
        <c:minorTickMark val="none"/>
        <c:tickLblPos val="nextTo"/>
        <c:txPr>
          <a:bodyPr/>
          <a:lstStyle/>
          <a:p>
            <a:pPr>
              <a:defRPr b="1"/>
            </a:pPr>
            <a:endParaRPr lang="en-US"/>
          </a:p>
        </c:txPr>
        <c:crossAx val="227417472"/>
        <c:crosses val="autoZero"/>
        <c:crossBetween val="between"/>
      </c:valAx>
    </c:plotArea>
    <c:legend>
      <c:legendPos val="b"/>
      <c:layout/>
      <c:overlay val="0"/>
      <c:txPr>
        <a:bodyPr/>
        <a:lstStyle/>
        <a:p>
          <a:pPr>
            <a:defRPr sz="12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Current </a:t>
            </a:r>
            <a:r>
              <a:rPr lang="en-US" dirty="0" smtClean="0"/>
              <a:t>vs</a:t>
            </a:r>
            <a:r>
              <a:rPr lang="en-US" dirty="0"/>
              <a:t>. </a:t>
            </a:r>
            <a:r>
              <a:rPr lang="en-US" dirty="0" smtClean="0"/>
              <a:t>Proposed</a:t>
            </a:r>
            <a:r>
              <a:rPr lang="en-US" dirty="0"/>
              <a:t>
TTAB Extension</a:t>
            </a:r>
            <a:r>
              <a:rPr lang="en-US" baseline="0" dirty="0"/>
              <a:t> of Time to Oppose (by case)</a:t>
            </a:r>
            <a:endParaRPr lang="en-US" dirty="0"/>
          </a:p>
        </c:rich>
      </c:tx>
      <c:layout/>
      <c:overlay val="0"/>
    </c:title>
    <c:autoTitleDeleted val="0"/>
    <c:plotArea>
      <c:layout/>
      <c:barChart>
        <c:barDir val="col"/>
        <c:grouping val="clustered"/>
        <c:varyColors val="0"/>
        <c:ser>
          <c:idx val="0"/>
          <c:order val="0"/>
          <c:tx>
            <c:strRef>
              <c:f>'TM TTAB (2)'!$A$31</c:f>
              <c:strCache>
                <c:ptCount val="1"/>
                <c:pt idx="0">
                  <c:v>Proposed</c:v>
                </c:pt>
              </c:strCache>
            </c:strRef>
          </c:tx>
          <c:invertIfNegative val="0"/>
          <c:dLbls>
            <c:txPr>
              <a:bodyPr/>
              <a:lstStyle/>
              <a:p>
                <a:pPr>
                  <a:defRPr sz="900" b="1" i="0" baseline="0">
                    <a:solidFill>
                      <a:schemeClr val="bg1"/>
                    </a:solidFill>
                  </a:defRPr>
                </a:pPr>
                <a:endParaRPr lang="en-US"/>
              </a:p>
            </c:txPr>
            <c:dLblPos val="ctr"/>
            <c:showLegendKey val="0"/>
            <c:showVal val="1"/>
            <c:showCatName val="0"/>
            <c:showSerName val="0"/>
            <c:showPercent val="0"/>
            <c:showBubbleSize val="0"/>
            <c:showLeaderLines val="0"/>
          </c:dLbls>
          <c:cat>
            <c:multiLvlStrRef>
              <c:f>'TM TTAB (2)'!$B$29:$G$30</c:f>
              <c:multiLvlStrCache>
                <c:ptCount val="6"/>
                <c:lvl>
                  <c:pt idx="0">
                    <c:v>Paper Filing</c:v>
                  </c:pt>
                  <c:pt idx="1">
                    <c:v>Electronic</c:v>
                  </c:pt>
                  <c:pt idx="2">
                    <c:v>Paper Filing</c:v>
                  </c:pt>
                  <c:pt idx="3">
                    <c:v>Electronic</c:v>
                  </c:pt>
                  <c:pt idx="4">
                    <c:v>Paper Filing</c:v>
                  </c:pt>
                  <c:pt idx="5">
                    <c:v>Electronic</c:v>
                  </c:pt>
                </c:lvl>
                <c:lvl>
                  <c:pt idx="0">
                    <c:v>First 30 Days</c:v>
                  </c:pt>
                  <c:pt idx="2">
                    <c:v>Next 60 Days</c:v>
                  </c:pt>
                  <c:pt idx="4">
                    <c:v>Final 60 Days</c:v>
                  </c:pt>
                </c:lvl>
              </c:multiLvlStrCache>
            </c:multiLvlStrRef>
          </c:cat>
          <c:val>
            <c:numRef>
              <c:f>'TM TTAB (2)'!$B$31:$G$31</c:f>
              <c:numCache>
                <c:formatCode>_("$"* #,##0_);_("$"* \(#,##0\);_("$"* "-"??_);_(@_)</c:formatCode>
                <c:ptCount val="6"/>
                <c:pt idx="0">
                  <c:v>0</c:v>
                </c:pt>
                <c:pt idx="1">
                  <c:v>0</c:v>
                </c:pt>
                <c:pt idx="2">
                  <c:v>200</c:v>
                </c:pt>
                <c:pt idx="3">
                  <c:v>100</c:v>
                </c:pt>
                <c:pt idx="4">
                  <c:v>300</c:v>
                </c:pt>
                <c:pt idx="5">
                  <c:v>200</c:v>
                </c:pt>
              </c:numCache>
            </c:numRef>
          </c:val>
        </c:ser>
        <c:dLbls>
          <c:showLegendKey val="0"/>
          <c:showVal val="0"/>
          <c:showCatName val="0"/>
          <c:showSerName val="0"/>
          <c:showPercent val="0"/>
          <c:showBubbleSize val="0"/>
        </c:dLbls>
        <c:gapWidth val="150"/>
        <c:axId val="227405824"/>
        <c:axId val="227407360"/>
      </c:barChart>
      <c:catAx>
        <c:axId val="227405824"/>
        <c:scaling>
          <c:orientation val="minMax"/>
        </c:scaling>
        <c:delete val="0"/>
        <c:axPos val="b"/>
        <c:majorTickMark val="out"/>
        <c:minorTickMark val="none"/>
        <c:tickLblPos val="nextTo"/>
        <c:txPr>
          <a:bodyPr/>
          <a:lstStyle/>
          <a:p>
            <a:pPr>
              <a:defRPr b="1"/>
            </a:pPr>
            <a:endParaRPr lang="en-US"/>
          </a:p>
        </c:txPr>
        <c:crossAx val="227407360"/>
        <c:crosses val="autoZero"/>
        <c:auto val="1"/>
        <c:lblAlgn val="ctr"/>
        <c:lblOffset val="100"/>
        <c:noMultiLvlLbl val="0"/>
      </c:catAx>
      <c:valAx>
        <c:axId val="227407360"/>
        <c:scaling>
          <c:orientation val="minMax"/>
        </c:scaling>
        <c:delete val="0"/>
        <c:axPos val="l"/>
        <c:majorGridlines/>
        <c:numFmt formatCode="_(&quot;$&quot;* #,##0_);_(&quot;$&quot;* \(#,##0\);_(&quot;$&quot;* &quot;-&quot;??_);_(@_)" sourceLinked="1"/>
        <c:majorTickMark val="out"/>
        <c:minorTickMark val="none"/>
        <c:tickLblPos val="nextTo"/>
        <c:txPr>
          <a:bodyPr/>
          <a:lstStyle/>
          <a:p>
            <a:pPr>
              <a:defRPr b="1"/>
            </a:pPr>
            <a:endParaRPr lang="en-US"/>
          </a:p>
        </c:txPr>
        <c:crossAx val="227405824"/>
        <c:crosses val="autoZero"/>
        <c:crossBetween val="between"/>
      </c:valAx>
    </c:plotArea>
    <c:legend>
      <c:legendPos val="b"/>
      <c:layout/>
      <c:overlay val="0"/>
      <c:txPr>
        <a:bodyPr/>
        <a:lstStyle/>
        <a:p>
          <a:pPr>
            <a:defRPr sz="120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820"/>
          </a:xfrm>
          <a:prstGeom prst="rect">
            <a:avLst/>
          </a:prstGeom>
        </p:spPr>
        <p:txBody>
          <a:bodyPr vert="horz" lIns="92281" tIns="46141" rIns="92281" bIns="46141" rtlCol="0"/>
          <a:lstStyle>
            <a:lvl1pPr algn="l">
              <a:defRPr sz="1100"/>
            </a:lvl1pPr>
          </a:lstStyle>
          <a:p>
            <a:endParaRPr lang="en-US" dirty="0">
              <a:latin typeface="Segoe UI"/>
            </a:endParaRPr>
          </a:p>
        </p:txBody>
      </p:sp>
      <p:sp>
        <p:nvSpPr>
          <p:cNvPr id="3" name="Date Placeholder 2"/>
          <p:cNvSpPr>
            <a:spLocks noGrp="1"/>
          </p:cNvSpPr>
          <p:nvPr>
            <p:ph type="dt" sz="quarter" idx="1"/>
          </p:nvPr>
        </p:nvSpPr>
        <p:spPr>
          <a:xfrm>
            <a:off x="3970938" y="2"/>
            <a:ext cx="3037840" cy="464820"/>
          </a:xfrm>
          <a:prstGeom prst="rect">
            <a:avLst/>
          </a:prstGeom>
        </p:spPr>
        <p:txBody>
          <a:bodyPr vert="horz" lIns="92281" tIns="46141" rIns="92281" bIns="46141" rtlCol="0"/>
          <a:lstStyle>
            <a:lvl1pPr algn="r">
              <a:defRPr sz="1100"/>
            </a:lvl1pPr>
          </a:lstStyle>
          <a:p>
            <a:fld id="{C950A3BB-CAF4-1D4E-B3B2-E95D9B9E66DF}" type="datetimeFigureOut">
              <a:rPr lang="en-US" smtClean="0">
                <a:latin typeface="Segoe UI"/>
              </a:rPr>
              <a:t>11/3/2015</a:t>
            </a:fld>
            <a:endParaRPr lang="en-US" dirty="0">
              <a:latin typeface="Segoe UI"/>
            </a:endParaRPr>
          </a:p>
        </p:txBody>
      </p:sp>
      <p:sp>
        <p:nvSpPr>
          <p:cNvPr id="4" name="Footer Placeholder 3"/>
          <p:cNvSpPr>
            <a:spLocks noGrp="1"/>
          </p:cNvSpPr>
          <p:nvPr>
            <p:ph type="ftr" sz="quarter" idx="2"/>
          </p:nvPr>
        </p:nvSpPr>
        <p:spPr>
          <a:xfrm>
            <a:off x="0" y="8829969"/>
            <a:ext cx="3037840" cy="464820"/>
          </a:xfrm>
          <a:prstGeom prst="rect">
            <a:avLst/>
          </a:prstGeom>
        </p:spPr>
        <p:txBody>
          <a:bodyPr vert="horz" lIns="92281" tIns="46141" rIns="92281" bIns="46141" rtlCol="0" anchor="b"/>
          <a:lstStyle>
            <a:lvl1pPr algn="l">
              <a:defRPr sz="1100"/>
            </a:lvl1pPr>
          </a:lstStyle>
          <a:p>
            <a:endParaRPr lang="en-US" dirty="0">
              <a:latin typeface="Segoe UI"/>
            </a:endParaRPr>
          </a:p>
        </p:txBody>
      </p:sp>
      <p:sp>
        <p:nvSpPr>
          <p:cNvPr id="5" name="Slide Number Placeholder 4"/>
          <p:cNvSpPr>
            <a:spLocks noGrp="1"/>
          </p:cNvSpPr>
          <p:nvPr>
            <p:ph type="sldNum" sz="quarter" idx="3"/>
          </p:nvPr>
        </p:nvSpPr>
        <p:spPr>
          <a:xfrm>
            <a:off x="3970938" y="8829969"/>
            <a:ext cx="3037840" cy="464820"/>
          </a:xfrm>
          <a:prstGeom prst="rect">
            <a:avLst/>
          </a:prstGeom>
        </p:spPr>
        <p:txBody>
          <a:bodyPr vert="horz" lIns="92281" tIns="46141" rIns="92281" bIns="46141" rtlCol="0" anchor="b"/>
          <a:lstStyle>
            <a:lvl1pPr algn="r">
              <a:defRPr sz="11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820"/>
          </a:xfrm>
          <a:prstGeom prst="rect">
            <a:avLst/>
          </a:prstGeom>
        </p:spPr>
        <p:txBody>
          <a:bodyPr vert="horz" lIns="92281" tIns="46141" rIns="92281" bIns="46141" rtlCol="0"/>
          <a:lstStyle>
            <a:lvl1pPr algn="l">
              <a:defRPr sz="1100">
                <a:latin typeface="Segoe UI"/>
              </a:defRPr>
            </a:lvl1pPr>
          </a:lstStyle>
          <a:p>
            <a:endParaRPr lang="en-US" dirty="0"/>
          </a:p>
        </p:txBody>
      </p:sp>
      <p:sp>
        <p:nvSpPr>
          <p:cNvPr id="3" name="Date Placeholder 2"/>
          <p:cNvSpPr>
            <a:spLocks noGrp="1"/>
          </p:cNvSpPr>
          <p:nvPr>
            <p:ph type="dt" idx="1"/>
          </p:nvPr>
        </p:nvSpPr>
        <p:spPr>
          <a:xfrm>
            <a:off x="3970938" y="2"/>
            <a:ext cx="3037840" cy="464820"/>
          </a:xfrm>
          <a:prstGeom prst="rect">
            <a:avLst/>
          </a:prstGeom>
        </p:spPr>
        <p:txBody>
          <a:bodyPr vert="horz" lIns="92281" tIns="46141" rIns="92281" bIns="46141" rtlCol="0"/>
          <a:lstStyle>
            <a:lvl1pPr algn="r">
              <a:defRPr sz="1100">
                <a:latin typeface="Segoe UI"/>
              </a:defRPr>
            </a:lvl1pPr>
          </a:lstStyle>
          <a:p>
            <a:fld id="{139B48F8-1A14-4941-902A-1D33547A0B6A}" type="datetimeFigureOut">
              <a:rPr lang="en-US" smtClean="0"/>
              <a:pPr/>
              <a:t>11/3/2015</a:t>
            </a:fld>
            <a:endParaRPr lang="en-US" dirty="0"/>
          </a:p>
        </p:txBody>
      </p:sp>
      <p:sp>
        <p:nvSpPr>
          <p:cNvPr id="4" name="Slide Image Placeholder 3"/>
          <p:cNvSpPr>
            <a:spLocks noGrp="1" noRot="1" noChangeAspect="1"/>
          </p:cNvSpPr>
          <p:nvPr>
            <p:ph type="sldImg" idx="2"/>
          </p:nvPr>
        </p:nvSpPr>
        <p:spPr>
          <a:xfrm>
            <a:off x="717550" y="696913"/>
            <a:ext cx="5575300" cy="3486150"/>
          </a:xfrm>
          <a:prstGeom prst="rect">
            <a:avLst/>
          </a:prstGeom>
          <a:noFill/>
          <a:ln w="12700">
            <a:solidFill>
              <a:prstClr val="black"/>
            </a:solidFill>
          </a:ln>
        </p:spPr>
        <p:txBody>
          <a:bodyPr vert="horz" lIns="92281" tIns="46141" rIns="92281" bIns="46141" rtlCol="0" anchor="ctr"/>
          <a:lstStyle/>
          <a:p>
            <a:endParaRPr lang="en-US" dirty="0"/>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2281" tIns="46141" rIns="92281" bIns="46141"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9"/>
            <a:ext cx="3037840" cy="464820"/>
          </a:xfrm>
          <a:prstGeom prst="rect">
            <a:avLst/>
          </a:prstGeom>
        </p:spPr>
        <p:txBody>
          <a:bodyPr vert="horz" lIns="92281" tIns="46141" rIns="92281" bIns="46141" rtlCol="0" anchor="b"/>
          <a:lstStyle>
            <a:lvl1pPr algn="l">
              <a:defRPr sz="1100">
                <a:latin typeface="Segoe UI"/>
              </a:defRPr>
            </a:lvl1pPr>
          </a:lstStyle>
          <a:p>
            <a:endParaRPr lang="en-US" dirty="0"/>
          </a:p>
        </p:txBody>
      </p:sp>
      <p:sp>
        <p:nvSpPr>
          <p:cNvPr id="7" name="Slide Number Placeholder 6"/>
          <p:cNvSpPr>
            <a:spLocks noGrp="1"/>
          </p:cNvSpPr>
          <p:nvPr>
            <p:ph type="sldNum" sz="quarter" idx="5"/>
          </p:nvPr>
        </p:nvSpPr>
        <p:spPr>
          <a:xfrm>
            <a:off x="3970938" y="8829969"/>
            <a:ext cx="3037840" cy="464820"/>
          </a:xfrm>
          <a:prstGeom prst="rect">
            <a:avLst/>
          </a:prstGeom>
        </p:spPr>
        <p:txBody>
          <a:bodyPr vert="horz" lIns="92281" tIns="46141" rIns="92281" bIns="46141" rtlCol="0" anchor="b"/>
          <a:lstStyle>
            <a:lvl1pPr algn="r">
              <a:defRPr sz="11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8BB507-AD7F-8E46-B3ED-ACF79D3C27AA}" type="slidenum">
              <a:rPr lang="en-US" smtClean="0"/>
              <a:pPr/>
              <a:t>1</a:t>
            </a:fld>
            <a:endParaRPr lang="en-US" dirty="0"/>
          </a:p>
        </p:txBody>
      </p:sp>
    </p:spTree>
    <p:extLst>
      <p:ext uri="{BB962C8B-B14F-4D97-AF65-F5344CB8AC3E}">
        <p14:creationId xmlns:p14="http://schemas.microsoft.com/office/powerpoint/2010/main" val="2756230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need</a:t>
            </a:r>
            <a:r>
              <a:rPr lang="en-US" baseline="0" dirty="0" smtClean="0"/>
              <a:t> to begin the public engagement process now in order to meet the timeline for implementation of fee changes by 2017.</a:t>
            </a:r>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15</a:t>
            </a:fld>
            <a:endParaRPr lang="en-US" dirty="0"/>
          </a:p>
        </p:txBody>
      </p:sp>
    </p:spTree>
    <p:extLst>
      <p:ext uri="{BB962C8B-B14F-4D97-AF65-F5344CB8AC3E}">
        <p14:creationId xmlns:p14="http://schemas.microsoft.com/office/powerpoint/2010/main" val="883101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17</a:t>
            </a:fld>
            <a:endParaRPr lang="en-US" dirty="0"/>
          </a:p>
        </p:txBody>
      </p:sp>
    </p:spTree>
    <p:extLst>
      <p:ext uri="{BB962C8B-B14F-4D97-AF65-F5344CB8AC3E}">
        <p14:creationId xmlns:p14="http://schemas.microsoft.com/office/powerpoint/2010/main" val="431316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Proposing an</a:t>
            </a:r>
            <a:r>
              <a:rPr lang="en-US" baseline="0" dirty="0" smtClean="0"/>
              <a:t> increase in paper filings to better reflect the additional costs to support paper filings. The intention is to change behavior, not increase revenue.</a:t>
            </a:r>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24</a:t>
            </a:fld>
            <a:endParaRPr lang="en-US" dirty="0"/>
          </a:p>
        </p:txBody>
      </p:sp>
    </p:spTree>
    <p:extLst>
      <p:ext uri="{BB962C8B-B14F-4D97-AF65-F5344CB8AC3E}">
        <p14:creationId xmlns:p14="http://schemas.microsoft.com/office/powerpoint/2010/main" val="811103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rationale</a:t>
            </a:r>
            <a:r>
              <a:rPr lang="en-US" baseline="0" dirty="0" smtClean="0"/>
              <a:t> for increasing this fee is to encourage filing as early as possible to improve notice for others.</a:t>
            </a:r>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25</a:t>
            </a:fld>
            <a:endParaRPr lang="en-US" dirty="0"/>
          </a:p>
        </p:txBody>
      </p:sp>
    </p:spTree>
    <p:extLst>
      <p:ext uri="{BB962C8B-B14F-4D97-AF65-F5344CB8AC3E}">
        <p14:creationId xmlns:p14="http://schemas.microsoft.com/office/powerpoint/2010/main" val="3984450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rationale is to better align the costs</a:t>
            </a:r>
            <a:r>
              <a:rPr lang="en-US" baseline="0" dirty="0" smtClean="0"/>
              <a:t> for supporting the petition process and improve the accuracy of the register.</a:t>
            </a:r>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26</a:t>
            </a:fld>
            <a:endParaRPr lang="en-US" dirty="0"/>
          </a:p>
        </p:txBody>
      </p:sp>
    </p:spTree>
    <p:extLst>
      <p:ext uri="{BB962C8B-B14F-4D97-AF65-F5344CB8AC3E}">
        <p14:creationId xmlns:p14="http://schemas.microsoft.com/office/powerpoint/2010/main" val="863697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rationale is to better align</a:t>
            </a:r>
            <a:r>
              <a:rPr lang="en-US" baseline="0" dirty="0" smtClean="0"/>
              <a:t> the costs associated with performing this activity.</a:t>
            </a:r>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27</a:t>
            </a:fld>
            <a:endParaRPr lang="en-US" dirty="0"/>
          </a:p>
        </p:txBody>
      </p:sp>
    </p:spTree>
    <p:extLst>
      <p:ext uri="{BB962C8B-B14F-4D97-AF65-F5344CB8AC3E}">
        <p14:creationId xmlns:p14="http://schemas.microsoft.com/office/powerpoint/2010/main" val="259631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Segoe UI"/>
                <a:ea typeface="+mn-ea"/>
                <a:cs typeface="+mn-cs"/>
              </a:rPr>
              <a:t>The fee proposals are intended to address three objectives: better alignment of fees with cost – adjust</a:t>
            </a:r>
            <a:r>
              <a:rPr lang="en-US" sz="1200" kern="1200" baseline="0" dirty="0" smtClean="0">
                <a:solidFill>
                  <a:schemeClr val="tx1"/>
                </a:solidFill>
                <a:effectLst/>
                <a:latin typeface="Segoe UI"/>
                <a:ea typeface="+mn-ea"/>
                <a:cs typeface="+mn-cs"/>
              </a:rPr>
              <a:t> fees to recognize imbalances where they occur</a:t>
            </a:r>
            <a:r>
              <a:rPr lang="en-US" sz="1200" kern="1200" dirty="0" smtClean="0">
                <a:solidFill>
                  <a:schemeClr val="tx1"/>
                </a:solidFill>
                <a:effectLst/>
                <a:latin typeface="Segoe UI"/>
                <a:ea typeface="+mn-ea"/>
                <a:cs typeface="+mn-cs"/>
              </a:rPr>
              <a:t>; ensure the integrity of the register – encourage timely filing to provide</a:t>
            </a:r>
            <a:r>
              <a:rPr lang="en-US" sz="1200" kern="1200" baseline="0" dirty="0" smtClean="0">
                <a:solidFill>
                  <a:schemeClr val="tx1"/>
                </a:solidFill>
                <a:effectLst/>
                <a:latin typeface="Segoe UI"/>
                <a:ea typeface="+mn-ea"/>
                <a:cs typeface="+mn-cs"/>
              </a:rPr>
              <a:t> appropriate notice of marks in use</a:t>
            </a:r>
            <a:r>
              <a:rPr lang="en-US" sz="1200" kern="1200" dirty="0" smtClean="0">
                <a:solidFill>
                  <a:schemeClr val="tx1"/>
                </a:solidFill>
                <a:effectLst/>
                <a:latin typeface="Segoe UI"/>
                <a:ea typeface="+mn-ea"/>
                <a:cs typeface="+mn-cs"/>
              </a:rPr>
              <a:t>; and promote the efficiency of the process – encourage</a:t>
            </a:r>
            <a:r>
              <a:rPr lang="en-US" sz="1200" kern="1200" baseline="0" dirty="0" smtClean="0">
                <a:solidFill>
                  <a:schemeClr val="tx1"/>
                </a:solidFill>
                <a:effectLst/>
                <a:latin typeface="Segoe UI"/>
                <a:ea typeface="+mn-ea"/>
                <a:cs typeface="+mn-cs"/>
              </a:rPr>
              <a:t> electronic filings and communications</a:t>
            </a:r>
            <a:r>
              <a:rPr lang="en-US" sz="1200" kern="1200" dirty="0" smtClean="0">
                <a:solidFill>
                  <a:schemeClr val="tx1"/>
                </a:solidFill>
                <a:effectLst/>
                <a:latin typeface="Segoe UI"/>
                <a:ea typeface="+mn-ea"/>
                <a:cs typeface="+mn-cs"/>
              </a:rPr>
              <a:t>.</a:t>
            </a:r>
          </a:p>
          <a:p>
            <a:r>
              <a:rPr lang="en-US" sz="1200" kern="1200" dirty="0" smtClean="0">
                <a:solidFill>
                  <a:schemeClr val="tx1"/>
                </a:solidFill>
                <a:effectLst/>
                <a:latin typeface="Segoe UI"/>
                <a:ea typeface="+mn-ea"/>
                <a:cs typeface="+mn-cs"/>
              </a:rPr>
              <a:t>We are not seeking to completely recover the cost of doing business by setting fees</a:t>
            </a:r>
            <a:r>
              <a:rPr lang="en-US" sz="1200" kern="1200" baseline="0" dirty="0" smtClean="0">
                <a:solidFill>
                  <a:schemeClr val="tx1"/>
                </a:solidFill>
                <a:effectLst/>
                <a:latin typeface="Segoe UI"/>
                <a:ea typeface="+mn-ea"/>
                <a:cs typeface="+mn-cs"/>
              </a:rPr>
              <a:t> at cost in all instances. To do so would be cost prohibitive and counter productive to encourage filing for federal trademark registration.</a:t>
            </a:r>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30</a:t>
            </a:fld>
            <a:endParaRPr lang="en-US" dirty="0"/>
          </a:p>
        </p:txBody>
      </p:sp>
    </p:spTree>
    <p:extLst>
      <p:ext uri="{BB962C8B-B14F-4D97-AF65-F5344CB8AC3E}">
        <p14:creationId xmlns:p14="http://schemas.microsoft.com/office/powerpoint/2010/main" val="4141930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Segoe UI"/>
                <a:ea typeface="+mn-ea"/>
                <a:cs typeface="+mn-cs"/>
              </a:rPr>
              <a:t>The AIA requires that the Office conduct a review of its fees and schedule on a biennial basis.</a:t>
            </a:r>
          </a:p>
          <a:p>
            <a:r>
              <a:rPr lang="en-US" dirty="0" smtClean="0"/>
              <a:t>We could mention here the ‘savings’ that have accrued</a:t>
            </a:r>
            <a:r>
              <a:rPr lang="en-US" baseline="0" dirty="0" smtClean="0"/>
              <a:t> to applicants who have chosen to file TEAS RF in the past year as an example.</a:t>
            </a:r>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a:t>
            </a:fld>
            <a:endParaRPr lang="en-US" dirty="0"/>
          </a:p>
        </p:txBody>
      </p:sp>
    </p:spTree>
    <p:extLst>
      <p:ext uri="{BB962C8B-B14F-4D97-AF65-F5344CB8AC3E}">
        <p14:creationId xmlns:p14="http://schemas.microsoft.com/office/powerpoint/2010/main" val="59028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Targets and</a:t>
            </a:r>
            <a:r>
              <a:rPr lang="en-US" baseline="0" dirty="0" smtClean="0"/>
              <a:t> objectives are from the USPTO Strategic Plan, Strategic Goal II</a:t>
            </a:r>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5</a:t>
            </a:fld>
            <a:endParaRPr lang="en-US" dirty="0"/>
          </a:p>
        </p:txBody>
      </p:sp>
    </p:spTree>
    <p:extLst>
      <p:ext uri="{BB962C8B-B14F-4D97-AF65-F5344CB8AC3E}">
        <p14:creationId xmlns:p14="http://schemas.microsoft.com/office/powerpoint/2010/main" val="3624899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Targets and</a:t>
            </a:r>
            <a:r>
              <a:rPr lang="en-US" baseline="0" dirty="0" smtClean="0"/>
              <a:t> objectives are from the USPTO Strategic Plan, Strategic Goal II</a:t>
            </a:r>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6</a:t>
            </a:fld>
            <a:endParaRPr lang="en-US" dirty="0"/>
          </a:p>
        </p:txBody>
      </p:sp>
    </p:spTree>
    <p:extLst>
      <p:ext uri="{BB962C8B-B14F-4D97-AF65-F5344CB8AC3E}">
        <p14:creationId xmlns:p14="http://schemas.microsoft.com/office/powerpoint/2010/main" val="3624899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Once the USPTO fee proposal is implemented, the USPTO expects that the IP community will experience the following benefits:</a:t>
            </a:r>
          </a:p>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7</a:t>
            </a:fld>
            <a:endParaRPr lang="en-US" dirty="0"/>
          </a:p>
        </p:txBody>
      </p:sp>
    </p:spTree>
    <p:extLst>
      <p:ext uri="{BB962C8B-B14F-4D97-AF65-F5344CB8AC3E}">
        <p14:creationId xmlns:p14="http://schemas.microsoft.com/office/powerpoint/2010/main" val="2778489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FY 16 PB</a:t>
            </a:r>
            <a:r>
              <a:rPr lang="en-US" baseline="0" dirty="0" smtClean="0"/>
              <a:t> is the latest version of the publically available documentation. We will provide FY 17 PB with the proposed fee changes in February.</a:t>
            </a:r>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9</a:t>
            </a:fld>
            <a:endParaRPr lang="en-US" dirty="0"/>
          </a:p>
        </p:txBody>
      </p:sp>
    </p:spTree>
    <p:extLst>
      <p:ext uri="{BB962C8B-B14F-4D97-AF65-F5344CB8AC3E}">
        <p14:creationId xmlns:p14="http://schemas.microsoft.com/office/powerpoint/2010/main" val="715547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full estimate of FY 17 budget is not reflected</a:t>
            </a:r>
            <a:r>
              <a:rPr lang="en-US" baseline="0" dirty="0" smtClean="0"/>
              <a:t> in the FY 16 PB’s. Unfortunately, we are not able to discuss actual numbers with the public at this time.</a:t>
            </a:r>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10</a:t>
            </a:fld>
            <a:endParaRPr lang="en-US" dirty="0"/>
          </a:p>
        </p:txBody>
      </p:sp>
    </p:spTree>
    <p:extLst>
      <p:ext uri="{BB962C8B-B14F-4D97-AF65-F5344CB8AC3E}">
        <p14:creationId xmlns:p14="http://schemas.microsoft.com/office/powerpoint/2010/main" val="1586013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A number of factors are taken</a:t>
            </a:r>
            <a:r>
              <a:rPr lang="en-US" sz="1200" baseline="0" dirty="0" smtClean="0"/>
              <a:t> into c</a:t>
            </a:r>
            <a:r>
              <a:rPr lang="en-US" sz="1200" dirty="0" smtClean="0"/>
              <a:t>onsideration in setting and adjusting the trademark fees in the proposed fee structure. They are:</a:t>
            </a:r>
          </a:p>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12</a:t>
            </a:fld>
            <a:endParaRPr lang="en-US" dirty="0"/>
          </a:p>
        </p:txBody>
      </p:sp>
    </p:spTree>
    <p:extLst>
      <p:ext uri="{BB962C8B-B14F-4D97-AF65-F5344CB8AC3E}">
        <p14:creationId xmlns:p14="http://schemas.microsoft.com/office/powerpoint/2010/main" val="3887489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A number of factors are taken</a:t>
            </a:r>
            <a:r>
              <a:rPr lang="en-US" sz="1200" baseline="0" dirty="0" smtClean="0"/>
              <a:t> into c</a:t>
            </a:r>
            <a:r>
              <a:rPr lang="en-US" sz="1200" dirty="0" smtClean="0"/>
              <a:t>onsideration in setting and adjusting the trademark fees in the proposed fee structure. They are:</a:t>
            </a:r>
          </a:p>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13</a:t>
            </a:fld>
            <a:endParaRPr lang="en-US" dirty="0"/>
          </a:p>
        </p:txBody>
      </p:sp>
    </p:spTree>
    <p:extLst>
      <p:ext uri="{BB962C8B-B14F-4D97-AF65-F5344CB8AC3E}">
        <p14:creationId xmlns:p14="http://schemas.microsoft.com/office/powerpoint/2010/main" val="38874892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2658241"/>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5296959"/>
            <a:ext cx="2133600" cy="304271"/>
          </a:xfrm>
          <a:prstGeom prst="rect">
            <a:avLst/>
          </a:prstGeom>
        </p:spPr>
        <p:txBody>
          <a:bodyPr/>
          <a:lstStyle>
            <a:lvl1pPr>
              <a:defRPr>
                <a:latin typeface="Segoe UI"/>
              </a:defRPr>
            </a:lvl1pPr>
          </a:lstStyle>
          <a:p>
            <a:fld id="{646D3EF4-FDF6-4D1E-83C6-ACEA955C45A1}" type="datetime1">
              <a:rPr lang="en-US" smtClean="0"/>
              <a:t>11/3/2015</a:t>
            </a:fld>
            <a:endParaRPr lang="en-US" dirty="0"/>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lvl1pPr>
              <a:defRPr>
                <a:latin typeface="Segoe UI"/>
              </a:defRPr>
            </a:lvl1pPr>
          </a:lstStyle>
          <a:p>
            <a:endParaRPr lang="en-US" dirty="0"/>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lvl1pPr>
              <a:defRPr>
                <a:latin typeface="Segoe UI"/>
              </a:defRPr>
            </a:lvl1pPr>
          </a:lstStyle>
          <a:p>
            <a:fld id="{FD0CF2A8-0F06-0B4F-A023-17698AFBF42D}" type="slidenum">
              <a:rPr lang="en-US" smtClean="0"/>
              <a:pPr/>
              <a:t>‹#›</a:t>
            </a:fld>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26619635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30D0B6-CF9E-4AB3-BDB1-7E1902DC8C74}" type="datetime1">
              <a:rPr lang="en-US" smtClean="0"/>
              <a:t>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5306453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852118"/>
            <a:ext cx="4021100" cy="1990444"/>
          </a:xfrm>
          <a:prstGeom prst="rect">
            <a:avLst/>
          </a:prstGeom>
        </p:spPr>
      </p:pic>
    </p:spTree>
    <p:extLst>
      <p:ext uri="{BB962C8B-B14F-4D97-AF65-F5344CB8AC3E}">
        <p14:creationId xmlns:p14="http://schemas.microsoft.com/office/powerpoint/2010/main" val="274598681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sp>
        <p:nvSpPr>
          <p:cNvPr id="9" name="Rectangle 8"/>
          <p:cNvSpPr/>
          <p:nvPr userDrawn="1"/>
        </p:nvSpPr>
        <p:spPr>
          <a:xfrm>
            <a:off x="0" y="0"/>
            <a:ext cx="9144000" cy="5714999"/>
          </a:xfrm>
          <a:prstGeom prst="rect">
            <a:avLst/>
          </a:prstGeom>
          <a:blipFill dpi="0" rotWithShape="1">
            <a:blip r:embed="rId2">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1277208"/>
            <a:ext cx="7772400" cy="1225021"/>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2658241"/>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5296959"/>
            <a:ext cx="2133600" cy="304271"/>
          </a:xfrm>
          <a:prstGeom prst="rect">
            <a:avLst/>
          </a:prstGeom>
        </p:spPr>
        <p:txBody>
          <a:bodyPr/>
          <a:lstStyle>
            <a:lvl1pPr>
              <a:defRPr>
                <a:latin typeface="Segoe UI"/>
              </a:defRPr>
            </a:lvl1pPr>
          </a:lstStyle>
          <a:p>
            <a:fld id="{EC90722F-9E3E-481C-B227-6A90D597D07C}" type="datetime1">
              <a:rPr lang="en-US" smtClean="0"/>
              <a:t>11/3/2015</a:t>
            </a:fld>
            <a:endParaRPr lang="en-US" dirty="0"/>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lvl1pPr>
              <a:defRPr>
                <a:latin typeface="Segoe UI"/>
              </a:defRPr>
            </a:lvl1pPr>
          </a:lstStyle>
          <a:p>
            <a:endParaRPr lang="en-US" dirty="0"/>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lvl1pPr>
              <a:defRPr>
                <a:latin typeface="Segoe UI"/>
              </a:defRPr>
            </a:lvl1pPr>
          </a:lstStyle>
          <a:p>
            <a:fld id="{FD0CF2A8-0F06-0B4F-A023-17698AFBF42D}" type="slidenum">
              <a:rPr lang="en-US" smtClean="0"/>
              <a:pPr/>
              <a:t>‹#›</a:t>
            </a:fld>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16824248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4"/>
            <a:ext cx="8229600" cy="33479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E7BEF-CAFB-4DB1-A6C3-ED58E033AD22}" type="datetime1">
              <a:rPr lang="en-US" smtClean="0"/>
              <a:t>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6186722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EC6E28-B89F-4DFD-86FD-0AB3B7B391C9}" type="datetime1">
              <a:rPr lang="en-US" smtClean="0"/>
              <a:t>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3222312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9F4ED6-A4FC-4A2E-8809-29B95F0CF91C}" type="datetime1">
              <a:rPr lang="en-US" smtClean="0"/>
              <a:t>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2334054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0030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0030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8A7D64-AD8B-44D8-AC43-8580B75C5E05}" type="datetime1">
              <a:rPr lang="en-US" smtClean="0"/>
              <a:t>11/3/2015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1643498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0988063-A3B1-4016-8CA4-E73020A29143}" type="datetime1">
              <a:rPr lang="en-US" smtClean="0"/>
              <a:t>11/3/2015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8921306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C6EAD7-376D-44B6-9635-88D35FB86AB1}" type="datetime1">
              <a:rPr lang="en-US" smtClean="0"/>
              <a:t>11/3/2015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3820294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58208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582082"/>
            <a:ext cx="5111750" cy="452305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550457"/>
            <a:ext cx="3008313" cy="35546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56F46F-B72E-4A0F-AC57-F8CEC18EFBFB}" type="datetime1">
              <a:rPr lang="en-US" smtClean="0"/>
              <a:t>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5559727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78022"/>
            <a:ext cx="8229600" cy="884058"/>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5" name="Picture 4" descr="USPTO-logo-black-bug-only-500px.png"/>
          <p:cNvPicPr>
            <a:picLocks noChangeAspect="1"/>
          </p:cNvPicPr>
          <p:nvPr/>
        </p:nvPicPr>
        <p:blipFill>
          <a:blip r:embed="rId14">
            <a:alphaModFix amt="4000"/>
            <a:extLst>
              <a:ext uri="{28A0092B-C50C-407E-A947-70E740481C1C}">
                <a14:useLocalDpi xmlns:a14="http://schemas.microsoft.com/office/drawing/2010/main" val="0"/>
              </a:ext>
            </a:extLst>
          </a:blip>
          <a:stretch>
            <a:fillRect/>
          </a:stretch>
        </p:blipFill>
        <p:spPr>
          <a:xfrm>
            <a:off x="7404527" y="4779975"/>
            <a:ext cx="1338875" cy="466862"/>
          </a:xfrm>
          <a:prstGeom prst="rect">
            <a:avLst/>
          </a:prstGeom>
        </p:spPr>
      </p:pic>
      <p:sp>
        <p:nvSpPr>
          <p:cNvPr id="4" name="Date Placeholder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BCC56D52-F8BD-4A61-9149-D9C7E85FFA82}" type="datetime1">
              <a:rPr lang="en-US" smtClean="0"/>
              <a:t>11/3/2015</a:t>
            </a:fld>
            <a:endParaRPr lang="en-US" dirty="0"/>
          </a:p>
        </p:txBody>
      </p:sp>
      <p:sp>
        <p:nvSpPr>
          <p:cNvPr id="6" name="Footer Placeholder 5"/>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6"/>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63284703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hf hdr="0" ftr="0" dt="0"/>
  <p:txStyles>
    <p:titleStyle>
      <a:lvl1pPr algn="l" defTabSz="457200" rtl="0" eaLnBrk="1" latinLnBrk="0" hangingPunct="1">
        <a:spcBef>
          <a:spcPct val="0"/>
        </a:spcBef>
        <a:buNone/>
        <a:defRPr sz="4400" b="1" kern="1200">
          <a:solidFill>
            <a:schemeClr val="tx1"/>
          </a:solidFill>
          <a:latin typeface="Segoe UI"/>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7450"/>
            <a:ext cx="7772400" cy="1782510"/>
          </a:xfrm>
        </p:spPr>
        <p:txBody>
          <a:bodyPr anchor="t">
            <a:normAutofit/>
          </a:bodyPr>
          <a:lstStyle/>
          <a:p>
            <a:pPr marL="109728" algn="l"/>
            <a:r>
              <a:rPr lang="en-US" sz="10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en-US" sz="10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US" sz="1000" b="0" dirty="0" smtClean="0">
                <a:solidFill>
                  <a:srgbClr val="002060"/>
                </a:solidFill>
              </a:rPr>
              <a:t/>
            </a:r>
            <a:br>
              <a:rPr lang="en-US" sz="1000" b="0" dirty="0" smtClean="0">
                <a:solidFill>
                  <a:srgbClr val="002060"/>
                </a:solidFill>
              </a:rPr>
            </a:br>
            <a:r>
              <a:rPr lang="en-US" sz="1000" b="0" dirty="0" smtClean="0">
                <a:solidFill>
                  <a:srgbClr val="002060"/>
                </a:solidFill>
              </a:rPr>
              <a:t/>
            </a:r>
            <a:br>
              <a:rPr lang="en-US" sz="1000" b="0" dirty="0" smtClean="0">
                <a:solidFill>
                  <a:srgbClr val="002060"/>
                </a:solidFill>
              </a:rPr>
            </a:br>
            <a:endParaRPr lang="en-US" sz="1000" dirty="0"/>
          </a:p>
        </p:txBody>
      </p:sp>
      <p:sp>
        <p:nvSpPr>
          <p:cNvPr id="3" name="Subtitle 2"/>
          <p:cNvSpPr>
            <a:spLocks noGrp="1"/>
          </p:cNvSpPr>
          <p:nvPr>
            <p:ph type="subTitle" idx="1"/>
          </p:nvPr>
        </p:nvSpPr>
        <p:spPr>
          <a:xfrm>
            <a:off x="685800" y="2399038"/>
            <a:ext cx="7772400" cy="1856611"/>
          </a:xfrm>
        </p:spPr>
        <p:txBody>
          <a:bodyPr>
            <a:normAutofit fontScale="25000" lnSpcReduction="20000"/>
          </a:bodyPr>
          <a:lstStyle/>
          <a:p>
            <a:pPr marL="109728"/>
            <a:r>
              <a:rPr lang="en-US" sz="16000" b="1" dirty="0" smtClean="0">
                <a:solidFill>
                  <a:srgbClr val="002060"/>
                </a:solidFill>
                <a:ea typeface="Arial Unicode MS" panose="020B0604020202020204" pitchFamily="34" charset="-128"/>
              </a:rPr>
              <a:t>Trademark Fee Proposal</a:t>
            </a:r>
          </a:p>
          <a:p>
            <a:pPr marL="109728"/>
            <a:r>
              <a:rPr lang="en-US" sz="11200" b="1" dirty="0" smtClean="0">
                <a:solidFill>
                  <a:srgbClr val="002060"/>
                </a:solidFill>
                <a:ea typeface="Arial Unicode MS" panose="020B0604020202020204" pitchFamily="34" charset="-128"/>
              </a:rPr>
              <a:t>Executive Summary</a:t>
            </a:r>
          </a:p>
          <a:p>
            <a:pPr marL="109728"/>
            <a:endParaRPr lang="en-US" sz="9600" b="1" dirty="0" smtClean="0">
              <a:solidFill>
                <a:srgbClr val="002060"/>
              </a:solidFill>
              <a:ea typeface="Arial Unicode MS" panose="020B0604020202020204" pitchFamily="34" charset="-128"/>
            </a:endParaRPr>
          </a:p>
          <a:p>
            <a:pPr marL="109728"/>
            <a:r>
              <a:rPr lang="en-US" sz="6400" b="1" dirty="0" smtClean="0">
                <a:solidFill>
                  <a:srgbClr val="002060"/>
                </a:solidFill>
                <a:ea typeface="Arial Unicode MS" panose="020B0604020202020204" pitchFamily="34" charset="-128"/>
              </a:rPr>
              <a:t>Presented to:</a:t>
            </a:r>
            <a:endParaRPr lang="en-US" sz="6400" b="1" dirty="0">
              <a:solidFill>
                <a:srgbClr val="002060"/>
              </a:solidFill>
              <a:ea typeface="Arial Unicode MS" panose="020B0604020202020204" pitchFamily="34" charset="-128"/>
            </a:endParaRPr>
          </a:p>
          <a:p>
            <a:pPr marL="109728"/>
            <a:r>
              <a:rPr lang="en-US" sz="9600" b="1" dirty="0" smtClean="0">
                <a:solidFill>
                  <a:srgbClr val="002060"/>
                </a:solidFill>
                <a:ea typeface="Arial Unicode MS" panose="020B0604020202020204" pitchFamily="34" charset="-128"/>
              </a:rPr>
              <a:t>Trademark Public Advisory Committee</a:t>
            </a:r>
            <a:endParaRPr lang="en-US" sz="9600" b="1" dirty="0">
              <a:solidFill>
                <a:srgbClr val="FF0000"/>
              </a:solidFill>
              <a:ea typeface="Arial Unicode MS" panose="020B0604020202020204" pitchFamily="34" charset="-128"/>
            </a:endParaRPr>
          </a:p>
          <a:p>
            <a:pPr marL="109728"/>
            <a:endParaRPr lang="en-US" sz="96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09728"/>
            <a:endParaRPr lang="en-US" sz="40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09728" algn="l"/>
            <a:endParaRPr lang="en-US" sz="80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09728" algn="l"/>
            <a:endParaRPr lang="en-US" sz="80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09728" algn="l"/>
            <a:endParaRPr lang="en-US" sz="80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09728" algn="l"/>
            <a:r>
              <a:rPr lang="en-US" sz="72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marL="109728" algn="l"/>
            <a:endParaRPr lang="en-US" sz="5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109728" algn="l"/>
            <a:endParaRPr lang="en-US" sz="440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TextBox 5"/>
          <p:cNvSpPr txBox="1"/>
          <p:nvPr/>
        </p:nvSpPr>
        <p:spPr>
          <a:xfrm>
            <a:off x="1538514" y="489824"/>
            <a:ext cx="6919686" cy="1754326"/>
          </a:xfrm>
          <a:prstGeom prst="rect">
            <a:avLst/>
          </a:prstGeom>
          <a:noFill/>
        </p:spPr>
        <p:txBody>
          <a:bodyPr wrap="square" rtlCol="0">
            <a:spAutoFit/>
          </a:bodyPr>
          <a:lstStyle/>
          <a:p>
            <a:pPr algn="r"/>
            <a:r>
              <a:rPr lang="en-US" b="1" dirty="0" smtClean="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November, 2015</a:t>
            </a:r>
            <a:endParaRPr lang="en-US" b="1"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r"/>
            <a:endParaRPr lang="en-US" b="1"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r"/>
            <a:endParaRPr lang="en-US" dirty="0" smtClean="0"/>
          </a:p>
          <a:p>
            <a:pPr algn="r"/>
            <a:endParaRPr lang="en-US" dirty="0"/>
          </a:p>
          <a:p>
            <a:pPr algn="r"/>
            <a:endParaRPr lang="en-US" dirty="0" smtClean="0"/>
          </a:p>
          <a:p>
            <a:pPr algn="r"/>
            <a:endParaRPr lang="en-US" dirty="0"/>
          </a:p>
        </p:txBody>
      </p:sp>
      <p:pic>
        <p:nvPicPr>
          <p:cNvPr id="7" name="Picture 6" descr="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434" y="489824"/>
            <a:ext cx="3598253" cy="1484249"/>
          </a:xfrm>
          <a:prstGeom prst="rect">
            <a:avLst/>
          </a:prstGeom>
        </p:spPr>
      </p:pic>
    </p:spTree>
    <p:extLst>
      <p:ext uri="{BB962C8B-B14F-4D97-AF65-F5344CB8AC3E}">
        <p14:creationId xmlns:p14="http://schemas.microsoft.com/office/powerpoint/2010/main" val="14990822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Impact of Maintaining Current Fee Schedule</a:t>
            </a:r>
            <a:endParaRPr lang="en-US" b="1" i="1" dirty="0">
              <a:latin typeface="+mn-lt"/>
            </a:endParaRPr>
          </a:p>
        </p:txBody>
      </p:sp>
      <p:sp>
        <p:nvSpPr>
          <p:cNvPr id="4" name="Content Placeholder 2"/>
          <p:cNvSpPr>
            <a:spLocks noGrp="1"/>
          </p:cNvSpPr>
          <p:nvPr>
            <p:ph idx="1"/>
          </p:nvPr>
        </p:nvSpPr>
        <p:spPr>
          <a:xfrm>
            <a:off x="457200" y="982980"/>
            <a:ext cx="7780022" cy="3695700"/>
          </a:xfrm>
        </p:spPr>
        <p:txBody>
          <a:bodyPr>
            <a:normAutofit/>
          </a:bodyPr>
          <a:lstStyle/>
          <a:p>
            <a:r>
              <a:rPr lang="en-US" sz="1600" dirty="0" smtClean="0"/>
              <a:t>Projected increases in filings and the costs necessary to support trademark operations, continued and promised investments in IT systems, IP Policy and USPTO programs will exceed available revenues and operating reserve minimum balances by FY 2017. </a:t>
            </a:r>
          </a:p>
          <a:p>
            <a:endParaRPr lang="en-US" sz="1600" dirty="0" smtClean="0"/>
          </a:p>
          <a:p>
            <a:r>
              <a:rPr lang="en-US" sz="1600" dirty="0" smtClean="0"/>
              <a:t>Managing without an adequate operating reserve would </a:t>
            </a:r>
            <a:r>
              <a:rPr lang="en-US" sz="1600" dirty="0"/>
              <a:t>put the USPTO in jeopardy of being unable to respond to emergency situations, such as </a:t>
            </a:r>
            <a:r>
              <a:rPr lang="en-US" sz="1600" dirty="0" smtClean="0"/>
              <a:t>unexpected economic downturns; having to make short-term financial decisions, for example, stopping investment in IT plans that are crucial to operations and customer support; and in the event of a lapse in appropriation, having to shut down.  </a:t>
            </a:r>
            <a:endParaRPr lang="en-US" sz="1600" dirty="0"/>
          </a:p>
          <a:p>
            <a:pPr lvl="1">
              <a:buFont typeface="Arial" panose="020B0604020202020204" pitchFamily="34" charset="0"/>
              <a:buChar char="•"/>
            </a:pPr>
            <a:endParaRPr lang="en-US" sz="1400" dirty="0" smtClean="0">
              <a:solidFill>
                <a:srgbClr val="FF0000"/>
              </a:solidFill>
            </a:endParaRPr>
          </a:p>
          <a:p>
            <a:pPr lvl="1">
              <a:buFont typeface="Arial" panose="020B0604020202020204" pitchFamily="34" charset="0"/>
              <a:buChar char="•"/>
            </a:pPr>
            <a:endParaRPr lang="en-US" sz="1800" dirty="0"/>
          </a:p>
        </p:txBody>
      </p:sp>
      <p:sp>
        <p:nvSpPr>
          <p:cNvPr id="3" name="Slide Number Placeholder 2"/>
          <p:cNvSpPr>
            <a:spLocks noGrp="1"/>
          </p:cNvSpPr>
          <p:nvPr>
            <p:ph type="sldNum" sz="quarter" idx="12"/>
          </p:nvPr>
        </p:nvSpPr>
        <p:spPr/>
        <p:txBody>
          <a:bodyPr/>
          <a:lstStyle/>
          <a:p>
            <a:fld id="{92DA454B-C859-4892-B9FA-68B588C9F547}" type="slidenum">
              <a:rPr lang="en-US" smtClean="0"/>
              <a:t>10</a:t>
            </a:fld>
            <a:endParaRPr lang="en-US" dirty="0"/>
          </a:p>
        </p:txBody>
      </p:sp>
    </p:spTree>
    <p:extLst>
      <p:ext uri="{BB962C8B-B14F-4D97-AF65-F5344CB8AC3E}">
        <p14:creationId xmlns:p14="http://schemas.microsoft.com/office/powerpoint/2010/main" val="22199803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title="Proposed Fee Structure"/>
          <p:cNvSpPr>
            <a:spLocks noGrp="1"/>
          </p:cNvSpPr>
          <p:nvPr>
            <p:ph type="title"/>
          </p:nvPr>
        </p:nvSpPr>
        <p:spPr/>
        <p:txBody>
          <a:bodyPr>
            <a:normAutofit fontScale="90000"/>
          </a:bodyPr>
          <a:lstStyle/>
          <a:p>
            <a:r>
              <a:rPr lang="en-US" dirty="0"/>
              <a:t>Proposed Fee Structure</a:t>
            </a:r>
            <a:br>
              <a:rPr lang="en-US" dirty="0"/>
            </a:br>
            <a:endParaRPr lang="en-US" dirty="0"/>
          </a:p>
        </p:txBody>
      </p:sp>
      <p:sp>
        <p:nvSpPr>
          <p:cNvPr id="3" name="Slide Number Placeholder 2"/>
          <p:cNvSpPr>
            <a:spLocks noGrp="1"/>
          </p:cNvSpPr>
          <p:nvPr>
            <p:ph type="sldNum" sz="quarter" idx="12"/>
          </p:nvPr>
        </p:nvSpPr>
        <p:spPr/>
        <p:txBody>
          <a:bodyPr/>
          <a:lstStyle/>
          <a:p>
            <a:fld id="{92DA454B-C859-4892-B9FA-68B588C9F547}" type="slidenum">
              <a:rPr lang="en-US" smtClean="0"/>
              <a:t>11</a:t>
            </a:fld>
            <a:endParaRPr lang="en-US" dirty="0"/>
          </a:p>
        </p:txBody>
      </p:sp>
      <p:sp>
        <p:nvSpPr>
          <p:cNvPr id="4" name="Content Placeholder 2"/>
          <p:cNvSpPr>
            <a:spLocks noGrp="1"/>
          </p:cNvSpPr>
          <p:nvPr>
            <p:ph idx="4294967295"/>
          </p:nvPr>
        </p:nvSpPr>
        <p:spPr>
          <a:xfrm>
            <a:off x="0" y="1266825"/>
            <a:ext cx="8229600" cy="4030663"/>
          </a:xfrm>
          <a:prstGeom prst="rect">
            <a:avLst/>
          </a:prstGeom>
        </p:spPr>
        <p:txBody>
          <a:bodyPr>
            <a:normAutofit/>
          </a:bodyPr>
          <a:lstStyle/>
          <a:p>
            <a:pPr marL="0" indent="0" algn="ctr">
              <a:buNone/>
            </a:pPr>
            <a:endParaRPr lang="en-US" sz="3600" b="1" dirty="0" smtClean="0"/>
          </a:p>
          <a:p>
            <a:pPr marL="0" indent="0" algn="ctr">
              <a:buNone/>
            </a:pPr>
            <a:endParaRPr lang="en-US" sz="3600" b="1" dirty="0"/>
          </a:p>
          <a:p>
            <a:pPr marL="0" indent="0" algn="ctr">
              <a:buNone/>
            </a:pPr>
            <a:r>
              <a:rPr lang="en-US" sz="2400" b="1" dirty="0" smtClean="0"/>
              <a:t>Proposed Fee Structure</a:t>
            </a:r>
            <a:endParaRPr lang="en-US" sz="2400" b="1" dirty="0"/>
          </a:p>
        </p:txBody>
      </p:sp>
    </p:spTree>
    <p:extLst>
      <p:ext uri="{BB962C8B-B14F-4D97-AF65-F5344CB8AC3E}">
        <p14:creationId xmlns:p14="http://schemas.microsoft.com/office/powerpoint/2010/main" val="14117974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540" y="1126201"/>
            <a:ext cx="8061960" cy="4474499"/>
          </a:xfrm>
        </p:spPr>
        <p:txBody>
          <a:bodyPr>
            <a:noAutofit/>
          </a:bodyPr>
          <a:lstStyle/>
          <a:p>
            <a:pPr indent="-285750">
              <a:buFont typeface="Arial" panose="020B0604020202020204" pitchFamily="34" charset="0"/>
              <a:buChar char="•"/>
            </a:pPr>
            <a:r>
              <a:rPr lang="en-US" sz="1600" dirty="0" smtClean="0"/>
              <a:t>Setting </a:t>
            </a:r>
            <a:r>
              <a:rPr lang="en-US" sz="1600" dirty="0"/>
              <a:t>fees to achieve cost </a:t>
            </a:r>
            <a:r>
              <a:rPr lang="en-US" sz="1600" dirty="0" smtClean="0"/>
              <a:t>recovery in total – better alignment with the cost of providing the service</a:t>
            </a:r>
          </a:p>
          <a:p>
            <a:pPr indent="-285750">
              <a:buFont typeface="Arial" panose="020B0604020202020204" pitchFamily="34" charset="0"/>
              <a:buChar char="•"/>
            </a:pPr>
            <a:r>
              <a:rPr lang="en-US" sz="1600" dirty="0" smtClean="0"/>
              <a:t>Provide multiple options for application filings – consistent with prior fee reductions</a:t>
            </a:r>
            <a:endParaRPr lang="en-US" sz="1600" dirty="0"/>
          </a:p>
          <a:p>
            <a:pPr indent="-285750">
              <a:buFont typeface="Arial" panose="020B0604020202020204" pitchFamily="34" charset="0"/>
              <a:buChar char="•"/>
            </a:pPr>
            <a:r>
              <a:rPr lang="en-US" sz="1600" dirty="0" smtClean="0"/>
              <a:t>Incentivize electronic submissions by providing fee discounts relative to the cost of a paper submission </a:t>
            </a:r>
          </a:p>
          <a:p>
            <a:pPr indent="-285750">
              <a:buFont typeface="Arial" panose="020B0604020202020204" pitchFamily="34" charset="0"/>
              <a:buChar char="•"/>
            </a:pPr>
            <a:r>
              <a:rPr lang="en-US" sz="1600" dirty="0" smtClean="0"/>
              <a:t>Relationships </a:t>
            </a:r>
            <a:r>
              <a:rPr lang="en-US" sz="1600" dirty="0"/>
              <a:t>among individual fees and the cost of operational processes, including some targeted adjustments to fees where the gap between cost and current fee rate is greatest</a:t>
            </a:r>
          </a:p>
          <a:p>
            <a:pPr indent="-285750">
              <a:buFont typeface="Arial" panose="020B0604020202020204" pitchFamily="34" charset="0"/>
              <a:buChar char="•"/>
            </a:pPr>
            <a:r>
              <a:rPr lang="en-US" sz="1600" dirty="0"/>
              <a:t>Economic impact of trademark fees and fee changes, </a:t>
            </a:r>
            <a:r>
              <a:rPr lang="en-US" sz="1600" dirty="0" smtClean="0"/>
              <a:t>the </a:t>
            </a:r>
            <a:r>
              <a:rPr lang="en-US" sz="1600" dirty="0"/>
              <a:t>relationship of fees to each </a:t>
            </a:r>
            <a:r>
              <a:rPr lang="en-US" sz="1600" dirty="0" smtClean="0"/>
              <a:t>other, </a:t>
            </a:r>
            <a:r>
              <a:rPr lang="en-US" sz="1600" dirty="0"/>
              <a:t>and to beneficial outcomes</a:t>
            </a:r>
          </a:p>
          <a:p>
            <a:pPr indent="-285750">
              <a:buFont typeface="Arial" panose="020B0604020202020204" pitchFamily="34" charset="0"/>
              <a:buChar char="•"/>
            </a:pPr>
            <a:r>
              <a:rPr lang="en-US" sz="1600" dirty="0"/>
              <a:t>Fee changes that could administratively improve application processing</a:t>
            </a:r>
          </a:p>
          <a:p>
            <a:pPr indent="-285750">
              <a:buFont typeface="Arial" panose="020B0604020202020204" pitchFamily="34" charset="0"/>
              <a:buChar char="•"/>
            </a:pPr>
            <a:r>
              <a:rPr lang="en-US" sz="1600" dirty="0"/>
              <a:t>The purpose and size of an operating reserve necessary to provide sustainable funding [see Appendix </a:t>
            </a:r>
            <a:r>
              <a:rPr lang="en-US" sz="1600" dirty="0" smtClean="0"/>
              <a:t>J </a:t>
            </a:r>
            <a:r>
              <a:rPr lang="en-US" sz="1600" dirty="0"/>
              <a:t>for details] </a:t>
            </a:r>
            <a:endParaRPr lang="en-US" sz="1600" dirty="0" smtClean="0"/>
          </a:p>
        </p:txBody>
      </p:sp>
      <p:sp>
        <p:nvSpPr>
          <p:cNvPr id="4" name="Slide Number Placeholder 3"/>
          <p:cNvSpPr>
            <a:spLocks noGrp="1"/>
          </p:cNvSpPr>
          <p:nvPr>
            <p:ph type="sldNum" sz="quarter" idx="12"/>
          </p:nvPr>
        </p:nvSpPr>
        <p:spPr/>
        <p:txBody>
          <a:bodyPr/>
          <a:lstStyle/>
          <a:p>
            <a:fld id="{92DA454B-C859-4892-B9FA-68B588C9F547}" type="slidenum">
              <a:rPr lang="en-US" smtClean="0"/>
              <a:t>12</a:t>
            </a:fld>
            <a:endParaRPr lang="en-US" dirty="0"/>
          </a:p>
        </p:txBody>
      </p:sp>
      <p:sp>
        <p:nvSpPr>
          <p:cNvPr id="5" name="Title 1"/>
          <p:cNvSpPr>
            <a:spLocks noGrp="1"/>
          </p:cNvSpPr>
          <p:nvPr>
            <p:ph type="title"/>
          </p:nvPr>
        </p:nvSpPr>
        <p:spPr>
          <a:xfrm>
            <a:off x="144780" y="354344"/>
            <a:ext cx="8229598" cy="468645"/>
          </a:xfrm>
        </p:spPr>
        <p:txBody>
          <a:bodyPr>
            <a:noAutofit/>
          </a:bodyPr>
          <a:lstStyle/>
          <a:p>
            <a:pPr lvl="1" algn="l" defTabSz="457200" rtl="0">
              <a:spcBef>
                <a:spcPct val="0"/>
              </a:spcBef>
            </a:pPr>
            <a:r>
              <a:rPr lang="en-US" sz="2400" b="1" dirty="0" smtClean="0">
                <a:latin typeface="+mn-lt"/>
              </a:rPr>
              <a:t>Fee Structure Considerations</a:t>
            </a:r>
            <a:endParaRPr lang="en-US" sz="2400" b="1" i="1" dirty="0">
              <a:latin typeface="+mn-lt"/>
            </a:endParaRPr>
          </a:p>
        </p:txBody>
      </p:sp>
    </p:spTree>
    <p:extLst>
      <p:ext uri="{BB962C8B-B14F-4D97-AF65-F5344CB8AC3E}">
        <p14:creationId xmlns:p14="http://schemas.microsoft.com/office/powerpoint/2010/main" val="8073019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5880"/>
            <a:ext cx="8229600" cy="3124199"/>
          </a:xfrm>
        </p:spPr>
        <p:txBody>
          <a:bodyPr>
            <a:noAutofit/>
          </a:bodyPr>
          <a:lstStyle/>
          <a:p>
            <a:pPr indent="-285750">
              <a:buFont typeface="Arial" panose="020B0604020202020204" pitchFamily="34" charset="0"/>
              <a:buChar char="•"/>
            </a:pPr>
            <a:r>
              <a:rPr lang="en-US" sz="1600" dirty="0" smtClean="0"/>
              <a:t>Elasticity </a:t>
            </a:r>
            <a:r>
              <a:rPr lang="en-US" sz="1600" dirty="0"/>
              <a:t>of demand related to paying fees [see Appendix I</a:t>
            </a:r>
            <a:r>
              <a:rPr lang="en-US" sz="1600" dirty="0" smtClean="0"/>
              <a:t> </a:t>
            </a:r>
            <a:r>
              <a:rPr lang="en-US" sz="1600" dirty="0"/>
              <a:t>for details] as it impacts the amount of aggregate revenue required to fund the aggregate cost of operations over multiple years [see Appendix </a:t>
            </a:r>
            <a:r>
              <a:rPr lang="en-US" sz="1600" dirty="0" smtClean="0"/>
              <a:t>F </a:t>
            </a:r>
            <a:r>
              <a:rPr lang="en-US" sz="1600" dirty="0"/>
              <a:t>and Attachment </a:t>
            </a:r>
            <a:r>
              <a:rPr lang="en-US" sz="1600" dirty="0" smtClean="0"/>
              <a:t>E </a:t>
            </a:r>
            <a:r>
              <a:rPr lang="en-US" sz="1600" dirty="0"/>
              <a:t>for details</a:t>
            </a:r>
            <a:r>
              <a:rPr lang="en-US" sz="1600" dirty="0" smtClean="0"/>
              <a:t>]</a:t>
            </a:r>
            <a:endParaRPr lang="en-US" sz="1600" dirty="0"/>
          </a:p>
          <a:p>
            <a:pPr indent="-285750">
              <a:buFont typeface="Arial" panose="020B0604020202020204" pitchFamily="34" charset="0"/>
              <a:buChar char="•"/>
            </a:pPr>
            <a:r>
              <a:rPr lang="en-US" sz="1600" dirty="0" smtClean="0"/>
              <a:t>Recovering </a:t>
            </a:r>
            <a:r>
              <a:rPr lang="en-US" sz="1600" dirty="0"/>
              <a:t>aggregate cost from FY </a:t>
            </a:r>
            <a:r>
              <a:rPr lang="en-US" sz="1600" dirty="0" smtClean="0"/>
              <a:t>2017 </a:t>
            </a:r>
            <a:r>
              <a:rPr lang="en-US" sz="1600" dirty="0"/>
              <a:t>through FY </a:t>
            </a:r>
            <a:r>
              <a:rPr lang="en-US" sz="1600" dirty="0" smtClean="0"/>
              <a:t>2021 </a:t>
            </a:r>
            <a:r>
              <a:rPr lang="en-US" sz="1600" dirty="0"/>
              <a:t>[see Appendix E</a:t>
            </a:r>
            <a:r>
              <a:rPr lang="en-US" sz="1600" dirty="0" smtClean="0"/>
              <a:t> </a:t>
            </a:r>
            <a:r>
              <a:rPr lang="en-US" sz="1600" dirty="0"/>
              <a:t>for </a:t>
            </a:r>
            <a:r>
              <a:rPr lang="en-US" sz="1600" dirty="0" smtClean="0"/>
              <a:t>details] that </a:t>
            </a:r>
            <a:r>
              <a:rPr lang="en-US" sz="1600" dirty="0"/>
              <a:t>will be required to meet performance targets, based on commitments to </a:t>
            </a:r>
            <a:r>
              <a:rPr lang="en-US" sz="1600" dirty="0" smtClean="0"/>
              <a:t>our stakeholders</a:t>
            </a:r>
            <a:r>
              <a:rPr lang="en-US" sz="1600" dirty="0"/>
              <a:t>, as outlined in the USPTO </a:t>
            </a:r>
            <a:r>
              <a:rPr lang="en-US" sz="1600" dirty="0" smtClean="0"/>
              <a:t>2014 </a:t>
            </a:r>
            <a:r>
              <a:rPr lang="en-US" sz="1600" dirty="0"/>
              <a:t>– </a:t>
            </a:r>
            <a:r>
              <a:rPr lang="en-US" sz="1600" dirty="0" smtClean="0"/>
              <a:t>2018 </a:t>
            </a:r>
            <a:r>
              <a:rPr lang="en-US" sz="1600" dirty="0"/>
              <a:t>Strategic Plan and </a:t>
            </a:r>
            <a:r>
              <a:rPr lang="en-US" sz="1600" dirty="0" smtClean="0"/>
              <a:t>the President’s </a:t>
            </a:r>
            <a:r>
              <a:rPr lang="en-US" sz="1600" dirty="0"/>
              <a:t>FY </a:t>
            </a:r>
            <a:r>
              <a:rPr lang="en-US" sz="1600" dirty="0" smtClean="0"/>
              <a:t>2016 Budget</a:t>
            </a:r>
            <a:endParaRPr lang="en-US" sz="1600" dirty="0"/>
          </a:p>
        </p:txBody>
      </p:sp>
      <p:sp>
        <p:nvSpPr>
          <p:cNvPr id="4" name="Slide Number Placeholder 3"/>
          <p:cNvSpPr>
            <a:spLocks noGrp="1"/>
          </p:cNvSpPr>
          <p:nvPr>
            <p:ph type="sldNum" sz="quarter" idx="12"/>
          </p:nvPr>
        </p:nvSpPr>
        <p:spPr/>
        <p:txBody>
          <a:bodyPr/>
          <a:lstStyle/>
          <a:p>
            <a:fld id="{92DA454B-C859-4892-B9FA-68B588C9F547}" type="slidenum">
              <a:rPr lang="en-US" smtClean="0"/>
              <a:t>13</a:t>
            </a:fld>
            <a:endParaRPr lang="en-US" dirty="0"/>
          </a:p>
        </p:txBody>
      </p:sp>
      <p:sp>
        <p:nvSpPr>
          <p:cNvPr id="5" name="Title 1"/>
          <p:cNvSpPr>
            <a:spLocks noGrp="1"/>
          </p:cNvSpPr>
          <p:nvPr>
            <p:ph type="title"/>
          </p:nvPr>
        </p:nvSpPr>
        <p:spPr>
          <a:xfrm>
            <a:off x="144780" y="354344"/>
            <a:ext cx="8229598" cy="468645"/>
          </a:xfrm>
        </p:spPr>
        <p:txBody>
          <a:bodyPr>
            <a:noAutofit/>
          </a:bodyPr>
          <a:lstStyle/>
          <a:p>
            <a:pPr lvl="1" algn="l" defTabSz="457200" rtl="0">
              <a:spcBef>
                <a:spcPct val="0"/>
              </a:spcBef>
            </a:pPr>
            <a:r>
              <a:rPr lang="en-US" sz="2400" b="1" dirty="0" smtClean="0">
                <a:latin typeface="+mn-lt"/>
              </a:rPr>
              <a:t>Fee Structure Considerations</a:t>
            </a:r>
            <a:endParaRPr lang="en-US" sz="2400" b="1" i="1" dirty="0">
              <a:latin typeface="+mn-lt"/>
            </a:endParaRPr>
          </a:p>
        </p:txBody>
      </p:sp>
    </p:spTree>
    <p:extLst>
      <p:ext uri="{BB962C8B-B14F-4D97-AF65-F5344CB8AC3E}">
        <p14:creationId xmlns:p14="http://schemas.microsoft.com/office/powerpoint/2010/main" val="24146132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 y="129540"/>
            <a:ext cx="8229598" cy="468645"/>
          </a:xfrm>
        </p:spPr>
        <p:txBody>
          <a:bodyPr>
            <a:noAutofit/>
          </a:bodyPr>
          <a:lstStyle/>
          <a:p>
            <a:pPr lvl="1" algn="l" defTabSz="457200" rtl="0">
              <a:spcBef>
                <a:spcPct val="0"/>
              </a:spcBef>
            </a:pPr>
            <a:r>
              <a:rPr lang="en-US" sz="2400" b="1" dirty="0" smtClean="0">
                <a:latin typeface="+mn-lt"/>
              </a:rPr>
              <a:t>Biennial Fee Review Process</a:t>
            </a:r>
            <a:endParaRPr lang="en-US" sz="2400" b="1" i="1" dirty="0">
              <a:latin typeface="+mn-lt"/>
            </a:endParaRPr>
          </a:p>
        </p:txBody>
      </p:sp>
      <p:pic>
        <p:nvPicPr>
          <p:cNvPr id="1026" name="Picture 2" descr="-From October to December, the OCFO conducts a preliminary analysis and issue call for fee adjustment proposal, and submits the proposal to the Business Units&#10;-From January to July, OCFO consolidates and reviews proposals. They draft preliminary recommendations and present it to the Business Units&#10;-From August to October, the Business Units and OCFO develop recommendations and present them to the Executive Committee and U/S and Director&#10;-The U/S and Director approves or modifies the recommendations and sends them back to the OCFO and Business Units&#10;-The OCFO and Business Units engage with stakeholders and  consult with the PACs&#10;- External Stakeholders provide comments and questions&#10;-In November, USPTO holds the Public Advisory Committee Hearing 30 days after they are notified of the proposed fee changes&#10;-Then, USPTO proceeds with the Rulemaking process&#10;" title="Biennial Fee Review Pro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1" y="500062"/>
            <a:ext cx="9210676" cy="5224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5328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442459"/>
          </a:xfrm>
        </p:spPr>
        <p:txBody>
          <a:bodyPr>
            <a:noAutofit/>
          </a:bodyPr>
          <a:lstStyle/>
          <a:p>
            <a:pPr marL="0" indent="0">
              <a:buNone/>
            </a:pPr>
            <a:r>
              <a:rPr lang="en-US" sz="1600" dirty="0" smtClean="0"/>
              <a:t>The </a:t>
            </a:r>
            <a:r>
              <a:rPr lang="en-US" sz="1600" dirty="0"/>
              <a:t>trademark fee proposal rulemaking process assumes the following timeline</a:t>
            </a:r>
            <a:r>
              <a:rPr lang="en-US" sz="1600" dirty="0" smtClean="0"/>
              <a:t>:</a:t>
            </a:r>
          </a:p>
          <a:p>
            <a:pPr marL="0" indent="0">
              <a:buNone/>
            </a:pPr>
            <a:endParaRPr lang="en-US" sz="1600" dirty="0"/>
          </a:p>
          <a:p>
            <a:pPr lvl="0"/>
            <a:r>
              <a:rPr lang="en-US" sz="1600" dirty="0"/>
              <a:t>A draft Notice of Proposed Rulemaking (NPRM) will be transmitted to the Department of Commerce (DOC) and OMB no later than January 2016.</a:t>
            </a:r>
          </a:p>
          <a:p>
            <a:pPr lvl="0"/>
            <a:r>
              <a:rPr lang="en-US" sz="1600" dirty="0"/>
              <a:t>The draft NPRM, along with additional requirements including: updated budget plans, workload and fee forecasting, regulatory and economic impact assessment, paperwork reduction act compliance; would be published in the Federal Register by the end of April.</a:t>
            </a:r>
          </a:p>
          <a:p>
            <a:pPr lvl="0"/>
            <a:r>
              <a:rPr lang="en-US" sz="1600" dirty="0"/>
              <a:t>There will be a 60 day period to allow for comments to the NPRM and accompanying materials.  </a:t>
            </a:r>
          </a:p>
          <a:p>
            <a:pPr lvl="0"/>
            <a:r>
              <a:rPr lang="en-US" sz="1600" dirty="0"/>
              <a:t>A final rule, including responses to all comments received during the public comment period, will be transmitted to the DOC and OMB no later than August 2016</a:t>
            </a:r>
          </a:p>
          <a:p>
            <a:pPr lvl="0"/>
            <a:r>
              <a:rPr lang="en-US" sz="1600" dirty="0"/>
              <a:t>The final rule will be published in the Federal Register no later than November 2016.</a:t>
            </a:r>
          </a:p>
          <a:p>
            <a:pPr lvl="0"/>
            <a:r>
              <a:rPr lang="en-US" sz="1600" dirty="0"/>
              <a:t>Implementation of the final rule is expected for early January 2017.</a:t>
            </a:r>
          </a:p>
          <a:p>
            <a:pPr marL="0" indent="0">
              <a:buNone/>
            </a:pPr>
            <a:endParaRPr lang="en-US" sz="1600" dirty="0" smtClean="0"/>
          </a:p>
          <a:p>
            <a:pPr marL="0" indent="0">
              <a:buNone/>
            </a:pPr>
            <a:endParaRPr lang="en-US" sz="1600" dirty="0"/>
          </a:p>
          <a:p>
            <a:pPr marL="0" indent="0">
              <a:buNone/>
            </a:pPr>
            <a:endParaRPr lang="en-US" sz="400" dirty="0" smtClean="0"/>
          </a:p>
          <a:p>
            <a:pPr marL="0" indent="0">
              <a:buNone/>
            </a:pPr>
            <a:r>
              <a:rPr lang="en-US" sz="600" dirty="0" smtClean="0"/>
              <a:t>Revised October 16, 2015 </a:t>
            </a:r>
            <a:endParaRPr lang="en-US" sz="600" dirty="0"/>
          </a:p>
        </p:txBody>
      </p:sp>
      <p:sp>
        <p:nvSpPr>
          <p:cNvPr id="4" name="Slide Number Placeholder 3"/>
          <p:cNvSpPr>
            <a:spLocks noGrp="1"/>
          </p:cNvSpPr>
          <p:nvPr>
            <p:ph type="sldNum" sz="quarter" idx="12"/>
          </p:nvPr>
        </p:nvSpPr>
        <p:spPr/>
        <p:txBody>
          <a:bodyPr/>
          <a:lstStyle/>
          <a:p>
            <a:fld id="{92DA454B-C859-4892-B9FA-68B588C9F547}" type="slidenum">
              <a:rPr lang="en-US" smtClean="0"/>
              <a:t>15</a:t>
            </a:fld>
            <a:endParaRPr lang="en-US" dirty="0"/>
          </a:p>
        </p:txBody>
      </p:sp>
      <p:sp>
        <p:nvSpPr>
          <p:cNvPr id="5" name="Title 1"/>
          <p:cNvSpPr>
            <a:spLocks noGrp="1"/>
          </p:cNvSpPr>
          <p:nvPr>
            <p:ph type="title"/>
          </p:nvPr>
        </p:nvSpPr>
        <p:spPr>
          <a:xfrm>
            <a:off x="144780" y="354344"/>
            <a:ext cx="8229598" cy="468645"/>
          </a:xfrm>
        </p:spPr>
        <p:txBody>
          <a:bodyPr>
            <a:noAutofit/>
          </a:bodyPr>
          <a:lstStyle/>
          <a:p>
            <a:pPr lvl="1" algn="l" defTabSz="457200" rtl="0">
              <a:spcBef>
                <a:spcPct val="0"/>
              </a:spcBef>
            </a:pPr>
            <a:r>
              <a:rPr lang="en-US" sz="2400" b="1" dirty="0" smtClean="0">
                <a:latin typeface="+mn-lt"/>
              </a:rPr>
              <a:t>Rulemaking Timeline Considerations</a:t>
            </a:r>
            <a:endParaRPr lang="en-US" sz="2400" b="1" i="1" dirty="0">
              <a:latin typeface="+mn-lt"/>
            </a:endParaRPr>
          </a:p>
        </p:txBody>
      </p:sp>
    </p:spTree>
    <p:extLst>
      <p:ext uri="{BB962C8B-B14F-4D97-AF65-F5344CB8AC3E}">
        <p14:creationId xmlns:p14="http://schemas.microsoft.com/office/powerpoint/2010/main" val="34440710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Proposed Fee Structure Changes</a:t>
            </a:r>
            <a:endParaRPr lang="en-US" sz="2400" b="1" i="1" dirty="0">
              <a:latin typeface="+mn-lt"/>
            </a:endParaRPr>
          </a:p>
        </p:txBody>
      </p:sp>
      <p:sp>
        <p:nvSpPr>
          <p:cNvPr id="4" name="Content Placeholder 2"/>
          <p:cNvSpPr>
            <a:spLocks noGrp="1"/>
          </p:cNvSpPr>
          <p:nvPr>
            <p:ph idx="1"/>
          </p:nvPr>
        </p:nvSpPr>
        <p:spPr>
          <a:xfrm>
            <a:off x="457198" y="944880"/>
            <a:ext cx="8229600" cy="4442460"/>
          </a:xfrm>
        </p:spPr>
        <p:txBody>
          <a:bodyPr>
            <a:noAutofit/>
          </a:bodyPr>
          <a:lstStyle/>
          <a:p>
            <a:pPr marL="0" indent="0">
              <a:buNone/>
            </a:pPr>
            <a:r>
              <a:rPr lang="en-US" sz="1600" dirty="0"/>
              <a:t>The USPTO proposes to set or adjust the fees contained in </a:t>
            </a:r>
            <a:r>
              <a:rPr lang="en-US" sz="1600" dirty="0" smtClean="0"/>
              <a:t>the Attachment - Table of Trademark </a:t>
            </a:r>
            <a:r>
              <a:rPr lang="en-US" sz="1600" dirty="0"/>
              <a:t>Fee Changes. </a:t>
            </a:r>
            <a:endParaRPr lang="en-US" sz="1600" dirty="0" smtClean="0"/>
          </a:p>
          <a:p>
            <a:pPr marL="0" indent="0">
              <a:buNone/>
            </a:pPr>
            <a:endParaRPr lang="en-US" sz="1600" dirty="0"/>
          </a:p>
          <a:p>
            <a:pPr marL="0" indent="0">
              <a:buNone/>
            </a:pPr>
            <a:r>
              <a:rPr lang="en-US" sz="1600" dirty="0" smtClean="0"/>
              <a:t>The proposed changes </a:t>
            </a:r>
            <a:r>
              <a:rPr lang="en-US" sz="1600" dirty="0"/>
              <a:t>impact the following fee </a:t>
            </a:r>
            <a:r>
              <a:rPr lang="en-US" sz="1600" dirty="0" smtClean="0"/>
              <a:t>categories [See </a:t>
            </a:r>
            <a:r>
              <a:rPr lang="en-US" sz="1600" dirty="0"/>
              <a:t>Appendix G</a:t>
            </a:r>
            <a:r>
              <a:rPr lang="en-US" sz="1600" dirty="0" smtClean="0"/>
              <a:t> </a:t>
            </a:r>
            <a:r>
              <a:rPr lang="en-US" sz="1600" dirty="0"/>
              <a:t>for more information]:</a:t>
            </a:r>
          </a:p>
          <a:p>
            <a:pPr lvl="1">
              <a:buFont typeface="Arial" panose="020B0604020202020204" pitchFamily="34" charset="0"/>
              <a:buChar char="•"/>
            </a:pPr>
            <a:r>
              <a:rPr lang="en-US" sz="1600" dirty="0" smtClean="0"/>
              <a:t>Paper Filing Fees</a:t>
            </a:r>
          </a:p>
          <a:p>
            <a:pPr lvl="1">
              <a:buFont typeface="Arial" panose="020B0604020202020204" pitchFamily="34" charset="0"/>
              <a:buChar char="•"/>
            </a:pPr>
            <a:r>
              <a:rPr lang="en-US" sz="1600" dirty="0" smtClean="0"/>
              <a:t>Extension of Time for Filing a Statement of Use</a:t>
            </a:r>
            <a:endParaRPr lang="en-US" sz="1600" dirty="0"/>
          </a:p>
          <a:p>
            <a:pPr lvl="1">
              <a:buFont typeface="Arial" panose="020B0604020202020204" pitchFamily="34" charset="0"/>
              <a:buChar char="•"/>
            </a:pPr>
            <a:r>
              <a:rPr lang="en-US" sz="1600" dirty="0" smtClean="0"/>
              <a:t>Petitions to the Director</a:t>
            </a:r>
          </a:p>
          <a:p>
            <a:pPr lvl="1">
              <a:buFont typeface="Arial" panose="020B0604020202020204" pitchFamily="34" charset="0"/>
              <a:buChar char="•"/>
            </a:pPr>
            <a:r>
              <a:rPr lang="en-US" sz="1600" dirty="0" smtClean="0"/>
              <a:t>Dividing an Application</a:t>
            </a:r>
            <a:endParaRPr lang="en-US" sz="1600" dirty="0"/>
          </a:p>
          <a:p>
            <a:pPr lvl="1">
              <a:buFont typeface="Arial" panose="020B0604020202020204" pitchFamily="34" charset="0"/>
              <a:buChar char="•"/>
            </a:pPr>
            <a:r>
              <a:rPr lang="en-US" sz="1600" dirty="0" smtClean="0"/>
              <a:t>Trademark Trial and Appeal Board Fees</a:t>
            </a:r>
          </a:p>
          <a:p>
            <a:pPr lvl="1">
              <a:buFont typeface="Arial" panose="020B0604020202020204" pitchFamily="34" charset="0"/>
              <a:buChar char="•"/>
            </a:pPr>
            <a:r>
              <a:rPr lang="en-US" sz="1600" dirty="0" smtClean="0"/>
              <a:t>Extension of Time for Filing a Notice of Opposition</a:t>
            </a:r>
          </a:p>
        </p:txBody>
      </p:sp>
      <p:sp>
        <p:nvSpPr>
          <p:cNvPr id="3" name="Slide Number Placeholder 2"/>
          <p:cNvSpPr>
            <a:spLocks noGrp="1"/>
          </p:cNvSpPr>
          <p:nvPr>
            <p:ph type="sldNum" sz="quarter" idx="12"/>
          </p:nvPr>
        </p:nvSpPr>
        <p:spPr/>
        <p:txBody>
          <a:bodyPr/>
          <a:lstStyle/>
          <a:p>
            <a:fld id="{92DA454B-C859-4892-B9FA-68B588C9F547}" type="slidenum">
              <a:rPr lang="en-US" smtClean="0"/>
              <a:t>16</a:t>
            </a:fld>
            <a:endParaRPr lang="en-US" dirty="0"/>
          </a:p>
        </p:txBody>
      </p:sp>
    </p:spTree>
    <p:extLst>
      <p:ext uri="{BB962C8B-B14F-4D97-AF65-F5344CB8AC3E}">
        <p14:creationId xmlns:p14="http://schemas.microsoft.com/office/powerpoint/2010/main" val="33548120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2445"/>
            <a:ext cx="8229600" cy="884058"/>
          </a:xfrm>
        </p:spPr>
        <p:txBody>
          <a:bodyPr>
            <a:normAutofit/>
          </a:bodyPr>
          <a:lstStyle/>
          <a:p>
            <a:r>
              <a:rPr lang="en-US" sz="2400" dirty="0"/>
              <a:t>Trademark Processing Fees</a:t>
            </a:r>
          </a:p>
        </p:txBody>
      </p:sp>
      <p:graphicFrame>
        <p:nvGraphicFramePr>
          <p:cNvPr id="4" name="Content Placeholder 3" descr="Table of Trademark Processing Fees" title="Trademark Processing Fees"/>
          <p:cNvGraphicFramePr>
            <a:graphicFrameLocks noGrp="1"/>
          </p:cNvGraphicFramePr>
          <p:nvPr>
            <p:ph idx="1"/>
            <p:extLst>
              <p:ext uri="{D42A27DB-BD31-4B8C-83A1-F6EECF244321}">
                <p14:modId xmlns:p14="http://schemas.microsoft.com/office/powerpoint/2010/main" val="2401229985"/>
              </p:ext>
            </p:extLst>
          </p:nvPr>
        </p:nvGraphicFramePr>
        <p:xfrm>
          <a:off x="220980" y="838201"/>
          <a:ext cx="8633464" cy="4387236"/>
        </p:xfrm>
        <a:graphic>
          <a:graphicData uri="http://schemas.openxmlformats.org/drawingml/2006/table">
            <a:tbl>
              <a:tblPr firstRow="1" firstCol="1">
                <a:tableStyleId>{5C22544A-7EE6-4342-B048-85BDC9FD1C3A}</a:tableStyleId>
              </a:tblPr>
              <a:tblGrid>
                <a:gridCol w="777097"/>
                <a:gridCol w="3757391"/>
                <a:gridCol w="512372"/>
                <a:gridCol w="512372"/>
                <a:gridCol w="512372"/>
                <a:gridCol w="512372"/>
                <a:gridCol w="512372"/>
                <a:gridCol w="512372"/>
                <a:gridCol w="512372"/>
                <a:gridCol w="512372"/>
              </a:tblGrid>
              <a:tr h="318247">
                <a:tc rowSpan="2">
                  <a:txBody>
                    <a:bodyPr/>
                    <a:lstStyle/>
                    <a:p>
                      <a:pPr algn="ctr" fontAlgn="ctr"/>
                      <a:r>
                        <a:rPr lang="en-US" sz="800" u="none" strike="noStrike" dirty="0">
                          <a:effectLst/>
                        </a:rPr>
                        <a:t>Fee </a:t>
                      </a:r>
                      <a:r>
                        <a:rPr lang="en-US" sz="800" u="none" strike="noStrike" dirty="0" smtClean="0">
                          <a:effectLst/>
                        </a:rPr>
                        <a:t>Code*</a:t>
                      </a:r>
                      <a:endParaRPr lang="en-US" sz="800" b="1" i="0" u="none" strike="noStrike" dirty="0">
                        <a:solidFill>
                          <a:srgbClr val="000000"/>
                        </a:solidFill>
                        <a:effectLst/>
                        <a:latin typeface="Calibri"/>
                      </a:endParaRPr>
                    </a:p>
                  </a:txBody>
                  <a:tcPr marL="5935" marR="5935" marT="4946" marB="0" anchor="ctr">
                    <a:lnB w="38100" cap="flat" cmpd="sng" algn="ctr">
                      <a:solidFill>
                        <a:schemeClr val="bg1"/>
                      </a:solidFill>
                      <a:prstDash val="solid"/>
                      <a:round/>
                      <a:headEnd type="none" w="med" len="med"/>
                      <a:tailEnd type="none" w="med" len="med"/>
                    </a:lnB>
                  </a:tcPr>
                </a:tc>
                <a:tc rowSpan="2">
                  <a:txBody>
                    <a:bodyPr/>
                    <a:lstStyle/>
                    <a:p>
                      <a:pPr algn="ctr" fontAlgn="ctr"/>
                      <a:r>
                        <a:rPr lang="en-US" sz="800" u="none" strike="noStrike" dirty="0">
                          <a:effectLst/>
                        </a:rPr>
                        <a:t>Description</a:t>
                      </a:r>
                      <a:endParaRPr lang="en-US" sz="800" b="1" i="0" u="none" strike="noStrike" dirty="0">
                        <a:solidFill>
                          <a:srgbClr val="000000"/>
                        </a:solidFill>
                        <a:effectLst/>
                        <a:latin typeface="Calibri"/>
                      </a:endParaRPr>
                    </a:p>
                  </a:txBody>
                  <a:tcPr marL="5935" marR="5935" marT="4946" marB="0" anchor="ctr">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2">
                  <a:txBody>
                    <a:bodyPr/>
                    <a:lstStyle/>
                    <a:p>
                      <a:pPr algn="ctr" fontAlgn="ctr"/>
                      <a:r>
                        <a:rPr lang="en-US" sz="800" u="none" strike="noStrike" dirty="0">
                          <a:effectLst/>
                        </a:rPr>
                        <a:t>Current Fee</a:t>
                      </a:r>
                      <a:endParaRPr lang="en-US" sz="800" b="1" i="0" u="none" strike="noStrike" dirty="0">
                        <a:solidFill>
                          <a:srgbClr val="000000"/>
                        </a:solidFill>
                        <a:effectLst/>
                        <a:latin typeface="Calibri"/>
                      </a:endParaRPr>
                    </a:p>
                  </a:txBody>
                  <a:tcPr marL="5935" marR="5935" marT="4946"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800" u="none" strike="noStrike" dirty="0">
                          <a:effectLst/>
                        </a:rPr>
                        <a:t>Proposed Fee</a:t>
                      </a:r>
                      <a:endParaRPr lang="en-US" sz="800" b="1" i="0" u="none" strike="noStrike" dirty="0">
                        <a:solidFill>
                          <a:srgbClr val="000000"/>
                        </a:solidFill>
                        <a:effectLst/>
                        <a:latin typeface="Calibri"/>
                      </a:endParaRPr>
                    </a:p>
                  </a:txBody>
                  <a:tcPr marL="5935" marR="5935" marT="4946" marB="0" anchor="ctr">
                    <a:lnB w="12700" cap="flat" cmpd="sng" algn="ctr">
                      <a:solidFill>
                        <a:schemeClr val="bg1"/>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800" u="none" strike="noStrike" dirty="0">
                          <a:effectLst/>
                        </a:rPr>
                        <a:t>Dollar Change</a:t>
                      </a:r>
                      <a:endParaRPr lang="en-US" sz="800" b="1" i="0" u="none" strike="noStrike" dirty="0">
                        <a:solidFill>
                          <a:srgbClr val="000000"/>
                        </a:solidFill>
                        <a:effectLst/>
                        <a:latin typeface="Calibri"/>
                      </a:endParaRPr>
                    </a:p>
                  </a:txBody>
                  <a:tcPr marL="5935" marR="5935" marT="4946" marB="0" anchor="ctr">
                    <a:lnB w="12700" cap="flat" cmpd="sng" algn="ctr">
                      <a:solidFill>
                        <a:schemeClr val="bg1"/>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800" u="none" strike="noStrike" dirty="0">
                          <a:effectLst/>
                        </a:rPr>
                        <a:t>Percent Change</a:t>
                      </a:r>
                      <a:endParaRPr lang="en-US" sz="800" b="1" i="0" u="none" strike="noStrike" dirty="0">
                        <a:solidFill>
                          <a:srgbClr val="000000"/>
                        </a:solidFill>
                        <a:effectLst/>
                        <a:latin typeface="Calibri"/>
                      </a:endParaRPr>
                    </a:p>
                  </a:txBody>
                  <a:tcPr marL="5935" marR="5935" marT="4946" marB="0" anchor="ctr">
                    <a:lnB w="12700" cap="flat" cmpd="sng" algn="ctr">
                      <a:solidFill>
                        <a:schemeClr val="bg1"/>
                      </a:solidFill>
                      <a:prstDash val="solid"/>
                      <a:round/>
                      <a:headEnd type="none" w="med" len="med"/>
                      <a:tailEnd type="none" w="med" len="med"/>
                    </a:lnB>
                  </a:tcPr>
                </a:tc>
                <a:tc hMerge="1">
                  <a:txBody>
                    <a:bodyPr/>
                    <a:lstStyle/>
                    <a:p>
                      <a:endParaRPr lang="en-US"/>
                    </a:p>
                  </a:txBody>
                  <a:tcPr/>
                </a:tc>
              </a:tr>
              <a:tr h="255534">
                <a:tc vMerge="1">
                  <a:txBody>
                    <a:bodyPr/>
                    <a:lstStyle/>
                    <a:p>
                      <a:endParaRPr lang="en-US"/>
                    </a:p>
                  </a:txBody>
                  <a:tcPr/>
                </a:tc>
                <a:tc vMerge="1">
                  <a:txBody>
                    <a:bodyPr/>
                    <a:lstStyle/>
                    <a:p>
                      <a:endParaRPr lang="en-US"/>
                    </a:p>
                  </a:txBody>
                  <a:tcPr/>
                </a:tc>
                <a:tc>
                  <a:txBody>
                    <a:bodyPr/>
                    <a:lstStyle/>
                    <a:p>
                      <a:pPr marL="0" algn="ctr" defTabSz="457200" rtl="0" eaLnBrk="1" fontAlgn="ctr" latinLnBrk="0" hangingPunct="1"/>
                      <a:r>
                        <a:rPr lang="en-US" sz="600" b="1" u="none" strike="noStrike" kern="1200" dirty="0">
                          <a:solidFill>
                            <a:schemeClr val="lt1"/>
                          </a:solidFill>
                          <a:effectLst/>
                          <a:latin typeface="+mn-lt"/>
                          <a:ea typeface="+mn-ea"/>
                          <a:cs typeface="+mn-cs"/>
                        </a:rPr>
                        <a:t>Paper</a:t>
                      </a:r>
                    </a:p>
                  </a:txBody>
                  <a:tcPr marL="5935" marR="5935" marT="4946" marB="0" anchor="ctr">
                    <a:lnR w="31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r>
                        <a:rPr lang="en-US" sz="600" b="1" u="none" strike="noStrike" kern="1200" dirty="0">
                          <a:solidFill>
                            <a:schemeClr val="lt1"/>
                          </a:solidFill>
                          <a:effectLst/>
                          <a:latin typeface="+mn-lt"/>
                          <a:ea typeface="+mn-ea"/>
                          <a:cs typeface="+mn-cs"/>
                        </a:rPr>
                        <a:t>Electronic</a:t>
                      </a:r>
                    </a:p>
                  </a:txBody>
                  <a:tcPr marL="5935" marR="5935" marT="4946" marB="0" anchor="ctr">
                    <a:lnL w="31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r>
                        <a:rPr lang="en-US" sz="600" b="1" u="none" strike="noStrike" kern="1200" dirty="0">
                          <a:solidFill>
                            <a:schemeClr val="lt1"/>
                          </a:solidFill>
                          <a:effectLst/>
                          <a:latin typeface="+mn-lt"/>
                          <a:ea typeface="+mn-ea"/>
                          <a:cs typeface="+mn-cs"/>
                        </a:rPr>
                        <a:t>Paper</a:t>
                      </a:r>
                    </a:p>
                  </a:txBody>
                  <a:tcPr marL="5935" marR="5935" marT="4946"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r>
                        <a:rPr lang="en-US" sz="600" b="1" u="none" strike="noStrike" kern="1200" dirty="0">
                          <a:solidFill>
                            <a:schemeClr val="lt1"/>
                          </a:solidFill>
                          <a:effectLst/>
                          <a:latin typeface="+mn-lt"/>
                          <a:ea typeface="+mn-ea"/>
                          <a:cs typeface="+mn-cs"/>
                        </a:rPr>
                        <a:t>Electronic</a:t>
                      </a:r>
                    </a:p>
                  </a:txBody>
                  <a:tcPr marL="5935" marR="5935" marT="4946"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r>
                        <a:rPr lang="en-US" sz="600" b="1" u="none" strike="noStrike" kern="1200" dirty="0">
                          <a:solidFill>
                            <a:schemeClr val="lt1"/>
                          </a:solidFill>
                          <a:effectLst/>
                          <a:latin typeface="+mn-lt"/>
                          <a:ea typeface="+mn-ea"/>
                          <a:cs typeface="+mn-cs"/>
                        </a:rPr>
                        <a:t>Paper</a:t>
                      </a:r>
                    </a:p>
                  </a:txBody>
                  <a:tcPr marL="5935" marR="5935" marT="4946"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r>
                        <a:rPr lang="en-US" sz="600" b="1" u="none" strike="noStrike" kern="1200" dirty="0">
                          <a:solidFill>
                            <a:schemeClr val="lt1"/>
                          </a:solidFill>
                          <a:effectLst/>
                          <a:latin typeface="+mn-lt"/>
                          <a:ea typeface="+mn-ea"/>
                          <a:cs typeface="+mn-cs"/>
                        </a:rPr>
                        <a:t>Electronic</a:t>
                      </a:r>
                    </a:p>
                  </a:txBody>
                  <a:tcPr marL="5935" marR="5935" marT="4946"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r>
                        <a:rPr lang="en-US" sz="600" b="1" u="none" strike="noStrike" kern="1200" dirty="0">
                          <a:solidFill>
                            <a:schemeClr val="lt1"/>
                          </a:solidFill>
                          <a:effectLst/>
                          <a:latin typeface="+mn-lt"/>
                          <a:ea typeface="+mn-ea"/>
                          <a:cs typeface="+mn-cs"/>
                        </a:rPr>
                        <a:t>Paper</a:t>
                      </a:r>
                    </a:p>
                  </a:txBody>
                  <a:tcPr marL="5935" marR="5935" marT="4946"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r>
                        <a:rPr lang="en-US" sz="600" b="1" u="none" strike="noStrike" kern="1200" dirty="0">
                          <a:solidFill>
                            <a:schemeClr val="lt1"/>
                          </a:solidFill>
                          <a:effectLst/>
                          <a:latin typeface="+mn-lt"/>
                          <a:ea typeface="+mn-ea"/>
                          <a:cs typeface="+mn-cs"/>
                        </a:rPr>
                        <a:t>Electronic</a:t>
                      </a:r>
                    </a:p>
                  </a:txBody>
                  <a:tcPr marL="5935" marR="5935" marT="4946"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r>
              <a:tr h="228398">
                <a:tc>
                  <a:txBody>
                    <a:bodyPr/>
                    <a:lstStyle/>
                    <a:p>
                      <a:pPr algn="ctr" fontAlgn="ctr"/>
                      <a:r>
                        <a:rPr lang="en-US" sz="800" u="none" strike="noStrike" dirty="0">
                          <a:effectLst/>
                        </a:rPr>
                        <a:t>6001</a:t>
                      </a:r>
                      <a:endParaRPr lang="en-US" sz="800" b="0" i="0" u="none" strike="noStrike" dirty="0">
                        <a:solidFill>
                          <a:srgbClr val="000000"/>
                        </a:solidFill>
                        <a:effectLst/>
                        <a:latin typeface="Calibri"/>
                      </a:endParaRPr>
                    </a:p>
                  </a:txBody>
                  <a:tcPr marL="5935" marR="5935" marT="4946" marB="0" anchor="ctr">
                    <a:lnT w="38100" cap="flat" cmpd="sng" algn="ctr">
                      <a:solidFill>
                        <a:schemeClr val="bg1"/>
                      </a:solidFill>
                      <a:prstDash val="solid"/>
                      <a:round/>
                      <a:headEnd type="none" w="med" len="med"/>
                      <a:tailEnd type="none" w="med" len="med"/>
                    </a:lnT>
                  </a:tcPr>
                </a:tc>
                <a:tc>
                  <a:txBody>
                    <a:bodyPr/>
                    <a:lstStyle/>
                    <a:p>
                      <a:pPr algn="l" fontAlgn="ctr"/>
                      <a:r>
                        <a:rPr lang="en-US" sz="800" u="none" strike="noStrike" dirty="0">
                          <a:solidFill>
                            <a:schemeClr val="tx1"/>
                          </a:solidFill>
                          <a:effectLst/>
                        </a:rPr>
                        <a:t>Application for registration, per international class (paper filing)</a:t>
                      </a:r>
                      <a:endParaRPr lang="en-US" sz="800" b="0" i="0" u="none" strike="noStrike" dirty="0">
                        <a:solidFill>
                          <a:schemeClr val="tx1"/>
                        </a:solidFill>
                        <a:effectLst/>
                        <a:latin typeface="Calibri"/>
                      </a:endParaRPr>
                    </a:p>
                  </a:txBody>
                  <a:tcPr marL="5935" marR="5935" marT="4946"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$375 </a:t>
                      </a:r>
                      <a:endParaRPr lang="en-US" sz="800" b="0" i="0" u="none" strike="noStrike" dirty="0">
                        <a:solidFill>
                          <a:schemeClr val="tx1"/>
                        </a:solidFill>
                        <a:effectLst/>
                        <a:latin typeface="+mn-lt"/>
                      </a:endParaRPr>
                    </a:p>
                  </a:txBody>
                  <a:tcPr marL="5935" marR="5935" marT="4946"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fontAlgn="ctr"/>
                      <a:r>
                        <a:rPr lang="en-US" sz="800" kern="1200" dirty="0" smtClean="0">
                          <a:solidFill>
                            <a:schemeClr val="tx1"/>
                          </a:solidFill>
                          <a:effectLst/>
                          <a:latin typeface="+mn-lt"/>
                          <a:ea typeface="+mn-ea"/>
                          <a:cs typeface="+mn-cs"/>
                        </a:rPr>
                        <a:t>--</a:t>
                      </a:r>
                      <a:r>
                        <a:rPr lang="en-US" sz="800" u="none" strike="noStrike" dirty="0" smtClean="0">
                          <a:solidFill>
                            <a:schemeClr val="tx1"/>
                          </a:solidFill>
                          <a:effectLst/>
                          <a:latin typeface="+mn-lt"/>
                        </a:rPr>
                        <a:t> </a:t>
                      </a:r>
                      <a:endParaRPr lang="en-US" sz="800" b="0" i="0" u="none" strike="noStrike" dirty="0">
                        <a:solidFill>
                          <a:schemeClr val="tx1"/>
                        </a:solidFill>
                        <a:effectLst/>
                        <a:latin typeface="+mn-lt"/>
                      </a:endParaRPr>
                    </a:p>
                  </a:txBody>
                  <a:tcPr marL="5935" marR="5935" marT="4946"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$600 </a:t>
                      </a:r>
                      <a:endParaRPr lang="en-US" sz="800" b="0" i="0" u="none" strike="noStrike" dirty="0">
                        <a:solidFill>
                          <a:schemeClr val="tx1"/>
                        </a:solidFill>
                        <a:effectLst/>
                        <a:latin typeface="+mn-lt"/>
                      </a:endParaRPr>
                    </a:p>
                  </a:txBody>
                  <a:tcPr marL="5935" marR="5935" marT="4946" marB="0" anchor="ctr">
                    <a:lnR w="952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fontAlgn="ctr"/>
                      <a:r>
                        <a:rPr lang="en-US" sz="800" kern="1200" dirty="0" smtClean="0">
                          <a:solidFill>
                            <a:schemeClr val="tx1"/>
                          </a:solidFill>
                          <a:effectLst/>
                          <a:latin typeface="+mn-lt"/>
                          <a:ea typeface="+mn-ea"/>
                          <a:cs typeface="+mn-cs"/>
                        </a:rPr>
                        <a:t>--</a:t>
                      </a:r>
                      <a:endParaRPr lang="en-US" sz="800" b="0" i="0" u="none" strike="noStrike" dirty="0">
                        <a:solidFill>
                          <a:schemeClr val="tx1"/>
                        </a:solidFill>
                        <a:effectLst/>
                        <a:latin typeface="+mn-lt"/>
                      </a:endParaRPr>
                    </a:p>
                  </a:txBody>
                  <a:tcPr marL="5935" marR="5935" marT="4946" marB="0" anchor="ctr">
                    <a:lnL w="9525"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fontAlgn="ctr"/>
                      <a:r>
                        <a:rPr lang="en-US" sz="800" u="none" strike="noStrike" dirty="0" smtClean="0">
                          <a:solidFill>
                            <a:schemeClr val="tx1"/>
                          </a:solidFill>
                          <a:effectLst/>
                          <a:latin typeface="+mn-lt"/>
                        </a:rPr>
                        <a:t>+$</a:t>
                      </a:r>
                      <a:r>
                        <a:rPr lang="en-US" sz="800" u="none" strike="noStrike" dirty="0">
                          <a:solidFill>
                            <a:schemeClr val="tx1"/>
                          </a:solidFill>
                          <a:effectLst/>
                          <a:latin typeface="+mn-lt"/>
                        </a:rPr>
                        <a:t>225 </a:t>
                      </a:r>
                      <a:endParaRPr lang="en-US" sz="800" b="0" i="0" u="none" strike="noStrike" dirty="0">
                        <a:solidFill>
                          <a:schemeClr val="tx1"/>
                        </a:solidFill>
                        <a:effectLst/>
                        <a:latin typeface="+mn-lt"/>
                      </a:endParaRPr>
                    </a:p>
                  </a:txBody>
                  <a:tcPr marL="5935" marR="5935" marT="4946"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fontAlgn="ctr"/>
                      <a:r>
                        <a:rPr lang="en-US" sz="800" kern="1200" dirty="0" smtClean="0">
                          <a:solidFill>
                            <a:schemeClr val="tx1"/>
                          </a:solidFill>
                          <a:effectLst/>
                          <a:latin typeface="+mn-lt"/>
                          <a:ea typeface="+mn-ea"/>
                          <a:cs typeface="+mn-cs"/>
                        </a:rPr>
                        <a:t>--</a:t>
                      </a:r>
                      <a:r>
                        <a:rPr lang="en-US" sz="800" u="none" strike="noStrike" dirty="0">
                          <a:solidFill>
                            <a:schemeClr val="tx1"/>
                          </a:solidFill>
                          <a:effectLst/>
                          <a:latin typeface="+mn-lt"/>
                        </a:rPr>
                        <a:t> </a:t>
                      </a:r>
                      <a:endParaRPr lang="en-US" sz="800" b="0" i="0" u="none" strike="noStrike" dirty="0">
                        <a:solidFill>
                          <a:schemeClr val="tx1"/>
                        </a:solidFill>
                        <a:effectLst/>
                        <a:latin typeface="+mn-lt"/>
                      </a:endParaRPr>
                    </a:p>
                  </a:txBody>
                  <a:tcPr marL="5935" marR="5935" marT="4946"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fontAlgn="ctr"/>
                      <a:r>
                        <a:rPr lang="en-US" sz="800" b="0" i="0" u="none" strike="noStrike" dirty="0" smtClean="0">
                          <a:solidFill>
                            <a:schemeClr val="tx1"/>
                          </a:solidFill>
                          <a:effectLst/>
                          <a:latin typeface="+mn-lt"/>
                        </a:rPr>
                        <a:t>+60</a:t>
                      </a:r>
                      <a:r>
                        <a:rPr lang="en-US" sz="800" b="0" i="0" u="none" strike="noStrike" dirty="0">
                          <a:solidFill>
                            <a:schemeClr val="tx1"/>
                          </a:solidFill>
                          <a:effectLst/>
                          <a:latin typeface="+mn-lt"/>
                        </a:rPr>
                        <a:t>%</a:t>
                      </a:r>
                    </a:p>
                  </a:txBody>
                  <a:tcPr marL="7620" marR="7620" marT="6350"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fontAlgn="ctr"/>
                      <a:r>
                        <a:rPr lang="en-US" sz="800" kern="1200" dirty="0" smtClean="0">
                          <a:solidFill>
                            <a:schemeClr val="tx1"/>
                          </a:solidFill>
                          <a:effectLst/>
                          <a:latin typeface="+mn-lt"/>
                          <a:ea typeface="+mn-ea"/>
                          <a:cs typeface="+mn-cs"/>
                        </a:rPr>
                        <a:t>--</a:t>
                      </a:r>
                      <a:endParaRPr lang="en-US" sz="800" b="0" i="0" u="none" strike="noStrike" dirty="0">
                        <a:solidFill>
                          <a:schemeClr val="tx1"/>
                        </a:solidFill>
                        <a:effectLst/>
                        <a:latin typeface="+mn-lt"/>
                      </a:endParaRPr>
                    </a:p>
                  </a:txBody>
                  <a:tcPr marL="7620" marR="7620" marT="6350"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r>
              <a:tr h="287767">
                <a:tc>
                  <a:txBody>
                    <a:bodyPr/>
                    <a:lstStyle/>
                    <a:p>
                      <a:pPr algn="ctr" fontAlgn="ctr"/>
                      <a:r>
                        <a:rPr lang="en-US" sz="800" u="none" strike="noStrike" dirty="0">
                          <a:effectLst/>
                        </a:rPr>
                        <a:t>7001</a:t>
                      </a:r>
                      <a:endParaRPr lang="en-US" sz="800" b="0" i="0" u="none" strike="noStrike" dirty="0">
                        <a:solidFill>
                          <a:srgbClr val="000000"/>
                        </a:solidFill>
                        <a:effectLst/>
                        <a:latin typeface="Calibri"/>
                      </a:endParaRPr>
                    </a:p>
                  </a:txBody>
                  <a:tcPr marL="5935" marR="5935" marT="4946" marB="0" anchor="ctr"/>
                </a:tc>
                <a:tc>
                  <a:txBody>
                    <a:bodyPr/>
                    <a:lstStyle/>
                    <a:p>
                      <a:pPr algn="l" fontAlgn="ctr"/>
                      <a:r>
                        <a:rPr lang="en-US" sz="800" u="none" strike="noStrike" dirty="0">
                          <a:solidFill>
                            <a:schemeClr val="tx1"/>
                          </a:solidFill>
                          <a:effectLst/>
                        </a:rPr>
                        <a:t>Application for registration, per international class (electronic filing, TEAS application)</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kern="1200" dirty="0" smtClean="0">
                          <a:solidFill>
                            <a:schemeClr val="tx1"/>
                          </a:solidFill>
                          <a:effectLst/>
                          <a:latin typeface="+mn-lt"/>
                          <a:ea typeface="+mn-ea"/>
                          <a:cs typeface="+mn-cs"/>
                        </a:rPr>
                        <a:t>--</a:t>
                      </a:r>
                      <a:r>
                        <a:rPr lang="en-US" sz="800" u="none" strike="noStrike" dirty="0">
                          <a:solidFill>
                            <a:schemeClr val="tx1"/>
                          </a:solidFill>
                          <a:effectLst/>
                          <a:latin typeface="+mn-lt"/>
                        </a:rPr>
                        <a:t>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$325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 </a:t>
                      </a:r>
                      <a:r>
                        <a:rPr lang="en-US" sz="800" kern="1200" dirty="0" smtClean="0">
                          <a:solidFill>
                            <a:schemeClr val="tx1"/>
                          </a:solidFill>
                          <a:effectLst/>
                          <a:latin typeface="+mn-lt"/>
                          <a:ea typeface="+mn-ea"/>
                          <a:cs typeface="+mn-cs"/>
                        </a:rPr>
                        <a:t>--</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$325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 </a:t>
                      </a:r>
                      <a:r>
                        <a:rPr lang="en-US" sz="800" kern="1200" dirty="0" smtClean="0">
                          <a:solidFill>
                            <a:schemeClr val="tx1"/>
                          </a:solidFill>
                          <a:effectLst/>
                          <a:latin typeface="+mn-lt"/>
                          <a:ea typeface="+mn-ea"/>
                          <a:cs typeface="+mn-cs"/>
                        </a:rPr>
                        <a:t>--</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b="0" i="0" u="none" strike="noStrike" dirty="0">
                          <a:solidFill>
                            <a:schemeClr val="tx1"/>
                          </a:solidFill>
                          <a:effectLst/>
                          <a:latin typeface="+mn-lt"/>
                        </a:rPr>
                        <a:t> </a:t>
                      </a:r>
                      <a:r>
                        <a:rPr lang="en-US" sz="800" kern="1200" dirty="0" smtClean="0">
                          <a:solidFill>
                            <a:schemeClr val="tx1"/>
                          </a:solidFill>
                          <a:effectLst/>
                          <a:latin typeface="+mn-lt"/>
                          <a:ea typeface="+mn-ea"/>
                          <a:cs typeface="+mn-cs"/>
                        </a:rPr>
                        <a:t>--</a:t>
                      </a:r>
                      <a:endParaRPr lang="en-US" sz="800" b="0" i="0" u="none" strike="noStrike" dirty="0">
                        <a:solidFill>
                          <a:schemeClr val="tx1"/>
                        </a:solidFill>
                        <a:effectLst/>
                        <a:latin typeface="+mn-lt"/>
                      </a:endParaRPr>
                    </a:p>
                  </a:txBody>
                  <a:tcPr marL="7620" marR="7620" marT="6350" marB="0" anchor="ctr">
                    <a:solidFill>
                      <a:schemeClr val="accent1">
                        <a:lumMod val="20000"/>
                        <a:lumOff val="80000"/>
                      </a:schemeClr>
                    </a:solidFill>
                  </a:tcPr>
                </a:tc>
                <a:tc>
                  <a:txBody>
                    <a:bodyPr/>
                    <a:lstStyle/>
                    <a:p>
                      <a:pPr algn="ctr" fontAlgn="ctr"/>
                      <a:r>
                        <a:rPr lang="en-US" sz="800" b="0" i="0" u="none" strike="noStrike" dirty="0">
                          <a:solidFill>
                            <a:schemeClr val="tx1"/>
                          </a:solidFill>
                          <a:effectLst/>
                          <a:latin typeface="+mn-lt"/>
                        </a:rPr>
                        <a:t>0%</a:t>
                      </a:r>
                    </a:p>
                  </a:txBody>
                  <a:tcPr marL="7620" marR="7620" marT="6350" marB="0" anchor="ctr">
                    <a:solidFill>
                      <a:schemeClr val="accent1">
                        <a:lumMod val="20000"/>
                        <a:lumOff val="80000"/>
                      </a:schemeClr>
                    </a:solidFill>
                  </a:tcPr>
                </a:tc>
              </a:tr>
              <a:tr h="287767">
                <a:tc>
                  <a:txBody>
                    <a:bodyPr/>
                    <a:lstStyle/>
                    <a:p>
                      <a:pPr algn="ctr" fontAlgn="ctr"/>
                      <a:r>
                        <a:rPr lang="en-US" sz="800" u="none" strike="noStrike" dirty="0">
                          <a:effectLst/>
                        </a:rPr>
                        <a:t>7009</a:t>
                      </a:r>
                      <a:endParaRPr lang="en-US" sz="800" b="0" i="0" u="none" strike="noStrike" dirty="0">
                        <a:solidFill>
                          <a:srgbClr val="000000"/>
                        </a:solidFill>
                        <a:effectLst/>
                        <a:latin typeface="Calibri"/>
                      </a:endParaRPr>
                    </a:p>
                  </a:txBody>
                  <a:tcPr marL="5935" marR="5935" marT="4946" marB="0" anchor="ctr"/>
                </a:tc>
                <a:tc>
                  <a:txBody>
                    <a:bodyPr/>
                    <a:lstStyle/>
                    <a:p>
                      <a:pPr algn="l" fontAlgn="ctr"/>
                      <a:r>
                        <a:rPr lang="en-US" sz="800" u="none" strike="noStrike" dirty="0">
                          <a:solidFill>
                            <a:schemeClr val="tx1"/>
                          </a:solidFill>
                          <a:effectLst/>
                        </a:rPr>
                        <a:t>Application for registration, per international class (electronic filing, TEAS RF application)</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kern="1200" dirty="0" smtClean="0">
                          <a:solidFill>
                            <a:schemeClr val="tx1"/>
                          </a:solidFill>
                          <a:effectLst/>
                          <a:latin typeface="+mn-lt"/>
                          <a:ea typeface="+mn-ea"/>
                          <a:cs typeface="+mn-cs"/>
                        </a:rPr>
                        <a:t>--</a:t>
                      </a:r>
                      <a:r>
                        <a:rPr lang="en-US" sz="800" u="none" strike="noStrike" dirty="0">
                          <a:solidFill>
                            <a:schemeClr val="tx1"/>
                          </a:solidFill>
                          <a:effectLst/>
                          <a:latin typeface="+mn-lt"/>
                        </a:rPr>
                        <a:t>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$275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 </a:t>
                      </a:r>
                      <a:r>
                        <a:rPr lang="en-US" sz="800" kern="1200" dirty="0" smtClean="0">
                          <a:solidFill>
                            <a:schemeClr val="tx1"/>
                          </a:solidFill>
                          <a:effectLst/>
                          <a:latin typeface="+mn-lt"/>
                          <a:ea typeface="+mn-ea"/>
                          <a:cs typeface="+mn-cs"/>
                        </a:rPr>
                        <a:t>--</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$275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kern="1200" dirty="0" smtClean="0">
                          <a:solidFill>
                            <a:schemeClr val="tx1"/>
                          </a:solidFill>
                          <a:effectLst/>
                          <a:latin typeface="+mn-lt"/>
                          <a:ea typeface="+mn-ea"/>
                          <a:cs typeface="+mn-cs"/>
                        </a:rPr>
                        <a:t>--</a:t>
                      </a:r>
                      <a:r>
                        <a:rPr lang="en-US" sz="800" u="none" strike="noStrike" dirty="0">
                          <a:solidFill>
                            <a:schemeClr val="tx1"/>
                          </a:solidFill>
                          <a:effectLst/>
                          <a:latin typeface="+mn-lt"/>
                        </a:rPr>
                        <a:t>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b="0" i="0" u="none" strike="noStrike" dirty="0">
                          <a:solidFill>
                            <a:schemeClr val="tx1"/>
                          </a:solidFill>
                          <a:effectLst/>
                          <a:latin typeface="+mn-lt"/>
                        </a:rPr>
                        <a:t> </a:t>
                      </a:r>
                      <a:r>
                        <a:rPr lang="en-US" sz="800" kern="1200" dirty="0" smtClean="0">
                          <a:solidFill>
                            <a:schemeClr val="tx1"/>
                          </a:solidFill>
                          <a:effectLst/>
                          <a:latin typeface="+mn-lt"/>
                          <a:ea typeface="+mn-ea"/>
                          <a:cs typeface="+mn-cs"/>
                        </a:rPr>
                        <a:t>--</a:t>
                      </a:r>
                      <a:endParaRPr lang="en-US" sz="800" b="0" i="0" u="none" strike="noStrike" dirty="0">
                        <a:solidFill>
                          <a:schemeClr val="tx1"/>
                        </a:solidFill>
                        <a:effectLst/>
                        <a:latin typeface="+mn-lt"/>
                      </a:endParaRPr>
                    </a:p>
                  </a:txBody>
                  <a:tcPr marL="7620" marR="7620" marT="6350" marB="0" anchor="ctr">
                    <a:solidFill>
                      <a:schemeClr val="accent1">
                        <a:lumMod val="20000"/>
                        <a:lumOff val="80000"/>
                      </a:schemeClr>
                    </a:solidFill>
                  </a:tcPr>
                </a:tc>
                <a:tc>
                  <a:txBody>
                    <a:bodyPr/>
                    <a:lstStyle/>
                    <a:p>
                      <a:pPr algn="ctr" fontAlgn="ctr"/>
                      <a:r>
                        <a:rPr lang="en-US" sz="800" b="0" i="0" u="none" strike="noStrike" dirty="0">
                          <a:solidFill>
                            <a:schemeClr val="tx1"/>
                          </a:solidFill>
                          <a:effectLst/>
                          <a:latin typeface="+mn-lt"/>
                        </a:rPr>
                        <a:t>0%</a:t>
                      </a:r>
                    </a:p>
                  </a:txBody>
                  <a:tcPr marL="7620" marR="7620" marT="6350" marB="0" anchor="ctr">
                    <a:solidFill>
                      <a:schemeClr val="accent1">
                        <a:lumMod val="20000"/>
                        <a:lumOff val="80000"/>
                      </a:schemeClr>
                    </a:solidFill>
                  </a:tcPr>
                </a:tc>
              </a:tr>
              <a:tr h="287767">
                <a:tc>
                  <a:txBody>
                    <a:bodyPr/>
                    <a:lstStyle/>
                    <a:p>
                      <a:pPr algn="ctr" fontAlgn="ctr"/>
                      <a:r>
                        <a:rPr lang="en-US" sz="800" u="none" strike="noStrike" dirty="0">
                          <a:effectLst/>
                        </a:rPr>
                        <a:t>7007</a:t>
                      </a:r>
                      <a:endParaRPr lang="en-US" sz="800" b="0" i="0" u="none" strike="noStrike" dirty="0">
                        <a:solidFill>
                          <a:srgbClr val="000000"/>
                        </a:solidFill>
                        <a:effectLst/>
                        <a:latin typeface="Calibri"/>
                      </a:endParaRPr>
                    </a:p>
                  </a:txBody>
                  <a:tcPr marL="5935" marR="5935" marT="4946" marB="0" anchor="ctr"/>
                </a:tc>
                <a:tc>
                  <a:txBody>
                    <a:bodyPr/>
                    <a:lstStyle/>
                    <a:p>
                      <a:pPr algn="l" fontAlgn="ctr"/>
                      <a:r>
                        <a:rPr lang="en-US" sz="800" u="none" strike="noStrike" dirty="0">
                          <a:solidFill>
                            <a:schemeClr val="tx1"/>
                          </a:solidFill>
                          <a:effectLst/>
                        </a:rPr>
                        <a:t>Application for registration, per international class (electronic filing, TEAS Plus application)</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 </a:t>
                      </a:r>
                      <a:r>
                        <a:rPr lang="en-US" sz="800" kern="1200" dirty="0" smtClean="0">
                          <a:solidFill>
                            <a:schemeClr val="tx1"/>
                          </a:solidFill>
                          <a:effectLst/>
                          <a:latin typeface="+mn-lt"/>
                          <a:ea typeface="+mn-ea"/>
                          <a:cs typeface="+mn-cs"/>
                        </a:rPr>
                        <a:t>--</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$225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 </a:t>
                      </a:r>
                      <a:r>
                        <a:rPr lang="en-US" sz="800" kern="1200" dirty="0" smtClean="0">
                          <a:solidFill>
                            <a:schemeClr val="tx1"/>
                          </a:solidFill>
                          <a:effectLst/>
                          <a:latin typeface="+mn-lt"/>
                          <a:ea typeface="+mn-ea"/>
                          <a:cs typeface="+mn-cs"/>
                        </a:rPr>
                        <a:t>--</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$225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 </a:t>
                      </a:r>
                      <a:r>
                        <a:rPr lang="en-US" sz="800" kern="1200" dirty="0" smtClean="0">
                          <a:solidFill>
                            <a:schemeClr val="tx1"/>
                          </a:solidFill>
                          <a:effectLst/>
                          <a:latin typeface="+mn-lt"/>
                          <a:ea typeface="+mn-ea"/>
                          <a:cs typeface="+mn-cs"/>
                        </a:rPr>
                        <a:t>--</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kern="1200" dirty="0" smtClean="0">
                          <a:solidFill>
                            <a:schemeClr val="tx1"/>
                          </a:solidFill>
                          <a:effectLst/>
                          <a:latin typeface="+mn-lt"/>
                          <a:ea typeface="+mn-ea"/>
                          <a:cs typeface="+mn-cs"/>
                        </a:rPr>
                        <a:t>--</a:t>
                      </a:r>
                      <a:r>
                        <a:rPr lang="en-US" sz="800" b="0" i="0" u="none" strike="noStrike" dirty="0">
                          <a:solidFill>
                            <a:schemeClr val="tx1"/>
                          </a:solidFill>
                          <a:effectLst/>
                          <a:latin typeface="+mn-lt"/>
                        </a:rPr>
                        <a:t> </a:t>
                      </a:r>
                    </a:p>
                  </a:txBody>
                  <a:tcPr marL="7620" marR="7620" marT="6350" marB="0" anchor="ctr">
                    <a:solidFill>
                      <a:schemeClr val="accent1">
                        <a:lumMod val="20000"/>
                        <a:lumOff val="80000"/>
                      </a:schemeClr>
                    </a:solidFill>
                  </a:tcPr>
                </a:tc>
                <a:tc>
                  <a:txBody>
                    <a:bodyPr/>
                    <a:lstStyle/>
                    <a:p>
                      <a:pPr algn="ctr" fontAlgn="ctr"/>
                      <a:r>
                        <a:rPr lang="en-US" sz="800" b="0" i="0" u="none" strike="noStrike" dirty="0">
                          <a:solidFill>
                            <a:schemeClr val="tx1"/>
                          </a:solidFill>
                          <a:effectLst/>
                          <a:latin typeface="+mn-lt"/>
                        </a:rPr>
                        <a:t>0%</a:t>
                      </a:r>
                    </a:p>
                  </a:txBody>
                  <a:tcPr marL="7620" marR="7620" marT="6350" marB="0" anchor="ctr">
                    <a:solidFill>
                      <a:schemeClr val="accent1">
                        <a:lumMod val="20000"/>
                        <a:lumOff val="80000"/>
                      </a:schemeClr>
                    </a:solidFill>
                  </a:tcPr>
                </a:tc>
              </a:tr>
              <a:tr h="228032">
                <a:tc>
                  <a:txBody>
                    <a:bodyPr/>
                    <a:lstStyle/>
                    <a:p>
                      <a:pPr algn="ctr" fontAlgn="ctr"/>
                      <a:r>
                        <a:rPr lang="en-US" sz="800" u="none" strike="noStrike" dirty="0">
                          <a:effectLst/>
                        </a:rPr>
                        <a:t>6002/7002</a:t>
                      </a:r>
                      <a:endParaRPr lang="en-US" sz="800" b="0" i="0" u="none" strike="noStrike" dirty="0">
                        <a:solidFill>
                          <a:srgbClr val="000000"/>
                        </a:solidFill>
                        <a:effectLst/>
                        <a:latin typeface="Calibri"/>
                      </a:endParaRPr>
                    </a:p>
                  </a:txBody>
                  <a:tcPr marL="5935" marR="5935" marT="4946" marB="0" anchor="ctr"/>
                </a:tc>
                <a:tc>
                  <a:txBody>
                    <a:bodyPr/>
                    <a:lstStyle/>
                    <a:p>
                      <a:pPr algn="l" fontAlgn="ctr"/>
                      <a:r>
                        <a:rPr lang="en-US" sz="800" u="none" strike="noStrike" dirty="0">
                          <a:solidFill>
                            <a:schemeClr val="tx1"/>
                          </a:solidFill>
                          <a:effectLst/>
                        </a:rPr>
                        <a:t>Filing an Amendment to Allege Use under §1(c), per class</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$100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$100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$200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$100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latin typeface="+mn-lt"/>
                        </a:rPr>
                        <a:t>+$</a:t>
                      </a:r>
                      <a:r>
                        <a:rPr lang="en-US" sz="800" u="none" strike="noStrike" dirty="0">
                          <a:solidFill>
                            <a:schemeClr val="tx1"/>
                          </a:solidFill>
                          <a:effectLst/>
                          <a:latin typeface="+mn-lt"/>
                        </a:rPr>
                        <a:t>100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b="0" i="0" u="none" strike="noStrike" dirty="0" smtClean="0">
                          <a:solidFill>
                            <a:schemeClr val="tx1"/>
                          </a:solidFill>
                          <a:effectLst/>
                          <a:latin typeface="+mn-lt"/>
                        </a:rPr>
                        <a:t>+100</a:t>
                      </a:r>
                      <a:r>
                        <a:rPr lang="en-US" sz="800" b="0" i="0" u="none" strike="noStrike" dirty="0">
                          <a:solidFill>
                            <a:schemeClr val="tx1"/>
                          </a:solidFill>
                          <a:effectLst/>
                          <a:latin typeface="+mn-lt"/>
                        </a:rPr>
                        <a:t>%</a:t>
                      </a:r>
                    </a:p>
                  </a:txBody>
                  <a:tcPr marL="7620" marR="7620" marT="6350" marB="0" anchor="ctr">
                    <a:solidFill>
                      <a:schemeClr val="accent1">
                        <a:lumMod val="20000"/>
                        <a:lumOff val="80000"/>
                      </a:schemeClr>
                    </a:solidFill>
                  </a:tcPr>
                </a:tc>
                <a:tc>
                  <a:txBody>
                    <a:bodyPr/>
                    <a:lstStyle/>
                    <a:p>
                      <a:pPr algn="ctr" fontAlgn="ctr"/>
                      <a:r>
                        <a:rPr lang="en-US" sz="800" b="0" i="0" u="none" strike="noStrike" dirty="0">
                          <a:solidFill>
                            <a:schemeClr val="tx1"/>
                          </a:solidFill>
                          <a:effectLst/>
                          <a:latin typeface="+mn-lt"/>
                        </a:rPr>
                        <a:t>0%</a:t>
                      </a:r>
                    </a:p>
                  </a:txBody>
                  <a:tcPr marL="7620" marR="7620" marT="6350" marB="0" anchor="ctr">
                    <a:solidFill>
                      <a:schemeClr val="accent1">
                        <a:lumMod val="20000"/>
                        <a:lumOff val="80000"/>
                      </a:schemeClr>
                    </a:solidFill>
                  </a:tcPr>
                </a:tc>
              </a:tr>
              <a:tr h="222205">
                <a:tc>
                  <a:txBody>
                    <a:bodyPr/>
                    <a:lstStyle/>
                    <a:p>
                      <a:pPr algn="ctr" fontAlgn="ctr"/>
                      <a:r>
                        <a:rPr lang="en-US" sz="800" u="none" strike="noStrike" dirty="0">
                          <a:effectLst/>
                        </a:rPr>
                        <a:t>6003/7003</a:t>
                      </a:r>
                      <a:endParaRPr lang="en-US" sz="800" b="0" i="0" u="none" strike="noStrike" dirty="0">
                        <a:solidFill>
                          <a:srgbClr val="000000"/>
                        </a:solidFill>
                        <a:effectLst/>
                        <a:latin typeface="Calibri"/>
                      </a:endParaRPr>
                    </a:p>
                  </a:txBody>
                  <a:tcPr marL="5935" marR="5935" marT="4946" marB="0" anchor="ctr"/>
                </a:tc>
                <a:tc>
                  <a:txBody>
                    <a:bodyPr/>
                    <a:lstStyle/>
                    <a:p>
                      <a:pPr algn="l" fontAlgn="ctr"/>
                      <a:r>
                        <a:rPr lang="en-US" sz="800" u="none" strike="noStrike" dirty="0">
                          <a:solidFill>
                            <a:schemeClr val="tx1"/>
                          </a:solidFill>
                          <a:effectLst/>
                        </a:rPr>
                        <a:t>Filing a Statement of Use under §1(d)(1), per class</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$100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$100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$200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$100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latin typeface="+mn-lt"/>
                        </a:rPr>
                        <a:t>+$</a:t>
                      </a:r>
                      <a:r>
                        <a:rPr lang="en-US" sz="800" u="none" strike="noStrike" dirty="0">
                          <a:solidFill>
                            <a:schemeClr val="tx1"/>
                          </a:solidFill>
                          <a:effectLst/>
                          <a:latin typeface="+mn-lt"/>
                        </a:rPr>
                        <a:t>100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b="0" i="0" u="none" strike="noStrike" dirty="0" smtClean="0">
                          <a:solidFill>
                            <a:schemeClr val="tx1"/>
                          </a:solidFill>
                          <a:effectLst/>
                          <a:latin typeface="+mn-lt"/>
                        </a:rPr>
                        <a:t>+100</a:t>
                      </a:r>
                      <a:r>
                        <a:rPr lang="en-US" sz="800" b="0" i="0" u="none" strike="noStrike" dirty="0">
                          <a:solidFill>
                            <a:schemeClr val="tx1"/>
                          </a:solidFill>
                          <a:effectLst/>
                          <a:latin typeface="+mn-lt"/>
                        </a:rPr>
                        <a:t>%</a:t>
                      </a:r>
                    </a:p>
                  </a:txBody>
                  <a:tcPr marL="7620" marR="7620" marT="6350" marB="0" anchor="ctr">
                    <a:solidFill>
                      <a:schemeClr val="accent1">
                        <a:lumMod val="20000"/>
                        <a:lumOff val="80000"/>
                      </a:schemeClr>
                    </a:solidFill>
                  </a:tcPr>
                </a:tc>
                <a:tc>
                  <a:txBody>
                    <a:bodyPr/>
                    <a:lstStyle/>
                    <a:p>
                      <a:pPr algn="ctr" fontAlgn="ctr"/>
                      <a:r>
                        <a:rPr lang="en-US" sz="800" b="0" i="0" u="none" strike="noStrike" dirty="0">
                          <a:solidFill>
                            <a:schemeClr val="tx1"/>
                          </a:solidFill>
                          <a:effectLst/>
                          <a:latin typeface="+mn-lt"/>
                        </a:rPr>
                        <a:t>0%</a:t>
                      </a:r>
                    </a:p>
                  </a:txBody>
                  <a:tcPr marL="7620" marR="7620" marT="6350" marB="0" anchor="ctr">
                    <a:solidFill>
                      <a:schemeClr val="accent1">
                        <a:lumMod val="20000"/>
                        <a:lumOff val="80000"/>
                      </a:schemeClr>
                    </a:solidFill>
                  </a:tcPr>
                </a:tc>
              </a:tr>
              <a:tr h="287767">
                <a:tc>
                  <a:txBody>
                    <a:bodyPr/>
                    <a:lstStyle/>
                    <a:p>
                      <a:pPr algn="ctr" fontAlgn="ctr"/>
                      <a:r>
                        <a:rPr lang="en-US" sz="800" u="none" strike="noStrike" dirty="0">
                          <a:effectLst/>
                        </a:rPr>
                        <a:t>6004/7004</a:t>
                      </a:r>
                      <a:endParaRPr lang="en-US" sz="800" b="0" i="0" u="none" strike="noStrike" dirty="0">
                        <a:solidFill>
                          <a:srgbClr val="000000"/>
                        </a:solidFill>
                        <a:effectLst/>
                        <a:latin typeface="Calibri"/>
                      </a:endParaRPr>
                    </a:p>
                  </a:txBody>
                  <a:tcPr marL="5935" marR="5935" marT="4946" marB="0" anchor="ctr"/>
                </a:tc>
                <a:tc>
                  <a:txBody>
                    <a:bodyPr/>
                    <a:lstStyle/>
                    <a:p>
                      <a:pPr algn="l" fontAlgn="ctr"/>
                      <a:r>
                        <a:rPr lang="en-US" sz="800" u="none" strike="noStrike" dirty="0">
                          <a:solidFill>
                            <a:schemeClr val="tx1"/>
                          </a:solidFill>
                          <a:effectLst/>
                        </a:rPr>
                        <a:t>Filing a Request for a </a:t>
                      </a:r>
                      <a:r>
                        <a:rPr lang="en-US" sz="800" u="none" strike="noStrike" dirty="0" smtClean="0">
                          <a:solidFill>
                            <a:schemeClr val="tx1"/>
                          </a:solidFill>
                          <a:effectLst/>
                        </a:rPr>
                        <a:t>Six-month </a:t>
                      </a:r>
                      <a:r>
                        <a:rPr lang="en-US" sz="800" u="none" strike="noStrike" dirty="0">
                          <a:solidFill>
                            <a:schemeClr val="tx1"/>
                          </a:solidFill>
                          <a:effectLst/>
                        </a:rPr>
                        <a:t>Extension of Time for Filing a Statement of Use under §1(d)(1), per class</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$150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$150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$350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$250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latin typeface="+mn-lt"/>
                        </a:rPr>
                        <a:t>+$</a:t>
                      </a:r>
                      <a:r>
                        <a:rPr lang="en-US" sz="800" u="none" strike="noStrike" dirty="0">
                          <a:solidFill>
                            <a:schemeClr val="tx1"/>
                          </a:solidFill>
                          <a:effectLst/>
                          <a:latin typeface="+mn-lt"/>
                        </a:rPr>
                        <a:t>200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latin typeface="+mn-lt"/>
                        </a:rPr>
                        <a:t>+$</a:t>
                      </a:r>
                      <a:r>
                        <a:rPr lang="en-US" sz="800" u="none" strike="noStrike" dirty="0">
                          <a:solidFill>
                            <a:schemeClr val="tx1"/>
                          </a:solidFill>
                          <a:effectLst/>
                          <a:latin typeface="+mn-lt"/>
                        </a:rPr>
                        <a:t>100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b="0" i="0" u="none" strike="noStrike" dirty="0" smtClean="0">
                          <a:solidFill>
                            <a:schemeClr val="tx1"/>
                          </a:solidFill>
                          <a:effectLst/>
                          <a:latin typeface="+mn-lt"/>
                        </a:rPr>
                        <a:t>+133</a:t>
                      </a:r>
                      <a:r>
                        <a:rPr lang="en-US" sz="800" b="0" i="0" u="none" strike="noStrike" dirty="0">
                          <a:solidFill>
                            <a:schemeClr val="tx1"/>
                          </a:solidFill>
                          <a:effectLst/>
                          <a:latin typeface="+mn-lt"/>
                        </a:rPr>
                        <a:t>%</a:t>
                      </a:r>
                    </a:p>
                  </a:txBody>
                  <a:tcPr marL="7620" marR="7620" marT="6350" marB="0" anchor="ctr">
                    <a:solidFill>
                      <a:schemeClr val="accent1">
                        <a:lumMod val="20000"/>
                        <a:lumOff val="80000"/>
                      </a:schemeClr>
                    </a:solidFill>
                  </a:tcPr>
                </a:tc>
                <a:tc>
                  <a:txBody>
                    <a:bodyPr/>
                    <a:lstStyle/>
                    <a:p>
                      <a:pPr algn="ctr" fontAlgn="ctr"/>
                      <a:r>
                        <a:rPr lang="en-US" sz="800" b="0" i="0" u="none" strike="noStrike" dirty="0" smtClean="0">
                          <a:solidFill>
                            <a:schemeClr val="tx1"/>
                          </a:solidFill>
                          <a:effectLst/>
                          <a:latin typeface="+mn-lt"/>
                        </a:rPr>
                        <a:t>+67</a:t>
                      </a:r>
                      <a:r>
                        <a:rPr lang="en-US" sz="800" b="0" i="0" u="none" strike="noStrike" dirty="0">
                          <a:solidFill>
                            <a:schemeClr val="tx1"/>
                          </a:solidFill>
                          <a:effectLst/>
                          <a:latin typeface="+mn-lt"/>
                        </a:rPr>
                        <a:t>%</a:t>
                      </a:r>
                    </a:p>
                  </a:txBody>
                  <a:tcPr marL="7620" marR="7620" marT="6350" marB="0" anchor="ctr">
                    <a:solidFill>
                      <a:schemeClr val="accent1">
                        <a:lumMod val="20000"/>
                        <a:lumOff val="80000"/>
                      </a:schemeClr>
                    </a:solidFill>
                  </a:tcPr>
                </a:tc>
              </a:tr>
              <a:tr h="246379">
                <a:tc>
                  <a:txBody>
                    <a:bodyPr/>
                    <a:lstStyle/>
                    <a:p>
                      <a:pPr algn="ctr" fontAlgn="ctr"/>
                      <a:r>
                        <a:rPr lang="en-US" sz="800" u="none" strike="noStrike" dirty="0">
                          <a:effectLst/>
                        </a:rPr>
                        <a:t>6005/7005</a:t>
                      </a:r>
                      <a:endParaRPr lang="en-US" sz="800" b="0" i="0" u="none" strike="noStrike" dirty="0">
                        <a:solidFill>
                          <a:srgbClr val="000000"/>
                        </a:solidFill>
                        <a:effectLst/>
                        <a:latin typeface="Calibri"/>
                      </a:endParaRPr>
                    </a:p>
                  </a:txBody>
                  <a:tcPr marL="5935" marR="5935" marT="4946" marB="0" anchor="ctr"/>
                </a:tc>
                <a:tc>
                  <a:txBody>
                    <a:bodyPr/>
                    <a:lstStyle/>
                    <a:p>
                      <a:pPr algn="l" fontAlgn="ctr"/>
                      <a:r>
                        <a:rPr lang="en-US" sz="800" u="none" strike="noStrike" dirty="0">
                          <a:solidFill>
                            <a:schemeClr val="tx1"/>
                          </a:solidFill>
                          <a:effectLst/>
                        </a:rPr>
                        <a:t>Petitions to the Director</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$100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$100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$300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$200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latin typeface="+mn-lt"/>
                        </a:rPr>
                        <a:t>+$</a:t>
                      </a:r>
                      <a:r>
                        <a:rPr lang="en-US" sz="800" u="none" strike="noStrike" dirty="0">
                          <a:solidFill>
                            <a:schemeClr val="tx1"/>
                          </a:solidFill>
                          <a:effectLst/>
                          <a:latin typeface="+mn-lt"/>
                        </a:rPr>
                        <a:t>200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latin typeface="+mn-lt"/>
                        </a:rPr>
                        <a:t>+$</a:t>
                      </a:r>
                      <a:r>
                        <a:rPr lang="en-US" sz="800" u="none" strike="noStrike" dirty="0">
                          <a:solidFill>
                            <a:schemeClr val="tx1"/>
                          </a:solidFill>
                          <a:effectLst/>
                          <a:latin typeface="+mn-lt"/>
                        </a:rPr>
                        <a:t>100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b="0" i="0" u="none" strike="noStrike" dirty="0" smtClean="0">
                          <a:solidFill>
                            <a:schemeClr val="tx1"/>
                          </a:solidFill>
                          <a:effectLst/>
                          <a:latin typeface="+mn-lt"/>
                        </a:rPr>
                        <a:t>+200</a:t>
                      </a:r>
                      <a:r>
                        <a:rPr lang="en-US" sz="800" b="0" i="0" u="none" strike="noStrike" dirty="0">
                          <a:solidFill>
                            <a:schemeClr val="tx1"/>
                          </a:solidFill>
                          <a:effectLst/>
                          <a:latin typeface="+mn-lt"/>
                        </a:rPr>
                        <a:t>%</a:t>
                      </a:r>
                    </a:p>
                  </a:txBody>
                  <a:tcPr marL="7620" marR="7620" marT="6350" marB="0" anchor="ctr">
                    <a:solidFill>
                      <a:schemeClr val="accent1">
                        <a:lumMod val="20000"/>
                        <a:lumOff val="80000"/>
                      </a:schemeClr>
                    </a:solidFill>
                  </a:tcPr>
                </a:tc>
                <a:tc>
                  <a:txBody>
                    <a:bodyPr/>
                    <a:lstStyle/>
                    <a:p>
                      <a:pPr algn="ctr" fontAlgn="ctr"/>
                      <a:r>
                        <a:rPr lang="en-US" sz="800" b="0" i="0" u="none" strike="noStrike" dirty="0" smtClean="0">
                          <a:solidFill>
                            <a:schemeClr val="tx1"/>
                          </a:solidFill>
                          <a:effectLst/>
                          <a:latin typeface="+mn-lt"/>
                        </a:rPr>
                        <a:t>+100</a:t>
                      </a:r>
                      <a:r>
                        <a:rPr lang="en-US" sz="800" b="0" i="0" u="none" strike="noStrike" dirty="0">
                          <a:solidFill>
                            <a:schemeClr val="tx1"/>
                          </a:solidFill>
                          <a:effectLst/>
                          <a:latin typeface="+mn-lt"/>
                        </a:rPr>
                        <a:t>%</a:t>
                      </a:r>
                    </a:p>
                  </a:txBody>
                  <a:tcPr marL="7620" marR="7620" marT="6350" marB="0" anchor="ctr">
                    <a:solidFill>
                      <a:schemeClr val="accent1">
                        <a:lumMod val="20000"/>
                        <a:lumOff val="80000"/>
                      </a:schemeClr>
                    </a:solidFill>
                  </a:tcPr>
                </a:tc>
              </a:tr>
              <a:tr h="246379">
                <a:tc>
                  <a:txBody>
                    <a:bodyPr/>
                    <a:lstStyle/>
                    <a:p>
                      <a:pPr algn="ctr" fontAlgn="ctr"/>
                      <a:r>
                        <a:rPr lang="en-US" sz="800" u="none" strike="noStrike" dirty="0">
                          <a:effectLst/>
                        </a:rPr>
                        <a:t>6006/7006</a:t>
                      </a:r>
                      <a:endParaRPr lang="en-US" sz="800" b="0" i="0" u="none" strike="noStrike" dirty="0">
                        <a:solidFill>
                          <a:srgbClr val="000000"/>
                        </a:solidFill>
                        <a:effectLst/>
                        <a:latin typeface="Calibri"/>
                      </a:endParaRPr>
                    </a:p>
                  </a:txBody>
                  <a:tcPr marL="5935" marR="5935" marT="4946" marB="0" anchor="ctr"/>
                </a:tc>
                <a:tc>
                  <a:txBody>
                    <a:bodyPr/>
                    <a:lstStyle/>
                    <a:p>
                      <a:pPr algn="l" fontAlgn="ctr"/>
                      <a:r>
                        <a:rPr lang="en-US" sz="800" u="none" strike="noStrike" dirty="0">
                          <a:solidFill>
                            <a:schemeClr val="tx1"/>
                          </a:solidFill>
                          <a:effectLst/>
                        </a:rPr>
                        <a:t>Dividing an application, per new application (file wrapper) created</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$100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$100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$300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$200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latin typeface="+mn-lt"/>
                        </a:rPr>
                        <a:t>+$</a:t>
                      </a:r>
                      <a:r>
                        <a:rPr lang="en-US" sz="800" u="none" strike="noStrike" dirty="0">
                          <a:solidFill>
                            <a:schemeClr val="tx1"/>
                          </a:solidFill>
                          <a:effectLst/>
                          <a:latin typeface="+mn-lt"/>
                        </a:rPr>
                        <a:t>200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latin typeface="+mn-lt"/>
                        </a:rPr>
                        <a:t>+$</a:t>
                      </a:r>
                      <a:r>
                        <a:rPr lang="en-US" sz="800" u="none" strike="noStrike" dirty="0">
                          <a:solidFill>
                            <a:schemeClr val="tx1"/>
                          </a:solidFill>
                          <a:effectLst/>
                          <a:latin typeface="+mn-lt"/>
                        </a:rPr>
                        <a:t>100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b="0" i="0" u="none" strike="noStrike" dirty="0" smtClean="0">
                          <a:solidFill>
                            <a:schemeClr val="tx1"/>
                          </a:solidFill>
                          <a:effectLst/>
                          <a:latin typeface="+mn-lt"/>
                        </a:rPr>
                        <a:t>+200</a:t>
                      </a:r>
                      <a:r>
                        <a:rPr lang="en-US" sz="800" b="0" i="0" u="none" strike="noStrike" dirty="0">
                          <a:solidFill>
                            <a:schemeClr val="tx1"/>
                          </a:solidFill>
                          <a:effectLst/>
                          <a:latin typeface="+mn-lt"/>
                        </a:rPr>
                        <a:t>%</a:t>
                      </a:r>
                    </a:p>
                  </a:txBody>
                  <a:tcPr marL="7620" marR="7620" marT="6350" marB="0" anchor="ctr">
                    <a:solidFill>
                      <a:schemeClr val="accent1">
                        <a:lumMod val="20000"/>
                        <a:lumOff val="80000"/>
                      </a:schemeClr>
                    </a:solidFill>
                  </a:tcPr>
                </a:tc>
                <a:tc>
                  <a:txBody>
                    <a:bodyPr/>
                    <a:lstStyle/>
                    <a:p>
                      <a:pPr algn="ctr" fontAlgn="ctr"/>
                      <a:r>
                        <a:rPr lang="en-US" sz="800" b="0" i="0" u="none" strike="noStrike" dirty="0" smtClean="0">
                          <a:solidFill>
                            <a:schemeClr val="tx1"/>
                          </a:solidFill>
                          <a:effectLst/>
                          <a:latin typeface="+mn-lt"/>
                        </a:rPr>
                        <a:t>+100</a:t>
                      </a:r>
                      <a:r>
                        <a:rPr lang="en-US" sz="800" b="0" i="0" u="none" strike="noStrike" dirty="0">
                          <a:solidFill>
                            <a:schemeClr val="tx1"/>
                          </a:solidFill>
                          <a:effectLst/>
                          <a:latin typeface="+mn-lt"/>
                        </a:rPr>
                        <a:t>%</a:t>
                      </a:r>
                    </a:p>
                  </a:txBody>
                  <a:tcPr marL="7620" marR="7620" marT="6350" marB="0" anchor="ctr">
                    <a:solidFill>
                      <a:schemeClr val="accent1">
                        <a:lumMod val="20000"/>
                        <a:lumOff val="80000"/>
                      </a:schemeClr>
                    </a:solidFill>
                  </a:tcPr>
                </a:tc>
              </a:tr>
              <a:tr h="259099">
                <a:tc>
                  <a:txBody>
                    <a:bodyPr/>
                    <a:lstStyle/>
                    <a:p>
                      <a:pPr algn="ctr" fontAlgn="ctr"/>
                      <a:r>
                        <a:rPr lang="en-US" sz="800" u="none" strike="noStrike" dirty="0">
                          <a:effectLst/>
                        </a:rPr>
                        <a:t>6008/7008</a:t>
                      </a:r>
                      <a:endParaRPr lang="en-US" sz="800" b="0" i="0" u="none" strike="noStrike" dirty="0">
                        <a:solidFill>
                          <a:srgbClr val="000000"/>
                        </a:solidFill>
                        <a:effectLst/>
                        <a:latin typeface="Calibri"/>
                      </a:endParaRPr>
                    </a:p>
                  </a:txBody>
                  <a:tcPr marL="5935" marR="5935" marT="4946" marB="0" anchor="ctr"/>
                </a:tc>
                <a:tc>
                  <a:txBody>
                    <a:bodyPr/>
                    <a:lstStyle/>
                    <a:p>
                      <a:pPr algn="l" fontAlgn="ctr"/>
                      <a:r>
                        <a:rPr lang="en-US" sz="800" u="none" strike="noStrike" dirty="0">
                          <a:solidFill>
                            <a:schemeClr val="tx1"/>
                          </a:solidFill>
                          <a:effectLst/>
                        </a:rPr>
                        <a:t>Additional fee for application that doesn't meet TEAS Plus or TEAS RF filing requirements, per class</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$50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$50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$150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$50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latin typeface="+mn-lt"/>
                        </a:rPr>
                        <a:t>+$</a:t>
                      </a:r>
                      <a:r>
                        <a:rPr lang="en-US" sz="800" u="none" strike="noStrike" dirty="0">
                          <a:solidFill>
                            <a:schemeClr val="tx1"/>
                          </a:solidFill>
                          <a:effectLst/>
                          <a:latin typeface="+mn-lt"/>
                        </a:rPr>
                        <a:t>100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b="0" i="0" u="none" strike="noStrike" dirty="0" smtClean="0">
                          <a:solidFill>
                            <a:schemeClr val="tx1"/>
                          </a:solidFill>
                          <a:effectLst/>
                          <a:latin typeface="+mn-lt"/>
                        </a:rPr>
                        <a:t>+200</a:t>
                      </a:r>
                      <a:r>
                        <a:rPr lang="en-US" sz="800" b="0" i="0" u="none" strike="noStrike" dirty="0">
                          <a:solidFill>
                            <a:schemeClr val="tx1"/>
                          </a:solidFill>
                          <a:effectLst/>
                          <a:latin typeface="+mn-lt"/>
                        </a:rPr>
                        <a:t>%</a:t>
                      </a:r>
                    </a:p>
                  </a:txBody>
                  <a:tcPr marL="7620" marR="7620" marT="6350" marB="0" anchor="ctr">
                    <a:solidFill>
                      <a:schemeClr val="accent1">
                        <a:lumMod val="20000"/>
                        <a:lumOff val="80000"/>
                      </a:schemeClr>
                    </a:solidFill>
                  </a:tcPr>
                </a:tc>
                <a:tc>
                  <a:txBody>
                    <a:bodyPr/>
                    <a:lstStyle/>
                    <a:p>
                      <a:pPr algn="ctr" fontAlgn="ctr"/>
                      <a:r>
                        <a:rPr lang="en-US" sz="800" b="0" i="0" u="none" strike="noStrike" dirty="0">
                          <a:solidFill>
                            <a:schemeClr val="tx1"/>
                          </a:solidFill>
                          <a:effectLst/>
                          <a:latin typeface="+mn-lt"/>
                        </a:rPr>
                        <a:t>0%</a:t>
                      </a:r>
                    </a:p>
                  </a:txBody>
                  <a:tcPr marL="7620" marR="7620" marT="6350" marB="0" anchor="ctr">
                    <a:solidFill>
                      <a:schemeClr val="accent1">
                        <a:lumMod val="20000"/>
                        <a:lumOff val="80000"/>
                      </a:schemeClr>
                    </a:solidFill>
                  </a:tcPr>
                </a:tc>
              </a:tr>
              <a:tr h="246379">
                <a:tc>
                  <a:txBody>
                    <a:bodyPr/>
                    <a:lstStyle/>
                    <a:p>
                      <a:pPr algn="ctr" fontAlgn="ctr"/>
                      <a:r>
                        <a:rPr lang="en-US" sz="800" u="none" strike="noStrike" dirty="0" smtClean="0">
                          <a:effectLst/>
                        </a:rPr>
                        <a:t>6201/7201</a:t>
                      </a:r>
                      <a:endParaRPr lang="en-US" sz="800" b="0" i="0" u="none" strike="noStrike" dirty="0">
                        <a:solidFill>
                          <a:srgbClr val="000000"/>
                        </a:solidFill>
                        <a:effectLst/>
                        <a:latin typeface="Calibri"/>
                      </a:endParaRPr>
                    </a:p>
                  </a:txBody>
                  <a:tcPr marL="5935" marR="5935" marT="4946" marB="0" anchor="ctr"/>
                </a:tc>
                <a:tc>
                  <a:txBody>
                    <a:bodyPr/>
                    <a:lstStyle/>
                    <a:p>
                      <a:pPr algn="l" fontAlgn="ctr"/>
                      <a:r>
                        <a:rPr lang="en-US" sz="800" u="none" strike="noStrike" dirty="0">
                          <a:solidFill>
                            <a:schemeClr val="tx1"/>
                          </a:solidFill>
                          <a:effectLst/>
                        </a:rPr>
                        <a:t>Application for renewal under §9, per </a:t>
                      </a:r>
                      <a:r>
                        <a:rPr lang="en-US" sz="800" u="none" strike="noStrike" dirty="0" smtClean="0">
                          <a:solidFill>
                            <a:schemeClr val="tx1"/>
                          </a:solidFill>
                          <a:effectLst/>
                        </a:rPr>
                        <a:t>class</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$400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latin typeface="+mn-lt"/>
                        </a:rPr>
                        <a:t>$300</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$500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b="0" i="0" u="none" strike="noStrike" kern="1200" dirty="0" smtClean="0">
                          <a:solidFill>
                            <a:schemeClr val="tx1"/>
                          </a:solidFill>
                          <a:effectLst/>
                          <a:latin typeface="+mn-lt"/>
                          <a:ea typeface="+mn-ea"/>
                          <a:cs typeface="+mn-cs"/>
                        </a:rPr>
                        <a:t>$300</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latin typeface="+mn-lt"/>
                        </a:rPr>
                        <a:t>+$</a:t>
                      </a:r>
                      <a:r>
                        <a:rPr lang="en-US" sz="800" u="none" strike="noStrike" dirty="0">
                          <a:solidFill>
                            <a:schemeClr val="tx1"/>
                          </a:solidFill>
                          <a:effectLst/>
                          <a:latin typeface="+mn-lt"/>
                        </a:rPr>
                        <a:t>100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kern="1200" dirty="0" smtClean="0">
                          <a:solidFill>
                            <a:schemeClr val="tx1"/>
                          </a:solidFill>
                          <a:effectLst/>
                          <a:latin typeface="+mn-lt"/>
                          <a:ea typeface="+mn-ea"/>
                          <a:cs typeface="+mn-cs"/>
                        </a:rPr>
                        <a:t>$0</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b="0" i="0" u="none" strike="noStrike" dirty="0" smtClean="0">
                          <a:solidFill>
                            <a:schemeClr val="tx1"/>
                          </a:solidFill>
                          <a:effectLst/>
                          <a:latin typeface="+mn-lt"/>
                        </a:rPr>
                        <a:t>+25</a:t>
                      </a:r>
                      <a:r>
                        <a:rPr lang="en-US" sz="800" b="0" i="0" u="none" strike="noStrike" dirty="0">
                          <a:solidFill>
                            <a:schemeClr val="tx1"/>
                          </a:solidFill>
                          <a:effectLst/>
                          <a:latin typeface="+mn-lt"/>
                        </a:rPr>
                        <a:t>%</a:t>
                      </a:r>
                    </a:p>
                  </a:txBody>
                  <a:tcPr marL="7620" marR="7620" marT="6350" marB="0" anchor="ctr">
                    <a:solidFill>
                      <a:schemeClr val="accent1">
                        <a:lumMod val="20000"/>
                        <a:lumOff val="80000"/>
                      </a:schemeClr>
                    </a:solidFill>
                  </a:tcPr>
                </a:tc>
                <a:tc>
                  <a:txBody>
                    <a:bodyPr/>
                    <a:lstStyle/>
                    <a:p>
                      <a:pPr algn="ctr" fontAlgn="ctr"/>
                      <a:r>
                        <a:rPr lang="en-US" sz="800" b="0" i="0" u="none" strike="noStrike" dirty="0">
                          <a:solidFill>
                            <a:schemeClr val="tx1"/>
                          </a:solidFill>
                          <a:effectLst/>
                          <a:latin typeface="+mn-lt"/>
                        </a:rPr>
                        <a:t> </a:t>
                      </a:r>
                      <a:r>
                        <a:rPr lang="en-US" sz="800" b="0" i="0" u="none" strike="noStrike" kern="1200" dirty="0" smtClean="0">
                          <a:solidFill>
                            <a:schemeClr val="tx1"/>
                          </a:solidFill>
                          <a:effectLst/>
                          <a:latin typeface="+mn-lt"/>
                          <a:ea typeface="+mn-ea"/>
                          <a:cs typeface="+mn-cs"/>
                        </a:rPr>
                        <a:t>$0</a:t>
                      </a:r>
                      <a:endParaRPr lang="en-US" sz="800" b="0" i="0" u="none" strike="noStrike" dirty="0">
                        <a:solidFill>
                          <a:schemeClr val="tx1"/>
                        </a:solidFill>
                        <a:effectLst/>
                        <a:latin typeface="+mn-lt"/>
                      </a:endParaRPr>
                    </a:p>
                  </a:txBody>
                  <a:tcPr marL="7620" marR="7620" marT="6350" marB="0" anchor="ctr">
                    <a:solidFill>
                      <a:schemeClr val="accent1">
                        <a:lumMod val="20000"/>
                        <a:lumOff val="80000"/>
                      </a:schemeClr>
                    </a:solidFill>
                  </a:tcPr>
                </a:tc>
              </a:tr>
              <a:tr h="246379">
                <a:tc>
                  <a:txBody>
                    <a:bodyPr/>
                    <a:lstStyle/>
                    <a:p>
                      <a:pPr algn="ctr" fontAlgn="ctr"/>
                      <a:r>
                        <a:rPr lang="en-US" sz="800" u="none" strike="noStrike" dirty="0">
                          <a:effectLst/>
                        </a:rPr>
                        <a:t>6203/7203</a:t>
                      </a:r>
                      <a:endParaRPr lang="en-US" sz="800" b="0" i="0" u="none" strike="noStrike" dirty="0">
                        <a:solidFill>
                          <a:srgbClr val="000000"/>
                        </a:solidFill>
                        <a:effectLst/>
                        <a:latin typeface="Calibri"/>
                      </a:endParaRPr>
                    </a:p>
                  </a:txBody>
                  <a:tcPr marL="5935" marR="5935" marT="4946" marB="0" anchor="ctr"/>
                </a:tc>
                <a:tc>
                  <a:txBody>
                    <a:bodyPr/>
                    <a:lstStyle/>
                    <a:p>
                      <a:pPr algn="l" fontAlgn="ctr"/>
                      <a:r>
                        <a:rPr lang="en-US" sz="800" u="none" strike="noStrike" dirty="0">
                          <a:solidFill>
                            <a:schemeClr val="tx1"/>
                          </a:solidFill>
                          <a:effectLst/>
                          <a:latin typeface="+mn-lt"/>
                        </a:rPr>
                        <a:t>Additional fee for filing renewal application during grace period, per class</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$100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$100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$200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$100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latin typeface="+mn-lt"/>
                        </a:rPr>
                        <a:t>+$</a:t>
                      </a:r>
                      <a:r>
                        <a:rPr lang="en-US" sz="800" u="none" strike="noStrike" dirty="0">
                          <a:solidFill>
                            <a:schemeClr val="tx1"/>
                          </a:solidFill>
                          <a:effectLst/>
                          <a:latin typeface="+mn-lt"/>
                        </a:rPr>
                        <a:t>100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b="0" i="0" u="none" strike="noStrike" dirty="0" smtClean="0">
                          <a:solidFill>
                            <a:schemeClr val="tx1"/>
                          </a:solidFill>
                          <a:effectLst/>
                          <a:latin typeface="+mn-lt"/>
                        </a:rPr>
                        <a:t>+100</a:t>
                      </a:r>
                      <a:r>
                        <a:rPr lang="en-US" sz="800" b="0" i="0" u="none" strike="noStrike" dirty="0">
                          <a:solidFill>
                            <a:schemeClr val="tx1"/>
                          </a:solidFill>
                          <a:effectLst/>
                          <a:latin typeface="+mn-lt"/>
                        </a:rPr>
                        <a:t>%</a:t>
                      </a:r>
                    </a:p>
                  </a:txBody>
                  <a:tcPr marL="7620" marR="7620" marT="6350" marB="0" anchor="ctr">
                    <a:solidFill>
                      <a:schemeClr val="accent1">
                        <a:lumMod val="20000"/>
                        <a:lumOff val="80000"/>
                      </a:schemeClr>
                    </a:solidFill>
                  </a:tcPr>
                </a:tc>
                <a:tc>
                  <a:txBody>
                    <a:bodyPr/>
                    <a:lstStyle/>
                    <a:p>
                      <a:pPr algn="ctr" fontAlgn="ctr"/>
                      <a:r>
                        <a:rPr lang="en-US" sz="800" b="0" i="0" u="none" strike="noStrike" dirty="0">
                          <a:solidFill>
                            <a:schemeClr val="tx1"/>
                          </a:solidFill>
                          <a:effectLst/>
                          <a:latin typeface="+mn-lt"/>
                        </a:rPr>
                        <a:t>0%</a:t>
                      </a:r>
                    </a:p>
                  </a:txBody>
                  <a:tcPr marL="7620" marR="7620" marT="6350" marB="0" anchor="ctr">
                    <a:solidFill>
                      <a:schemeClr val="accent1">
                        <a:lumMod val="20000"/>
                        <a:lumOff val="80000"/>
                      </a:schemeClr>
                    </a:solidFill>
                  </a:tcPr>
                </a:tc>
              </a:tr>
              <a:tr h="246379">
                <a:tc>
                  <a:txBody>
                    <a:bodyPr/>
                    <a:lstStyle/>
                    <a:p>
                      <a:pPr algn="ctr" fontAlgn="ctr"/>
                      <a:r>
                        <a:rPr lang="en-US" sz="800" u="none" strike="noStrike" dirty="0">
                          <a:effectLst/>
                        </a:rPr>
                        <a:t>6204/7204</a:t>
                      </a:r>
                      <a:endParaRPr lang="en-US" sz="800" b="0" i="0" u="none" strike="noStrike" dirty="0">
                        <a:solidFill>
                          <a:srgbClr val="000000"/>
                        </a:solidFill>
                        <a:effectLst/>
                        <a:latin typeface="Calibri"/>
                      </a:endParaRPr>
                    </a:p>
                  </a:txBody>
                  <a:tcPr marL="5935" marR="5935" marT="4946" marB="0" anchor="ctr"/>
                </a:tc>
                <a:tc>
                  <a:txBody>
                    <a:bodyPr/>
                    <a:lstStyle/>
                    <a:p>
                      <a:pPr algn="l" fontAlgn="ctr"/>
                      <a:r>
                        <a:rPr lang="en-US" sz="800" u="none" strike="noStrike" dirty="0">
                          <a:solidFill>
                            <a:schemeClr val="tx1"/>
                          </a:solidFill>
                          <a:effectLst/>
                          <a:latin typeface="+mn-lt"/>
                        </a:rPr>
                        <a:t>Correcting a deficiency in a renewal application</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$100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$100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$200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$100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latin typeface="+mn-lt"/>
                        </a:rPr>
                        <a:t>+$</a:t>
                      </a:r>
                      <a:r>
                        <a:rPr lang="en-US" sz="800" u="none" strike="noStrike" dirty="0">
                          <a:solidFill>
                            <a:schemeClr val="tx1"/>
                          </a:solidFill>
                          <a:effectLst/>
                          <a:latin typeface="+mn-lt"/>
                        </a:rPr>
                        <a:t>100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b="0" i="0" u="none" strike="noStrike" dirty="0" smtClean="0">
                          <a:solidFill>
                            <a:schemeClr val="tx1"/>
                          </a:solidFill>
                          <a:effectLst/>
                          <a:latin typeface="+mn-lt"/>
                        </a:rPr>
                        <a:t>+100</a:t>
                      </a:r>
                      <a:r>
                        <a:rPr lang="en-US" sz="800" b="0" i="0" u="none" strike="noStrike" dirty="0">
                          <a:solidFill>
                            <a:schemeClr val="tx1"/>
                          </a:solidFill>
                          <a:effectLst/>
                          <a:latin typeface="+mn-lt"/>
                        </a:rPr>
                        <a:t>%</a:t>
                      </a:r>
                    </a:p>
                  </a:txBody>
                  <a:tcPr marL="7620" marR="7620" marT="6350" marB="0" anchor="ctr">
                    <a:solidFill>
                      <a:schemeClr val="accent1">
                        <a:lumMod val="20000"/>
                        <a:lumOff val="80000"/>
                      </a:schemeClr>
                    </a:solidFill>
                  </a:tcPr>
                </a:tc>
                <a:tc>
                  <a:txBody>
                    <a:bodyPr/>
                    <a:lstStyle/>
                    <a:p>
                      <a:pPr algn="ctr" fontAlgn="ctr"/>
                      <a:r>
                        <a:rPr lang="en-US" sz="800" b="0" i="0" u="none" strike="noStrike" dirty="0">
                          <a:solidFill>
                            <a:schemeClr val="tx1"/>
                          </a:solidFill>
                          <a:effectLst/>
                          <a:latin typeface="+mn-lt"/>
                        </a:rPr>
                        <a:t>0%</a:t>
                      </a:r>
                    </a:p>
                  </a:txBody>
                  <a:tcPr marL="7620" marR="7620" marT="6350" marB="0" anchor="ctr">
                    <a:solidFill>
                      <a:schemeClr val="accent1">
                        <a:lumMod val="20000"/>
                        <a:lumOff val="80000"/>
                      </a:schemeClr>
                    </a:solidFill>
                  </a:tcPr>
                </a:tc>
              </a:tr>
              <a:tr h="246379">
                <a:tc>
                  <a:txBody>
                    <a:bodyPr/>
                    <a:lstStyle/>
                    <a:p>
                      <a:pPr marL="0" algn="ctr" defTabSz="457200" rtl="0" eaLnBrk="1" fontAlgn="ctr" latinLnBrk="0" hangingPunct="1"/>
                      <a:r>
                        <a:rPr lang="en-US" sz="800" b="1" u="none" strike="noStrike" kern="1200" dirty="0">
                          <a:solidFill>
                            <a:schemeClr val="lt1"/>
                          </a:solidFill>
                          <a:effectLst/>
                          <a:latin typeface="+mn-lt"/>
                          <a:ea typeface="+mn-ea"/>
                          <a:cs typeface="+mn-cs"/>
                        </a:rPr>
                        <a:t>6205/7205</a:t>
                      </a:r>
                    </a:p>
                  </a:txBody>
                  <a:tcPr marL="7620" marR="7620" marT="6350" marB="0" anchor="ctr"/>
                </a:tc>
                <a:tc>
                  <a:txBody>
                    <a:bodyPr/>
                    <a:lstStyle/>
                    <a:p>
                      <a:pPr marL="0" algn="l" defTabSz="457200" rtl="0" eaLnBrk="1" fontAlgn="ctr" latinLnBrk="0" hangingPunct="1"/>
                      <a:r>
                        <a:rPr lang="en-US" sz="800" b="0" i="0" u="none" strike="noStrike" kern="1200" dirty="0">
                          <a:solidFill>
                            <a:schemeClr val="tx1"/>
                          </a:solidFill>
                          <a:effectLst/>
                          <a:latin typeface="+mn-lt"/>
                          <a:ea typeface="+mn-ea"/>
                          <a:cs typeface="+mn-cs"/>
                        </a:rPr>
                        <a:t>Filing §8 affidavit, per class</a:t>
                      </a:r>
                    </a:p>
                  </a:txBody>
                  <a:tcPr marL="7620" marR="7620" marT="6350" marB="0" anchor="ctr">
                    <a:solidFill>
                      <a:schemeClr val="accent1">
                        <a:lumMod val="20000"/>
                        <a:lumOff val="80000"/>
                      </a:schemeClr>
                    </a:solidFill>
                  </a:tcPr>
                </a:tc>
                <a:tc>
                  <a:txBody>
                    <a:bodyPr/>
                    <a:lstStyle/>
                    <a:p>
                      <a:pPr marL="0" algn="ctr" defTabSz="457200" rtl="0" eaLnBrk="1" fontAlgn="ctr" latinLnBrk="0" hangingPunct="1"/>
                      <a:r>
                        <a:rPr lang="en-US" sz="800" b="0" i="0" u="none" strike="noStrike" kern="1200" dirty="0">
                          <a:solidFill>
                            <a:schemeClr val="tx1"/>
                          </a:solidFill>
                          <a:effectLst/>
                          <a:latin typeface="+mn-lt"/>
                          <a:ea typeface="+mn-ea"/>
                          <a:cs typeface="+mn-cs"/>
                        </a:rPr>
                        <a:t>$100 </a:t>
                      </a:r>
                    </a:p>
                  </a:txBody>
                  <a:tcPr marL="7620" marR="7620" marT="6350" marB="0" anchor="ctr">
                    <a:solidFill>
                      <a:schemeClr val="accent1">
                        <a:lumMod val="20000"/>
                        <a:lumOff val="80000"/>
                      </a:schemeClr>
                    </a:solidFill>
                  </a:tcPr>
                </a:tc>
                <a:tc>
                  <a:txBody>
                    <a:bodyPr/>
                    <a:lstStyle/>
                    <a:p>
                      <a:pPr marL="0" algn="ctr" defTabSz="457200" rtl="0" eaLnBrk="1" fontAlgn="ctr" latinLnBrk="0" hangingPunct="1"/>
                      <a:r>
                        <a:rPr lang="en-US" sz="800" b="0" i="0" u="none" strike="noStrike" kern="1200" dirty="0">
                          <a:solidFill>
                            <a:schemeClr val="tx1"/>
                          </a:solidFill>
                          <a:effectLst/>
                          <a:latin typeface="+mn-lt"/>
                          <a:ea typeface="+mn-ea"/>
                          <a:cs typeface="+mn-cs"/>
                        </a:rPr>
                        <a:t>$100 </a:t>
                      </a:r>
                    </a:p>
                  </a:txBody>
                  <a:tcPr marL="7620" marR="7620" marT="6350" marB="0" anchor="ctr">
                    <a:solidFill>
                      <a:schemeClr val="accent1">
                        <a:lumMod val="20000"/>
                        <a:lumOff val="80000"/>
                      </a:schemeClr>
                    </a:solidFill>
                  </a:tcPr>
                </a:tc>
                <a:tc>
                  <a:txBody>
                    <a:bodyPr/>
                    <a:lstStyle/>
                    <a:p>
                      <a:pPr marL="0" algn="ctr" defTabSz="457200" rtl="0" eaLnBrk="1" fontAlgn="ctr" latinLnBrk="0" hangingPunct="1"/>
                      <a:r>
                        <a:rPr lang="en-US" sz="800" b="0" i="0" u="none" strike="noStrike" kern="1200" dirty="0">
                          <a:solidFill>
                            <a:schemeClr val="tx1"/>
                          </a:solidFill>
                          <a:effectLst/>
                          <a:latin typeface="+mn-lt"/>
                          <a:ea typeface="+mn-ea"/>
                          <a:cs typeface="+mn-cs"/>
                        </a:rPr>
                        <a:t>$200 </a:t>
                      </a:r>
                    </a:p>
                  </a:txBody>
                  <a:tcPr marL="7620" marR="7620" marT="6350" marB="0" anchor="ctr">
                    <a:solidFill>
                      <a:schemeClr val="accent1">
                        <a:lumMod val="20000"/>
                        <a:lumOff val="80000"/>
                      </a:schemeClr>
                    </a:solidFill>
                  </a:tcPr>
                </a:tc>
                <a:tc>
                  <a:txBody>
                    <a:bodyPr/>
                    <a:lstStyle/>
                    <a:p>
                      <a:pPr marL="0" algn="ctr" defTabSz="457200" rtl="0" eaLnBrk="1" fontAlgn="ctr" latinLnBrk="0" hangingPunct="1"/>
                      <a:r>
                        <a:rPr lang="en-US" sz="800" b="0" i="0" u="none" strike="noStrike" kern="1200" dirty="0">
                          <a:solidFill>
                            <a:schemeClr val="tx1"/>
                          </a:solidFill>
                          <a:effectLst/>
                          <a:latin typeface="+mn-lt"/>
                          <a:ea typeface="+mn-ea"/>
                          <a:cs typeface="+mn-cs"/>
                        </a:rPr>
                        <a:t>$100 </a:t>
                      </a:r>
                    </a:p>
                  </a:txBody>
                  <a:tcPr marL="7620" marR="7620" marT="6350" marB="0" anchor="ctr">
                    <a:solidFill>
                      <a:schemeClr val="accent1">
                        <a:lumMod val="20000"/>
                        <a:lumOff val="80000"/>
                      </a:schemeClr>
                    </a:solidFill>
                  </a:tcPr>
                </a:tc>
                <a:tc>
                  <a:txBody>
                    <a:bodyPr/>
                    <a:lstStyle/>
                    <a:p>
                      <a:pPr marL="0" algn="ctr" defTabSz="457200" rtl="0" eaLnBrk="1" fontAlgn="ctr" latinLnBrk="0" hangingPunct="1"/>
                      <a:r>
                        <a:rPr lang="en-US" sz="800" b="0" i="0" u="none" strike="noStrike" kern="1200" dirty="0" smtClean="0">
                          <a:solidFill>
                            <a:schemeClr val="tx1"/>
                          </a:solidFill>
                          <a:effectLst/>
                          <a:latin typeface="+mn-lt"/>
                          <a:ea typeface="+mn-ea"/>
                          <a:cs typeface="+mn-cs"/>
                        </a:rPr>
                        <a:t>+$</a:t>
                      </a:r>
                      <a:r>
                        <a:rPr lang="en-US" sz="800" b="0" i="0" u="none" strike="noStrike" kern="1200" dirty="0">
                          <a:solidFill>
                            <a:schemeClr val="tx1"/>
                          </a:solidFill>
                          <a:effectLst/>
                          <a:latin typeface="+mn-lt"/>
                          <a:ea typeface="+mn-ea"/>
                          <a:cs typeface="+mn-cs"/>
                        </a:rPr>
                        <a:t>100 </a:t>
                      </a:r>
                    </a:p>
                  </a:txBody>
                  <a:tcPr marL="7620" marR="7620" marT="6350" marB="0" anchor="ctr">
                    <a:solidFill>
                      <a:schemeClr val="accent1">
                        <a:lumMod val="20000"/>
                        <a:lumOff val="80000"/>
                      </a:schemeClr>
                    </a:solidFill>
                  </a:tcPr>
                </a:tc>
                <a:tc>
                  <a:txBody>
                    <a:bodyPr/>
                    <a:lstStyle/>
                    <a:p>
                      <a:pPr marL="0" algn="ctr" defTabSz="457200" rtl="0" eaLnBrk="1" fontAlgn="ctr" latinLnBrk="0" hangingPunct="1"/>
                      <a:r>
                        <a:rPr lang="en-US" sz="800" b="0" i="0" u="none" strike="noStrike" kern="1200" dirty="0">
                          <a:solidFill>
                            <a:schemeClr val="tx1"/>
                          </a:solidFill>
                          <a:effectLst/>
                          <a:latin typeface="+mn-lt"/>
                          <a:ea typeface="+mn-ea"/>
                          <a:cs typeface="+mn-cs"/>
                        </a:rPr>
                        <a:t>$0 </a:t>
                      </a:r>
                    </a:p>
                  </a:txBody>
                  <a:tcPr marL="7620" marR="7620" marT="6350" marB="0" anchor="ctr">
                    <a:solidFill>
                      <a:schemeClr val="accent1">
                        <a:lumMod val="20000"/>
                        <a:lumOff val="80000"/>
                      </a:schemeClr>
                    </a:solidFill>
                  </a:tcPr>
                </a:tc>
                <a:tc>
                  <a:txBody>
                    <a:bodyPr/>
                    <a:lstStyle/>
                    <a:p>
                      <a:pPr marL="0" algn="ctr" defTabSz="457200" rtl="0" eaLnBrk="1" fontAlgn="ctr" latinLnBrk="0" hangingPunct="1"/>
                      <a:r>
                        <a:rPr lang="en-US" sz="800" b="0" i="0" u="none" strike="noStrike" kern="1200" dirty="0" smtClean="0">
                          <a:solidFill>
                            <a:schemeClr val="tx1"/>
                          </a:solidFill>
                          <a:effectLst/>
                          <a:latin typeface="+mn-lt"/>
                          <a:ea typeface="+mn-ea"/>
                          <a:cs typeface="+mn-cs"/>
                        </a:rPr>
                        <a:t>+100</a:t>
                      </a:r>
                      <a:r>
                        <a:rPr lang="en-US" sz="800" b="0" i="0" u="none" strike="noStrike" kern="1200" dirty="0">
                          <a:solidFill>
                            <a:schemeClr val="tx1"/>
                          </a:solidFill>
                          <a:effectLst/>
                          <a:latin typeface="+mn-lt"/>
                          <a:ea typeface="+mn-ea"/>
                          <a:cs typeface="+mn-cs"/>
                        </a:rPr>
                        <a:t>%</a:t>
                      </a:r>
                    </a:p>
                  </a:txBody>
                  <a:tcPr marL="7620" marR="7620" marT="6350" marB="0" anchor="ctr">
                    <a:solidFill>
                      <a:schemeClr val="accent1">
                        <a:lumMod val="20000"/>
                        <a:lumOff val="80000"/>
                      </a:schemeClr>
                    </a:solidFill>
                  </a:tcPr>
                </a:tc>
                <a:tc>
                  <a:txBody>
                    <a:bodyPr/>
                    <a:lstStyle/>
                    <a:p>
                      <a:pPr marL="0" algn="ctr" defTabSz="457200" rtl="0" eaLnBrk="1" fontAlgn="ctr" latinLnBrk="0" hangingPunct="1"/>
                      <a:r>
                        <a:rPr lang="en-US" sz="800" b="0" i="0" u="none" strike="noStrike" kern="1200" dirty="0">
                          <a:solidFill>
                            <a:schemeClr val="tx1"/>
                          </a:solidFill>
                          <a:effectLst/>
                          <a:latin typeface="+mn-lt"/>
                          <a:ea typeface="+mn-ea"/>
                          <a:cs typeface="+mn-cs"/>
                        </a:rPr>
                        <a:t>0%</a:t>
                      </a:r>
                    </a:p>
                  </a:txBody>
                  <a:tcPr marL="7620" marR="7620" marT="6350" marB="0" anchor="ctr">
                    <a:solidFill>
                      <a:schemeClr val="accent1">
                        <a:lumMod val="20000"/>
                        <a:lumOff val="80000"/>
                      </a:schemeClr>
                    </a:solidFill>
                  </a:tcPr>
                </a:tc>
              </a:tr>
              <a:tr h="246379">
                <a:tc>
                  <a:txBody>
                    <a:bodyPr/>
                    <a:lstStyle/>
                    <a:p>
                      <a:pPr marL="0" algn="ctr" defTabSz="457200" rtl="0" eaLnBrk="1" fontAlgn="ctr" latinLnBrk="0" hangingPunct="1"/>
                      <a:r>
                        <a:rPr lang="en-US" sz="800" b="1" u="none" strike="noStrike" kern="1200" dirty="0">
                          <a:solidFill>
                            <a:schemeClr val="lt1"/>
                          </a:solidFill>
                          <a:effectLst/>
                          <a:latin typeface="+mn-lt"/>
                          <a:ea typeface="+mn-ea"/>
                          <a:cs typeface="+mn-cs"/>
                        </a:rPr>
                        <a:t>6206/7206</a:t>
                      </a:r>
                    </a:p>
                  </a:txBody>
                  <a:tcPr marL="5067" marR="5067" marT="4223" marB="0" anchor="ctr"/>
                </a:tc>
                <a:tc>
                  <a:txBody>
                    <a:bodyPr/>
                    <a:lstStyle/>
                    <a:p>
                      <a:pPr marL="0" algn="l" defTabSz="457200" rtl="0" eaLnBrk="1" fontAlgn="ctr" latinLnBrk="0" hangingPunct="1"/>
                      <a:r>
                        <a:rPr lang="en-US" sz="800" b="0" i="0" u="none" strike="noStrike" kern="1200" dirty="0">
                          <a:solidFill>
                            <a:schemeClr val="tx1"/>
                          </a:solidFill>
                          <a:effectLst/>
                          <a:latin typeface="+mn-lt"/>
                          <a:ea typeface="+mn-ea"/>
                          <a:cs typeface="+mn-cs"/>
                        </a:rPr>
                        <a:t>Additional fee for filing §8 affidavit during grace period, per class</a:t>
                      </a:r>
                    </a:p>
                  </a:txBody>
                  <a:tcPr marL="5067" marR="5067" marT="4223" marB="0" anchor="ctr">
                    <a:solidFill>
                      <a:schemeClr val="accent1">
                        <a:lumMod val="20000"/>
                        <a:lumOff val="80000"/>
                      </a:schemeClr>
                    </a:solidFill>
                  </a:tcPr>
                </a:tc>
                <a:tc>
                  <a:txBody>
                    <a:bodyPr/>
                    <a:lstStyle/>
                    <a:p>
                      <a:pPr marL="0" algn="ctr" defTabSz="457200" rtl="0" eaLnBrk="1" fontAlgn="ctr" latinLnBrk="0" hangingPunct="1"/>
                      <a:r>
                        <a:rPr lang="en-US" sz="800" b="0" i="0" u="none" strike="noStrike" kern="1200" dirty="0">
                          <a:solidFill>
                            <a:schemeClr val="tx1"/>
                          </a:solidFill>
                          <a:effectLst/>
                          <a:latin typeface="+mn-lt"/>
                          <a:ea typeface="+mn-ea"/>
                          <a:cs typeface="+mn-cs"/>
                        </a:rPr>
                        <a:t>$100 </a:t>
                      </a:r>
                    </a:p>
                  </a:txBody>
                  <a:tcPr marL="5067" marR="5067" marT="4223" marB="0" anchor="ctr">
                    <a:solidFill>
                      <a:schemeClr val="accent1">
                        <a:lumMod val="20000"/>
                        <a:lumOff val="80000"/>
                      </a:schemeClr>
                    </a:solidFill>
                  </a:tcPr>
                </a:tc>
                <a:tc>
                  <a:txBody>
                    <a:bodyPr/>
                    <a:lstStyle/>
                    <a:p>
                      <a:pPr marL="0" algn="ctr" defTabSz="457200" rtl="0" eaLnBrk="1" fontAlgn="ctr" latinLnBrk="0" hangingPunct="1"/>
                      <a:r>
                        <a:rPr lang="en-US" sz="800" b="0" i="0" u="none" strike="noStrike" kern="1200" dirty="0">
                          <a:solidFill>
                            <a:schemeClr val="tx1"/>
                          </a:solidFill>
                          <a:effectLst/>
                          <a:latin typeface="+mn-lt"/>
                          <a:ea typeface="+mn-ea"/>
                          <a:cs typeface="+mn-cs"/>
                        </a:rPr>
                        <a:t>$100 </a:t>
                      </a:r>
                    </a:p>
                  </a:txBody>
                  <a:tcPr marL="5067" marR="5067" marT="4223" marB="0" anchor="ctr">
                    <a:solidFill>
                      <a:schemeClr val="accent1">
                        <a:lumMod val="20000"/>
                        <a:lumOff val="80000"/>
                      </a:schemeClr>
                    </a:solidFill>
                  </a:tcPr>
                </a:tc>
                <a:tc>
                  <a:txBody>
                    <a:bodyPr/>
                    <a:lstStyle/>
                    <a:p>
                      <a:pPr marL="0" algn="ctr" defTabSz="457200" rtl="0" eaLnBrk="1" fontAlgn="ctr" latinLnBrk="0" hangingPunct="1"/>
                      <a:r>
                        <a:rPr lang="en-US" sz="800" b="0" i="0" u="none" strike="noStrike" kern="1200" dirty="0">
                          <a:solidFill>
                            <a:schemeClr val="tx1"/>
                          </a:solidFill>
                          <a:effectLst/>
                          <a:latin typeface="+mn-lt"/>
                          <a:ea typeface="+mn-ea"/>
                          <a:cs typeface="+mn-cs"/>
                        </a:rPr>
                        <a:t>$200 </a:t>
                      </a:r>
                    </a:p>
                  </a:txBody>
                  <a:tcPr marL="5067" marR="5067" marT="4223" marB="0" anchor="ctr">
                    <a:solidFill>
                      <a:schemeClr val="accent1">
                        <a:lumMod val="20000"/>
                        <a:lumOff val="80000"/>
                      </a:schemeClr>
                    </a:solidFill>
                  </a:tcPr>
                </a:tc>
                <a:tc>
                  <a:txBody>
                    <a:bodyPr/>
                    <a:lstStyle/>
                    <a:p>
                      <a:pPr marL="0" algn="ctr" defTabSz="457200" rtl="0" eaLnBrk="1" fontAlgn="ctr" latinLnBrk="0" hangingPunct="1"/>
                      <a:r>
                        <a:rPr lang="en-US" sz="800" b="0" i="0" u="none" strike="noStrike" kern="1200" dirty="0">
                          <a:solidFill>
                            <a:schemeClr val="tx1"/>
                          </a:solidFill>
                          <a:effectLst/>
                          <a:latin typeface="+mn-lt"/>
                          <a:ea typeface="+mn-ea"/>
                          <a:cs typeface="+mn-cs"/>
                        </a:rPr>
                        <a:t>$100 </a:t>
                      </a:r>
                    </a:p>
                  </a:txBody>
                  <a:tcPr marL="5067" marR="5067" marT="4223" marB="0" anchor="ctr">
                    <a:solidFill>
                      <a:schemeClr val="accent1">
                        <a:lumMod val="20000"/>
                        <a:lumOff val="80000"/>
                      </a:schemeClr>
                    </a:solidFill>
                  </a:tcPr>
                </a:tc>
                <a:tc>
                  <a:txBody>
                    <a:bodyPr/>
                    <a:lstStyle/>
                    <a:p>
                      <a:pPr marL="0" algn="ctr" defTabSz="457200" rtl="0" eaLnBrk="1" fontAlgn="ctr" latinLnBrk="0" hangingPunct="1"/>
                      <a:r>
                        <a:rPr lang="en-US" sz="800" b="0" i="0" u="none" strike="noStrike" kern="1200" dirty="0" smtClean="0">
                          <a:solidFill>
                            <a:schemeClr val="tx1"/>
                          </a:solidFill>
                          <a:effectLst/>
                          <a:latin typeface="+mn-lt"/>
                          <a:ea typeface="+mn-ea"/>
                          <a:cs typeface="+mn-cs"/>
                        </a:rPr>
                        <a:t>+$</a:t>
                      </a:r>
                      <a:r>
                        <a:rPr lang="en-US" sz="800" b="0" i="0" u="none" strike="noStrike" kern="1200" dirty="0">
                          <a:solidFill>
                            <a:schemeClr val="tx1"/>
                          </a:solidFill>
                          <a:effectLst/>
                          <a:latin typeface="+mn-lt"/>
                          <a:ea typeface="+mn-ea"/>
                          <a:cs typeface="+mn-cs"/>
                        </a:rPr>
                        <a:t>100 </a:t>
                      </a:r>
                    </a:p>
                  </a:txBody>
                  <a:tcPr marL="5067" marR="5067" marT="4223" marB="0" anchor="ctr">
                    <a:solidFill>
                      <a:schemeClr val="accent1">
                        <a:lumMod val="20000"/>
                        <a:lumOff val="80000"/>
                      </a:schemeClr>
                    </a:solidFill>
                  </a:tcPr>
                </a:tc>
                <a:tc>
                  <a:txBody>
                    <a:bodyPr/>
                    <a:lstStyle/>
                    <a:p>
                      <a:pPr marL="0" algn="ctr" defTabSz="457200" rtl="0" eaLnBrk="1" fontAlgn="ctr" latinLnBrk="0" hangingPunct="1"/>
                      <a:r>
                        <a:rPr lang="en-US" sz="800" b="0" i="0" u="none" strike="noStrike" kern="1200" dirty="0">
                          <a:solidFill>
                            <a:schemeClr val="tx1"/>
                          </a:solidFill>
                          <a:effectLst/>
                          <a:latin typeface="+mn-lt"/>
                          <a:ea typeface="+mn-ea"/>
                          <a:cs typeface="+mn-cs"/>
                        </a:rPr>
                        <a:t>$0 </a:t>
                      </a:r>
                    </a:p>
                  </a:txBody>
                  <a:tcPr marL="5067" marR="5067" marT="4223" marB="0" anchor="ctr">
                    <a:solidFill>
                      <a:schemeClr val="accent1">
                        <a:lumMod val="20000"/>
                        <a:lumOff val="80000"/>
                      </a:schemeClr>
                    </a:solidFill>
                  </a:tcPr>
                </a:tc>
                <a:tc>
                  <a:txBody>
                    <a:bodyPr/>
                    <a:lstStyle/>
                    <a:p>
                      <a:pPr marL="0" algn="ctr" defTabSz="457200" rtl="0" eaLnBrk="1" fontAlgn="ctr" latinLnBrk="0" hangingPunct="1"/>
                      <a:r>
                        <a:rPr lang="en-US" sz="800" b="0" i="0" u="none" strike="noStrike" kern="1200" dirty="0" smtClean="0">
                          <a:solidFill>
                            <a:schemeClr val="tx1"/>
                          </a:solidFill>
                          <a:effectLst/>
                          <a:latin typeface="+mn-lt"/>
                          <a:ea typeface="+mn-ea"/>
                          <a:cs typeface="+mn-cs"/>
                        </a:rPr>
                        <a:t>+100</a:t>
                      </a:r>
                      <a:r>
                        <a:rPr lang="en-US" sz="800" b="0" i="0" u="none" strike="noStrike" kern="1200" dirty="0">
                          <a:solidFill>
                            <a:schemeClr val="tx1"/>
                          </a:solidFill>
                          <a:effectLst/>
                          <a:latin typeface="+mn-lt"/>
                          <a:ea typeface="+mn-ea"/>
                          <a:cs typeface="+mn-cs"/>
                        </a:rPr>
                        <a:t>%</a:t>
                      </a:r>
                    </a:p>
                  </a:txBody>
                  <a:tcPr marL="5067" marR="5067" marT="4223" marB="0" anchor="ctr">
                    <a:solidFill>
                      <a:schemeClr val="accent1">
                        <a:lumMod val="20000"/>
                        <a:lumOff val="80000"/>
                      </a:schemeClr>
                    </a:solidFill>
                  </a:tcPr>
                </a:tc>
                <a:tc>
                  <a:txBody>
                    <a:bodyPr/>
                    <a:lstStyle/>
                    <a:p>
                      <a:pPr marL="0" algn="ctr" defTabSz="457200" rtl="0" eaLnBrk="1" fontAlgn="ctr" latinLnBrk="0" hangingPunct="1"/>
                      <a:r>
                        <a:rPr lang="en-US" sz="800" b="0" i="0" u="none" strike="noStrike" kern="1200" dirty="0">
                          <a:solidFill>
                            <a:schemeClr val="tx1"/>
                          </a:solidFill>
                          <a:effectLst/>
                          <a:latin typeface="+mn-lt"/>
                          <a:ea typeface="+mn-ea"/>
                          <a:cs typeface="+mn-cs"/>
                        </a:rPr>
                        <a:t>0%</a:t>
                      </a:r>
                    </a:p>
                  </a:txBody>
                  <a:tcPr marL="5067" marR="5067" marT="4223" marB="0" anchor="ctr">
                    <a:solidFill>
                      <a:schemeClr val="accent1">
                        <a:lumMod val="20000"/>
                        <a:lumOff val="80000"/>
                      </a:schemeClr>
                    </a:solidFill>
                  </a:tcPr>
                </a:tc>
              </a:tr>
            </a:tbl>
          </a:graphicData>
        </a:graphic>
      </p:graphicFrame>
      <p:sp>
        <p:nvSpPr>
          <p:cNvPr id="5" name="Rectangle 4"/>
          <p:cNvSpPr/>
          <p:nvPr/>
        </p:nvSpPr>
        <p:spPr>
          <a:xfrm>
            <a:off x="220980" y="5214789"/>
            <a:ext cx="8138160" cy="338554"/>
          </a:xfrm>
          <a:prstGeom prst="rect">
            <a:avLst/>
          </a:prstGeom>
        </p:spPr>
        <p:txBody>
          <a:bodyPr wrap="square">
            <a:spAutoFit/>
          </a:bodyPr>
          <a:lstStyle/>
          <a:p>
            <a:r>
              <a:rPr lang="en-US" sz="800" dirty="0" smtClean="0"/>
              <a:t>*The 7000 series fee code (e.g., 7001, 7002, etc.) is used for electronic filing via TEAS.</a:t>
            </a:r>
          </a:p>
          <a:p>
            <a:r>
              <a:rPr lang="en-US" sz="800" i="1" dirty="0"/>
              <a:t>Note: </a:t>
            </a:r>
            <a:r>
              <a:rPr lang="en-US" sz="800" dirty="0"/>
              <a:t>The TM fee unit expense numbers in this report have been updated to reflect changes to the Process Mail </a:t>
            </a:r>
            <a:r>
              <a:rPr lang="en-US" sz="800" dirty="0" smtClean="0"/>
              <a:t>activity, </a:t>
            </a:r>
            <a:r>
              <a:rPr lang="en-US" sz="800" dirty="0"/>
              <a:t>and therefore will not match prior reports.</a:t>
            </a:r>
          </a:p>
        </p:txBody>
      </p:sp>
      <p:sp>
        <p:nvSpPr>
          <p:cNvPr id="3" name="Slide Number Placeholder 2"/>
          <p:cNvSpPr>
            <a:spLocks noGrp="1"/>
          </p:cNvSpPr>
          <p:nvPr>
            <p:ph type="sldNum" sz="quarter" idx="12"/>
          </p:nvPr>
        </p:nvSpPr>
        <p:spPr/>
        <p:txBody>
          <a:bodyPr/>
          <a:lstStyle/>
          <a:p>
            <a:fld id="{92DA454B-C859-4892-B9FA-68B588C9F547}" type="slidenum">
              <a:rPr lang="en-US" smtClean="0"/>
              <a:t>17</a:t>
            </a:fld>
            <a:endParaRPr lang="en-US" dirty="0"/>
          </a:p>
        </p:txBody>
      </p:sp>
    </p:spTree>
    <p:extLst>
      <p:ext uri="{BB962C8B-B14F-4D97-AF65-F5344CB8AC3E}">
        <p14:creationId xmlns:p14="http://schemas.microsoft.com/office/powerpoint/2010/main" val="21701407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2442"/>
            <a:ext cx="8229600" cy="884058"/>
          </a:xfrm>
        </p:spPr>
        <p:txBody>
          <a:bodyPr>
            <a:normAutofit/>
          </a:bodyPr>
          <a:lstStyle/>
          <a:p>
            <a:r>
              <a:rPr lang="en-US" sz="2400" dirty="0"/>
              <a:t>Trademark Processing </a:t>
            </a:r>
            <a:r>
              <a:rPr lang="en-US" sz="2400" dirty="0" smtClean="0"/>
              <a:t>Fees (cont.)</a:t>
            </a:r>
            <a:endParaRPr lang="en-US" sz="2400" dirty="0"/>
          </a:p>
        </p:txBody>
      </p:sp>
      <p:graphicFrame>
        <p:nvGraphicFramePr>
          <p:cNvPr id="4" name="Content Placeholder 3" descr="Table of Trademark Processing Fees"/>
          <p:cNvGraphicFramePr>
            <a:graphicFrameLocks noGrp="1"/>
          </p:cNvGraphicFramePr>
          <p:nvPr>
            <p:ph idx="1"/>
            <p:extLst>
              <p:ext uri="{D42A27DB-BD31-4B8C-83A1-F6EECF244321}">
                <p14:modId xmlns:p14="http://schemas.microsoft.com/office/powerpoint/2010/main" val="4238438719"/>
              </p:ext>
            </p:extLst>
          </p:nvPr>
        </p:nvGraphicFramePr>
        <p:xfrm>
          <a:off x="220980" y="815346"/>
          <a:ext cx="8557257" cy="4162361"/>
        </p:xfrm>
        <a:graphic>
          <a:graphicData uri="http://schemas.openxmlformats.org/drawingml/2006/table">
            <a:tbl>
              <a:tblPr firstRow="1" firstCol="1">
                <a:tableStyleId>{5C22544A-7EE6-4342-B048-85BDC9FD1C3A}</a:tableStyleId>
              </a:tblPr>
              <a:tblGrid>
                <a:gridCol w="851508"/>
                <a:gridCol w="3793861"/>
                <a:gridCol w="488986"/>
                <a:gridCol w="488986"/>
                <a:gridCol w="488986"/>
                <a:gridCol w="488986"/>
                <a:gridCol w="488986"/>
                <a:gridCol w="488986"/>
                <a:gridCol w="488986"/>
                <a:gridCol w="488986"/>
              </a:tblGrid>
              <a:tr h="382044">
                <a:tc rowSpan="2">
                  <a:txBody>
                    <a:bodyPr/>
                    <a:lstStyle/>
                    <a:p>
                      <a:pPr marL="0" algn="ctr" defTabSz="457200" rtl="0" eaLnBrk="1" fontAlgn="ctr" latinLnBrk="0" hangingPunct="1"/>
                      <a:r>
                        <a:rPr lang="en-US" sz="800" b="1" u="none" strike="noStrike" kern="1200" dirty="0">
                          <a:solidFill>
                            <a:schemeClr val="lt1"/>
                          </a:solidFill>
                          <a:effectLst/>
                          <a:latin typeface="+mn-lt"/>
                          <a:ea typeface="+mn-ea"/>
                          <a:cs typeface="+mn-cs"/>
                        </a:rPr>
                        <a:t>Fee </a:t>
                      </a:r>
                      <a:r>
                        <a:rPr lang="en-US" sz="800" b="1" u="none" strike="noStrike" kern="1200" dirty="0" smtClean="0">
                          <a:solidFill>
                            <a:schemeClr val="lt1"/>
                          </a:solidFill>
                          <a:effectLst/>
                          <a:latin typeface="+mn-lt"/>
                          <a:ea typeface="+mn-ea"/>
                          <a:cs typeface="+mn-cs"/>
                        </a:rPr>
                        <a:t>Code*</a:t>
                      </a:r>
                      <a:endParaRPr lang="en-US" sz="800" b="1" u="none" strike="noStrike" kern="1200" dirty="0">
                        <a:solidFill>
                          <a:schemeClr val="lt1"/>
                        </a:solidFill>
                        <a:effectLst/>
                        <a:latin typeface="+mn-lt"/>
                        <a:ea typeface="+mn-ea"/>
                        <a:cs typeface="+mn-cs"/>
                      </a:endParaRPr>
                    </a:p>
                  </a:txBody>
                  <a:tcPr marL="5935" marR="5935" marT="4946" marB="0" anchor="ctr"/>
                </a:tc>
                <a:tc rowSpan="2">
                  <a:txBody>
                    <a:bodyPr/>
                    <a:lstStyle/>
                    <a:p>
                      <a:pPr marL="0" algn="ctr" defTabSz="457200" rtl="0" eaLnBrk="1" fontAlgn="ctr" latinLnBrk="0" hangingPunct="1"/>
                      <a:r>
                        <a:rPr lang="en-US" sz="800" b="1" u="none" strike="noStrike" kern="1200" dirty="0">
                          <a:solidFill>
                            <a:schemeClr val="lt1"/>
                          </a:solidFill>
                          <a:effectLst/>
                          <a:latin typeface="+mn-lt"/>
                          <a:ea typeface="+mn-ea"/>
                          <a:cs typeface="+mn-cs"/>
                        </a:rPr>
                        <a:t>Description</a:t>
                      </a:r>
                    </a:p>
                  </a:txBody>
                  <a:tcPr marL="5935" marR="5935" marT="4946" marB="0" anchor="ctr">
                    <a:lnB w="38100" cap="flat" cmpd="sng" algn="ctr">
                      <a:solidFill>
                        <a:schemeClr val="bg1"/>
                      </a:solidFill>
                      <a:prstDash val="solid"/>
                      <a:round/>
                      <a:headEnd type="none" w="med" len="med"/>
                      <a:tailEnd type="none" w="med" len="med"/>
                    </a:lnB>
                  </a:tcPr>
                </a:tc>
                <a:tc gridSpan="2">
                  <a:txBody>
                    <a:bodyPr/>
                    <a:lstStyle/>
                    <a:p>
                      <a:pPr marL="0" algn="ctr" defTabSz="457200" rtl="0" eaLnBrk="1" fontAlgn="ctr" latinLnBrk="0" hangingPunct="1"/>
                      <a:r>
                        <a:rPr lang="en-US" sz="800" b="1" u="none" strike="noStrike" kern="1200" dirty="0">
                          <a:solidFill>
                            <a:schemeClr val="lt1"/>
                          </a:solidFill>
                          <a:effectLst/>
                          <a:latin typeface="+mn-lt"/>
                          <a:ea typeface="+mn-ea"/>
                          <a:cs typeface="+mn-cs"/>
                        </a:rPr>
                        <a:t>Current Fee</a:t>
                      </a:r>
                    </a:p>
                  </a:txBody>
                  <a:tcPr marL="5935" marR="5935" marT="4946" marB="0" anchor="ctr">
                    <a:lnB w="12700" cap="flat" cmpd="sng" algn="ctr">
                      <a:solidFill>
                        <a:schemeClr val="bg1"/>
                      </a:solidFill>
                      <a:prstDash val="solid"/>
                      <a:round/>
                      <a:headEnd type="none" w="med" len="med"/>
                      <a:tailEnd type="none" w="med" len="med"/>
                    </a:lnB>
                  </a:tcPr>
                </a:tc>
                <a:tc hMerge="1">
                  <a:txBody>
                    <a:bodyPr/>
                    <a:lstStyle/>
                    <a:p>
                      <a:endParaRPr lang="en-US"/>
                    </a:p>
                  </a:txBody>
                  <a:tcPr/>
                </a:tc>
                <a:tc gridSpan="2">
                  <a:txBody>
                    <a:bodyPr/>
                    <a:lstStyle/>
                    <a:p>
                      <a:pPr marL="0" algn="ctr" defTabSz="457200" rtl="0" eaLnBrk="1" fontAlgn="ctr" latinLnBrk="0" hangingPunct="1"/>
                      <a:r>
                        <a:rPr lang="en-US" sz="800" b="1" u="none" strike="noStrike" kern="1200" dirty="0">
                          <a:solidFill>
                            <a:schemeClr val="lt1"/>
                          </a:solidFill>
                          <a:effectLst/>
                          <a:latin typeface="+mn-lt"/>
                          <a:ea typeface="+mn-ea"/>
                          <a:cs typeface="+mn-cs"/>
                        </a:rPr>
                        <a:t>Proposed Fee</a:t>
                      </a:r>
                    </a:p>
                  </a:txBody>
                  <a:tcPr marL="5935" marR="5935" marT="4946" marB="0" anchor="ctr">
                    <a:lnB w="12700" cap="flat" cmpd="sng" algn="ctr">
                      <a:solidFill>
                        <a:schemeClr val="bg1"/>
                      </a:solidFill>
                      <a:prstDash val="solid"/>
                      <a:round/>
                      <a:headEnd type="none" w="med" len="med"/>
                      <a:tailEnd type="none" w="med" len="med"/>
                    </a:lnB>
                  </a:tcPr>
                </a:tc>
                <a:tc hMerge="1">
                  <a:txBody>
                    <a:bodyPr/>
                    <a:lstStyle/>
                    <a:p>
                      <a:endParaRPr lang="en-US"/>
                    </a:p>
                  </a:txBody>
                  <a:tcPr/>
                </a:tc>
                <a:tc gridSpan="2">
                  <a:txBody>
                    <a:bodyPr/>
                    <a:lstStyle/>
                    <a:p>
                      <a:pPr marL="0" algn="ctr" defTabSz="457200" rtl="0" eaLnBrk="1" fontAlgn="ctr" latinLnBrk="0" hangingPunct="1"/>
                      <a:r>
                        <a:rPr lang="en-US" sz="800" b="1" u="none" strike="noStrike" kern="1200" dirty="0">
                          <a:solidFill>
                            <a:schemeClr val="lt1"/>
                          </a:solidFill>
                          <a:effectLst/>
                          <a:latin typeface="+mn-lt"/>
                          <a:ea typeface="+mn-ea"/>
                          <a:cs typeface="+mn-cs"/>
                        </a:rPr>
                        <a:t>Dollar Change</a:t>
                      </a:r>
                    </a:p>
                  </a:txBody>
                  <a:tcPr marL="5935" marR="5935" marT="4946" marB="0" anchor="ctr">
                    <a:lnB w="12700" cap="flat" cmpd="sng" algn="ctr">
                      <a:solidFill>
                        <a:schemeClr val="bg1"/>
                      </a:solidFill>
                      <a:prstDash val="solid"/>
                      <a:round/>
                      <a:headEnd type="none" w="med" len="med"/>
                      <a:tailEnd type="none" w="med" len="med"/>
                    </a:lnB>
                  </a:tcPr>
                </a:tc>
                <a:tc hMerge="1">
                  <a:txBody>
                    <a:bodyPr/>
                    <a:lstStyle/>
                    <a:p>
                      <a:endParaRPr lang="en-US"/>
                    </a:p>
                  </a:txBody>
                  <a:tcPr/>
                </a:tc>
                <a:tc gridSpan="2">
                  <a:txBody>
                    <a:bodyPr/>
                    <a:lstStyle/>
                    <a:p>
                      <a:pPr marL="0" algn="ctr" defTabSz="457200" rtl="0" eaLnBrk="1" fontAlgn="ctr" latinLnBrk="0" hangingPunct="1"/>
                      <a:r>
                        <a:rPr lang="en-US" sz="800" b="1" u="none" strike="noStrike" kern="1200" dirty="0">
                          <a:solidFill>
                            <a:schemeClr val="lt1"/>
                          </a:solidFill>
                          <a:effectLst/>
                          <a:latin typeface="+mn-lt"/>
                          <a:ea typeface="+mn-ea"/>
                          <a:cs typeface="+mn-cs"/>
                        </a:rPr>
                        <a:t>Percent Change</a:t>
                      </a:r>
                    </a:p>
                  </a:txBody>
                  <a:tcPr marL="5935" marR="5935" marT="4946" marB="0" anchor="ctr">
                    <a:lnB w="12700" cap="flat" cmpd="sng" algn="ctr">
                      <a:solidFill>
                        <a:schemeClr val="bg1"/>
                      </a:solidFill>
                      <a:prstDash val="solid"/>
                      <a:round/>
                      <a:headEnd type="none" w="med" len="med"/>
                      <a:tailEnd type="none" w="med" len="med"/>
                    </a:lnB>
                  </a:tcPr>
                </a:tc>
                <a:tc hMerge="1">
                  <a:txBody>
                    <a:bodyPr/>
                    <a:lstStyle/>
                    <a:p>
                      <a:endParaRPr lang="en-US"/>
                    </a:p>
                  </a:txBody>
                  <a:tcPr/>
                </a:tc>
              </a:tr>
              <a:tr h="204609">
                <a:tc vMerge="1">
                  <a:txBody>
                    <a:bodyPr/>
                    <a:lstStyle/>
                    <a:p>
                      <a:endParaRPr lang="en-US"/>
                    </a:p>
                  </a:txBody>
                  <a:tcPr/>
                </a:tc>
                <a:tc vMerge="1">
                  <a:txBody>
                    <a:bodyPr/>
                    <a:lstStyle/>
                    <a:p>
                      <a:endParaRPr lang="en-US"/>
                    </a:p>
                  </a:txBody>
                  <a:tcPr/>
                </a:tc>
                <a:tc>
                  <a:txBody>
                    <a:bodyPr/>
                    <a:lstStyle/>
                    <a:p>
                      <a:pPr marL="0" algn="ctr" defTabSz="457200" rtl="0" eaLnBrk="1" fontAlgn="ctr" latinLnBrk="0" hangingPunct="1"/>
                      <a:r>
                        <a:rPr lang="en-US" sz="600" b="1" u="none" strike="noStrike" kern="1200" dirty="0">
                          <a:solidFill>
                            <a:schemeClr val="lt1"/>
                          </a:solidFill>
                          <a:effectLst/>
                          <a:latin typeface="+mn-lt"/>
                          <a:ea typeface="+mn-ea"/>
                          <a:cs typeface="+mn-cs"/>
                        </a:rPr>
                        <a:t>Paper</a:t>
                      </a:r>
                    </a:p>
                  </a:txBody>
                  <a:tcPr marL="5935" marR="5935" marT="4946"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r>
                        <a:rPr lang="en-US" sz="600" b="1" u="none" strike="noStrike" kern="1200" dirty="0">
                          <a:solidFill>
                            <a:schemeClr val="lt1"/>
                          </a:solidFill>
                          <a:effectLst/>
                          <a:latin typeface="+mn-lt"/>
                          <a:ea typeface="+mn-ea"/>
                          <a:cs typeface="+mn-cs"/>
                        </a:rPr>
                        <a:t>Electronic</a:t>
                      </a:r>
                    </a:p>
                  </a:txBody>
                  <a:tcPr marL="5935" marR="5935" marT="4946"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r>
                        <a:rPr lang="en-US" sz="600" b="1" u="none" strike="noStrike" kern="1200" dirty="0">
                          <a:solidFill>
                            <a:schemeClr val="lt1"/>
                          </a:solidFill>
                          <a:effectLst/>
                          <a:latin typeface="+mn-lt"/>
                          <a:ea typeface="+mn-ea"/>
                          <a:cs typeface="+mn-cs"/>
                        </a:rPr>
                        <a:t>Paper</a:t>
                      </a:r>
                    </a:p>
                  </a:txBody>
                  <a:tcPr marL="5935" marR="5935" marT="4946"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r>
                        <a:rPr lang="en-US" sz="600" b="1" u="none" strike="noStrike" kern="1200" dirty="0">
                          <a:solidFill>
                            <a:schemeClr val="lt1"/>
                          </a:solidFill>
                          <a:effectLst/>
                          <a:latin typeface="+mn-lt"/>
                          <a:ea typeface="+mn-ea"/>
                          <a:cs typeface="+mn-cs"/>
                        </a:rPr>
                        <a:t>Electronic</a:t>
                      </a:r>
                    </a:p>
                  </a:txBody>
                  <a:tcPr marL="5935" marR="5935" marT="4946"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r>
                        <a:rPr lang="en-US" sz="600" b="1" u="none" strike="noStrike" kern="1200" dirty="0">
                          <a:solidFill>
                            <a:schemeClr val="lt1"/>
                          </a:solidFill>
                          <a:effectLst/>
                          <a:latin typeface="+mn-lt"/>
                          <a:ea typeface="+mn-ea"/>
                          <a:cs typeface="+mn-cs"/>
                        </a:rPr>
                        <a:t>Paper</a:t>
                      </a:r>
                    </a:p>
                  </a:txBody>
                  <a:tcPr marL="5935" marR="5935" marT="4946"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r>
                        <a:rPr lang="en-US" sz="600" b="1" u="none" strike="noStrike" kern="1200" dirty="0">
                          <a:solidFill>
                            <a:schemeClr val="lt1"/>
                          </a:solidFill>
                          <a:effectLst/>
                          <a:latin typeface="+mn-lt"/>
                          <a:ea typeface="+mn-ea"/>
                          <a:cs typeface="+mn-cs"/>
                        </a:rPr>
                        <a:t>Electronic</a:t>
                      </a:r>
                    </a:p>
                  </a:txBody>
                  <a:tcPr marL="5935" marR="5935" marT="4946"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r>
                        <a:rPr lang="en-US" sz="600" b="1" u="none" strike="noStrike" kern="1200" dirty="0">
                          <a:solidFill>
                            <a:schemeClr val="lt1"/>
                          </a:solidFill>
                          <a:effectLst/>
                          <a:latin typeface="+mn-lt"/>
                          <a:ea typeface="+mn-ea"/>
                          <a:cs typeface="+mn-cs"/>
                        </a:rPr>
                        <a:t>Paper</a:t>
                      </a:r>
                    </a:p>
                  </a:txBody>
                  <a:tcPr marL="5935" marR="5935" marT="4946"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r>
                        <a:rPr lang="en-US" sz="600" b="1" u="none" strike="noStrike" kern="1200" dirty="0">
                          <a:solidFill>
                            <a:schemeClr val="lt1"/>
                          </a:solidFill>
                          <a:effectLst/>
                          <a:latin typeface="+mn-lt"/>
                          <a:ea typeface="+mn-ea"/>
                          <a:cs typeface="+mn-cs"/>
                        </a:rPr>
                        <a:t>Electronic</a:t>
                      </a:r>
                    </a:p>
                  </a:txBody>
                  <a:tcPr marL="5935" marR="5935" marT="4946"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r>
              <a:tr h="204609">
                <a:tc>
                  <a:txBody>
                    <a:bodyPr/>
                    <a:lstStyle/>
                    <a:p>
                      <a:pPr algn="ctr" fontAlgn="ctr"/>
                      <a:r>
                        <a:rPr lang="en-US" sz="800" u="none" strike="noStrike" dirty="0">
                          <a:effectLst/>
                        </a:rPr>
                        <a:t>6207/7207</a:t>
                      </a:r>
                      <a:endParaRPr lang="en-US" sz="800" b="0" i="0" u="none" strike="noStrike" dirty="0">
                        <a:solidFill>
                          <a:srgbClr val="000000"/>
                        </a:solidFill>
                        <a:effectLst/>
                        <a:latin typeface="Calibri"/>
                      </a:endParaRPr>
                    </a:p>
                  </a:txBody>
                  <a:tcPr marL="5067" marR="5067" marT="4223" marB="0" anchor="ctr"/>
                </a:tc>
                <a:tc>
                  <a:txBody>
                    <a:bodyPr/>
                    <a:lstStyle/>
                    <a:p>
                      <a:pPr algn="l" fontAlgn="ctr"/>
                      <a:r>
                        <a:rPr lang="en-US" sz="800" u="none" strike="noStrike" dirty="0">
                          <a:solidFill>
                            <a:schemeClr val="tx1"/>
                          </a:solidFill>
                          <a:effectLst/>
                        </a:rPr>
                        <a:t>Correcting a deficiency in a §8 affidavit</a:t>
                      </a:r>
                      <a:endParaRPr lang="en-US" sz="800" b="0" i="0" u="none" strike="noStrike" dirty="0">
                        <a:solidFill>
                          <a:schemeClr val="tx1"/>
                        </a:solidFill>
                        <a:effectLst/>
                        <a:latin typeface="Calibri"/>
                      </a:endParaRPr>
                    </a:p>
                  </a:txBody>
                  <a:tcPr marL="5067" marR="5067" marT="4223"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fontAlgn="ctr"/>
                      <a:r>
                        <a:rPr lang="en-US" sz="800" u="none" strike="noStrike" dirty="0">
                          <a:solidFill>
                            <a:schemeClr val="tx1"/>
                          </a:solidFill>
                          <a:effectLst/>
                        </a:rPr>
                        <a:t>$200 </a:t>
                      </a:r>
                      <a:endParaRPr lang="en-US" sz="800" b="0" i="0" u="none" strike="noStrike" dirty="0">
                        <a:solidFill>
                          <a:schemeClr val="tx1"/>
                        </a:solidFill>
                        <a:effectLst/>
                        <a:latin typeface="Calibri"/>
                      </a:endParaRPr>
                    </a:p>
                  </a:txBody>
                  <a:tcPr marL="5067" marR="5067" marT="4223"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fontAlgn="ctr"/>
                      <a:r>
                        <a:rPr lang="en-US" sz="800" u="none" strike="noStrike" dirty="0">
                          <a:solidFill>
                            <a:schemeClr val="tx1"/>
                          </a:solidFill>
                          <a:effectLst/>
                        </a:rPr>
                        <a:t>$0 </a:t>
                      </a:r>
                      <a:endParaRPr lang="en-US" sz="800" b="0" i="0" u="none" strike="noStrike" dirty="0">
                        <a:solidFill>
                          <a:schemeClr val="tx1"/>
                        </a:solidFill>
                        <a:effectLst/>
                        <a:latin typeface="Calibri"/>
                      </a:endParaRPr>
                    </a:p>
                  </a:txBody>
                  <a:tcPr marL="5067" marR="5067" marT="4223"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fontAlgn="ctr"/>
                      <a:r>
                        <a:rPr lang="en-US" sz="800" u="none" strike="noStrike" dirty="0" smtClean="0">
                          <a:solidFill>
                            <a:schemeClr val="tx1"/>
                          </a:solidFill>
                          <a:effectLst/>
                        </a:rPr>
                        <a:t>+100</a:t>
                      </a:r>
                      <a:r>
                        <a:rPr lang="en-US" sz="800" u="none" strike="noStrike" dirty="0">
                          <a:solidFill>
                            <a:schemeClr val="tx1"/>
                          </a:solidFill>
                          <a:effectLst/>
                        </a:rPr>
                        <a:t>%</a:t>
                      </a:r>
                      <a:endParaRPr lang="en-US" sz="800" b="0" i="0" u="none" strike="noStrike" dirty="0">
                        <a:solidFill>
                          <a:schemeClr val="tx1"/>
                        </a:solidFill>
                        <a:effectLst/>
                        <a:latin typeface="Calibri"/>
                      </a:endParaRPr>
                    </a:p>
                  </a:txBody>
                  <a:tcPr marL="5067" marR="5067" marT="4223"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fontAlgn="ctr"/>
                      <a:r>
                        <a:rPr lang="en-US" sz="800" u="none" strike="noStrike" dirty="0">
                          <a:solidFill>
                            <a:schemeClr val="tx1"/>
                          </a:solidFill>
                          <a:effectLst/>
                        </a:rPr>
                        <a:t>0%</a:t>
                      </a:r>
                      <a:endParaRPr lang="en-US" sz="800" b="0" i="0" u="none" strike="noStrike" dirty="0">
                        <a:solidFill>
                          <a:schemeClr val="tx1"/>
                        </a:solidFill>
                        <a:effectLst/>
                        <a:latin typeface="Calibri"/>
                      </a:endParaRPr>
                    </a:p>
                  </a:txBody>
                  <a:tcPr marL="5067" marR="5067" marT="4223"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r>
              <a:tr h="204609">
                <a:tc>
                  <a:txBody>
                    <a:bodyPr/>
                    <a:lstStyle/>
                    <a:p>
                      <a:pPr algn="ctr" fontAlgn="ctr"/>
                      <a:r>
                        <a:rPr lang="en-US" sz="800" u="none" strike="noStrike" dirty="0">
                          <a:effectLst/>
                        </a:rPr>
                        <a:t>6208/7208</a:t>
                      </a:r>
                      <a:endParaRPr lang="en-US" sz="800" b="0" i="0" u="none" strike="noStrike" dirty="0">
                        <a:solidFill>
                          <a:srgbClr val="000000"/>
                        </a:solidFill>
                        <a:effectLst/>
                        <a:latin typeface="Calibri"/>
                      </a:endParaRPr>
                    </a:p>
                  </a:txBody>
                  <a:tcPr marL="5067" marR="5067" marT="4223" marB="0" anchor="ctr"/>
                </a:tc>
                <a:tc>
                  <a:txBody>
                    <a:bodyPr/>
                    <a:lstStyle/>
                    <a:p>
                      <a:pPr algn="l" fontAlgn="ctr"/>
                      <a:r>
                        <a:rPr lang="en-US" sz="800" u="none" strike="noStrike" dirty="0">
                          <a:solidFill>
                            <a:schemeClr val="tx1"/>
                          </a:solidFill>
                          <a:effectLst/>
                        </a:rPr>
                        <a:t>Filing §15 affidavit, per class</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$200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$200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$300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$200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+50</a:t>
                      </a:r>
                      <a:r>
                        <a:rPr lang="en-US" sz="800" u="none" strike="noStrike" dirty="0">
                          <a:solidFill>
                            <a:schemeClr val="tx1"/>
                          </a:solidFill>
                          <a:effectLst/>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0%</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r>
              <a:tr h="204609">
                <a:tc>
                  <a:txBody>
                    <a:bodyPr/>
                    <a:lstStyle/>
                    <a:p>
                      <a:pPr algn="ctr" fontAlgn="ctr"/>
                      <a:r>
                        <a:rPr lang="en-US" sz="800" u="none" strike="noStrike" dirty="0">
                          <a:effectLst/>
                        </a:rPr>
                        <a:t>6210/7210</a:t>
                      </a:r>
                      <a:endParaRPr lang="en-US" sz="800" b="0" i="0" u="none" strike="noStrike" dirty="0">
                        <a:solidFill>
                          <a:srgbClr val="000000"/>
                        </a:solidFill>
                        <a:effectLst/>
                        <a:latin typeface="Calibri"/>
                      </a:endParaRPr>
                    </a:p>
                  </a:txBody>
                  <a:tcPr marL="5067" marR="5067" marT="4223" marB="0" anchor="ctr"/>
                </a:tc>
                <a:tc>
                  <a:txBody>
                    <a:bodyPr/>
                    <a:lstStyle/>
                    <a:p>
                      <a:pPr algn="l" fontAlgn="ctr"/>
                      <a:r>
                        <a:rPr lang="en-US" sz="800" u="none" strike="noStrike" dirty="0">
                          <a:solidFill>
                            <a:schemeClr val="tx1"/>
                          </a:solidFill>
                          <a:effectLst/>
                        </a:rPr>
                        <a:t>Publication of mark under §12(c), per class</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$200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+100</a:t>
                      </a:r>
                      <a:r>
                        <a:rPr lang="en-US" sz="800" u="none" strike="noStrike" dirty="0">
                          <a:solidFill>
                            <a:schemeClr val="tx1"/>
                          </a:solidFill>
                          <a:effectLst/>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0%</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r>
              <a:tr h="204609">
                <a:tc>
                  <a:txBody>
                    <a:bodyPr/>
                    <a:lstStyle/>
                    <a:p>
                      <a:pPr algn="ctr" fontAlgn="ctr"/>
                      <a:r>
                        <a:rPr lang="en-US" sz="800" u="none" strike="noStrike" dirty="0">
                          <a:effectLst/>
                        </a:rPr>
                        <a:t>6211/7211</a:t>
                      </a:r>
                      <a:endParaRPr lang="en-US" sz="800" b="0" i="0" u="none" strike="noStrike" dirty="0">
                        <a:solidFill>
                          <a:srgbClr val="000000"/>
                        </a:solidFill>
                        <a:effectLst/>
                        <a:latin typeface="Calibri"/>
                      </a:endParaRPr>
                    </a:p>
                  </a:txBody>
                  <a:tcPr marL="5067" marR="5067" marT="4223" marB="0" anchor="ctr"/>
                </a:tc>
                <a:tc>
                  <a:txBody>
                    <a:bodyPr/>
                    <a:lstStyle/>
                    <a:p>
                      <a:pPr algn="l" fontAlgn="ctr"/>
                      <a:r>
                        <a:rPr lang="en-US" sz="800" u="none" strike="noStrike" dirty="0">
                          <a:solidFill>
                            <a:schemeClr val="tx1"/>
                          </a:solidFill>
                          <a:effectLst/>
                        </a:rPr>
                        <a:t>Issuing new certificate of registration</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$200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+100</a:t>
                      </a:r>
                      <a:r>
                        <a:rPr lang="en-US" sz="800" u="none" strike="noStrike" dirty="0">
                          <a:solidFill>
                            <a:schemeClr val="tx1"/>
                          </a:solidFill>
                          <a:effectLst/>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0%</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r>
              <a:tr h="204609">
                <a:tc>
                  <a:txBody>
                    <a:bodyPr/>
                    <a:lstStyle/>
                    <a:p>
                      <a:pPr algn="ctr" fontAlgn="ctr"/>
                      <a:r>
                        <a:rPr lang="en-US" sz="800" u="none" strike="noStrike" dirty="0">
                          <a:effectLst/>
                        </a:rPr>
                        <a:t>6212/7212</a:t>
                      </a:r>
                      <a:endParaRPr lang="en-US" sz="800" b="0" i="0" u="none" strike="noStrike" dirty="0">
                        <a:solidFill>
                          <a:srgbClr val="000000"/>
                        </a:solidFill>
                        <a:effectLst/>
                        <a:latin typeface="Calibri"/>
                      </a:endParaRPr>
                    </a:p>
                  </a:txBody>
                  <a:tcPr marL="5067" marR="5067" marT="4223" marB="0" anchor="ctr"/>
                </a:tc>
                <a:tc>
                  <a:txBody>
                    <a:bodyPr/>
                    <a:lstStyle/>
                    <a:p>
                      <a:pPr algn="l" fontAlgn="ctr"/>
                      <a:r>
                        <a:rPr lang="en-US" sz="800" u="none" strike="noStrike" dirty="0">
                          <a:solidFill>
                            <a:schemeClr val="tx1"/>
                          </a:solidFill>
                          <a:effectLst/>
                        </a:rPr>
                        <a:t>Certificate of correction, registrant's error</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$200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+100</a:t>
                      </a:r>
                      <a:r>
                        <a:rPr lang="en-US" sz="800" u="none" strike="noStrike" dirty="0">
                          <a:solidFill>
                            <a:schemeClr val="tx1"/>
                          </a:solidFill>
                          <a:effectLst/>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0%</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r>
              <a:tr h="204609">
                <a:tc>
                  <a:txBody>
                    <a:bodyPr/>
                    <a:lstStyle/>
                    <a:p>
                      <a:pPr algn="ctr" fontAlgn="ctr"/>
                      <a:r>
                        <a:rPr lang="en-US" sz="800" u="none" strike="noStrike" dirty="0">
                          <a:effectLst/>
                        </a:rPr>
                        <a:t>6213/7213</a:t>
                      </a:r>
                      <a:endParaRPr lang="en-US" sz="800" b="0" i="0" u="none" strike="noStrike" dirty="0">
                        <a:solidFill>
                          <a:srgbClr val="000000"/>
                        </a:solidFill>
                        <a:effectLst/>
                        <a:latin typeface="Calibri"/>
                      </a:endParaRPr>
                    </a:p>
                  </a:txBody>
                  <a:tcPr marL="5067" marR="5067" marT="4223" marB="0" anchor="ctr"/>
                </a:tc>
                <a:tc>
                  <a:txBody>
                    <a:bodyPr/>
                    <a:lstStyle/>
                    <a:p>
                      <a:pPr algn="l" fontAlgn="ctr"/>
                      <a:r>
                        <a:rPr lang="en-US" sz="800" u="none" strike="noStrike" dirty="0">
                          <a:solidFill>
                            <a:schemeClr val="tx1"/>
                          </a:solidFill>
                          <a:effectLst/>
                        </a:rPr>
                        <a:t>Filing disclaimer to registration</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$200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+100</a:t>
                      </a:r>
                      <a:r>
                        <a:rPr lang="en-US" sz="800" u="none" strike="noStrike" dirty="0">
                          <a:solidFill>
                            <a:schemeClr val="tx1"/>
                          </a:solidFill>
                          <a:effectLst/>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0%</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r>
              <a:tr h="204609">
                <a:tc>
                  <a:txBody>
                    <a:bodyPr/>
                    <a:lstStyle/>
                    <a:p>
                      <a:pPr algn="ctr" fontAlgn="ctr"/>
                      <a:r>
                        <a:rPr lang="en-US" sz="800" u="none" strike="noStrike" dirty="0">
                          <a:effectLst/>
                        </a:rPr>
                        <a:t>6214/7214</a:t>
                      </a:r>
                      <a:endParaRPr lang="en-US" sz="800" b="0" i="0" u="none" strike="noStrike" dirty="0">
                        <a:solidFill>
                          <a:srgbClr val="000000"/>
                        </a:solidFill>
                        <a:effectLst/>
                        <a:latin typeface="Calibri"/>
                      </a:endParaRPr>
                    </a:p>
                  </a:txBody>
                  <a:tcPr marL="5067" marR="5067" marT="4223" marB="0" anchor="ctr"/>
                </a:tc>
                <a:tc>
                  <a:txBody>
                    <a:bodyPr/>
                    <a:lstStyle/>
                    <a:p>
                      <a:pPr algn="l" fontAlgn="ctr"/>
                      <a:r>
                        <a:rPr lang="en-US" sz="800" u="none" strike="noStrike" dirty="0">
                          <a:solidFill>
                            <a:schemeClr val="tx1"/>
                          </a:solidFill>
                          <a:effectLst/>
                        </a:rPr>
                        <a:t>Filing amendment to registration</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$200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+100</a:t>
                      </a:r>
                      <a:r>
                        <a:rPr lang="en-US" sz="800" u="none" strike="noStrike" dirty="0">
                          <a:solidFill>
                            <a:schemeClr val="tx1"/>
                          </a:solidFill>
                          <a:effectLst/>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0%</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r>
              <a:tr h="204609">
                <a:tc>
                  <a:txBody>
                    <a:bodyPr/>
                    <a:lstStyle/>
                    <a:p>
                      <a:pPr algn="ctr" fontAlgn="ctr"/>
                      <a:r>
                        <a:rPr lang="en-US" sz="800" u="none" strike="noStrike" dirty="0">
                          <a:effectLst/>
                        </a:rPr>
                        <a:t>6215/7215</a:t>
                      </a:r>
                      <a:endParaRPr lang="en-US" sz="800" b="0" i="0" u="none" strike="noStrike" dirty="0">
                        <a:solidFill>
                          <a:srgbClr val="000000"/>
                        </a:solidFill>
                        <a:effectLst/>
                        <a:latin typeface="Calibri"/>
                      </a:endParaRPr>
                    </a:p>
                  </a:txBody>
                  <a:tcPr marL="5067" marR="5067" marT="4223" marB="0" anchor="ctr"/>
                </a:tc>
                <a:tc>
                  <a:txBody>
                    <a:bodyPr/>
                    <a:lstStyle/>
                    <a:p>
                      <a:pPr algn="l" fontAlgn="ctr"/>
                      <a:r>
                        <a:rPr lang="en-US" sz="800" u="none" strike="noStrike" dirty="0">
                          <a:solidFill>
                            <a:schemeClr val="tx1"/>
                          </a:solidFill>
                          <a:effectLst/>
                        </a:rPr>
                        <a:t>Filing §71 affidavit, per class</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$200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+100</a:t>
                      </a:r>
                      <a:r>
                        <a:rPr lang="en-US" sz="800" u="none" strike="noStrike" dirty="0">
                          <a:solidFill>
                            <a:schemeClr val="tx1"/>
                          </a:solidFill>
                          <a:effectLst/>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0%</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r>
              <a:tr h="204609">
                <a:tc>
                  <a:txBody>
                    <a:bodyPr/>
                    <a:lstStyle/>
                    <a:p>
                      <a:pPr algn="ctr" fontAlgn="ctr"/>
                      <a:r>
                        <a:rPr lang="en-US" sz="800" u="none" strike="noStrike" dirty="0">
                          <a:effectLst/>
                        </a:rPr>
                        <a:t>6216/7216</a:t>
                      </a:r>
                      <a:endParaRPr lang="en-US" sz="800" b="0" i="0" u="none" strike="noStrike" dirty="0">
                        <a:solidFill>
                          <a:srgbClr val="000000"/>
                        </a:solidFill>
                        <a:effectLst/>
                        <a:latin typeface="Calibri"/>
                      </a:endParaRPr>
                    </a:p>
                  </a:txBody>
                  <a:tcPr marL="5067" marR="5067" marT="4223" marB="0" anchor="ctr"/>
                </a:tc>
                <a:tc>
                  <a:txBody>
                    <a:bodyPr/>
                    <a:lstStyle/>
                    <a:p>
                      <a:pPr algn="l" fontAlgn="ctr"/>
                      <a:r>
                        <a:rPr lang="en-US" sz="800" u="none" strike="noStrike" dirty="0">
                          <a:solidFill>
                            <a:schemeClr val="tx1"/>
                          </a:solidFill>
                          <a:effectLst/>
                        </a:rPr>
                        <a:t>Filing §71 affidavit grace period, per class</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$200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+100</a:t>
                      </a:r>
                      <a:r>
                        <a:rPr lang="en-US" sz="800" u="none" strike="noStrike" dirty="0">
                          <a:solidFill>
                            <a:schemeClr val="tx1"/>
                          </a:solidFill>
                          <a:effectLst/>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0%</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r>
              <a:tr h="204609">
                <a:tc>
                  <a:txBody>
                    <a:bodyPr/>
                    <a:lstStyle/>
                    <a:p>
                      <a:pPr algn="ctr" fontAlgn="ctr"/>
                      <a:r>
                        <a:rPr lang="en-US" sz="800" u="none" strike="noStrike" dirty="0">
                          <a:effectLst/>
                        </a:rPr>
                        <a:t>6401/7401</a:t>
                      </a:r>
                      <a:endParaRPr lang="en-US" sz="800" b="0" i="0" u="none" strike="noStrike" dirty="0">
                        <a:solidFill>
                          <a:srgbClr val="000000"/>
                        </a:solidFill>
                        <a:effectLst/>
                        <a:latin typeface="Calibri"/>
                      </a:endParaRPr>
                    </a:p>
                  </a:txBody>
                  <a:tcPr marL="5067" marR="5067" marT="4223" marB="0" anchor="ctr"/>
                </a:tc>
                <a:tc>
                  <a:txBody>
                    <a:bodyPr/>
                    <a:lstStyle/>
                    <a:p>
                      <a:pPr algn="l" fontAlgn="ctr"/>
                      <a:r>
                        <a:rPr lang="en-US" sz="800" u="none" strike="noStrike" dirty="0">
                          <a:solidFill>
                            <a:schemeClr val="tx1"/>
                          </a:solidFill>
                          <a:effectLst/>
                        </a:rPr>
                        <a:t>Petition for cancellation, per class</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$300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$300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$500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$400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200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+67</a:t>
                      </a:r>
                      <a:r>
                        <a:rPr lang="en-US" sz="800" u="none" strike="noStrike" dirty="0">
                          <a:solidFill>
                            <a:schemeClr val="tx1"/>
                          </a:solidFill>
                          <a:effectLst/>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+33</a:t>
                      </a:r>
                      <a:r>
                        <a:rPr lang="en-US" sz="800" u="none" strike="noStrike" dirty="0">
                          <a:solidFill>
                            <a:schemeClr val="tx1"/>
                          </a:solidFill>
                          <a:effectLst/>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r>
              <a:tr h="204609">
                <a:tc>
                  <a:txBody>
                    <a:bodyPr/>
                    <a:lstStyle/>
                    <a:p>
                      <a:pPr algn="ctr" fontAlgn="ctr"/>
                      <a:r>
                        <a:rPr lang="en-US" sz="800" u="none" strike="noStrike" dirty="0">
                          <a:effectLst/>
                        </a:rPr>
                        <a:t>6402/7402</a:t>
                      </a:r>
                      <a:endParaRPr lang="en-US" sz="800" b="0" i="0" u="none" strike="noStrike" dirty="0">
                        <a:solidFill>
                          <a:srgbClr val="000000"/>
                        </a:solidFill>
                        <a:effectLst/>
                        <a:latin typeface="Calibri"/>
                      </a:endParaRPr>
                    </a:p>
                  </a:txBody>
                  <a:tcPr marL="5067" marR="5067" marT="4223" marB="0" anchor="ctr"/>
                </a:tc>
                <a:tc>
                  <a:txBody>
                    <a:bodyPr/>
                    <a:lstStyle/>
                    <a:p>
                      <a:pPr algn="l" fontAlgn="ctr"/>
                      <a:r>
                        <a:rPr lang="en-US" sz="800" u="none" strike="noStrike" dirty="0">
                          <a:solidFill>
                            <a:schemeClr val="tx1"/>
                          </a:solidFill>
                          <a:effectLst/>
                        </a:rPr>
                        <a:t>Notice of opposition, per class</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$300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$300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$500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$400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200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+67</a:t>
                      </a:r>
                      <a:r>
                        <a:rPr lang="en-US" sz="800" u="none" strike="noStrike" dirty="0">
                          <a:solidFill>
                            <a:schemeClr val="tx1"/>
                          </a:solidFill>
                          <a:effectLst/>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+33</a:t>
                      </a:r>
                      <a:r>
                        <a:rPr lang="en-US" sz="800" u="none" strike="noStrike" dirty="0">
                          <a:solidFill>
                            <a:schemeClr val="tx1"/>
                          </a:solidFill>
                          <a:effectLst/>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r>
              <a:tr h="204609">
                <a:tc>
                  <a:txBody>
                    <a:bodyPr/>
                    <a:lstStyle/>
                    <a:p>
                      <a:pPr algn="ctr" fontAlgn="ctr"/>
                      <a:r>
                        <a:rPr lang="en-US" sz="800" u="none" strike="noStrike" dirty="0">
                          <a:effectLst/>
                        </a:rPr>
                        <a:t>6403/7403</a:t>
                      </a:r>
                      <a:endParaRPr lang="en-US" sz="800" b="0" i="0" u="none" strike="noStrike" dirty="0">
                        <a:solidFill>
                          <a:srgbClr val="000000"/>
                        </a:solidFill>
                        <a:effectLst/>
                        <a:latin typeface="Calibri"/>
                      </a:endParaRPr>
                    </a:p>
                  </a:txBody>
                  <a:tcPr marL="5067" marR="5067" marT="4223" marB="0" anchor="ctr"/>
                </a:tc>
                <a:tc>
                  <a:txBody>
                    <a:bodyPr/>
                    <a:lstStyle/>
                    <a:p>
                      <a:pPr algn="l" fontAlgn="ctr"/>
                      <a:r>
                        <a:rPr lang="it-IT" sz="800" u="none" strike="noStrike">
                          <a:solidFill>
                            <a:schemeClr val="tx1"/>
                          </a:solidFill>
                          <a:effectLst/>
                        </a:rPr>
                        <a:t>Ex parte appeal, per class</a:t>
                      </a:r>
                      <a:endParaRPr lang="it-IT" sz="800" b="0" i="0" u="none" strike="noStrike">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$300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$200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200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+200</a:t>
                      </a:r>
                      <a:r>
                        <a:rPr lang="en-US" sz="800" u="none" strike="noStrike" dirty="0">
                          <a:solidFill>
                            <a:schemeClr val="tx1"/>
                          </a:solidFill>
                          <a:effectLst/>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+100</a:t>
                      </a:r>
                      <a:r>
                        <a:rPr lang="en-US" sz="800" u="none" strike="noStrike" dirty="0">
                          <a:solidFill>
                            <a:schemeClr val="tx1"/>
                          </a:solidFill>
                          <a:effectLst/>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r>
              <a:tr h="280100">
                <a:tc>
                  <a:txBody>
                    <a:bodyPr/>
                    <a:lstStyle/>
                    <a:p>
                      <a:pPr algn="ctr" fontAlgn="ctr"/>
                      <a:r>
                        <a:rPr lang="en-US" sz="800" u="none" strike="noStrike" dirty="0" smtClean="0">
                          <a:effectLst/>
                        </a:rPr>
                        <a:t>New</a:t>
                      </a:r>
                    </a:p>
                  </a:txBody>
                  <a:tcPr marL="5067" marR="5067" marT="4223" marB="0" anchor="ctr"/>
                </a:tc>
                <a:tc>
                  <a:txBody>
                    <a:bodyPr/>
                    <a:lstStyle/>
                    <a:p>
                      <a:pPr algn="l" fontAlgn="ctr"/>
                      <a:r>
                        <a:rPr lang="en-US" sz="800" u="none" strike="noStrike" dirty="0">
                          <a:solidFill>
                            <a:schemeClr val="tx1"/>
                          </a:solidFill>
                          <a:effectLst/>
                        </a:rPr>
                        <a:t>Request to extend the time for filing a notice of opposition for Good Cause or Consent (paper filing)</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1200" kern="1200" dirty="0" smtClean="0">
                          <a:solidFill>
                            <a:schemeClr val="tx1"/>
                          </a:solidFill>
                          <a:effectLst/>
                          <a:latin typeface="+mn-lt"/>
                          <a:ea typeface="+mn-ea"/>
                          <a:cs typeface="+mn-cs"/>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1200" kern="1200" dirty="0" smtClean="0">
                          <a:solidFill>
                            <a:schemeClr val="tx1"/>
                          </a:solidFill>
                          <a:effectLst/>
                          <a:latin typeface="+mn-lt"/>
                          <a:ea typeface="+mn-ea"/>
                          <a:cs typeface="+mn-cs"/>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$200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 </a:t>
                      </a:r>
                      <a:r>
                        <a:rPr lang="en-US" sz="800" u="none" strike="noStrike" dirty="0" smtClean="0">
                          <a:solidFill>
                            <a:schemeClr val="tx1"/>
                          </a:solidFill>
                          <a:effectLst/>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200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 </a:t>
                      </a:r>
                      <a:r>
                        <a:rPr lang="en-US" sz="800" u="none" strike="noStrike" dirty="0" smtClean="0">
                          <a:solidFill>
                            <a:schemeClr val="tx1"/>
                          </a:solidFill>
                          <a:effectLst/>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1200" kern="1200" dirty="0" smtClean="0">
                          <a:solidFill>
                            <a:schemeClr val="tx1"/>
                          </a:solidFill>
                          <a:effectLst/>
                          <a:latin typeface="+mn-lt"/>
                          <a:ea typeface="+mn-ea"/>
                          <a:cs typeface="+mn-cs"/>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1200" kern="1200" dirty="0" smtClean="0">
                          <a:solidFill>
                            <a:schemeClr val="tx1"/>
                          </a:solidFill>
                          <a:effectLst/>
                          <a:latin typeface="+mn-lt"/>
                          <a:ea typeface="+mn-ea"/>
                          <a:cs typeface="+mn-cs"/>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r>
              <a:tr h="280100">
                <a:tc>
                  <a:txBody>
                    <a:bodyPr/>
                    <a:lstStyle/>
                    <a:p>
                      <a:pPr algn="ctr" fontAlgn="ctr"/>
                      <a:r>
                        <a:rPr lang="en-US" sz="800" u="none" strike="noStrike" dirty="0" smtClean="0">
                          <a:effectLst/>
                        </a:rPr>
                        <a:t>New</a:t>
                      </a:r>
                    </a:p>
                  </a:txBody>
                  <a:tcPr marL="5067" marR="5067" marT="4223" marB="0" anchor="ctr"/>
                </a:tc>
                <a:tc>
                  <a:txBody>
                    <a:bodyPr/>
                    <a:lstStyle/>
                    <a:p>
                      <a:pPr algn="l" fontAlgn="ctr"/>
                      <a:r>
                        <a:rPr lang="en-US" sz="800" u="none" strike="noStrike" dirty="0">
                          <a:solidFill>
                            <a:schemeClr val="tx1"/>
                          </a:solidFill>
                          <a:effectLst/>
                        </a:rPr>
                        <a:t>Request to extend the time for filing a notice of opposition for Good Cause or Consent (electronic filing)</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1200" kern="1200" dirty="0" smtClean="0">
                          <a:solidFill>
                            <a:schemeClr val="tx1"/>
                          </a:solidFill>
                          <a:effectLst/>
                          <a:latin typeface="+mn-lt"/>
                          <a:ea typeface="+mn-ea"/>
                          <a:cs typeface="+mn-cs"/>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1200" kern="1200" dirty="0" smtClean="0">
                          <a:solidFill>
                            <a:schemeClr val="tx1"/>
                          </a:solidFill>
                          <a:effectLst/>
                          <a:latin typeface="+mn-lt"/>
                          <a:ea typeface="+mn-ea"/>
                          <a:cs typeface="+mn-cs"/>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 </a:t>
                      </a:r>
                      <a:r>
                        <a:rPr lang="en-US" sz="800" u="none" strike="noStrike" dirty="0" smtClean="0">
                          <a:solidFill>
                            <a:schemeClr val="tx1"/>
                          </a:solidFill>
                          <a:effectLst/>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1200" kern="1200" dirty="0" smtClean="0">
                          <a:solidFill>
                            <a:schemeClr val="tx1"/>
                          </a:solidFill>
                          <a:effectLst/>
                          <a:latin typeface="+mn-lt"/>
                          <a:ea typeface="+mn-ea"/>
                          <a:cs typeface="+mn-cs"/>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1200" kern="1200" dirty="0" smtClean="0">
                          <a:solidFill>
                            <a:schemeClr val="tx1"/>
                          </a:solidFill>
                          <a:effectLst/>
                          <a:latin typeface="+mn-lt"/>
                          <a:ea typeface="+mn-ea"/>
                          <a:cs typeface="+mn-cs"/>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r>
              <a:tr h="280100">
                <a:tc>
                  <a:txBody>
                    <a:bodyPr/>
                    <a:lstStyle/>
                    <a:p>
                      <a:pPr algn="ctr" fontAlgn="ctr"/>
                      <a:r>
                        <a:rPr lang="en-US" sz="800" u="none" strike="noStrike" dirty="0" smtClean="0">
                          <a:effectLst/>
                        </a:rPr>
                        <a:t>New</a:t>
                      </a:r>
                    </a:p>
                  </a:txBody>
                  <a:tcPr marL="5067" marR="5067" marT="4223" marB="0" anchor="ctr"/>
                </a:tc>
                <a:tc>
                  <a:txBody>
                    <a:bodyPr/>
                    <a:lstStyle/>
                    <a:p>
                      <a:pPr algn="l" fontAlgn="ctr"/>
                      <a:r>
                        <a:rPr lang="en-US" sz="800" u="none" strike="noStrike" dirty="0">
                          <a:solidFill>
                            <a:schemeClr val="tx1"/>
                          </a:solidFill>
                          <a:effectLst/>
                        </a:rPr>
                        <a:t>Request to extend the time for filing a notice of opposition with consent or under extraordinary circumstances (paper filing)</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1200" kern="1200" dirty="0" smtClean="0">
                          <a:solidFill>
                            <a:schemeClr val="tx1"/>
                          </a:solidFill>
                          <a:effectLst/>
                          <a:latin typeface="+mn-lt"/>
                          <a:ea typeface="+mn-ea"/>
                          <a:cs typeface="+mn-cs"/>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1200" kern="1200" dirty="0" smtClean="0">
                          <a:solidFill>
                            <a:schemeClr val="tx1"/>
                          </a:solidFill>
                          <a:effectLst/>
                          <a:latin typeface="+mn-lt"/>
                          <a:ea typeface="+mn-ea"/>
                          <a:cs typeface="+mn-cs"/>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$300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300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 </a:t>
                      </a:r>
                      <a:r>
                        <a:rPr lang="en-US" sz="800" u="none" strike="noStrike" dirty="0" smtClean="0">
                          <a:solidFill>
                            <a:schemeClr val="tx1"/>
                          </a:solidFill>
                          <a:effectLst/>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1200" kern="1200" dirty="0" smtClean="0">
                          <a:solidFill>
                            <a:schemeClr val="tx1"/>
                          </a:solidFill>
                          <a:effectLst/>
                          <a:latin typeface="+mn-lt"/>
                          <a:ea typeface="+mn-ea"/>
                          <a:cs typeface="+mn-cs"/>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1200" kern="1200" dirty="0" smtClean="0">
                          <a:solidFill>
                            <a:schemeClr val="tx1"/>
                          </a:solidFill>
                          <a:effectLst/>
                          <a:latin typeface="+mn-lt"/>
                          <a:ea typeface="+mn-ea"/>
                          <a:cs typeface="+mn-cs"/>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r>
              <a:tr h="280100">
                <a:tc>
                  <a:txBody>
                    <a:bodyPr/>
                    <a:lstStyle/>
                    <a:p>
                      <a:pPr algn="ctr" fontAlgn="ctr"/>
                      <a:r>
                        <a:rPr lang="en-US" sz="800" u="none" strike="noStrike" dirty="0" smtClean="0">
                          <a:effectLst/>
                        </a:rPr>
                        <a:t>New</a:t>
                      </a:r>
                    </a:p>
                  </a:txBody>
                  <a:tcPr marL="5067" marR="5067" marT="4223" marB="0" anchor="ctr"/>
                </a:tc>
                <a:tc>
                  <a:txBody>
                    <a:bodyPr/>
                    <a:lstStyle/>
                    <a:p>
                      <a:pPr algn="l" fontAlgn="ctr"/>
                      <a:r>
                        <a:rPr lang="en-US" sz="800" u="none" strike="noStrike" dirty="0">
                          <a:solidFill>
                            <a:schemeClr val="tx1"/>
                          </a:solidFill>
                          <a:effectLst/>
                        </a:rPr>
                        <a:t>Request to extend the time for filing a notice of opposition with consent or under extraordinary circumstances (electronic filing)</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1200" kern="1200" dirty="0" smtClean="0">
                          <a:solidFill>
                            <a:schemeClr val="tx1"/>
                          </a:solidFill>
                          <a:effectLst/>
                          <a:latin typeface="+mn-lt"/>
                          <a:ea typeface="+mn-ea"/>
                          <a:cs typeface="+mn-cs"/>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1200" kern="1200" dirty="0" smtClean="0">
                          <a:solidFill>
                            <a:schemeClr val="tx1"/>
                          </a:solidFill>
                          <a:effectLst/>
                          <a:latin typeface="+mn-lt"/>
                          <a:ea typeface="+mn-ea"/>
                          <a:cs typeface="+mn-cs"/>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$200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200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1200" kern="1200" dirty="0" smtClean="0">
                          <a:solidFill>
                            <a:schemeClr val="tx1"/>
                          </a:solidFill>
                          <a:effectLst/>
                          <a:latin typeface="+mn-lt"/>
                          <a:ea typeface="+mn-ea"/>
                          <a:cs typeface="+mn-cs"/>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1200" kern="1200" dirty="0" smtClean="0">
                          <a:solidFill>
                            <a:schemeClr val="tx1"/>
                          </a:solidFill>
                          <a:effectLst/>
                          <a:latin typeface="+mn-lt"/>
                          <a:ea typeface="+mn-ea"/>
                          <a:cs typeface="+mn-cs"/>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r>
            </a:tbl>
          </a:graphicData>
        </a:graphic>
      </p:graphicFrame>
      <p:sp>
        <p:nvSpPr>
          <p:cNvPr id="3" name="Slide Number Placeholder 2"/>
          <p:cNvSpPr>
            <a:spLocks noGrp="1"/>
          </p:cNvSpPr>
          <p:nvPr>
            <p:ph type="sldNum" sz="quarter" idx="12"/>
          </p:nvPr>
        </p:nvSpPr>
        <p:spPr/>
        <p:txBody>
          <a:bodyPr/>
          <a:lstStyle/>
          <a:p>
            <a:fld id="{92DA454B-C859-4892-B9FA-68B588C9F547}" type="slidenum">
              <a:rPr lang="en-US" smtClean="0"/>
              <a:t>18</a:t>
            </a:fld>
            <a:endParaRPr lang="en-US" dirty="0"/>
          </a:p>
        </p:txBody>
      </p:sp>
      <p:sp>
        <p:nvSpPr>
          <p:cNvPr id="7" name="Rectangle 6"/>
          <p:cNvSpPr/>
          <p:nvPr/>
        </p:nvSpPr>
        <p:spPr>
          <a:xfrm>
            <a:off x="220980" y="5214789"/>
            <a:ext cx="8138160" cy="338554"/>
          </a:xfrm>
          <a:prstGeom prst="rect">
            <a:avLst/>
          </a:prstGeom>
        </p:spPr>
        <p:txBody>
          <a:bodyPr wrap="square">
            <a:spAutoFit/>
          </a:bodyPr>
          <a:lstStyle/>
          <a:p>
            <a:r>
              <a:rPr lang="en-US" sz="800" dirty="0" smtClean="0"/>
              <a:t>*The 7000 series fee code (e.g., 7001, 7002, etc.) is used for electronic filing via TEAS.</a:t>
            </a:r>
          </a:p>
          <a:p>
            <a:r>
              <a:rPr lang="en-US" sz="800" i="1" dirty="0"/>
              <a:t>Note: </a:t>
            </a:r>
            <a:r>
              <a:rPr lang="en-US" sz="800" dirty="0"/>
              <a:t>The TM fee unit expense numbers in this report have been updated to reflect changes to the Process Mail </a:t>
            </a:r>
            <a:r>
              <a:rPr lang="en-US" sz="800" dirty="0" smtClean="0"/>
              <a:t>activity, </a:t>
            </a:r>
            <a:r>
              <a:rPr lang="en-US" sz="800" dirty="0"/>
              <a:t>and therefore will not match prior reports.</a:t>
            </a:r>
          </a:p>
        </p:txBody>
      </p:sp>
    </p:spTree>
    <p:extLst>
      <p:ext uri="{BB962C8B-B14F-4D97-AF65-F5344CB8AC3E}">
        <p14:creationId xmlns:p14="http://schemas.microsoft.com/office/powerpoint/2010/main" val="412895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Trademark Madrid Protocol Fees</a:t>
            </a:r>
          </a:p>
        </p:txBody>
      </p:sp>
      <p:graphicFrame>
        <p:nvGraphicFramePr>
          <p:cNvPr id="4" name="Content Placeholder 3" descr="Trademark Madrid Protocol Fees"/>
          <p:cNvGraphicFramePr>
            <a:graphicFrameLocks noGrp="1"/>
          </p:cNvGraphicFramePr>
          <p:nvPr>
            <p:ph idx="1"/>
            <p:extLst>
              <p:ext uri="{D42A27DB-BD31-4B8C-83A1-F6EECF244321}">
                <p14:modId xmlns:p14="http://schemas.microsoft.com/office/powerpoint/2010/main" val="1702351217"/>
              </p:ext>
            </p:extLst>
          </p:nvPr>
        </p:nvGraphicFramePr>
        <p:xfrm>
          <a:off x="304800" y="929637"/>
          <a:ext cx="8503917" cy="3595853"/>
        </p:xfrm>
        <a:graphic>
          <a:graphicData uri="http://schemas.openxmlformats.org/drawingml/2006/table">
            <a:tbl>
              <a:tblPr firstRow="1">
                <a:tableStyleId>{5C22544A-7EE6-4342-B048-85BDC9FD1C3A}</a:tableStyleId>
              </a:tblPr>
              <a:tblGrid>
                <a:gridCol w="845316"/>
                <a:gridCol w="3803945"/>
                <a:gridCol w="481832"/>
                <a:gridCol w="481832"/>
                <a:gridCol w="481832"/>
                <a:gridCol w="481832"/>
                <a:gridCol w="481832"/>
                <a:gridCol w="481832"/>
                <a:gridCol w="481832"/>
                <a:gridCol w="481832"/>
              </a:tblGrid>
              <a:tr h="390935">
                <a:tc rowSpan="2">
                  <a:txBody>
                    <a:bodyPr/>
                    <a:lstStyle/>
                    <a:p>
                      <a:pPr marL="0" algn="ctr" defTabSz="457200" rtl="0" eaLnBrk="1" fontAlgn="ctr" latinLnBrk="0" hangingPunct="1"/>
                      <a:r>
                        <a:rPr lang="en-US" sz="800" b="1" u="none" strike="noStrike" kern="1200" dirty="0">
                          <a:solidFill>
                            <a:schemeClr val="lt1"/>
                          </a:solidFill>
                          <a:effectLst/>
                          <a:latin typeface="+mn-lt"/>
                          <a:ea typeface="+mn-ea"/>
                          <a:cs typeface="+mn-cs"/>
                        </a:rPr>
                        <a:t>Fee </a:t>
                      </a:r>
                      <a:r>
                        <a:rPr lang="en-US" sz="800" b="1" u="none" strike="noStrike" kern="1200" dirty="0" smtClean="0">
                          <a:solidFill>
                            <a:schemeClr val="lt1"/>
                          </a:solidFill>
                          <a:effectLst/>
                          <a:latin typeface="+mn-lt"/>
                          <a:ea typeface="+mn-ea"/>
                          <a:cs typeface="+mn-cs"/>
                        </a:rPr>
                        <a:t>Code*</a:t>
                      </a:r>
                      <a:endParaRPr lang="en-US" sz="800" b="1" u="none" strike="noStrike" kern="1200" dirty="0">
                        <a:solidFill>
                          <a:schemeClr val="lt1"/>
                        </a:solidFill>
                        <a:effectLst/>
                        <a:latin typeface="+mn-lt"/>
                        <a:ea typeface="+mn-ea"/>
                        <a:cs typeface="+mn-cs"/>
                      </a:endParaRPr>
                    </a:p>
                  </a:txBody>
                  <a:tcPr marL="5935" marR="5935" marT="4946" marB="0" anchor="ctr">
                    <a:lnB w="38100" cap="flat" cmpd="sng" algn="ctr">
                      <a:solidFill>
                        <a:schemeClr val="bg1"/>
                      </a:solidFill>
                      <a:prstDash val="solid"/>
                      <a:round/>
                      <a:headEnd type="none" w="med" len="med"/>
                      <a:tailEnd type="none" w="med" len="med"/>
                    </a:lnB>
                    <a:solidFill>
                      <a:schemeClr val="accent1"/>
                    </a:solidFill>
                  </a:tcPr>
                </a:tc>
                <a:tc rowSpan="2">
                  <a:txBody>
                    <a:bodyPr/>
                    <a:lstStyle/>
                    <a:p>
                      <a:pPr marL="0" algn="ctr" defTabSz="457200" rtl="0" eaLnBrk="1" fontAlgn="ctr" latinLnBrk="0" hangingPunct="1"/>
                      <a:r>
                        <a:rPr lang="en-US" sz="800" b="1" u="none" strike="noStrike" kern="1200" dirty="0">
                          <a:solidFill>
                            <a:schemeClr val="lt1"/>
                          </a:solidFill>
                          <a:effectLst/>
                          <a:latin typeface="+mn-lt"/>
                          <a:ea typeface="+mn-ea"/>
                          <a:cs typeface="+mn-cs"/>
                        </a:rPr>
                        <a:t>Description</a:t>
                      </a:r>
                    </a:p>
                  </a:txBody>
                  <a:tcPr marL="5935" marR="5935" marT="4946" marB="0" anchor="ctr">
                    <a:lnB w="38100" cap="flat" cmpd="sng" algn="ctr">
                      <a:solidFill>
                        <a:schemeClr val="bg1"/>
                      </a:solidFill>
                      <a:prstDash val="solid"/>
                      <a:round/>
                      <a:headEnd type="none" w="med" len="med"/>
                      <a:tailEnd type="none" w="med" len="med"/>
                    </a:lnB>
                    <a:solidFill>
                      <a:schemeClr val="accent1"/>
                    </a:solidFill>
                  </a:tcPr>
                </a:tc>
                <a:tc gridSpan="2">
                  <a:txBody>
                    <a:bodyPr/>
                    <a:lstStyle/>
                    <a:p>
                      <a:pPr marL="0" algn="ctr" defTabSz="457200" rtl="0" eaLnBrk="1" fontAlgn="ctr" latinLnBrk="0" hangingPunct="1"/>
                      <a:r>
                        <a:rPr lang="en-US" sz="800" b="1" u="none" strike="noStrike" kern="1200" dirty="0">
                          <a:solidFill>
                            <a:schemeClr val="lt1"/>
                          </a:solidFill>
                          <a:effectLst/>
                          <a:latin typeface="+mn-lt"/>
                          <a:ea typeface="+mn-ea"/>
                          <a:cs typeface="+mn-cs"/>
                        </a:rPr>
                        <a:t>Current Fee</a:t>
                      </a:r>
                    </a:p>
                  </a:txBody>
                  <a:tcPr marL="5935" marR="5935" marT="4946" marB="0" anchor="ctr">
                    <a:solidFill>
                      <a:schemeClr val="accent1"/>
                    </a:solidFill>
                  </a:tcPr>
                </a:tc>
                <a:tc hMerge="1">
                  <a:txBody>
                    <a:bodyPr/>
                    <a:lstStyle/>
                    <a:p>
                      <a:endParaRPr lang="en-US"/>
                    </a:p>
                  </a:txBody>
                  <a:tcPr/>
                </a:tc>
                <a:tc gridSpan="2">
                  <a:txBody>
                    <a:bodyPr/>
                    <a:lstStyle/>
                    <a:p>
                      <a:pPr marL="0" algn="ctr" defTabSz="457200" rtl="0" eaLnBrk="1" fontAlgn="ctr" latinLnBrk="0" hangingPunct="1"/>
                      <a:r>
                        <a:rPr lang="en-US" sz="800" b="1" u="none" strike="noStrike" kern="1200" dirty="0">
                          <a:solidFill>
                            <a:schemeClr val="lt1"/>
                          </a:solidFill>
                          <a:effectLst/>
                          <a:latin typeface="+mn-lt"/>
                          <a:ea typeface="+mn-ea"/>
                          <a:cs typeface="+mn-cs"/>
                        </a:rPr>
                        <a:t>Proposed Fee</a:t>
                      </a:r>
                    </a:p>
                  </a:txBody>
                  <a:tcPr marL="5935" marR="5935" marT="4946" marB="0" anchor="ctr">
                    <a:solidFill>
                      <a:schemeClr val="accent1"/>
                    </a:solidFill>
                  </a:tcPr>
                </a:tc>
                <a:tc hMerge="1">
                  <a:txBody>
                    <a:bodyPr/>
                    <a:lstStyle/>
                    <a:p>
                      <a:endParaRPr lang="en-US"/>
                    </a:p>
                  </a:txBody>
                  <a:tcPr/>
                </a:tc>
                <a:tc gridSpan="2">
                  <a:txBody>
                    <a:bodyPr/>
                    <a:lstStyle/>
                    <a:p>
                      <a:pPr marL="0" algn="ctr" defTabSz="457200" rtl="0" eaLnBrk="1" fontAlgn="ctr" latinLnBrk="0" hangingPunct="1"/>
                      <a:r>
                        <a:rPr lang="en-US" sz="800" b="1" u="none" strike="noStrike" kern="1200" dirty="0">
                          <a:solidFill>
                            <a:schemeClr val="lt1"/>
                          </a:solidFill>
                          <a:effectLst/>
                          <a:latin typeface="+mn-lt"/>
                          <a:ea typeface="+mn-ea"/>
                          <a:cs typeface="+mn-cs"/>
                        </a:rPr>
                        <a:t>Dollar Change</a:t>
                      </a:r>
                    </a:p>
                  </a:txBody>
                  <a:tcPr marL="5935" marR="5935" marT="4946" marB="0" anchor="ctr">
                    <a:solidFill>
                      <a:schemeClr val="accent1"/>
                    </a:solidFill>
                  </a:tcPr>
                </a:tc>
                <a:tc hMerge="1">
                  <a:txBody>
                    <a:bodyPr/>
                    <a:lstStyle/>
                    <a:p>
                      <a:endParaRPr lang="en-US"/>
                    </a:p>
                  </a:txBody>
                  <a:tcPr/>
                </a:tc>
                <a:tc gridSpan="2">
                  <a:txBody>
                    <a:bodyPr/>
                    <a:lstStyle/>
                    <a:p>
                      <a:pPr marL="0" algn="ctr" defTabSz="457200" rtl="0" eaLnBrk="1" fontAlgn="ctr" latinLnBrk="0" hangingPunct="1"/>
                      <a:r>
                        <a:rPr lang="en-US" sz="800" b="1" u="none" strike="noStrike" kern="1200" dirty="0">
                          <a:solidFill>
                            <a:schemeClr val="lt1"/>
                          </a:solidFill>
                          <a:effectLst/>
                          <a:latin typeface="+mn-lt"/>
                          <a:ea typeface="+mn-ea"/>
                          <a:cs typeface="+mn-cs"/>
                        </a:rPr>
                        <a:t>Percent Change</a:t>
                      </a:r>
                    </a:p>
                  </a:txBody>
                  <a:tcPr marL="5935" marR="5935" marT="4946" marB="0" anchor="ctr">
                    <a:solidFill>
                      <a:schemeClr val="accent1"/>
                    </a:solidFill>
                  </a:tcPr>
                </a:tc>
                <a:tc hMerge="1">
                  <a:txBody>
                    <a:bodyPr/>
                    <a:lstStyle/>
                    <a:p>
                      <a:endParaRPr lang="en-US"/>
                    </a:p>
                  </a:txBody>
                  <a:tcPr/>
                </a:tc>
              </a:tr>
              <a:tr h="188423">
                <a:tc vMerge="1">
                  <a:txBody>
                    <a:bodyPr/>
                    <a:lstStyle/>
                    <a:p>
                      <a:endParaRPr lang="en-US"/>
                    </a:p>
                  </a:txBody>
                  <a:tcPr/>
                </a:tc>
                <a:tc vMerge="1">
                  <a:txBody>
                    <a:bodyPr/>
                    <a:lstStyle/>
                    <a:p>
                      <a:endParaRPr lang="en-US"/>
                    </a:p>
                  </a:txBody>
                  <a:tcPr/>
                </a:tc>
                <a:tc>
                  <a:txBody>
                    <a:bodyPr/>
                    <a:lstStyle/>
                    <a:p>
                      <a:pPr marL="0" algn="ctr" defTabSz="457200" rtl="0" eaLnBrk="1" fontAlgn="ctr" latinLnBrk="0" hangingPunct="1"/>
                      <a:r>
                        <a:rPr lang="en-US" sz="600" b="1" u="none" strike="noStrike" kern="1200" dirty="0">
                          <a:solidFill>
                            <a:schemeClr val="lt1"/>
                          </a:solidFill>
                          <a:effectLst/>
                          <a:latin typeface="+mn-lt"/>
                          <a:ea typeface="+mn-ea"/>
                          <a:cs typeface="+mn-cs"/>
                        </a:rPr>
                        <a:t>Paper</a:t>
                      </a:r>
                    </a:p>
                  </a:txBody>
                  <a:tcPr marL="5935" marR="5935" marT="4946" marB="0" anchor="ctr">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r>
                        <a:rPr lang="en-US" sz="600" b="1" u="none" strike="noStrike" kern="1200" dirty="0">
                          <a:solidFill>
                            <a:schemeClr val="lt1"/>
                          </a:solidFill>
                          <a:effectLst/>
                          <a:latin typeface="+mn-lt"/>
                          <a:ea typeface="+mn-ea"/>
                          <a:cs typeface="+mn-cs"/>
                        </a:rPr>
                        <a:t>Electronic</a:t>
                      </a:r>
                    </a:p>
                  </a:txBody>
                  <a:tcPr marL="5935" marR="5935" marT="4946" marB="0" anchor="ctr">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r>
                        <a:rPr lang="en-US" sz="600" b="1" u="none" strike="noStrike" kern="1200" dirty="0">
                          <a:solidFill>
                            <a:schemeClr val="lt1"/>
                          </a:solidFill>
                          <a:effectLst/>
                          <a:latin typeface="+mn-lt"/>
                          <a:ea typeface="+mn-ea"/>
                          <a:cs typeface="+mn-cs"/>
                        </a:rPr>
                        <a:t>Paper</a:t>
                      </a:r>
                    </a:p>
                  </a:txBody>
                  <a:tcPr marL="5935" marR="5935" marT="4946" marB="0" anchor="ctr">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r>
                        <a:rPr lang="en-US" sz="600" b="1" u="none" strike="noStrike" kern="1200" dirty="0">
                          <a:solidFill>
                            <a:schemeClr val="lt1"/>
                          </a:solidFill>
                          <a:effectLst/>
                          <a:latin typeface="+mn-lt"/>
                          <a:ea typeface="+mn-ea"/>
                          <a:cs typeface="+mn-cs"/>
                        </a:rPr>
                        <a:t>Electronic</a:t>
                      </a:r>
                    </a:p>
                  </a:txBody>
                  <a:tcPr marL="5935" marR="5935" marT="4946" marB="0" anchor="ctr">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r>
                        <a:rPr lang="en-US" sz="600" b="1" u="none" strike="noStrike" kern="1200" dirty="0">
                          <a:solidFill>
                            <a:schemeClr val="lt1"/>
                          </a:solidFill>
                          <a:effectLst/>
                          <a:latin typeface="+mn-lt"/>
                          <a:ea typeface="+mn-ea"/>
                          <a:cs typeface="+mn-cs"/>
                        </a:rPr>
                        <a:t>Paper</a:t>
                      </a:r>
                    </a:p>
                  </a:txBody>
                  <a:tcPr marL="5935" marR="5935" marT="4946" marB="0" anchor="ctr">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r>
                        <a:rPr lang="en-US" sz="600" b="1" u="none" strike="noStrike" kern="1200" dirty="0">
                          <a:solidFill>
                            <a:schemeClr val="lt1"/>
                          </a:solidFill>
                          <a:effectLst/>
                          <a:latin typeface="+mn-lt"/>
                          <a:ea typeface="+mn-ea"/>
                          <a:cs typeface="+mn-cs"/>
                        </a:rPr>
                        <a:t>Electronic</a:t>
                      </a:r>
                    </a:p>
                  </a:txBody>
                  <a:tcPr marL="5935" marR="5935" marT="4946" marB="0" anchor="ctr">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r>
                        <a:rPr lang="en-US" sz="600" b="1" u="none" strike="noStrike" kern="1200" dirty="0">
                          <a:solidFill>
                            <a:schemeClr val="lt1"/>
                          </a:solidFill>
                          <a:effectLst/>
                          <a:latin typeface="+mn-lt"/>
                          <a:ea typeface="+mn-ea"/>
                          <a:cs typeface="+mn-cs"/>
                        </a:rPr>
                        <a:t>Paper</a:t>
                      </a:r>
                    </a:p>
                  </a:txBody>
                  <a:tcPr marL="5935" marR="5935" marT="4946" marB="0" anchor="ctr">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r>
                        <a:rPr lang="en-US" sz="600" b="1" u="none" strike="noStrike" kern="1200" dirty="0">
                          <a:solidFill>
                            <a:schemeClr val="lt1"/>
                          </a:solidFill>
                          <a:effectLst/>
                          <a:latin typeface="+mn-lt"/>
                          <a:ea typeface="+mn-ea"/>
                          <a:cs typeface="+mn-cs"/>
                        </a:rPr>
                        <a:t>Electronic</a:t>
                      </a:r>
                    </a:p>
                  </a:txBody>
                  <a:tcPr marL="5935" marR="5935" marT="4946" marB="0" anchor="ctr">
                    <a:lnB w="38100" cap="flat" cmpd="sng" algn="ctr">
                      <a:solidFill>
                        <a:schemeClr val="bg1"/>
                      </a:solidFill>
                      <a:prstDash val="solid"/>
                      <a:round/>
                      <a:headEnd type="none" w="med" len="med"/>
                      <a:tailEnd type="none" w="med" len="med"/>
                    </a:lnB>
                    <a:solidFill>
                      <a:schemeClr val="accent1"/>
                    </a:solidFill>
                  </a:tcPr>
                </a:tc>
              </a:tr>
              <a:tr h="358396">
                <a:tc>
                  <a:txBody>
                    <a:bodyPr/>
                    <a:lstStyle/>
                    <a:p>
                      <a:pPr algn="ctr" fontAlgn="ctr"/>
                      <a:r>
                        <a:rPr lang="en-US" sz="800" b="1" u="none" strike="noStrike" dirty="0">
                          <a:solidFill>
                            <a:schemeClr val="bg1"/>
                          </a:solidFill>
                          <a:effectLst/>
                        </a:rPr>
                        <a:t>6901/7901</a:t>
                      </a:r>
                      <a:endParaRPr lang="en-US" sz="800" b="1" i="0" u="none" strike="noStrike" dirty="0">
                        <a:solidFill>
                          <a:schemeClr val="bg1"/>
                        </a:solidFill>
                        <a:effectLst/>
                        <a:latin typeface="Calibri"/>
                      </a:endParaRPr>
                    </a:p>
                  </a:txBody>
                  <a:tcPr marL="5935" marR="5935" marT="4946" marB="0" anchor="ctr">
                    <a:lnT w="38100" cap="flat" cmpd="sng" algn="ctr">
                      <a:solidFill>
                        <a:schemeClr val="bg1"/>
                      </a:solidFill>
                      <a:prstDash val="solid"/>
                      <a:round/>
                      <a:headEnd type="none" w="med" len="med"/>
                      <a:tailEnd type="none" w="med" len="med"/>
                    </a:lnT>
                    <a:solidFill>
                      <a:schemeClr val="accent1"/>
                    </a:solidFill>
                  </a:tcPr>
                </a:tc>
                <a:tc>
                  <a:txBody>
                    <a:bodyPr/>
                    <a:lstStyle/>
                    <a:p>
                      <a:pPr algn="l" fontAlgn="ctr"/>
                      <a:r>
                        <a:rPr lang="en-US" sz="800" u="none" strike="noStrike" dirty="0">
                          <a:solidFill>
                            <a:schemeClr val="tx1"/>
                          </a:solidFill>
                          <a:effectLst/>
                        </a:rPr>
                        <a:t>Certifying an International application based on single application or registration, per class</a:t>
                      </a:r>
                      <a:endParaRPr lang="en-US" sz="800" b="0" i="0" u="none" strike="noStrike" dirty="0">
                        <a:solidFill>
                          <a:schemeClr val="tx1"/>
                        </a:solidFill>
                        <a:effectLst/>
                        <a:latin typeface="Calibri"/>
                      </a:endParaRPr>
                    </a:p>
                  </a:txBody>
                  <a:tcPr marL="5935" marR="5935" marT="4946"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935" marR="5935" marT="4946"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935" marR="5935" marT="4946"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fontAlgn="ctr"/>
                      <a:r>
                        <a:rPr lang="en-US" sz="800" u="none" strike="noStrike" dirty="0">
                          <a:solidFill>
                            <a:schemeClr val="tx1"/>
                          </a:solidFill>
                          <a:effectLst/>
                        </a:rPr>
                        <a:t>$200 </a:t>
                      </a:r>
                      <a:endParaRPr lang="en-US" sz="800" b="0" i="0" u="none" strike="noStrike" dirty="0">
                        <a:solidFill>
                          <a:schemeClr val="tx1"/>
                        </a:solidFill>
                        <a:effectLst/>
                        <a:latin typeface="Calibri"/>
                      </a:endParaRPr>
                    </a:p>
                  </a:txBody>
                  <a:tcPr marL="5935" marR="5935" marT="4946"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935" marR="5935" marT="4946"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935" marR="5935" marT="4946"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fontAlgn="ctr"/>
                      <a:r>
                        <a:rPr lang="en-US" sz="800" u="none" strike="noStrike" dirty="0">
                          <a:solidFill>
                            <a:schemeClr val="tx1"/>
                          </a:solidFill>
                          <a:effectLst/>
                        </a:rPr>
                        <a:t>$0 </a:t>
                      </a:r>
                      <a:endParaRPr lang="en-US" sz="800" b="0" i="0" u="none" strike="noStrike" dirty="0">
                        <a:solidFill>
                          <a:schemeClr val="tx1"/>
                        </a:solidFill>
                        <a:effectLst/>
                        <a:latin typeface="Calibri"/>
                      </a:endParaRPr>
                    </a:p>
                  </a:txBody>
                  <a:tcPr marL="5935" marR="5935" marT="4946"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fontAlgn="ctr"/>
                      <a:r>
                        <a:rPr lang="en-US" sz="800" u="none" strike="noStrike" dirty="0" smtClean="0">
                          <a:solidFill>
                            <a:schemeClr val="tx1"/>
                          </a:solidFill>
                          <a:effectLst/>
                        </a:rPr>
                        <a:t>+100</a:t>
                      </a:r>
                      <a:r>
                        <a:rPr lang="en-US" sz="800" u="none" strike="noStrike" dirty="0">
                          <a:solidFill>
                            <a:schemeClr val="tx1"/>
                          </a:solidFill>
                          <a:effectLst/>
                        </a:rPr>
                        <a:t>%</a:t>
                      </a:r>
                      <a:endParaRPr lang="en-US" sz="800" b="0" i="0" u="none" strike="noStrike" dirty="0">
                        <a:solidFill>
                          <a:schemeClr val="tx1"/>
                        </a:solidFill>
                        <a:effectLst/>
                        <a:latin typeface="Calibri"/>
                      </a:endParaRPr>
                    </a:p>
                  </a:txBody>
                  <a:tcPr marL="5935" marR="5935" marT="4946"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fontAlgn="ctr"/>
                      <a:r>
                        <a:rPr lang="en-US" sz="800" u="none" strike="noStrike" dirty="0">
                          <a:solidFill>
                            <a:schemeClr val="tx1"/>
                          </a:solidFill>
                          <a:effectLst/>
                        </a:rPr>
                        <a:t>0%</a:t>
                      </a:r>
                      <a:endParaRPr lang="en-US" sz="800" b="0" i="0" u="none" strike="noStrike" dirty="0">
                        <a:solidFill>
                          <a:schemeClr val="tx1"/>
                        </a:solidFill>
                        <a:effectLst/>
                        <a:latin typeface="Calibri"/>
                      </a:endParaRPr>
                    </a:p>
                  </a:txBody>
                  <a:tcPr marL="5935" marR="5935" marT="4946"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r>
              <a:tr h="525147">
                <a:tc>
                  <a:txBody>
                    <a:bodyPr/>
                    <a:lstStyle/>
                    <a:p>
                      <a:pPr algn="ctr" fontAlgn="ctr"/>
                      <a:r>
                        <a:rPr lang="en-US" sz="800" b="1" u="none" strike="noStrike" dirty="0">
                          <a:solidFill>
                            <a:schemeClr val="bg1"/>
                          </a:solidFill>
                          <a:effectLst/>
                        </a:rPr>
                        <a:t>6902/7902</a:t>
                      </a:r>
                      <a:endParaRPr lang="en-US" sz="800" b="1" i="0" u="none" strike="noStrike" dirty="0">
                        <a:solidFill>
                          <a:schemeClr val="bg1"/>
                        </a:solidFill>
                        <a:effectLst/>
                        <a:latin typeface="Calibri"/>
                      </a:endParaRPr>
                    </a:p>
                  </a:txBody>
                  <a:tcPr marL="5935" marR="5935" marT="4946" marB="0" anchor="ctr">
                    <a:solidFill>
                      <a:schemeClr val="accent1"/>
                    </a:solidFill>
                  </a:tcPr>
                </a:tc>
                <a:tc>
                  <a:txBody>
                    <a:bodyPr/>
                    <a:lstStyle/>
                    <a:p>
                      <a:pPr algn="l" fontAlgn="ctr"/>
                      <a:r>
                        <a:rPr lang="en-US" sz="800" u="none" strike="noStrike" dirty="0">
                          <a:solidFill>
                            <a:schemeClr val="tx1"/>
                          </a:solidFill>
                          <a:effectLst/>
                        </a:rPr>
                        <a:t>Certifying an International application based on more than one basic application or registration, per class</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$150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$150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$250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$150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+67</a:t>
                      </a:r>
                      <a:r>
                        <a:rPr lang="en-US" sz="800" u="none" strike="noStrike" dirty="0">
                          <a:solidFill>
                            <a:schemeClr val="tx1"/>
                          </a:solidFill>
                          <a:effectLst/>
                        </a:rPr>
                        <a:t>%</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0%</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r>
              <a:tr h="358396">
                <a:tc>
                  <a:txBody>
                    <a:bodyPr/>
                    <a:lstStyle/>
                    <a:p>
                      <a:pPr algn="ctr" fontAlgn="ctr"/>
                      <a:r>
                        <a:rPr lang="en-US" sz="800" b="1" u="none" strike="noStrike" dirty="0">
                          <a:solidFill>
                            <a:schemeClr val="bg1"/>
                          </a:solidFill>
                          <a:effectLst/>
                        </a:rPr>
                        <a:t>6903/7903</a:t>
                      </a:r>
                      <a:endParaRPr lang="en-US" sz="800" b="1" i="0" u="none" strike="noStrike" dirty="0">
                        <a:solidFill>
                          <a:schemeClr val="bg1"/>
                        </a:solidFill>
                        <a:effectLst/>
                        <a:latin typeface="Calibri"/>
                      </a:endParaRPr>
                    </a:p>
                  </a:txBody>
                  <a:tcPr marL="5935" marR="5935" marT="4946" marB="0" anchor="ctr">
                    <a:solidFill>
                      <a:schemeClr val="accent1"/>
                    </a:solidFill>
                  </a:tcPr>
                </a:tc>
                <a:tc>
                  <a:txBody>
                    <a:bodyPr/>
                    <a:lstStyle/>
                    <a:p>
                      <a:pPr algn="l" fontAlgn="ctr"/>
                      <a:r>
                        <a:rPr lang="en-US" sz="800" u="none" strike="noStrike" dirty="0">
                          <a:solidFill>
                            <a:schemeClr val="tx1"/>
                          </a:solidFill>
                          <a:effectLst/>
                        </a:rPr>
                        <a:t>Transmitting a Request to Record an Assignment or restriction under 7.23 or 7.24</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$200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+100</a:t>
                      </a:r>
                      <a:r>
                        <a:rPr lang="en-US" sz="800" u="none" strike="noStrike" dirty="0">
                          <a:solidFill>
                            <a:schemeClr val="tx1"/>
                          </a:solidFill>
                          <a:effectLst/>
                        </a:rPr>
                        <a:t>%</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0%</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r>
              <a:tr h="352588">
                <a:tc>
                  <a:txBody>
                    <a:bodyPr/>
                    <a:lstStyle/>
                    <a:p>
                      <a:pPr algn="ctr" fontAlgn="ctr"/>
                      <a:r>
                        <a:rPr lang="en-US" sz="800" b="1" u="none" strike="noStrike" dirty="0">
                          <a:solidFill>
                            <a:schemeClr val="bg1"/>
                          </a:solidFill>
                          <a:effectLst/>
                        </a:rPr>
                        <a:t>6904/7904</a:t>
                      </a:r>
                      <a:endParaRPr lang="en-US" sz="800" b="1" i="0" u="none" strike="noStrike" dirty="0">
                        <a:solidFill>
                          <a:schemeClr val="bg1"/>
                        </a:solidFill>
                        <a:effectLst/>
                        <a:latin typeface="Calibri"/>
                      </a:endParaRPr>
                    </a:p>
                  </a:txBody>
                  <a:tcPr marL="5935" marR="5935" marT="4946" marB="0" anchor="ctr">
                    <a:solidFill>
                      <a:schemeClr val="accent1"/>
                    </a:solidFill>
                  </a:tcPr>
                </a:tc>
                <a:tc>
                  <a:txBody>
                    <a:bodyPr/>
                    <a:lstStyle/>
                    <a:p>
                      <a:pPr algn="l" fontAlgn="ctr"/>
                      <a:r>
                        <a:rPr lang="en-US" sz="800" u="none" strike="noStrike" dirty="0">
                          <a:solidFill>
                            <a:schemeClr val="tx1"/>
                          </a:solidFill>
                          <a:effectLst/>
                        </a:rPr>
                        <a:t>Filing a Notice of Replacement, per class</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$200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+100</a:t>
                      </a:r>
                      <a:r>
                        <a:rPr lang="en-US" sz="800" u="none" strike="noStrike" dirty="0">
                          <a:solidFill>
                            <a:schemeClr val="tx1"/>
                          </a:solidFill>
                          <a:effectLst/>
                        </a:rPr>
                        <a:t>%</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0%</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r>
              <a:tr h="352588">
                <a:tc>
                  <a:txBody>
                    <a:bodyPr/>
                    <a:lstStyle/>
                    <a:p>
                      <a:pPr algn="ctr" fontAlgn="ctr"/>
                      <a:r>
                        <a:rPr lang="en-US" sz="800" b="1" u="none" strike="noStrike" dirty="0">
                          <a:solidFill>
                            <a:schemeClr val="bg1"/>
                          </a:solidFill>
                          <a:effectLst/>
                        </a:rPr>
                        <a:t>6905/7905</a:t>
                      </a:r>
                      <a:endParaRPr lang="en-US" sz="800" b="1" i="0" u="none" strike="noStrike" dirty="0">
                        <a:solidFill>
                          <a:schemeClr val="bg1"/>
                        </a:solidFill>
                        <a:effectLst/>
                        <a:latin typeface="Calibri"/>
                      </a:endParaRPr>
                    </a:p>
                  </a:txBody>
                  <a:tcPr marL="5935" marR="5935" marT="4946" marB="0" anchor="ctr">
                    <a:solidFill>
                      <a:schemeClr val="accent1"/>
                    </a:solidFill>
                  </a:tcPr>
                </a:tc>
                <a:tc>
                  <a:txBody>
                    <a:bodyPr/>
                    <a:lstStyle/>
                    <a:p>
                      <a:pPr algn="l" fontAlgn="ctr"/>
                      <a:r>
                        <a:rPr lang="en-US" sz="800" u="none" strike="noStrike" dirty="0">
                          <a:solidFill>
                            <a:schemeClr val="tx1"/>
                          </a:solidFill>
                          <a:effectLst/>
                        </a:rPr>
                        <a:t>Filing an affidavit under 71 of the Act, per class</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$200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+100</a:t>
                      </a:r>
                      <a:r>
                        <a:rPr lang="en-US" sz="800" u="none" strike="noStrike" dirty="0">
                          <a:solidFill>
                            <a:schemeClr val="tx1"/>
                          </a:solidFill>
                          <a:effectLst/>
                        </a:rPr>
                        <a:t>%</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0%</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r>
              <a:tr h="358396">
                <a:tc>
                  <a:txBody>
                    <a:bodyPr/>
                    <a:lstStyle/>
                    <a:p>
                      <a:pPr algn="ctr" fontAlgn="ctr"/>
                      <a:r>
                        <a:rPr lang="en-US" sz="800" b="1" u="none" strike="noStrike" dirty="0">
                          <a:solidFill>
                            <a:schemeClr val="bg1"/>
                          </a:solidFill>
                          <a:effectLst/>
                        </a:rPr>
                        <a:t>6906/7906</a:t>
                      </a:r>
                      <a:endParaRPr lang="en-US" sz="800" b="1" i="0" u="none" strike="noStrike" dirty="0">
                        <a:solidFill>
                          <a:schemeClr val="bg1"/>
                        </a:solidFill>
                        <a:effectLst/>
                        <a:latin typeface="Calibri"/>
                      </a:endParaRPr>
                    </a:p>
                  </a:txBody>
                  <a:tcPr marL="5935" marR="5935" marT="4946" marB="0" anchor="ctr">
                    <a:solidFill>
                      <a:schemeClr val="accent1"/>
                    </a:solidFill>
                  </a:tcPr>
                </a:tc>
                <a:tc>
                  <a:txBody>
                    <a:bodyPr/>
                    <a:lstStyle/>
                    <a:p>
                      <a:pPr algn="l" fontAlgn="ctr"/>
                      <a:r>
                        <a:rPr lang="en-US" sz="800" u="none" strike="noStrike" dirty="0">
                          <a:solidFill>
                            <a:schemeClr val="tx1"/>
                          </a:solidFill>
                          <a:effectLst/>
                        </a:rPr>
                        <a:t>Surcharge for filing affidavit under 71 of the Act during grace period, per class</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$200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+100</a:t>
                      </a:r>
                      <a:r>
                        <a:rPr lang="en-US" sz="800" u="none" strike="noStrike" dirty="0">
                          <a:solidFill>
                            <a:schemeClr val="tx1"/>
                          </a:solidFill>
                          <a:effectLst/>
                        </a:rPr>
                        <a:t>%</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0%</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r>
              <a:tr h="352588">
                <a:tc>
                  <a:txBody>
                    <a:bodyPr/>
                    <a:lstStyle/>
                    <a:p>
                      <a:pPr algn="ctr" fontAlgn="ctr"/>
                      <a:r>
                        <a:rPr lang="en-US" sz="800" b="1" u="none" strike="noStrike" dirty="0">
                          <a:solidFill>
                            <a:schemeClr val="bg1"/>
                          </a:solidFill>
                          <a:effectLst/>
                        </a:rPr>
                        <a:t>6907/7907</a:t>
                      </a:r>
                      <a:endParaRPr lang="en-US" sz="800" b="1" i="0" u="none" strike="noStrike" dirty="0">
                        <a:solidFill>
                          <a:schemeClr val="bg1"/>
                        </a:solidFill>
                        <a:effectLst/>
                        <a:latin typeface="Calibri"/>
                      </a:endParaRPr>
                    </a:p>
                  </a:txBody>
                  <a:tcPr marL="5935" marR="5935" marT="4946" marB="0" anchor="ctr">
                    <a:solidFill>
                      <a:schemeClr val="accent1"/>
                    </a:solidFill>
                  </a:tcPr>
                </a:tc>
                <a:tc>
                  <a:txBody>
                    <a:bodyPr/>
                    <a:lstStyle/>
                    <a:p>
                      <a:pPr algn="l" fontAlgn="ctr"/>
                      <a:r>
                        <a:rPr lang="en-US" sz="800" u="none" strike="noStrike" dirty="0">
                          <a:solidFill>
                            <a:schemeClr val="tx1"/>
                          </a:solidFill>
                          <a:effectLst/>
                        </a:rPr>
                        <a:t>Transmitting a subsequent designation</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$200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+100</a:t>
                      </a:r>
                      <a:r>
                        <a:rPr lang="en-US" sz="800" u="none" strike="noStrike" dirty="0">
                          <a:solidFill>
                            <a:schemeClr val="tx1"/>
                          </a:solidFill>
                          <a:effectLst/>
                        </a:rPr>
                        <a:t>%</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0%</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r>
              <a:tr h="358396">
                <a:tc>
                  <a:txBody>
                    <a:bodyPr/>
                    <a:lstStyle/>
                    <a:p>
                      <a:pPr algn="ctr" fontAlgn="ctr"/>
                      <a:r>
                        <a:rPr lang="en-US" sz="800" b="1" u="none" strike="noStrike" dirty="0">
                          <a:solidFill>
                            <a:schemeClr val="bg1"/>
                          </a:solidFill>
                          <a:effectLst/>
                        </a:rPr>
                        <a:t>6908/7908</a:t>
                      </a:r>
                      <a:endParaRPr lang="en-US" sz="800" b="1" i="0" u="none" strike="noStrike" dirty="0">
                        <a:solidFill>
                          <a:schemeClr val="bg1"/>
                        </a:solidFill>
                        <a:effectLst/>
                        <a:latin typeface="Calibri"/>
                      </a:endParaRPr>
                    </a:p>
                  </a:txBody>
                  <a:tcPr marL="5935" marR="5935" marT="4946" marB="0" anchor="ctr">
                    <a:solidFill>
                      <a:schemeClr val="accent1"/>
                    </a:solidFill>
                  </a:tcPr>
                </a:tc>
                <a:tc>
                  <a:txBody>
                    <a:bodyPr/>
                    <a:lstStyle/>
                    <a:p>
                      <a:pPr algn="l" fontAlgn="ctr"/>
                      <a:r>
                        <a:rPr lang="en-US" sz="800" u="none" strike="noStrike" dirty="0">
                          <a:solidFill>
                            <a:schemeClr val="tx1"/>
                          </a:solidFill>
                          <a:effectLst/>
                        </a:rPr>
                        <a:t>Correcting a deficiency in an affidavit under 71 of the Act</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$200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+100</a:t>
                      </a:r>
                      <a:r>
                        <a:rPr lang="en-US" sz="800" u="none" strike="noStrike" dirty="0">
                          <a:solidFill>
                            <a:schemeClr val="tx1"/>
                          </a:solidFill>
                          <a:effectLst/>
                        </a:rPr>
                        <a:t>%</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0%</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r>
            </a:tbl>
          </a:graphicData>
        </a:graphic>
      </p:graphicFrame>
      <p:sp>
        <p:nvSpPr>
          <p:cNvPr id="3" name="Slide Number Placeholder 2"/>
          <p:cNvSpPr>
            <a:spLocks noGrp="1"/>
          </p:cNvSpPr>
          <p:nvPr>
            <p:ph type="sldNum" sz="quarter" idx="12"/>
          </p:nvPr>
        </p:nvSpPr>
        <p:spPr/>
        <p:txBody>
          <a:bodyPr/>
          <a:lstStyle/>
          <a:p>
            <a:fld id="{92DA454B-C859-4892-B9FA-68B588C9F547}" type="slidenum">
              <a:rPr lang="en-US" smtClean="0"/>
              <a:t>19</a:t>
            </a:fld>
            <a:endParaRPr lang="en-US" dirty="0"/>
          </a:p>
        </p:txBody>
      </p:sp>
      <p:sp>
        <p:nvSpPr>
          <p:cNvPr id="6" name="Rectangle 5"/>
          <p:cNvSpPr/>
          <p:nvPr/>
        </p:nvSpPr>
        <p:spPr>
          <a:xfrm>
            <a:off x="304800" y="4543439"/>
            <a:ext cx="8138160" cy="338554"/>
          </a:xfrm>
          <a:prstGeom prst="rect">
            <a:avLst/>
          </a:prstGeom>
        </p:spPr>
        <p:txBody>
          <a:bodyPr wrap="square">
            <a:spAutoFit/>
          </a:bodyPr>
          <a:lstStyle/>
          <a:p>
            <a:r>
              <a:rPr lang="en-US" sz="800" dirty="0" smtClean="0"/>
              <a:t>*The 7000 series fee code (e.g., 7001, 7002, etc.) is used for electronic filing via TEAS.</a:t>
            </a:r>
          </a:p>
          <a:p>
            <a:r>
              <a:rPr lang="en-US" sz="800" i="1" dirty="0"/>
              <a:t>Note: </a:t>
            </a:r>
            <a:r>
              <a:rPr lang="en-US" sz="800" dirty="0"/>
              <a:t>The TM fee unit expense numbers in this report have been updated to reflect changes to the Process Mail </a:t>
            </a:r>
            <a:r>
              <a:rPr lang="en-US" sz="800" dirty="0" smtClean="0"/>
              <a:t>activity, </a:t>
            </a:r>
            <a:r>
              <a:rPr lang="en-US" sz="800" dirty="0"/>
              <a:t>and therefore will not match prior reports.</a:t>
            </a:r>
          </a:p>
        </p:txBody>
      </p:sp>
    </p:spTree>
    <p:extLst>
      <p:ext uri="{BB962C8B-B14F-4D97-AF65-F5344CB8AC3E}">
        <p14:creationId xmlns:p14="http://schemas.microsoft.com/office/powerpoint/2010/main" val="41238892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Overview</a:t>
            </a:r>
            <a:endParaRPr lang="en-US" sz="2400" b="1" i="1" dirty="0">
              <a:latin typeface="+mn-lt"/>
            </a:endParaRPr>
          </a:p>
        </p:txBody>
      </p:sp>
      <p:sp>
        <p:nvSpPr>
          <p:cNvPr id="4" name="Content Placeholder 2"/>
          <p:cNvSpPr>
            <a:spLocks noGrp="1"/>
          </p:cNvSpPr>
          <p:nvPr>
            <p:ph idx="1"/>
          </p:nvPr>
        </p:nvSpPr>
        <p:spPr>
          <a:xfrm>
            <a:off x="457200" y="990600"/>
            <a:ext cx="8039100" cy="4306888"/>
          </a:xfrm>
        </p:spPr>
        <p:txBody>
          <a:bodyPr>
            <a:noAutofit/>
          </a:bodyPr>
          <a:lstStyle/>
          <a:p>
            <a:pPr>
              <a:buFont typeface="Arial" panose="020B0604020202020204" pitchFamily="34" charset="0"/>
              <a:buChar char="•"/>
            </a:pPr>
            <a:r>
              <a:rPr lang="en-US" sz="1600" dirty="0" smtClean="0"/>
              <a:t>Section </a:t>
            </a:r>
            <a:r>
              <a:rPr lang="en-US" sz="1600" dirty="0"/>
              <a:t>10 of the Leahy‐Smith America Invents Act (AIA) authorizes the </a:t>
            </a:r>
            <a:r>
              <a:rPr lang="en-US" sz="1600" dirty="0" smtClean="0"/>
              <a:t>United States Patent and Trademark Office (USPTO) to, in </a:t>
            </a:r>
            <a:r>
              <a:rPr lang="en-US" sz="1600" dirty="0"/>
              <a:t>part, “set or adjust by rule any fee established, authorized, or charged” </a:t>
            </a:r>
            <a:r>
              <a:rPr lang="en-US" sz="1600" dirty="0" smtClean="0"/>
              <a:t>under Title </a:t>
            </a:r>
            <a:r>
              <a:rPr lang="en-US" sz="1600" dirty="0"/>
              <a:t>35 of the United States Code provided that the aggregate </a:t>
            </a:r>
            <a:r>
              <a:rPr lang="en-US" sz="1600" dirty="0" smtClean="0"/>
              <a:t>trademark </a:t>
            </a:r>
            <a:r>
              <a:rPr lang="en-US" sz="1600" dirty="0"/>
              <a:t>fee </a:t>
            </a:r>
            <a:r>
              <a:rPr lang="en-US" sz="1600" dirty="0" smtClean="0"/>
              <a:t>revenue equals </a:t>
            </a:r>
            <a:r>
              <a:rPr lang="en-US" sz="1600" dirty="0"/>
              <a:t>the aggregate estimated cost </a:t>
            </a:r>
            <a:r>
              <a:rPr lang="en-US" sz="1600" dirty="0" smtClean="0"/>
              <a:t>for trademark </a:t>
            </a:r>
            <a:r>
              <a:rPr lang="en-US" sz="1600" dirty="0"/>
              <a:t>operations, </a:t>
            </a:r>
            <a:r>
              <a:rPr lang="en-US" sz="1600" dirty="0" smtClean="0"/>
              <a:t>including administrative </a:t>
            </a:r>
            <a:r>
              <a:rPr lang="en-US" sz="1600" dirty="0"/>
              <a:t>costs</a:t>
            </a:r>
            <a:r>
              <a:rPr lang="en-US" sz="1600" dirty="0" smtClean="0"/>
              <a:t>.</a:t>
            </a:r>
          </a:p>
          <a:p>
            <a:pPr>
              <a:buFont typeface="Arial" panose="020B0604020202020204" pitchFamily="34" charset="0"/>
              <a:buChar char="•"/>
            </a:pPr>
            <a:endParaRPr lang="en-US" sz="1600" dirty="0"/>
          </a:p>
          <a:p>
            <a:r>
              <a:rPr lang="en-US" sz="1600" dirty="0" smtClean="0"/>
              <a:t>USPTO </a:t>
            </a:r>
            <a:r>
              <a:rPr lang="en-US" sz="1600" dirty="0"/>
              <a:t>is exercising its fee setting authority to set and adjust </a:t>
            </a:r>
            <a:r>
              <a:rPr lang="en-US" sz="1600" dirty="0" smtClean="0"/>
              <a:t>trademark </a:t>
            </a:r>
            <a:r>
              <a:rPr lang="en-US" sz="1600" dirty="0"/>
              <a:t>fees </a:t>
            </a:r>
            <a:r>
              <a:rPr lang="en-US" sz="1600" dirty="0" smtClean="0"/>
              <a:t>to recover </a:t>
            </a:r>
            <a:r>
              <a:rPr lang="en-US" sz="1600" dirty="0"/>
              <a:t>the aggregate estimated cost of the </a:t>
            </a:r>
            <a:r>
              <a:rPr lang="en-US" sz="1600" dirty="0" smtClean="0"/>
              <a:t>trademark operation, IP Policy and USPTO administrative services that support trademark operations.</a:t>
            </a:r>
          </a:p>
          <a:p>
            <a:endParaRPr lang="en-US" sz="1600" dirty="0"/>
          </a:p>
          <a:p>
            <a:r>
              <a:rPr lang="en-US" sz="1600" dirty="0" smtClean="0"/>
              <a:t>The </a:t>
            </a:r>
            <a:r>
              <a:rPr lang="en-US" sz="1600" dirty="0"/>
              <a:t>fee structure summarized here is an initial proposal to enable the </a:t>
            </a:r>
            <a:r>
              <a:rPr lang="en-US" sz="1600" dirty="0" smtClean="0"/>
              <a:t>Trademark Public </a:t>
            </a:r>
            <a:r>
              <a:rPr lang="en-US" sz="1600" dirty="0"/>
              <a:t>Advisory Committee </a:t>
            </a:r>
            <a:r>
              <a:rPr lang="en-US" sz="1600" dirty="0" smtClean="0"/>
              <a:t>(TPAC</a:t>
            </a:r>
            <a:r>
              <a:rPr lang="en-US" sz="1600" dirty="0"/>
              <a:t>) to hold public hearings, gather feedback </a:t>
            </a:r>
            <a:r>
              <a:rPr lang="en-US" sz="1600" dirty="0" smtClean="0"/>
              <a:t>from the </a:t>
            </a:r>
            <a:r>
              <a:rPr lang="en-US" sz="1600" dirty="0"/>
              <a:t>public, and prepare a report for the USPTO </a:t>
            </a:r>
            <a:r>
              <a:rPr lang="en-US" sz="1600" dirty="0" smtClean="0"/>
              <a:t>as required by the AIA.</a:t>
            </a:r>
            <a:endParaRPr lang="en-US" sz="1600" dirty="0"/>
          </a:p>
        </p:txBody>
      </p:sp>
      <p:sp>
        <p:nvSpPr>
          <p:cNvPr id="3" name="Slide Number Placeholder 2"/>
          <p:cNvSpPr>
            <a:spLocks noGrp="1"/>
          </p:cNvSpPr>
          <p:nvPr>
            <p:ph type="sldNum" sz="quarter" idx="12"/>
          </p:nvPr>
        </p:nvSpPr>
        <p:spPr/>
        <p:txBody>
          <a:bodyPr/>
          <a:lstStyle/>
          <a:p>
            <a:fld id="{92DA454B-C859-4892-B9FA-68B588C9F547}" type="slidenum">
              <a:rPr lang="en-US" smtClean="0"/>
              <a:t>2</a:t>
            </a:fld>
            <a:endParaRPr lang="en-US" dirty="0"/>
          </a:p>
        </p:txBody>
      </p:sp>
    </p:spTree>
    <p:extLst>
      <p:ext uri="{BB962C8B-B14F-4D97-AF65-F5344CB8AC3E}">
        <p14:creationId xmlns:p14="http://schemas.microsoft.com/office/powerpoint/2010/main" val="2378894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6404"/>
            <a:ext cx="8229600" cy="884058"/>
          </a:xfrm>
        </p:spPr>
        <p:txBody>
          <a:bodyPr>
            <a:normAutofit/>
          </a:bodyPr>
          <a:lstStyle/>
          <a:p>
            <a:r>
              <a:rPr lang="en-US" sz="2400" dirty="0" smtClean="0"/>
              <a:t>Trademark Service Fees</a:t>
            </a:r>
            <a:endParaRPr lang="en-US" sz="2400" dirty="0"/>
          </a:p>
        </p:txBody>
      </p:sp>
      <p:sp>
        <p:nvSpPr>
          <p:cNvPr id="4" name="Slide Number Placeholder 3"/>
          <p:cNvSpPr>
            <a:spLocks noGrp="1"/>
          </p:cNvSpPr>
          <p:nvPr>
            <p:ph type="sldNum" sz="quarter" idx="12"/>
          </p:nvPr>
        </p:nvSpPr>
        <p:spPr/>
        <p:txBody>
          <a:bodyPr/>
          <a:lstStyle/>
          <a:p>
            <a:fld id="{92DA454B-C859-4892-B9FA-68B588C9F547}" type="slidenum">
              <a:rPr lang="en-US" smtClean="0"/>
              <a:t>20</a:t>
            </a:fld>
            <a:endParaRPr lang="en-US" dirty="0"/>
          </a:p>
        </p:txBody>
      </p:sp>
      <p:graphicFrame>
        <p:nvGraphicFramePr>
          <p:cNvPr id="6" name="Table 5" descr="Trademark Service Fees"/>
          <p:cNvGraphicFramePr>
            <a:graphicFrameLocks noGrp="1"/>
          </p:cNvGraphicFramePr>
          <p:nvPr>
            <p:extLst>
              <p:ext uri="{D42A27DB-BD31-4B8C-83A1-F6EECF244321}">
                <p14:modId xmlns:p14="http://schemas.microsoft.com/office/powerpoint/2010/main" val="2625597533"/>
              </p:ext>
            </p:extLst>
          </p:nvPr>
        </p:nvGraphicFramePr>
        <p:xfrm>
          <a:off x="323603" y="750225"/>
          <a:ext cx="8077202" cy="4013525"/>
        </p:xfrm>
        <a:graphic>
          <a:graphicData uri="http://schemas.openxmlformats.org/drawingml/2006/table">
            <a:tbl>
              <a:tblPr firstRow="1">
                <a:tableStyleId>{5C22544A-7EE6-4342-B048-85BDC9FD1C3A}</a:tableStyleId>
              </a:tblPr>
              <a:tblGrid>
                <a:gridCol w="945867"/>
                <a:gridCol w="3692053"/>
                <a:gridCol w="892170"/>
                <a:gridCol w="762770"/>
                <a:gridCol w="898980"/>
                <a:gridCol w="885362"/>
              </a:tblGrid>
              <a:tr h="310861">
                <a:tc>
                  <a:txBody>
                    <a:bodyPr/>
                    <a:lstStyle/>
                    <a:p>
                      <a:pPr algn="ctr" fontAlgn="b"/>
                      <a:r>
                        <a:rPr lang="en-US" sz="900" b="1" u="none" strike="noStrike" dirty="0">
                          <a:solidFill>
                            <a:schemeClr val="bg1"/>
                          </a:solidFill>
                          <a:effectLst/>
                        </a:rPr>
                        <a:t>Fee Code</a:t>
                      </a:r>
                      <a:endParaRPr lang="en-US" sz="900" b="1" i="0" u="none" strike="noStrike" dirty="0">
                        <a:solidFill>
                          <a:schemeClr val="bg1"/>
                        </a:solidFill>
                        <a:effectLst/>
                        <a:latin typeface="Calibri"/>
                      </a:endParaRPr>
                    </a:p>
                  </a:txBody>
                  <a:tcPr marL="5843" marR="5843" marT="5843" marB="0" anchor="ctr">
                    <a:solidFill>
                      <a:schemeClr val="accent1"/>
                    </a:solidFill>
                  </a:tcPr>
                </a:tc>
                <a:tc>
                  <a:txBody>
                    <a:bodyPr/>
                    <a:lstStyle/>
                    <a:p>
                      <a:pPr algn="ctr" fontAlgn="b"/>
                      <a:r>
                        <a:rPr lang="en-US" sz="900" b="1" u="none" strike="noStrike" dirty="0">
                          <a:solidFill>
                            <a:schemeClr val="bg1"/>
                          </a:solidFill>
                          <a:effectLst/>
                        </a:rPr>
                        <a:t>Description</a:t>
                      </a:r>
                      <a:endParaRPr lang="en-US" sz="900" b="1" i="0" u="none" strike="noStrike" dirty="0">
                        <a:solidFill>
                          <a:schemeClr val="bg1"/>
                        </a:solidFill>
                        <a:effectLst/>
                        <a:latin typeface="Calibri"/>
                      </a:endParaRPr>
                    </a:p>
                  </a:txBody>
                  <a:tcPr marL="5843" marR="5843" marT="5843" marB="0" anchor="ctr">
                    <a:solidFill>
                      <a:schemeClr val="accent1"/>
                    </a:solidFill>
                  </a:tcPr>
                </a:tc>
                <a:tc>
                  <a:txBody>
                    <a:bodyPr/>
                    <a:lstStyle/>
                    <a:p>
                      <a:pPr algn="ctr" fontAlgn="b"/>
                      <a:r>
                        <a:rPr lang="en-US" sz="900" b="1" u="none" strike="noStrike" dirty="0">
                          <a:solidFill>
                            <a:schemeClr val="bg1"/>
                          </a:solidFill>
                          <a:effectLst/>
                        </a:rPr>
                        <a:t>Current Fee</a:t>
                      </a:r>
                      <a:endParaRPr lang="en-US" sz="900" b="1" i="0" u="none" strike="noStrike" dirty="0">
                        <a:solidFill>
                          <a:schemeClr val="bg1"/>
                        </a:solidFill>
                        <a:effectLst/>
                        <a:latin typeface="Calibri"/>
                      </a:endParaRPr>
                    </a:p>
                  </a:txBody>
                  <a:tcPr marL="5843" marR="5843" marT="5843" marB="0" anchor="ctr">
                    <a:solidFill>
                      <a:schemeClr val="accent1"/>
                    </a:solidFill>
                  </a:tcPr>
                </a:tc>
                <a:tc>
                  <a:txBody>
                    <a:bodyPr/>
                    <a:lstStyle/>
                    <a:p>
                      <a:pPr algn="ctr" fontAlgn="b"/>
                      <a:r>
                        <a:rPr lang="en-US" sz="900" b="1" u="none" strike="noStrike" dirty="0">
                          <a:solidFill>
                            <a:schemeClr val="bg1"/>
                          </a:solidFill>
                          <a:effectLst/>
                        </a:rPr>
                        <a:t>Proposed Fee</a:t>
                      </a:r>
                      <a:endParaRPr lang="en-US" sz="900" b="1" i="0" u="none" strike="noStrike" dirty="0">
                        <a:solidFill>
                          <a:schemeClr val="bg1"/>
                        </a:solidFill>
                        <a:effectLst/>
                        <a:latin typeface="Calibri"/>
                      </a:endParaRPr>
                    </a:p>
                  </a:txBody>
                  <a:tcPr marL="5843" marR="5843" marT="5843" marB="0" anchor="ctr">
                    <a:solidFill>
                      <a:schemeClr val="accent1"/>
                    </a:solidFill>
                  </a:tcPr>
                </a:tc>
                <a:tc>
                  <a:txBody>
                    <a:bodyPr/>
                    <a:lstStyle/>
                    <a:p>
                      <a:pPr algn="ctr" fontAlgn="b"/>
                      <a:r>
                        <a:rPr lang="en-US" sz="900" b="1" u="none" strike="noStrike" dirty="0">
                          <a:solidFill>
                            <a:schemeClr val="bg1"/>
                          </a:solidFill>
                          <a:effectLst/>
                        </a:rPr>
                        <a:t>Dollar Change</a:t>
                      </a:r>
                      <a:endParaRPr lang="en-US" sz="900" b="1" i="0" u="none" strike="noStrike" dirty="0">
                        <a:solidFill>
                          <a:schemeClr val="bg1"/>
                        </a:solidFill>
                        <a:effectLst/>
                        <a:latin typeface="Calibri"/>
                      </a:endParaRPr>
                    </a:p>
                  </a:txBody>
                  <a:tcPr marL="5843" marR="5843" marT="5843" marB="0" anchor="ctr">
                    <a:solidFill>
                      <a:schemeClr val="accent1"/>
                    </a:solidFill>
                  </a:tcPr>
                </a:tc>
                <a:tc>
                  <a:txBody>
                    <a:bodyPr/>
                    <a:lstStyle/>
                    <a:p>
                      <a:pPr algn="ctr" fontAlgn="b"/>
                      <a:r>
                        <a:rPr lang="en-US" sz="900" b="1" u="none" strike="noStrike" dirty="0">
                          <a:solidFill>
                            <a:schemeClr val="bg1"/>
                          </a:solidFill>
                          <a:effectLst/>
                        </a:rPr>
                        <a:t>Percentage Change</a:t>
                      </a:r>
                      <a:endParaRPr lang="en-US" sz="900" b="1" i="0" u="none" strike="noStrike" dirty="0">
                        <a:solidFill>
                          <a:schemeClr val="bg1"/>
                        </a:solidFill>
                        <a:effectLst/>
                        <a:latin typeface="Calibri"/>
                      </a:endParaRPr>
                    </a:p>
                  </a:txBody>
                  <a:tcPr marL="5843" marR="5843" marT="5843" marB="0" anchor="ctr">
                    <a:solidFill>
                      <a:schemeClr val="accent1"/>
                    </a:solidFill>
                  </a:tcPr>
                </a:tc>
              </a:tr>
              <a:tr h="286409">
                <a:tc>
                  <a:txBody>
                    <a:bodyPr/>
                    <a:lstStyle/>
                    <a:p>
                      <a:pPr algn="ctr" fontAlgn="b"/>
                      <a:r>
                        <a:rPr lang="en-US" sz="800" b="1" u="none" strike="noStrike" dirty="0">
                          <a:solidFill>
                            <a:schemeClr val="bg1"/>
                          </a:solidFill>
                          <a:effectLst/>
                        </a:rPr>
                        <a:t>8501</a:t>
                      </a:r>
                      <a:endParaRPr lang="en-US" sz="800" b="1" i="0" u="none" strike="noStrike" dirty="0">
                        <a:solidFill>
                          <a:schemeClr val="bg1"/>
                        </a:solidFill>
                        <a:effectLst/>
                        <a:latin typeface="Calibri"/>
                      </a:endParaRPr>
                    </a:p>
                  </a:txBody>
                  <a:tcPr marL="5843" marR="5843" marT="5843" marB="0" anchor="b">
                    <a:solidFill>
                      <a:schemeClr val="accent1"/>
                    </a:solidFill>
                  </a:tcPr>
                </a:tc>
                <a:tc>
                  <a:txBody>
                    <a:bodyPr/>
                    <a:lstStyle/>
                    <a:p>
                      <a:pPr algn="l" fontAlgn="b"/>
                      <a:r>
                        <a:rPr lang="en-US" sz="800" u="none" strike="noStrike" dirty="0">
                          <a:effectLst/>
                        </a:rPr>
                        <a:t>Printed Copy of Registered Mark, Delivery by USPS, USPTO Box, or Electronic Means </a:t>
                      </a:r>
                      <a:endParaRPr lang="en-US" sz="800" b="0" i="0" u="none" strike="noStrike" dirty="0">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dirty="0">
                          <a:effectLst/>
                        </a:rPr>
                        <a:t>$3 </a:t>
                      </a:r>
                      <a:endParaRPr lang="en-US" sz="800" b="0" i="0" u="none" strike="noStrike" dirty="0">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dirty="0">
                          <a:effectLst/>
                        </a:rPr>
                        <a:t>$3 </a:t>
                      </a:r>
                      <a:endParaRPr lang="en-US" sz="800" b="0" i="0" u="none" strike="noStrike" dirty="0">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a:effectLst/>
                        </a:rPr>
                        <a:t>$0 </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dirty="0">
                          <a:effectLst/>
                        </a:rPr>
                        <a:t>0%</a:t>
                      </a:r>
                      <a:endParaRPr lang="en-US" sz="800" b="0" i="0" u="none" strike="noStrike" dirty="0">
                        <a:solidFill>
                          <a:srgbClr val="000000"/>
                        </a:solidFill>
                        <a:effectLst/>
                        <a:latin typeface="Calibri"/>
                      </a:endParaRPr>
                    </a:p>
                  </a:txBody>
                  <a:tcPr marL="5843" marR="5843" marT="5843" marB="0" anchor="b">
                    <a:solidFill>
                      <a:schemeClr val="accent1">
                        <a:lumMod val="20000"/>
                        <a:lumOff val="80000"/>
                      </a:schemeClr>
                    </a:solidFill>
                  </a:tcPr>
                </a:tc>
              </a:tr>
              <a:tr h="286409">
                <a:tc>
                  <a:txBody>
                    <a:bodyPr/>
                    <a:lstStyle/>
                    <a:p>
                      <a:pPr algn="ctr" fontAlgn="b"/>
                      <a:r>
                        <a:rPr lang="en-US" sz="800" b="1" u="none" strike="noStrike" dirty="0">
                          <a:solidFill>
                            <a:schemeClr val="bg1"/>
                          </a:solidFill>
                          <a:effectLst/>
                        </a:rPr>
                        <a:t>8503</a:t>
                      </a:r>
                      <a:endParaRPr lang="en-US" sz="800" b="1" i="0" u="none" strike="noStrike" dirty="0">
                        <a:solidFill>
                          <a:schemeClr val="bg1"/>
                        </a:solidFill>
                        <a:effectLst/>
                        <a:latin typeface="Calibri"/>
                      </a:endParaRPr>
                    </a:p>
                  </a:txBody>
                  <a:tcPr marL="5843" marR="5843" marT="5843" marB="0" anchor="b">
                    <a:solidFill>
                      <a:schemeClr val="accent1"/>
                    </a:solidFill>
                  </a:tcPr>
                </a:tc>
                <a:tc>
                  <a:txBody>
                    <a:bodyPr/>
                    <a:lstStyle/>
                    <a:p>
                      <a:pPr algn="l" fontAlgn="b"/>
                      <a:r>
                        <a:rPr lang="en-US" sz="800" u="none" strike="noStrike" dirty="0">
                          <a:effectLst/>
                        </a:rPr>
                        <a:t>Certified Copy of Registered Mark with Title and/or Status, Regular Service </a:t>
                      </a:r>
                      <a:endParaRPr lang="en-US" sz="800" b="0" i="0" u="none" strike="noStrike" dirty="0">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a:effectLst/>
                        </a:rPr>
                        <a:t>$15 </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dirty="0">
                          <a:effectLst/>
                        </a:rPr>
                        <a:t>$15 </a:t>
                      </a:r>
                      <a:endParaRPr lang="en-US" sz="800" b="0" i="0" u="none" strike="noStrike" dirty="0">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dirty="0">
                          <a:effectLst/>
                        </a:rPr>
                        <a:t>$0 </a:t>
                      </a:r>
                      <a:endParaRPr lang="en-US" sz="800" b="0" i="0" u="none" strike="noStrike" dirty="0">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r>
              <a:tr h="379492">
                <a:tc>
                  <a:txBody>
                    <a:bodyPr/>
                    <a:lstStyle/>
                    <a:p>
                      <a:pPr algn="ctr" fontAlgn="b"/>
                      <a:r>
                        <a:rPr lang="en-US" sz="800" b="1" u="none" strike="noStrike" dirty="0">
                          <a:solidFill>
                            <a:schemeClr val="bg1"/>
                          </a:solidFill>
                          <a:effectLst/>
                        </a:rPr>
                        <a:t>8504</a:t>
                      </a:r>
                      <a:endParaRPr lang="en-US" sz="800" b="1" i="0" u="none" strike="noStrike" dirty="0">
                        <a:solidFill>
                          <a:schemeClr val="bg1"/>
                        </a:solidFill>
                        <a:effectLst/>
                        <a:latin typeface="Calibri"/>
                      </a:endParaRPr>
                    </a:p>
                  </a:txBody>
                  <a:tcPr marL="5843" marR="5843" marT="5843" marB="0" anchor="b">
                    <a:solidFill>
                      <a:schemeClr val="accent1"/>
                    </a:solidFill>
                  </a:tcPr>
                </a:tc>
                <a:tc>
                  <a:txBody>
                    <a:bodyPr/>
                    <a:lstStyle/>
                    <a:p>
                      <a:pPr algn="l" fontAlgn="b"/>
                      <a:r>
                        <a:rPr lang="en-US" sz="800" u="none" strike="noStrike">
                          <a:effectLst/>
                        </a:rPr>
                        <a:t>Certified Copy of Registered Mark with Title and/or Status, Expedited Local Service </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dirty="0">
                          <a:effectLst/>
                        </a:rPr>
                        <a:t>$30 </a:t>
                      </a:r>
                      <a:endParaRPr lang="en-US" sz="800" b="0" i="0" u="none" strike="noStrike" dirty="0">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a:effectLst/>
                        </a:rPr>
                        <a:t>$30 </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dirty="0">
                          <a:effectLst/>
                        </a:rPr>
                        <a:t>$0 </a:t>
                      </a:r>
                      <a:endParaRPr lang="en-US" sz="800" b="0" i="0" u="none" strike="noStrike" dirty="0">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r>
              <a:tr h="286409">
                <a:tc>
                  <a:txBody>
                    <a:bodyPr/>
                    <a:lstStyle/>
                    <a:p>
                      <a:pPr algn="ctr" fontAlgn="b"/>
                      <a:r>
                        <a:rPr lang="en-US" sz="800" b="1" u="none" strike="noStrike" dirty="0">
                          <a:solidFill>
                            <a:schemeClr val="bg1"/>
                          </a:solidFill>
                          <a:effectLst/>
                        </a:rPr>
                        <a:t>8507</a:t>
                      </a:r>
                      <a:endParaRPr lang="en-US" sz="800" b="1" i="0" u="none" strike="noStrike" dirty="0">
                        <a:solidFill>
                          <a:schemeClr val="bg1"/>
                        </a:solidFill>
                        <a:effectLst/>
                        <a:latin typeface="Calibri"/>
                      </a:endParaRPr>
                    </a:p>
                  </a:txBody>
                  <a:tcPr marL="5843" marR="5843" marT="5843" marB="0" anchor="b">
                    <a:solidFill>
                      <a:schemeClr val="accent1"/>
                    </a:solidFill>
                  </a:tcPr>
                </a:tc>
                <a:tc>
                  <a:txBody>
                    <a:bodyPr/>
                    <a:lstStyle/>
                    <a:p>
                      <a:pPr algn="l" fontAlgn="b"/>
                      <a:r>
                        <a:rPr lang="en-US" sz="800" u="none" strike="noStrike">
                          <a:effectLst/>
                        </a:rPr>
                        <a:t>Certified Copy of Trademark Application as Filed</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a:effectLst/>
                        </a:rPr>
                        <a:t>$15 </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dirty="0">
                          <a:effectLst/>
                        </a:rPr>
                        <a:t>$15 </a:t>
                      </a:r>
                      <a:endParaRPr lang="en-US" sz="800" b="0" i="0" u="none" strike="noStrike" dirty="0">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dirty="0">
                          <a:effectLst/>
                        </a:rPr>
                        <a:t>$0 </a:t>
                      </a:r>
                      <a:endParaRPr lang="en-US" sz="800" b="0" i="0" u="none" strike="noStrike" dirty="0">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r>
              <a:tr h="379492">
                <a:tc>
                  <a:txBody>
                    <a:bodyPr/>
                    <a:lstStyle/>
                    <a:p>
                      <a:pPr algn="ctr" fontAlgn="b"/>
                      <a:r>
                        <a:rPr lang="en-US" sz="800" b="1" u="none" strike="noStrike" dirty="0">
                          <a:solidFill>
                            <a:schemeClr val="bg1"/>
                          </a:solidFill>
                          <a:effectLst/>
                        </a:rPr>
                        <a:t>8508</a:t>
                      </a:r>
                      <a:endParaRPr lang="en-US" sz="800" b="1" i="0" u="none" strike="noStrike" dirty="0">
                        <a:solidFill>
                          <a:schemeClr val="bg1"/>
                        </a:solidFill>
                        <a:effectLst/>
                        <a:latin typeface="Calibri"/>
                      </a:endParaRPr>
                    </a:p>
                  </a:txBody>
                  <a:tcPr marL="5843" marR="5843" marT="5843" marB="0" anchor="b">
                    <a:solidFill>
                      <a:schemeClr val="accent1"/>
                    </a:solidFill>
                  </a:tcPr>
                </a:tc>
                <a:tc>
                  <a:txBody>
                    <a:bodyPr/>
                    <a:lstStyle/>
                    <a:p>
                      <a:pPr algn="l" fontAlgn="b"/>
                      <a:r>
                        <a:rPr lang="en-US" sz="800" u="none" strike="noStrike">
                          <a:effectLst/>
                        </a:rPr>
                        <a:t>Certified or Uncertified Copy of Trademark-Related File Wrapper and Contents</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dirty="0">
                          <a:effectLst/>
                        </a:rPr>
                        <a:t>$50 </a:t>
                      </a:r>
                      <a:endParaRPr lang="en-US" sz="800" b="0" i="0" u="none" strike="noStrike" dirty="0">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a:effectLst/>
                        </a:rPr>
                        <a:t>$50 </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dirty="0">
                          <a:effectLst/>
                        </a:rPr>
                        <a:t>$0 </a:t>
                      </a:r>
                      <a:endParaRPr lang="en-US" sz="800" b="0" i="0" u="none" strike="noStrike" dirty="0">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dirty="0">
                          <a:effectLst/>
                        </a:rPr>
                        <a:t>0%</a:t>
                      </a:r>
                      <a:endParaRPr lang="en-US" sz="800" b="0" i="0" u="none" strike="noStrike" dirty="0">
                        <a:solidFill>
                          <a:srgbClr val="000000"/>
                        </a:solidFill>
                        <a:effectLst/>
                        <a:latin typeface="Calibri"/>
                      </a:endParaRPr>
                    </a:p>
                  </a:txBody>
                  <a:tcPr marL="5843" marR="5843" marT="5843" marB="0" anchor="b">
                    <a:solidFill>
                      <a:schemeClr val="accent1">
                        <a:lumMod val="20000"/>
                        <a:lumOff val="80000"/>
                      </a:schemeClr>
                    </a:solidFill>
                  </a:tcPr>
                </a:tc>
              </a:tr>
              <a:tr h="294581">
                <a:tc>
                  <a:txBody>
                    <a:bodyPr/>
                    <a:lstStyle/>
                    <a:p>
                      <a:pPr algn="ctr" fontAlgn="b"/>
                      <a:r>
                        <a:rPr lang="en-US" sz="800" b="1" u="none" strike="noStrike" dirty="0">
                          <a:solidFill>
                            <a:schemeClr val="bg1"/>
                          </a:solidFill>
                          <a:effectLst/>
                        </a:rPr>
                        <a:t>8513</a:t>
                      </a:r>
                      <a:endParaRPr lang="en-US" sz="800" b="1" i="0" u="none" strike="noStrike" dirty="0">
                        <a:solidFill>
                          <a:schemeClr val="bg1"/>
                        </a:solidFill>
                        <a:effectLst/>
                        <a:latin typeface="Calibri"/>
                      </a:endParaRPr>
                    </a:p>
                  </a:txBody>
                  <a:tcPr marL="5843" marR="5843" marT="5843" marB="0" anchor="b">
                    <a:solidFill>
                      <a:schemeClr val="accent1"/>
                    </a:solidFill>
                  </a:tcPr>
                </a:tc>
                <a:tc>
                  <a:txBody>
                    <a:bodyPr/>
                    <a:lstStyle/>
                    <a:p>
                      <a:pPr algn="l" fontAlgn="b"/>
                      <a:r>
                        <a:rPr lang="en-US" sz="800" u="none" strike="noStrike">
                          <a:effectLst/>
                        </a:rPr>
                        <a:t>Certified or Uncertified Copy of Trademark Document, Unless Otherwise Provided</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a:effectLst/>
                        </a:rPr>
                        <a:t>$25 </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a:effectLst/>
                        </a:rPr>
                        <a:t>$25 </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a:effectLst/>
                        </a:rPr>
                        <a:t>$0 </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dirty="0">
                          <a:effectLst/>
                        </a:rPr>
                        <a:t>0%</a:t>
                      </a:r>
                      <a:endParaRPr lang="en-US" sz="800" b="0" i="0" u="none" strike="noStrike" dirty="0">
                        <a:solidFill>
                          <a:srgbClr val="000000"/>
                        </a:solidFill>
                        <a:effectLst/>
                        <a:latin typeface="Calibri"/>
                      </a:endParaRPr>
                    </a:p>
                  </a:txBody>
                  <a:tcPr marL="5843" marR="5843" marT="5843" marB="0" anchor="b">
                    <a:solidFill>
                      <a:schemeClr val="accent1">
                        <a:lumMod val="20000"/>
                        <a:lumOff val="80000"/>
                      </a:schemeClr>
                    </a:solidFill>
                  </a:tcPr>
                </a:tc>
              </a:tr>
              <a:tr h="286409">
                <a:tc>
                  <a:txBody>
                    <a:bodyPr/>
                    <a:lstStyle/>
                    <a:p>
                      <a:pPr algn="ctr" fontAlgn="b"/>
                      <a:r>
                        <a:rPr lang="en-US" sz="800" b="1" u="none" strike="noStrike" dirty="0">
                          <a:solidFill>
                            <a:schemeClr val="bg1"/>
                          </a:solidFill>
                          <a:effectLst/>
                        </a:rPr>
                        <a:t>8514</a:t>
                      </a:r>
                      <a:endParaRPr lang="en-US" sz="800" b="1" i="0" u="none" strike="noStrike" dirty="0">
                        <a:solidFill>
                          <a:schemeClr val="bg1"/>
                        </a:solidFill>
                        <a:effectLst/>
                        <a:latin typeface="Calibri"/>
                      </a:endParaRPr>
                    </a:p>
                  </a:txBody>
                  <a:tcPr marL="5843" marR="5843" marT="5843" marB="0" anchor="b">
                    <a:solidFill>
                      <a:schemeClr val="accent1"/>
                    </a:solidFill>
                  </a:tcPr>
                </a:tc>
                <a:tc>
                  <a:txBody>
                    <a:bodyPr/>
                    <a:lstStyle/>
                    <a:p>
                      <a:pPr algn="l" fontAlgn="b"/>
                      <a:r>
                        <a:rPr lang="en-US" sz="800" u="none" strike="noStrike" dirty="0">
                          <a:effectLst/>
                        </a:rPr>
                        <a:t>For Assignment Records, Abstracts of Title and Certification per Registration</a:t>
                      </a:r>
                      <a:endParaRPr lang="en-US" sz="800" b="0" i="0" u="none" strike="noStrike" dirty="0">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a:effectLst/>
                        </a:rPr>
                        <a:t>$25 </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a:effectLst/>
                        </a:rPr>
                        <a:t>$25 </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a:effectLst/>
                        </a:rPr>
                        <a:t>$0 </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dirty="0">
                          <a:effectLst/>
                        </a:rPr>
                        <a:t>0%</a:t>
                      </a:r>
                      <a:endParaRPr lang="en-US" sz="800" b="0" i="0" u="none" strike="noStrike" dirty="0">
                        <a:solidFill>
                          <a:srgbClr val="000000"/>
                        </a:solidFill>
                        <a:effectLst/>
                        <a:latin typeface="Calibri"/>
                      </a:endParaRPr>
                    </a:p>
                  </a:txBody>
                  <a:tcPr marL="5843" marR="5843" marT="5843" marB="0" anchor="b">
                    <a:solidFill>
                      <a:schemeClr val="accent1">
                        <a:lumMod val="20000"/>
                        <a:lumOff val="80000"/>
                      </a:schemeClr>
                    </a:solidFill>
                  </a:tcPr>
                </a:tc>
              </a:tr>
              <a:tr h="357828">
                <a:tc>
                  <a:txBody>
                    <a:bodyPr/>
                    <a:lstStyle/>
                    <a:p>
                      <a:pPr algn="ctr" fontAlgn="b"/>
                      <a:r>
                        <a:rPr lang="en-US" sz="800" b="1" u="none" strike="noStrike" dirty="0">
                          <a:solidFill>
                            <a:schemeClr val="bg1"/>
                          </a:solidFill>
                          <a:effectLst/>
                        </a:rPr>
                        <a:t>8521</a:t>
                      </a:r>
                      <a:endParaRPr lang="en-US" sz="800" b="1" i="0" u="none" strike="noStrike" dirty="0">
                        <a:solidFill>
                          <a:schemeClr val="bg1"/>
                        </a:solidFill>
                        <a:effectLst/>
                        <a:latin typeface="Calibri"/>
                      </a:endParaRPr>
                    </a:p>
                  </a:txBody>
                  <a:tcPr marL="5843" marR="5843" marT="5843" marB="0" anchor="b">
                    <a:solidFill>
                      <a:schemeClr val="accent1"/>
                    </a:solidFill>
                  </a:tcPr>
                </a:tc>
                <a:tc>
                  <a:txBody>
                    <a:bodyPr/>
                    <a:lstStyle/>
                    <a:p>
                      <a:pPr algn="l" fontAlgn="b"/>
                      <a:r>
                        <a:rPr lang="en-US" sz="800" u="none" strike="noStrike">
                          <a:effectLst/>
                        </a:rPr>
                        <a:t>Recording Trademark Assignment, Agreement or Other Paper, First Mark per Document</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a:effectLst/>
                        </a:rPr>
                        <a:t>$40 </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a:effectLst/>
                        </a:rPr>
                        <a:t>$40 </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a:effectLst/>
                        </a:rPr>
                        <a:t>$0 </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dirty="0">
                          <a:effectLst/>
                        </a:rPr>
                        <a:t>0%</a:t>
                      </a:r>
                      <a:endParaRPr lang="en-US" sz="800" b="0" i="0" u="none" strike="noStrike" dirty="0">
                        <a:solidFill>
                          <a:srgbClr val="000000"/>
                        </a:solidFill>
                        <a:effectLst/>
                        <a:latin typeface="Calibri"/>
                      </a:endParaRPr>
                    </a:p>
                  </a:txBody>
                  <a:tcPr marL="5843" marR="5843" marT="5843" marB="0" anchor="b">
                    <a:solidFill>
                      <a:schemeClr val="accent1">
                        <a:lumMod val="20000"/>
                        <a:lumOff val="80000"/>
                      </a:schemeClr>
                    </a:solidFill>
                  </a:tcPr>
                </a:tc>
              </a:tr>
              <a:tr h="286409">
                <a:tc>
                  <a:txBody>
                    <a:bodyPr/>
                    <a:lstStyle/>
                    <a:p>
                      <a:pPr algn="ctr" fontAlgn="b"/>
                      <a:r>
                        <a:rPr lang="en-US" sz="800" b="1" u="none" strike="noStrike" dirty="0">
                          <a:solidFill>
                            <a:schemeClr val="bg1"/>
                          </a:solidFill>
                          <a:effectLst/>
                        </a:rPr>
                        <a:t>8522</a:t>
                      </a:r>
                      <a:endParaRPr lang="en-US" sz="800" b="1" i="0" u="none" strike="noStrike" dirty="0">
                        <a:solidFill>
                          <a:schemeClr val="bg1"/>
                        </a:solidFill>
                        <a:effectLst/>
                        <a:latin typeface="Calibri"/>
                      </a:endParaRPr>
                    </a:p>
                  </a:txBody>
                  <a:tcPr marL="5843" marR="5843" marT="5843" marB="0" anchor="b">
                    <a:solidFill>
                      <a:schemeClr val="accent1"/>
                    </a:solidFill>
                  </a:tcPr>
                </a:tc>
                <a:tc>
                  <a:txBody>
                    <a:bodyPr/>
                    <a:lstStyle/>
                    <a:p>
                      <a:pPr algn="l" fontAlgn="b"/>
                      <a:r>
                        <a:rPr lang="en-US" sz="800" u="none" strike="noStrike">
                          <a:effectLst/>
                        </a:rPr>
                        <a:t>For Second and Subsequent Marks in the Same Document</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a:effectLst/>
                        </a:rPr>
                        <a:t>$25 </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a:effectLst/>
                        </a:rPr>
                        <a:t>$25 </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a:effectLst/>
                        </a:rPr>
                        <a:t>$0 </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dirty="0">
                          <a:effectLst/>
                        </a:rPr>
                        <a:t>0%</a:t>
                      </a:r>
                      <a:endParaRPr lang="en-US" sz="800" b="0" i="0" u="none" strike="noStrike" dirty="0">
                        <a:solidFill>
                          <a:srgbClr val="000000"/>
                        </a:solidFill>
                        <a:effectLst/>
                        <a:latin typeface="Calibri"/>
                      </a:endParaRPr>
                    </a:p>
                  </a:txBody>
                  <a:tcPr marL="5843" marR="5843" marT="5843" marB="0" anchor="b">
                    <a:solidFill>
                      <a:schemeClr val="accent1">
                        <a:lumMod val="20000"/>
                        <a:lumOff val="80000"/>
                      </a:schemeClr>
                    </a:solidFill>
                  </a:tcPr>
                </a:tc>
              </a:tr>
              <a:tr h="286409">
                <a:tc>
                  <a:txBody>
                    <a:bodyPr/>
                    <a:lstStyle/>
                    <a:p>
                      <a:pPr algn="ctr" fontAlgn="b"/>
                      <a:r>
                        <a:rPr lang="en-US" sz="800" b="1" u="none" strike="noStrike" dirty="0">
                          <a:solidFill>
                            <a:schemeClr val="bg1"/>
                          </a:solidFill>
                          <a:effectLst/>
                        </a:rPr>
                        <a:t>8523</a:t>
                      </a:r>
                      <a:endParaRPr lang="en-US" sz="800" b="1" i="0" u="none" strike="noStrike" dirty="0">
                        <a:solidFill>
                          <a:schemeClr val="bg1"/>
                        </a:solidFill>
                        <a:effectLst/>
                        <a:latin typeface="Calibri"/>
                      </a:endParaRPr>
                    </a:p>
                  </a:txBody>
                  <a:tcPr marL="5843" marR="5843" marT="5843" marB="0" anchor="b">
                    <a:solidFill>
                      <a:schemeClr val="accent1"/>
                    </a:solidFill>
                  </a:tcPr>
                </a:tc>
                <a:tc>
                  <a:txBody>
                    <a:bodyPr/>
                    <a:lstStyle/>
                    <a:p>
                      <a:pPr algn="l" fontAlgn="b"/>
                      <a:r>
                        <a:rPr lang="en-US" sz="800" u="none" strike="noStrike">
                          <a:effectLst/>
                        </a:rPr>
                        <a:t>Labor Charges for Services, per Hour or Fraction Thereof</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a:effectLst/>
                        </a:rPr>
                        <a:t>$40</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a:effectLst/>
                        </a:rPr>
                        <a:t>discontinue</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a:effectLst/>
                        </a:rPr>
                        <a:t> </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dirty="0">
                          <a:effectLst/>
                        </a:rPr>
                        <a:t> </a:t>
                      </a:r>
                      <a:endParaRPr lang="en-US" sz="800" b="0" i="0" u="none" strike="noStrike" dirty="0">
                        <a:solidFill>
                          <a:srgbClr val="000000"/>
                        </a:solidFill>
                        <a:effectLst/>
                        <a:latin typeface="Calibri"/>
                      </a:endParaRPr>
                    </a:p>
                  </a:txBody>
                  <a:tcPr marL="5843" marR="5843" marT="5843" marB="0" anchor="b">
                    <a:solidFill>
                      <a:schemeClr val="accent1">
                        <a:lumMod val="20000"/>
                        <a:lumOff val="80000"/>
                      </a:schemeClr>
                    </a:solidFill>
                  </a:tcPr>
                </a:tc>
              </a:tr>
              <a:tr h="286409">
                <a:tc>
                  <a:txBody>
                    <a:bodyPr/>
                    <a:lstStyle/>
                    <a:p>
                      <a:pPr algn="ctr" fontAlgn="b"/>
                      <a:r>
                        <a:rPr lang="en-US" sz="800" b="1" u="none" strike="noStrike" dirty="0">
                          <a:solidFill>
                            <a:schemeClr val="bg1"/>
                          </a:solidFill>
                          <a:effectLst/>
                        </a:rPr>
                        <a:t>8524</a:t>
                      </a:r>
                      <a:endParaRPr lang="en-US" sz="800" b="1" i="0" u="none" strike="noStrike" dirty="0">
                        <a:solidFill>
                          <a:schemeClr val="bg1"/>
                        </a:solidFill>
                        <a:effectLst/>
                        <a:latin typeface="Calibri"/>
                      </a:endParaRPr>
                    </a:p>
                  </a:txBody>
                  <a:tcPr marL="5843" marR="5843" marT="5843" marB="0" anchor="b">
                    <a:solidFill>
                      <a:schemeClr val="accent1"/>
                    </a:solidFill>
                  </a:tcPr>
                </a:tc>
                <a:tc>
                  <a:txBody>
                    <a:bodyPr/>
                    <a:lstStyle/>
                    <a:p>
                      <a:pPr algn="l" fontAlgn="b"/>
                      <a:r>
                        <a:rPr lang="en-US" sz="800" u="none" strike="noStrike">
                          <a:effectLst/>
                        </a:rPr>
                        <a:t>Unspecified Other Services, Excluding Labor</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dirty="0">
                          <a:effectLst/>
                        </a:rPr>
                        <a:t>at cost</a:t>
                      </a:r>
                      <a:endParaRPr lang="en-US" sz="800" b="0" i="0" u="none" strike="noStrike" dirty="0">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dirty="0">
                          <a:effectLst/>
                        </a:rPr>
                        <a:t>discontinue</a:t>
                      </a:r>
                      <a:endParaRPr lang="en-US" sz="800" b="0" i="0" u="none" strike="noStrike" dirty="0">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dirty="0">
                          <a:effectLst/>
                        </a:rPr>
                        <a:t> </a:t>
                      </a:r>
                      <a:endParaRPr lang="en-US" sz="800" b="0" i="0" u="none" strike="noStrike" dirty="0">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dirty="0">
                          <a:effectLst/>
                        </a:rPr>
                        <a:t> </a:t>
                      </a:r>
                      <a:endParaRPr lang="en-US" sz="800" b="0" i="0" u="none" strike="noStrike" dirty="0">
                        <a:solidFill>
                          <a:srgbClr val="000000"/>
                        </a:solidFill>
                        <a:effectLst/>
                        <a:latin typeface="Calibri"/>
                      </a:endParaRPr>
                    </a:p>
                  </a:txBody>
                  <a:tcPr marL="5843" marR="5843" marT="5843" marB="0" anchor="b">
                    <a:solidFill>
                      <a:schemeClr val="accent1">
                        <a:lumMod val="20000"/>
                        <a:lumOff val="80000"/>
                      </a:schemeClr>
                    </a:solidFill>
                  </a:tcPr>
                </a:tc>
              </a:tr>
              <a:tr h="143204">
                <a:tc>
                  <a:txBody>
                    <a:bodyPr/>
                    <a:lstStyle/>
                    <a:p>
                      <a:pPr algn="ctr" fontAlgn="b"/>
                      <a:r>
                        <a:rPr lang="en-US" sz="800" b="1" u="none" strike="noStrike" dirty="0">
                          <a:solidFill>
                            <a:schemeClr val="bg1"/>
                          </a:solidFill>
                          <a:effectLst/>
                        </a:rPr>
                        <a:t>New Fee Code</a:t>
                      </a:r>
                      <a:endParaRPr lang="en-US" sz="800" b="1" i="0" u="none" strike="noStrike" dirty="0">
                        <a:solidFill>
                          <a:schemeClr val="bg1"/>
                        </a:solidFill>
                        <a:effectLst/>
                        <a:latin typeface="Calibri"/>
                      </a:endParaRPr>
                    </a:p>
                  </a:txBody>
                  <a:tcPr marL="5843" marR="5843" marT="5843" marB="0" anchor="b">
                    <a:solidFill>
                      <a:schemeClr val="accent1"/>
                    </a:solidFill>
                  </a:tcPr>
                </a:tc>
                <a:tc>
                  <a:txBody>
                    <a:bodyPr/>
                    <a:lstStyle/>
                    <a:p>
                      <a:pPr algn="l" fontAlgn="b"/>
                      <a:r>
                        <a:rPr lang="en-US" sz="800" u="none" strike="noStrike">
                          <a:effectLst/>
                        </a:rPr>
                        <a:t>Additional Fee for Overnight Delivery</a:t>
                      </a:r>
                      <a:endParaRPr lang="en-US" sz="800" b="0" i="0" u="none" strike="noStrike">
                        <a:solidFill>
                          <a:srgbClr val="FF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a:effectLst/>
                        </a:rPr>
                        <a:t> </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a:effectLst/>
                        </a:rPr>
                        <a:t>$40 </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a:effectLst/>
                        </a:rPr>
                        <a:t> </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dirty="0">
                          <a:effectLst/>
                        </a:rPr>
                        <a:t> </a:t>
                      </a:r>
                      <a:endParaRPr lang="en-US" sz="800" b="0" i="0" u="none" strike="noStrike" dirty="0">
                        <a:solidFill>
                          <a:srgbClr val="000000"/>
                        </a:solidFill>
                        <a:effectLst/>
                        <a:latin typeface="Calibri"/>
                      </a:endParaRPr>
                    </a:p>
                  </a:txBody>
                  <a:tcPr marL="5843" marR="5843" marT="5843" marB="0" anchor="b">
                    <a:solidFill>
                      <a:schemeClr val="accent1">
                        <a:lumMod val="20000"/>
                        <a:lumOff val="80000"/>
                      </a:schemeClr>
                    </a:solidFill>
                  </a:tcPr>
                </a:tc>
              </a:tr>
              <a:tr h="143204">
                <a:tc>
                  <a:txBody>
                    <a:bodyPr/>
                    <a:lstStyle/>
                    <a:p>
                      <a:pPr algn="ctr" fontAlgn="b"/>
                      <a:r>
                        <a:rPr lang="en-US" sz="800" b="1" u="none" strike="noStrike" dirty="0">
                          <a:solidFill>
                            <a:schemeClr val="bg1"/>
                          </a:solidFill>
                          <a:effectLst/>
                        </a:rPr>
                        <a:t>New Fee Code</a:t>
                      </a:r>
                      <a:endParaRPr lang="en-US" sz="800" b="1" i="0" u="none" strike="noStrike" dirty="0">
                        <a:solidFill>
                          <a:schemeClr val="bg1"/>
                        </a:solidFill>
                        <a:effectLst/>
                        <a:latin typeface="Calibri"/>
                      </a:endParaRPr>
                    </a:p>
                  </a:txBody>
                  <a:tcPr marL="5843" marR="5843" marT="5843" marB="0" anchor="b">
                    <a:solidFill>
                      <a:schemeClr val="accent1"/>
                    </a:solidFill>
                  </a:tcPr>
                </a:tc>
                <a:tc>
                  <a:txBody>
                    <a:bodyPr/>
                    <a:lstStyle/>
                    <a:p>
                      <a:pPr algn="l" fontAlgn="b"/>
                      <a:r>
                        <a:rPr lang="en-US" sz="800" u="none" strike="noStrike" dirty="0">
                          <a:effectLst/>
                        </a:rPr>
                        <a:t>Additional Fee for Expedited Service</a:t>
                      </a:r>
                      <a:endParaRPr lang="en-US" sz="800" b="0" i="0" u="none" strike="noStrike" dirty="0">
                        <a:solidFill>
                          <a:srgbClr val="FF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dirty="0">
                          <a:effectLst/>
                        </a:rPr>
                        <a:t> </a:t>
                      </a:r>
                      <a:endParaRPr lang="en-US" sz="800" b="0" i="0" u="none" strike="noStrike" dirty="0">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a:effectLst/>
                        </a:rPr>
                        <a:t>$160 </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a:effectLst/>
                        </a:rPr>
                        <a:t> </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dirty="0">
                          <a:effectLst/>
                        </a:rPr>
                        <a:t> </a:t>
                      </a:r>
                      <a:endParaRPr lang="en-US" sz="800" b="0" i="0" u="none" strike="noStrike" dirty="0">
                        <a:solidFill>
                          <a:srgbClr val="000000"/>
                        </a:solidFill>
                        <a:effectLst/>
                        <a:latin typeface="Calibri"/>
                      </a:endParaRPr>
                    </a:p>
                  </a:txBody>
                  <a:tcPr marL="5843" marR="5843" marT="5843" marB="0" anchor="b">
                    <a:solidFill>
                      <a:schemeClr val="accent1">
                        <a:lumMod val="20000"/>
                        <a:lumOff val="80000"/>
                      </a:schemeClr>
                    </a:solidFill>
                  </a:tcPr>
                </a:tc>
              </a:tr>
            </a:tbl>
          </a:graphicData>
        </a:graphic>
      </p:graphicFrame>
      <p:sp>
        <p:nvSpPr>
          <p:cNvPr id="7" name="TextBox 6"/>
          <p:cNvSpPr txBox="1"/>
          <p:nvPr/>
        </p:nvSpPr>
        <p:spPr>
          <a:xfrm>
            <a:off x="196935" y="4939725"/>
            <a:ext cx="8330537" cy="30777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Labor service fees are replaced with specified service fees to provide users clear costs upfront.</a:t>
            </a:r>
            <a:endParaRPr lang="en-US" sz="1400" dirty="0"/>
          </a:p>
        </p:txBody>
      </p:sp>
    </p:spTree>
    <p:extLst>
      <p:ext uri="{BB962C8B-B14F-4D97-AF65-F5344CB8AC3E}">
        <p14:creationId xmlns:p14="http://schemas.microsoft.com/office/powerpoint/2010/main" val="32122901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322"/>
            <a:ext cx="8229600" cy="884058"/>
          </a:xfrm>
        </p:spPr>
        <p:txBody>
          <a:bodyPr>
            <a:normAutofit/>
          </a:bodyPr>
          <a:lstStyle/>
          <a:p>
            <a:r>
              <a:rPr lang="en-US" sz="2400" dirty="0" smtClean="0"/>
              <a:t>Fastener Quality Act Fees</a:t>
            </a:r>
            <a:endParaRPr lang="en-US" sz="2400" dirty="0"/>
          </a:p>
        </p:txBody>
      </p:sp>
      <p:sp>
        <p:nvSpPr>
          <p:cNvPr id="4" name="Slide Number Placeholder 3"/>
          <p:cNvSpPr>
            <a:spLocks noGrp="1"/>
          </p:cNvSpPr>
          <p:nvPr>
            <p:ph type="sldNum" sz="quarter" idx="12"/>
          </p:nvPr>
        </p:nvSpPr>
        <p:spPr/>
        <p:txBody>
          <a:bodyPr/>
          <a:lstStyle/>
          <a:p>
            <a:fld id="{92DA454B-C859-4892-B9FA-68B588C9F547}" type="slidenum">
              <a:rPr lang="en-US" smtClean="0"/>
              <a:t>21</a:t>
            </a:fld>
            <a:endParaRPr lang="en-US" dirty="0"/>
          </a:p>
        </p:txBody>
      </p:sp>
      <p:graphicFrame>
        <p:nvGraphicFramePr>
          <p:cNvPr id="5" name="Table 4" descr="Fastener Quality Act Fees"/>
          <p:cNvGraphicFramePr>
            <a:graphicFrameLocks noGrp="1"/>
          </p:cNvGraphicFramePr>
          <p:nvPr>
            <p:extLst>
              <p:ext uri="{D42A27DB-BD31-4B8C-83A1-F6EECF244321}">
                <p14:modId xmlns:p14="http://schemas.microsoft.com/office/powerpoint/2010/main" val="2958151230"/>
              </p:ext>
            </p:extLst>
          </p:nvPr>
        </p:nvGraphicFramePr>
        <p:xfrm>
          <a:off x="373380" y="1187765"/>
          <a:ext cx="8229601" cy="1032689"/>
        </p:xfrm>
        <a:graphic>
          <a:graphicData uri="http://schemas.openxmlformats.org/drawingml/2006/table">
            <a:tbl>
              <a:tblPr firstRow="1" firstCol="1">
                <a:tableStyleId>{5C22544A-7EE6-4342-B048-85BDC9FD1C3A}</a:tableStyleId>
              </a:tblPr>
              <a:tblGrid>
                <a:gridCol w="786485"/>
                <a:gridCol w="2245473"/>
                <a:gridCol w="729494"/>
                <a:gridCol w="843477"/>
                <a:gridCol w="1538776"/>
                <a:gridCol w="1538776"/>
                <a:gridCol w="547120"/>
              </a:tblGrid>
              <a:tr h="225687">
                <a:tc>
                  <a:txBody>
                    <a:bodyPr/>
                    <a:lstStyle/>
                    <a:p>
                      <a:pPr algn="ctr" rtl="0" fontAlgn="ctr"/>
                      <a:r>
                        <a:rPr lang="en-US" sz="700" u="none" strike="noStrike" dirty="0">
                          <a:effectLst/>
                        </a:rPr>
                        <a:t>Fee Code*</a:t>
                      </a:r>
                      <a:endParaRPr lang="en-US" sz="700" b="1" i="0" u="none" strike="noStrike" dirty="0">
                        <a:solidFill>
                          <a:srgbClr val="FFFFFF"/>
                        </a:solidFill>
                        <a:effectLst/>
                        <a:latin typeface="Segoe UI"/>
                      </a:endParaRPr>
                    </a:p>
                  </a:txBody>
                  <a:tcPr marL="6839" marR="6839" marT="6839" marB="0" anchor="ctr"/>
                </a:tc>
                <a:tc>
                  <a:txBody>
                    <a:bodyPr/>
                    <a:lstStyle/>
                    <a:p>
                      <a:pPr algn="ctr" rtl="0" fontAlgn="ctr"/>
                      <a:r>
                        <a:rPr lang="en-US" sz="700" u="none" strike="noStrike">
                          <a:effectLst/>
                        </a:rPr>
                        <a:t>Description</a:t>
                      </a:r>
                      <a:endParaRPr lang="en-US" sz="700" b="1" i="0" u="none" strike="noStrike">
                        <a:solidFill>
                          <a:srgbClr val="FFFFFF"/>
                        </a:solidFill>
                        <a:effectLst/>
                        <a:latin typeface="Segoe UI"/>
                      </a:endParaRPr>
                    </a:p>
                  </a:txBody>
                  <a:tcPr marL="6839" marR="6839" marT="6839" marB="0" anchor="ctr"/>
                </a:tc>
                <a:tc>
                  <a:txBody>
                    <a:bodyPr/>
                    <a:lstStyle/>
                    <a:p>
                      <a:pPr algn="ctr" rtl="0" fontAlgn="ctr"/>
                      <a:r>
                        <a:rPr lang="en-US" sz="700" u="none" strike="noStrike">
                          <a:effectLst/>
                        </a:rPr>
                        <a:t>Historical Cost  (2014)</a:t>
                      </a:r>
                      <a:endParaRPr lang="en-US" sz="700" b="1" i="0" u="none" strike="noStrike">
                        <a:solidFill>
                          <a:srgbClr val="FFFFFF"/>
                        </a:solidFill>
                        <a:effectLst/>
                        <a:latin typeface="Segoe UI"/>
                      </a:endParaRPr>
                    </a:p>
                  </a:txBody>
                  <a:tcPr marL="6839" marR="6839" marT="6839" marB="0" anchor="ctr"/>
                </a:tc>
                <a:tc>
                  <a:txBody>
                    <a:bodyPr/>
                    <a:lstStyle/>
                    <a:p>
                      <a:pPr algn="ctr" rtl="0" fontAlgn="ctr"/>
                      <a:r>
                        <a:rPr lang="en-US" sz="700" u="none" strike="noStrike">
                          <a:effectLst/>
                        </a:rPr>
                        <a:t>Current Fee</a:t>
                      </a:r>
                      <a:endParaRPr lang="en-US" sz="700" b="1" i="0" u="none" strike="noStrike">
                        <a:solidFill>
                          <a:srgbClr val="FFFFFF"/>
                        </a:solidFill>
                        <a:effectLst/>
                        <a:latin typeface="Segoe UI"/>
                      </a:endParaRPr>
                    </a:p>
                  </a:txBody>
                  <a:tcPr marL="6839" marR="6839" marT="6839" marB="0" anchor="ctr"/>
                </a:tc>
                <a:tc>
                  <a:txBody>
                    <a:bodyPr/>
                    <a:lstStyle/>
                    <a:p>
                      <a:pPr algn="ctr" rtl="0" fontAlgn="ctr"/>
                      <a:r>
                        <a:rPr lang="en-US" sz="700" u="none" strike="noStrike">
                          <a:effectLst/>
                        </a:rPr>
                        <a:t>Proposed Fee</a:t>
                      </a:r>
                      <a:endParaRPr lang="en-US" sz="700" b="1" i="0" u="none" strike="noStrike">
                        <a:solidFill>
                          <a:srgbClr val="FFFFFF"/>
                        </a:solidFill>
                        <a:effectLst/>
                        <a:latin typeface="Segoe UI"/>
                      </a:endParaRPr>
                    </a:p>
                  </a:txBody>
                  <a:tcPr marL="6839" marR="6839" marT="6839" marB="0" anchor="ctr"/>
                </a:tc>
                <a:tc>
                  <a:txBody>
                    <a:bodyPr/>
                    <a:lstStyle/>
                    <a:p>
                      <a:pPr algn="ctr" rtl="0" fontAlgn="ctr"/>
                      <a:r>
                        <a:rPr lang="en-US" sz="700" u="none" strike="noStrike">
                          <a:effectLst/>
                        </a:rPr>
                        <a:t>Dollar Change</a:t>
                      </a:r>
                      <a:endParaRPr lang="en-US" sz="700" b="1" i="0" u="none" strike="noStrike">
                        <a:solidFill>
                          <a:srgbClr val="FFFFFF"/>
                        </a:solidFill>
                        <a:effectLst/>
                        <a:latin typeface="Segoe UI"/>
                      </a:endParaRPr>
                    </a:p>
                  </a:txBody>
                  <a:tcPr marL="6839" marR="6839" marT="6839" marB="0" anchor="ctr"/>
                </a:tc>
                <a:tc>
                  <a:txBody>
                    <a:bodyPr/>
                    <a:lstStyle/>
                    <a:p>
                      <a:pPr algn="ctr" rtl="0" fontAlgn="ctr"/>
                      <a:r>
                        <a:rPr lang="en-US" sz="700" u="none" strike="noStrike">
                          <a:effectLst/>
                        </a:rPr>
                        <a:t>Percent Change</a:t>
                      </a:r>
                      <a:endParaRPr lang="en-US" sz="700" b="1" i="0" u="none" strike="noStrike">
                        <a:solidFill>
                          <a:srgbClr val="FFFFFF"/>
                        </a:solidFill>
                        <a:effectLst/>
                        <a:latin typeface="Segoe UI"/>
                      </a:endParaRPr>
                    </a:p>
                  </a:txBody>
                  <a:tcPr marL="6839" marR="6839" marT="6839" marB="0" anchor="ctr"/>
                </a:tc>
              </a:tr>
              <a:tr h="177814">
                <a:tc>
                  <a:txBody>
                    <a:bodyPr/>
                    <a:lstStyle/>
                    <a:p>
                      <a:pPr algn="ctr" rtl="0" fontAlgn="ctr"/>
                      <a:r>
                        <a:rPr lang="en-US" sz="700" u="none" strike="noStrike">
                          <a:effectLst/>
                        </a:rPr>
                        <a:t>6991</a:t>
                      </a:r>
                      <a:endParaRPr lang="en-US" sz="700" b="1" i="0" u="none" strike="noStrike">
                        <a:solidFill>
                          <a:srgbClr val="FFFFFF"/>
                        </a:solidFill>
                        <a:effectLst/>
                        <a:latin typeface="Segoe UI"/>
                      </a:endParaRPr>
                    </a:p>
                  </a:txBody>
                  <a:tcPr marL="6839" marR="6839" marT="6839" marB="0" anchor="ctr"/>
                </a:tc>
                <a:tc>
                  <a:txBody>
                    <a:bodyPr/>
                    <a:lstStyle/>
                    <a:p>
                      <a:pPr algn="l" rtl="0" fontAlgn="ctr"/>
                      <a:r>
                        <a:rPr lang="en-US" sz="700" u="none" strike="noStrike">
                          <a:effectLst/>
                        </a:rPr>
                        <a:t>Recordal Application Fee</a:t>
                      </a:r>
                      <a:endParaRPr lang="en-US" sz="700" b="0" i="0" u="none" strike="noStrike">
                        <a:solidFill>
                          <a:srgbClr val="000000"/>
                        </a:solidFill>
                        <a:effectLst/>
                        <a:latin typeface="Segoe UI"/>
                      </a:endParaRPr>
                    </a:p>
                  </a:txBody>
                  <a:tcPr marL="6839" marR="6839" marT="6839" marB="0" anchor="ctr"/>
                </a:tc>
                <a:tc>
                  <a:txBody>
                    <a:bodyPr/>
                    <a:lstStyle/>
                    <a:p>
                      <a:pPr algn="ctr" rtl="0" fontAlgn="ctr"/>
                      <a:r>
                        <a:rPr lang="en-US" sz="700" u="none" strike="noStrike">
                          <a:effectLst/>
                        </a:rPr>
                        <a:t>$1,324 </a:t>
                      </a:r>
                      <a:endParaRPr lang="en-US" sz="700" b="0" i="0" u="none" strike="noStrike">
                        <a:solidFill>
                          <a:srgbClr val="000000"/>
                        </a:solidFill>
                        <a:effectLst/>
                        <a:latin typeface="Segoe UI"/>
                      </a:endParaRPr>
                    </a:p>
                  </a:txBody>
                  <a:tcPr marL="6839" marR="6839" marT="6839" marB="0" anchor="ctr"/>
                </a:tc>
                <a:tc>
                  <a:txBody>
                    <a:bodyPr/>
                    <a:lstStyle/>
                    <a:p>
                      <a:pPr algn="ctr" rtl="0" fontAlgn="ctr"/>
                      <a:r>
                        <a:rPr lang="en-US" sz="700" u="none" strike="noStrike">
                          <a:effectLst/>
                        </a:rPr>
                        <a:t>$20 </a:t>
                      </a:r>
                      <a:endParaRPr lang="en-US" sz="700" b="0" i="0" u="none" strike="noStrike">
                        <a:solidFill>
                          <a:srgbClr val="000000"/>
                        </a:solidFill>
                        <a:effectLst/>
                        <a:latin typeface="Segoe UI"/>
                      </a:endParaRPr>
                    </a:p>
                  </a:txBody>
                  <a:tcPr marL="6839" marR="6839" marT="6839" marB="0" anchor="ctr"/>
                </a:tc>
                <a:tc>
                  <a:txBody>
                    <a:bodyPr/>
                    <a:lstStyle/>
                    <a:p>
                      <a:pPr algn="ctr" rtl="0" fontAlgn="ctr"/>
                      <a:r>
                        <a:rPr lang="en-US" sz="700" u="none" strike="noStrike">
                          <a:effectLst/>
                        </a:rPr>
                        <a:t>$20 </a:t>
                      </a:r>
                      <a:endParaRPr lang="en-US" sz="700" b="0" i="0" u="none" strike="noStrike">
                        <a:solidFill>
                          <a:srgbClr val="000000"/>
                        </a:solidFill>
                        <a:effectLst/>
                        <a:latin typeface="Segoe UI"/>
                      </a:endParaRPr>
                    </a:p>
                  </a:txBody>
                  <a:tcPr marL="6839" marR="6839" marT="6839" marB="0" anchor="ctr"/>
                </a:tc>
                <a:tc>
                  <a:txBody>
                    <a:bodyPr/>
                    <a:lstStyle/>
                    <a:p>
                      <a:pPr algn="ctr" rtl="0" fontAlgn="ctr"/>
                      <a:r>
                        <a:rPr lang="en-US" sz="700" u="none" strike="noStrike">
                          <a:effectLst/>
                        </a:rPr>
                        <a:t>$0 </a:t>
                      </a:r>
                      <a:endParaRPr lang="en-US" sz="700" b="0" i="0" u="none" strike="noStrike">
                        <a:solidFill>
                          <a:srgbClr val="000000"/>
                        </a:solidFill>
                        <a:effectLst/>
                        <a:latin typeface="Segoe UI"/>
                      </a:endParaRPr>
                    </a:p>
                  </a:txBody>
                  <a:tcPr marL="6839" marR="6839" marT="6839" marB="0" anchor="ctr"/>
                </a:tc>
                <a:tc>
                  <a:txBody>
                    <a:bodyPr/>
                    <a:lstStyle/>
                    <a:p>
                      <a:pPr algn="ctr" rtl="0" fontAlgn="ctr"/>
                      <a:r>
                        <a:rPr lang="en-US" sz="700" u="none" strike="noStrike">
                          <a:effectLst/>
                        </a:rPr>
                        <a:t>0%</a:t>
                      </a:r>
                      <a:endParaRPr lang="en-US" sz="700" b="0" i="0" u="none" strike="noStrike">
                        <a:solidFill>
                          <a:srgbClr val="000000"/>
                        </a:solidFill>
                        <a:effectLst/>
                        <a:latin typeface="Segoe UI"/>
                      </a:endParaRPr>
                    </a:p>
                  </a:txBody>
                  <a:tcPr marL="6839" marR="6839" marT="6839" marB="0" anchor="ctr"/>
                </a:tc>
              </a:tr>
              <a:tr h="177814">
                <a:tc>
                  <a:txBody>
                    <a:bodyPr/>
                    <a:lstStyle/>
                    <a:p>
                      <a:pPr algn="ctr" rtl="0" fontAlgn="ctr"/>
                      <a:r>
                        <a:rPr lang="en-US" sz="700" u="none" strike="noStrike">
                          <a:effectLst/>
                        </a:rPr>
                        <a:t>6992</a:t>
                      </a:r>
                      <a:endParaRPr lang="en-US" sz="700" b="1" i="0" u="none" strike="noStrike">
                        <a:solidFill>
                          <a:srgbClr val="FFFFFF"/>
                        </a:solidFill>
                        <a:effectLst/>
                        <a:latin typeface="Segoe UI"/>
                      </a:endParaRPr>
                    </a:p>
                  </a:txBody>
                  <a:tcPr marL="6839" marR="6839" marT="6839" marB="0" anchor="ctr"/>
                </a:tc>
                <a:tc>
                  <a:txBody>
                    <a:bodyPr/>
                    <a:lstStyle/>
                    <a:p>
                      <a:pPr algn="l" rtl="0" fontAlgn="ctr"/>
                      <a:r>
                        <a:rPr lang="en-US" sz="700" u="none" strike="noStrike">
                          <a:effectLst/>
                        </a:rPr>
                        <a:t>Renewal Application Fee</a:t>
                      </a:r>
                      <a:endParaRPr lang="en-US" sz="700" b="0" i="0" u="none" strike="noStrike">
                        <a:solidFill>
                          <a:srgbClr val="000000"/>
                        </a:solidFill>
                        <a:effectLst/>
                        <a:latin typeface="Segoe UI"/>
                      </a:endParaRPr>
                    </a:p>
                  </a:txBody>
                  <a:tcPr marL="6839" marR="6839" marT="6839" marB="0" anchor="ctr"/>
                </a:tc>
                <a:tc>
                  <a:txBody>
                    <a:bodyPr/>
                    <a:lstStyle/>
                    <a:p>
                      <a:pPr algn="ctr" rtl="0" fontAlgn="ctr"/>
                      <a:r>
                        <a:rPr lang="en-US" sz="700" u="none" strike="noStrike">
                          <a:effectLst/>
                        </a:rPr>
                        <a:t>$1,324 </a:t>
                      </a:r>
                      <a:endParaRPr lang="en-US" sz="700" b="0" i="0" u="none" strike="noStrike">
                        <a:solidFill>
                          <a:srgbClr val="000000"/>
                        </a:solidFill>
                        <a:effectLst/>
                        <a:latin typeface="Segoe UI"/>
                      </a:endParaRPr>
                    </a:p>
                  </a:txBody>
                  <a:tcPr marL="6839" marR="6839" marT="6839" marB="0" anchor="ctr"/>
                </a:tc>
                <a:tc>
                  <a:txBody>
                    <a:bodyPr/>
                    <a:lstStyle/>
                    <a:p>
                      <a:pPr algn="ctr" rtl="0" fontAlgn="ctr"/>
                      <a:r>
                        <a:rPr lang="en-US" sz="700" u="none" strike="noStrike">
                          <a:effectLst/>
                        </a:rPr>
                        <a:t>$20 </a:t>
                      </a:r>
                      <a:endParaRPr lang="en-US" sz="700" b="0" i="0" u="none" strike="noStrike">
                        <a:solidFill>
                          <a:srgbClr val="000000"/>
                        </a:solidFill>
                        <a:effectLst/>
                        <a:latin typeface="Segoe UI"/>
                      </a:endParaRPr>
                    </a:p>
                  </a:txBody>
                  <a:tcPr marL="6839" marR="6839" marT="6839" marB="0" anchor="ctr"/>
                </a:tc>
                <a:tc>
                  <a:txBody>
                    <a:bodyPr/>
                    <a:lstStyle/>
                    <a:p>
                      <a:pPr algn="ctr" rtl="0" fontAlgn="ctr"/>
                      <a:r>
                        <a:rPr lang="en-US" sz="700" u="none" strike="noStrike">
                          <a:effectLst/>
                        </a:rPr>
                        <a:t>$20 </a:t>
                      </a:r>
                      <a:endParaRPr lang="en-US" sz="700" b="0" i="0" u="none" strike="noStrike">
                        <a:solidFill>
                          <a:srgbClr val="000000"/>
                        </a:solidFill>
                        <a:effectLst/>
                        <a:latin typeface="Segoe UI"/>
                      </a:endParaRPr>
                    </a:p>
                  </a:txBody>
                  <a:tcPr marL="6839" marR="6839" marT="6839" marB="0" anchor="ctr"/>
                </a:tc>
                <a:tc>
                  <a:txBody>
                    <a:bodyPr/>
                    <a:lstStyle/>
                    <a:p>
                      <a:pPr algn="ctr" rtl="0" fontAlgn="ctr"/>
                      <a:r>
                        <a:rPr lang="en-US" sz="700" u="none" strike="noStrike">
                          <a:effectLst/>
                        </a:rPr>
                        <a:t>$0 </a:t>
                      </a:r>
                      <a:endParaRPr lang="en-US" sz="700" b="0" i="0" u="none" strike="noStrike">
                        <a:solidFill>
                          <a:srgbClr val="000000"/>
                        </a:solidFill>
                        <a:effectLst/>
                        <a:latin typeface="Segoe UI"/>
                      </a:endParaRPr>
                    </a:p>
                  </a:txBody>
                  <a:tcPr marL="6839" marR="6839" marT="6839" marB="0" anchor="ctr"/>
                </a:tc>
                <a:tc>
                  <a:txBody>
                    <a:bodyPr/>
                    <a:lstStyle/>
                    <a:p>
                      <a:pPr algn="ctr" rtl="0" fontAlgn="ctr"/>
                      <a:r>
                        <a:rPr lang="en-US" sz="700" u="none" strike="noStrike">
                          <a:effectLst/>
                        </a:rPr>
                        <a:t>0%</a:t>
                      </a:r>
                      <a:endParaRPr lang="en-US" sz="700" b="0" i="0" u="none" strike="noStrike">
                        <a:solidFill>
                          <a:srgbClr val="000000"/>
                        </a:solidFill>
                        <a:effectLst/>
                        <a:latin typeface="Segoe UI"/>
                      </a:endParaRPr>
                    </a:p>
                  </a:txBody>
                  <a:tcPr marL="6839" marR="6839" marT="6839" marB="0" anchor="ctr"/>
                </a:tc>
              </a:tr>
              <a:tr h="177814">
                <a:tc>
                  <a:txBody>
                    <a:bodyPr/>
                    <a:lstStyle/>
                    <a:p>
                      <a:pPr algn="ctr" rtl="0" fontAlgn="ctr"/>
                      <a:r>
                        <a:rPr lang="en-US" sz="700" u="none" strike="noStrike">
                          <a:effectLst/>
                        </a:rPr>
                        <a:t>6993</a:t>
                      </a:r>
                      <a:endParaRPr lang="en-US" sz="700" b="1" i="0" u="none" strike="noStrike">
                        <a:solidFill>
                          <a:srgbClr val="FFFFFF"/>
                        </a:solidFill>
                        <a:effectLst/>
                        <a:latin typeface="Segoe UI"/>
                      </a:endParaRPr>
                    </a:p>
                  </a:txBody>
                  <a:tcPr marL="6839" marR="6839" marT="6839" marB="0" anchor="ctr"/>
                </a:tc>
                <a:tc>
                  <a:txBody>
                    <a:bodyPr/>
                    <a:lstStyle/>
                    <a:p>
                      <a:pPr algn="l" rtl="0" fontAlgn="ctr"/>
                      <a:r>
                        <a:rPr lang="en-US" sz="700" u="none" strike="noStrike">
                          <a:effectLst/>
                        </a:rPr>
                        <a:t>Late Fee for Renewal Application Fee</a:t>
                      </a:r>
                      <a:endParaRPr lang="en-US" sz="700" b="0" i="0" u="none" strike="noStrike">
                        <a:solidFill>
                          <a:srgbClr val="000000"/>
                        </a:solidFill>
                        <a:effectLst/>
                        <a:latin typeface="Segoe UI"/>
                      </a:endParaRPr>
                    </a:p>
                  </a:txBody>
                  <a:tcPr marL="6839" marR="6839" marT="6839" marB="0" anchor="ctr"/>
                </a:tc>
                <a:tc>
                  <a:txBody>
                    <a:bodyPr/>
                    <a:lstStyle/>
                    <a:p>
                      <a:pPr algn="ctr" rtl="0" fontAlgn="ctr"/>
                      <a:r>
                        <a:rPr lang="en-US" sz="700" u="none" strike="noStrike">
                          <a:effectLst/>
                        </a:rPr>
                        <a:t>$1,324 </a:t>
                      </a:r>
                      <a:endParaRPr lang="en-US" sz="700" b="0" i="0" u="none" strike="noStrike">
                        <a:solidFill>
                          <a:srgbClr val="000000"/>
                        </a:solidFill>
                        <a:effectLst/>
                        <a:latin typeface="Segoe UI"/>
                      </a:endParaRPr>
                    </a:p>
                  </a:txBody>
                  <a:tcPr marL="6839" marR="6839" marT="6839" marB="0" anchor="ctr"/>
                </a:tc>
                <a:tc>
                  <a:txBody>
                    <a:bodyPr/>
                    <a:lstStyle/>
                    <a:p>
                      <a:pPr algn="ctr" rtl="0" fontAlgn="ctr"/>
                      <a:r>
                        <a:rPr lang="en-US" sz="700" u="none" strike="noStrike">
                          <a:effectLst/>
                        </a:rPr>
                        <a:t>$20 </a:t>
                      </a:r>
                      <a:endParaRPr lang="en-US" sz="700" b="0" i="0" u="none" strike="noStrike">
                        <a:solidFill>
                          <a:srgbClr val="000000"/>
                        </a:solidFill>
                        <a:effectLst/>
                        <a:latin typeface="Segoe UI"/>
                      </a:endParaRPr>
                    </a:p>
                  </a:txBody>
                  <a:tcPr marL="6839" marR="6839" marT="6839" marB="0" anchor="ctr"/>
                </a:tc>
                <a:tc>
                  <a:txBody>
                    <a:bodyPr/>
                    <a:lstStyle/>
                    <a:p>
                      <a:pPr algn="ctr" rtl="0" fontAlgn="ctr"/>
                      <a:r>
                        <a:rPr lang="en-US" sz="700" u="none" strike="noStrike">
                          <a:effectLst/>
                        </a:rPr>
                        <a:t>$20 </a:t>
                      </a:r>
                      <a:endParaRPr lang="en-US" sz="700" b="0" i="0" u="none" strike="noStrike">
                        <a:solidFill>
                          <a:srgbClr val="000000"/>
                        </a:solidFill>
                        <a:effectLst/>
                        <a:latin typeface="Segoe UI"/>
                      </a:endParaRPr>
                    </a:p>
                  </a:txBody>
                  <a:tcPr marL="6839" marR="6839" marT="6839" marB="0" anchor="ctr"/>
                </a:tc>
                <a:tc>
                  <a:txBody>
                    <a:bodyPr/>
                    <a:lstStyle/>
                    <a:p>
                      <a:pPr algn="ctr" rtl="0" fontAlgn="ctr"/>
                      <a:r>
                        <a:rPr lang="en-US" sz="700" u="none" strike="noStrike">
                          <a:effectLst/>
                        </a:rPr>
                        <a:t>$0 </a:t>
                      </a:r>
                      <a:endParaRPr lang="en-US" sz="700" b="0" i="0" u="none" strike="noStrike">
                        <a:solidFill>
                          <a:srgbClr val="000000"/>
                        </a:solidFill>
                        <a:effectLst/>
                        <a:latin typeface="Segoe UI"/>
                      </a:endParaRPr>
                    </a:p>
                  </a:txBody>
                  <a:tcPr marL="6839" marR="6839" marT="6839" marB="0" anchor="ctr"/>
                </a:tc>
                <a:tc>
                  <a:txBody>
                    <a:bodyPr/>
                    <a:lstStyle/>
                    <a:p>
                      <a:pPr algn="ctr" rtl="0" fontAlgn="ctr"/>
                      <a:r>
                        <a:rPr lang="en-US" sz="700" u="none" strike="noStrike">
                          <a:effectLst/>
                        </a:rPr>
                        <a:t>0%</a:t>
                      </a:r>
                      <a:endParaRPr lang="en-US" sz="700" b="0" i="0" u="none" strike="noStrike">
                        <a:solidFill>
                          <a:srgbClr val="000000"/>
                        </a:solidFill>
                        <a:effectLst/>
                        <a:latin typeface="Segoe UI"/>
                      </a:endParaRPr>
                    </a:p>
                  </a:txBody>
                  <a:tcPr marL="6839" marR="6839" marT="6839" marB="0" anchor="ctr"/>
                </a:tc>
              </a:tr>
              <a:tr h="273560">
                <a:tc>
                  <a:txBody>
                    <a:bodyPr/>
                    <a:lstStyle/>
                    <a:p>
                      <a:pPr algn="ctr" rtl="0" fontAlgn="ctr"/>
                      <a:r>
                        <a:rPr lang="en-US" sz="700" u="none" strike="noStrike" dirty="0">
                          <a:effectLst/>
                        </a:rPr>
                        <a:t>6994</a:t>
                      </a:r>
                      <a:endParaRPr lang="en-US" sz="700" b="1" i="0" u="none" strike="noStrike" dirty="0">
                        <a:solidFill>
                          <a:srgbClr val="FFFFFF"/>
                        </a:solidFill>
                        <a:effectLst/>
                        <a:latin typeface="Segoe UI"/>
                      </a:endParaRPr>
                    </a:p>
                  </a:txBody>
                  <a:tcPr marL="6839" marR="6839" marT="6839" marB="0" anchor="ctr"/>
                </a:tc>
                <a:tc>
                  <a:txBody>
                    <a:bodyPr/>
                    <a:lstStyle/>
                    <a:p>
                      <a:pPr algn="l" rtl="0" fontAlgn="ctr"/>
                      <a:r>
                        <a:rPr lang="en-US" sz="700" u="none" strike="noStrike">
                          <a:effectLst/>
                        </a:rPr>
                        <a:t>Application Fee for Reactivation of Insignia, per Request</a:t>
                      </a:r>
                      <a:endParaRPr lang="en-US" sz="700" b="0" i="0" u="none" strike="noStrike">
                        <a:solidFill>
                          <a:srgbClr val="000000"/>
                        </a:solidFill>
                        <a:effectLst/>
                        <a:latin typeface="Segoe UI"/>
                      </a:endParaRPr>
                    </a:p>
                  </a:txBody>
                  <a:tcPr marL="6839" marR="6839" marT="6839" marB="0" anchor="ctr"/>
                </a:tc>
                <a:tc>
                  <a:txBody>
                    <a:bodyPr/>
                    <a:lstStyle/>
                    <a:p>
                      <a:pPr algn="ctr" rtl="0" fontAlgn="ctr"/>
                      <a:r>
                        <a:rPr lang="en-US" sz="700" u="none" strike="noStrike">
                          <a:effectLst/>
                        </a:rPr>
                        <a:t>$1,324 </a:t>
                      </a:r>
                      <a:endParaRPr lang="en-US" sz="700" b="0" i="0" u="none" strike="noStrike">
                        <a:solidFill>
                          <a:srgbClr val="000000"/>
                        </a:solidFill>
                        <a:effectLst/>
                        <a:latin typeface="Segoe UI"/>
                      </a:endParaRPr>
                    </a:p>
                  </a:txBody>
                  <a:tcPr marL="6839" marR="6839" marT="6839" marB="0" anchor="ctr"/>
                </a:tc>
                <a:tc>
                  <a:txBody>
                    <a:bodyPr/>
                    <a:lstStyle/>
                    <a:p>
                      <a:pPr algn="ctr" rtl="0" fontAlgn="ctr"/>
                      <a:r>
                        <a:rPr lang="en-US" sz="700" u="none" strike="noStrike">
                          <a:effectLst/>
                        </a:rPr>
                        <a:t>$20 </a:t>
                      </a:r>
                      <a:endParaRPr lang="en-US" sz="700" b="0" i="0" u="none" strike="noStrike">
                        <a:solidFill>
                          <a:srgbClr val="000000"/>
                        </a:solidFill>
                        <a:effectLst/>
                        <a:latin typeface="Segoe UI"/>
                      </a:endParaRPr>
                    </a:p>
                  </a:txBody>
                  <a:tcPr marL="6839" marR="6839" marT="6839" marB="0" anchor="ctr"/>
                </a:tc>
                <a:tc>
                  <a:txBody>
                    <a:bodyPr/>
                    <a:lstStyle/>
                    <a:p>
                      <a:pPr algn="ctr" rtl="0" fontAlgn="ctr"/>
                      <a:r>
                        <a:rPr lang="en-US" sz="700" u="none" strike="noStrike">
                          <a:effectLst/>
                        </a:rPr>
                        <a:t>$20 </a:t>
                      </a:r>
                      <a:endParaRPr lang="en-US" sz="700" b="0" i="0" u="none" strike="noStrike">
                        <a:solidFill>
                          <a:srgbClr val="000000"/>
                        </a:solidFill>
                        <a:effectLst/>
                        <a:latin typeface="Segoe UI"/>
                      </a:endParaRPr>
                    </a:p>
                  </a:txBody>
                  <a:tcPr marL="6839" marR="6839" marT="6839" marB="0" anchor="ctr"/>
                </a:tc>
                <a:tc>
                  <a:txBody>
                    <a:bodyPr/>
                    <a:lstStyle/>
                    <a:p>
                      <a:pPr algn="ctr" rtl="0" fontAlgn="ctr"/>
                      <a:r>
                        <a:rPr lang="en-US" sz="700" u="none" strike="noStrike">
                          <a:effectLst/>
                        </a:rPr>
                        <a:t>$0 </a:t>
                      </a:r>
                      <a:endParaRPr lang="en-US" sz="700" b="0" i="0" u="none" strike="noStrike">
                        <a:solidFill>
                          <a:srgbClr val="000000"/>
                        </a:solidFill>
                        <a:effectLst/>
                        <a:latin typeface="Segoe UI"/>
                      </a:endParaRPr>
                    </a:p>
                  </a:txBody>
                  <a:tcPr marL="6839" marR="6839" marT="6839" marB="0" anchor="ctr"/>
                </a:tc>
                <a:tc>
                  <a:txBody>
                    <a:bodyPr/>
                    <a:lstStyle/>
                    <a:p>
                      <a:pPr algn="ctr" rtl="0" fontAlgn="ctr"/>
                      <a:r>
                        <a:rPr lang="en-US" sz="700" u="none" strike="noStrike" dirty="0">
                          <a:effectLst/>
                        </a:rPr>
                        <a:t>0%</a:t>
                      </a:r>
                      <a:endParaRPr lang="en-US" sz="700" b="0" i="0" u="none" strike="noStrike" dirty="0">
                        <a:solidFill>
                          <a:srgbClr val="000000"/>
                        </a:solidFill>
                        <a:effectLst/>
                        <a:latin typeface="Segoe UI"/>
                      </a:endParaRPr>
                    </a:p>
                  </a:txBody>
                  <a:tcPr marL="6839" marR="6839" marT="6839" marB="0" anchor="ctr"/>
                </a:tc>
              </a:tr>
            </a:tbl>
          </a:graphicData>
        </a:graphic>
      </p:graphicFrame>
    </p:spTree>
    <p:extLst>
      <p:ext uri="{BB962C8B-B14F-4D97-AF65-F5344CB8AC3E}">
        <p14:creationId xmlns:p14="http://schemas.microsoft.com/office/powerpoint/2010/main" val="22537156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600" cy="510499"/>
          </a:xfrm>
        </p:spPr>
        <p:txBody>
          <a:bodyPr>
            <a:noAutofit/>
          </a:bodyPr>
          <a:lstStyle/>
          <a:p>
            <a:r>
              <a:rPr lang="en-US" sz="2400" dirty="0" smtClean="0"/>
              <a:t>Eliminate Self-Service </a:t>
            </a:r>
            <a:r>
              <a:rPr lang="en-US" sz="2400" dirty="0"/>
              <a:t>C</a:t>
            </a:r>
            <a:r>
              <a:rPr lang="en-US" sz="2400" dirty="0" smtClean="0"/>
              <a:t>opy </a:t>
            </a:r>
            <a:r>
              <a:rPr lang="en-US" sz="2400" dirty="0"/>
              <a:t>C</a:t>
            </a:r>
            <a:r>
              <a:rPr lang="en-US" sz="2400" dirty="0" smtClean="0"/>
              <a:t>harge</a:t>
            </a:r>
            <a:endParaRPr lang="en-US" sz="2400" dirty="0"/>
          </a:p>
        </p:txBody>
      </p:sp>
      <p:graphicFrame>
        <p:nvGraphicFramePr>
          <p:cNvPr id="5" name="Content Placeholder 4" descr="Eliminate Self-Service Copy Charge"/>
          <p:cNvGraphicFramePr>
            <a:graphicFrameLocks noGrp="1"/>
          </p:cNvGraphicFramePr>
          <p:nvPr>
            <p:ph idx="1"/>
            <p:extLst>
              <p:ext uri="{D42A27DB-BD31-4B8C-83A1-F6EECF244321}">
                <p14:modId xmlns:p14="http://schemas.microsoft.com/office/powerpoint/2010/main" val="4225095304"/>
              </p:ext>
            </p:extLst>
          </p:nvPr>
        </p:nvGraphicFramePr>
        <p:xfrm>
          <a:off x="457198" y="967740"/>
          <a:ext cx="7940041" cy="1356360"/>
        </p:xfrm>
        <a:graphic>
          <a:graphicData uri="http://schemas.openxmlformats.org/drawingml/2006/table">
            <a:tbl>
              <a:tblPr firstRow="1" bandRow="1">
                <a:tableStyleId>{5C22544A-7EE6-4342-B048-85BDC9FD1C3A}</a:tableStyleId>
              </a:tblPr>
              <a:tblGrid>
                <a:gridCol w="707544"/>
                <a:gridCol w="2641782"/>
                <a:gridCol w="1264210"/>
                <a:gridCol w="1508502"/>
                <a:gridCol w="893766"/>
                <a:gridCol w="924237"/>
              </a:tblGrid>
              <a:tr h="823280">
                <a:tc>
                  <a:txBody>
                    <a:bodyPr/>
                    <a:lstStyle/>
                    <a:p>
                      <a:pPr algn="ctr"/>
                      <a:r>
                        <a:rPr lang="en-US" sz="1200" dirty="0" smtClean="0"/>
                        <a:t>Fee Code</a:t>
                      </a:r>
                      <a:endParaRPr lang="en-US" sz="1200" dirty="0"/>
                    </a:p>
                  </a:txBody>
                  <a:tcPr/>
                </a:tc>
                <a:tc>
                  <a:txBody>
                    <a:bodyPr/>
                    <a:lstStyle/>
                    <a:p>
                      <a:pPr algn="ctr"/>
                      <a:r>
                        <a:rPr lang="en-US" sz="1200" dirty="0" smtClean="0"/>
                        <a:t>Description</a:t>
                      </a:r>
                      <a:endParaRPr lang="en-US" sz="1200" dirty="0"/>
                    </a:p>
                  </a:txBody>
                  <a:tcPr/>
                </a:tc>
                <a:tc>
                  <a:txBody>
                    <a:bodyPr/>
                    <a:lstStyle/>
                    <a:p>
                      <a:pPr algn="ctr"/>
                      <a:r>
                        <a:rPr lang="en-US" sz="1200" dirty="0" smtClean="0"/>
                        <a:t>Current Large Entity Fee</a:t>
                      </a:r>
                      <a:endParaRPr lang="en-US" sz="1200" dirty="0"/>
                    </a:p>
                  </a:txBody>
                  <a:tcPr/>
                </a:tc>
                <a:tc>
                  <a:txBody>
                    <a:bodyPr/>
                    <a:lstStyle/>
                    <a:p>
                      <a:pPr algn="ctr"/>
                      <a:r>
                        <a:rPr lang="en-US" sz="1200" dirty="0" smtClean="0"/>
                        <a:t>Proposed Large Entity Fee</a:t>
                      </a:r>
                      <a:endParaRPr lang="en-US" sz="1200" dirty="0"/>
                    </a:p>
                  </a:txBody>
                  <a:tcPr/>
                </a:tc>
                <a:tc>
                  <a:txBody>
                    <a:bodyPr/>
                    <a:lstStyle/>
                    <a:p>
                      <a:pPr algn="ctr"/>
                      <a:r>
                        <a:rPr lang="en-US" sz="1200" dirty="0" smtClean="0"/>
                        <a:t>Dollar Change</a:t>
                      </a:r>
                      <a:endParaRPr lang="en-US" sz="1200" dirty="0"/>
                    </a:p>
                  </a:txBody>
                  <a:tcPr/>
                </a:tc>
                <a:tc>
                  <a:txBody>
                    <a:bodyPr/>
                    <a:lstStyle/>
                    <a:p>
                      <a:pPr algn="ctr"/>
                      <a:r>
                        <a:rPr lang="en-US" sz="1200" dirty="0" smtClean="0"/>
                        <a:t>Percent Change</a:t>
                      </a:r>
                      <a:endParaRPr lang="en-US" sz="1200" dirty="0"/>
                    </a:p>
                  </a:txBody>
                  <a:tcPr/>
                </a:tc>
              </a:tr>
              <a:tr h="533080">
                <a:tc>
                  <a:txBody>
                    <a:bodyPr/>
                    <a:lstStyle/>
                    <a:p>
                      <a:r>
                        <a:rPr lang="en-US" sz="1200" b="1" dirty="0" smtClean="0">
                          <a:solidFill>
                            <a:schemeClr val="bg1"/>
                          </a:solidFill>
                        </a:rPr>
                        <a:t>8902</a:t>
                      </a:r>
                      <a:endParaRPr lang="en-US" sz="1200" b="1" dirty="0">
                        <a:solidFill>
                          <a:schemeClr val="bg1"/>
                        </a:solidFill>
                      </a:endParaRPr>
                    </a:p>
                  </a:txBody>
                  <a:tcPr>
                    <a:solidFill>
                      <a:schemeClr val="accent1"/>
                    </a:solidFill>
                  </a:tcPr>
                </a:tc>
                <a:tc>
                  <a:txBody>
                    <a:bodyPr/>
                    <a:lstStyle/>
                    <a:p>
                      <a:r>
                        <a:rPr lang="en-US" sz="1200" dirty="0" smtClean="0"/>
                        <a:t>Self-service copy charge, per page</a:t>
                      </a:r>
                      <a:endParaRPr lang="en-US" sz="1200" dirty="0"/>
                    </a:p>
                  </a:txBody>
                  <a:tcPr>
                    <a:solidFill>
                      <a:schemeClr val="accent1">
                        <a:lumMod val="20000"/>
                        <a:lumOff val="80000"/>
                      </a:schemeClr>
                    </a:solidFill>
                  </a:tcPr>
                </a:tc>
                <a:tc>
                  <a:txBody>
                    <a:bodyPr/>
                    <a:lstStyle/>
                    <a:p>
                      <a:pPr algn="ctr"/>
                      <a:r>
                        <a:rPr lang="en-US" sz="1200" dirty="0" smtClean="0"/>
                        <a:t>$0.25</a:t>
                      </a:r>
                      <a:endParaRPr lang="en-US" sz="1200" dirty="0"/>
                    </a:p>
                  </a:txBody>
                  <a:tcPr>
                    <a:solidFill>
                      <a:schemeClr val="accent1">
                        <a:lumMod val="20000"/>
                        <a:lumOff val="80000"/>
                      </a:schemeClr>
                    </a:solidFill>
                  </a:tcPr>
                </a:tc>
                <a:tc>
                  <a:txBody>
                    <a:bodyPr/>
                    <a:lstStyle/>
                    <a:p>
                      <a:pPr algn="ctr"/>
                      <a:r>
                        <a:rPr lang="en-US" sz="1200" dirty="0" smtClean="0"/>
                        <a:t>Discontinue</a:t>
                      </a:r>
                      <a:endParaRPr lang="en-US" sz="1200" dirty="0"/>
                    </a:p>
                  </a:txBody>
                  <a:tcPr>
                    <a:solidFill>
                      <a:schemeClr val="accent1">
                        <a:lumMod val="20000"/>
                        <a:lumOff val="80000"/>
                      </a:schemeClr>
                    </a:solidFill>
                  </a:tcPr>
                </a:tc>
                <a:tc>
                  <a:txBody>
                    <a:bodyPr/>
                    <a:lstStyle/>
                    <a:p>
                      <a:pPr algn="ctr"/>
                      <a:r>
                        <a:rPr lang="en-US" sz="1200" dirty="0" smtClean="0"/>
                        <a:t>--</a:t>
                      </a:r>
                      <a:endParaRPr lang="en-US" sz="1200" dirty="0"/>
                    </a:p>
                  </a:txBody>
                  <a:tcPr>
                    <a:solidFill>
                      <a:schemeClr val="accent1">
                        <a:lumMod val="20000"/>
                        <a:lumOff val="80000"/>
                      </a:schemeClr>
                    </a:solidFill>
                  </a:tcPr>
                </a:tc>
                <a:tc>
                  <a:txBody>
                    <a:bodyPr/>
                    <a:lstStyle/>
                    <a:p>
                      <a:pPr algn="ctr"/>
                      <a:r>
                        <a:rPr lang="en-US" sz="1200" dirty="0" smtClean="0"/>
                        <a:t>--</a:t>
                      </a:r>
                      <a:endParaRPr lang="en-US" sz="1200" dirty="0"/>
                    </a:p>
                  </a:txBody>
                  <a:tcPr>
                    <a:solidFill>
                      <a:schemeClr val="accent1">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92DA454B-C859-4892-B9FA-68B588C9F547}" type="slidenum">
              <a:rPr lang="en-US" smtClean="0"/>
              <a:t>22</a:t>
            </a:fld>
            <a:endParaRPr lang="en-US" dirty="0"/>
          </a:p>
        </p:txBody>
      </p:sp>
      <p:sp>
        <p:nvSpPr>
          <p:cNvPr id="7" name="Rectangle 6"/>
          <p:cNvSpPr/>
          <p:nvPr/>
        </p:nvSpPr>
        <p:spPr>
          <a:xfrm>
            <a:off x="457200" y="2572062"/>
            <a:ext cx="7808027" cy="738664"/>
          </a:xfrm>
          <a:prstGeom prst="rect">
            <a:avLst/>
          </a:prstGeom>
        </p:spPr>
        <p:txBody>
          <a:bodyPr wrap="square">
            <a:spAutoFit/>
          </a:bodyPr>
          <a:lstStyle/>
          <a:p>
            <a:pPr marL="171450" indent="-171450">
              <a:buFont typeface="Arial" panose="020B0604020202020204" pitchFamily="34" charset="0"/>
              <a:buChar char="•"/>
            </a:pPr>
            <a:r>
              <a:rPr lang="en-US" sz="1400" dirty="0"/>
              <a:t>This fee proposal is </a:t>
            </a:r>
            <a:r>
              <a:rPr lang="en-US" sz="1400" dirty="0" smtClean="0"/>
              <a:t>to comply with Executive Order 13681.  The current contract for copiers, expiring in September 2016, will not be renewed.  Photo-copy services and all related costs and payments will be handled by the vendor.  USPTO will no longer offer this service.</a:t>
            </a:r>
            <a:endParaRPr lang="en-US" sz="1400" dirty="0"/>
          </a:p>
        </p:txBody>
      </p:sp>
    </p:spTree>
    <p:extLst>
      <p:ext uri="{BB962C8B-B14F-4D97-AF65-F5344CB8AC3E}">
        <p14:creationId xmlns:p14="http://schemas.microsoft.com/office/powerpoint/2010/main" val="5699762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69462"/>
            <a:ext cx="8686802" cy="510499"/>
          </a:xfrm>
        </p:spPr>
        <p:txBody>
          <a:bodyPr>
            <a:noAutofit/>
          </a:bodyPr>
          <a:lstStyle/>
          <a:p>
            <a:r>
              <a:rPr lang="en-US" sz="2400" dirty="0" smtClean="0"/>
              <a:t>Eliminate Deposit Account Fee</a:t>
            </a:r>
            <a:endParaRPr lang="en-US" sz="2400" dirty="0"/>
          </a:p>
        </p:txBody>
      </p:sp>
      <p:graphicFrame>
        <p:nvGraphicFramePr>
          <p:cNvPr id="5" name="Content Placeholder 4" descr="Eliminate Deposit Account Fee"/>
          <p:cNvGraphicFramePr>
            <a:graphicFrameLocks noGrp="1"/>
          </p:cNvGraphicFramePr>
          <p:nvPr>
            <p:ph idx="1"/>
            <p:extLst>
              <p:ext uri="{D42A27DB-BD31-4B8C-83A1-F6EECF244321}">
                <p14:modId xmlns:p14="http://schemas.microsoft.com/office/powerpoint/2010/main" val="3015295627"/>
              </p:ext>
            </p:extLst>
          </p:nvPr>
        </p:nvGraphicFramePr>
        <p:xfrm>
          <a:off x="457198" y="1207914"/>
          <a:ext cx="7934327" cy="1163292"/>
        </p:xfrm>
        <a:graphic>
          <a:graphicData uri="http://schemas.openxmlformats.org/drawingml/2006/table">
            <a:tbl>
              <a:tblPr firstRow="1" bandRow="1">
                <a:tableStyleId>{5C22544A-7EE6-4342-B048-85BDC9FD1C3A}</a:tableStyleId>
              </a:tblPr>
              <a:tblGrid>
                <a:gridCol w="621756"/>
                <a:gridCol w="2321471"/>
                <a:gridCol w="957000"/>
                <a:gridCol w="1110927"/>
                <a:gridCol w="1325599"/>
                <a:gridCol w="785399"/>
                <a:gridCol w="812175"/>
              </a:tblGrid>
              <a:tr h="706092">
                <a:tc>
                  <a:txBody>
                    <a:bodyPr/>
                    <a:lstStyle/>
                    <a:p>
                      <a:pPr algn="ctr"/>
                      <a:r>
                        <a:rPr lang="en-US" sz="1200" dirty="0" smtClean="0"/>
                        <a:t>Fee Code</a:t>
                      </a:r>
                      <a:endParaRPr lang="en-US" sz="1200" dirty="0"/>
                    </a:p>
                  </a:txBody>
                  <a:tcPr/>
                </a:tc>
                <a:tc>
                  <a:txBody>
                    <a:bodyPr/>
                    <a:lstStyle/>
                    <a:p>
                      <a:pPr algn="ctr"/>
                      <a:r>
                        <a:rPr lang="en-US" sz="1200" dirty="0" smtClean="0"/>
                        <a:t>Description</a:t>
                      </a:r>
                      <a:endParaRPr lang="en-US" sz="1200" dirty="0"/>
                    </a:p>
                  </a:txBody>
                  <a:tcPr/>
                </a:tc>
                <a:tc>
                  <a:txBody>
                    <a:bodyPr/>
                    <a:lstStyle/>
                    <a:p>
                      <a:pPr algn="ctr"/>
                      <a:r>
                        <a:rPr lang="en-US" sz="1200" dirty="0" smtClean="0"/>
                        <a:t>Historical Cost</a:t>
                      </a:r>
                    </a:p>
                    <a:p>
                      <a:pPr algn="ctr"/>
                      <a:r>
                        <a:rPr lang="en-US" sz="1200" dirty="0" smtClean="0"/>
                        <a:t>(2014)</a:t>
                      </a:r>
                      <a:endParaRPr lang="en-US" sz="1200" dirty="0"/>
                    </a:p>
                  </a:txBody>
                  <a:tcPr/>
                </a:tc>
                <a:tc>
                  <a:txBody>
                    <a:bodyPr/>
                    <a:lstStyle/>
                    <a:p>
                      <a:pPr algn="ctr"/>
                      <a:r>
                        <a:rPr lang="en-US" sz="1200" dirty="0" smtClean="0"/>
                        <a:t>Current Large Entity Fee</a:t>
                      </a:r>
                      <a:endParaRPr lang="en-US" sz="1200" dirty="0"/>
                    </a:p>
                  </a:txBody>
                  <a:tcPr/>
                </a:tc>
                <a:tc>
                  <a:txBody>
                    <a:bodyPr/>
                    <a:lstStyle/>
                    <a:p>
                      <a:pPr algn="ctr"/>
                      <a:r>
                        <a:rPr lang="en-US" sz="1200" dirty="0" smtClean="0"/>
                        <a:t>Proposed Large Entity Fee</a:t>
                      </a:r>
                      <a:endParaRPr lang="en-US" sz="1200" dirty="0"/>
                    </a:p>
                  </a:txBody>
                  <a:tcPr/>
                </a:tc>
                <a:tc>
                  <a:txBody>
                    <a:bodyPr/>
                    <a:lstStyle/>
                    <a:p>
                      <a:pPr algn="ctr"/>
                      <a:r>
                        <a:rPr lang="en-US" sz="1200" dirty="0" smtClean="0"/>
                        <a:t>Dollar Change</a:t>
                      </a:r>
                      <a:endParaRPr lang="en-US" sz="1200" dirty="0"/>
                    </a:p>
                  </a:txBody>
                  <a:tcPr/>
                </a:tc>
                <a:tc>
                  <a:txBody>
                    <a:bodyPr/>
                    <a:lstStyle/>
                    <a:p>
                      <a:pPr algn="ctr"/>
                      <a:r>
                        <a:rPr lang="en-US" sz="1200" dirty="0" smtClean="0"/>
                        <a:t>Percent Change</a:t>
                      </a:r>
                      <a:endParaRPr lang="en-US" sz="1200" dirty="0"/>
                    </a:p>
                  </a:txBody>
                  <a:tcPr/>
                </a:tc>
              </a:tr>
              <a:tr h="369665">
                <a:tc>
                  <a:txBody>
                    <a:bodyPr/>
                    <a:lstStyle/>
                    <a:p>
                      <a:r>
                        <a:rPr lang="en-US" sz="1200" b="1" dirty="0" smtClean="0">
                          <a:solidFill>
                            <a:schemeClr val="bg1"/>
                          </a:solidFill>
                        </a:rPr>
                        <a:t>9201</a:t>
                      </a:r>
                      <a:endParaRPr lang="en-US" sz="1200" b="1" dirty="0">
                        <a:solidFill>
                          <a:schemeClr val="bg1"/>
                        </a:solidFill>
                      </a:endParaRPr>
                    </a:p>
                  </a:txBody>
                  <a:tcPr>
                    <a:solidFill>
                      <a:schemeClr val="accent1"/>
                    </a:solidFill>
                  </a:tcPr>
                </a:tc>
                <a:tc>
                  <a:txBody>
                    <a:bodyPr/>
                    <a:lstStyle/>
                    <a:p>
                      <a:r>
                        <a:rPr lang="en-US" sz="1200" dirty="0" smtClean="0"/>
                        <a:t>Self-service copy charge, per page</a:t>
                      </a:r>
                      <a:endParaRPr lang="en-US" sz="1200" dirty="0"/>
                    </a:p>
                  </a:txBody>
                  <a:tcPr>
                    <a:solidFill>
                      <a:schemeClr val="accent1">
                        <a:lumMod val="20000"/>
                        <a:lumOff val="80000"/>
                      </a:schemeClr>
                    </a:solidFill>
                  </a:tcPr>
                </a:tc>
                <a:tc>
                  <a:txBody>
                    <a:bodyPr/>
                    <a:lstStyle/>
                    <a:p>
                      <a:pPr algn="ctr"/>
                      <a:r>
                        <a:rPr lang="en-US" sz="1200" kern="1200" dirty="0" smtClean="0">
                          <a:solidFill>
                            <a:schemeClr val="tx1"/>
                          </a:solidFill>
                          <a:effectLst/>
                          <a:latin typeface="+mn-lt"/>
                          <a:ea typeface="+mn-ea"/>
                          <a:cs typeface="+mn-cs"/>
                        </a:rPr>
                        <a:t>--</a:t>
                      </a:r>
                      <a:endParaRPr lang="en-US" sz="1200" dirty="0"/>
                    </a:p>
                  </a:txBody>
                  <a:tcPr>
                    <a:solidFill>
                      <a:schemeClr val="accent1">
                        <a:lumMod val="20000"/>
                        <a:lumOff val="80000"/>
                      </a:schemeClr>
                    </a:solidFill>
                  </a:tcPr>
                </a:tc>
                <a:tc>
                  <a:txBody>
                    <a:bodyPr/>
                    <a:lstStyle/>
                    <a:p>
                      <a:pPr algn="ctr"/>
                      <a:r>
                        <a:rPr lang="en-US" sz="1200" dirty="0" smtClean="0"/>
                        <a:t>$10.00</a:t>
                      </a:r>
                      <a:endParaRPr lang="en-US" sz="1200" dirty="0"/>
                    </a:p>
                  </a:txBody>
                  <a:tcPr>
                    <a:solidFill>
                      <a:schemeClr val="accent1">
                        <a:lumMod val="20000"/>
                        <a:lumOff val="80000"/>
                      </a:schemeClr>
                    </a:solidFill>
                  </a:tcPr>
                </a:tc>
                <a:tc>
                  <a:txBody>
                    <a:bodyPr/>
                    <a:lstStyle/>
                    <a:p>
                      <a:pPr algn="ctr"/>
                      <a:r>
                        <a:rPr lang="en-US" sz="1200" dirty="0" smtClean="0"/>
                        <a:t>Discontinue</a:t>
                      </a:r>
                      <a:endParaRPr lang="en-US" sz="1200" dirty="0"/>
                    </a:p>
                  </a:txBody>
                  <a:tcPr>
                    <a:solidFill>
                      <a:schemeClr val="accent1">
                        <a:lumMod val="20000"/>
                        <a:lumOff val="80000"/>
                      </a:schemeClr>
                    </a:solidFill>
                  </a:tcPr>
                </a:tc>
                <a:tc>
                  <a:txBody>
                    <a:bodyPr/>
                    <a:lstStyle/>
                    <a:p>
                      <a:pPr algn="ctr"/>
                      <a:r>
                        <a:rPr lang="en-US" sz="1200" dirty="0" smtClean="0"/>
                        <a:t>--</a:t>
                      </a:r>
                      <a:endParaRPr lang="en-US" sz="1200" dirty="0"/>
                    </a:p>
                  </a:txBody>
                  <a:tcPr>
                    <a:solidFill>
                      <a:schemeClr val="accent1">
                        <a:lumMod val="20000"/>
                        <a:lumOff val="80000"/>
                      </a:schemeClr>
                    </a:solidFill>
                  </a:tcPr>
                </a:tc>
                <a:tc>
                  <a:txBody>
                    <a:bodyPr/>
                    <a:lstStyle/>
                    <a:p>
                      <a:pPr algn="ctr"/>
                      <a:r>
                        <a:rPr lang="en-US" sz="1200" dirty="0" smtClean="0"/>
                        <a:t>--</a:t>
                      </a:r>
                      <a:endParaRPr lang="en-US" sz="1200" dirty="0"/>
                    </a:p>
                  </a:txBody>
                  <a:tcPr>
                    <a:solidFill>
                      <a:schemeClr val="accent1">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92DA454B-C859-4892-B9FA-68B588C9F547}" type="slidenum">
              <a:rPr lang="en-US" smtClean="0"/>
              <a:t>23</a:t>
            </a:fld>
            <a:endParaRPr lang="en-US" dirty="0"/>
          </a:p>
        </p:txBody>
      </p:sp>
      <p:sp>
        <p:nvSpPr>
          <p:cNvPr id="7" name="Rectangle 6"/>
          <p:cNvSpPr/>
          <p:nvPr/>
        </p:nvSpPr>
        <p:spPr>
          <a:xfrm>
            <a:off x="457197" y="2584532"/>
            <a:ext cx="7808027" cy="738664"/>
          </a:xfrm>
          <a:prstGeom prst="rect">
            <a:avLst/>
          </a:prstGeom>
        </p:spPr>
        <p:txBody>
          <a:bodyPr wrap="square">
            <a:spAutoFit/>
          </a:bodyPr>
          <a:lstStyle/>
          <a:p>
            <a:pPr marL="285750" indent="-285750" fontAlgn="ctr">
              <a:buFont typeface="Arial" panose="020B0604020202020204" pitchFamily="34" charset="0"/>
              <a:buChar char="•"/>
            </a:pPr>
            <a:r>
              <a:rPr lang="en-US" sz="1400" dirty="0">
                <a:solidFill>
                  <a:srgbClr val="000000"/>
                </a:solidFill>
              </a:rPr>
              <a:t>Eliminate the fee to establish a new deposit account </a:t>
            </a:r>
            <a:r>
              <a:rPr lang="en-US" sz="1400" dirty="0" smtClean="0">
                <a:solidFill>
                  <a:srgbClr val="000000"/>
                </a:solidFill>
              </a:rPr>
              <a:t>because when the new system is deployed customers </a:t>
            </a:r>
            <a:r>
              <a:rPr lang="en-US" sz="1400" dirty="0">
                <a:solidFill>
                  <a:srgbClr val="000000"/>
                </a:solidFill>
              </a:rPr>
              <a:t>will be able to establish deposit accounts online over the USPTO website</a:t>
            </a:r>
            <a:r>
              <a:rPr lang="en-US" sz="1400" dirty="0" smtClean="0">
                <a:solidFill>
                  <a:srgbClr val="000000"/>
                </a:solidFill>
              </a:rPr>
              <a:t>.</a:t>
            </a:r>
            <a:endParaRPr lang="en-US" sz="1400" dirty="0">
              <a:solidFill>
                <a:srgbClr val="000000"/>
              </a:solidFill>
            </a:endParaRPr>
          </a:p>
        </p:txBody>
      </p:sp>
    </p:spTree>
    <p:extLst>
      <p:ext uri="{BB962C8B-B14F-4D97-AF65-F5344CB8AC3E}">
        <p14:creationId xmlns:p14="http://schemas.microsoft.com/office/powerpoint/2010/main" val="760506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Proposed Fee Structure for Application for Registration</a:t>
            </a:r>
            <a:endParaRPr lang="en-US" sz="2400" b="1" i="1" dirty="0">
              <a:solidFill>
                <a:srgbClr val="FF0000"/>
              </a:solidFill>
              <a:latin typeface="+mn-lt"/>
            </a:endParaRPr>
          </a:p>
        </p:txBody>
      </p:sp>
      <p:sp>
        <p:nvSpPr>
          <p:cNvPr id="3" name="Slide Number Placeholder 2"/>
          <p:cNvSpPr>
            <a:spLocks noGrp="1"/>
          </p:cNvSpPr>
          <p:nvPr>
            <p:ph type="sldNum" sz="quarter" idx="12"/>
          </p:nvPr>
        </p:nvSpPr>
        <p:spPr/>
        <p:txBody>
          <a:bodyPr/>
          <a:lstStyle/>
          <a:p>
            <a:fld id="{92DA454B-C859-4892-B9FA-68B588C9F547}" type="slidenum">
              <a:rPr lang="en-US" smtClean="0"/>
              <a:t>24</a:t>
            </a:fld>
            <a:endParaRPr lang="en-US" dirty="0"/>
          </a:p>
        </p:txBody>
      </p:sp>
      <p:sp>
        <p:nvSpPr>
          <p:cNvPr id="13" name="Rectangle 3"/>
          <p:cNvSpPr txBox="1">
            <a:spLocks noChangeArrowheads="1"/>
          </p:cNvSpPr>
          <p:nvPr/>
        </p:nvSpPr>
        <p:spPr>
          <a:xfrm>
            <a:off x="304800" y="1394460"/>
            <a:ext cx="3048000" cy="36957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sz="1600" dirty="0" smtClean="0"/>
              <a:t>Only paper filing fees for an application for registration will increase</a:t>
            </a:r>
          </a:p>
          <a:p>
            <a:pPr>
              <a:buFont typeface="Arial" panose="020B0604020202020204" pitchFamily="34" charset="0"/>
              <a:buChar char="•"/>
            </a:pPr>
            <a:r>
              <a:rPr lang="en-US" sz="1600" dirty="0" smtClean="0"/>
              <a:t>Increase will help offset the rising cost of processing paper applications</a:t>
            </a:r>
          </a:p>
          <a:p>
            <a:pPr>
              <a:buFont typeface="Arial" panose="020B0604020202020204" pitchFamily="34" charset="0"/>
              <a:buChar char="•"/>
            </a:pPr>
            <a:r>
              <a:rPr lang="en-US" sz="1600" dirty="0" smtClean="0"/>
              <a:t>Seek to incentivize electronic filing as the preferred method of doing business</a:t>
            </a:r>
          </a:p>
          <a:p>
            <a:pPr>
              <a:buFont typeface="Arial" panose="020B0604020202020204" pitchFamily="34" charset="0"/>
              <a:buChar char="•"/>
            </a:pPr>
            <a:r>
              <a:rPr lang="en-US" sz="1600" dirty="0" smtClean="0"/>
              <a:t>Consistent with previous fee reductions and options for electronic filing that address applicant choice</a:t>
            </a:r>
          </a:p>
        </p:txBody>
      </p:sp>
      <p:graphicFrame>
        <p:nvGraphicFramePr>
          <p:cNvPr id="11" name="Chart 10" descr="- Paper filing fees will increase from $375 to $600&#10;- TEAS filing fees will remain at $325&#10;- TEAS Plus fees will remain at $275&#10;- TEAS RF fees will remain at $225" title="Current vs. Proposed Application for Registration, per International Class"/>
          <p:cNvGraphicFramePr>
            <a:graphicFrameLocks/>
          </p:cNvGraphicFramePr>
          <p:nvPr>
            <p:extLst>
              <p:ext uri="{D42A27DB-BD31-4B8C-83A1-F6EECF244321}">
                <p14:modId xmlns:p14="http://schemas.microsoft.com/office/powerpoint/2010/main" val="2018487749"/>
              </p:ext>
            </p:extLst>
          </p:nvPr>
        </p:nvGraphicFramePr>
        <p:xfrm>
          <a:off x="3352800" y="1188720"/>
          <a:ext cx="5791200" cy="34747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15561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378022"/>
            <a:ext cx="8511540" cy="468645"/>
          </a:xfrm>
        </p:spPr>
        <p:txBody>
          <a:bodyPr>
            <a:noAutofit/>
          </a:bodyPr>
          <a:lstStyle/>
          <a:p>
            <a:pPr lvl="1" algn="l" defTabSz="457200" rtl="0">
              <a:spcBef>
                <a:spcPct val="0"/>
              </a:spcBef>
            </a:pPr>
            <a:r>
              <a:rPr lang="en-US" sz="2400" b="1" dirty="0" smtClean="0">
                <a:latin typeface="+mn-lt"/>
              </a:rPr>
              <a:t>Proposed Fee Structure for Filing a Request for a Six-month Extension of Time for Filing a Statement of Use under §1(d)(1), per class</a:t>
            </a:r>
            <a:endParaRPr lang="en-US" sz="2400" b="1" i="1" dirty="0">
              <a:solidFill>
                <a:srgbClr val="FF0000"/>
              </a:solidFill>
              <a:latin typeface="+mn-lt"/>
            </a:endParaRPr>
          </a:p>
        </p:txBody>
      </p:sp>
      <p:sp>
        <p:nvSpPr>
          <p:cNvPr id="3" name="Slide Number Placeholder 2"/>
          <p:cNvSpPr>
            <a:spLocks noGrp="1"/>
          </p:cNvSpPr>
          <p:nvPr>
            <p:ph type="sldNum" sz="quarter" idx="12"/>
          </p:nvPr>
        </p:nvSpPr>
        <p:spPr/>
        <p:txBody>
          <a:bodyPr/>
          <a:lstStyle/>
          <a:p>
            <a:fld id="{92DA454B-C859-4892-B9FA-68B588C9F547}" type="slidenum">
              <a:rPr lang="en-US" smtClean="0"/>
              <a:t>25</a:t>
            </a:fld>
            <a:endParaRPr lang="en-US" dirty="0"/>
          </a:p>
        </p:txBody>
      </p:sp>
      <p:sp>
        <p:nvSpPr>
          <p:cNvPr id="9" name="Rectangle 3"/>
          <p:cNvSpPr txBox="1">
            <a:spLocks noChangeArrowheads="1"/>
          </p:cNvSpPr>
          <p:nvPr/>
        </p:nvSpPr>
        <p:spPr>
          <a:xfrm>
            <a:off x="556260" y="1775460"/>
            <a:ext cx="3055620" cy="3276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sz="1600" dirty="0" smtClean="0"/>
              <a:t>Proposed increase of $200 per class for paper filings and $100 for electronic filings</a:t>
            </a:r>
          </a:p>
          <a:p>
            <a:pPr marL="0" indent="0">
              <a:buNone/>
            </a:pPr>
            <a:endParaRPr lang="en-US" sz="1400" dirty="0" smtClean="0"/>
          </a:p>
        </p:txBody>
      </p:sp>
      <p:graphicFrame>
        <p:nvGraphicFramePr>
          <p:cNvPr id="6" name="Chart 5" descr="- Paper filing fees will increase from $150 to $350&#10;- Electronic fees will increase from $150 to $250&#10;" title="Current vs. Proposed - Extension of Time, per International Class"/>
          <p:cNvGraphicFramePr>
            <a:graphicFrameLocks/>
          </p:cNvGraphicFramePr>
          <p:nvPr>
            <p:extLst>
              <p:ext uri="{D42A27DB-BD31-4B8C-83A1-F6EECF244321}">
                <p14:modId xmlns:p14="http://schemas.microsoft.com/office/powerpoint/2010/main" val="1526930621"/>
              </p:ext>
            </p:extLst>
          </p:nvPr>
        </p:nvGraphicFramePr>
        <p:xfrm>
          <a:off x="3676650" y="1529334"/>
          <a:ext cx="5261610" cy="31569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717262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378022"/>
            <a:ext cx="8511540" cy="468645"/>
          </a:xfrm>
        </p:spPr>
        <p:txBody>
          <a:bodyPr>
            <a:noAutofit/>
          </a:bodyPr>
          <a:lstStyle/>
          <a:p>
            <a:pPr lvl="1" algn="l" defTabSz="457200" rtl="0">
              <a:spcBef>
                <a:spcPct val="0"/>
              </a:spcBef>
            </a:pPr>
            <a:r>
              <a:rPr lang="en-US" sz="2400" b="1" dirty="0" smtClean="0">
                <a:latin typeface="+mn-lt"/>
              </a:rPr>
              <a:t>Proposed Fee Structure for Petitions</a:t>
            </a:r>
            <a:endParaRPr lang="en-US" sz="2400" b="1" i="1" dirty="0">
              <a:solidFill>
                <a:srgbClr val="FF0000"/>
              </a:solidFill>
              <a:latin typeface="+mn-lt"/>
            </a:endParaRPr>
          </a:p>
        </p:txBody>
      </p:sp>
      <p:sp>
        <p:nvSpPr>
          <p:cNvPr id="3" name="Slide Number Placeholder 2"/>
          <p:cNvSpPr>
            <a:spLocks noGrp="1"/>
          </p:cNvSpPr>
          <p:nvPr>
            <p:ph type="sldNum" sz="quarter" idx="12"/>
          </p:nvPr>
        </p:nvSpPr>
        <p:spPr/>
        <p:txBody>
          <a:bodyPr/>
          <a:lstStyle/>
          <a:p>
            <a:fld id="{92DA454B-C859-4892-B9FA-68B588C9F547}" type="slidenum">
              <a:rPr lang="en-US" smtClean="0">
                <a:solidFill>
                  <a:prstClr val="black">
                    <a:tint val="75000"/>
                  </a:prstClr>
                </a:solidFill>
              </a:rPr>
              <a:pPr/>
              <a:t>26</a:t>
            </a:fld>
            <a:endParaRPr lang="en-US" dirty="0">
              <a:solidFill>
                <a:prstClr val="black">
                  <a:tint val="75000"/>
                </a:prstClr>
              </a:solidFill>
            </a:endParaRPr>
          </a:p>
        </p:txBody>
      </p:sp>
      <p:sp>
        <p:nvSpPr>
          <p:cNvPr id="9" name="Rectangle 3"/>
          <p:cNvSpPr txBox="1">
            <a:spLocks noChangeArrowheads="1"/>
          </p:cNvSpPr>
          <p:nvPr/>
        </p:nvSpPr>
        <p:spPr>
          <a:xfrm>
            <a:off x="556260" y="1607820"/>
            <a:ext cx="2918460" cy="3276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sz="1600" dirty="0" smtClean="0">
                <a:solidFill>
                  <a:prstClr val="black"/>
                </a:solidFill>
              </a:rPr>
              <a:t>Proposed increase of $200 for paper filings and $100 for electronic filings</a:t>
            </a:r>
          </a:p>
          <a:p>
            <a:pPr>
              <a:buFont typeface="Wingdings" panose="05000000000000000000" pitchFamily="2" charset="2"/>
              <a:buChar char="§"/>
            </a:pPr>
            <a:endParaRPr lang="en-US" sz="1400" dirty="0" smtClean="0">
              <a:solidFill>
                <a:prstClr val="black"/>
              </a:solidFill>
            </a:endParaRPr>
          </a:p>
        </p:txBody>
      </p:sp>
      <p:graphicFrame>
        <p:nvGraphicFramePr>
          <p:cNvPr id="7" name="Chart 6" descr="- Paper filing fees will increase from $100 to $300&#10;- Electronic filing fees will increase from $100 to $200&#10;" title="Current vs. Proposed Petitions"/>
          <p:cNvGraphicFramePr>
            <a:graphicFrameLocks/>
          </p:cNvGraphicFramePr>
          <p:nvPr>
            <p:extLst>
              <p:ext uri="{D42A27DB-BD31-4B8C-83A1-F6EECF244321}">
                <p14:modId xmlns:p14="http://schemas.microsoft.com/office/powerpoint/2010/main" val="2431282941"/>
              </p:ext>
            </p:extLst>
          </p:nvPr>
        </p:nvGraphicFramePr>
        <p:xfrm>
          <a:off x="3627120" y="1367028"/>
          <a:ext cx="5425440" cy="32552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7430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378022"/>
            <a:ext cx="8511540" cy="468645"/>
          </a:xfrm>
        </p:spPr>
        <p:txBody>
          <a:bodyPr>
            <a:noAutofit/>
          </a:bodyPr>
          <a:lstStyle/>
          <a:p>
            <a:pPr lvl="1" algn="l" defTabSz="457200" rtl="0">
              <a:spcBef>
                <a:spcPct val="0"/>
              </a:spcBef>
            </a:pPr>
            <a:r>
              <a:rPr lang="en-US" sz="2400" b="1" dirty="0" smtClean="0">
                <a:latin typeface="+mn-lt"/>
              </a:rPr>
              <a:t>Proposed Fee Structure for Dividing an Application, per new application created</a:t>
            </a:r>
          </a:p>
        </p:txBody>
      </p:sp>
      <p:sp>
        <p:nvSpPr>
          <p:cNvPr id="3" name="Slide Number Placeholder 2"/>
          <p:cNvSpPr>
            <a:spLocks noGrp="1"/>
          </p:cNvSpPr>
          <p:nvPr>
            <p:ph type="sldNum" sz="quarter" idx="12"/>
          </p:nvPr>
        </p:nvSpPr>
        <p:spPr/>
        <p:txBody>
          <a:bodyPr/>
          <a:lstStyle/>
          <a:p>
            <a:fld id="{92DA454B-C859-4892-B9FA-68B588C9F547}" type="slidenum">
              <a:rPr lang="en-US" smtClean="0">
                <a:solidFill>
                  <a:prstClr val="black">
                    <a:tint val="75000"/>
                  </a:prstClr>
                </a:solidFill>
              </a:rPr>
              <a:pPr/>
              <a:t>27</a:t>
            </a:fld>
            <a:endParaRPr lang="en-US" dirty="0">
              <a:solidFill>
                <a:prstClr val="black">
                  <a:tint val="75000"/>
                </a:prstClr>
              </a:solidFill>
            </a:endParaRPr>
          </a:p>
        </p:txBody>
      </p:sp>
      <p:sp>
        <p:nvSpPr>
          <p:cNvPr id="9" name="Rectangle 3"/>
          <p:cNvSpPr txBox="1">
            <a:spLocks noChangeArrowheads="1"/>
          </p:cNvSpPr>
          <p:nvPr/>
        </p:nvSpPr>
        <p:spPr>
          <a:xfrm>
            <a:off x="556260" y="1607820"/>
            <a:ext cx="2987040" cy="3276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sz="1600" dirty="0" smtClean="0">
                <a:solidFill>
                  <a:prstClr val="black"/>
                </a:solidFill>
              </a:rPr>
              <a:t>Proposed increase of $200 per class for paper filings and $100 for electronic filings</a:t>
            </a:r>
          </a:p>
          <a:p>
            <a:pPr marL="0" indent="0">
              <a:buNone/>
            </a:pPr>
            <a:endParaRPr lang="en-US" sz="1400" dirty="0" smtClean="0">
              <a:solidFill>
                <a:prstClr val="black"/>
              </a:solidFill>
            </a:endParaRPr>
          </a:p>
        </p:txBody>
      </p:sp>
      <p:graphicFrame>
        <p:nvGraphicFramePr>
          <p:cNvPr id="6" name="Chart 5" descr="- Paper filing fees will increase from $100 to $300&#10;- Electronic filing fees will increase from $100 to $200&#10;" title="Current vs. Proposed Dividing an Application"/>
          <p:cNvGraphicFramePr>
            <a:graphicFrameLocks/>
          </p:cNvGraphicFramePr>
          <p:nvPr>
            <p:extLst>
              <p:ext uri="{D42A27DB-BD31-4B8C-83A1-F6EECF244321}">
                <p14:modId xmlns:p14="http://schemas.microsoft.com/office/powerpoint/2010/main" val="467471721"/>
              </p:ext>
            </p:extLst>
          </p:nvPr>
        </p:nvGraphicFramePr>
        <p:xfrm>
          <a:off x="3860800" y="1447800"/>
          <a:ext cx="5283200" cy="3169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0148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378022"/>
            <a:ext cx="8511540" cy="468645"/>
          </a:xfrm>
        </p:spPr>
        <p:txBody>
          <a:bodyPr>
            <a:noAutofit/>
          </a:bodyPr>
          <a:lstStyle/>
          <a:p>
            <a:pPr lvl="1" algn="l" defTabSz="457200" rtl="0">
              <a:spcBef>
                <a:spcPct val="0"/>
              </a:spcBef>
            </a:pPr>
            <a:r>
              <a:rPr lang="en-US" sz="2400" b="1" dirty="0" smtClean="0">
                <a:latin typeface="+mn-lt"/>
              </a:rPr>
              <a:t>Proposed Fee Structure for Trademark Trial and Appeal Board Fees</a:t>
            </a:r>
          </a:p>
        </p:txBody>
      </p:sp>
      <p:sp>
        <p:nvSpPr>
          <p:cNvPr id="3" name="Slide Number Placeholder 2"/>
          <p:cNvSpPr>
            <a:spLocks noGrp="1"/>
          </p:cNvSpPr>
          <p:nvPr>
            <p:ph type="sldNum" sz="quarter" idx="12"/>
          </p:nvPr>
        </p:nvSpPr>
        <p:spPr/>
        <p:txBody>
          <a:bodyPr/>
          <a:lstStyle/>
          <a:p>
            <a:fld id="{92DA454B-C859-4892-B9FA-68B588C9F547}" type="slidenum">
              <a:rPr lang="en-US" smtClean="0">
                <a:solidFill>
                  <a:prstClr val="black">
                    <a:tint val="75000"/>
                  </a:prstClr>
                </a:solidFill>
              </a:rPr>
              <a:pPr/>
              <a:t>28</a:t>
            </a:fld>
            <a:endParaRPr lang="en-US" dirty="0">
              <a:solidFill>
                <a:prstClr val="black">
                  <a:tint val="75000"/>
                </a:prstClr>
              </a:solidFill>
            </a:endParaRPr>
          </a:p>
        </p:txBody>
      </p:sp>
      <p:sp>
        <p:nvSpPr>
          <p:cNvPr id="9" name="Rectangle 3"/>
          <p:cNvSpPr txBox="1">
            <a:spLocks noChangeArrowheads="1"/>
          </p:cNvSpPr>
          <p:nvPr/>
        </p:nvSpPr>
        <p:spPr>
          <a:xfrm>
            <a:off x="228600" y="1577340"/>
            <a:ext cx="2430780" cy="3276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sz="1600" dirty="0" smtClean="0">
                <a:solidFill>
                  <a:prstClr val="black"/>
                </a:solidFill>
              </a:rPr>
              <a:t>Proposed increase of  $200 per class for all paper filed requests </a:t>
            </a:r>
          </a:p>
          <a:p>
            <a:pPr>
              <a:buFont typeface="Arial" panose="020B0604020202020204" pitchFamily="34" charset="0"/>
              <a:buChar char="•"/>
            </a:pPr>
            <a:r>
              <a:rPr lang="en-US" sz="1600" dirty="0" smtClean="0">
                <a:solidFill>
                  <a:prstClr val="black"/>
                </a:solidFill>
              </a:rPr>
              <a:t>Proposed increase of $100 per class for electronic requests </a:t>
            </a:r>
          </a:p>
          <a:p>
            <a:pPr>
              <a:buFont typeface="Arial" panose="020B0604020202020204" pitchFamily="34" charset="0"/>
              <a:buChar char="•"/>
            </a:pPr>
            <a:r>
              <a:rPr lang="en-US" sz="1600" dirty="0" smtClean="0">
                <a:solidFill>
                  <a:prstClr val="black"/>
                </a:solidFill>
              </a:rPr>
              <a:t>TTAB fees have remained unchanged for over 15 years</a:t>
            </a:r>
          </a:p>
          <a:p>
            <a:pPr>
              <a:buFont typeface="Wingdings" panose="05000000000000000000" pitchFamily="2" charset="2"/>
              <a:buChar char="§"/>
            </a:pPr>
            <a:endParaRPr lang="en-US" sz="1400" dirty="0" smtClean="0">
              <a:solidFill>
                <a:prstClr val="black"/>
              </a:solidFill>
            </a:endParaRPr>
          </a:p>
        </p:txBody>
      </p:sp>
      <p:graphicFrame>
        <p:nvGraphicFramePr>
          <p:cNvPr id="7" name="Chart 6" descr="- For Petition for Cancellation- paper fees will increase from $300 to $500, electronic fees will increase $300 to $400&#10;- For Notice of Opposition- paper fees will increase from $300 to $500, electronic fees will increase $300 to $400&#10;- For Ex Parte Appeal- paper fees will increase from $100 to $300, electronic will increase from $100 to $200&#10;" title="Current vs. Proposed TTAB Existing Fees (per class)"/>
          <p:cNvGraphicFramePr>
            <a:graphicFrameLocks/>
          </p:cNvGraphicFramePr>
          <p:nvPr>
            <p:extLst>
              <p:ext uri="{D42A27DB-BD31-4B8C-83A1-F6EECF244321}">
                <p14:modId xmlns:p14="http://schemas.microsoft.com/office/powerpoint/2010/main" val="3840719014"/>
              </p:ext>
            </p:extLst>
          </p:nvPr>
        </p:nvGraphicFramePr>
        <p:xfrm>
          <a:off x="2565400" y="1188720"/>
          <a:ext cx="6578600" cy="39471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482196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378022"/>
            <a:ext cx="8511540" cy="468645"/>
          </a:xfrm>
        </p:spPr>
        <p:txBody>
          <a:bodyPr>
            <a:noAutofit/>
          </a:bodyPr>
          <a:lstStyle/>
          <a:p>
            <a:pPr lvl="1" algn="l" defTabSz="457200" rtl="0">
              <a:spcBef>
                <a:spcPct val="0"/>
              </a:spcBef>
            </a:pPr>
            <a:r>
              <a:rPr lang="en-US" sz="2400" b="1" dirty="0" smtClean="0">
                <a:latin typeface="+mn-lt"/>
              </a:rPr>
              <a:t>Proposed Fee Structure for TTAB</a:t>
            </a:r>
            <a:br>
              <a:rPr lang="en-US" sz="2400" b="1" dirty="0" smtClean="0">
                <a:latin typeface="+mn-lt"/>
              </a:rPr>
            </a:br>
            <a:r>
              <a:rPr lang="en-US" sz="2400" b="1" dirty="0" smtClean="0">
                <a:latin typeface="+mn-lt"/>
              </a:rPr>
              <a:t>Extension of Time to Oppose Fee</a:t>
            </a:r>
          </a:p>
        </p:txBody>
      </p:sp>
      <p:sp>
        <p:nvSpPr>
          <p:cNvPr id="3" name="Slide Number Placeholder 2"/>
          <p:cNvSpPr>
            <a:spLocks noGrp="1"/>
          </p:cNvSpPr>
          <p:nvPr>
            <p:ph type="sldNum" sz="quarter" idx="12"/>
          </p:nvPr>
        </p:nvSpPr>
        <p:spPr/>
        <p:txBody>
          <a:bodyPr/>
          <a:lstStyle/>
          <a:p>
            <a:fld id="{92DA454B-C859-4892-B9FA-68B588C9F547}" type="slidenum">
              <a:rPr lang="en-US" smtClean="0">
                <a:solidFill>
                  <a:prstClr val="black">
                    <a:tint val="75000"/>
                  </a:prstClr>
                </a:solidFill>
              </a:rPr>
              <a:pPr/>
              <a:t>29</a:t>
            </a:fld>
            <a:endParaRPr lang="en-US" dirty="0">
              <a:solidFill>
                <a:prstClr val="black">
                  <a:tint val="75000"/>
                </a:prstClr>
              </a:solidFill>
            </a:endParaRPr>
          </a:p>
        </p:txBody>
      </p:sp>
      <p:sp>
        <p:nvSpPr>
          <p:cNvPr id="9" name="Rectangle 3"/>
          <p:cNvSpPr txBox="1">
            <a:spLocks noChangeArrowheads="1"/>
          </p:cNvSpPr>
          <p:nvPr/>
        </p:nvSpPr>
        <p:spPr>
          <a:xfrm>
            <a:off x="228600" y="1508760"/>
            <a:ext cx="2430780" cy="3276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a:solidFill>
                  <a:prstClr val="black"/>
                </a:solidFill>
              </a:rPr>
              <a:t>Three Tiered Structure:</a:t>
            </a:r>
          </a:p>
          <a:p>
            <a:pPr>
              <a:buFont typeface="Arial" panose="020B0604020202020204" pitchFamily="34" charset="0"/>
              <a:buChar char="•"/>
            </a:pPr>
            <a:r>
              <a:rPr lang="en-US" sz="1600" dirty="0" smtClean="0">
                <a:solidFill>
                  <a:prstClr val="black"/>
                </a:solidFill>
              </a:rPr>
              <a:t>No fee or “No </a:t>
            </a:r>
            <a:r>
              <a:rPr lang="en-US" sz="1600" dirty="0">
                <a:solidFill>
                  <a:prstClr val="black"/>
                </a:solidFill>
              </a:rPr>
              <a:t>reason necessary” – First 30 days</a:t>
            </a:r>
          </a:p>
          <a:p>
            <a:pPr>
              <a:buFont typeface="Arial" panose="020B0604020202020204" pitchFamily="34" charset="0"/>
              <a:buChar char="•"/>
            </a:pPr>
            <a:r>
              <a:rPr lang="en-US" sz="1600" dirty="0" smtClean="0">
                <a:solidFill>
                  <a:prstClr val="black"/>
                </a:solidFill>
              </a:rPr>
              <a:t>Fee for “For </a:t>
            </a:r>
            <a:r>
              <a:rPr lang="en-US" sz="1600" dirty="0">
                <a:solidFill>
                  <a:prstClr val="black"/>
                </a:solidFill>
              </a:rPr>
              <a:t>good cause or consent” – Next 60 days</a:t>
            </a:r>
          </a:p>
          <a:p>
            <a:pPr>
              <a:buFont typeface="Arial" panose="020B0604020202020204" pitchFamily="34" charset="0"/>
              <a:buChar char="•"/>
            </a:pPr>
            <a:r>
              <a:rPr lang="en-US" sz="1600" dirty="0" smtClean="0">
                <a:solidFill>
                  <a:prstClr val="black"/>
                </a:solidFill>
              </a:rPr>
              <a:t>Increased fee “With </a:t>
            </a:r>
            <a:r>
              <a:rPr lang="en-US" sz="1600" dirty="0">
                <a:solidFill>
                  <a:prstClr val="black"/>
                </a:solidFill>
              </a:rPr>
              <a:t>consent or under extraordinary circumstances” – Final 60 days</a:t>
            </a:r>
          </a:p>
          <a:p>
            <a:pPr marL="0" indent="0">
              <a:buNone/>
            </a:pPr>
            <a:endParaRPr lang="en-US" sz="1400" dirty="0" smtClean="0">
              <a:solidFill>
                <a:prstClr val="black"/>
              </a:solidFill>
            </a:endParaRPr>
          </a:p>
        </p:txBody>
      </p:sp>
      <p:graphicFrame>
        <p:nvGraphicFramePr>
          <p:cNvPr id="6" name="Chart 5" descr="- First 30 Days – Paper filing and electronic fee is zero&#10;- Next 60 Days- Paper filing fee $200, electronic $100&#10;- Final 60 Days- Paper filing fee $300, electronic $200&#10;" title="Current vs. Proposed TTAB Extension of Time to Oppose (by case)"/>
          <p:cNvGraphicFramePr>
            <a:graphicFrameLocks/>
          </p:cNvGraphicFramePr>
          <p:nvPr>
            <p:extLst>
              <p:ext uri="{D42A27DB-BD31-4B8C-83A1-F6EECF244321}">
                <p14:modId xmlns:p14="http://schemas.microsoft.com/office/powerpoint/2010/main" val="3002309117"/>
              </p:ext>
            </p:extLst>
          </p:nvPr>
        </p:nvGraphicFramePr>
        <p:xfrm>
          <a:off x="2895600" y="1303020"/>
          <a:ext cx="6248400" cy="37490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68290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Overview</a:t>
            </a:r>
            <a:endParaRPr lang="en-US" sz="2400" b="1" i="1" dirty="0">
              <a:latin typeface="+mn-lt"/>
            </a:endParaRPr>
          </a:p>
        </p:txBody>
      </p:sp>
      <p:sp>
        <p:nvSpPr>
          <p:cNvPr id="4" name="Content Placeholder 2"/>
          <p:cNvSpPr>
            <a:spLocks noGrp="1"/>
          </p:cNvSpPr>
          <p:nvPr>
            <p:ph idx="1"/>
          </p:nvPr>
        </p:nvSpPr>
        <p:spPr>
          <a:xfrm>
            <a:off x="457198" y="846667"/>
            <a:ext cx="8229600" cy="4626082"/>
          </a:xfrm>
        </p:spPr>
        <p:txBody>
          <a:bodyPr>
            <a:normAutofit/>
          </a:bodyPr>
          <a:lstStyle/>
          <a:p>
            <a:pPr>
              <a:buFont typeface="Arial" panose="020B0604020202020204" pitchFamily="34" charset="0"/>
              <a:buChar char="•"/>
            </a:pPr>
            <a:r>
              <a:rPr lang="en-US" sz="1600" dirty="0" smtClean="0"/>
              <a:t>Following </a:t>
            </a:r>
            <a:r>
              <a:rPr lang="en-US" sz="1600" dirty="0"/>
              <a:t>the </a:t>
            </a:r>
            <a:r>
              <a:rPr lang="en-US" sz="1600" dirty="0" smtClean="0"/>
              <a:t>TPAC hearing and report, </a:t>
            </a:r>
            <a:r>
              <a:rPr lang="en-US" sz="1600" dirty="0"/>
              <a:t>the USPTO will publish </a:t>
            </a:r>
            <a:r>
              <a:rPr lang="en-US" sz="1600" dirty="0" smtClean="0"/>
              <a:t>the </a:t>
            </a:r>
            <a:r>
              <a:rPr lang="en-US" sz="1600" dirty="0"/>
              <a:t>proposed fee schedule </a:t>
            </a:r>
            <a:r>
              <a:rPr lang="en-US" sz="1600" dirty="0" smtClean="0"/>
              <a:t>in a </a:t>
            </a:r>
            <a:r>
              <a:rPr lang="en-US" sz="1600" dirty="0"/>
              <a:t>Federal Register Notice of Proposed Rulemaking, anticipated in </a:t>
            </a:r>
            <a:r>
              <a:rPr lang="en-US" sz="1600" dirty="0" smtClean="0"/>
              <a:t>May 2016, which will </a:t>
            </a:r>
            <a:r>
              <a:rPr lang="en-US" sz="1600" dirty="0"/>
              <a:t>open a 60‐day comment period for the public to submit written </a:t>
            </a:r>
            <a:r>
              <a:rPr lang="en-US" sz="1600" dirty="0" smtClean="0"/>
              <a:t>feedback directly </a:t>
            </a:r>
            <a:r>
              <a:rPr lang="en-US" sz="1600" dirty="0"/>
              <a:t>to the USPTO</a:t>
            </a:r>
            <a:r>
              <a:rPr lang="en-US" sz="1600" dirty="0" smtClean="0"/>
              <a:t>.</a:t>
            </a:r>
          </a:p>
          <a:p>
            <a:pPr>
              <a:buFont typeface="Arial" panose="020B0604020202020204" pitchFamily="34" charset="0"/>
              <a:buChar char="•"/>
            </a:pPr>
            <a:endParaRPr lang="en-US" sz="1600" dirty="0"/>
          </a:p>
          <a:p>
            <a:pPr>
              <a:buFont typeface="Arial" panose="020B0604020202020204" pitchFamily="34" charset="0"/>
              <a:buChar char="•"/>
            </a:pPr>
            <a:r>
              <a:rPr lang="en-US" sz="1600" dirty="0" smtClean="0"/>
              <a:t>The </a:t>
            </a:r>
            <a:r>
              <a:rPr lang="en-US" sz="1600" dirty="0"/>
              <a:t>USPTO encourages public input about the proposed fee schedule to guide </a:t>
            </a:r>
            <a:r>
              <a:rPr lang="en-US" sz="1600" dirty="0" smtClean="0"/>
              <a:t>the Agency </a:t>
            </a:r>
            <a:r>
              <a:rPr lang="en-US" sz="1600" dirty="0"/>
              <a:t>in making adjustments</a:t>
            </a:r>
            <a:r>
              <a:rPr lang="en-US" sz="1600" dirty="0" smtClean="0"/>
              <a:t>.</a:t>
            </a:r>
          </a:p>
          <a:p>
            <a:pPr>
              <a:buFont typeface="Arial" panose="020B0604020202020204" pitchFamily="34" charset="0"/>
              <a:buChar char="•"/>
            </a:pPr>
            <a:endParaRPr lang="en-US" sz="1600" dirty="0"/>
          </a:p>
          <a:p>
            <a:pPr>
              <a:buFont typeface="Arial" panose="020B0604020202020204" pitchFamily="34" charset="0"/>
              <a:buChar char="•"/>
            </a:pPr>
            <a:r>
              <a:rPr lang="en-US" sz="1600" dirty="0" smtClean="0"/>
              <a:t>To </a:t>
            </a:r>
            <a:r>
              <a:rPr lang="en-US" sz="1600" dirty="0"/>
              <a:t>assist the </a:t>
            </a:r>
            <a:r>
              <a:rPr lang="en-US" sz="1600" dirty="0" smtClean="0"/>
              <a:t>TPAC </a:t>
            </a:r>
            <a:r>
              <a:rPr lang="en-US" sz="1600" dirty="0"/>
              <a:t>and the public in providing input, the </a:t>
            </a:r>
            <a:r>
              <a:rPr lang="en-US" sz="1600" dirty="0" smtClean="0"/>
              <a:t>USPTO is including a comparison of the current </a:t>
            </a:r>
            <a:r>
              <a:rPr lang="en-US" sz="1600" dirty="0"/>
              <a:t>fees in addition to its proposed </a:t>
            </a:r>
            <a:r>
              <a:rPr lang="en-US" sz="1600" dirty="0" smtClean="0"/>
              <a:t>fee schedule. </a:t>
            </a:r>
            <a:endParaRPr lang="en-US" sz="1600" dirty="0"/>
          </a:p>
        </p:txBody>
      </p:sp>
      <p:sp>
        <p:nvSpPr>
          <p:cNvPr id="3" name="Slide Number Placeholder 2"/>
          <p:cNvSpPr>
            <a:spLocks noGrp="1"/>
          </p:cNvSpPr>
          <p:nvPr>
            <p:ph type="sldNum" sz="quarter" idx="12"/>
          </p:nvPr>
        </p:nvSpPr>
        <p:spPr/>
        <p:txBody>
          <a:bodyPr/>
          <a:lstStyle/>
          <a:p>
            <a:fld id="{92DA454B-C859-4892-B9FA-68B588C9F547}" type="slidenum">
              <a:rPr lang="en-US" smtClean="0"/>
              <a:t>3</a:t>
            </a:fld>
            <a:endParaRPr lang="en-US" dirty="0"/>
          </a:p>
        </p:txBody>
      </p:sp>
    </p:spTree>
    <p:extLst>
      <p:ext uri="{BB962C8B-B14F-4D97-AF65-F5344CB8AC3E}">
        <p14:creationId xmlns:p14="http://schemas.microsoft.com/office/powerpoint/2010/main" val="8496931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Benefits of Proposed Fee Structure – Trademark Processing Fees</a:t>
            </a:r>
          </a:p>
        </p:txBody>
      </p:sp>
      <p:sp>
        <p:nvSpPr>
          <p:cNvPr id="3" name="Slide Number Placeholder 2"/>
          <p:cNvSpPr>
            <a:spLocks noGrp="1"/>
          </p:cNvSpPr>
          <p:nvPr>
            <p:ph type="sldNum" sz="quarter" idx="12"/>
          </p:nvPr>
        </p:nvSpPr>
        <p:spPr/>
        <p:txBody>
          <a:bodyPr/>
          <a:lstStyle/>
          <a:p>
            <a:fld id="{92DA454B-C859-4892-B9FA-68B588C9F547}" type="slidenum">
              <a:rPr lang="en-US" smtClean="0"/>
              <a:t>30</a:t>
            </a:fld>
            <a:endParaRPr lang="en-US" dirty="0"/>
          </a:p>
        </p:txBody>
      </p:sp>
      <p:sp>
        <p:nvSpPr>
          <p:cNvPr id="7" name="Content Placeholder 2"/>
          <p:cNvSpPr txBox="1">
            <a:spLocks/>
          </p:cNvSpPr>
          <p:nvPr/>
        </p:nvSpPr>
        <p:spPr>
          <a:xfrm>
            <a:off x="304800" y="1424940"/>
            <a:ext cx="8686800" cy="4831812"/>
          </a:xfrm>
          <a:prstGeom prst="rect">
            <a:avLst/>
          </a:prstGeom>
        </p:spPr>
        <p:txBody>
          <a:bodyPr/>
          <a:lstStyle>
            <a:lvl1pPr marL="342900" indent="-342900" algn="l" rtl="0" eaLnBrk="0" fontAlgn="base" hangingPunct="0">
              <a:spcBef>
                <a:spcPct val="20000"/>
              </a:spcBef>
              <a:spcAft>
                <a:spcPct val="0"/>
              </a:spcAft>
              <a:buClr>
                <a:srgbClr val="86002D"/>
              </a:buClr>
              <a:buSzPct val="75000"/>
              <a:buFont typeface="Wingdings" pitchFamily="2" charset="2"/>
              <a:buChar char="¦"/>
              <a:defRPr sz="2800">
                <a:solidFill>
                  <a:srgbClr val="00246C"/>
                </a:solidFill>
                <a:latin typeface="+mn-lt"/>
                <a:ea typeface="+mn-ea"/>
                <a:cs typeface="+mn-cs"/>
              </a:defRPr>
            </a:lvl1pPr>
            <a:lvl2pPr marL="742950" indent="-285750" algn="l" rtl="0" eaLnBrk="0" fontAlgn="base" hangingPunct="0">
              <a:spcBef>
                <a:spcPct val="20000"/>
              </a:spcBef>
              <a:spcAft>
                <a:spcPct val="0"/>
              </a:spcAft>
              <a:buClr>
                <a:srgbClr val="86002D"/>
              </a:buClr>
              <a:buSzPct val="75000"/>
              <a:buFont typeface="Wingdings" pitchFamily="2" charset="2"/>
              <a:buChar char="Ä"/>
              <a:defRPr sz="2400">
                <a:solidFill>
                  <a:srgbClr val="00246C"/>
                </a:solidFill>
                <a:latin typeface="+mn-lt"/>
              </a:defRPr>
            </a:lvl2pPr>
            <a:lvl3pPr marL="1143000" indent="-228600" algn="l" rtl="0" eaLnBrk="0" fontAlgn="base" hangingPunct="0">
              <a:spcBef>
                <a:spcPct val="20000"/>
              </a:spcBef>
              <a:spcAft>
                <a:spcPct val="0"/>
              </a:spcAft>
              <a:buClr>
                <a:srgbClr val="86002D"/>
              </a:buClr>
              <a:buSzPct val="75000"/>
              <a:buFont typeface="Wingdings" pitchFamily="2" charset="2"/>
              <a:buChar char="ð"/>
              <a:defRPr sz="2000">
                <a:solidFill>
                  <a:srgbClr val="00246C"/>
                </a:solidFill>
                <a:latin typeface="+mn-lt"/>
              </a:defRPr>
            </a:lvl3pPr>
            <a:lvl4pPr marL="1600200" indent="-228600" algn="l" rtl="0" eaLnBrk="0" fontAlgn="base" hangingPunct="0">
              <a:spcBef>
                <a:spcPct val="20000"/>
              </a:spcBef>
              <a:spcAft>
                <a:spcPct val="0"/>
              </a:spcAft>
              <a:buClr>
                <a:srgbClr val="86002D"/>
              </a:buClr>
              <a:buFont typeface="Times New Roman" pitchFamily="18" charset="0"/>
              <a:buChar char="•"/>
              <a:defRPr sz="2000">
                <a:solidFill>
                  <a:srgbClr val="00246C"/>
                </a:solidFill>
                <a:latin typeface="+mn-lt"/>
              </a:defRPr>
            </a:lvl4pPr>
            <a:lvl5pPr marL="2057400" indent="-228600" algn="l" rtl="0" eaLnBrk="0" fontAlgn="base" hangingPunct="0">
              <a:spcBef>
                <a:spcPct val="20000"/>
              </a:spcBef>
              <a:spcAft>
                <a:spcPct val="0"/>
              </a:spcAft>
              <a:buClr>
                <a:srgbClr val="86002D"/>
              </a:buClr>
              <a:buFont typeface="Times New Roman" pitchFamily="18" charset="0"/>
              <a:buChar char="»"/>
              <a:defRPr>
                <a:solidFill>
                  <a:srgbClr val="00246C"/>
                </a:solidFill>
                <a:latin typeface="+mn-lt"/>
              </a:defRPr>
            </a:lvl5pPr>
            <a:lvl6pPr marL="25146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6pPr>
            <a:lvl7pPr marL="29718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7pPr>
            <a:lvl8pPr marL="34290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8pPr>
            <a:lvl9pPr marL="38862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9pPr>
          </a:lstStyle>
          <a:p>
            <a:pPr marL="0" indent="0">
              <a:buNone/>
            </a:pPr>
            <a:r>
              <a:rPr lang="en-US" sz="1600" dirty="0" smtClean="0">
                <a:solidFill>
                  <a:schemeClr val="tx1"/>
                </a:solidFill>
              </a:rPr>
              <a:t>	Paper Filings</a:t>
            </a:r>
          </a:p>
          <a:p>
            <a:pPr lvl="1">
              <a:buClrTx/>
              <a:buFont typeface="Arial" panose="020B0604020202020204" pitchFamily="34" charset="0"/>
              <a:buChar char="•"/>
            </a:pPr>
            <a:r>
              <a:rPr lang="en-US" sz="1600" dirty="0">
                <a:solidFill>
                  <a:schemeClr val="tx1"/>
                </a:solidFill>
              </a:rPr>
              <a:t>Better alignment of fees with cost – address </a:t>
            </a:r>
            <a:r>
              <a:rPr lang="en-US" sz="1600" dirty="0" smtClean="0">
                <a:solidFill>
                  <a:schemeClr val="tx1"/>
                </a:solidFill>
              </a:rPr>
              <a:t>the higher </a:t>
            </a:r>
            <a:r>
              <a:rPr lang="en-US" sz="1600" dirty="0">
                <a:solidFill>
                  <a:schemeClr val="tx1"/>
                </a:solidFill>
              </a:rPr>
              <a:t>cost of doing business</a:t>
            </a:r>
          </a:p>
          <a:p>
            <a:pPr lvl="1">
              <a:buClrTx/>
              <a:buFont typeface="Arial" panose="020B0604020202020204" pitchFamily="34" charset="0"/>
              <a:buChar char="•"/>
            </a:pPr>
            <a:r>
              <a:rPr lang="en-US" sz="1600" dirty="0" smtClean="0">
                <a:solidFill>
                  <a:schemeClr val="tx1"/>
                </a:solidFill>
              </a:rPr>
              <a:t>Promote efficiency of the process - incentivize </a:t>
            </a:r>
            <a:r>
              <a:rPr lang="en-US" sz="1600" dirty="0">
                <a:solidFill>
                  <a:schemeClr val="tx1"/>
                </a:solidFill>
              </a:rPr>
              <a:t>electronic </a:t>
            </a:r>
            <a:r>
              <a:rPr lang="en-US" sz="1600" dirty="0" smtClean="0">
                <a:solidFill>
                  <a:schemeClr val="tx1"/>
                </a:solidFill>
              </a:rPr>
              <a:t>filings and communication </a:t>
            </a:r>
          </a:p>
          <a:p>
            <a:pPr lvl="1">
              <a:buClrTx/>
              <a:buFont typeface="Arial" panose="020B0604020202020204" pitchFamily="34" charset="0"/>
              <a:buChar char="•"/>
            </a:pPr>
            <a:r>
              <a:rPr lang="en-US" sz="1600" dirty="0" smtClean="0">
                <a:solidFill>
                  <a:schemeClr val="tx1"/>
                </a:solidFill>
              </a:rPr>
              <a:t>Seek to modify behavior</a:t>
            </a:r>
          </a:p>
          <a:p>
            <a:pPr marL="342900" lvl="1" indent="-342900">
              <a:buFont typeface="Courier New" panose="02070309020205020404" pitchFamily="49" charset="0"/>
              <a:buChar char="o"/>
            </a:pPr>
            <a:endParaRPr lang="en-US" sz="1600" dirty="0" smtClean="0">
              <a:solidFill>
                <a:schemeClr val="tx1"/>
              </a:solidFill>
            </a:endParaRPr>
          </a:p>
          <a:p>
            <a:pPr marL="0" lvl="1" indent="0">
              <a:buNone/>
            </a:pPr>
            <a:r>
              <a:rPr lang="en-US" sz="1600" dirty="0" smtClean="0">
                <a:solidFill>
                  <a:schemeClr val="tx1"/>
                </a:solidFill>
              </a:rPr>
              <a:t>	Request </a:t>
            </a:r>
            <a:r>
              <a:rPr lang="en-US" sz="1600" dirty="0">
                <a:solidFill>
                  <a:schemeClr val="tx1"/>
                </a:solidFill>
              </a:rPr>
              <a:t>for a Six-month Extension of Time for Filing a Statement of </a:t>
            </a:r>
            <a:r>
              <a:rPr lang="en-US" sz="1600" dirty="0" smtClean="0">
                <a:solidFill>
                  <a:schemeClr val="tx1"/>
                </a:solidFill>
              </a:rPr>
              <a:t>Use</a:t>
            </a:r>
          </a:p>
          <a:p>
            <a:pPr marL="0" lvl="1" indent="0">
              <a:buNone/>
            </a:pPr>
            <a:r>
              <a:rPr lang="en-US" sz="1600" dirty="0" smtClean="0">
                <a:solidFill>
                  <a:schemeClr val="tx1"/>
                </a:solidFill>
              </a:rPr>
              <a:t>	Petitions </a:t>
            </a:r>
            <a:r>
              <a:rPr lang="en-US" sz="1600" dirty="0">
                <a:solidFill>
                  <a:schemeClr val="tx1"/>
                </a:solidFill>
              </a:rPr>
              <a:t>to the Director </a:t>
            </a:r>
          </a:p>
          <a:p>
            <a:pPr marL="0" lvl="1" indent="0">
              <a:buNone/>
            </a:pPr>
            <a:r>
              <a:rPr lang="en-US" sz="1600" dirty="0" smtClean="0">
                <a:solidFill>
                  <a:schemeClr val="tx1"/>
                </a:solidFill>
              </a:rPr>
              <a:t>	Dividing </a:t>
            </a:r>
            <a:r>
              <a:rPr lang="en-US" sz="1600" dirty="0">
                <a:solidFill>
                  <a:schemeClr val="tx1"/>
                </a:solidFill>
              </a:rPr>
              <a:t>an Application </a:t>
            </a:r>
          </a:p>
          <a:p>
            <a:pPr lvl="1">
              <a:buClrTx/>
              <a:buFont typeface="Arial" panose="020B0604020202020204" pitchFamily="34" charset="0"/>
              <a:buChar char="•"/>
            </a:pPr>
            <a:r>
              <a:rPr lang="en-US" sz="1600" dirty="0">
                <a:solidFill>
                  <a:schemeClr val="tx1"/>
                </a:solidFill>
              </a:rPr>
              <a:t>Ensure </a:t>
            </a:r>
            <a:r>
              <a:rPr lang="en-US" sz="1600" dirty="0" smtClean="0">
                <a:solidFill>
                  <a:schemeClr val="tx1"/>
                </a:solidFill>
              </a:rPr>
              <a:t>the integrity </a:t>
            </a:r>
            <a:r>
              <a:rPr lang="en-US" sz="1600" dirty="0">
                <a:solidFill>
                  <a:schemeClr val="tx1"/>
                </a:solidFill>
              </a:rPr>
              <a:t>of the Trademark register </a:t>
            </a:r>
            <a:r>
              <a:rPr lang="en-US" sz="1600" dirty="0" smtClean="0">
                <a:solidFill>
                  <a:schemeClr val="tx1"/>
                </a:solidFill>
              </a:rPr>
              <a:t>– encourage timely filing and notice</a:t>
            </a:r>
          </a:p>
          <a:p>
            <a:pPr lvl="1">
              <a:buClrTx/>
              <a:buFont typeface="Arial" panose="020B0604020202020204" pitchFamily="34" charset="0"/>
              <a:buChar char="•"/>
            </a:pPr>
            <a:r>
              <a:rPr lang="en-US" sz="1600" dirty="0" smtClean="0">
                <a:solidFill>
                  <a:schemeClr val="tx1"/>
                </a:solidFill>
              </a:rPr>
              <a:t>Promote </a:t>
            </a:r>
            <a:r>
              <a:rPr lang="en-US" sz="1600" dirty="0">
                <a:solidFill>
                  <a:schemeClr val="tx1"/>
                </a:solidFill>
              </a:rPr>
              <a:t>efficiency of </a:t>
            </a:r>
            <a:r>
              <a:rPr lang="en-US" sz="1600" dirty="0" smtClean="0">
                <a:solidFill>
                  <a:schemeClr val="tx1"/>
                </a:solidFill>
              </a:rPr>
              <a:t>processes</a:t>
            </a:r>
          </a:p>
          <a:p>
            <a:pPr lvl="1">
              <a:buClrTx/>
              <a:buFont typeface="Wingdings" panose="05000000000000000000" pitchFamily="2" charset="2"/>
              <a:buChar char="§"/>
            </a:pPr>
            <a:endParaRPr lang="en-US" sz="1400" dirty="0">
              <a:solidFill>
                <a:schemeClr val="tx1"/>
              </a:solidFill>
            </a:endParaRPr>
          </a:p>
          <a:p>
            <a:pPr marL="0" indent="0">
              <a:buClrTx/>
              <a:buNone/>
            </a:pPr>
            <a:endParaRPr lang="en-US" sz="1800" dirty="0" smtClean="0">
              <a:solidFill>
                <a:schemeClr val="tx1"/>
              </a:solidFill>
            </a:endParaRPr>
          </a:p>
          <a:p>
            <a:pPr>
              <a:buFont typeface="Courier New" panose="02070309020205020404" pitchFamily="49" charset="0"/>
              <a:buChar char="o"/>
            </a:pPr>
            <a:endParaRPr lang="en-US" sz="1400" dirty="0" smtClean="0">
              <a:solidFill>
                <a:schemeClr val="tx1"/>
              </a:solidFill>
            </a:endParaRPr>
          </a:p>
          <a:p>
            <a:pPr marL="0" indent="0">
              <a:spcAft>
                <a:spcPts val="600"/>
              </a:spcAft>
              <a:buNone/>
            </a:pPr>
            <a:endParaRPr lang="en-US" sz="2000" dirty="0" smtClean="0"/>
          </a:p>
        </p:txBody>
      </p:sp>
    </p:spTree>
    <p:extLst>
      <p:ext uri="{BB962C8B-B14F-4D97-AF65-F5344CB8AC3E}">
        <p14:creationId xmlns:p14="http://schemas.microsoft.com/office/powerpoint/2010/main" val="24427998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smtClean="0">
                <a:latin typeface="+mn-lt"/>
              </a:rPr>
              <a:t>Benefits of Proposed Fee Structure – TTAB Fees</a:t>
            </a:r>
            <a:endParaRPr lang="en-US" sz="2400" b="1" dirty="0" smtClean="0">
              <a:latin typeface="+mn-lt"/>
            </a:endParaRPr>
          </a:p>
        </p:txBody>
      </p:sp>
      <p:sp>
        <p:nvSpPr>
          <p:cNvPr id="3" name="Slide Number Placeholder 2"/>
          <p:cNvSpPr>
            <a:spLocks noGrp="1"/>
          </p:cNvSpPr>
          <p:nvPr>
            <p:ph type="sldNum" sz="quarter" idx="12"/>
          </p:nvPr>
        </p:nvSpPr>
        <p:spPr/>
        <p:txBody>
          <a:bodyPr/>
          <a:lstStyle/>
          <a:p>
            <a:fld id="{92DA454B-C859-4892-B9FA-68B588C9F547}" type="slidenum">
              <a:rPr lang="en-US" smtClean="0"/>
              <a:t>31</a:t>
            </a:fld>
            <a:endParaRPr lang="en-US" dirty="0"/>
          </a:p>
        </p:txBody>
      </p:sp>
      <p:sp>
        <p:nvSpPr>
          <p:cNvPr id="7" name="Content Placeholder 2"/>
          <p:cNvSpPr txBox="1">
            <a:spLocks/>
          </p:cNvSpPr>
          <p:nvPr/>
        </p:nvSpPr>
        <p:spPr>
          <a:xfrm>
            <a:off x="304800" y="944880"/>
            <a:ext cx="8686800" cy="4160520"/>
          </a:xfrm>
          <a:prstGeom prst="rect">
            <a:avLst/>
          </a:prstGeom>
        </p:spPr>
        <p:txBody>
          <a:bodyPr/>
          <a:lstStyle>
            <a:lvl1pPr marL="342900" indent="-342900" algn="l" rtl="0" eaLnBrk="0" fontAlgn="base" hangingPunct="0">
              <a:spcBef>
                <a:spcPct val="20000"/>
              </a:spcBef>
              <a:spcAft>
                <a:spcPct val="0"/>
              </a:spcAft>
              <a:buClr>
                <a:srgbClr val="86002D"/>
              </a:buClr>
              <a:buSzPct val="75000"/>
              <a:buFont typeface="Wingdings" pitchFamily="2" charset="2"/>
              <a:buChar char="¦"/>
              <a:defRPr sz="2800">
                <a:solidFill>
                  <a:srgbClr val="00246C"/>
                </a:solidFill>
                <a:latin typeface="+mn-lt"/>
                <a:ea typeface="+mn-ea"/>
                <a:cs typeface="+mn-cs"/>
              </a:defRPr>
            </a:lvl1pPr>
            <a:lvl2pPr marL="742950" indent="-285750" algn="l" rtl="0" eaLnBrk="0" fontAlgn="base" hangingPunct="0">
              <a:spcBef>
                <a:spcPct val="20000"/>
              </a:spcBef>
              <a:spcAft>
                <a:spcPct val="0"/>
              </a:spcAft>
              <a:buClr>
                <a:srgbClr val="86002D"/>
              </a:buClr>
              <a:buSzPct val="75000"/>
              <a:buFont typeface="Wingdings" pitchFamily="2" charset="2"/>
              <a:buChar char="Ä"/>
              <a:defRPr sz="2400">
                <a:solidFill>
                  <a:srgbClr val="00246C"/>
                </a:solidFill>
                <a:latin typeface="+mn-lt"/>
              </a:defRPr>
            </a:lvl2pPr>
            <a:lvl3pPr marL="1143000" indent="-228600" algn="l" rtl="0" eaLnBrk="0" fontAlgn="base" hangingPunct="0">
              <a:spcBef>
                <a:spcPct val="20000"/>
              </a:spcBef>
              <a:spcAft>
                <a:spcPct val="0"/>
              </a:spcAft>
              <a:buClr>
                <a:srgbClr val="86002D"/>
              </a:buClr>
              <a:buSzPct val="75000"/>
              <a:buFont typeface="Wingdings" pitchFamily="2" charset="2"/>
              <a:buChar char="ð"/>
              <a:defRPr sz="2000">
                <a:solidFill>
                  <a:srgbClr val="00246C"/>
                </a:solidFill>
                <a:latin typeface="+mn-lt"/>
              </a:defRPr>
            </a:lvl3pPr>
            <a:lvl4pPr marL="1600200" indent="-228600" algn="l" rtl="0" eaLnBrk="0" fontAlgn="base" hangingPunct="0">
              <a:spcBef>
                <a:spcPct val="20000"/>
              </a:spcBef>
              <a:spcAft>
                <a:spcPct val="0"/>
              </a:spcAft>
              <a:buClr>
                <a:srgbClr val="86002D"/>
              </a:buClr>
              <a:buFont typeface="Times New Roman" pitchFamily="18" charset="0"/>
              <a:buChar char="•"/>
              <a:defRPr sz="2000">
                <a:solidFill>
                  <a:srgbClr val="00246C"/>
                </a:solidFill>
                <a:latin typeface="+mn-lt"/>
              </a:defRPr>
            </a:lvl4pPr>
            <a:lvl5pPr marL="2057400" indent="-228600" algn="l" rtl="0" eaLnBrk="0" fontAlgn="base" hangingPunct="0">
              <a:spcBef>
                <a:spcPct val="20000"/>
              </a:spcBef>
              <a:spcAft>
                <a:spcPct val="0"/>
              </a:spcAft>
              <a:buClr>
                <a:srgbClr val="86002D"/>
              </a:buClr>
              <a:buFont typeface="Times New Roman" pitchFamily="18" charset="0"/>
              <a:buChar char="»"/>
              <a:defRPr>
                <a:solidFill>
                  <a:srgbClr val="00246C"/>
                </a:solidFill>
                <a:latin typeface="+mn-lt"/>
              </a:defRPr>
            </a:lvl5pPr>
            <a:lvl6pPr marL="25146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6pPr>
            <a:lvl7pPr marL="29718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7pPr>
            <a:lvl8pPr marL="34290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8pPr>
            <a:lvl9pPr marL="38862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9pPr>
          </a:lstStyle>
          <a:p>
            <a:pPr marL="0" lvl="1" indent="0">
              <a:buNone/>
            </a:pPr>
            <a:r>
              <a:rPr lang="en-US" sz="1600" dirty="0" smtClean="0">
                <a:solidFill>
                  <a:schemeClr val="tx1"/>
                </a:solidFill>
              </a:rPr>
              <a:t>	TTAB </a:t>
            </a:r>
            <a:r>
              <a:rPr lang="en-US" sz="1600" dirty="0">
                <a:solidFill>
                  <a:schemeClr val="tx1"/>
                </a:solidFill>
              </a:rPr>
              <a:t>Increases to Existing Fees </a:t>
            </a:r>
            <a:endParaRPr lang="en-US" sz="1600" dirty="0" smtClean="0">
              <a:solidFill>
                <a:schemeClr val="tx1"/>
              </a:solidFill>
            </a:endParaRPr>
          </a:p>
          <a:p>
            <a:pPr marL="742950" lvl="2" indent="-285750">
              <a:buClrTx/>
              <a:buFont typeface="Arial" panose="020B0604020202020204" pitchFamily="34" charset="0"/>
              <a:buChar char="•"/>
            </a:pPr>
            <a:r>
              <a:rPr lang="en-US" sz="1600" dirty="0" smtClean="0">
                <a:solidFill>
                  <a:schemeClr val="tx1"/>
                </a:solidFill>
              </a:rPr>
              <a:t> While workloads are relatively small, the cost of operations is heavily subsidized by revenues from other fees</a:t>
            </a:r>
            <a:endParaRPr lang="en-US" sz="1600" dirty="0">
              <a:solidFill>
                <a:schemeClr val="tx1"/>
              </a:solidFill>
            </a:endParaRPr>
          </a:p>
          <a:p>
            <a:pPr lvl="1">
              <a:buClrTx/>
              <a:buFont typeface="Arial" panose="020B0604020202020204" pitchFamily="34" charset="0"/>
              <a:buChar char="•"/>
            </a:pPr>
            <a:r>
              <a:rPr lang="en-US" sz="1600" dirty="0" smtClean="0">
                <a:solidFill>
                  <a:schemeClr val="tx1"/>
                </a:solidFill>
              </a:rPr>
              <a:t>Increase </a:t>
            </a:r>
            <a:r>
              <a:rPr lang="en-US" sz="1600" dirty="0">
                <a:solidFill>
                  <a:schemeClr val="tx1"/>
                </a:solidFill>
              </a:rPr>
              <a:t>maintains optimal alignment between costs and fee rate (processes would remain largely subsidized</a:t>
            </a:r>
            <a:r>
              <a:rPr lang="en-US" sz="1600" dirty="0" smtClean="0">
                <a:solidFill>
                  <a:schemeClr val="tx1"/>
                </a:solidFill>
              </a:rPr>
              <a:t>)</a:t>
            </a:r>
          </a:p>
          <a:p>
            <a:pPr lvl="1">
              <a:buClrTx/>
              <a:buFont typeface="Arial" panose="020B0604020202020204" pitchFamily="34" charset="0"/>
              <a:buChar char="•"/>
            </a:pPr>
            <a:r>
              <a:rPr lang="en-US" sz="1600" dirty="0">
                <a:solidFill>
                  <a:schemeClr val="tx1"/>
                </a:solidFill>
              </a:rPr>
              <a:t>Ex parte Fees have not been adjusted in </a:t>
            </a:r>
            <a:r>
              <a:rPr lang="en-US" sz="1600" dirty="0" smtClean="0">
                <a:solidFill>
                  <a:schemeClr val="tx1"/>
                </a:solidFill>
              </a:rPr>
              <a:t>more than </a:t>
            </a:r>
            <a:r>
              <a:rPr lang="en-US" sz="1600" dirty="0">
                <a:solidFill>
                  <a:schemeClr val="tx1"/>
                </a:solidFill>
              </a:rPr>
              <a:t>25 years; inter partes fees have not been adjusted in 15 years</a:t>
            </a:r>
          </a:p>
          <a:p>
            <a:pPr lvl="1">
              <a:buClrTx/>
              <a:buFont typeface="Arial" panose="020B0604020202020204" pitchFamily="34" charset="0"/>
              <a:buChar char="•"/>
            </a:pPr>
            <a:r>
              <a:rPr lang="en-US" sz="1600" dirty="0" smtClean="0">
                <a:solidFill>
                  <a:schemeClr val="tx1"/>
                </a:solidFill>
              </a:rPr>
              <a:t>Additional </a:t>
            </a:r>
            <a:r>
              <a:rPr lang="en-US" sz="1600" dirty="0">
                <a:solidFill>
                  <a:schemeClr val="tx1"/>
                </a:solidFill>
              </a:rPr>
              <a:t>increase to paper fees will incentivize electronic communication to </a:t>
            </a:r>
            <a:r>
              <a:rPr lang="en-US" sz="1600" dirty="0" smtClean="0">
                <a:solidFill>
                  <a:schemeClr val="tx1"/>
                </a:solidFill>
              </a:rPr>
              <a:t>improve </a:t>
            </a:r>
            <a:r>
              <a:rPr lang="en-US" sz="1600" dirty="0">
                <a:solidFill>
                  <a:schemeClr val="tx1"/>
                </a:solidFill>
              </a:rPr>
              <a:t>efficiency and reduce total costs.</a:t>
            </a:r>
            <a:endParaRPr lang="en-US" sz="1600" dirty="0" smtClean="0">
              <a:solidFill>
                <a:schemeClr val="tx1"/>
              </a:solidFill>
            </a:endParaRPr>
          </a:p>
          <a:p>
            <a:pPr>
              <a:buFont typeface="Courier New" panose="02070309020205020404" pitchFamily="49" charset="0"/>
              <a:buChar char="o"/>
            </a:pPr>
            <a:endParaRPr lang="en-US" sz="800" dirty="0" smtClean="0">
              <a:solidFill>
                <a:schemeClr val="tx1"/>
              </a:solidFill>
            </a:endParaRPr>
          </a:p>
          <a:p>
            <a:pPr marL="0" indent="0">
              <a:buNone/>
            </a:pPr>
            <a:r>
              <a:rPr lang="en-US" sz="1600" dirty="0" smtClean="0">
                <a:solidFill>
                  <a:schemeClr val="tx1"/>
                </a:solidFill>
              </a:rPr>
              <a:t>	NEW – Establish Extension of Time to Oppose Fee</a:t>
            </a:r>
          </a:p>
          <a:p>
            <a:pPr lvl="1">
              <a:buClrTx/>
              <a:buFont typeface="Arial" panose="020B0604020202020204" pitchFamily="34" charset="0"/>
              <a:buChar char="•"/>
            </a:pPr>
            <a:r>
              <a:rPr lang="en-US" sz="1600" dirty="0" smtClean="0">
                <a:solidFill>
                  <a:schemeClr val="tx1"/>
                </a:solidFill>
              </a:rPr>
              <a:t>Applies only to the second request – initial request remains at no cost</a:t>
            </a:r>
          </a:p>
          <a:p>
            <a:pPr lvl="1">
              <a:buClrTx/>
              <a:buFont typeface="Arial" panose="020B0604020202020204" pitchFamily="34" charset="0"/>
              <a:buChar char="•"/>
            </a:pPr>
            <a:r>
              <a:rPr lang="en-US" sz="1600" dirty="0">
                <a:solidFill>
                  <a:schemeClr val="tx1"/>
                </a:solidFill>
              </a:rPr>
              <a:t>Encourage potential </a:t>
            </a:r>
            <a:r>
              <a:rPr lang="en-US" sz="1600" dirty="0" err="1">
                <a:solidFill>
                  <a:schemeClr val="tx1"/>
                </a:solidFill>
              </a:rPr>
              <a:t>opposers</a:t>
            </a:r>
            <a:r>
              <a:rPr lang="en-US" sz="1600" dirty="0">
                <a:solidFill>
                  <a:schemeClr val="tx1"/>
                </a:solidFill>
              </a:rPr>
              <a:t> to make decisions earlier and reduce delay to </a:t>
            </a:r>
            <a:r>
              <a:rPr lang="en-US" sz="1600" dirty="0" smtClean="0">
                <a:solidFill>
                  <a:schemeClr val="tx1"/>
                </a:solidFill>
              </a:rPr>
              <a:t>applicant</a:t>
            </a:r>
          </a:p>
          <a:p>
            <a:pPr lvl="1">
              <a:buClrTx/>
              <a:buFont typeface="Arial" panose="020B0604020202020204" pitchFamily="34" charset="0"/>
              <a:buChar char="•"/>
            </a:pPr>
            <a:r>
              <a:rPr lang="en-US" sz="1600" dirty="0" smtClean="0">
                <a:solidFill>
                  <a:schemeClr val="tx1"/>
                </a:solidFill>
              </a:rPr>
              <a:t>Encourage </a:t>
            </a:r>
            <a:r>
              <a:rPr lang="en-US" sz="1600" dirty="0">
                <a:solidFill>
                  <a:schemeClr val="tx1"/>
                </a:solidFill>
              </a:rPr>
              <a:t>faster conclusion of TTAB </a:t>
            </a:r>
            <a:r>
              <a:rPr lang="en-US" sz="1600" dirty="0" smtClean="0">
                <a:solidFill>
                  <a:schemeClr val="tx1"/>
                </a:solidFill>
              </a:rPr>
              <a:t>cases through progressive fee structure</a:t>
            </a:r>
            <a:r>
              <a:rPr lang="en-US" sz="1600" dirty="0" smtClean="0"/>
              <a:t>	</a:t>
            </a:r>
          </a:p>
          <a:p>
            <a:pPr marL="0" indent="0">
              <a:spcAft>
                <a:spcPts val="600"/>
              </a:spcAft>
              <a:buNone/>
            </a:pPr>
            <a:endParaRPr lang="en-US" sz="1600" dirty="0" smtClean="0"/>
          </a:p>
        </p:txBody>
      </p:sp>
    </p:spTree>
    <p:extLst>
      <p:ext uri="{BB962C8B-B14F-4D97-AF65-F5344CB8AC3E}">
        <p14:creationId xmlns:p14="http://schemas.microsoft.com/office/powerpoint/2010/main" val="30091124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720340"/>
            <a:ext cx="8404858" cy="625687"/>
          </a:xfrm>
        </p:spPr>
        <p:txBody>
          <a:bodyPr>
            <a:noAutofit/>
          </a:bodyPr>
          <a:lstStyle/>
          <a:p>
            <a:pPr lvl="1" algn="ctr" defTabSz="457200" rtl="0">
              <a:spcBef>
                <a:spcPct val="0"/>
              </a:spcBef>
            </a:pPr>
            <a:r>
              <a:rPr lang="en-US" sz="2400" b="1" dirty="0" smtClean="0">
                <a:latin typeface="+mn-lt"/>
              </a:rPr>
              <a:t>Conclusion</a:t>
            </a:r>
          </a:p>
        </p:txBody>
      </p:sp>
      <p:sp>
        <p:nvSpPr>
          <p:cNvPr id="3" name="Slide Number Placeholder 2"/>
          <p:cNvSpPr>
            <a:spLocks noGrp="1"/>
          </p:cNvSpPr>
          <p:nvPr>
            <p:ph type="sldNum" sz="quarter" idx="12"/>
          </p:nvPr>
        </p:nvSpPr>
        <p:spPr/>
        <p:txBody>
          <a:bodyPr/>
          <a:lstStyle/>
          <a:p>
            <a:fld id="{92DA454B-C859-4892-B9FA-68B588C9F547}" type="slidenum">
              <a:rPr lang="en-US" smtClean="0"/>
              <a:t>32</a:t>
            </a:fld>
            <a:endParaRPr lang="en-US" dirty="0"/>
          </a:p>
        </p:txBody>
      </p:sp>
    </p:spTree>
    <p:extLst>
      <p:ext uri="{BB962C8B-B14F-4D97-AF65-F5344CB8AC3E}">
        <p14:creationId xmlns:p14="http://schemas.microsoft.com/office/powerpoint/2010/main" val="21809369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Segoe UI" panose="020B0502040204020203" pitchFamily="34" charset="0"/>
                <a:ea typeface="Segoe UI" panose="020B0502040204020203" pitchFamily="34" charset="0"/>
                <a:cs typeface="Segoe UI" panose="020B0502040204020203" pitchFamily="34" charset="0"/>
              </a:rPr>
              <a:t>Conclusion</a:t>
            </a:r>
            <a:endParaRPr lang="en-US" sz="2400" dirty="0">
              <a:latin typeface="Segoe UI" panose="020B0502040204020203" pitchFamily="34" charset="0"/>
              <a:ea typeface="Segoe UI" panose="020B0502040204020203" pitchFamily="34" charset="0"/>
              <a:cs typeface="Segoe UI" panose="020B0502040204020203" pitchFamily="34" charset="0"/>
            </a:endParaRPr>
          </a:p>
        </p:txBody>
      </p:sp>
      <p:sp>
        <p:nvSpPr>
          <p:cNvPr id="7" name="Content Placeholder 6"/>
          <p:cNvSpPr>
            <a:spLocks noGrp="1"/>
          </p:cNvSpPr>
          <p:nvPr>
            <p:ph idx="1"/>
          </p:nvPr>
        </p:nvSpPr>
        <p:spPr>
          <a:xfrm>
            <a:off x="457200" y="975360"/>
            <a:ext cx="8229600" cy="3820213"/>
          </a:xfrm>
        </p:spPr>
        <p:txBody>
          <a:bodyPr>
            <a:noAutofit/>
          </a:bodyPr>
          <a:lstStyle/>
          <a:p>
            <a:pPr marL="0" indent="0">
              <a:buNone/>
            </a:pPr>
            <a:r>
              <a:rPr lang="en-US" sz="1600" dirty="0" smtClean="0"/>
              <a:t>Proposed </a:t>
            </a:r>
            <a:r>
              <a:rPr lang="en-US" sz="1600" dirty="0"/>
              <a:t>f</a:t>
            </a:r>
            <a:r>
              <a:rPr lang="en-US" sz="1600" dirty="0" smtClean="0"/>
              <a:t>ee </a:t>
            </a:r>
            <a:r>
              <a:rPr lang="en-US" sz="1600" dirty="0"/>
              <a:t>a</a:t>
            </a:r>
            <a:r>
              <a:rPr lang="en-US" sz="1600" dirty="0" smtClean="0"/>
              <a:t>djustments represent:</a:t>
            </a:r>
          </a:p>
          <a:p>
            <a:pPr marL="0" indent="0">
              <a:buNone/>
            </a:pPr>
            <a:endParaRPr lang="en-US" sz="1600" dirty="0" smtClean="0"/>
          </a:p>
          <a:p>
            <a:pPr>
              <a:buFont typeface="Arial" panose="020B0604020202020204" pitchFamily="34" charset="0"/>
              <a:buChar char="•"/>
            </a:pPr>
            <a:r>
              <a:rPr lang="en-US" sz="1600" b="1" dirty="0" smtClean="0"/>
              <a:t>No impact for the vast majority of applicants and registrants </a:t>
            </a:r>
            <a:r>
              <a:rPr lang="en-US" sz="1600" dirty="0" smtClean="0"/>
              <a:t>who file electronically and communicate on a timely basis</a:t>
            </a:r>
          </a:p>
          <a:p>
            <a:pPr>
              <a:buFont typeface="Arial" panose="020B0604020202020204" pitchFamily="34" charset="0"/>
              <a:buChar char="•"/>
            </a:pPr>
            <a:endParaRPr lang="en-US" sz="1600" dirty="0"/>
          </a:p>
          <a:p>
            <a:pPr>
              <a:buFont typeface="Arial" panose="020B0604020202020204" pitchFamily="34" charset="0"/>
              <a:buChar char="•"/>
            </a:pPr>
            <a:r>
              <a:rPr lang="en-US" sz="1600" dirty="0" smtClean="0"/>
              <a:t>A better </a:t>
            </a:r>
            <a:r>
              <a:rPr lang="en-US" sz="1600" b="1" dirty="0" smtClean="0"/>
              <a:t>incentive for broader adoption </a:t>
            </a:r>
            <a:r>
              <a:rPr lang="en-US" sz="1600" dirty="0" smtClean="0"/>
              <a:t>of the cost-effective electronic filing, communication, and processing</a:t>
            </a:r>
          </a:p>
          <a:p>
            <a:pPr>
              <a:buFont typeface="Arial" panose="020B0604020202020204" pitchFamily="34" charset="0"/>
              <a:buChar char="•"/>
            </a:pPr>
            <a:endParaRPr lang="en-US" sz="1600" dirty="0" smtClean="0"/>
          </a:p>
          <a:p>
            <a:pPr>
              <a:buFont typeface="Arial" panose="020B0604020202020204" pitchFamily="34" charset="0"/>
              <a:buChar char="•"/>
            </a:pPr>
            <a:r>
              <a:rPr lang="en-US" sz="1600" dirty="0" smtClean="0"/>
              <a:t>A better and </a:t>
            </a:r>
            <a:r>
              <a:rPr lang="en-US" sz="1600" b="1" dirty="0" smtClean="0"/>
              <a:t>fairer</a:t>
            </a:r>
            <a:r>
              <a:rPr lang="en-US" sz="1600" dirty="0" smtClean="0"/>
              <a:t> cost recovery system</a:t>
            </a:r>
          </a:p>
          <a:p>
            <a:pPr>
              <a:buFont typeface="Arial" panose="020B0604020202020204" pitchFamily="34" charset="0"/>
              <a:buChar char="•"/>
            </a:pPr>
            <a:endParaRPr lang="en-US" sz="1600" dirty="0" smtClean="0"/>
          </a:p>
          <a:p>
            <a:pPr>
              <a:buFont typeface="Arial" panose="020B0604020202020204" pitchFamily="34" charset="0"/>
              <a:buChar char="•"/>
            </a:pPr>
            <a:r>
              <a:rPr lang="en-US" sz="1600" dirty="0" smtClean="0"/>
              <a:t>A </a:t>
            </a:r>
            <a:r>
              <a:rPr lang="en-US" sz="1600" b="1" dirty="0" smtClean="0"/>
              <a:t>balance</a:t>
            </a:r>
            <a:r>
              <a:rPr lang="en-US" sz="1600" dirty="0" smtClean="0"/>
              <a:t> between subsidizing costs for a relative few, promoting a strong incentive for electronic filing, and ensuring an accurate federal register as a reliable indicator of marks in use</a:t>
            </a:r>
          </a:p>
          <a:p>
            <a:endParaRPr lang="en-US" sz="2400" dirty="0"/>
          </a:p>
        </p:txBody>
      </p:sp>
    </p:spTree>
    <p:extLst>
      <p:ext uri="{BB962C8B-B14F-4D97-AF65-F5344CB8AC3E}">
        <p14:creationId xmlns:p14="http://schemas.microsoft.com/office/powerpoint/2010/main" val="15704010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 y="378022"/>
            <a:ext cx="8328658" cy="468645"/>
          </a:xfrm>
        </p:spPr>
        <p:txBody>
          <a:bodyPr>
            <a:noAutofit/>
          </a:bodyPr>
          <a:lstStyle/>
          <a:p>
            <a:pPr lvl="1" algn="l" defTabSz="457200" rtl="0">
              <a:spcBef>
                <a:spcPct val="0"/>
              </a:spcBef>
            </a:pPr>
            <a:r>
              <a:rPr lang="en-US" sz="2400" b="1" dirty="0" smtClean="0">
                <a:latin typeface="+mn-lt"/>
              </a:rPr>
              <a:t>Summary</a:t>
            </a:r>
            <a:endParaRPr lang="en-US" sz="2400" b="1" i="1" dirty="0">
              <a:latin typeface="+mn-lt"/>
            </a:endParaRPr>
          </a:p>
        </p:txBody>
      </p:sp>
      <p:sp>
        <p:nvSpPr>
          <p:cNvPr id="3" name="Slide Number Placeholder 2"/>
          <p:cNvSpPr>
            <a:spLocks noGrp="1"/>
          </p:cNvSpPr>
          <p:nvPr>
            <p:ph type="sldNum" sz="quarter" idx="12"/>
          </p:nvPr>
        </p:nvSpPr>
        <p:spPr/>
        <p:txBody>
          <a:bodyPr/>
          <a:lstStyle/>
          <a:p>
            <a:fld id="{92DA454B-C859-4892-B9FA-68B588C9F547}" type="slidenum">
              <a:rPr lang="en-US" smtClean="0"/>
              <a:t>34</a:t>
            </a:fld>
            <a:endParaRPr lang="en-US" dirty="0"/>
          </a:p>
        </p:txBody>
      </p:sp>
      <p:sp>
        <p:nvSpPr>
          <p:cNvPr id="5" name="Rectangle 4"/>
          <p:cNvSpPr/>
          <p:nvPr/>
        </p:nvSpPr>
        <p:spPr>
          <a:xfrm>
            <a:off x="274320" y="799386"/>
            <a:ext cx="8564882" cy="4493538"/>
          </a:xfrm>
          <a:prstGeom prst="rect">
            <a:avLst/>
          </a:prstGeom>
        </p:spPr>
        <p:txBody>
          <a:bodyPr wrap="square">
            <a:spAutoFit/>
          </a:bodyPr>
          <a:lstStyle/>
          <a:p>
            <a:r>
              <a:rPr lang="en-US" sz="1600" dirty="0" smtClean="0"/>
              <a:t>Investing </a:t>
            </a:r>
            <a:r>
              <a:rPr lang="en-US" sz="1600" dirty="0"/>
              <a:t>in the goals and objectives of the FY 2014 – 2018 Strategic Plan has put the USPTO on the right path to success – </a:t>
            </a:r>
            <a:r>
              <a:rPr lang="en-US" sz="1600" dirty="0" smtClean="0"/>
              <a:t>trademark </a:t>
            </a:r>
            <a:r>
              <a:rPr lang="en-US" sz="1600" dirty="0"/>
              <a:t>quality </a:t>
            </a:r>
            <a:r>
              <a:rPr lang="en-US" sz="1600" dirty="0" smtClean="0"/>
              <a:t>metrics and pendency targets have been achieved year after year; the </a:t>
            </a:r>
            <a:r>
              <a:rPr lang="en-US" sz="1600" dirty="0"/>
              <a:t>transition to next generation IT systems is under way; and global collaboration </a:t>
            </a:r>
            <a:r>
              <a:rPr lang="en-US" sz="1600" dirty="0" smtClean="0"/>
              <a:t>on IP Policy is </a:t>
            </a:r>
            <a:r>
              <a:rPr lang="en-US" sz="1600" dirty="0"/>
              <a:t>advancing.  </a:t>
            </a:r>
          </a:p>
          <a:p>
            <a:endParaRPr lang="en-US" sz="1600" dirty="0"/>
          </a:p>
          <a:p>
            <a:r>
              <a:rPr lang="en-US" sz="1600" dirty="0"/>
              <a:t>If the USPTO is forced to stop this forward momentum, the future cost of restarting these activities could be prohibitive.  </a:t>
            </a:r>
            <a:r>
              <a:rPr lang="en-US" sz="1600" dirty="0" smtClean="0"/>
              <a:t>At the very least, it would compromise our ability to maintain the current level of services, and invest for the future.</a:t>
            </a:r>
            <a:endParaRPr lang="en-US" sz="1600" dirty="0"/>
          </a:p>
          <a:p>
            <a:r>
              <a:rPr lang="en-US" sz="1600" dirty="0"/>
              <a:t> </a:t>
            </a:r>
          </a:p>
          <a:p>
            <a:r>
              <a:rPr lang="en-US" sz="1600" dirty="0"/>
              <a:t>Success also promotes increased demand, and the USPTO must be positioned to respond to this demand for quality and timely services that benefit the American business community.</a:t>
            </a:r>
          </a:p>
          <a:p>
            <a:endParaRPr lang="en-US" sz="1600" dirty="0"/>
          </a:p>
          <a:p>
            <a:r>
              <a:rPr lang="en-US" sz="1600" dirty="0"/>
              <a:t>The aggregate revenue for the proposed fee structure provides sufficient funds to continue fulfilling the USPTO’s goals in a financially prudent and stable manner</a:t>
            </a:r>
            <a:r>
              <a:rPr lang="en-US" sz="1600" dirty="0" smtClean="0"/>
              <a:t>.</a:t>
            </a:r>
          </a:p>
          <a:p>
            <a:endParaRPr lang="en-US" sz="1600" dirty="0"/>
          </a:p>
          <a:p>
            <a:r>
              <a:rPr lang="en-US" sz="1600" dirty="0" smtClean="0"/>
              <a:t>Fees are reviewed and assessed on a biannual basis to ensure the USPTO is making progress on its goals and commitments and the fees are set at an appropriate level.</a:t>
            </a:r>
            <a:endParaRPr lang="en-US" sz="1600" dirty="0"/>
          </a:p>
          <a:p>
            <a:endParaRPr lang="en-US" sz="1400" dirty="0"/>
          </a:p>
        </p:txBody>
      </p:sp>
    </p:spTree>
    <p:extLst>
      <p:ext uri="{BB962C8B-B14F-4D97-AF65-F5344CB8AC3E}">
        <p14:creationId xmlns:p14="http://schemas.microsoft.com/office/powerpoint/2010/main" val="39458025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Path Forward</a:t>
            </a:r>
            <a:endParaRPr lang="en-US" sz="2400" b="1" i="1" dirty="0">
              <a:latin typeface="+mn-lt"/>
            </a:endParaRPr>
          </a:p>
        </p:txBody>
      </p:sp>
      <p:sp>
        <p:nvSpPr>
          <p:cNvPr id="3" name="Slide Number Placeholder 2"/>
          <p:cNvSpPr>
            <a:spLocks noGrp="1"/>
          </p:cNvSpPr>
          <p:nvPr>
            <p:ph type="sldNum" sz="quarter" idx="12"/>
          </p:nvPr>
        </p:nvSpPr>
        <p:spPr/>
        <p:txBody>
          <a:bodyPr/>
          <a:lstStyle/>
          <a:p>
            <a:fld id="{92DA454B-C859-4892-B9FA-68B588C9F547}" type="slidenum">
              <a:rPr lang="en-US" smtClean="0"/>
              <a:t>35</a:t>
            </a:fld>
            <a:endParaRPr lang="en-US" dirty="0"/>
          </a:p>
        </p:txBody>
      </p:sp>
      <p:sp>
        <p:nvSpPr>
          <p:cNvPr id="5" name="Rectangle 4"/>
          <p:cNvSpPr/>
          <p:nvPr/>
        </p:nvSpPr>
        <p:spPr>
          <a:xfrm>
            <a:off x="335280" y="1120140"/>
            <a:ext cx="8351518" cy="3539430"/>
          </a:xfrm>
          <a:prstGeom prst="rect">
            <a:avLst/>
          </a:prstGeom>
        </p:spPr>
        <p:txBody>
          <a:bodyPr wrap="square">
            <a:spAutoFit/>
          </a:bodyPr>
          <a:lstStyle/>
          <a:p>
            <a:pPr marL="285750" indent="-285750">
              <a:buFont typeface="Arial" panose="020B0604020202020204" pitchFamily="34" charset="0"/>
              <a:buChar char="•"/>
            </a:pPr>
            <a:r>
              <a:rPr lang="en-US" sz="1600" dirty="0"/>
              <a:t>The proposed fee structure and the </a:t>
            </a:r>
            <a:r>
              <a:rPr lang="en-US" sz="1600" dirty="0" smtClean="0"/>
              <a:t>current fee structure </a:t>
            </a:r>
            <a:r>
              <a:rPr lang="en-US" sz="1600" dirty="0"/>
              <a:t>are intended to provide two </a:t>
            </a:r>
            <a:r>
              <a:rPr lang="en-US" sz="1600" dirty="0" smtClean="0"/>
              <a:t>perspectives </a:t>
            </a:r>
            <a:r>
              <a:rPr lang="en-US" sz="1600" dirty="0"/>
              <a:t>of information to the public to assist in considering </a:t>
            </a:r>
            <a:r>
              <a:rPr lang="en-US" sz="1600" dirty="0" smtClean="0"/>
              <a:t>this </a:t>
            </a:r>
            <a:r>
              <a:rPr lang="en-US" sz="1600" dirty="0"/>
              <a:t>proposal.</a:t>
            </a:r>
          </a:p>
          <a:p>
            <a:pPr marL="285750" indent="-285750">
              <a:buFont typeface="Wingdings" panose="05000000000000000000" pitchFamily="2" charset="2"/>
              <a:buChar char="§"/>
            </a:pPr>
            <a:endParaRPr lang="en-US" sz="1600" dirty="0"/>
          </a:p>
          <a:p>
            <a:pPr marL="285750" indent="-285750">
              <a:buFont typeface="Arial" panose="020B0604020202020204" pitchFamily="34" charset="0"/>
              <a:buChar char="•"/>
            </a:pPr>
            <a:r>
              <a:rPr lang="en-US" sz="1600" dirty="0"/>
              <a:t>The proposal is far from final and we look forward to your insight, ideas, and suggestions for improvement that is beneficial for all – stakeholders, the </a:t>
            </a:r>
            <a:r>
              <a:rPr lang="en-US" sz="1600" dirty="0" smtClean="0"/>
              <a:t>USPTO, </a:t>
            </a:r>
            <a:r>
              <a:rPr lang="en-US" sz="1600" dirty="0"/>
              <a:t>and our country.</a:t>
            </a:r>
          </a:p>
          <a:p>
            <a:pPr marL="285750" indent="-285750">
              <a:buFont typeface="Wingdings" panose="05000000000000000000" pitchFamily="2" charset="2"/>
              <a:buChar char="§"/>
            </a:pPr>
            <a:endParaRPr lang="en-US" sz="1600" dirty="0"/>
          </a:p>
          <a:p>
            <a:pPr marL="285750" indent="-285750">
              <a:buFont typeface="Arial" panose="020B0604020202020204" pitchFamily="34" charset="0"/>
              <a:buChar char="•"/>
            </a:pPr>
            <a:r>
              <a:rPr lang="en-US" sz="1600" dirty="0"/>
              <a:t>As you provide input, it is useful to frame it in goals, time periods, and which realignments within the proposed fee structure are favorable and which are not</a:t>
            </a:r>
            <a:r>
              <a:rPr lang="en-US" sz="1600" dirty="0" smtClean="0"/>
              <a:t>.</a:t>
            </a:r>
          </a:p>
          <a:p>
            <a:pPr marL="285750" indent="-285750">
              <a:buFont typeface="Wingdings" panose="05000000000000000000" pitchFamily="2" charset="2"/>
              <a:buChar char="§"/>
            </a:pPr>
            <a:endParaRPr lang="en-US" sz="1600" dirty="0"/>
          </a:p>
          <a:p>
            <a:pPr marL="285750" indent="-285750">
              <a:buFont typeface="Arial" panose="020B0604020202020204" pitchFamily="34" charset="0"/>
              <a:buChar char="•"/>
            </a:pPr>
            <a:r>
              <a:rPr lang="en-US" sz="1600" dirty="0" smtClean="0"/>
              <a:t>With </a:t>
            </a:r>
            <a:r>
              <a:rPr lang="en-US" sz="1600" dirty="0"/>
              <a:t>this type of information, the Office would </a:t>
            </a:r>
            <a:r>
              <a:rPr lang="en-US" sz="1600" dirty="0" smtClean="0"/>
              <a:t>prepare </a:t>
            </a:r>
            <a:r>
              <a:rPr lang="en-US" sz="1600" dirty="0"/>
              <a:t>a proposal for a notice of proposed rulemaking that achieves mutual objectives.</a:t>
            </a:r>
          </a:p>
          <a:p>
            <a:pPr marL="285750" indent="-285750">
              <a:buFont typeface="Wingdings" panose="05000000000000000000" pitchFamily="2" charset="2"/>
              <a:buChar char="§"/>
            </a:pPr>
            <a:endParaRPr lang="en-US" sz="1600" dirty="0"/>
          </a:p>
          <a:p>
            <a:pPr marL="285750" indent="-285750">
              <a:buFont typeface="Arial" panose="020B0604020202020204" pitchFamily="34" charset="0"/>
              <a:buChar char="•"/>
            </a:pPr>
            <a:r>
              <a:rPr lang="en-US" sz="1600" dirty="0"/>
              <a:t>We look forward to a productive dialog over the next couple of </a:t>
            </a:r>
            <a:r>
              <a:rPr lang="en-US" sz="1600" dirty="0" smtClean="0"/>
              <a:t>months – thank you.</a:t>
            </a:r>
            <a:endParaRPr lang="en-US" sz="1600" dirty="0"/>
          </a:p>
        </p:txBody>
      </p:sp>
    </p:spTree>
    <p:extLst>
      <p:ext uri="{BB962C8B-B14F-4D97-AF65-F5344CB8AC3E}">
        <p14:creationId xmlns:p14="http://schemas.microsoft.com/office/powerpoint/2010/main" val="15785697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Additional Information</a:t>
            </a:r>
            <a:endParaRPr lang="en-US" sz="2400" b="1" i="1" dirty="0">
              <a:latin typeface="+mn-lt"/>
            </a:endParaRPr>
          </a:p>
        </p:txBody>
      </p:sp>
      <p:sp>
        <p:nvSpPr>
          <p:cNvPr id="3" name="Slide Number Placeholder 2"/>
          <p:cNvSpPr>
            <a:spLocks noGrp="1"/>
          </p:cNvSpPr>
          <p:nvPr>
            <p:ph type="sldNum" sz="quarter" idx="12"/>
          </p:nvPr>
        </p:nvSpPr>
        <p:spPr/>
        <p:txBody>
          <a:bodyPr/>
          <a:lstStyle/>
          <a:p>
            <a:fld id="{92DA454B-C859-4892-B9FA-68B588C9F547}" type="slidenum">
              <a:rPr lang="en-US" smtClean="0"/>
              <a:t>36</a:t>
            </a:fld>
            <a:endParaRPr lang="en-US" dirty="0"/>
          </a:p>
        </p:txBody>
      </p:sp>
      <p:sp>
        <p:nvSpPr>
          <p:cNvPr id="5" name="Rectangle 4"/>
          <p:cNvSpPr/>
          <p:nvPr/>
        </p:nvSpPr>
        <p:spPr>
          <a:xfrm>
            <a:off x="457200" y="943481"/>
            <a:ext cx="8229600" cy="2800767"/>
          </a:xfrm>
          <a:prstGeom prst="rect">
            <a:avLst/>
          </a:prstGeom>
        </p:spPr>
        <p:txBody>
          <a:bodyPr wrap="square">
            <a:spAutoFit/>
          </a:bodyPr>
          <a:lstStyle/>
          <a:p>
            <a:r>
              <a:rPr lang="en-US" sz="1600" dirty="0"/>
              <a:t>The following additional documents, presented separately,</a:t>
            </a:r>
            <a:r>
              <a:rPr lang="en-US" sz="1600" i="1" dirty="0"/>
              <a:t> </a:t>
            </a:r>
            <a:r>
              <a:rPr lang="en-US" sz="1600" dirty="0"/>
              <a:t>provide background information and further details related to the proposed fee structure in this summary document and are integral part of the proposal:</a:t>
            </a:r>
          </a:p>
          <a:p>
            <a:endParaRPr lang="en-US" sz="1600" dirty="0"/>
          </a:p>
          <a:p>
            <a:pPr lvl="1"/>
            <a:r>
              <a:rPr lang="en-US" sz="1600" dirty="0"/>
              <a:t>Transmittal </a:t>
            </a:r>
            <a:r>
              <a:rPr lang="en-US" sz="1600" dirty="0" smtClean="0"/>
              <a:t>letter</a:t>
            </a:r>
            <a:endParaRPr lang="en-US" sz="1600" dirty="0"/>
          </a:p>
          <a:p>
            <a:pPr lvl="1"/>
            <a:endParaRPr lang="en-US" sz="1600" dirty="0"/>
          </a:p>
          <a:p>
            <a:pPr lvl="1"/>
            <a:r>
              <a:rPr lang="en-US" sz="1600" dirty="0" smtClean="0"/>
              <a:t>Trademark Fee Proposal Detailed Appendices</a:t>
            </a:r>
            <a:endParaRPr lang="en-US" sz="1600" dirty="0"/>
          </a:p>
          <a:p>
            <a:pPr lvl="1"/>
            <a:endParaRPr lang="en-US" sz="1600" dirty="0"/>
          </a:p>
          <a:p>
            <a:pPr lvl="1"/>
            <a:r>
              <a:rPr lang="en-US" sz="1600" dirty="0"/>
              <a:t>Attachment 1 - </a:t>
            </a:r>
            <a:r>
              <a:rPr lang="en-US" sz="1600" i="1" dirty="0"/>
              <a:t>Table of </a:t>
            </a:r>
            <a:r>
              <a:rPr lang="en-US" sz="1600" i="1" dirty="0" smtClean="0"/>
              <a:t>Trademark </a:t>
            </a:r>
            <a:r>
              <a:rPr lang="en-US" sz="1600" i="1" dirty="0"/>
              <a:t>Fee </a:t>
            </a:r>
            <a:r>
              <a:rPr lang="en-US" sz="1600" i="1" dirty="0" smtClean="0"/>
              <a:t>Adjustments</a:t>
            </a:r>
            <a:r>
              <a:rPr lang="en-US" sz="1600" dirty="0" smtClean="0"/>
              <a:t> </a:t>
            </a:r>
            <a:endParaRPr lang="en-US" sz="1600" dirty="0"/>
          </a:p>
          <a:p>
            <a:pPr lvl="1"/>
            <a:endParaRPr lang="en-US" sz="1600" dirty="0"/>
          </a:p>
          <a:p>
            <a:pPr lvl="1"/>
            <a:r>
              <a:rPr lang="en-US" sz="1600" dirty="0"/>
              <a:t>Attachment 2 </a:t>
            </a:r>
            <a:r>
              <a:rPr lang="en-US" sz="1600" dirty="0" smtClean="0"/>
              <a:t>– </a:t>
            </a:r>
            <a:r>
              <a:rPr lang="en-US" sz="1600" i="1" dirty="0" smtClean="0"/>
              <a:t>Table of Trademark Fees – Current, Proposed and Unit Cost</a:t>
            </a:r>
            <a:endParaRPr lang="en-US" sz="1600" dirty="0"/>
          </a:p>
        </p:txBody>
      </p:sp>
    </p:spTree>
    <p:extLst>
      <p:ext uri="{BB962C8B-B14F-4D97-AF65-F5344CB8AC3E}">
        <p14:creationId xmlns:p14="http://schemas.microsoft.com/office/powerpoint/2010/main" val="34631326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150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FY 2015 Biennial Fee Review</a:t>
            </a:r>
            <a:endParaRPr lang="en-US" sz="2400" b="1" i="1" dirty="0">
              <a:latin typeface="+mn-lt"/>
            </a:endParaRPr>
          </a:p>
        </p:txBody>
      </p:sp>
      <p:sp>
        <p:nvSpPr>
          <p:cNvPr id="4" name="Content Placeholder 2"/>
          <p:cNvSpPr>
            <a:spLocks noGrp="1"/>
          </p:cNvSpPr>
          <p:nvPr>
            <p:ph idx="1"/>
          </p:nvPr>
        </p:nvSpPr>
        <p:spPr>
          <a:xfrm>
            <a:off x="457198" y="906781"/>
            <a:ext cx="8229600" cy="4390708"/>
          </a:xfrm>
        </p:spPr>
        <p:txBody>
          <a:bodyPr>
            <a:normAutofit/>
          </a:bodyPr>
          <a:lstStyle/>
          <a:p>
            <a:pPr marL="0" indent="0">
              <a:buNone/>
            </a:pPr>
            <a:r>
              <a:rPr lang="en-US" sz="1600" dirty="0" smtClean="0">
                <a:latin typeface="+mn-lt"/>
              </a:rPr>
              <a:t>Fee Proposals were developed to align </a:t>
            </a:r>
            <a:r>
              <a:rPr lang="en-US" sz="1600" dirty="0">
                <a:latin typeface="+mn-lt"/>
              </a:rPr>
              <a:t>with the </a:t>
            </a:r>
            <a:r>
              <a:rPr lang="en-US" sz="1600" dirty="0" smtClean="0">
                <a:latin typeface="+mn-lt"/>
              </a:rPr>
              <a:t>USPTO Fee Structure philosophy </a:t>
            </a:r>
            <a:r>
              <a:rPr lang="en-US" sz="1600" dirty="0">
                <a:latin typeface="+mn-lt"/>
              </a:rPr>
              <a:t>and the goal to provide sufficient financial resources to facilitate the effective administration of the United States intellectual property system.  </a:t>
            </a:r>
            <a:endParaRPr lang="en-US" sz="1600" dirty="0" smtClean="0">
              <a:latin typeface="+mn-lt"/>
            </a:endParaRPr>
          </a:p>
          <a:p>
            <a:pPr marL="0" indent="0">
              <a:buNone/>
            </a:pPr>
            <a:endParaRPr lang="en-US" sz="1600" dirty="0">
              <a:latin typeface="+mn-lt"/>
            </a:endParaRPr>
          </a:p>
          <a:p>
            <a:pPr marL="0" indent="0">
              <a:buNone/>
            </a:pPr>
            <a:r>
              <a:rPr lang="en-US" sz="1600" dirty="0" smtClean="0">
                <a:latin typeface="+mn-lt"/>
              </a:rPr>
              <a:t>The </a:t>
            </a:r>
            <a:r>
              <a:rPr lang="en-US" sz="1600" dirty="0">
                <a:latin typeface="+mn-lt"/>
              </a:rPr>
              <a:t>following objectives have been established in support of this goal:</a:t>
            </a:r>
          </a:p>
          <a:p>
            <a:pPr>
              <a:buFont typeface="Arial" panose="020B0604020202020204" pitchFamily="34" charset="0"/>
              <a:buChar char="•"/>
            </a:pPr>
            <a:r>
              <a:rPr lang="en-US" sz="1600" dirty="0" smtClean="0">
                <a:latin typeface="+mn-lt"/>
              </a:rPr>
              <a:t>Better align </a:t>
            </a:r>
            <a:r>
              <a:rPr lang="en-US" sz="1600" dirty="0">
                <a:latin typeface="+mn-lt"/>
              </a:rPr>
              <a:t>fees with the full cost of products and services</a:t>
            </a:r>
          </a:p>
          <a:p>
            <a:pPr>
              <a:buFont typeface="Arial" panose="020B0604020202020204" pitchFamily="34" charset="0"/>
              <a:buChar char="•"/>
            </a:pPr>
            <a:r>
              <a:rPr lang="en-US" sz="1600" dirty="0" smtClean="0">
                <a:latin typeface="+mn-lt"/>
              </a:rPr>
              <a:t>Set </a:t>
            </a:r>
            <a:r>
              <a:rPr lang="en-US" sz="1600" dirty="0">
                <a:latin typeface="+mn-lt"/>
              </a:rPr>
              <a:t>fees to facilitate the effective administration of the patent </a:t>
            </a:r>
            <a:r>
              <a:rPr lang="en-US" sz="1600" dirty="0" smtClean="0">
                <a:latin typeface="+mn-lt"/>
              </a:rPr>
              <a:t>and trademark </a:t>
            </a:r>
            <a:r>
              <a:rPr lang="en-US" sz="1600" dirty="0">
                <a:latin typeface="+mn-lt"/>
              </a:rPr>
              <a:t>systems</a:t>
            </a:r>
          </a:p>
          <a:p>
            <a:pPr>
              <a:buFont typeface="Arial" panose="020B0604020202020204" pitchFamily="34" charset="0"/>
              <a:buChar char="•"/>
            </a:pPr>
            <a:r>
              <a:rPr lang="en-US" sz="1600" dirty="0" smtClean="0">
                <a:latin typeface="+mn-lt"/>
              </a:rPr>
              <a:t>Offer </a:t>
            </a:r>
            <a:r>
              <a:rPr lang="en-US" sz="1600" dirty="0">
                <a:latin typeface="+mn-lt"/>
              </a:rPr>
              <a:t>application processing </a:t>
            </a:r>
            <a:r>
              <a:rPr lang="en-US" sz="1600" dirty="0" smtClean="0">
                <a:latin typeface="+mn-lt"/>
              </a:rPr>
              <a:t>options such as reduced fees for filing electronically</a:t>
            </a:r>
          </a:p>
          <a:p>
            <a:pPr>
              <a:buFont typeface="Arial" panose="020B0604020202020204" pitchFamily="34" charset="0"/>
              <a:buChar char="•"/>
            </a:pPr>
            <a:r>
              <a:rPr lang="en-US" sz="1800" dirty="0"/>
              <a:t>Promote Administration innovation strategies</a:t>
            </a:r>
          </a:p>
          <a:p>
            <a:pPr>
              <a:buFont typeface="Arial" panose="020B0604020202020204" pitchFamily="34" charset="0"/>
              <a:buChar char="•"/>
            </a:pPr>
            <a:endParaRPr lang="en-US" sz="1800" dirty="0"/>
          </a:p>
        </p:txBody>
      </p:sp>
      <p:sp>
        <p:nvSpPr>
          <p:cNvPr id="3" name="Slide Number Placeholder 2"/>
          <p:cNvSpPr>
            <a:spLocks noGrp="1"/>
          </p:cNvSpPr>
          <p:nvPr>
            <p:ph type="sldNum" sz="quarter" idx="12"/>
          </p:nvPr>
        </p:nvSpPr>
        <p:spPr/>
        <p:txBody>
          <a:bodyPr/>
          <a:lstStyle/>
          <a:p>
            <a:fld id="{92DA454B-C859-4892-B9FA-68B588C9F547}" type="slidenum">
              <a:rPr lang="en-US" smtClean="0"/>
              <a:t>4</a:t>
            </a:fld>
            <a:endParaRPr lang="en-US" dirty="0"/>
          </a:p>
        </p:txBody>
      </p:sp>
    </p:spTree>
    <p:extLst>
      <p:ext uri="{BB962C8B-B14F-4D97-AF65-F5344CB8AC3E}">
        <p14:creationId xmlns:p14="http://schemas.microsoft.com/office/powerpoint/2010/main" val="965077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Investing in the Future</a:t>
            </a:r>
            <a:endParaRPr lang="en-US" sz="2400" b="1" i="1" dirty="0">
              <a:latin typeface="+mn-lt"/>
            </a:endParaRPr>
          </a:p>
        </p:txBody>
      </p:sp>
      <p:sp>
        <p:nvSpPr>
          <p:cNvPr id="4" name="Content Placeholder 2"/>
          <p:cNvSpPr>
            <a:spLocks noGrp="1"/>
          </p:cNvSpPr>
          <p:nvPr>
            <p:ph idx="1"/>
          </p:nvPr>
        </p:nvSpPr>
        <p:spPr>
          <a:xfrm>
            <a:off x="457198" y="922019"/>
            <a:ext cx="8229600" cy="4375469"/>
          </a:xfrm>
        </p:spPr>
        <p:txBody>
          <a:bodyPr>
            <a:normAutofit fontScale="40000" lnSpcReduction="20000"/>
          </a:bodyPr>
          <a:lstStyle/>
          <a:p>
            <a:pPr marL="0" indent="0">
              <a:buNone/>
            </a:pPr>
            <a:r>
              <a:rPr lang="en-US" sz="4000" dirty="0">
                <a:latin typeface="Segoe UI" panose="020B0502040204020203" pitchFamily="34" charset="0"/>
                <a:ea typeface="Segoe UI" panose="020B0502040204020203" pitchFamily="34" charset="0"/>
                <a:cs typeface="Segoe UI" panose="020B0502040204020203" pitchFamily="34" charset="0"/>
              </a:rPr>
              <a:t>A</a:t>
            </a:r>
            <a:r>
              <a:rPr lang="en-US" sz="4000" dirty="0" smtClean="0">
                <a:latin typeface="Segoe UI" panose="020B0502040204020203" pitchFamily="34" charset="0"/>
                <a:ea typeface="Segoe UI" panose="020B0502040204020203" pitchFamily="34" charset="0"/>
                <a:cs typeface="Segoe UI" panose="020B0502040204020203" pitchFamily="34" charset="0"/>
              </a:rPr>
              <a:t>djusting the trademark fee schedule allows the Agency to continue to implement the trademark-related strategic goals and objectives as documented in the </a:t>
            </a:r>
            <a:r>
              <a:rPr lang="en-US" sz="4000" i="1" dirty="0" smtClean="0">
                <a:latin typeface="Segoe UI" panose="020B0502040204020203" pitchFamily="34" charset="0"/>
                <a:ea typeface="Segoe UI" panose="020B0502040204020203" pitchFamily="34" charset="0"/>
                <a:cs typeface="Segoe UI" panose="020B0502040204020203" pitchFamily="34" charset="0"/>
              </a:rPr>
              <a:t>USPTO 2014 </a:t>
            </a:r>
            <a:r>
              <a:rPr lang="en-US" sz="4000" i="1" dirty="0">
                <a:latin typeface="Segoe UI" panose="020B0502040204020203" pitchFamily="34" charset="0"/>
                <a:ea typeface="Segoe UI" panose="020B0502040204020203" pitchFamily="34" charset="0"/>
                <a:cs typeface="Segoe UI" panose="020B0502040204020203" pitchFamily="34" charset="0"/>
              </a:rPr>
              <a:t>– </a:t>
            </a:r>
            <a:r>
              <a:rPr lang="en-US" sz="4000" i="1" dirty="0" smtClean="0">
                <a:latin typeface="Segoe UI" panose="020B0502040204020203" pitchFamily="34" charset="0"/>
                <a:ea typeface="Segoe UI" panose="020B0502040204020203" pitchFamily="34" charset="0"/>
                <a:cs typeface="Segoe UI" panose="020B0502040204020203" pitchFamily="34" charset="0"/>
              </a:rPr>
              <a:t>2018 </a:t>
            </a:r>
            <a:r>
              <a:rPr lang="en-US" sz="4000" i="1" dirty="0">
                <a:latin typeface="Segoe UI" panose="020B0502040204020203" pitchFamily="34" charset="0"/>
                <a:ea typeface="Segoe UI" panose="020B0502040204020203" pitchFamily="34" charset="0"/>
                <a:cs typeface="Segoe UI" panose="020B0502040204020203" pitchFamily="34" charset="0"/>
              </a:rPr>
              <a:t>Strategic </a:t>
            </a:r>
            <a:r>
              <a:rPr lang="en-US" sz="4000" i="1" dirty="0" smtClean="0">
                <a:latin typeface="Segoe UI" panose="020B0502040204020203" pitchFamily="34" charset="0"/>
                <a:ea typeface="Segoe UI" panose="020B0502040204020203" pitchFamily="34" charset="0"/>
                <a:cs typeface="Segoe UI" panose="020B0502040204020203" pitchFamily="34" charset="0"/>
              </a:rPr>
              <a:t>Plan</a:t>
            </a:r>
            <a:r>
              <a:rPr lang="en-US" sz="4000" dirty="0" smtClean="0">
                <a:latin typeface="Segoe UI" panose="020B0502040204020203" pitchFamily="34" charset="0"/>
                <a:ea typeface="Segoe UI" panose="020B0502040204020203" pitchFamily="34" charset="0"/>
                <a:cs typeface="Segoe UI" panose="020B0502040204020203" pitchFamily="34" charset="0"/>
              </a:rPr>
              <a:t>.  For FY 2017 through FY 2021, this includes:</a:t>
            </a:r>
          </a:p>
          <a:p>
            <a:pPr marL="457200" lvl="1" indent="0">
              <a:buNone/>
            </a:pPr>
            <a:endParaRPr lang="en-US" sz="4000" dirty="0">
              <a:latin typeface="Segoe UI" panose="020B0502040204020203" pitchFamily="34" charset="0"/>
              <a:ea typeface="Segoe UI" panose="020B0502040204020203" pitchFamily="34" charset="0"/>
              <a:cs typeface="Segoe UI" panose="020B0502040204020203" pitchFamily="34" charset="0"/>
            </a:endParaRPr>
          </a:p>
          <a:p>
            <a:pPr marL="0" indent="0">
              <a:buNone/>
            </a:pPr>
            <a:r>
              <a:rPr lang="en-US" sz="4000" dirty="0" smtClean="0">
                <a:latin typeface="Segoe UI" panose="020B0502040204020203" pitchFamily="34" charset="0"/>
                <a:ea typeface="Segoe UI" panose="020B0502040204020203" pitchFamily="34" charset="0"/>
                <a:cs typeface="Segoe UI" panose="020B0502040204020203" pitchFamily="34" charset="0"/>
              </a:rPr>
              <a:t>Maintain Trademark First Action Pendency on Average Between 2.5 – 3.5 Months with 12 Months Final Pendency</a:t>
            </a:r>
          </a:p>
          <a:p>
            <a:pPr>
              <a:buFont typeface="Arial" panose="020B0604020202020204" pitchFamily="34" charset="0"/>
              <a:buChar char="•"/>
            </a:pPr>
            <a:r>
              <a:rPr lang="en-US" sz="4000" dirty="0" smtClean="0">
                <a:latin typeface="Segoe UI" panose="020B0502040204020203" pitchFamily="34" charset="0"/>
                <a:ea typeface="Segoe UI" panose="020B0502040204020203" pitchFamily="34" charset="0"/>
                <a:cs typeface="Segoe UI" panose="020B0502040204020203" pitchFamily="34" charset="0"/>
              </a:rPr>
              <a:t>Align examination capacity with incoming workloads</a:t>
            </a:r>
          </a:p>
          <a:p>
            <a:pPr>
              <a:buFont typeface="Arial" panose="020B0604020202020204" pitchFamily="34" charset="0"/>
              <a:buChar char="•"/>
            </a:pPr>
            <a:r>
              <a:rPr lang="en-US" sz="4000" dirty="0" smtClean="0">
                <a:latin typeface="Segoe UI" panose="020B0502040204020203" pitchFamily="34" charset="0"/>
                <a:ea typeface="Segoe UI" panose="020B0502040204020203" pitchFamily="34" charset="0"/>
                <a:cs typeface="Segoe UI" panose="020B0502040204020203" pitchFamily="34" charset="0"/>
              </a:rPr>
              <a:t>Continue to define and validate optimal pendencies</a:t>
            </a:r>
          </a:p>
          <a:p>
            <a:pPr>
              <a:buFont typeface="Arial" panose="020B0604020202020204" pitchFamily="34" charset="0"/>
              <a:buChar char="•"/>
            </a:pPr>
            <a:r>
              <a:rPr lang="en-US" sz="4000" dirty="0" smtClean="0">
                <a:latin typeface="Segoe UI" panose="020B0502040204020203" pitchFamily="34" charset="0"/>
                <a:ea typeface="Segoe UI" panose="020B0502040204020203" pitchFamily="34" charset="0"/>
                <a:cs typeface="Segoe UI" panose="020B0502040204020203" pitchFamily="34" charset="0"/>
              </a:rPr>
              <a:t>Work with stakeholders to develop long-term pendency goals that increase examination efficiency; maintain an optimal pendency level, and meet the expectations of the IP community.   </a:t>
            </a:r>
          </a:p>
          <a:p>
            <a:pPr marL="0" indent="0">
              <a:buNone/>
            </a:pPr>
            <a:endParaRPr lang="en-US" sz="4000" dirty="0" smtClean="0">
              <a:latin typeface="Segoe UI" panose="020B0502040204020203" pitchFamily="34" charset="0"/>
              <a:ea typeface="Segoe UI" panose="020B0502040204020203" pitchFamily="34" charset="0"/>
              <a:cs typeface="Segoe UI" panose="020B0502040204020203" pitchFamily="34" charset="0"/>
            </a:endParaRPr>
          </a:p>
          <a:p>
            <a:pPr marL="0" indent="0">
              <a:buNone/>
            </a:pPr>
            <a:r>
              <a:rPr lang="en-US" sz="4000" dirty="0" smtClean="0">
                <a:latin typeface="Segoe UI" panose="020B0502040204020203" pitchFamily="34" charset="0"/>
                <a:ea typeface="Segoe UI" panose="020B0502040204020203" pitchFamily="34" charset="0"/>
                <a:cs typeface="Segoe UI" panose="020B0502040204020203" pitchFamily="34" charset="0"/>
              </a:rPr>
              <a:t>Maintain </a:t>
            </a:r>
            <a:r>
              <a:rPr lang="en-US" sz="4000" dirty="0">
                <a:latin typeface="Segoe UI" panose="020B0502040204020203" pitchFamily="34" charset="0"/>
                <a:ea typeface="Segoe UI" panose="020B0502040204020203" pitchFamily="34" charset="0"/>
                <a:cs typeface="Segoe UI" panose="020B0502040204020203" pitchFamily="34" charset="0"/>
              </a:rPr>
              <a:t>High Trademark Quality</a:t>
            </a:r>
          </a:p>
          <a:p>
            <a:pPr>
              <a:buFont typeface="Arial" panose="020B0604020202020204" pitchFamily="34" charset="0"/>
              <a:buChar char="•"/>
            </a:pPr>
            <a:r>
              <a:rPr lang="en-US" sz="4000" dirty="0">
                <a:latin typeface="Segoe UI" panose="020B0502040204020203" pitchFamily="34" charset="0"/>
                <a:ea typeface="Segoe UI" panose="020B0502040204020203" pitchFamily="34" charset="0"/>
                <a:cs typeface="Segoe UI" panose="020B0502040204020203" pitchFamily="34" charset="0"/>
              </a:rPr>
              <a:t>Continually maintain and improve quality measurements</a:t>
            </a:r>
          </a:p>
          <a:p>
            <a:pPr>
              <a:buFont typeface="Arial" panose="020B0604020202020204" pitchFamily="34" charset="0"/>
              <a:buChar char="•"/>
            </a:pPr>
            <a:r>
              <a:rPr lang="en-US" sz="4000" dirty="0">
                <a:latin typeface="Segoe UI" panose="020B0502040204020203" pitchFamily="34" charset="0"/>
                <a:ea typeface="Segoe UI" panose="020B0502040204020203" pitchFamily="34" charset="0"/>
                <a:cs typeface="Segoe UI" panose="020B0502040204020203" pitchFamily="34" charset="0"/>
              </a:rPr>
              <a:t>Evaluate examination quality; provide targeted training to address quality issues; and provide legal training and education</a:t>
            </a:r>
            <a:r>
              <a:rPr lang="en-US" sz="4000" dirty="0" smtClean="0">
                <a:latin typeface="Segoe UI" panose="020B0502040204020203" pitchFamily="34" charset="0"/>
                <a:ea typeface="Segoe UI" panose="020B0502040204020203" pitchFamily="34" charset="0"/>
                <a:cs typeface="Segoe UI" panose="020B0502040204020203" pitchFamily="34" charset="0"/>
              </a:rPr>
              <a:t>.</a:t>
            </a:r>
          </a:p>
          <a:p>
            <a:pPr marL="0" indent="0">
              <a:buNone/>
            </a:pPr>
            <a:endParaRPr lang="en-US" sz="4000" dirty="0" smtClean="0">
              <a:latin typeface="Segoe UI" panose="020B0502040204020203" pitchFamily="34" charset="0"/>
              <a:ea typeface="Segoe UI" panose="020B0502040204020203" pitchFamily="34" charset="0"/>
              <a:cs typeface="Segoe UI" panose="020B0502040204020203" pitchFamily="34" charset="0"/>
            </a:endParaRPr>
          </a:p>
          <a:p>
            <a:pPr lvl="1">
              <a:buFont typeface="Courier New" panose="02070309020205020404" pitchFamily="49" charset="0"/>
              <a:buChar char="o"/>
            </a:pPr>
            <a:endParaRPr lang="en-US" sz="3600" b="1" dirty="0"/>
          </a:p>
          <a:p>
            <a:pPr lvl="1">
              <a:buFont typeface="Courier New" panose="02070309020205020404" pitchFamily="49" charset="0"/>
              <a:buChar char="o"/>
            </a:pPr>
            <a:endParaRPr lang="en-US" sz="3600" b="1" dirty="0" smtClean="0"/>
          </a:p>
          <a:p>
            <a:pPr lvl="2">
              <a:buFont typeface="Courier New" panose="02070309020205020404" pitchFamily="49" charset="0"/>
              <a:buChar char="o"/>
            </a:pPr>
            <a:endParaRPr lang="en-US" sz="3600" b="1" dirty="0" smtClean="0"/>
          </a:p>
          <a:p>
            <a:pPr lvl="2">
              <a:buFont typeface="Courier New" panose="02070309020205020404" pitchFamily="49" charset="0"/>
              <a:buChar char="o"/>
            </a:pPr>
            <a:endParaRPr lang="en-US" sz="3600" b="1" dirty="0" smtClean="0"/>
          </a:p>
          <a:p>
            <a:pPr>
              <a:buFont typeface="Courier New" panose="02070309020205020404" pitchFamily="49" charset="0"/>
              <a:buChar char="o"/>
            </a:pPr>
            <a:endParaRPr lang="en-US" sz="1400" b="1" dirty="0"/>
          </a:p>
          <a:p>
            <a:pPr>
              <a:buFont typeface="Courier New" panose="02070309020205020404" pitchFamily="49" charset="0"/>
              <a:buChar char="o"/>
            </a:pPr>
            <a:endParaRPr lang="en-US" sz="1400" b="1" dirty="0" smtClean="0"/>
          </a:p>
          <a:p>
            <a:pPr>
              <a:buFont typeface="Courier New" panose="02070309020205020404" pitchFamily="49" charset="0"/>
              <a:buChar char="o"/>
            </a:pPr>
            <a:endParaRPr lang="en-US" sz="1400" b="1" dirty="0"/>
          </a:p>
          <a:p>
            <a:pPr>
              <a:buFont typeface="Courier New" panose="02070309020205020404" pitchFamily="49" charset="0"/>
              <a:buChar char="o"/>
            </a:pPr>
            <a:endParaRPr lang="en-US" sz="1400" b="1" dirty="0" smtClean="0"/>
          </a:p>
          <a:p>
            <a:pPr>
              <a:buFont typeface="Courier New" panose="02070309020205020404" pitchFamily="49" charset="0"/>
              <a:buChar char="o"/>
            </a:pPr>
            <a:endParaRPr lang="en-US" sz="1400" b="1" dirty="0"/>
          </a:p>
        </p:txBody>
      </p:sp>
      <p:sp>
        <p:nvSpPr>
          <p:cNvPr id="3" name="Slide Number Placeholder 2"/>
          <p:cNvSpPr>
            <a:spLocks noGrp="1"/>
          </p:cNvSpPr>
          <p:nvPr>
            <p:ph type="sldNum" sz="quarter" idx="12"/>
          </p:nvPr>
        </p:nvSpPr>
        <p:spPr/>
        <p:txBody>
          <a:bodyPr/>
          <a:lstStyle/>
          <a:p>
            <a:fld id="{92DA454B-C859-4892-B9FA-68B588C9F547}" type="slidenum">
              <a:rPr lang="en-US" smtClean="0"/>
              <a:t>5</a:t>
            </a:fld>
            <a:endParaRPr lang="en-US" dirty="0"/>
          </a:p>
        </p:txBody>
      </p:sp>
    </p:spTree>
    <p:extLst>
      <p:ext uri="{BB962C8B-B14F-4D97-AF65-F5344CB8AC3E}">
        <p14:creationId xmlns:p14="http://schemas.microsoft.com/office/powerpoint/2010/main" val="2821629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Investing in the Future</a:t>
            </a:r>
            <a:endParaRPr lang="en-US" sz="2400" b="1" i="1" dirty="0">
              <a:latin typeface="+mn-lt"/>
            </a:endParaRPr>
          </a:p>
        </p:txBody>
      </p:sp>
      <p:sp>
        <p:nvSpPr>
          <p:cNvPr id="4" name="Content Placeholder 2"/>
          <p:cNvSpPr>
            <a:spLocks noGrp="1"/>
          </p:cNvSpPr>
          <p:nvPr>
            <p:ph idx="1"/>
          </p:nvPr>
        </p:nvSpPr>
        <p:spPr>
          <a:xfrm>
            <a:off x="457198" y="846667"/>
            <a:ext cx="8229600" cy="4450822"/>
          </a:xfrm>
        </p:spPr>
        <p:txBody>
          <a:bodyPr>
            <a:normAutofit fontScale="62500" lnSpcReduction="20000"/>
          </a:bodyPr>
          <a:lstStyle/>
          <a:p>
            <a:pPr marL="0" indent="0">
              <a:buNone/>
            </a:pPr>
            <a:endParaRPr lang="en-US" sz="2600" dirty="0" smtClean="0">
              <a:latin typeface="Segoe UI" panose="020B0502040204020203" pitchFamily="34" charset="0"/>
              <a:ea typeface="Segoe UI" panose="020B0502040204020203" pitchFamily="34" charset="0"/>
              <a:cs typeface="Segoe UI" panose="020B0502040204020203" pitchFamily="34" charset="0"/>
            </a:endParaRPr>
          </a:p>
          <a:p>
            <a:pPr marL="0" indent="0">
              <a:buNone/>
            </a:pPr>
            <a:r>
              <a:rPr lang="en-US" sz="2900" dirty="0" smtClean="0">
                <a:latin typeface="Segoe UI" panose="020B0502040204020203" pitchFamily="34" charset="0"/>
                <a:ea typeface="Segoe UI" panose="020B0502040204020203" pitchFamily="34" charset="0"/>
                <a:cs typeface="Segoe UI" panose="020B0502040204020203" pitchFamily="34" charset="0"/>
              </a:rPr>
              <a:t>Ensure Optimal IT Service Delivery to All Users</a:t>
            </a:r>
          </a:p>
          <a:p>
            <a:pPr>
              <a:buFont typeface="Arial" panose="020B0604020202020204" pitchFamily="34" charset="0"/>
              <a:buChar char="•"/>
            </a:pPr>
            <a:r>
              <a:rPr lang="en-US" sz="2900" dirty="0" smtClean="0">
                <a:latin typeface="Segoe UI" panose="020B0502040204020203" pitchFamily="34" charset="0"/>
                <a:ea typeface="Segoe UI" panose="020B0502040204020203" pitchFamily="34" charset="0"/>
                <a:cs typeface="Segoe UI" panose="020B0502040204020203" pitchFamily="34" charset="0"/>
              </a:rPr>
              <a:t>Modernize IT Systems by developing Trademark Next Generation (TMNG)</a:t>
            </a:r>
          </a:p>
          <a:p>
            <a:pPr>
              <a:buFont typeface="Arial" panose="020B0604020202020204" pitchFamily="34" charset="0"/>
              <a:buChar char="•"/>
            </a:pPr>
            <a:r>
              <a:rPr lang="en-US" sz="2900" dirty="0" smtClean="0">
                <a:latin typeface="Segoe UI" panose="020B0502040204020203" pitchFamily="34" charset="0"/>
                <a:ea typeface="Segoe UI" panose="020B0502040204020203" pitchFamily="34" charset="0"/>
                <a:cs typeface="Segoe UI" panose="020B0502040204020203" pitchFamily="34" charset="0"/>
              </a:rPr>
              <a:t>Continue to provide optimal service on legacy systems</a:t>
            </a:r>
          </a:p>
          <a:p>
            <a:pPr marL="0" indent="0">
              <a:buNone/>
            </a:pPr>
            <a:endParaRPr lang="en-US" sz="2900" dirty="0" smtClean="0">
              <a:latin typeface="Segoe UI" panose="020B0502040204020203" pitchFamily="34" charset="0"/>
              <a:ea typeface="Segoe UI" panose="020B0502040204020203" pitchFamily="34" charset="0"/>
              <a:cs typeface="Segoe UI" panose="020B0502040204020203" pitchFamily="34" charset="0"/>
            </a:endParaRPr>
          </a:p>
          <a:p>
            <a:pPr marL="0" indent="0">
              <a:buNone/>
            </a:pPr>
            <a:r>
              <a:rPr lang="en-US" sz="2900" dirty="0" smtClean="0">
                <a:latin typeface="Segoe UI" panose="020B0502040204020203" pitchFamily="34" charset="0"/>
                <a:ea typeface="Segoe UI" panose="020B0502040204020203" pitchFamily="34" charset="0"/>
                <a:cs typeface="Segoe UI" panose="020B0502040204020203" pitchFamily="34" charset="0"/>
              </a:rPr>
              <a:t>Continue and Enhance Stakeholder and Public Outreach</a:t>
            </a:r>
          </a:p>
          <a:p>
            <a:pPr>
              <a:buFont typeface="Arial" panose="020B0604020202020204" pitchFamily="34" charset="0"/>
              <a:buChar char="•"/>
            </a:pPr>
            <a:r>
              <a:rPr lang="en-US" sz="2900" dirty="0" smtClean="0">
                <a:latin typeface="Segoe UI" panose="020B0502040204020203" pitchFamily="34" charset="0"/>
                <a:ea typeface="Segoe UI" panose="020B0502040204020203" pitchFamily="34" charset="0"/>
                <a:cs typeface="Segoe UI" panose="020B0502040204020203" pitchFamily="34" charset="0"/>
              </a:rPr>
              <a:t>Provide opportunities for interaction and updates on Trademark issues</a:t>
            </a:r>
          </a:p>
          <a:p>
            <a:pPr>
              <a:buFont typeface="Arial" panose="020B0604020202020204" pitchFamily="34" charset="0"/>
              <a:buChar char="•"/>
            </a:pPr>
            <a:r>
              <a:rPr lang="en-US" sz="2900" dirty="0" smtClean="0">
                <a:latin typeface="Segoe UI" panose="020B0502040204020203" pitchFamily="34" charset="0"/>
                <a:ea typeface="Segoe UI" panose="020B0502040204020203" pitchFamily="34" charset="0"/>
                <a:cs typeface="Segoe UI" panose="020B0502040204020203" pitchFamily="34" charset="0"/>
              </a:rPr>
              <a:t>Encourage use of the federal trademark registration system</a:t>
            </a:r>
          </a:p>
          <a:p>
            <a:pPr>
              <a:buFont typeface="Arial" panose="020B0604020202020204" pitchFamily="34" charset="0"/>
              <a:buChar char="•"/>
            </a:pPr>
            <a:r>
              <a:rPr lang="en-US" sz="2900" dirty="0" smtClean="0">
                <a:latin typeface="Segoe UI" panose="020B0502040204020203" pitchFamily="34" charset="0"/>
                <a:ea typeface="Segoe UI" panose="020B0502040204020203" pitchFamily="34" charset="0"/>
                <a:cs typeface="Segoe UI" panose="020B0502040204020203" pitchFamily="34" charset="0"/>
              </a:rPr>
              <a:t>Engage stakeholders to ensure the integrity of the register</a:t>
            </a:r>
            <a:endParaRPr lang="en-US" sz="2900" dirty="0">
              <a:latin typeface="Segoe UI" panose="020B0502040204020203" pitchFamily="34" charset="0"/>
              <a:ea typeface="Segoe UI" panose="020B0502040204020203" pitchFamily="34" charset="0"/>
              <a:cs typeface="Segoe UI" panose="020B0502040204020203" pitchFamily="34" charset="0"/>
            </a:endParaRPr>
          </a:p>
          <a:p>
            <a:pPr marL="0" indent="0">
              <a:buNone/>
            </a:pPr>
            <a:endParaRPr lang="en-US" sz="2900" dirty="0">
              <a:latin typeface="Segoe UI" panose="020B0502040204020203" pitchFamily="34" charset="0"/>
              <a:ea typeface="Segoe UI" panose="020B0502040204020203" pitchFamily="34" charset="0"/>
              <a:cs typeface="Segoe UI" panose="020B0502040204020203" pitchFamily="34" charset="0"/>
            </a:endParaRPr>
          </a:p>
          <a:p>
            <a:pPr marL="0" lvl="2" indent="0">
              <a:buNone/>
            </a:pPr>
            <a:r>
              <a:rPr lang="en-US" sz="2900" dirty="0" smtClean="0">
                <a:latin typeface="Segoe UI" panose="020B0502040204020203" pitchFamily="34" charset="0"/>
                <a:ea typeface="Segoe UI" panose="020B0502040204020203" pitchFamily="34" charset="0"/>
                <a:cs typeface="Segoe UI" panose="020B0502040204020203" pitchFamily="34" charset="0"/>
              </a:rPr>
              <a:t>Enhance Operations of the Trademark Trial and Appeal Board (TTAB) </a:t>
            </a:r>
          </a:p>
          <a:p>
            <a:pPr marL="342900" lvl="2" indent="-342900">
              <a:buFont typeface="Arial" panose="020B0604020202020204" pitchFamily="34" charset="0"/>
              <a:buChar char="•"/>
            </a:pPr>
            <a:r>
              <a:rPr lang="en-US" sz="2900" dirty="0" smtClean="0">
                <a:latin typeface="Segoe UI" panose="020B0502040204020203" pitchFamily="34" charset="0"/>
                <a:ea typeface="Segoe UI" panose="020B0502040204020203" pitchFamily="34" charset="0"/>
                <a:cs typeface="Segoe UI" panose="020B0502040204020203" pitchFamily="34" charset="0"/>
              </a:rPr>
              <a:t>Develop consistent pendency measures that reduce overall pendency</a:t>
            </a:r>
          </a:p>
          <a:p>
            <a:pPr marL="342900" lvl="2" indent="-342900">
              <a:buFont typeface="Arial" panose="020B0604020202020204" pitchFamily="34" charset="0"/>
              <a:buChar char="•"/>
            </a:pPr>
            <a:r>
              <a:rPr lang="en-US" sz="2900" dirty="0" smtClean="0">
                <a:latin typeface="Segoe UI" panose="020B0502040204020203" pitchFamily="34" charset="0"/>
                <a:ea typeface="Segoe UI" panose="020B0502040204020203" pitchFamily="34" charset="0"/>
                <a:cs typeface="Segoe UI" panose="020B0502040204020203" pitchFamily="34" charset="0"/>
              </a:rPr>
              <a:t>Enhance quality of TTAB orders and opinions </a:t>
            </a:r>
            <a:r>
              <a:rPr lang="en-US" sz="2900" dirty="0">
                <a:latin typeface="Segoe UI" panose="020B0502040204020203" pitchFamily="34" charset="0"/>
                <a:ea typeface="Segoe UI" panose="020B0502040204020203" pitchFamily="34" charset="0"/>
                <a:cs typeface="Segoe UI" panose="020B0502040204020203" pitchFamily="34" charset="0"/>
              </a:rPr>
              <a:t>and contribute to development of the law through issuance of precedential </a:t>
            </a:r>
            <a:r>
              <a:rPr lang="en-US" sz="2900" dirty="0" smtClean="0">
                <a:latin typeface="Segoe UI" panose="020B0502040204020203" pitchFamily="34" charset="0"/>
                <a:ea typeface="Segoe UI" panose="020B0502040204020203" pitchFamily="34" charset="0"/>
                <a:cs typeface="Segoe UI" panose="020B0502040204020203" pitchFamily="34" charset="0"/>
              </a:rPr>
              <a:t>decisions</a:t>
            </a:r>
          </a:p>
          <a:p>
            <a:pPr marL="342900" lvl="2" indent="-342900">
              <a:buFont typeface="Arial" panose="020B0604020202020204" pitchFamily="34" charset="0"/>
              <a:buChar char="•"/>
            </a:pPr>
            <a:r>
              <a:rPr lang="en-US" sz="2900" dirty="0" smtClean="0">
                <a:latin typeface="Segoe UI" panose="020B0502040204020203" pitchFamily="34" charset="0"/>
                <a:ea typeface="Segoe UI" panose="020B0502040204020203" pitchFamily="34" charset="0"/>
                <a:cs typeface="Segoe UI" panose="020B0502040204020203" pitchFamily="34" charset="0"/>
              </a:rPr>
              <a:t>Expand outreach to stakeholders by providing opportunities for interaction and updates on TTAB operations and issues</a:t>
            </a:r>
            <a:endParaRPr lang="en-US" sz="2900" dirty="0">
              <a:latin typeface="Segoe UI" panose="020B0502040204020203" pitchFamily="34" charset="0"/>
              <a:ea typeface="Segoe UI" panose="020B0502040204020203" pitchFamily="34" charset="0"/>
              <a:cs typeface="Segoe UI" panose="020B0502040204020203" pitchFamily="34" charset="0"/>
            </a:endParaRPr>
          </a:p>
          <a:p>
            <a:pPr>
              <a:buFont typeface="Wingdings" panose="05000000000000000000" pitchFamily="2" charset="2"/>
              <a:buChar char="§"/>
            </a:pPr>
            <a:endParaRPr lang="en-US" sz="2500" dirty="0" smtClean="0"/>
          </a:p>
          <a:p>
            <a:pPr marL="0" indent="0">
              <a:buNone/>
            </a:pPr>
            <a:endParaRPr lang="en-US" sz="4000" b="1" dirty="0"/>
          </a:p>
          <a:p>
            <a:pPr lvl="1">
              <a:buFont typeface="Courier New" panose="02070309020205020404" pitchFamily="49" charset="0"/>
              <a:buChar char="o"/>
            </a:pPr>
            <a:endParaRPr lang="en-US" sz="3600" b="1" dirty="0"/>
          </a:p>
          <a:p>
            <a:pPr lvl="1">
              <a:buFont typeface="Courier New" panose="02070309020205020404" pitchFamily="49" charset="0"/>
              <a:buChar char="o"/>
            </a:pPr>
            <a:endParaRPr lang="en-US" sz="3600" b="1" dirty="0" smtClean="0"/>
          </a:p>
          <a:p>
            <a:pPr lvl="2">
              <a:buFont typeface="Courier New" panose="02070309020205020404" pitchFamily="49" charset="0"/>
              <a:buChar char="o"/>
            </a:pPr>
            <a:endParaRPr lang="en-US" sz="3600" b="1" dirty="0" smtClean="0"/>
          </a:p>
          <a:p>
            <a:pPr lvl="2">
              <a:buFont typeface="Courier New" panose="02070309020205020404" pitchFamily="49" charset="0"/>
              <a:buChar char="o"/>
            </a:pPr>
            <a:endParaRPr lang="en-US" sz="3600" b="1" dirty="0" smtClean="0"/>
          </a:p>
          <a:p>
            <a:pPr>
              <a:buFont typeface="Courier New" panose="02070309020205020404" pitchFamily="49" charset="0"/>
              <a:buChar char="o"/>
            </a:pPr>
            <a:endParaRPr lang="en-US" sz="1400" b="1" dirty="0"/>
          </a:p>
          <a:p>
            <a:pPr>
              <a:buFont typeface="Courier New" panose="02070309020205020404" pitchFamily="49" charset="0"/>
              <a:buChar char="o"/>
            </a:pPr>
            <a:endParaRPr lang="en-US" sz="1400" b="1" dirty="0" smtClean="0"/>
          </a:p>
          <a:p>
            <a:pPr>
              <a:buFont typeface="Courier New" panose="02070309020205020404" pitchFamily="49" charset="0"/>
              <a:buChar char="o"/>
            </a:pPr>
            <a:endParaRPr lang="en-US" sz="1400" b="1" dirty="0"/>
          </a:p>
          <a:p>
            <a:pPr>
              <a:buFont typeface="Courier New" panose="02070309020205020404" pitchFamily="49" charset="0"/>
              <a:buChar char="o"/>
            </a:pPr>
            <a:endParaRPr lang="en-US" sz="1400" b="1" dirty="0" smtClean="0"/>
          </a:p>
          <a:p>
            <a:pPr>
              <a:buFont typeface="Courier New" panose="02070309020205020404" pitchFamily="49" charset="0"/>
              <a:buChar char="o"/>
            </a:pPr>
            <a:endParaRPr lang="en-US" sz="1400" b="1" dirty="0"/>
          </a:p>
        </p:txBody>
      </p:sp>
      <p:sp>
        <p:nvSpPr>
          <p:cNvPr id="3" name="Slide Number Placeholder 2"/>
          <p:cNvSpPr>
            <a:spLocks noGrp="1"/>
          </p:cNvSpPr>
          <p:nvPr>
            <p:ph type="sldNum" sz="quarter" idx="12"/>
          </p:nvPr>
        </p:nvSpPr>
        <p:spPr/>
        <p:txBody>
          <a:bodyPr/>
          <a:lstStyle/>
          <a:p>
            <a:fld id="{92DA454B-C859-4892-B9FA-68B588C9F547}" type="slidenum">
              <a:rPr lang="en-US" smtClean="0"/>
              <a:t>6</a:t>
            </a:fld>
            <a:endParaRPr lang="en-US" dirty="0"/>
          </a:p>
        </p:txBody>
      </p:sp>
    </p:spTree>
    <p:extLst>
      <p:ext uri="{BB962C8B-B14F-4D97-AF65-F5344CB8AC3E}">
        <p14:creationId xmlns:p14="http://schemas.microsoft.com/office/powerpoint/2010/main" val="1435635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Benefits For Stakeholders</a:t>
            </a:r>
            <a:endParaRPr lang="en-US" sz="2400" b="1" i="1" dirty="0">
              <a:latin typeface="+mn-lt"/>
            </a:endParaRPr>
          </a:p>
        </p:txBody>
      </p:sp>
      <p:sp>
        <p:nvSpPr>
          <p:cNvPr id="4" name="Content Placeholder 2"/>
          <p:cNvSpPr>
            <a:spLocks noGrp="1"/>
          </p:cNvSpPr>
          <p:nvPr>
            <p:ph idx="1"/>
          </p:nvPr>
        </p:nvSpPr>
        <p:spPr>
          <a:xfrm>
            <a:off x="457198" y="846667"/>
            <a:ext cx="8229600" cy="4450821"/>
          </a:xfrm>
        </p:spPr>
        <p:txBody>
          <a:bodyPr>
            <a:normAutofit/>
          </a:bodyPr>
          <a:lstStyle/>
          <a:p>
            <a:pPr lvl="1">
              <a:buFont typeface="Wingdings" panose="05000000000000000000" pitchFamily="2" charset="2"/>
              <a:buChar char="q"/>
            </a:pPr>
            <a:endParaRPr lang="en-US" sz="1400" dirty="0" smtClean="0"/>
          </a:p>
          <a:p>
            <a:pPr>
              <a:buFont typeface="Arial" panose="020B0604020202020204" pitchFamily="34" charset="0"/>
              <a:buChar char="•"/>
            </a:pPr>
            <a:r>
              <a:rPr lang="en-US" sz="1600" dirty="0" smtClean="0"/>
              <a:t>Continue to provide high quality trademark examination in an efficient and timely manner</a:t>
            </a:r>
          </a:p>
          <a:p>
            <a:pPr>
              <a:buFont typeface="Arial" panose="020B0604020202020204" pitchFamily="34" charset="0"/>
              <a:buChar char="•"/>
            </a:pPr>
            <a:r>
              <a:rPr lang="en-US" sz="1600" dirty="0" smtClean="0"/>
              <a:t>Protect the integrity of the Trademark Register; encourage timely filing to ensure the rights of other applicants and the public are not adversely affected</a:t>
            </a:r>
          </a:p>
          <a:p>
            <a:pPr>
              <a:buFont typeface="Arial" panose="020B0604020202020204" pitchFamily="34" charset="0"/>
              <a:buChar char="•"/>
            </a:pPr>
            <a:r>
              <a:rPr lang="en-US" sz="1600" dirty="0" smtClean="0"/>
              <a:t>Incentivize electronic communications; modify behavior, reduce USPTO costs </a:t>
            </a:r>
          </a:p>
          <a:p>
            <a:pPr>
              <a:buFont typeface="Arial" panose="020B0604020202020204" pitchFamily="34" charset="0"/>
              <a:buChar char="•"/>
            </a:pPr>
            <a:r>
              <a:rPr lang="en-US" sz="1600" dirty="0" smtClean="0"/>
              <a:t>Adjust Trademark Trial and Appeal Board fees while maintaining high quality and efficient proceedings</a:t>
            </a:r>
          </a:p>
          <a:p>
            <a:pPr>
              <a:buFont typeface="Arial" panose="020B0604020202020204" pitchFamily="34" charset="0"/>
              <a:buChar char="•"/>
            </a:pPr>
            <a:r>
              <a:rPr lang="en-US" sz="1600" dirty="0" smtClean="0"/>
              <a:t>Modernize IT systems to create full electronic workflow, state-of-the-art IT systems for conducting business with the Office, including filing, updating information, and paying fees</a:t>
            </a:r>
          </a:p>
          <a:p>
            <a:pPr>
              <a:buFont typeface="Arial" panose="020B0604020202020204" pitchFamily="34" charset="0"/>
              <a:buChar char="•"/>
            </a:pPr>
            <a:r>
              <a:rPr lang="en-US" sz="1600" dirty="0" smtClean="0"/>
              <a:t>Ensure sufficient financial resources in support of trademark stakeholders, even in times of financial uncertainty or workload fluctuations</a:t>
            </a:r>
          </a:p>
          <a:p>
            <a:pPr>
              <a:buFont typeface="Arial" panose="020B0604020202020204" pitchFamily="34" charset="0"/>
              <a:buChar char="•"/>
            </a:pPr>
            <a:r>
              <a:rPr lang="en-US" sz="1600" dirty="0" smtClean="0"/>
              <a:t>Streamline the fee schedule – revise “at cost” service fees to a set amount</a:t>
            </a:r>
          </a:p>
        </p:txBody>
      </p:sp>
      <p:sp>
        <p:nvSpPr>
          <p:cNvPr id="3" name="Slide Number Placeholder 2"/>
          <p:cNvSpPr>
            <a:spLocks noGrp="1"/>
          </p:cNvSpPr>
          <p:nvPr>
            <p:ph type="sldNum" sz="quarter" idx="12"/>
          </p:nvPr>
        </p:nvSpPr>
        <p:spPr/>
        <p:txBody>
          <a:bodyPr/>
          <a:lstStyle/>
          <a:p>
            <a:fld id="{92DA454B-C859-4892-B9FA-68B588C9F547}" type="slidenum">
              <a:rPr lang="en-US" smtClean="0"/>
              <a:t>7</a:t>
            </a:fld>
            <a:endParaRPr lang="en-US" dirty="0"/>
          </a:p>
        </p:txBody>
      </p:sp>
    </p:spTree>
    <p:extLst>
      <p:ext uri="{BB962C8B-B14F-4D97-AF65-F5344CB8AC3E}">
        <p14:creationId xmlns:p14="http://schemas.microsoft.com/office/powerpoint/2010/main" val="14745362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 y="2643059"/>
            <a:ext cx="8229598" cy="468645"/>
          </a:xfrm>
        </p:spPr>
        <p:txBody>
          <a:bodyPr>
            <a:noAutofit/>
          </a:bodyPr>
          <a:lstStyle/>
          <a:p>
            <a:pPr lvl="1" algn="ctr" defTabSz="457200" rtl="0">
              <a:spcBef>
                <a:spcPct val="0"/>
              </a:spcBef>
            </a:pPr>
            <a:r>
              <a:rPr lang="en-US" sz="2400" b="1" dirty="0" smtClean="0">
                <a:latin typeface="+mn-lt"/>
              </a:rPr>
              <a:t>Projected Outcome of Proposed Fee Structure</a:t>
            </a:r>
          </a:p>
        </p:txBody>
      </p:sp>
      <p:sp>
        <p:nvSpPr>
          <p:cNvPr id="3" name="Slide Number Placeholder 2"/>
          <p:cNvSpPr>
            <a:spLocks noGrp="1"/>
          </p:cNvSpPr>
          <p:nvPr>
            <p:ph type="sldNum" sz="quarter" idx="12"/>
          </p:nvPr>
        </p:nvSpPr>
        <p:spPr/>
        <p:txBody>
          <a:bodyPr/>
          <a:lstStyle/>
          <a:p>
            <a:fld id="{92DA454B-C859-4892-B9FA-68B588C9F547}" type="slidenum">
              <a:rPr lang="en-US" smtClean="0"/>
              <a:t>8</a:t>
            </a:fld>
            <a:endParaRPr lang="en-US" dirty="0"/>
          </a:p>
        </p:txBody>
      </p:sp>
    </p:spTree>
    <p:extLst>
      <p:ext uri="{BB962C8B-B14F-4D97-AF65-F5344CB8AC3E}">
        <p14:creationId xmlns:p14="http://schemas.microsoft.com/office/powerpoint/2010/main" val="50501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Impact of Proposed Fee Schedule Operating Reserve</a:t>
            </a:r>
            <a:endParaRPr lang="en-US" sz="2400" b="1" i="1" dirty="0">
              <a:latin typeface="+mn-lt"/>
            </a:endParaRPr>
          </a:p>
        </p:txBody>
      </p:sp>
      <p:sp>
        <p:nvSpPr>
          <p:cNvPr id="4" name="Content Placeholder 2"/>
          <p:cNvSpPr>
            <a:spLocks noGrp="1"/>
          </p:cNvSpPr>
          <p:nvPr>
            <p:ph idx="1"/>
          </p:nvPr>
        </p:nvSpPr>
        <p:spPr>
          <a:xfrm>
            <a:off x="457198" y="944880"/>
            <a:ext cx="8229600" cy="4655820"/>
          </a:xfrm>
        </p:spPr>
        <p:txBody>
          <a:bodyPr>
            <a:noAutofit/>
          </a:bodyPr>
          <a:lstStyle/>
          <a:p>
            <a:pPr indent="-285750"/>
            <a:r>
              <a:rPr lang="en-US" sz="1600" dirty="0" smtClean="0"/>
              <a:t>Based on the FY 2016 President’s Budget estimates, the </a:t>
            </a:r>
            <a:r>
              <a:rPr lang="en-US" sz="1600" dirty="0"/>
              <a:t>proposed fee structure </a:t>
            </a:r>
            <a:r>
              <a:rPr lang="en-US" sz="1600" dirty="0" smtClean="0"/>
              <a:t>maintains a minimum trademark operating reserve of $55 million and gradually recovers to an optimal reserve of 4 to 6 months of budgetary requirements.</a:t>
            </a:r>
          </a:p>
          <a:p>
            <a:pPr indent="-285750"/>
            <a:r>
              <a:rPr lang="en-US" sz="1600" dirty="0" smtClean="0"/>
              <a:t>An </a:t>
            </a:r>
            <a:r>
              <a:rPr lang="en-US" sz="1600" dirty="0"/>
              <a:t>operating reserve increases the USPTO’s ability to </a:t>
            </a:r>
            <a:r>
              <a:rPr lang="en-US" sz="1600" dirty="0" smtClean="0"/>
              <a:t>address risk; and absorb </a:t>
            </a:r>
            <a:r>
              <a:rPr lang="en-US" sz="1600" dirty="0"/>
              <a:t>and respond to unanticipated shocks and temporary changes in its environment or </a:t>
            </a:r>
            <a:r>
              <a:rPr lang="en-US" sz="1600" dirty="0" smtClean="0"/>
              <a:t>circumstances. </a:t>
            </a:r>
          </a:p>
          <a:p>
            <a:pPr indent="-285750"/>
            <a:r>
              <a:rPr lang="en-US" sz="1600" dirty="0" smtClean="0"/>
              <a:t>Fee-funded </a:t>
            </a:r>
            <a:r>
              <a:rPr lang="en-US" sz="1600" dirty="0"/>
              <a:t>operations are typically at high risk for cash flow stress and can be:</a:t>
            </a:r>
          </a:p>
          <a:p>
            <a:pPr lvl="1">
              <a:buFont typeface="Arial" panose="020B0604020202020204" pitchFamily="34" charset="0"/>
              <a:buChar char="•"/>
            </a:pPr>
            <a:r>
              <a:rPr lang="en-US" sz="1600" dirty="0"/>
              <a:t>Forced to make expensive, short-term, crisis-based decisions </a:t>
            </a:r>
            <a:r>
              <a:rPr lang="en-US" sz="1600" dirty="0" smtClean="0"/>
              <a:t>rather than strategic</a:t>
            </a:r>
            <a:r>
              <a:rPr lang="en-US" sz="1600" dirty="0"/>
              <a:t>, </a:t>
            </a:r>
            <a:r>
              <a:rPr lang="en-US" sz="1600" dirty="0" smtClean="0"/>
              <a:t>long-term </a:t>
            </a:r>
            <a:r>
              <a:rPr lang="en-US" sz="1600" dirty="0"/>
              <a:t>decisions; or</a:t>
            </a:r>
          </a:p>
          <a:p>
            <a:pPr lvl="1">
              <a:buFont typeface="Arial" panose="020B0604020202020204" pitchFamily="34" charset="0"/>
              <a:buChar char="•"/>
            </a:pPr>
            <a:r>
              <a:rPr lang="en-US" sz="1600" dirty="0"/>
              <a:t>Left without the resources to continue the delivery of programs at designated performance levels.</a:t>
            </a:r>
          </a:p>
          <a:p>
            <a:pPr indent="-285750"/>
            <a:r>
              <a:rPr lang="en-US" sz="1600" dirty="0"/>
              <a:t>Without typical business tools, such as the ability to borrow money, the operating reserve serves as </a:t>
            </a:r>
            <a:r>
              <a:rPr lang="en-US" sz="1600" dirty="0" smtClean="0"/>
              <a:t>a fiscally responsible internal </a:t>
            </a:r>
            <a:r>
              <a:rPr lang="en-US" sz="1600" dirty="0"/>
              <a:t>line of credit to cover normal fluctuations in </a:t>
            </a:r>
            <a:r>
              <a:rPr lang="en-US" sz="1600" dirty="0" smtClean="0"/>
              <a:t>revenues and thereby </a:t>
            </a:r>
            <a:r>
              <a:rPr lang="en-US" sz="1600" dirty="0"/>
              <a:t>sustain operations and execute on the goods and services requested by intellectual property stakeholders.</a:t>
            </a:r>
          </a:p>
          <a:p>
            <a:pPr lvl="1">
              <a:buFont typeface="Arial" panose="020B0604020202020204" pitchFamily="34" charset="0"/>
              <a:buChar char="•"/>
            </a:pPr>
            <a:endParaRPr lang="en-US" sz="1800" dirty="0"/>
          </a:p>
        </p:txBody>
      </p:sp>
      <p:sp>
        <p:nvSpPr>
          <p:cNvPr id="3" name="Slide Number Placeholder 2"/>
          <p:cNvSpPr>
            <a:spLocks noGrp="1"/>
          </p:cNvSpPr>
          <p:nvPr>
            <p:ph type="sldNum" sz="quarter" idx="12"/>
          </p:nvPr>
        </p:nvSpPr>
        <p:spPr/>
        <p:txBody>
          <a:bodyPr/>
          <a:lstStyle/>
          <a:p>
            <a:fld id="{92DA454B-C859-4892-B9FA-68B588C9F547}" type="slidenum">
              <a:rPr lang="en-US" smtClean="0"/>
              <a:t>9</a:t>
            </a:fld>
            <a:endParaRPr lang="en-US" dirty="0"/>
          </a:p>
        </p:txBody>
      </p:sp>
    </p:spTree>
    <p:extLst>
      <p:ext uri="{BB962C8B-B14F-4D97-AF65-F5344CB8AC3E}">
        <p14:creationId xmlns:p14="http://schemas.microsoft.com/office/powerpoint/2010/main" val="288703265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B - Group 1 -TTAB 4.28.15">
  <a:themeElements>
    <a:clrScheme name="USPTO Brand 1">
      <a:dk1>
        <a:sysClr val="windowText" lastClr="000000"/>
      </a:dk1>
      <a:lt1>
        <a:sysClr val="window" lastClr="FFFFFF"/>
      </a:lt1>
      <a:dk2>
        <a:srgbClr val="004C97"/>
      </a:dk2>
      <a:lt2>
        <a:srgbClr val="D9D9D6"/>
      </a:lt2>
      <a:accent1>
        <a:srgbClr val="1596D1"/>
      </a:accent1>
      <a:accent2>
        <a:srgbClr val="AC2B37"/>
      </a:accent2>
      <a:accent3>
        <a:srgbClr val="88A620"/>
      </a:accent3>
      <a:accent4>
        <a:srgbClr val="6B2F75"/>
      </a:accent4>
      <a:accent5>
        <a:srgbClr val="97B8D4"/>
      </a:accent5>
      <a:accent6>
        <a:srgbClr val="C88242"/>
      </a:accent6>
      <a:hlink>
        <a:srgbClr val="004C97"/>
      </a:hlink>
      <a:folHlink>
        <a:srgbClr val="3C105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9C3E461E62D2F4A8AC5F08F3E4468D5" ma:contentTypeVersion="0" ma:contentTypeDescription="Create a new document." ma:contentTypeScope="" ma:versionID="de310b02eead8d9ba4f3f7e0d3248da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31755427-F48A-41AF-BD41-81E91A395B51}">
  <ds:schemaRefs>
    <ds:schemaRef ds:uri="http://schemas.microsoft.com/office/2006/documentManagement/types"/>
    <ds:schemaRef ds:uri="http://purl.org/dc/dcmitype/"/>
    <ds:schemaRef ds:uri="http://schemas.microsoft.com/office/2006/metadata/properties"/>
    <ds:schemaRef ds:uri="http://purl.org/dc/terms/"/>
    <ds:schemaRef ds:uri="http://www.w3.org/XML/1998/namespace"/>
    <ds:schemaRef ds:uri="http://purl.org/dc/elements/1.1/"/>
    <ds:schemaRef ds:uri="http://schemas.openxmlformats.org/package/2006/metadata/core-properties"/>
  </ds:schemaRefs>
</ds:datastoreItem>
</file>

<file path=customXml/itemProps2.xml><?xml version="1.0" encoding="utf-8"?>
<ds:datastoreItem xmlns:ds="http://schemas.openxmlformats.org/officeDocument/2006/customXml" ds:itemID="{37B8C586-CF91-4579-ABD1-D4D466AD3DDC}">
  <ds:schemaRefs>
    <ds:schemaRef ds:uri="http://schemas.microsoft.com/sharepoint/v3/contenttype/forms"/>
  </ds:schemaRefs>
</ds:datastoreItem>
</file>

<file path=customXml/itemProps3.xml><?xml version="1.0" encoding="utf-8"?>
<ds:datastoreItem xmlns:ds="http://schemas.openxmlformats.org/officeDocument/2006/customXml" ds:itemID="{05B26722-4EE5-4725-B5D7-7F9021C52A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FAB - Group 1 -TTAB 4.28.15</Template>
  <TotalTime>10730</TotalTime>
  <Words>4441</Words>
  <Application>Microsoft Office PowerPoint</Application>
  <PresentationFormat>On-screen Show (16:10)</PresentationFormat>
  <Paragraphs>892</Paragraphs>
  <Slides>37</Slides>
  <Notes>16</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FAB - Group 1 -TTAB 4.28.15</vt:lpstr>
      <vt:lpstr>   </vt:lpstr>
      <vt:lpstr>Overview</vt:lpstr>
      <vt:lpstr>Overview</vt:lpstr>
      <vt:lpstr>FY 2015 Biennial Fee Review</vt:lpstr>
      <vt:lpstr>Investing in the Future</vt:lpstr>
      <vt:lpstr>Investing in the Future</vt:lpstr>
      <vt:lpstr>Benefits For Stakeholders</vt:lpstr>
      <vt:lpstr>Projected Outcome of Proposed Fee Structure</vt:lpstr>
      <vt:lpstr>Impact of Proposed Fee Schedule Operating Reserve</vt:lpstr>
      <vt:lpstr>Impact of Maintaining Current Fee Schedule</vt:lpstr>
      <vt:lpstr>Proposed Fee Structure </vt:lpstr>
      <vt:lpstr>Fee Structure Considerations</vt:lpstr>
      <vt:lpstr>Fee Structure Considerations</vt:lpstr>
      <vt:lpstr>Biennial Fee Review Process</vt:lpstr>
      <vt:lpstr>Rulemaking Timeline Considerations</vt:lpstr>
      <vt:lpstr>Proposed Fee Structure Changes</vt:lpstr>
      <vt:lpstr>Trademark Processing Fees</vt:lpstr>
      <vt:lpstr>Trademark Processing Fees (cont.)</vt:lpstr>
      <vt:lpstr>Trademark Madrid Protocol Fees</vt:lpstr>
      <vt:lpstr>Trademark Service Fees</vt:lpstr>
      <vt:lpstr>Fastener Quality Act Fees</vt:lpstr>
      <vt:lpstr>Eliminate Self-Service Copy Charge</vt:lpstr>
      <vt:lpstr>Eliminate Deposit Account Fee</vt:lpstr>
      <vt:lpstr>Proposed Fee Structure for Application for Registration</vt:lpstr>
      <vt:lpstr>Proposed Fee Structure for Filing a Request for a Six-month Extension of Time for Filing a Statement of Use under §1(d)(1), per class</vt:lpstr>
      <vt:lpstr>Proposed Fee Structure for Petitions</vt:lpstr>
      <vt:lpstr>Proposed Fee Structure for Dividing an Application, per new application created</vt:lpstr>
      <vt:lpstr>Proposed Fee Structure for Trademark Trial and Appeal Board Fees</vt:lpstr>
      <vt:lpstr>Proposed Fee Structure for TTAB Extension of Time to Oppose Fee</vt:lpstr>
      <vt:lpstr>Benefits of Proposed Fee Structure – Trademark Processing Fees</vt:lpstr>
      <vt:lpstr>Benefits of Proposed Fee Structure – TTAB Fees</vt:lpstr>
      <vt:lpstr>Conclusion</vt:lpstr>
      <vt:lpstr>Conclusion</vt:lpstr>
      <vt:lpstr>Summary</vt:lpstr>
      <vt:lpstr>Path Forward</vt:lpstr>
      <vt:lpstr>Additional Information</vt:lpstr>
      <vt:lpstr>PowerPoint Presentation</vt:lpstr>
    </vt:vector>
  </TitlesOfParts>
  <Company>U.S. Patent and Trademark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USPTO</dc:creator>
  <cp:lastModifiedBy>USPTO</cp:lastModifiedBy>
  <cp:revision>502</cp:revision>
  <cp:lastPrinted>2015-06-30T18:48:25Z</cp:lastPrinted>
  <dcterms:created xsi:type="dcterms:W3CDTF">2015-04-28T14:14:46Z</dcterms:created>
  <dcterms:modified xsi:type="dcterms:W3CDTF">2015-11-03T21:42:37Z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0x010100D9C3E461E62D2F4A8AC5F08F3E4468D5</vt:lpwstr>
  </property>
</Properties>
</file>