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5"/>
  </p:notesMasterIdLst>
  <p:handoutMasterIdLst>
    <p:handoutMasterId r:id="rId26"/>
  </p:handoutMasterIdLst>
  <p:sldIdLst>
    <p:sldId id="467" r:id="rId5"/>
    <p:sldId id="393" r:id="rId6"/>
    <p:sldId id="415" r:id="rId7"/>
    <p:sldId id="395" r:id="rId8"/>
    <p:sldId id="470" r:id="rId9"/>
    <p:sldId id="388" r:id="rId10"/>
    <p:sldId id="425" r:id="rId11"/>
    <p:sldId id="449" r:id="rId12"/>
    <p:sldId id="426" r:id="rId13"/>
    <p:sldId id="451" r:id="rId14"/>
    <p:sldId id="444" r:id="rId15"/>
    <p:sldId id="452" r:id="rId16"/>
    <p:sldId id="471" r:id="rId17"/>
    <p:sldId id="476" r:id="rId18"/>
    <p:sldId id="473" r:id="rId19"/>
    <p:sldId id="474" r:id="rId20"/>
    <p:sldId id="475" r:id="rId21"/>
    <p:sldId id="469" r:id="rId22"/>
    <p:sldId id="468" r:id="rId23"/>
    <p:sldId id="323" r:id="rId24"/>
  </p:sldIdLst>
  <p:sldSz cx="9144000" cy="5715000" type="screen16x1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PTO" initials="U" lastIdx="2" clrIdx="0"/>
  <p:cmAuthor id="1" name="Buie, Dianne" initials="BD" lastIdx="8" clrIdx="1">
    <p:extLst>
      <p:ext uri="{19B8F6BF-5375-455C-9EA6-DF929625EA0E}">
        <p15:presenceInfo xmlns:p15="http://schemas.microsoft.com/office/powerpoint/2012/main" userId="S-1-5-21-185489447-88882503-980507067-7917" providerId="AD"/>
      </p:ext>
    </p:extLst>
  </p:cmAuthor>
  <p:cmAuthor id="2" name="Shaver, Michael" initials="SM" lastIdx="9" clrIdx="2">
    <p:extLst>
      <p:ext uri="{19B8F6BF-5375-455C-9EA6-DF929625EA0E}">
        <p15:presenceInfo xmlns:p15="http://schemas.microsoft.com/office/powerpoint/2012/main" userId="S-1-5-21-185489447-88882503-980507067-296067" providerId="AD"/>
      </p:ext>
    </p:extLst>
  </p:cmAuthor>
  <p:cmAuthor id="3" name="Denison, Mary" initials="DM" lastIdx="10" clrIdx="3">
    <p:extLst>
      <p:ext uri="{19B8F6BF-5375-455C-9EA6-DF929625EA0E}">
        <p15:presenceInfo xmlns:p15="http://schemas.microsoft.com/office/powerpoint/2012/main" userId="S-1-5-21-185489447-88882503-980507067-254456" providerId="AD"/>
      </p:ext>
    </p:extLst>
  </p:cmAuthor>
  <p:cmAuthor id="4" name="Rogers, Gerard" initials="RG" lastIdx="3" clrIdx="4">
    <p:extLst>
      <p:ext uri="{19B8F6BF-5375-455C-9EA6-DF929625EA0E}">
        <p15:presenceInfo xmlns:p15="http://schemas.microsoft.com/office/powerpoint/2012/main" userId="S-1-5-21-185489447-88882503-980507067-115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446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81" autoAdjust="0"/>
    <p:restoredTop sz="88688" autoAdjust="0"/>
  </p:normalViewPr>
  <p:slideViewPr>
    <p:cSldViewPr snapToGrid="0" snapToObjects="1">
      <p:cViewPr varScale="1">
        <p:scale>
          <a:sx n="139" d="100"/>
          <a:sy n="139" d="100"/>
        </p:scale>
        <p:origin x="1182" y="114"/>
      </p:cViewPr>
      <p:guideLst>
        <p:guide orient="horz" pos="1800"/>
        <p:guide pos="2880"/>
      </p:guideLst>
    </p:cSldViewPr>
  </p:slideViewPr>
  <p:outlineViewPr>
    <p:cViewPr>
      <p:scale>
        <a:sx n="33" d="100"/>
        <a:sy n="33" d="100"/>
      </p:scale>
      <p:origin x="62" y="23578"/>
    </p:cViewPr>
  </p:outlineViewPr>
  <p:notesTextViewPr>
    <p:cViewPr>
      <p:scale>
        <a:sx n="100" d="100"/>
        <a:sy n="100" d="100"/>
      </p:scale>
      <p:origin x="0" y="0"/>
    </p:cViewPr>
  </p:notesTextViewPr>
  <p:sorterViewPr>
    <p:cViewPr>
      <p:scale>
        <a:sx n="178" d="100"/>
        <a:sy n="178" d="100"/>
      </p:scale>
      <p:origin x="0" y="-19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US"/>
              <a:t>Application Filing Fees</a:t>
            </a:r>
          </a:p>
        </c:rich>
      </c:tx>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1"/>
          <c:order val="0"/>
          <c:tx>
            <c:strRef>
              <c:f>Charts!$H$4</c:f>
              <c:strCache>
                <c:ptCount val="1"/>
                <c:pt idx="0">
                  <c:v>Proposed Fee Amount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Charts!$B$5:$B$8</c:f>
              <c:strCache>
                <c:ptCount val="4"/>
                <c:pt idx="0">
                  <c:v>Application for registration, per international class (paper filing)</c:v>
                </c:pt>
                <c:pt idx="1">
                  <c:v>Application for registration, per international class (electronic filing, TEAS application &amp; Applications filed at WIPO)</c:v>
                </c:pt>
                <c:pt idx="2">
                  <c:v>Application for registration, per international class (electronic filing, TEAS RF to be renamed TEAS Standard)</c:v>
                </c:pt>
                <c:pt idx="3">
                  <c:v>Application for registration, per international class (electronic filing, TEAS Plus application)</c:v>
                </c:pt>
              </c:strCache>
            </c:strRef>
          </c:cat>
          <c:val>
            <c:numRef>
              <c:f>Charts!$H$5:$H$8</c:f>
              <c:numCache>
                <c:formatCode>_("$"* #,##0_);_("$"* \(#,##0\);_("$"* "-"??_);_(@_)</c:formatCode>
                <c:ptCount val="4"/>
                <c:pt idx="0">
                  <c:v>750</c:v>
                </c:pt>
                <c:pt idx="1">
                  <c:v>500</c:v>
                </c:pt>
                <c:pt idx="2">
                  <c:v>350</c:v>
                </c:pt>
                <c:pt idx="3">
                  <c:v>250</c:v>
                </c:pt>
              </c:numCache>
            </c:numRef>
          </c:val>
          <c:extLst>
            <c:ext xmlns:c16="http://schemas.microsoft.com/office/drawing/2014/chart" uri="{C3380CC4-5D6E-409C-BE32-E72D297353CC}">
              <c16:uniqueId val="{00000000-A253-4728-8771-F3D41D4DE54E}"/>
            </c:ext>
          </c:extLst>
        </c:ser>
        <c:ser>
          <c:idx val="0"/>
          <c:order val="1"/>
          <c:tx>
            <c:strRef>
              <c:f>Charts!$D$4</c:f>
              <c:strCache>
                <c:ptCount val="1"/>
                <c:pt idx="0">
                  <c:v>Current Fee Amount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Charts!$B$5:$B$8</c:f>
              <c:strCache>
                <c:ptCount val="4"/>
                <c:pt idx="0">
                  <c:v>Application for registration, per international class (paper filing)</c:v>
                </c:pt>
                <c:pt idx="1">
                  <c:v>Application for registration, per international class (electronic filing, TEAS application &amp; Applications filed at WIPO)</c:v>
                </c:pt>
                <c:pt idx="2">
                  <c:v>Application for registration, per international class (electronic filing, TEAS RF to be renamed TEAS Standard)</c:v>
                </c:pt>
                <c:pt idx="3">
                  <c:v>Application for registration, per international class (electronic filing, TEAS Plus application)</c:v>
                </c:pt>
              </c:strCache>
            </c:strRef>
          </c:cat>
          <c:val>
            <c:numRef>
              <c:f>Charts!$D$5:$D$8</c:f>
              <c:numCache>
                <c:formatCode>_("$"* #,##0_);_("$"* \(#,##0\);_("$"* "-"??_);_(@_)</c:formatCode>
                <c:ptCount val="4"/>
                <c:pt idx="0">
                  <c:v>600</c:v>
                </c:pt>
                <c:pt idx="1">
                  <c:v>400</c:v>
                </c:pt>
                <c:pt idx="2">
                  <c:v>275</c:v>
                </c:pt>
                <c:pt idx="3">
                  <c:v>225</c:v>
                </c:pt>
              </c:numCache>
            </c:numRef>
          </c:val>
          <c:extLst>
            <c:ext xmlns:c16="http://schemas.microsoft.com/office/drawing/2014/chart" uri="{C3380CC4-5D6E-409C-BE32-E72D297353CC}">
              <c16:uniqueId val="{00000001-A253-4728-8771-F3D41D4DE54E}"/>
            </c:ext>
          </c:extLst>
        </c:ser>
        <c:dLbls>
          <c:showLegendKey val="0"/>
          <c:showVal val="0"/>
          <c:showCatName val="0"/>
          <c:showSerName val="0"/>
          <c:showPercent val="0"/>
          <c:showBubbleSize val="0"/>
        </c:dLbls>
        <c:gapWidth val="79"/>
        <c:axId val="572597136"/>
        <c:axId val="690642944"/>
      </c:barChart>
      <c:catAx>
        <c:axId val="5725971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n-US"/>
          </a:p>
        </c:txPr>
        <c:crossAx val="690642944"/>
        <c:crosses val="autoZero"/>
        <c:auto val="1"/>
        <c:lblAlgn val="ctr"/>
        <c:lblOffset val="100"/>
        <c:noMultiLvlLbl val="0"/>
      </c:catAx>
      <c:valAx>
        <c:axId val="690642944"/>
        <c:scaling>
          <c:orientation val="minMax"/>
        </c:scaling>
        <c:delete val="1"/>
        <c:axPos val="b"/>
        <c:numFmt formatCode="_(&quot;$&quot;* #,##0_);_(&quot;$&quot;* \(#,##0\);_(&quot;$&quot;* &quot;-&quot;??_);_(@_)" sourceLinked="1"/>
        <c:majorTickMark val="none"/>
        <c:minorTickMark val="none"/>
        <c:tickLblPos val="nextTo"/>
        <c:crossAx val="57259713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ysClr val="windowText" lastClr="000000"/>
      </a:solid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43343" cy="465455"/>
          </a:xfrm>
          <a:prstGeom prst="rect">
            <a:avLst/>
          </a:prstGeom>
        </p:spPr>
        <p:txBody>
          <a:bodyPr vert="horz" lIns="92410" tIns="46205" rIns="92410" bIns="46205" rtlCol="0"/>
          <a:lstStyle>
            <a:lvl1pPr algn="l">
              <a:defRPr sz="1100"/>
            </a:lvl1pPr>
          </a:lstStyle>
          <a:p>
            <a:endParaRPr lang="en-US" dirty="0">
              <a:latin typeface="Segoe UI"/>
            </a:endParaRPr>
          </a:p>
        </p:txBody>
      </p:sp>
      <p:sp>
        <p:nvSpPr>
          <p:cNvPr id="3" name="Date Placeholder 2"/>
          <p:cNvSpPr>
            <a:spLocks noGrp="1"/>
          </p:cNvSpPr>
          <p:nvPr>
            <p:ph type="dt" sz="quarter" idx="1"/>
          </p:nvPr>
        </p:nvSpPr>
        <p:spPr>
          <a:xfrm>
            <a:off x="3978133" y="2"/>
            <a:ext cx="3043343" cy="465455"/>
          </a:xfrm>
          <a:prstGeom prst="rect">
            <a:avLst/>
          </a:prstGeom>
        </p:spPr>
        <p:txBody>
          <a:bodyPr vert="horz" lIns="92410" tIns="46205" rIns="92410" bIns="46205" rtlCol="0"/>
          <a:lstStyle>
            <a:lvl1pPr algn="r">
              <a:defRPr sz="1100"/>
            </a:lvl1pPr>
          </a:lstStyle>
          <a:p>
            <a:fld id="{C950A3BB-CAF4-1D4E-B3B2-E95D9B9E66DF}" type="datetimeFigureOut">
              <a:rPr lang="en-US" smtClean="0">
                <a:latin typeface="Segoe UI"/>
              </a:rPr>
              <a:t>8/30/2019</a:t>
            </a:fld>
            <a:endParaRPr lang="en-US" dirty="0">
              <a:latin typeface="Segoe UI"/>
            </a:endParaRPr>
          </a:p>
        </p:txBody>
      </p:sp>
      <p:sp>
        <p:nvSpPr>
          <p:cNvPr id="4" name="Footer Placeholder 3"/>
          <p:cNvSpPr>
            <a:spLocks noGrp="1"/>
          </p:cNvSpPr>
          <p:nvPr>
            <p:ph type="ftr" sz="quarter" idx="2"/>
          </p:nvPr>
        </p:nvSpPr>
        <p:spPr>
          <a:xfrm>
            <a:off x="1" y="8842032"/>
            <a:ext cx="3043343" cy="465455"/>
          </a:xfrm>
          <a:prstGeom prst="rect">
            <a:avLst/>
          </a:prstGeom>
        </p:spPr>
        <p:txBody>
          <a:bodyPr vert="horz" lIns="92410" tIns="46205" rIns="92410" bIns="46205" rtlCol="0" anchor="b"/>
          <a:lstStyle>
            <a:lvl1pPr algn="l">
              <a:defRPr sz="1100"/>
            </a:lvl1pPr>
          </a:lstStyle>
          <a:p>
            <a:endParaRPr lang="en-US" dirty="0">
              <a:latin typeface="Segoe UI"/>
            </a:endParaRPr>
          </a:p>
        </p:txBody>
      </p:sp>
      <p:sp>
        <p:nvSpPr>
          <p:cNvPr id="5" name="Slide Number Placeholder 4"/>
          <p:cNvSpPr>
            <a:spLocks noGrp="1"/>
          </p:cNvSpPr>
          <p:nvPr>
            <p:ph type="sldNum" sz="quarter" idx="3"/>
          </p:nvPr>
        </p:nvSpPr>
        <p:spPr>
          <a:xfrm>
            <a:off x="3978133" y="8842032"/>
            <a:ext cx="3043343" cy="465455"/>
          </a:xfrm>
          <a:prstGeom prst="rect">
            <a:avLst/>
          </a:prstGeom>
        </p:spPr>
        <p:txBody>
          <a:bodyPr vert="horz" lIns="92410" tIns="46205" rIns="92410" bIns="46205" rtlCol="0" anchor="b"/>
          <a:lstStyle>
            <a:lvl1pPr algn="r">
              <a:defRPr sz="1100"/>
            </a:lvl1pPr>
          </a:lstStyle>
          <a:p>
            <a:fld id="{CF44BD52-4119-7642-B93F-8F4EDBD635EC}" type="slidenum">
              <a:rPr lang="en-US" smtClean="0">
                <a:latin typeface="Segoe UI"/>
              </a:rPr>
              <a:t>‹#›</a:t>
            </a:fld>
            <a:endParaRPr lang="en-US" dirty="0">
              <a:latin typeface="Segoe UI"/>
            </a:endParaRPr>
          </a:p>
        </p:txBody>
      </p:sp>
    </p:spTree>
    <p:extLst>
      <p:ext uri="{BB962C8B-B14F-4D97-AF65-F5344CB8AC3E}">
        <p14:creationId xmlns:p14="http://schemas.microsoft.com/office/powerpoint/2010/main" val="35876647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43343" cy="465455"/>
          </a:xfrm>
          <a:prstGeom prst="rect">
            <a:avLst/>
          </a:prstGeom>
        </p:spPr>
        <p:txBody>
          <a:bodyPr vert="horz" lIns="92410" tIns="46205" rIns="92410" bIns="46205" rtlCol="0"/>
          <a:lstStyle>
            <a:lvl1pPr algn="l">
              <a:defRPr sz="1100">
                <a:latin typeface="Segoe UI"/>
              </a:defRPr>
            </a:lvl1pPr>
          </a:lstStyle>
          <a:p>
            <a:endParaRPr lang="en-US" dirty="0"/>
          </a:p>
        </p:txBody>
      </p:sp>
      <p:sp>
        <p:nvSpPr>
          <p:cNvPr id="3" name="Date Placeholder 2"/>
          <p:cNvSpPr>
            <a:spLocks noGrp="1"/>
          </p:cNvSpPr>
          <p:nvPr>
            <p:ph type="dt" idx="1"/>
          </p:nvPr>
        </p:nvSpPr>
        <p:spPr>
          <a:xfrm>
            <a:off x="3978133" y="2"/>
            <a:ext cx="3043343" cy="465455"/>
          </a:xfrm>
          <a:prstGeom prst="rect">
            <a:avLst/>
          </a:prstGeom>
        </p:spPr>
        <p:txBody>
          <a:bodyPr vert="horz" lIns="92410" tIns="46205" rIns="92410" bIns="46205" rtlCol="0"/>
          <a:lstStyle>
            <a:lvl1pPr algn="r">
              <a:defRPr sz="1100">
                <a:latin typeface="Segoe UI"/>
              </a:defRPr>
            </a:lvl1pPr>
          </a:lstStyle>
          <a:p>
            <a:fld id="{139B48F8-1A14-4941-902A-1D33547A0B6A}" type="datetimeFigureOut">
              <a:rPr lang="en-US" smtClean="0"/>
              <a:pPr/>
              <a:t>8/30/2019</a:t>
            </a:fld>
            <a:endParaRPr lang="en-US" dirty="0"/>
          </a:p>
        </p:txBody>
      </p:sp>
      <p:sp>
        <p:nvSpPr>
          <p:cNvPr id="4" name="Slide Image Placeholder 3"/>
          <p:cNvSpPr>
            <a:spLocks noGrp="1" noRot="1" noChangeAspect="1"/>
          </p:cNvSpPr>
          <p:nvPr>
            <p:ph type="sldImg" idx="2"/>
          </p:nvPr>
        </p:nvSpPr>
        <p:spPr>
          <a:xfrm>
            <a:off x="717550" y="696913"/>
            <a:ext cx="5588000" cy="3492500"/>
          </a:xfrm>
          <a:prstGeom prst="rect">
            <a:avLst/>
          </a:prstGeom>
          <a:noFill/>
          <a:ln w="12700">
            <a:solidFill>
              <a:prstClr val="black"/>
            </a:solidFill>
          </a:ln>
        </p:spPr>
        <p:txBody>
          <a:bodyPr vert="horz" lIns="92410" tIns="46205" rIns="92410" bIns="46205" rtlCol="0" anchor="ctr"/>
          <a:lstStyle/>
          <a:p>
            <a:endParaRPr lang="en-US" dirty="0"/>
          </a:p>
        </p:txBody>
      </p:sp>
      <p:sp>
        <p:nvSpPr>
          <p:cNvPr id="5" name="Notes Placeholder 4"/>
          <p:cNvSpPr>
            <a:spLocks noGrp="1"/>
          </p:cNvSpPr>
          <p:nvPr>
            <p:ph type="body" sz="quarter" idx="3"/>
          </p:nvPr>
        </p:nvSpPr>
        <p:spPr>
          <a:xfrm>
            <a:off x="702310" y="4421825"/>
            <a:ext cx="5618480" cy="4189095"/>
          </a:xfrm>
          <a:prstGeom prst="rect">
            <a:avLst/>
          </a:prstGeom>
        </p:spPr>
        <p:txBody>
          <a:bodyPr vert="horz" lIns="92410" tIns="46205" rIns="92410" bIns="46205"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1" y="8842032"/>
            <a:ext cx="3043343" cy="465455"/>
          </a:xfrm>
          <a:prstGeom prst="rect">
            <a:avLst/>
          </a:prstGeom>
        </p:spPr>
        <p:txBody>
          <a:bodyPr vert="horz" lIns="92410" tIns="46205" rIns="92410" bIns="46205" rtlCol="0" anchor="b"/>
          <a:lstStyle>
            <a:lvl1pPr algn="l">
              <a:defRPr sz="1100">
                <a:latin typeface="Segoe UI"/>
              </a:defRPr>
            </a:lvl1pPr>
          </a:lstStyle>
          <a:p>
            <a:endParaRPr lang="en-US" dirty="0"/>
          </a:p>
        </p:txBody>
      </p:sp>
      <p:sp>
        <p:nvSpPr>
          <p:cNvPr id="7" name="Slide Number Placeholder 6"/>
          <p:cNvSpPr>
            <a:spLocks noGrp="1"/>
          </p:cNvSpPr>
          <p:nvPr>
            <p:ph type="sldNum" sz="quarter" idx="5"/>
          </p:nvPr>
        </p:nvSpPr>
        <p:spPr>
          <a:xfrm>
            <a:off x="3978133" y="8842032"/>
            <a:ext cx="3043343" cy="465455"/>
          </a:xfrm>
          <a:prstGeom prst="rect">
            <a:avLst/>
          </a:prstGeom>
        </p:spPr>
        <p:txBody>
          <a:bodyPr vert="horz" lIns="92410" tIns="46205" rIns="92410" bIns="46205" rtlCol="0" anchor="b"/>
          <a:lstStyle>
            <a:lvl1pPr algn="r">
              <a:defRPr sz="1100">
                <a:latin typeface="Segoe UI"/>
              </a:defRPr>
            </a:lvl1pPr>
          </a:lstStyle>
          <a:p>
            <a:fld id="{C74B1ACE-5EB2-B245-8DCB-331A9858E083}" type="slidenum">
              <a:rPr lang="en-US" smtClean="0"/>
              <a:pPr/>
              <a:t>‹#›</a:t>
            </a:fld>
            <a:endParaRPr lang="en-US" dirty="0"/>
          </a:p>
        </p:txBody>
      </p:sp>
    </p:spTree>
    <p:extLst>
      <p:ext uri="{BB962C8B-B14F-4D97-AF65-F5344CB8AC3E}">
        <p14:creationId xmlns:p14="http://schemas.microsoft.com/office/powerpoint/2010/main" val="417893179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Segoe UI"/>
        <a:ea typeface="+mn-ea"/>
        <a:cs typeface="+mn-cs"/>
      </a:defRPr>
    </a:lvl1pPr>
    <a:lvl2pPr marL="457200" algn="l" defTabSz="457200" rtl="0" eaLnBrk="1" latinLnBrk="0" hangingPunct="1">
      <a:defRPr sz="1200" kern="1200">
        <a:solidFill>
          <a:schemeClr val="tx1"/>
        </a:solidFill>
        <a:latin typeface="Segoe UI"/>
        <a:ea typeface="+mn-ea"/>
        <a:cs typeface="+mn-cs"/>
      </a:defRPr>
    </a:lvl2pPr>
    <a:lvl3pPr marL="914400" algn="l" defTabSz="457200" rtl="0" eaLnBrk="1" latinLnBrk="0" hangingPunct="1">
      <a:defRPr sz="1200" kern="1200">
        <a:solidFill>
          <a:schemeClr val="tx1"/>
        </a:solidFill>
        <a:latin typeface="Segoe UI"/>
        <a:ea typeface="+mn-ea"/>
        <a:cs typeface="+mn-cs"/>
      </a:defRPr>
    </a:lvl3pPr>
    <a:lvl4pPr marL="1371600" algn="l" defTabSz="457200" rtl="0" eaLnBrk="1" latinLnBrk="0" hangingPunct="1">
      <a:defRPr sz="1200" kern="1200">
        <a:solidFill>
          <a:schemeClr val="tx1"/>
        </a:solidFill>
        <a:latin typeface="Segoe UI"/>
        <a:ea typeface="+mn-ea"/>
        <a:cs typeface="+mn-cs"/>
      </a:defRPr>
    </a:lvl4pPr>
    <a:lvl5pPr marL="1828800" algn="l" defTabSz="457200" rtl="0" eaLnBrk="1" latinLnBrk="0" hangingPunct="1">
      <a:defRPr sz="1200" kern="1200">
        <a:solidFill>
          <a:schemeClr val="tx1"/>
        </a:solidFill>
        <a:latin typeface="Segoe UI"/>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88000"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8BB507-AD7F-8E46-B3ED-ACF79D3C27AA}" type="slidenum">
              <a:rPr lang="en-US" smtClean="0"/>
              <a:pPr/>
              <a:t>1</a:t>
            </a:fld>
            <a:endParaRPr lang="en-US" dirty="0"/>
          </a:p>
        </p:txBody>
      </p:sp>
    </p:spTree>
    <p:extLst>
      <p:ext uri="{BB962C8B-B14F-4D97-AF65-F5344CB8AC3E}">
        <p14:creationId xmlns:p14="http://schemas.microsoft.com/office/powerpoint/2010/main" val="2756230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10</a:t>
            </a:fld>
            <a:endParaRPr lang="en-US" dirty="0"/>
          </a:p>
        </p:txBody>
      </p:sp>
    </p:spTree>
    <p:extLst>
      <p:ext uri="{BB962C8B-B14F-4D97-AF65-F5344CB8AC3E}">
        <p14:creationId xmlns:p14="http://schemas.microsoft.com/office/powerpoint/2010/main" val="2596314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11</a:t>
            </a:fld>
            <a:endParaRPr lang="en-US" dirty="0"/>
          </a:p>
        </p:txBody>
      </p:sp>
    </p:spTree>
    <p:extLst>
      <p:ext uri="{BB962C8B-B14F-4D97-AF65-F5344CB8AC3E}">
        <p14:creationId xmlns:p14="http://schemas.microsoft.com/office/powerpoint/2010/main" val="3441041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12</a:t>
            </a:fld>
            <a:endParaRPr lang="en-US" dirty="0"/>
          </a:p>
        </p:txBody>
      </p:sp>
    </p:spTree>
    <p:extLst>
      <p:ext uri="{BB962C8B-B14F-4D97-AF65-F5344CB8AC3E}">
        <p14:creationId xmlns:p14="http://schemas.microsoft.com/office/powerpoint/2010/main" val="32823141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13</a:t>
            </a:fld>
            <a:endParaRPr lang="en-US" dirty="0"/>
          </a:p>
        </p:txBody>
      </p:sp>
    </p:spTree>
    <p:extLst>
      <p:ext uri="{BB962C8B-B14F-4D97-AF65-F5344CB8AC3E}">
        <p14:creationId xmlns:p14="http://schemas.microsoft.com/office/powerpoint/2010/main" val="25192257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14</a:t>
            </a:fld>
            <a:endParaRPr lang="en-US" dirty="0"/>
          </a:p>
        </p:txBody>
      </p:sp>
    </p:spTree>
    <p:extLst>
      <p:ext uri="{BB962C8B-B14F-4D97-AF65-F5344CB8AC3E}">
        <p14:creationId xmlns:p14="http://schemas.microsoft.com/office/powerpoint/2010/main" val="25333243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15</a:t>
            </a:fld>
            <a:endParaRPr lang="en-US" dirty="0"/>
          </a:p>
        </p:txBody>
      </p:sp>
    </p:spTree>
    <p:extLst>
      <p:ext uri="{BB962C8B-B14F-4D97-AF65-F5344CB8AC3E}">
        <p14:creationId xmlns:p14="http://schemas.microsoft.com/office/powerpoint/2010/main" val="37170227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16</a:t>
            </a:fld>
            <a:endParaRPr lang="en-US" dirty="0"/>
          </a:p>
        </p:txBody>
      </p:sp>
    </p:spTree>
    <p:extLst>
      <p:ext uri="{BB962C8B-B14F-4D97-AF65-F5344CB8AC3E}">
        <p14:creationId xmlns:p14="http://schemas.microsoft.com/office/powerpoint/2010/main" val="12191100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17</a:t>
            </a:fld>
            <a:endParaRPr lang="en-US" dirty="0"/>
          </a:p>
        </p:txBody>
      </p:sp>
    </p:spTree>
    <p:extLst>
      <p:ext uri="{BB962C8B-B14F-4D97-AF65-F5344CB8AC3E}">
        <p14:creationId xmlns:p14="http://schemas.microsoft.com/office/powerpoint/2010/main" val="22294219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18</a:t>
            </a:fld>
            <a:endParaRPr lang="en-US" dirty="0"/>
          </a:p>
        </p:txBody>
      </p:sp>
    </p:spTree>
    <p:extLst>
      <p:ext uri="{BB962C8B-B14F-4D97-AF65-F5344CB8AC3E}">
        <p14:creationId xmlns:p14="http://schemas.microsoft.com/office/powerpoint/2010/main" val="31279540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19</a:t>
            </a:fld>
            <a:endParaRPr lang="en-US" dirty="0"/>
          </a:p>
        </p:txBody>
      </p:sp>
    </p:spTree>
    <p:extLst>
      <p:ext uri="{BB962C8B-B14F-4D97-AF65-F5344CB8AC3E}">
        <p14:creationId xmlns:p14="http://schemas.microsoft.com/office/powerpoint/2010/main" val="2026229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a:t>
            </a:fld>
            <a:endParaRPr lang="en-US" dirty="0"/>
          </a:p>
        </p:txBody>
      </p:sp>
    </p:spTree>
    <p:extLst>
      <p:ext uri="{BB962C8B-B14F-4D97-AF65-F5344CB8AC3E}">
        <p14:creationId xmlns:p14="http://schemas.microsoft.com/office/powerpoint/2010/main" val="27665051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20</a:t>
            </a:fld>
            <a:endParaRPr lang="en-US" dirty="0"/>
          </a:p>
        </p:txBody>
      </p:sp>
    </p:spTree>
    <p:extLst>
      <p:ext uri="{BB962C8B-B14F-4D97-AF65-F5344CB8AC3E}">
        <p14:creationId xmlns:p14="http://schemas.microsoft.com/office/powerpoint/2010/main" val="1444705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trike="sngStrike"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3</a:t>
            </a:fld>
            <a:endParaRPr lang="en-US" dirty="0"/>
          </a:p>
        </p:txBody>
      </p:sp>
    </p:spTree>
    <p:extLst>
      <p:ext uri="{BB962C8B-B14F-4D97-AF65-F5344CB8AC3E}">
        <p14:creationId xmlns:p14="http://schemas.microsoft.com/office/powerpoint/2010/main" val="2431489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86147">
              <a:buFont typeface="Arial" panose="020B0604020202020204" pitchFamily="34" charset="0"/>
              <a:buChar char="•"/>
            </a:pPr>
            <a:endParaRPr lang="en-US" dirty="0"/>
          </a:p>
          <a:p>
            <a:pPr indent="-286147">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4</a:t>
            </a:fld>
            <a:endParaRPr lang="en-US" dirty="0"/>
          </a:p>
        </p:txBody>
      </p:sp>
    </p:spTree>
    <p:extLst>
      <p:ext uri="{BB962C8B-B14F-4D97-AF65-F5344CB8AC3E}">
        <p14:creationId xmlns:p14="http://schemas.microsoft.com/office/powerpoint/2010/main" val="3887489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5</a:t>
            </a:fld>
            <a:endParaRPr lang="en-US" dirty="0"/>
          </a:p>
        </p:txBody>
      </p:sp>
    </p:spTree>
    <p:extLst>
      <p:ext uri="{BB962C8B-B14F-4D97-AF65-F5344CB8AC3E}">
        <p14:creationId xmlns:p14="http://schemas.microsoft.com/office/powerpoint/2010/main" val="1586013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6</a:t>
            </a:fld>
            <a:endParaRPr lang="en-US" dirty="0"/>
          </a:p>
        </p:txBody>
      </p:sp>
    </p:spTree>
    <p:extLst>
      <p:ext uri="{BB962C8B-B14F-4D97-AF65-F5344CB8AC3E}">
        <p14:creationId xmlns:p14="http://schemas.microsoft.com/office/powerpoint/2010/main" val="835899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trike="noStrike" baseline="0"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7</a:t>
            </a:fld>
            <a:endParaRPr lang="en-US" dirty="0"/>
          </a:p>
        </p:txBody>
      </p:sp>
    </p:spTree>
    <p:extLst>
      <p:ext uri="{BB962C8B-B14F-4D97-AF65-F5344CB8AC3E}">
        <p14:creationId xmlns:p14="http://schemas.microsoft.com/office/powerpoint/2010/main" val="811103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8</a:t>
            </a:fld>
            <a:endParaRPr lang="en-US" dirty="0"/>
          </a:p>
        </p:txBody>
      </p:sp>
    </p:spTree>
    <p:extLst>
      <p:ext uri="{BB962C8B-B14F-4D97-AF65-F5344CB8AC3E}">
        <p14:creationId xmlns:p14="http://schemas.microsoft.com/office/powerpoint/2010/main" val="863697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9</a:t>
            </a:fld>
            <a:endParaRPr lang="en-US" dirty="0"/>
          </a:p>
        </p:txBody>
      </p:sp>
    </p:spTree>
    <p:extLst>
      <p:ext uri="{BB962C8B-B14F-4D97-AF65-F5344CB8AC3E}">
        <p14:creationId xmlns:p14="http://schemas.microsoft.com/office/powerpoint/2010/main" val="39844508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08"/>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685800" y="2658241"/>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5296959"/>
            <a:ext cx="2133600" cy="304271"/>
          </a:xfrm>
          <a:prstGeom prst="rect">
            <a:avLst/>
          </a:prstGeom>
        </p:spPr>
        <p:txBody>
          <a:bodyPr/>
          <a:lstStyle>
            <a:lvl1pPr>
              <a:defRPr>
                <a:latin typeface="Segoe UI"/>
              </a:defRPr>
            </a:lvl1pPr>
          </a:lstStyle>
          <a:p>
            <a:fld id="{DB310D5E-157D-4645-820C-5D16E80058C5}" type="datetime1">
              <a:rPr lang="en-US" smtClean="0"/>
              <a:t>8/30/2019</a:t>
            </a:fld>
            <a:endParaRPr lang="en-US" dirty="0"/>
          </a:p>
        </p:txBody>
      </p:sp>
      <p:sp>
        <p:nvSpPr>
          <p:cNvPr id="5" name="Footer Placeholder 4"/>
          <p:cNvSpPr>
            <a:spLocks noGrp="1"/>
          </p:cNvSpPr>
          <p:nvPr>
            <p:ph type="ftr" sz="quarter" idx="11"/>
          </p:nvPr>
        </p:nvSpPr>
        <p:spPr>
          <a:xfrm>
            <a:off x="3124200" y="5296959"/>
            <a:ext cx="2895600" cy="304271"/>
          </a:xfrm>
          <a:prstGeom prst="rect">
            <a:avLst/>
          </a:prstGeom>
        </p:spPr>
        <p:txBody>
          <a:bodyPr/>
          <a:lstStyle>
            <a:lvl1pPr>
              <a:defRPr>
                <a:latin typeface="Segoe UI"/>
              </a:defRPr>
            </a:lvl1pPr>
          </a:lstStyle>
          <a:p>
            <a:endParaRPr lang="en-US" dirty="0"/>
          </a:p>
        </p:txBody>
      </p:sp>
      <p:sp>
        <p:nvSpPr>
          <p:cNvPr id="6" name="Slide Number Placeholder 5"/>
          <p:cNvSpPr>
            <a:spLocks noGrp="1"/>
          </p:cNvSpPr>
          <p:nvPr>
            <p:ph type="sldNum" sz="quarter" idx="12"/>
          </p:nvPr>
        </p:nvSpPr>
        <p:spPr>
          <a:xfrm>
            <a:off x="6553200" y="5296959"/>
            <a:ext cx="2133600" cy="304271"/>
          </a:xfrm>
          <a:prstGeom prst="rect">
            <a:avLst/>
          </a:prstGeom>
        </p:spPr>
        <p:txBody>
          <a:bodyPr/>
          <a:lstStyle>
            <a:lvl1pPr>
              <a:defRPr>
                <a:latin typeface="Segoe UI"/>
              </a:defRPr>
            </a:lvl1pPr>
          </a:lstStyle>
          <a:p>
            <a:fld id="{FD0CF2A8-0F06-0B4F-A023-17698AFBF42D}" type="slidenum">
              <a:rPr lang="en-US" smtClean="0"/>
              <a:pPr/>
              <a:t>‹#›</a:t>
            </a:fld>
            <a:endParaRPr lang="en-US" dirty="0"/>
          </a:p>
        </p:txBody>
      </p:sp>
      <p:sp>
        <p:nvSpPr>
          <p:cNvPr id="10" name="Rectangle 9"/>
          <p:cNvSpPr/>
          <p:nvPr userDrawn="1"/>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descr="USPTO-logo-reverse-stacked-5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Tree>
    <p:extLst>
      <p:ext uri="{BB962C8B-B14F-4D97-AF65-F5344CB8AC3E}">
        <p14:creationId xmlns:p14="http://schemas.microsoft.com/office/powerpoint/2010/main" val="266196351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BD1732-32F2-4BEA-8E91-F1DDEB9F221B}" type="datetime1">
              <a:rPr lang="en-US" smtClean="0"/>
              <a:t>8/30/2019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5306453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5" name="Picture 4"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0" y="1852118"/>
            <a:ext cx="4021100" cy="1990444"/>
          </a:xfrm>
          <a:prstGeom prst="rect">
            <a:avLst/>
          </a:prstGeom>
        </p:spPr>
      </p:pic>
    </p:spTree>
    <p:extLst>
      <p:ext uri="{BB962C8B-B14F-4D97-AF65-F5344CB8AC3E}">
        <p14:creationId xmlns:p14="http://schemas.microsoft.com/office/powerpoint/2010/main" val="274598681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Tree>
    <p:extLst>
      <p:ext uri="{BB962C8B-B14F-4D97-AF65-F5344CB8AC3E}">
        <p14:creationId xmlns:p14="http://schemas.microsoft.com/office/powerpoint/2010/main" val="84361969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sp>
        <p:nvSpPr>
          <p:cNvPr id="9" name="Rectangle 8"/>
          <p:cNvSpPr/>
          <p:nvPr userDrawn="1"/>
        </p:nvSpPr>
        <p:spPr>
          <a:xfrm>
            <a:off x="0" y="0"/>
            <a:ext cx="9144000" cy="5714999"/>
          </a:xfrm>
          <a:prstGeom prst="rect">
            <a:avLst/>
          </a:prstGeom>
          <a:blipFill dpi="0" rotWithShape="1">
            <a:blip r:embed="rId2">
              <a:alphaModFix amt="5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1277208"/>
            <a:ext cx="7772400" cy="1225021"/>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685800" y="2658241"/>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5296959"/>
            <a:ext cx="2133600" cy="304271"/>
          </a:xfrm>
          <a:prstGeom prst="rect">
            <a:avLst/>
          </a:prstGeom>
        </p:spPr>
        <p:txBody>
          <a:bodyPr/>
          <a:lstStyle>
            <a:lvl1pPr>
              <a:defRPr>
                <a:latin typeface="Segoe UI"/>
              </a:defRPr>
            </a:lvl1pPr>
          </a:lstStyle>
          <a:p>
            <a:fld id="{DE88C9E8-F2A1-4A4E-8D24-62CD021E4E41}" type="datetime1">
              <a:rPr lang="en-US" smtClean="0"/>
              <a:t>8/30/2019</a:t>
            </a:fld>
            <a:endParaRPr lang="en-US" dirty="0"/>
          </a:p>
        </p:txBody>
      </p:sp>
      <p:sp>
        <p:nvSpPr>
          <p:cNvPr id="5" name="Footer Placeholder 4"/>
          <p:cNvSpPr>
            <a:spLocks noGrp="1"/>
          </p:cNvSpPr>
          <p:nvPr>
            <p:ph type="ftr" sz="quarter" idx="11"/>
          </p:nvPr>
        </p:nvSpPr>
        <p:spPr>
          <a:xfrm>
            <a:off x="3124200" y="5296959"/>
            <a:ext cx="2895600" cy="304271"/>
          </a:xfrm>
          <a:prstGeom prst="rect">
            <a:avLst/>
          </a:prstGeom>
        </p:spPr>
        <p:txBody>
          <a:bodyPr/>
          <a:lstStyle>
            <a:lvl1pPr>
              <a:defRPr>
                <a:latin typeface="Segoe UI"/>
              </a:defRPr>
            </a:lvl1pPr>
          </a:lstStyle>
          <a:p>
            <a:endParaRPr lang="en-US" dirty="0"/>
          </a:p>
        </p:txBody>
      </p:sp>
      <p:sp>
        <p:nvSpPr>
          <p:cNvPr id="6" name="Slide Number Placeholder 5"/>
          <p:cNvSpPr>
            <a:spLocks noGrp="1"/>
          </p:cNvSpPr>
          <p:nvPr>
            <p:ph type="sldNum" sz="quarter" idx="12"/>
          </p:nvPr>
        </p:nvSpPr>
        <p:spPr>
          <a:xfrm>
            <a:off x="6553200" y="5296959"/>
            <a:ext cx="2133600" cy="304271"/>
          </a:xfrm>
          <a:prstGeom prst="rect">
            <a:avLst/>
          </a:prstGeom>
        </p:spPr>
        <p:txBody>
          <a:bodyPr/>
          <a:lstStyle>
            <a:lvl1pPr>
              <a:defRPr>
                <a:latin typeface="Segoe UI"/>
              </a:defRPr>
            </a:lvl1pPr>
          </a:lstStyle>
          <a:p>
            <a:fld id="{FD0CF2A8-0F06-0B4F-A023-17698AFBF42D}" type="slidenum">
              <a:rPr lang="en-US" smtClean="0"/>
              <a:pPr/>
              <a:t>‹#›</a:t>
            </a:fld>
            <a:endParaRPr lang="en-US" dirty="0"/>
          </a:p>
        </p:txBody>
      </p:sp>
      <p:sp>
        <p:nvSpPr>
          <p:cNvPr id="10" name="Rectangle 9"/>
          <p:cNvSpPr/>
          <p:nvPr userDrawn="1"/>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descr="USPTO-logo-reverse-stacked-500p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Tree>
    <p:extLst>
      <p:ext uri="{BB962C8B-B14F-4D97-AF65-F5344CB8AC3E}">
        <p14:creationId xmlns:p14="http://schemas.microsoft.com/office/powerpoint/2010/main" val="168242484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47584"/>
            <a:ext cx="8229600" cy="33479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E1A6EB-9E5E-4390-B7F3-C410F5709727}" type="datetime1">
              <a:rPr lang="en-US" smtClean="0"/>
              <a:t>8/30/2019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61867229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702E2E-BDDE-498F-9957-6E7D04024B1E}" type="datetime1">
              <a:rPr lang="en-US" smtClean="0"/>
              <a:t>8/30/2019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32223124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F8BB63-5D82-454B-BDEE-A1B099FC2CC8}" type="datetime1">
              <a:rPr lang="en-US" smtClean="0"/>
              <a:t>8/30/2019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23340544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00302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00302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9E7ABA0-A63B-48F9-B5AC-182AE844C89E}" type="datetime1">
              <a:rPr lang="en-US" smtClean="0"/>
              <a:t>8/30/2019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416434985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9A4ECC8-511A-418A-8C90-D621E8B68D34}" type="datetime1">
              <a:rPr lang="en-US" smtClean="0"/>
              <a:t>8/30/2019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89213069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CB8747-39F5-41BA-AFBA-354B859DB0A6}" type="datetime1">
              <a:rPr lang="en-US" smtClean="0"/>
              <a:t>8/30/2019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3820294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58208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582082"/>
            <a:ext cx="5111750" cy="452305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1550457"/>
            <a:ext cx="3008313" cy="355467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5FC364-A6D2-4505-901C-9C65E03CFF0A}" type="datetime1">
              <a:rPr lang="en-US" smtClean="0"/>
              <a:t>8/30/2019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55597272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78022"/>
            <a:ext cx="8229600" cy="884058"/>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5" name="Picture 4" descr="USPTO-logo-black-bug-only-500px.png"/>
          <p:cNvPicPr>
            <a:picLocks noChangeAspect="1"/>
          </p:cNvPicPr>
          <p:nvPr/>
        </p:nvPicPr>
        <p:blipFill>
          <a:blip r:embed="rId14">
            <a:alphaModFix amt="4000"/>
            <a:extLst>
              <a:ext uri="{28A0092B-C50C-407E-A947-70E740481C1C}">
                <a14:useLocalDpi xmlns:a14="http://schemas.microsoft.com/office/drawing/2010/main" val="0"/>
              </a:ext>
            </a:extLst>
          </a:blip>
          <a:stretch>
            <a:fillRect/>
          </a:stretch>
        </p:blipFill>
        <p:spPr>
          <a:xfrm>
            <a:off x="7404527" y="4779975"/>
            <a:ext cx="1338875" cy="466862"/>
          </a:xfrm>
          <a:prstGeom prst="rect">
            <a:avLst/>
          </a:prstGeom>
        </p:spPr>
      </p:pic>
      <p:sp>
        <p:nvSpPr>
          <p:cNvPr id="4" name="Date Placeholder 3"/>
          <p:cNvSpPr>
            <a:spLocks noGrp="1"/>
          </p:cNvSpPr>
          <p:nvPr>
            <p:ph type="dt" sz="half" idx="2"/>
          </p:nvPr>
        </p:nvSpPr>
        <p:spPr>
          <a:xfrm>
            <a:off x="457200" y="5297488"/>
            <a:ext cx="2133600" cy="303212"/>
          </a:xfrm>
          <a:prstGeom prst="rect">
            <a:avLst/>
          </a:prstGeom>
        </p:spPr>
        <p:txBody>
          <a:bodyPr vert="horz" lIns="91440" tIns="45720" rIns="91440" bIns="45720" rtlCol="0" anchor="ctr"/>
          <a:lstStyle>
            <a:lvl1pPr algn="l">
              <a:defRPr sz="1200">
                <a:solidFill>
                  <a:schemeClr val="tx1">
                    <a:tint val="75000"/>
                  </a:schemeClr>
                </a:solidFill>
              </a:defRPr>
            </a:lvl1pPr>
          </a:lstStyle>
          <a:p>
            <a:fld id="{657C7800-4769-4D2D-B7E3-64C7F94BAEEA}" type="datetime1">
              <a:rPr lang="en-US" smtClean="0"/>
              <a:t>8/30/2019</a:t>
            </a:fld>
            <a:endParaRPr lang="en-US" dirty="0"/>
          </a:p>
        </p:txBody>
      </p:sp>
      <p:sp>
        <p:nvSpPr>
          <p:cNvPr id="6" name="Footer Placeholder 5"/>
          <p:cNvSpPr>
            <a:spLocks noGrp="1"/>
          </p:cNvSpPr>
          <p:nvPr>
            <p:ph type="ftr" sz="quarter" idx="3"/>
          </p:nvPr>
        </p:nvSpPr>
        <p:spPr>
          <a:xfrm>
            <a:off x="3124200" y="5297488"/>
            <a:ext cx="2895600" cy="3032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7" name="Slide Number Placeholder 6"/>
          <p:cNvSpPr>
            <a:spLocks noGrp="1"/>
          </p:cNvSpPr>
          <p:nvPr>
            <p:ph type="sldNum" sz="quarter" idx="4"/>
          </p:nvPr>
        </p:nvSpPr>
        <p:spPr>
          <a:xfrm>
            <a:off x="6553200" y="5297488"/>
            <a:ext cx="2133600" cy="303212"/>
          </a:xfrm>
          <a:prstGeom prst="rect">
            <a:avLst/>
          </a:prstGeom>
        </p:spPr>
        <p:txBody>
          <a:bodyPr vert="horz" lIns="91440" tIns="45720" rIns="91440" bIns="45720" rtlCol="0" anchor="ctr"/>
          <a:lstStyle>
            <a:lvl1pPr algn="r">
              <a:defRPr sz="1200">
                <a:solidFill>
                  <a:schemeClr val="tx1">
                    <a:tint val="75000"/>
                  </a:schemeClr>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63284703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iming>
    <p:tnLst>
      <p:par>
        <p:cTn id="1" dur="indefinite" restart="never" nodeType="tmRoot"/>
      </p:par>
    </p:tnLst>
  </p:timing>
  <p:hf hdr="0" ftr="0" dt="0"/>
  <p:txStyles>
    <p:titleStyle>
      <a:lvl1pPr algn="l" defTabSz="457200" rtl="0" eaLnBrk="1" latinLnBrk="0" hangingPunct="1">
        <a:spcBef>
          <a:spcPct val="0"/>
        </a:spcBef>
        <a:buNone/>
        <a:defRPr sz="4400" b="1" kern="1200">
          <a:solidFill>
            <a:schemeClr val="tx1"/>
          </a:solidFill>
          <a:latin typeface="Segoe UI"/>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Segoe U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Segoe U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Segoe U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Segoe U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Segoe U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www.uspto.gov/about-us/performance-and-planning/fee-setting-and-adjusting"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hyperlink" Target="mailto:fee.setting@uspto.gov"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7450"/>
            <a:ext cx="7772400" cy="1782510"/>
          </a:xfrm>
        </p:spPr>
        <p:txBody>
          <a:bodyPr anchor="t">
            <a:normAutofit/>
          </a:bodyPr>
          <a:lstStyle/>
          <a:p>
            <a:pPr marL="109728" algn="l"/>
            <a:r>
              <a:rPr lang="en-US" sz="10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r>
            <a:br>
              <a:rPr lang="en-US" sz="10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br>
            <a:r>
              <a:rPr lang="en-US" sz="1000" b="0" dirty="0" smtClean="0">
                <a:solidFill>
                  <a:srgbClr val="002060"/>
                </a:solidFill>
              </a:rPr>
              <a:t/>
            </a:r>
            <a:br>
              <a:rPr lang="en-US" sz="1000" b="0" dirty="0" smtClean="0">
                <a:solidFill>
                  <a:srgbClr val="002060"/>
                </a:solidFill>
              </a:rPr>
            </a:br>
            <a:r>
              <a:rPr lang="en-US" sz="1000" b="0" dirty="0" smtClean="0">
                <a:solidFill>
                  <a:srgbClr val="002060"/>
                </a:solidFill>
              </a:rPr>
              <a:t/>
            </a:r>
            <a:br>
              <a:rPr lang="en-US" sz="1000" b="0" dirty="0" smtClean="0">
                <a:solidFill>
                  <a:srgbClr val="002060"/>
                </a:solidFill>
              </a:rPr>
            </a:br>
            <a:endParaRPr lang="en-US" sz="1000" dirty="0"/>
          </a:p>
        </p:txBody>
      </p:sp>
      <p:sp>
        <p:nvSpPr>
          <p:cNvPr id="3" name="Subtitle 2"/>
          <p:cNvSpPr>
            <a:spLocks noGrp="1"/>
          </p:cNvSpPr>
          <p:nvPr>
            <p:ph type="subTitle" idx="1"/>
          </p:nvPr>
        </p:nvSpPr>
        <p:spPr>
          <a:xfrm>
            <a:off x="685800" y="2399038"/>
            <a:ext cx="7772400" cy="1856611"/>
          </a:xfrm>
        </p:spPr>
        <p:txBody>
          <a:bodyPr>
            <a:normAutofit fontScale="25000" lnSpcReduction="20000"/>
          </a:bodyPr>
          <a:lstStyle/>
          <a:p>
            <a:pPr marL="109728"/>
            <a:r>
              <a:rPr lang="en-US" sz="16000" b="1" dirty="0" smtClean="0">
                <a:solidFill>
                  <a:srgbClr val="002060"/>
                </a:solidFill>
                <a:ea typeface="Arial Unicode MS" panose="020B0604020202020204" pitchFamily="34" charset="-128"/>
              </a:rPr>
              <a:t>Trademark Fee Proposal</a:t>
            </a:r>
          </a:p>
          <a:p>
            <a:pPr marL="109728"/>
            <a:r>
              <a:rPr lang="en-US" sz="11200" b="1" dirty="0" smtClean="0">
                <a:solidFill>
                  <a:srgbClr val="002060"/>
                </a:solidFill>
                <a:ea typeface="Arial Unicode MS" panose="020B0604020202020204" pitchFamily="34" charset="-128"/>
              </a:rPr>
              <a:t>Executive Summary</a:t>
            </a:r>
          </a:p>
          <a:p>
            <a:pPr marL="109728"/>
            <a:endParaRPr lang="en-US" sz="9600" b="1" dirty="0" smtClean="0">
              <a:solidFill>
                <a:srgbClr val="002060"/>
              </a:solidFill>
              <a:ea typeface="Arial Unicode MS" panose="020B0604020202020204" pitchFamily="34" charset="-128"/>
            </a:endParaRPr>
          </a:p>
          <a:p>
            <a:pPr marL="109728"/>
            <a:r>
              <a:rPr lang="en-US" sz="9600" b="1" dirty="0" smtClean="0">
                <a:solidFill>
                  <a:srgbClr val="002060"/>
                </a:solidFill>
                <a:latin typeface="+mj-lt"/>
                <a:ea typeface="Arial Unicode MS" panose="020B0604020202020204" pitchFamily="34" charset="-128"/>
              </a:rPr>
              <a:t>Trademark Public Advisory </a:t>
            </a:r>
            <a:r>
              <a:rPr lang="en-US" sz="9600" b="1" dirty="0" smtClean="0">
                <a:solidFill>
                  <a:schemeClr val="tx2">
                    <a:lumMod val="75000"/>
                  </a:schemeClr>
                </a:solidFill>
                <a:latin typeface="+mj-lt"/>
                <a:ea typeface="Arial Unicode MS" panose="020B0604020202020204" pitchFamily="34" charset="-128"/>
              </a:rPr>
              <a:t>Public Hearing</a:t>
            </a:r>
            <a:endParaRPr lang="en-US" sz="9600" b="1" dirty="0">
              <a:solidFill>
                <a:schemeClr val="tx2">
                  <a:lumMod val="75000"/>
                </a:schemeClr>
              </a:solidFill>
              <a:latin typeface="+mj-lt"/>
              <a:ea typeface="Arial Unicode MS" panose="020B0604020202020204" pitchFamily="34" charset="-128"/>
            </a:endParaRPr>
          </a:p>
          <a:p>
            <a:pPr marL="109728"/>
            <a:r>
              <a:rPr lang="en-US" sz="8000" b="1" dirty="0" smtClean="0">
                <a:solidFill>
                  <a:schemeClr val="tx2">
                    <a:lumMod val="75000"/>
                  </a:schemeClr>
                </a:solidFill>
                <a:latin typeface="+mj-lt"/>
                <a:ea typeface="Arial Unicode MS" panose="020B0604020202020204" pitchFamily="34" charset="-128"/>
                <a:cs typeface="Arial Unicode MS" panose="020B0604020202020204" pitchFamily="34" charset="-128"/>
              </a:rPr>
              <a:t>September 23, 2019</a:t>
            </a:r>
            <a:endParaRPr lang="en-US" sz="8000" b="1" dirty="0">
              <a:solidFill>
                <a:schemeClr val="tx2">
                  <a:lumMod val="75000"/>
                </a:schemeClr>
              </a:solidFill>
              <a:latin typeface="+mj-lt"/>
              <a:ea typeface="Arial Unicode MS" panose="020B0604020202020204" pitchFamily="34" charset="-128"/>
              <a:cs typeface="Arial Unicode MS" panose="020B0604020202020204" pitchFamily="34" charset="-128"/>
            </a:endParaRPr>
          </a:p>
          <a:p>
            <a:pPr marL="109728"/>
            <a:endParaRPr lang="en-US" sz="40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09728" algn="l"/>
            <a:endParaRPr lang="en-US" sz="80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09728" algn="l"/>
            <a:endParaRPr lang="en-US" sz="80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09728" algn="l"/>
            <a:endParaRPr lang="en-US" sz="80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09728" algn="l"/>
            <a:r>
              <a:rPr lang="en-US" sz="72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t>
            </a:r>
          </a:p>
          <a:p>
            <a:pPr marL="109728" algn="l"/>
            <a:endParaRPr lang="en-US" sz="56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109728" algn="l"/>
            <a:endParaRPr lang="en-US" sz="4400"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7" name="Picture 6" title="USPTO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434" y="489824"/>
            <a:ext cx="3598253" cy="1484249"/>
          </a:xfrm>
          <a:prstGeom prst="rect">
            <a:avLst/>
          </a:prstGeom>
        </p:spPr>
      </p:pic>
    </p:spTree>
    <p:extLst>
      <p:ext uri="{BB962C8B-B14F-4D97-AF65-F5344CB8AC3E}">
        <p14:creationId xmlns:p14="http://schemas.microsoft.com/office/powerpoint/2010/main" val="14990822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378022"/>
            <a:ext cx="8511540" cy="468645"/>
          </a:xfrm>
        </p:spPr>
        <p:txBody>
          <a:bodyPr>
            <a:noAutofit/>
          </a:bodyPr>
          <a:lstStyle/>
          <a:p>
            <a:pPr lvl="1" algn="l" defTabSz="457200" rtl="0">
              <a:spcBef>
                <a:spcPct val="0"/>
              </a:spcBef>
            </a:pPr>
            <a:r>
              <a:rPr lang="en-US" sz="2000" b="1" dirty="0" smtClean="0">
                <a:latin typeface="+mn-lt"/>
              </a:rPr>
              <a:t>NEW FEE</a:t>
            </a:r>
            <a:br>
              <a:rPr lang="en-US" sz="2000" b="1" dirty="0" smtClean="0">
                <a:latin typeface="+mn-lt"/>
              </a:rPr>
            </a:br>
            <a:r>
              <a:rPr lang="en-US" sz="2400" b="1" dirty="0" smtClean="0">
                <a:latin typeface="+mn-lt"/>
              </a:rPr>
              <a:t>Deleting </a:t>
            </a:r>
            <a:r>
              <a:rPr lang="en-US" sz="2400" b="1" dirty="0">
                <a:latin typeface="+mn-lt"/>
              </a:rPr>
              <a:t>G</a:t>
            </a:r>
            <a:r>
              <a:rPr lang="en-US" sz="2400" b="1" dirty="0" smtClean="0">
                <a:latin typeface="+mn-lt"/>
              </a:rPr>
              <a:t>oods or Services as Part of a Post Registration Audit</a:t>
            </a:r>
          </a:p>
        </p:txBody>
      </p:sp>
      <p:sp>
        <p:nvSpPr>
          <p:cNvPr id="3" name="Slide Number Placeholder 2"/>
          <p:cNvSpPr>
            <a:spLocks noGrp="1"/>
          </p:cNvSpPr>
          <p:nvPr>
            <p:ph type="sldNum" sz="quarter" idx="12"/>
          </p:nvPr>
        </p:nvSpPr>
        <p:spPr/>
        <p:txBody>
          <a:bodyPr/>
          <a:lstStyle/>
          <a:p>
            <a:fld id="{92DA454B-C859-4892-B9FA-68B588C9F547}" type="slidenum">
              <a:rPr lang="en-US" smtClean="0">
                <a:solidFill>
                  <a:prstClr val="black">
                    <a:tint val="75000"/>
                  </a:prstClr>
                </a:solidFill>
              </a:rPr>
              <a:pPr/>
              <a:t>10</a:t>
            </a:fld>
            <a:endParaRPr lang="en-US" dirty="0">
              <a:solidFill>
                <a:prstClr val="black">
                  <a:tint val="75000"/>
                </a:prstClr>
              </a:solidFill>
            </a:endParaRPr>
          </a:p>
        </p:txBody>
      </p:sp>
      <p:sp>
        <p:nvSpPr>
          <p:cNvPr id="9" name="Rectangle 3"/>
          <p:cNvSpPr txBox="1">
            <a:spLocks noChangeArrowheads="1"/>
          </p:cNvSpPr>
          <p:nvPr/>
        </p:nvSpPr>
        <p:spPr>
          <a:xfrm>
            <a:off x="556259" y="1796078"/>
            <a:ext cx="6824843" cy="32766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Segoe U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Segoe U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Segoe U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Segoe U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Segoe U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en-US" sz="1600" dirty="0" smtClean="0"/>
              <a:t>The proposed fees will help to promote voluntary decluttering and will contribute to a more accurate register.</a:t>
            </a:r>
          </a:p>
          <a:p>
            <a:pPr marL="0" indent="0">
              <a:buNone/>
            </a:pPr>
            <a:endParaRPr lang="en-US" sz="1600" dirty="0" smtClean="0">
              <a:solidFill>
                <a:prstClr val="black"/>
              </a:solidFill>
            </a:endParaRPr>
          </a:p>
          <a:p>
            <a:pPr>
              <a:buFont typeface="Arial" panose="020B0604020202020204" pitchFamily="34" charset="0"/>
              <a:buChar char="•"/>
            </a:pPr>
            <a:r>
              <a:rPr lang="en-US" sz="1600" dirty="0">
                <a:solidFill>
                  <a:prstClr val="black"/>
                </a:solidFill>
              </a:rPr>
              <a:t>No fee would be charged if changes were made prior to or with a Section 8 or 71 filing. </a:t>
            </a:r>
          </a:p>
          <a:p>
            <a:pPr>
              <a:buFont typeface="Arial" panose="020B0604020202020204" pitchFamily="34" charset="0"/>
              <a:buChar char="•"/>
            </a:pPr>
            <a:endParaRPr lang="en-US" sz="1600" dirty="0">
              <a:solidFill>
                <a:prstClr val="black"/>
              </a:solidFill>
            </a:endParaRPr>
          </a:p>
          <a:p>
            <a:pPr>
              <a:buFont typeface="Arial" panose="020B0604020202020204" pitchFamily="34" charset="0"/>
              <a:buChar char="•"/>
            </a:pPr>
            <a:r>
              <a:rPr lang="en-US" sz="1600" dirty="0" smtClean="0">
                <a:solidFill>
                  <a:prstClr val="black"/>
                </a:solidFill>
              </a:rPr>
              <a:t>Establish a fee of $100 per good/service for filing electronically or $200 for paper filings if changes are made as a result of a post registration audit or TTAB case (discussed later).</a:t>
            </a:r>
          </a:p>
          <a:p>
            <a:pPr>
              <a:buFont typeface="Arial" panose="020B0604020202020204" pitchFamily="34" charset="0"/>
              <a:buChar char="•"/>
            </a:pPr>
            <a:endParaRPr lang="en-US" sz="1600" dirty="0" smtClean="0">
              <a:solidFill>
                <a:prstClr val="black"/>
              </a:solidFill>
            </a:endParaRPr>
          </a:p>
          <a:p>
            <a:pPr marL="0" indent="0">
              <a:buNone/>
            </a:pPr>
            <a:endParaRPr lang="en-US" sz="1400" dirty="0" smtClean="0">
              <a:solidFill>
                <a:prstClr val="black"/>
              </a:solidFill>
            </a:endParaRPr>
          </a:p>
        </p:txBody>
      </p:sp>
    </p:spTree>
    <p:extLst>
      <p:ext uri="{BB962C8B-B14F-4D97-AF65-F5344CB8AC3E}">
        <p14:creationId xmlns:p14="http://schemas.microsoft.com/office/powerpoint/2010/main" val="90148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22"/>
            <a:ext cx="8229598" cy="468645"/>
          </a:xfrm>
        </p:spPr>
        <p:txBody>
          <a:bodyPr>
            <a:noAutofit/>
          </a:bodyPr>
          <a:lstStyle/>
          <a:p>
            <a:pPr lvl="1" algn="l" defTabSz="457200" rtl="0">
              <a:spcBef>
                <a:spcPct val="0"/>
              </a:spcBef>
            </a:pPr>
            <a:r>
              <a:rPr lang="en-US" sz="2400" b="1" dirty="0" smtClean="0">
                <a:latin typeface="+mn-lt"/>
              </a:rPr>
              <a:t>Trademark Trial and Appeal Board Fees</a:t>
            </a:r>
          </a:p>
        </p:txBody>
      </p:sp>
      <p:sp>
        <p:nvSpPr>
          <p:cNvPr id="3" name="Slide Number Placeholder 2"/>
          <p:cNvSpPr>
            <a:spLocks noGrp="1"/>
          </p:cNvSpPr>
          <p:nvPr>
            <p:ph type="sldNum" sz="quarter" idx="12"/>
          </p:nvPr>
        </p:nvSpPr>
        <p:spPr/>
        <p:txBody>
          <a:bodyPr/>
          <a:lstStyle/>
          <a:p>
            <a:fld id="{92DA454B-C859-4892-B9FA-68B588C9F547}" type="slidenum">
              <a:rPr lang="en-US" smtClean="0"/>
              <a:t>11</a:t>
            </a:fld>
            <a:endParaRPr lang="en-US" dirty="0"/>
          </a:p>
        </p:txBody>
      </p:sp>
      <p:sp>
        <p:nvSpPr>
          <p:cNvPr id="7" name="Content Placeholder 2"/>
          <p:cNvSpPr txBox="1">
            <a:spLocks/>
          </p:cNvSpPr>
          <p:nvPr/>
        </p:nvSpPr>
        <p:spPr>
          <a:xfrm>
            <a:off x="304800" y="944880"/>
            <a:ext cx="8686800" cy="5159472"/>
          </a:xfrm>
          <a:prstGeom prst="rect">
            <a:avLst/>
          </a:prstGeom>
        </p:spPr>
        <p:txBody>
          <a:bodyPr/>
          <a:lstStyle>
            <a:lvl1pPr marL="342900" indent="-342900" algn="l" rtl="0" eaLnBrk="0" fontAlgn="base" hangingPunct="0">
              <a:spcBef>
                <a:spcPct val="20000"/>
              </a:spcBef>
              <a:spcAft>
                <a:spcPct val="0"/>
              </a:spcAft>
              <a:buClr>
                <a:srgbClr val="86002D"/>
              </a:buClr>
              <a:buSzPct val="75000"/>
              <a:buFont typeface="Wingdings" pitchFamily="2" charset="2"/>
              <a:buChar char="¦"/>
              <a:defRPr sz="2800">
                <a:solidFill>
                  <a:srgbClr val="00246C"/>
                </a:solidFill>
                <a:latin typeface="+mn-lt"/>
                <a:ea typeface="+mn-ea"/>
                <a:cs typeface="+mn-cs"/>
              </a:defRPr>
            </a:lvl1pPr>
            <a:lvl2pPr marL="742950" indent="-285750" algn="l" rtl="0" eaLnBrk="0" fontAlgn="base" hangingPunct="0">
              <a:spcBef>
                <a:spcPct val="20000"/>
              </a:spcBef>
              <a:spcAft>
                <a:spcPct val="0"/>
              </a:spcAft>
              <a:buClr>
                <a:srgbClr val="86002D"/>
              </a:buClr>
              <a:buSzPct val="75000"/>
              <a:buFont typeface="Wingdings" pitchFamily="2" charset="2"/>
              <a:buChar char="Ä"/>
              <a:defRPr sz="2400">
                <a:solidFill>
                  <a:srgbClr val="00246C"/>
                </a:solidFill>
                <a:latin typeface="+mn-lt"/>
              </a:defRPr>
            </a:lvl2pPr>
            <a:lvl3pPr marL="1143000" indent="-228600" algn="l" rtl="0" eaLnBrk="0" fontAlgn="base" hangingPunct="0">
              <a:spcBef>
                <a:spcPct val="20000"/>
              </a:spcBef>
              <a:spcAft>
                <a:spcPct val="0"/>
              </a:spcAft>
              <a:buClr>
                <a:srgbClr val="86002D"/>
              </a:buClr>
              <a:buSzPct val="75000"/>
              <a:buFont typeface="Wingdings" pitchFamily="2" charset="2"/>
              <a:buChar char="ð"/>
              <a:defRPr sz="2000">
                <a:solidFill>
                  <a:srgbClr val="00246C"/>
                </a:solidFill>
                <a:latin typeface="+mn-lt"/>
              </a:defRPr>
            </a:lvl3pPr>
            <a:lvl4pPr marL="1600200" indent="-228600" algn="l" rtl="0" eaLnBrk="0" fontAlgn="base" hangingPunct="0">
              <a:spcBef>
                <a:spcPct val="20000"/>
              </a:spcBef>
              <a:spcAft>
                <a:spcPct val="0"/>
              </a:spcAft>
              <a:buClr>
                <a:srgbClr val="86002D"/>
              </a:buClr>
              <a:buFont typeface="Times New Roman" pitchFamily="18" charset="0"/>
              <a:buChar char="•"/>
              <a:defRPr sz="2000">
                <a:solidFill>
                  <a:srgbClr val="00246C"/>
                </a:solidFill>
                <a:latin typeface="+mn-lt"/>
              </a:defRPr>
            </a:lvl4pPr>
            <a:lvl5pPr marL="2057400" indent="-228600" algn="l" rtl="0" eaLnBrk="0" fontAlgn="base" hangingPunct="0">
              <a:spcBef>
                <a:spcPct val="20000"/>
              </a:spcBef>
              <a:spcAft>
                <a:spcPct val="0"/>
              </a:spcAft>
              <a:buClr>
                <a:srgbClr val="86002D"/>
              </a:buClr>
              <a:buFont typeface="Times New Roman" pitchFamily="18" charset="0"/>
              <a:buChar char="»"/>
              <a:defRPr>
                <a:solidFill>
                  <a:srgbClr val="00246C"/>
                </a:solidFill>
                <a:latin typeface="+mn-lt"/>
              </a:defRPr>
            </a:lvl5pPr>
            <a:lvl6pPr marL="2514600" indent="-228600" algn="l" rtl="0" fontAlgn="base">
              <a:spcBef>
                <a:spcPct val="20000"/>
              </a:spcBef>
              <a:spcAft>
                <a:spcPct val="0"/>
              </a:spcAft>
              <a:buClr>
                <a:srgbClr val="86002D"/>
              </a:buClr>
              <a:buFont typeface="Times New Roman" pitchFamily="18" charset="0"/>
              <a:buChar char="»"/>
              <a:defRPr>
                <a:solidFill>
                  <a:srgbClr val="00246C"/>
                </a:solidFill>
                <a:latin typeface="+mn-lt"/>
              </a:defRPr>
            </a:lvl6pPr>
            <a:lvl7pPr marL="2971800" indent="-228600" algn="l" rtl="0" fontAlgn="base">
              <a:spcBef>
                <a:spcPct val="20000"/>
              </a:spcBef>
              <a:spcAft>
                <a:spcPct val="0"/>
              </a:spcAft>
              <a:buClr>
                <a:srgbClr val="86002D"/>
              </a:buClr>
              <a:buFont typeface="Times New Roman" pitchFamily="18" charset="0"/>
              <a:buChar char="»"/>
              <a:defRPr>
                <a:solidFill>
                  <a:srgbClr val="00246C"/>
                </a:solidFill>
                <a:latin typeface="+mn-lt"/>
              </a:defRPr>
            </a:lvl7pPr>
            <a:lvl8pPr marL="3429000" indent="-228600" algn="l" rtl="0" fontAlgn="base">
              <a:spcBef>
                <a:spcPct val="20000"/>
              </a:spcBef>
              <a:spcAft>
                <a:spcPct val="0"/>
              </a:spcAft>
              <a:buClr>
                <a:srgbClr val="86002D"/>
              </a:buClr>
              <a:buFont typeface="Times New Roman" pitchFamily="18" charset="0"/>
              <a:buChar char="»"/>
              <a:defRPr>
                <a:solidFill>
                  <a:srgbClr val="00246C"/>
                </a:solidFill>
                <a:latin typeface="+mn-lt"/>
              </a:defRPr>
            </a:lvl8pPr>
            <a:lvl9pPr marL="3886200" indent="-228600" algn="l" rtl="0" fontAlgn="base">
              <a:spcBef>
                <a:spcPct val="20000"/>
              </a:spcBef>
              <a:spcAft>
                <a:spcPct val="0"/>
              </a:spcAft>
              <a:buClr>
                <a:srgbClr val="86002D"/>
              </a:buClr>
              <a:buFont typeface="Times New Roman" pitchFamily="18" charset="0"/>
              <a:buChar char="»"/>
              <a:defRPr>
                <a:solidFill>
                  <a:srgbClr val="00246C"/>
                </a:solidFill>
                <a:latin typeface="+mn-lt"/>
              </a:defRPr>
            </a:lvl9pPr>
          </a:lstStyle>
          <a:p>
            <a:pPr marL="0" lvl="1" indent="0">
              <a:buNone/>
            </a:pPr>
            <a:r>
              <a:rPr lang="en-US" sz="1600" dirty="0" smtClean="0">
                <a:solidFill>
                  <a:schemeClr val="tx1"/>
                </a:solidFill>
              </a:rPr>
              <a:t>	TTAB </a:t>
            </a:r>
            <a:r>
              <a:rPr lang="en-US" sz="1600" dirty="0">
                <a:solidFill>
                  <a:schemeClr val="tx1"/>
                </a:solidFill>
              </a:rPr>
              <a:t>Increases to Existing Fees </a:t>
            </a:r>
            <a:endParaRPr lang="en-US" sz="1600" dirty="0" smtClean="0">
              <a:solidFill>
                <a:schemeClr val="tx1"/>
              </a:solidFill>
            </a:endParaRPr>
          </a:p>
          <a:p>
            <a:pPr marL="0" lvl="1" indent="0">
              <a:buNone/>
            </a:pPr>
            <a:endParaRPr lang="en-US" sz="800" dirty="0" smtClean="0">
              <a:solidFill>
                <a:schemeClr val="tx1"/>
              </a:solidFill>
            </a:endParaRPr>
          </a:p>
          <a:p>
            <a:pPr marL="742950" lvl="2" indent="-285750">
              <a:buClrTx/>
              <a:buFont typeface="Arial" panose="020B0604020202020204" pitchFamily="34" charset="0"/>
              <a:buChar char="•"/>
            </a:pPr>
            <a:r>
              <a:rPr lang="en-US" sz="1600" dirty="0" smtClean="0">
                <a:solidFill>
                  <a:schemeClr val="tx1"/>
                </a:solidFill>
              </a:rPr>
              <a:t>Work impacts a relatively small subset of trademark filers.</a:t>
            </a:r>
          </a:p>
          <a:p>
            <a:pPr marL="742950" lvl="2" indent="-285750">
              <a:buClrTx/>
              <a:buFont typeface="Arial" panose="020B0604020202020204" pitchFamily="34" charset="0"/>
              <a:buChar char="•"/>
            </a:pPr>
            <a:endParaRPr lang="en-US" sz="800" dirty="0" smtClean="0">
              <a:solidFill>
                <a:schemeClr val="tx1"/>
              </a:solidFill>
            </a:endParaRPr>
          </a:p>
          <a:p>
            <a:pPr marL="742950" lvl="2" indent="-285750">
              <a:buClrTx/>
              <a:buFont typeface="Arial" panose="020B0604020202020204" pitchFamily="34" charset="0"/>
              <a:buChar char="•"/>
            </a:pPr>
            <a:r>
              <a:rPr lang="en-US" sz="1600" dirty="0">
                <a:solidFill>
                  <a:schemeClr val="tx1"/>
                </a:solidFill>
              </a:rPr>
              <a:t>The cost of operations is heavily subsidized by all trademark filers through revenues from other </a:t>
            </a:r>
            <a:r>
              <a:rPr lang="en-US" sz="1600" dirty="0" smtClean="0">
                <a:solidFill>
                  <a:schemeClr val="tx1"/>
                </a:solidFill>
              </a:rPr>
              <a:t>fees.</a:t>
            </a:r>
          </a:p>
          <a:p>
            <a:pPr marL="742950" lvl="2" indent="-285750">
              <a:buClrTx/>
              <a:buFont typeface="Arial" panose="020B0604020202020204" pitchFamily="34" charset="0"/>
              <a:buChar char="•"/>
            </a:pPr>
            <a:endParaRPr lang="en-US" sz="800" dirty="0">
              <a:solidFill>
                <a:schemeClr val="tx1"/>
              </a:solidFill>
            </a:endParaRPr>
          </a:p>
          <a:p>
            <a:pPr marL="742950" lvl="2" indent="-285750">
              <a:buClrTx/>
              <a:buFont typeface="Arial" panose="020B0604020202020204" pitchFamily="34" charset="0"/>
              <a:buChar char="•"/>
            </a:pPr>
            <a:r>
              <a:rPr lang="en-US" sz="1600" dirty="0" smtClean="0">
                <a:solidFill>
                  <a:schemeClr val="tx1"/>
                </a:solidFill>
              </a:rPr>
              <a:t>Adding fees for services currently provided without a fee would reduce the amount of the subsidy and improve </a:t>
            </a:r>
            <a:r>
              <a:rPr lang="en-US" sz="1600" dirty="0">
                <a:solidFill>
                  <a:schemeClr val="tx1"/>
                </a:solidFill>
              </a:rPr>
              <a:t>alignment between costs and fee </a:t>
            </a:r>
            <a:r>
              <a:rPr lang="en-US" sz="1600" dirty="0" smtClean="0">
                <a:solidFill>
                  <a:schemeClr val="tx1"/>
                </a:solidFill>
              </a:rPr>
              <a:t>rate.</a:t>
            </a:r>
          </a:p>
          <a:p>
            <a:pPr marL="742950" lvl="2" indent="-285750">
              <a:buClrTx/>
              <a:buFont typeface="Arial" panose="020B0604020202020204" pitchFamily="34" charset="0"/>
              <a:buChar char="•"/>
            </a:pPr>
            <a:endParaRPr lang="en-US" sz="800" dirty="0" smtClean="0">
              <a:solidFill>
                <a:schemeClr val="tx1"/>
              </a:solidFill>
            </a:endParaRPr>
          </a:p>
          <a:p>
            <a:pPr lvl="1">
              <a:buClrTx/>
              <a:buFont typeface="Arial" panose="020B0604020202020204" pitchFamily="34" charset="0"/>
              <a:buChar char="•"/>
            </a:pPr>
            <a:r>
              <a:rPr lang="en-US" sz="1600" dirty="0" smtClean="0">
                <a:solidFill>
                  <a:schemeClr val="tx1"/>
                </a:solidFill>
              </a:rPr>
              <a:t>Ex </a:t>
            </a:r>
            <a:r>
              <a:rPr lang="en-US" sz="1600" dirty="0">
                <a:solidFill>
                  <a:schemeClr val="tx1"/>
                </a:solidFill>
              </a:rPr>
              <a:t>parte </a:t>
            </a:r>
            <a:r>
              <a:rPr lang="en-US" sz="1600" dirty="0" smtClean="0">
                <a:solidFill>
                  <a:schemeClr val="tx1"/>
                </a:solidFill>
              </a:rPr>
              <a:t>appeals have only been adjusted once in the last 27 years, and </a:t>
            </a:r>
            <a:r>
              <a:rPr lang="en-US" sz="1600" dirty="0">
                <a:solidFill>
                  <a:schemeClr val="tx1"/>
                </a:solidFill>
              </a:rPr>
              <a:t>i</a:t>
            </a:r>
            <a:r>
              <a:rPr lang="en-US" sz="1600" dirty="0" smtClean="0">
                <a:solidFill>
                  <a:schemeClr val="tx1"/>
                </a:solidFill>
              </a:rPr>
              <a:t>nter </a:t>
            </a:r>
            <a:r>
              <a:rPr lang="en-US" sz="1600" dirty="0" err="1" smtClean="0">
                <a:solidFill>
                  <a:schemeClr val="tx1"/>
                </a:solidFill>
              </a:rPr>
              <a:t>partes</a:t>
            </a:r>
            <a:r>
              <a:rPr lang="en-US" sz="1600" u="sng" dirty="0" smtClean="0">
                <a:solidFill>
                  <a:schemeClr val="tx1"/>
                </a:solidFill>
              </a:rPr>
              <a:t> </a:t>
            </a:r>
            <a:r>
              <a:rPr lang="en-US" sz="1600" dirty="0" smtClean="0">
                <a:solidFill>
                  <a:schemeClr val="tx1"/>
                </a:solidFill>
              </a:rPr>
              <a:t>(trial) fees were only adjusted once in the last 17 years.</a:t>
            </a:r>
          </a:p>
          <a:p>
            <a:pPr lvl="1">
              <a:buClrTx/>
              <a:buFont typeface="Arial" panose="020B0604020202020204" pitchFamily="34" charset="0"/>
              <a:buChar char="•"/>
            </a:pPr>
            <a:endParaRPr lang="en-US" sz="800" dirty="0" smtClean="0">
              <a:solidFill>
                <a:schemeClr val="tx1"/>
              </a:solidFill>
            </a:endParaRPr>
          </a:p>
          <a:p>
            <a:pPr lvl="1">
              <a:buClrTx/>
              <a:buFont typeface="Arial" panose="020B0604020202020204" pitchFamily="34" charset="0"/>
              <a:buChar char="•"/>
            </a:pPr>
            <a:r>
              <a:rPr lang="en-US" sz="1600" dirty="0">
                <a:solidFill>
                  <a:schemeClr val="tx1"/>
                </a:solidFill>
              </a:rPr>
              <a:t>The following six slides layout the proposed changes and new fees for TTAB services.</a:t>
            </a:r>
          </a:p>
          <a:p>
            <a:pPr lvl="1">
              <a:buClrTx/>
              <a:buFont typeface="Arial" panose="020B0604020202020204" pitchFamily="34" charset="0"/>
              <a:buChar char="•"/>
            </a:pPr>
            <a:endParaRPr lang="en-US" sz="1600" dirty="0">
              <a:solidFill>
                <a:schemeClr val="tx1"/>
              </a:solidFill>
            </a:endParaRPr>
          </a:p>
          <a:p>
            <a:pPr marL="0" indent="0">
              <a:buNone/>
            </a:pPr>
            <a:r>
              <a:rPr lang="en-US" sz="1800" dirty="0" smtClean="0">
                <a:solidFill>
                  <a:schemeClr val="tx1"/>
                </a:solidFill>
              </a:rPr>
              <a:t>	</a:t>
            </a:r>
          </a:p>
          <a:p>
            <a:pPr lvl="1">
              <a:buFont typeface="Arial" panose="020B0604020202020204" pitchFamily="34" charset="0"/>
              <a:buChar char="•"/>
            </a:pPr>
            <a:endParaRPr lang="en-US" sz="1200" dirty="0" smtClean="0"/>
          </a:p>
        </p:txBody>
      </p:sp>
    </p:spTree>
    <p:extLst>
      <p:ext uri="{BB962C8B-B14F-4D97-AF65-F5344CB8AC3E}">
        <p14:creationId xmlns:p14="http://schemas.microsoft.com/office/powerpoint/2010/main" val="30091124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049" y="459569"/>
            <a:ext cx="8511540" cy="468645"/>
          </a:xfrm>
        </p:spPr>
        <p:txBody>
          <a:bodyPr>
            <a:noAutofit/>
          </a:bodyPr>
          <a:lstStyle/>
          <a:p>
            <a:pPr lvl="1" algn="l" defTabSz="457200" rtl="0">
              <a:spcBef>
                <a:spcPct val="0"/>
              </a:spcBef>
            </a:pPr>
            <a:r>
              <a:rPr lang="en-US" sz="2400" b="1" dirty="0" smtClean="0">
                <a:latin typeface="+mn-lt"/>
              </a:rPr>
              <a:t>Proposed Trademark Trial and Appeal Board Fees</a:t>
            </a:r>
          </a:p>
        </p:txBody>
      </p:sp>
      <p:sp>
        <p:nvSpPr>
          <p:cNvPr id="3" name="Slide Number Placeholder 2"/>
          <p:cNvSpPr>
            <a:spLocks noGrp="1"/>
          </p:cNvSpPr>
          <p:nvPr>
            <p:ph type="sldNum" sz="quarter" idx="12"/>
          </p:nvPr>
        </p:nvSpPr>
        <p:spPr/>
        <p:txBody>
          <a:bodyPr/>
          <a:lstStyle/>
          <a:p>
            <a:fld id="{92DA454B-C859-4892-B9FA-68B588C9F547}" type="slidenum">
              <a:rPr lang="en-US" smtClean="0">
                <a:solidFill>
                  <a:prstClr val="black">
                    <a:tint val="75000"/>
                  </a:prstClr>
                </a:solidFill>
              </a:rPr>
              <a:pPr/>
              <a:t>12</a:t>
            </a:fld>
            <a:endParaRPr lang="en-US" dirty="0">
              <a:solidFill>
                <a:prstClr val="black">
                  <a:tint val="75000"/>
                </a:prstClr>
              </a:solidFill>
            </a:endParaRPr>
          </a:p>
        </p:txBody>
      </p:sp>
      <p:sp>
        <p:nvSpPr>
          <p:cNvPr id="9" name="Rectangle 3"/>
          <p:cNvSpPr txBox="1">
            <a:spLocks noChangeArrowheads="1"/>
          </p:cNvSpPr>
          <p:nvPr/>
        </p:nvSpPr>
        <p:spPr>
          <a:xfrm>
            <a:off x="592493" y="1241438"/>
            <a:ext cx="7597347" cy="32766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Segoe U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Segoe U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Segoe U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Segoe U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Segoe U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en-US" sz="1600" dirty="0" smtClean="0"/>
              <a:t>The proposal will more </a:t>
            </a:r>
            <a:r>
              <a:rPr lang="en-US" sz="1600" dirty="0"/>
              <a:t>closely align fee rates to recover more of the cost of appeal and trial proceedings.</a:t>
            </a:r>
            <a:endParaRPr lang="en-US" sz="1600" dirty="0" smtClean="0"/>
          </a:p>
          <a:p>
            <a:pPr>
              <a:buFont typeface="Arial" panose="020B0604020202020204" pitchFamily="34" charset="0"/>
              <a:buChar char="•"/>
            </a:pPr>
            <a:endParaRPr lang="en-US" sz="1600" dirty="0" smtClean="0">
              <a:solidFill>
                <a:prstClr val="black"/>
              </a:solidFill>
            </a:endParaRPr>
          </a:p>
          <a:p>
            <a:pPr>
              <a:buFont typeface="Arial" panose="020B0604020202020204" pitchFamily="34" charset="0"/>
              <a:buChar char="•"/>
            </a:pPr>
            <a:r>
              <a:rPr lang="en-US" sz="1600" dirty="0" smtClean="0">
                <a:solidFill>
                  <a:prstClr val="black"/>
                </a:solidFill>
              </a:rPr>
              <a:t>Proposed increase of $200 per class for all electronic new filings of appeals, oppositions or cancellations</a:t>
            </a:r>
            <a:r>
              <a:rPr lang="en-US" sz="1600" dirty="0">
                <a:solidFill>
                  <a:prstClr val="black"/>
                </a:solidFill>
              </a:rPr>
              <a:t>.</a:t>
            </a:r>
            <a:endParaRPr lang="en-US" sz="1600" dirty="0" smtClean="0">
              <a:solidFill>
                <a:prstClr val="black"/>
              </a:solidFill>
            </a:endParaRPr>
          </a:p>
          <a:p>
            <a:pPr>
              <a:buFont typeface="Arial" panose="020B0604020202020204" pitchFamily="34" charset="0"/>
              <a:buChar char="•"/>
            </a:pPr>
            <a:endParaRPr lang="en-US" sz="1600" dirty="0" smtClean="0">
              <a:solidFill>
                <a:prstClr val="black"/>
              </a:solidFill>
            </a:endParaRPr>
          </a:p>
          <a:p>
            <a:pPr>
              <a:buFont typeface="Arial" panose="020B0604020202020204" pitchFamily="34" charset="0"/>
              <a:buChar char="•"/>
            </a:pPr>
            <a:r>
              <a:rPr lang="en-US" sz="1600" dirty="0" smtClean="0">
                <a:solidFill>
                  <a:prstClr val="black"/>
                </a:solidFill>
              </a:rPr>
              <a:t>Proposed </a:t>
            </a:r>
            <a:r>
              <a:rPr lang="en-US" sz="1600" dirty="0">
                <a:solidFill>
                  <a:prstClr val="black"/>
                </a:solidFill>
              </a:rPr>
              <a:t>increase of </a:t>
            </a:r>
            <a:r>
              <a:rPr lang="en-US" sz="1600" dirty="0" smtClean="0">
                <a:solidFill>
                  <a:prstClr val="black"/>
                </a:solidFill>
              </a:rPr>
              <a:t>$</a:t>
            </a:r>
            <a:r>
              <a:rPr lang="en-US" sz="1600" dirty="0">
                <a:solidFill>
                  <a:prstClr val="black"/>
                </a:solidFill>
              </a:rPr>
              <a:t>200 per class for all </a:t>
            </a:r>
            <a:r>
              <a:rPr lang="en-US" sz="1600" dirty="0" smtClean="0">
                <a:solidFill>
                  <a:prstClr val="black"/>
                </a:solidFill>
              </a:rPr>
              <a:t>such filings in paper </a:t>
            </a:r>
            <a:r>
              <a:rPr lang="en-US" sz="1600" dirty="0">
                <a:solidFill>
                  <a:prstClr val="black"/>
                </a:solidFill>
              </a:rPr>
              <a:t>filed </a:t>
            </a:r>
            <a:r>
              <a:rPr lang="en-US" sz="1600" dirty="0" smtClean="0">
                <a:solidFill>
                  <a:prstClr val="black"/>
                </a:solidFill>
              </a:rPr>
              <a:t>requests. </a:t>
            </a:r>
            <a:endParaRPr lang="en-US" sz="1600" dirty="0">
              <a:solidFill>
                <a:prstClr val="black"/>
              </a:solidFill>
            </a:endParaRPr>
          </a:p>
        </p:txBody>
      </p:sp>
    </p:spTree>
    <p:extLst>
      <p:ext uri="{BB962C8B-B14F-4D97-AF65-F5344CB8AC3E}">
        <p14:creationId xmlns:p14="http://schemas.microsoft.com/office/powerpoint/2010/main" val="40482196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378022"/>
            <a:ext cx="8511540" cy="468645"/>
          </a:xfrm>
        </p:spPr>
        <p:txBody>
          <a:bodyPr>
            <a:noAutofit/>
          </a:bodyPr>
          <a:lstStyle/>
          <a:p>
            <a:pPr lvl="1" algn="l" defTabSz="457200" rtl="0">
              <a:spcBef>
                <a:spcPct val="0"/>
              </a:spcBef>
            </a:pPr>
            <a:r>
              <a:rPr lang="en-US" sz="2000" b="1" dirty="0" smtClean="0">
                <a:latin typeface="+mn-lt"/>
              </a:rPr>
              <a:t>NEW FEE</a:t>
            </a:r>
            <a:r>
              <a:rPr lang="en-US" sz="2400" b="1" dirty="0" smtClean="0">
                <a:latin typeface="+mn-lt"/>
              </a:rPr>
              <a:t/>
            </a:r>
            <a:br>
              <a:rPr lang="en-US" sz="2400" b="1" dirty="0" smtClean="0">
                <a:latin typeface="+mn-lt"/>
              </a:rPr>
            </a:br>
            <a:r>
              <a:rPr lang="en-US" sz="2400" b="1" dirty="0" smtClean="0">
                <a:latin typeface="+mn-lt"/>
              </a:rPr>
              <a:t>Extension of Time to File Appeal Brief</a:t>
            </a:r>
          </a:p>
        </p:txBody>
      </p:sp>
      <p:sp>
        <p:nvSpPr>
          <p:cNvPr id="3" name="Slide Number Placeholder 2"/>
          <p:cNvSpPr>
            <a:spLocks noGrp="1"/>
          </p:cNvSpPr>
          <p:nvPr>
            <p:ph type="sldNum" sz="quarter" idx="12"/>
          </p:nvPr>
        </p:nvSpPr>
        <p:spPr/>
        <p:txBody>
          <a:bodyPr/>
          <a:lstStyle/>
          <a:p>
            <a:fld id="{92DA454B-C859-4892-B9FA-68B588C9F547}" type="slidenum">
              <a:rPr lang="en-US" smtClean="0">
                <a:solidFill>
                  <a:prstClr val="black">
                    <a:tint val="75000"/>
                  </a:prstClr>
                </a:solidFill>
              </a:rPr>
              <a:pPr/>
              <a:t>13</a:t>
            </a:fld>
            <a:endParaRPr lang="en-US" dirty="0">
              <a:solidFill>
                <a:prstClr val="black">
                  <a:tint val="75000"/>
                </a:prstClr>
              </a:solidFill>
            </a:endParaRPr>
          </a:p>
        </p:txBody>
      </p:sp>
      <p:sp>
        <p:nvSpPr>
          <p:cNvPr id="9" name="Rectangle 3"/>
          <p:cNvSpPr txBox="1">
            <a:spLocks noChangeArrowheads="1"/>
          </p:cNvSpPr>
          <p:nvPr/>
        </p:nvSpPr>
        <p:spPr>
          <a:xfrm>
            <a:off x="556259" y="1607820"/>
            <a:ext cx="7203783" cy="32766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Segoe U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Segoe U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Segoe U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Segoe U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Segoe U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en-US" sz="1600" dirty="0" smtClean="0">
                <a:solidFill>
                  <a:prstClr val="black"/>
                </a:solidFill>
              </a:rPr>
              <a:t>This fee would be imposed after the first extension of time.  This fee seeks to discourage the filing of multiple extensions of time to file an appeal brief in order to facilitate the timely resolution of cases and obtain reimbursement of the costs of review of the extensions by paralegals and/or judges.</a:t>
            </a:r>
          </a:p>
          <a:p>
            <a:pPr>
              <a:buFont typeface="Arial" panose="020B0604020202020204" pitchFamily="34" charset="0"/>
              <a:buChar char="•"/>
            </a:pPr>
            <a:endParaRPr lang="en-US" sz="1600" dirty="0">
              <a:solidFill>
                <a:prstClr val="black"/>
              </a:solidFill>
            </a:endParaRPr>
          </a:p>
          <a:p>
            <a:pPr>
              <a:buFont typeface="Arial" panose="020B0604020202020204" pitchFamily="34" charset="0"/>
              <a:buChar char="•"/>
            </a:pPr>
            <a:r>
              <a:rPr lang="en-US" sz="1600" dirty="0" smtClean="0">
                <a:solidFill>
                  <a:prstClr val="black"/>
                </a:solidFill>
              </a:rPr>
              <a:t>Establish a fee for a second or subsequent request -  $100 per request for  filing electronically, $200 per request for paper filing (per application fee, not per class fee).</a:t>
            </a:r>
            <a:endParaRPr lang="en-US" sz="1400" dirty="0" smtClean="0">
              <a:solidFill>
                <a:prstClr val="black"/>
              </a:solidFill>
            </a:endParaRPr>
          </a:p>
        </p:txBody>
      </p:sp>
    </p:spTree>
    <p:extLst>
      <p:ext uri="{BB962C8B-B14F-4D97-AF65-F5344CB8AC3E}">
        <p14:creationId xmlns:p14="http://schemas.microsoft.com/office/powerpoint/2010/main" val="16147435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395607"/>
            <a:ext cx="8511540" cy="468645"/>
          </a:xfrm>
        </p:spPr>
        <p:txBody>
          <a:bodyPr>
            <a:noAutofit/>
          </a:bodyPr>
          <a:lstStyle/>
          <a:p>
            <a:pPr lvl="1" algn="l" defTabSz="457200" rtl="0">
              <a:spcBef>
                <a:spcPct val="0"/>
              </a:spcBef>
            </a:pPr>
            <a:r>
              <a:rPr lang="en-US" sz="2000" b="1" dirty="0" smtClean="0">
                <a:latin typeface="+mn-lt"/>
              </a:rPr>
              <a:t>NEW FEE</a:t>
            </a:r>
            <a:r>
              <a:rPr lang="en-US" sz="2400" b="1" dirty="0" smtClean="0">
                <a:latin typeface="+mn-lt"/>
              </a:rPr>
              <a:t/>
            </a:r>
            <a:br>
              <a:rPr lang="en-US" sz="2400" b="1" dirty="0" smtClean="0">
                <a:latin typeface="+mn-lt"/>
              </a:rPr>
            </a:br>
            <a:r>
              <a:rPr lang="en-US" sz="2400" b="1" dirty="0" smtClean="0">
                <a:latin typeface="+mn-lt"/>
              </a:rPr>
              <a:t>Deleting </a:t>
            </a:r>
            <a:r>
              <a:rPr lang="en-US" sz="2400" b="1" dirty="0">
                <a:latin typeface="+mn-lt"/>
              </a:rPr>
              <a:t>G</a:t>
            </a:r>
            <a:r>
              <a:rPr lang="en-US" sz="2400" b="1" dirty="0" smtClean="0">
                <a:latin typeface="+mn-lt"/>
              </a:rPr>
              <a:t>oods or Services from Registration</a:t>
            </a:r>
          </a:p>
        </p:txBody>
      </p:sp>
      <p:sp>
        <p:nvSpPr>
          <p:cNvPr id="3" name="Slide Number Placeholder 2"/>
          <p:cNvSpPr>
            <a:spLocks noGrp="1"/>
          </p:cNvSpPr>
          <p:nvPr>
            <p:ph type="sldNum" sz="quarter" idx="12"/>
          </p:nvPr>
        </p:nvSpPr>
        <p:spPr/>
        <p:txBody>
          <a:bodyPr/>
          <a:lstStyle/>
          <a:p>
            <a:fld id="{92DA454B-C859-4892-B9FA-68B588C9F547}" type="slidenum">
              <a:rPr lang="en-US" smtClean="0">
                <a:solidFill>
                  <a:prstClr val="black">
                    <a:tint val="75000"/>
                  </a:prstClr>
                </a:solidFill>
              </a:rPr>
              <a:pPr/>
              <a:t>14</a:t>
            </a:fld>
            <a:endParaRPr lang="en-US" dirty="0">
              <a:solidFill>
                <a:prstClr val="black">
                  <a:tint val="75000"/>
                </a:prstClr>
              </a:solidFill>
            </a:endParaRPr>
          </a:p>
        </p:txBody>
      </p:sp>
      <p:sp>
        <p:nvSpPr>
          <p:cNvPr id="9" name="Rectangle 3"/>
          <p:cNvSpPr txBox="1">
            <a:spLocks noChangeArrowheads="1"/>
          </p:cNvSpPr>
          <p:nvPr/>
        </p:nvSpPr>
        <p:spPr>
          <a:xfrm>
            <a:off x="556259" y="1607820"/>
            <a:ext cx="6794109" cy="32766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Segoe U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Segoe U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Segoe U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Segoe U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Segoe U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en-US" sz="1600" dirty="0" smtClean="0">
                <a:solidFill>
                  <a:prstClr val="black"/>
                </a:solidFill>
              </a:rPr>
              <a:t>This proposal promotes the accuracy of the trademark register.</a:t>
            </a:r>
          </a:p>
          <a:p>
            <a:pPr>
              <a:buFont typeface="Arial" panose="020B0604020202020204" pitchFamily="34" charset="0"/>
              <a:buChar char="•"/>
            </a:pPr>
            <a:endParaRPr lang="en-US" sz="1600" dirty="0">
              <a:solidFill>
                <a:prstClr val="black"/>
              </a:solidFill>
            </a:endParaRPr>
          </a:p>
          <a:p>
            <a:pPr>
              <a:buFont typeface="Arial" panose="020B0604020202020204" pitchFamily="34" charset="0"/>
              <a:buChar char="•"/>
            </a:pPr>
            <a:r>
              <a:rPr lang="en-US" sz="1600" dirty="0" smtClean="0">
                <a:solidFill>
                  <a:prstClr val="black"/>
                </a:solidFill>
              </a:rPr>
              <a:t>Establish </a:t>
            </a:r>
            <a:r>
              <a:rPr lang="en-US" sz="1600" dirty="0">
                <a:solidFill>
                  <a:prstClr val="black"/>
                </a:solidFill>
              </a:rPr>
              <a:t>a fee if changes are made to a registration’s identification of goods or services because of an adverse TTAB finding; $100 per good/service for initial filing made electronically or $200 for initial paper </a:t>
            </a:r>
            <a:r>
              <a:rPr lang="en-US" sz="1600" dirty="0" smtClean="0">
                <a:solidFill>
                  <a:prstClr val="black"/>
                </a:solidFill>
              </a:rPr>
              <a:t>filing.</a:t>
            </a:r>
            <a:endParaRPr lang="en-US" sz="1600" dirty="0">
              <a:solidFill>
                <a:prstClr val="black"/>
              </a:solidFill>
            </a:endParaRPr>
          </a:p>
          <a:p>
            <a:pPr>
              <a:buFont typeface="Arial" panose="020B0604020202020204" pitchFamily="34" charset="0"/>
              <a:buChar char="•"/>
            </a:pPr>
            <a:endParaRPr lang="en-US" sz="1600" dirty="0" smtClean="0">
              <a:solidFill>
                <a:prstClr val="black"/>
              </a:solidFill>
            </a:endParaRPr>
          </a:p>
          <a:p>
            <a:pPr>
              <a:buFont typeface="Arial" panose="020B0604020202020204" pitchFamily="34" charset="0"/>
              <a:buChar char="•"/>
            </a:pPr>
            <a:r>
              <a:rPr lang="en-US" sz="1600" dirty="0" smtClean="0">
                <a:solidFill>
                  <a:prstClr val="black"/>
                </a:solidFill>
              </a:rPr>
              <a:t>No </a:t>
            </a:r>
            <a:r>
              <a:rPr lang="en-US" sz="1600" dirty="0">
                <a:solidFill>
                  <a:prstClr val="black"/>
                </a:solidFill>
              </a:rPr>
              <a:t>fee would be charged if changes were made prior to </a:t>
            </a:r>
            <a:r>
              <a:rPr lang="en-US" sz="1600" dirty="0" smtClean="0">
                <a:solidFill>
                  <a:prstClr val="black"/>
                </a:solidFill>
              </a:rPr>
              <a:t>filing a</a:t>
            </a:r>
            <a:r>
              <a:rPr lang="en-US" sz="1600" u="sng" dirty="0" smtClean="0">
                <a:solidFill>
                  <a:prstClr val="black"/>
                </a:solidFill>
              </a:rPr>
              <a:t> </a:t>
            </a:r>
            <a:r>
              <a:rPr lang="en-US" sz="1600" dirty="0" smtClean="0">
                <a:solidFill>
                  <a:prstClr val="black"/>
                </a:solidFill>
              </a:rPr>
              <a:t>pleading stating </a:t>
            </a:r>
            <a:r>
              <a:rPr lang="en-US" sz="1600" dirty="0">
                <a:solidFill>
                  <a:prstClr val="black"/>
                </a:solidFill>
              </a:rPr>
              <a:t>reliance on the registration or of a counterclaim attacking </a:t>
            </a:r>
            <a:r>
              <a:rPr lang="en-US" sz="1600" dirty="0" smtClean="0">
                <a:solidFill>
                  <a:prstClr val="black"/>
                </a:solidFill>
              </a:rPr>
              <a:t>one. </a:t>
            </a:r>
            <a:endParaRPr lang="en-US" sz="1600" dirty="0">
              <a:solidFill>
                <a:prstClr val="black"/>
              </a:solidFill>
            </a:endParaRPr>
          </a:p>
          <a:p>
            <a:pPr marL="0" indent="0">
              <a:buNone/>
            </a:pPr>
            <a:endParaRPr lang="en-US" sz="1400" dirty="0" smtClean="0">
              <a:solidFill>
                <a:prstClr val="black"/>
              </a:solidFill>
            </a:endParaRPr>
          </a:p>
        </p:txBody>
      </p:sp>
    </p:spTree>
    <p:extLst>
      <p:ext uri="{BB962C8B-B14F-4D97-AF65-F5344CB8AC3E}">
        <p14:creationId xmlns:p14="http://schemas.microsoft.com/office/powerpoint/2010/main" val="17438110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378022"/>
            <a:ext cx="8511540" cy="468645"/>
          </a:xfrm>
        </p:spPr>
        <p:txBody>
          <a:bodyPr>
            <a:noAutofit/>
          </a:bodyPr>
          <a:lstStyle/>
          <a:p>
            <a:pPr lvl="1" algn="l" defTabSz="457200" rtl="0">
              <a:spcBef>
                <a:spcPct val="0"/>
              </a:spcBef>
            </a:pPr>
            <a:r>
              <a:rPr lang="en-US" sz="2000" b="1" dirty="0" smtClean="0">
                <a:latin typeface="+mn-lt"/>
              </a:rPr>
              <a:t>NEW FEE</a:t>
            </a:r>
            <a:r>
              <a:rPr lang="en-US" sz="2400" b="1" dirty="0" smtClean="0">
                <a:latin typeface="+mn-lt"/>
              </a:rPr>
              <a:t/>
            </a:r>
            <a:br>
              <a:rPr lang="en-US" sz="2400" b="1" dirty="0" smtClean="0">
                <a:latin typeface="+mn-lt"/>
              </a:rPr>
            </a:br>
            <a:r>
              <a:rPr lang="en-US" sz="2400" b="1" dirty="0"/>
              <a:t>Request for Reconsideration </a:t>
            </a:r>
            <a:r>
              <a:rPr lang="en-US" sz="2400" b="1" dirty="0" smtClean="0"/>
              <a:t>or Remand Fees </a:t>
            </a:r>
            <a:endParaRPr lang="en-US" sz="2400" b="1" dirty="0" smtClean="0">
              <a:latin typeface="+mn-lt"/>
            </a:endParaRPr>
          </a:p>
        </p:txBody>
      </p:sp>
      <p:sp>
        <p:nvSpPr>
          <p:cNvPr id="3" name="Slide Number Placeholder 2"/>
          <p:cNvSpPr>
            <a:spLocks noGrp="1"/>
          </p:cNvSpPr>
          <p:nvPr>
            <p:ph type="sldNum" sz="quarter" idx="12"/>
          </p:nvPr>
        </p:nvSpPr>
        <p:spPr/>
        <p:txBody>
          <a:bodyPr/>
          <a:lstStyle/>
          <a:p>
            <a:fld id="{92DA454B-C859-4892-B9FA-68B588C9F547}" type="slidenum">
              <a:rPr lang="en-US" smtClean="0">
                <a:solidFill>
                  <a:prstClr val="black">
                    <a:tint val="75000"/>
                  </a:prstClr>
                </a:solidFill>
              </a:rPr>
              <a:pPr/>
              <a:t>15</a:t>
            </a:fld>
            <a:endParaRPr lang="en-US" dirty="0">
              <a:solidFill>
                <a:prstClr val="black">
                  <a:tint val="75000"/>
                </a:prstClr>
              </a:solidFill>
            </a:endParaRPr>
          </a:p>
        </p:txBody>
      </p:sp>
      <p:sp>
        <p:nvSpPr>
          <p:cNvPr id="9" name="Rectangle 3"/>
          <p:cNvSpPr txBox="1">
            <a:spLocks noChangeArrowheads="1"/>
          </p:cNvSpPr>
          <p:nvPr/>
        </p:nvSpPr>
        <p:spPr>
          <a:xfrm>
            <a:off x="556260" y="1607820"/>
            <a:ext cx="7055502" cy="32766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Segoe U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Segoe U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Segoe U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Segoe U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Segoe U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en-US" sz="1600" dirty="0" smtClean="0">
                <a:solidFill>
                  <a:prstClr val="black"/>
                </a:solidFill>
              </a:rPr>
              <a:t>This fee would promote the timely processing of the appeal process because requests for reconsideration delay the appeal process and require manual processing by TTAB and/or Trademarks’ employees.</a:t>
            </a:r>
            <a:endParaRPr lang="en-US" sz="1600" dirty="0">
              <a:solidFill>
                <a:prstClr val="black"/>
              </a:solidFill>
            </a:endParaRPr>
          </a:p>
          <a:p>
            <a:pPr>
              <a:buFont typeface="Arial" panose="020B0604020202020204" pitchFamily="34" charset="0"/>
              <a:buChar char="•"/>
            </a:pPr>
            <a:endParaRPr lang="en-US" sz="1600" dirty="0">
              <a:solidFill>
                <a:prstClr val="black"/>
              </a:solidFill>
            </a:endParaRPr>
          </a:p>
          <a:p>
            <a:pPr>
              <a:buFont typeface="Arial" panose="020B0604020202020204" pitchFamily="34" charset="0"/>
              <a:buChar char="•"/>
            </a:pPr>
            <a:r>
              <a:rPr lang="en-US" sz="1600" dirty="0" smtClean="0">
                <a:solidFill>
                  <a:prstClr val="black"/>
                </a:solidFill>
              </a:rPr>
              <a:t>Establish </a:t>
            </a:r>
            <a:r>
              <a:rPr lang="en-US" sz="1600" dirty="0">
                <a:solidFill>
                  <a:prstClr val="black"/>
                </a:solidFill>
              </a:rPr>
              <a:t>a fee for filing a Request for Reconsideration </a:t>
            </a:r>
            <a:r>
              <a:rPr lang="en-US" sz="1600" dirty="0" smtClean="0">
                <a:solidFill>
                  <a:prstClr val="black"/>
                </a:solidFill>
              </a:rPr>
              <a:t>concurrent with a notice of appeal of </a:t>
            </a:r>
            <a:r>
              <a:rPr lang="en-US" sz="1600" dirty="0">
                <a:solidFill>
                  <a:prstClr val="black"/>
                </a:solidFill>
              </a:rPr>
              <a:t>$400 for electronic filings or $500 for paper </a:t>
            </a:r>
            <a:r>
              <a:rPr lang="en-US" sz="1600" dirty="0" smtClean="0">
                <a:solidFill>
                  <a:prstClr val="black"/>
                </a:solidFill>
              </a:rPr>
              <a:t>filings.  </a:t>
            </a:r>
            <a:endParaRPr lang="en-US" sz="1600" dirty="0">
              <a:solidFill>
                <a:prstClr val="black"/>
              </a:solidFill>
            </a:endParaRPr>
          </a:p>
          <a:p>
            <a:pPr marL="0" indent="0">
              <a:buNone/>
            </a:pPr>
            <a:endParaRPr lang="en-US" sz="1400" dirty="0" smtClean="0">
              <a:solidFill>
                <a:prstClr val="black"/>
              </a:solidFill>
            </a:endParaRPr>
          </a:p>
        </p:txBody>
      </p:sp>
    </p:spTree>
    <p:extLst>
      <p:ext uri="{BB962C8B-B14F-4D97-AF65-F5344CB8AC3E}">
        <p14:creationId xmlns:p14="http://schemas.microsoft.com/office/powerpoint/2010/main" val="20402218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378022"/>
            <a:ext cx="8511540" cy="468645"/>
          </a:xfrm>
        </p:spPr>
        <p:txBody>
          <a:bodyPr>
            <a:noAutofit/>
          </a:bodyPr>
          <a:lstStyle/>
          <a:p>
            <a:pPr lvl="1" algn="l" defTabSz="457200" rtl="0">
              <a:spcBef>
                <a:spcPct val="0"/>
              </a:spcBef>
            </a:pPr>
            <a:r>
              <a:rPr lang="en-US" sz="2000" b="1" dirty="0" smtClean="0">
                <a:latin typeface="+mn-lt"/>
              </a:rPr>
              <a:t>NEW FEE</a:t>
            </a:r>
            <a:r>
              <a:rPr lang="en-US" sz="2400" b="1" dirty="0" smtClean="0">
                <a:latin typeface="+mn-lt"/>
              </a:rPr>
              <a:t/>
            </a:r>
            <a:br>
              <a:rPr lang="en-US" sz="2400" b="1" dirty="0" smtClean="0">
                <a:latin typeface="+mn-lt"/>
              </a:rPr>
            </a:br>
            <a:r>
              <a:rPr lang="en-US" sz="2400" b="1" dirty="0"/>
              <a:t>Request for </a:t>
            </a:r>
            <a:r>
              <a:rPr lang="en-US" sz="2400" b="1" dirty="0" smtClean="0"/>
              <a:t>Oral Hearing</a:t>
            </a:r>
            <a:endParaRPr lang="en-US" sz="2400" b="1" dirty="0" smtClean="0">
              <a:latin typeface="+mn-lt"/>
            </a:endParaRPr>
          </a:p>
        </p:txBody>
      </p:sp>
      <p:sp>
        <p:nvSpPr>
          <p:cNvPr id="3" name="Slide Number Placeholder 2"/>
          <p:cNvSpPr>
            <a:spLocks noGrp="1"/>
          </p:cNvSpPr>
          <p:nvPr>
            <p:ph type="sldNum" sz="quarter" idx="12"/>
          </p:nvPr>
        </p:nvSpPr>
        <p:spPr/>
        <p:txBody>
          <a:bodyPr/>
          <a:lstStyle/>
          <a:p>
            <a:fld id="{92DA454B-C859-4892-B9FA-68B588C9F547}" type="slidenum">
              <a:rPr lang="en-US" smtClean="0">
                <a:solidFill>
                  <a:prstClr val="black">
                    <a:tint val="75000"/>
                  </a:prstClr>
                </a:solidFill>
              </a:rPr>
              <a:pPr/>
              <a:t>16</a:t>
            </a:fld>
            <a:endParaRPr lang="en-US" dirty="0">
              <a:solidFill>
                <a:prstClr val="black">
                  <a:tint val="75000"/>
                </a:prstClr>
              </a:solidFill>
            </a:endParaRPr>
          </a:p>
        </p:txBody>
      </p:sp>
      <p:sp>
        <p:nvSpPr>
          <p:cNvPr id="9" name="Rectangle 3"/>
          <p:cNvSpPr txBox="1">
            <a:spLocks noChangeArrowheads="1"/>
          </p:cNvSpPr>
          <p:nvPr/>
        </p:nvSpPr>
        <p:spPr>
          <a:xfrm>
            <a:off x="556259" y="1607820"/>
            <a:ext cx="7722767" cy="32766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Segoe U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Segoe U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Segoe U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Segoe U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Segoe U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en-US" sz="1600" dirty="0">
                <a:solidFill>
                  <a:prstClr val="black"/>
                </a:solidFill>
              </a:rPr>
              <a:t>Oral hearings are costly for the Board </a:t>
            </a:r>
            <a:r>
              <a:rPr lang="en-US" sz="1600" dirty="0" smtClean="0">
                <a:solidFill>
                  <a:prstClr val="black"/>
                </a:solidFill>
              </a:rPr>
              <a:t>because </a:t>
            </a:r>
            <a:r>
              <a:rPr lang="en-US" sz="1600" dirty="0">
                <a:solidFill>
                  <a:prstClr val="black"/>
                </a:solidFill>
              </a:rPr>
              <a:t>they </a:t>
            </a:r>
            <a:r>
              <a:rPr lang="en-US" sz="1600" dirty="0" smtClean="0">
                <a:solidFill>
                  <a:prstClr val="black"/>
                </a:solidFill>
              </a:rPr>
              <a:t>frequently require significant staff time coordinating logistics v. a case submitted on the papers.</a:t>
            </a:r>
          </a:p>
          <a:p>
            <a:pPr marL="0" indent="0">
              <a:buNone/>
            </a:pPr>
            <a:r>
              <a:rPr lang="en-US" sz="1600" dirty="0" smtClean="0">
                <a:solidFill>
                  <a:prstClr val="black"/>
                </a:solidFill>
              </a:rPr>
              <a:t> </a:t>
            </a:r>
          </a:p>
          <a:p>
            <a:pPr>
              <a:buFont typeface="Arial" panose="020B0604020202020204" pitchFamily="34" charset="0"/>
              <a:buChar char="•"/>
            </a:pPr>
            <a:r>
              <a:rPr lang="en-US" sz="1600" dirty="0" smtClean="0">
                <a:solidFill>
                  <a:prstClr val="black"/>
                </a:solidFill>
              </a:rPr>
              <a:t>An oral hearing fee would shift some of the cost of holding an oral hearing to the parties making the request rather than being born pro rata by all appellants, including the majority who do not request oral hearings. </a:t>
            </a:r>
          </a:p>
          <a:p>
            <a:pPr>
              <a:buFont typeface="Arial" panose="020B0604020202020204" pitchFamily="34" charset="0"/>
              <a:buChar char="•"/>
            </a:pPr>
            <a:endParaRPr lang="en-US" sz="1600" dirty="0">
              <a:solidFill>
                <a:prstClr val="black"/>
              </a:solidFill>
            </a:endParaRPr>
          </a:p>
          <a:p>
            <a:pPr>
              <a:buFont typeface="Arial" panose="020B0604020202020204" pitchFamily="34" charset="0"/>
              <a:buChar char="•"/>
            </a:pPr>
            <a:r>
              <a:rPr lang="en-US" sz="1600" dirty="0" smtClean="0">
                <a:solidFill>
                  <a:prstClr val="black"/>
                </a:solidFill>
              </a:rPr>
              <a:t>Establish </a:t>
            </a:r>
            <a:r>
              <a:rPr lang="en-US" sz="1600" dirty="0">
                <a:solidFill>
                  <a:prstClr val="black"/>
                </a:solidFill>
              </a:rPr>
              <a:t>a </a:t>
            </a:r>
            <a:r>
              <a:rPr lang="en-US" sz="1600" dirty="0"/>
              <a:t>$500 per </a:t>
            </a:r>
            <a:r>
              <a:rPr lang="en-US" sz="1600" dirty="0" smtClean="0"/>
              <a:t>appeal, opposition </a:t>
            </a:r>
            <a:r>
              <a:rPr lang="en-US" sz="1600" dirty="0"/>
              <a:t>or cancellation oral hearing </a:t>
            </a:r>
            <a:r>
              <a:rPr lang="en-US" sz="1600" dirty="0" smtClean="0"/>
              <a:t>fee. </a:t>
            </a:r>
            <a:endParaRPr lang="en-US" sz="1600" dirty="0" smtClean="0">
              <a:solidFill>
                <a:prstClr val="black"/>
              </a:solidFill>
            </a:endParaRPr>
          </a:p>
        </p:txBody>
      </p:sp>
    </p:spTree>
    <p:extLst>
      <p:ext uri="{BB962C8B-B14F-4D97-AF65-F5344CB8AC3E}">
        <p14:creationId xmlns:p14="http://schemas.microsoft.com/office/powerpoint/2010/main" val="33530512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378022"/>
            <a:ext cx="8511540" cy="468645"/>
          </a:xfrm>
        </p:spPr>
        <p:txBody>
          <a:bodyPr>
            <a:noAutofit/>
          </a:bodyPr>
          <a:lstStyle/>
          <a:p>
            <a:pPr lvl="1" algn="l" defTabSz="457200" rtl="0">
              <a:spcBef>
                <a:spcPct val="0"/>
              </a:spcBef>
            </a:pPr>
            <a:r>
              <a:rPr lang="en-US" sz="2000" b="1" dirty="0" smtClean="0">
                <a:latin typeface="+mn-lt"/>
              </a:rPr>
              <a:t>NEW FEE</a:t>
            </a:r>
            <a:r>
              <a:rPr lang="en-US" sz="2400" b="1" dirty="0" smtClean="0">
                <a:latin typeface="+mn-lt"/>
              </a:rPr>
              <a:t/>
            </a:r>
            <a:br>
              <a:rPr lang="en-US" sz="2400" b="1" dirty="0" smtClean="0">
                <a:latin typeface="+mn-lt"/>
              </a:rPr>
            </a:br>
            <a:r>
              <a:rPr lang="en-US" sz="2400" b="1" dirty="0" smtClean="0"/>
              <a:t>Filing a Motion for Summary Judgment</a:t>
            </a:r>
            <a:endParaRPr lang="en-US" sz="2400" b="1" dirty="0" smtClean="0">
              <a:latin typeface="+mn-lt"/>
            </a:endParaRPr>
          </a:p>
        </p:txBody>
      </p:sp>
      <p:sp>
        <p:nvSpPr>
          <p:cNvPr id="3" name="Slide Number Placeholder 2"/>
          <p:cNvSpPr>
            <a:spLocks noGrp="1"/>
          </p:cNvSpPr>
          <p:nvPr>
            <p:ph type="sldNum" sz="quarter" idx="12"/>
          </p:nvPr>
        </p:nvSpPr>
        <p:spPr/>
        <p:txBody>
          <a:bodyPr/>
          <a:lstStyle/>
          <a:p>
            <a:fld id="{92DA454B-C859-4892-B9FA-68B588C9F547}" type="slidenum">
              <a:rPr lang="en-US" smtClean="0">
                <a:solidFill>
                  <a:prstClr val="black">
                    <a:tint val="75000"/>
                  </a:prstClr>
                </a:solidFill>
              </a:rPr>
              <a:pPr/>
              <a:t>17</a:t>
            </a:fld>
            <a:endParaRPr lang="en-US" dirty="0">
              <a:solidFill>
                <a:prstClr val="black">
                  <a:tint val="75000"/>
                </a:prstClr>
              </a:solidFill>
            </a:endParaRPr>
          </a:p>
        </p:txBody>
      </p:sp>
      <p:sp>
        <p:nvSpPr>
          <p:cNvPr id="9" name="Rectangle 3"/>
          <p:cNvSpPr txBox="1">
            <a:spLocks noChangeArrowheads="1"/>
          </p:cNvSpPr>
          <p:nvPr/>
        </p:nvSpPr>
        <p:spPr>
          <a:xfrm>
            <a:off x="556260" y="1607820"/>
            <a:ext cx="6811694" cy="32766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Segoe U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Segoe U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Segoe U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Segoe U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Segoe U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en-US" sz="1600" dirty="0" smtClean="0">
                <a:solidFill>
                  <a:prstClr val="black"/>
                </a:solidFill>
              </a:rPr>
              <a:t>Motions for summary judgment require significant work by the Trademark Trial and Appeal Board.  Adding a fee would permit the Office to recover some of its costs.</a:t>
            </a:r>
            <a:endParaRPr lang="en-US" sz="1600" dirty="0">
              <a:solidFill>
                <a:prstClr val="black"/>
              </a:solidFill>
            </a:endParaRPr>
          </a:p>
          <a:p>
            <a:pPr>
              <a:buFont typeface="Arial" panose="020B0604020202020204" pitchFamily="34" charset="0"/>
              <a:buChar char="•"/>
            </a:pPr>
            <a:endParaRPr lang="en-US" sz="1600" dirty="0">
              <a:solidFill>
                <a:prstClr val="black"/>
              </a:solidFill>
            </a:endParaRPr>
          </a:p>
          <a:p>
            <a:pPr>
              <a:buFont typeface="Arial" panose="020B0604020202020204" pitchFamily="34" charset="0"/>
              <a:buChar char="•"/>
            </a:pPr>
            <a:r>
              <a:rPr lang="en-US" sz="1600" dirty="0" smtClean="0">
                <a:solidFill>
                  <a:prstClr val="black"/>
                </a:solidFill>
              </a:rPr>
              <a:t>Establish </a:t>
            </a:r>
            <a:r>
              <a:rPr lang="en-US" sz="1600" dirty="0">
                <a:solidFill>
                  <a:prstClr val="black"/>
                </a:solidFill>
              </a:rPr>
              <a:t>a fee for filing a </a:t>
            </a:r>
            <a:r>
              <a:rPr lang="en-US" sz="1600" dirty="0" smtClean="0">
                <a:solidFill>
                  <a:prstClr val="black"/>
                </a:solidFill>
              </a:rPr>
              <a:t>motion for summary judgment of $500.</a:t>
            </a:r>
            <a:endParaRPr lang="en-US" sz="1400" dirty="0" smtClean="0">
              <a:solidFill>
                <a:prstClr val="black"/>
              </a:solidFill>
            </a:endParaRPr>
          </a:p>
        </p:txBody>
      </p:sp>
    </p:spTree>
    <p:extLst>
      <p:ext uri="{BB962C8B-B14F-4D97-AF65-F5344CB8AC3E}">
        <p14:creationId xmlns:p14="http://schemas.microsoft.com/office/powerpoint/2010/main" val="10536718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atin typeface="Segoe UI" panose="020B0502040204020203" pitchFamily="34" charset="0"/>
                <a:ea typeface="Segoe UI" panose="020B0502040204020203" pitchFamily="34" charset="0"/>
                <a:cs typeface="Segoe UI" panose="020B0502040204020203" pitchFamily="34" charset="0"/>
              </a:rPr>
              <a:t>Conclusion</a:t>
            </a:r>
            <a:endParaRPr lang="en-US" sz="2400" dirty="0">
              <a:latin typeface="Segoe UI" panose="020B0502040204020203" pitchFamily="34" charset="0"/>
              <a:ea typeface="Segoe UI" panose="020B0502040204020203" pitchFamily="34" charset="0"/>
              <a:cs typeface="Segoe UI" panose="020B0502040204020203" pitchFamily="34" charset="0"/>
            </a:endParaRPr>
          </a:p>
        </p:txBody>
      </p:sp>
      <p:sp>
        <p:nvSpPr>
          <p:cNvPr id="7" name="Content Placeholder 6"/>
          <p:cNvSpPr>
            <a:spLocks noGrp="1"/>
          </p:cNvSpPr>
          <p:nvPr>
            <p:ph idx="1"/>
          </p:nvPr>
        </p:nvSpPr>
        <p:spPr>
          <a:xfrm>
            <a:off x="457200" y="975360"/>
            <a:ext cx="8229600" cy="4074435"/>
          </a:xfrm>
        </p:spPr>
        <p:txBody>
          <a:bodyPr>
            <a:noAutofit/>
          </a:bodyPr>
          <a:lstStyle/>
          <a:p>
            <a:pPr marL="0" indent="0">
              <a:buNone/>
            </a:pPr>
            <a:r>
              <a:rPr lang="en-US" sz="1600" dirty="0" smtClean="0"/>
              <a:t>Proposed </a:t>
            </a:r>
            <a:r>
              <a:rPr lang="en-US" sz="1600" dirty="0"/>
              <a:t>f</a:t>
            </a:r>
            <a:r>
              <a:rPr lang="en-US" sz="1600" dirty="0" smtClean="0"/>
              <a:t>ee </a:t>
            </a:r>
            <a:r>
              <a:rPr lang="en-US" sz="1600" dirty="0"/>
              <a:t>a</a:t>
            </a:r>
            <a:r>
              <a:rPr lang="en-US" sz="1600" dirty="0" smtClean="0"/>
              <a:t>djustments represent: </a:t>
            </a:r>
          </a:p>
          <a:p>
            <a:pPr marL="0" indent="0">
              <a:buNone/>
            </a:pPr>
            <a:endParaRPr lang="en-US" sz="800" dirty="0" smtClean="0"/>
          </a:p>
          <a:p>
            <a:pPr>
              <a:buFont typeface="Arial" panose="020B0604020202020204" pitchFamily="34" charset="0"/>
              <a:buChar char="•"/>
            </a:pPr>
            <a:r>
              <a:rPr lang="en-US" sz="1600" dirty="0" smtClean="0"/>
              <a:t>An </a:t>
            </a:r>
            <a:r>
              <a:rPr lang="en-US" sz="1600" b="1" dirty="0" smtClean="0"/>
              <a:t>incentive for broader adoption </a:t>
            </a:r>
            <a:r>
              <a:rPr lang="en-US" sz="1600" dirty="0" smtClean="0"/>
              <a:t>of the cost-effective electronic filing, communication, and processing.</a:t>
            </a:r>
          </a:p>
          <a:p>
            <a:pPr>
              <a:buFont typeface="Arial" panose="020B0604020202020204" pitchFamily="34" charset="0"/>
              <a:buChar char="•"/>
            </a:pPr>
            <a:endParaRPr lang="en-US" sz="800" dirty="0" smtClean="0"/>
          </a:p>
          <a:p>
            <a:pPr>
              <a:buFont typeface="Arial" panose="020B0604020202020204" pitchFamily="34" charset="0"/>
              <a:buChar char="•"/>
            </a:pPr>
            <a:r>
              <a:rPr lang="en-US" sz="1600" dirty="0" smtClean="0"/>
              <a:t>A better and </a:t>
            </a:r>
            <a:r>
              <a:rPr lang="en-US" sz="1600" b="1" dirty="0" smtClean="0"/>
              <a:t>fairer</a:t>
            </a:r>
            <a:r>
              <a:rPr lang="en-US" sz="1600" dirty="0" smtClean="0"/>
              <a:t> cost recovery system more closely aligning fees and costs.</a:t>
            </a:r>
          </a:p>
          <a:p>
            <a:pPr>
              <a:buFont typeface="Arial" panose="020B0604020202020204" pitchFamily="34" charset="0"/>
              <a:buChar char="•"/>
            </a:pPr>
            <a:endParaRPr lang="en-US" sz="800" dirty="0" smtClean="0"/>
          </a:p>
          <a:p>
            <a:pPr>
              <a:buFont typeface="Arial" panose="020B0604020202020204" pitchFamily="34" charset="0"/>
              <a:buChar char="•"/>
            </a:pPr>
            <a:r>
              <a:rPr lang="en-US" sz="1600" dirty="0" smtClean="0"/>
              <a:t>A </a:t>
            </a:r>
            <a:r>
              <a:rPr lang="en-US" sz="1600" b="1" dirty="0" smtClean="0"/>
              <a:t>balance</a:t>
            </a:r>
            <a:r>
              <a:rPr lang="en-US" sz="1600" dirty="0" smtClean="0"/>
              <a:t> between subsidizing costs for a relative few, promoting a strong incentive for electronic filing, and ensuring an accurate federal register as a reliable indicator of marks in use.</a:t>
            </a:r>
          </a:p>
          <a:p>
            <a:pPr>
              <a:buFont typeface="Arial" panose="020B0604020202020204" pitchFamily="34" charset="0"/>
              <a:buChar char="•"/>
            </a:pPr>
            <a:endParaRPr lang="en-US" sz="800" dirty="0" smtClean="0"/>
          </a:p>
          <a:p>
            <a:pPr>
              <a:buFont typeface="Arial" panose="020B0604020202020204" pitchFamily="34" charset="0"/>
              <a:buChar char="•"/>
            </a:pPr>
            <a:r>
              <a:rPr lang="en-US" sz="1600" dirty="0" smtClean="0"/>
              <a:t>A solution to changes in filing behaviors.</a:t>
            </a:r>
          </a:p>
          <a:p>
            <a:pPr>
              <a:buFont typeface="Arial" panose="020B0604020202020204" pitchFamily="34" charset="0"/>
              <a:buChar char="•"/>
            </a:pPr>
            <a:endParaRPr lang="en-US" sz="800" dirty="0" smtClean="0"/>
          </a:p>
          <a:p>
            <a:pPr>
              <a:buFont typeface="Arial" panose="020B0604020202020204" pitchFamily="34" charset="0"/>
              <a:buChar char="•"/>
            </a:pPr>
            <a:r>
              <a:rPr lang="en-US" sz="1600" dirty="0" smtClean="0"/>
              <a:t>A solution to the need for more and more IT solutions to solve challenges.</a:t>
            </a:r>
          </a:p>
          <a:p>
            <a:pPr>
              <a:buFont typeface="Arial" panose="020B0604020202020204" pitchFamily="34" charset="0"/>
              <a:buChar char="•"/>
            </a:pPr>
            <a:endParaRPr lang="en-US" sz="800" dirty="0" smtClean="0"/>
          </a:p>
          <a:p>
            <a:pPr>
              <a:buFont typeface="Arial" panose="020B0604020202020204" pitchFamily="34" charset="0"/>
              <a:buChar char="•"/>
            </a:pPr>
            <a:r>
              <a:rPr lang="en-US" sz="1600" dirty="0" smtClean="0"/>
              <a:t>A stable financial </a:t>
            </a:r>
            <a:r>
              <a:rPr lang="en-US" sz="1600" b="1" dirty="0" smtClean="0"/>
              <a:t>foundation</a:t>
            </a:r>
            <a:r>
              <a:rPr lang="en-US" sz="1600" dirty="0" smtClean="0"/>
              <a:t> to fulfill our mission and maintain our performance with our disciplined cost-effectiveness.</a:t>
            </a:r>
          </a:p>
          <a:p>
            <a:pPr marL="0" indent="0">
              <a:buNone/>
            </a:pPr>
            <a:endParaRPr lang="en-US" sz="1800" dirty="0" smtClean="0"/>
          </a:p>
          <a:p>
            <a:endParaRPr lang="en-US" sz="2400" dirty="0"/>
          </a:p>
        </p:txBody>
      </p:sp>
      <p:sp>
        <p:nvSpPr>
          <p:cNvPr id="3" name="Slide Number Placeholder 2"/>
          <p:cNvSpPr>
            <a:spLocks noGrp="1"/>
          </p:cNvSpPr>
          <p:nvPr>
            <p:ph type="sldNum" sz="quarter" idx="12"/>
          </p:nvPr>
        </p:nvSpPr>
        <p:spPr/>
        <p:txBody>
          <a:bodyPr/>
          <a:lstStyle/>
          <a:p>
            <a:fld id="{92DA454B-C859-4892-B9FA-68B588C9F547}" type="slidenum">
              <a:rPr lang="en-US" smtClean="0"/>
              <a:t>18</a:t>
            </a:fld>
            <a:endParaRPr lang="en-US" dirty="0"/>
          </a:p>
        </p:txBody>
      </p:sp>
    </p:spTree>
    <p:extLst>
      <p:ext uri="{BB962C8B-B14F-4D97-AF65-F5344CB8AC3E}">
        <p14:creationId xmlns:p14="http://schemas.microsoft.com/office/powerpoint/2010/main" val="7999968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atin typeface="Segoe UI" panose="020B0502040204020203" pitchFamily="34" charset="0"/>
                <a:ea typeface="Segoe UI" panose="020B0502040204020203" pitchFamily="34" charset="0"/>
                <a:cs typeface="Segoe UI" panose="020B0502040204020203" pitchFamily="34" charset="0"/>
              </a:rPr>
              <a:t>Additional Information</a:t>
            </a:r>
            <a:endParaRPr lang="en-US" sz="2400" dirty="0">
              <a:latin typeface="Segoe UI" panose="020B0502040204020203" pitchFamily="34" charset="0"/>
              <a:ea typeface="Segoe UI" panose="020B0502040204020203" pitchFamily="34" charset="0"/>
              <a:cs typeface="Segoe UI" panose="020B0502040204020203" pitchFamily="34" charset="0"/>
            </a:endParaRPr>
          </a:p>
        </p:txBody>
      </p:sp>
      <p:sp>
        <p:nvSpPr>
          <p:cNvPr id="7" name="Content Placeholder 6"/>
          <p:cNvSpPr>
            <a:spLocks noGrp="1"/>
          </p:cNvSpPr>
          <p:nvPr>
            <p:ph idx="1"/>
          </p:nvPr>
        </p:nvSpPr>
        <p:spPr>
          <a:xfrm>
            <a:off x="457200" y="1262080"/>
            <a:ext cx="8229600" cy="3820213"/>
          </a:xfrm>
        </p:spPr>
        <p:txBody>
          <a:bodyPr>
            <a:noAutofit/>
          </a:bodyPr>
          <a:lstStyle/>
          <a:p>
            <a:pPr marL="0" indent="0">
              <a:buNone/>
            </a:pPr>
            <a:r>
              <a:rPr lang="en-US" sz="1600" dirty="0" smtClean="0"/>
              <a:t>Fee Setting Proposals and Materials</a:t>
            </a:r>
          </a:p>
          <a:p>
            <a:pPr marL="0" indent="0">
              <a:buNone/>
            </a:pPr>
            <a:r>
              <a:rPr lang="en-US" sz="1600" dirty="0">
                <a:hlinkClick r:id="rId3"/>
              </a:rPr>
              <a:t>http://</a:t>
            </a:r>
            <a:r>
              <a:rPr lang="en-US" sz="1600" dirty="0" smtClean="0">
                <a:hlinkClick r:id="rId3"/>
              </a:rPr>
              <a:t>www.uspto.gov/about-us/performance-and-planning/fee-setting-and-adjusting</a:t>
            </a:r>
            <a:endParaRPr lang="en-US" sz="1600" dirty="0" smtClean="0"/>
          </a:p>
          <a:p>
            <a:endParaRPr lang="en-US" sz="1600" dirty="0"/>
          </a:p>
          <a:p>
            <a:pPr marL="0" indent="0">
              <a:buNone/>
            </a:pPr>
            <a:endParaRPr lang="en-US" sz="1600" dirty="0" smtClean="0"/>
          </a:p>
          <a:p>
            <a:pPr marL="0" indent="0">
              <a:buNone/>
            </a:pPr>
            <a:r>
              <a:rPr lang="en-US" sz="1600" dirty="0" smtClean="0">
                <a:latin typeface="Segoe UI" panose="020B0502040204020203" pitchFamily="34" charset="0"/>
                <a:ea typeface="Segoe UI" panose="020B0502040204020203" pitchFamily="34" charset="0"/>
                <a:cs typeface="Segoe UI" panose="020B0502040204020203" pitchFamily="34" charset="0"/>
              </a:rPr>
              <a:t>Comments may be sent by email to: </a:t>
            </a:r>
            <a:r>
              <a:rPr lang="en-US" sz="1600" dirty="0" smtClean="0">
                <a:hlinkClick r:id="rId4"/>
              </a:rPr>
              <a:t>TMFRNotices@uspto.gov</a:t>
            </a:r>
            <a:r>
              <a:rPr lang="en-US" sz="1600" dirty="0" smtClean="0"/>
              <a:t> </a:t>
            </a:r>
            <a:r>
              <a:rPr lang="en-US" sz="1600" dirty="0" smtClean="0"/>
              <a:t>by September 30, 2019.</a:t>
            </a:r>
            <a:endParaRPr lang="en-US" sz="1600" dirty="0"/>
          </a:p>
        </p:txBody>
      </p:sp>
      <p:sp>
        <p:nvSpPr>
          <p:cNvPr id="3" name="Slide Number Placeholder 2"/>
          <p:cNvSpPr>
            <a:spLocks noGrp="1"/>
          </p:cNvSpPr>
          <p:nvPr>
            <p:ph type="sldNum" sz="quarter" idx="12"/>
          </p:nvPr>
        </p:nvSpPr>
        <p:spPr/>
        <p:txBody>
          <a:bodyPr/>
          <a:lstStyle/>
          <a:p>
            <a:fld id="{92DA454B-C859-4892-B9FA-68B588C9F547}" type="slidenum">
              <a:rPr lang="en-US" smtClean="0"/>
              <a:t>19</a:t>
            </a:fld>
            <a:endParaRPr lang="en-US" dirty="0"/>
          </a:p>
        </p:txBody>
      </p:sp>
    </p:spTree>
    <p:extLst>
      <p:ext uri="{BB962C8B-B14F-4D97-AF65-F5344CB8AC3E}">
        <p14:creationId xmlns:p14="http://schemas.microsoft.com/office/powerpoint/2010/main" val="22295421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22"/>
            <a:ext cx="8229598" cy="468645"/>
          </a:xfrm>
        </p:spPr>
        <p:txBody>
          <a:bodyPr>
            <a:noAutofit/>
          </a:bodyPr>
          <a:lstStyle/>
          <a:p>
            <a:pPr lvl="1" algn="l" defTabSz="457200" rtl="0">
              <a:spcBef>
                <a:spcPct val="0"/>
              </a:spcBef>
            </a:pPr>
            <a:r>
              <a:rPr lang="en-US" sz="2400" b="1" dirty="0" smtClean="0">
                <a:latin typeface="+mn-lt"/>
              </a:rPr>
              <a:t>Overview</a:t>
            </a:r>
            <a:endParaRPr lang="en-US" sz="2400" b="1" i="1" dirty="0">
              <a:latin typeface="+mn-lt"/>
            </a:endParaRPr>
          </a:p>
        </p:txBody>
      </p:sp>
      <p:sp>
        <p:nvSpPr>
          <p:cNvPr id="4" name="Content Placeholder 2"/>
          <p:cNvSpPr>
            <a:spLocks noGrp="1"/>
          </p:cNvSpPr>
          <p:nvPr>
            <p:ph idx="1"/>
          </p:nvPr>
        </p:nvSpPr>
        <p:spPr>
          <a:xfrm>
            <a:off x="457200" y="547030"/>
            <a:ext cx="8229600" cy="4450821"/>
          </a:xfrm>
        </p:spPr>
        <p:txBody>
          <a:bodyPr>
            <a:noAutofit/>
          </a:bodyPr>
          <a:lstStyle/>
          <a:p>
            <a:pPr>
              <a:buFont typeface="Arial" panose="020B0604020202020204" pitchFamily="34" charset="0"/>
              <a:buChar char="•"/>
            </a:pPr>
            <a:endParaRPr lang="en-US" sz="1600" dirty="0"/>
          </a:p>
          <a:p>
            <a:r>
              <a:rPr lang="en-US" sz="1600" dirty="0" smtClean="0"/>
              <a:t>The USPTO </a:t>
            </a:r>
            <a:r>
              <a:rPr lang="en-US" sz="1600" dirty="0"/>
              <a:t>is exercising its fee setting authority to set and adjust </a:t>
            </a:r>
            <a:r>
              <a:rPr lang="en-US" sz="1600" dirty="0" smtClean="0"/>
              <a:t>trademark </a:t>
            </a:r>
            <a:r>
              <a:rPr lang="en-US" sz="1600" dirty="0"/>
              <a:t>fees </a:t>
            </a:r>
            <a:r>
              <a:rPr lang="en-US" sz="1600" dirty="0" smtClean="0"/>
              <a:t>to recover </a:t>
            </a:r>
            <a:r>
              <a:rPr lang="en-US" sz="1600" dirty="0"/>
              <a:t>the aggregate estimated cost of the </a:t>
            </a:r>
            <a:r>
              <a:rPr lang="en-US" sz="1600" dirty="0" smtClean="0"/>
              <a:t>trademark operation, IP Policy and USPTO administrative services that support trademark operations.</a:t>
            </a:r>
          </a:p>
          <a:p>
            <a:endParaRPr lang="en-US" sz="400" dirty="0" smtClean="0"/>
          </a:p>
          <a:p>
            <a:r>
              <a:rPr lang="en-US" sz="1600" dirty="0" smtClean="0"/>
              <a:t>The USPTO needs to increase fees, in part, to support critical IT projects necessary to solve challenges facing the office and to address impacts of increases in filings and costs necessary to support Trademark operations and the Trademark Trial and Appeal Board.</a:t>
            </a:r>
          </a:p>
          <a:p>
            <a:endParaRPr lang="en-US" sz="400" dirty="0"/>
          </a:p>
          <a:p>
            <a:r>
              <a:rPr lang="en-US" sz="1600" dirty="0" smtClean="0"/>
              <a:t>This public hearing is an opportunity for the USPTO to present and for the Trademark Public Advisory Committee (TPAC) to receive comments on a proposal to adjust certain trademark process and service fees.</a:t>
            </a:r>
          </a:p>
          <a:p>
            <a:endParaRPr lang="en-US" sz="400" dirty="0"/>
          </a:p>
          <a:p>
            <a:r>
              <a:rPr lang="en-US" sz="1600" dirty="0" smtClean="0"/>
              <a:t>There will be an additional opportunity for the public to provide comments on this proposal through the rule-making process.</a:t>
            </a:r>
          </a:p>
          <a:p>
            <a:endParaRPr lang="en-US" sz="400" dirty="0"/>
          </a:p>
          <a:p>
            <a:r>
              <a:rPr lang="en-US" sz="1600" dirty="0" smtClean="0"/>
              <a:t>The USPTO fee setting authority is authorized by Section </a:t>
            </a:r>
            <a:r>
              <a:rPr lang="en-US" sz="1600" dirty="0"/>
              <a:t>10 of the Leahy‐Smith America Invents Act (AIA</a:t>
            </a:r>
            <a:r>
              <a:rPr lang="en-US" sz="1600" dirty="0" smtClean="0"/>
              <a:t>), as amended by the Study of Underrepresented Classes Chasing Engineering and Science Success Act of 2018 (SUCCESS Act).</a:t>
            </a:r>
            <a:endParaRPr lang="en-US" sz="1600" dirty="0"/>
          </a:p>
        </p:txBody>
      </p:sp>
      <p:sp>
        <p:nvSpPr>
          <p:cNvPr id="3" name="Slide Number Placeholder 2"/>
          <p:cNvSpPr>
            <a:spLocks noGrp="1"/>
          </p:cNvSpPr>
          <p:nvPr>
            <p:ph type="sldNum" sz="quarter" idx="12"/>
          </p:nvPr>
        </p:nvSpPr>
        <p:spPr/>
        <p:txBody>
          <a:bodyPr/>
          <a:lstStyle/>
          <a:p>
            <a:fld id="{92DA454B-C859-4892-B9FA-68B588C9F547}" type="slidenum">
              <a:rPr lang="en-US" smtClean="0"/>
              <a:t>2</a:t>
            </a:fld>
            <a:endParaRPr lang="en-US" dirty="0"/>
          </a:p>
        </p:txBody>
      </p:sp>
    </p:spTree>
    <p:extLst>
      <p:ext uri="{BB962C8B-B14F-4D97-AF65-F5344CB8AC3E}">
        <p14:creationId xmlns:p14="http://schemas.microsoft.com/office/powerpoint/2010/main" val="2378894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61509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22"/>
            <a:ext cx="8229598" cy="468645"/>
          </a:xfrm>
        </p:spPr>
        <p:txBody>
          <a:bodyPr>
            <a:noAutofit/>
          </a:bodyPr>
          <a:lstStyle/>
          <a:p>
            <a:pPr lvl="1" algn="l" defTabSz="457200" rtl="0">
              <a:spcBef>
                <a:spcPct val="0"/>
              </a:spcBef>
            </a:pPr>
            <a:r>
              <a:rPr lang="en-US" sz="2400" b="1" dirty="0" smtClean="0">
                <a:latin typeface="+mn-lt"/>
              </a:rPr>
              <a:t>High Level Process and Tentative Timeline</a:t>
            </a:r>
            <a:endParaRPr lang="en-US" sz="2400" b="1" i="1" dirty="0">
              <a:latin typeface="+mn-lt"/>
            </a:endParaRPr>
          </a:p>
        </p:txBody>
      </p:sp>
      <p:sp>
        <p:nvSpPr>
          <p:cNvPr id="4" name="Content Placeholder 2"/>
          <p:cNvSpPr>
            <a:spLocks noGrp="1"/>
          </p:cNvSpPr>
          <p:nvPr>
            <p:ph idx="1"/>
          </p:nvPr>
        </p:nvSpPr>
        <p:spPr>
          <a:xfrm>
            <a:off x="457198" y="846667"/>
            <a:ext cx="8229600" cy="4626081"/>
          </a:xfrm>
        </p:spPr>
        <p:txBody>
          <a:bodyPr>
            <a:normAutofit/>
          </a:bodyPr>
          <a:lstStyle/>
          <a:p>
            <a:pPr>
              <a:buFont typeface="Arial" panose="020B0604020202020204" pitchFamily="34" charset="0"/>
              <a:buChar char="•"/>
            </a:pPr>
            <a:endParaRPr lang="en-US" sz="1600" dirty="0" smtClean="0"/>
          </a:p>
          <a:p>
            <a:pPr>
              <a:buFont typeface="Arial" panose="020B0604020202020204" pitchFamily="34" charset="0"/>
              <a:buChar char="•"/>
            </a:pPr>
            <a:r>
              <a:rPr lang="en-US" sz="1600" dirty="0" smtClean="0"/>
              <a:t>January – August 2019 – Biennial fee review conducted to assess fee schedule, estimated revenues and future budgetary requirements (aggregate revenue to recover aggregate costs).</a:t>
            </a:r>
          </a:p>
          <a:p>
            <a:pPr>
              <a:buFont typeface="Arial" panose="020B0604020202020204" pitchFamily="34" charset="0"/>
              <a:buChar char="•"/>
            </a:pPr>
            <a:endParaRPr lang="en-US" sz="800" dirty="0"/>
          </a:p>
          <a:p>
            <a:pPr>
              <a:buFont typeface="Arial" panose="020B0604020202020204" pitchFamily="34" charset="0"/>
              <a:buChar char="•"/>
            </a:pPr>
            <a:r>
              <a:rPr lang="en-US" sz="1600" dirty="0" smtClean="0"/>
              <a:t>September 2019 – TPAC Public Hearing, with the first opportunity for public comments on fee proposal. </a:t>
            </a:r>
          </a:p>
          <a:p>
            <a:pPr>
              <a:buFont typeface="Arial" panose="020B0604020202020204" pitchFamily="34" charset="0"/>
              <a:buChar char="•"/>
            </a:pPr>
            <a:endParaRPr lang="en-US" sz="800" dirty="0"/>
          </a:p>
          <a:p>
            <a:pPr>
              <a:buFont typeface="Arial" panose="020B0604020202020204" pitchFamily="34" charset="0"/>
              <a:buChar char="•"/>
            </a:pPr>
            <a:r>
              <a:rPr lang="en-US" sz="1600" dirty="0" smtClean="0"/>
              <a:t>March 2020 – Publish Federal </a:t>
            </a:r>
            <a:r>
              <a:rPr lang="en-US" sz="1600" dirty="0"/>
              <a:t>Register Notice of Proposed </a:t>
            </a:r>
            <a:r>
              <a:rPr lang="en-US" sz="1600" dirty="0" smtClean="0"/>
              <a:t>Rulemaking (NPRM), with another opportunity for </a:t>
            </a:r>
            <a:r>
              <a:rPr lang="en-US" sz="1600" dirty="0"/>
              <a:t>the public to submit written </a:t>
            </a:r>
            <a:r>
              <a:rPr lang="en-US" sz="1600" dirty="0" smtClean="0"/>
              <a:t>feedback.</a:t>
            </a:r>
          </a:p>
          <a:p>
            <a:pPr>
              <a:buFont typeface="Arial" panose="020B0604020202020204" pitchFamily="34" charset="0"/>
              <a:buChar char="•"/>
            </a:pPr>
            <a:endParaRPr lang="en-US" sz="800" dirty="0"/>
          </a:p>
          <a:p>
            <a:pPr>
              <a:buFont typeface="Arial" panose="020B0604020202020204" pitchFamily="34" charset="0"/>
              <a:buChar char="•"/>
            </a:pPr>
            <a:r>
              <a:rPr lang="en-US" sz="1600" dirty="0" smtClean="0"/>
              <a:t>March – April 2020 – Public comment period. The USPTO encourages </a:t>
            </a:r>
            <a:r>
              <a:rPr lang="en-US" sz="1600" dirty="0"/>
              <a:t>public input about the proposed fee schedule to guide </a:t>
            </a:r>
            <a:r>
              <a:rPr lang="en-US" sz="1600" dirty="0" smtClean="0"/>
              <a:t>the Agency </a:t>
            </a:r>
            <a:r>
              <a:rPr lang="en-US" sz="1600" dirty="0"/>
              <a:t>in </a:t>
            </a:r>
            <a:r>
              <a:rPr lang="en-US" sz="1600" dirty="0" smtClean="0"/>
              <a:t>decision making.</a:t>
            </a:r>
          </a:p>
          <a:p>
            <a:pPr>
              <a:buFont typeface="Arial" panose="020B0604020202020204" pitchFamily="34" charset="0"/>
              <a:buChar char="•"/>
            </a:pPr>
            <a:endParaRPr lang="en-US" sz="800" dirty="0" smtClean="0"/>
          </a:p>
          <a:p>
            <a:pPr>
              <a:buFont typeface="Arial" panose="020B0604020202020204" pitchFamily="34" charset="0"/>
              <a:buChar char="•"/>
            </a:pPr>
            <a:r>
              <a:rPr lang="en-US" sz="1600" dirty="0" smtClean="0"/>
              <a:t>July 2020 – Publish Final Rule in the Federal Register following analysis, and consideration and deliberation of public feedback.</a:t>
            </a:r>
          </a:p>
          <a:p>
            <a:pPr>
              <a:buFont typeface="Arial" panose="020B0604020202020204" pitchFamily="34" charset="0"/>
              <a:buChar char="•"/>
            </a:pPr>
            <a:endParaRPr lang="en-US" sz="800" dirty="0"/>
          </a:p>
          <a:p>
            <a:pPr>
              <a:buFont typeface="Arial" panose="020B0604020202020204" pitchFamily="34" charset="0"/>
              <a:buChar char="•"/>
            </a:pPr>
            <a:r>
              <a:rPr lang="en-US" sz="1600" dirty="0" smtClean="0"/>
              <a:t>August 2020 – Proposed effective date for fee changes.</a:t>
            </a:r>
            <a:endParaRPr lang="en-US" sz="1600" dirty="0"/>
          </a:p>
        </p:txBody>
      </p:sp>
      <p:sp>
        <p:nvSpPr>
          <p:cNvPr id="3" name="Slide Number Placeholder 2"/>
          <p:cNvSpPr>
            <a:spLocks noGrp="1"/>
          </p:cNvSpPr>
          <p:nvPr>
            <p:ph type="sldNum" sz="quarter" idx="12"/>
          </p:nvPr>
        </p:nvSpPr>
        <p:spPr/>
        <p:txBody>
          <a:bodyPr/>
          <a:lstStyle/>
          <a:p>
            <a:fld id="{92DA454B-C859-4892-B9FA-68B588C9F547}" type="slidenum">
              <a:rPr lang="en-US" smtClean="0"/>
              <a:t>3</a:t>
            </a:fld>
            <a:endParaRPr lang="en-US" dirty="0"/>
          </a:p>
        </p:txBody>
      </p:sp>
    </p:spTree>
    <p:extLst>
      <p:ext uri="{BB962C8B-B14F-4D97-AF65-F5344CB8AC3E}">
        <p14:creationId xmlns:p14="http://schemas.microsoft.com/office/powerpoint/2010/main" val="8496931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0540" y="1154685"/>
            <a:ext cx="8176260" cy="3004940"/>
          </a:xfrm>
        </p:spPr>
        <p:txBody>
          <a:bodyPr>
            <a:noAutofit/>
          </a:bodyPr>
          <a:lstStyle/>
          <a:p>
            <a:pPr>
              <a:spcBef>
                <a:spcPts val="0"/>
              </a:spcBef>
              <a:defRPr/>
            </a:pPr>
            <a:r>
              <a:rPr lang="en-US" sz="1600" dirty="0" smtClean="0"/>
              <a:t>Improve the accuracy of the Register and proof of use.</a:t>
            </a:r>
            <a:endParaRPr lang="en-US" sz="800" dirty="0" smtClean="0"/>
          </a:p>
          <a:p>
            <a:pPr marL="0" lvl="0" indent="0">
              <a:spcBef>
                <a:spcPts val="0"/>
              </a:spcBef>
              <a:buNone/>
              <a:defRPr/>
            </a:pPr>
            <a:endParaRPr lang="en-US" sz="800" dirty="0"/>
          </a:p>
          <a:p>
            <a:pPr marL="0" lvl="0" indent="0">
              <a:spcBef>
                <a:spcPts val="0"/>
              </a:spcBef>
              <a:buNone/>
              <a:defRPr/>
            </a:pPr>
            <a:endParaRPr lang="en-US" sz="1600" dirty="0" smtClean="0"/>
          </a:p>
          <a:p>
            <a:pPr>
              <a:spcBef>
                <a:spcPts val="0"/>
              </a:spcBef>
              <a:defRPr/>
            </a:pPr>
            <a:r>
              <a:rPr lang="en-US" sz="1600" dirty="0" smtClean="0"/>
              <a:t>Address </a:t>
            </a:r>
            <a:r>
              <a:rPr lang="en-US" sz="1600" dirty="0"/>
              <a:t>changes in filing behavior that could result in fewer post registration </a:t>
            </a:r>
            <a:r>
              <a:rPr lang="en-US" sz="1600" dirty="0" smtClean="0"/>
              <a:t>filings. </a:t>
            </a:r>
          </a:p>
          <a:p>
            <a:pPr marL="0" lvl="0" indent="0">
              <a:spcBef>
                <a:spcPts val="0"/>
              </a:spcBef>
              <a:buNone/>
              <a:defRPr/>
            </a:pPr>
            <a:endParaRPr lang="en-US" sz="800" dirty="0"/>
          </a:p>
          <a:p>
            <a:pPr marL="0" lvl="0" indent="0">
              <a:spcBef>
                <a:spcPts val="0"/>
              </a:spcBef>
              <a:buNone/>
              <a:defRPr/>
            </a:pPr>
            <a:endParaRPr lang="en-US" sz="1600" dirty="0" smtClean="0"/>
          </a:p>
          <a:p>
            <a:pPr>
              <a:spcBef>
                <a:spcPts val="0"/>
              </a:spcBef>
              <a:defRPr/>
            </a:pPr>
            <a:r>
              <a:rPr lang="en-US" sz="1600" dirty="0" smtClean="0"/>
              <a:t>Ensure </a:t>
            </a:r>
            <a:r>
              <a:rPr lang="en-US" sz="1600" dirty="0"/>
              <a:t>sufficient aggregate revenue to recover aggregate cost of Trademark operations in future years (based on current projections).</a:t>
            </a:r>
          </a:p>
          <a:p>
            <a:pPr lvl="0">
              <a:spcBef>
                <a:spcPts val="0"/>
              </a:spcBef>
              <a:buAutoNum type="arabicParenBoth"/>
              <a:defRPr/>
            </a:pPr>
            <a:endParaRPr lang="en-US" sz="800" dirty="0" smtClean="0"/>
          </a:p>
          <a:p>
            <a:pPr marL="0" lvl="0" indent="0">
              <a:spcBef>
                <a:spcPts val="0"/>
              </a:spcBef>
              <a:buNone/>
              <a:defRPr/>
            </a:pPr>
            <a:endParaRPr lang="en-US" sz="1600" dirty="0" smtClean="0"/>
          </a:p>
          <a:p>
            <a:pPr>
              <a:spcBef>
                <a:spcPts val="0"/>
              </a:spcBef>
              <a:defRPr/>
            </a:pPr>
            <a:r>
              <a:rPr lang="en-US" sz="1600" dirty="0" smtClean="0"/>
              <a:t>More closely align fee rates to recover more </a:t>
            </a:r>
            <a:r>
              <a:rPr lang="en-US" sz="1600" dirty="0"/>
              <a:t>of the cost of appeal and trial </a:t>
            </a:r>
            <a:r>
              <a:rPr lang="en-US" sz="1600" dirty="0" smtClean="0"/>
              <a:t>proceedings which are increasing.</a:t>
            </a:r>
            <a:endParaRPr lang="en-US" sz="1600" dirty="0"/>
          </a:p>
          <a:p>
            <a:pPr marL="57150" indent="0">
              <a:buNone/>
            </a:pPr>
            <a:endParaRPr lang="en-US" sz="2000" dirty="0" smtClean="0"/>
          </a:p>
        </p:txBody>
      </p:sp>
      <p:sp>
        <p:nvSpPr>
          <p:cNvPr id="4" name="Slide Number Placeholder 3"/>
          <p:cNvSpPr>
            <a:spLocks noGrp="1"/>
          </p:cNvSpPr>
          <p:nvPr>
            <p:ph type="sldNum" sz="quarter" idx="12"/>
          </p:nvPr>
        </p:nvSpPr>
        <p:spPr/>
        <p:txBody>
          <a:bodyPr/>
          <a:lstStyle/>
          <a:p>
            <a:fld id="{92DA454B-C859-4892-B9FA-68B588C9F547}" type="slidenum">
              <a:rPr lang="en-US" smtClean="0"/>
              <a:t>4</a:t>
            </a:fld>
            <a:endParaRPr lang="en-US" dirty="0"/>
          </a:p>
        </p:txBody>
      </p:sp>
      <p:sp>
        <p:nvSpPr>
          <p:cNvPr id="5" name="Title 1"/>
          <p:cNvSpPr>
            <a:spLocks noGrp="1"/>
          </p:cNvSpPr>
          <p:nvPr>
            <p:ph type="title"/>
          </p:nvPr>
        </p:nvSpPr>
        <p:spPr>
          <a:xfrm>
            <a:off x="335902" y="354344"/>
            <a:ext cx="8038476" cy="468645"/>
          </a:xfrm>
        </p:spPr>
        <p:txBody>
          <a:bodyPr>
            <a:noAutofit/>
          </a:bodyPr>
          <a:lstStyle/>
          <a:p>
            <a:pPr lvl="1" algn="l" defTabSz="457200" rtl="0">
              <a:spcBef>
                <a:spcPct val="0"/>
              </a:spcBef>
            </a:pPr>
            <a:r>
              <a:rPr lang="en-US" sz="2400" b="1" dirty="0" smtClean="0">
                <a:latin typeface="+mn-lt"/>
              </a:rPr>
              <a:t>Fee Proposal Considerations</a:t>
            </a:r>
            <a:endParaRPr lang="en-US" sz="2400" b="1" i="1" dirty="0">
              <a:latin typeface="+mn-lt"/>
            </a:endParaRPr>
          </a:p>
        </p:txBody>
      </p:sp>
    </p:spTree>
    <p:extLst>
      <p:ext uri="{BB962C8B-B14F-4D97-AF65-F5344CB8AC3E}">
        <p14:creationId xmlns:p14="http://schemas.microsoft.com/office/powerpoint/2010/main" val="8073019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22"/>
            <a:ext cx="8229598" cy="468645"/>
          </a:xfrm>
        </p:spPr>
        <p:txBody>
          <a:bodyPr>
            <a:noAutofit/>
          </a:bodyPr>
          <a:lstStyle/>
          <a:p>
            <a:pPr lvl="1" algn="l" defTabSz="457200" rtl="0">
              <a:spcBef>
                <a:spcPct val="0"/>
              </a:spcBef>
            </a:pPr>
            <a:r>
              <a:rPr lang="en-US" sz="2400" b="1" dirty="0" smtClean="0">
                <a:latin typeface="+mn-lt"/>
              </a:rPr>
              <a:t>Impact of Maintaining Current Fee Schedule</a:t>
            </a:r>
            <a:endParaRPr lang="en-US" b="1" i="1" dirty="0">
              <a:latin typeface="+mn-lt"/>
            </a:endParaRPr>
          </a:p>
        </p:txBody>
      </p:sp>
      <p:sp>
        <p:nvSpPr>
          <p:cNvPr id="4" name="Content Placeholder 2"/>
          <p:cNvSpPr>
            <a:spLocks noGrp="1"/>
          </p:cNvSpPr>
          <p:nvPr>
            <p:ph idx="1"/>
          </p:nvPr>
        </p:nvSpPr>
        <p:spPr>
          <a:xfrm>
            <a:off x="457200" y="1224227"/>
            <a:ext cx="7780022" cy="3695700"/>
          </a:xfrm>
        </p:spPr>
        <p:txBody>
          <a:bodyPr>
            <a:normAutofit lnSpcReduction="10000"/>
          </a:bodyPr>
          <a:lstStyle/>
          <a:p>
            <a:r>
              <a:rPr lang="en-US" sz="1600" dirty="0" smtClean="0"/>
              <a:t>Some behaviors, if unaddressed, will continue to impact timeliness and quality, and unfairly burden all trademark filers, when selecting and applying for marks.</a:t>
            </a:r>
          </a:p>
          <a:p>
            <a:endParaRPr lang="en-US" sz="1600" dirty="0"/>
          </a:p>
          <a:p>
            <a:r>
              <a:rPr lang="en-US" sz="1600" dirty="0" smtClean="0"/>
              <a:t>The timeliness and the quality of the examination and registration processes can be undermined by an inaccurate register.</a:t>
            </a:r>
          </a:p>
          <a:p>
            <a:endParaRPr lang="en-US" sz="1600" dirty="0"/>
          </a:p>
          <a:p>
            <a:r>
              <a:rPr lang="en-US" sz="1600" dirty="0" smtClean="0"/>
              <a:t>Projected increases in filings and the costs necessary to support trademark operations, continued and promised investments in IT systems, IP Policy and USPTO programs are expected to exceed available revenues and operating reserve minimum balances by FY 2021.</a:t>
            </a:r>
          </a:p>
          <a:p>
            <a:endParaRPr lang="en-US" sz="1600" dirty="0" smtClean="0"/>
          </a:p>
          <a:p>
            <a:r>
              <a:rPr lang="en-US" sz="1600" dirty="0" smtClean="0"/>
              <a:t>Managing without an adequate operating reserve would </a:t>
            </a:r>
            <a:r>
              <a:rPr lang="en-US" sz="1600" dirty="0"/>
              <a:t>put the USPTO in jeopardy of being unable to respond to emergency </a:t>
            </a:r>
            <a:r>
              <a:rPr lang="en-US" sz="1600" dirty="0" smtClean="0"/>
              <a:t>situations including having to cease all but essential operations.  </a:t>
            </a:r>
            <a:endParaRPr lang="en-US" sz="1600" dirty="0"/>
          </a:p>
          <a:p>
            <a:pPr lvl="1">
              <a:buFont typeface="Arial" panose="020B0604020202020204" pitchFamily="34" charset="0"/>
              <a:buChar char="•"/>
            </a:pPr>
            <a:endParaRPr lang="en-US" sz="1400" dirty="0" smtClean="0">
              <a:solidFill>
                <a:srgbClr val="FF0000"/>
              </a:solidFill>
            </a:endParaRPr>
          </a:p>
          <a:p>
            <a:pPr lvl="1">
              <a:buFont typeface="Arial" panose="020B0604020202020204" pitchFamily="34" charset="0"/>
              <a:buChar char="•"/>
            </a:pPr>
            <a:endParaRPr lang="en-US" sz="1800" dirty="0"/>
          </a:p>
        </p:txBody>
      </p:sp>
      <p:sp>
        <p:nvSpPr>
          <p:cNvPr id="3" name="Slide Number Placeholder 2"/>
          <p:cNvSpPr>
            <a:spLocks noGrp="1"/>
          </p:cNvSpPr>
          <p:nvPr>
            <p:ph type="sldNum" sz="quarter" idx="12"/>
          </p:nvPr>
        </p:nvSpPr>
        <p:spPr/>
        <p:txBody>
          <a:bodyPr/>
          <a:lstStyle/>
          <a:p>
            <a:fld id="{92DA454B-C859-4892-B9FA-68B588C9F547}" type="slidenum">
              <a:rPr lang="en-US" smtClean="0"/>
              <a:t>5</a:t>
            </a:fld>
            <a:endParaRPr lang="en-US" dirty="0"/>
          </a:p>
        </p:txBody>
      </p:sp>
    </p:spTree>
    <p:extLst>
      <p:ext uri="{BB962C8B-B14F-4D97-AF65-F5344CB8AC3E}">
        <p14:creationId xmlns:p14="http://schemas.microsoft.com/office/powerpoint/2010/main" val="31698825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22"/>
            <a:ext cx="8229598" cy="468645"/>
          </a:xfrm>
        </p:spPr>
        <p:txBody>
          <a:bodyPr>
            <a:noAutofit/>
          </a:bodyPr>
          <a:lstStyle/>
          <a:p>
            <a:pPr lvl="1" algn="l" defTabSz="457200" rtl="0">
              <a:spcBef>
                <a:spcPct val="0"/>
              </a:spcBef>
            </a:pPr>
            <a:r>
              <a:rPr lang="en-US" sz="2400" b="1" dirty="0" smtClean="0">
                <a:latin typeface="+mn-lt"/>
              </a:rPr>
              <a:t>Proposed Trademark Fee Changes</a:t>
            </a:r>
            <a:endParaRPr lang="en-US" sz="2400" b="1" i="1" dirty="0">
              <a:latin typeface="+mn-lt"/>
            </a:endParaRPr>
          </a:p>
        </p:txBody>
      </p:sp>
      <p:sp>
        <p:nvSpPr>
          <p:cNvPr id="4" name="Content Placeholder 2"/>
          <p:cNvSpPr>
            <a:spLocks noGrp="1"/>
          </p:cNvSpPr>
          <p:nvPr>
            <p:ph idx="1"/>
          </p:nvPr>
        </p:nvSpPr>
        <p:spPr>
          <a:xfrm>
            <a:off x="457200" y="1070603"/>
            <a:ext cx="8098973" cy="3408092"/>
          </a:xfrm>
        </p:spPr>
        <p:txBody>
          <a:bodyPr>
            <a:noAutofit/>
          </a:bodyPr>
          <a:lstStyle/>
          <a:p>
            <a:pPr marL="0" indent="0">
              <a:buNone/>
            </a:pPr>
            <a:r>
              <a:rPr lang="en-US" sz="1600" dirty="0" smtClean="0"/>
              <a:t>The proposed changes </a:t>
            </a:r>
            <a:r>
              <a:rPr lang="en-US" sz="1600" dirty="0"/>
              <a:t>impact the following </a:t>
            </a:r>
            <a:r>
              <a:rPr lang="en-US" sz="1600" dirty="0" smtClean="0"/>
              <a:t>Trademark Process Fees:</a:t>
            </a:r>
          </a:p>
          <a:p>
            <a:pPr marL="0" indent="0">
              <a:buNone/>
            </a:pPr>
            <a:endParaRPr lang="en-US" sz="800" dirty="0" smtClean="0"/>
          </a:p>
          <a:p>
            <a:pPr lvl="1">
              <a:buFont typeface="Arial" panose="020B0604020202020204" pitchFamily="34" charset="0"/>
              <a:buChar char="•"/>
            </a:pPr>
            <a:r>
              <a:rPr lang="en-US" sz="1600" dirty="0" smtClean="0"/>
              <a:t>Applications for Registration Fees.</a:t>
            </a:r>
          </a:p>
          <a:p>
            <a:pPr lvl="1">
              <a:buFont typeface="Arial" panose="020B0604020202020204" pitchFamily="34" charset="0"/>
              <a:buChar char="•"/>
            </a:pPr>
            <a:endParaRPr lang="en-US" sz="800" dirty="0" smtClean="0"/>
          </a:p>
          <a:p>
            <a:pPr lvl="1">
              <a:buFont typeface="Arial" panose="020B0604020202020204" pitchFamily="34" charset="0"/>
              <a:buChar char="•"/>
            </a:pPr>
            <a:r>
              <a:rPr lang="en-US" sz="1600" dirty="0"/>
              <a:t>Petitions </a:t>
            </a:r>
            <a:r>
              <a:rPr lang="en-US" sz="1600" dirty="0" smtClean="0"/>
              <a:t>and </a:t>
            </a:r>
            <a:r>
              <a:rPr lang="en-US" sz="1600" dirty="0"/>
              <a:t>New Fees for Letter of </a:t>
            </a:r>
            <a:r>
              <a:rPr lang="en-US" sz="1600" dirty="0" smtClean="0"/>
              <a:t>Protest and Request </a:t>
            </a:r>
            <a:r>
              <a:rPr lang="en-US" sz="1600" dirty="0"/>
              <a:t>for </a:t>
            </a:r>
            <a:r>
              <a:rPr lang="en-US" sz="1600" dirty="0" smtClean="0"/>
              <a:t>Reconsideration.</a:t>
            </a:r>
            <a:endParaRPr lang="en-US" sz="1600" dirty="0"/>
          </a:p>
          <a:p>
            <a:pPr marL="457200" lvl="1" indent="0">
              <a:buNone/>
            </a:pPr>
            <a:endParaRPr lang="en-US" sz="800" dirty="0" smtClean="0"/>
          </a:p>
          <a:p>
            <a:pPr lvl="1">
              <a:buFont typeface="Arial" panose="020B0604020202020204" pitchFamily="34" charset="0"/>
              <a:buChar char="•"/>
            </a:pPr>
            <a:r>
              <a:rPr lang="en-US" sz="1600" dirty="0" smtClean="0"/>
              <a:t>Post Registration Maintenance Fees.</a:t>
            </a:r>
          </a:p>
          <a:p>
            <a:pPr lvl="1">
              <a:buFont typeface="Arial" panose="020B0604020202020204" pitchFamily="34" charset="0"/>
              <a:buChar char="•"/>
            </a:pPr>
            <a:endParaRPr lang="en-US" sz="800" dirty="0"/>
          </a:p>
          <a:p>
            <a:pPr lvl="1">
              <a:buFont typeface="Arial" panose="020B0604020202020204" pitchFamily="34" charset="0"/>
              <a:buChar char="•"/>
            </a:pPr>
            <a:r>
              <a:rPr lang="en-US" sz="1600" dirty="0"/>
              <a:t>New Fees for Deletion of </a:t>
            </a:r>
            <a:r>
              <a:rPr lang="en-US" sz="1600" dirty="0" smtClean="0"/>
              <a:t>Goods </a:t>
            </a:r>
            <a:r>
              <a:rPr lang="en-US" sz="1600" dirty="0"/>
              <a:t>and </a:t>
            </a:r>
            <a:r>
              <a:rPr lang="en-US" sz="1600" dirty="0" smtClean="0"/>
              <a:t>Services </a:t>
            </a:r>
            <a:r>
              <a:rPr lang="en-US" sz="1600" dirty="0"/>
              <a:t>F</a:t>
            </a:r>
            <a:r>
              <a:rPr lang="en-US" sz="1600" dirty="0" smtClean="0"/>
              <a:t>ollowing </a:t>
            </a:r>
            <a:r>
              <a:rPr lang="en-US" sz="1600" dirty="0"/>
              <a:t>A</a:t>
            </a:r>
            <a:r>
              <a:rPr lang="en-US" sz="1600" dirty="0" smtClean="0"/>
              <a:t>udit </a:t>
            </a:r>
            <a:r>
              <a:rPr lang="en-US" sz="1600" dirty="0"/>
              <a:t>or </a:t>
            </a:r>
            <a:r>
              <a:rPr lang="en-US" sz="1600" dirty="0" smtClean="0"/>
              <a:t>Adverse Decision.</a:t>
            </a:r>
          </a:p>
          <a:p>
            <a:pPr lvl="1">
              <a:buFont typeface="Arial" panose="020B0604020202020204" pitchFamily="34" charset="0"/>
              <a:buChar char="•"/>
            </a:pPr>
            <a:endParaRPr lang="en-US" sz="800" dirty="0" smtClean="0"/>
          </a:p>
          <a:p>
            <a:pPr lvl="1">
              <a:buFont typeface="Arial" panose="020B0604020202020204" pitchFamily="34" charset="0"/>
              <a:buChar char="•"/>
            </a:pPr>
            <a:r>
              <a:rPr lang="en-US" sz="1600" dirty="0" smtClean="0"/>
              <a:t>Trademark Trial and Appeal Board Fees.</a:t>
            </a:r>
          </a:p>
          <a:p>
            <a:pPr lvl="1">
              <a:buFont typeface="Arial" panose="020B0604020202020204" pitchFamily="34" charset="0"/>
              <a:buChar char="•"/>
            </a:pPr>
            <a:endParaRPr lang="en-US" sz="800" dirty="0" smtClean="0"/>
          </a:p>
          <a:p>
            <a:pPr marL="457200" lvl="1" indent="0">
              <a:buNone/>
            </a:pPr>
            <a:endParaRPr lang="en-US" sz="2000" dirty="0" smtClean="0"/>
          </a:p>
          <a:p>
            <a:pPr marL="57150" indent="0">
              <a:buNone/>
            </a:pPr>
            <a:endParaRPr lang="en-US" sz="2000" dirty="0"/>
          </a:p>
          <a:p>
            <a:pPr marL="57150" indent="0">
              <a:buNone/>
            </a:pPr>
            <a:endParaRPr lang="en-US" sz="2400" dirty="0" smtClean="0"/>
          </a:p>
        </p:txBody>
      </p:sp>
      <p:sp>
        <p:nvSpPr>
          <p:cNvPr id="3" name="Slide Number Placeholder 2"/>
          <p:cNvSpPr>
            <a:spLocks noGrp="1"/>
          </p:cNvSpPr>
          <p:nvPr>
            <p:ph type="sldNum" sz="quarter" idx="12"/>
          </p:nvPr>
        </p:nvSpPr>
        <p:spPr/>
        <p:txBody>
          <a:bodyPr/>
          <a:lstStyle/>
          <a:p>
            <a:fld id="{92DA454B-C859-4892-B9FA-68B588C9F547}" type="slidenum">
              <a:rPr lang="en-US" smtClean="0"/>
              <a:t>6</a:t>
            </a:fld>
            <a:endParaRPr lang="en-US" dirty="0"/>
          </a:p>
        </p:txBody>
      </p:sp>
    </p:spTree>
    <p:extLst>
      <p:ext uri="{BB962C8B-B14F-4D97-AF65-F5344CB8AC3E}">
        <p14:creationId xmlns:p14="http://schemas.microsoft.com/office/powerpoint/2010/main" val="33548120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22"/>
            <a:ext cx="8229598" cy="468645"/>
          </a:xfrm>
        </p:spPr>
        <p:txBody>
          <a:bodyPr>
            <a:noAutofit/>
          </a:bodyPr>
          <a:lstStyle/>
          <a:p>
            <a:pPr lvl="1" algn="l" defTabSz="457200" rtl="0">
              <a:spcBef>
                <a:spcPct val="0"/>
              </a:spcBef>
            </a:pPr>
            <a:r>
              <a:rPr lang="en-US" sz="2400" b="1" dirty="0" smtClean="0">
                <a:solidFill>
                  <a:schemeClr val="tx1"/>
                </a:solidFill>
                <a:latin typeface="+mn-lt"/>
              </a:rPr>
              <a:t>Proposed Application for Registration Fees</a:t>
            </a:r>
            <a:endParaRPr lang="en-US" sz="2400" b="1" i="1" dirty="0">
              <a:solidFill>
                <a:schemeClr val="tx1"/>
              </a:solidFill>
              <a:latin typeface="+mn-lt"/>
            </a:endParaRPr>
          </a:p>
        </p:txBody>
      </p:sp>
      <p:sp>
        <p:nvSpPr>
          <p:cNvPr id="3" name="Slide Number Placeholder 2"/>
          <p:cNvSpPr>
            <a:spLocks noGrp="1"/>
          </p:cNvSpPr>
          <p:nvPr>
            <p:ph type="sldNum" sz="quarter" idx="12"/>
          </p:nvPr>
        </p:nvSpPr>
        <p:spPr/>
        <p:txBody>
          <a:bodyPr/>
          <a:lstStyle/>
          <a:p>
            <a:fld id="{92DA454B-C859-4892-B9FA-68B588C9F547}" type="slidenum">
              <a:rPr lang="en-US" smtClean="0"/>
              <a:t>7</a:t>
            </a:fld>
            <a:endParaRPr lang="en-US" dirty="0"/>
          </a:p>
        </p:txBody>
      </p:sp>
      <p:sp>
        <p:nvSpPr>
          <p:cNvPr id="13" name="Rectangle 3"/>
          <p:cNvSpPr txBox="1">
            <a:spLocks noChangeArrowheads="1"/>
          </p:cNvSpPr>
          <p:nvPr/>
        </p:nvSpPr>
        <p:spPr>
          <a:xfrm>
            <a:off x="304799" y="1394459"/>
            <a:ext cx="3361765" cy="397539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Segoe U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Segoe U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Segoe U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Segoe U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Segoe U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en-US" sz="1600" dirty="0"/>
              <a:t>Fee </a:t>
            </a:r>
            <a:r>
              <a:rPr lang="en-US" sz="1600" dirty="0" smtClean="0"/>
              <a:t>increases </a:t>
            </a:r>
            <a:r>
              <a:rPr lang="en-US" sz="1600" dirty="0"/>
              <a:t>will help offset the cost of examining applications that are partially funded through intent to use (ITU) and post registration </a:t>
            </a:r>
            <a:r>
              <a:rPr lang="en-US" sz="1600" dirty="0" smtClean="0"/>
              <a:t>fees.</a:t>
            </a:r>
            <a:endParaRPr lang="en-US" sz="1600" dirty="0"/>
          </a:p>
          <a:p>
            <a:pPr>
              <a:buFont typeface="Arial" panose="020B0604020202020204" pitchFamily="34" charset="0"/>
              <a:buChar char="•"/>
            </a:pPr>
            <a:r>
              <a:rPr lang="en-US" sz="1600" dirty="0" smtClean="0"/>
              <a:t>Incentivize TEAS Plus filings for inherent efficiencies and savings.</a:t>
            </a:r>
          </a:p>
          <a:p>
            <a:pPr>
              <a:buFont typeface="Arial" panose="020B0604020202020204" pitchFamily="34" charset="0"/>
              <a:buChar char="•"/>
            </a:pPr>
            <a:r>
              <a:rPr lang="en-US" sz="1600" dirty="0" smtClean="0"/>
              <a:t>Fee steps between filing methods reflect relative unit processing costs. </a:t>
            </a:r>
          </a:p>
          <a:p>
            <a:pPr>
              <a:buFont typeface="Arial" panose="020B0604020202020204" pitchFamily="34" charset="0"/>
              <a:buChar char="•"/>
            </a:pPr>
            <a:r>
              <a:rPr lang="en-US" sz="1600" dirty="0" smtClean="0"/>
              <a:t>Mandatory </a:t>
            </a:r>
            <a:r>
              <a:rPr lang="en-US" sz="1600" dirty="0"/>
              <a:t>electronic filing will be the preferred method of doing </a:t>
            </a:r>
            <a:r>
              <a:rPr lang="en-US" sz="1600" dirty="0" smtClean="0"/>
              <a:t>business, </a:t>
            </a:r>
            <a:r>
              <a:rPr lang="en-US" sz="1600" dirty="0"/>
              <a:t>with exceptions permitted by petition or </a:t>
            </a:r>
            <a:r>
              <a:rPr lang="en-US" sz="1600" dirty="0" smtClean="0"/>
              <a:t>treaty.</a:t>
            </a:r>
            <a:endParaRPr lang="en-US" sz="1600" dirty="0"/>
          </a:p>
        </p:txBody>
      </p:sp>
      <p:graphicFrame>
        <p:nvGraphicFramePr>
          <p:cNvPr id="7" name="Chart 6" descr="Chart depicts current fee amount and proposed fee amount across 4 categories.&#10;&#10;1. Application for registration, per international class (electronic filing, TEAS Plus application) - $225 current fee amount; $250 proposed fee amount.&#10;2. Application for registration, per international class (electronic filing, TEAS RF application) - $275 current fee amount; $350 proposed fee amount.&#10;3. Application for registration, per international class (electronic filing, TEAS Standard application) - $400 current fee amount; $500 proposed fee amount.&#10;4. Application for registration, per international class (paper filing) - $600 current fee amount; $750 proposed fee amount.&#10;"/>
          <p:cNvGraphicFramePr>
            <a:graphicFrameLocks/>
          </p:cNvGraphicFramePr>
          <p:nvPr>
            <p:extLst>
              <p:ext uri="{D42A27DB-BD31-4B8C-83A1-F6EECF244321}">
                <p14:modId xmlns:p14="http://schemas.microsoft.com/office/powerpoint/2010/main" val="855874058"/>
              </p:ext>
            </p:extLst>
          </p:nvPr>
        </p:nvGraphicFramePr>
        <p:xfrm>
          <a:off x="3967655" y="1519502"/>
          <a:ext cx="4572000" cy="31051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015561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378022"/>
            <a:ext cx="8511540" cy="468645"/>
          </a:xfrm>
        </p:spPr>
        <p:txBody>
          <a:bodyPr>
            <a:noAutofit/>
          </a:bodyPr>
          <a:lstStyle/>
          <a:p>
            <a:pPr lvl="1" algn="l" defTabSz="457200" rtl="0">
              <a:spcBef>
                <a:spcPct val="0"/>
              </a:spcBef>
            </a:pPr>
            <a:r>
              <a:rPr lang="en-US" sz="2400" b="1" dirty="0" smtClean="0">
                <a:latin typeface="+mn-lt"/>
              </a:rPr>
              <a:t>Proposed Petition and New Letter of Protest and Request for Reconsideration </a:t>
            </a:r>
            <a:r>
              <a:rPr lang="en-US" sz="2400" b="1" dirty="0"/>
              <a:t>Fees </a:t>
            </a:r>
            <a:endParaRPr lang="en-US" sz="2400" b="1" i="1" dirty="0">
              <a:solidFill>
                <a:srgbClr val="FF0000"/>
              </a:solidFill>
              <a:latin typeface="+mn-lt"/>
            </a:endParaRPr>
          </a:p>
        </p:txBody>
      </p:sp>
      <p:sp>
        <p:nvSpPr>
          <p:cNvPr id="3" name="Slide Number Placeholder 2"/>
          <p:cNvSpPr>
            <a:spLocks noGrp="1"/>
          </p:cNvSpPr>
          <p:nvPr>
            <p:ph type="sldNum" sz="quarter" idx="12"/>
          </p:nvPr>
        </p:nvSpPr>
        <p:spPr/>
        <p:txBody>
          <a:bodyPr/>
          <a:lstStyle/>
          <a:p>
            <a:fld id="{92DA454B-C859-4892-B9FA-68B588C9F547}" type="slidenum">
              <a:rPr lang="en-US" smtClean="0">
                <a:solidFill>
                  <a:prstClr val="black">
                    <a:tint val="75000"/>
                  </a:prstClr>
                </a:solidFill>
              </a:rPr>
              <a:pPr/>
              <a:t>8</a:t>
            </a:fld>
            <a:endParaRPr lang="en-US" dirty="0">
              <a:solidFill>
                <a:prstClr val="black">
                  <a:tint val="75000"/>
                </a:prstClr>
              </a:solidFill>
            </a:endParaRPr>
          </a:p>
        </p:txBody>
      </p:sp>
      <p:sp>
        <p:nvSpPr>
          <p:cNvPr id="9" name="Rectangle 3"/>
          <p:cNvSpPr txBox="1">
            <a:spLocks noChangeArrowheads="1"/>
          </p:cNvSpPr>
          <p:nvPr/>
        </p:nvSpPr>
        <p:spPr>
          <a:xfrm>
            <a:off x="556260" y="1333786"/>
            <a:ext cx="7582724" cy="355063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Segoe U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Segoe U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Segoe U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Segoe U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Segoe U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en-US" sz="1600" dirty="0" smtClean="0"/>
              <a:t>Petitions and letters of protest require significant work by the office.  Fee changes are needed to offset some of those costs.</a:t>
            </a:r>
            <a:endParaRPr lang="en-US" sz="1600" dirty="0"/>
          </a:p>
          <a:p>
            <a:pPr>
              <a:buFont typeface="Arial" panose="020B0604020202020204" pitchFamily="34" charset="0"/>
              <a:buChar char="•"/>
            </a:pPr>
            <a:endParaRPr lang="en-US" sz="1600" dirty="0" smtClean="0"/>
          </a:p>
          <a:p>
            <a:pPr>
              <a:buFont typeface="Arial" panose="020B0604020202020204" pitchFamily="34" charset="0"/>
              <a:buChar char="•"/>
            </a:pPr>
            <a:r>
              <a:rPr lang="en-US" sz="1600" dirty="0" smtClean="0"/>
              <a:t>Proposed increase of $150 resulting in a fee of $250 per petition for electronic filings or $350 for paper filings.</a:t>
            </a:r>
          </a:p>
          <a:p>
            <a:pPr>
              <a:buFont typeface="Arial" panose="020B0604020202020204" pitchFamily="34" charset="0"/>
              <a:buChar char="•"/>
            </a:pPr>
            <a:endParaRPr lang="en-US" sz="1600" dirty="0" smtClean="0"/>
          </a:p>
          <a:p>
            <a:pPr>
              <a:buFont typeface="Arial" panose="020B0604020202020204" pitchFamily="34" charset="0"/>
              <a:buChar char="•"/>
            </a:pPr>
            <a:r>
              <a:rPr lang="en-US" sz="1600" dirty="0" smtClean="0"/>
              <a:t>Establish a fee for filing a Letter of Protest of $100 for electronic </a:t>
            </a:r>
            <a:r>
              <a:rPr lang="en-US" sz="1600" dirty="0"/>
              <a:t>filings </a:t>
            </a:r>
            <a:r>
              <a:rPr lang="en-US" sz="1600" dirty="0" smtClean="0"/>
              <a:t>or $200 </a:t>
            </a:r>
            <a:r>
              <a:rPr lang="en-US" sz="1600" dirty="0"/>
              <a:t>for paper </a:t>
            </a:r>
            <a:r>
              <a:rPr lang="en-US" sz="1600" dirty="0" smtClean="0"/>
              <a:t>filings. </a:t>
            </a:r>
          </a:p>
          <a:p>
            <a:pPr>
              <a:buFont typeface="Arial" panose="020B0604020202020204" pitchFamily="34" charset="0"/>
              <a:buChar char="•"/>
            </a:pPr>
            <a:endParaRPr lang="en-US" sz="1600" dirty="0" smtClean="0"/>
          </a:p>
          <a:p>
            <a:pPr>
              <a:buFont typeface="Arial" panose="020B0604020202020204" pitchFamily="34" charset="0"/>
              <a:buChar char="•"/>
            </a:pPr>
            <a:r>
              <a:rPr lang="en-US" sz="1600" dirty="0" smtClean="0"/>
              <a:t>Establish </a:t>
            </a:r>
            <a:r>
              <a:rPr lang="en-US" sz="1600" dirty="0"/>
              <a:t>a fee for filing a </a:t>
            </a:r>
            <a:r>
              <a:rPr lang="en-US" sz="1600" dirty="0" smtClean="0"/>
              <a:t>Request for Reconsideration prior to appeal of $400 </a:t>
            </a:r>
            <a:r>
              <a:rPr lang="en-US" sz="1600" dirty="0"/>
              <a:t>for electronic filings or </a:t>
            </a:r>
            <a:r>
              <a:rPr lang="en-US" sz="1600" dirty="0" smtClean="0"/>
              <a:t>$500 </a:t>
            </a:r>
            <a:r>
              <a:rPr lang="en-US" sz="1600" dirty="0"/>
              <a:t>for paper </a:t>
            </a:r>
            <a:r>
              <a:rPr lang="en-US" sz="1600" dirty="0" smtClean="0"/>
              <a:t>filings.  </a:t>
            </a:r>
            <a:endParaRPr lang="en-US" sz="1600" dirty="0"/>
          </a:p>
          <a:p>
            <a:pPr>
              <a:buFont typeface="Arial" panose="020B0604020202020204" pitchFamily="34" charset="0"/>
              <a:buChar char="•"/>
            </a:pPr>
            <a:endParaRPr lang="en-US" sz="1600" dirty="0" smtClean="0"/>
          </a:p>
          <a:p>
            <a:pPr>
              <a:buFont typeface="Wingdings" panose="05000000000000000000" pitchFamily="2" charset="2"/>
              <a:buChar char="§"/>
            </a:pPr>
            <a:endParaRPr lang="en-US" sz="1400" dirty="0" smtClean="0"/>
          </a:p>
        </p:txBody>
      </p:sp>
    </p:spTree>
    <p:extLst>
      <p:ext uri="{BB962C8B-B14F-4D97-AF65-F5344CB8AC3E}">
        <p14:creationId xmlns:p14="http://schemas.microsoft.com/office/powerpoint/2010/main" val="2937430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378022"/>
            <a:ext cx="8511540" cy="468645"/>
          </a:xfrm>
        </p:spPr>
        <p:txBody>
          <a:bodyPr>
            <a:noAutofit/>
          </a:bodyPr>
          <a:lstStyle/>
          <a:p>
            <a:pPr lvl="1" algn="l" defTabSz="457200" rtl="0">
              <a:spcBef>
                <a:spcPct val="0"/>
              </a:spcBef>
            </a:pPr>
            <a:r>
              <a:rPr lang="en-US" sz="2400" b="1" dirty="0" smtClean="0">
                <a:solidFill>
                  <a:schemeClr val="tx1"/>
                </a:solidFill>
                <a:latin typeface="+mn-lt"/>
              </a:rPr>
              <a:t>Post Registration Maintenance Fees</a:t>
            </a:r>
            <a:endParaRPr lang="en-US" sz="2400" b="1" dirty="0">
              <a:solidFill>
                <a:schemeClr val="tx1"/>
              </a:solidFill>
              <a:latin typeface="+mn-lt"/>
            </a:endParaRPr>
          </a:p>
        </p:txBody>
      </p:sp>
      <p:sp>
        <p:nvSpPr>
          <p:cNvPr id="3" name="Slide Number Placeholder 2"/>
          <p:cNvSpPr>
            <a:spLocks noGrp="1"/>
          </p:cNvSpPr>
          <p:nvPr>
            <p:ph type="sldNum" sz="quarter" idx="12"/>
          </p:nvPr>
        </p:nvSpPr>
        <p:spPr/>
        <p:txBody>
          <a:bodyPr/>
          <a:lstStyle/>
          <a:p>
            <a:fld id="{92DA454B-C859-4892-B9FA-68B588C9F547}" type="slidenum">
              <a:rPr lang="en-US" smtClean="0"/>
              <a:t>9</a:t>
            </a:fld>
            <a:endParaRPr lang="en-US" dirty="0"/>
          </a:p>
        </p:txBody>
      </p:sp>
      <p:sp>
        <p:nvSpPr>
          <p:cNvPr id="9" name="Rectangle 3"/>
          <p:cNvSpPr txBox="1">
            <a:spLocks noChangeArrowheads="1"/>
          </p:cNvSpPr>
          <p:nvPr/>
        </p:nvSpPr>
        <p:spPr>
          <a:xfrm>
            <a:off x="556260" y="1237331"/>
            <a:ext cx="7071978" cy="351889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Segoe U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Segoe U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Segoe U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Segoe U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Segoe U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dirty="0" smtClean="0"/>
              <a:t>The proposed fee changes aim to promote early decluttering of the registry when marks are no longer in use.</a:t>
            </a:r>
          </a:p>
          <a:p>
            <a:endParaRPr lang="en-US" sz="1600" dirty="0" smtClean="0"/>
          </a:p>
          <a:p>
            <a:r>
              <a:rPr lang="en-US" sz="1600" dirty="0" smtClean="0"/>
              <a:t>Offset lower </a:t>
            </a:r>
            <a:r>
              <a:rPr lang="en-US" sz="1600" dirty="0"/>
              <a:t>renewal </a:t>
            </a:r>
            <a:r>
              <a:rPr lang="en-US" sz="1600" dirty="0" smtClean="0"/>
              <a:t>rates and mitigate the risk of a net examination loss while keeping fees low enough to encourage continued participation.</a:t>
            </a:r>
            <a:endParaRPr lang="en-US" sz="1600" dirty="0"/>
          </a:p>
          <a:p>
            <a:pPr marL="0" indent="0">
              <a:buNone/>
            </a:pPr>
            <a:endParaRPr lang="en-US" sz="1600" dirty="0"/>
          </a:p>
          <a:p>
            <a:r>
              <a:rPr lang="en-US" sz="1600" dirty="0" smtClean="0"/>
              <a:t>Proposed increase of $100 resulting </a:t>
            </a:r>
            <a:r>
              <a:rPr lang="en-US" sz="1600" dirty="0"/>
              <a:t>in a fee of</a:t>
            </a:r>
            <a:r>
              <a:rPr lang="en-US" sz="1600" dirty="0" smtClean="0"/>
              <a:t> $225 per class for filing Sections 8, and 71. Filing on paper to increase to $325 per class.</a:t>
            </a:r>
          </a:p>
          <a:p>
            <a:endParaRPr lang="en-US" sz="1600" dirty="0" smtClean="0"/>
          </a:p>
          <a:p>
            <a:r>
              <a:rPr lang="en-US" sz="1600" dirty="0" smtClean="0"/>
              <a:t>Proposed increase of $25 resulting </a:t>
            </a:r>
            <a:r>
              <a:rPr lang="en-US" sz="1600" dirty="0"/>
              <a:t>in a fee of</a:t>
            </a:r>
            <a:r>
              <a:rPr lang="en-US" sz="1600" dirty="0" smtClean="0"/>
              <a:t> $225 per class for filing Section 15. Filing on paper to increase to $325 per class.</a:t>
            </a:r>
          </a:p>
          <a:p>
            <a:endParaRPr lang="en-US" sz="1600" dirty="0" smtClean="0"/>
          </a:p>
        </p:txBody>
      </p:sp>
    </p:spTree>
    <p:extLst>
      <p:ext uri="{BB962C8B-B14F-4D97-AF65-F5344CB8AC3E}">
        <p14:creationId xmlns:p14="http://schemas.microsoft.com/office/powerpoint/2010/main" val="1371726224"/>
      </p:ext>
    </p:extLst>
  </p:cSld>
  <p:clrMapOvr>
    <a:masterClrMapping/>
  </p:clrMapOvr>
  <p:timing>
    <p:tnLst>
      <p:par>
        <p:cTn id="1" dur="indefinite" restart="never" nodeType="tmRoot"/>
      </p:par>
    </p:tnLst>
  </p:timing>
</p:sld>
</file>

<file path=ppt/theme/theme1.xml><?xml version="1.0" encoding="utf-8"?>
<a:theme xmlns:a="http://schemas.openxmlformats.org/drawingml/2006/main" name="FAB - Group 1 -TTAB 4.28.15">
  <a:themeElements>
    <a:clrScheme name="USPTO Brand 1">
      <a:dk1>
        <a:sysClr val="windowText" lastClr="000000"/>
      </a:dk1>
      <a:lt1>
        <a:sysClr val="window" lastClr="FFFFFF"/>
      </a:lt1>
      <a:dk2>
        <a:srgbClr val="004C97"/>
      </a:dk2>
      <a:lt2>
        <a:srgbClr val="D9D9D6"/>
      </a:lt2>
      <a:accent1>
        <a:srgbClr val="1596D1"/>
      </a:accent1>
      <a:accent2>
        <a:srgbClr val="AC2B37"/>
      </a:accent2>
      <a:accent3>
        <a:srgbClr val="88A620"/>
      </a:accent3>
      <a:accent4>
        <a:srgbClr val="6B2F75"/>
      </a:accent4>
      <a:accent5>
        <a:srgbClr val="97B8D4"/>
      </a:accent5>
      <a:accent6>
        <a:srgbClr val="C88242"/>
      </a:accent6>
      <a:hlink>
        <a:srgbClr val="004C97"/>
      </a:hlink>
      <a:folHlink>
        <a:srgbClr val="3C105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0E7AE8746BF34D95974859DFD97FD3" ma:contentTypeVersion="13" ma:contentTypeDescription="Create a new document." ma:contentTypeScope="" ma:versionID="a942772f70efacf34d0082af35da1300">
  <xsd:schema xmlns:xsd="http://www.w3.org/2001/XMLSchema" xmlns:xs="http://www.w3.org/2001/XMLSchema" xmlns:p="http://schemas.microsoft.com/office/2006/metadata/properties" xmlns:ns2="389d3fd6-467d-4ff9-a3a7-974ffc29e0b3" xmlns:ns3="338168c6-3a3e-4a06-905e-8185aa796050" targetNamespace="http://schemas.microsoft.com/office/2006/metadata/properties" ma:root="true" ma:fieldsID="737cc2c99afd7104e4594642bd84578e" ns2:_="" ns3:_="">
    <xsd:import namespace="389d3fd6-467d-4ff9-a3a7-974ffc29e0b3"/>
    <xsd:import namespace="338168c6-3a3e-4a06-905e-8185aa79605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9d3fd6-467d-4ff9-a3a7-974ffc29e0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38168c6-3a3e-4a06-905e-8185aa79605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1755427-F48A-41AF-BD41-81E91A395B51}">
  <ds:schemaRefs>
    <ds:schemaRef ds:uri="http://schemas.microsoft.com/office/2006/documentManagement/types"/>
    <ds:schemaRef ds:uri="338168c6-3a3e-4a06-905e-8185aa796050"/>
    <ds:schemaRef ds:uri="http://purl.org/dc/terms/"/>
    <ds:schemaRef ds:uri="389d3fd6-467d-4ff9-a3a7-974ffc29e0b3"/>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7B8C586-CF91-4579-ABD1-D4D466AD3DDC}">
  <ds:schemaRefs>
    <ds:schemaRef ds:uri="http://schemas.microsoft.com/sharepoint/v3/contenttype/forms"/>
  </ds:schemaRefs>
</ds:datastoreItem>
</file>

<file path=customXml/itemProps3.xml><?xml version="1.0" encoding="utf-8"?>
<ds:datastoreItem xmlns:ds="http://schemas.openxmlformats.org/officeDocument/2006/customXml" ds:itemID="{47DCBFFE-55A3-44B9-8281-685FCD1781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9d3fd6-467d-4ff9-a3a7-974ffc29e0b3"/>
    <ds:schemaRef ds:uri="338168c6-3a3e-4a06-905e-8185aa7960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FAB - Group 1 -TTAB 4.28.15</Template>
  <TotalTime>12952</TotalTime>
  <Words>1538</Words>
  <Application>Microsoft Office PowerPoint</Application>
  <PresentationFormat>On-screen Show (16:10)</PresentationFormat>
  <Paragraphs>201</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Arial Unicode MS</vt:lpstr>
      <vt:lpstr>Segoe UI</vt:lpstr>
      <vt:lpstr>Segoe UI Semibold</vt:lpstr>
      <vt:lpstr>Wingdings</vt:lpstr>
      <vt:lpstr>FAB - Group 1 -TTAB 4.28.15</vt:lpstr>
      <vt:lpstr>   </vt:lpstr>
      <vt:lpstr>Overview</vt:lpstr>
      <vt:lpstr>High Level Process and Tentative Timeline</vt:lpstr>
      <vt:lpstr>Fee Proposal Considerations</vt:lpstr>
      <vt:lpstr>Impact of Maintaining Current Fee Schedule</vt:lpstr>
      <vt:lpstr>Proposed Trademark Fee Changes</vt:lpstr>
      <vt:lpstr>Proposed Application for Registration Fees</vt:lpstr>
      <vt:lpstr>Proposed Petition and New Letter of Protest and Request for Reconsideration Fees </vt:lpstr>
      <vt:lpstr>Post Registration Maintenance Fees</vt:lpstr>
      <vt:lpstr>NEW FEE Deleting Goods or Services as Part of a Post Registration Audit</vt:lpstr>
      <vt:lpstr>Trademark Trial and Appeal Board Fees</vt:lpstr>
      <vt:lpstr>Proposed Trademark Trial and Appeal Board Fees</vt:lpstr>
      <vt:lpstr>NEW FEE Extension of Time to File Appeal Brief</vt:lpstr>
      <vt:lpstr>NEW FEE Deleting Goods or Services from Registration</vt:lpstr>
      <vt:lpstr>NEW FEE Request for Reconsideration or Remand Fees </vt:lpstr>
      <vt:lpstr>NEW FEE Request for Oral Hearing</vt:lpstr>
      <vt:lpstr>NEW FEE Filing a Motion for Summary Judgment</vt:lpstr>
      <vt:lpstr>Conclusion</vt:lpstr>
      <vt:lpstr>Additional Information</vt:lpstr>
      <vt:lpstr>PowerPoint Presentation</vt:lpstr>
    </vt:vector>
  </TitlesOfParts>
  <Company>U.S. Patent and Trademark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USPTO</dc:creator>
  <cp:lastModifiedBy>Shaver, Michael</cp:lastModifiedBy>
  <cp:revision>625</cp:revision>
  <cp:lastPrinted>2019-08-02T18:15:11Z</cp:lastPrinted>
  <dcterms:created xsi:type="dcterms:W3CDTF">2015-04-28T14:14:46Z</dcterms:created>
  <dcterms:modified xsi:type="dcterms:W3CDTF">2019-08-30T12:36:43Z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0x010100790E7AE8746BF34D95974859DFD97FD3</vt:lpwstr>
  </property>
</Properties>
</file>