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3" r:id="rId5"/>
  </p:sldMasterIdLst>
  <p:notesMasterIdLst>
    <p:notesMasterId r:id="rId58"/>
  </p:notesMasterIdLst>
  <p:handoutMasterIdLst>
    <p:handoutMasterId r:id="rId59"/>
  </p:handoutMasterIdLst>
  <p:sldIdLst>
    <p:sldId id="637" r:id="rId6"/>
    <p:sldId id="638" r:id="rId7"/>
    <p:sldId id="421" r:id="rId8"/>
    <p:sldId id="422" r:id="rId9"/>
    <p:sldId id="687" r:id="rId10"/>
    <p:sldId id="698" r:id="rId11"/>
    <p:sldId id="553" r:id="rId12"/>
    <p:sldId id="306" r:id="rId13"/>
    <p:sldId id="988" r:id="rId14"/>
    <p:sldId id="688" r:id="rId15"/>
    <p:sldId id="429" r:id="rId16"/>
    <p:sldId id="431" r:id="rId17"/>
    <p:sldId id="432" r:id="rId18"/>
    <p:sldId id="677" r:id="rId19"/>
    <p:sldId id="686" r:id="rId20"/>
    <p:sldId id="989" r:id="rId21"/>
    <p:sldId id="434" r:id="rId22"/>
    <p:sldId id="679" r:id="rId23"/>
    <p:sldId id="689" r:id="rId24"/>
    <p:sldId id="623" r:id="rId25"/>
    <p:sldId id="624" r:id="rId26"/>
    <p:sldId id="670" r:id="rId27"/>
    <p:sldId id="690" r:id="rId28"/>
    <p:sldId id="671" r:id="rId29"/>
    <p:sldId id="692" r:id="rId30"/>
    <p:sldId id="354" r:id="rId31"/>
    <p:sldId id="629" r:id="rId32"/>
    <p:sldId id="630" r:id="rId33"/>
    <p:sldId id="1004" r:id="rId34"/>
    <p:sldId id="631" r:id="rId35"/>
    <p:sldId id="632" r:id="rId36"/>
    <p:sldId id="1003" r:id="rId37"/>
    <p:sldId id="691" r:id="rId38"/>
    <p:sldId id="990" r:id="rId39"/>
    <p:sldId id="991" r:id="rId40"/>
    <p:sldId id="1005" r:id="rId41"/>
    <p:sldId id="693" r:id="rId42"/>
    <p:sldId id="464" r:id="rId43"/>
    <p:sldId id="469" r:id="rId44"/>
    <p:sldId id="468" r:id="rId45"/>
    <p:sldId id="617" r:id="rId46"/>
    <p:sldId id="694" r:id="rId47"/>
    <p:sldId id="999" r:id="rId48"/>
    <p:sldId id="992" r:id="rId49"/>
    <p:sldId id="993" r:id="rId50"/>
    <p:sldId id="994" r:id="rId51"/>
    <p:sldId id="696" r:id="rId52"/>
    <p:sldId id="697" r:id="rId53"/>
    <p:sldId id="695" r:id="rId54"/>
    <p:sldId id="684" r:id="rId55"/>
    <p:sldId id="685" r:id="rId56"/>
    <p:sldId id="414" r:id="rId5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F4FA11-84CF-AFAA-039A-81786CBED411}" name="Buie, Dianne" initials="BD" userId="S::dbuie@uspto.gov::5549314c-1dee-406f-ae24-f10d15a3dfa4" providerId="AD"/>
  <p188:author id="{92232A7A-90F4-48D7-A662-0DF9365DE2B4}" name="Vavonese, Dan" initials="VD" userId="S::dvavonese@uspto.gov::4e29d4e2-2200-451d-b33f-b1938bc93853" providerId="AD"/>
  <p188:author id="{F1DC7CC9-DDF8-8CA3-C6EC-578D2A8168E8}" name="Gross, Matthew" initials="GM" userId="S::mgross1@uspto.gov::674c52de-ead8-448a-b109-b9fd69a56ccd" providerId="AD"/>
  <p188:author id="{5E3FF0E3-C158-5631-23F5-65FE97B16CC9}" name="Zimmermann, Jason" initials="ZJ" userId="S::jzimmermann1@uspto.gov::c170620e-c72e-4cf1-8a18-091936f8bd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ockard, Brett" initials="LB" lastIdx="24" clrIdx="6">
    <p:extLst>
      <p:ext uri="{19B8F6BF-5375-455C-9EA6-DF929625EA0E}">
        <p15:presenceInfo xmlns:p15="http://schemas.microsoft.com/office/powerpoint/2012/main" userId="S::clockard@uspto.gov::3a4e3408-c4cf-45a7-8530-416173169210" providerId="AD"/>
      </p:ext>
    </p:extLst>
  </p:cmAuthor>
  <p:cmAuthor id="1" name="Scheve, Greta" initials="SG" lastIdx="7" clrIdx="0">
    <p:extLst>
      <p:ext uri="{19B8F6BF-5375-455C-9EA6-DF929625EA0E}">
        <p15:presenceInfo xmlns:p15="http://schemas.microsoft.com/office/powerpoint/2012/main" userId="S-1-5-21-185489447-88882503-980507067-453813" providerId="AD"/>
      </p:ext>
    </p:extLst>
  </p:cmAuthor>
  <p:cmAuthor id="8" name="Goodman, Candice" initials="GC" lastIdx="24" clrIdx="7">
    <p:extLst>
      <p:ext uri="{19B8F6BF-5375-455C-9EA6-DF929625EA0E}">
        <p15:presenceInfo xmlns:p15="http://schemas.microsoft.com/office/powerpoint/2012/main" userId="S-1-5-21-185489447-88882503-980507067-136349" providerId="AD"/>
      </p:ext>
    </p:extLst>
  </p:cmAuthor>
  <p:cmAuthor id="2" name="Scheve, Greta" initials="SG [2]" lastIdx="8" clrIdx="1">
    <p:extLst>
      <p:ext uri="{19B8F6BF-5375-455C-9EA6-DF929625EA0E}">
        <p15:presenceInfo xmlns:p15="http://schemas.microsoft.com/office/powerpoint/2012/main" userId="S::gscheve@uspto.gov::18f04f06-ba45-4d7b-83d8-96ce931d0cae" providerId="AD"/>
      </p:ext>
    </p:extLst>
  </p:cmAuthor>
  <p:cmAuthor id="9" name="Zimmermann, Jason" initials="ZJ [2]" lastIdx="2" clrIdx="8">
    <p:extLst>
      <p:ext uri="{19B8F6BF-5375-455C-9EA6-DF929625EA0E}">
        <p15:presenceInfo xmlns:p15="http://schemas.microsoft.com/office/powerpoint/2012/main" userId="S::jzimmermann1@uspto.gov::c170620e-c72e-4cf1-8a18-091936f8bd2d" providerId="AD"/>
      </p:ext>
    </p:extLst>
  </p:cmAuthor>
  <p:cmAuthor id="3" name="Gross, Matthew" initials="GM" lastIdx="11" clrIdx="2">
    <p:extLst>
      <p:ext uri="{19B8F6BF-5375-455C-9EA6-DF929625EA0E}">
        <p15:presenceInfo xmlns:p15="http://schemas.microsoft.com/office/powerpoint/2012/main" userId="S::mgross1@uspto.gov::674c52de-ead8-448a-b109-b9fd69a56ccd" providerId="AD"/>
      </p:ext>
    </p:extLst>
  </p:cmAuthor>
  <p:cmAuthor id="10" name="Picard, Michelle" initials="PM" lastIdx="14" clrIdx="9">
    <p:extLst>
      <p:ext uri="{19B8F6BF-5375-455C-9EA6-DF929625EA0E}">
        <p15:presenceInfo xmlns:p15="http://schemas.microsoft.com/office/powerpoint/2012/main" userId="S-1-5-21-185489447-88882503-980507067-7890" providerId="AD"/>
      </p:ext>
    </p:extLst>
  </p:cmAuthor>
  <p:cmAuthor id="4" name="Zimmermann, Jason" initials="ZJ" lastIdx="29" clrIdx="3">
    <p:extLst>
      <p:ext uri="{19B8F6BF-5375-455C-9EA6-DF929625EA0E}">
        <p15:presenceInfo xmlns:p15="http://schemas.microsoft.com/office/powerpoint/2012/main" userId="S-1-5-21-185489447-88882503-980507067-411816" providerId="AD"/>
      </p:ext>
    </p:extLst>
  </p:cmAuthor>
  <p:cmAuthor id="11" name="Hoffman, Jay" initials="HJ" lastIdx="20" clrIdx="10">
    <p:extLst>
      <p:ext uri="{19B8F6BF-5375-455C-9EA6-DF929625EA0E}">
        <p15:presenceInfo xmlns:p15="http://schemas.microsoft.com/office/powerpoint/2012/main" userId="S-1-5-21-185489447-88882503-980507067-408261" providerId="AD"/>
      </p:ext>
    </p:extLst>
  </p:cmAuthor>
  <p:cmAuthor id="5" name="Gross, Matthew" initials="GM [2]" lastIdx="1" clrIdx="4">
    <p:extLst>
      <p:ext uri="{19B8F6BF-5375-455C-9EA6-DF929625EA0E}">
        <p15:presenceInfo xmlns:p15="http://schemas.microsoft.com/office/powerpoint/2012/main" userId="S-1-5-21-185489447-88882503-980507067-453815" providerId="AD"/>
      </p:ext>
    </p:extLst>
  </p:cmAuthor>
  <p:cmAuthor id="12" name="Picard, Michelle" initials="PM [2]" lastIdx="10" clrIdx="11">
    <p:extLst>
      <p:ext uri="{19B8F6BF-5375-455C-9EA6-DF929625EA0E}">
        <p15:presenceInfo xmlns:p15="http://schemas.microsoft.com/office/powerpoint/2012/main" userId="S::mpicard@uspto.gov::7092e0b4-4c13-4fe6-a657-16df9feb211a" providerId="AD"/>
      </p:ext>
    </p:extLst>
  </p:cmAuthor>
  <p:cmAuthor id="6" name="Roberts, Brian" initials="RB" lastIdx="91" clrIdx="5">
    <p:extLst>
      <p:ext uri="{19B8F6BF-5375-455C-9EA6-DF929625EA0E}">
        <p15:presenceInfo xmlns:p15="http://schemas.microsoft.com/office/powerpoint/2012/main" userId="S-1-5-21-185489447-88882503-980507067-404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6F"/>
    <a:srgbClr val="671E75"/>
    <a:srgbClr val="004A95"/>
    <a:srgbClr val="A6192E"/>
    <a:srgbClr val="FB661E"/>
    <a:srgbClr val="0099DB"/>
    <a:srgbClr val="009CDE"/>
    <a:srgbClr val="00A9B7"/>
    <a:srgbClr val="005E85"/>
    <a:srgbClr val="789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1" autoAdjust="0"/>
    <p:restoredTop sz="95268" autoAdjust="0"/>
  </p:normalViewPr>
  <p:slideViewPr>
    <p:cSldViewPr snapToGrid="0">
      <p:cViewPr varScale="1">
        <p:scale>
          <a:sx n="98" d="100"/>
          <a:sy n="98" d="100"/>
        </p:scale>
        <p:origin x="1128" y="8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1400" b="1" i="0" u="none" kern="1200" spc="0" baseline="0" dirty="0">
                <a:solidFill>
                  <a:srgbClr val="595959"/>
                </a:solidFill>
                <a:effectLst/>
              </a:rPr>
              <a:t>Share of fee collections</a:t>
            </a:r>
            <a:endParaRPr lang="en-US" sz="1400" u="none" dirty="0">
              <a:effectLst/>
            </a:endParaRPr>
          </a:p>
        </c:rich>
      </c:tx>
      <c:layout>
        <c:manualLayout>
          <c:xMode val="edge"/>
          <c:yMode val="edge"/>
          <c:x val="0.25383864509187809"/>
          <c:y val="0"/>
        </c:manualLayout>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126082771626674"/>
          <c:y val="0.11395451902353215"/>
          <c:w val="0.55482381074597575"/>
          <c:h val="0.67527058343419288"/>
        </c:manualLayout>
      </c:layout>
      <c:pieChart>
        <c:varyColors val="1"/>
        <c:ser>
          <c:idx val="0"/>
          <c:order val="0"/>
          <c:tx>
            <c:strRef>
              <c:f>Sheet1!$B$1</c:f>
              <c:strCache>
                <c:ptCount val="1"/>
                <c:pt idx="0">
                  <c:v>Share of Revenue</c:v>
                </c:pt>
              </c:strCache>
            </c:strRef>
          </c:tx>
          <c:spPr>
            <a:ln w="19050">
              <a:solidFill>
                <a:schemeClr val="bg1"/>
              </a:solidFill>
            </a:ln>
          </c:spPr>
          <c:dPt>
            <c:idx val="0"/>
            <c:bubble3D val="0"/>
            <c:spPr>
              <a:solidFill>
                <a:srgbClr val="009CDE"/>
              </a:solidFill>
              <a:ln w="19050">
                <a:solidFill>
                  <a:schemeClr val="bg1"/>
                </a:solidFill>
              </a:ln>
              <a:effectLst/>
            </c:spPr>
            <c:extLst>
              <c:ext xmlns:c16="http://schemas.microsoft.com/office/drawing/2014/chart" uri="{C3380CC4-5D6E-409C-BE32-E72D297353CC}">
                <c16:uniqueId val="{00000005-8575-4A2F-8774-B86E67FEBE4C}"/>
              </c:ext>
            </c:extLst>
          </c:dPt>
          <c:dPt>
            <c:idx val="1"/>
            <c:bubble3D val="0"/>
            <c:spPr>
              <a:solidFill>
                <a:srgbClr val="00853E"/>
              </a:solidFill>
              <a:ln w="19050">
                <a:solidFill>
                  <a:schemeClr val="bg1"/>
                </a:solidFill>
              </a:ln>
              <a:effectLst/>
            </c:spPr>
            <c:extLst>
              <c:ext xmlns:c16="http://schemas.microsoft.com/office/drawing/2014/chart" uri="{C3380CC4-5D6E-409C-BE32-E72D297353CC}">
                <c16:uniqueId val="{00000007-8575-4A2F-8774-B86E67FEBE4C}"/>
              </c:ext>
            </c:extLst>
          </c:dPt>
          <c:dPt>
            <c:idx val="2"/>
            <c:bubble3D val="0"/>
            <c:spPr>
              <a:solidFill>
                <a:srgbClr val="004A95"/>
              </a:solidFill>
              <a:ln w="19050">
                <a:solidFill>
                  <a:schemeClr val="bg1"/>
                </a:solidFill>
              </a:ln>
              <a:effectLst/>
            </c:spPr>
            <c:extLst>
              <c:ext xmlns:c16="http://schemas.microsoft.com/office/drawing/2014/chart" uri="{C3380CC4-5D6E-409C-BE32-E72D297353CC}">
                <c16:uniqueId val="{00000009-8575-4A2F-8774-B86E67FEBE4C}"/>
              </c:ext>
            </c:extLst>
          </c:dPt>
          <c:dPt>
            <c:idx val="3"/>
            <c:bubble3D val="0"/>
            <c:spPr>
              <a:solidFill>
                <a:srgbClr val="FB661E"/>
              </a:solidFill>
              <a:ln w="19050">
                <a:solidFill>
                  <a:schemeClr val="bg1"/>
                </a:solidFill>
              </a:ln>
              <a:effectLst/>
            </c:spPr>
            <c:extLst>
              <c:ext xmlns:c16="http://schemas.microsoft.com/office/drawing/2014/chart" uri="{C3380CC4-5D6E-409C-BE32-E72D297353CC}">
                <c16:uniqueId val="{0000000B-8575-4A2F-8774-B86E67FEBE4C}"/>
              </c:ext>
            </c:extLst>
          </c:dPt>
          <c:dPt>
            <c:idx val="4"/>
            <c:bubble3D val="0"/>
            <c:spPr>
              <a:solidFill>
                <a:srgbClr val="671E75"/>
              </a:solidFill>
              <a:ln w="19050">
                <a:solidFill>
                  <a:schemeClr val="bg1"/>
                </a:solidFill>
              </a:ln>
              <a:effectLst/>
            </c:spPr>
            <c:extLst>
              <c:ext xmlns:c16="http://schemas.microsoft.com/office/drawing/2014/chart" uri="{C3380CC4-5D6E-409C-BE32-E72D297353CC}">
                <c16:uniqueId val="{0000000D-8575-4A2F-8774-B86E67FEBE4C}"/>
              </c:ext>
            </c:extLst>
          </c:dPt>
          <c:dPt>
            <c:idx val="5"/>
            <c:bubble3D val="0"/>
            <c:spPr>
              <a:solidFill>
                <a:srgbClr val="A6192E"/>
              </a:solidFill>
              <a:ln w="19050">
                <a:solidFill>
                  <a:schemeClr val="bg1"/>
                </a:solidFill>
              </a:ln>
              <a:effectLst/>
            </c:spPr>
            <c:extLst>
              <c:ext xmlns:c16="http://schemas.microsoft.com/office/drawing/2014/chart" uri="{C3380CC4-5D6E-409C-BE32-E72D297353CC}">
                <c16:uniqueId val="{00000011-E694-4D1E-88C5-30772D1FEA36}"/>
              </c:ext>
            </c:extLst>
          </c:dPt>
          <c:dPt>
            <c:idx val="6"/>
            <c:bubble3D val="0"/>
            <c:spPr>
              <a:solidFill>
                <a:srgbClr val="00A9B7"/>
              </a:solidFill>
              <a:ln w="19050">
                <a:solidFill>
                  <a:schemeClr val="bg1"/>
                </a:solidFill>
              </a:ln>
              <a:effectLst/>
            </c:spPr>
            <c:extLst>
              <c:ext xmlns:c16="http://schemas.microsoft.com/office/drawing/2014/chart" uri="{C3380CC4-5D6E-409C-BE32-E72D297353CC}">
                <c16:uniqueId val="{00000010-E694-4D1E-88C5-30772D1FEA36}"/>
              </c:ext>
            </c:extLst>
          </c:dPt>
          <c:dLbls>
            <c:dLbl>
              <c:idx val="1"/>
              <c:layout>
                <c:manualLayout>
                  <c:x val="7.0204899928036538E-2"/>
                  <c:y val="-0.115736116292507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75-4A2F-8774-B86E67FEBE4C}"/>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E694-4D1E-88C5-30772D1FEA3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Sheet1!$A$2:$A$8</c:f>
              <c:strCache>
                <c:ptCount val="7"/>
                <c:pt idx="0">
                  <c:v>Share of Revenue</c:v>
                </c:pt>
                <c:pt idx="1">
                  <c:v>Share of Fee Codes</c:v>
                </c:pt>
                <c:pt idx="2">
                  <c:v>Application Filings</c:v>
                </c:pt>
                <c:pt idx="3">
                  <c:v>Renewals</c:v>
                </c:pt>
                <c:pt idx="4">
                  <c:v>Six-month extension for statement of use</c:v>
                </c:pt>
                <c:pt idx="5">
                  <c:v>Statements of use/amendments to allege use</c:v>
                </c:pt>
                <c:pt idx="6">
                  <c:v>All other trademark fees</c:v>
                </c:pt>
              </c:strCache>
              <c:extLst/>
            </c:strRef>
          </c:cat>
          <c:val>
            <c:numRef>
              <c:f>Sheet1!$B$2:$B$8</c:f>
              <c:numCache>
                <c:formatCode>General</c:formatCode>
                <c:ptCount val="7"/>
                <c:pt idx="2" formatCode="0%">
                  <c:v>0.55000000000000004</c:v>
                </c:pt>
                <c:pt idx="3" formatCode="0%">
                  <c:v>0.25</c:v>
                </c:pt>
                <c:pt idx="4" formatCode="0%">
                  <c:v>0.09</c:v>
                </c:pt>
                <c:pt idx="5" formatCode="0%">
                  <c:v>0.03</c:v>
                </c:pt>
                <c:pt idx="6" formatCode="0%">
                  <c:v>0.08</c:v>
                </c:pt>
              </c:numCache>
              <c:extLst/>
            </c:numRef>
          </c:val>
          <c:extLst>
            <c:ext xmlns:c16="http://schemas.microsoft.com/office/drawing/2014/chart" uri="{C3380CC4-5D6E-409C-BE32-E72D297353CC}">
              <c16:uniqueId val="{0000000E-8575-4A2F-8774-B86E67FEBE4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Sheet1!$E$11</c:f>
              <c:strCache>
                <c:ptCount val="1"/>
                <c:pt idx="0">
                  <c:v>Application filings</c:v>
                </c:pt>
              </c:strCache>
            </c:strRef>
          </c:tx>
          <c:spPr>
            <a:solidFill>
              <a:srgbClr val="004A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Sheet1!$F$10:$I$10</c:f>
              <c:strCache>
                <c:ptCount val="4"/>
                <c:pt idx="0">
                  <c:v>FY 2022</c:v>
                </c:pt>
                <c:pt idx="1">
                  <c:v>FY 2023</c:v>
                </c:pt>
                <c:pt idx="2">
                  <c:v>FY 2024</c:v>
                </c:pt>
                <c:pt idx="3">
                  <c:v>FY 2025</c:v>
                </c:pt>
              </c:strCache>
            </c:strRef>
          </c:cat>
          <c:val>
            <c:numRef>
              <c:f>Sheet1!$F$11:$I$11</c:f>
              <c:numCache>
                <c:formatCode>0%</c:formatCode>
                <c:ptCount val="4"/>
                <c:pt idx="0">
                  <c:v>0.55550352693094429</c:v>
                </c:pt>
                <c:pt idx="1">
                  <c:v>0.54540949074531431</c:v>
                </c:pt>
                <c:pt idx="2">
                  <c:v>0.55009510080221535</c:v>
                </c:pt>
                <c:pt idx="3">
                  <c:v>0.61137614327502199</c:v>
                </c:pt>
              </c:numCache>
            </c:numRef>
          </c:val>
          <c:extLst>
            <c:ext xmlns:c16="http://schemas.microsoft.com/office/drawing/2014/chart" uri="{C3380CC4-5D6E-409C-BE32-E72D297353CC}">
              <c16:uniqueId val="{00000000-5DE4-49B0-9D03-9790B0E850A9}"/>
            </c:ext>
          </c:extLst>
        </c:ser>
        <c:ser>
          <c:idx val="1"/>
          <c:order val="1"/>
          <c:tx>
            <c:strRef>
              <c:f>Sheet1!$E$12</c:f>
              <c:strCache>
                <c:ptCount val="1"/>
                <c:pt idx="0">
                  <c:v>Maintaining exclusive rights</c:v>
                </c:pt>
              </c:strCache>
            </c:strRef>
          </c:tx>
          <c:spPr>
            <a:solidFill>
              <a:srgbClr val="F764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Sheet1!$F$10:$I$10</c:f>
              <c:strCache>
                <c:ptCount val="4"/>
                <c:pt idx="0">
                  <c:v>FY 2022</c:v>
                </c:pt>
                <c:pt idx="1">
                  <c:v>FY 2023</c:v>
                </c:pt>
                <c:pt idx="2">
                  <c:v>FY 2024</c:v>
                </c:pt>
                <c:pt idx="3">
                  <c:v>FY 2025</c:v>
                </c:pt>
              </c:strCache>
            </c:strRef>
          </c:cat>
          <c:val>
            <c:numRef>
              <c:f>Sheet1!$F$12:$I$12</c:f>
              <c:numCache>
                <c:formatCode>0%</c:formatCode>
                <c:ptCount val="4"/>
                <c:pt idx="0">
                  <c:v>0.2516002380224911</c:v>
                </c:pt>
                <c:pt idx="1">
                  <c:v>0.25412042052086181</c:v>
                </c:pt>
                <c:pt idx="2">
                  <c:v>0.24665664484788985</c:v>
                </c:pt>
                <c:pt idx="3">
                  <c:v>0.22120364672019621</c:v>
                </c:pt>
              </c:numCache>
            </c:numRef>
          </c:val>
          <c:extLst>
            <c:ext xmlns:c16="http://schemas.microsoft.com/office/drawing/2014/chart" uri="{C3380CC4-5D6E-409C-BE32-E72D297353CC}">
              <c16:uniqueId val="{00000001-5DE4-49B0-9D03-9790B0E850A9}"/>
            </c:ext>
          </c:extLst>
        </c:ser>
        <c:ser>
          <c:idx val="2"/>
          <c:order val="2"/>
          <c:tx>
            <c:strRef>
              <c:f>Sheet1!$E$13</c:f>
              <c:strCache>
                <c:ptCount val="1"/>
                <c:pt idx="0">
                  <c:v>ITUs</c:v>
                </c:pt>
              </c:strCache>
            </c:strRef>
          </c:tx>
          <c:spPr>
            <a:solidFill>
              <a:srgbClr val="0097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Sheet1!$F$10:$I$10</c:f>
              <c:strCache>
                <c:ptCount val="4"/>
                <c:pt idx="0">
                  <c:v>FY 2022</c:v>
                </c:pt>
                <c:pt idx="1">
                  <c:v>FY 2023</c:v>
                </c:pt>
                <c:pt idx="2">
                  <c:v>FY 2024</c:v>
                </c:pt>
                <c:pt idx="3">
                  <c:v>FY 2025</c:v>
                </c:pt>
              </c:strCache>
            </c:strRef>
          </c:cat>
          <c:val>
            <c:numRef>
              <c:f>Sheet1!$F$13:$I$13</c:f>
              <c:numCache>
                <c:formatCode>0%</c:formatCode>
                <c:ptCount val="4"/>
                <c:pt idx="0">
                  <c:v>0.11313208379053451</c:v>
                </c:pt>
                <c:pt idx="1">
                  <c:v>0.11278905499249406</c:v>
                </c:pt>
                <c:pt idx="2">
                  <c:v>0.11416853474151401</c:v>
                </c:pt>
                <c:pt idx="3">
                  <c:v>0.10362746821389221</c:v>
                </c:pt>
              </c:numCache>
            </c:numRef>
          </c:val>
          <c:extLst>
            <c:ext xmlns:c16="http://schemas.microsoft.com/office/drawing/2014/chart" uri="{C3380CC4-5D6E-409C-BE32-E72D297353CC}">
              <c16:uniqueId val="{00000002-5DE4-49B0-9D03-9790B0E850A9}"/>
            </c:ext>
          </c:extLst>
        </c:ser>
        <c:ser>
          <c:idx val="3"/>
          <c:order val="3"/>
          <c:tx>
            <c:strRef>
              <c:f>Sheet1!$E$14</c:f>
              <c:strCache>
                <c:ptCount val="1"/>
                <c:pt idx="0">
                  <c:v>TTAB</c:v>
                </c:pt>
              </c:strCache>
            </c:strRef>
          </c:tx>
          <c:spPr>
            <a:solidFill>
              <a:srgbClr val="7897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Sheet1!$F$10:$I$10</c:f>
              <c:strCache>
                <c:ptCount val="4"/>
                <c:pt idx="0">
                  <c:v>FY 2022</c:v>
                </c:pt>
                <c:pt idx="1">
                  <c:v>FY 2023</c:v>
                </c:pt>
                <c:pt idx="2">
                  <c:v>FY 2024</c:v>
                </c:pt>
                <c:pt idx="3">
                  <c:v>FY 2025</c:v>
                </c:pt>
              </c:strCache>
            </c:strRef>
          </c:cat>
          <c:val>
            <c:numRef>
              <c:f>Sheet1!$F$14:$I$14</c:f>
              <c:numCache>
                <c:formatCode>0%</c:formatCode>
                <c:ptCount val="4"/>
                <c:pt idx="0">
                  <c:v>2.49776456991967E-2</c:v>
                </c:pt>
                <c:pt idx="1">
                  <c:v>3.0105618560970528E-2</c:v>
                </c:pt>
                <c:pt idx="2">
                  <c:v>2.98343397877937E-2</c:v>
                </c:pt>
                <c:pt idx="3">
                  <c:v>2.1714588231824917E-2</c:v>
                </c:pt>
              </c:numCache>
            </c:numRef>
          </c:val>
          <c:extLst>
            <c:ext xmlns:c16="http://schemas.microsoft.com/office/drawing/2014/chart" uri="{C3380CC4-5D6E-409C-BE32-E72D297353CC}">
              <c16:uniqueId val="{00000003-5DE4-49B0-9D03-9790B0E850A9}"/>
            </c:ext>
          </c:extLst>
        </c:ser>
        <c:ser>
          <c:idx val="4"/>
          <c:order val="4"/>
          <c:tx>
            <c:strRef>
              <c:f>Sheet1!$E$15</c:f>
              <c:strCache>
                <c:ptCount val="1"/>
                <c:pt idx="0">
                  <c:v>Madrid protocol fees</c:v>
                </c:pt>
              </c:strCache>
            </c:strRef>
          </c:tx>
          <c:spPr>
            <a:solidFill>
              <a:srgbClr val="BB16A3"/>
            </a:solidFill>
            <a:ln>
              <a:solidFill>
                <a:srgbClr val="BB16A3"/>
              </a:solidFill>
            </a:ln>
            <a:effectLst/>
          </c:spPr>
          <c:invertIfNegative val="0"/>
          <c:dLbls>
            <c:dLbl>
              <c:idx val="0"/>
              <c:layout>
                <c:manualLayout>
                  <c:x val="5.97484276729559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E4-49B0-9D03-9790B0E850A9}"/>
                </c:ext>
              </c:extLst>
            </c:dLbl>
            <c:dLbl>
              <c:idx val="1"/>
              <c:layout>
                <c:manualLayout>
                  <c:x val="6.6037735849056603E-2"/>
                  <c:y val="-8.5033031296608486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E4-49B0-9D03-9790B0E850A9}"/>
                </c:ext>
              </c:extLst>
            </c:dLbl>
            <c:dLbl>
              <c:idx val="2"/>
              <c:layout>
                <c:manualLayout>
                  <c:x val="6.603773584905649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E4-49B0-9D03-9790B0E850A9}"/>
                </c:ext>
              </c:extLst>
            </c:dLbl>
            <c:dLbl>
              <c:idx val="3"/>
              <c:layout>
                <c:manualLayout>
                  <c:x val="6.9182389937107028E-2"/>
                  <c:y val="3.71057513914655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E4-49B0-9D03-9790B0E850A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Sheet1!$F$10:$I$10</c:f>
              <c:strCache>
                <c:ptCount val="4"/>
                <c:pt idx="0">
                  <c:v>FY 2022</c:v>
                </c:pt>
                <c:pt idx="1">
                  <c:v>FY 2023</c:v>
                </c:pt>
                <c:pt idx="2">
                  <c:v>FY 2024</c:v>
                </c:pt>
                <c:pt idx="3">
                  <c:v>FY 2025</c:v>
                </c:pt>
              </c:strCache>
            </c:strRef>
          </c:cat>
          <c:val>
            <c:numRef>
              <c:f>Sheet1!$F$15:$I$15</c:f>
              <c:numCache>
                <c:formatCode>0%</c:formatCode>
                <c:ptCount val="4"/>
                <c:pt idx="0">
                  <c:v>1.6346884588961323E-2</c:v>
                </c:pt>
                <c:pt idx="1">
                  <c:v>1.56692311243526E-2</c:v>
                </c:pt>
                <c:pt idx="2">
                  <c:v>1.5085945393278602E-2</c:v>
                </c:pt>
                <c:pt idx="3">
                  <c:v>1.2957406412850285E-2</c:v>
                </c:pt>
              </c:numCache>
            </c:numRef>
          </c:val>
          <c:extLst>
            <c:ext xmlns:c16="http://schemas.microsoft.com/office/drawing/2014/chart" uri="{C3380CC4-5D6E-409C-BE32-E72D297353CC}">
              <c16:uniqueId val="{00000004-5DE4-49B0-9D03-9790B0E850A9}"/>
            </c:ext>
          </c:extLst>
        </c:ser>
        <c:ser>
          <c:idx val="5"/>
          <c:order val="5"/>
          <c:tx>
            <c:strRef>
              <c:f>Sheet1!$E$16</c:f>
              <c:strCache>
                <c:ptCount val="1"/>
                <c:pt idx="0">
                  <c:v>Other trademark fees</c:v>
                </c:pt>
              </c:strCache>
            </c:strRef>
          </c:tx>
          <c:spPr>
            <a:solidFill>
              <a:srgbClr val="EFA7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Sheet1!$F$10:$I$10</c:f>
              <c:strCache>
                <c:ptCount val="4"/>
                <c:pt idx="0">
                  <c:v>FY 2022</c:v>
                </c:pt>
                <c:pt idx="1">
                  <c:v>FY 2023</c:v>
                </c:pt>
                <c:pt idx="2">
                  <c:v>FY 2024</c:v>
                </c:pt>
                <c:pt idx="3">
                  <c:v>FY 2025</c:v>
                </c:pt>
              </c:strCache>
            </c:strRef>
          </c:cat>
          <c:val>
            <c:numRef>
              <c:f>Sheet1!$F$16:$I$16</c:f>
              <c:numCache>
                <c:formatCode>0%</c:formatCode>
                <c:ptCount val="4"/>
                <c:pt idx="0">
                  <c:v>3.7439620967872012E-2</c:v>
                </c:pt>
                <c:pt idx="1">
                  <c:v>4.2906184056006783E-2</c:v>
                </c:pt>
                <c:pt idx="2">
                  <c:v>4.3159434427308276E-2</c:v>
                </c:pt>
                <c:pt idx="3">
                  <c:v>3.9120747146214094E-2</c:v>
                </c:pt>
              </c:numCache>
            </c:numRef>
          </c:val>
          <c:extLst>
            <c:ext xmlns:c16="http://schemas.microsoft.com/office/drawing/2014/chart" uri="{C3380CC4-5D6E-409C-BE32-E72D297353CC}">
              <c16:uniqueId val="{00000005-5DE4-49B0-9D03-9790B0E850A9}"/>
            </c:ext>
          </c:extLst>
        </c:ser>
        <c:dLbls>
          <c:dLblPos val="ctr"/>
          <c:showLegendKey val="0"/>
          <c:showVal val="1"/>
          <c:showCatName val="0"/>
          <c:showSerName val="0"/>
          <c:showPercent val="0"/>
          <c:showBubbleSize val="0"/>
        </c:dLbls>
        <c:gapWidth val="150"/>
        <c:overlap val="100"/>
        <c:axId val="875383968"/>
        <c:axId val="875389544"/>
      </c:barChart>
      <c:catAx>
        <c:axId val="87538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5389544"/>
        <c:crosses val="autoZero"/>
        <c:auto val="1"/>
        <c:lblAlgn val="ctr"/>
        <c:lblOffset val="100"/>
        <c:noMultiLvlLbl val="0"/>
      </c:catAx>
      <c:valAx>
        <c:axId val="8753895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Percent of total</a:t>
                </a:r>
                <a:r>
                  <a:rPr lang="en-US" baseline="0">
                    <a:solidFill>
                      <a:schemeClr val="tx1"/>
                    </a:solidFill>
                  </a:rPr>
                  <a:t> trademark collections</a:t>
                </a:r>
                <a:endParaRPr lang="en-US">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538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solidFill>
                  <a:sysClr val="windowText" lastClr="000000"/>
                </a:solidFill>
                <a:latin typeface="+mn-lt"/>
              </a:rPr>
              <a:t>Trademark Operating Reserve</a:t>
            </a:r>
          </a:p>
        </c:rich>
      </c:tx>
      <c:layout>
        <c:manualLayout>
          <c:xMode val="edge"/>
          <c:yMode val="edge"/>
          <c:x val="0.33422159291587161"/>
          <c:y val="1.08030895339949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31923998630606"/>
          <c:y val="0.15607638888888889"/>
          <c:w val="0.78948752329871807"/>
          <c:h val="0.64039602471566059"/>
        </c:manualLayout>
      </c:layout>
      <c:lineChart>
        <c:grouping val="standard"/>
        <c:varyColors val="0"/>
        <c:ser>
          <c:idx val="0"/>
          <c:order val="0"/>
          <c:tx>
            <c:strRef>
              <c:f>'TM 5-Year Outlook Chrt'!$B$28</c:f>
              <c:strCache>
                <c:ptCount val="1"/>
                <c:pt idx="0">
                  <c:v>Optimal Level</c:v>
                </c:pt>
              </c:strCache>
            </c:strRef>
          </c:tx>
          <c:spPr>
            <a:ln w="34925" cap="rnd">
              <a:solidFill>
                <a:schemeClr val="tx2">
                  <a:lumMod val="60000"/>
                  <a:lumOff val="40000"/>
                </a:schemeClr>
              </a:solidFill>
              <a:prstDash val="solid"/>
              <a:round/>
            </a:ln>
            <a:effectLst/>
          </c:spPr>
          <c:marker>
            <c:symbol val="diamond"/>
            <c:size val="7"/>
            <c:spPr>
              <a:solidFill>
                <a:schemeClr val="tx2">
                  <a:lumMod val="60000"/>
                  <a:lumOff val="40000"/>
                </a:schemeClr>
              </a:solidFill>
              <a:ln w="9525">
                <a:solidFill>
                  <a:schemeClr val="accent1"/>
                </a:solidFill>
              </a:ln>
              <a:effectLst/>
            </c:spPr>
          </c:marker>
          <c:cat>
            <c:strRef>
              <c:f>'TM 5-Year Outlook Chrt'!$C$27:$H$27</c:f>
              <c:strCache>
                <c:ptCount val="6"/>
                <c:pt idx="0">
                  <c:v>FY 2023</c:v>
                </c:pt>
                <c:pt idx="1">
                  <c:v>FY 2024</c:v>
                </c:pt>
                <c:pt idx="2">
                  <c:v>FY 2025</c:v>
                </c:pt>
                <c:pt idx="3">
                  <c:v>FY 2026</c:v>
                </c:pt>
                <c:pt idx="4">
                  <c:v>FY 2027</c:v>
                </c:pt>
                <c:pt idx="5">
                  <c:v>FY 2028</c:v>
                </c:pt>
              </c:strCache>
            </c:strRef>
          </c:cat>
          <c:val>
            <c:numRef>
              <c:f>'TM 5-Year Outlook Chrt'!$C$28:$H$28</c:f>
              <c:numCache>
                <c:formatCode>0</c:formatCode>
                <c:ptCount val="6"/>
                <c:pt idx="0">
                  <c:v>294</c:v>
                </c:pt>
                <c:pt idx="1">
                  <c:v>324</c:v>
                </c:pt>
                <c:pt idx="2">
                  <c:v>333</c:v>
                </c:pt>
                <c:pt idx="3">
                  <c:v>347</c:v>
                </c:pt>
                <c:pt idx="4">
                  <c:v>367</c:v>
                </c:pt>
                <c:pt idx="5">
                  <c:v>387</c:v>
                </c:pt>
              </c:numCache>
            </c:numRef>
          </c:val>
          <c:smooth val="0"/>
          <c:extLst>
            <c:ext xmlns:c16="http://schemas.microsoft.com/office/drawing/2014/chart" uri="{C3380CC4-5D6E-409C-BE32-E72D297353CC}">
              <c16:uniqueId val="{00000000-F722-434F-A9FD-C8943FA28505}"/>
            </c:ext>
          </c:extLst>
        </c:ser>
        <c:ser>
          <c:idx val="1"/>
          <c:order val="1"/>
          <c:tx>
            <c:strRef>
              <c:f>'TM 5-Year Outlook Chrt'!$B$29</c:f>
              <c:strCache>
                <c:ptCount val="1"/>
                <c:pt idx="0">
                  <c:v>Minimum Level</c:v>
                </c:pt>
              </c:strCache>
            </c:strRef>
          </c:tx>
          <c:spPr>
            <a:ln w="28575" cap="rnd">
              <a:solidFill>
                <a:schemeClr val="bg1">
                  <a:lumMod val="50000"/>
                </a:schemeClr>
              </a:solidFill>
              <a:round/>
            </a:ln>
            <a:effectLst/>
          </c:spPr>
          <c:marker>
            <c:symbol val="diamond"/>
            <c:size val="7"/>
            <c:spPr>
              <a:solidFill>
                <a:schemeClr val="bg1">
                  <a:lumMod val="50000"/>
                </a:schemeClr>
              </a:solidFill>
              <a:ln w="9525">
                <a:solidFill>
                  <a:schemeClr val="bg1">
                    <a:lumMod val="50000"/>
                  </a:schemeClr>
                </a:solidFill>
              </a:ln>
              <a:effectLst/>
            </c:spPr>
          </c:marker>
          <c:cat>
            <c:strRef>
              <c:f>'TM 5-Year Outlook Chrt'!$C$27:$H$27</c:f>
              <c:strCache>
                <c:ptCount val="6"/>
                <c:pt idx="0">
                  <c:v>FY 2023</c:v>
                </c:pt>
                <c:pt idx="1">
                  <c:v>FY 2024</c:v>
                </c:pt>
                <c:pt idx="2">
                  <c:v>FY 2025</c:v>
                </c:pt>
                <c:pt idx="3">
                  <c:v>FY 2026</c:v>
                </c:pt>
                <c:pt idx="4">
                  <c:v>FY 2027</c:v>
                </c:pt>
                <c:pt idx="5">
                  <c:v>FY 2028</c:v>
                </c:pt>
              </c:strCache>
            </c:strRef>
          </c:cat>
          <c:val>
            <c:numRef>
              <c:f>'TM 5-Year Outlook Chrt'!$C$29:$H$29</c:f>
              <c:numCache>
                <c:formatCode>#,##0_);\(#,##0\)</c:formatCode>
                <c:ptCount val="6"/>
                <c:pt idx="0">
                  <c:v>120</c:v>
                </c:pt>
                <c:pt idx="1">
                  <c:v>100</c:v>
                </c:pt>
                <c:pt idx="2">
                  <c:v>100</c:v>
                </c:pt>
                <c:pt idx="3">
                  <c:v>100</c:v>
                </c:pt>
                <c:pt idx="4">
                  <c:v>100</c:v>
                </c:pt>
                <c:pt idx="5">
                  <c:v>100</c:v>
                </c:pt>
              </c:numCache>
            </c:numRef>
          </c:val>
          <c:smooth val="0"/>
          <c:extLst>
            <c:ext xmlns:c16="http://schemas.microsoft.com/office/drawing/2014/chart" uri="{C3380CC4-5D6E-409C-BE32-E72D297353CC}">
              <c16:uniqueId val="{00000001-F722-434F-A9FD-C8943FA28505}"/>
            </c:ext>
          </c:extLst>
        </c:ser>
        <c:dLbls>
          <c:showLegendKey val="0"/>
          <c:showVal val="0"/>
          <c:showCatName val="0"/>
          <c:showSerName val="0"/>
          <c:showPercent val="0"/>
          <c:showBubbleSize val="0"/>
        </c:dLbls>
        <c:marker val="1"/>
        <c:smooth val="0"/>
        <c:axId val="1191273960"/>
        <c:axId val="1191274288"/>
        <c:extLst>
          <c:ext xmlns:c15="http://schemas.microsoft.com/office/drawing/2012/chart" uri="{02D57815-91ED-43cb-92C2-25804820EDAC}">
            <c15:filteredLineSeries>
              <c15:ser>
                <c:idx val="2"/>
                <c:order val="2"/>
                <c:tx>
                  <c:strRef>
                    <c:extLst>
                      <c:ext uri="{02D57815-91ED-43cb-92C2-25804820EDAC}">
                        <c15:formulaRef>
                          <c15:sqref>'PT 5-Year Outlook Chrt'!#REF!</c15:sqref>
                        </c15:formulaRef>
                      </c:ext>
                    </c:extLst>
                    <c:strCache>
                      <c:ptCount val="1"/>
                      <c:pt idx="0">
                        <c:v>#REF!</c:v>
                      </c:pt>
                    </c:strCache>
                  </c:strRef>
                </c:tx>
                <c:spPr>
                  <a:ln w="34925" cap="rnd">
                    <a:solidFill>
                      <a:srgbClr val="00B050"/>
                    </a:solidFill>
                    <a:prstDash val="dash"/>
                    <a:round/>
                  </a:ln>
                  <a:effectLst/>
                </c:spPr>
                <c:marker>
                  <c:symbol val="diamond"/>
                  <c:size val="7"/>
                  <c:spPr>
                    <a:solidFill>
                      <a:srgbClr val="00B050"/>
                    </a:solidFill>
                    <a:ln w="9525">
                      <a:solidFill>
                        <a:srgbClr val="00B050"/>
                      </a:solidFill>
                    </a:ln>
                    <a:effectLst/>
                  </c:spPr>
                </c:marker>
                <c:cat>
                  <c:strRef>
                    <c:extLst>
                      <c:ext uri="{02D57815-91ED-43cb-92C2-25804820EDAC}">
                        <c15:formulaRef>
                          <c15:sqref>'TM 5-Year Outlook Chrt'!$C$27:$H$27</c15:sqref>
                        </c15:formulaRef>
                      </c:ext>
                    </c:extLst>
                    <c:strCache>
                      <c:ptCount val="6"/>
                      <c:pt idx="0">
                        <c:v>FY 2023</c:v>
                      </c:pt>
                      <c:pt idx="1">
                        <c:v>FY 2024</c:v>
                      </c:pt>
                      <c:pt idx="2">
                        <c:v>FY 2025</c:v>
                      </c:pt>
                      <c:pt idx="3">
                        <c:v>FY 2026</c:v>
                      </c:pt>
                      <c:pt idx="4">
                        <c:v>FY 2027</c:v>
                      </c:pt>
                      <c:pt idx="5">
                        <c:v>FY 2028</c:v>
                      </c:pt>
                    </c:strCache>
                  </c:strRef>
                </c:cat>
                <c:val>
                  <c:numRef>
                    <c:extLst>
                      <c:ext uri="{02D57815-91ED-43cb-92C2-25804820EDAC}">
                        <c15:formulaRef>
                          <c15:sqref>'PT 5-Year Outlook Chrt'!#REF!</c15:sqref>
                        </c15:formulaRef>
                      </c:ext>
                    </c:extLst>
                    <c:numCache>
                      <c:formatCode>General</c:formatCode>
                      <c:ptCount val="1"/>
                      <c:pt idx="0">
                        <c:v>1</c:v>
                      </c:pt>
                    </c:numCache>
                  </c:numRef>
                </c:val>
                <c:smooth val="0"/>
                <c:extLst>
                  <c:ext xmlns:c16="http://schemas.microsoft.com/office/drawing/2014/chart" uri="{C3380CC4-5D6E-409C-BE32-E72D297353CC}">
                    <c16:uniqueId val="{00000002-F722-434F-A9FD-C8943FA28505}"/>
                  </c:ext>
                </c:extLst>
              </c15:ser>
            </c15:filteredLineSeries>
          </c:ext>
        </c:extLst>
      </c:lineChart>
      <c:catAx>
        <c:axId val="119127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Arial" panose="020B0604020202020204" pitchFamily="34" charset="0"/>
              </a:defRPr>
            </a:pPr>
            <a:endParaRPr lang="en-US"/>
          </a:p>
        </c:txPr>
        <c:crossAx val="1191274288"/>
        <c:crosses val="autoZero"/>
        <c:auto val="1"/>
        <c:lblAlgn val="ctr"/>
        <c:lblOffset val="100"/>
        <c:noMultiLvlLbl val="0"/>
      </c:catAx>
      <c:valAx>
        <c:axId val="119127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ysClr val="windowText" lastClr="000000"/>
                    </a:solidFill>
                    <a:latin typeface="+mn-lt"/>
                    <a:ea typeface="+mn-ea"/>
                    <a:cs typeface="Arial" panose="020B0604020202020204" pitchFamily="34" charset="0"/>
                  </a:defRPr>
                </a:pPr>
                <a:r>
                  <a:rPr lang="en-US" i="1">
                    <a:solidFill>
                      <a:sysClr val="windowText" lastClr="000000"/>
                    </a:solidFill>
                    <a:latin typeface="+mn-lt"/>
                  </a:rPr>
                  <a:t>$ in millions</a:t>
                </a:r>
              </a:p>
            </c:rich>
          </c:tx>
          <c:overlay val="0"/>
          <c:spPr>
            <a:noFill/>
            <a:ln>
              <a:noFill/>
            </a:ln>
            <a:effectLst/>
          </c:spPr>
          <c:txPr>
            <a:bodyPr rot="-5400000" spcFirstLastPara="1" vertOverflow="ellipsis" vert="horz" wrap="square" anchor="ctr" anchorCtr="1"/>
            <a:lstStyle/>
            <a:p>
              <a:pPr>
                <a:defRPr sz="1000" b="0" i="1" u="none" strike="noStrike" kern="1200" baseline="0">
                  <a:solidFill>
                    <a:sysClr val="windowText" lastClr="000000"/>
                  </a:solidFill>
                  <a:latin typeface="+mn-lt"/>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Arial" panose="020B0604020202020204" pitchFamily="34" charset="0"/>
              </a:defRPr>
            </a:pPr>
            <a:endParaRPr lang="en-US"/>
          </a:p>
        </c:txPr>
        <c:crossAx val="1191273960"/>
        <c:crosses val="autoZero"/>
        <c:crossBetween val="between"/>
      </c:valAx>
      <c:spPr>
        <a:noFill/>
        <a:ln>
          <a:noFill/>
        </a:ln>
        <a:effectLst/>
      </c:spPr>
    </c:plotArea>
    <c:legend>
      <c:legendPos val="b"/>
      <c:layout>
        <c:manualLayout>
          <c:xMode val="edge"/>
          <c:yMode val="edge"/>
          <c:x val="6.2166923428049747E-2"/>
          <c:y val="0.89844160104986881"/>
          <c:w val="0.91189803720187157"/>
          <c:h val="0.101558398950131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1400" b="1" i="0" u="none" kern="1200" spc="0" baseline="0" dirty="0">
                <a:solidFill>
                  <a:srgbClr val="595959"/>
                </a:solidFill>
                <a:effectLst/>
              </a:rPr>
              <a:t>Share of fee codes</a:t>
            </a:r>
            <a:endParaRPr lang="en-US" sz="1400" u="none" dirty="0">
              <a:effectLst/>
            </a:endParaRPr>
          </a:p>
        </c:rich>
      </c:tx>
      <c:layout>
        <c:manualLayout>
          <c:xMode val="edge"/>
          <c:yMode val="edge"/>
          <c:x val="0.28897482825111798"/>
          <c:y val="3.8914996777511424E-2"/>
        </c:manualLayout>
      </c:layout>
      <c:overlay val="0"/>
      <c:spPr>
        <a:noFill/>
        <a:ln>
          <a:noFill/>
        </a:ln>
        <a:effectLst/>
      </c:spPr>
    </c:title>
    <c:autoTitleDeleted val="0"/>
    <c:plotArea>
      <c:layout>
        <c:manualLayout>
          <c:layoutTarget val="inner"/>
          <c:xMode val="edge"/>
          <c:yMode val="edge"/>
          <c:x val="0.17578809013804955"/>
          <c:y val="0.16581363495690241"/>
          <c:w val="0.69408841279746136"/>
          <c:h val="0.72294020334532783"/>
        </c:manualLayout>
      </c:layout>
      <c:pieChart>
        <c:varyColors val="1"/>
        <c:ser>
          <c:idx val="0"/>
          <c:order val="0"/>
          <c:tx>
            <c:strRef>
              <c:f>Sheet1!$B$1</c:f>
              <c:strCache>
                <c:ptCount val="1"/>
                <c:pt idx="0">
                  <c:v>Share of Fee Codes</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1348-4762-BB9B-9B6F9914D29E}"/>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1348-4762-BB9B-9B6F9914D29E}"/>
              </c:ext>
            </c:extLst>
          </c:dPt>
          <c:dPt>
            <c:idx val="2"/>
            <c:bubble3D val="0"/>
            <c:spPr>
              <a:solidFill>
                <a:srgbClr val="004A95"/>
              </a:solidFill>
              <a:ln w="19050">
                <a:solidFill>
                  <a:schemeClr val="bg1"/>
                </a:solidFill>
              </a:ln>
              <a:effectLst/>
            </c:spPr>
            <c:extLst>
              <c:ext xmlns:c16="http://schemas.microsoft.com/office/drawing/2014/chart" uri="{C3380CC4-5D6E-409C-BE32-E72D297353CC}">
                <c16:uniqueId val="{00000005-1348-4762-BB9B-9B6F9914D29E}"/>
              </c:ext>
            </c:extLst>
          </c:dPt>
          <c:dPt>
            <c:idx val="3"/>
            <c:bubble3D val="0"/>
            <c:spPr>
              <a:solidFill>
                <a:srgbClr val="FB661E"/>
              </a:solidFill>
              <a:ln w="19050">
                <a:solidFill>
                  <a:schemeClr val="bg1"/>
                </a:solidFill>
              </a:ln>
              <a:effectLst/>
            </c:spPr>
            <c:extLst>
              <c:ext xmlns:c16="http://schemas.microsoft.com/office/drawing/2014/chart" uri="{C3380CC4-5D6E-409C-BE32-E72D297353CC}">
                <c16:uniqueId val="{00000007-1348-4762-BB9B-9B6F9914D29E}"/>
              </c:ext>
            </c:extLst>
          </c:dPt>
          <c:dPt>
            <c:idx val="4"/>
            <c:bubble3D val="0"/>
            <c:spPr>
              <a:solidFill>
                <a:srgbClr val="671E75"/>
              </a:solidFill>
              <a:ln w="19050">
                <a:solidFill>
                  <a:schemeClr val="bg1"/>
                </a:solidFill>
              </a:ln>
              <a:effectLst/>
            </c:spPr>
            <c:extLst>
              <c:ext xmlns:c16="http://schemas.microsoft.com/office/drawing/2014/chart" uri="{C3380CC4-5D6E-409C-BE32-E72D297353CC}">
                <c16:uniqueId val="{00000009-1348-4762-BB9B-9B6F9914D29E}"/>
              </c:ext>
            </c:extLst>
          </c:dPt>
          <c:dPt>
            <c:idx val="5"/>
            <c:bubble3D val="0"/>
            <c:spPr>
              <a:solidFill>
                <a:srgbClr val="A6192E"/>
              </a:solidFill>
              <a:ln w="19050">
                <a:solidFill>
                  <a:schemeClr val="bg1"/>
                </a:solidFill>
              </a:ln>
              <a:effectLst/>
            </c:spPr>
            <c:extLst>
              <c:ext xmlns:c16="http://schemas.microsoft.com/office/drawing/2014/chart" uri="{C3380CC4-5D6E-409C-BE32-E72D297353CC}">
                <c16:uniqueId val="{0000000B-1348-4762-BB9B-9B6F9914D29E}"/>
              </c:ext>
            </c:extLst>
          </c:dPt>
          <c:dPt>
            <c:idx val="6"/>
            <c:bubble3D val="0"/>
            <c:spPr>
              <a:solidFill>
                <a:srgbClr val="00A9B7"/>
              </a:solidFill>
              <a:ln w="19050">
                <a:solidFill>
                  <a:schemeClr val="bg1"/>
                </a:solidFill>
              </a:ln>
              <a:effectLst/>
            </c:spPr>
            <c:extLst>
              <c:ext xmlns:c16="http://schemas.microsoft.com/office/drawing/2014/chart" uri="{C3380CC4-5D6E-409C-BE32-E72D297353CC}">
                <c16:uniqueId val="{0000000D-1348-4762-BB9B-9B6F9914D29E}"/>
              </c:ext>
            </c:extLst>
          </c:dPt>
          <c:dLbls>
            <c:dLbl>
              <c:idx val="0"/>
              <c:delete val="1"/>
              <c:extLst>
                <c:ext xmlns:c15="http://schemas.microsoft.com/office/drawing/2012/chart" uri="{CE6537A1-D6FC-4f65-9D91-7224C49458BB}"/>
                <c:ext xmlns:c16="http://schemas.microsoft.com/office/drawing/2014/chart" uri="{C3380CC4-5D6E-409C-BE32-E72D297353CC}">
                  <c16:uniqueId val="{00000001-1348-4762-BB9B-9B6F9914D29E}"/>
                </c:ext>
              </c:extLst>
            </c:dLbl>
            <c:dLbl>
              <c:idx val="1"/>
              <c:delete val="1"/>
              <c:extLst>
                <c:ext xmlns:c15="http://schemas.microsoft.com/office/drawing/2012/chart" uri="{CE6537A1-D6FC-4f65-9D91-7224C49458BB}"/>
                <c:ext xmlns:c16="http://schemas.microsoft.com/office/drawing/2014/chart" uri="{C3380CC4-5D6E-409C-BE32-E72D297353CC}">
                  <c16:uniqueId val="{00000003-1348-4762-BB9B-9B6F9914D29E}"/>
                </c:ext>
              </c:extLst>
            </c:dLbl>
            <c:dLbl>
              <c:idx val="2"/>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fld id="{E1A57F91-D8D0-4018-9765-70E75848C92A}" type="VALUE">
                      <a:rPr lang="en-US" baseline="0">
                        <a:solidFill>
                          <a:schemeClr val="bg1"/>
                        </a:solidFill>
                      </a:rPr>
                      <a:pPr>
                        <a:defRPr sz="1400" b="0" i="0" u="none" strike="noStrike" kern="1200" baseline="0">
                          <a:solidFill>
                            <a:schemeClr val="bg1"/>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48-4762-BB9B-9B6F9914D29E}"/>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348-4762-BB9B-9B6F9914D29E}"/>
                </c:ext>
              </c:extLst>
            </c:dLbl>
            <c:dLbl>
              <c:idx val="4"/>
              <c:layout>
                <c:manualLayout>
                  <c:x val="3.4089256137834506E-2"/>
                  <c:y val="1.526434790483768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8271A5FF-BE3E-456B-8A60-F38FEBA39258}" type="VALUE">
                      <a:rPr lang="en-US" baseline="0">
                        <a:solidFill>
                          <a:schemeClr val="tx1"/>
                        </a:solidFill>
                      </a:rPr>
                      <a:pPr>
                        <a:defRPr sz="1400"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1348-4762-BB9B-9B6F9914D29E}"/>
                </c:ext>
              </c:extLst>
            </c:dLbl>
            <c:dLbl>
              <c:idx val="5"/>
              <c:layout>
                <c:manualLayout>
                  <c:x val="-1.9465636004488664E-2"/>
                  <c:y val="0.113098284029087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348-4762-BB9B-9B6F9914D29E}"/>
                </c:ext>
              </c:extLst>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1348-4762-BB9B-9B6F9914D29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Share of Revenue</c:v>
                </c:pt>
                <c:pt idx="1">
                  <c:v>Share of Fee Codes</c:v>
                </c:pt>
                <c:pt idx="2">
                  <c:v>Application filings</c:v>
                </c:pt>
                <c:pt idx="3">
                  <c:v>Renewals</c:v>
                </c:pt>
                <c:pt idx="4">
                  <c:v>Six-month extension for statement of use</c:v>
                </c:pt>
                <c:pt idx="5">
                  <c:v>Statements of use/amendments to allege use</c:v>
                </c:pt>
                <c:pt idx="6">
                  <c:v>All other trademark fees</c:v>
                </c:pt>
              </c:strCache>
            </c:strRef>
          </c:cat>
          <c:val>
            <c:numRef>
              <c:f>Sheet1!$B$2:$B$8</c:f>
              <c:numCache>
                <c:formatCode>General</c:formatCode>
                <c:ptCount val="7"/>
                <c:pt idx="2" formatCode="0%">
                  <c:v>0.11</c:v>
                </c:pt>
                <c:pt idx="3" formatCode="0%">
                  <c:v>0.17</c:v>
                </c:pt>
                <c:pt idx="4" formatCode="0%">
                  <c:v>0.02</c:v>
                </c:pt>
                <c:pt idx="5" formatCode="0%">
                  <c:v>0.03</c:v>
                </c:pt>
                <c:pt idx="6" formatCode="0%">
                  <c:v>0.67</c:v>
                </c:pt>
              </c:numCache>
            </c:numRef>
          </c:val>
          <c:extLst>
            <c:ext xmlns:c16="http://schemas.microsoft.com/office/drawing/2014/chart" uri="{C3380CC4-5D6E-409C-BE32-E72D297353CC}">
              <c16:uniqueId val="{0000000E-1348-4762-BB9B-9B6F9914D29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28948329460607E-2"/>
          <c:y val="0.15204843706774385"/>
          <c:w val="0.8375421033410787"/>
          <c:h val="0.68833039553723507"/>
        </c:manualLayout>
      </c:layout>
      <c:pieChart>
        <c:varyColors val="1"/>
        <c:ser>
          <c:idx val="0"/>
          <c:order val="0"/>
          <c:tx>
            <c:strRef>
              <c:f>Sheet1!$B$1</c:f>
              <c:strCache>
                <c:ptCount val="1"/>
                <c:pt idx="0">
                  <c:v>Collections</c:v>
                </c:pt>
              </c:strCache>
            </c:strRef>
          </c:tx>
          <c:dPt>
            <c:idx val="0"/>
            <c:bubble3D val="0"/>
            <c:spPr>
              <a:solidFill>
                <a:srgbClr val="004A95"/>
              </a:solidFill>
              <a:ln w="19050">
                <a:solidFill>
                  <a:sysClr val="window" lastClr="FFFFFF"/>
                </a:solidFill>
              </a:ln>
              <a:effectLst/>
            </c:spPr>
            <c:extLst>
              <c:ext xmlns:c16="http://schemas.microsoft.com/office/drawing/2014/chart" uri="{C3380CC4-5D6E-409C-BE32-E72D297353CC}">
                <c16:uniqueId val="{00000001-C581-42A1-8147-78F2332D7349}"/>
              </c:ext>
            </c:extLst>
          </c:dPt>
          <c:dPt>
            <c:idx val="1"/>
            <c:bubble3D val="0"/>
            <c:spPr>
              <a:solidFill>
                <a:srgbClr val="FB661E"/>
              </a:solidFill>
              <a:ln w="19050">
                <a:solidFill>
                  <a:sysClr val="window" lastClr="FFFFFF"/>
                </a:solidFill>
              </a:ln>
              <a:effectLst/>
              <a:sp3d contourW="25400">
                <a:contourClr>
                  <a:srgbClr val="F7641C"/>
                </a:contourClr>
              </a:sp3d>
            </c:spPr>
            <c:extLst>
              <c:ext xmlns:c16="http://schemas.microsoft.com/office/drawing/2014/chart" uri="{C3380CC4-5D6E-409C-BE32-E72D297353CC}">
                <c16:uniqueId val="{00000003-C581-42A1-8147-78F2332D7349}"/>
              </c:ext>
            </c:extLst>
          </c:dPt>
          <c:dPt>
            <c:idx val="2"/>
            <c:bubble3D val="0"/>
            <c:spPr>
              <a:solidFill>
                <a:srgbClr val="0099DB"/>
              </a:solidFill>
              <a:ln w="19050">
                <a:solidFill>
                  <a:sysClr val="window" lastClr="FFFFFF"/>
                </a:solidFill>
              </a:ln>
              <a:effectLst/>
              <a:sp3d contourW="25400">
                <a:contourClr>
                  <a:srgbClr val="0097D7"/>
                </a:contourClr>
              </a:sp3d>
            </c:spPr>
            <c:extLst>
              <c:ext xmlns:c16="http://schemas.microsoft.com/office/drawing/2014/chart" uri="{C3380CC4-5D6E-409C-BE32-E72D297353CC}">
                <c16:uniqueId val="{00000005-C581-42A1-8147-78F2332D7349}"/>
              </c:ext>
            </c:extLst>
          </c:dPt>
          <c:dPt>
            <c:idx val="3"/>
            <c:bubble3D val="0"/>
            <c:spPr>
              <a:solidFill>
                <a:srgbClr val="F2A900"/>
              </a:solidFill>
              <a:ln w="19050">
                <a:solidFill>
                  <a:sysClr val="window" lastClr="FFFFFF"/>
                </a:solidFill>
              </a:ln>
              <a:effectLst/>
              <a:sp3d contourW="25400">
                <a:contourClr>
                  <a:srgbClr val="EFA700"/>
                </a:contourClr>
              </a:sp3d>
            </c:spPr>
            <c:extLst>
              <c:ext xmlns:c16="http://schemas.microsoft.com/office/drawing/2014/chart" uri="{C3380CC4-5D6E-409C-BE32-E72D297353CC}">
                <c16:uniqueId val="{00000007-C581-42A1-8147-78F2332D7349}"/>
              </c:ext>
            </c:extLst>
          </c:dPt>
          <c:dPt>
            <c:idx val="4"/>
            <c:bubble3D val="0"/>
            <c:spPr>
              <a:solidFill>
                <a:srgbClr val="7A9A01"/>
              </a:solidFill>
              <a:ln w="19050">
                <a:solidFill>
                  <a:sysClr val="window" lastClr="FFFFFF"/>
                </a:solidFill>
              </a:ln>
              <a:effectLst/>
              <a:sp3d contourW="25400">
                <a:contourClr>
                  <a:srgbClr val="789700"/>
                </a:contourClr>
              </a:sp3d>
            </c:spPr>
            <c:extLst>
              <c:ext xmlns:c16="http://schemas.microsoft.com/office/drawing/2014/chart" uri="{C3380CC4-5D6E-409C-BE32-E72D297353CC}">
                <c16:uniqueId val="{00000009-C581-42A1-8147-78F2332D7349}"/>
              </c:ext>
            </c:extLst>
          </c:dPt>
          <c:dPt>
            <c:idx val="5"/>
            <c:bubble3D val="0"/>
            <c:spPr>
              <a:solidFill>
                <a:srgbClr val="BB16A3"/>
              </a:solidFill>
              <a:ln w="19050">
                <a:solidFill>
                  <a:sysClr val="window" lastClr="FFFFFF"/>
                </a:solidFill>
              </a:ln>
              <a:effectLst/>
              <a:sp3d contourW="25400">
                <a:contourClr>
                  <a:srgbClr val="A5A5A7"/>
                </a:contourClr>
              </a:sp3d>
            </c:spPr>
            <c:extLst>
              <c:ext xmlns:c16="http://schemas.microsoft.com/office/drawing/2014/chart" uri="{C3380CC4-5D6E-409C-BE32-E72D297353CC}">
                <c16:uniqueId val="{0000000B-C581-42A1-8147-78F2332D7349}"/>
              </c:ext>
            </c:extLst>
          </c:dPt>
          <c:dLbls>
            <c:dLbl>
              <c:idx val="3"/>
              <c:layout>
                <c:manualLayout>
                  <c:x val="-5.7098765432098797E-2"/>
                  <c:y val="-1.958285417183580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581-42A1-8147-78F2332D7349}"/>
                </c:ext>
              </c:extLst>
            </c:dLbl>
            <c:dLbl>
              <c:idx val="4"/>
              <c:layout>
                <c:manualLayout>
                  <c:x val="4.4753086419753084E-2"/>
                  <c:y val="-4.904857353617042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581-42A1-8147-78F2332D7349}"/>
                </c:ext>
              </c:extLst>
            </c:dLbl>
            <c:dLbl>
              <c:idx val="5"/>
              <c:layout>
                <c:manualLayout>
                  <c:x val="0.17438271604938271"/>
                  <c:y val="-2.8305784747420597E-3"/>
                </c:manualLayout>
              </c:layout>
              <c:tx>
                <c:rich>
                  <a:bodyPr/>
                  <a:lstStyle/>
                  <a:p>
                    <a:fld id="{7204A615-360D-4BE0-947E-0DB4489128CE}" type="CATEGORYNAME">
                      <a:rPr lang="pt-BR"/>
                      <a:pPr/>
                      <a:t>[CATEGORY NAME]</a:t>
                    </a:fld>
                    <a:r>
                      <a:rPr lang="pt-BR" baseline="0"/>
                      <a:t>, </a:t>
                    </a:r>
                    <a:fld id="{59C73F75-6F26-4A49-AE37-F827595BE575}" type="VALUE">
                      <a:rPr lang="pt-BR" baseline="0" smtClean="0"/>
                      <a:pPr/>
                      <a:t>[VALUE]</a:t>
                    </a:fld>
                    <a:r>
                      <a:rPr lang="pt-BR" baseline="0"/>
                      <a:t> , </a:t>
                    </a:r>
                    <a:fld id="{519F6696-3EE6-413A-ADC3-875E4927E7DC}" type="PERCENTAGE">
                      <a:rPr lang="pt-BR" baseline="0"/>
                      <a:pPr/>
                      <a:t>[PERCENTAGE]</a:t>
                    </a:fld>
                    <a:endParaRPr lang="pt-BR"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581-42A1-8147-78F2332D7349}"/>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Application filing fees</c:v>
                </c:pt>
                <c:pt idx="1">
                  <c:v>Maintaining exclusive rights fees</c:v>
                </c:pt>
                <c:pt idx="2">
                  <c:v>Intent-to-use/use fees</c:v>
                </c:pt>
                <c:pt idx="3">
                  <c:v>Other trademark fees</c:v>
                </c:pt>
                <c:pt idx="4">
                  <c:v>Trademark trial and appeal fees</c:v>
                </c:pt>
                <c:pt idx="5">
                  <c:v>Madrid protocol fees</c:v>
                </c:pt>
              </c:strCache>
            </c:strRef>
          </c:cat>
          <c:val>
            <c:numRef>
              <c:f>Sheet1!$B$2:$B$7</c:f>
              <c:numCache>
                <c:formatCode>"$"#,##0.0"M"</c:formatCode>
                <c:ptCount val="6"/>
                <c:pt idx="0">
                  <c:v>255.07738499999999</c:v>
                </c:pt>
                <c:pt idx="1">
                  <c:v>115.53037500000001</c:v>
                </c:pt>
                <c:pt idx="2">
                  <c:v>51.948250000000002</c:v>
                </c:pt>
                <c:pt idx="3">
                  <c:v>17.191611121963479</c:v>
                </c:pt>
                <c:pt idx="4">
                  <c:v>11.928475000000001</c:v>
                </c:pt>
                <c:pt idx="5">
                  <c:v>7.5061999999999998</c:v>
                </c:pt>
              </c:numCache>
            </c:numRef>
          </c:val>
          <c:extLst>
            <c:ext xmlns:c16="http://schemas.microsoft.com/office/drawing/2014/chart" uri="{C3380CC4-5D6E-409C-BE32-E72D297353CC}">
              <c16:uniqueId val="{0000000C-C581-42A1-8147-78F2332D734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in Microsoft PowerPoint]TM Apps'!$A$38</c:f>
              <c:strCache>
                <c:ptCount val="1"/>
                <c:pt idx="0">
                  <c:v>Application filing fees</c:v>
                </c:pt>
              </c:strCache>
            </c:strRef>
          </c:tx>
          <c:spPr>
            <a:solidFill>
              <a:srgbClr val="004C97"/>
            </a:solidFill>
            <a:ln>
              <a:noFill/>
            </a:ln>
            <a:effectLst/>
          </c:spPr>
          <c:invertIfNegative val="0"/>
          <c:cat>
            <c:strRef>
              <c:f>'[Chart in Microsoft PowerPoint]TM Apps'!$B$37:$D$37</c:f>
              <c:strCache>
                <c:ptCount val="3"/>
                <c:pt idx="0">
                  <c:v>FY 2020</c:v>
                </c:pt>
                <c:pt idx="1">
                  <c:v>FY 2021</c:v>
                </c:pt>
                <c:pt idx="2">
                  <c:v>FY 2022</c:v>
                </c:pt>
              </c:strCache>
            </c:strRef>
          </c:cat>
          <c:val>
            <c:numRef>
              <c:f>'[Chart in Microsoft PowerPoint]TM Apps'!$B$38:$D$38</c:f>
              <c:numCache>
                <c:formatCode>"$"#,##0</c:formatCode>
                <c:ptCount val="3"/>
                <c:pt idx="0">
                  <c:v>202.94742500000001</c:v>
                </c:pt>
                <c:pt idx="1">
                  <c:v>279.79502500000001</c:v>
                </c:pt>
                <c:pt idx="2">
                  <c:v>255.07738499999999</c:v>
                </c:pt>
              </c:numCache>
            </c:numRef>
          </c:val>
          <c:extLst>
            <c:ext xmlns:c16="http://schemas.microsoft.com/office/drawing/2014/chart" uri="{C3380CC4-5D6E-409C-BE32-E72D297353CC}">
              <c16:uniqueId val="{00000000-9225-4E63-A7BD-45D375D7C0E4}"/>
            </c:ext>
          </c:extLst>
        </c:ser>
        <c:ser>
          <c:idx val="1"/>
          <c:order val="1"/>
          <c:tx>
            <c:strRef>
              <c:f>'[Chart in Microsoft PowerPoint]TM Apps'!$A$39</c:f>
              <c:strCache>
                <c:ptCount val="1"/>
                <c:pt idx="0">
                  <c:v>All other trademark fees</c:v>
                </c:pt>
              </c:strCache>
            </c:strRef>
          </c:tx>
          <c:spPr>
            <a:solidFill>
              <a:srgbClr val="BFCED6"/>
            </a:solidFill>
            <a:ln>
              <a:noFill/>
            </a:ln>
            <a:effectLst/>
          </c:spPr>
          <c:invertIfNegative val="0"/>
          <c:cat>
            <c:strRef>
              <c:f>'[Chart in Microsoft PowerPoint]TM Apps'!$B$37:$D$37</c:f>
              <c:strCache>
                <c:ptCount val="3"/>
                <c:pt idx="0">
                  <c:v>FY 2020</c:v>
                </c:pt>
                <c:pt idx="1">
                  <c:v>FY 2021</c:v>
                </c:pt>
                <c:pt idx="2">
                  <c:v>FY 2022</c:v>
                </c:pt>
              </c:strCache>
            </c:strRef>
          </c:cat>
          <c:val>
            <c:numRef>
              <c:f>'[Chart in Microsoft PowerPoint]TM Apps'!$B$39:$D$39</c:f>
              <c:numCache>
                <c:formatCode>"$"#,##0</c:formatCode>
                <c:ptCount val="3"/>
                <c:pt idx="0">
                  <c:v>155.78753007743356</c:v>
                </c:pt>
                <c:pt idx="1">
                  <c:v>192.47690467560764</c:v>
                </c:pt>
                <c:pt idx="2">
                  <c:v>204.10491112196348</c:v>
                </c:pt>
              </c:numCache>
            </c:numRef>
          </c:val>
          <c:extLst>
            <c:ext xmlns:c16="http://schemas.microsoft.com/office/drawing/2014/chart" uri="{C3380CC4-5D6E-409C-BE32-E72D297353CC}">
              <c16:uniqueId val="{00000001-9225-4E63-A7BD-45D375D7C0E4}"/>
            </c:ext>
          </c:extLst>
        </c:ser>
        <c:dLbls>
          <c:showLegendKey val="0"/>
          <c:showVal val="0"/>
          <c:showCatName val="0"/>
          <c:showSerName val="0"/>
          <c:showPercent val="0"/>
          <c:showBubbleSize val="0"/>
        </c:dLbls>
        <c:gapWidth val="150"/>
        <c:overlap val="100"/>
        <c:axId val="886211760"/>
        <c:axId val="886215368"/>
      </c:barChart>
      <c:catAx>
        <c:axId val="88621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86215368"/>
        <c:crosses val="autoZero"/>
        <c:auto val="1"/>
        <c:lblAlgn val="ctr"/>
        <c:lblOffset val="100"/>
        <c:noMultiLvlLbl val="0"/>
      </c:catAx>
      <c:valAx>
        <c:axId val="886215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Collections (in</a:t>
                </a:r>
                <a:r>
                  <a:rPr lang="en-US" baseline="0">
                    <a:solidFill>
                      <a:sysClr val="windowText" lastClr="000000"/>
                    </a:solidFill>
                  </a:rPr>
                  <a:t> millions)</a:t>
                </a:r>
                <a:endParaRPr lang="en-US">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8621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Application filings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Sheet2!$A$2</c:f>
              <c:strCache>
                <c:ptCount val="1"/>
                <c:pt idx="0">
                  <c:v>Application filing fees</c:v>
                </c:pt>
              </c:strCache>
            </c:strRef>
          </c:tx>
          <c:spPr>
            <a:solidFill>
              <a:srgbClr val="004A95"/>
            </a:solidFill>
            <a:ln>
              <a:noFill/>
            </a:ln>
            <a:effectLst/>
          </c:spPr>
          <c:invertIfNegative val="0"/>
          <c:cat>
            <c:strRef>
              <c:f>Sheet2!$B$1:$G$1</c:f>
              <c:strCache>
                <c:ptCount val="6"/>
                <c:pt idx="0">
                  <c:v>FY 2017</c:v>
                </c:pt>
                <c:pt idx="1">
                  <c:v>FY 2018</c:v>
                </c:pt>
                <c:pt idx="2">
                  <c:v>FY 2019</c:v>
                </c:pt>
                <c:pt idx="3">
                  <c:v>FY 2020</c:v>
                </c:pt>
                <c:pt idx="4">
                  <c:v>FY 2021</c:v>
                </c:pt>
                <c:pt idx="5">
                  <c:v>FY 2022</c:v>
                </c:pt>
              </c:strCache>
            </c:strRef>
          </c:cat>
          <c:val>
            <c:numRef>
              <c:f>Sheet2!$B$2:$G$2</c:f>
              <c:numCache>
                <c:formatCode>General</c:formatCode>
                <c:ptCount val="6"/>
                <c:pt idx="0">
                  <c:v>594107</c:v>
                </c:pt>
                <c:pt idx="1">
                  <c:v>638847</c:v>
                </c:pt>
                <c:pt idx="2">
                  <c:v>673233</c:v>
                </c:pt>
                <c:pt idx="3">
                  <c:v>738112</c:v>
                </c:pt>
                <c:pt idx="4">
                  <c:v>943928</c:v>
                </c:pt>
                <c:pt idx="5">
                  <c:v>787795</c:v>
                </c:pt>
              </c:numCache>
            </c:numRef>
          </c:val>
          <c:extLst>
            <c:ext xmlns:c16="http://schemas.microsoft.com/office/drawing/2014/chart" uri="{C3380CC4-5D6E-409C-BE32-E72D297353CC}">
              <c16:uniqueId val="{00000000-29A3-487A-9EB2-74E72A932E00}"/>
            </c:ext>
          </c:extLst>
        </c:ser>
        <c:dLbls>
          <c:showLegendKey val="0"/>
          <c:showVal val="0"/>
          <c:showCatName val="0"/>
          <c:showSerName val="0"/>
          <c:showPercent val="0"/>
          <c:showBubbleSize val="0"/>
        </c:dLbls>
        <c:gapWidth val="219"/>
        <c:overlap val="-27"/>
        <c:axId val="747954248"/>
        <c:axId val="747956544"/>
      </c:barChart>
      <c:catAx>
        <c:axId val="747954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956544"/>
        <c:crosses val="autoZero"/>
        <c:auto val="1"/>
        <c:lblAlgn val="ctr"/>
        <c:lblOffset val="100"/>
        <c:noMultiLvlLbl val="0"/>
      </c:catAx>
      <c:valAx>
        <c:axId val="74795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954248"/>
        <c:crosses val="autoZero"/>
        <c:crossBetween val="between"/>
        <c:dispUnits>
          <c:builtInUnit val="thousands"/>
          <c:dispUnitsLbl>
            <c:layout>
              <c:manualLayout>
                <c:xMode val="edge"/>
                <c:yMode val="edge"/>
                <c:x val="1.666666666666667E-2"/>
                <c:y val="0.3439646948329031"/>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Filings (in</a:t>
                  </a:r>
                  <a:r>
                    <a:rPr lang="en-US" baseline="0" dirty="0"/>
                    <a:t> thousands)</a:t>
                  </a:r>
                  <a:endParaRPr lang="en-US" dirty="0"/>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1714785651792"/>
          <c:y val="6.0185185185185182E-2"/>
          <c:w val="0.81862729658792655"/>
          <c:h val="0.73577136191309422"/>
        </c:manualLayout>
      </c:layout>
      <c:barChart>
        <c:barDir val="col"/>
        <c:grouping val="stacked"/>
        <c:varyColors val="0"/>
        <c:ser>
          <c:idx val="0"/>
          <c:order val="0"/>
          <c:tx>
            <c:strRef>
              <c:f>'[Chart in Microsoft PowerPoint]TM Renewal'!$A$16</c:f>
              <c:strCache>
                <c:ptCount val="1"/>
                <c:pt idx="0">
                  <c:v>Maintaining exclusive rights</c:v>
                </c:pt>
              </c:strCache>
            </c:strRef>
          </c:tx>
          <c:spPr>
            <a:solidFill>
              <a:srgbClr val="FB661E"/>
            </a:solidFill>
            <a:ln>
              <a:noFill/>
            </a:ln>
            <a:effectLst/>
          </c:spPr>
          <c:invertIfNegative val="0"/>
          <c:cat>
            <c:strRef>
              <c:f>'[Chart in Microsoft PowerPoint]TM Renewal'!$B$15:$D$15</c:f>
              <c:strCache>
                <c:ptCount val="3"/>
                <c:pt idx="0">
                  <c:v>FY2020</c:v>
                </c:pt>
                <c:pt idx="1">
                  <c:v>FY2021</c:v>
                </c:pt>
                <c:pt idx="2">
                  <c:v>FY 2022</c:v>
                </c:pt>
              </c:strCache>
            </c:strRef>
          </c:cat>
          <c:val>
            <c:numRef>
              <c:f>'[Chart in Microsoft PowerPoint]TM Renewal'!$B$16:$D$16</c:f>
              <c:numCache>
                <c:formatCode>"$"#,##0</c:formatCode>
                <c:ptCount val="3"/>
                <c:pt idx="0">
                  <c:v>76.360500000000002</c:v>
                </c:pt>
                <c:pt idx="1">
                  <c:v>101.22475</c:v>
                </c:pt>
                <c:pt idx="2">
                  <c:v>115.53037500000001</c:v>
                </c:pt>
              </c:numCache>
            </c:numRef>
          </c:val>
          <c:extLst>
            <c:ext xmlns:c16="http://schemas.microsoft.com/office/drawing/2014/chart" uri="{C3380CC4-5D6E-409C-BE32-E72D297353CC}">
              <c16:uniqueId val="{00000000-F783-4DB1-B2EB-BC90811BDE4E}"/>
            </c:ext>
          </c:extLst>
        </c:ser>
        <c:ser>
          <c:idx val="1"/>
          <c:order val="1"/>
          <c:tx>
            <c:strRef>
              <c:f>'[Chart in Microsoft PowerPoint]TM Renewal'!$A$17</c:f>
              <c:strCache>
                <c:ptCount val="1"/>
                <c:pt idx="0">
                  <c:v>All other trademark fees</c:v>
                </c:pt>
              </c:strCache>
            </c:strRef>
          </c:tx>
          <c:spPr>
            <a:solidFill>
              <a:srgbClr val="BFCED6"/>
            </a:solidFill>
            <a:ln>
              <a:noFill/>
            </a:ln>
            <a:effectLst/>
          </c:spPr>
          <c:invertIfNegative val="0"/>
          <c:cat>
            <c:strRef>
              <c:f>'[Chart in Microsoft PowerPoint]TM Renewal'!$B$15:$D$15</c:f>
              <c:strCache>
                <c:ptCount val="3"/>
                <c:pt idx="0">
                  <c:v>FY2020</c:v>
                </c:pt>
                <c:pt idx="1">
                  <c:v>FY2021</c:v>
                </c:pt>
                <c:pt idx="2">
                  <c:v>FY 2022</c:v>
                </c:pt>
              </c:strCache>
            </c:strRef>
          </c:cat>
          <c:val>
            <c:numRef>
              <c:f>'[Chart in Microsoft PowerPoint]TM Renewal'!$B$17:$D$17</c:f>
              <c:numCache>
                <c:formatCode>"$"#,##0</c:formatCode>
                <c:ptCount val="3"/>
                <c:pt idx="0">
                  <c:v>282.37445507743354</c:v>
                </c:pt>
                <c:pt idx="1">
                  <c:v>371.04717967560765</c:v>
                </c:pt>
                <c:pt idx="2">
                  <c:v>343.65192112196348</c:v>
                </c:pt>
              </c:numCache>
            </c:numRef>
          </c:val>
          <c:extLst>
            <c:ext xmlns:c16="http://schemas.microsoft.com/office/drawing/2014/chart" uri="{C3380CC4-5D6E-409C-BE32-E72D297353CC}">
              <c16:uniqueId val="{00000001-F783-4DB1-B2EB-BC90811BDE4E}"/>
            </c:ext>
          </c:extLst>
        </c:ser>
        <c:dLbls>
          <c:showLegendKey val="0"/>
          <c:showVal val="0"/>
          <c:showCatName val="0"/>
          <c:showSerName val="0"/>
          <c:showPercent val="0"/>
          <c:showBubbleSize val="0"/>
        </c:dLbls>
        <c:gapWidth val="150"/>
        <c:overlap val="100"/>
        <c:axId val="840546200"/>
        <c:axId val="840548824"/>
      </c:barChart>
      <c:catAx>
        <c:axId val="84054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0548824"/>
        <c:crosses val="autoZero"/>
        <c:auto val="1"/>
        <c:lblAlgn val="ctr"/>
        <c:lblOffset val="100"/>
        <c:noMultiLvlLbl val="0"/>
      </c:catAx>
      <c:valAx>
        <c:axId val="840548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Collections (in 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0546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in Microsoft PowerPoint]ITUs'!$A$16</c:f>
              <c:strCache>
                <c:ptCount val="1"/>
                <c:pt idx="0">
                  <c:v>Intent to use/use fees</c:v>
                </c:pt>
              </c:strCache>
            </c:strRef>
          </c:tx>
          <c:spPr>
            <a:solidFill>
              <a:srgbClr val="0099DB"/>
            </a:solidFill>
            <a:ln>
              <a:noFill/>
            </a:ln>
            <a:effectLst/>
          </c:spPr>
          <c:invertIfNegative val="0"/>
          <c:cat>
            <c:strRef>
              <c:f>'[Chart in Microsoft PowerPoint]ITUs'!$B$15:$D$15</c:f>
              <c:strCache>
                <c:ptCount val="3"/>
                <c:pt idx="0">
                  <c:v>FY 2020</c:v>
                </c:pt>
                <c:pt idx="1">
                  <c:v>FY 2021</c:v>
                </c:pt>
                <c:pt idx="2">
                  <c:v>FY 2022</c:v>
                </c:pt>
              </c:strCache>
            </c:strRef>
          </c:cat>
          <c:val>
            <c:numRef>
              <c:f>'[Chart in Microsoft PowerPoint]ITUs'!$B$16:$D$16</c:f>
              <c:numCache>
                <c:formatCode>"$"#,##0</c:formatCode>
                <c:ptCount val="3"/>
                <c:pt idx="0">
                  <c:v>53.264600000000002</c:v>
                </c:pt>
                <c:pt idx="1">
                  <c:v>55.097099999999998</c:v>
                </c:pt>
                <c:pt idx="2">
                  <c:v>51.948250000000002</c:v>
                </c:pt>
              </c:numCache>
            </c:numRef>
          </c:val>
          <c:extLst>
            <c:ext xmlns:c16="http://schemas.microsoft.com/office/drawing/2014/chart" uri="{C3380CC4-5D6E-409C-BE32-E72D297353CC}">
              <c16:uniqueId val="{00000000-904C-4796-83F7-6E8DA3BBEEB7}"/>
            </c:ext>
          </c:extLst>
        </c:ser>
        <c:ser>
          <c:idx val="1"/>
          <c:order val="1"/>
          <c:tx>
            <c:strRef>
              <c:f>'[Chart in Microsoft PowerPoint]ITUs'!$A$17</c:f>
              <c:strCache>
                <c:ptCount val="1"/>
                <c:pt idx="0">
                  <c:v>All other trademark fees</c:v>
                </c:pt>
              </c:strCache>
            </c:strRef>
          </c:tx>
          <c:spPr>
            <a:solidFill>
              <a:srgbClr val="BFCED6"/>
            </a:solidFill>
            <a:ln>
              <a:noFill/>
            </a:ln>
            <a:effectLst/>
          </c:spPr>
          <c:invertIfNegative val="0"/>
          <c:cat>
            <c:strRef>
              <c:f>'[Chart in Microsoft PowerPoint]ITUs'!$B$15:$D$15</c:f>
              <c:strCache>
                <c:ptCount val="3"/>
                <c:pt idx="0">
                  <c:v>FY 2020</c:v>
                </c:pt>
                <c:pt idx="1">
                  <c:v>FY 2021</c:v>
                </c:pt>
                <c:pt idx="2">
                  <c:v>FY 2022</c:v>
                </c:pt>
              </c:strCache>
            </c:strRef>
          </c:cat>
          <c:val>
            <c:numRef>
              <c:f>'[Chart in Microsoft PowerPoint]ITUs'!$B$17:$D$17</c:f>
              <c:numCache>
                <c:formatCode>"$"#,##0</c:formatCode>
                <c:ptCount val="3"/>
                <c:pt idx="0">
                  <c:v>305.47035507743351</c:v>
                </c:pt>
                <c:pt idx="1">
                  <c:v>417.17482967560761</c:v>
                </c:pt>
                <c:pt idx="2">
                  <c:v>407.2340461219635</c:v>
                </c:pt>
              </c:numCache>
            </c:numRef>
          </c:val>
          <c:extLst>
            <c:ext xmlns:c16="http://schemas.microsoft.com/office/drawing/2014/chart" uri="{C3380CC4-5D6E-409C-BE32-E72D297353CC}">
              <c16:uniqueId val="{00000001-904C-4796-83F7-6E8DA3BBEEB7}"/>
            </c:ext>
          </c:extLst>
        </c:ser>
        <c:dLbls>
          <c:showLegendKey val="0"/>
          <c:showVal val="0"/>
          <c:showCatName val="0"/>
          <c:showSerName val="0"/>
          <c:showPercent val="0"/>
          <c:showBubbleSize val="0"/>
        </c:dLbls>
        <c:gapWidth val="150"/>
        <c:overlap val="100"/>
        <c:axId val="839369856"/>
        <c:axId val="839367888"/>
      </c:barChart>
      <c:catAx>
        <c:axId val="8393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39367888"/>
        <c:crosses val="autoZero"/>
        <c:auto val="1"/>
        <c:lblAlgn val="ctr"/>
        <c:lblOffset val="100"/>
        <c:noMultiLvlLbl val="0"/>
      </c:catAx>
      <c:valAx>
        <c:axId val="839367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Collections (in 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393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Trademark fee collections</a:t>
            </a:r>
            <a:r>
              <a:rPr lang="en-US" baseline="0" dirty="0"/>
              <a:t>: </a:t>
            </a:r>
            <a:br>
              <a:rPr lang="en-US" baseline="0" dirty="0"/>
            </a:br>
            <a:r>
              <a:rPr lang="en-US" baseline="0" dirty="0"/>
              <a:t>FY 2017 - 2022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Application filing fees</c:v>
                </c:pt>
              </c:strCache>
            </c:strRef>
          </c:tx>
          <c:spPr>
            <a:solidFill>
              <a:srgbClr val="0B5299"/>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Sheet1!$B$2:$G$2</c:f>
              <c:numCache>
                <c:formatCode>General</c:formatCode>
                <c:ptCount val="6"/>
                <c:pt idx="0">
                  <c:v>162524900</c:v>
                </c:pt>
                <c:pt idx="1">
                  <c:v>176930885</c:v>
                </c:pt>
                <c:pt idx="2">
                  <c:v>188255925</c:v>
                </c:pt>
                <c:pt idx="3">
                  <c:v>202849125</c:v>
                </c:pt>
                <c:pt idx="4">
                  <c:v>279786875</c:v>
                </c:pt>
                <c:pt idx="5">
                  <c:v>255077385</c:v>
                </c:pt>
              </c:numCache>
            </c:numRef>
          </c:val>
          <c:extLst>
            <c:ext xmlns:c16="http://schemas.microsoft.com/office/drawing/2014/chart" uri="{C3380CC4-5D6E-409C-BE32-E72D297353CC}">
              <c16:uniqueId val="{00000000-EAD1-484D-8A0F-24BD7E9353B6}"/>
            </c:ext>
          </c:extLst>
        </c:ser>
        <c:ser>
          <c:idx val="1"/>
          <c:order val="1"/>
          <c:tx>
            <c:strRef>
              <c:f>Sheet1!$A$3</c:f>
              <c:strCache>
                <c:ptCount val="1"/>
                <c:pt idx="0">
                  <c:v>Maintaining exclusive rights fees</c:v>
                </c:pt>
              </c:strCache>
            </c:strRef>
          </c:tx>
          <c:spPr>
            <a:solidFill>
              <a:srgbClr val="F7641C"/>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Sheet1!$B$3:$G$3</c:f>
              <c:numCache>
                <c:formatCode>General</c:formatCode>
                <c:ptCount val="6"/>
                <c:pt idx="0">
                  <c:v>73168150</c:v>
                </c:pt>
                <c:pt idx="1">
                  <c:v>79873875</c:v>
                </c:pt>
                <c:pt idx="2">
                  <c:v>79526250</c:v>
                </c:pt>
                <c:pt idx="3">
                  <c:v>76340500</c:v>
                </c:pt>
                <c:pt idx="4">
                  <c:v>101135075</c:v>
                </c:pt>
                <c:pt idx="5">
                  <c:v>115530375</c:v>
                </c:pt>
              </c:numCache>
            </c:numRef>
          </c:val>
          <c:extLst>
            <c:ext xmlns:c16="http://schemas.microsoft.com/office/drawing/2014/chart" uri="{C3380CC4-5D6E-409C-BE32-E72D297353CC}">
              <c16:uniqueId val="{00000001-EAD1-484D-8A0F-24BD7E9353B6}"/>
            </c:ext>
          </c:extLst>
        </c:ser>
        <c:ser>
          <c:idx val="2"/>
          <c:order val="2"/>
          <c:tx>
            <c:strRef>
              <c:f>Sheet1!$A$4</c:f>
              <c:strCache>
                <c:ptCount val="1"/>
                <c:pt idx="0">
                  <c:v>ITU fees</c:v>
                </c:pt>
              </c:strCache>
            </c:strRef>
          </c:tx>
          <c:spPr>
            <a:solidFill>
              <a:srgbClr val="0097D7"/>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Sheet1!$B$4:$G$4</c:f>
              <c:numCache>
                <c:formatCode>General</c:formatCode>
                <c:ptCount val="6"/>
                <c:pt idx="0">
                  <c:v>46137750</c:v>
                </c:pt>
                <c:pt idx="1">
                  <c:v>46978450</c:v>
                </c:pt>
                <c:pt idx="2">
                  <c:v>49880475</c:v>
                </c:pt>
                <c:pt idx="3">
                  <c:v>53256675</c:v>
                </c:pt>
                <c:pt idx="4">
                  <c:v>55096275</c:v>
                </c:pt>
                <c:pt idx="5">
                  <c:v>51948250</c:v>
                </c:pt>
              </c:numCache>
            </c:numRef>
          </c:val>
          <c:extLst>
            <c:ext xmlns:c16="http://schemas.microsoft.com/office/drawing/2014/chart" uri="{C3380CC4-5D6E-409C-BE32-E72D297353CC}">
              <c16:uniqueId val="{00000002-EAD1-484D-8A0F-24BD7E9353B6}"/>
            </c:ext>
          </c:extLst>
        </c:ser>
        <c:ser>
          <c:idx val="3"/>
          <c:order val="3"/>
          <c:tx>
            <c:strRef>
              <c:f>Sheet1!$A$5</c:f>
              <c:strCache>
                <c:ptCount val="1"/>
                <c:pt idx="0">
                  <c:v>Other trademark fees</c:v>
                </c:pt>
              </c:strCache>
            </c:strRef>
          </c:tx>
          <c:spPr>
            <a:solidFill>
              <a:srgbClr val="EFA700"/>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Sheet1!$B$5:$G$5</c:f>
              <c:numCache>
                <c:formatCode>General</c:formatCode>
                <c:ptCount val="6"/>
                <c:pt idx="0">
                  <c:v>13150847.09</c:v>
                </c:pt>
                <c:pt idx="1">
                  <c:v>13320961.84</c:v>
                </c:pt>
                <c:pt idx="2">
                  <c:v>13496791.380000001</c:v>
                </c:pt>
                <c:pt idx="3">
                  <c:v>13591826.130000001</c:v>
                </c:pt>
                <c:pt idx="4">
                  <c:v>18782204.68</c:v>
                </c:pt>
                <c:pt idx="5">
                  <c:v>17191802.920000002</c:v>
                </c:pt>
              </c:numCache>
            </c:numRef>
          </c:val>
          <c:extLst>
            <c:ext xmlns:c16="http://schemas.microsoft.com/office/drawing/2014/chart" uri="{C3380CC4-5D6E-409C-BE32-E72D297353CC}">
              <c16:uniqueId val="{00000003-EAD1-484D-8A0F-24BD7E9353B6}"/>
            </c:ext>
          </c:extLst>
        </c:ser>
        <c:ser>
          <c:idx val="4"/>
          <c:order val="4"/>
          <c:tx>
            <c:strRef>
              <c:f>Sheet1!$A$6</c:f>
              <c:strCache>
                <c:ptCount val="1"/>
                <c:pt idx="0">
                  <c:v>TTAB fees</c:v>
                </c:pt>
              </c:strCache>
            </c:strRef>
          </c:tx>
          <c:spPr>
            <a:solidFill>
              <a:schemeClr val="accent5"/>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Sheet1!$B$6:$G$6</c:f>
              <c:numCache>
                <c:formatCode>General</c:formatCode>
                <c:ptCount val="6"/>
                <c:pt idx="0">
                  <c:v>6591400</c:v>
                </c:pt>
                <c:pt idx="1">
                  <c:v>7994900</c:v>
                </c:pt>
                <c:pt idx="2">
                  <c:v>8452900</c:v>
                </c:pt>
                <c:pt idx="3">
                  <c:v>8270900</c:v>
                </c:pt>
                <c:pt idx="4">
                  <c:v>11093700</c:v>
                </c:pt>
                <c:pt idx="5">
                  <c:v>11928475</c:v>
                </c:pt>
              </c:numCache>
            </c:numRef>
          </c:val>
          <c:extLst>
            <c:ext xmlns:c16="http://schemas.microsoft.com/office/drawing/2014/chart" uri="{C3380CC4-5D6E-409C-BE32-E72D297353CC}">
              <c16:uniqueId val="{00000004-EAD1-484D-8A0F-24BD7E9353B6}"/>
            </c:ext>
          </c:extLst>
        </c:ser>
        <c:ser>
          <c:idx val="5"/>
          <c:order val="5"/>
          <c:tx>
            <c:strRef>
              <c:f>Sheet1!$A$7</c:f>
              <c:strCache>
                <c:ptCount val="1"/>
                <c:pt idx="0">
                  <c:v>Madrid fees</c:v>
                </c:pt>
              </c:strCache>
            </c:strRef>
          </c:tx>
          <c:spPr>
            <a:solidFill>
              <a:srgbClr val="789700"/>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Sheet1!$B$7:$G$7</c:f>
              <c:numCache>
                <c:formatCode>General</c:formatCode>
                <c:ptCount val="6"/>
                <c:pt idx="0">
                  <c:v>3456525</c:v>
                </c:pt>
                <c:pt idx="1">
                  <c:v>3876550</c:v>
                </c:pt>
                <c:pt idx="2">
                  <c:v>4294675</c:v>
                </c:pt>
                <c:pt idx="3">
                  <c:v>4310125</c:v>
                </c:pt>
                <c:pt idx="4">
                  <c:v>6368075</c:v>
                </c:pt>
                <c:pt idx="5">
                  <c:v>7506200</c:v>
                </c:pt>
              </c:numCache>
            </c:numRef>
          </c:val>
          <c:extLst>
            <c:ext xmlns:c16="http://schemas.microsoft.com/office/drawing/2014/chart" uri="{C3380CC4-5D6E-409C-BE32-E72D297353CC}">
              <c16:uniqueId val="{00000005-EAD1-484D-8A0F-24BD7E9353B6}"/>
            </c:ext>
          </c:extLst>
        </c:ser>
        <c:dLbls>
          <c:showLegendKey val="0"/>
          <c:showVal val="0"/>
          <c:showCatName val="0"/>
          <c:showSerName val="0"/>
          <c:showPercent val="0"/>
          <c:showBubbleSize val="0"/>
        </c:dLbls>
        <c:gapWidth val="150"/>
        <c:overlap val="100"/>
        <c:axId val="639412608"/>
        <c:axId val="639417200"/>
      </c:barChart>
      <c:catAx>
        <c:axId val="63941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17200"/>
        <c:crosses val="autoZero"/>
        <c:auto val="1"/>
        <c:lblAlgn val="ctr"/>
        <c:lblOffset val="100"/>
        <c:noMultiLvlLbl val="0"/>
      </c:catAx>
      <c:valAx>
        <c:axId val="6394172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12608"/>
        <c:crosses val="autoZero"/>
        <c:crossBetween val="between"/>
        <c:dispUnits>
          <c:builtInUnit val="millions"/>
          <c:dispUnitsLbl>
            <c:layout>
              <c:manualLayout>
                <c:xMode val="edge"/>
                <c:yMode val="edge"/>
                <c:x val="1.9680158251017967E-2"/>
                <c:y val="0.3152315972353712"/>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Collections (in millions)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b" anchorCtr="0"/>
          <a:lstStyle/>
          <a:p>
            <a:pPr>
              <a:defRPr/>
            </a:pPr>
            <a:r>
              <a:rPr lang="en-US" sz="1400" b="0" dirty="0"/>
              <a:t>FY 2022</a:t>
            </a:r>
          </a:p>
        </c:rich>
      </c:tx>
      <c:layout>
        <c:manualLayout>
          <c:xMode val="edge"/>
          <c:yMode val="edge"/>
          <c:x val="0.43345263800248574"/>
          <c:y val="0.9197711537422002"/>
        </c:manualLayout>
      </c:layout>
      <c:overlay val="0"/>
    </c:title>
    <c:autoTitleDeleted val="0"/>
    <c:plotArea>
      <c:layout/>
      <c:pieChart>
        <c:varyColors val="1"/>
        <c:ser>
          <c:idx val="0"/>
          <c:order val="0"/>
          <c:tx>
            <c:strRef>
              <c:f>Sheet1!$B$1</c:f>
              <c:strCache>
                <c:ptCount val="1"/>
                <c:pt idx="0">
                  <c:v>Share of aggregate cost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3F-47E5-9EFF-708047761A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3F-47E5-9EFF-708047761A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3F-47E5-9EFF-708047761A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3F-47E5-9EFF-708047761A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D3F-47E5-9EFF-708047761A31}"/>
              </c:ext>
            </c:extLst>
          </c:dPt>
          <c:dPt>
            <c:idx val="5"/>
            <c:bubble3D val="0"/>
            <c:explosion val="8"/>
            <c:spPr>
              <a:solidFill>
                <a:schemeClr val="accent6"/>
              </a:solidFill>
              <a:ln w="19050">
                <a:solidFill>
                  <a:schemeClr val="lt1"/>
                </a:solidFill>
              </a:ln>
              <a:effectLst/>
            </c:spPr>
            <c:extLst>
              <c:ext xmlns:c16="http://schemas.microsoft.com/office/drawing/2014/chart" uri="{C3380CC4-5D6E-409C-BE32-E72D297353CC}">
                <c16:uniqueId val="{0000000B-8D3F-47E5-9EFF-708047761A31}"/>
              </c:ext>
            </c:extLst>
          </c:dPt>
          <c:dPt>
            <c:idx val="6"/>
            <c:bubble3D val="0"/>
            <c:explosion val="8"/>
            <c:spPr>
              <a:solidFill>
                <a:schemeClr val="accent1">
                  <a:lumMod val="60000"/>
                </a:schemeClr>
              </a:solidFill>
              <a:ln w="19050">
                <a:solidFill>
                  <a:schemeClr val="lt1"/>
                </a:solidFill>
              </a:ln>
              <a:effectLst/>
            </c:spPr>
            <c:extLst>
              <c:ext xmlns:c16="http://schemas.microsoft.com/office/drawing/2014/chart" uri="{C3380CC4-5D6E-409C-BE32-E72D297353CC}">
                <c16:uniqueId val="{0000000D-8D3F-47E5-9EFF-708047761A31}"/>
              </c:ext>
            </c:extLst>
          </c:dPt>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3F-47E5-9EFF-708047761A31}"/>
                </c:ext>
              </c:extLst>
            </c:dLbl>
            <c:dLbl>
              <c:idx val="2"/>
              <c:layout>
                <c:manualLayout>
                  <c:x val="-0.11330407979937941"/>
                  <c:y val="9.277156135268241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3F-47E5-9EFF-708047761A31}"/>
                </c:ext>
              </c:extLst>
            </c:dLbl>
            <c:dLbl>
              <c:idx val="3"/>
              <c:layout>
                <c:manualLayout>
                  <c:x val="-0.12841129043929669"/>
                  <c:y val="5.566293681160944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3F-47E5-9EFF-708047761A31}"/>
                </c:ext>
              </c:extLst>
            </c:dLbl>
            <c:dLbl>
              <c:idx val="5"/>
              <c:layout>
                <c:manualLayout>
                  <c:x val="0.19387586987893812"/>
                  <c:y val="-4.8074661383801067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862245435074779"/>
                      <c:h val="5.8780061273059576E-2"/>
                    </c:manualLayout>
                  </c15:layout>
                </c:ext>
                <c:ext xmlns:c16="http://schemas.microsoft.com/office/drawing/2014/chart" uri="{C3380CC4-5D6E-409C-BE32-E72D297353CC}">
                  <c16:uniqueId val="{0000000B-8D3F-47E5-9EFF-708047761A31}"/>
                </c:ext>
              </c:extLst>
            </c:dLbl>
            <c:dLbl>
              <c:idx val="6"/>
              <c:layout>
                <c:manualLayout>
                  <c:x val="0.15358997483915868"/>
                  <c:y val="5.009678922739550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010799673033966"/>
                      <c:h val="5.1655205361173559E-2"/>
                    </c:manualLayout>
                  </c15:layout>
                </c:ext>
                <c:ext xmlns:c16="http://schemas.microsoft.com/office/drawing/2014/chart" uri="{C3380CC4-5D6E-409C-BE32-E72D297353CC}">
                  <c16:uniqueId val="{0000000D-8D3F-47E5-9EFF-708047761A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Compensation and benefits</c:v>
                </c:pt>
                <c:pt idx="1">
                  <c:v>Contracts</c:v>
                </c:pt>
                <c:pt idx="2">
                  <c:v>Publishing </c:v>
                </c:pt>
                <c:pt idx="3">
                  <c:v>Rent and utilities </c:v>
                </c:pt>
                <c:pt idx="4">
                  <c:v>Supplies and materials </c:v>
                </c:pt>
                <c:pt idx="5">
                  <c:v>Equipment</c:v>
                </c:pt>
                <c:pt idx="6">
                  <c:v>Other</c:v>
                </c:pt>
              </c:strCache>
            </c:strRef>
          </c:cat>
          <c:val>
            <c:numRef>
              <c:f>Sheet1!$B$2:$B$8</c:f>
              <c:numCache>
                <c:formatCode>0%</c:formatCode>
                <c:ptCount val="7"/>
                <c:pt idx="0">
                  <c:v>0.69</c:v>
                </c:pt>
                <c:pt idx="1">
                  <c:v>0.17</c:v>
                </c:pt>
                <c:pt idx="2">
                  <c:v>0.05</c:v>
                </c:pt>
                <c:pt idx="3">
                  <c:v>0.03</c:v>
                </c:pt>
                <c:pt idx="4">
                  <c:v>0.01</c:v>
                </c:pt>
                <c:pt idx="5">
                  <c:v>0.04</c:v>
                </c:pt>
                <c:pt idx="6">
                  <c:v>0.01</c:v>
                </c:pt>
              </c:numCache>
            </c:numRef>
          </c:val>
          <c:extLst>
            <c:ext xmlns:c16="http://schemas.microsoft.com/office/drawing/2014/chart" uri="{C3380CC4-5D6E-409C-BE32-E72D297353CC}">
              <c16:uniqueId val="{0000000E-8D3F-47E5-9EFF-708047761A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FA357-AB15-422D-BF9D-4B6D8BA9F07B}"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US"/>
        </a:p>
      </dgm:t>
    </dgm:pt>
    <dgm:pt modelId="{44C39473-7D62-4086-81E9-D5E564F4B5BA}">
      <dgm:prSet phldrT="[Text]" custT="1"/>
      <dgm:spPr/>
      <dgm:t>
        <a:bodyPr/>
        <a:lstStyle/>
        <a:p>
          <a:r>
            <a:rPr lang="en-US" sz="1600" b="1"/>
            <a:t>Costs</a:t>
          </a:r>
        </a:p>
        <a:p>
          <a:r>
            <a:rPr lang="en-US" sz="1400" b="0"/>
            <a:t>(Budgetary Requirements)</a:t>
          </a:r>
        </a:p>
      </dgm:t>
    </dgm:pt>
    <dgm:pt modelId="{7C6F64D3-5912-4E14-BF3B-5AF956E859B7}" type="parTrans" cxnId="{B6A5FCE4-0C75-4F7A-9F8A-2CD49A6848E0}">
      <dgm:prSet/>
      <dgm:spPr/>
      <dgm:t>
        <a:bodyPr/>
        <a:lstStyle/>
        <a:p>
          <a:endParaRPr lang="en-US"/>
        </a:p>
      </dgm:t>
    </dgm:pt>
    <dgm:pt modelId="{1E999C1C-AFBE-47EE-A89F-B6B32CDEF09C}" type="sibTrans" cxnId="{B6A5FCE4-0C75-4F7A-9F8A-2CD49A6848E0}">
      <dgm:prSet/>
      <dgm:spPr/>
      <dgm:t>
        <a:bodyPr/>
        <a:lstStyle/>
        <a:p>
          <a:endParaRPr lang="en-US"/>
        </a:p>
      </dgm:t>
    </dgm:pt>
    <dgm:pt modelId="{C116F3E2-020A-401F-9482-0AEC8CB633FE}">
      <dgm:prSet phldrT="[Text]" custT="1"/>
      <dgm:spPr/>
      <dgm:t>
        <a:bodyPr/>
        <a:lstStyle/>
        <a:p>
          <a:r>
            <a:rPr kumimoji="0" lang="en-US" sz="1000" b="0" i="0" u="none" strike="noStrike" cap="none" spc="0" normalizeH="0" baseline="0" noProof="0" dirty="0">
              <a:ln/>
              <a:effectLst/>
              <a:uLnTx/>
              <a:uFillTx/>
              <a:latin typeface="Segoe UI"/>
              <a:ea typeface="+mn-ea"/>
              <a:cs typeface="+mn-cs"/>
            </a:rPr>
            <a:t>Other trademark fees</a:t>
          </a:r>
          <a:endParaRPr lang="en-US" sz="1000" dirty="0"/>
        </a:p>
      </dgm:t>
    </dgm:pt>
    <dgm:pt modelId="{70E56FE6-C79F-4AAC-9CA7-C9CC20C9C448}" type="parTrans" cxnId="{7065D7A0-234F-4BA8-8BEC-CA7DBC608A9E}">
      <dgm:prSet/>
      <dgm:spPr/>
      <dgm:t>
        <a:bodyPr/>
        <a:lstStyle/>
        <a:p>
          <a:endParaRPr lang="en-US"/>
        </a:p>
      </dgm:t>
    </dgm:pt>
    <dgm:pt modelId="{4B3BAA80-E9D1-4EA9-9127-6DB91C2731FC}" type="sibTrans" cxnId="{7065D7A0-234F-4BA8-8BEC-CA7DBC608A9E}">
      <dgm:prSet/>
      <dgm:spPr/>
      <dgm:t>
        <a:bodyPr/>
        <a:lstStyle/>
        <a:p>
          <a:endParaRPr lang="en-US"/>
        </a:p>
      </dgm:t>
    </dgm:pt>
    <dgm:pt modelId="{C4618AAC-63DB-4174-B365-DA75C46A9C02}">
      <dgm:prSet phldrT="[Text]" custT="1"/>
      <dgm:spPr/>
      <dgm:t>
        <a:bodyPr/>
        <a:lstStyle/>
        <a:p>
          <a:r>
            <a:rPr kumimoji="0" lang="en-US" sz="1000" b="0" i="0" u="none" strike="noStrike" cap="none" spc="0" normalizeH="0" baseline="0" noProof="0" dirty="0">
              <a:ln/>
              <a:effectLst/>
              <a:uLnTx/>
              <a:uFillTx/>
              <a:latin typeface="Segoe UI"/>
              <a:ea typeface="+mn-ea"/>
              <a:cs typeface="+mn-cs"/>
            </a:rPr>
            <a:t>Renewal fees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driven by trademarks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registered years earlier</a:t>
          </a:r>
          <a:endParaRPr lang="en-US" sz="1000" dirty="0"/>
        </a:p>
      </dgm:t>
    </dgm:pt>
    <dgm:pt modelId="{D14721C7-EC37-4A1F-9C24-BFBFCFC55480}" type="parTrans" cxnId="{170BE265-F089-4E21-836A-BF0034B55C2D}">
      <dgm:prSet/>
      <dgm:spPr/>
      <dgm:t>
        <a:bodyPr/>
        <a:lstStyle/>
        <a:p>
          <a:endParaRPr lang="en-US"/>
        </a:p>
      </dgm:t>
    </dgm:pt>
    <dgm:pt modelId="{F8F46F2D-7ACF-4150-87A2-FD812A75CABB}" type="sibTrans" cxnId="{170BE265-F089-4E21-836A-BF0034B55C2D}">
      <dgm:prSet/>
      <dgm:spPr/>
      <dgm:t>
        <a:bodyPr/>
        <a:lstStyle/>
        <a:p>
          <a:endParaRPr lang="en-US"/>
        </a:p>
      </dgm:t>
    </dgm:pt>
    <dgm:pt modelId="{C12AB702-8FA7-40D3-B88C-F041023CD12E}">
      <dgm:prSet phldrT="[Text]" custT="1"/>
      <dgm:spPr/>
      <dgm:t>
        <a:bodyPr/>
        <a:lstStyle/>
        <a:p>
          <a:r>
            <a:rPr kumimoji="0" lang="en-US" sz="1000" b="0" i="0" u="none" strike="noStrike" cap="none" spc="0" normalizeH="0" baseline="0" noProof="0" dirty="0">
              <a:ln/>
              <a:effectLst/>
              <a:uLnTx/>
              <a:uFillTx/>
              <a:latin typeface="Segoe UI"/>
              <a:ea typeface="+mn-ea"/>
              <a:cs typeface="+mn-cs"/>
            </a:rPr>
            <a:t>Follow-on fees driven by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examination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production and capacity </a:t>
          </a:r>
          <a:endParaRPr lang="en-US" sz="1000" dirty="0"/>
        </a:p>
      </dgm:t>
    </dgm:pt>
    <dgm:pt modelId="{DC5ACB52-04C6-4650-BA08-9FA945D19759}" type="parTrans" cxnId="{AEDA2835-B4FA-44F8-A299-36EDF60B9825}">
      <dgm:prSet/>
      <dgm:spPr/>
      <dgm:t>
        <a:bodyPr/>
        <a:lstStyle/>
        <a:p>
          <a:endParaRPr lang="en-US"/>
        </a:p>
      </dgm:t>
    </dgm:pt>
    <dgm:pt modelId="{83ACCCC9-CB32-4659-B592-4AA094D75A3D}" type="sibTrans" cxnId="{AEDA2835-B4FA-44F8-A299-36EDF60B9825}">
      <dgm:prSet/>
      <dgm:spPr/>
      <dgm:t>
        <a:bodyPr/>
        <a:lstStyle/>
        <a:p>
          <a:endParaRPr lang="en-US"/>
        </a:p>
      </dgm:t>
    </dgm:pt>
    <dgm:pt modelId="{86E2776B-0E01-46F1-9171-A4002E57E58F}">
      <dgm:prSet phldrT="[Text]" custT="1"/>
      <dgm:spPr/>
      <dgm:t>
        <a:bodyPr/>
        <a:lstStyle/>
        <a:p>
          <a:r>
            <a:rPr lang="en-US" sz="1000"/>
            <a:t>Fund operating reserve </a:t>
          </a:r>
          <a:br>
            <a:rPr lang="en-US" sz="1000"/>
          </a:br>
          <a:r>
            <a:rPr lang="en-US" sz="1000"/>
            <a:t>to mitigate risk</a:t>
          </a:r>
        </a:p>
      </dgm:t>
    </dgm:pt>
    <dgm:pt modelId="{FA1A4DC8-9DAB-4B5F-B2B0-9035F393F8EB}" type="parTrans" cxnId="{3A076F5A-AFDF-4AA7-A614-92730DF240B6}">
      <dgm:prSet/>
      <dgm:spPr/>
      <dgm:t>
        <a:bodyPr/>
        <a:lstStyle/>
        <a:p>
          <a:endParaRPr lang="en-US"/>
        </a:p>
      </dgm:t>
    </dgm:pt>
    <dgm:pt modelId="{90FEC555-2410-4C7D-8A39-BEF90A6336C0}" type="sibTrans" cxnId="{3A076F5A-AFDF-4AA7-A614-92730DF240B6}">
      <dgm:prSet/>
      <dgm:spPr/>
      <dgm:t>
        <a:bodyPr/>
        <a:lstStyle/>
        <a:p>
          <a:endParaRPr lang="en-US"/>
        </a:p>
      </dgm:t>
    </dgm:pt>
    <dgm:pt modelId="{5610B78A-2EE7-4994-8329-C576EB177C70}">
      <dgm:prSet phldrT="[Text]" custT="1"/>
      <dgm:spPr/>
      <dgm:t>
        <a:bodyPr/>
        <a:lstStyle/>
        <a:p>
          <a:r>
            <a:rPr lang="en-US" sz="1000"/>
            <a:t>Changes in production goals and examination capacity</a:t>
          </a:r>
        </a:p>
      </dgm:t>
    </dgm:pt>
    <dgm:pt modelId="{EE86C608-7AF3-4FBC-8D5D-256B4DFE7A6E}" type="parTrans" cxnId="{688FCC75-1C3C-45E3-B964-680288CC313B}">
      <dgm:prSet/>
      <dgm:spPr/>
      <dgm:t>
        <a:bodyPr/>
        <a:lstStyle/>
        <a:p>
          <a:endParaRPr lang="en-US"/>
        </a:p>
      </dgm:t>
    </dgm:pt>
    <dgm:pt modelId="{3A8C0547-71F4-4751-A0B2-E50BB7619FAB}" type="sibTrans" cxnId="{688FCC75-1C3C-45E3-B964-680288CC313B}">
      <dgm:prSet/>
      <dgm:spPr/>
      <dgm:t>
        <a:bodyPr/>
        <a:lstStyle/>
        <a:p>
          <a:endParaRPr lang="en-US"/>
        </a:p>
      </dgm:t>
    </dgm:pt>
    <dgm:pt modelId="{00718A20-F85A-40F3-85E7-862DF1AB17CC}">
      <dgm:prSet phldrT="[Text]" custT="1"/>
      <dgm:spPr/>
      <dgm:t>
        <a:bodyPr/>
        <a:lstStyle/>
        <a:p>
          <a:r>
            <a:rPr lang="en-US" sz="1600" b="1"/>
            <a:t>Revenue</a:t>
          </a:r>
        </a:p>
        <a:p>
          <a:r>
            <a:rPr lang="en-US" sz="1400" b="0"/>
            <a:t>(Fee Collections)</a:t>
          </a:r>
        </a:p>
      </dgm:t>
    </dgm:pt>
    <dgm:pt modelId="{1A4EFCDD-2ED1-465E-BBBE-57A1BCE3E74C}" type="parTrans" cxnId="{6A7C9338-A0BB-4065-BBF1-1C2B2C55AB99}">
      <dgm:prSet/>
      <dgm:spPr/>
      <dgm:t>
        <a:bodyPr/>
        <a:lstStyle/>
        <a:p>
          <a:endParaRPr lang="en-US"/>
        </a:p>
      </dgm:t>
    </dgm:pt>
    <dgm:pt modelId="{A14324FD-2B5D-457E-AD72-99D63DCB316F}" type="sibTrans" cxnId="{6A7C9338-A0BB-4065-BBF1-1C2B2C55AB99}">
      <dgm:prSet/>
      <dgm:spPr/>
      <dgm:t>
        <a:bodyPr/>
        <a:lstStyle/>
        <a:p>
          <a:endParaRPr lang="en-US"/>
        </a:p>
      </dgm:t>
    </dgm:pt>
    <dgm:pt modelId="{098215C8-2E79-487A-B10B-915F565E7BC5}">
      <dgm:prSet phldrT="[Text]" custT="1"/>
      <dgm:spPr/>
      <dgm:t>
        <a:bodyPr/>
        <a:lstStyle/>
        <a:p>
          <a:r>
            <a:rPr lang="en-US" sz="1000" dirty="0"/>
            <a:t>Strategic improvements and capital investments</a:t>
          </a:r>
        </a:p>
      </dgm:t>
    </dgm:pt>
    <dgm:pt modelId="{3BC913AA-A1AB-4699-BF8D-0B45F48C855C}" type="parTrans" cxnId="{92FE880B-A15E-43A9-BB30-BD1F450B11C5}">
      <dgm:prSet/>
      <dgm:spPr/>
      <dgm:t>
        <a:bodyPr/>
        <a:lstStyle/>
        <a:p>
          <a:endParaRPr lang="en-US"/>
        </a:p>
      </dgm:t>
    </dgm:pt>
    <dgm:pt modelId="{CE914C19-998D-43D0-9578-FEB1BD01CF78}" type="sibTrans" cxnId="{92FE880B-A15E-43A9-BB30-BD1F450B11C5}">
      <dgm:prSet/>
      <dgm:spPr/>
      <dgm:t>
        <a:bodyPr/>
        <a:lstStyle/>
        <a:p>
          <a:endParaRPr lang="en-US"/>
        </a:p>
      </dgm:t>
    </dgm:pt>
    <dgm:pt modelId="{D05CC22A-6E1B-4C55-9F1E-ECEF6975475A}">
      <dgm:prSet phldrT="[Text]" custT="1"/>
      <dgm:spPr/>
      <dgm:t>
        <a:bodyPr/>
        <a:lstStyle/>
        <a:p>
          <a:r>
            <a:rPr lang="en-US" sz="1000"/>
            <a:t>Existing examination capacity with inflationary increases to work on application inventory</a:t>
          </a:r>
        </a:p>
      </dgm:t>
    </dgm:pt>
    <dgm:pt modelId="{2BA0E8D3-F99B-414A-9185-ECEFA70DDCB0}" type="parTrans" cxnId="{6D0A79E6-96B3-46FB-83A8-C1EB26567B2E}">
      <dgm:prSet/>
      <dgm:spPr/>
      <dgm:t>
        <a:bodyPr/>
        <a:lstStyle/>
        <a:p>
          <a:endParaRPr lang="en-US"/>
        </a:p>
      </dgm:t>
    </dgm:pt>
    <dgm:pt modelId="{1A8801B8-792D-4B46-9BBC-5F99DD44819F}" type="sibTrans" cxnId="{6D0A79E6-96B3-46FB-83A8-C1EB26567B2E}">
      <dgm:prSet/>
      <dgm:spPr/>
      <dgm:t>
        <a:bodyPr/>
        <a:lstStyle/>
        <a:p>
          <a:endParaRPr lang="en-US"/>
        </a:p>
      </dgm:t>
    </dgm:pt>
    <dgm:pt modelId="{BF2E7EAB-0F38-4170-8FD1-870EF34452E3}">
      <dgm:prSet phldrT="[Text]" custT="1"/>
      <dgm:spPr/>
      <dgm:t>
        <a:bodyPr/>
        <a:lstStyle/>
        <a:p>
          <a:r>
            <a:rPr kumimoji="0" lang="en-US" sz="1000" b="0" i="0" u="none" strike="noStrike" cap="none" spc="0" normalizeH="0" baseline="0" noProof="0">
              <a:ln/>
              <a:effectLst/>
              <a:uLnTx/>
              <a:uFillTx/>
              <a:latin typeface="Segoe UI"/>
              <a:ea typeface="+mn-ea"/>
              <a:cs typeface="+mn-cs"/>
            </a:rPr>
            <a:t>Application filing fees driven by </a:t>
          </a:r>
          <a:r>
            <a:rPr lang="en-US" sz="1000">
              <a:latin typeface="Segoe UI"/>
            </a:rPr>
            <a:t>filing demand </a:t>
          </a:r>
          <a:r>
            <a:rPr kumimoji="0" lang="en-US" sz="1000" b="0" i="0" u="none" strike="noStrike" cap="none" spc="0" normalizeH="0" baseline="0" noProof="0">
              <a:ln/>
              <a:effectLst/>
              <a:uLnTx/>
              <a:uFillTx/>
              <a:latin typeface="Segoe UI"/>
              <a:ea typeface="+mn-ea"/>
              <a:cs typeface="+mn-cs"/>
            </a:rPr>
            <a:t>and economy</a:t>
          </a:r>
          <a:endParaRPr lang="en-US" sz="1000"/>
        </a:p>
      </dgm:t>
    </dgm:pt>
    <dgm:pt modelId="{EC509CF1-D015-4A6F-9019-D01636EBD182}" type="parTrans" cxnId="{E801B77B-343D-418C-8ED4-75C9FED85C8D}">
      <dgm:prSet/>
      <dgm:spPr/>
      <dgm:t>
        <a:bodyPr/>
        <a:lstStyle/>
        <a:p>
          <a:endParaRPr lang="en-US"/>
        </a:p>
      </dgm:t>
    </dgm:pt>
    <dgm:pt modelId="{1C000E17-1E07-4339-BDB5-8B7B45A87FB3}" type="sibTrans" cxnId="{E801B77B-343D-418C-8ED4-75C9FED85C8D}">
      <dgm:prSet/>
      <dgm:spPr/>
      <dgm:t>
        <a:bodyPr/>
        <a:lstStyle/>
        <a:p>
          <a:endParaRPr lang="en-US"/>
        </a:p>
      </dgm:t>
    </dgm:pt>
    <dgm:pt modelId="{8E6B3E2D-5D06-4B29-8395-A53CEBC8E70C}" type="pres">
      <dgm:prSet presAssocID="{845FA357-AB15-422D-BF9D-4B6D8BA9F07B}" presName="outerComposite" presStyleCnt="0">
        <dgm:presLayoutVars>
          <dgm:chMax val="2"/>
          <dgm:animLvl val="lvl"/>
          <dgm:resizeHandles val="exact"/>
        </dgm:presLayoutVars>
      </dgm:prSet>
      <dgm:spPr/>
    </dgm:pt>
    <dgm:pt modelId="{9ECC4CC7-2D94-4D98-90E3-F294BF3C8121}" type="pres">
      <dgm:prSet presAssocID="{845FA357-AB15-422D-BF9D-4B6D8BA9F07B}" presName="dummyMaxCanvas" presStyleCnt="0"/>
      <dgm:spPr/>
    </dgm:pt>
    <dgm:pt modelId="{29A990A3-23BF-4846-B5AF-F11E0B508F4F}" type="pres">
      <dgm:prSet presAssocID="{845FA357-AB15-422D-BF9D-4B6D8BA9F07B}" presName="parentComposite" presStyleCnt="0"/>
      <dgm:spPr/>
    </dgm:pt>
    <dgm:pt modelId="{4766A00C-B025-4918-B5B9-4F5FCDA8A79A}" type="pres">
      <dgm:prSet presAssocID="{845FA357-AB15-422D-BF9D-4B6D8BA9F07B}" presName="parent1" presStyleLbl="alignAccFollowNode1" presStyleIdx="0" presStyleCnt="4" custScaleX="131250">
        <dgm:presLayoutVars>
          <dgm:chMax val="4"/>
        </dgm:presLayoutVars>
      </dgm:prSet>
      <dgm:spPr/>
    </dgm:pt>
    <dgm:pt modelId="{CBEC6E1A-C70D-4179-9088-942142B9AA5D}" type="pres">
      <dgm:prSet presAssocID="{845FA357-AB15-422D-BF9D-4B6D8BA9F07B}" presName="parent2" presStyleLbl="alignAccFollowNode1" presStyleIdx="1" presStyleCnt="4" custScaleX="131250">
        <dgm:presLayoutVars>
          <dgm:chMax val="4"/>
        </dgm:presLayoutVars>
      </dgm:prSet>
      <dgm:spPr/>
    </dgm:pt>
    <dgm:pt modelId="{3BB34E85-8234-4333-9866-45BB2951EA3A}" type="pres">
      <dgm:prSet presAssocID="{845FA357-AB15-422D-BF9D-4B6D8BA9F07B}" presName="childrenComposite" presStyleCnt="0"/>
      <dgm:spPr/>
    </dgm:pt>
    <dgm:pt modelId="{1EB856AC-90E1-49D5-98B2-B2DA028AAA01}" type="pres">
      <dgm:prSet presAssocID="{845FA357-AB15-422D-BF9D-4B6D8BA9F07B}" presName="dummyMaxCanvas_ChildArea" presStyleCnt="0"/>
      <dgm:spPr/>
    </dgm:pt>
    <dgm:pt modelId="{FD716CFE-9CA1-4019-826F-F6AB450031A5}" type="pres">
      <dgm:prSet presAssocID="{845FA357-AB15-422D-BF9D-4B6D8BA9F07B}" presName="fulcrum" presStyleLbl="alignAccFollowNode1" presStyleIdx="2" presStyleCnt="4"/>
      <dgm:spPr/>
    </dgm:pt>
    <dgm:pt modelId="{94FE3F96-EDC2-47FC-8878-D142D8729DB4}" type="pres">
      <dgm:prSet presAssocID="{845FA357-AB15-422D-BF9D-4B6D8BA9F07B}" presName="balance_44" presStyleLbl="alignAccFollowNode1" presStyleIdx="3" presStyleCnt="4" custScaleX="110000">
        <dgm:presLayoutVars>
          <dgm:bulletEnabled val="1"/>
        </dgm:presLayoutVars>
      </dgm:prSet>
      <dgm:spPr/>
    </dgm:pt>
    <dgm:pt modelId="{6B48B52D-7B67-4192-8028-C9FCA9ABE4F5}" type="pres">
      <dgm:prSet presAssocID="{845FA357-AB15-422D-BF9D-4B6D8BA9F07B}" presName="right_44_1" presStyleLbl="node1" presStyleIdx="0" presStyleCnt="8" custScaleX="131250" custScaleY="109578" custLinFactNeighborX="-489" custLinFactNeighborY="-2181">
        <dgm:presLayoutVars>
          <dgm:bulletEnabled val="1"/>
        </dgm:presLayoutVars>
      </dgm:prSet>
      <dgm:spPr/>
    </dgm:pt>
    <dgm:pt modelId="{1D5118AC-9134-490E-AD47-4ABBD1BCB071}" type="pres">
      <dgm:prSet presAssocID="{845FA357-AB15-422D-BF9D-4B6D8BA9F07B}" presName="right_44_2" presStyleLbl="node1" presStyleIdx="1" presStyleCnt="8" custScaleX="131250" custScaleY="109578" custLinFactNeighborX="-489" custLinFactNeighborY="-2181">
        <dgm:presLayoutVars>
          <dgm:bulletEnabled val="1"/>
        </dgm:presLayoutVars>
      </dgm:prSet>
      <dgm:spPr/>
    </dgm:pt>
    <dgm:pt modelId="{8D247449-5540-462C-84B0-48A473314D12}" type="pres">
      <dgm:prSet presAssocID="{845FA357-AB15-422D-BF9D-4B6D8BA9F07B}" presName="right_44_3" presStyleLbl="node1" presStyleIdx="2" presStyleCnt="8" custScaleX="131250" custScaleY="109578" custLinFactNeighborX="-489" custLinFactNeighborY="-2181">
        <dgm:presLayoutVars>
          <dgm:bulletEnabled val="1"/>
        </dgm:presLayoutVars>
      </dgm:prSet>
      <dgm:spPr/>
    </dgm:pt>
    <dgm:pt modelId="{50CF8C47-7254-4D6C-845A-A28CD910EF52}" type="pres">
      <dgm:prSet presAssocID="{845FA357-AB15-422D-BF9D-4B6D8BA9F07B}" presName="right_44_4" presStyleLbl="node1" presStyleIdx="3" presStyleCnt="8" custScaleX="131250" custScaleY="109578" custLinFactNeighborX="-489" custLinFactNeighborY="-4764">
        <dgm:presLayoutVars>
          <dgm:bulletEnabled val="1"/>
        </dgm:presLayoutVars>
      </dgm:prSet>
      <dgm:spPr/>
    </dgm:pt>
    <dgm:pt modelId="{6C5FF9E5-52EF-4D33-9AD7-272EAE2ACDCD}" type="pres">
      <dgm:prSet presAssocID="{845FA357-AB15-422D-BF9D-4B6D8BA9F07B}" presName="left_44_1" presStyleLbl="node1" presStyleIdx="4" presStyleCnt="8" custScaleX="131250" custScaleY="109578" custLinFactNeighborX="-489" custLinFactNeighborY="-4764">
        <dgm:presLayoutVars>
          <dgm:bulletEnabled val="1"/>
        </dgm:presLayoutVars>
      </dgm:prSet>
      <dgm:spPr/>
    </dgm:pt>
    <dgm:pt modelId="{4640ED5F-8C3F-452A-9985-CB96FAC69217}" type="pres">
      <dgm:prSet presAssocID="{845FA357-AB15-422D-BF9D-4B6D8BA9F07B}" presName="left_44_2" presStyleLbl="node1" presStyleIdx="5" presStyleCnt="8" custScaleX="131250" custScaleY="109578" custLinFactNeighborX="-489" custLinFactNeighborY="-4676">
        <dgm:presLayoutVars>
          <dgm:bulletEnabled val="1"/>
        </dgm:presLayoutVars>
      </dgm:prSet>
      <dgm:spPr/>
    </dgm:pt>
    <dgm:pt modelId="{9346284E-64A6-4BEB-9DAE-986ECF411E5E}" type="pres">
      <dgm:prSet presAssocID="{845FA357-AB15-422D-BF9D-4B6D8BA9F07B}" presName="left_44_3" presStyleLbl="node1" presStyleIdx="6" presStyleCnt="8" custScaleX="131250" custScaleY="109578" custLinFactNeighborX="-489" custLinFactNeighborY="-4676">
        <dgm:presLayoutVars>
          <dgm:bulletEnabled val="1"/>
        </dgm:presLayoutVars>
      </dgm:prSet>
      <dgm:spPr/>
    </dgm:pt>
    <dgm:pt modelId="{F2453F24-E7E5-4300-88B9-B56B1B73D572}" type="pres">
      <dgm:prSet presAssocID="{845FA357-AB15-422D-BF9D-4B6D8BA9F07B}" presName="left_44_4" presStyleLbl="node1" presStyleIdx="7" presStyleCnt="8" custScaleX="131250" custScaleY="109578" custLinFactNeighborX="-489" custLinFactNeighborY="-4676">
        <dgm:presLayoutVars>
          <dgm:bulletEnabled val="1"/>
        </dgm:presLayoutVars>
      </dgm:prSet>
      <dgm:spPr/>
    </dgm:pt>
  </dgm:ptLst>
  <dgm:cxnLst>
    <dgm:cxn modelId="{92FE880B-A15E-43A9-BB30-BD1F450B11C5}" srcId="{44C39473-7D62-4086-81E9-D5E564F4B5BA}" destId="{098215C8-2E79-487A-B10B-915F565E7BC5}" srcOrd="1" destOrd="0" parTransId="{3BC913AA-A1AB-4699-BF8D-0B45F48C855C}" sibTransId="{CE914C19-998D-43D0-9578-FEB1BD01CF78}"/>
    <dgm:cxn modelId="{8AE1E212-43B8-408B-86BA-D79BE8220B01}" type="presOf" srcId="{C4618AAC-63DB-4174-B365-DA75C46A9C02}" destId="{1D5118AC-9134-490E-AD47-4ABBD1BCB071}" srcOrd="0" destOrd="0" presId="urn:microsoft.com/office/officeart/2005/8/layout/balance1"/>
    <dgm:cxn modelId="{AEDA2835-B4FA-44F8-A299-36EDF60B9825}" srcId="{00718A20-F85A-40F3-85E7-862DF1AB17CC}" destId="{C12AB702-8FA7-40D3-B88C-F041023CD12E}" srcOrd="2" destOrd="0" parTransId="{DC5ACB52-04C6-4650-BA08-9FA945D19759}" sibTransId="{83ACCCC9-CB32-4659-B592-4AA094D75A3D}"/>
    <dgm:cxn modelId="{6A7C9338-A0BB-4065-BBF1-1C2B2C55AB99}" srcId="{845FA357-AB15-422D-BF9D-4B6D8BA9F07B}" destId="{00718A20-F85A-40F3-85E7-862DF1AB17CC}" srcOrd="1" destOrd="0" parTransId="{1A4EFCDD-2ED1-465E-BBBE-57A1BCE3E74C}" sibTransId="{A14324FD-2B5D-457E-AD72-99D63DCB316F}"/>
    <dgm:cxn modelId="{1B18C33E-6FF5-4605-B35E-7C6A0BB06068}" type="presOf" srcId="{098215C8-2E79-487A-B10B-915F565E7BC5}" destId="{4640ED5F-8C3F-452A-9985-CB96FAC69217}" srcOrd="0" destOrd="0" presId="urn:microsoft.com/office/officeart/2005/8/layout/balance1"/>
    <dgm:cxn modelId="{FF437F5C-FE6C-48C6-987E-53FD8CFEDB34}" type="presOf" srcId="{C12AB702-8FA7-40D3-B88C-F041023CD12E}" destId="{8D247449-5540-462C-84B0-48A473314D12}" srcOrd="0" destOrd="0" presId="urn:microsoft.com/office/officeart/2005/8/layout/balance1"/>
    <dgm:cxn modelId="{46EB4A64-37D8-4059-817E-EF91CEC60308}" type="presOf" srcId="{00718A20-F85A-40F3-85E7-862DF1AB17CC}" destId="{CBEC6E1A-C70D-4179-9088-942142B9AA5D}" srcOrd="0" destOrd="0" presId="urn:microsoft.com/office/officeart/2005/8/layout/balance1"/>
    <dgm:cxn modelId="{170BE265-F089-4E21-836A-BF0034B55C2D}" srcId="{00718A20-F85A-40F3-85E7-862DF1AB17CC}" destId="{C4618AAC-63DB-4174-B365-DA75C46A9C02}" srcOrd="1" destOrd="0" parTransId="{D14721C7-EC37-4A1F-9C24-BFBFCFC55480}" sibTransId="{F8F46F2D-7ACF-4150-87A2-FD812A75CABB}"/>
    <dgm:cxn modelId="{7D49EC65-1493-4305-9C13-815CEBD1A3DE}" type="presOf" srcId="{BF2E7EAB-0F38-4170-8FD1-870EF34452E3}" destId="{50CF8C47-7254-4D6C-845A-A28CD910EF52}" srcOrd="0" destOrd="0" presId="urn:microsoft.com/office/officeart/2005/8/layout/balance1"/>
    <dgm:cxn modelId="{5C08854B-6FE8-405D-8166-5167EBE559DF}" type="presOf" srcId="{845FA357-AB15-422D-BF9D-4B6D8BA9F07B}" destId="{8E6B3E2D-5D06-4B29-8395-A53CEBC8E70C}" srcOrd="0" destOrd="0" presId="urn:microsoft.com/office/officeart/2005/8/layout/balance1"/>
    <dgm:cxn modelId="{688FCC75-1C3C-45E3-B964-680288CC313B}" srcId="{44C39473-7D62-4086-81E9-D5E564F4B5BA}" destId="{5610B78A-2EE7-4994-8329-C576EB177C70}" srcOrd="2" destOrd="0" parTransId="{EE86C608-7AF3-4FBC-8D5D-256B4DFE7A6E}" sibTransId="{3A8C0547-71F4-4751-A0B2-E50BB7619FAB}"/>
    <dgm:cxn modelId="{3A076F5A-AFDF-4AA7-A614-92730DF240B6}" srcId="{44C39473-7D62-4086-81E9-D5E564F4B5BA}" destId="{86E2776B-0E01-46F1-9171-A4002E57E58F}" srcOrd="0" destOrd="0" parTransId="{FA1A4DC8-9DAB-4B5F-B2B0-9035F393F8EB}" sibTransId="{90FEC555-2410-4C7D-8A39-BEF90A6336C0}"/>
    <dgm:cxn modelId="{E801B77B-343D-418C-8ED4-75C9FED85C8D}" srcId="{00718A20-F85A-40F3-85E7-862DF1AB17CC}" destId="{BF2E7EAB-0F38-4170-8FD1-870EF34452E3}" srcOrd="3" destOrd="0" parTransId="{EC509CF1-D015-4A6F-9019-D01636EBD182}" sibTransId="{1C000E17-1E07-4339-BDB5-8B7B45A87FB3}"/>
    <dgm:cxn modelId="{1405597E-A6EF-4033-9041-B9DEA6673CD9}" type="presOf" srcId="{C116F3E2-020A-401F-9482-0AEC8CB633FE}" destId="{6B48B52D-7B67-4192-8028-C9FCA9ABE4F5}" srcOrd="0" destOrd="0" presId="urn:microsoft.com/office/officeart/2005/8/layout/balance1"/>
    <dgm:cxn modelId="{E523938B-0358-4E0F-B720-79E0A0371BF1}" type="presOf" srcId="{5610B78A-2EE7-4994-8329-C576EB177C70}" destId="{9346284E-64A6-4BEB-9DAE-986ECF411E5E}" srcOrd="0" destOrd="0" presId="urn:microsoft.com/office/officeart/2005/8/layout/balance1"/>
    <dgm:cxn modelId="{7065D7A0-234F-4BA8-8BEC-CA7DBC608A9E}" srcId="{00718A20-F85A-40F3-85E7-862DF1AB17CC}" destId="{C116F3E2-020A-401F-9482-0AEC8CB633FE}" srcOrd="0" destOrd="0" parTransId="{70E56FE6-C79F-4AAC-9CA7-C9CC20C9C448}" sibTransId="{4B3BAA80-E9D1-4EA9-9127-6DB91C2731FC}"/>
    <dgm:cxn modelId="{D450BBAB-034F-4AE0-B025-9E46CCEF4FFC}" type="presOf" srcId="{44C39473-7D62-4086-81E9-D5E564F4B5BA}" destId="{4766A00C-B025-4918-B5B9-4F5FCDA8A79A}" srcOrd="0" destOrd="0" presId="urn:microsoft.com/office/officeart/2005/8/layout/balance1"/>
    <dgm:cxn modelId="{286458C8-EDAF-40C8-8123-FAF4B0D03E74}" type="presOf" srcId="{D05CC22A-6E1B-4C55-9F1E-ECEF6975475A}" destId="{F2453F24-E7E5-4300-88B9-B56B1B73D572}" srcOrd="0" destOrd="0" presId="urn:microsoft.com/office/officeart/2005/8/layout/balance1"/>
    <dgm:cxn modelId="{B6A5FCE4-0C75-4F7A-9F8A-2CD49A6848E0}" srcId="{845FA357-AB15-422D-BF9D-4B6D8BA9F07B}" destId="{44C39473-7D62-4086-81E9-D5E564F4B5BA}" srcOrd="0" destOrd="0" parTransId="{7C6F64D3-5912-4E14-BF3B-5AF956E859B7}" sibTransId="{1E999C1C-AFBE-47EE-A89F-B6B32CDEF09C}"/>
    <dgm:cxn modelId="{6D0A79E6-96B3-46FB-83A8-C1EB26567B2E}" srcId="{44C39473-7D62-4086-81E9-D5E564F4B5BA}" destId="{D05CC22A-6E1B-4C55-9F1E-ECEF6975475A}" srcOrd="3" destOrd="0" parTransId="{2BA0E8D3-F99B-414A-9185-ECEFA70DDCB0}" sibTransId="{1A8801B8-792D-4B46-9BBC-5F99DD44819F}"/>
    <dgm:cxn modelId="{507106F3-781C-4F26-B4A8-A303C3ACBB6C}" type="presOf" srcId="{86E2776B-0E01-46F1-9171-A4002E57E58F}" destId="{6C5FF9E5-52EF-4D33-9AD7-272EAE2ACDCD}" srcOrd="0" destOrd="0" presId="urn:microsoft.com/office/officeart/2005/8/layout/balance1"/>
    <dgm:cxn modelId="{B1F68C33-C82F-481A-9F98-362FE423988C}" type="presParOf" srcId="{8E6B3E2D-5D06-4B29-8395-A53CEBC8E70C}" destId="{9ECC4CC7-2D94-4D98-90E3-F294BF3C8121}" srcOrd="0" destOrd="0" presId="urn:microsoft.com/office/officeart/2005/8/layout/balance1"/>
    <dgm:cxn modelId="{DE3C28A4-5D41-440C-8045-A46D4F58E6AC}" type="presParOf" srcId="{8E6B3E2D-5D06-4B29-8395-A53CEBC8E70C}" destId="{29A990A3-23BF-4846-B5AF-F11E0B508F4F}" srcOrd="1" destOrd="0" presId="urn:microsoft.com/office/officeart/2005/8/layout/balance1"/>
    <dgm:cxn modelId="{04B2A74F-803E-4DF8-B093-C6FD732147EF}" type="presParOf" srcId="{29A990A3-23BF-4846-B5AF-F11E0B508F4F}" destId="{4766A00C-B025-4918-B5B9-4F5FCDA8A79A}" srcOrd="0" destOrd="0" presId="urn:microsoft.com/office/officeart/2005/8/layout/balance1"/>
    <dgm:cxn modelId="{0830FE99-A464-45C6-9A84-7FC8A05C45F3}" type="presParOf" srcId="{29A990A3-23BF-4846-B5AF-F11E0B508F4F}" destId="{CBEC6E1A-C70D-4179-9088-942142B9AA5D}" srcOrd="1" destOrd="0" presId="urn:microsoft.com/office/officeart/2005/8/layout/balance1"/>
    <dgm:cxn modelId="{0AD7DFAA-06EB-4FDA-B6A7-0AAB212B22BD}" type="presParOf" srcId="{8E6B3E2D-5D06-4B29-8395-A53CEBC8E70C}" destId="{3BB34E85-8234-4333-9866-45BB2951EA3A}" srcOrd="2" destOrd="0" presId="urn:microsoft.com/office/officeart/2005/8/layout/balance1"/>
    <dgm:cxn modelId="{93449110-4C81-4162-A4F4-CAAE15158FBB}" type="presParOf" srcId="{3BB34E85-8234-4333-9866-45BB2951EA3A}" destId="{1EB856AC-90E1-49D5-98B2-B2DA028AAA01}" srcOrd="0" destOrd="0" presId="urn:microsoft.com/office/officeart/2005/8/layout/balance1"/>
    <dgm:cxn modelId="{57DAEF1B-7F2A-4346-87FF-BBB7E3D5B252}" type="presParOf" srcId="{3BB34E85-8234-4333-9866-45BB2951EA3A}" destId="{FD716CFE-9CA1-4019-826F-F6AB450031A5}" srcOrd="1" destOrd="0" presId="urn:microsoft.com/office/officeart/2005/8/layout/balance1"/>
    <dgm:cxn modelId="{EE9DC99D-4890-4CB9-A5A4-940D6FA2A269}" type="presParOf" srcId="{3BB34E85-8234-4333-9866-45BB2951EA3A}" destId="{94FE3F96-EDC2-47FC-8878-D142D8729DB4}" srcOrd="2" destOrd="0" presId="urn:microsoft.com/office/officeart/2005/8/layout/balance1"/>
    <dgm:cxn modelId="{3D12022B-43D2-4728-9987-2E38F036A859}" type="presParOf" srcId="{3BB34E85-8234-4333-9866-45BB2951EA3A}" destId="{6B48B52D-7B67-4192-8028-C9FCA9ABE4F5}" srcOrd="3" destOrd="0" presId="urn:microsoft.com/office/officeart/2005/8/layout/balance1"/>
    <dgm:cxn modelId="{412C08DA-9DD0-45A4-94B3-C56CCE78CAB1}" type="presParOf" srcId="{3BB34E85-8234-4333-9866-45BB2951EA3A}" destId="{1D5118AC-9134-490E-AD47-4ABBD1BCB071}" srcOrd="4" destOrd="0" presId="urn:microsoft.com/office/officeart/2005/8/layout/balance1"/>
    <dgm:cxn modelId="{4E785877-04F4-4E17-850B-8B99C6643900}" type="presParOf" srcId="{3BB34E85-8234-4333-9866-45BB2951EA3A}" destId="{8D247449-5540-462C-84B0-48A473314D12}" srcOrd="5" destOrd="0" presId="urn:microsoft.com/office/officeart/2005/8/layout/balance1"/>
    <dgm:cxn modelId="{FF5B8E44-3E76-4899-9402-A5EF4399B8BE}" type="presParOf" srcId="{3BB34E85-8234-4333-9866-45BB2951EA3A}" destId="{50CF8C47-7254-4D6C-845A-A28CD910EF52}" srcOrd="6" destOrd="0" presId="urn:microsoft.com/office/officeart/2005/8/layout/balance1"/>
    <dgm:cxn modelId="{E4A49C2F-8C41-491E-98E6-70920FF9F460}" type="presParOf" srcId="{3BB34E85-8234-4333-9866-45BB2951EA3A}" destId="{6C5FF9E5-52EF-4D33-9AD7-272EAE2ACDCD}" srcOrd="7" destOrd="0" presId="urn:microsoft.com/office/officeart/2005/8/layout/balance1"/>
    <dgm:cxn modelId="{970305CC-2974-4F0E-904E-FF77866D8E0D}" type="presParOf" srcId="{3BB34E85-8234-4333-9866-45BB2951EA3A}" destId="{4640ED5F-8C3F-452A-9985-CB96FAC69217}" srcOrd="8" destOrd="0" presId="urn:microsoft.com/office/officeart/2005/8/layout/balance1"/>
    <dgm:cxn modelId="{A064CE46-7AFA-4212-8CD4-FA075D6F276F}" type="presParOf" srcId="{3BB34E85-8234-4333-9866-45BB2951EA3A}" destId="{9346284E-64A6-4BEB-9DAE-986ECF411E5E}" srcOrd="9" destOrd="0" presId="urn:microsoft.com/office/officeart/2005/8/layout/balance1"/>
    <dgm:cxn modelId="{A590FB38-EFE9-4FA9-8A1A-4BF46D714027}" type="presParOf" srcId="{3BB34E85-8234-4333-9866-45BB2951EA3A}" destId="{F2453F24-E7E5-4300-88B9-B56B1B73D572}"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FA357-AB15-422D-BF9D-4B6D8BA9F07B}"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US"/>
        </a:p>
      </dgm:t>
    </dgm:pt>
    <dgm:pt modelId="{44C39473-7D62-4086-81E9-D5E564F4B5BA}">
      <dgm:prSet phldrT="[Text]" custT="1"/>
      <dgm:spPr/>
      <dgm:t>
        <a:bodyPr/>
        <a:lstStyle/>
        <a:p>
          <a:r>
            <a:rPr lang="en-US" sz="1600" b="1"/>
            <a:t>Costs</a:t>
          </a:r>
        </a:p>
        <a:p>
          <a:r>
            <a:rPr lang="en-US" sz="1400" b="0"/>
            <a:t>(Budgetary Requirements)</a:t>
          </a:r>
        </a:p>
      </dgm:t>
    </dgm:pt>
    <dgm:pt modelId="{7C6F64D3-5912-4E14-BF3B-5AF956E859B7}" type="parTrans" cxnId="{B6A5FCE4-0C75-4F7A-9F8A-2CD49A6848E0}">
      <dgm:prSet/>
      <dgm:spPr/>
      <dgm:t>
        <a:bodyPr/>
        <a:lstStyle/>
        <a:p>
          <a:endParaRPr lang="en-US"/>
        </a:p>
      </dgm:t>
    </dgm:pt>
    <dgm:pt modelId="{1E999C1C-AFBE-47EE-A89F-B6B32CDEF09C}" type="sibTrans" cxnId="{B6A5FCE4-0C75-4F7A-9F8A-2CD49A6848E0}">
      <dgm:prSet/>
      <dgm:spPr/>
      <dgm:t>
        <a:bodyPr/>
        <a:lstStyle/>
        <a:p>
          <a:endParaRPr lang="en-US"/>
        </a:p>
      </dgm:t>
    </dgm:pt>
    <dgm:pt modelId="{C116F3E2-020A-401F-9482-0AEC8CB633FE}">
      <dgm:prSet phldrT="[Text]" custT="1"/>
      <dgm:spPr/>
      <dgm:t>
        <a:bodyPr/>
        <a:lstStyle/>
        <a:p>
          <a:r>
            <a:rPr kumimoji="0" lang="en-US" sz="1000" b="0" i="0" u="none" strike="noStrike" cap="none" spc="0" normalizeH="0" baseline="0" noProof="0" dirty="0">
              <a:ln/>
              <a:effectLst/>
              <a:uLnTx/>
              <a:uFillTx/>
              <a:latin typeface="Segoe UI"/>
              <a:ea typeface="+mn-ea"/>
              <a:cs typeface="+mn-cs"/>
            </a:rPr>
            <a:t>Other trademark fees</a:t>
          </a:r>
          <a:endParaRPr lang="en-US" sz="1000" dirty="0"/>
        </a:p>
      </dgm:t>
    </dgm:pt>
    <dgm:pt modelId="{70E56FE6-C79F-4AAC-9CA7-C9CC20C9C448}" type="parTrans" cxnId="{7065D7A0-234F-4BA8-8BEC-CA7DBC608A9E}">
      <dgm:prSet/>
      <dgm:spPr/>
      <dgm:t>
        <a:bodyPr/>
        <a:lstStyle/>
        <a:p>
          <a:endParaRPr lang="en-US"/>
        </a:p>
      </dgm:t>
    </dgm:pt>
    <dgm:pt modelId="{4B3BAA80-E9D1-4EA9-9127-6DB91C2731FC}" type="sibTrans" cxnId="{7065D7A0-234F-4BA8-8BEC-CA7DBC608A9E}">
      <dgm:prSet/>
      <dgm:spPr/>
      <dgm:t>
        <a:bodyPr/>
        <a:lstStyle/>
        <a:p>
          <a:endParaRPr lang="en-US"/>
        </a:p>
      </dgm:t>
    </dgm:pt>
    <dgm:pt modelId="{C4618AAC-63DB-4174-B365-DA75C46A9C02}">
      <dgm:prSet phldrT="[Text]" custT="1"/>
      <dgm:spPr/>
      <dgm:t>
        <a:bodyPr/>
        <a:lstStyle/>
        <a:p>
          <a:r>
            <a:rPr kumimoji="0" lang="en-US" sz="1000" b="0" i="0" u="none" strike="noStrike" cap="none" spc="0" normalizeH="0" baseline="0" noProof="0" dirty="0">
              <a:ln/>
              <a:effectLst/>
              <a:uLnTx/>
              <a:uFillTx/>
              <a:latin typeface="Segoe UI"/>
              <a:ea typeface="+mn-ea"/>
              <a:cs typeface="+mn-cs"/>
            </a:rPr>
            <a:t>Renewal fees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driven by trademarks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registered years earlier</a:t>
          </a:r>
          <a:endParaRPr lang="en-US" sz="1000" dirty="0"/>
        </a:p>
      </dgm:t>
    </dgm:pt>
    <dgm:pt modelId="{D14721C7-EC37-4A1F-9C24-BFBFCFC55480}" type="parTrans" cxnId="{170BE265-F089-4E21-836A-BF0034B55C2D}">
      <dgm:prSet/>
      <dgm:spPr/>
      <dgm:t>
        <a:bodyPr/>
        <a:lstStyle/>
        <a:p>
          <a:endParaRPr lang="en-US"/>
        </a:p>
      </dgm:t>
    </dgm:pt>
    <dgm:pt modelId="{F8F46F2D-7ACF-4150-87A2-FD812A75CABB}" type="sibTrans" cxnId="{170BE265-F089-4E21-836A-BF0034B55C2D}">
      <dgm:prSet/>
      <dgm:spPr/>
      <dgm:t>
        <a:bodyPr/>
        <a:lstStyle/>
        <a:p>
          <a:endParaRPr lang="en-US"/>
        </a:p>
      </dgm:t>
    </dgm:pt>
    <dgm:pt modelId="{C12AB702-8FA7-40D3-B88C-F041023CD12E}">
      <dgm:prSet phldrT="[Text]" custT="1"/>
      <dgm:spPr/>
      <dgm:t>
        <a:bodyPr/>
        <a:lstStyle/>
        <a:p>
          <a:r>
            <a:rPr kumimoji="0" lang="en-US" sz="1000" b="0" i="0" u="none" strike="noStrike" cap="none" spc="0" normalizeH="0" baseline="0" noProof="0" dirty="0">
              <a:ln/>
              <a:effectLst/>
              <a:uLnTx/>
              <a:uFillTx/>
              <a:latin typeface="Segoe UI"/>
              <a:ea typeface="+mn-ea"/>
              <a:cs typeface="+mn-cs"/>
            </a:rPr>
            <a:t>Follow-on fees driven by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examination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production and capacity </a:t>
          </a:r>
          <a:endParaRPr lang="en-US" sz="1000" dirty="0"/>
        </a:p>
      </dgm:t>
    </dgm:pt>
    <dgm:pt modelId="{DC5ACB52-04C6-4650-BA08-9FA945D19759}" type="parTrans" cxnId="{AEDA2835-B4FA-44F8-A299-36EDF60B9825}">
      <dgm:prSet/>
      <dgm:spPr/>
      <dgm:t>
        <a:bodyPr/>
        <a:lstStyle/>
        <a:p>
          <a:endParaRPr lang="en-US"/>
        </a:p>
      </dgm:t>
    </dgm:pt>
    <dgm:pt modelId="{83ACCCC9-CB32-4659-B592-4AA094D75A3D}" type="sibTrans" cxnId="{AEDA2835-B4FA-44F8-A299-36EDF60B9825}">
      <dgm:prSet/>
      <dgm:spPr/>
      <dgm:t>
        <a:bodyPr/>
        <a:lstStyle/>
        <a:p>
          <a:endParaRPr lang="en-US"/>
        </a:p>
      </dgm:t>
    </dgm:pt>
    <dgm:pt modelId="{86E2776B-0E01-46F1-9171-A4002E57E58F}">
      <dgm:prSet phldrT="[Text]" custT="1"/>
      <dgm:spPr/>
      <dgm:t>
        <a:bodyPr/>
        <a:lstStyle/>
        <a:p>
          <a:r>
            <a:rPr lang="en-US" sz="1000"/>
            <a:t>Fund operating reserve </a:t>
          </a:r>
          <a:br>
            <a:rPr lang="en-US" sz="1000"/>
          </a:br>
          <a:r>
            <a:rPr lang="en-US" sz="1000"/>
            <a:t>to mitigate risk</a:t>
          </a:r>
        </a:p>
      </dgm:t>
    </dgm:pt>
    <dgm:pt modelId="{FA1A4DC8-9DAB-4B5F-B2B0-9035F393F8EB}" type="parTrans" cxnId="{3A076F5A-AFDF-4AA7-A614-92730DF240B6}">
      <dgm:prSet/>
      <dgm:spPr/>
      <dgm:t>
        <a:bodyPr/>
        <a:lstStyle/>
        <a:p>
          <a:endParaRPr lang="en-US"/>
        </a:p>
      </dgm:t>
    </dgm:pt>
    <dgm:pt modelId="{90FEC555-2410-4C7D-8A39-BEF90A6336C0}" type="sibTrans" cxnId="{3A076F5A-AFDF-4AA7-A614-92730DF240B6}">
      <dgm:prSet/>
      <dgm:spPr/>
      <dgm:t>
        <a:bodyPr/>
        <a:lstStyle/>
        <a:p>
          <a:endParaRPr lang="en-US"/>
        </a:p>
      </dgm:t>
    </dgm:pt>
    <dgm:pt modelId="{5610B78A-2EE7-4994-8329-C576EB177C70}">
      <dgm:prSet phldrT="[Text]" custT="1"/>
      <dgm:spPr/>
      <dgm:t>
        <a:bodyPr/>
        <a:lstStyle/>
        <a:p>
          <a:r>
            <a:rPr lang="en-US" sz="1000"/>
            <a:t>Changes in production goals and examination capacity</a:t>
          </a:r>
        </a:p>
      </dgm:t>
    </dgm:pt>
    <dgm:pt modelId="{EE86C608-7AF3-4FBC-8D5D-256B4DFE7A6E}" type="parTrans" cxnId="{688FCC75-1C3C-45E3-B964-680288CC313B}">
      <dgm:prSet/>
      <dgm:spPr/>
      <dgm:t>
        <a:bodyPr/>
        <a:lstStyle/>
        <a:p>
          <a:endParaRPr lang="en-US"/>
        </a:p>
      </dgm:t>
    </dgm:pt>
    <dgm:pt modelId="{3A8C0547-71F4-4751-A0B2-E50BB7619FAB}" type="sibTrans" cxnId="{688FCC75-1C3C-45E3-B964-680288CC313B}">
      <dgm:prSet/>
      <dgm:spPr/>
      <dgm:t>
        <a:bodyPr/>
        <a:lstStyle/>
        <a:p>
          <a:endParaRPr lang="en-US"/>
        </a:p>
      </dgm:t>
    </dgm:pt>
    <dgm:pt modelId="{00718A20-F85A-40F3-85E7-862DF1AB17CC}">
      <dgm:prSet phldrT="[Text]" custT="1"/>
      <dgm:spPr/>
      <dgm:t>
        <a:bodyPr/>
        <a:lstStyle/>
        <a:p>
          <a:r>
            <a:rPr lang="en-US" sz="1600" b="1"/>
            <a:t>Revenue</a:t>
          </a:r>
        </a:p>
        <a:p>
          <a:r>
            <a:rPr lang="en-US" sz="1400" b="0"/>
            <a:t>(Fee Collections)</a:t>
          </a:r>
        </a:p>
      </dgm:t>
    </dgm:pt>
    <dgm:pt modelId="{1A4EFCDD-2ED1-465E-BBBE-57A1BCE3E74C}" type="parTrans" cxnId="{6A7C9338-A0BB-4065-BBF1-1C2B2C55AB99}">
      <dgm:prSet/>
      <dgm:spPr/>
      <dgm:t>
        <a:bodyPr/>
        <a:lstStyle/>
        <a:p>
          <a:endParaRPr lang="en-US"/>
        </a:p>
      </dgm:t>
    </dgm:pt>
    <dgm:pt modelId="{A14324FD-2B5D-457E-AD72-99D63DCB316F}" type="sibTrans" cxnId="{6A7C9338-A0BB-4065-BBF1-1C2B2C55AB99}">
      <dgm:prSet/>
      <dgm:spPr/>
      <dgm:t>
        <a:bodyPr/>
        <a:lstStyle/>
        <a:p>
          <a:endParaRPr lang="en-US"/>
        </a:p>
      </dgm:t>
    </dgm:pt>
    <dgm:pt modelId="{098215C8-2E79-487A-B10B-915F565E7BC5}">
      <dgm:prSet phldrT="[Text]" custT="1"/>
      <dgm:spPr/>
      <dgm:t>
        <a:bodyPr/>
        <a:lstStyle/>
        <a:p>
          <a:r>
            <a:rPr lang="en-US" sz="1000" dirty="0"/>
            <a:t>Strategic improvements and capital investments</a:t>
          </a:r>
        </a:p>
      </dgm:t>
    </dgm:pt>
    <dgm:pt modelId="{3BC913AA-A1AB-4699-BF8D-0B45F48C855C}" type="parTrans" cxnId="{92FE880B-A15E-43A9-BB30-BD1F450B11C5}">
      <dgm:prSet/>
      <dgm:spPr/>
      <dgm:t>
        <a:bodyPr/>
        <a:lstStyle/>
        <a:p>
          <a:endParaRPr lang="en-US"/>
        </a:p>
      </dgm:t>
    </dgm:pt>
    <dgm:pt modelId="{CE914C19-998D-43D0-9578-FEB1BD01CF78}" type="sibTrans" cxnId="{92FE880B-A15E-43A9-BB30-BD1F450B11C5}">
      <dgm:prSet/>
      <dgm:spPr/>
      <dgm:t>
        <a:bodyPr/>
        <a:lstStyle/>
        <a:p>
          <a:endParaRPr lang="en-US"/>
        </a:p>
      </dgm:t>
    </dgm:pt>
    <dgm:pt modelId="{D05CC22A-6E1B-4C55-9F1E-ECEF6975475A}">
      <dgm:prSet phldrT="[Text]" custT="1"/>
      <dgm:spPr/>
      <dgm:t>
        <a:bodyPr/>
        <a:lstStyle/>
        <a:p>
          <a:r>
            <a:rPr lang="en-US" sz="1000"/>
            <a:t>Existing examination capacity with inflationary increases to work on application inventory</a:t>
          </a:r>
        </a:p>
      </dgm:t>
    </dgm:pt>
    <dgm:pt modelId="{2BA0E8D3-F99B-414A-9185-ECEFA70DDCB0}" type="parTrans" cxnId="{6D0A79E6-96B3-46FB-83A8-C1EB26567B2E}">
      <dgm:prSet/>
      <dgm:spPr/>
      <dgm:t>
        <a:bodyPr/>
        <a:lstStyle/>
        <a:p>
          <a:endParaRPr lang="en-US"/>
        </a:p>
      </dgm:t>
    </dgm:pt>
    <dgm:pt modelId="{1A8801B8-792D-4B46-9BBC-5F99DD44819F}" type="sibTrans" cxnId="{6D0A79E6-96B3-46FB-83A8-C1EB26567B2E}">
      <dgm:prSet/>
      <dgm:spPr/>
      <dgm:t>
        <a:bodyPr/>
        <a:lstStyle/>
        <a:p>
          <a:endParaRPr lang="en-US"/>
        </a:p>
      </dgm:t>
    </dgm:pt>
    <dgm:pt modelId="{BF2E7EAB-0F38-4170-8FD1-870EF34452E3}">
      <dgm:prSet phldrT="[Text]" custT="1"/>
      <dgm:spPr/>
      <dgm:t>
        <a:bodyPr/>
        <a:lstStyle/>
        <a:p>
          <a:r>
            <a:rPr kumimoji="0" lang="en-US" sz="1000" b="0" i="0" u="none" strike="noStrike" cap="none" spc="0" normalizeH="0" baseline="0" noProof="0">
              <a:ln/>
              <a:effectLst/>
              <a:uLnTx/>
              <a:uFillTx/>
              <a:latin typeface="Segoe UI"/>
              <a:ea typeface="+mn-ea"/>
              <a:cs typeface="+mn-cs"/>
            </a:rPr>
            <a:t>Application filing fees driven by </a:t>
          </a:r>
          <a:r>
            <a:rPr lang="en-US" sz="1000">
              <a:latin typeface="Segoe UI"/>
            </a:rPr>
            <a:t>filing demand </a:t>
          </a:r>
          <a:r>
            <a:rPr kumimoji="0" lang="en-US" sz="1000" b="0" i="0" u="none" strike="noStrike" cap="none" spc="0" normalizeH="0" baseline="0" noProof="0">
              <a:ln/>
              <a:effectLst/>
              <a:uLnTx/>
              <a:uFillTx/>
              <a:latin typeface="Segoe UI"/>
              <a:ea typeface="+mn-ea"/>
              <a:cs typeface="+mn-cs"/>
            </a:rPr>
            <a:t>and economy</a:t>
          </a:r>
          <a:endParaRPr lang="en-US" sz="1000"/>
        </a:p>
      </dgm:t>
    </dgm:pt>
    <dgm:pt modelId="{EC509CF1-D015-4A6F-9019-D01636EBD182}" type="parTrans" cxnId="{E801B77B-343D-418C-8ED4-75C9FED85C8D}">
      <dgm:prSet/>
      <dgm:spPr/>
      <dgm:t>
        <a:bodyPr/>
        <a:lstStyle/>
        <a:p>
          <a:endParaRPr lang="en-US"/>
        </a:p>
      </dgm:t>
    </dgm:pt>
    <dgm:pt modelId="{1C000E17-1E07-4339-BDB5-8B7B45A87FB3}" type="sibTrans" cxnId="{E801B77B-343D-418C-8ED4-75C9FED85C8D}">
      <dgm:prSet/>
      <dgm:spPr/>
      <dgm:t>
        <a:bodyPr/>
        <a:lstStyle/>
        <a:p>
          <a:endParaRPr lang="en-US"/>
        </a:p>
      </dgm:t>
    </dgm:pt>
    <dgm:pt modelId="{8E6B3E2D-5D06-4B29-8395-A53CEBC8E70C}" type="pres">
      <dgm:prSet presAssocID="{845FA357-AB15-422D-BF9D-4B6D8BA9F07B}" presName="outerComposite" presStyleCnt="0">
        <dgm:presLayoutVars>
          <dgm:chMax val="2"/>
          <dgm:animLvl val="lvl"/>
          <dgm:resizeHandles val="exact"/>
        </dgm:presLayoutVars>
      </dgm:prSet>
      <dgm:spPr/>
    </dgm:pt>
    <dgm:pt modelId="{9ECC4CC7-2D94-4D98-90E3-F294BF3C8121}" type="pres">
      <dgm:prSet presAssocID="{845FA357-AB15-422D-BF9D-4B6D8BA9F07B}" presName="dummyMaxCanvas" presStyleCnt="0"/>
      <dgm:spPr/>
    </dgm:pt>
    <dgm:pt modelId="{29A990A3-23BF-4846-B5AF-F11E0B508F4F}" type="pres">
      <dgm:prSet presAssocID="{845FA357-AB15-422D-BF9D-4B6D8BA9F07B}" presName="parentComposite" presStyleCnt="0"/>
      <dgm:spPr/>
    </dgm:pt>
    <dgm:pt modelId="{4766A00C-B025-4918-B5B9-4F5FCDA8A79A}" type="pres">
      <dgm:prSet presAssocID="{845FA357-AB15-422D-BF9D-4B6D8BA9F07B}" presName="parent1" presStyleLbl="alignAccFollowNode1" presStyleIdx="0" presStyleCnt="4" custScaleX="131250">
        <dgm:presLayoutVars>
          <dgm:chMax val="4"/>
        </dgm:presLayoutVars>
      </dgm:prSet>
      <dgm:spPr/>
    </dgm:pt>
    <dgm:pt modelId="{CBEC6E1A-C70D-4179-9088-942142B9AA5D}" type="pres">
      <dgm:prSet presAssocID="{845FA357-AB15-422D-BF9D-4B6D8BA9F07B}" presName="parent2" presStyleLbl="alignAccFollowNode1" presStyleIdx="1" presStyleCnt="4" custScaleX="131250">
        <dgm:presLayoutVars>
          <dgm:chMax val="4"/>
        </dgm:presLayoutVars>
      </dgm:prSet>
      <dgm:spPr/>
    </dgm:pt>
    <dgm:pt modelId="{3BB34E85-8234-4333-9866-45BB2951EA3A}" type="pres">
      <dgm:prSet presAssocID="{845FA357-AB15-422D-BF9D-4B6D8BA9F07B}" presName="childrenComposite" presStyleCnt="0"/>
      <dgm:spPr/>
    </dgm:pt>
    <dgm:pt modelId="{1EB856AC-90E1-49D5-98B2-B2DA028AAA01}" type="pres">
      <dgm:prSet presAssocID="{845FA357-AB15-422D-BF9D-4B6D8BA9F07B}" presName="dummyMaxCanvas_ChildArea" presStyleCnt="0"/>
      <dgm:spPr/>
    </dgm:pt>
    <dgm:pt modelId="{FD716CFE-9CA1-4019-826F-F6AB450031A5}" type="pres">
      <dgm:prSet presAssocID="{845FA357-AB15-422D-BF9D-4B6D8BA9F07B}" presName="fulcrum" presStyleLbl="alignAccFollowNode1" presStyleIdx="2" presStyleCnt="4"/>
      <dgm:spPr/>
    </dgm:pt>
    <dgm:pt modelId="{94FE3F96-EDC2-47FC-8878-D142D8729DB4}" type="pres">
      <dgm:prSet presAssocID="{845FA357-AB15-422D-BF9D-4B6D8BA9F07B}" presName="balance_44" presStyleLbl="alignAccFollowNode1" presStyleIdx="3" presStyleCnt="4" custScaleX="110000">
        <dgm:presLayoutVars>
          <dgm:bulletEnabled val="1"/>
        </dgm:presLayoutVars>
      </dgm:prSet>
      <dgm:spPr/>
    </dgm:pt>
    <dgm:pt modelId="{6B48B52D-7B67-4192-8028-C9FCA9ABE4F5}" type="pres">
      <dgm:prSet presAssocID="{845FA357-AB15-422D-BF9D-4B6D8BA9F07B}" presName="right_44_1" presStyleLbl="node1" presStyleIdx="0" presStyleCnt="8" custScaleX="131250" custScaleY="109578" custLinFactNeighborX="-489" custLinFactNeighborY="-2181">
        <dgm:presLayoutVars>
          <dgm:bulletEnabled val="1"/>
        </dgm:presLayoutVars>
      </dgm:prSet>
      <dgm:spPr/>
    </dgm:pt>
    <dgm:pt modelId="{1D5118AC-9134-490E-AD47-4ABBD1BCB071}" type="pres">
      <dgm:prSet presAssocID="{845FA357-AB15-422D-BF9D-4B6D8BA9F07B}" presName="right_44_2" presStyleLbl="node1" presStyleIdx="1" presStyleCnt="8" custScaleX="131250" custScaleY="109578" custLinFactNeighborX="-489" custLinFactNeighborY="-2181">
        <dgm:presLayoutVars>
          <dgm:bulletEnabled val="1"/>
        </dgm:presLayoutVars>
      </dgm:prSet>
      <dgm:spPr/>
    </dgm:pt>
    <dgm:pt modelId="{8D247449-5540-462C-84B0-48A473314D12}" type="pres">
      <dgm:prSet presAssocID="{845FA357-AB15-422D-BF9D-4B6D8BA9F07B}" presName="right_44_3" presStyleLbl="node1" presStyleIdx="2" presStyleCnt="8" custScaleX="131250" custScaleY="109578" custLinFactNeighborX="-489" custLinFactNeighborY="-2181">
        <dgm:presLayoutVars>
          <dgm:bulletEnabled val="1"/>
        </dgm:presLayoutVars>
      </dgm:prSet>
      <dgm:spPr/>
    </dgm:pt>
    <dgm:pt modelId="{50CF8C47-7254-4D6C-845A-A28CD910EF52}" type="pres">
      <dgm:prSet presAssocID="{845FA357-AB15-422D-BF9D-4B6D8BA9F07B}" presName="right_44_4" presStyleLbl="node1" presStyleIdx="3" presStyleCnt="8" custScaleX="131250" custScaleY="109578" custLinFactNeighborX="-489" custLinFactNeighborY="-4764">
        <dgm:presLayoutVars>
          <dgm:bulletEnabled val="1"/>
        </dgm:presLayoutVars>
      </dgm:prSet>
      <dgm:spPr/>
    </dgm:pt>
    <dgm:pt modelId="{6C5FF9E5-52EF-4D33-9AD7-272EAE2ACDCD}" type="pres">
      <dgm:prSet presAssocID="{845FA357-AB15-422D-BF9D-4B6D8BA9F07B}" presName="left_44_1" presStyleLbl="node1" presStyleIdx="4" presStyleCnt="8" custScaleX="131250" custScaleY="109578" custLinFactNeighborX="-489" custLinFactNeighborY="-4764">
        <dgm:presLayoutVars>
          <dgm:bulletEnabled val="1"/>
        </dgm:presLayoutVars>
      </dgm:prSet>
      <dgm:spPr/>
    </dgm:pt>
    <dgm:pt modelId="{4640ED5F-8C3F-452A-9985-CB96FAC69217}" type="pres">
      <dgm:prSet presAssocID="{845FA357-AB15-422D-BF9D-4B6D8BA9F07B}" presName="left_44_2" presStyleLbl="node1" presStyleIdx="5" presStyleCnt="8" custScaleX="131250" custScaleY="109578" custLinFactNeighborX="-489" custLinFactNeighborY="-4676">
        <dgm:presLayoutVars>
          <dgm:bulletEnabled val="1"/>
        </dgm:presLayoutVars>
      </dgm:prSet>
      <dgm:spPr/>
    </dgm:pt>
    <dgm:pt modelId="{9346284E-64A6-4BEB-9DAE-986ECF411E5E}" type="pres">
      <dgm:prSet presAssocID="{845FA357-AB15-422D-BF9D-4B6D8BA9F07B}" presName="left_44_3" presStyleLbl="node1" presStyleIdx="6" presStyleCnt="8" custScaleX="131250" custScaleY="109578" custLinFactNeighborX="-489" custLinFactNeighborY="-4676">
        <dgm:presLayoutVars>
          <dgm:bulletEnabled val="1"/>
        </dgm:presLayoutVars>
      </dgm:prSet>
      <dgm:spPr/>
    </dgm:pt>
    <dgm:pt modelId="{F2453F24-E7E5-4300-88B9-B56B1B73D572}" type="pres">
      <dgm:prSet presAssocID="{845FA357-AB15-422D-BF9D-4B6D8BA9F07B}" presName="left_44_4" presStyleLbl="node1" presStyleIdx="7" presStyleCnt="8" custScaleX="131250" custScaleY="109578" custLinFactNeighborX="-489" custLinFactNeighborY="-4676">
        <dgm:presLayoutVars>
          <dgm:bulletEnabled val="1"/>
        </dgm:presLayoutVars>
      </dgm:prSet>
      <dgm:spPr/>
    </dgm:pt>
  </dgm:ptLst>
  <dgm:cxnLst>
    <dgm:cxn modelId="{92FE880B-A15E-43A9-BB30-BD1F450B11C5}" srcId="{44C39473-7D62-4086-81E9-D5E564F4B5BA}" destId="{098215C8-2E79-487A-B10B-915F565E7BC5}" srcOrd="1" destOrd="0" parTransId="{3BC913AA-A1AB-4699-BF8D-0B45F48C855C}" sibTransId="{CE914C19-998D-43D0-9578-FEB1BD01CF78}"/>
    <dgm:cxn modelId="{8AE1E212-43B8-408B-86BA-D79BE8220B01}" type="presOf" srcId="{C4618AAC-63DB-4174-B365-DA75C46A9C02}" destId="{1D5118AC-9134-490E-AD47-4ABBD1BCB071}" srcOrd="0" destOrd="0" presId="urn:microsoft.com/office/officeart/2005/8/layout/balance1"/>
    <dgm:cxn modelId="{AEDA2835-B4FA-44F8-A299-36EDF60B9825}" srcId="{00718A20-F85A-40F3-85E7-862DF1AB17CC}" destId="{C12AB702-8FA7-40D3-B88C-F041023CD12E}" srcOrd="2" destOrd="0" parTransId="{DC5ACB52-04C6-4650-BA08-9FA945D19759}" sibTransId="{83ACCCC9-CB32-4659-B592-4AA094D75A3D}"/>
    <dgm:cxn modelId="{6A7C9338-A0BB-4065-BBF1-1C2B2C55AB99}" srcId="{845FA357-AB15-422D-BF9D-4B6D8BA9F07B}" destId="{00718A20-F85A-40F3-85E7-862DF1AB17CC}" srcOrd="1" destOrd="0" parTransId="{1A4EFCDD-2ED1-465E-BBBE-57A1BCE3E74C}" sibTransId="{A14324FD-2B5D-457E-AD72-99D63DCB316F}"/>
    <dgm:cxn modelId="{1B18C33E-6FF5-4605-B35E-7C6A0BB06068}" type="presOf" srcId="{098215C8-2E79-487A-B10B-915F565E7BC5}" destId="{4640ED5F-8C3F-452A-9985-CB96FAC69217}" srcOrd="0" destOrd="0" presId="urn:microsoft.com/office/officeart/2005/8/layout/balance1"/>
    <dgm:cxn modelId="{FF437F5C-FE6C-48C6-987E-53FD8CFEDB34}" type="presOf" srcId="{C12AB702-8FA7-40D3-B88C-F041023CD12E}" destId="{8D247449-5540-462C-84B0-48A473314D12}" srcOrd="0" destOrd="0" presId="urn:microsoft.com/office/officeart/2005/8/layout/balance1"/>
    <dgm:cxn modelId="{46EB4A64-37D8-4059-817E-EF91CEC60308}" type="presOf" srcId="{00718A20-F85A-40F3-85E7-862DF1AB17CC}" destId="{CBEC6E1A-C70D-4179-9088-942142B9AA5D}" srcOrd="0" destOrd="0" presId="urn:microsoft.com/office/officeart/2005/8/layout/balance1"/>
    <dgm:cxn modelId="{170BE265-F089-4E21-836A-BF0034B55C2D}" srcId="{00718A20-F85A-40F3-85E7-862DF1AB17CC}" destId="{C4618AAC-63DB-4174-B365-DA75C46A9C02}" srcOrd="1" destOrd="0" parTransId="{D14721C7-EC37-4A1F-9C24-BFBFCFC55480}" sibTransId="{F8F46F2D-7ACF-4150-87A2-FD812A75CABB}"/>
    <dgm:cxn modelId="{7D49EC65-1493-4305-9C13-815CEBD1A3DE}" type="presOf" srcId="{BF2E7EAB-0F38-4170-8FD1-870EF34452E3}" destId="{50CF8C47-7254-4D6C-845A-A28CD910EF52}" srcOrd="0" destOrd="0" presId="urn:microsoft.com/office/officeart/2005/8/layout/balance1"/>
    <dgm:cxn modelId="{5C08854B-6FE8-405D-8166-5167EBE559DF}" type="presOf" srcId="{845FA357-AB15-422D-BF9D-4B6D8BA9F07B}" destId="{8E6B3E2D-5D06-4B29-8395-A53CEBC8E70C}" srcOrd="0" destOrd="0" presId="urn:microsoft.com/office/officeart/2005/8/layout/balance1"/>
    <dgm:cxn modelId="{688FCC75-1C3C-45E3-B964-680288CC313B}" srcId="{44C39473-7D62-4086-81E9-D5E564F4B5BA}" destId="{5610B78A-2EE7-4994-8329-C576EB177C70}" srcOrd="2" destOrd="0" parTransId="{EE86C608-7AF3-4FBC-8D5D-256B4DFE7A6E}" sibTransId="{3A8C0547-71F4-4751-A0B2-E50BB7619FAB}"/>
    <dgm:cxn modelId="{3A076F5A-AFDF-4AA7-A614-92730DF240B6}" srcId="{44C39473-7D62-4086-81E9-D5E564F4B5BA}" destId="{86E2776B-0E01-46F1-9171-A4002E57E58F}" srcOrd="0" destOrd="0" parTransId="{FA1A4DC8-9DAB-4B5F-B2B0-9035F393F8EB}" sibTransId="{90FEC555-2410-4C7D-8A39-BEF90A6336C0}"/>
    <dgm:cxn modelId="{E801B77B-343D-418C-8ED4-75C9FED85C8D}" srcId="{00718A20-F85A-40F3-85E7-862DF1AB17CC}" destId="{BF2E7EAB-0F38-4170-8FD1-870EF34452E3}" srcOrd="3" destOrd="0" parTransId="{EC509CF1-D015-4A6F-9019-D01636EBD182}" sibTransId="{1C000E17-1E07-4339-BDB5-8B7B45A87FB3}"/>
    <dgm:cxn modelId="{1405597E-A6EF-4033-9041-B9DEA6673CD9}" type="presOf" srcId="{C116F3E2-020A-401F-9482-0AEC8CB633FE}" destId="{6B48B52D-7B67-4192-8028-C9FCA9ABE4F5}" srcOrd="0" destOrd="0" presId="urn:microsoft.com/office/officeart/2005/8/layout/balance1"/>
    <dgm:cxn modelId="{E523938B-0358-4E0F-B720-79E0A0371BF1}" type="presOf" srcId="{5610B78A-2EE7-4994-8329-C576EB177C70}" destId="{9346284E-64A6-4BEB-9DAE-986ECF411E5E}" srcOrd="0" destOrd="0" presId="urn:microsoft.com/office/officeart/2005/8/layout/balance1"/>
    <dgm:cxn modelId="{7065D7A0-234F-4BA8-8BEC-CA7DBC608A9E}" srcId="{00718A20-F85A-40F3-85E7-862DF1AB17CC}" destId="{C116F3E2-020A-401F-9482-0AEC8CB633FE}" srcOrd="0" destOrd="0" parTransId="{70E56FE6-C79F-4AAC-9CA7-C9CC20C9C448}" sibTransId="{4B3BAA80-E9D1-4EA9-9127-6DB91C2731FC}"/>
    <dgm:cxn modelId="{D450BBAB-034F-4AE0-B025-9E46CCEF4FFC}" type="presOf" srcId="{44C39473-7D62-4086-81E9-D5E564F4B5BA}" destId="{4766A00C-B025-4918-B5B9-4F5FCDA8A79A}" srcOrd="0" destOrd="0" presId="urn:microsoft.com/office/officeart/2005/8/layout/balance1"/>
    <dgm:cxn modelId="{286458C8-EDAF-40C8-8123-FAF4B0D03E74}" type="presOf" srcId="{D05CC22A-6E1B-4C55-9F1E-ECEF6975475A}" destId="{F2453F24-E7E5-4300-88B9-B56B1B73D572}" srcOrd="0" destOrd="0" presId="urn:microsoft.com/office/officeart/2005/8/layout/balance1"/>
    <dgm:cxn modelId="{B6A5FCE4-0C75-4F7A-9F8A-2CD49A6848E0}" srcId="{845FA357-AB15-422D-BF9D-4B6D8BA9F07B}" destId="{44C39473-7D62-4086-81E9-D5E564F4B5BA}" srcOrd="0" destOrd="0" parTransId="{7C6F64D3-5912-4E14-BF3B-5AF956E859B7}" sibTransId="{1E999C1C-AFBE-47EE-A89F-B6B32CDEF09C}"/>
    <dgm:cxn modelId="{6D0A79E6-96B3-46FB-83A8-C1EB26567B2E}" srcId="{44C39473-7D62-4086-81E9-D5E564F4B5BA}" destId="{D05CC22A-6E1B-4C55-9F1E-ECEF6975475A}" srcOrd="3" destOrd="0" parTransId="{2BA0E8D3-F99B-414A-9185-ECEFA70DDCB0}" sibTransId="{1A8801B8-792D-4B46-9BBC-5F99DD44819F}"/>
    <dgm:cxn modelId="{507106F3-781C-4F26-B4A8-A303C3ACBB6C}" type="presOf" srcId="{86E2776B-0E01-46F1-9171-A4002E57E58F}" destId="{6C5FF9E5-52EF-4D33-9AD7-272EAE2ACDCD}" srcOrd="0" destOrd="0" presId="urn:microsoft.com/office/officeart/2005/8/layout/balance1"/>
    <dgm:cxn modelId="{B1F68C33-C82F-481A-9F98-362FE423988C}" type="presParOf" srcId="{8E6B3E2D-5D06-4B29-8395-A53CEBC8E70C}" destId="{9ECC4CC7-2D94-4D98-90E3-F294BF3C8121}" srcOrd="0" destOrd="0" presId="urn:microsoft.com/office/officeart/2005/8/layout/balance1"/>
    <dgm:cxn modelId="{DE3C28A4-5D41-440C-8045-A46D4F58E6AC}" type="presParOf" srcId="{8E6B3E2D-5D06-4B29-8395-A53CEBC8E70C}" destId="{29A990A3-23BF-4846-B5AF-F11E0B508F4F}" srcOrd="1" destOrd="0" presId="urn:microsoft.com/office/officeart/2005/8/layout/balance1"/>
    <dgm:cxn modelId="{04B2A74F-803E-4DF8-B093-C6FD732147EF}" type="presParOf" srcId="{29A990A3-23BF-4846-B5AF-F11E0B508F4F}" destId="{4766A00C-B025-4918-B5B9-4F5FCDA8A79A}" srcOrd="0" destOrd="0" presId="urn:microsoft.com/office/officeart/2005/8/layout/balance1"/>
    <dgm:cxn modelId="{0830FE99-A464-45C6-9A84-7FC8A05C45F3}" type="presParOf" srcId="{29A990A3-23BF-4846-B5AF-F11E0B508F4F}" destId="{CBEC6E1A-C70D-4179-9088-942142B9AA5D}" srcOrd="1" destOrd="0" presId="urn:microsoft.com/office/officeart/2005/8/layout/balance1"/>
    <dgm:cxn modelId="{0AD7DFAA-06EB-4FDA-B6A7-0AAB212B22BD}" type="presParOf" srcId="{8E6B3E2D-5D06-4B29-8395-A53CEBC8E70C}" destId="{3BB34E85-8234-4333-9866-45BB2951EA3A}" srcOrd="2" destOrd="0" presId="urn:microsoft.com/office/officeart/2005/8/layout/balance1"/>
    <dgm:cxn modelId="{93449110-4C81-4162-A4F4-CAAE15158FBB}" type="presParOf" srcId="{3BB34E85-8234-4333-9866-45BB2951EA3A}" destId="{1EB856AC-90E1-49D5-98B2-B2DA028AAA01}" srcOrd="0" destOrd="0" presId="urn:microsoft.com/office/officeart/2005/8/layout/balance1"/>
    <dgm:cxn modelId="{57DAEF1B-7F2A-4346-87FF-BBB7E3D5B252}" type="presParOf" srcId="{3BB34E85-8234-4333-9866-45BB2951EA3A}" destId="{FD716CFE-9CA1-4019-826F-F6AB450031A5}" srcOrd="1" destOrd="0" presId="urn:microsoft.com/office/officeart/2005/8/layout/balance1"/>
    <dgm:cxn modelId="{EE9DC99D-4890-4CB9-A5A4-940D6FA2A269}" type="presParOf" srcId="{3BB34E85-8234-4333-9866-45BB2951EA3A}" destId="{94FE3F96-EDC2-47FC-8878-D142D8729DB4}" srcOrd="2" destOrd="0" presId="urn:microsoft.com/office/officeart/2005/8/layout/balance1"/>
    <dgm:cxn modelId="{3D12022B-43D2-4728-9987-2E38F036A859}" type="presParOf" srcId="{3BB34E85-8234-4333-9866-45BB2951EA3A}" destId="{6B48B52D-7B67-4192-8028-C9FCA9ABE4F5}" srcOrd="3" destOrd="0" presId="urn:microsoft.com/office/officeart/2005/8/layout/balance1"/>
    <dgm:cxn modelId="{412C08DA-9DD0-45A4-94B3-C56CCE78CAB1}" type="presParOf" srcId="{3BB34E85-8234-4333-9866-45BB2951EA3A}" destId="{1D5118AC-9134-490E-AD47-4ABBD1BCB071}" srcOrd="4" destOrd="0" presId="urn:microsoft.com/office/officeart/2005/8/layout/balance1"/>
    <dgm:cxn modelId="{4E785877-04F4-4E17-850B-8B99C6643900}" type="presParOf" srcId="{3BB34E85-8234-4333-9866-45BB2951EA3A}" destId="{8D247449-5540-462C-84B0-48A473314D12}" srcOrd="5" destOrd="0" presId="urn:microsoft.com/office/officeart/2005/8/layout/balance1"/>
    <dgm:cxn modelId="{FF5B8E44-3E76-4899-9402-A5EF4399B8BE}" type="presParOf" srcId="{3BB34E85-8234-4333-9866-45BB2951EA3A}" destId="{50CF8C47-7254-4D6C-845A-A28CD910EF52}" srcOrd="6" destOrd="0" presId="urn:microsoft.com/office/officeart/2005/8/layout/balance1"/>
    <dgm:cxn modelId="{E4A49C2F-8C41-491E-98E6-70920FF9F460}" type="presParOf" srcId="{3BB34E85-8234-4333-9866-45BB2951EA3A}" destId="{6C5FF9E5-52EF-4D33-9AD7-272EAE2ACDCD}" srcOrd="7" destOrd="0" presId="urn:microsoft.com/office/officeart/2005/8/layout/balance1"/>
    <dgm:cxn modelId="{970305CC-2974-4F0E-904E-FF77866D8E0D}" type="presParOf" srcId="{3BB34E85-8234-4333-9866-45BB2951EA3A}" destId="{4640ED5F-8C3F-452A-9985-CB96FAC69217}" srcOrd="8" destOrd="0" presId="urn:microsoft.com/office/officeart/2005/8/layout/balance1"/>
    <dgm:cxn modelId="{A064CE46-7AFA-4212-8CD4-FA075D6F276F}" type="presParOf" srcId="{3BB34E85-8234-4333-9866-45BB2951EA3A}" destId="{9346284E-64A6-4BEB-9DAE-986ECF411E5E}" srcOrd="9" destOrd="0" presId="urn:microsoft.com/office/officeart/2005/8/layout/balance1"/>
    <dgm:cxn modelId="{A590FB38-EFE9-4FA9-8A1A-4BF46D714027}" type="presParOf" srcId="{3BB34E85-8234-4333-9866-45BB2951EA3A}" destId="{F2453F24-E7E5-4300-88B9-B56B1B73D572}" srcOrd="10"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677A3-4A9D-4FF8-95E8-486B188D350B}" type="doc">
      <dgm:prSet loTypeId="urn:microsoft.com/office/officeart/2005/8/layout/hProcess9" loCatId="process" qsTypeId="urn:microsoft.com/office/officeart/2005/8/quickstyle/simple1" qsCatId="simple" csTypeId="urn:microsoft.com/office/officeart/2005/8/colors/colorful4" csCatId="colorful" phldr="1"/>
      <dgm:spPr/>
    </dgm:pt>
    <dgm:pt modelId="{EE78456A-137E-48E9-BAD9-65D90AEFED4B}">
      <dgm:prSet phldrT="[Text]" custT="1"/>
      <dgm:spPr>
        <a:xfrm>
          <a:off x="2184" y="583617"/>
          <a:ext cx="1271623" cy="903667"/>
        </a:xfrm>
        <a:prstGeom prst="roundRect">
          <a:avLst/>
        </a:prstGeom>
        <a:solidFill>
          <a:srgbClr val="671E7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endParaRPr lang="en-US" sz="1000" dirty="0">
            <a:solidFill>
              <a:schemeClr val="tx1"/>
            </a:solidFill>
            <a:latin typeface="Segoe UI"/>
            <a:ea typeface="+mn-ea"/>
            <a:cs typeface="+mn-cs"/>
          </a:endParaRPr>
        </a:p>
      </dgm:t>
    </dgm:pt>
    <dgm:pt modelId="{BD929CED-04EB-43C6-8364-DD133B4FA778}" type="parTrans" cxnId="{EDFD7C7A-44C1-482C-A3C6-C6BEA9AA921E}">
      <dgm:prSet/>
      <dgm:spPr/>
      <dgm:t>
        <a:bodyPr/>
        <a:lstStyle/>
        <a:p>
          <a:endParaRPr lang="en-US"/>
        </a:p>
      </dgm:t>
    </dgm:pt>
    <dgm:pt modelId="{0C0E4C97-56EB-41EF-87E6-24D471353D89}" type="sibTrans" cxnId="{EDFD7C7A-44C1-482C-A3C6-C6BEA9AA921E}">
      <dgm:prSet/>
      <dgm:spPr/>
      <dgm:t>
        <a:bodyPr/>
        <a:lstStyle/>
        <a:p>
          <a:endParaRPr lang="en-US"/>
        </a:p>
      </dgm:t>
    </dgm:pt>
    <dgm:pt modelId="{0AE7ED3A-786B-460E-85FB-2643DC5DB8A6}">
      <dgm:prSet phldrT="[Text]"/>
      <dgm:spPr>
        <a:xfrm>
          <a:off x="1337388" y="583617"/>
          <a:ext cx="1271623" cy="903667"/>
        </a:xfrm>
        <a:prstGeom prst="roundRect">
          <a:avLst/>
        </a:prstGeom>
        <a:solidFill>
          <a:srgbClr val="671E75">
            <a:hueOff val="-1171934"/>
            <a:satOff val="-1458"/>
            <a:lumOff val="4941"/>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Segoe UI"/>
              <a:ea typeface="+mn-ea"/>
              <a:cs typeface="+mn-cs"/>
            </a:rPr>
            <a:t>Stage 2</a:t>
          </a:r>
          <a:r>
            <a:rPr lang="en-US" dirty="0">
              <a:solidFill>
                <a:sysClr val="window" lastClr="FFFFFF"/>
              </a:solidFill>
              <a:latin typeface="Segoe UI"/>
              <a:ea typeface="+mn-ea"/>
              <a:cs typeface="+mn-cs"/>
            </a:rPr>
            <a:t>:</a:t>
          </a:r>
        </a:p>
        <a:p>
          <a:pPr>
            <a:buNone/>
          </a:pPr>
          <a:r>
            <a:rPr lang="en-US" dirty="0">
              <a:solidFill>
                <a:sysClr val="window" lastClr="FFFFFF"/>
              </a:solidFill>
              <a:latin typeface="Segoe UI"/>
              <a:ea typeface="+mn-ea"/>
              <a:cs typeface="+mn-cs"/>
            </a:rPr>
            <a:t>  PAC Fee Setting Hearing &amp; Initial Public Review</a:t>
          </a:r>
        </a:p>
      </dgm:t>
    </dgm:pt>
    <dgm:pt modelId="{BB2E6BC5-2A8A-494F-B08B-073F2F18060E}" type="parTrans" cxnId="{DFD68C93-7AF0-4B68-9572-354D80A89DBF}">
      <dgm:prSet/>
      <dgm:spPr/>
      <dgm:t>
        <a:bodyPr/>
        <a:lstStyle/>
        <a:p>
          <a:endParaRPr lang="en-US"/>
        </a:p>
      </dgm:t>
    </dgm:pt>
    <dgm:pt modelId="{48195002-5F73-43F5-8280-4B5053420B15}" type="sibTrans" cxnId="{DFD68C93-7AF0-4B68-9572-354D80A89DBF}">
      <dgm:prSet/>
      <dgm:spPr/>
      <dgm:t>
        <a:bodyPr/>
        <a:lstStyle/>
        <a:p>
          <a:endParaRPr lang="en-US"/>
        </a:p>
      </dgm:t>
    </dgm:pt>
    <dgm:pt modelId="{2C19BAD3-E44F-4EF2-9009-513EBED60B39}">
      <dgm:prSet phldrT="[Text]"/>
      <dgm:spPr>
        <a:xfrm>
          <a:off x="2672593" y="583617"/>
          <a:ext cx="1271623" cy="903667"/>
        </a:xfrm>
        <a:prstGeom prst="roundRect">
          <a:avLst/>
        </a:prstGeom>
        <a:solidFill>
          <a:srgbClr val="671E75">
            <a:hueOff val="-2343868"/>
            <a:satOff val="-2916"/>
            <a:lumOff val="9882"/>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Segoe UI"/>
              <a:ea typeface="+mn-ea"/>
              <a:cs typeface="+mn-cs"/>
            </a:rPr>
            <a:t>Stage 3</a:t>
          </a:r>
          <a:r>
            <a:rPr lang="en-US" dirty="0">
              <a:solidFill>
                <a:sysClr val="window" lastClr="FFFFFF"/>
              </a:solidFill>
              <a:latin typeface="Segoe UI"/>
              <a:ea typeface="+mn-ea"/>
              <a:cs typeface="+mn-cs"/>
            </a:rPr>
            <a:t>:  </a:t>
          </a:r>
        </a:p>
        <a:p>
          <a:pPr>
            <a:buNone/>
          </a:pPr>
          <a:r>
            <a:rPr lang="en-US" dirty="0">
              <a:solidFill>
                <a:sysClr val="window" lastClr="FFFFFF"/>
              </a:solidFill>
              <a:latin typeface="Segoe UI"/>
              <a:ea typeface="+mn-ea"/>
              <a:cs typeface="+mn-cs"/>
            </a:rPr>
            <a:t>Notice of Proposed Rulemaking</a:t>
          </a:r>
        </a:p>
      </dgm:t>
    </dgm:pt>
    <dgm:pt modelId="{8336C263-41BA-406C-A5AD-32F764CA0099}" type="parTrans" cxnId="{69FF236D-EF98-43E7-9CB3-FE114680BD92}">
      <dgm:prSet/>
      <dgm:spPr/>
      <dgm:t>
        <a:bodyPr/>
        <a:lstStyle/>
        <a:p>
          <a:endParaRPr lang="en-US"/>
        </a:p>
      </dgm:t>
    </dgm:pt>
    <dgm:pt modelId="{B9A92791-3050-4A24-A3EB-EF01C255DD74}" type="sibTrans" cxnId="{69FF236D-EF98-43E7-9CB3-FE114680BD92}">
      <dgm:prSet/>
      <dgm:spPr/>
      <dgm:t>
        <a:bodyPr/>
        <a:lstStyle/>
        <a:p>
          <a:endParaRPr lang="en-US"/>
        </a:p>
      </dgm:t>
    </dgm:pt>
    <dgm:pt modelId="{619BC5CE-AA0D-4CE0-82F1-33C806BC215D}">
      <dgm:prSet phldrT="[Text]"/>
      <dgm:spPr>
        <a:xfrm>
          <a:off x="4007797" y="583617"/>
          <a:ext cx="1271623" cy="903667"/>
        </a:xfrm>
        <a:prstGeom prst="roundRect">
          <a:avLst/>
        </a:prstGeom>
        <a:solidFill>
          <a:srgbClr val="671E75">
            <a:hueOff val="-3515801"/>
            <a:satOff val="-4373"/>
            <a:lumOff val="14824"/>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Segoe UI"/>
              <a:ea typeface="+mn-ea"/>
              <a:cs typeface="+mn-cs"/>
            </a:rPr>
            <a:t>Stage 4:</a:t>
          </a:r>
          <a:r>
            <a:rPr lang="en-US">
              <a:solidFill>
                <a:sysClr val="window" lastClr="FFFFFF"/>
              </a:solidFill>
              <a:latin typeface="Segoe UI"/>
              <a:ea typeface="+mn-ea"/>
              <a:cs typeface="+mn-cs"/>
            </a:rPr>
            <a:t>  </a:t>
          </a:r>
        </a:p>
        <a:p>
          <a:pPr>
            <a:buNone/>
          </a:pPr>
          <a:r>
            <a:rPr lang="en-US">
              <a:solidFill>
                <a:sysClr val="window" lastClr="FFFFFF"/>
              </a:solidFill>
              <a:latin typeface="Segoe UI"/>
              <a:ea typeface="+mn-ea"/>
              <a:cs typeface="+mn-cs"/>
            </a:rPr>
            <a:t>Public Comment Period</a:t>
          </a:r>
        </a:p>
      </dgm:t>
    </dgm:pt>
    <dgm:pt modelId="{6E687412-D703-49EE-A47E-1051BC2527B6}" type="parTrans" cxnId="{D6CAD4CA-80AA-4500-85B5-4B1E2F5ACB7B}">
      <dgm:prSet/>
      <dgm:spPr/>
      <dgm:t>
        <a:bodyPr/>
        <a:lstStyle/>
        <a:p>
          <a:endParaRPr lang="en-US"/>
        </a:p>
      </dgm:t>
    </dgm:pt>
    <dgm:pt modelId="{DC5FAB7A-8E48-4E2A-BDF9-DA8E74737635}" type="sibTrans" cxnId="{D6CAD4CA-80AA-4500-85B5-4B1E2F5ACB7B}">
      <dgm:prSet/>
      <dgm:spPr/>
      <dgm:t>
        <a:bodyPr/>
        <a:lstStyle/>
        <a:p>
          <a:endParaRPr lang="en-US"/>
        </a:p>
      </dgm:t>
    </dgm:pt>
    <dgm:pt modelId="{928F5F6F-7B35-4AAF-8CFB-13B20A5C1C5C}">
      <dgm:prSet phldrT="[Text]"/>
      <dgm:spPr>
        <a:xfrm>
          <a:off x="5343002" y="583617"/>
          <a:ext cx="1271623" cy="903667"/>
        </a:xfrm>
        <a:prstGeom prst="roundRect">
          <a:avLst/>
        </a:prstGeom>
        <a:solidFill>
          <a:srgbClr val="671E75">
            <a:hueOff val="-4687735"/>
            <a:satOff val="-5831"/>
            <a:lumOff val="1976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Segoe UI"/>
              <a:ea typeface="+mn-ea"/>
              <a:cs typeface="+mn-cs"/>
            </a:rPr>
            <a:t>Stage 5:  </a:t>
          </a:r>
        </a:p>
        <a:p>
          <a:pPr>
            <a:buNone/>
          </a:pPr>
          <a:r>
            <a:rPr lang="en-US">
              <a:solidFill>
                <a:sysClr val="window" lastClr="FFFFFF"/>
              </a:solidFill>
              <a:latin typeface="Segoe UI"/>
              <a:ea typeface="+mn-ea"/>
              <a:cs typeface="+mn-cs"/>
            </a:rPr>
            <a:t>Final Rulemaking</a:t>
          </a:r>
        </a:p>
      </dgm:t>
    </dgm:pt>
    <dgm:pt modelId="{D44944A4-35B8-42D1-AE01-D321CE663753}" type="parTrans" cxnId="{BC761494-1483-4A42-82B2-7BC3A0D0E3C0}">
      <dgm:prSet/>
      <dgm:spPr/>
      <dgm:t>
        <a:bodyPr/>
        <a:lstStyle/>
        <a:p>
          <a:endParaRPr lang="en-US"/>
        </a:p>
      </dgm:t>
    </dgm:pt>
    <dgm:pt modelId="{BAB4C477-B582-459D-8CB3-F5844578E266}" type="sibTrans" cxnId="{BC761494-1483-4A42-82B2-7BC3A0D0E3C0}">
      <dgm:prSet/>
      <dgm:spPr/>
      <dgm:t>
        <a:bodyPr/>
        <a:lstStyle/>
        <a:p>
          <a:endParaRPr lang="en-US"/>
        </a:p>
      </dgm:t>
    </dgm:pt>
    <dgm:pt modelId="{756BC6E1-63AF-4771-82DB-13C0B02B6F59}">
      <dgm:prSet phldrT="[Text]"/>
      <dgm:spPr>
        <a:xfrm>
          <a:off x="6678206" y="583617"/>
          <a:ext cx="1271623" cy="903667"/>
        </a:xfrm>
        <a:prstGeom prst="roundRect">
          <a:avLst/>
        </a:prstGeom>
        <a:solidFill>
          <a:srgbClr val="671E75">
            <a:hueOff val="-5859669"/>
            <a:satOff val="-7289"/>
            <a:lumOff val="2470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chemeClr val="tx1"/>
              </a:solidFill>
              <a:latin typeface="Segoe UI"/>
              <a:ea typeface="+mn-ea"/>
              <a:cs typeface="+mn-cs"/>
            </a:rPr>
            <a:t>Stage 6:</a:t>
          </a:r>
          <a:r>
            <a:rPr lang="en-US" dirty="0">
              <a:solidFill>
                <a:schemeClr val="tx1"/>
              </a:solidFill>
              <a:latin typeface="Segoe UI"/>
              <a:ea typeface="+mn-ea"/>
              <a:cs typeface="+mn-cs"/>
            </a:rPr>
            <a:t>  </a:t>
          </a:r>
        </a:p>
        <a:p>
          <a:pPr>
            <a:buNone/>
          </a:pPr>
          <a:r>
            <a:rPr lang="en-US" dirty="0">
              <a:solidFill>
                <a:schemeClr val="tx1"/>
              </a:solidFill>
              <a:latin typeface="Segoe UI"/>
              <a:ea typeface="+mn-ea"/>
              <a:cs typeface="+mn-cs"/>
            </a:rPr>
            <a:t>Congressional Comment Period</a:t>
          </a:r>
        </a:p>
      </dgm:t>
    </dgm:pt>
    <dgm:pt modelId="{5B313C9A-0810-465E-B0AC-D8DF29A00D1A}" type="parTrans" cxnId="{DF5AEFB9-FF56-433A-8103-26A88929665B}">
      <dgm:prSet/>
      <dgm:spPr/>
      <dgm:t>
        <a:bodyPr/>
        <a:lstStyle/>
        <a:p>
          <a:endParaRPr lang="en-US"/>
        </a:p>
      </dgm:t>
    </dgm:pt>
    <dgm:pt modelId="{4B9B8147-05F6-4EEF-9182-5893DE912CFF}" type="sibTrans" cxnId="{DF5AEFB9-FF56-433A-8103-26A88929665B}">
      <dgm:prSet/>
      <dgm:spPr/>
      <dgm:t>
        <a:bodyPr/>
        <a:lstStyle/>
        <a:p>
          <a:endParaRPr lang="en-US"/>
        </a:p>
      </dgm:t>
    </dgm:pt>
    <dgm:pt modelId="{2501342A-DB64-4FE3-8A10-657B0EB8C0AE}" type="pres">
      <dgm:prSet presAssocID="{4BF677A3-4A9D-4FF8-95E8-486B188D350B}" presName="CompostProcess" presStyleCnt="0">
        <dgm:presLayoutVars>
          <dgm:dir/>
          <dgm:resizeHandles val="exact"/>
        </dgm:presLayoutVars>
      </dgm:prSet>
      <dgm:spPr/>
    </dgm:pt>
    <dgm:pt modelId="{AD3B9595-1BC1-44EC-9CF7-E631374CAEB6}" type="pres">
      <dgm:prSet presAssocID="{4BF677A3-4A9D-4FF8-95E8-486B188D350B}" presName="arrow" presStyleLbl="bgShp" presStyleIdx="0" presStyleCnt="1" custScaleX="117647" custLinFactNeighborY="-394"/>
      <dgm:spPr>
        <a:xfrm>
          <a:off x="1" y="0"/>
          <a:ext cx="7952010" cy="2070902"/>
        </a:xfrm>
        <a:prstGeom prst="rightArrow">
          <a:avLst/>
        </a:prstGeom>
        <a:solidFill>
          <a:sysClr val="window" lastClr="FFFFFF">
            <a:lumMod val="95000"/>
          </a:sysClr>
        </a:solidFill>
        <a:ln>
          <a:noFill/>
        </a:ln>
        <a:effectLst/>
      </dgm:spPr>
    </dgm:pt>
    <dgm:pt modelId="{62EC1D08-1BEC-4F8A-932E-9DCCC97C81B1}" type="pres">
      <dgm:prSet presAssocID="{4BF677A3-4A9D-4FF8-95E8-486B188D350B}" presName="linearProcess" presStyleCnt="0"/>
      <dgm:spPr/>
    </dgm:pt>
    <dgm:pt modelId="{036BBCE4-ED18-4C03-9511-9BCD3C89AAA7}" type="pres">
      <dgm:prSet presAssocID="{EE78456A-137E-48E9-BAD9-65D90AEFED4B}" presName="textNode" presStyleLbl="node1" presStyleIdx="0" presStyleCnt="6" custScaleY="109091">
        <dgm:presLayoutVars>
          <dgm:bulletEnabled val="1"/>
        </dgm:presLayoutVars>
      </dgm:prSet>
      <dgm:spPr/>
    </dgm:pt>
    <dgm:pt modelId="{BDD34A09-FE17-4DA9-BB32-9B67BB97007A}" type="pres">
      <dgm:prSet presAssocID="{0C0E4C97-56EB-41EF-87E6-24D471353D89}" presName="sibTrans" presStyleCnt="0"/>
      <dgm:spPr/>
    </dgm:pt>
    <dgm:pt modelId="{181C1E4E-EB38-4E0B-BF5B-4003CA27F207}" type="pres">
      <dgm:prSet presAssocID="{0AE7ED3A-786B-460E-85FB-2643DC5DB8A6}" presName="textNode" presStyleLbl="node1" presStyleIdx="1" presStyleCnt="6" custScaleY="109091">
        <dgm:presLayoutVars>
          <dgm:bulletEnabled val="1"/>
        </dgm:presLayoutVars>
      </dgm:prSet>
      <dgm:spPr/>
    </dgm:pt>
    <dgm:pt modelId="{D21CF30F-257D-4653-BD61-B057DA42032F}" type="pres">
      <dgm:prSet presAssocID="{48195002-5F73-43F5-8280-4B5053420B15}" presName="sibTrans" presStyleCnt="0"/>
      <dgm:spPr/>
    </dgm:pt>
    <dgm:pt modelId="{98E221EE-64CD-438E-863B-83562E73EE9C}" type="pres">
      <dgm:prSet presAssocID="{2C19BAD3-E44F-4EF2-9009-513EBED60B39}" presName="textNode" presStyleLbl="node1" presStyleIdx="2" presStyleCnt="6" custScaleY="109091">
        <dgm:presLayoutVars>
          <dgm:bulletEnabled val="1"/>
        </dgm:presLayoutVars>
      </dgm:prSet>
      <dgm:spPr/>
    </dgm:pt>
    <dgm:pt modelId="{15F45777-7A28-4865-B440-84039C51F504}" type="pres">
      <dgm:prSet presAssocID="{B9A92791-3050-4A24-A3EB-EF01C255DD74}" presName="sibTrans" presStyleCnt="0"/>
      <dgm:spPr/>
    </dgm:pt>
    <dgm:pt modelId="{0CDE73CC-0944-4275-833C-55CE95233E00}" type="pres">
      <dgm:prSet presAssocID="{619BC5CE-AA0D-4CE0-82F1-33C806BC215D}" presName="textNode" presStyleLbl="node1" presStyleIdx="3" presStyleCnt="6" custScaleY="109091">
        <dgm:presLayoutVars>
          <dgm:bulletEnabled val="1"/>
        </dgm:presLayoutVars>
      </dgm:prSet>
      <dgm:spPr/>
    </dgm:pt>
    <dgm:pt modelId="{8EF956B6-C4D6-459B-930F-2A4B94EE00BC}" type="pres">
      <dgm:prSet presAssocID="{DC5FAB7A-8E48-4E2A-BDF9-DA8E74737635}" presName="sibTrans" presStyleCnt="0"/>
      <dgm:spPr/>
    </dgm:pt>
    <dgm:pt modelId="{18FC9721-1952-4576-9BEC-C5F978AF8F5D}" type="pres">
      <dgm:prSet presAssocID="{928F5F6F-7B35-4AAF-8CFB-13B20A5C1C5C}" presName="textNode" presStyleLbl="node1" presStyleIdx="4" presStyleCnt="6" custScaleY="109091">
        <dgm:presLayoutVars>
          <dgm:bulletEnabled val="1"/>
        </dgm:presLayoutVars>
      </dgm:prSet>
      <dgm:spPr/>
    </dgm:pt>
    <dgm:pt modelId="{86B3A451-C951-4E26-A6D7-8D505182ED3B}" type="pres">
      <dgm:prSet presAssocID="{BAB4C477-B582-459D-8CB3-F5844578E266}" presName="sibTrans" presStyleCnt="0"/>
      <dgm:spPr/>
    </dgm:pt>
    <dgm:pt modelId="{02D508F0-AB60-40BA-A07B-47DD65ECEEE3}" type="pres">
      <dgm:prSet presAssocID="{756BC6E1-63AF-4771-82DB-13C0B02B6F59}" presName="textNode" presStyleLbl="node1" presStyleIdx="5" presStyleCnt="6" custScaleY="109091">
        <dgm:presLayoutVars>
          <dgm:bulletEnabled val="1"/>
        </dgm:presLayoutVars>
      </dgm:prSet>
      <dgm:spPr/>
    </dgm:pt>
  </dgm:ptLst>
  <dgm:cxnLst>
    <dgm:cxn modelId="{21B4210B-89C2-4179-9C24-F9AA0337F1D8}" type="presOf" srcId="{4BF677A3-4A9D-4FF8-95E8-486B188D350B}" destId="{2501342A-DB64-4FE3-8A10-657B0EB8C0AE}" srcOrd="0" destOrd="0" presId="urn:microsoft.com/office/officeart/2005/8/layout/hProcess9"/>
    <dgm:cxn modelId="{174CC60D-EF7E-42CE-BF21-55AA7BCDD87F}" type="presOf" srcId="{2C19BAD3-E44F-4EF2-9009-513EBED60B39}" destId="{98E221EE-64CD-438E-863B-83562E73EE9C}" srcOrd="0" destOrd="0" presId="urn:microsoft.com/office/officeart/2005/8/layout/hProcess9"/>
    <dgm:cxn modelId="{D009941D-AB52-4909-9703-C7294D75F46F}" type="presOf" srcId="{EE78456A-137E-48E9-BAD9-65D90AEFED4B}" destId="{036BBCE4-ED18-4C03-9511-9BCD3C89AAA7}" srcOrd="0" destOrd="0" presId="urn:microsoft.com/office/officeart/2005/8/layout/hProcess9"/>
    <dgm:cxn modelId="{7D0A4E25-6933-449B-B43D-8788AC24F0CA}" type="presOf" srcId="{928F5F6F-7B35-4AAF-8CFB-13B20A5C1C5C}" destId="{18FC9721-1952-4576-9BEC-C5F978AF8F5D}" srcOrd="0" destOrd="0" presId="urn:microsoft.com/office/officeart/2005/8/layout/hProcess9"/>
    <dgm:cxn modelId="{92866263-BCBE-4C25-89FF-61AB9B67F2E7}" type="presOf" srcId="{619BC5CE-AA0D-4CE0-82F1-33C806BC215D}" destId="{0CDE73CC-0944-4275-833C-55CE95233E00}" srcOrd="0" destOrd="0" presId="urn:microsoft.com/office/officeart/2005/8/layout/hProcess9"/>
    <dgm:cxn modelId="{69FF236D-EF98-43E7-9CB3-FE114680BD92}" srcId="{4BF677A3-4A9D-4FF8-95E8-486B188D350B}" destId="{2C19BAD3-E44F-4EF2-9009-513EBED60B39}" srcOrd="2" destOrd="0" parTransId="{8336C263-41BA-406C-A5AD-32F764CA0099}" sibTransId="{B9A92791-3050-4A24-A3EB-EF01C255DD74}"/>
    <dgm:cxn modelId="{EF792D71-6AC0-4D53-A333-E790107E4150}" type="presOf" srcId="{756BC6E1-63AF-4771-82DB-13C0B02B6F59}" destId="{02D508F0-AB60-40BA-A07B-47DD65ECEEE3}" srcOrd="0" destOrd="0" presId="urn:microsoft.com/office/officeart/2005/8/layout/hProcess9"/>
    <dgm:cxn modelId="{EDFD7C7A-44C1-482C-A3C6-C6BEA9AA921E}" srcId="{4BF677A3-4A9D-4FF8-95E8-486B188D350B}" destId="{EE78456A-137E-48E9-BAD9-65D90AEFED4B}" srcOrd="0" destOrd="0" parTransId="{BD929CED-04EB-43C6-8364-DD133B4FA778}" sibTransId="{0C0E4C97-56EB-41EF-87E6-24D471353D89}"/>
    <dgm:cxn modelId="{DFD68C93-7AF0-4B68-9572-354D80A89DBF}" srcId="{4BF677A3-4A9D-4FF8-95E8-486B188D350B}" destId="{0AE7ED3A-786B-460E-85FB-2643DC5DB8A6}" srcOrd="1" destOrd="0" parTransId="{BB2E6BC5-2A8A-494F-B08B-073F2F18060E}" sibTransId="{48195002-5F73-43F5-8280-4B5053420B15}"/>
    <dgm:cxn modelId="{BC761494-1483-4A42-82B2-7BC3A0D0E3C0}" srcId="{4BF677A3-4A9D-4FF8-95E8-486B188D350B}" destId="{928F5F6F-7B35-4AAF-8CFB-13B20A5C1C5C}" srcOrd="4" destOrd="0" parTransId="{D44944A4-35B8-42D1-AE01-D321CE663753}" sibTransId="{BAB4C477-B582-459D-8CB3-F5844578E266}"/>
    <dgm:cxn modelId="{DF5AEFB9-FF56-433A-8103-26A88929665B}" srcId="{4BF677A3-4A9D-4FF8-95E8-486B188D350B}" destId="{756BC6E1-63AF-4771-82DB-13C0B02B6F59}" srcOrd="5" destOrd="0" parTransId="{5B313C9A-0810-465E-B0AC-D8DF29A00D1A}" sibTransId="{4B9B8147-05F6-4EEF-9182-5893DE912CFF}"/>
    <dgm:cxn modelId="{D6CAD4CA-80AA-4500-85B5-4B1E2F5ACB7B}" srcId="{4BF677A3-4A9D-4FF8-95E8-486B188D350B}" destId="{619BC5CE-AA0D-4CE0-82F1-33C806BC215D}" srcOrd="3" destOrd="0" parTransId="{6E687412-D703-49EE-A47E-1051BC2527B6}" sibTransId="{DC5FAB7A-8E48-4E2A-BDF9-DA8E74737635}"/>
    <dgm:cxn modelId="{8B56BDF3-5D49-4A71-A05C-5088763C413E}" type="presOf" srcId="{0AE7ED3A-786B-460E-85FB-2643DC5DB8A6}" destId="{181C1E4E-EB38-4E0B-BF5B-4003CA27F207}" srcOrd="0" destOrd="0" presId="urn:microsoft.com/office/officeart/2005/8/layout/hProcess9"/>
    <dgm:cxn modelId="{EC5394AC-7179-49C7-A6BB-56CE25229BB2}" type="presParOf" srcId="{2501342A-DB64-4FE3-8A10-657B0EB8C0AE}" destId="{AD3B9595-1BC1-44EC-9CF7-E631374CAEB6}" srcOrd="0" destOrd="0" presId="urn:microsoft.com/office/officeart/2005/8/layout/hProcess9"/>
    <dgm:cxn modelId="{41663928-7CCE-47E7-ACB5-3D515ADB3E9F}" type="presParOf" srcId="{2501342A-DB64-4FE3-8A10-657B0EB8C0AE}" destId="{62EC1D08-1BEC-4F8A-932E-9DCCC97C81B1}" srcOrd="1" destOrd="0" presId="urn:microsoft.com/office/officeart/2005/8/layout/hProcess9"/>
    <dgm:cxn modelId="{69D84C58-456F-4680-A73D-D0DB14022A5A}" type="presParOf" srcId="{62EC1D08-1BEC-4F8A-932E-9DCCC97C81B1}" destId="{036BBCE4-ED18-4C03-9511-9BCD3C89AAA7}" srcOrd="0" destOrd="0" presId="urn:microsoft.com/office/officeart/2005/8/layout/hProcess9"/>
    <dgm:cxn modelId="{5AABE289-3C16-4B21-A319-619D0ACAB35B}" type="presParOf" srcId="{62EC1D08-1BEC-4F8A-932E-9DCCC97C81B1}" destId="{BDD34A09-FE17-4DA9-BB32-9B67BB97007A}" srcOrd="1" destOrd="0" presId="urn:microsoft.com/office/officeart/2005/8/layout/hProcess9"/>
    <dgm:cxn modelId="{37F20EE9-074B-4407-8C89-4F503B29996F}" type="presParOf" srcId="{62EC1D08-1BEC-4F8A-932E-9DCCC97C81B1}" destId="{181C1E4E-EB38-4E0B-BF5B-4003CA27F207}" srcOrd="2" destOrd="0" presId="urn:microsoft.com/office/officeart/2005/8/layout/hProcess9"/>
    <dgm:cxn modelId="{56B08E07-2938-4209-A2C0-E0F8774A453A}" type="presParOf" srcId="{62EC1D08-1BEC-4F8A-932E-9DCCC97C81B1}" destId="{D21CF30F-257D-4653-BD61-B057DA42032F}" srcOrd="3" destOrd="0" presId="urn:microsoft.com/office/officeart/2005/8/layout/hProcess9"/>
    <dgm:cxn modelId="{BFAFFE44-F5DD-43E3-B580-C0CAF23F981B}" type="presParOf" srcId="{62EC1D08-1BEC-4F8A-932E-9DCCC97C81B1}" destId="{98E221EE-64CD-438E-863B-83562E73EE9C}" srcOrd="4" destOrd="0" presId="urn:microsoft.com/office/officeart/2005/8/layout/hProcess9"/>
    <dgm:cxn modelId="{A728B8FB-2EC2-4489-81E4-B7F92E8757EE}" type="presParOf" srcId="{62EC1D08-1BEC-4F8A-932E-9DCCC97C81B1}" destId="{15F45777-7A28-4865-B440-84039C51F504}" srcOrd="5" destOrd="0" presId="urn:microsoft.com/office/officeart/2005/8/layout/hProcess9"/>
    <dgm:cxn modelId="{46748604-82DC-4902-8310-226A13964D5F}" type="presParOf" srcId="{62EC1D08-1BEC-4F8A-932E-9DCCC97C81B1}" destId="{0CDE73CC-0944-4275-833C-55CE95233E00}" srcOrd="6" destOrd="0" presId="urn:microsoft.com/office/officeart/2005/8/layout/hProcess9"/>
    <dgm:cxn modelId="{5176F537-802B-4917-A75A-A1EF00F424F8}" type="presParOf" srcId="{62EC1D08-1BEC-4F8A-932E-9DCCC97C81B1}" destId="{8EF956B6-C4D6-459B-930F-2A4B94EE00BC}" srcOrd="7" destOrd="0" presId="urn:microsoft.com/office/officeart/2005/8/layout/hProcess9"/>
    <dgm:cxn modelId="{EEFF40CB-E75C-4552-907B-1ED58FCC9086}" type="presParOf" srcId="{62EC1D08-1BEC-4F8A-932E-9DCCC97C81B1}" destId="{18FC9721-1952-4576-9BEC-C5F978AF8F5D}" srcOrd="8" destOrd="0" presId="urn:microsoft.com/office/officeart/2005/8/layout/hProcess9"/>
    <dgm:cxn modelId="{96A968F8-0865-4C4E-8329-C8F65FA0D244}" type="presParOf" srcId="{62EC1D08-1BEC-4F8A-932E-9DCCC97C81B1}" destId="{86B3A451-C951-4E26-A6D7-8D505182ED3B}" srcOrd="9" destOrd="0" presId="urn:microsoft.com/office/officeart/2005/8/layout/hProcess9"/>
    <dgm:cxn modelId="{E63B5C63-067B-47B8-9706-1F5B699608AB}" type="presParOf" srcId="{62EC1D08-1BEC-4F8A-932E-9DCCC97C81B1}" destId="{02D508F0-AB60-40BA-A07B-47DD65ECEEE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F677A3-4A9D-4FF8-95E8-486B188D350B}" type="doc">
      <dgm:prSet loTypeId="urn:microsoft.com/office/officeart/2005/8/layout/hProcess9" loCatId="process" qsTypeId="urn:microsoft.com/office/officeart/2005/8/quickstyle/simple1" qsCatId="simple" csTypeId="urn:microsoft.com/office/officeart/2005/8/colors/colorful4" csCatId="colorful" phldr="1"/>
      <dgm:spPr/>
    </dgm:pt>
    <dgm:pt modelId="{EE78456A-137E-48E9-BAD9-65D90AEFED4B}">
      <dgm:prSet phldrT="[Text]" custT="1"/>
      <dgm:spPr>
        <a:xfrm>
          <a:off x="2184" y="583617"/>
          <a:ext cx="1271623" cy="903667"/>
        </a:xfrm>
        <a:prstGeom prst="roundRect">
          <a:avLst/>
        </a:prstGeom>
        <a:solidFill>
          <a:srgbClr val="671E7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endParaRPr lang="en-US" sz="1000" dirty="0">
            <a:solidFill>
              <a:sysClr val="window" lastClr="FFFFFF"/>
            </a:solidFill>
            <a:latin typeface="Segoe UI"/>
            <a:ea typeface="+mn-ea"/>
            <a:cs typeface="+mn-cs"/>
          </a:endParaRPr>
        </a:p>
      </dgm:t>
    </dgm:pt>
    <dgm:pt modelId="{BD929CED-04EB-43C6-8364-DD133B4FA778}" type="parTrans" cxnId="{EDFD7C7A-44C1-482C-A3C6-C6BEA9AA921E}">
      <dgm:prSet/>
      <dgm:spPr/>
      <dgm:t>
        <a:bodyPr/>
        <a:lstStyle/>
        <a:p>
          <a:endParaRPr lang="en-US"/>
        </a:p>
      </dgm:t>
    </dgm:pt>
    <dgm:pt modelId="{0C0E4C97-56EB-41EF-87E6-24D471353D89}" type="sibTrans" cxnId="{EDFD7C7A-44C1-482C-A3C6-C6BEA9AA921E}">
      <dgm:prSet/>
      <dgm:spPr/>
      <dgm:t>
        <a:bodyPr/>
        <a:lstStyle/>
        <a:p>
          <a:endParaRPr lang="en-US"/>
        </a:p>
      </dgm:t>
    </dgm:pt>
    <dgm:pt modelId="{0AE7ED3A-786B-460E-85FB-2643DC5DB8A6}">
      <dgm:prSet phldrT="[Text]"/>
      <dgm:spPr>
        <a:xfrm>
          <a:off x="1337388" y="583617"/>
          <a:ext cx="1271623" cy="903667"/>
        </a:xfrm>
        <a:prstGeom prst="roundRect">
          <a:avLst/>
        </a:prstGeom>
        <a:solidFill>
          <a:srgbClr val="671E75">
            <a:hueOff val="-1171934"/>
            <a:satOff val="-1458"/>
            <a:lumOff val="4941"/>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Segoe UI"/>
              <a:ea typeface="+mn-ea"/>
              <a:cs typeface="+mn-cs"/>
            </a:rPr>
            <a:t>Stage 2</a:t>
          </a:r>
          <a:r>
            <a:rPr lang="en-US">
              <a:solidFill>
                <a:sysClr val="window" lastClr="FFFFFF"/>
              </a:solidFill>
              <a:latin typeface="Segoe UI"/>
              <a:ea typeface="+mn-ea"/>
              <a:cs typeface="+mn-cs"/>
            </a:rPr>
            <a:t>:</a:t>
          </a:r>
        </a:p>
        <a:p>
          <a:pPr>
            <a:buNone/>
          </a:pPr>
          <a:r>
            <a:rPr lang="en-US">
              <a:solidFill>
                <a:sysClr val="window" lastClr="FFFFFF"/>
              </a:solidFill>
              <a:latin typeface="Segoe UI"/>
              <a:ea typeface="+mn-ea"/>
              <a:cs typeface="+mn-cs"/>
            </a:rPr>
            <a:t>  PAC Fee Setting Hearing &amp; Initial Public Review</a:t>
          </a:r>
        </a:p>
      </dgm:t>
    </dgm:pt>
    <dgm:pt modelId="{BB2E6BC5-2A8A-494F-B08B-073F2F18060E}" type="parTrans" cxnId="{DFD68C93-7AF0-4B68-9572-354D80A89DBF}">
      <dgm:prSet/>
      <dgm:spPr/>
      <dgm:t>
        <a:bodyPr/>
        <a:lstStyle/>
        <a:p>
          <a:endParaRPr lang="en-US"/>
        </a:p>
      </dgm:t>
    </dgm:pt>
    <dgm:pt modelId="{48195002-5F73-43F5-8280-4B5053420B15}" type="sibTrans" cxnId="{DFD68C93-7AF0-4B68-9572-354D80A89DBF}">
      <dgm:prSet/>
      <dgm:spPr/>
      <dgm:t>
        <a:bodyPr/>
        <a:lstStyle/>
        <a:p>
          <a:endParaRPr lang="en-US"/>
        </a:p>
      </dgm:t>
    </dgm:pt>
    <dgm:pt modelId="{2C19BAD3-E44F-4EF2-9009-513EBED60B39}">
      <dgm:prSet phldrT="[Text]"/>
      <dgm:spPr>
        <a:xfrm>
          <a:off x="2672593" y="583617"/>
          <a:ext cx="1271623" cy="903667"/>
        </a:xfrm>
        <a:prstGeom prst="roundRect">
          <a:avLst/>
        </a:prstGeom>
        <a:solidFill>
          <a:srgbClr val="671E75">
            <a:hueOff val="-2343868"/>
            <a:satOff val="-2916"/>
            <a:lumOff val="9882"/>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Segoe UI"/>
              <a:ea typeface="+mn-ea"/>
              <a:cs typeface="+mn-cs"/>
            </a:rPr>
            <a:t>Stage 3</a:t>
          </a:r>
          <a:r>
            <a:rPr lang="en-US">
              <a:solidFill>
                <a:sysClr val="window" lastClr="FFFFFF"/>
              </a:solidFill>
              <a:latin typeface="Segoe UI"/>
              <a:ea typeface="+mn-ea"/>
              <a:cs typeface="+mn-cs"/>
            </a:rPr>
            <a:t>:  </a:t>
          </a:r>
        </a:p>
        <a:p>
          <a:pPr>
            <a:buNone/>
          </a:pPr>
          <a:r>
            <a:rPr lang="en-US">
              <a:solidFill>
                <a:sysClr val="window" lastClr="FFFFFF"/>
              </a:solidFill>
              <a:latin typeface="Segoe UI"/>
              <a:ea typeface="+mn-ea"/>
              <a:cs typeface="+mn-cs"/>
            </a:rPr>
            <a:t>Notice of Proposed Rulemaking</a:t>
          </a:r>
        </a:p>
      </dgm:t>
    </dgm:pt>
    <dgm:pt modelId="{8336C263-41BA-406C-A5AD-32F764CA0099}" type="parTrans" cxnId="{69FF236D-EF98-43E7-9CB3-FE114680BD92}">
      <dgm:prSet/>
      <dgm:spPr/>
      <dgm:t>
        <a:bodyPr/>
        <a:lstStyle/>
        <a:p>
          <a:endParaRPr lang="en-US"/>
        </a:p>
      </dgm:t>
    </dgm:pt>
    <dgm:pt modelId="{B9A92791-3050-4A24-A3EB-EF01C255DD74}" type="sibTrans" cxnId="{69FF236D-EF98-43E7-9CB3-FE114680BD92}">
      <dgm:prSet/>
      <dgm:spPr/>
      <dgm:t>
        <a:bodyPr/>
        <a:lstStyle/>
        <a:p>
          <a:endParaRPr lang="en-US"/>
        </a:p>
      </dgm:t>
    </dgm:pt>
    <dgm:pt modelId="{619BC5CE-AA0D-4CE0-82F1-33C806BC215D}">
      <dgm:prSet phldrT="[Text]"/>
      <dgm:spPr>
        <a:xfrm>
          <a:off x="4007797" y="583617"/>
          <a:ext cx="1271623" cy="903667"/>
        </a:xfrm>
        <a:prstGeom prst="roundRect">
          <a:avLst/>
        </a:prstGeom>
        <a:solidFill>
          <a:srgbClr val="671E75">
            <a:hueOff val="-3515801"/>
            <a:satOff val="-4373"/>
            <a:lumOff val="14824"/>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Segoe UI"/>
              <a:ea typeface="+mn-ea"/>
              <a:cs typeface="+mn-cs"/>
            </a:rPr>
            <a:t>Stage 4:</a:t>
          </a:r>
          <a:r>
            <a:rPr lang="en-US">
              <a:solidFill>
                <a:sysClr val="window" lastClr="FFFFFF"/>
              </a:solidFill>
              <a:latin typeface="Segoe UI"/>
              <a:ea typeface="+mn-ea"/>
              <a:cs typeface="+mn-cs"/>
            </a:rPr>
            <a:t>  </a:t>
          </a:r>
        </a:p>
        <a:p>
          <a:pPr>
            <a:buNone/>
          </a:pPr>
          <a:r>
            <a:rPr lang="en-US">
              <a:solidFill>
                <a:sysClr val="window" lastClr="FFFFFF"/>
              </a:solidFill>
              <a:latin typeface="Segoe UI"/>
              <a:ea typeface="+mn-ea"/>
              <a:cs typeface="+mn-cs"/>
            </a:rPr>
            <a:t>Public Comment Period</a:t>
          </a:r>
        </a:p>
      </dgm:t>
    </dgm:pt>
    <dgm:pt modelId="{6E687412-D703-49EE-A47E-1051BC2527B6}" type="parTrans" cxnId="{D6CAD4CA-80AA-4500-85B5-4B1E2F5ACB7B}">
      <dgm:prSet/>
      <dgm:spPr/>
      <dgm:t>
        <a:bodyPr/>
        <a:lstStyle/>
        <a:p>
          <a:endParaRPr lang="en-US"/>
        </a:p>
      </dgm:t>
    </dgm:pt>
    <dgm:pt modelId="{DC5FAB7A-8E48-4E2A-BDF9-DA8E74737635}" type="sibTrans" cxnId="{D6CAD4CA-80AA-4500-85B5-4B1E2F5ACB7B}">
      <dgm:prSet/>
      <dgm:spPr/>
      <dgm:t>
        <a:bodyPr/>
        <a:lstStyle/>
        <a:p>
          <a:endParaRPr lang="en-US"/>
        </a:p>
      </dgm:t>
    </dgm:pt>
    <dgm:pt modelId="{928F5F6F-7B35-4AAF-8CFB-13B20A5C1C5C}">
      <dgm:prSet phldrT="[Text]"/>
      <dgm:spPr>
        <a:xfrm>
          <a:off x="5343002" y="583617"/>
          <a:ext cx="1271623" cy="903667"/>
        </a:xfrm>
        <a:prstGeom prst="roundRect">
          <a:avLst/>
        </a:prstGeom>
        <a:solidFill>
          <a:srgbClr val="671E75">
            <a:hueOff val="-4687735"/>
            <a:satOff val="-5831"/>
            <a:lumOff val="1976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Segoe UI"/>
              <a:ea typeface="+mn-ea"/>
              <a:cs typeface="+mn-cs"/>
            </a:rPr>
            <a:t>Stage 5:  </a:t>
          </a:r>
        </a:p>
        <a:p>
          <a:pPr>
            <a:buNone/>
          </a:pPr>
          <a:r>
            <a:rPr lang="en-US">
              <a:solidFill>
                <a:sysClr val="window" lastClr="FFFFFF"/>
              </a:solidFill>
              <a:latin typeface="Segoe UI"/>
              <a:ea typeface="+mn-ea"/>
              <a:cs typeface="+mn-cs"/>
            </a:rPr>
            <a:t>Final Rulemaking</a:t>
          </a:r>
        </a:p>
      </dgm:t>
    </dgm:pt>
    <dgm:pt modelId="{D44944A4-35B8-42D1-AE01-D321CE663753}" type="parTrans" cxnId="{BC761494-1483-4A42-82B2-7BC3A0D0E3C0}">
      <dgm:prSet/>
      <dgm:spPr/>
      <dgm:t>
        <a:bodyPr/>
        <a:lstStyle/>
        <a:p>
          <a:endParaRPr lang="en-US"/>
        </a:p>
      </dgm:t>
    </dgm:pt>
    <dgm:pt modelId="{BAB4C477-B582-459D-8CB3-F5844578E266}" type="sibTrans" cxnId="{BC761494-1483-4A42-82B2-7BC3A0D0E3C0}">
      <dgm:prSet/>
      <dgm:spPr/>
      <dgm:t>
        <a:bodyPr/>
        <a:lstStyle/>
        <a:p>
          <a:endParaRPr lang="en-US"/>
        </a:p>
      </dgm:t>
    </dgm:pt>
    <dgm:pt modelId="{756BC6E1-63AF-4771-82DB-13C0B02B6F59}">
      <dgm:prSet phldrT="[Text]"/>
      <dgm:spPr>
        <a:xfrm>
          <a:off x="6678206" y="583617"/>
          <a:ext cx="1271623" cy="903667"/>
        </a:xfrm>
        <a:prstGeom prst="roundRect">
          <a:avLst/>
        </a:prstGeom>
        <a:solidFill>
          <a:srgbClr val="671E75">
            <a:hueOff val="-5859669"/>
            <a:satOff val="-7289"/>
            <a:lumOff val="2470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chemeClr val="tx1"/>
              </a:solidFill>
              <a:latin typeface="Segoe UI"/>
              <a:ea typeface="+mn-ea"/>
              <a:cs typeface="+mn-cs"/>
            </a:rPr>
            <a:t>Stage 6:</a:t>
          </a:r>
          <a:r>
            <a:rPr lang="en-US" dirty="0">
              <a:solidFill>
                <a:schemeClr val="tx1"/>
              </a:solidFill>
              <a:latin typeface="Segoe UI"/>
              <a:ea typeface="+mn-ea"/>
              <a:cs typeface="+mn-cs"/>
            </a:rPr>
            <a:t>  </a:t>
          </a:r>
        </a:p>
        <a:p>
          <a:pPr>
            <a:buNone/>
          </a:pPr>
          <a:r>
            <a:rPr lang="en-US" dirty="0">
              <a:solidFill>
                <a:schemeClr val="tx1"/>
              </a:solidFill>
              <a:latin typeface="Segoe UI"/>
              <a:ea typeface="+mn-ea"/>
              <a:cs typeface="+mn-cs"/>
            </a:rPr>
            <a:t>Congressional Comment Period</a:t>
          </a:r>
        </a:p>
      </dgm:t>
    </dgm:pt>
    <dgm:pt modelId="{5B313C9A-0810-465E-B0AC-D8DF29A00D1A}" type="parTrans" cxnId="{DF5AEFB9-FF56-433A-8103-26A88929665B}">
      <dgm:prSet/>
      <dgm:spPr/>
      <dgm:t>
        <a:bodyPr/>
        <a:lstStyle/>
        <a:p>
          <a:endParaRPr lang="en-US"/>
        </a:p>
      </dgm:t>
    </dgm:pt>
    <dgm:pt modelId="{4B9B8147-05F6-4EEF-9182-5893DE912CFF}" type="sibTrans" cxnId="{DF5AEFB9-FF56-433A-8103-26A88929665B}">
      <dgm:prSet/>
      <dgm:spPr/>
      <dgm:t>
        <a:bodyPr/>
        <a:lstStyle/>
        <a:p>
          <a:endParaRPr lang="en-US"/>
        </a:p>
      </dgm:t>
    </dgm:pt>
    <dgm:pt modelId="{2501342A-DB64-4FE3-8A10-657B0EB8C0AE}" type="pres">
      <dgm:prSet presAssocID="{4BF677A3-4A9D-4FF8-95E8-486B188D350B}" presName="CompostProcess" presStyleCnt="0">
        <dgm:presLayoutVars>
          <dgm:dir/>
          <dgm:resizeHandles val="exact"/>
        </dgm:presLayoutVars>
      </dgm:prSet>
      <dgm:spPr/>
    </dgm:pt>
    <dgm:pt modelId="{AD3B9595-1BC1-44EC-9CF7-E631374CAEB6}" type="pres">
      <dgm:prSet presAssocID="{4BF677A3-4A9D-4FF8-95E8-486B188D350B}" presName="arrow" presStyleLbl="bgShp" presStyleIdx="0" presStyleCnt="1" custScaleX="117647" custLinFactNeighborY="-394"/>
      <dgm:spPr>
        <a:xfrm>
          <a:off x="1" y="0"/>
          <a:ext cx="7952010" cy="2070902"/>
        </a:xfrm>
        <a:prstGeom prst="rightArrow">
          <a:avLst/>
        </a:prstGeom>
        <a:solidFill>
          <a:sysClr val="window" lastClr="FFFFFF">
            <a:lumMod val="95000"/>
          </a:sysClr>
        </a:solidFill>
        <a:ln>
          <a:noFill/>
        </a:ln>
        <a:effectLst/>
      </dgm:spPr>
    </dgm:pt>
    <dgm:pt modelId="{62EC1D08-1BEC-4F8A-932E-9DCCC97C81B1}" type="pres">
      <dgm:prSet presAssocID="{4BF677A3-4A9D-4FF8-95E8-486B188D350B}" presName="linearProcess" presStyleCnt="0"/>
      <dgm:spPr/>
    </dgm:pt>
    <dgm:pt modelId="{036BBCE4-ED18-4C03-9511-9BCD3C89AAA7}" type="pres">
      <dgm:prSet presAssocID="{EE78456A-137E-48E9-BAD9-65D90AEFED4B}" presName="textNode" presStyleLbl="node1" presStyleIdx="0" presStyleCnt="6" custScaleY="109091">
        <dgm:presLayoutVars>
          <dgm:bulletEnabled val="1"/>
        </dgm:presLayoutVars>
      </dgm:prSet>
      <dgm:spPr/>
    </dgm:pt>
    <dgm:pt modelId="{BDD34A09-FE17-4DA9-BB32-9B67BB97007A}" type="pres">
      <dgm:prSet presAssocID="{0C0E4C97-56EB-41EF-87E6-24D471353D89}" presName="sibTrans" presStyleCnt="0"/>
      <dgm:spPr/>
    </dgm:pt>
    <dgm:pt modelId="{181C1E4E-EB38-4E0B-BF5B-4003CA27F207}" type="pres">
      <dgm:prSet presAssocID="{0AE7ED3A-786B-460E-85FB-2643DC5DB8A6}" presName="textNode" presStyleLbl="node1" presStyleIdx="1" presStyleCnt="6" custScaleY="109091">
        <dgm:presLayoutVars>
          <dgm:bulletEnabled val="1"/>
        </dgm:presLayoutVars>
      </dgm:prSet>
      <dgm:spPr/>
    </dgm:pt>
    <dgm:pt modelId="{D21CF30F-257D-4653-BD61-B057DA42032F}" type="pres">
      <dgm:prSet presAssocID="{48195002-5F73-43F5-8280-4B5053420B15}" presName="sibTrans" presStyleCnt="0"/>
      <dgm:spPr/>
    </dgm:pt>
    <dgm:pt modelId="{98E221EE-64CD-438E-863B-83562E73EE9C}" type="pres">
      <dgm:prSet presAssocID="{2C19BAD3-E44F-4EF2-9009-513EBED60B39}" presName="textNode" presStyleLbl="node1" presStyleIdx="2" presStyleCnt="6" custScaleY="109091">
        <dgm:presLayoutVars>
          <dgm:bulletEnabled val="1"/>
        </dgm:presLayoutVars>
      </dgm:prSet>
      <dgm:spPr/>
    </dgm:pt>
    <dgm:pt modelId="{15F45777-7A28-4865-B440-84039C51F504}" type="pres">
      <dgm:prSet presAssocID="{B9A92791-3050-4A24-A3EB-EF01C255DD74}" presName="sibTrans" presStyleCnt="0"/>
      <dgm:spPr/>
    </dgm:pt>
    <dgm:pt modelId="{0CDE73CC-0944-4275-833C-55CE95233E00}" type="pres">
      <dgm:prSet presAssocID="{619BC5CE-AA0D-4CE0-82F1-33C806BC215D}" presName="textNode" presStyleLbl="node1" presStyleIdx="3" presStyleCnt="6" custScaleY="109091">
        <dgm:presLayoutVars>
          <dgm:bulletEnabled val="1"/>
        </dgm:presLayoutVars>
      </dgm:prSet>
      <dgm:spPr/>
    </dgm:pt>
    <dgm:pt modelId="{8EF956B6-C4D6-459B-930F-2A4B94EE00BC}" type="pres">
      <dgm:prSet presAssocID="{DC5FAB7A-8E48-4E2A-BDF9-DA8E74737635}" presName="sibTrans" presStyleCnt="0"/>
      <dgm:spPr/>
    </dgm:pt>
    <dgm:pt modelId="{18FC9721-1952-4576-9BEC-C5F978AF8F5D}" type="pres">
      <dgm:prSet presAssocID="{928F5F6F-7B35-4AAF-8CFB-13B20A5C1C5C}" presName="textNode" presStyleLbl="node1" presStyleIdx="4" presStyleCnt="6" custScaleY="109091">
        <dgm:presLayoutVars>
          <dgm:bulletEnabled val="1"/>
        </dgm:presLayoutVars>
      </dgm:prSet>
      <dgm:spPr/>
    </dgm:pt>
    <dgm:pt modelId="{86B3A451-C951-4E26-A6D7-8D505182ED3B}" type="pres">
      <dgm:prSet presAssocID="{BAB4C477-B582-459D-8CB3-F5844578E266}" presName="sibTrans" presStyleCnt="0"/>
      <dgm:spPr/>
    </dgm:pt>
    <dgm:pt modelId="{02D508F0-AB60-40BA-A07B-47DD65ECEEE3}" type="pres">
      <dgm:prSet presAssocID="{756BC6E1-63AF-4771-82DB-13C0B02B6F59}" presName="textNode" presStyleLbl="node1" presStyleIdx="5" presStyleCnt="6" custScaleY="109091">
        <dgm:presLayoutVars>
          <dgm:bulletEnabled val="1"/>
        </dgm:presLayoutVars>
      </dgm:prSet>
      <dgm:spPr/>
    </dgm:pt>
  </dgm:ptLst>
  <dgm:cxnLst>
    <dgm:cxn modelId="{21B4210B-89C2-4179-9C24-F9AA0337F1D8}" type="presOf" srcId="{4BF677A3-4A9D-4FF8-95E8-486B188D350B}" destId="{2501342A-DB64-4FE3-8A10-657B0EB8C0AE}" srcOrd="0" destOrd="0" presId="urn:microsoft.com/office/officeart/2005/8/layout/hProcess9"/>
    <dgm:cxn modelId="{174CC60D-EF7E-42CE-BF21-55AA7BCDD87F}" type="presOf" srcId="{2C19BAD3-E44F-4EF2-9009-513EBED60B39}" destId="{98E221EE-64CD-438E-863B-83562E73EE9C}" srcOrd="0" destOrd="0" presId="urn:microsoft.com/office/officeart/2005/8/layout/hProcess9"/>
    <dgm:cxn modelId="{D009941D-AB52-4909-9703-C7294D75F46F}" type="presOf" srcId="{EE78456A-137E-48E9-BAD9-65D90AEFED4B}" destId="{036BBCE4-ED18-4C03-9511-9BCD3C89AAA7}" srcOrd="0" destOrd="0" presId="urn:microsoft.com/office/officeart/2005/8/layout/hProcess9"/>
    <dgm:cxn modelId="{7D0A4E25-6933-449B-B43D-8788AC24F0CA}" type="presOf" srcId="{928F5F6F-7B35-4AAF-8CFB-13B20A5C1C5C}" destId="{18FC9721-1952-4576-9BEC-C5F978AF8F5D}" srcOrd="0" destOrd="0" presId="urn:microsoft.com/office/officeart/2005/8/layout/hProcess9"/>
    <dgm:cxn modelId="{92866263-BCBE-4C25-89FF-61AB9B67F2E7}" type="presOf" srcId="{619BC5CE-AA0D-4CE0-82F1-33C806BC215D}" destId="{0CDE73CC-0944-4275-833C-55CE95233E00}" srcOrd="0" destOrd="0" presId="urn:microsoft.com/office/officeart/2005/8/layout/hProcess9"/>
    <dgm:cxn modelId="{69FF236D-EF98-43E7-9CB3-FE114680BD92}" srcId="{4BF677A3-4A9D-4FF8-95E8-486B188D350B}" destId="{2C19BAD3-E44F-4EF2-9009-513EBED60B39}" srcOrd="2" destOrd="0" parTransId="{8336C263-41BA-406C-A5AD-32F764CA0099}" sibTransId="{B9A92791-3050-4A24-A3EB-EF01C255DD74}"/>
    <dgm:cxn modelId="{EF792D71-6AC0-4D53-A333-E790107E4150}" type="presOf" srcId="{756BC6E1-63AF-4771-82DB-13C0B02B6F59}" destId="{02D508F0-AB60-40BA-A07B-47DD65ECEEE3}" srcOrd="0" destOrd="0" presId="urn:microsoft.com/office/officeart/2005/8/layout/hProcess9"/>
    <dgm:cxn modelId="{EDFD7C7A-44C1-482C-A3C6-C6BEA9AA921E}" srcId="{4BF677A3-4A9D-4FF8-95E8-486B188D350B}" destId="{EE78456A-137E-48E9-BAD9-65D90AEFED4B}" srcOrd="0" destOrd="0" parTransId="{BD929CED-04EB-43C6-8364-DD133B4FA778}" sibTransId="{0C0E4C97-56EB-41EF-87E6-24D471353D89}"/>
    <dgm:cxn modelId="{DFD68C93-7AF0-4B68-9572-354D80A89DBF}" srcId="{4BF677A3-4A9D-4FF8-95E8-486B188D350B}" destId="{0AE7ED3A-786B-460E-85FB-2643DC5DB8A6}" srcOrd="1" destOrd="0" parTransId="{BB2E6BC5-2A8A-494F-B08B-073F2F18060E}" sibTransId="{48195002-5F73-43F5-8280-4B5053420B15}"/>
    <dgm:cxn modelId="{BC761494-1483-4A42-82B2-7BC3A0D0E3C0}" srcId="{4BF677A3-4A9D-4FF8-95E8-486B188D350B}" destId="{928F5F6F-7B35-4AAF-8CFB-13B20A5C1C5C}" srcOrd="4" destOrd="0" parTransId="{D44944A4-35B8-42D1-AE01-D321CE663753}" sibTransId="{BAB4C477-B582-459D-8CB3-F5844578E266}"/>
    <dgm:cxn modelId="{DF5AEFB9-FF56-433A-8103-26A88929665B}" srcId="{4BF677A3-4A9D-4FF8-95E8-486B188D350B}" destId="{756BC6E1-63AF-4771-82DB-13C0B02B6F59}" srcOrd="5" destOrd="0" parTransId="{5B313C9A-0810-465E-B0AC-D8DF29A00D1A}" sibTransId="{4B9B8147-05F6-4EEF-9182-5893DE912CFF}"/>
    <dgm:cxn modelId="{D6CAD4CA-80AA-4500-85B5-4B1E2F5ACB7B}" srcId="{4BF677A3-4A9D-4FF8-95E8-486B188D350B}" destId="{619BC5CE-AA0D-4CE0-82F1-33C806BC215D}" srcOrd="3" destOrd="0" parTransId="{6E687412-D703-49EE-A47E-1051BC2527B6}" sibTransId="{DC5FAB7A-8E48-4E2A-BDF9-DA8E74737635}"/>
    <dgm:cxn modelId="{8B56BDF3-5D49-4A71-A05C-5088763C413E}" type="presOf" srcId="{0AE7ED3A-786B-460E-85FB-2643DC5DB8A6}" destId="{181C1E4E-EB38-4E0B-BF5B-4003CA27F207}" srcOrd="0" destOrd="0" presId="urn:microsoft.com/office/officeart/2005/8/layout/hProcess9"/>
    <dgm:cxn modelId="{EC5394AC-7179-49C7-A6BB-56CE25229BB2}" type="presParOf" srcId="{2501342A-DB64-4FE3-8A10-657B0EB8C0AE}" destId="{AD3B9595-1BC1-44EC-9CF7-E631374CAEB6}" srcOrd="0" destOrd="0" presId="urn:microsoft.com/office/officeart/2005/8/layout/hProcess9"/>
    <dgm:cxn modelId="{41663928-7CCE-47E7-ACB5-3D515ADB3E9F}" type="presParOf" srcId="{2501342A-DB64-4FE3-8A10-657B0EB8C0AE}" destId="{62EC1D08-1BEC-4F8A-932E-9DCCC97C81B1}" srcOrd="1" destOrd="0" presId="urn:microsoft.com/office/officeart/2005/8/layout/hProcess9"/>
    <dgm:cxn modelId="{69D84C58-456F-4680-A73D-D0DB14022A5A}" type="presParOf" srcId="{62EC1D08-1BEC-4F8A-932E-9DCCC97C81B1}" destId="{036BBCE4-ED18-4C03-9511-9BCD3C89AAA7}" srcOrd="0" destOrd="0" presId="urn:microsoft.com/office/officeart/2005/8/layout/hProcess9"/>
    <dgm:cxn modelId="{5AABE289-3C16-4B21-A319-619D0ACAB35B}" type="presParOf" srcId="{62EC1D08-1BEC-4F8A-932E-9DCCC97C81B1}" destId="{BDD34A09-FE17-4DA9-BB32-9B67BB97007A}" srcOrd="1" destOrd="0" presId="urn:microsoft.com/office/officeart/2005/8/layout/hProcess9"/>
    <dgm:cxn modelId="{37F20EE9-074B-4407-8C89-4F503B29996F}" type="presParOf" srcId="{62EC1D08-1BEC-4F8A-932E-9DCCC97C81B1}" destId="{181C1E4E-EB38-4E0B-BF5B-4003CA27F207}" srcOrd="2" destOrd="0" presId="urn:microsoft.com/office/officeart/2005/8/layout/hProcess9"/>
    <dgm:cxn modelId="{56B08E07-2938-4209-A2C0-E0F8774A453A}" type="presParOf" srcId="{62EC1D08-1BEC-4F8A-932E-9DCCC97C81B1}" destId="{D21CF30F-257D-4653-BD61-B057DA42032F}" srcOrd="3" destOrd="0" presId="urn:microsoft.com/office/officeart/2005/8/layout/hProcess9"/>
    <dgm:cxn modelId="{BFAFFE44-F5DD-43E3-B580-C0CAF23F981B}" type="presParOf" srcId="{62EC1D08-1BEC-4F8A-932E-9DCCC97C81B1}" destId="{98E221EE-64CD-438E-863B-83562E73EE9C}" srcOrd="4" destOrd="0" presId="urn:microsoft.com/office/officeart/2005/8/layout/hProcess9"/>
    <dgm:cxn modelId="{A728B8FB-2EC2-4489-81E4-B7F92E8757EE}" type="presParOf" srcId="{62EC1D08-1BEC-4F8A-932E-9DCCC97C81B1}" destId="{15F45777-7A28-4865-B440-84039C51F504}" srcOrd="5" destOrd="0" presId="urn:microsoft.com/office/officeart/2005/8/layout/hProcess9"/>
    <dgm:cxn modelId="{46748604-82DC-4902-8310-226A13964D5F}" type="presParOf" srcId="{62EC1D08-1BEC-4F8A-932E-9DCCC97C81B1}" destId="{0CDE73CC-0944-4275-833C-55CE95233E00}" srcOrd="6" destOrd="0" presId="urn:microsoft.com/office/officeart/2005/8/layout/hProcess9"/>
    <dgm:cxn modelId="{5176F537-802B-4917-A75A-A1EF00F424F8}" type="presParOf" srcId="{62EC1D08-1BEC-4F8A-932E-9DCCC97C81B1}" destId="{8EF956B6-C4D6-459B-930F-2A4B94EE00BC}" srcOrd="7" destOrd="0" presId="urn:microsoft.com/office/officeart/2005/8/layout/hProcess9"/>
    <dgm:cxn modelId="{EEFF40CB-E75C-4552-907B-1ED58FCC9086}" type="presParOf" srcId="{62EC1D08-1BEC-4F8A-932E-9DCCC97C81B1}" destId="{18FC9721-1952-4576-9BEC-C5F978AF8F5D}" srcOrd="8" destOrd="0" presId="urn:microsoft.com/office/officeart/2005/8/layout/hProcess9"/>
    <dgm:cxn modelId="{96A968F8-0865-4C4E-8329-C8F65FA0D244}" type="presParOf" srcId="{62EC1D08-1BEC-4F8A-932E-9DCCC97C81B1}" destId="{86B3A451-C951-4E26-A6D7-8D505182ED3B}" srcOrd="9" destOrd="0" presId="urn:microsoft.com/office/officeart/2005/8/layout/hProcess9"/>
    <dgm:cxn modelId="{E63B5C63-067B-47B8-9706-1F5B699608AB}" type="presParOf" srcId="{62EC1D08-1BEC-4F8A-932E-9DCCC97C81B1}" destId="{02D508F0-AB60-40BA-A07B-47DD65ECEEE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C518B-69EE-492A-9D92-AE3DD698642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5B57E2-2DBD-478C-9DEE-DEAB3E540D35}">
      <dgm:prSet phldrT="[Text]" custT="1"/>
      <dgm:spPr>
        <a:solidFill>
          <a:srgbClr val="003865"/>
        </a:solidFill>
      </dgm:spPr>
      <dgm:t>
        <a:bodyPr/>
        <a:lstStyle/>
        <a:p>
          <a:r>
            <a:rPr lang="en-US" sz="900" b="1"/>
            <a:t>Activity based historical cost and aggregate cost from budget plans</a:t>
          </a:r>
        </a:p>
      </dgm:t>
    </dgm:pt>
    <dgm:pt modelId="{DF8BE888-6E0B-428B-B3EF-34092CF088AD}" type="parTrans" cxnId="{8862BB33-2C1E-4BEF-B23A-8A715D47022F}">
      <dgm:prSet/>
      <dgm:spPr/>
      <dgm:t>
        <a:bodyPr/>
        <a:lstStyle/>
        <a:p>
          <a:endParaRPr lang="en-US" sz="900" b="1"/>
        </a:p>
      </dgm:t>
    </dgm:pt>
    <dgm:pt modelId="{378C3FC5-B900-4460-9247-797F2FB68DAF}" type="sibTrans" cxnId="{8862BB33-2C1E-4BEF-B23A-8A715D47022F}">
      <dgm:prSet/>
      <dgm:spPr>
        <a:solidFill>
          <a:srgbClr val="A6192E"/>
        </a:solidFill>
      </dgm:spPr>
      <dgm:t>
        <a:bodyPr/>
        <a:lstStyle/>
        <a:p>
          <a:endParaRPr lang="en-US" sz="900" b="1"/>
        </a:p>
      </dgm:t>
    </dgm:pt>
    <dgm:pt modelId="{E6D9021A-1C44-4C68-8764-3860A7AAC51A}">
      <dgm:prSet phldrT="[Text]" custT="1"/>
      <dgm:spPr>
        <a:solidFill>
          <a:srgbClr val="003865"/>
        </a:solidFill>
      </dgm:spPr>
      <dgm:t>
        <a:bodyPr/>
        <a:lstStyle/>
        <a:p>
          <a:r>
            <a:rPr lang="en-US" sz="900" b="1"/>
            <a:t>Initial forecast of fees</a:t>
          </a:r>
        </a:p>
      </dgm:t>
    </dgm:pt>
    <dgm:pt modelId="{BD67E1F8-1EF1-4C7E-BF15-0A402D4268EB}" type="parTrans" cxnId="{E756CC36-D169-4A77-B481-A658E3B003CC}">
      <dgm:prSet/>
      <dgm:spPr/>
      <dgm:t>
        <a:bodyPr/>
        <a:lstStyle/>
        <a:p>
          <a:endParaRPr lang="en-US" sz="900" b="1"/>
        </a:p>
      </dgm:t>
    </dgm:pt>
    <dgm:pt modelId="{D4A7E039-0F82-48D4-BBDC-3E1FA3D82246}" type="sibTrans" cxnId="{E756CC36-D169-4A77-B481-A658E3B003CC}">
      <dgm:prSet/>
      <dgm:spPr/>
      <dgm:t>
        <a:bodyPr/>
        <a:lstStyle/>
        <a:p>
          <a:endParaRPr lang="en-US" sz="900" b="1"/>
        </a:p>
      </dgm:t>
    </dgm:pt>
    <dgm:pt modelId="{5C9B8DB3-4508-4D7C-AF1A-C6B7F8C7A7E9}">
      <dgm:prSet phldrT="[Text]" custT="1"/>
      <dgm:spPr>
        <a:solidFill>
          <a:srgbClr val="003865"/>
        </a:solidFill>
      </dgm:spPr>
      <dgm:t>
        <a:bodyPr/>
        <a:lstStyle/>
        <a:p>
          <a:r>
            <a:rPr lang="en-US" sz="900" b="1"/>
            <a:t>Apply economic elasticity analysis</a:t>
          </a:r>
        </a:p>
      </dgm:t>
    </dgm:pt>
    <dgm:pt modelId="{8B394CC0-BF7D-4BAD-A609-145ADB2EE4EA}" type="parTrans" cxnId="{8A1F29E1-6B83-44D9-8A2D-C3BF002BFF8C}">
      <dgm:prSet/>
      <dgm:spPr/>
      <dgm:t>
        <a:bodyPr/>
        <a:lstStyle/>
        <a:p>
          <a:endParaRPr lang="en-US" sz="900" b="1"/>
        </a:p>
      </dgm:t>
    </dgm:pt>
    <dgm:pt modelId="{C41288B2-832C-4A5B-A7DC-0DE33A1E5A10}" type="sibTrans" cxnId="{8A1F29E1-6B83-44D9-8A2D-C3BF002BFF8C}">
      <dgm:prSet/>
      <dgm:spPr/>
      <dgm:t>
        <a:bodyPr/>
        <a:lstStyle/>
        <a:p>
          <a:endParaRPr lang="en-US" sz="900" b="1"/>
        </a:p>
      </dgm:t>
    </dgm:pt>
    <dgm:pt modelId="{3D2A77E0-BFE1-4A64-A094-A37B7C836026}">
      <dgm:prSet phldrT="[Text]" custT="1"/>
      <dgm:spPr>
        <a:solidFill>
          <a:srgbClr val="003865"/>
        </a:solidFill>
      </dgm:spPr>
      <dgm:t>
        <a:bodyPr/>
        <a:lstStyle/>
        <a:p>
          <a:r>
            <a:rPr lang="en-US" sz="900" b="1"/>
            <a:t>Review and readjust fee rates</a:t>
          </a:r>
        </a:p>
      </dgm:t>
    </dgm:pt>
    <dgm:pt modelId="{0487D78D-F56D-49B5-8F0D-175395FB6B64}" type="parTrans" cxnId="{BF7699B1-856B-40AC-8450-1DC952B8ADE2}">
      <dgm:prSet/>
      <dgm:spPr/>
      <dgm:t>
        <a:bodyPr/>
        <a:lstStyle/>
        <a:p>
          <a:endParaRPr lang="en-US" sz="900" b="1"/>
        </a:p>
      </dgm:t>
    </dgm:pt>
    <dgm:pt modelId="{9C8E56A9-578D-414A-A407-140DAFE5246C}" type="sibTrans" cxnId="{BF7699B1-856B-40AC-8450-1DC952B8ADE2}">
      <dgm:prSet/>
      <dgm:spPr/>
      <dgm:t>
        <a:bodyPr/>
        <a:lstStyle/>
        <a:p>
          <a:endParaRPr lang="en-US" sz="900" b="1"/>
        </a:p>
      </dgm:t>
    </dgm:pt>
    <dgm:pt modelId="{A9225DD0-5BE8-46D8-9494-7C42E579BCFD}">
      <dgm:prSet phldrT="[Text]" custT="1"/>
      <dgm:spPr>
        <a:solidFill>
          <a:srgbClr val="003865"/>
        </a:solidFill>
      </dgm:spPr>
      <dgm:t>
        <a:bodyPr/>
        <a:lstStyle/>
        <a:p>
          <a:r>
            <a:rPr lang="en-US" sz="900" b="1"/>
            <a:t>Forecast total aggregate revenue and refine</a:t>
          </a:r>
        </a:p>
      </dgm:t>
    </dgm:pt>
    <dgm:pt modelId="{BDE36ABC-42E3-4DAB-957D-19D7AD0A3BDE}" type="parTrans" cxnId="{2EB739B7-2AC0-4269-8917-E1C0DED19F43}">
      <dgm:prSet/>
      <dgm:spPr/>
      <dgm:t>
        <a:bodyPr/>
        <a:lstStyle/>
        <a:p>
          <a:endParaRPr lang="en-US" sz="900" b="1"/>
        </a:p>
      </dgm:t>
    </dgm:pt>
    <dgm:pt modelId="{2D05A377-ABF4-4392-9EF1-A21EF3C77F19}" type="sibTrans" cxnId="{2EB739B7-2AC0-4269-8917-E1C0DED19F43}">
      <dgm:prSet/>
      <dgm:spPr/>
      <dgm:t>
        <a:bodyPr/>
        <a:lstStyle/>
        <a:p>
          <a:endParaRPr lang="en-US" sz="900" b="1"/>
        </a:p>
      </dgm:t>
    </dgm:pt>
    <dgm:pt modelId="{120AE08E-BB4F-436C-B5BF-60B59888F213}">
      <dgm:prSet custT="1"/>
      <dgm:spPr>
        <a:solidFill>
          <a:srgbClr val="003865"/>
        </a:solidFill>
      </dgm:spPr>
      <dgm:t>
        <a:bodyPr/>
        <a:lstStyle/>
        <a:p>
          <a:r>
            <a:rPr lang="en-US" sz="900" b="1"/>
            <a:t>+/- for changes to Strategic Priorities, Plans, and Processes</a:t>
          </a:r>
        </a:p>
      </dgm:t>
    </dgm:pt>
    <dgm:pt modelId="{01ABB3FA-3061-4DFD-9431-BC897375B71B}" type="parTrans" cxnId="{0219A9C8-A6E9-4F6D-8303-9816D7932202}">
      <dgm:prSet/>
      <dgm:spPr/>
      <dgm:t>
        <a:bodyPr/>
        <a:lstStyle/>
        <a:p>
          <a:endParaRPr lang="en-US" sz="900" b="1"/>
        </a:p>
      </dgm:t>
    </dgm:pt>
    <dgm:pt modelId="{B84A1496-E502-425A-924B-F0342CC9AC42}" type="sibTrans" cxnId="{0219A9C8-A6E9-4F6D-8303-9816D7932202}">
      <dgm:prSet/>
      <dgm:spPr/>
      <dgm:t>
        <a:bodyPr/>
        <a:lstStyle/>
        <a:p>
          <a:endParaRPr lang="en-US" sz="900" b="1"/>
        </a:p>
      </dgm:t>
    </dgm:pt>
    <dgm:pt modelId="{EE9AC076-6835-41EF-A845-01D6A0867071}">
      <dgm:prSet custT="1"/>
      <dgm:spPr>
        <a:solidFill>
          <a:srgbClr val="003865"/>
        </a:solidFill>
      </dgm:spPr>
      <dgm:t>
        <a:bodyPr/>
        <a:lstStyle/>
        <a:p>
          <a:r>
            <a:rPr lang="en-US" sz="900" b="1"/>
            <a:t>+/- for changes to USPTO production input/output</a:t>
          </a:r>
        </a:p>
      </dgm:t>
    </dgm:pt>
    <dgm:pt modelId="{70BABE59-490A-4905-AA9D-9C1674B863C6}" type="parTrans" cxnId="{116C9B22-8475-4EE7-B3D4-A8B61AF41E95}">
      <dgm:prSet/>
      <dgm:spPr/>
      <dgm:t>
        <a:bodyPr/>
        <a:lstStyle/>
        <a:p>
          <a:endParaRPr lang="en-US" sz="900" b="1"/>
        </a:p>
      </dgm:t>
    </dgm:pt>
    <dgm:pt modelId="{A402893C-926B-448D-9EA7-B7473A61B7CD}" type="sibTrans" cxnId="{116C9B22-8475-4EE7-B3D4-A8B61AF41E95}">
      <dgm:prSet/>
      <dgm:spPr/>
      <dgm:t>
        <a:bodyPr/>
        <a:lstStyle/>
        <a:p>
          <a:endParaRPr lang="en-US" sz="900" b="1"/>
        </a:p>
      </dgm:t>
    </dgm:pt>
    <dgm:pt modelId="{974075F5-BE1F-4F6C-A73F-5F73559CE6CE}">
      <dgm:prSet custT="1"/>
      <dgm:spPr>
        <a:solidFill>
          <a:srgbClr val="003865"/>
        </a:solidFill>
      </dgm:spPr>
      <dgm:t>
        <a:bodyPr/>
        <a:lstStyle/>
        <a:p>
          <a:r>
            <a:rPr lang="en-US" sz="900" b="1"/>
            <a:t>Escalate for prospective aggregate cost</a:t>
          </a:r>
        </a:p>
      </dgm:t>
    </dgm:pt>
    <dgm:pt modelId="{BAA9AAA1-E75B-4C66-A75F-D143A70A47FD}" type="parTrans" cxnId="{2A9FEA2A-7197-4ED9-A9CE-0132953DA011}">
      <dgm:prSet/>
      <dgm:spPr/>
      <dgm:t>
        <a:bodyPr/>
        <a:lstStyle/>
        <a:p>
          <a:endParaRPr lang="en-US" sz="900" b="1"/>
        </a:p>
      </dgm:t>
    </dgm:pt>
    <dgm:pt modelId="{48F85776-9423-4404-BF17-D62401B79F93}" type="sibTrans" cxnId="{2A9FEA2A-7197-4ED9-A9CE-0132953DA011}">
      <dgm:prSet/>
      <dgm:spPr/>
      <dgm:t>
        <a:bodyPr/>
        <a:lstStyle/>
        <a:p>
          <a:endParaRPr lang="en-US" sz="900" b="1"/>
        </a:p>
      </dgm:t>
    </dgm:pt>
    <dgm:pt modelId="{8386E548-037F-4B5C-812D-C51C8CE49017}">
      <dgm:prSet custT="1"/>
      <dgm:spPr>
        <a:solidFill>
          <a:srgbClr val="003865"/>
        </a:solidFill>
      </dgm:spPr>
      <dgm:t>
        <a:bodyPr/>
        <a:lstStyle/>
        <a:p>
          <a:r>
            <a:rPr lang="en-US" sz="900" b="1"/>
            <a:t>Calculate operating reserve needs</a:t>
          </a:r>
        </a:p>
      </dgm:t>
    </dgm:pt>
    <dgm:pt modelId="{84F27616-D764-42A6-B5F3-BA1A05D75D4D}" type="parTrans" cxnId="{2D9C76EE-B906-48EC-818D-67C0CD370C10}">
      <dgm:prSet/>
      <dgm:spPr/>
      <dgm:t>
        <a:bodyPr/>
        <a:lstStyle/>
        <a:p>
          <a:endParaRPr lang="en-US" sz="900" b="1"/>
        </a:p>
      </dgm:t>
    </dgm:pt>
    <dgm:pt modelId="{93B1D214-096C-46FC-B02D-9F475154343F}" type="sibTrans" cxnId="{2D9C76EE-B906-48EC-818D-67C0CD370C10}">
      <dgm:prSet/>
      <dgm:spPr/>
      <dgm:t>
        <a:bodyPr/>
        <a:lstStyle/>
        <a:p>
          <a:endParaRPr lang="en-US" sz="900" b="1"/>
        </a:p>
      </dgm:t>
    </dgm:pt>
    <dgm:pt modelId="{1E2D43BB-F2E4-4FAD-8B60-0FE139862473}">
      <dgm:prSet custT="1"/>
      <dgm:spPr>
        <a:solidFill>
          <a:srgbClr val="003865"/>
        </a:solidFill>
      </dgm:spPr>
      <dgm:t>
        <a:bodyPr/>
        <a:lstStyle/>
        <a:p>
          <a:r>
            <a:rPr lang="en-US" sz="900" b="1"/>
            <a:t>Review economic impact of intellectual property fee changes</a:t>
          </a:r>
        </a:p>
      </dgm:t>
    </dgm:pt>
    <dgm:pt modelId="{697B6F40-7DC9-489A-906F-E2F5311CD172}" type="parTrans" cxnId="{0AEBEA4E-9B6D-4825-9CFE-E1E0DB6569A4}">
      <dgm:prSet/>
      <dgm:spPr/>
      <dgm:t>
        <a:bodyPr/>
        <a:lstStyle/>
        <a:p>
          <a:endParaRPr lang="en-US" sz="900" b="1"/>
        </a:p>
      </dgm:t>
    </dgm:pt>
    <dgm:pt modelId="{F130C54F-6512-47A1-8144-2F2C5750DFA3}" type="sibTrans" cxnId="{0AEBEA4E-9B6D-4825-9CFE-E1E0DB6569A4}">
      <dgm:prSet/>
      <dgm:spPr/>
      <dgm:t>
        <a:bodyPr/>
        <a:lstStyle/>
        <a:p>
          <a:endParaRPr lang="en-US" sz="900" b="1"/>
        </a:p>
      </dgm:t>
    </dgm:pt>
    <dgm:pt modelId="{DDEA707E-19C5-440C-A904-820FD8691F84}">
      <dgm:prSet custT="1"/>
      <dgm:spPr>
        <a:solidFill>
          <a:srgbClr val="003865"/>
        </a:solidFill>
      </dgm:spPr>
      <dgm:t>
        <a:bodyPr/>
        <a:lstStyle/>
        <a:p>
          <a:r>
            <a:rPr lang="en-US" sz="900" b="1"/>
            <a:t>Forecast total aggregate revenue and refine</a:t>
          </a:r>
        </a:p>
      </dgm:t>
    </dgm:pt>
    <dgm:pt modelId="{CC8A0D40-5790-45D5-A7A3-0A914038816F}" type="parTrans" cxnId="{D07D012C-72D6-470F-A7A4-9CB6E009FC47}">
      <dgm:prSet/>
      <dgm:spPr/>
      <dgm:t>
        <a:bodyPr/>
        <a:lstStyle/>
        <a:p>
          <a:endParaRPr lang="en-US" sz="900" b="1"/>
        </a:p>
      </dgm:t>
    </dgm:pt>
    <dgm:pt modelId="{5F8FF8CA-37CC-4419-98A5-8E642F794000}" type="sibTrans" cxnId="{D07D012C-72D6-470F-A7A4-9CB6E009FC47}">
      <dgm:prSet/>
      <dgm:spPr/>
      <dgm:t>
        <a:bodyPr/>
        <a:lstStyle/>
        <a:p>
          <a:endParaRPr lang="en-US" sz="900" b="1"/>
        </a:p>
      </dgm:t>
    </dgm:pt>
    <dgm:pt modelId="{E47A6CCB-F706-45EB-A134-CE5D2B195334}">
      <dgm:prSet custT="1"/>
      <dgm:spPr>
        <a:solidFill>
          <a:srgbClr val="003865"/>
        </a:solidFill>
      </dgm:spPr>
      <dgm:t>
        <a:bodyPr/>
        <a:lstStyle/>
        <a:p>
          <a:r>
            <a:rPr lang="en-US" sz="900" b="1"/>
            <a:t>Review and readjust fee rates</a:t>
          </a:r>
        </a:p>
      </dgm:t>
    </dgm:pt>
    <dgm:pt modelId="{ED17B773-7E4F-41AA-81C7-72ED630A994C}" type="parTrans" cxnId="{1343F4BD-EA5A-4A16-8577-2164DEB02D51}">
      <dgm:prSet/>
      <dgm:spPr/>
      <dgm:t>
        <a:bodyPr/>
        <a:lstStyle/>
        <a:p>
          <a:endParaRPr lang="en-US" sz="900"/>
        </a:p>
      </dgm:t>
    </dgm:pt>
    <dgm:pt modelId="{089E52E5-8FD8-43AE-9C4A-3DDCC02F5E67}" type="sibTrans" cxnId="{1343F4BD-EA5A-4A16-8577-2164DEB02D51}">
      <dgm:prSet/>
      <dgm:spPr/>
      <dgm:t>
        <a:bodyPr/>
        <a:lstStyle/>
        <a:p>
          <a:endParaRPr lang="en-US" sz="900"/>
        </a:p>
      </dgm:t>
    </dgm:pt>
    <dgm:pt modelId="{1E196421-E6CB-4A29-80A2-8CD7C8C114D8}" type="pres">
      <dgm:prSet presAssocID="{D45C518B-69EE-492A-9D92-AE3DD6986423}" presName="Name0" presStyleCnt="0">
        <dgm:presLayoutVars>
          <dgm:dir/>
          <dgm:resizeHandles val="exact"/>
        </dgm:presLayoutVars>
      </dgm:prSet>
      <dgm:spPr/>
    </dgm:pt>
    <dgm:pt modelId="{2D797D62-381F-4111-B235-F3A62176AE4F}" type="pres">
      <dgm:prSet presAssocID="{D45C518B-69EE-492A-9D92-AE3DD6986423}" presName="cycle" presStyleCnt="0"/>
      <dgm:spPr/>
    </dgm:pt>
    <dgm:pt modelId="{04D7C0F2-952F-4F40-A42B-BB0DDC96086E}" type="pres">
      <dgm:prSet presAssocID="{315B57E2-2DBD-478C-9DEE-DEAB3E540D35}" presName="nodeFirstNode" presStyleLbl="node1" presStyleIdx="0" presStyleCnt="12" custScaleX="105444" custScaleY="147085">
        <dgm:presLayoutVars>
          <dgm:bulletEnabled val="1"/>
        </dgm:presLayoutVars>
      </dgm:prSet>
      <dgm:spPr/>
    </dgm:pt>
    <dgm:pt modelId="{E0D6780D-C055-4240-8A49-C71DE0D639B9}" type="pres">
      <dgm:prSet presAssocID="{378C3FC5-B900-4460-9247-797F2FB68DAF}" presName="sibTransFirstNode" presStyleLbl="bgShp" presStyleIdx="0" presStyleCnt="1"/>
      <dgm:spPr/>
    </dgm:pt>
    <dgm:pt modelId="{A14C543E-37C6-4192-995E-BCB327D0E7AB}" type="pres">
      <dgm:prSet presAssocID="{974075F5-BE1F-4F6C-A73F-5F73559CE6CE}" presName="nodeFollowingNodes" presStyleLbl="node1" presStyleIdx="1" presStyleCnt="12" custRadScaleRad="95694" custRadScaleInc="14727">
        <dgm:presLayoutVars>
          <dgm:bulletEnabled val="1"/>
        </dgm:presLayoutVars>
      </dgm:prSet>
      <dgm:spPr/>
    </dgm:pt>
    <dgm:pt modelId="{C2F8386D-FC37-411A-9097-0633B46F9618}" type="pres">
      <dgm:prSet presAssocID="{8386E548-037F-4B5C-812D-C51C8CE49017}" presName="nodeFollowingNodes" presStyleLbl="node1" presStyleIdx="2" presStyleCnt="12" custRadScaleRad="103397" custRadScaleInc="17523">
        <dgm:presLayoutVars>
          <dgm:bulletEnabled val="1"/>
        </dgm:presLayoutVars>
      </dgm:prSet>
      <dgm:spPr/>
    </dgm:pt>
    <dgm:pt modelId="{2AE9E2BB-5DEE-4AE4-AC2E-DDA010180B70}" type="pres">
      <dgm:prSet presAssocID="{EE9AC076-6835-41EF-A845-01D6A0867071}" presName="nodeFollowingNodes" presStyleLbl="node1" presStyleIdx="3" presStyleCnt="12" custScaleX="110470" custScaleY="123018">
        <dgm:presLayoutVars>
          <dgm:bulletEnabled val="1"/>
        </dgm:presLayoutVars>
      </dgm:prSet>
      <dgm:spPr/>
    </dgm:pt>
    <dgm:pt modelId="{9AD1DA38-2A40-46C1-A92D-C8F79EFE7DEA}" type="pres">
      <dgm:prSet presAssocID="{120AE08E-BB4F-436C-B5BF-60B59888F213}" presName="nodeFollowingNodes" presStyleLbl="node1" presStyleIdx="4" presStyleCnt="12" custScaleX="116955" custScaleY="126180" custRadScaleRad="107667" custRadScaleInc="-19258">
        <dgm:presLayoutVars>
          <dgm:bulletEnabled val="1"/>
        </dgm:presLayoutVars>
      </dgm:prSet>
      <dgm:spPr/>
    </dgm:pt>
    <dgm:pt modelId="{57ABBA77-7D07-434E-9AA9-36A37480945F}" type="pres">
      <dgm:prSet presAssocID="{1E2D43BB-F2E4-4FAD-8B60-0FE139862473}" presName="nodeFollowingNodes" presStyleLbl="node1" presStyleIdx="5" presStyleCnt="12" custScaleX="131307" custScaleY="128699" custRadScaleRad="105876" custRadScaleInc="-18485">
        <dgm:presLayoutVars>
          <dgm:bulletEnabled val="1"/>
        </dgm:presLayoutVars>
      </dgm:prSet>
      <dgm:spPr/>
    </dgm:pt>
    <dgm:pt modelId="{D0CF13CE-2C58-4BCA-B8B1-A9FC2E12E7E4}" type="pres">
      <dgm:prSet presAssocID="{E47A6CCB-F706-45EB-A134-CE5D2B195334}" presName="nodeFollowingNodes" presStyleLbl="node1" presStyleIdx="6" presStyleCnt="12" custRadScaleRad="97747" custRadScaleInc="16796">
        <dgm:presLayoutVars>
          <dgm:bulletEnabled val="1"/>
        </dgm:presLayoutVars>
      </dgm:prSet>
      <dgm:spPr/>
    </dgm:pt>
    <dgm:pt modelId="{7AB6EAE3-9501-4ECE-8D3D-77BA3E931474}" type="pres">
      <dgm:prSet presAssocID="{E6D9021A-1C44-4C68-8764-3860A7AAC51A}" presName="nodeFollowingNodes" presStyleLbl="node1" presStyleIdx="7" presStyleCnt="12" custRadScaleRad="102146" custRadScaleInc="27966">
        <dgm:presLayoutVars>
          <dgm:bulletEnabled val="1"/>
        </dgm:presLayoutVars>
      </dgm:prSet>
      <dgm:spPr/>
    </dgm:pt>
    <dgm:pt modelId="{711393B8-8314-47B2-858F-E8F4315970BF}" type="pres">
      <dgm:prSet presAssocID="{5C9B8DB3-4508-4D7C-AF1A-C6B7F8C7A7E9}" presName="nodeFollowingNodes" presStyleLbl="node1" presStyleIdx="8" presStyleCnt="12" custScaleX="108079" custScaleY="100680" custRadScaleRad="102292" custRadScaleInc="16307">
        <dgm:presLayoutVars>
          <dgm:bulletEnabled val="1"/>
        </dgm:presLayoutVars>
      </dgm:prSet>
      <dgm:spPr/>
    </dgm:pt>
    <dgm:pt modelId="{BF0465D3-16BB-457D-9EF5-D496E283DA0B}" type="pres">
      <dgm:prSet presAssocID="{DDEA707E-19C5-440C-A904-820FD8691F84}" presName="nodeFollowingNodes" presStyleLbl="node1" presStyleIdx="9" presStyleCnt="12" custScaleX="105860" custScaleY="119194" custRadScaleRad="104747" custRadScaleInc="-5412">
        <dgm:presLayoutVars>
          <dgm:bulletEnabled val="1"/>
        </dgm:presLayoutVars>
      </dgm:prSet>
      <dgm:spPr/>
    </dgm:pt>
    <dgm:pt modelId="{9A32A65F-7299-4556-89FB-B84B655E2284}" type="pres">
      <dgm:prSet presAssocID="{3D2A77E0-BFE1-4A64-A094-A37B7C836026}" presName="nodeFollowingNodes" presStyleLbl="node1" presStyleIdx="10" presStyleCnt="12" custRadScaleRad="102410" custRadScaleInc="-16823">
        <dgm:presLayoutVars>
          <dgm:bulletEnabled val="1"/>
        </dgm:presLayoutVars>
      </dgm:prSet>
      <dgm:spPr/>
    </dgm:pt>
    <dgm:pt modelId="{9A40E453-A889-41F7-932B-CD1254500F12}" type="pres">
      <dgm:prSet presAssocID="{A9225DD0-5BE8-46D8-9494-7C42E579BCFD}" presName="nodeFollowingNodes" presStyleLbl="node1" presStyleIdx="11" presStyleCnt="12" custScaleY="130237" custRadScaleRad="100832" custRadScaleInc="-21205">
        <dgm:presLayoutVars>
          <dgm:bulletEnabled val="1"/>
        </dgm:presLayoutVars>
      </dgm:prSet>
      <dgm:spPr/>
    </dgm:pt>
  </dgm:ptLst>
  <dgm:cxnLst>
    <dgm:cxn modelId="{8EBF6217-60CF-42A9-8E6F-3A399E933788}" type="presOf" srcId="{5C9B8DB3-4508-4D7C-AF1A-C6B7F8C7A7E9}" destId="{711393B8-8314-47B2-858F-E8F4315970BF}" srcOrd="0" destOrd="0" presId="urn:microsoft.com/office/officeart/2005/8/layout/cycle3"/>
    <dgm:cxn modelId="{116C9B22-8475-4EE7-B3D4-A8B61AF41E95}" srcId="{D45C518B-69EE-492A-9D92-AE3DD6986423}" destId="{EE9AC076-6835-41EF-A845-01D6A0867071}" srcOrd="3" destOrd="0" parTransId="{70BABE59-490A-4905-AA9D-9C1674B863C6}" sibTransId="{A402893C-926B-448D-9EA7-B7473A61B7CD}"/>
    <dgm:cxn modelId="{2A9FEA2A-7197-4ED9-A9CE-0132953DA011}" srcId="{D45C518B-69EE-492A-9D92-AE3DD6986423}" destId="{974075F5-BE1F-4F6C-A73F-5F73559CE6CE}" srcOrd="1" destOrd="0" parTransId="{BAA9AAA1-E75B-4C66-A75F-D143A70A47FD}" sibTransId="{48F85776-9423-4404-BF17-D62401B79F93}"/>
    <dgm:cxn modelId="{D07D012C-72D6-470F-A7A4-9CB6E009FC47}" srcId="{D45C518B-69EE-492A-9D92-AE3DD6986423}" destId="{DDEA707E-19C5-440C-A904-820FD8691F84}" srcOrd="9" destOrd="0" parTransId="{CC8A0D40-5790-45D5-A7A3-0A914038816F}" sibTransId="{5F8FF8CA-37CC-4419-98A5-8E642F794000}"/>
    <dgm:cxn modelId="{81F7502F-8F18-422B-9846-6CE67511CBB3}" type="presOf" srcId="{A9225DD0-5BE8-46D8-9494-7C42E579BCFD}" destId="{9A40E453-A889-41F7-932B-CD1254500F12}" srcOrd="0" destOrd="0" presId="urn:microsoft.com/office/officeart/2005/8/layout/cycle3"/>
    <dgm:cxn modelId="{8862BB33-2C1E-4BEF-B23A-8A715D47022F}" srcId="{D45C518B-69EE-492A-9D92-AE3DD6986423}" destId="{315B57E2-2DBD-478C-9DEE-DEAB3E540D35}" srcOrd="0" destOrd="0" parTransId="{DF8BE888-6E0B-428B-B3EF-34092CF088AD}" sibTransId="{378C3FC5-B900-4460-9247-797F2FB68DAF}"/>
    <dgm:cxn modelId="{E756CC36-D169-4A77-B481-A658E3B003CC}" srcId="{D45C518B-69EE-492A-9D92-AE3DD6986423}" destId="{E6D9021A-1C44-4C68-8764-3860A7AAC51A}" srcOrd="7" destOrd="0" parTransId="{BD67E1F8-1EF1-4C7E-BF15-0A402D4268EB}" sibTransId="{D4A7E039-0F82-48D4-BBDC-3E1FA3D82246}"/>
    <dgm:cxn modelId="{BC58443F-69B2-4F5C-B14C-6F37106917A3}" type="presOf" srcId="{8386E548-037F-4B5C-812D-C51C8CE49017}" destId="{C2F8386D-FC37-411A-9097-0633B46F9618}" srcOrd="0" destOrd="0" presId="urn:microsoft.com/office/officeart/2005/8/layout/cycle3"/>
    <dgm:cxn modelId="{43B74B45-C825-4DED-8968-B842E5DAD427}" type="presOf" srcId="{D45C518B-69EE-492A-9D92-AE3DD6986423}" destId="{1E196421-E6CB-4A29-80A2-8CD7C8C114D8}" srcOrd="0" destOrd="0" presId="urn:microsoft.com/office/officeart/2005/8/layout/cycle3"/>
    <dgm:cxn modelId="{521AC44C-5193-48A7-97AD-12A2F73CFF01}" type="presOf" srcId="{974075F5-BE1F-4F6C-A73F-5F73559CE6CE}" destId="{A14C543E-37C6-4192-995E-BCB327D0E7AB}" srcOrd="0" destOrd="0" presId="urn:microsoft.com/office/officeart/2005/8/layout/cycle3"/>
    <dgm:cxn modelId="{0AEBEA4E-9B6D-4825-9CFE-E1E0DB6569A4}" srcId="{D45C518B-69EE-492A-9D92-AE3DD6986423}" destId="{1E2D43BB-F2E4-4FAD-8B60-0FE139862473}" srcOrd="5" destOrd="0" parTransId="{697B6F40-7DC9-489A-906F-E2F5311CD172}" sibTransId="{F130C54F-6512-47A1-8144-2F2C5750DFA3}"/>
    <dgm:cxn modelId="{403E7657-B2AD-409B-9C67-51B71894F8CD}" type="presOf" srcId="{378C3FC5-B900-4460-9247-797F2FB68DAF}" destId="{E0D6780D-C055-4240-8A49-C71DE0D639B9}" srcOrd="0" destOrd="0" presId="urn:microsoft.com/office/officeart/2005/8/layout/cycle3"/>
    <dgm:cxn modelId="{B1058482-B3C5-4304-9B57-C35527613FA1}" type="presOf" srcId="{3D2A77E0-BFE1-4A64-A094-A37B7C836026}" destId="{9A32A65F-7299-4556-89FB-B84B655E2284}" srcOrd="0" destOrd="0" presId="urn:microsoft.com/office/officeart/2005/8/layout/cycle3"/>
    <dgm:cxn modelId="{3328E986-0228-48ED-9757-F33B14ECE923}" type="presOf" srcId="{EE9AC076-6835-41EF-A845-01D6A0867071}" destId="{2AE9E2BB-5DEE-4AE4-AC2E-DDA010180B70}" srcOrd="0" destOrd="0" presId="urn:microsoft.com/office/officeart/2005/8/layout/cycle3"/>
    <dgm:cxn modelId="{1BF6B7A0-CE10-437F-AA52-655FFDBF1B44}" type="presOf" srcId="{E47A6CCB-F706-45EB-A134-CE5D2B195334}" destId="{D0CF13CE-2C58-4BCA-B8B1-A9FC2E12E7E4}" srcOrd="0" destOrd="0" presId="urn:microsoft.com/office/officeart/2005/8/layout/cycle3"/>
    <dgm:cxn modelId="{DCC960B0-610A-4CA1-A7E3-B9677AF87AE3}" type="presOf" srcId="{1E2D43BB-F2E4-4FAD-8B60-0FE139862473}" destId="{57ABBA77-7D07-434E-9AA9-36A37480945F}" srcOrd="0" destOrd="0" presId="urn:microsoft.com/office/officeart/2005/8/layout/cycle3"/>
    <dgm:cxn modelId="{BF7699B1-856B-40AC-8450-1DC952B8ADE2}" srcId="{D45C518B-69EE-492A-9D92-AE3DD6986423}" destId="{3D2A77E0-BFE1-4A64-A094-A37B7C836026}" srcOrd="10" destOrd="0" parTransId="{0487D78D-F56D-49B5-8F0D-175395FB6B64}" sibTransId="{9C8E56A9-578D-414A-A407-140DAFE5246C}"/>
    <dgm:cxn modelId="{2EB739B7-2AC0-4269-8917-E1C0DED19F43}" srcId="{D45C518B-69EE-492A-9D92-AE3DD6986423}" destId="{A9225DD0-5BE8-46D8-9494-7C42E579BCFD}" srcOrd="11" destOrd="0" parTransId="{BDE36ABC-42E3-4DAB-957D-19D7AD0A3BDE}" sibTransId="{2D05A377-ABF4-4392-9EF1-A21EF3C77F19}"/>
    <dgm:cxn modelId="{1343F4BD-EA5A-4A16-8577-2164DEB02D51}" srcId="{D45C518B-69EE-492A-9D92-AE3DD6986423}" destId="{E47A6CCB-F706-45EB-A134-CE5D2B195334}" srcOrd="6" destOrd="0" parTransId="{ED17B773-7E4F-41AA-81C7-72ED630A994C}" sibTransId="{089E52E5-8FD8-43AE-9C4A-3DDCC02F5E67}"/>
    <dgm:cxn modelId="{A7848FC4-EED5-4307-A415-6BC558F7BF48}" type="presOf" srcId="{315B57E2-2DBD-478C-9DEE-DEAB3E540D35}" destId="{04D7C0F2-952F-4F40-A42B-BB0DDC96086E}" srcOrd="0" destOrd="0" presId="urn:microsoft.com/office/officeart/2005/8/layout/cycle3"/>
    <dgm:cxn modelId="{0219A9C8-A6E9-4F6D-8303-9816D7932202}" srcId="{D45C518B-69EE-492A-9D92-AE3DD6986423}" destId="{120AE08E-BB4F-436C-B5BF-60B59888F213}" srcOrd="4" destOrd="0" parTransId="{01ABB3FA-3061-4DFD-9431-BC897375B71B}" sibTransId="{B84A1496-E502-425A-924B-F0342CC9AC42}"/>
    <dgm:cxn modelId="{D8751ECA-F4E9-411C-9F43-B2CAAA594C1E}" type="presOf" srcId="{DDEA707E-19C5-440C-A904-820FD8691F84}" destId="{BF0465D3-16BB-457D-9EF5-D496E283DA0B}" srcOrd="0" destOrd="0" presId="urn:microsoft.com/office/officeart/2005/8/layout/cycle3"/>
    <dgm:cxn modelId="{8A1F29E1-6B83-44D9-8A2D-C3BF002BFF8C}" srcId="{D45C518B-69EE-492A-9D92-AE3DD6986423}" destId="{5C9B8DB3-4508-4D7C-AF1A-C6B7F8C7A7E9}" srcOrd="8" destOrd="0" parTransId="{8B394CC0-BF7D-4BAD-A609-145ADB2EE4EA}" sibTransId="{C41288B2-832C-4A5B-A7DC-0DE33A1E5A10}"/>
    <dgm:cxn modelId="{2D9C76EE-B906-48EC-818D-67C0CD370C10}" srcId="{D45C518B-69EE-492A-9D92-AE3DD6986423}" destId="{8386E548-037F-4B5C-812D-C51C8CE49017}" srcOrd="2" destOrd="0" parTransId="{84F27616-D764-42A6-B5F3-BA1A05D75D4D}" sibTransId="{93B1D214-096C-46FC-B02D-9F475154343F}"/>
    <dgm:cxn modelId="{77DAF0F6-9F5C-4C04-AA06-0EA6EFE5C215}" type="presOf" srcId="{120AE08E-BB4F-436C-B5BF-60B59888F213}" destId="{9AD1DA38-2A40-46C1-A92D-C8F79EFE7DEA}" srcOrd="0" destOrd="0" presId="urn:microsoft.com/office/officeart/2005/8/layout/cycle3"/>
    <dgm:cxn modelId="{A3A42DF9-6619-4AE4-9CFF-E651687C0A37}" type="presOf" srcId="{E6D9021A-1C44-4C68-8764-3860A7AAC51A}" destId="{7AB6EAE3-9501-4ECE-8D3D-77BA3E931474}" srcOrd="0" destOrd="0" presId="urn:microsoft.com/office/officeart/2005/8/layout/cycle3"/>
    <dgm:cxn modelId="{4A151933-E25E-4400-95EA-2006F4D625AA}" type="presParOf" srcId="{1E196421-E6CB-4A29-80A2-8CD7C8C114D8}" destId="{2D797D62-381F-4111-B235-F3A62176AE4F}" srcOrd="0" destOrd="0" presId="urn:microsoft.com/office/officeart/2005/8/layout/cycle3"/>
    <dgm:cxn modelId="{9C0EFCD8-DDCC-458F-8120-B24D2237E4B4}" type="presParOf" srcId="{2D797D62-381F-4111-B235-F3A62176AE4F}" destId="{04D7C0F2-952F-4F40-A42B-BB0DDC96086E}" srcOrd="0" destOrd="0" presId="urn:microsoft.com/office/officeart/2005/8/layout/cycle3"/>
    <dgm:cxn modelId="{A68CB7B1-DFB1-44D0-9672-C59703D3DFA2}" type="presParOf" srcId="{2D797D62-381F-4111-B235-F3A62176AE4F}" destId="{E0D6780D-C055-4240-8A49-C71DE0D639B9}" srcOrd="1" destOrd="0" presId="urn:microsoft.com/office/officeart/2005/8/layout/cycle3"/>
    <dgm:cxn modelId="{A2110AE2-8C65-4D1F-8F01-FC79E7BEF74A}" type="presParOf" srcId="{2D797D62-381F-4111-B235-F3A62176AE4F}" destId="{A14C543E-37C6-4192-995E-BCB327D0E7AB}" srcOrd="2" destOrd="0" presId="urn:microsoft.com/office/officeart/2005/8/layout/cycle3"/>
    <dgm:cxn modelId="{E46BF503-A05A-4FF2-B402-2CC14C9095E8}" type="presParOf" srcId="{2D797D62-381F-4111-B235-F3A62176AE4F}" destId="{C2F8386D-FC37-411A-9097-0633B46F9618}" srcOrd="3" destOrd="0" presId="urn:microsoft.com/office/officeart/2005/8/layout/cycle3"/>
    <dgm:cxn modelId="{0B7F8EE0-2D29-47D4-B087-FDF1E55BD600}" type="presParOf" srcId="{2D797D62-381F-4111-B235-F3A62176AE4F}" destId="{2AE9E2BB-5DEE-4AE4-AC2E-DDA010180B70}" srcOrd="4" destOrd="0" presId="urn:microsoft.com/office/officeart/2005/8/layout/cycle3"/>
    <dgm:cxn modelId="{634A0210-BD47-4572-A7AA-BA95256FC961}" type="presParOf" srcId="{2D797D62-381F-4111-B235-F3A62176AE4F}" destId="{9AD1DA38-2A40-46C1-A92D-C8F79EFE7DEA}" srcOrd="5" destOrd="0" presId="urn:microsoft.com/office/officeart/2005/8/layout/cycle3"/>
    <dgm:cxn modelId="{5E4F4B83-26D0-4E95-8047-1229631CA3E5}" type="presParOf" srcId="{2D797D62-381F-4111-B235-F3A62176AE4F}" destId="{57ABBA77-7D07-434E-9AA9-36A37480945F}" srcOrd="6" destOrd="0" presId="urn:microsoft.com/office/officeart/2005/8/layout/cycle3"/>
    <dgm:cxn modelId="{E4D23456-33D2-4BCF-B13C-5C6C6B23A97E}" type="presParOf" srcId="{2D797D62-381F-4111-B235-F3A62176AE4F}" destId="{D0CF13CE-2C58-4BCA-B8B1-A9FC2E12E7E4}" srcOrd="7" destOrd="0" presId="urn:microsoft.com/office/officeart/2005/8/layout/cycle3"/>
    <dgm:cxn modelId="{C7EB1186-AFEC-49DD-A56B-30455DFF9C95}" type="presParOf" srcId="{2D797D62-381F-4111-B235-F3A62176AE4F}" destId="{7AB6EAE3-9501-4ECE-8D3D-77BA3E931474}" srcOrd="8" destOrd="0" presId="urn:microsoft.com/office/officeart/2005/8/layout/cycle3"/>
    <dgm:cxn modelId="{9298D899-7FCB-4054-A594-D50BA2F127A8}" type="presParOf" srcId="{2D797D62-381F-4111-B235-F3A62176AE4F}" destId="{711393B8-8314-47B2-858F-E8F4315970BF}" srcOrd="9" destOrd="0" presId="urn:microsoft.com/office/officeart/2005/8/layout/cycle3"/>
    <dgm:cxn modelId="{D8D24951-7323-47FB-A30B-13B26ACAE2F4}" type="presParOf" srcId="{2D797D62-381F-4111-B235-F3A62176AE4F}" destId="{BF0465D3-16BB-457D-9EF5-D496E283DA0B}" srcOrd="10" destOrd="0" presId="urn:microsoft.com/office/officeart/2005/8/layout/cycle3"/>
    <dgm:cxn modelId="{4C5C2B54-4373-4287-850B-F68372D81C28}" type="presParOf" srcId="{2D797D62-381F-4111-B235-F3A62176AE4F}" destId="{9A32A65F-7299-4556-89FB-B84B655E2284}" srcOrd="11" destOrd="0" presId="urn:microsoft.com/office/officeart/2005/8/layout/cycle3"/>
    <dgm:cxn modelId="{4BA95DB5-9E69-4CDB-9BC9-F961514303C8}" type="presParOf" srcId="{2D797D62-381F-4111-B235-F3A62176AE4F}" destId="{9A40E453-A889-41F7-932B-CD1254500F12}" srcOrd="12"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6A00C-B025-4918-B5B9-4F5FCDA8A79A}">
      <dsp:nvSpPr>
        <dsp:cNvPr id="0" name=""/>
        <dsp:cNvSpPr/>
      </dsp:nvSpPr>
      <dsp:spPr>
        <a:xfrm>
          <a:off x="1031240" y="0"/>
          <a:ext cx="1920240" cy="812800"/>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Costs</a:t>
          </a:r>
        </a:p>
        <a:p>
          <a:pPr marL="0" lvl="0" indent="0" algn="ctr" defTabSz="711200">
            <a:lnSpc>
              <a:spcPct val="90000"/>
            </a:lnSpc>
            <a:spcBef>
              <a:spcPct val="0"/>
            </a:spcBef>
            <a:spcAft>
              <a:spcPct val="35000"/>
            </a:spcAft>
            <a:buNone/>
          </a:pPr>
          <a:r>
            <a:rPr lang="en-US" sz="1400" b="0" kern="1200"/>
            <a:t>(Budgetary Requirements)</a:t>
          </a:r>
        </a:p>
      </dsp:txBody>
      <dsp:txXfrm>
        <a:off x="1055046" y="23806"/>
        <a:ext cx="1872628" cy="765188"/>
      </dsp:txXfrm>
    </dsp:sp>
    <dsp:sp modelId="{CBEC6E1A-C70D-4179-9088-942142B9AA5D}">
      <dsp:nvSpPr>
        <dsp:cNvPr id="0" name=""/>
        <dsp:cNvSpPr/>
      </dsp:nvSpPr>
      <dsp:spPr>
        <a:xfrm>
          <a:off x="3144520" y="0"/>
          <a:ext cx="1920240" cy="812800"/>
        </a:xfrm>
        <a:prstGeom prst="roundRect">
          <a:avLst>
            <a:gd name="adj" fmla="val 10000"/>
          </a:avLst>
        </a:prstGeom>
        <a:solidFill>
          <a:schemeClr val="accent3">
            <a:tint val="40000"/>
            <a:alpha val="90000"/>
            <a:hueOff val="3088979"/>
            <a:satOff val="-633"/>
            <a:lumOff val="-11"/>
            <a:alphaOff val="0"/>
          </a:schemeClr>
        </a:solidFill>
        <a:ln w="25400" cap="flat" cmpd="sng" algn="ctr">
          <a:solidFill>
            <a:schemeClr val="accent3">
              <a:tint val="40000"/>
              <a:alpha val="90000"/>
              <a:hueOff val="3088979"/>
              <a:satOff val="-633"/>
              <a:lumOff val="-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Revenue</a:t>
          </a:r>
        </a:p>
        <a:p>
          <a:pPr marL="0" lvl="0" indent="0" algn="ctr" defTabSz="711200">
            <a:lnSpc>
              <a:spcPct val="90000"/>
            </a:lnSpc>
            <a:spcBef>
              <a:spcPct val="0"/>
            </a:spcBef>
            <a:spcAft>
              <a:spcPct val="35000"/>
            </a:spcAft>
            <a:buNone/>
          </a:pPr>
          <a:r>
            <a:rPr lang="en-US" sz="1400" b="0" kern="1200"/>
            <a:t>(Fee Collections)</a:t>
          </a:r>
        </a:p>
      </dsp:txBody>
      <dsp:txXfrm>
        <a:off x="3168326" y="23806"/>
        <a:ext cx="1872628" cy="765188"/>
      </dsp:txXfrm>
    </dsp:sp>
    <dsp:sp modelId="{FD716CFE-9CA1-4019-826F-F6AB450031A5}">
      <dsp:nvSpPr>
        <dsp:cNvPr id="0" name=""/>
        <dsp:cNvSpPr/>
      </dsp:nvSpPr>
      <dsp:spPr>
        <a:xfrm>
          <a:off x="2743200" y="3454400"/>
          <a:ext cx="609600" cy="609600"/>
        </a:xfrm>
        <a:prstGeom prst="triangle">
          <a:avLst/>
        </a:prstGeom>
        <a:solidFill>
          <a:schemeClr val="accent3">
            <a:tint val="40000"/>
            <a:alpha val="90000"/>
            <a:hueOff val="6177958"/>
            <a:satOff val="-1265"/>
            <a:lumOff val="-21"/>
            <a:alphaOff val="0"/>
          </a:schemeClr>
        </a:solidFill>
        <a:ln w="25400" cap="flat" cmpd="sng" algn="ctr">
          <a:solidFill>
            <a:schemeClr val="accent3">
              <a:tint val="40000"/>
              <a:alpha val="90000"/>
              <a:hueOff val="6177958"/>
              <a:satOff val="-1265"/>
              <a:lumOff val="-21"/>
              <a:alphaOff val="0"/>
            </a:schemeClr>
          </a:solidFill>
          <a:prstDash val="solid"/>
        </a:ln>
        <a:effectLst/>
      </dsp:spPr>
      <dsp:style>
        <a:lnRef idx="2">
          <a:scrgbClr r="0" g="0" b="0"/>
        </a:lnRef>
        <a:fillRef idx="1">
          <a:scrgbClr r="0" g="0" b="0"/>
        </a:fillRef>
        <a:effectRef idx="0">
          <a:scrgbClr r="0" g="0" b="0"/>
        </a:effectRef>
        <a:fontRef idx="minor"/>
      </dsp:style>
    </dsp:sp>
    <dsp:sp modelId="{94FE3F96-EDC2-47FC-8878-D142D8729DB4}">
      <dsp:nvSpPr>
        <dsp:cNvPr id="0" name=""/>
        <dsp:cNvSpPr/>
      </dsp:nvSpPr>
      <dsp:spPr>
        <a:xfrm>
          <a:off x="1036320" y="3199180"/>
          <a:ext cx="4023360" cy="247091"/>
        </a:xfrm>
        <a:prstGeom prst="rect">
          <a:avLst/>
        </a:prstGeom>
        <a:solidFill>
          <a:schemeClr val="accent3">
            <a:tint val="40000"/>
            <a:alpha val="90000"/>
            <a:hueOff val="9266938"/>
            <a:satOff val="-1898"/>
            <a:lumOff val="-32"/>
            <a:alphaOff val="0"/>
          </a:schemeClr>
        </a:solidFill>
        <a:ln w="25400" cap="flat" cmpd="sng" algn="ctr">
          <a:solidFill>
            <a:schemeClr val="accent3">
              <a:tint val="40000"/>
              <a:alpha val="90000"/>
              <a:hueOff val="9266938"/>
              <a:satOff val="-1898"/>
              <a:lumOff val="-32"/>
              <a:alphaOff val="0"/>
            </a:schemeClr>
          </a:solidFill>
          <a:prstDash val="solid"/>
        </a:ln>
        <a:effectLst/>
      </dsp:spPr>
      <dsp:style>
        <a:lnRef idx="2">
          <a:scrgbClr r="0" g="0" b="0"/>
        </a:lnRef>
        <a:fillRef idx="1">
          <a:scrgbClr r="0" g="0" b="0"/>
        </a:fillRef>
        <a:effectRef idx="0">
          <a:scrgbClr r="0" g="0" b="0"/>
        </a:effectRef>
        <a:fontRef idx="minor"/>
      </dsp:style>
    </dsp:sp>
    <dsp:sp modelId="{6B48B52D-7B67-4192-8028-C9FCA9ABE4F5}">
      <dsp:nvSpPr>
        <dsp:cNvPr id="0" name=""/>
        <dsp:cNvSpPr/>
      </dsp:nvSpPr>
      <dsp:spPr>
        <a:xfrm>
          <a:off x="3137365" y="2634337"/>
          <a:ext cx="1920240" cy="5486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Other trademark fees</a:t>
          </a:r>
          <a:endParaRPr lang="en-US" sz="1000" kern="1200" dirty="0"/>
        </a:p>
      </dsp:txBody>
      <dsp:txXfrm>
        <a:off x="3164147" y="2661119"/>
        <a:ext cx="1866676" cy="495076"/>
      </dsp:txXfrm>
    </dsp:sp>
    <dsp:sp modelId="{1D5118AC-9134-490E-AD47-4ABBD1BCB071}">
      <dsp:nvSpPr>
        <dsp:cNvPr id="0" name=""/>
        <dsp:cNvSpPr/>
      </dsp:nvSpPr>
      <dsp:spPr>
        <a:xfrm>
          <a:off x="3137365" y="2094638"/>
          <a:ext cx="1920240" cy="548640"/>
        </a:xfrm>
        <a:prstGeom prst="roundRect">
          <a:avLst/>
        </a:prstGeom>
        <a:solidFill>
          <a:schemeClr val="accent3">
            <a:hueOff val="1245123"/>
            <a:satOff val="-5830"/>
            <a:lumOff val="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Renewal fees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driven by trademarks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registered years earlier</a:t>
          </a:r>
          <a:endParaRPr lang="en-US" sz="1000" kern="1200" dirty="0"/>
        </a:p>
      </dsp:txBody>
      <dsp:txXfrm>
        <a:off x="3164147" y="2121420"/>
        <a:ext cx="1866676" cy="495076"/>
      </dsp:txXfrm>
    </dsp:sp>
    <dsp:sp modelId="{8D247449-5540-462C-84B0-48A473314D12}">
      <dsp:nvSpPr>
        <dsp:cNvPr id="0" name=""/>
        <dsp:cNvSpPr/>
      </dsp:nvSpPr>
      <dsp:spPr>
        <a:xfrm>
          <a:off x="3137365" y="1554939"/>
          <a:ext cx="1920240" cy="548640"/>
        </a:xfrm>
        <a:prstGeom prst="roundRect">
          <a:avLst/>
        </a:prstGeom>
        <a:solidFill>
          <a:schemeClr val="accent3">
            <a:hueOff val="2490245"/>
            <a:satOff val="-11661"/>
            <a:lumOff val="1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Follow-on fees driven by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examination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production and capacity </a:t>
          </a:r>
          <a:endParaRPr lang="en-US" sz="1000" kern="1200" dirty="0"/>
        </a:p>
      </dsp:txBody>
      <dsp:txXfrm>
        <a:off x="3164147" y="1581721"/>
        <a:ext cx="1866676" cy="495076"/>
      </dsp:txXfrm>
    </dsp:sp>
    <dsp:sp modelId="{50CF8C47-7254-4D6C-845A-A28CD910EF52}">
      <dsp:nvSpPr>
        <dsp:cNvPr id="0" name=""/>
        <dsp:cNvSpPr/>
      </dsp:nvSpPr>
      <dsp:spPr>
        <a:xfrm>
          <a:off x="3137365" y="992553"/>
          <a:ext cx="1920240" cy="548640"/>
        </a:xfrm>
        <a:prstGeom prst="roundRect">
          <a:avLst/>
        </a:prstGeom>
        <a:solidFill>
          <a:schemeClr val="accent3">
            <a:hueOff val="3735368"/>
            <a:satOff val="-17491"/>
            <a:lumOff val="2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a:ln/>
              <a:effectLst/>
              <a:uLnTx/>
              <a:uFillTx/>
              <a:latin typeface="Segoe UI"/>
              <a:ea typeface="+mn-ea"/>
              <a:cs typeface="+mn-cs"/>
            </a:rPr>
            <a:t>Application filing fees driven by </a:t>
          </a:r>
          <a:r>
            <a:rPr lang="en-US" sz="1000" kern="1200">
              <a:latin typeface="Segoe UI"/>
            </a:rPr>
            <a:t>filing demand </a:t>
          </a:r>
          <a:r>
            <a:rPr kumimoji="0" lang="en-US" sz="1000" b="0" i="0" u="none" strike="noStrike" kern="1200" cap="none" spc="0" normalizeH="0" baseline="0" noProof="0">
              <a:ln/>
              <a:effectLst/>
              <a:uLnTx/>
              <a:uFillTx/>
              <a:latin typeface="Segoe UI"/>
              <a:ea typeface="+mn-ea"/>
              <a:cs typeface="+mn-cs"/>
            </a:rPr>
            <a:t>and economy</a:t>
          </a:r>
          <a:endParaRPr lang="en-US" sz="1000" kern="1200"/>
        </a:p>
      </dsp:txBody>
      <dsp:txXfrm>
        <a:off x="3164147" y="1019335"/>
        <a:ext cx="1866676" cy="495076"/>
      </dsp:txXfrm>
    </dsp:sp>
    <dsp:sp modelId="{6C5FF9E5-52EF-4D33-9AD7-272EAE2ACDCD}">
      <dsp:nvSpPr>
        <dsp:cNvPr id="0" name=""/>
        <dsp:cNvSpPr/>
      </dsp:nvSpPr>
      <dsp:spPr>
        <a:xfrm>
          <a:off x="1024085" y="2621404"/>
          <a:ext cx="1920240" cy="548640"/>
        </a:xfrm>
        <a:prstGeom prst="roundRect">
          <a:avLst/>
        </a:prstGeom>
        <a:solidFill>
          <a:schemeClr val="accent3">
            <a:hueOff val="4980490"/>
            <a:satOff val="-23321"/>
            <a:lumOff val="2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Fund operating reserve </a:t>
          </a:r>
          <a:br>
            <a:rPr lang="en-US" sz="1000" kern="1200"/>
          </a:br>
          <a:r>
            <a:rPr lang="en-US" sz="1000" kern="1200"/>
            <a:t>to mitigate risk</a:t>
          </a:r>
        </a:p>
      </dsp:txBody>
      <dsp:txXfrm>
        <a:off x="1050867" y="2648186"/>
        <a:ext cx="1866676" cy="495076"/>
      </dsp:txXfrm>
    </dsp:sp>
    <dsp:sp modelId="{4640ED5F-8C3F-452A-9985-CB96FAC69217}">
      <dsp:nvSpPr>
        <dsp:cNvPr id="0" name=""/>
        <dsp:cNvSpPr/>
      </dsp:nvSpPr>
      <dsp:spPr>
        <a:xfrm>
          <a:off x="1024085" y="2082146"/>
          <a:ext cx="1920240" cy="548640"/>
        </a:xfrm>
        <a:prstGeom prst="roundRect">
          <a:avLst/>
        </a:prstGeom>
        <a:solidFill>
          <a:schemeClr val="accent3">
            <a:hueOff val="6225613"/>
            <a:satOff val="-29151"/>
            <a:lumOff val="3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Strategic improvements and capital investments</a:t>
          </a:r>
        </a:p>
      </dsp:txBody>
      <dsp:txXfrm>
        <a:off x="1050867" y="2108928"/>
        <a:ext cx="1866676" cy="495076"/>
      </dsp:txXfrm>
    </dsp:sp>
    <dsp:sp modelId="{9346284E-64A6-4BEB-9DAE-986ECF411E5E}">
      <dsp:nvSpPr>
        <dsp:cNvPr id="0" name=""/>
        <dsp:cNvSpPr/>
      </dsp:nvSpPr>
      <dsp:spPr>
        <a:xfrm>
          <a:off x="1024085" y="1542446"/>
          <a:ext cx="1920240" cy="548640"/>
        </a:xfrm>
        <a:prstGeom prst="roundRect">
          <a:avLst/>
        </a:prstGeom>
        <a:solidFill>
          <a:schemeClr val="accent3">
            <a:hueOff val="7470735"/>
            <a:satOff val="-34982"/>
            <a:lumOff val="4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Changes in production goals and examination capacity</a:t>
          </a:r>
        </a:p>
      </dsp:txBody>
      <dsp:txXfrm>
        <a:off x="1050867" y="1569228"/>
        <a:ext cx="1866676" cy="495076"/>
      </dsp:txXfrm>
    </dsp:sp>
    <dsp:sp modelId="{F2453F24-E7E5-4300-88B9-B56B1B73D572}">
      <dsp:nvSpPr>
        <dsp:cNvPr id="0" name=""/>
        <dsp:cNvSpPr/>
      </dsp:nvSpPr>
      <dsp:spPr>
        <a:xfrm>
          <a:off x="1024085" y="992994"/>
          <a:ext cx="1920240" cy="548640"/>
        </a:xfrm>
        <a:prstGeom prst="roundRect">
          <a:avLst/>
        </a:prstGeom>
        <a:solidFill>
          <a:schemeClr val="accent3">
            <a:hueOff val="8715858"/>
            <a:satOff val="-40812"/>
            <a:lumOff val="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Existing examination capacity with inflationary increases to work on application inventory</a:t>
          </a:r>
        </a:p>
      </dsp:txBody>
      <dsp:txXfrm>
        <a:off x="1050867" y="1019776"/>
        <a:ext cx="1866676" cy="49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6A00C-B025-4918-B5B9-4F5FCDA8A79A}">
      <dsp:nvSpPr>
        <dsp:cNvPr id="0" name=""/>
        <dsp:cNvSpPr/>
      </dsp:nvSpPr>
      <dsp:spPr>
        <a:xfrm>
          <a:off x="1031240" y="0"/>
          <a:ext cx="1920240" cy="812800"/>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Costs</a:t>
          </a:r>
        </a:p>
        <a:p>
          <a:pPr marL="0" lvl="0" indent="0" algn="ctr" defTabSz="711200">
            <a:lnSpc>
              <a:spcPct val="90000"/>
            </a:lnSpc>
            <a:spcBef>
              <a:spcPct val="0"/>
            </a:spcBef>
            <a:spcAft>
              <a:spcPct val="35000"/>
            </a:spcAft>
            <a:buNone/>
          </a:pPr>
          <a:r>
            <a:rPr lang="en-US" sz="1400" b="0" kern="1200"/>
            <a:t>(Budgetary Requirements)</a:t>
          </a:r>
        </a:p>
      </dsp:txBody>
      <dsp:txXfrm>
        <a:off x="1055046" y="23806"/>
        <a:ext cx="1872628" cy="765188"/>
      </dsp:txXfrm>
    </dsp:sp>
    <dsp:sp modelId="{CBEC6E1A-C70D-4179-9088-942142B9AA5D}">
      <dsp:nvSpPr>
        <dsp:cNvPr id="0" name=""/>
        <dsp:cNvSpPr/>
      </dsp:nvSpPr>
      <dsp:spPr>
        <a:xfrm>
          <a:off x="3144520" y="0"/>
          <a:ext cx="1920240" cy="812800"/>
        </a:xfrm>
        <a:prstGeom prst="roundRect">
          <a:avLst>
            <a:gd name="adj" fmla="val 10000"/>
          </a:avLst>
        </a:prstGeom>
        <a:solidFill>
          <a:schemeClr val="accent3">
            <a:tint val="40000"/>
            <a:alpha val="90000"/>
            <a:hueOff val="3088979"/>
            <a:satOff val="-633"/>
            <a:lumOff val="-11"/>
            <a:alphaOff val="0"/>
          </a:schemeClr>
        </a:solidFill>
        <a:ln w="25400" cap="flat" cmpd="sng" algn="ctr">
          <a:solidFill>
            <a:schemeClr val="accent3">
              <a:tint val="40000"/>
              <a:alpha val="90000"/>
              <a:hueOff val="3088979"/>
              <a:satOff val="-633"/>
              <a:lumOff val="-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Revenue</a:t>
          </a:r>
        </a:p>
        <a:p>
          <a:pPr marL="0" lvl="0" indent="0" algn="ctr" defTabSz="711200">
            <a:lnSpc>
              <a:spcPct val="90000"/>
            </a:lnSpc>
            <a:spcBef>
              <a:spcPct val="0"/>
            </a:spcBef>
            <a:spcAft>
              <a:spcPct val="35000"/>
            </a:spcAft>
            <a:buNone/>
          </a:pPr>
          <a:r>
            <a:rPr lang="en-US" sz="1400" b="0" kern="1200"/>
            <a:t>(Fee Collections)</a:t>
          </a:r>
        </a:p>
      </dsp:txBody>
      <dsp:txXfrm>
        <a:off x="3168326" y="23806"/>
        <a:ext cx="1872628" cy="765188"/>
      </dsp:txXfrm>
    </dsp:sp>
    <dsp:sp modelId="{FD716CFE-9CA1-4019-826F-F6AB450031A5}">
      <dsp:nvSpPr>
        <dsp:cNvPr id="0" name=""/>
        <dsp:cNvSpPr/>
      </dsp:nvSpPr>
      <dsp:spPr>
        <a:xfrm>
          <a:off x="2743200" y="3454400"/>
          <a:ext cx="609600" cy="609600"/>
        </a:xfrm>
        <a:prstGeom prst="triangle">
          <a:avLst/>
        </a:prstGeom>
        <a:solidFill>
          <a:schemeClr val="accent3">
            <a:tint val="40000"/>
            <a:alpha val="90000"/>
            <a:hueOff val="6177958"/>
            <a:satOff val="-1265"/>
            <a:lumOff val="-21"/>
            <a:alphaOff val="0"/>
          </a:schemeClr>
        </a:solidFill>
        <a:ln w="25400" cap="flat" cmpd="sng" algn="ctr">
          <a:solidFill>
            <a:schemeClr val="accent3">
              <a:tint val="40000"/>
              <a:alpha val="90000"/>
              <a:hueOff val="6177958"/>
              <a:satOff val="-1265"/>
              <a:lumOff val="-21"/>
              <a:alphaOff val="0"/>
            </a:schemeClr>
          </a:solidFill>
          <a:prstDash val="solid"/>
        </a:ln>
        <a:effectLst/>
      </dsp:spPr>
      <dsp:style>
        <a:lnRef idx="2">
          <a:scrgbClr r="0" g="0" b="0"/>
        </a:lnRef>
        <a:fillRef idx="1">
          <a:scrgbClr r="0" g="0" b="0"/>
        </a:fillRef>
        <a:effectRef idx="0">
          <a:scrgbClr r="0" g="0" b="0"/>
        </a:effectRef>
        <a:fontRef idx="minor"/>
      </dsp:style>
    </dsp:sp>
    <dsp:sp modelId="{94FE3F96-EDC2-47FC-8878-D142D8729DB4}">
      <dsp:nvSpPr>
        <dsp:cNvPr id="0" name=""/>
        <dsp:cNvSpPr/>
      </dsp:nvSpPr>
      <dsp:spPr>
        <a:xfrm>
          <a:off x="1036320" y="3199180"/>
          <a:ext cx="4023360" cy="247091"/>
        </a:xfrm>
        <a:prstGeom prst="rect">
          <a:avLst/>
        </a:prstGeom>
        <a:solidFill>
          <a:schemeClr val="accent3">
            <a:tint val="40000"/>
            <a:alpha val="90000"/>
            <a:hueOff val="9266938"/>
            <a:satOff val="-1898"/>
            <a:lumOff val="-32"/>
            <a:alphaOff val="0"/>
          </a:schemeClr>
        </a:solidFill>
        <a:ln w="25400" cap="flat" cmpd="sng" algn="ctr">
          <a:solidFill>
            <a:schemeClr val="accent3">
              <a:tint val="40000"/>
              <a:alpha val="90000"/>
              <a:hueOff val="9266938"/>
              <a:satOff val="-1898"/>
              <a:lumOff val="-32"/>
              <a:alphaOff val="0"/>
            </a:schemeClr>
          </a:solidFill>
          <a:prstDash val="solid"/>
        </a:ln>
        <a:effectLst/>
      </dsp:spPr>
      <dsp:style>
        <a:lnRef idx="2">
          <a:scrgbClr r="0" g="0" b="0"/>
        </a:lnRef>
        <a:fillRef idx="1">
          <a:scrgbClr r="0" g="0" b="0"/>
        </a:fillRef>
        <a:effectRef idx="0">
          <a:scrgbClr r="0" g="0" b="0"/>
        </a:effectRef>
        <a:fontRef idx="minor"/>
      </dsp:style>
    </dsp:sp>
    <dsp:sp modelId="{6B48B52D-7B67-4192-8028-C9FCA9ABE4F5}">
      <dsp:nvSpPr>
        <dsp:cNvPr id="0" name=""/>
        <dsp:cNvSpPr/>
      </dsp:nvSpPr>
      <dsp:spPr>
        <a:xfrm>
          <a:off x="3137365" y="2634337"/>
          <a:ext cx="1920240" cy="5486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Other trademark fees</a:t>
          </a:r>
          <a:endParaRPr lang="en-US" sz="1000" kern="1200" dirty="0"/>
        </a:p>
      </dsp:txBody>
      <dsp:txXfrm>
        <a:off x="3164147" y="2661119"/>
        <a:ext cx="1866676" cy="495076"/>
      </dsp:txXfrm>
    </dsp:sp>
    <dsp:sp modelId="{1D5118AC-9134-490E-AD47-4ABBD1BCB071}">
      <dsp:nvSpPr>
        <dsp:cNvPr id="0" name=""/>
        <dsp:cNvSpPr/>
      </dsp:nvSpPr>
      <dsp:spPr>
        <a:xfrm>
          <a:off x="3137365" y="2094638"/>
          <a:ext cx="1920240" cy="548640"/>
        </a:xfrm>
        <a:prstGeom prst="roundRect">
          <a:avLst/>
        </a:prstGeom>
        <a:solidFill>
          <a:schemeClr val="accent3">
            <a:hueOff val="1245123"/>
            <a:satOff val="-5830"/>
            <a:lumOff val="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Renewal fees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driven by trademarks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registered years earlier</a:t>
          </a:r>
          <a:endParaRPr lang="en-US" sz="1000" kern="1200" dirty="0"/>
        </a:p>
      </dsp:txBody>
      <dsp:txXfrm>
        <a:off x="3164147" y="2121420"/>
        <a:ext cx="1866676" cy="495076"/>
      </dsp:txXfrm>
    </dsp:sp>
    <dsp:sp modelId="{8D247449-5540-462C-84B0-48A473314D12}">
      <dsp:nvSpPr>
        <dsp:cNvPr id="0" name=""/>
        <dsp:cNvSpPr/>
      </dsp:nvSpPr>
      <dsp:spPr>
        <a:xfrm>
          <a:off x="3137365" y="1554939"/>
          <a:ext cx="1920240" cy="548640"/>
        </a:xfrm>
        <a:prstGeom prst="roundRect">
          <a:avLst/>
        </a:prstGeom>
        <a:solidFill>
          <a:schemeClr val="accent3">
            <a:hueOff val="2490245"/>
            <a:satOff val="-11661"/>
            <a:lumOff val="1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Follow-on fees driven by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examination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production and capacity </a:t>
          </a:r>
          <a:endParaRPr lang="en-US" sz="1000" kern="1200" dirty="0"/>
        </a:p>
      </dsp:txBody>
      <dsp:txXfrm>
        <a:off x="3164147" y="1581721"/>
        <a:ext cx="1866676" cy="495076"/>
      </dsp:txXfrm>
    </dsp:sp>
    <dsp:sp modelId="{50CF8C47-7254-4D6C-845A-A28CD910EF52}">
      <dsp:nvSpPr>
        <dsp:cNvPr id="0" name=""/>
        <dsp:cNvSpPr/>
      </dsp:nvSpPr>
      <dsp:spPr>
        <a:xfrm>
          <a:off x="3137365" y="992553"/>
          <a:ext cx="1920240" cy="548640"/>
        </a:xfrm>
        <a:prstGeom prst="roundRect">
          <a:avLst/>
        </a:prstGeom>
        <a:solidFill>
          <a:schemeClr val="accent3">
            <a:hueOff val="3735368"/>
            <a:satOff val="-17491"/>
            <a:lumOff val="2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a:ln/>
              <a:effectLst/>
              <a:uLnTx/>
              <a:uFillTx/>
              <a:latin typeface="Segoe UI"/>
              <a:ea typeface="+mn-ea"/>
              <a:cs typeface="+mn-cs"/>
            </a:rPr>
            <a:t>Application filing fees driven by </a:t>
          </a:r>
          <a:r>
            <a:rPr lang="en-US" sz="1000" kern="1200">
              <a:latin typeface="Segoe UI"/>
            </a:rPr>
            <a:t>filing demand </a:t>
          </a:r>
          <a:r>
            <a:rPr kumimoji="0" lang="en-US" sz="1000" b="0" i="0" u="none" strike="noStrike" kern="1200" cap="none" spc="0" normalizeH="0" baseline="0" noProof="0">
              <a:ln/>
              <a:effectLst/>
              <a:uLnTx/>
              <a:uFillTx/>
              <a:latin typeface="Segoe UI"/>
              <a:ea typeface="+mn-ea"/>
              <a:cs typeface="+mn-cs"/>
            </a:rPr>
            <a:t>and economy</a:t>
          </a:r>
          <a:endParaRPr lang="en-US" sz="1000" kern="1200"/>
        </a:p>
      </dsp:txBody>
      <dsp:txXfrm>
        <a:off x="3164147" y="1019335"/>
        <a:ext cx="1866676" cy="495076"/>
      </dsp:txXfrm>
    </dsp:sp>
    <dsp:sp modelId="{6C5FF9E5-52EF-4D33-9AD7-272EAE2ACDCD}">
      <dsp:nvSpPr>
        <dsp:cNvPr id="0" name=""/>
        <dsp:cNvSpPr/>
      </dsp:nvSpPr>
      <dsp:spPr>
        <a:xfrm>
          <a:off x="1024085" y="2621404"/>
          <a:ext cx="1920240" cy="548640"/>
        </a:xfrm>
        <a:prstGeom prst="roundRect">
          <a:avLst/>
        </a:prstGeom>
        <a:solidFill>
          <a:schemeClr val="accent3">
            <a:hueOff val="4980490"/>
            <a:satOff val="-23321"/>
            <a:lumOff val="2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Fund operating reserve </a:t>
          </a:r>
          <a:br>
            <a:rPr lang="en-US" sz="1000" kern="1200"/>
          </a:br>
          <a:r>
            <a:rPr lang="en-US" sz="1000" kern="1200"/>
            <a:t>to mitigate risk</a:t>
          </a:r>
        </a:p>
      </dsp:txBody>
      <dsp:txXfrm>
        <a:off x="1050867" y="2648186"/>
        <a:ext cx="1866676" cy="495076"/>
      </dsp:txXfrm>
    </dsp:sp>
    <dsp:sp modelId="{4640ED5F-8C3F-452A-9985-CB96FAC69217}">
      <dsp:nvSpPr>
        <dsp:cNvPr id="0" name=""/>
        <dsp:cNvSpPr/>
      </dsp:nvSpPr>
      <dsp:spPr>
        <a:xfrm>
          <a:off x="1024085" y="2082146"/>
          <a:ext cx="1920240" cy="548640"/>
        </a:xfrm>
        <a:prstGeom prst="roundRect">
          <a:avLst/>
        </a:prstGeom>
        <a:solidFill>
          <a:schemeClr val="accent3">
            <a:hueOff val="6225613"/>
            <a:satOff val="-29151"/>
            <a:lumOff val="3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Strategic improvements and capital investments</a:t>
          </a:r>
        </a:p>
      </dsp:txBody>
      <dsp:txXfrm>
        <a:off x="1050867" y="2108928"/>
        <a:ext cx="1866676" cy="495076"/>
      </dsp:txXfrm>
    </dsp:sp>
    <dsp:sp modelId="{9346284E-64A6-4BEB-9DAE-986ECF411E5E}">
      <dsp:nvSpPr>
        <dsp:cNvPr id="0" name=""/>
        <dsp:cNvSpPr/>
      </dsp:nvSpPr>
      <dsp:spPr>
        <a:xfrm>
          <a:off x="1024085" y="1542446"/>
          <a:ext cx="1920240" cy="548640"/>
        </a:xfrm>
        <a:prstGeom prst="roundRect">
          <a:avLst/>
        </a:prstGeom>
        <a:solidFill>
          <a:schemeClr val="accent3">
            <a:hueOff val="7470735"/>
            <a:satOff val="-34982"/>
            <a:lumOff val="4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Changes in production goals and examination capacity</a:t>
          </a:r>
        </a:p>
      </dsp:txBody>
      <dsp:txXfrm>
        <a:off x="1050867" y="1569228"/>
        <a:ext cx="1866676" cy="495076"/>
      </dsp:txXfrm>
    </dsp:sp>
    <dsp:sp modelId="{F2453F24-E7E5-4300-88B9-B56B1B73D572}">
      <dsp:nvSpPr>
        <dsp:cNvPr id="0" name=""/>
        <dsp:cNvSpPr/>
      </dsp:nvSpPr>
      <dsp:spPr>
        <a:xfrm>
          <a:off x="1024085" y="992994"/>
          <a:ext cx="1920240" cy="548640"/>
        </a:xfrm>
        <a:prstGeom prst="roundRect">
          <a:avLst/>
        </a:prstGeom>
        <a:solidFill>
          <a:schemeClr val="accent3">
            <a:hueOff val="8715858"/>
            <a:satOff val="-40812"/>
            <a:lumOff val="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Existing examination capacity with inflationary increases to work on application inventory</a:t>
          </a:r>
        </a:p>
      </dsp:txBody>
      <dsp:txXfrm>
        <a:off x="1050867" y="1019776"/>
        <a:ext cx="1866676" cy="495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B9595-1BC1-44EC-9CF7-E631374CAEB6}">
      <dsp:nvSpPr>
        <dsp:cNvPr id="0" name=""/>
        <dsp:cNvSpPr/>
      </dsp:nvSpPr>
      <dsp:spPr>
        <a:xfrm>
          <a:off x="1" y="0"/>
          <a:ext cx="7952010" cy="2070902"/>
        </a:xfrm>
        <a:prstGeom prst="rightArrow">
          <a:avLst/>
        </a:prstGeom>
        <a:solidFill>
          <a:sysClr val="window" lastClr="FFFFFF">
            <a:lumMod val="95000"/>
          </a:sysClr>
        </a:solidFill>
        <a:ln>
          <a:noFill/>
        </a:ln>
        <a:effectLst/>
      </dsp:spPr>
      <dsp:style>
        <a:lnRef idx="0">
          <a:scrgbClr r="0" g="0" b="0"/>
        </a:lnRef>
        <a:fillRef idx="1">
          <a:scrgbClr r="0" g="0" b="0"/>
        </a:fillRef>
        <a:effectRef idx="0">
          <a:scrgbClr r="0" g="0" b="0"/>
        </a:effectRef>
        <a:fontRef idx="minor"/>
      </dsp:style>
    </dsp:sp>
    <dsp:sp modelId="{036BBCE4-ED18-4C03-9511-9BCD3C89AAA7}">
      <dsp:nvSpPr>
        <dsp:cNvPr id="0" name=""/>
        <dsp:cNvSpPr/>
      </dsp:nvSpPr>
      <dsp:spPr>
        <a:xfrm>
          <a:off x="2184" y="583617"/>
          <a:ext cx="1271623" cy="903667"/>
        </a:xfrm>
        <a:prstGeom prst="roundRect">
          <a:avLst/>
        </a:prstGeom>
        <a:solidFill>
          <a:srgbClr val="671E7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Segoe UI"/>
            <a:ea typeface="+mn-ea"/>
            <a:cs typeface="+mn-cs"/>
          </a:endParaRPr>
        </a:p>
      </dsp:txBody>
      <dsp:txXfrm>
        <a:off x="46297" y="627730"/>
        <a:ext cx="1183397" cy="815441"/>
      </dsp:txXfrm>
    </dsp:sp>
    <dsp:sp modelId="{181C1E4E-EB38-4E0B-BF5B-4003CA27F207}">
      <dsp:nvSpPr>
        <dsp:cNvPr id="0" name=""/>
        <dsp:cNvSpPr/>
      </dsp:nvSpPr>
      <dsp:spPr>
        <a:xfrm>
          <a:off x="1337388" y="583617"/>
          <a:ext cx="1271623" cy="903667"/>
        </a:xfrm>
        <a:prstGeom prst="roundRect">
          <a:avLst/>
        </a:prstGeom>
        <a:solidFill>
          <a:srgbClr val="671E75">
            <a:hueOff val="-1171934"/>
            <a:satOff val="-1458"/>
            <a:lumOff val="4941"/>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Segoe UI"/>
              <a:ea typeface="+mn-ea"/>
              <a:cs typeface="+mn-cs"/>
            </a:rPr>
            <a:t>Stage 2</a:t>
          </a:r>
          <a:r>
            <a:rPr lang="en-US" sz="1000" kern="1200" dirty="0">
              <a:solidFill>
                <a:sysClr val="window" lastClr="FFFFFF"/>
              </a:solidFill>
              <a:latin typeface="Segoe UI"/>
              <a:ea typeface="+mn-ea"/>
              <a:cs typeface="+mn-cs"/>
            </a:rPr>
            <a:t>:</a:t>
          </a:r>
        </a:p>
        <a:p>
          <a:pPr marL="0" lvl="0" indent="0" algn="ctr" defTabSz="444500">
            <a:lnSpc>
              <a:spcPct val="90000"/>
            </a:lnSpc>
            <a:spcBef>
              <a:spcPct val="0"/>
            </a:spcBef>
            <a:spcAft>
              <a:spcPct val="35000"/>
            </a:spcAft>
            <a:buNone/>
          </a:pPr>
          <a:r>
            <a:rPr lang="en-US" sz="1000" kern="1200" dirty="0">
              <a:solidFill>
                <a:sysClr val="window" lastClr="FFFFFF"/>
              </a:solidFill>
              <a:latin typeface="Segoe UI"/>
              <a:ea typeface="+mn-ea"/>
              <a:cs typeface="+mn-cs"/>
            </a:rPr>
            <a:t>  PAC Fee Setting Hearing &amp; Initial Public Review</a:t>
          </a:r>
        </a:p>
      </dsp:txBody>
      <dsp:txXfrm>
        <a:off x="1381501" y="627730"/>
        <a:ext cx="1183397" cy="815441"/>
      </dsp:txXfrm>
    </dsp:sp>
    <dsp:sp modelId="{98E221EE-64CD-438E-863B-83562E73EE9C}">
      <dsp:nvSpPr>
        <dsp:cNvPr id="0" name=""/>
        <dsp:cNvSpPr/>
      </dsp:nvSpPr>
      <dsp:spPr>
        <a:xfrm>
          <a:off x="2672593" y="583617"/>
          <a:ext cx="1271623" cy="903667"/>
        </a:xfrm>
        <a:prstGeom prst="roundRect">
          <a:avLst/>
        </a:prstGeom>
        <a:solidFill>
          <a:srgbClr val="671E75">
            <a:hueOff val="-2343868"/>
            <a:satOff val="-2916"/>
            <a:lumOff val="988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Segoe UI"/>
              <a:ea typeface="+mn-ea"/>
              <a:cs typeface="+mn-cs"/>
            </a:rPr>
            <a:t>Stage 3</a:t>
          </a:r>
          <a:r>
            <a:rPr lang="en-US" sz="1000" kern="1200" dirty="0">
              <a:solidFill>
                <a:sysClr val="window" lastClr="FFFFFF"/>
              </a:solidFill>
              <a:latin typeface="Segoe UI"/>
              <a:ea typeface="+mn-ea"/>
              <a:cs typeface="+mn-cs"/>
            </a:rPr>
            <a:t>:  </a:t>
          </a:r>
        </a:p>
        <a:p>
          <a:pPr marL="0" lvl="0" indent="0" algn="ctr" defTabSz="444500">
            <a:lnSpc>
              <a:spcPct val="90000"/>
            </a:lnSpc>
            <a:spcBef>
              <a:spcPct val="0"/>
            </a:spcBef>
            <a:spcAft>
              <a:spcPct val="35000"/>
            </a:spcAft>
            <a:buNone/>
          </a:pPr>
          <a:r>
            <a:rPr lang="en-US" sz="1000" kern="1200" dirty="0">
              <a:solidFill>
                <a:sysClr val="window" lastClr="FFFFFF"/>
              </a:solidFill>
              <a:latin typeface="Segoe UI"/>
              <a:ea typeface="+mn-ea"/>
              <a:cs typeface="+mn-cs"/>
            </a:rPr>
            <a:t>Notice of Proposed Rulemaking</a:t>
          </a:r>
        </a:p>
      </dsp:txBody>
      <dsp:txXfrm>
        <a:off x="2716706" y="627730"/>
        <a:ext cx="1183397" cy="815441"/>
      </dsp:txXfrm>
    </dsp:sp>
    <dsp:sp modelId="{0CDE73CC-0944-4275-833C-55CE95233E00}">
      <dsp:nvSpPr>
        <dsp:cNvPr id="0" name=""/>
        <dsp:cNvSpPr/>
      </dsp:nvSpPr>
      <dsp:spPr>
        <a:xfrm>
          <a:off x="4007797" y="583617"/>
          <a:ext cx="1271623" cy="903667"/>
        </a:xfrm>
        <a:prstGeom prst="roundRect">
          <a:avLst/>
        </a:prstGeom>
        <a:solidFill>
          <a:srgbClr val="671E75">
            <a:hueOff val="-3515801"/>
            <a:satOff val="-4373"/>
            <a:lumOff val="1482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Segoe UI"/>
              <a:ea typeface="+mn-ea"/>
              <a:cs typeface="+mn-cs"/>
            </a:rPr>
            <a:t>Stage 4:</a:t>
          </a:r>
          <a:r>
            <a:rPr lang="en-US" sz="1000" kern="1200">
              <a:solidFill>
                <a:sysClr val="window" lastClr="FFFFFF"/>
              </a:solidFill>
              <a:latin typeface="Segoe UI"/>
              <a:ea typeface="+mn-ea"/>
              <a:cs typeface="+mn-cs"/>
            </a:rPr>
            <a:t>  </a:t>
          </a:r>
        </a:p>
        <a:p>
          <a:pPr marL="0" lvl="0" indent="0" algn="ctr" defTabSz="444500">
            <a:lnSpc>
              <a:spcPct val="90000"/>
            </a:lnSpc>
            <a:spcBef>
              <a:spcPct val="0"/>
            </a:spcBef>
            <a:spcAft>
              <a:spcPct val="35000"/>
            </a:spcAft>
            <a:buNone/>
          </a:pPr>
          <a:r>
            <a:rPr lang="en-US" sz="1000" kern="1200">
              <a:solidFill>
                <a:sysClr val="window" lastClr="FFFFFF"/>
              </a:solidFill>
              <a:latin typeface="Segoe UI"/>
              <a:ea typeface="+mn-ea"/>
              <a:cs typeface="+mn-cs"/>
            </a:rPr>
            <a:t>Public Comment Period</a:t>
          </a:r>
        </a:p>
      </dsp:txBody>
      <dsp:txXfrm>
        <a:off x="4051910" y="627730"/>
        <a:ext cx="1183397" cy="815441"/>
      </dsp:txXfrm>
    </dsp:sp>
    <dsp:sp modelId="{18FC9721-1952-4576-9BEC-C5F978AF8F5D}">
      <dsp:nvSpPr>
        <dsp:cNvPr id="0" name=""/>
        <dsp:cNvSpPr/>
      </dsp:nvSpPr>
      <dsp:spPr>
        <a:xfrm>
          <a:off x="5343002" y="583617"/>
          <a:ext cx="1271623" cy="903667"/>
        </a:xfrm>
        <a:prstGeom prst="roundRect">
          <a:avLst/>
        </a:prstGeom>
        <a:solidFill>
          <a:srgbClr val="671E75">
            <a:hueOff val="-4687735"/>
            <a:satOff val="-5831"/>
            <a:lumOff val="1976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Segoe UI"/>
              <a:ea typeface="+mn-ea"/>
              <a:cs typeface="+mn-cs"/>
            </a:rPr>
            <a:t>Stage 5:  </a:t>
          </a:r>
        </a:p>
        <a:p>
          <a:pPr marL="0" lvl="0" indent="0" algn="ctr" defTabSz="444500">
            <a:lnSpc>
              <a:spcPct val="90000"/>
            </a:lnSpc>
            <a:spcBef>
              <a:spcPct val="0"/>
            </a:spcBef>
            <a:spcAft>
              <a:spcPct val="35000"/>
            </a:spcAft>
            <a:buNone/>
          </a:pPr>
          <a:r>
            <a:rPr lang="en-US" sz="1000" kern="1200">
              <a:solidFill>
                <a:sysClr val="window" lastClr="FFFFFF"/>
              </a:solidFill>
              <a:latin typeface="Segoe UI"/>
              <a:ea typeface="+mn-ea"/>
              <a:cs typeface="+mn-cs"/>
            </a:rPr>
            <a:t>Final Rulemaking</a:t>
          </a:r>
        </a:p>
      </dsp:txBody>
      <dsp:txXfrm>
        <a:off x="5387115" y="627730"/>
        <a:ext cx="1183397" cy="815441"/>
      </dsp:txXfrm>
    </dsp:sp>
    <dsp:sp modelId="{02D508F0-AB60-40BA-A07B-47DD65ECEEE3}">
      <dsp:nvSpPr>
        <dsp:cNvPr id="0" name=""/>
        <dsp:cNvSpPr/>
      </dsp:nvSpPr>
      <dsp:spPr>
        <a:xfrm>
          <a:off x="6678206" y="583617"/>
          <a:ext cx="1271623" cy="903667"/>
        </a:xfrm>
        <a:prstGeom prst="roundRect">
          <a:avLst/>
        </a:prstGeom>
        <a:solidFill>
          <a:srgbClr val="671E75">
            <a:hueOff val="-5859669"/>
            <a:satOff val="-7289"/>
            <a:lumOff val="2470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Segoe UI"/>
              <a:ea typeface="+mn-ea"/>
              <a:cs typeface="+mn-cs"/>
            </a:rPr>
            <a:t>Stage 6:</a:t>
          </a:r>
          <a:r>
            <a:rPr lang="en-US" sz="1000" kern="1200" dirty="0">
              <a:solidFill>
                <a:schemeClr val="tx1"/>
              </a:solidFill>
              <a:latin typeface="Segoe UI"/>
              <a:ea typeface="+mn-ea"/>
              <a:cs typeface="+mn-cs"/>
            </a:rPr>
            <a:t>  </a:t>
          </a:r>
        </a:p>
        <a:p>
          <a:pPr marL="0" lvl="0" indent="0" algn="ctr" defTabSz="444500">
            <a:lnSpc>
              <a:spcPct val="90000"/>
            </a:lnSpc>
            <a:spcBef>
              <a:spcPct val="0"/>
            </a:spcBef>
            <a:spcAft>
              <a:spcPct val="35000"/>
            </a:spcAft>
            <a:buNone/>
          </a:pPr>
          <a:r>
            <a:rPr lang="en-US" sz="1000" kern="1200" dirty="0">
              <a:solidFill>
                <a:schemeClr val="tx1"/>
              </a:solidFill>
              <a:latin typeface="Segoe UI"/>
              <a:ea typeface="+mn-ea"/>
              <a:cs typeface="+mn-cs"/>
            </a:rPr>
            <a:t>Congressional Comment Period</a:t>
          </a:r>
        </a:p>
      </dsp:txBody>
      <dsp:txXfrm>
        <a:off x="6722319" y="627730"/>
        <a:ext cx="1183397" cy="815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B9595-1BC1-44EC-9CF7-E631374CAEB6}">
      <dsp:nvSpPr>
        <dsp:cNvPr id="0" name=""/>
        <dsp:cNvSpPr/>
      </dsp:nvSpPr>
      <dsp:spPr>
        <a:xfrm>
          <a:off x="1" y="0"/>
          <a:ext cx="7952010" cy="2070902"/>
        </a:xfrm>
        <a:prstGeom prst="rightArrow">
          <a:avLst/>
        </a:prstGeom>
        <a:solidFill>
          <a:sysClr val="window" lastClr="FFFFFF">
            <a:lumMod val="95000"/>
          </a:sysClr>
        </a:solidFill>
        <a:ln>
          <a:noFill/>
        </a:ln>
        <a:effectLst/>
      </dsp:spPr>
      <dsp:style>
        <a:lnRef idx="0">
          <a:scrgbClr r="0" g="0" b="0"/>
        </a:lnRef>
        <a:fillRef idx="1">
          <a:scrgbClr r="0" g="0" b="0"/>
        </a:fillRef>
        <a:effectRef idx="0">
          <a:scrgbClr r="0" g="0" b="0"/>
        </a:effectRef>
        <a:fontRef idx="minor"/>
      </dsp:style>
    </dsp:sp>
    <dsp:sp modelId="{036BBCE4-ED18-4C03-9511-9BCD3C89AAA7}">
      <dsp:nvSpPr>
        <dsp:cNvPr id="0" name=""/>
        <dsp:cNvSpPr/>
      </dsp:nvSpPr>
      <dsp:spPr>
        <a:xfrm>
          <a:off x="2184" y="583617"/>
          <a:ext cx="1271623" cy="903667"/>
        </a:xfrm>
        <a:prstGeom prst="roundRect">
          <a:avLst/>
        </a:prstGeom>
        <a:solidFill>
          <a:srgbClr val="671E7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ysClr val="window" lastClr="FFFFFF"/>
            </a:solidFill>
            <a:latin typeface="Segoe UI"/>
            <a:ea typeface="+mn-ea"/>
            <a:cs typeface="+mn-cs"/>
          </a:endParaRPr>
        </a:p>
      </dsp:txBody>
      <dsp:txXfrm>
        <a:off x="46297" y="627730"/>
        <a:ext cx="1183397" cy="815441"/>
      </dsp:txXfrm>
    </dsp:sp>
    <dsp:sp modelId="{181C1E4E-EB38-4E0B-BF5B-4003CA27F207}">
      <dsp:nvSpPr>
        <dsp:cNvPr id="0" name=""/>
        <dsp:cNvSpPr/>
      </dsp:nvSpPr>
      <dsp:spPr>
        <a:xfrm>
          <a:off x="1337388" y="583617"/>
          <a:ext cx="1271623" cy="903667"/>
        </a:xfrm>
        <a:prstGeom prst="roundRect">
          <a:avLst/>
        </a:prstGeom>
        <a:solidFill>
          <a:srgbClr val="671E75">
            <a:hueOff val="-1171934"/>
            <a:satOff val="-1458"/>
            <a:lumOff val="4941"/>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Segoe UI"/>
              <a:ea typeface="+mn-ea"/>
              <a:cs typeface="+mn-cs"/>
            </a:rPr>
            <a:t>Stage 2</a:t>
          </a:r>
          <a:r>
            <a:rPr lang="en-US" sz="1000" kern="1200">
              <a:solidFill>
                <a:sysClr val="window" lastClr="FFFFFF"/>
              </a:solidFill>
              <a:latin typeface="Segoe UI"/>
              <a:ea typeface="+mn-ea"/>
              <a:cs typeface="+mn-cs"/>
            </a:rPr>
            <a:t>:</a:t>
          </a:r>
        </a:p>
        <a:p>
          <a:pPr marL="0" lvl="0" indent="0" algn="ctr" defTabSz="444500">
            <a:lnSpc>
              <a:spcPct val="90000"/>
            </a:lnSpc>
            <a:spcBef>
              <a:spcPct val="0"/>
            </a:spcBef>
            <a:spcAft>
              <a:spcPct val="35000"/>
            </a:spcAft>
            <a:buNone/>
          </a:pPr>
          <a:r>
            <a:rPr lang="en-US" sz="1000" kern="1200">
              <a:solidFill>
                <a:sysClr val="window" lastClr="FFFFFF"/>
              </a:solidFill>
              <a:latin typeface="Segoe UI"/>
              <a:ea typeface="+mn-ea"/>
              <a:cs typeface="+mn-cs"/>
            </a:rPr>
            <a:t>  PAC Fee Setting Hearing &amp; Initial Public Review</a:t>
          </a:r>
        </a:p>
      </dsp:txBody>
      <dsp:txXfrm>
        <a:off x="1381501" y="627730"/>
        <a:ext cx="1183397" cy="815441"/>
      </dsp:txXfrm>
    </dsp:sp>
    <dsp:sp modelId="{98E221EE-64CD-438E-863B-83562E73EE9C}">
      <dsp:nvSpPr>
        <dsp:cNvPr id="0" name=""/>
        <dsp:cNvSpPr/>
      </dsp:nvSpPr>
      <dsp:spPr>
        <a:xfrm>
          <a:off x="2672593" y="583617"/>
          <a:ext cx="1271623" cy="903667"/>
        </a:xfrm>
        <a:prstGeom prst="roundRect">
          <a:avLst/>
        </a:prstGeom>
        <a:solidFill>
          <a:srgbClr val="671E75">
            <a:hueOff val="-2343868"/>
            <a:satOff val="-2916"/>
            <a:lumOff val="988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Segoe UI"/>
              <a:ea typeface="+mn-ea"/>
              <a:cs typeface="+mn-cs"/>
            </a:rPr>
            <a:t>Stage 3</a:t>
          </a:r>
          <a:r>
            <a:rPr lang="en-US" sz="1000" kern="1200">
              <a:solidFill>
                <a:sysClr val="window" lastClr="FFFFFF"/>
              </a:solidFill>
              <a:latin typeface="Segoe UI"/>
              <a:ea typeface="+mn-ea"/>
              <a:cs typeface="+mn-cs"/>
            </a:rPr>
            <a:t>:  </a:t>
          </a:r>
        </a:p>
        <a:p>
          <a:pPr marL="0" lvl="0" indent="0" algn="ctr" defTabSz="444500">
            <a:lnSpc>
              <a:spcPct val="90000"/>
            </a:lnSpc>
            <a:spcBef>
              <a:spcPct val="0"/>
            </a:spcBef>
            <a:spcAft>
              <a:spcPct val="35000"/>
            </a:spcAft>
            <a:buNone/>
          </a:pPr>
          <a:r>
            <a:rPr lang="en-US" sz="1000" kern="1200">
              <a:solidFill>
                <a:sysClr val="window" lastClr="FFFFFF"/>
              </a:solidFill>
              <a:latin typeface="Segoe UI"/>
              <a:ea typeface="+mn-ea"/>
              <a:cs typeface="+mn-cs"/>
            </a:rPr>
            <a:t>Notice of Proposed Rulemaking</a:t>
          </a:r>
        </a:p>
      </dsp:txBody>
      <dsp:txXfrm>
        <a:off x="2716706" y="627730"/>
        <a:ext cx="1183397" cy="815441"/>
      </dsp:txXfrm>
    </dsp:sp>
    <dsp:sp modelId="{0CDE73CC-0944-4275-833C-55CE95233E00}">
      <dsp:nvSpPr>
        <dsp:cNvPr id="0" name=""/>
        <dsp:cNvSpPr/>
      </dsp:nvSpPr>
      <dsp:spPr>
        <a:xfrm>
          <a:off x="4007797" y="583617"/>
          <a:ext cx="1271623" cy="903667"/>
        </a:xfrm>
        <a:prstGeom prst="roundRect">
          <a:avLst/>
        </a:prstGeom>
        <a:solidFill>
          <a:srgbClr val="671E75">
            <a:hueOff val="-3515801"/>
            <a:satOff val="-4373"/>
            <a:lumOff val="1482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Segoe UI"/>
              <a:ea typeface="+mn-ea"/>
              <a:cs typeface="+mn-cs"/>
            </a:rPr>
            <a:t>Stage 4:</a:t>
          </a:r>
          <a:r>
            <a:rPr lang="en-US" sz="1000" kern="1200">
              <a:solidFill>
                <a:sysClr val="window" lastClr="FFFFFF"/>
              </a:solidFill>
              <a:latin typeface="Segoe UI"/>
              <a:ea typeface="+mn-ea"/>
              <a:cs typeface="+mn-cs"/>
            </a:rPr>
            <a:t>  </a:t>
          </a:r>
        </a:p>
        <a:p>
          <a:pPr marL="0" lvl="0" indent="0" algn="ctr" defTabSz="444500">
            <a:lnSpc>
              <a:spcPct val="90000"/>
            </a:lnSpc>
            <a:spcBef>
              <a:spcPct val="0"/>
            </a:spcBef>
            <a:spcAft>
              <a:spcPct val="35000"/>
            </a:spcAft>
            <a:buNone/>
          </a:pPr>
          <a:r>
            <a:rPr lang="en-US" sz="1000" kern="1200">
              <a:solidFill>
                <a:sysClr val="window" lastClr="FFFFFF"/>
              </a:solidFill>
              <a:latin typeface="Segoe UI"/>
              <a:ea typeface="+mn-ea"/>
              <a:cs typeface="+mn-cs"/>
            </a:rPr>
            <a:t>Public Comment Period</a:t>
          </a:r>
        </a:p>
      </dsp:txBody>
      <dsp:txXfrm>
        <a:off x="4051910" y="627730"/>
        <a:ext cx="1183397" cy="815441"/>
      </dsp:txXfrm>
    </dsp:sp>
    <dsp:sp modelId="{18FC9721-1952-4576-9BEC-C5F978AF8F5D}">
      <dsp:nvSpPr>
        <dsp:cNvPr id="0" name=""/>
        <dsp:cNvSpPr/>
      </dsp:nvSpPr>
      <dsp:spPr>
        <a:xfrm>
          <a:off x="5343002" y="583617"/>
          <a:ext cx="1271623" cy="903667"/>
        </a:xfrm>
        <a:prstGeom prst="roundRect">
          <a:avLst/>
        </a:prstGeom>
        <a:solidFill>
          <a:srgbClr val="671E75">
            <a:hueOff val="-4687735"/>
            <a:satOff val="-5831"/>
            <a:lumOff val="1976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Segoe UI"/>
              <a:ea typeface="+mn-ea"/>
              <a:cs typeface="+mn-cs"/>
            </a:rPr>
            <a:t>Stage 5:  </a:t>
          </a:r>
        </a:p>
        <a:p>
          <a:pPr marL="0" lvl="0" indent="0" algn="ctr" defTabSz="444500">
            <a:lnSpc>
              <a:spcPct val="90000"/>
            </a:lnSpc>
            <a:spcBef>
              <a:spcPct val="0"/>
            </a:spcBef>
            <a:spcAft>
              <a:spcPct val="35000"/>
            </a:spcAft>
            <a:buNone/>
          </a:pPr>
          <a:r>
            <a:rPr lang="en-US" sz="1000" kern="1200">
              <a:solidFill>
                <a:sysClr val="window" lastClr="FFFFFF"/>
              </a:solidFill>
              <a:latin typeface="Segoe UI"/>
              <a:ea typeface="+mn-ea"/>
              <a:cs typeface="+mn-cs"/>
            </a:rPr>
            <a:t>Final Rulemaking</a:t>
          </a:r>
        </a:p>
      </dsp:txBody>
      <dsp:txXfrm>
        <a:off x="5387115" y="627730"/>
        <a:ext cx="1183397" cy="815441"/>
      </dsp:txXfrm>
    </dsp:sp>
    <dsp:sp modelId="{02D508F0-AB60-40BA-A07B-47DD65ECEEE3}">
      <dsp:nvSpPr>
        <dsp:cNvPr id="0" name=""/>
        <dsp:cNvSpPr/>
      </dsp:nvSpPr>
      <dsp:spPr>
        <a:xfrm>
          <a:off x="6678206" y="583617"/>
          <a:ext cx="1271623" cy="903667"/>
        </a:xfrm>
        <a:prstGeom prst="roundRect">
          <a:avLst/>
        </a:prstGeom>
        <a:solidFill>
          <a:srgbClr val="671E75">
            <a:hueOff val="-5859669"/>
            <a:satOff val="-7289"/>
            <a:lumOff val="2470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Segoe UI"/>
              <a:ea typeface="+mn-ea"/>
              <a:cs typeface="+mn-cs"/>
            </a:rPr>
            <a:t>Stage 6:</a:t>
          </a:r>
          <a:r>
            <a:rPr lang="en-US" sz="1000" kern="1200" dirty="0">
              <a:solidFill>
                <a:schemeClr val="tx1"/>
              </a:solidFill>
              <a:latin typeface="Segoe UI"/>
              <a:ea typeface="+mn-ea"/>
              <a:cs typeface="+mn-cs"/>
            </a:rPr>
            <a:t>  </a:t>
          </a:r>
        </a:p>
        <a:p>
          <a:pPr marL="0" lvl="0" indent="0" algn="ctr" defTabSz="444500">
            <a:lnSpc>
              <a:spcPct val="90000"/>
            </a:lnSpc>
            <a:spcBef>
              <a:spcPct val="0"/>
            </a:spcBef>
            <a:spcAft>
              <a:spcPct val="35000"/>
            </a:spcAft>
            <a:buNone/>
          </a:pPr>
          <a:r>
            <a:rPr lang="en-US" sz="1000" kern="1200" dirty="0">
              <a:solidFill>
                <a:schemeClr val="tx1"/>
              </a:solidFill>
              <a:latin typeface="Segoe UI"/>
              <a:ea typeface="+mn-ea"/>
              <a:cs typeface="+mn-cs"/>
            </a:rPr>
            <a:t>Congressional Comment Period</a:t>
          </a:r>
        </a:p>
      </dsp:txBody>
      <dsp:txXfrm>
        <a:off x="6722319" y="627730"/>
        <a:ext cx="1183397" cy="815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780D-C055-4240-8A49-C71DE0D639B9}">
      <dsp:nvSpPr>
        <dsp:cNvPr id="0" name=""/>
        <dsp:cNvSpPr/>
      </dsp:nvSpPr>
      <dsp:spPr>
        <a:xfrm>
          <a:off x="1527536" y="-32030"/>
          <a:ext cx="4790505" cy="4790505"/>
        </a:xfrm>
        <a:prstGeom prst="circularArrow">
          <a:avLst>
            <a:gd name="adj1" fmla="val 5544"/>
            <a:gd name="adj2" fmla="val 330680"/>
            <a:gd name="adj3" fmla="val 14962892"/>
            <a:gd name="adj4" fmla="val 16698001"/>
            <a:gd name="adj5" fmla="val 5757"/>
          </a:avLst>
        </a:prstGeom>
        <a:solidFill>
          <a:srgbClr val="A6192E"/>
        </a:solidFill>
        <a:ln>
          <a:noFill/>
        </a:ln>
        <a:effectLst/>
      </dsp:spPr>
      <dsp:style>
        <a:lnRef idx="0">
          <a:scrgbClr r="0" g="0" b="0"/>
        </a:lnRef>
        <a:fillRef idx="1">
          <a:scrgbClr r="0" g="0" b="0"/>
        </a:fillRef>
        <a:effectRef idx="0">
          <a:scrgbClr r="0" g="0" b="0"/>
        </a:effectRef>
        <a:fontRef idx="minor"/>
      </dsp:style>
    </dsp:sp>
    <dsp:sp modelId="{04D7C0F2-952F-4F40-A42B-BB0DDC96086E}">
      <dsp:nvSpPr>
        <dsp:cNvPr id="0" name=""/>
        <dsp:cNvSpPr/>
      </dsp:nvSpPr>
      <dsp:spPr>
        <a:xfrm>
          <a:off x="3417963" y="-52597"/>
          <a:ext cx="1009652" cy="704188"/>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Activity based historical cost and aggregate cost from budget plans</a:t>
          </a:r>
        </a:p>
      </dsp:txBody>
      <dsp:txXfrm>
        <a:off x="3452339" y="-18221"/>
        <a:ext cx="940900" cy="635436"/>
      </dsp:txXfrm>
    </dsp:sp>
    <dsp:sp modelId="{A14C543E-37C6-4192-995E-BCB327D0E7AB}">
      <dsp:nvSpPr>
        <dsp:cNvPr id="0" name=""/>
        <dsp:cNvSpPr/>
      </dsp:nvSpPr>
      <dsp:spPr>
        <a:xfrm>
          <a:off x="4539402" y="483788"/>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Escalate for prospective aggregate cost</a:t>
          </a:r>
        </a:p>
      </dsp:txBody>
      <dsp:txXfrm>
        <a:off x="4562773" y="507159"/>
        <a:ext cx="910783" cy="432020"/>
      </dsp:txXfrm>
    </dsp:sp>
    <dsp:sp modelId="{C2F8386D-FC37-411A-9097-0633B46F9618}">
      <dsp:nvSpPr>
        <dsp:cNvPr id="0" name=""/>
        <dsp:cNvSpPr/>
      </dsp:nvSpPr>
      <dsp:spPr>
        <a:xfrm>
          <a:off x="5356076" y="1205372"/>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Calculate operating reserve needs</a:t>
          </a:r>
        </a:p>
      </dsp:txBody>
      <dsp:txXfrm>
        <a:off x="5379447" y="1228743"/>
        <a:ext cx="910783" cy="432020"/>
      </dsp:txXfrm>
    </dsp:sp>
    <dsp:sp modelId="{2AE9E2BB-5DEE-4AE4-AC2E-DDA010180B70}">
      <dsp:nvSpPr>
        <dsp:cNvPr id="0" name=""/>
        <dsp:cNvSpPr/>
      </dsp:nvSpPr>
      <dsp:spPr>
        <a:xfrm>
          <a:off x="5436760" y="2047874"/>
          <a:ext cx="1057778" cy="588964"/>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 for changes to USPTO production input/output</a:t>
          </a:r>
        </a:p>
      </dsp:txBody>
      <dsp:txXfrm>
        <a:off x="5465511" y="2076625"/>
        <a:ext cx="1000276" cy="531462"/>
      </dsp:txXfrm>
    </dsp:sp>
    <dsp:sp modelId="{9AD1DA38-2A40-46C1-A92D-C8F79EFE7DEA}">
      <dsp:nvSpPr>
        <dsp:cNvPr id="0" name=""/>
        <dsp:cNvSpPr/>
      </dsp:nvSpPr>
      <dsp:spPr>
        <a:xfrm>
          <a:off x="5361632" y="2958247"/>
          <a:ext cx="1119873" cy="60410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 for changes to Strategic Priorities, Plans, and Processes</a:t>
          </a:r>
        </a:p>
      </dsp:txBody>
      <dsp:txXfrm>
        <a:off x="5391122" y="2987737"/>
        <a:ext cx="1060893" cy="545122"/>
      </dsp:txXfrm>
    </dsp:sp>
    <dsp:sp modelId="{57ABBA77-7D07-434E-9AA9-36A37480945F}">
      <dsp:nvSpPr>
        <dsp:cNvPr id="0" name=""/>
        <dsp:cNvSpPr/>
      </dsp:nvSpPr>
      <dsp:spPr>
        <a:xfrm>
          <a:off x="4538402" y="3803438"/>
          <a:ext cx="1257297" cy="6161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Review economic impact of intellectual property fee changes</a:t>
          </a:r>
        </a:p>
      </dsp:txBody>
      <dsp:txXfrm>
        <a:off x="4568481" y="3833517"/>
        <a:ext cx="1197139" cy="556004"/>
      </dsp:txXfrm>
    </dsp:sp>
    <dsp:sp modelId="{D0CF13CE-2C58-4BCA-B8B1-A9FC2E12E7E4}">
      <dsp:nvSpPr>
        <dsp:cNvPr id="0" name=""/>
        <dsp:cNvSpPr/>
      </dsp:nvSpPr>
      <dsp:spPr>
        <a:xfrm>
          <a:off x="3282104" y="4093233"/>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Review and readjust fee rates</a:t>
          </a:r>
        </a:p>
      </dsp:txBody>
      <dsp:txXfrm>
        <a:off x="3305475" y="4116604"/>
        <a:ext cx="910783" cy="432020"/>
      </dsp:txXfrm>
    </dsp:sp>
    <dsp:sp modelId="{7AB6EAE3-9501-4ECE-8D3D-77BA3E931474}">
      <dsp:nvSpPr>
        <dsp:cNvPr id="0" name=""/>
        <dsp:cNvSpPr/>
      </dsp:nvSpPr>
      <dsp:spPr>
        <a:xfrm>
          <a:off x="2166673" y="3753030"/>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Initial forecast of fees</a:t>
          </a:r>
        </a:p>
      </dsp:txBody>
      <dsp:txXfrm>
        <a:off x="2190044" y="3776401"/>
        <a:ext cx="910783" cy="432020"/>
      </dsp:txXfrm>
    </dsp:sp>
    <dsp:sp modelId="{711393B8-8314-47B2-858F-E8F4315970BF}">
      <dsp:nvSpPr>
        <dsp:cNvPr id="0" name=""/>
        <dsp:cNvSpPr/>
      </dsp:nvSpPr>
      <dsp:spPr>
        <a:xfrm>
          <a:off x="1518983" y="3000458"/>
          <a:ext cx="1034883" cy="482018"/>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Apply economic elasticity analysis</a:t>
          </a:r>
        </a:p>
      </dsp:txBody>
      <dsp:txXfrm>
        <a:off x="1542513" y="3023988"/>
        <a:ext cx="987823" cy="434958"/>
      </dsp:txXfrm>
    </dsp:sp>
    <dsp:sp modelId="{BF0465D3-16BB-457D-9EF5-D496E283DA0B}">
      <dsp:nvSpPr>
        <dsp:cNvPr id="0" name=""/>
        <dsp:cNvSpPr/>
      </dsp:nvSpPr>
      <dsp:spPr>
        <a:xfrm>
          <a:off x="1276869" y="2112994"/>
          <a:ext cx="1013636" cy="570656"/>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Forecast total aggregate revenue and refine</a:t>
          </a:r>
        </a:p>
      </dsp:txBody>
      <dsp:txXfrm>
        <a:off x="1304726" y="2140851"/>
        <a:ext cx="957922" cy="514942"/>
      </dsp:txXfrm>
    </dsp:sp>
    <dsp:sp modelId="{9A32A65F-7299-4556-89FB-B84B655E2284}">
      <dsp:nvSpPr>
        <dsp:cNvPr id="0" name=""/>
        <dsp:cNvSpPr/>
      </dsp:nvSpPr>
      <dsp:spPr>
        <a:xfrm>
          <a:off x="1553247" y="1207538"/>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Review and readjust fee rates</a:t>
          </a:r>
        </a:p>
      </dsp:txBody>
      <dsp:txXfrm>
        <a:off x="1576618" y="1230909"/>
        <a:ext cx="910783" cy="432020"/>
      </dsp:txXfrm>
    </dsp:sp>
    <dsp:sp modelId="{9A40E453-A889-41F7-932B-CD1254500F12}">
      <dsp:nvSpPr>
        <dsp:cNvPr id="0" name=""/>
        <dsp:cNvSpPr/>
      </dsp:nvSpPr>
      <dsp:spPr>
        <a:xfrm>
          <a:off x="2236995" y="361437"/>
          <a:ext cx="957525" cy="623526"/>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Forecast total aggregate revenue and refine</a:t>
          </a:r>
        </a:p>
      </dsp:txBody>
      <dsp:txXfrm>
        <a:off x="2267433" y="391875"/>
        <a:ext cx="896649" cy="56265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0.49683</cdr:x>
      <cdr:y>0.54991</cdr:y>
    </cdr:from>
    <cdr:to>
      <cdr:x>0.64535</cdr:x>
      <cdr:y>0.64883</cdr:y>
    </cdr:to>
    <cdr:sp macro="" textlink="">
      <cdr:nvSpPr>
        <cdr:cNvPr id="2" name="Rectangle 1">
          <a:extLst xmlns:a="http://schemas.openxmlformats.org/drawingml/2006/main">
            <a:ext uri="{FF2B5EF4-FFF2-40B4-BE49-F238E27FC236}">
              <a16:creationId xmlns:a16="http://schemas.microsoft.com/office/drawing/2014/main" id="{B5AA6347-5AB1-4985-AB40-1AB167813C4F}"/>
            </a:ext>
          </a:extLst>
        </cdr:cNvPr>
        <cdr:cNvSpPr/>
      </cdr:nvSpPr>
      <cdr:spPr>
        <a:xfrm xmlns:a="http://schemas.openxmlformats.org/drawingml/2006/main">
          <a:off x="2006482" y="1882149"/>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cap="none" spc="0" dirty="0">
              <a:ln w="0"/>
              <a:solidFill>
                <a:schemeClr val="bg1"/>
              </a:solidFill>
              <a:effectLst>
                <a:outerShdw blurRad="38100" dist="19050" dir="2700000" algn="tl" rotWithShape="0">
                  <a:schemeClr val="dk1">
                    <a:alpha val="40000"/>
                  </a:schemeClr>
                </a:outerShdw>
              </a:effectLst>
            </a:rPr>
            <a:t>59%</a:t>
          </a:r>
        </a:p>
      </cdr:txBody>
    </cdr:sp>
  </cdr:relSizeAnchor>
  <cdr:relSizeAnchor xmlns:cdr="http://schemas.openxmlformats.org/drawingml/2006/chartDrawing">
    <cdr:from>
      <cdr:x>0.23982</cdr:x>
      <cdr:y>0.3622</cdr:y>
    </cdr:from>
    <cdr:to>
      <cdr:x>0.38834</cdr:x>
      <cdr:y>0.46112</cdr:y>
    </cdr:to>
    <cdr:sp macro="" textlink="">
      <cdr:nvSpPr>
        <cdr:cNvPr id="3" name="Rectangle 2">
          <a:extLst xmlns:a="http://schemas.openxmlformats.org/drawingml/2006/main">
            <a:ext uri="{FF2B5EF4-FFF2-40B4-BE49-F238E27FC236}">
              <a16:creationId xmlns:a16="http://schemas.microsoft.com/office/drawing/2014/main" id="{B5AA6347-5AB1-4985-AB40-1AB167813C4F}"/>
            </a:ext>
          </a:extLst>
        </cdr:cNvPr>
        <cdr:cNvSpPr/>
      </cdr:nvSpPr>
      <cdr:spPr>
        <a:xfrm xmlns:a="http://schemas.openxmlformats.org/drawingml/2006/main">
          <a:off x="968522" y="1239684"/>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cap="none" spc="0" dirty="0">
              <a:ln w="0"/>
              <a:effectLst>
                <a:outerShdw blurRad="38100" dist="19050" dir="2700000" algn="tl" rotWithShape="0">
                  <a:schemeClr val="dk1">
                    <a:alpha val="40000"/>
                  </a:schemeClr>
                </a:outerShdw>
              </a:effectLst>
            </a:rPr>
            <a:t>43%</a:t>
          </a:r>
        </a:p>
      </cdr:txBody>
    </cdr:sp>
  </cdr:relSizeAnchor>
  <cdr:relSizeAnchor xmlns:cdr="http://schemas.openxmlformats.org/drawingml/2006/chartDrawing">
    <cdr:from>
      <cdr:x>0.2365</cdr:x>
      <cdr:y>0.59937</cdr:y>
    </cdr:from>
    <cdr:to>
      <cdr:x>0.38502</cdr:x>
      <cdr:y>0.69829</cdr:y>
    </cdr:to>
    <cdr:sp macro="" textlink="">
      <cdr:nvSpPr>
        <cdr:cNvPr id="4" name="Rectangle 3">
          <a:extLst xmlns:a="http://schemas.openxmlformats.org/drawingml/2006/main">
            <a:ext uri="{FF2B5EF4-FFF2-40B4-BE49-F238E27FC236}">
              <a16:creationId xmlns:a16="http://schemas.microsoft.com/office/drawing/2014/main" id="{B5AA6347-5AB1-4985-AB40-1AB167813C4F}"/>
            </a:ext>
          </a:extLst>
        </cdr:cNvPr>
        <cdr:cNvSpPr/>
      </cdr:nvSpPr>
      <cdr:spPr>
        <a:xfrm xmlns:a="http://schemas.openxmlformats.org/drawingml/2006/main">
          <a:off x="955113" y="2051434"/>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cap="none" spc="0" dirty="0">
              <a:ln w="0"/>
              <a:solidFill>
                <a:schemeClr val="bg1"/>
              </a:solidFill>
              <a:effectLst>
                <a:outerShdw blurRad="38100" dist="19050" dir="2700000" algn="tl" rotWithShape="0">
                  <a:schemeClr val="dk1">
                    <a:alpha val="40000"/>
                  </a:schemeClr>
                </a:outerShdw>
              </a:effectLst>
            </a:rPr>
            <a:t>57%</a:t>
          </a:r>
        </a:p>
      </cdr:txBody>
    </cdr:sp>
  </cdr:relSizeAnchor>
</c:userShapes>
</file>

<file path=ppt/drawings/drawing2.xml><?xml version="1.0" encoding="utf-8"?>
<c:userShapes xmlns:c="http://schemas.openxmlformats.org/drawingml/2006/chart">
  <cdr:relSizeAnchor xmlns:cdr="http://schemas.openxmlformats.org/drawingml/2006/chartDrawing">
    <cdr:from>
      <cdr:x>0.21198</cdr:x>
      <cdr:y>0.44527</cdr:y>
    </cdr:from>
    <cdr:to>
      <cdr:x>0.3605</cdr:x>
      <cdr:y>0.54419</cdr:y>
    </cdr:to>
    <cdr:sp macro="" textlink="">
      <cdr:nvSpPr>
        <cdr:cNvPr id="2" name="Rectangle 1">
          <a:extLst xmlns:a="http://schemas.openxmlformats.org/drawingml/2006/main">
            <a:ext uri="{FF2B5EF4-FFF2-40B4-BE49-F238E27FC236}">
              <a16:creationId xmlns:a16="http://schemas.microsoft.com/office/drawing/2014/main" id="{F91297E4-674F-4493-A38E-721FD67F64FD}"/>
            </a:ext>
          </a:extLst>
        </cdr:cNvPr>
        <cdr:cNvSpPr/>
      </cdr:nvSpPr>
      <cdr:spPr>
        <a:xfrm xmlns:a="http://schemas.openxmlformats.org/drawingml/2006/main">
          <a:off x="856087" y="1524003"/>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tx1"/>
              </a:solidFill>
              <a:effectLst>
                <a:outerShdw blurRad="38100" dist="19050" dir="2700000" algn="tl" rotWithShape="0">
                  <a:schemeClr val="dk1">
                    <a:alpha val="40000"/>
                  </a:schemeClr>
                </a:outerShdw>
              </a:effectLst>
            </a:rPr>
            <a:t>79%</a:t>
          </a:r>
        </a:p>
      </cdr:txBody>
    </cdr:sp>
  </cdr:relSizeAnchor>
  <cdr:relSizeAnchor xmlns:cdr="http://schemas.openxmlformats.org/drawingml/2006/chartDrawing">
    <cdr:from>
      <cdr:x>0.21393</cdr:x>
      <cdr:y>0.68758</cdr:y>
    </cdr:from>
    <cdr:to>
      <cdr:x>0.36245</cdr:x>
      <cdr:y>0.7865</cdr:y>
    </cdr:to>
    <cdr:sp macro="" textlink="">
      <cdr:nvSpPr>
        <cdr:cNvPr id="3" name="Rectangle 2">
          <a:extLst xmlns:a="http://schemas.openxmlformats.org/drawingml/2006/main">
            <a:ext uri="{FF2B5EF4-FFF2-40B4-BE49-F238E27FC236}">
              <a16:creationId xmlns:a16="http://schemas.microsoft.com/office/drawing/2014/main" id="{F91297E4-674F-4493-A38E-721FD67F64FD}"/>
            </a:ext>
          </a:extLst>
        </cdr:cNvPr>
        <cdr:cNvSpPr/>
      </cdr:nvSpPr>
      <cdr:spPr>
        <a:xfrm xmlns:a="http://schemas.openxmlformats.org/drawingml/2006/main">
          <a:off x="863962" y="2353346"/>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tx1"/>
              </a:solidFill>
              <a:effectLst>
                <a:outerShdw blurRad="38100" dist="19050" dir="2700000" algn="tl" rotWithShape="0">
                  <a:schemeClr val="dk1">
                    <a:alpha val="40000"/>
                  </a:schemeClr>
                </a:outerShdw>
              </a:effectLst>
            </a:rPr>
            <a:t>21%</a:t>
          </a:r>
        </a:p>
      </cdr:txBody>
    </cdr:sp>
  </cdr:relSizeAnchor>
  <cdr:relSizeAnchor xmlns:cdr="http://schemas.openxmlformats.org/drawingml/2006/chartDrawing">
    <cdr:from>
      <cdr:x>0.48133</cdr:x>
      <cdr:y>0.65764</cdr:y>
    </cdr:from>
    <cdr:to>
      <cdr:x>0.62986</cdr:x>
      <cdr:y>0.75656</cdr:y>
    </cdr:to>
    <cdr:sp macro="" textlink="">
      <cdr:nvSpPr>
        <cdr:cNvPr id="4" name="Rectangle 3">
          <a:extLst xmlns:a="http://schemas.openxmlformats.org/drawingml/2006/main">
            <a:ext uri="{FF2B5EF4-FFF2-40B4-BE49-F238E27FC236}">
              <a16:creationId xmlns:a16="http://schemas.microsoft.com/office/drawing/2014/main" id="{F91297E4-674F-4493-A38E-721FD67F64FD}"/>
            </a:ext>
          </a:extLst>
        </cdr:cNvPr>
        <cdr:cNvSpPr/>
      </cdr:nvSpPr>
      <cdr:spPr>
        <a:xfrm xmlns:a="http://schemas.openxmlformats.org/drawingml/2006/main">
          <a:off x="1943904" y="2250872"/>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tx1"/>
              </a:solidFill>
              <a:effectLst>
                <a:outerShdw blurRad="38100" dist="19050" dir="2700000" algn="tl" rotWithShape="0">
                  <a:schemeClr val="dk1">
                    <a:alpha val="40000"/>
                  </a:schemeClr>
                </a:outerShdw>
              </a:effectLst>
            </a:rPr>
            <a:t>21%</a:t>
          </a:r>
        </a:p>
      </cdr:txBody>
    </cdr:sp>
  </cdr:relSizeAnchor>
  <cdr:relSizeAnchor xmlns:cdr="http://schemas.openxmlformats.org/drawingml/2006/chartDrawing">
    <cdr:from>
      <cdr:x>0.48121</cdr:x>
      <cdr:y>0.32791</cdr:y>
    </cdr:from>
    <cdr:to>
      <cdr:x>0.62974</cdr:x>
      <cdr:y>0.42683</cdr:y>
    </cdr:to>
    <cdr:sp macro="" textlink="">
      <cdr:nvSpPr>
        <cdr:cNvPr id="5" name="Rectangle 4">
          <a:extLst xmlns:a="http://schemas.openxmlformats.org/drawingml/2006/main">
            <a:ext uri="{FF2B5EF4-FFF2-40B4-BE49-F238E27FC236}">
              <a16:creationId xmlns:a16="http://schemas.microsoft.com/office/drawing/2014/main" id="{F91297E4-674F-4493-A38E-721FD67F64FD}"/>
            </a:ext>
          </a:extLst>
        </cdr:cNvPr>
        <cdr:cNvSpPr/>
      </cdr:nvSpPr>
      <cdr:spPr>
        <a:xfrm xmlns:a="http://schemas.openxmlformats.org/drawingml/2006/main">
          <a:off x="1943419" y="1122321"/>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tx1"/>
              </a:solidFill>
              <a:effectLst>
                <a:outerShdw blurRad="38100" dist="19050" dir="2700000" algn="tl" rotWithShape="0">
                  <a:schemeClr val="dk1">
                    <a:alpha val="40000"/>
                  </a:schemeClr>
                </a:outerShdw>
              </a:effectLst>
            </a:rPr>
            <a:t>79%</a:t>
          </a:r>
        </a:p>
      </cdr:txBody>
    </cdr:sp>
  </cdr:relSizeAnchor>
  <cdr:relSizeAnchor xmlns:cdr="http://schemas.openxmlformats.org/drawingml/2006/chartDrawing">
    <cdr:from>
      <cdr:x>0.7624</cdr:x>
      <cdr:y>0.65994</cdr:y>
    </cdr:from>
    <cdr:to>
      <cdr:x>0.91092</cdr:x>
      <cdr:y>0.75886</cdr:y>
    </cdr:to>
    <cdr:sp macro="" textlink="">
      <cdr:nvSpPr>
        <cdr:cNvPr id="6" name="Rectangle 5">
          <a:extLst xmlns:a="http://schemas.openxmlformats.org/drawingml/2006/main">
            <a:ext uri="{FF2B5EF4-FFF2-40B4-BE49-F238E27FC236}">
              <a16:creationId xmlns:a16="http://schemas.microsoft.com/office/drawing/2014/main" id="{F91297E4-674F-4493-A38E-721FD67F64FD}"/>
            </a:ext>
          </a:extLst>
        </cdr:cNvPr>
        <cdr:cNvSpPr/>
      </cdr:nvSpPr>
      <cdr:spPr>
        <a:xfrm xmlns:a="http://schemas.openxmlformats.org/drawingml/2006/main">
          <a:off x="3079013" y="2258744"/>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ln w="0"/>
              <a:solidFill>
                <a:schemeClr val="tx1"/>
              </a:solidFill>
              <a:effectLst>
                <a:outerShdw blurRad="38100" dist="19050" dir="2700000" algn="tl" rotWithShape="0">
                  <a:schemeClr val="dk1">
                    <a:alpha val="40000"/>
                  </a:schemeClr>
                </a:outerShdw>
              </a:effectLst>
            </a:rPr>
            <a:t>2</a:t>
          </a:r>
          <a:r>
            <a:rPr lang="en-US" sz="1600" b="1" cap="none" spc="0" dirty="0">
              <a:ln w="0"/>
              <a:solidFill>
                <a:schemeClr val="tx1"/>
              </a:solidFill>
              <a:effectLst>
                <a:outerShdw blurRad="38100" dist="19050" dir="2700000" algn="tl" rotWithShape="0">
                  <a:schemeClr val="dk1">
                    <a:alpha val="40000"/>
                  </a:schemeClr>
                </a:outerShdw>
              </a:effectLst>
            </a:rPr>
            <a:t>5%</a:t>
          </a:r>
        </a:p>
      </cdr:txBody>
    </cdr:sp>
  </cdr:relSizeAnchor>
  <cdr:relSizeAnchor xmlns:cdr="http://schemas.openxmlformats.org/drawingml/2006/chartDrawing">
    <cdr:from>
      <cdr:x>0.7585</cdr:x>
      <cdr:y>0.32599</cdr:y>
    </cdr:from>
    <cdr:to>
      <cdr:x>0.90702</cdr:x>
      <cdr:y>0.42491</cdr:y>
    </cdr:to>
    <cdr:sp macro="" textlink="">
      <cdr:nvSpPr>
        <cdr:cNvPr id="7" name="Rectangle 6">
          <a:extLst xmlns:a="http://schemas.openxmlformats.org/drawingml/2006/main">
            <a:ext uri="{FF2B5EF4-FFF2-40B4-BE49-F238E27FC236}">
              <a16:creationId xmlns:a16="http://schemas.microsoft.com/office/drawing/2014/main" id="{F91297E4-674F-4493-A38E-721FD67F64FD}"/>
            </a:ext>
          </a:extLst>
        </cdr:cNvPr>
        <cdr:cNvSpPr/>
      </cdr:nvSpPr>
      <cdr:spPr>
        <a:xfrm xmlns:a="http://schemas.openxmlformats.org/drawingml/2006/main">
          <a:off x="3063263" y="1115750"/>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tx1"/>
              </a:solidFill>
              <a:effectLst>
                <a:outerShdw blurRad="38100" dist="19050" dir="2700000" algn="tl" rotWithShape="0">
                  <a:schemeClr val="dk1">
                    <a:alpha val="40000"/>
                  </a:schemeClr>
                </a:outerShdw>
              </a:effectLst>
            </a:rPr>
            <a:t>75%</a:t>
          </a:r>
        </a:p>
      </cdr:txBody>
    </cdr:sp>
  </cdr:relSizeAnchor>
</c:userShapes>
</file>

<file path=ppt/drawings/drawing3.xml><?xml version="1.0" encoding="utf-8"?>
<c:userShapes xmlns:c="http://schemas.openxmlformats.org/drawingml/2006/chart">
  <cdr:relSizeAnchor xmlns:cdr="http://schemas.openxmlformats.org/drawingml/2006/chartDrawing">
    <cdr:from>
      <cdr:x>0.23258</cdr:x>
      <cdr:y>0.72304</cdr:y>
    </cdr:from>
    <cdr:to>
      <cdr:x>0.3811</cdr:x>
      <cdr:y>0.82196</cdr:y>
    </cdr:to>
    <cdr:sp macro="" textlink="">
      <cdr:nvSpPr>
        <cdr:cNvPr id="2" name="Rectangle 1">
          <a:extLst xmlns:a="http://schemas.openxmlformats.org/drawingml/2006/main">
            <a:ext uri="{FF2B5EF4-FFF2-40B4-BE49-F238E27FC236}">
              <a16:creationId xmlns:a16="http://schemas.microsoft.com/office/drawing/2014/main" id="{F497D2E5-111D-4A64-9D51-08BD2F31BFC9}"/>
            </a:ext>
          </a:extLst>
        </cdr:cNvPr>
        <cdr:cNvSpPr/>
      </cdr:nvSpPr>
      <cdr:spPr>
        <a:xfrm xmlns:a="http://schemas.openxmlformats.org/drawingml/2006/main">
          <a:off x="939282" y="2474713"/>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ln w="0"/>
              <a:solidFill>
                <a:schemeClr val="bg1"/>
              </a:solidFill>
              <a:effectLst>
                <a:outerShdw blurRad="38100" dist="19050" dir="2700000" algn="tl" rotWithShape="0">
                  <a:schemeClr val="dk1">
                    <a:alpha val="40000"/>
                  </a:schemeClr>
                </a:outerShdw>
              </a:effectLst>
            </a:rPr>
            <a:t>1</a:t>
          </a:r>
          <a:r>
            <a:rPr lang="en-US" sz="1600" b="1" cap="none" spc="0" dirty="0">
              <a:ln w="0"/>
              <a:solidFill>
                <a:schemeClr val="bg1"/>
              </a:solidFill>
              <a:effectLst>
                <a:outerShdw blurRad="38100" dist="19050" dir="2700000" algn="tl" rotWithShape="0">
                  <a:schemeClr val="dk1">
                    <a:alpha val="40000"/>
                  </a:schemeClr>
                </a:outerShdw>
              </a:effectLst>
            </a:rPr>
            <a:t>5%</a:t>
          </a:r>
        </a:p>
      </cdr:txBody>
    </cdr:sp>
  </cdr:relSizeAnchor>
  <cdr:relSizeAnchor xmlns:cdr="http://schemas.openxmlformats.org/drawingml/2006/chartDrawing">
    <cdr:from>
      <cdr:x>0.23843</cdr:x>
      <cdr:y>0.5</cdr:y>
    </cdr:from>
    <cdr:to>
      <cdr:x>0.38696</cdr:x>
      <cdr:y>0.59892</cdr:y>
    </cdr:to>
    <cdr:sp macro="" textlink="">
      <cdr:nvSpPr>
        <cdr:cNvPr id="3" name="Rectangle 2">
          <a:extLst xmlns:a="http://schemas.openxmlformats.org/drawingml/2006/main">
            <a:ext uri="{FF2B5EF4-FFF2-40B4-BE49-F238E27FC236}">
              <a16:creationId xmlns:a16="http://schemas.microsoft.com/office/drawing/2014/main" id="{F497D2E5-111D-4A64-9D51-08BD2F31BFC9}"/>
            </a:ext>
          </a:extLst>
        </cdr:cNvPr>
        <cdr:cNvSpPr/>
      </cdr:nvSpPr>
      <cdr:spPr>
        <a:xfrm xmlns:a="http://schemas.openxmlformats.org/drawingml/2006/main">
          <a:off x="962928" y="1711325"/>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tx1"/>
              </a:solidFill>
              <a:effectLst>
                <a:outerShdw blurRad="38100" dist="19050" dir="2700000" algn="tl" rotWithShape="0">
                  <a:schemeClr val="dk1">
                    <a:alpha val="40000"/>
                  </a:schemeClr>
                </a:outerShdw>
              </a:effectLst>
            </a:rPr>
            <a:t>85%</a:t>
          </a:r>
        </a:p>
      </cdr:txBody>
    </cdr:sp>
  </cdr:relSizeAnchor>
  <cdr:relSizeAnchor xmlns:cdr="http://schemas.openxmlformats.org/drawingml/2006/chartDrawing">
    <cdr:from>
      <cdr:x>0.49683</cdr:x>
      <cdr:y>0.72073</cdr:y>
    </cdr:from>
    <cdr:to>
      <cdr:x>0.64535</cdr:x>
      <cdr:y>0.81965</cdr:y>
    </cdr:to>
    <cdr:sp macro="" textlink="">
      <cdr:nvSpPr>
        <cdr:cNvPr id="4" name="Rectangle 3">
          <a:extLst xmlns:a="http://schemas.openxmlformats.org/drawingml/2006/main">
            <a:ext uri="{FF2B5EF4-FFF2-40B4-BE49-F238E27FC236}">
              <a16:creationId xmlns:a16="http://schemas.microsoft.com/office/drawing/2014/main" id="{F497D2E5-111D-4A64-9D51-08BD2F31BFC9}"/>
            </a:ext>
          </a:extLst>
        </cdr:cNvPr>
        <cdr:cNvSpPr/>
      </cdr:nvSpPr>
      <cdr:spPr>
        <a:xfrm xmlns:a="http://schemas.openxmlformats.org/drawingml/2006/main">
          <a:off x="2006482" y="2466807"/>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bg1"/>
              </a:solidFill>
              <a:effectLst>
                <a:outerShdw blurRad="38100" dist="19050" dir="2700000" algn="tl" rotWithShape="0">
                  <a:schemeClr val="dk1">
                    <a:alpha val="40000"/>
                  </a:schemeClr>
                </a:outerShdw>
              </a:effectLst>
            </a:rPr>
            <a:t>12%</a:t>
          </a:r>
        </a:p>
      </cdr:txBody>
    </cdr:sp>
  </cdr:relSizeAnchor>
  <cdr:relSizeAnchor xmlns:cdr="http://schemas.openxmlformats.org/drawingml/2006/chartDrawing">
    <cdr:from>
      <cdr:x>0.49683</cdr:x>
      <cdr:y>0.45054</cdr:y>
    </cdr:from>
    <cdr:to>
      <cdr:x>0.64535</cdr:x>
      <cdr:y>0.54946</cdr:y>
    </cdr:to>
    <cdr:sp macro="" textlink="">
      <cdr:nvSpPr>
        <cdr:cNvPr id="5" name="Rectangle 4">
          <a:extLst xmlns:a="http://schemas.openxmlformats.org/drawingml/2006/main">
            <a:ext uri="{FF2B5EF4-FFF2-40B4-BE49-F238E27FC236}">
              <a16:creationId xmlns:a16="http://schemas.microsoft.com/office/drawing/2014/main" id="{F497D2E5-111D-4A64-9D51-08BD2F31BFC9}"/>
            </a:ext>
          </a:extLst>
        </cdr:cNvPr>
        <cdr:cNvSpPr/>
      </cdr:nvSpPr>
      <cdr:spPr>
        <a:xfrm xmlns:a="http://schemas.openxmlformats.org/drawingml/2006/main">
          <a:off x="2006482" y="1542041"/>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tx1"/>
              </a:solidFill>
              <a:effectLst>
                <a:outerShdw blurRad="38100" dist="19050" dir="2700000" algn="tl" rotWithShape="0">
                  <a:schemeClr val="dk1">
                    <a:alpha val="40000"/>
                  </a:schemeClr>
                </a:outerShdw>
              </a:effectLst>
            </a:rPr>
            <a:t>88%</a:t>
          </a:r>
        </a:p>
      </cdr:txBody>
    </cdr:sp>
  </cdr:relSizeAnchor>
  <cdr:relSizeAnchor xmlns:cdr="http://schemas.openxmlformats.org/drawingml/2006/chartDrawing">
    <cdr:from>
      <cdr:x>0.76153</cdr:x>
      <cdr:y>0.72304</cdr:y>
    </cdr:from>
    <cdr:to>
      <cdr:x>0.91005</cdr:x>
      <cdr:y>0.82196</cdr:y>
    </cdr:to>
    <cdr:sp macro="" textlink="">
      <cdr:nvSpPr>
        <cdr:cNvPr id="6" name="Rectangle 5">
          <a:extLst xmlns:a="http://schemas.openxmlformats.org/drawingml/2006/main">
            <a:ext uri="{FF2B5EF4-FFF2-40B4-BE49-F238E27FC236}">
              <a16:creationId xmlns:a16="http://schemas.microsoft.com/office/drawing/2014/main" id="{F497D2E5-111D-4A64-9D51-08BD2F31BFC9}"/>
            </a:ext>
          </a:extLst>
        </cdr:cNvPr>
        <cdr:cNvSpPr/>
      </cdr:nvSpPr>
      <cdr:spPr>
        <a:xfrm xmlns:a="http://schemas.openxmlformats.org/drawingml/2006/main">
          <a:off x="3075500" y="2474713"/>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bg1"/>
              </a:solidFill>
              <a:effectLst>
                <a:outerShdw blurRad="38100" dist="19050" dir="2700000" algn="tl" rotWithShape="0">
                  <a:schemeClr val="dk1">
                    <a:alpha val="40000"/>
                  </a:schemeClr>
                </a:outerShdw>
              </a:effectLst>
            </a:rPr>
            <a:t>11%</a:t>
          </a:r>
        </a:p>
      </cdr:txBody>
    </cdr:sp>
  </cdr:relSizeAnchor>
  <cdr:relSizeAnchor xmlns:cdr="http://schemas.openxmlformats.org/drawingml/2006/chartDrawing">
    <cdr:from>
      <cdr:x>0.76153</cdr:x>
      <cdr:y>0.39581</cdr:y>
    </cdr:from>
    <cdr:to>
      <cdr:x>0.91005</cdr:x>
      <cdr:y>0.49473</cdr:y>
    </cdr:to>
    <cdr:sp macro="" textlink="">
      <cdr:nvSpPr>
        <cdr:cNvPr id="7" name="Rectangle 6">
          <a:extLst xmlns:a="http://schemas.openxmlformats.org/drawingml/2006/main">
            <a:ext uri="{FF2B5EF4-FFF2-40B4-BE49-F238E27FC236}">
              <a16:creationId xmlns:a16="http://schemas.microsoft.com/office/drawing/2014/main" id="{F497D2E5-111D-4A64-9D51-08BD2F31BFC9}"/>
            </a:ext>
          </a:extLst>
        </cdr:cNvPr>
        <cdr:cNvSpPr/>
      </cdr:nvSpPr>
      <cdr:spPr>
        <a:xfrm xmlns:a="http://schemas.openxmlformats.org/drawingml/2006/main">
          <a:off x="3075500" y="1354719"/>
          <a:ext cx="599844" cy="33855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cap="none" spc="0" dirty="0">
              <a:ln w="0"/>
              <a:solidFill>
                <a:schemeClr val="tx1"/>
              </a:solidFill>
              <a:effectLst>
                <a:outerShdw blurRad="38100" dist="19050" dir="2700000" algn="tl" rotWithShape="0">
                  <a:schemeClr val="dk1">
                    <a:alpha val="40000"/>
                  </a:schemeClr>
                </a:outerShdw>
              </a:effectLst>
            </a:rPr>
            <a:t>89%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5/5/2023</a:t>
            </a:fld>
            <a:endParaRPr lang="en-US">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5/5/2023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a:p>
        </p:txBody>
      </p:sp>
    </p:spTree>
    <p:extLst>
      <p:ext uri="{BB962C8B-B14F-4D97-AF65-F5344CB8AC3E}">
        <p14:creationId xmlns:p14="http://schemas.microsoft.com/office/powerpoint/2010/main" val="130136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36</a:t>
            </a:fld>
            <a:endParaRPr lang="en-US"/>
          </a:p>
        </p:txBody>
      </p:sp>
    </p:spTree>
    <p:extLst>
      <p:ext uri="{BB962C8B-B14F-4D97-AF65-F5344CB8AC3E}">
        <p14:creationId xmlns:p14="http://schemas.microsoft.com/office/powerpoint/2010/main" val="167179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49</a:t>
            </a:fld>
            <a:endParaRPr lang="en-US"/>
          </a:p>
        </p:txBody>
      </p:sp>
    </p:spTree>
    <p:extLst>
      <p:ext uri="{BB962C8B-B14F-4D97-AF65-F5344CB8AC3E}">
        <p14:creationId xmlns:p14="http://schemas.microsoft.com/office/powerpoint/2010/main" val="109624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a:p>
        </p:txBody>
      </p:sp>
    </p:spTree>
    <p:extLst>
      <p:ext uri="{BB962C8B-B14F-4D97-AF65-F5344CB8AC3E}">
        <p14:creationId xmlns:p14="http://schemas.microsoft.com/office/powerpoint/2010/main" val="265233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000">
                <a:solidFill>
                  <a:schemeClr val="accent1"/>
                </a:solidFill>
                <a:latin typeface="Calibri" pitchFamily="34" charset="0"/>
              </a:defRPr>
            </a:lvl1pPr>
            <a:lvl2pPr marL="726477" indent="-279414" eaLnBrk="0" hangingPunct="0">
              <a:defRPr sz="1000">
                <a:solidFill>
                  <a:schemeClr val="accent1"/>
                </a:solidFill>
                <a:latin typeface="Calibri" pitchFamily="34" charset="0"/>
              </a:defRPr>
            </a:lvl2pPr>
            <a:lvl3pPr marL="1117658" indent="-223532" eaLnBrk="0" hangingPunct="0">
              <a:defRPr sz="1000">
                <a:solidFill>
                  <a:schemeClr val="accent1"/>
                </a:solidFill>
                <a:latin typeface="Calibri" pitchFamily="34" charset="0"/>
              </a:defRPr>
            </a:lvl3pPr>
            <a:lvl4pPr marL="1564719" indent="-223532" eaLnBrk="0" hangingPunct="0">
              <a:defRPr sz="1000">
                <a:solidFill>
                  <a:schemeClr val="accent1"/>
                </a:solidFill>
                <a:latin typeface="Calibri" pitchFamily="34" charset="0"/>
              </a:defRPr>
            </a:lvl4pPr>
            <a:lvl5pPr marL="2011781" indent="-223532" eaLnBrk="0" hangingPunct="0">
              <a:defRPr sz="1000">
                <a:solidFill>
                  <a:schemeClr val="accent1"/>
                </a:solidFill>
                <a:latin typeface="Calibri" pitchFamily="34" charset="0"/>
              </a:defRPr>
            </a:lvl5pPr>
            <a:lvl6pPr marL="2458842" indent="-223532" eaLnBrk="0" fontAlgn="base" hangingPunct="0">
              <a:spcBef>
                <a:spcPct val="50000"/>
              </a:spcBef>
              <a:spcAft>
                <a:spcPct val="0"/>
              </a:spcAft>
              <a:defRPr sz="1000">
                <a:solidFill>
                  <a:schemeClr val="accent1"/>
                </a:solidFill>
                <a:latin typeface="Calibri" pitchFamily="34" charset="0"/>
              </a:defRPr>
            </a:lvl6pPr>
            <a:lvl7pPr marL="2905905" indent="-223532" eaLnBrk="0" fontAlgn="base" hangingPunct="0">
              <a:spcBef>
                <a:spcPct val="50000"/>
              </a:spcBef>
              <a:spcAft>
                <a:spcPct val="0"/>
              </a:spcAft>
              <a:defRPr sz="1000">
                <a:solidFill>
                  <a:schemeClr val="accent1"/>
                </a:solidFill>
                <a:latin typeface="Calibri" pitchFamily="34" charset="0"/>
              </a:defRPr>
            </a:lvl7pPr>
            <a:lvl8pPr marL="3352969" indent="-223532" eaLnBrk="0" fontAlgn="base" hangingPunct="0">
              <a:spcBef>
                <a:spcPct val="50000"/>
              </a:spcBef>
              <a:spcAft>
                <a:spcPct val="0"/>
              </a:spcAft>
              <a:defRPr sz="1000">
                <a:solidFill>
                  <a:schemeClr val="accent1"/>
                </a:solidFill>
                <a:latin typeface="Calibri" pitchFamily="34" charset="0"/>
              </a:defRPr>
            </a:lvl8pPr>
            <a:lvl9pPr marL="3800030" indent="-223532" eaLnBrk="0" fontAlgn="base" hangingPunct="0">
              <a:spcBef>
                <a:spcPct val="50000"/>
              </a:spcBef>
              <a:spcAft>
                <a:spcPct val="0"/>
              </a:spcAft>
              <a:defRPr sz="1000">
                <a:solidFill>
                  <a:schemeClr val="accent1"/>
                </a:solidFill>
                <a:latin typeface="Calibri"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693712-1BA1-4710-9A49-D68875BADE9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443" name="Rectangle 2"/>
          <p:cNvSpPr>
            <a:spLocks noGrp="1" noRot="1" noChangeAspect="1" noChangeArrowheads="1" noTextEdit="1"/>
          </p:cNvSpPr>
          <p:nvPr>
            <p:ph type="sldImg"/>
          </p:nvPr>
        </p:nvSpPr>
        <p:spPr>
          <a:xfrm>
            <a:off x="719138" y="698500"/>
            <a:ext cx="5584825" cy="3490913"/>
          </a:xfrm>
          <a:ln/>
        </p:spPr>
      </p:sp>
      <p:sp>
        <p:nvSpPr>
          <p:cNvPr id="61444" name="Rectangle 3"/>
          <p:cNvSpPr>
            <a:spLocks noGrp="1" noChangeArrowheads="1"/>
          </p:cNvSpPr>
          <p:nvPr>
            <p:ph type="body" idx="1"/>
          </p:nvPr>
        </p:nvSpPr>
        <p:spPr>
          <a:xfrm>
            <a:off x="390172" y="4274372"/>
            <a:ext cx="6165026" cy="4957773"/>
          </a:xfrm>
          <a:noFill/>
        </p:spPr>
        <p:txBody>
          <a:bodyPr/>
          <a:lstStyle/>
          <a:p>
            <a:pPr marL="0" marR="0" lvl="0" indent="0" algn="l" defTabSz="457200" rtl="0" eaLnBrk="1" fontAlgn="auto" latinLnBrk="0" hangingPunct="1">
              <a:lnSpc>
                <a:spcPct val="90000"/>
              </a:lnSpc>
              <a:spcBef>
                <a:spcPts val="0"/>
              </a:spcBef>
              <a:spcAft>
                <a:spcPct val="30000"/>
              </a:spcAft>
              <a:buClrTx/>
              <a:buSzTx/>
              <a:buFontTx/>
              <a:buNone/>
              <a:tabLst>
                <a:tab pos="111765" algn="l"/>
              </a:tabLst>
              <a:defRPr/>
            </a:pPr>
            <a:r>
              <a:rPr lang="en-US" sz="1000" dirty="0">
                <a:latin typeface="Calibri" pitchFamily="34" charset="0"/>
              </a:rPr>
              <a:t>The guiding principles underlying our fee structure are that it should be: self-sustaining, streamlined, dynamic, transparent, balanced, and agile</a:t>
            </a:r>
          </a:p>
          <a:p>
            <a:pPr>
              <a:lnSpc>
                <a:spcPct val="90000"/>
              </a:lnSpc>
              <a:spcAft>
                <a:spcPct val="30000"/>
              </a:spcAft>
              <a:tabLst>
                <a:tab pos="111765" algn="l"/>
              </a:tabLst>
            </a:pPr>
            <a:endParaRPr lang="en-US" sz="1000" dirty="0">
              <a:latin typeface="Calibri" pitchFamily="34" charset="0"/>
            </a:endParaRPr>
          </a:p>
          <a:p>
            <a:pPr>
              <a:lnSpc>
                <a:spcPct val="90000"/>
              </a:lnSpc>
              <a:spcAft>
                <a:spcPct val="30000"/>
              </a:spcAft>
              <a:tabLst>
                <a:tab pos="111765" algn="l"/>
              </a:tabLst>
            </a:pPr>
            <a:r>
              <a:rPr lang="en-US" sz="1000" dirty="0">
                <a:latin typeface="Calibri" pitchFamily="34" charset="0"/>
              </a:rPr>
              <a:t>The goal of our fee structure is to provide sufficient financial resources to facilitate the effective administration of the United States intellectual property system while fostering innovation, IP protection, job creation, and economic growth. </a:t>
            </a:r>
          </a:p>
          <a:p>
            <a:pPr>
              <a:lnSpc>
                <a:spcPct val="90000"/>
              </a:lnSpc>
              <a:spcAft>
                <a:spcPct val="30000"/>
              </a:spcAft>
              <a:tabLst>
                <a:tab pos="111765" algn="l"/>
              </a:tabLst>
            </a:pPr>
            <a:endParaRPr lang="en-US" sz="1000" dirty="0">
              <a:latin typeface="Calibri" pitchFamily="34" charset="0"/>
            </a:endParaRPr>
          </a:p>
          <a:p>
            <a:pPr>
              <a:lnSpc>
                <a:spcPct val="90000"/>
              </a:lnSpc>
              <a:spcAft>
                <a:spcPct val="30000"/>
              </a:spcAft>
              <a:tabLst>
                <a:tab pos="111765" algn="l"/>
              </a:tabLst>
            </a:pPr>
            <a:r>
              <a:rPr lang="en-US" sz="1000" dirty="0">
                <a:latin typeface="Calibri" pitchFamily="34" charset="0"/>
              </a:rPr>
              <a:t>We have identified four key objectives underlying this goal:</a:t>
            </a:r>
          </a:p>
          <a:p>
            <a:pPr marL="228600" indent="-228600">
              <a:lnSpc>
                <a:spcPct val="90000"/>
              </a:lnSpc>
              <a:spcAft>
                <a:spcPct val="30000"/>
              </a:spcAft>
              <a:buFont typeface="+mj-lt"/>
              <a:buAutoNum type="arabicPeriod"/>
              <a:tabLst>
                <a:tab pos="111765" algn="l"/>
              </a:tabLst>
            </a:pPr>
            <a:r>
              <a:rPr lang="en-US" sz="1000" dirty="0">
                <a:latin typeface="Calibri" pitchFamily="34" charset="0"/>
              </a:rPr>
              <a:t>Promote administration innovation strategies.</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Promoting competitive markets that spur productive entrepreneurship;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Fostering innovation that will lead to technologies of the future; and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Encouraging high-growth and innovation-based small business entrepreneurship through:</a:t>
            </a:r>
          </a:p>
          <a:p>
            <a:pPr marL="1143000" lvl="2"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Easy entry </a:t>
            </a:r>
          </a:p>
          <a:p>
            <a:pPr marL="1143000" lvl="2"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Certain amount of back-end subsidy</a:t>
            </a:r>
          </a:p>
          <a:p>
            <a:pPr marL="228600" lvl="0" indent="-228600">
              <a:lnSpc>
                <a:spcPct val="90000"/>
              </a:lnSpc>
              <a:spcAft>
                <a:spcPct val="30000"/>
              </a:spcAft>
              <a:buFont typeface="+mj-lt"/>
              <a:buAutoNum type="arabicPeriod"/>
              <a:tabLst>
                <a:tab pos="111765" algn="l"/>
              </a:tabLst>
            </a:pPr>
            <a:r>
              <a:rPr lang="en-US" sz="1000" dirty="0">
                <a:latin typeface="Calibri" pitchFamily="34" charset="0"/>
              </a:rPr>
              <a:t>Align fees with the full cost of products and services.</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Analyzing the full cost of USPTO processes compared to the fee amount.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Aggregate fees should recover the full prospective cost of aggregate costs of the patent or trademark business.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Total fees should be sufficient to address workload input on a steady-state basis, plus the necessary costs to achieve strategic objectives such as reducing the backlog, process improvements, multi-year initiatives, capital improvements, and maintain an operating reserve.</a:t>
            </a:r>
          </a:p>
          <a:p>
            <a:pPr marL="228600" lvl="0" indent="-228600">
              <a:lnSpc>
                <a:spcPct val="90000"/>
              </a:lnSpc>
              <a:spcAft>
                <a:spcPct val="30000"/>
              </a:spcAft>
              <a:buFont typeface="+mj-lt"/>
              <a:buAutoNum type="arabicPeriod"/>
              <a:tabLst>
                <a:tab pos="111765" algn="l"/>
              </a:tabLst>
            </a:pPr>
            <a:r>
              <a:rPr lang="en-US" sz="1000" dirty="0">
                <a:latin typeface="Calibri" pitchFamily="34" charset="0"/>
              </a:rPr>
              <a:t>Set fees to facilitate the effective administration of the patent and trademark systems.</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Submitting applications or taking actions which help to facilitate efficient processing;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Encouraging the prompt conclusion of application prosecution; or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Recovering costs for actions that are strenuous on the patent and trademark systems (i.e., increased fees for certain rework, large applications, missing parts).</a:t>
            </a:r>
          </a:p>
          <a:p>
            <a:pPr marL="228600" lvl="0" indent="-228600">
              <a:lnSpc>
                <a:spcPct val="90000"/>
              </a:lnSpc>
              <a:spcAft>
                <a:spcPct val="30000"/>
              </a:spcAft>
              <a:buFont typeface="+mj-lt"/>
              <a:buAutoNum type="arabicPeriod"/>
              <a:tabLst>
                <a:tab pos="111765" algn="l"/>
              </a:tabLst>
            </a:pPr>
            <a:r>
              <a:rPr lang="en-US" sz="1000" dirty="0">
                <a:latin typeface="Calibri" pitchFamily="34" charset="0"/>
              </a:rPr>
              <a:t>Offer application processing options.</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Setting fees for certain processes that provide special (unique) value or advantages for the applicant.  This includes processing choices for submitting trademark filings electronically.</a:t>
            </a:r>
          </a:p>
          <a:p>
            <a:pPr marL="228600" lvl="0" indent="-228600">
              <a:lnSpc>
                <a:spcPct val="90000"/>
              </a:lnSpc>
              <a:spcAft>
                <a:spcPct val="30000"/>
              </a:spcAft>
              <a:buFont typeface="+mj-lt"/>
              <a:buAutoNum type="arabicPeriod"/>
              <a:tabLst>
                <a:tab pos="111765" algn="l"/>
              </a:tabLst>
            </a:pPr>
            <a:endParaRPr lang="en-US" sz="1000" dirty="0">
              <a:latin typeface="Calibri" pitchFamily="34" charset="0"/>
            </a:endParaRPr>
          </a:p>
          <a:p>
            <a:pPr marL="0" lvl="0" indent="0">
              <a:lnSpc>
                <a:spcPct val="90000"/>
              </a:lnSpc>
              <a:spcAft>
                <a:spcPct val="30000"/>
              </a:spcAft>
              <a:buFont typeface="Arial" panose="020B0604020202020204" pitchFamily="34" charset="0"/>
              <a:buNone/>
              <a:tabLst>
                <a:tab pos="111765" algn="l"/>
              </a:tabLst>
            </a:pPr>
            <a:endParaRPr lang="en-US" sz="1000" dirty="0">
              <a:latin typeface="Calibri" pitchFamily="34" charset="0"/>
            </a:endParaRPr>
          </a:p>
          <a:p>
            <a:pPr>
              <a:lnSpc>
                <a:spcPct val="90000"/>
              </a:lnSpc>
              <a:spcAft>
                <a:spcPct val="30000"/>
              </a:spcAft>
              <a:tabLst>
                <a:tab pos="111765" algn="l"/>
              </a:tabLst>
            </a:pPr>
            <a:endParaRPr lang="en-US" sz="1000" dirty="0">
              <a:latin typeface="Calibri" pitchFamily="34" charset="0"/>
            </a:endParaRPr>
          </a:p>
        </p:txBody>
      </p:sp>
    </p:spTree>
    <p:extLst>
      <p:ext uri="{BB962C8B-B14F-4D97-AF65-F5344CB8AC3E}">
        <p14:creationId xmlns:p14="http://schemas.microsoft.com/office/powerpoint/2010/main" val="252761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six components to the fee setting process used to establish our fee structure.</a:t>
            </a:r>
          </a:p>
          <a:p>
            <a:endParaRPr lang="en-US"/>
          </a:p>
          <a:p>
            <a:pPr marL="228600" indent="-228600">
              <a:buFont typeface="+mj-lt"/>
              <a:buAutoNum type="arabicPeriod"/>
            </a:pPr>
            <a:r>
              <a:rPr lang="en-US"/>
              <a:t>Production workloads: The examination production capacity is the foundation for workload estimates related to the number of times a fee is expected to be collected in a given year. The relative cost for the examination capacity should be captured in the multi-year budget plans. The fees must be set at a rate to unite the appropriate balance.</a:t>
            </a:r>
          </a:p>
          <a:p>
            <a:pPr marL="228600" indent="-228600">
              <a:buFont typeface="+mj-lt"/>
              <a:buAutoNum type="arabicPeriod"/>
            </a:pPr>
            <a:endParaRPr lang="en-US"/>
          </a:p>
          <a:p>
            <a:pPr marL="228600" indent="-228600">
              <a:buFont typeface="+mj-lt"/>
              <a:buAutoNum type="arabicPeriod"/>
            </a:pPr>
            <a:r>
              <a:rPr lang="en-US"/>
              <a:t>Economic analysis: Economic data and data related to the elasticity of certain fees will provide a frame of reference for the balance between setting fees at certain amounts to achieve a desired impact on volumes. In addition, calculate the more global economic impact of fee changes.</a:t>
            </a:r>
          </a:p>
          <a:p>
            <a:pPr marL="228600" indent="-228600">
              <a:buFont typeface="+mj-lt"/>
              <a:buAutoNum type="arabicPeriod"/>
            </a:pPr>
            <a:endParaRPr lang="en-US"/>
          </a:p>
          <a:p>
            <a:pPr marL="228600" indent="-228600">
              <a:buFont typeface="+mj-lt"/>
              <a:buAutoNum type="arabicPeriod"/>
            </a:pPr>
            <a:r>
              <a:rPr lang="en-US"/>
              <a:t>Legal and policy analysis: While analyzing the relationships between fees and operational processes, legal and/or policy expertise may be required.</a:t>
            </a:r>
          </a:p>
          <a:p>
            <a:pPr marL="228600" indent="-228600">
              <a:buFont typeface="+mj-lt"/>
              <a:buAutoNum type="arabicPeriod"/>
            </a:pPr>
            <a:endParaRPr lang="en-US"/>
          </a:p>
          <a:p>
            <a:pPr marL="228600" indent="-228600">
              <a:buFont typeface="+mj-lt"/>
              <a:buAutoNum type="arabicPeriod"/>
            </a:pPr>
            <a:r>
              <a:rPr lang="en-US"/>
              <a:t>Strategic planning: Understanding USPTO priorities and plans for the future permits prospective fee amounts to be set at the appropriate level to pay for achieving strategic objectives and improvements.</a:t>
            </a:r>
          </a:p>
          <a:p>
            <a:pPr marL="228600" indent="-228600">
              <a:buFont typeface="+mj-lt"/>
              <a:buAutoNum type="arabicPeriod"/>
            </a:pPr>
            <a:endParaRPr lang="en-US"/>
          </a:p>
          <a:p>
            <a:pPr marL="228600" indent="-228600">
              <a:buFont typeface="+mj-lt"/>
              <a:buAutoNum type="arabicPeriod"/>
            </a:pPr>
            <a:r>
              <a:rPr lang="en-US"/>
              <a:t>Budget formulation: Information from the established process will provide the planned (prospective) cost of sustaining and improving the USPTO. Fees should be set at a rate to recover the cost of the multi-year budget plan.</a:t>
            </a:r>
          </a:p>
          <a:p>
            <a:pPr marL="228600" indent="-228600">
              <a:buFont typeface="+mj-lt"/>
              <a:buAutoNum type="arabicPeriod"/>
            </a:pPr>
            <a:endParaRPr lang="en-US"/>
          </a:p>
          <a:p>
            <a:pPr marL="228600" indent="-228600">
              <a:buFont typeface="+mj-lt"/>
              <a:buAutoNum type="arabicPeriod"/>
            </a:pPr>
            <a:r>
              <a:rPr lang="en-US"/>
              <a:t>Historical ABI cost: The data output from ABI cost analyses of fees will be used for the baseline historical cost. </a:t>
            </a:r>
          </a:p>
          <a:p>
            <a:endParaRPr lang="en-US"/>
          </a:p>
          <a:p>
            <a:r>
              <a:rPr lang="en-US"/>
              <a:t>In addition to each of these components, proposed fee rates will consider the relationships among fees or groups of fees and the cost of the related operational processes.</a:t>
            </a:r>
          </a:p>
          <a:p>
            <a:endParaRPr lang="en-US"/>
          </a:p>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16</a:t>
            </a:fld>
            <a:endParaRPr lang="en-US"/>
          </a:p>
        </p:txBody>
      </p:sp>
    </p:spTree>
    <p:extLst>
      <p:ext uri="{BB962C8B-B14F-4D97-AF65-F5344CB8AC3E}">
        <p14:creationId xmlns:p14="http://schemas.microsoft.com/office/powerpoint/2010/main" val="424470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itchFamily="2" charset="2"/>
              <a:buNone/>
            </a:pPr>
            <a:r>
              <a:rPr lang="en-US" sz="1200">
                <a:solidFill>
                  <a:schemeClr val="tx1"/>
                </a:solidFill>
              </a:rPr>
              <a:t>The fee setting process uses a complex and iterative methodology until the optimal balance between aggregate revenue and aggregate cost is achieved. The process is cyclical:</a:t>
            </a:r>
          </a:p>
          <a:p>
            <a:endParaRPr lang="en-US"/>
          </a:p>
          <a:p>
            <a:pPr marL="228600" indent="-228600">
              <a:buFont typeface="+mj-lt"/>
              <a:buAutoNum type="arabicPeriod"/>
            </a:pPr>
            <a:r>
              <a:rPr lang="en-US"/>
              <a:t>Activity based historical cost and aggregate cost from budget plans</a:t>
            </a:r>
          </a:p>
          <a:p>
            <a:pPr marL="228600" indent="-228600">
              <a:buFont typeface="+mj-lt"/>
              <a:buAutoNum type="arabicPeriod"/>
            </a:pPr>
            <a:r>
              <a:rPr lang="en-US"/>
              <a:t>Escalate for prospective aggregate cost</a:t>
            </a:r>
          </a:p>
          <a:p>
            <a:pPr marL="228600" indent="-228600">
              <a:buFont typeface="+mj-lt"/>
              <a:buAutoNum type="arabicPeriod"/>
            </a:pPr>
            <a:r>
              <a:rPr lang="en-US"/>
              <a:t>Calculate operating reserve needs</a:t>
            </a:r>
          </a:p>
          <a:p>
            <a:pPr marL="228600" indent="-228600">
              <a:buFont typeface="+mj-lt"/>
              <a:buAutoNum type="arabicPeriod"/>
            </a:pPr>
            <a:r>
              <a:rPr lang="en-US"/>
              <a:t>Add or subtract for changes to USPTO production input/output</a:t>
            </a:r>
          </a:p>
          <a:p>
            <a:pPr marL="228600" indent="-228600">
              <a:buFont typeface="+mj-lt"/>
              <a:buAutoNum type="arabicPeriod"/>
            </a:pPr>
            <a:r>
              <a:rPr lang="en-US"/>
              <a:t>Add or subtract for changes to Strategic Priorities, Plans, and Processes</a:t>
            </a:r>
          </a:p>
          <a:p>
            <a:pPr marL="228600" indent="-228600">
              <a:buFont typeface="+mj-lt"/>
              <a:buAutoNum type="arabicPeriod"/>
            </a:pPr>
            <a:r>
              <a:rPr lang="en-US"/>
              <a:t>Review economic impact of intellectual property fee changes</a:t>
            </a:r>
          </a:p>
          <a:p>
            <a:pPr marL="228600" indent="-228600">
              <a:buFont typeface="+mj-lt"/>
              <a:buAutoNum type="arabicPeriod"/>
            </a:pPr>
            <a:r>
              <a:rPr lang="en-US"/>
              <a:t>Review and readjust fee rates</a:t>
            </a:r>
          </a:p>
          <a:p>
            <a:pPr marL="228600" indent="-228600">
              <a:buFont typeface="+mj-lt"/>
              <a:buAutoNum type="arabicPeriod"/>
            </a:pPr>
            <a:r>
              <a:rPr lang="en-US"/>
              <a:t>Initial forecast of fees</a:t>
            </a:r>
          </a:p>
          <a:p>
            <a:pPr marL="228600" indent="-228600">
              <a:buFont typeface="+mj-lt"/>
              <a:buAutoNum type="arabicPeriod"/>
            </a:pPr>
            <a:r>
              <a:rPr lang="en-US"/>
              <a:t>Apply economic elasticity analysis</a:t>
            </a:r>
          </a:p>
          <a:p>
            <a:pPr marL="228600" indent="-228600">
              <a:buFont typeface="+mj-lt"/>
              <a:buAutoNum type="arabicPeriod"/>
            </a:pPr>
            <a:r>
              <a:rPr lang="en-US"/>
              <a:t>Forecast total aggregate revenue and refine</a:t>
            </a:r>
          </a:p>
          <a:p>
            <a:pPr marL="228600" indent="-228600">
              <a:buFont typeface="+mj-lt"/>
              <a:buAutoNum type="arabicPeriod"/>
            </a:pPr>
            <a:r>
              <a:rPr lang="en-US"/>
              <a:t>Review and readjust fee rates</a:t>
            </a:r>
          </a:p>
          <a:p>
            <a:pPr marL="228600" indent="-228600">
              <a:buFont typeface="+mj-lt"/>
              <a:buAutoNum type="arabicPeriod"/>
            </a:pPr>
            <a:r>
              <a:rPr lang="en-US"/>
              <a:t>Forecast total aggregate revenue and refine</a:t>
            </a:r>
          </a:p>
        </p:txBody>
      </p:sp>
      <p:sp>
        <p:nvSpPr>
          <p:cNvPr id="4" name="Slide Number Placeholder 3"/>
          <p:cNvSpPr>
            <a:spLocks noGrp="1"/>
          </p:cNvSpPr>
          <p:nvPr>
            <p:ph type="sldNum" sz="quarter" idx="5"/>
          </p:nvPr>
        </p:nvSpPr>
        <p:spPr/>
        <p:txBody>
          <a:bodyPr/>
          <a:lstStyle/>
          <a:p>
            <a:fld id="{C74B1ACE-5EB2-B245-8DCB-331A9858E083}" type="slidenum">
              <a:rPr lang="en-US" smtClean="0"/>
              <a:pPr/>
              <a:t>17</a:t>
            </a:fld>
            <a:endParaRPr lang="en-US"/>
          </a:p>
        </p:txBody>
      </p:sp>
    </p:spTree>
    <p:extLst>
      <p:ext uri="{BB962C8B-B14F-4D97-AF65-F5344CB8AC3E}">
        <p14:creationId xmlns:p14="http://schemas.microsoft.com/office/powerpoint/2010/main" val="198802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 trademark application is filed, a USPTO examining attorney will determine whether the application complies with all applicable rules and statutes, and includes all required fees. A complete review includes a search for conflicting marks and an examination of the written application, the drawing, and any specimen submitted by the applicant</a:t>
            </a:r>
          </a:p>
          <a:p>
            <a:endParaRPr lang="en-US"/>
          </a:p>
          <a:p>
            <a:r>
              <a:rPr lang="en-US"/>
              <a:t>If the examining attorney raises no objections to registration, or if the applicant overcomes all objections, the examining attorney will approve the mark for publication. For marks already in use in commerce, the mark will be registered following publication provided </a:t>
            </a:r>
            <a:r>
              <a:rPr lang="en-US" sz="1200" b="0" i="0" kern="1200">
                <a:solidFill>
                  <a:schemeClr val="tx1"/>
                </a:solidFill>
                <a:effectLst/>
                <a:latin typeface="Segoe UI"/>
                <a:ea typeface="+mn-ea"/>
                <a:cs typeface="+mn-cs"/>
              </a:rPr>
              <a:t>no opposition is filed or if any opposition is unsuccessful. For marks published based upon the applicant's bona fide intention to use the mark in commerce, the USPTO will issue a notice of allowance following publication provided no party files either an opposition or request to extend the time to oppose. The applicant then has six months from the date of the notice of allowance to either use the mark in commerce and submit as statement of use (SOU) or request a six-month extension of time to file a statement of use.</a:t>
            </a:r>
          </a:p>
          <a:p>
            <a:endParaRPr lang="en-US" sz="1200" b="0" i="0" kern="1200">
              <a:solidFill>
                <a:schemeClr val="tx1"/>
              </a:solidFill>
              <a:effectLst/>
              <a:latin typeface="Segoe UI"/>
              <a:ea typeface="+mn-ea"/>
              <a:cs typeface="+mn-cs"/>
            </a:endParaRPr>
          </a:p>
          <a:p>
            <a:r>
              <a:rPr lang="en-US" sz="1200" b="0" i="0" kern="1200">
                <a:solidFill>
                  <a:schemeClr val="tx1"/>
                </a:solidFill>
                <a:effectLst/>
                <a:latin typeface="Segoe UI"/>
                <a:ea typeface="+mn-ea"/>
                <a:cs typeface="+mn-cs"/>
              </a:rPr>
              <a:t>Once a mark is registered through any filing basis, the registrant must periodically file specific documents to maintain their exclusive rights in the mark.</a:t>
            </a:r>
          </a:p>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18</a:t>
            </a:fld>
            <a:endParaRPr lang="en-US"/>
          </a:p>
        </p:txBody>
      </p:sp>
    </p:spTree>
    <p:extLst>
      <p:ext uri="{BB962C8B-B14F-4D97-AF65-F5344CB8AC3E}">
        <p14:creationId xmlns:p14="http://schemas.microsoft.com/office/powerpoint/2010/main" val="54433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7980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Here is the composition of the paten fee schedule.</a:t>
            </a:r>
          </a:p>
          <a:p>
            <a:pPr marL="181240" indent="-181240">
              <a:buFont typeface="Arial" panose="020B0604020202020204" pitchFamily="34" charset="0"/>
              <a:buChar char="•"/>
            </a:pPr>
            <a:endParaRPr lang="en-US" dirty="0"/>
          </a:p>
          <a:p>
            <a:pPr marL="181240" indent="-181240" defTabSz="483306">
              <a:buFont typeface="Arial" panose="020B0604020202020204" pitchFamily="34" charset="0"/>
              <a:buChar char="•"/>
            </a:pPr>
            <a:r>
              <a:rPr lang="en-US" dirty="0"/>
              <a:t>What is key to note is that 16% of our fee codes make of 81% of the revenue. We do have over 400 patent fee codes</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The pie chart on the right looks at our patent fee code by category and what their share of fee collections. The pie chart on the right look at our 404 fee codes by category and what share they make up of total fee codes.</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Looking at the pie chart on the left, Over 53% of our revenue is from maintenance fees. But when we look at the chart on the right, you will see that the 53% of revenue collections come from codes that make up 5% of the schedule.</a:t>
            </a:r>
          </a:p>
        </p:txBody>
      </p:sp>
      <p:sp>
        <p:nvSpPr>
          <p:cNvPr id="4" name="Slide Number Placeholder 3"/>
          <p:cNvSpPr>
            <a:spLocks noGrp="1"/>
          </p:cNvSpPr>
          <p:nvPr>
            <p:ph type="sldNum" sz="quarter" idx="5"/>
          </p:nvPr>
        </p:nvSpPr>
        <p:spPr/>
        <p:txBody>
          <a:bodyPr/>
          <a:lstStyle/>
          <a:p>
            <a:fld id="{C74B1ACE-5EB2-B245-8DCB-331A9858E083}" type="slidenum">
              <a:rPr lang="en-US" smtClean="0"/>
              <a:pPr/>
              <a:t>26</a:t>
            </a:fld>
            <a:endParaRPr lang="en-US"/>
          </a:p>
        </p:txBody>
      </p:sp>
    </p:spTree>
    <p:extLst>
      <p:ext uri="{BB962C8B-B14F-4D97-AF65-F5344CB8AC3E}">
        <p14:creationId xmlns:p14="http://schemas.microsoft.com/office/powerpoint/2010/main" val="367406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29</a:t>
            </a:fld>
            <a:endParaRPr lang="en-US"/>
          </a:p>
        </p:txBody>
      </p:sp>
    </p:spTree>
    <p:extLst>
      <p:ext uri="{BB962C8B-B14F-4D97-AF65-F5344CB8AC3E}">
        <p14:creationId xmlns:p14="http://schemas.microsoft.com/office/powerpoint/2010/main" val="1291519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0011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a:solidFill>
                  <a:schemeClr val="bg1"/>
                </a:solidFill>
              </a:rPr>
              <a:t>Images used in this presentation are</a:t>
            </a:r>
            <a:r>
              <a:rPr lang="en-US" sz="1050" baseline="0">
                <a:solidFill>
                  <a:schemeClr val="bg1"/>
                </a:solidFill>
              </a:rPr>
              <a:t> for educational purposes only.</a:t>
            </a:r>
            <a:endParaRPr lang="en-US" sz="1050">
              <a:solidFill>
                <a:schemeClr val="bg1"/>
              </a:solidFill>
            </a:endParaRPr>
          </a:p>
        </p:txBody>
      </p:sp>
    </p:spTree>
    <p:extLst>
      <p:ext uri="{BB962C8B-B14F-4D97-AF65-F5344CB8AC3E}">
        <p14:creationId xmlns:p14="http://schemas.microsoft.com/office/powerpoint/2010/main" val="35058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a:solidFill>
                  <a:schemeClr val="bg1"/>
                </a:solidFill>
              </a:rPr>
              <a:t>Images used in this presentation are</a:t>
            </a:r>
            <a:r>
              <a:rPr lang="en-US" sz="1050" baseline="0">
                <a:solidFill>
                  <a:schemeClr val="bg1"/>
                </a:solidFill>
              </a:rPr>
              <a:t> for educational purposes only.</a:t>
            </a:r>
            <a:endParaRPr lang="en-US" sz="105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Tree>
    <p:extLst>
      <p:ext uri="{BB962C8B-B14F-4D97-AF65-F5344CB8AC3E}">
        <p14:creationId xmlns:p14="http://schemas.microsoft.com/office/powerpoint/2010/main" val="283423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11547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5930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502596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s://www.uspto.gov/about-us/performance-and-planning/fee-setting-and-adjusting"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10.xml"/><Relationship Id="rId7" Type="http://schemas.openxmlformats.org/officeDocument/2006/relationships/slide" Target="slide37.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4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9D7E-311B-4CF5-8AB9-73BDBE6F7B83}"/>
              </a:ext>
            </a:extLst>
          </p:cNvPr>
          <p:cNvSpPr>
            <a:spLocks noGrp="1"/>
          </p:cNvSpPr>
          <p:nvPr>
            <p:ph type="title"/>
          </p:nvPr>
        </p:nvSpPr>
        <p:spPr/>
        <p:txBody>
          <a:bodyPr>
            <a:normAutofit fontScale="90000"/>
          </a:bodyPr>
          <a:lstStyle/>
          <a:p>
            <a:r>
              <a:rPr lang="en-US"/>
              <a:t>Section B – fee setting methodology and analysis</a:t>
            </a:r>
          </a:p>
        </p:txBody>
      </p:sp>
      <p:sp>
        <p:nvSpPr>
          <p:cNvPr id="3" name="Text Placeholder 2">
            <a:extLst>
              <a:ext uri="{FF2B5EF4-FFF2-40B4-BE49-F238E27FC236}">
                <a16:creationId xmlns:a16="http://schemas.microsoft.com/office/drawing/2014/main" id="{98976ADC-EE34-4794-922E-D7B27DD0F779}"/>
              </a:ext>
            </a:extLst>
          </p:cNvPr>
          <p:cNvSpPr>
            <a:spLocks noGrp="1"/>
          </p:cNvSpPr>
          <p:nvPr>
            <p:ph type="body" idx="1"/>
          </p:nvPr>
        </p:nvSpPr>
        <p:spPr/>
        <p:txBody>
          <a:bodyPr>
            <a:normAutofit fontScale="92500"/>
          </a:bodyPr>
          <a:lstStyle/>
          <a:p>
            <a:r>
              <a:rPr lang="en-US"/>
              <a:t>The information included in this section describes the framework and philosophy of USPTO fee setting, the biennial fee review process, the methodology used to recalibrate the fee structure, and an overview of the various analyses completed to arrive at the proposed fee structure.</a:t>
            </a:r>
          </a:p>
        </p:txBody>
      </p:sp>
    </p:spTree>
    <p:extLst>
      <p:ext uri="{BB962C8B-B14F-4D97-AF65-F5344CB8AC3E}">
        <p14:creationId xmlns:p14="http://schemas.microsoft.com/office/powerpoint/2010/main" val="340131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8364FF-6B01-4764-B4A5-53EC46C7D4D0}"/>
              </a:ext>
            </a:extLst>
          </p:cNvPr>
          <p:cNvSpPr>
            <a:spLocks noGrp="1"/>
          </p:cNvSpPr>
          <p:nvPr>
            <p:ph type="sldNum" sz="quarter" idx="10"/>
          </p:nvPr>
        </p:nvSpPr>
        <p:spPr/>
        <p:txBody>
          <a:bodyPr/>
          <a:lstStyle/>
          <a:p>
            <a:fld id="{1D648693-0942-45E9-83AE-76FC568F9452}" type="slidenum">
              <a:rPr lang="en-US" smtClean="0"/>
              <a:pPr/>
              <a:t>11</a:t>
            </a:fld>
            <a:endParaRPr lang="en-US"/>
          </a:p>
        </p:txBody>
      </p:sp>
      <p:sp>
        <p:nvSpPr>
          <p:cNvPr id="2" name="Title 1"/>
          <p:cNvSpPr>
            <a:spLocks noGrp="1"/>
          </p:cNvSpPr>
          <p:nvPr>
            <p:ph type="title"/>
          </p:nvPr>
        </p:nvSpPr>
        <p:spPr/>
        <p:txBody>
          <a:bodyPr>
            <a:normAutofit fontScale="90000"/>
          </a:bodyPr>
          <a:lstStyle/>
          <a:p>
            <a:r>
              <a:rPr lang="en-US" dirty="0"/>
              <a:t>Authority and requirements </a:t>
            </a:r>
            <a:br>
              <a:rPr lang="en-US" dirty="0"/>
            </a:br>
            <a:r>
              <a:rPr lang="en-US" dirty="0"/>
              <a:t>for fee setting</a:t>
            </a:r>
          </a:p>
        </p:txBody>
      </p:sp>
      <p:sp>
        <p:nvSpPr>
          <p:cNvPr id="6" name="Content Placeholder 5">
            <a:extLst>
              <a:ext uri="{FF2B5EF4-FFF2-40B4-BE49-F238E27FC236}">
                <a16:creationId xmlns:a16="http://schemas.microsoft.com/office/drawing/2014/main" id="{D1847F02-A3EE-4FE3-8CE0-AE9B5265BBB7}"/>
              </a:ext>
            </a:extLst>
          </p:cNvPr>
          <p:cNvSpPr>
            <a:spLocks noGrp="1"/>
          </p:cNvSpPr>
          <p:nvPr>
            <p:ph idx="1"/>
          </p:nvPr>
        </p:nvSpPr>
        <p:spPr/>
        <p:txBody>
          <a:bodyPr>
            <a:normAutofit fontScale="55000" lnSpcReduction="20000"/>
          </a:bodyPr>
          <a:lstStyle/>
          <a:p>
            <a:pPr>
              <a:lnSpc>
                <a:spcPct val="120000"/>
              </a:lnSpc>
            </a:pPr>
            <a:r>
              <a:rPr lang="en-US"/>
              <a:t>Section 10 of AIA authorizes the Director of the USPTO to set or adjust by rule all patent and trademark fees established, authorized, or charged under Title 35 of the U.S. Code and the Trademark Act of 1946 (15 U.S.C. § 1051 et seq.), respectively. </a:t>
            </a:r>
          </a:p>
          <a:p>
            <a:pPr lvl="1">
              <a:lnSpc>
                <a:spcPct val="120000"/>
              </a:lnSpc>
            </a:pPr>
            <a:r>
              <a:rPr lang="en-US"/>
              <a:t>Authority effective on date of enactment (9/16/2011); Sec. 10 (</a:t>
            </a:r>
            <a:r>
              <a:rPr lang="en-US" err="1"/>
              <a:t>i</a:t>
            </a:r>
            <a:r>
              <a:rPr lang="en-US"/>
              <a:t>)(1)</a:t>
            </a:r>
          </a:p>
          <a:p>
            <a:pPr lvl="1">
              <a:lnSpc>
                <a:spcPct val="120000"/>
              </a:lnSpc>
            </a:pPr>
            <a:r>
              <a:rPr lang="en-US"/>
              <a:t>Authority currently terminates 15 years after enactment (9/15/2026) as amended by the </a:t>
            </a:r>
            <a:r>
              <a:rPr lang="en-US">
                <a:latin typeface="Segoe UI Light"/>
                <a:cs typeface="Segoe UI Light"/>
              </a:rPr>
              <a:t>Study of Underrepresented Classes Chasing Engineering and Science Success (</a:t>
            </a:r>
            <a:r>
              <a:rPr lang="en-US"/>
              <a:t>SUCCESS Act) of 2018; Sec. 10(</a:t>
            </a:r>
            <a:r>
              <a:rPr lang="en-US" err="1"/>
              <a:t>i</a:t>
            </a:r>
            <a:r>
              <a:rPr lang="en-US"/>
              <a:t>)(2)</a:t>
            </a:r>
          </a:p>
          <a:p>
            <a:pPr lvl="1">
              <a:lnSpc>
                <a:spcPct val="120000"/>
              </a:lnSpc>
            </a:pPr>
            <a:r>
              <a:rPr lang="en-US"/>
              <a:t>Trademark fees may be set to only recover the aggregate estimated cost of the trademark operations, including administrative costs to the USPTO; Sec. 10(a)(2)</a:t>
            </a:r>
          </a:p>
          <a:p>
            <a:pPr lvl="1">
              <a:lnSpc>
                <a:spcPct val="120000"/>
              </a:lnSpc>
            </a:pPr>
            <a:r>
              <a:rPr lang="en-US"/>
              <a:t>Authority includes flexibility to set individual fees in a way that furthers key policy considerations, while taking into account the cost of the respective services</a:t>
            </a:r>
          </a:p>
          <a:p>
            <a:endParaRPr lang="en-US"/>
          </a:p>
        </p:txBody>
      </p:sp>
    </p:spTree>
    <p:extLst>
      <p:ext uri="{BB962C8B-B14F-4D97-AF65-F5344CB8AC3E}">
        <p14:creationId xmlns:p14="http://schemas.microsoft.com/office/powerpoint/2010/main" val="144591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321588-E888-4E98-81E0-54CFC8487EAB}"/>
              </a:ext>
            </a:extLst>
          </p:cNvPr>
          <p:cNvSpPr>
            <a:spLocks noGrp="1"/>
          </p:cNvSpPr>
          <p:nvPr>
            <p:ph type="sldNum" sz="quarter" idx="10"/>
          </p:nvPr>
        </p:nvSpPr>
        <p:spPr/>
        <p:txBody>
          <a:bodyPr/>
          <a:lstStyle/>
          <a:p>
            <a:fld id="{1D648693-0942-45E9-83AE-76FC568F9452}" type="slidenum">
              <a:rPr lang="en-US" smtClean="0"/>
              <a:pPr/>
              <a:t>12</a:t>
            </a:fld>
            <a:endParaRPr lang="en-US" dirty="0"/>
          </a:p>
        </p:txBody>
      </p:sp>
      <p:sp>
        <p:nvSpPr>
          <p:cNvPr id="2" name="Title 1"/>
          <p:cNvSpPr>
            <a:spLocks noGrp="1"/>
          </p:cNvSpPr>
          <p:nvPr>
            <p:ph type="title"/>
          </p:nvPr>
        </p:nvSpPr>
        <p:spPr/>
        <p:txBody>
          <a:bodyPr>
            <a:noAutofit/>
          </a:bodyPr>
          <a:lstStyle/>
          <a:p>
            <a:r>
              <a:rPr lang="en-US" sz="3600"/>
              <a:t>Fee setting process</a:t>
            </a:r>
            <a:endParaRPr lang="en-US" sz="2200" b="0" i="1"/>
          </a:p>
        </p:txBody>
      </p:sp>
      <p:grpSp>
        <p:nvGrpSpPr>
          <p:cNvPr id="3" name="Group 2" descr="A graphic showing the six stages of the fee setting process.&#10;Stage 1: Internal Policy Review and Proposal Development&#10;Stage 2: PPAC hearing and initial public review (we are currently in this stage)&#10;Stage 3: Notice of proposed rulemaking (Anticipated January to March of 2024)&#10;Stage 4: Public comment period (Anticipated March to June of 2024)&#10;Stage 5: Final rulemaking (Anticipated October to December of 2024)&#10;Stage 6: Congressional comment period&#10;&#10;Anticipated effective date is January 2025.">
            <a:extLst>
              <a:ext uri="{FF2B5EF4-FFF2-40B4-BE49-F238E27FC236}">
                <a16:creationId xmlns:a16="http://schemas.microsoft.com/office/drawing/2014/main" id="{28EF9815-6E4A-4933-B72F-D284869612B3}"/>
              </a:ext>
            </a:extLst>
          </p:cNvPr>
          <p:cNvGrpSpPr/>
          <p:nvPr/>
        </p:nvGrpSpPr>
        <p:grpSpPr>
          <a:xfrm>
            <a:off x="782422" y="3472648"/>
            <a:ext cx="8298578" cy="2070902"/>
            <a:chOff x="782422" y="3472648"/>
            <a:chExt cx="8298578" cy="2070902"/>
          </a:xfrm>
        </p:grpSpPr>
        <p:graphicFrame>
          <p:nvGraphicFramePr>
            <p:cNvPr id="18" name="Diagram 17">
              <a:extLst>
                <a:ext uri="{FF2B5EF4-FFF2-40B4-BE49-F238E27FC236}">
                  <a16:creationId xmlns:a16="http://schemas.microsoft.com/office/drawing/2014/main" id="{7D9EF651-8B19-4E63-9375-5E0A5158778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5653088"/>
                </p:ext>
              </p:extLst>
            </p:nvPr>
          </p:nvGraphicFramePr>
          <p:xfrm>
            <a:off x="782912" y="3472648"/>
            <a:ext cx="7952014" cy="2070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Graphic 18" descr="Marker">
              <a:extLst>
                <a:ext uri="{FF2B5EF4-FFF2-40B4-BE49-F238E27FC236}">
                  <a16:creationId xmlns:a16="http://schemas.microsoft.com/office/drawing/2014/main" id="{022DBE66-6C20-44B1-8E06-FA740170C7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2464043" y="4888815"/>
              <a:ext cx="548640" cy="548640"/>
            </a:xfrm>
            <a:prstGeom prst="rect">
              <a:avLst/>
            </a:prstGeom>
          </p:spPr>
        </p:pic>
        <p:sp>
          <p:nvSpPr>
            <p:cNvPr id="20" name="TextBox 19">
              <a:extLst>
                <a:ext uri="{FF2B5EF4-FFF2-40B4-BE49-F238E27FC236}">
                  <a16:creationId xmlns:a16="http://schemas.microsoft.com/office/drawing/2014/main" id="{5E76158A-7ACF-44F9-B7C7-977A9822A457}"/>
                </a:ext>
              </a:extLst>
            </p:cNvPr>
            <p:cNvSpPr txBox="1"/>
            <p:nvPr/>
          </p:nvSpPr>
          <p:spPr>
            <a:xfrm>
              <a:off x="2407604" y="5131935"/>
              <a:ext cx="718452"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853E"/>
                  </a:solidFill>
                  <a:effectLst/>
                  <a:uLnTx/>
                  <a:uFillTx/>
                </a:rPr>
                <a:t>We are here</a:t>
              </a:r>
            </a:p>
          </p:txBody>
        </p:sp>
        <p:sp>
          <p:nvSpPr>
            <p:cNvPr id="21" name="TextBox 20">
              <a:extLst>
                <a:ext uri="{FF2B5EF4-FFF2-40B4-BE49-F238E27FC236}">
                  <a16:creationId xmlns:a16="http://schemas.microsoft.com/office/drawing/2014/main" id="{887C60C6-5C89-4D9A-9B2A-3D1C99374BD4}"/>
                </a:ext>
              </a:extLst>
            </p:cNvPr>
            <p:cNvSpPr txBox="1"/>
            <p:nvPr/>
          </p:nvSpPr>
          <p:spPr>
            <a:xfrm>
              <a:off x="1059008" y="5127769"/>
              <a:ext cx="718452"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Complete</a:t>
              </a:r>
            </a:p>
          </p:txBody>
        </p:sp>
        <p:sp>
          <p:nvSpPr>
            <p:cNvPr id="22" name="Rectangle: Rounded Corners 21" descr="A greyed out box for Stage 1, proposal development, that represents it is complete.">
              <a:extLst>
                <a:ext uri="{FF2B5EF4-FFF2-40B4-BE49-F238E27FC236}">
                  <a16:creationId xmlns:a16="http://schemas.microsoft.com/office/drawing/2014/main" id="{065F7433-A9C5-4F2F-A251-FF0606C2B526}"/>
                </a:ext>
              </a:extLst>
            </p:cNvPr>
            <p:cNvSpPr/>
            <p:nvPr/>
          </p:nvSpPr>
          <p:spPr>
            <a:xfrm>
              <a:off x="782422" y="4056265"/>
              <a:ext cx="1271623" cy="903667"/>
            </a:xfrm>
            <a:prstGeom prst="roundRect">
              <a:avLst/>
            </a:prstGeom>
            <a:solidFill>
              <a:sysClr val="window" lastClr="FFFFFF">
                <a:lumMod val="95000"/>
                <a:alpha val="79000"/>
              </a:sysClr>
            </a:solidFill>
            <a:ln w="25400" cap="flat" cmpd="sng" algn="ctr">
              <a:solidFill>
                <a:sysClr val="window" lastClr="FFFFFF">
                  <a:hueOff val="0"/>
                  <a:satOff val="0"/>
                  <a:lumOff val="0"/>
                  <a:alphaOff val="0"/>
                </a:sysClr>
              </a:solidFill>
              <a:prstDash val="solid"/>
            </a:ln>
            <a:effectLst/>
          </p:spPr>
          <p:txBody>
            <a:bodyPr/>
            <a:lstStyle/>
            <a:p>
              <a:pPr lvl="0" algn="ctr">
                <a:spcAft>
                  <a:spcPts val="400"/>
                </a:spcAft>
                <a:buNone/>
              </a:pPr>
              <a:r>
                <a:rPr lang="en-US" sz="1000" b="1" dirty="0"/>
                <a:t>Stage 1:  </a:t>
              </a:r>
            </a:p>
            <a:p>
              <a:pPr lvl="0" algn="ctr">
                <a:spcAft>
                  <a:spcPts val="400"/>
                </a:spcAft>
                <a:buNone/>
              </a:pPr>
              <a:r>
                <a:rPr lang="en-US" sz="1000" dirty="0"/>
                <a:t>Internal Policy Review &amp; Proposal Development</a:t>
              </a:r>
            </a:p>
            <a:p>
              <a:endParaRPr lang="en-US" dirty="0"/>
            </a:p>
          </p:txBody>
        </p:sp>
        <p:sp>
          <p:nvSpPr>
            <p:cNvPr id="23" name="TextBox 22">
              <a:extLst>
                <a:ext uri="{FF2B5EF4-FFF2-40B4-BE49-F238E27FC236}">
                  <a16:creationId xmlns:a16="http://schemas.microsoft.com/office/drawing/2014/main" id="{0A0631C2-1176-4928-8330-4640C3F27937}"/>
                </a:ext>
              </a:extLst>
            </p:cNvPr>
            <p:cNvSpPr txBox="1"/>
            <p:nvPr/>
          </p:nvSpPr>
          <p:spPr>
            <a:xfrm>
              <a:off x="3675153" y="5127769"/>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4A95"/>
                  </a:solidFill>
                  <a:effectLst/>
                  <a:uLnTx/>
                  <a:uFillTx/>
                </a:rPr>
                <a:t>Jan-Mar 2024</a:t>
              </a:r>
            </a:p>
          </p:txBody>
        </p:sp>
        <p:sp>
          <p:nvSpPr>
            <p:cNvPr id="24" name="TextBox 23">
              <a:extLst>
                <a:ext uri="{FF2B5EF4-FFF2-40B4-BE49-F238E27FC236}">
                  <a16:creationId xmlns:a16="http://schemas.microsoft.com/office/drawing/2014/main" id="{E889FA72-A331-4019-BDBB-6438527E45E3}"/>
                </a:ext>
              </a:extLst>
            </p:cNvPr>
            <p:cNvSpPr txBox="1"/>
            <p:nvPr/>
          </p:nvSpPr>
          <p:spPr>
            <a:xfrm>
              <a:off x="5008777" y="5127769"/>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4A95"/>
                  </a:solidFill>
                  <a:effectLst/>
                  <a:uLnTx/>
                  <a:uFillTx/>
                </a:rPr>
                <a:t>Mar-Jun 2024</a:t>
              </a:r>
            </a:p>
          </p:txBody>
        </p:sp>
        <p:sp>
          <p:nvSpPr>
            <p:cNvPr id="25" name="TextBox 24">
              <a:extLst>
                <a:ext uri="{FF2B5EF4-FFF2-40B4-BE49-F238E27FC236}">
                  <a16:creationId xmlns:a16="http://schemas.microsoft.com/office/drawing/2014/main" id="{75AF075B-B5B8-496B-AD66-AE6E986B576D}"/>
                </a:ext>
              </a:extLst>
            </p:cNvPr>
            <p:cNvSpPr txBox="1"/>
            <p:nvPr/>
          </p:nvSpPr>
          <p:spPr>
            <a:xfrm>
              <a:off x="6342401" y="5050825"/>
              <a:ext cx="86502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4A95"/>
                  </a:solidFill>
                  <a:effectLst/>
                  <a:uLnTx/>
                  <a:uFillTx/>
                </a:rPr>
                <a:t>No Later Than </a:t>
              </a:r>
              <a:r>
                <a:rPr kumimoji="0" lang="en-US" sz="1000" b="1" i="0" u="none" strike="noStrike" kern="0" cap="none" spc="0" normalizeH="0" baseline="0" noProof="0" dirty="0">
                  <a:ln>
                    <a:noFill/>
                  </a:ln>
                  <a:solidFill>
                    <a:srgbClr val="004A95"/>
                  </a:solidFill>
                  <a:effectLst/>
                  <a:uLnTx/>
                  <a:uFillTx/>
                </a:rPr>
                <a:t>Oct 2024</a:t>
              </a:r>
            </a:p>
          </p:txBody>
        </p:sp>
        <p:sp>
          <p:nvSpPr>
            <p:cNvPr id="26" name="TextBox 25">
              <a:extLst>
                <a:ext uri="{FF2B5EF4-FFF2-40B4-BE49-F238E27FC236}">
                  <a16:creationId xmlns:a16="http://schemas.microsoft.com/office/drawing/2014/main" id="{6A03A825-77BC-4D66-851E-E5A662BFF4BD}"/>
                </a:ext>
              </a:extLst>
            </p:cNvPr>
            <p:cNvSpPr txBox="1"/>
            <p:nvPr/>
          </p:nvSpPr>
          <p:spPr>
            <a:xfrm>
              <a:off x="8215973" y="5050824"/>
              <a:ext cx="86502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4A95"/>
                  </a:solidFill>
                  <a:effectLst/>
                  <a:uLnTx/>
                  <a:uFillTx/>
                </a:rPr>
                <a:t>Effective </a:t>
              </a:r>
              <a:br>
                <a:rPr kumimoji="0" lang="en-US" sz="1000" b="1" i="0" u="none" strike="noStrike" kern="0" cap="none" spc="0" normalizeH="0" baseline="0" noProof="0" dirty="0">
                  <a:ln>
                    <a:noFill/>
                  </a:ln>
                  <a:solidFill>
                    <a:srgbClr val="004A95"/>
                  </a:solidFill>
                  <a:effectLst/>
                  <a:uLnTx/>
                  <a:uFillTx/>
                </a:rPr>
              </a:br>
              <a:r>
                <a:rPr kumimoji="0" lang="en-US" sz="1000" b="1" i="0" u="none" strike="noStrike" kern="0" cap="none" spc="0" normalizeH="0" baseline="0" noProof="0" dirty="0">
                  <a:ln>
                    <a:noFill/>
                  </a:ln>
                  <a:solidFill>
                    <a:srgbClr val="004A95"/>
                  </a:solidFill>
                  <a:effectLst/>
                  <a:uLnTx/>
                  <a:uFillTx/>
                </a:rPr>
                <a:t>Nov 2024</a:t>
              </a:r>
            </a:p>
          </p:txBody>
        </p:sp>
        <p:sp>
          <p:nvSpPr>
            <p:cNvPr id="27" name="TextBox 26">
              <a:extLst>
                <a:ext uri="{FF2B5EF4-FFF2-40B4-BE49-F238E27FC236}">
                  <a16:creationId xmlns:a16="http://schemas.microsoft.com/office/drawing/2014/main" id="{6DCAC815-8CAC-4EA1-80E4-73464FEE210C}"/>
                </a:ext>
              </a:extLst>
            </p:cNvPr>
            <p:cNvSpPr txBox="1"/>
            <p:nvPr/>
          </p:nvSpPr>
          <p:spPr>
            <a:xfrm>
              <a:off x="7672932" y="3884405"/>
              <a:ext cx="865027" cy="153888"/>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Estimated dates</a:t>
              </a:r>
            </a:p>
          </p:txBody>
        </p:sp>
      </p:grpSp>
      <p:sp>
        <p:nvSpPr>
          <p:cNvPr id="5" name="Content Placeholder 4">
            <a:extLst>
              <a:ext uri="{FF2B5EF4-FFF2-40B4-BE49-F238E27FC236}">
                <a16:creationId xmlns:a16="http://schemas.microsoft.com/office/drawing/2014/main" id="{F8076C34-CB57-40A0-92E8-7505455952A2}"/>
              </a:ext>
            </a:extLst>
          </p:cNvPr>
          <p:cNvSpPr>
            <a:spLocks noGrp="1"/>
          </p:cNvSpPr>
          <p:nvPr>
            <p:ph idx="1"/>
          </p:nvPr>
        </p:nvSpPr>
        <p:spPr>
          <a:xfrm>
            <a:off x="457200" y="1447584"/>
            <a:ext cx="8229600" cy="2703311"/>
          </a:xfrm>
        </p:spPr>
        <p:txBody>
          <a:bodyPr vert="horz" lIns="91440" tIns="45720" rIns="91440" bIns="45720" rtlCol="0" anchor="t">
            <a:normAutofit fontScale="40000" lnSpcReduction="20000"/>
          </a:bodyPr>
          <a:lstStyle/>
          <a:p>
            <a:pPr>
              <a:lnSpc>
                <a:spcPct val="120000"/>
              </a:lnSpc>
            </a:pPr>
            <a:r>
              <a:rPr lang="en-US" sz="3500" dirty="0">
                <a:latin typeface="+mn-lt"/>
                <a:cs typeface="Segoe UI Light"/>
              </a:rPr>
              <a:t>Annually, the USPTO shall consult with the TTPAC on the advisability of reducing fees; Sec. 10(c) </a:t>
            </a:r>
            <a:endParaRPr lang="en-US" sz="3500" dirty="0">
              <a:latin typeface="+mn-lt"/>
            </a:endParaRPr>
          </a:p>
          <a:p>
            <a:pPr>
              <a:lnSpc>
                <a:spcPct val="120000"/>
              </a:lnSpc>
            </a:pPr>
            <a:r>
              <a:rPr lang="en-US" sz="3500" dirty="0">
                <a:latin typeface="+mn-lt"/>
                <a:cs typeface="Segoe UI Light"/>
              </a:rPr>
              <a:t>The USPTO shall provide TPAC proposed fees not less than 45 days prior to publishing the proposed fee(s) in the Federal Register; Sec. 10 (d)(1)</a:t>
            </a:r>
          </a:p>
          <a:p>
            <a:pPr>
              <a:lnSpc>
                <a:spcPct val="120000"/>
              </a:lnSpc>
            </a:pPr>
            <a:r>
              <a:rPr lang="en-US" sz="3500" dirty="0">
                <a:latin typeface="+mn-lt"/>
                <a:cs typeface="Segoe UI Light"/>
              </a:rPr>
              <a:t>TPAC shall hold a public hearing related to the proposed fee(s) during the first 30 days of the 45 day period; Sec. 10(d)(2)(B)</a:t>
            </a:r>
          </a:p>
          <a:p>
            <a:pPr>
              <a:lnSpc>
                <a:spcPct val="120000"/>
              </a:lnSpc>
            </a:pPr>
            <a:r>
              <a:rPr lang="en-US" sz="3500" dirty="0">
                <a:latin typeface="+mn-lt"/>
                <a:cs typeface="Segoe UI Light"/>
              </a:rPr>
              <a:t>TPAC shall make a written report with comments, advice, and recommendations related to the proposed fees available to the public; Sec. 10(d)(3)</a:t>
            </a:r>
          </a:p>
          <a:p>
            <a:pPr>
              <a:lnSpc>
                <a:spcPct val="120000"/>
              </a:lnSpc>
            </a:pPr>
            <a:r>
              <a:rPr lang="en-US" sz="3500" dirty="0">
                <a:latin typeface="+mn-lt"/>
                <a:cs typeface="Segoe UI Light"/>
              </a:rPr>
              <a:t>The USPTO shall consider and analyze the report before setting or adjusting the proposed fee(s); Sec. 10(d)(4)</a:t>
            </a:r>
          </a:p>
          <a:p>
            <a:endParaRPr lang="en-US" dirty="0"/>
          </a:p>
        </p:txBody>
      </p:sp>
    </p:spTree>
    <p:extLst>
      <p:ext uri="{BB962C8B-B14F-4D97-AF65-F5344CB8AC3E}">
        <p14:creationId xmlns:p14="http://schemas.microsoft.com/office/powerpoint/2010/main" val="126062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00C62F-418E-4A88-B551-8EFA1201FBE8}"/>
              </a:ext>
            </a:extLst>
          </p:cNvPr>
          <p:cNvSpPr>
            <a:spLocks noGrp="1"/>
          </p:cNvSpPr>
          <p:nvPr>
            <p:ph type="sldNum" sz="quarter" idx="10"/>
          </p:nvPr>
        </p:nvSpPr>
        <p:spPr/>
        <p:txBody>
          <a:bodyPr/>
          <a:lstStyle/>
          <a:p>
            <a:fld id="{1D648693-0942-45E9-83AE-76FC568F9452}" type="slidenum">
              <a:rPr lang="en-US" smtClean="0"/>
              <a:pPr/>
              <a:t>13</a:t>
            </a:fld>
            <a:endParaRPr lang="en-US" dirty="0"/>
          </a:p>
        </p:txBody>
      </p:sp>
      <p:sp>
        <p:nvSpPr>
          <p:cNvPr id="2" name="Title 1"/>
          <p:cNvSpPr>
            <a:spLocks noGrp="1"/>
          </p:cNvSpPr>
          <p:nvPr>
            <p:ph type="title"/>
          </p:nvPr>
        </p:nvSpPr>
        <p:spPr/>
        <p:txBody>
          <a:bodyPr>
            <a:normAutofit/>
          </a:bodyPr>
          <a:lstStyle/>
          <a:p>
            <a:r>
              <a:rPr lang="en-US" sz="3600" dirty="0"/>
              <a:t>Fee setting process </a:t>
            </a:r>
            <a:r>
              <a:rPr lang="en-US" sz="2400" b="0" i="1" dirty="0"/>
              <a:t>(cont.)</a:t>
            </a:r>
          </a:p>
        </p:txBody>
      </p:sp>
      <p:sp>
        <p:nvSpPr>
          <p:cNvPr id="6" name="Content Placeholder 5">
            <a:extLst>
              <a:ext uri="{FF2B5EF4-FFF2-40B4-BE49-F238E27FC236}">
                <a16:creationId xmlns:a16="http://schemas.microsoft.com/office/drawing/2014/main" id="{B96C1847-B2FE-4AD7-8053-34C6F189C348}"/>
              </a:ext>
            </a:extLst>
          </p:cNvPr>
          <p:cNvSpPr>
            <a:spLocks noGrp="1"/>
          </p:cNvSpPr>
          <p:nvPr>
            <p:ph idx="1"/>
          </p:nvPr>
        </p:nvSpPr>
        <p:spPr/>
        <p:txBody>
          <a:bodyPr>
            <a:noAutofit/>
          </a:bodyPr>
          <a:lstStyle/>
          <a:p>
            <a:pPr>
              <a:spcBef>
                <a:spcPts val="600"/>
              </a:spcBef>
            </a:pPr>
            <a:r>
              <a:rPr lang="en-US" sz="1250" dirty="0"/>
              <a:t>The USPTO shall publish any proposed fee change in the Federal Register; Sec. 10(e)(1)(A)</a:t>
            </a:r>
          </a:p>
          <a:p>
            <a:pPr>
              <a:spcBef>
                <a:spcPts val="600"/>
              </a:spcBef>
            </a:pPr>
            <a:r>
              <a:rPr lang="en-US" sz="1250" dirty="0"/>
              <a:t>The proposal shall include the rationale and purpose for the proposal, including possible expectations or benefits; Sec. 10(e)(1)(B)</a:t>
            </a:r>
          </a:p>
          <a:p>
            <a:pPr>
              <a:spcBef>
                <a:spcPts val="600"/>
              </a:spcBef>
            </a:pPr>
            <a:r>
              <a:rPr lang="en-US" sz="1250" dirty="0"/>
              <a:t>No later than the date published, the USPTO shall notify Congress of the proposed change; Sec. 10(e)(1)(C)</a:t>
            </a:r>
          </a:p>
          <a:p>
            <a:pPr>
              <a:spcBef>
                <a:spcPts val="600"/>
              </a:spcBef>
            </a:pPr>
            <a:r>
              <a:rPr lang="en-US" sz="1250" dirty="0"/>
              <a:t>The public comment period will be not less than 45 days; Sec. 10(e)(2)</a:t>
            </a:r>
          </a:p>
          <a:p>
            <a:pPr>
              <a:spcBef>
                <a:spcPts val="600"/>
              </a:spcBef>
            </a:pPr>
            <a:r>
              <a:rPr lang="en-US" sz="1250" dirty="0"/>
              <a:t>The final rule will be published in the Federal Register and Official Gazette; Sec. 10(e)(3)</a:t>
            </a:r>
          </a:p>
          <a:p>
            <a:pPr>
              <a:spcBef>
                <a:spcPts val="600"/>
              </a:spcBef>
            </a:pPr>
            <a:r>
              <a:rPr lang="en-US" sz="1250" dirty="0"/>
              <a:t>The new or adjusted fee(s) may not become effective before 45 days after publishing the final rule; Sec. 10(e)(4)(A)</a:t>
            </a:r>
          </a:p>
          <a:p>
            <a:pPr>
              <a:spcBef>
                <a:spcPts val="600"/>
              </a:spcBef>
            </a:pPr>
            <a:r>
              <a:rPr lang="en-US" sz="1250" dirty="0"/>
              <a:t>Congress may pass a law to disapprove the new or adjusted fee(s); Sec. 10(e)(4)(B) </a:t>
            </a:r>
          </a:p>
        </p:txBody>
      </p:sp>
      <p:grpSp>
        <p:nvGrpSpPr>
          <p:cNvPr id="7" name="Group 6" descr="A graphic showing the six stages of the fee setting process.&#10;Stage 1: Internal Policy Review and Proposal Development&#10;Stage 2: PPAC hearing and initial public review (we are currently in this stage)&#10;Stage 3: Notice of proposed rulemaking (Anticipated January to March of 2024)&#10;Stage 4: Public comment period (Anticipated March to June of 2024)&#10;Stage 5: Final rulemaking (Anticipated October to December of 2024)&#10;Stage 6: Congressional comment period&#10;&#10;Anticipated effective date is January 2025.">
            <a:extLst>
              <a:ext uri="{FF2B5EF4-FFF2-40B4-BE49-F238E27FC236}">
                <a16:creationId xmlns:a16="http://schemas.microsoft.com/office/drawing/2014/main" id="{FF1CC969-F57B-4EDC-84C7-657DC171C307}"/>
              </a:ext>
            </a:extLst>
          </p:cNvPr>
          <p:cNvGrpSpPr/>
          <p:nvPr/>
        </p:nvGrpSpPr>
        <p:grpSpPr>
          <a:xfrm>
            <a:off x="770881" y="3472648"/>
            <a:ext cx="8298088" cy="2070902"/>
            <a:chOff x="734786" y="3472648"/>
            <a:chExt cx="8298088" cy="2070902"/>
          </a:xfrm>
        </p:grpSpPr>
        <p:graphicFrame>
          <p:nvGraphicFramePr>
            <p:cNvPr id="8" name="Diagram 7">
              <a:extLst>
                <a:ext uri="{FF2B5EF4-FFF2-40B4-BE49-F238E27FC236}">
                  <a16:creationId xmlns:a16="http://schemas.microsoft.com/office/drawing/2014/main" id="{616B6EFA-2F9F-467E-8D47-9C464176F1A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301460"/>
                </p:ext>
              </p:extLst>
            </p:nvPr>
          </p:nvGraphicFramePr>
          <p:xfrm>
            <a:off x="734786" y="3472648"/>
            <a:ext cx="7952014" cy="2070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B06872A-2813-4315-A3FB-122DFEEC9AE6}"/>
                </a:ext>
              </a:extLst>
            </p:cNvPr>
            <p:cNvSpPr txBox="1"/>
            <p:nvPr/>
          </p:nvSpPr>
          <p:spPr>
            <a:xfrm>
              <a:off x="2305365" y="5135297"/>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671E75"/>
                  </a:solidFill>
                  <a:effectLst/>
                  <a:uLnTx/>
                  <a:uFillTx/>
                </a:rPr>
                <a:t>May-Jun 2023</a:t>
              </a:r>
            </a:p>
          </p:txBody>
        </p:sp>
        <p:sp>
          <p:nvSpPr>
            <p:cNvPr id="10" name="TextBox 9">
              <a:extLst>
                <a:ext uri="{FF2B5EF4-FFF2-40B4-BE49-F238E27FC236}">
                  <a16:creationId xmlns:a16="http://schemas.microsoft.com/office/drawing/2014/main" id="{8A674332-915E-4C1B-80A0-B8E34C923146}"/>
                </a:ext>
              </a:extLst>
            </p:cNvPr>
            <p:cNvSpPr txBox="1"/>
            <p:nvPr/>
          </p:nvSpPr>
          <p:spPr>
            <a:xfrm>
              <a:off x="1010882" y="5127769"/>
              <a:ext cx="718452"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Complete</a:t>
              </a:r>
            </a:p>
          </p:txBody>
        </p:sp>
        <p:sp>
          <p:nvSpPr>
            <p:cNvPr id="11" name="Rectangle: Rounded Corners 10">
              <a:extLst>
                <a:ext uri="{FF2B5EF4-FFF2-40B4-BE49-F238E27FC236}">
                  <a16:creationId xmlns:a16="http://schemas.microsoft.com/office/drawing/2014/main" id="{D300A686-A7C2-4B5E-AA0B-B070D2F5CDFC}"/>
                </a:ext>
              </a:extLst>
            </p:cNvPr>
            <p:cNvSpPr/>
            <p:nvPr/>
          </p:nvSpPr>
          <p:spPr>
            <a:xfrm>
              <a:off x="734786" y="4056265"/>
              <a:ext cx="1271623" cy="903667"/>
            </a:xfrm>
            <a:prstGeom prst="roundRect">
              <a:avLst/>
            </a:prstGeom>
            <a:solidFill>
              <a:sysClr val="window" lastClr="FFFFFF">
                <a:lumMod val="95000"/>
                <a:alpha val="79000"/>
              </a:sysClr>
            </a:solidFill>
            <a:ln w="25400" cap="flat" cmpd="sng" algn="ctr">
              <a:solidFill>
                <a:sysClr val="window" lastClr="FFFFFF">
                  <a:hueOff val="0"/>
                  <a:satOff val="0"/>
                  <a:lumOff val="0"/>
                  <a:alphaOff val="0"/>
                </a:sysClr>
              </a:solidFill>
              <a:prstDash val="solid"/>
            </a:ln>
            <a:effectLst/>
          </p:spPr>
          <p:txBody>
            <a:bodyPr/>
            <a:lstStyle/>
            <a:p>
              <a:pPr lvl="0" algn="ctr">
                <a:spcAft>
                  <a:spcPts val="400"/>
                </a:spcAft>
                <a:buNone/>
              </a:pPr>
              <a:r>
                <a:rPr lang="en-US" sz="1000" b="1" dirty="0"/>
                <a:t>Stage 1:  </a:t>
              </a:r>
            </a:p>
            <a:p>
              <a:pPr lvl="0" algn="ctr">
                <a:spcAft>
                  <a:spcPts val="400"/>
                </a:spcAft>
                <a:buNone/>
              </a:pPr>
              <a:r>
                <a:rPr lang="en-US" sz="1000" dirty="0"/>
                <a:t>Internal Policy Review &amp; Proposal Development</a:t>
              </a:r>
            </a:p>
            <a:p>
              <a:endParaRPr lang="en-US" dirty="0"/>
            </a:p>
          </p:txBody>
        </p:sp>
        <p:sp>
          <p:nvSpPr>
            <p:cNvPr id="12" name="TextBox 11">
              <a:extLst>
                <a:ext uri="{FF2B5EF4-FFF2-40B4-BE49-F238E27FC236}">
                  <a16:creationId xmlns:a16="http://schemas.microsoft.com/office/drawing/2014/main" id="{E58CD542-DBA3-49C9-A06C-D00FCDC96146}"/>
                </a:ext>
              </a:extLst>
            </p:cNvPr>
            <p:cNvSpPr txBox="1"/>
            <p:nvPr/>
          </p:nvSpPr>
          <p:spPr>
            <a:xfrm>
              <a:off x="3627027" y="5127769"/>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4C97"/>
                  </a:solidFill>
                  <a:effectLst/>
                  <a:uLnTx/>
                  <a:uFillTx/>
                </a:rPr>
                <a:t>Jan-Mar 2024</a:t>
              </a:r>
            </a:p>
          </p:txBody>
        </p:sp>
        <p:sp>
          <p:nvSpPr>
            <p:cNvPr id="13" name="TextBox 12">
              <a:extLst>
                <a:ext uri="{FF2B5EF4-FFF2-40B4-BE49-F238E27FC236}">
                  <a16:creationId xmlns:a16="http://schemas.microsoft.com/office/drawing/2014/main" id="{84AD1917-D685-4722-8131-D3AF0B1827CD}"/>
                </a:ext>
              </a:extLst>
            </p:cNvPr>
            <p:cNvSpPr txBox="1"/>
            <p:nvPr/>
          </p:nvSpPr>
          <p:spPr>
            <a:xfrm>
              <a:off x="4960651" y="5127769"/>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4C97"/>
                  </a:solidFill>
                  <a:effectLst/>
                  <a:uLnTx/>
                  <a:uFillTx/>
                </a:rPr>
                <a:t>Mar-Jun 2024</a:t>
              </a:r>
            </a:p>
          </p:txBody>
        </p:sp>
        <p:sp>
          <p:nvSpPr>
            <p:cNvPr id="14" name="TextBox 13">
              <a:extLst>
                <a:ext uri="{FF2B5EF4-FFF2-40B4-BE49-F238E27FC236}">
                  <a16:creationId xmlns:a16="http://schemas.microsoft.com/office/drawing/2014/main" id="{BC8A6AEA-C0C5-4783-B1D4-4323AA71C4FF}"/>
                </a:ext>
              </a:extLst>
            </p:cNvPr>
            <p:cNvSpPr txBox="1"/>
            <p:nvPr/>
          </p:nvSpPr>
          <p:spPr>
            <a:xfrm>
              <a:off x="6294275" y="5127769"/>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4C97"/>
                  </a:solidFill>
                  <a:effectLst/>
                  <a:uLnTx/>
                  <a:uFillTx/>
                </a:rPr>
                <a:t>NLT Oct 2024</a:t>
              </a:r>
            </a:p>
          </p:txBody>
        </p:sp>
        <p:sp>
          <p:nvSpPr>
            <p:cNvPr id="15" name="TextBox 14">
              <a:extLst>
                <a:ext uri="{FF2B5EF4-FFF2-40B4-BE49-F238E27FC236}">
                  <a16:creationId xmlns:a16="http://schemas.microsoft.com/office/drawing/2014/main" id="{6BD47F25-4158-47AC-86EA-CAEE86AB1D9C}"/>
                </a:ext>
              </a:extLst>
            </p:cNvPr>
            <p:cNvSpPr txBox="1"/>
            <p:nvPr/>
          </p:nvSpPr>
          <p:spPr>
            <a:xfrm>
              <a:off x="8167847" y="5050824"/>
              <a:ext cx="86502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4C97"/>
                  </a:solidFill>
                  <a:effectLst/>
                  <a:uLnTx/>
                  <a:uFillTx/>
                </a:rPr>
                <a:t>Effective </a:t>
              </a:r>
              <a:br>
                <a:rPr kumimoji="0" lang="en-US" sz="1000" b="1" i="0" u="none" strike="noStrike" kern="0" cap="none" spc="0" normalizeH="0" baseline="0" noProof="0">
                  <a:ln>
                    <a:noFill/>
                  </a:ln>
                  <a:solidFill>
                    <a:srgbClr val="004C97"/>
                  </a:solidFill>
                  <a:effectLst/>
                  <a:uLnTx/>
                  <a:uFillTx/>
                </a:rPr>
              </a:br>
              <a:r>
                <a:rPr kumimoji="0" lang="en-US" sz="1000" b="1" i="0" u="none" strike="noStrike" kern="0" cap="none" spc="0" normalizeH="0" baseline="0" noProof="0">
                  <a:ln>
                    <a:noFill/>
                  </a:ln>
                  <a:solidFill>
                    <a:srgbClr val="004C97"/>
                  </a:solidFill>
                  <a:effectLst/>
                  <a:uLnTx/>
                  <a:uFillTx/>
                </a:rPr>
                <a:t>Nov 2024</a:t>
              </a:r>
            </a:p>
          </p:txBody>
        </p:sp>
        <p:sp>
          <p:nvSpPr>
            <p:cNvPr id="16" name="TextBox 15">
              <a:extLst>
                <a:ext uri="{FF2B5EF4-FFF2-40B4-BE49-F238E27FC236}">
                  <a16:creationId xmlns:a16="http://schemas.microsoft.com/office/drawing/2014/main" id="{01B5860B-FC68-4FBA-8221-675538B8E5C7}"/>
                </a:ext>
              </a:extLst>
            </p:cNvPr>
            <p:cNvSpPr txBox="1"/>
            <p:nvPr/>
          </p:nvSpPr>
          <p:spPr>
            <a:xfrm>
              <a:off x="7624806" y="3884405"/>
              <a:ext cx="865027" cy="153888"/>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Estimated dates</a:t>
              </a:r>
            </a:p>
          </p:txBody>
        </p:sp>
      </p:grpSp>
    </p:spTree>
    <p:extLst>
      <p:ext uri="{BB962C8B-B14F-4D97-AF65-F5344CB8AC3E}">
        <p14:creationId xmlns:p14="http://schemas.microsoft.com/office/powerpoint/2010/main" val="137976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14</a:t>
            </a:fld>
            <a:endParaRPr lang="en-US"/>
          </a:p>
        </p:txBody>
      </p:sp>
      <p:sp>
        <p:nvSpPr>
          <p:cNvPr id="2" name="Title 1"/>
          <p:cNvSpPr>
            <a:spLocks noGrp="1"/>
          </p:cNvSpPr>
          <p:nvPr>
            <p:ph type="title"/>
          </p:nvPr>
        </p:nvSpPr>
        <p:spPr/>
        <p:txBody>
          <a:bodyPr>
            <a:noAutofit/>
          </a:bodyPr>
          <a:lstStyle/>
          <a:p>
            <a:pPr lvl="1" algn="l" defTabSz="457200" rtl="0">
              <a:spcBef>
                <a:spcPct val="0"/>
              </a:spcBef>
            </a:pPr>
            <a:r>
              <a:rPr lang="en-US" sz="3600" b="1">
                <a:latin typeface="+mn-lt"/>
              </a:rPr>
              <a:t>Biennial fee review</a:t>
            </a:r>
            <a:endParaRPr lang="en-US" sz="3600" b="1" i="1">
              <a:latin typeface="+mn-lt"/>
            </a:endParaRPr>
          </a:p>
        </p:txBody>
      </p:sp>
      <p:sp>
        <p:nvSpPr>
          <p:cNvPr id="9" name="Content Placeholder 8">
            <a:extLst>
              <a:ext uri="{FF2B5EF4-FFF2-40B4-BE49-F238E27FC236}">
                <a16:creationId xmlns:a16="http://schemas.microsoft.com/office/drawing/2014/main" id="{3D7E795A-978A-47F5-A2A9-03FD4A0DE600}"/>
              </a:ext>
            </a:extLst>
          </p:cNvPr>
          <p:cNvSpPr>
            <a:spLocks noGrp="1"/>
          </p:cNvSpPr>
          <p:nvPr>
            <p:ph idx="1"/>
          </p:nvPr>
        </p:nvSpPr>
        <p:spPr>
          <a:xfrm>
            <a:off x="457200" y="1431440"/>
            <a:ext cx="8229600" cy="3931563"/>
          </a:xfrm>
        </p:spPr>
        <p:txBody>
          <a:bodyPr vert="horz" lIns="91440" tIns="45720" rIns="91440" bIns="45720" rtlCol="0" anchor="t">
            <a:normAutofit fontScale="47500" lnSpcReduction="20000"/>
          </a:bodyPr>
          <a:lstStyle/>
          <a:p>
            <a:pPr>
              <a:lnSpc>
                <a:spcPct val="120000"/>
              </a:lnSpc>
            </a:pPr>
            <a:r>
              <a:rPr lang="en-US">
                <a:latin typeface="Segoe UI"/>
                <a:cs typeface="Segoe UI"/>
              </a:rPr>
              <a:t>The USPTO uses the defined fee structure philosophy (next slide) during the biennial fee review process. The most recent biennial fee review resulted in the patent fee proposal outlined in the Executive Summary. </a:t>
            </a:r>
            <a:endParaRPr lang="en-US"/>
          </a:p>
          <a:p>
            <a:pPr>
              <a:lnSpc>
                <a:spcPct val="120000"/>
              </a:lnSpc>
            </a:pPr>
            <a:r>
              <a:rPr lang="en-US">
                <a:cs typeface="Segoe UI"/>
              </a:rPr>
              <a:t>A fee review working group of subject matter experts within the USPTO </a:t>
            </a:r>
            <a:r>
              <a:rPr lang="en-US">
                <a:latin typeface="Segoe UI"/>
                <a:cs typeface="Segoe UI"/>
              </a:rPr>
              <a:t>was established to analyze prior stakeholder feedback as well as various ideas that led to the current patent fee proposal. </a:t>
            </a:r>
          </a:p>
          <a:p>
            <a:pPr>
              <a:lnSpc>
                <a:spcPct val="120000"/>
              </a:lnSpc>
            </a:pPr>
            <a:r>
              <a:rPr lang="en-US">
                <a:latin typeface="Segoe UI"/>
                <a:cs typeface="Segoe UI"/>
              </a:rPr>
              <a:t>Proposals were developed to align with our fee structure philosophy and the goal of providing sufficient resources to finance the mission and facilitate the effective administration of the U.S. IP system. </a:t>
            </a:r>
          </a:p>
          <a:p>
            <a:pPr lvl="1">
              <a:lnSpc>
                <a:spcPct val="120000"/>
              </a:lnSpc>
            </a:pPr>
            <a:r>
              <a:rPr lang="en-US"/>
              <a:t>We have established the following objectives in support of this goal:</a:t>
            </a:r>
          </a:p>
          <a:p>
            <a:pPr lvl="2">
              <a:lnSpc>
                <a:spcPct val="120000"/>
              </a:lnSpc>
            </a:pPr>
            <a:r>
              <a:rPr lang="en-US"/>
              <a:t>Promote Administration innovation strategies.</a:t>
            </a:r>
          </a:p>
          <a:p>
            <a:pPr lvl="2">
              <a:lnSpc>
                <a:spcPct val="120000"/>
              </a:lnSpc>
            </a:pPr>
            <a:r>
              <a:rPr lang="en-US"/>
              <a:t>Align fees with the full cost of products and services.</a:t>
            </a:r>
          </a:p>
          <a:p>
            <a:pPr lvl="2">
              <a:lnSpc>
                <a:spcPct val="120000"/>
              </a:lnSpc>
            </a:pPr>
            <a:r>
              <a:rPr lang="en-US"/>
              <a:t>Set fees to facilitate the effective administration of the patent system.</a:t>
            </a:r>
          </a:p>
          <a:p>
            <a:pPr lvl="2">
              <a:lnSpc>
                <a:spcPct val="120000"/>
              </a:lnSpc>
            </a:pPr>
            <a:r>
              <a:rPr lang="en-US"/>
              <a:t>Offer application processing options.</a:t>
            </a:r>
          </a:p>
        </p:txBody>
      </p:sp>
    </p:spTree>
    <p:extLst>
      <p:ext uri="{BB962C8B-B14F-4D97-AF65-F5344CB8AC3E}">
        <p14:creationId xmlns:p14="http://schemas.microsoft.com/office/powerpoint/2010/main" val="96507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2366AC-57A5-4A41-8B09-8FDC6AED280D}"/>
              </a:ext>
              <a:ext uri="{C183D7F6-B498-43B3-948B-1728B52AA6E4}">
                <adec:decorative xmlns:adec="http://schemas.microsoft.com/office/drawing/2017/decorative" val="0"/>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34819" name="Rectangle 2"/>
          <p:cNvSpPr>
            <a:spLocks noGrp="1" noChangeArrowheads="1"/>
          </p:cNvSpPr>
          <p:nvPr>
            <p:ph type="title"/>
          </p:nvPr>
        </p:nvSpPr>
        <p:spPr/>
        <p:txBody>
          <a:bodyPr>
            <a:normAutofit/>
          </a:bodyPr>
          <a:lstStyle/>
          <a:p>
            <a:r>
              <a:rPr lang="en-US" sz="3600" dirty="0"/>
              <a:t>Fee structure philosophy</a:t>
            </a:r>
          </a:p>
        </p:txBody>
      </p:sp>
      <p:sp>
        <p:nvSpPr>
          <p:cNvPr id="34" name="AutoShape 4">
            <a:extLst>
              <a:ext uri="{FF2B5EF4-FFF2-40B4-BE49-F238E27FC236}">
                <a16:creationId xmlns:a16="http://schemas.microsoft.com/office/drawing/2014/main" id="{74885181-0B11-4EA7-9FBA-CF3467B2A551}"/>
              </a:ext>
              <a:ext uri="{C183D7F6-B498-43B3-948B-1728B52AA6E4}">
                <adec:decorative xmlns:adec="http://schemas.microsoft.com/office/drawing/2017/decorative" val="1"/>
              </a:ext>
            </a:extLst>
          </p:cNvPr>
          <p:cNvSpPr>
            <a:spLocks noChangeArrowheads="1"/>
          </p:cNvSpPr>
          <p:nvPr/>
        </p:nvSpPr>
        <p:spPr bwMode="auto">
          <a:xfrm>
            <a:off x="7027862" y="279151"/>
            <a:ext cx="1887538" cy="238125"/>
          </a:xfrm>
          <a:prstGeom prst="roundRect">
            <a:avLst>
              <a:gd name="adj" fmla="val 25000"/>
            </a:avLst>
          </a:prstGeom>
          <a:solidFill>
            <a:srgbClr val="00386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Segoe UI"/>
                <a:ea typeface="+mn-ea"/>
                <a:cs typeface="+mn-cs"/>
              </a:rPr>
              <a:t>Guiding principles</a:t>
            </a:r>
          </a:p>
        </p:txBody>
      </p:sp>
      <p:sp>
        <p:nvSpPr>
          <p:cNvPr id="33" name="AutoShape 3">
            <a:extLst>
              <a:ext uri="{FF2B5EF4-FFF2-40B4-BE49-F238E27FC236}">
                <a16:creationId xmlns:a16="http://schemas.microsoft.com/office/drawing/2014/main" id="{AD3B1F11-DE1E-42EA-B40C-2908C414DC21}"/>
              </a:ext>
              <a:ext uri="{C183D7F6-B498-43B3-948B-1728B52AA6E4}">
                <adec:decorative xmlns:adec="http://schemas.microsoft.com/office/drawing/2017/decorative" val="1"/>
              </a:ext>
            </a:extLst>
          </p:cNvPr>
          <p:cNvSpPr>
            <a:spLocks noChangeArrowheads="1"/>
          </p:cNvSpPr>
          <p:nvPr/>
        </p:nvSpPr>
        <p:spPr bwMode="auto">
          <a:xfrm>
            <a:off x="7027860" y="505885"/>
            <a:ext cx="1887539" cy="516881"/>
          </a:xfrm>
          <a:prstGeom prst="roundRect">
            <a:avLst>
              <a:gd name="adj" fmla="val 16667"/>
            </a:avLst>
          </a:prstGeom>
          <a:no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003865"/>
                </a:solidFill>
                <a:effectLst/>
                <a:uLnTx/>
                <a:uFillTx/>
                <a:latin typeface="Segoe UI"/>
                <a:ea typeface="+mn-ea"/>
                <a:cs typeface="+mn-cs"/>
              </a:rPr>
              <a:t>Self-Sustaining	  Open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003865"/>
                </a:solidFill>
                <a:effectLst/>
                <a:uLnTx/>
                <a:uFillTx/>
                <a:latin typeface="Segoe UI"/>
                <a:ea typeface="+mn-ea"/>
                <a:cs typeface="+mn-cs"/>
              </a:rPr>
              <a:t>Streamlined	  Balanced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003865"/>
                </a:solidFill>
                <a:effectLst/>
                <a:uLnTx/>
                <a:uFillTx/>
                <a:latin typeface="Segoe UI"/>
                <a:ea typeface="+mn-ea"/>
                <a:cs typeface="+mn-cs"/>
              </a:rPr>
              <a:t>Dynamic	  Agile</a:t>
            </a:r>
          </a:p>
        </p:txBody>
      </p:sp>
      <p:sp>
        <p:nvSpPr>
          <p:cNvPr id="34831" name="AutoShape 12">
            <a:extLst>
              <a:ext uri="{C183D7F6-B498-43B3-948B-1728B52AA6E4}">
                <adec:decorative xmlns:adec="http://schemas.microsoft.com/office/drawing/2017/decorative" val="1"/>
              </a:ext>
            </a:extLst>
          </p:cNvPr>
          <p:cNvSpPr>
            <a:spLocks noChangeArrowheads="1"/>
          </p:cNvSpPr>
          <p:nvPr/>
        </p:nvSpPr>
        <p:spPr bwMode="auto">
          <a:xfrm>
            <a:off x="1920876" y="5041418"/>
            <a:ext cx="6027738" cy="376325"/>
          </a:xfrm>
          <a:prstGeom prst="roundRect">
            <a:avLst>
              <a:gd name="adj" fmla="val 39694"/>
            </a:avLst>
          </a:prstGeom>
          <a:solidFill>
            <a:srgbClr val="A6192E"/>
          </a:solidFill>
          <a:ln w="28575">
            <a:solidFill>
              <a:srgbClr val="003865"/>
            </a:solidFill>
            <a:round/>
            <a:headEnd/>
            <a:tailEnd/>
          </a:ln>
        </p:spPr>
        <p:txBody>
          <a:bodyPr wrap="square" lIns="42883" tIns="21442" rIns="42883" bIns="21442">
            <a:spAutoFit/>
          </a:bodyPr>
          <a:lstStyle/>
          <a:p>
            <a:pPr marL="0" marR="0" lvl="0" indent="0" algn="ctr" defTabSz="1019175"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Segoe UI"/>
                <a:ea typeface="+mn-ea"/>
                <a:cs typeface="Arial" charset="0"/>
              </a:rPr>
              <a:t>“Innovation      IP protection      Jobs      Economic growth” </a:t>
            </a:r>
          </a:p>
        </p:txBody>
      </p:sp>
      <p:sp>
        <p:nvSpPr>
          <p:cNvPr id="825367" name="AutoShape 23">
            <a:extLst>
              <a:ext uri="{C183D7F6-B498-43B3-948B-1728B52AA6E4}">
                <adec:decorative xmlns:adec="http://schemas.microsoft.com/office/drawing/2017/decorative" val="1"/>
              </a:ext>
            </a:extLst>
          </p:cNvPr>
          <p:cNvSpPr>
            <a:spLocks noChangeArrowheads="1"/>
          </p:cNvSpPr>
          <p:nvPr/>
        </p:nvSpPr>
        <p:spPr bwMode="auto">
          <a:xfrm>
            <a:off x="5700075" y="5162588"/>
            <a:ext cx="168275" cy="14419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825368" name="AutoShape 24">
            <a:extLst>
              <a:ext uri="{C183D7F6-B498-43B3-948B-1728B52AA6E4}">
                <adec:decorative xmlns:adec="http://schemas.microsoft.com/office/drawing/2017/decorative" val="1"/>
              </a:ext>
            </a:extLst>
          </p:cNvPr>
          <p:cNvSpPr>
            <a:spLocks noChangeArrowheads="1"/>
          </p:cNvSpPr>
          <p:nvPr/>
        </p:nvSpPr>
        <p:spPr bwMode="auto">
          <a:xfrm>
            <a:off x="3328987" y="5164894"/>
            <a:ext cx="168275" cy="14419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825369" name="AutoShape 25">
            <a:extLst>
              <a:ext uri="{C183D7F6-B498-43B3-948B-1728B52AA6E4}">
                <adec:decorative xmlns:adec="http://schemas.microsoft.com/office/drawing/2017/decorative" val="1"/>
              </a:ext>
            </a:extLst>
          </p:cNvPr>
          <p:cNvSpPr>
            <a:spLocks noChangeArrowheads="1"/>
          </p:cNvSpPr>
          <p:nvPr/>
        </p:nvSpPr>
        <p:spPr bwMode="auto">
          <a:xfrm>
            <a:off x="4934745" y="5162588"/>
            <a:ext cx="168275" cy="14419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nvGrpSpPr>
          <p:cNvPr id="6" name="Group 5" descr="See notes section for a full description of the fee structure philosophy.">
            <a:extLst>
              <a:ext uri="{FF2B5EF4-FFF2-40B4-BE49-F238E27FC236}">
                <a16:creationId xmlns:a16="http://schemas.microsoft.com/office/drawing/2014/main" id="{0B53CCA2-7872-4776-98EB-1D4CF03D9FB7}"/>
              </a:ext>
            </a:extLst>
          </p:cNvPr>
          <p:cNvGrpSpPr/>
          <p:nvPr/>
        </p:nvGrpSpPr>
        <p:grpSpPr>
          <a:xfrm>
            <a:off x="304800" y="1054142"/>
            <a:ext cx="8839200" cy="4242599"/>
            <a:chOff x="304800" y="1054142"/>
            <a:chExt cx="8839200" cy="4242599"/>
          </a:xfrm>
        </p:grpSpPr>
        <p:sp>
          <p:nvSpPr>
            <p:cNvPr id="34822" name="AutoShape 5">
              <a:extLst>
                <a:ext uri="{C183D7F6-B498-43B3-948B-1728B52AA6E4}">
                  <adec:decorative xmlns:adec="http://schemas.microsoft.com/office/drawing/2017/decorative" val="1"/>
                </a:ext>
              </a:extLst>
            </p:cNvPr>
            <p:cNvSpPr>
              <a:spLocks noChangeArrowheads="1"/>
            </p:cNvSpPr>
            <p:nvPr/>
          </p:nvSpPr>
          <p:spPr bwMode="auto">
            <a:xfrm>
              <a:off x="1863725" y="1244644"/>
              <a:ext cx="7265988" cy="4052097"/>
            </a:xfrm>
            <a:prstGeom prst="rightArrow">
              <a:avLst>
                <a:gd name="adj1" fmla="val 84926"/>
                <a:gd name="adj2" fmla="val 14701"/>
              </a:avLst>
            </a:prstGeom>
            <a:gradFill rotWithShape="1">
              <a:gsLst>
                <a:gs pos="0">
                  <a:schemeClr val="bg1"/>
                </a:gs>
                <a:gs pos="100000">
                  <a:srgbClr val="C0C0C0"/>
                </a:gs>
              </a:gsLst>
              <a:lin ang="0" scaled="1"/>
            </a:gradFill>
            <a:ln w="25400">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2" name="Line 15">
              <a:extLst>
                <a:ext uri="{C183D7F6-B498-43B3-948B-1728B52AA6E4}">
                  <adec:decorative xmlns:adec="http://schemas.microsoft.com/office/drawing/2017/decorative" val="1"/>
                </a:ext>
              </a:extLst>
            </p:cNvPr>
            <p:cNvSpPr>
              <a:spLocks noChangeShapeType="1"/>
            </p:cNvSpPr>
            <p:nvPr/>
          </p:nvSpPr>
          <p:spPr bwMode="auto">
            <a:xfrm>
              <a:off x="1905000" y="3545304"/>
              <a:ext cx="7086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3" name="Line 16">
              <a:extLst>
                <a:ext uri="{C183D7F6-B498-43B3-948B-1728B52AA6E4}">
                  <adec:decorative xmlns:adec="http://schemas.microsoft.com/office/drawing/2017/decorative" val="1"/>
                </a:ext>
              </a:extLst>
            </p:cNvPr>
            <p:cNvSpPr>
              <a:spLocks noChangeShapeType="1"/>
            </p:cNvSpPr>
            <p:nvPr/>
          </p:nvSpPr>
          <p:spPr bwMode="auto">
            <a:xfrm>
              <a:off x="1920875" y="4881344"/>
              <a:ext cx="6537325"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5" name="Line 19">
              <a:extLst>
                <a:ext uri="{C183D7F6-B498-43B3-948B-1728B52AA6E4}">
                  <adec:decorative xmlns:adec="http://schemas.microsoft.com/office/drawing/2017/decorative" val="1"/>
                </a:ext>
              </a:extLst>
            </p:cNvPr>
            <p:cNvSpPr>
              <a:spLocks noChangeShapeType="1"/>
            </p:cNvSpPr>
            <p:nvPr/>
          </p:nvSpPr>
          <p:spPr bwMode="auto">
            <a:xfrm>
              <a:off x="1905000" y="1973405"/>
              <a:ext cx="6705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6" name="Line 20">
              <a:extLst>
                <a:ext uri="{C183D7F6-B498-43B3-948B-1728B52AA6E4}">
                  <adec:decorative xmlns:adec="http://schemas.microsoft.com/office/drawing/2017/decorative" val="1"/>
                </a:ext>
              </a:extLst>
            </p:cNvPr>
            <p:cNvSpPr>
              <a:spLocks noChangeShapeType="1"/>
            </p:cNvSpPr>
            <p:nvPr/>
          </p:nvSpPr>
          <p:spPr bwMode="auto">
            <a:xfrm>
              <a:off x="1905000" y="2675772"/>
              <a:ext cx="70104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25" name="AutoShape 8">
              <a:extLst>
                <a:ext uri="{C183D7F6-B498-43B3-948B-1728B52AA6E4}">
                  <adec:decorative xmlns:adec="http://schemas.microsoft.com/office/drawing/2017/decorative" val="1"/>
                </a:ext>
              </a:extLst>
            </p:cNvPr>
            <p:cNvSpPr>
              <a:spLocks noChangeArrowheads="1"/>
            </p:cNvSpPr>
            <p:nvPr/>
          </p:nvSpPr>
          <p:spPr bwMode="auto">
            <a:xfrm>
              <a:off x="304800" y="1546269"/>
              <a:ext cx="1447800" cy="3462075"/>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marL="0" marR="0" lvl="0" indent="0" algn="ctr" defTabSz="457200" rtl="0" eaLnBrk="1" fontAlgn="auto" latinLnBrk="0" hangingPunct="1">
                <a:lnSpc>
                  <a:spcPct val="100000"/>
                </a:lnSpc>
                <a:spcBef>
                  <a:spcPct val="0"/>
                </a:spcBef>
                <a:spcAft>
                  <a:spcPts val="0"/>
                </a:spcAft>
                <a:buClrTx/>
                <a:buSzPct val="75000"/>
                <a:buFont typeface="Wingdings" pitchFamily="2" charset="2"/>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4844" name="Text Box 28">
              <a:extLst>
                <a:ext uri="{C183D7F6-B498-43B3-948B-1728B52AA6E4}">
                  <adec:decorative xmlns:adec="http://schemas.microsoft.com/office/drawing/2017/decorative" val="1"/>
                </a:ext>
              </a:extLst>
            </p:cNvPr>
            <p:cNvSpPr txBox="1">
              <a:spLocks noChangeArrowheads="1"/>
            </p:cNvSpPr>
            <p:nvPr/>
          </p:nvSpPr>
          <p:spPr bwMode="auto">
            <a:xfrm>
              <a:off x="1920875" y="4436844"/>
              <a:ext cx="67500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Setting fees for certain processes that provide special (unique) value or advantages for the applicant. </a:t>
              </a:r>
            </a:p>
            <a:p>
              <a:pPr eaLnBrk="1" hangingPunct="1"/>
              <a:r>
                <a:rPr lang="en-US" sz="1100" dirty="0">
                  <a:solidFill>
                    <a:srgbClr val="00246C"/>
                  </a:solidFill>
                </a:rPr>
                <a:t>Includes processing choices for submitting trademark filings electronically.</a:t>
              </a:r>
            </a:p>
          </p:txBody>
        </p:sp>
        <p:sp>
          <p:nvSpPr>
            <p:cNvPr id="34830" name="AutoShape 13">
              <a:extLst>
                <a:ext uri="{C183D7F6-B498-43B3-948B-1728B52AA6E4}">
                  <adec:decorative xmlns:adec="http://schemas.microsoft.com/office/drawing/2017/decorative" val="1"/>
                </a:ext>
              </a:extLst>
            </p:cNvPr>
            <p:cNvSpPr>
              <a:spLocks noChangeArrowheads="1"/>
            </p:cNvSpPr>
            <p:nvPr/>
          </p:nvSpPr>
          <p:spPr bwMode="auto">
            <a:xfrm>
              <a:off x="381000" y="4484470"/>
              <a:ext cx="1295400" cy="396875"/>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50" b="1" i="0" u="none" strike="noStrike" kern="1200" cap="none" spc="0" normalizeH="0" baseline="0" noProof="0">
                  <a:ln>
                    <a:noFill/>
                  </a:ln>
                  <a:solidFill>
                    <a:prstClr val="white"/>
                  </a:solidFill>
                  <a:effectLst/>
                  <a:uLnTx/>
                  <a:uFillTx/>
                  <a:latin typeface="Segoe UI"/>
                  <a:ea typeface="+mn-ea"/>
                  <a:cs typeface="+mn-cs"/>
                </a:rPr>
                <a:t>Offer application processing options.</a:t>
              </a:r>
            </a:p>
          </p:txBody>
        </p:sp>
        <p:sp>
          <p:nvSpPr>
            <p:cNvPr id="34842" name="Text Box 26">
              <a:extLst>
                <a:ext uri="{C183D7F6-B498-43B3-948B-1728B52AA6E4}">
                  <adec:decorative xmlns:adec="http://schemas.microsoft.com/office/drawing/2017/decorative" val="1"/>
                </a:ext>
              </a:extLst>
            </p:cNvPr>
            <p:cNvSpPr txBox="1">
              <a:spLocks noChangeArrowheads="1"/>
            </p:cNvSpPr>
            <p:nvPr/>
          </p:nvSpPr>
          <p:spPr bwMode="auto">
            <a:xfrm>
              <a:off x="1905000" y="3547842"/>
              <a:ext cx="676592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Submitting applications or taking actions that help to facilitate efficient processing;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Encouraging the prompt conclusion of application prosecution; or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Recovering costs for actions that are strenuous on the patent and trademark systems (i.e., increased fees for certain rework, large applications, missing parts).</a:t>
              </a:r>
            </a:p>
          </p:txBody>
        </p:sp>
        <p:sp>
          <p:nvSpPr>
            <p:cNvPr id="34828" name="AutoShape 11">
              <a:extLst>
                <a:ext uri="{C183D7F6-B498-43B3-948B-1728B52AA6E4}">
                  <adec:decorative xmlns:adec="http://schemas.microsoft.com/office/drawing/2017/decorative" val="1"/>
                </a:ext>
              </a:extLst>
            </p:cNvPr>
            <p:cNvSpPr>
              <a:spLocks noChangeArrowheads="1"/>
            </p:cNvSpPr>
            <p:nvPr/>
          </p:nvSpPr>
          <p:spPr bwMode="auto">
            <a:xfrm>
              <a:off x="381000" y="3564672"/>
              <a:ext cx="1295400" cy="768001"/>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50" b="1" i="0" u="none" strike="noStrike" kern="1200" cap="none" spc="0" normalizeH="0" baseline="0" noProof="0" dirty="0">
                  <a:ln>
                    <a:noFill/>
                  </a:ln>
                  <a:solidFill>
                    <a:prstClr val="white"/>
                  </a:solidFill>
                  <a:effectLst/>
                  <a:uLnTx/>
                  <a:uFillTx/>
                  <a:latin typeface="Segoe UI"/>
                  <a:ea typeface="+mn-ea"/>
                  <a:cs typeface="+mn-cs"/>
                </a:rPr>
                <a:t>Set fees to facilitate the effective administration of the patent and trademark systems.</a:t>
              </a:r>
            </a:p>
          </p:txBody>
        </p:sp>
        <p:sp>
          <p:nvSpPr>
            <p:cNvPr id="34838" name="Text Box 22">
              <a:extLst>
                <a:ext uri="{C183D7F6-B498-43B3-948B-1728B52AA6E4}">
                  <adec:decorative xmlns:adec="http://schemas.microsoft.com/office/drawing/2017/decorative" val="1"/>
                </a:ext>
              </a:extLst>
            </p:cNvPr>
            <p:cNvSpPr txBox="1">
              <a:spLocks noChangeArrowheads="1"/>
            </p:cNvSpPr>
            <p:nvPr/>
          </p:nvSpPr>
          <p:spPr bwMode="auto">
            <a:xfrm>
              <a:off x="1905000" y="2651695"/>
              <a:ext cx="72390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Analyzing the full cost of USPTO processes compared to the fee amount.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Aggregate fees should recover the full prospective cost of aggregate costs of the patent or trademark business.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Total fees should be sufficient to address workload input on a steady-state basis, plus the necessary costs to achieve strategic objectives such as reducing the backlog, process improvements, multi-year initiatives, capital improvements, and maintain an operating reserve.</a:t>
              </a:r>
            </a:p>
          </p:txBody>
        </p:sp>
        <p:sp>
          <p:nvSpPr>
            <p:cNvPr id="34827" name="AutoShape 10">
              <a:extLst>
                <a:ext uri="{C183D7F6-B498-43B3-948B-1728B52AA6E4}">
                  <adec:decorative xmlns:adec="http://schemas.microsoft.com/office/drawing/2017/decorative" val="1"/>
                </a:ext>
              </a:extLst>
            </p:cNvPr>
            <p:cNvSpPr>
              <a:spLocks noChangeArrowheads="1"/>
            </p:cNvSpPr>
            <p:nvPr/>
          </p:nvSpPr>
          <p:spPr bwMode="auto">
            <a:xfrm>
              <a:off x="381000" y="2845106"/>
              <a:ext cx="1295400" cy="548640"/>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50" b="1" i="0" u="none" strike="noStrike" kern="1200" cap="none" spc="0" normalizeH="0" baseline="0" noProof="0" dirty="0">
                  <a:ln>
                    <a:noFill/>
                  </a:ln>
                  <a:solidFill>
                    <a:prstClr val="white"/>
                  </a:solidFill>
                  <a:effectLst/>
                  <a:uLnTx/>
                  <a:uFillTx/>
                  <a:latin typeface="Segoe UI"/>
                  <a:ea typeface="+mn-ea"/>
                  <a:cs typeface="+mn-cs"/>
                </a:rPr>
                <a:t>Align fees with the full cost of products and services.</a:t>
              </a:r>
            </a:p>
          </p:txBody>
        </p:sp>
        <p:sp>
          <p:nvSpPr>
            <p:cNvPr id="42005" name="Text Box 21">
              <a:extLst>
                <a:ext uri="{C183D7F6-B498-43B3-948B-1728B52AA6E4}">
                  <adec:decorative xmlns:adec="http://schemas.microsoft.com/office/drawing/2017/decorative" val="1"/>
                </a:ext>
              </a:extLst>
            </p:cNvPr>
            <p:cNvSpPr txBox="1">
              <a:spLocks noChangeArrowheads="1"/>
            </p:cNvSpPr>
            <p:nvPr/>
          </p:nvSpPr>
          <p:spPr bwMode="auto">
            <a:xfrm>
              <a:off x="1920876" y="1985478"/>
              <a:ext cx="697071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Promoting competitive markets that spur productive entrepreneurship;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Fostering innovation that will lead to technologies of the future; and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srgbClr val="00246C"/>
                  </a:solidFill>
                  <a:effectLst/>
                  <a:uLnTx/>
                  <a:uFillTx/>
                  <a:latin typeface="Calibri" pitchFamily="34" charset="0"/>
                  <a:ea typeface="+mn-ea"/>
                  <a:cs typeface="+mn-cs"/>
                </a:rPr>
                <a:t>Encouraging high-growth and innovation-based small business entrepreneurship.</a:t>
              </a:r>
            </a:p>
          </p:txBody>
        </p:sp>
        <p:sp>
          <p:nvSpPr>
            <p:cNvPr id="34829" name="AutoShape 12">
              <a:extLst>
                <a:ext uri="{C183D7F6-B498-43B3-948B-1728B52AA6E4}">
                  <adec:decorative xmlns:adec="http://schemas.microsoft.com/office/drawing/2017/decorative" val="1"/>
                </a:ext>
              </a:extLst>
            </p:cNvPr>
            <p:cNvSpPr>
              <a:spLocks noChangeArrowheads="1"/>
            </p:cNvSpPr>
            <p:nvPr/>
          </p:nvSpPr>
          <p:spPr bwMode="auto">
            <a:xfrm>
              <a:off x="388938" y="2015904"/>
              <a:ext cx="1287462" cy="675957"/>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50" b="1" i="0" u="none" strike="noStrike" kern="1200" cap="none" spc="0" normalizeH="0" baseline="0" noProof="0" dirty="0">
                  <a:ln>
                    <a:noFill/>
                  </a:ln>
                  <a:solidFill>
                    <a:prstClr val="white"/>
                  </a:solidFill>
                  <a:effectLst/>
                  <a:uLnTx/>
                  <a:uFillTx/>
                  <a:latin typeface="Segoe UI"/>
                  <a:ea typeface="+mn-ea"/>
                  <a:cs typeface="+mn-cs"/>
                </a:rPr>
                <a:t>Promote Administration innovation strategies.</a:t>
              </a:r>
            </a:p>
          </p:txBody>
        </p:sp>
        <p:sp>
          <p:nvSpPr>
            <p:cNvPr id="34834" name="AutoShape 17">
              <a:extLst>
                <a:ext uri="{C183D7F6-B498-43B3-948B-1728B52AA6E4}">
                  <adec:decorative xmlns:adec="http://schemas.microsoft.com/office/drawing/2017/decorative" val="1"/>
                </a:ext>
              </a:extLst>
            </p:cNvPr>
            <p:cNvSpPr>
              <a:spLocks noChangeArrowheads="1"/>
            </p:cNvSpPr>
            <p:nvPr/>
          </p:nvSpPr>
          <p:spPr bwMode="auto">
            <a:xfrm>
              <a:off x="1905000" y="1625644"/>
              <a:ext cx="6553200" cy="238125"/>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Segoe UI"/>
                  <a:ea typeface="+mn-ea"/>
                  <a:cs typeface="+mn-cs"/>
                </a:rPr>
                <a:t>Explanation of objectives</a:t>
              </a:r>
            </a:p>
          </p:txBody>
        </p:sp>
        <p:sp>
          <p:nvSpPr>
            <p:cNvPr id="34826" name="AutoShape 9">
              <a:extLst>
                <a:ext uri="{C183D7F6-B498-43B3-948B-1728B52AA6E4}">
                  <adec:decorative xmlns:adec="http://schemas.microsoft.com/office/drawing/2017/decorative" val="1"/>
                </a:ext>
              </a:extLst>
            </p:cNvPr>
            <p:cNvSpPr>
              <a:spLocks noChangeArrowheads="1"/>
            </p:cNvSpPr>
            <p:nvPr/>
          </p:nvSpPr>
          <p:spPr bwMode="auto">
            <a:xfrm>
              <a:off x="412750" y="1666322"/>
              <a:ext cx="1263650" cy="238125"/>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Segoe UI"/>
                  <a:ea typeface="+mn-ea"/>
                  <a:cs typeface="+mn-cs"/>
                </a:rPr>
                <a:t>Objectives</a:t>
              </a:r>
            </a:p>
          </p:txBody>
        </p:sp>
        <p:sp>
          <p:nvSpPr>
            <p:cNvPr id="34823" name="AutoShape 6">
              <a:extLst>
                <a:ext uri="{C183D7F6-B498-43B3-948B-1728B52AA6E4}">
                  <adec:decorative xmlns:adec="http://schemas.microsoft.com/office/drawing/2017/decorative" val="1"/>
                </a:ext>
              </a:extLst>
            </p:cNvPr>
            <p:cNvSpPr>
              <a:spLocks noChangeArrowheads="1"/>
            </p:cNvSpPr>
            <p:nvPr/>
          </p:nvSpPr>
          <p:spPr bwMode="auto">
            <a:xfrm>
              <a:off x="1524794" y="1057890"/>
              <a:ext cx="6933405" cy="407679"/>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0" rIns="68634" bIns="34317" anchor="t" anchorCtr="1"/>
            <a:lstStyle/>
            <a:p>
              <a:pPr marL="228600">
                <a:spcBef>
                  <a:spcPct val="0"/>
                </a:spcBef>
                <a:tabLst>
                  <a:tab pos="258763" algn="l"/>
                </a:tabLst>
                <a:defRPr/>
              </a:pPr>
              <a:r>
                <a:rPr lang="en-US" sz="1200" b="1" dirty="0">
                  <a:solidFill>
                    <a:srgbClr val="003865"/>
                  </a:solidFill>
                </a:rPr>
                <a:t>Provide sufficient resources to finance the mission and facilitate the effective administration of the United States intellectual property system.</a:t>
              </a:r>
            </a:p>
            <a:p>
              <a:pPr marL="233045" marR="0" lvl="0" indent="0" algn="l" defTabSz="457200" rtl="0" eaLnBrk="1" fontAlgn="auto" latinLnBrk="0" hangingPunct="1">
                <a:lnSpc>
                  <a:spcPct val="100000"/>
                </a:lnSpc>
                <a:spcBef>
                  <a:spcPct val="0"/>
                </a:spcBef>
                <a:spcAft>
                  <a:spcPts val="0"/>
                </a:spcAft>
                <a:buClrTx/>
                <a:buSzTx/>
                <a:buFontTx/>
                <a:buNone/>
                <a:tabLst>
                  <a:tab pos="258763" algn="l"/>
                </a:tabLst>
                <a:defRPr/>
              </a:pPr>
              <a:endParaRPr lang="en-US" sz="400" b="1" i="0" u="none" strike="noStrike" kern="1200" cap="none" spc="0" normalizeH="0" baseline="0" noProof="0" dirty="0">
                <a:ln>
                  <a:noFill/>
                </a:ln>
                <a:solidFill>
                  <a:srgbClr val="00246C"/>
                </a:solidFill>
                <a:effectLst/>
                <a:uLnTx/>
                <a:uFillTx/>
                <a:latin typeface="Segoe UI"/>
                <a:cs typeface="Segoe UI"/>
              </a:endParaRPr>
            </a:p>
          </p:txBody>
        </p:sp>
        <p:sp>
          <p:nvSpPr>
            <p:cNvPr id="34824" name="AutoShape 7">
              <a:extLst>
                <a:ext uri="{C183D7F6-B498-43B3-948B-1728B52AA6E4}">
                  <adec:decorative xmlns:adec="http://schemas.microsoft.com/office/drawing/2017/decorative" val="1"/>
                </a:ext>
              </a:extLst>
            </p:cNvPr>
            <p:cNvSpPr>
              <a:spLocks noChangeArrowheads="1"/>
            </p:cNvSpPr>
            <p:nvPr/>
          </p:nvSpPr>
          <p:spPr bwMode="auto">
            <a:xfrm rot="16200000">
              <a:off x="814390" y="544554"/>
              <a:ext cx="428623" cy="1447800"/>
            </a:xfrm>
            <a:prstGeom prst="roundRect">
              <a:avLst>
                <a:gd name="adj" fmla="val 25000"/>
              </a:avLst>
            </a:prstGeom>
            <a:solidFill>
              <a:srgbClr val="00386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Segoe UI"/>
                  <a:ea typeface="+mn-ea"/>
                  <a:cs typeface="+mn-cs"/>
                </a:rPr>
                <a:t>Goal</a:t>
              </a:r>
            </a:p>
          </p:txBody>
        </p:sp>
        <p:sp>
          <p:nvSpPr>
            <p:cNvPr id="32" name="Line 16">
              <a:extLst>
                <a:ext uri="{FF2B5EF4-FFF2-40B4-BE49-F238E27FC236}">
                  <a16:creationId xmlns:a16="http://schemas.microsoft.com/office/drawing/2014/main" id="{39DE7FF4-340D-4EDE-A1AA-68A67029D28B}"/>
                </a:ext>
                <a:ext uri="{C183D7F6-B498-43B3-948B-1728B52AA6E4}">
                  <adec:decorative xmlns:adec="http://schemas.microsoft.com/office/drawing/2017/decorative" val="1"/>
                </a:ext>
              </a:extLst>
            </p:cNvPr>
            <p:cNvSpPr>
              <a:spLocks noChangeShapeType="1"/>
            </p:cNvSpPr>
            <p:nvPr/>
          </p:nvSpPr>
          <p:spPr bwMode="auto">
            <a:xfrm>
              <a:off x="1926636" y="4383491"/>
              <a:ext cx="666703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spTree>
    <p:extLst>
      <p:ext uri="{BB962C8B-B14F-4D97-AF65-F5344CB8AC3E}">
        <p14:creationId xmlns:p14="http://schemas.microsoft.com/office/powerpoint/2010/main" val="3051791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3F31E-25D6-44CA-863D-10A915630313}"/>
              </a:ext>
            </a:extLst>
          </p:cNvPr>
          <p:cNvSpPr>
            <a:spLocks noGrp="1"/>
          </p:cNvSpPr>
          <p:nvPr>
            <p:ph type="sldNum" sz="quarter" idx="10"/>
          </p:nvPr>
        </p:nvSpPr>
        <p:spPr/>
        <p:txBody>
          <a:bodyPr/>
          <a:lstStyle/>
          <a:p>
            <a:fld id="{1D648693-0942-45E9-83AE-76FC568F9452}" type="slidenum">
              <a:rPr lang="en-US" smtClean="0"/>
              <a:pPr/>
              <a:t>16</a:t>
            </a:fld>
            <a:endParaRPr lang="en-US"/>
          </a:p>
        </p:txBody>
      </p:sp>
      <p:sp>
        <p:nvSpPr>
          <p:cNvPr id="2" name="Title 1"/>
          <p:cNvSpPr>
            <a:spLocks noGrp="1"/>
          </p:cNvSpPr>
          <p:nvPr>
            <p:ph type="title"/>
          </p:nvPr>
        </p:nvSpPr>
        <p:spPr/>
        <p:txBody>
          <a:bodyPr>
            <a:normAutofit/>
          </a:bodyPr>
          <a:lstStyle/>
          <a:p>
            <a:r>
              <a:rPr lang="en-US" sz="3600"/>
              <a:t>Fee setting components</a:t>
            </a:r>
          </a:p>
        </p:txBody>
      </p:sp>
      <p:grpSp>
        <p:nvGrpSpPr>
          <p:cNvPr id="3" name="Group 2" descr="For screen reader users, see the Notes field for a description of the fee setting components">
            <a:extLst>
              <a:ext uri="{FF2B5EF4-FFF2-40B4-BE49-F238E27FC236}">
                <a16:creationId xmlns:a16="http://schemas.microsoft.com/office/drawing/2014/main" id="{12387B94-9E9F-4F10-B907-0243DFEDEA78}"/>
              </a:ext>
            </a:extLst>
          </p:cNvPr>
          <p:cNvGrpSpPr/>
          <p:nvPr/>
        </p:nvGrpSpPr>
        <p:grpSpPr>
          <a:xfrm>
            <a:off x="867335" y="1233835"/>
            <a:ext cx="8070294" cy="4417856"/>
            <a:chOff x="815084" y="1224405"/>
            <a:chExt cx="8070294" cy="4417856"/>
          </a:xfrm>
        </p:grpSpPr>
        <p:grpSp>
          <p:nvGrpSpPr>
            <p:cNvPr id="5" name="Diagram 3" descr="- Production Workloads&#10;- Economic Analysis&#10;- Legal and Policy Analysis&#10;- Strategic Planning&#10;- Budget Formulation&#10;- Historical ABI Cost&#10;" title="Fee Setting Components"/>
            <p:cNvGrpSpPr>
              <a:grpSpLocks/>
            </p:cNvGrpSpPr>
            <p:nvPr/>
          </p:nvGrpSpPr>
          <p:grpSpPr bwMode="auto">
            <a:xfrm>
              <a:off x="1130301" y="1509733"/>
              <a:ext cx="6192840" cy="3608395"/>
              <a:chOff x="1024" y="1021"/>
              <a:chExt cx="3901" cy="2273"/>
            </a:xfrm>
          </p:grpSpPr>
          <p:sp>
            <p:nvSpPr>
              <p:cNvPr id="20" name="Line 19">
                <a:extLst>
                  <a:ext uri="{C183D7F6-B498-43B3-948B-1728B52AA6E4}">
                    <adec:decorative xmlns:adec="http://schemas.microsoft.com/office/drawing/2017/decorative" val="1"/>
                  </a:ext>
                </a:extLst>
              </p:cNvPr>
              <p:cNvSpPr>
                <a:spLocks noChangeShapeType="1"/>
              </p:cNvSpPr>
              <p:nvPr/>
            </p:nvSpPr>
            <p:spPr bwMode="auto">
              <a:xfrm flipV="1">
                <a:off x="3198" y="2160"/>
                <a:ext cx="1727" cy="1"/>
              </a:xfrm>
              <a:prstGeom prst="line">
                <a:avLst/>
              </a:prstGeom>
              <a:noFill/>
              <a:ln w="38100">
                <a:solidFill>
                  <a:srgbClr val="A7A8AA"/>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solidFill>
                </a:endParaRPr>
              </a:p>
            </p:txBody>
          </p:sp>
          <p:sp>
            <p:nvSpPr>
              <p:cNvPr id="6" name="_s1028">
                <a:extLst>
                  <a:ext uri="{C183D7F6-B498-43B3-948B-1728B52AA6E4}">
                    <adec:decorative xmlns:adec="http://schemas.microsoft.com/office/drawing/2017/decorative" val="1"/>
                  </a:ext>
                </a:extLst>
              </p:cNvPr>
              <p:cNvSpPr>
                <a:spLocks noChangeShapeType="1"/>
              </p:cNvSpPr>
              <p:nvPr/>
            </p:nvSpPr>
            <p:spPr bwMode="auto">
              <a:xfrm flipH="1" flipV="1">
                <a:off x="2319" y="1836"/>
                <a:ext cx="282" cy="163"/>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7" name="_s1029">
                <a:extLst>
                  <a:ext uri="{C183D7F6-B498-43B3-948B-1728B52AA6E4}">
                    <adec:decorative xmlns:adec="http://schemas.microsoft.com/office/drawing/2017/decorative" val="1"/>
                  </a:ext>
                </a:extLst>
              </p:cNvPr>
              <p:cNvSpPr>
                <a:spLocks noChangeArrowheads="1"/>
              </p:cNvSpPr>
              <p:nvPr/>
            </p:nvSpPr>
            <p:spPr bwMode="auto">
              <a:xfrm>
                <a:off x="1861" y="1426"/>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Historical ABI cost</a:t>
                </a:r>
              </a:p>
            </p:txBody>
          </p:sp>
          <p:sp>
            <p:nvSpPr>
              <p:cNvPr id="8" name="_s1030">
                <a:extLst>
                  <a:ext uri="{C183D7F6-B498-43B3-948B-1728B52AA6E4}">
                    <adec:decorative xmlns:adec="http://schemas.microsoft.com/office/drawing/2017/decorative" val="1"/>
                  </a:ext>
                </a:extLst>
              </p:cNvPr>
              <p:cNvSpPr>
                <a:spLocks noChangeShapeType="1"/>
              </p:cNvSpPr>
              <p:nvPr/>
            </p:nvSpPr>
            <p:spPr bwMode="auto">
              <a:xfrm flipH="1">
                <a:off x="2319" y="2322"/>
                <a:ext cx="282"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9" name="_s1031">
                <a:extLst>
                  <a:ext uri="{C183D7F6-B498-43B3-948B-1728B52AA6E4}">
                    <adec:decorative xmlns:adec="http://schemas.microsoft.com/office/drawing/2017/decorative" val="1"/>
                  </a:ext>
                </a:extLst>
              </p:cNvPr>
              <p:cNvSpPr>
                <a:spLocks noChangeArrowheads="1"/>
              </p:cNvSpPr>
              <p:nvPr/>
            </p:nvSpPr>
            <p:spPr bwMode="auto">
              <a:xfrm>
                <a:off x="1873" y="2221"/>
                <a:ext cx="683"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Budget </a:t>
                </a:r>
                <a:r>
                  <a:rPr lang="en-US" sz="1000" b="1" i="1">
                    <a:solidFill>
                      <a:schemeClr val="bg1"/>
                    </a:solidFill>
                    <a:latin typeface="Segoe UI" panose="020B0502040204020203" pitchFamily="34" charset="0"/>
                    <a:ea typeface="Segoe UI" panose="020B0502040204020203" pitchFamily="34" charset="0"/>
                    <a:cs typeface="Segoe UI" panose="020B0502040204020203" pitchFamily="34" charset="0"/>
                  </a:rPr>
                  <a:t>formulation</a:t>
                </a:r>
              </a:p>
            </p:txBody>
          </p:sp>
          <p:sp>
            <p:nvSpPr>
              <p:cNvPr id="10" name="_s1032">
                <a:extLst>
                  <a:ext uri="{C183D7F6-B498-43B3-948B-1728B52AA6E4}">
                    <adec:decorative xmlns:adec="http://schemas.microsoft.com/office/drawing/2017/decorative" val="1"/>
                  </a:ext>
                </a:extLst>
              </p:cNvPr>
              <p:cNvSpPr>
                <a:spLocks noChangeShapeType="1"/>
              </p:cNvSpPr>
              <p:nvPr/>
            </p:nvSpPr>
            <p:spPr bwMode="auto">
              <a:xfrm>
                <a:off x="2880" y="2483"/>
                <a:ext cx="0" cy="325"/>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11" name="_s1033">
                <a:extLst>
                  <a:ext uri="{C183D7F6-B498-43B3-948B-1728B52AA6E4}">
                    <adec:decorative xmlns:adec="http://schemas.microsoft.com/office/drawing/2017/decorative" val="1"/>
                  </a:ext>
                </a:extLst>
              </p:cNvPr>
              <p:cNvSpPr>
                <a:spLocks noChangeArrowheads="1"/>
              </p:cNvSpPr>
              <p:nvPr/>
            </p:nvSpPr>
            <p:spPr bwMode="auto">
              <a:xfrm>
                <a:off x="2550" y="2646"/>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Strategic planning</a:t>
                </a:r>
              </a:p>
            </p:txBody>
          </p:sp>
          <p:sp>
            <p:nvSpPr>
              <p:cNvPr id="12" name="_s1034">
                <a:extLst>
                  <a:ext uri="{C183D7F6-B498-43B3-948B-1728B52AA6E4}">
                    <adec:decorative xmlns:adec="http://schemas.microsoft.com/office/drawing/2017/decorative" val="1"/>
                  </a:ext>
                </a:extLst>
              </p:cNvPr>
              <p:cNvSpPr>
                <a:spLocks noChangeShapeType="1"/>
              </p:cNvSpPr>
              <p:nvPr/>
            </p:nvSpPr>
            <p:spPr bwMode="auto">
              <a:xfrm>
                <a:off x="3160" y="2322"/>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13" name="_s1035">
                <a:extLst>
                  <a:ext uri="{C183D7F6-B498-43B3-948B-1728B52AA6E4}">
                    <adec:decorative xmlns:adec="http://schemas.microsoft.com/office/drawing/2017/decorative" val="1"/>
                  </a:ext>
                </a:extLst>
              </p:cNvPr>
              <p:cNvSpPr>
                <a:spLocks noChangeArrowheads="1"/>
              </p:cNvSpPr>
              <p:nvPr/>
            </p:nvSpPr>
            <p:spPr bwMode="auto">
              <a:xfrm>
                <a:off x="3207" y="2247"/>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Legal &amp; policy analysis</a:t>
                </a:r>
              </a:p>
            </p:txBody>
          </p:sp>
          <p:sp>
            <p:nvSpPr>
              <p:cNvPr id="14" name="_s1036">
                <a:extLst>
                  <a:ext uri="{C183D7F6-B498-43B3-948B-1728B52AA6E4}">
                    <adec:decorative xmlns:adec="http://schemas.microsoft.com/office/drawing/2017/decorative" val="1"/>
                  </a:ext>
                </a:extLst>
              </p:cNvPr>
              <p:cNvSpPr>
                <a:spLocks noChangeShapeType="1"/>
              </p:cNvSpPr>
              <p:nvPr/>
            </p:nvSpPr>
            <p:spPr bwMode="auto">
              <a:xfrm flipV="1">
                <a:off x="3160" y="1837"/>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15" name="_s1037">
                <a:extLst>
                  <a:ext uri="{C183D7F6-B498-43B3-948B-1728B52AA6E4}">
                    <adec:decorative xmlns:adec="http://schemas.microsoft.com/office/drawing/2017/decorative" val="1"/>
                  </a:ext>
                </a:extLst>
              </p:cNvPr>
              <p:cNvSpPr>
                <a:spLocks noChangeArrowheads="1"/>
              </p:cNvSpPr>
              <p:nvPr/>
            </p:nvSpPr>
            <p:spPr bwMode="auto">
              <a:xfrm>
                <a:off x="3301" y="1420"/>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Economic analysis</a:t>
                </a:r>
              </a:p>
            </p:txBody>
          </p:sp>
          <p:sp>
            <p:nvSpPr>
              <p:cNvPr id="16" name="_s1038">
                <a:extLst>
                  <a:ext uri="{C183D7F6-B498-43B3-948B-1728B52AA6E4}">
                    <adec:decorative xmlns:adec="http://schemas.microsoft.com/office/drawing/2017/decorative" val="1"/>
                  </a:ext>
                </a:extLst>
              </p:cNvPr>
              <p:cNvSpPr>
                <a:spLocks noChangeShapeType="1"/>
              </p:cNvSpPr>
              <p:nvPr/>
            </p:nvSpPr>
            <p:spPr bwMode="auto">
              <a:xfrm flipV="1">
                <a:off x="2880" y="1513"/>
                <a:ext cx="0" cy="324"/>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17" name="_s1039">
                <a:extLst>
                  <a:ext uri="{C183D7F6-B498-43B3-948B-1728B52AA6E4}">
                    <adec:decorative xmlns:adec="http://schemas.microsoft.com/office/drawing/2017/decorative" val="1"/>
                  </a:ext>
                </a:extLst>
              </p:cNvPr>
              <p:cNvSpPr>
                <a:spLocks noChangeArrowheads="1"/>
              </p:cNvSpPr>
              <p:nvPr/>
            </p:nvSpPr>
            <p:spPr bwMode="auto">
              <a:xfrm>
                <a:off x="2556" y="1021"/>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Production workloads</a:t>
                </a:r>
              </a:p>
            </p:txBody>
          </p:sp>
          <p:sp>
            <p:nvSpPr>
              <p:cNvPr id="18" name="_s1040">
                <a:extLst>
                  <a:ext uri="{C183D7F6-B498-43B3-948B-1728B52AA6E4}">
                    <adec:decorative xmlns:adec="http://schemas.microsoft.com/office/drawing/2017/decorative" val="1"/>
                  </a:ext>
                </a:extLst>
              </p:cNvPr>
              <p:cNvSpPr>
                <a:spLocks noChangeArrowheads="1"/>
              </p:cNvSpPr>
              <p:nvPr/>
            </p:nvSpPr>
            <p:spPr bwMode="auto">
              <a:xfrm>
                <a:off x="2556" y="1837"/>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Fee setting</a:t>
                </a:r>
              </a:p>
            </p:txBody>
          </p:sp>
          <p:sp>
            <p:nvSpPr>
              <p:cNvPr id="19" name="Text Box 18">
                <a:extLst>
                  <a:ext uri="{C183D7F6-B498-43B3-948B-1728B52AA6E4}">
                    <adec:decorative xmlns:adec="http://schemas.microsoft.com/office/drawing/2017/decorative" val="1"/>
                  </a:ext>
                </a:extLst>
              </p:cNvPr>
              <p:cNvSpPr txBox="1">
                <a:spLocks noChangeArrowheads="1"/>
              </p:cNvSpPr>
              <p:nvPr/>
            </p:nvSpPr>
            <p:spPr bwMode="auto">
              <a:xfrm>
                <a:off x="1024" y="2328"/>
                <a:ext cx="1118"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dirty="0">
                    <a:solidFill>
                      <a:schemeClr val="tx1"/>
                    </a:solidFill>
                    <a:latin typeface="Segoe UI"/>
                    <a:ea typeface="Segoe UI" panose="020B0502040204020203" pitchFamily="34" charset="0"/>
                    <a:cs typeface="Segoe UI"/>
                  </a:rPr>
                  <a:t>Information from the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established process will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provide the </a:t>
                </a:r>
                <a:r>
                  <a:rPr lang="en-US" sz="800" b="1" dirty="0">
                    <a:solidFill>
                      <a:schemeClr val="tx1"/>
                    </a:solidFill>
                    <a:latin typeface="Segoe UI"/>
                    <a:ea typeface="Segoe UI" panose="020B0502040204020203" pitchFamily="34" charset="0"/>
                    <a:cs typeface="Segoe UI"/>
                  </a:rPr>
                  <a:t>planned (prospective) cost </a:t>
                </a:r>
                <a:r>
                  <a:rPr lang="en-US" sz="800" dirty="0">
                    <a:solidFill>
                      <a:schemeClr val="tx1"/>
                    </a:solidFill>
                    <a:latin typeface="Segoe UI"/>
                    <a:ea typeface="Segoe UI" panose="020B0502040204020203" pitchFamily="34" charset="0"/>
                    <a:cs typeface="Segoe UI"/>
                  </a:rPr>
                  <a:t>of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sustaining and improving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the USPTO. Fees should be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set at rates to recover the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cost of the multi-year budget plan.</a:t>
                </a:r>
              </a:p>
            </p:txBody>
          </p:sp>
          <p:sp>
            <p:nvSpPr>
              <p:cNvPr id="21" name="Text Box 20">
                <a:extLst>
                  <a:ext uri="{C183D7F6-B498-43B3-948B-1728B52AA6E4}">
                    <adec:decorative xmlns:adec="http://schemas.microsoft.com/office/drawing/2017/decorative" val="1"/>
                  </a:ext>
                </a:extLst>
              </p:cNvPr>
              <p:cNvSpPr txBox="1">
                <a:spLocks noChangeArrowheads="1"/>
              </p:cNvSpPr>
              <p:nvPr/>
            </p:nvSpPr>
            <p:spPr bwMode="auto">
              <a:xfrm>
                <a:off x="3545" y="1071"/>
                <a:ext cx="1322"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b="1" dirty="0">
                    <a:solidFill>
                      <a:schemeClr val="tx1"/>
                    </a:solidFill>
                    <a:latin typeface="+mn-lt"/>
                    <a:ea typeface="Segoe UI" panose="020B0502040204020203" pitchFamily="34" charset="0"/>
                    <a:cs typeface="Segoe UI Semilight" panose="020B0402040204020203" pitchFamily="34" charset="0"/>
                  </a:rPr>
                  <a:t>Economic data</a:t>
                </a:r>
                <a:r>
                  <a:rPr lang="en-US" sz="800" dirty="0">
                    <a:solidFill>
                      <a:schemeClr val="tx1"/>
                    </a:solidFill>
                    <a:latin typeface="+mn-lt"/>
                    <a:ea typeface="Segoe UI" panose="020B0502040204020203" pitchFamily="34" charset="0"/>
                    <a:cs typeface="Segoe UI Semilight" panose="020B0402040204020203" pitchFamily="34" charset="0"/>
                  </a:rPr>
                  <a:t> and data related to the </a:t>
                </a:r>
                <a:r>
                  <a:rPr lang="en-US" sz="800" b="1" dirty="0">
                    <a:solidFill>
                      <a:schemeClr val="tx1"/>
                    </a:solidFill>
                    <a:latin typeface="+mn-lt"/>
                    <a:ea typeface="Segoe UI" panose="020B0502040204020203" pitchFamily="34" charset="0"/>
                    <a:cs typeface="Segoe UI Semilight" panose="020B0402040204020203" pitchFamily="34" charset="0"/>
                  </a:rPr>
                  <a:t>elasticity</a:t>
                </a:r>
                <a:r>
                  <a:rPr lang="en-US" sz="800" dirty="0">
                    <a:solidFill>
                      <a:schemeClr val="tx1"/>
                    </a:solidFill>
                    <a:latin typeface="+mn-lt"/>
                    <a:ea typeface="Segoe UI" panose="020B0502040204020203" pitchFamily="34" charset="0"/>
                    <a:cs typeface="Segoe UI Semilight" panose="020B0402040204020203" pitchFamily="34" charset="0"/>
                  </a:rPr>
                  <a:t> of certain fees provide a frame of reference for the balance between setting fees at certain amounts to achieve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a desired impact on volumes.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In addition, analyze the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more global economic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impact of fee changes.</a:t>
                </a:r>
              </a:p>
            </p:txBody>
          </p:sp>
        </p:grpSp>
        <p:sp>
          <p:nvSpPr>
            <p:cNvPr id="22" name="Text Box 21">
              <a:extLst>
                <a:ext uri="{C183D7F6-B498-43B3-948B-1728B52AA6E4}">
                  <adec:decorative xmlns:adec="http://schemas.microsoft.com/office/drawing/2017/decorative" val="1"/>
                </a:ext>
              </a:extLst>
            </p:cNvPr>
            <p:cNvSpPr txBox="1">
              <a:spLocks noChangeArrowheads="1"/>
            </p:cNvSpPr>
            <p:nvPr/>
          </p:nvSpPr>
          <p:spPr bwMode="auto">
            <a:xfrm>
              <a:off x="2346722" y="4934375"/>
              <a:ext cx="26205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Understanding USPTO</a:t>
              </a:r>
              <a:b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priorities and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plans for the </a:t>
              </a:r>
            </a:p>
            <a:p>
              <a:pPr eaLnBrk="1" hangingPunct="1"/>
              <a:r>
                <a:rPr lang="en-US" sz="800" b="1" dirty="0">
                  <a:solidFill>
                    <a:schemeClr val="tx1"/>
                  </a:solidFill>
                  <a:latin typeface="Segoe UI"/>
                  <a:ea typeface="Segoe UI" panose="020B0502040204020203" pitchFamily="34" charset="0"/>
                  <a:cs typeface="Segoe UI"/>
                </a:rPr>
                <a:t>future</a:t>
              </a:r>
              <a:r>
                <a:rPr lang="en-US" sz="800" dirty="0">
                  <a:solidFill>
                    <a:schemeClr val="tx1"/>
                  </a:solidFill>
                  <a:latin typeface="Segoe UI"/>
                  <a:ea typeface="Segoe UI" panose="020B0502040204020203" pitchFamily="34" charset="0"/>
                  <a:cs typeface="Segoe UI"/>
                </a:rPr>
                <a:t> permits </a:t>
              </a:r>
              <a:r>
                <a:rPr lang="en-US" sz="800" b="1" dirty="0">
                  <a:solidFill>
                    <a:schemeClr val="tx1"/>
                  </a:solidFill>
                  <a:latin typeface="Segoe UI"/>
                  <a:ea typeface="Segoe UI" panose="020B0502040204020203" pitchFamily="34" charset="0"/>
                  <a:cs typeface="Segoe UI"/>
                </a:rPr>
                <a:t>prospective fee rates</a:t>
              </a:r>
              <a:r>
                <a:rPr lang="en-US" sz="800" dirty="0">
                  <a:solidFill>
                    <a:schemeClr val="tx1"/>
                  </a:solidFill>
                  <a:latin typeface="Segoe UI"/>
                  <a:ea typeface="Segoe UI" panose="020B0502040204020203" pitchFamily="34" charset="0"/>
                  <a:cs typeface="Segoe UI"/>
                </a:rPr>
                <a:t> to be set at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the appropriate level to pay for achieving strategic objectives and improvements.</a:t>
              </a:r>
            </a:p>
          </p:txBody>
        </p:sp>
        <p:sp>
          <p:nvSpPr>
            <p:cNvPr id="23" name="Text Box 22">
              <a:extLst>
                <a:ext uri="{C183D7F6-B498-43B3-948B-1728B52AA6E4}">
                  <adec:decorative xmlns:adec="http://schemas.microsoft.com/office/drawing/2017/decorative" val="1"/>
                </a:ext>
              </a:extLst>
            </p:cNvPr>
            <p:cNvSpPr txBox="1">
              <a:spLocks noChangeArrowheads="1"/>
            </p:cNvSpPr>
            <p:nvPr/>
          </p:nvSpPr>
          <p:spPr bwMode="auto">
            <a:xfrm>
              <a:off x="1122363" y="2409085"/>
              <a:ext cx="12620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dirty="0">
                  <a:solidFill>
                    <a:schemeClr val="tx1"/>
                  </a:solidFill>
                  <a:latin typeface="+mn-lt"/>
                  <a:ea typeface="Segoe UI" panose="020B0502040204020203" pitchFamily="34" charset="0"/>
                  <a:cs typeface="Segoe UI Semilight" panose="020B0402040204020203" pitchFamily="34" charset="0"/>
                </a:rPr>
                <a:t>The data output from </a:t>
              </a:r>
              <a:r>
                <a:rPr lang="en-US" sz="800" b="1" dirty="0">
                  <a:solidFill>
                    <a:schemeClr val="tx1"/>
                  </a:solidFill>
                  <a:latin typeface="+mn-lt"/>
                  <a:ea typeface="Segoe UI" panose="020B0502040204020203" pitchFamily="34" charset="0"/>
                  <a:cs typeface="Segoe UI Semilight" panose="020B0402040204020203" pitchFamily="34" charset="0"/>
                </a:rPr>
                <a:t>ABI cost analyses of fees </a:t>
              </a:r>
              <a:r>
                <a:rPr lang="en-US" sz="800" dirty="0">
                  <a:solidFill>
                    <a:schemeClr val="tx1"/>
                  </a:solidFill>
                  <a:latin typeface="+mn-lt"/>
                  <a:ea typeface="Segoe UI" panose="020B0502040204020203" pitchFamily="34" charset="0"/>
                  <a:cs typeface="Segoe UI Semilight" panose="020B0402040204020203" pitchFamily="34" charset="0"/>
                </a:rPr>
                <a:t>will be used for the baseline historical cost. </a:t>
              </a:r>
            </a:p>
          </p:txBody>
        </p:sp>
        <p:sp>
          <p:nvSpPr>
            <p:cNvPr id="24" name="AutoShape 23">
              <a:extLst>
                <a:ext uri="{C183D7F6-B498-43B3-948B-1728B52AA6E4}">
                  <adec:decorative xmlns:adec="http://schemas.microsoft.com/office/drawing/2017/decorative" val="1"/>
                </a:ext>
              </a:extLst>
            </p:cNvPr>
            <p:cNvSpPr>
              <a:spLocks noChangeArrowheads="1"/>
            </p:cNvSpPr>
            <p:nvPr/>
          </p:nvSpPr>
          <p:spPr bwMode="auto">
            <a:xfrm>
              <a:off x="7366000" y="2865029"/>
              <a:ext cx="1371600" cy="857262"/>
            </a:xfrm>
            <a:prstGeom prst="foldedCorner">
              <a:avLst>
                <a:gd name="adj" fmla="val 24167"/>
              </a:avLst>
            </a:prstGeom>
            <a:solidFill>
              <a:srgbClr val="A7A8AA"/>
            </a:solidFill>
            <a:ln w="9525">
              <a:solidFill>
                <a:srgbClr val="A7A8AA"/>
              </a:solidFill>
              <a:round/>
              <a:headEnd/>
              <a:tailEnd/>
            </a:ln>
            <a:effectLst/>
          </p:spPr>
          <p:txBody>
            <a:bodyPr lIns="45720" tIns="91440" rIns="45720" bIns="0" anchor="ctr"/>
            <a:lstStyle/>
            <a:p>
              <a:pPr algn="ctr">
                <a:spcBef>
                  <a:spcPct val="0"/>
                </a:spcBef>
                <a:defRPr/>
              </a:pPr>
              <a:r>
                <a:rPr lang="en-US" sz="1600" b="1"/>
                <a:t>USPTO fee structure</a:t>
              </a:r>
            </a:p>
          </p:txBody>
        </p:sp>
        <p:sp>
          <p:nvSpPr>
            <p:cNvPr id="25" name="Text Box 24">
              <a:extLst>
                <a:ext uri="{C183D7F6-B498-43B3-948B-1728B52AA6E4}">
                  <adec:decorative xmlns:adec="http://schemas.microsoft.com/office/drawing/2017/decorative" val="1"/>
                </a:ext>
              </a:extLst>
            </p:cNvPr>
            <p:cNvSpPr txBox="1">
              <a:spLocks noChangeArrowheads="1"/>
            </p:cNvSpPr>
            <p:nvPr/>
          </p:nvSpPr>
          <p:spPr bwMode="auto">
            <a:xfrm>
              <a:off x="815084" y="1224405"/>
              <a:ext cx="31482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dirty="0">
                  <a:solidFill>
                    <a:schemeClr val="tx1"/>
                  </a:solidFill>
                  <a:latin typeface="+mn-lt"/>
                  <a:ea typeface="Segoe UI" panose="020B0502040204020203" pitchFamily="34" charset="0"/>
                  <a:cs typeface="Segoe UI Semilight" panose="020B0402040204020203" pitchFamily="34" charset="0"/>
                </a:rPr>
                <a:t>The </a:t>
              </a:r>
              <a:r>
                <a:rPr lang="en-US" sz="800" b="1" dirty="0">
                  <a:solidFill>
                    <a:schemeClr val="tx1"/>
                  </a:solidFill>
                  <a:latin typeface="+mn-lt"/>
                  <a:ea typeface="Segoe UI" panose="020B0502040204020203" pitchFamily="34" charset="0"/>
                  <a:cs typeface="Segoe UI Semilight" panose="020B0402040204020203" pitchFamily="34" charset="0"/>
                </a:rPr>
                <a:t>examination production capacity </a:t>
              </a:r>
              <a:r>
                <a:rPr lang="en-US" sz="800" dirty="0">
                  <a:solidFill>
                    <a:schemeClr val="tx1"/>
                  </a:solidFill>
                  <a:latin typeface="+mn-lt"/>
                  <a:ea typeface="Segoe UI" panose="020B0502040204020203" pitchFamily="34" charset="0"/>
                  <a:cs typeface="Segoe UI Semilight" panose="020B0402040204020203" pitchFamily="34" charset="0"/>
                </a:rPr>
                <a:t>is the foundation for workload estimates related to the number of times a fee is expected to be collected in a given year. The relative cost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for the examination capacity is captured in the multi-year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budget plans. The fees must be set at rates to unite the appropriate balance.</a:t>
              </a:r>
            </a:p>
          </p:txBody>
        </p:sp>
        <p:sp>
          <p:nvSpPr>
            <p:cNvPr id="26" name="Text Box 25">
              <a:extLst>
                <a:ext uri="{C183D7F6-B498-43B3-948B-1728B52AA6E4}">
                  <adec:decorative xmlns:adec="http://schemas.microsoft.com/office/drawing/2017/decorative" val="1"/>
                </a:ext>
              </a:extLst>
            </p:cNvPr>
            <p:cNvSpPr txBox="1">
              <a:spLocks noChangeArrowheads="1"/>
            </p:cNvSpPr>
            <p:nvPr/>
          </p:nvSpPr>
          <p:spPr bwMode="auto">
            <a:xfrm>
              <a:off x="5167255" y="4150029"/>
              <a:ext cx="1511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a:solidFill>
                    <a:schemeClr val="tx1"/>
                  </a:solidFill>
                  <a:latin typeface="Segoe UI" panose="020B0502040204020203" pitchFamily="34" charset="0"/>
                  <a:ea typeface="Segoe UI" panose="020B0502040204020203" pitchFamily="34" charset="0"/>
                  <a:cs typeface="Segoe UI" panose="020B0502040204020203" pitchFamily="34" charset="0"/>
                </a:rPr>
                <a:t>While analyzing the</a:t>
              </a:r>
            </a:p>
            <a:p>
              <a:pPr algn="r" eaLnBrk="1" hangingPunct="1"/>
              <a:r>
                <a:rPr lang="en-US" sz="800">
                  <a:solidFill>
                    <a:schemeClr val="tx1"/>
                  </a:solidFill>
                  <a:latin typeface="Segoe UI" panose="020B0502040204020203" pitchFamily="34" charset="0"/>
                  <a:ea typeface="Segoe UI" panose="020B0502040204020203" pitchFamily="34" charset="0"/>
                  <a:cs typeface="Segoe UI" panose="020B0502040204020203" pitchFamily="34" charset="0"/>
                </a:rPr>
                <a:t>relationships between </a:t>
              </a:r>
              <a:br>
                <a:rPr lang="en-US" sz="80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a:solidFill>
                    <a:schemeClr val="tx1"/>
                  </a:solidFill>
                  <a:latin typeface="Segoe UI" panose="020B0502040204020203" pitchFamily="34" charset="0"/>
                  <a:ea typeface="Segoe UI" panose="020B0502040204020203" pitchFamily="34" charset="0"/>
                  <a:cs typeface="Segoe UI" panose="020B0502040204020203" pitchFamily="34" charset="0"/>
                </a:rPr>
                <a:t>fees and operational processes, legal and/ </a:t>
              </a:r>
              <a:br>
                <a:rPr lang="en-US" sz="80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a:solidFill>
                    <a:schemeClr val="tx1"/>
                  </a:solidFill>
                  <a:latin typeface="Segoe UI" panose="020B0502040204020203" pitchFamily="34" charset="0"/>
                  <a:ea typeface="Segoe UI" panose="020B0502040204020203" pitchFamily="34" charset="0"/>
                  <a:cs typeface="Segoe UI" panose="020B0502040204020203" pitchFamily="34" charset="0"/>
                </a:rPr>
                <a:t>or policy expertise </a:t>
              </a:r>
              <a:br>
                <a:rPr lang="en-US" sz="80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a:solidFill>
                    <a:schemeClr val="tx1"/>
                  </a:solidFill>
                  <a:latin typeface="Segoe UI" panose="020B0502040204020203" pitchFamily="34" charset="0"/>
                  <a:ea typeface="Segoe UI" panose="020B0502040204020203" pitchFamily="34" charset="0"/>
                  <a:cs typeface="Segoe UI" panose="020B0502040204020203" pitchFamily="34" charset="0"/>
                </a:rPr>
                <a:t>may be required.</a:t>
              </a:r>
            </a:p>
          </p:txBody>
        </p:sp>
        <p:sp>
          <p:nvSpPr>
            <p:cNvPr id="27" name="Text Box 26">
              <a:extLst>
                <a:ext uri="{C183D7F6-B498-43B3-948B-1728B52AA6E4}">
                  <adec:decorative xmlns:adec="http://schemas.microsoft.com/office/drawing/2017/decorative" val="1"/>
                </a:ext>
              </a:extLst>
            </p:cNvPr>
            <p:cNvSpPr txBox="1">
              <a:spLocks noChangeArrowheads="1"/>
            </p:cNvSpPr>
            <p:nvPr/>
          </p:nvSpPr>
          <p:spPr bwMode="auto">
            <a:xfrm>
              <a:off x="7264284" y="3796945"/>
              <a:ext cx="162109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ctr" eaLnBrk="1" hangingPunct="1"/>
              <a:r>
                <a:rPr lang="en-US" sz="900">
                  <a:solidFill>
                    <a:schemeClr val="tx1"/>
                  </a:solidFill>
                  <a:latin typeface="+mn-lt"/>
                </a:rPr>
                <a:t>In addition to each of these components, proposed fee rates will consider the relationships among fees or groups of fees and the cost of the related operational processes.</a:t>
              </a:r>
            </a:p>
          </p:txBody>
        </p:sp>
      </p:grpSp>
    </p:spTree>
    <p:extLst>
      <p:ext uri="{BB962C8B-B14F-4D97-AF65-F5344CB8AC3E}">
        <p14:creationId xmlns:p14="http://schemas.microsoft.com/office/powerpoint/2010/main" val="121224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E0E70-1167-443C-8BC0-F7E36A0AEBF3}"/>
              </a:ext>
            </a:extLst>
          </p:cNvPr>
          <p:cNvSpPr>
            <a:spLocks noGrp="1"/>
          </p:cNvSpPr>
          <p:nvPr>
            <p:ph type="sldNum" sz="quarter" idx="10"/>
          </p:nvPr>
        </p:nvSpPr>
        <p:spPr/>
        <p:txBody>
          <a:bodyPr/>
          <a:lstStyle/>
          <a:p>
            <a:fld id="{1D648693-0942-45E9-83AE-76FC568F9452}" type="slidenum">
              <a:rPr lang="en-US" smtClean="0"/>
              <a:pPr/>
              <a:t>17</a:t>
            </a:fld>
            <a:endParaRPr lang="en-US"/>
          </a:p>
        </p:txBody>
      </p:sp>
      <p:sp>
        <p:nvSpPr>
          <p:cNvPr id="2" name="Title 1"/>
          <p:cNvSpPr>
            <a:spLocks noGrp="1"/>
          </p:cNvSpPr>
          <p:nvPr>
            <p:ph type="title"/>
          </p:nvPr>
        </p:nvSpPr>
        <p:spPr/>
        <p:txBody>
          <a:bodyPr>
            <a:normAutofit/>
          </a:bodyPr>
          <a:lstStyle/>
          <a:p>
            <a:r>
              <a:rPr lang="en-US" sz="3600"/>
              <a:t>Fee setting methodology</a:t>
            </a:r>
          </a:p>
        </p:txBody>
      </p:sp>
      <p:grpSp>
        <p:nvGrpSpPr>
          <p:cNvPr id="4" name="Group 3" descr="For screen reader users, see the Notes field for a description of the fee setting methodology">
            <a:extLst>
              <a:ext uri="{FF2B5EF4-FFF2-40B4-BE49-F238E27FC236}">
                <a16:creationId xmlns:a16="http://schemas.microsoft.com/office/drawing/2014/main" id="{9A212431-C045-450B-B9A2-1CFC1D53FDD7}"/>
              </a:ext>
            </a:extLst>
          </p:cNvPr>
          <p:cNvGrpSpPr/>
          <p:nvPr/>
        </p:nvGrpSpPr>
        <p:grpSpPr>
          <a:xfrm>
            <a:off x="342901" y="1028700"/>
            <a:ext cx="8458198" cy="4572000"/>
            <a:chOff x="342901" y="1028700"/>
            <a:chExt cx="8458198" cy="4572000"/>
          </a:xfrm>
        </p:grpSpPr>
        <p:sp>
          <p:nvSpPr>
            <p:cNvPr id="6" name="TextBox 5"/>
            <p:cNvSpPr txBox="1"/>
            <p:nvPr/>
          </p:nvSpPr>
          <p:spPr>
            <a:xfrm>
              <a:off x="3028949" y="2762250"/>
              <a:ext cx="2295525" cy="1200329"/>
            </a:xfrm>
            <a:prstGeom prst="rect">
              <a:avLst/>
            </a:prstGeom>
            <a:noFill/>
          </p:spPr>
          <p:txBody>
            <a:bodyPr wrap="square" rtlCol="0">
              <a:spAutoFit/>
            </a:bodyPr>
            <a:lstStyle/>
            <a:p>
              <a:pPr algn="ctr" fontAlgn="base">
                <a:spcBef>
                  <a:spcPct val="50000"/>
                </a:spcBef>
                <a:spcAft>
                  <a:spcPct val="0"/>
                </a:spcAft>
              </a:pPr>
              <a:r>
                <a:rPr lang="en-US" sz="2400" b="1">
                  <a:solidFill>
                    <a:srgbClr val="00246C"/>
                  </a:solidFill>
                </a:rPr>
                <a:t>USPTO </a:t>
              </a:r>
              <a:br>
                <a:rPr lang="en-US" sz="2400" b="1">
                  <a:solidFill>
                    <a:srgbClr val="00246C"/>
                  </a:solidFill>
                </a:rPr>
              </a:br>
              <a:r>
                <a:rPr lang="en-US" sz="2400" b="1">
                  <a:solidFill>
                    <a:srgbClr val="00246C"/>
                  </a:solidFill>
                </a:rPr>
                <a:t>Fee Setting Methodology</a:t>
              </a:r>
            </a:p>
          </p:txBody>
        </p:sp>
        <p:sp>
          <p:nvSpPr>
            <p:cNvPr id="7" name="Content Placeholder 2"/>
            <p:cNvSpPr txBox="1">
              <a:spLocks/>
            </p:cNvSpPr>
            <p:nvPr/>
          </p:nvSpPr>
          <p:spPr bwMode="auto">
            <a:xfrm>
              <a:off x="6926261" y="1892847"/>
              <a:ext cx="1874838" cy="2563601"/>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lgn="ctr">
                <a:buFont typeface="Wingdings" pitchFamily="2" charset="2"/>
                <a:buNone/>
              </a:pPr>
              <a:r>
                <a:rPr lang="en-US" sz="1600">
                  <a:solidFill>
                    <a:schemeClr val="tx1"/>
                  </a:solidFill>
                </a:rPr>
                <a:t>The fee setting process uses a complex and iterative methodology until the optimal balance between aggregate revenue and aggregate cost is achieved.</a:t>
              </a:r>
            </a:p>
          </p:txBody>
        </p:sp>
        <p:graphicFrame>
          <p:nvGraphicFramePr>
            <p:cNvPr id="5" name="SmartArt Placeholder 5"/>
            <p:cNvGraphicFramePr>
              <a:graphicFrameLocks/>
            </p:cNvGraphicFramePr>
            <p:nvPr/>
          </p:nvGraphicFramePr>
          <p:xfrm>
            <a:off x="342901" y="1028700"/>
            <a:ext cx="78676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78223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88F447-CC76-4467-92BE-CA552D00F61B}"/>
              </a:ext>
            </a:extLst>
          </p:cNvPr>
          <p:cNvSpPr>
            <a:spLocks noGrp="1"/>
          </p:cNvSpPr>
          <p:nvPr>
            <p:ph type="sldNum" sz="quarter" idx="10"/>
          </p:nvPr>
        </p:nvSpPr>
        <p:spPr/>
        <p:txBody>
          <a:bodyPr/>
          <a:lstStyle/>
          <a:p>
            <a:fld id="{1D648693-0942-45E9-83AE-76FC568F9452}" type="slidenum">
              <a:rPr lang="en-US" smtClean="0"/>
              <a:pPr/>
              <a:t>18</a:t>
            </a:fld>
            <a:endParaRPr lang="en-US"/>
          </a:p>
        </p:txBody>
      </p:sp>
      <p:sp>
        <p:nvSpPr>
          <p:cNvPr id="3" name="Title 2">
            <a:extLst>
              <a:ext uri="{FF2B5EF4-FFF2-40B4-BE49-F238E27FC236}">
                <a16:creationId xmlns:a16="http://schemas.microsoft.com/office/drawing/2014/main" id="{B7041070-7593-4DC2-89E0-7261D7368AF5}"/>
              </a:ext>
            </a:extLst>
          </p:cNvPr>
          <p:cNvSpPr>
            <a:spLocks noGrp="1"/>
          </p:cNvSpPr>
          <p:nvPr>
            <p:ph type="title"/>
          </p:nvPr>
        </p:nvSpPr>
        <p:spPr/>
        <p:txBody>
          <a:bodyPr>
            <a:normAutofit fontScale="90000"/>
          </a:bodyPr>
          <a:lstStyle/>
          <a:p>
            <a:r>
              <a:rPr lang="en-US" dirty="0"/>
              <a:t>Basic trademark process </a:t>
            </a:r>
            <a:br>
              <a:rPr lang="en-US" dirty="0"/>
            </a:br>
            <a:r>
              <a:rPr lang="en-US" dirty="0"/>
              <a:t>and relative fee payments</a:t>
            </a:r>
          </a:p>
        </p:txBody>
      </p:sp>
      <p:sp>
        <p:nvSpPr>
          <p:cNvPr id="2" name="Content Placeholder 1">
            <a:extLst>
              <a:ext uri="{FF2B5EF4-FFF2-40B4-BE49-F238E27FC236}">
                <a16:creationId xmlns:a16="http://schemas.microsoft.com/office/drawing/2014/main" id="{750B6B88-D7E8-4CA5-9E2D-651EC130D8C0}"/>
              </a:ext>
            </a:extLst>
          </p:cNvPr>
          <p:cNvSpPr>
            <a:spLocks noGrp="1"/>
          </p:cNvSpPr>
          <p:nvPr>
            <p:ph idx="1"/>
          </p:nvPr>
        </p:nvSpPr>
        <p:spPr/>
        <p:txBody>
          <a:bodyPr>
            <a:normAutofit/>
          </a:bodyPr>
          <a:lstStyle/>
          <a:p>
            <a:r>
              <a:rPr lang="en-US" sz="1800" dirty="0"/>
              <a:t>Fees collected for trademark activities occur at different intervals over the life of a trademark application filing.</a:t>
            </a:r>
          </a:p>
          <a:p>
            <a:pPr lvl="1"/>
            <a:r>
              <a:rPr lang="en-US" sz="1600" dirty="0"/>
              <a:t>The blue boxes display a high-level overview of the trademark lifecycle.</a:t>
            </a:r>
          </a:p>
          <a:p>
            <a:pPr lvl="1"/>
            <a:r>
              <a:rPr lang="en-US" sz="1600" dirty="0"/>
              <a:t>The gray boxes identify the fees associated with each element of the </a:t>
            </a:r>
            <a:br>
              <a:rPr lang="en-US" sz="1600" dirty="0"/>
            </a:br>
            <a:r>
              <a:rPr lang="en-US" sz="1600" dirty="0"/>
              <a:t>trademark lifecycle.</a:t>
            </a:r>
          </a:p>
          <a:p>
            <a:endParaRPr lang="en-US" sz="1800" dirty="0"/>
          </a:p>
        </p:txBody>
      </p:sp>
      <p:grpSp>
        <p:nvGrpSpPr>
          <p:cNvPr id="12" name="Group 11" descr="A diagram illustrating the basic trademark process from filing through renewal, including the related fees.&#10;&#10;After filing an application with application filing fees it moves to examination. After examination it may take one of two paths: for use or for intent to use.&#10;&#10;If it is a use-based application it moves to post examination for opposition and publication.  If no opposition it moves to registration and then renewal with fees to maintain exclusive rights.&#10;&#10;If intent to use it moves to publication and notice of allowance.  Once a statement of use is filed when paying extension of time and statement of use fees, it moves to registration.  After that it moves to renewal with renewal fees.">
            <a:extLst>
              <a:ext uri="{FF2B5EF4-FFF2-40B4-BE49-F238E27FC236}">
                <a16:creationId xmlns:a16="http://schemas.microsoft.com/office/drawing/2014/main" id="{994051C4-3B1E-4362-97A7-93A50BC557B7}"/>
              </a:ext>
            </a:extLst>
          </p:cNvPr>
          <p:cNvGrpSpPr/>
          <p:nvPr/>
        </p:nvGrpSpPr>
        <p:grpSpPr>
          <a:xfrm>
            <a:off x="457200" y="3467017"/>
            <a:ext cx="8003332" cy="2133683"/>
            <a:chOff x="457200" y="3428472"/>
            <a:chExt cx="8003332" cy="2133683"/>
          </a:xfrm>
        </p:grpSpPr>
        <p:sp>
          <p:nvSpPr>
            <p:cNvPr id="13" name="TextBox 12" descr="A flow chart describing the Basic Trademark Process and Relative Fee Payments&#10;&#10;-Filing- Application Filings (Application for Registration paper or electronic fees)&#10;-Examination- Responses During Prosecution (including TTAB fees)&#10;-For Use- Publication- Post-Exam, Pre-Registration Fees (Opposition fees)&#10;-ntent to Use- Publication/Notice of Allowance&#10;-Statement of Use- Fees After Publication (Statement of Use, Extension of Time fees)&#10;-Registration-&#10;-Renewal- Maintaining Exclusive Rights (Application for Renewal, Affidavits of Use, Amendment fees)">
              <a:extLst>
                <a:ext uri="{FF2B5EF4-FFF2-40B4-BE49-F238E27FC236}">
                  <a16:creationId xmlns:a16="http://schemas.microsoft.com/office/drawing/2014/main" id="{A413C9B8-1BE4-4488-B660-E13A0D19EA55}"/>
                </a:ext>
              </a:extLst>
            </p:cNvPr>
            <p:cNvSpPr txBox="1"/>
            <p:nvPr/>
          </p:nvSpPr>
          <p:spPr>
            <a:xfrm>
              <a:off x="526897" y="3915081"/>
              <a:ext cx="1101284" cy="246221"/>
            </a:xfrm>
            <a:prstGeom prst="rect">
              <a:avLst/>
            </a:prstGeom>
            <a:solidFill>
              <a:srgbClr val="004C97"/>
            </a:solidFill>
          </p:spPr>
          <p:txBody>
            <a:bodyPr wrap="square" rtlCol="0">
              <a:spAutoFit/>
            </a:bodyPr>
            <a:lstStyle/>
            <a:p>
              <a:pPr algn="ctr"/>
              <a:r>
                <a:rPr lang="en-US" sz="1000">
                  <a:solidFill>
                    <a:schemeClr val="bg1"/>
                  </a:solidFill>
                </a:rPr>
                <a:t>Filing</a:t>
              </a:r>
            </a:p>
          </p:txBody>
        </p:sp>
        <p:sp>
          <p:nvSpPr>
            <p:cNvPr id="6" name="TextBox 5">
              <a:extLst>
                <a:ext uri="{FF2B5EF4-FFF2-40B4-BE49-F238E27FC236}">
                  <a16:creationId xmlns:a16="http://schemas.microsoft.com/office/drawing/2014/main" id="{FE0AFA9A-F023-4D45-972C-0C27405D1781}"/>
                </a:ext>
              </a:extLst>
            </p:cNvPr>
            <p:cNvSpPr txBox="1"/>
            <p:nvPr/>
          </p:nvSpPr>
          <p:spPr>
            <a:xfrm>
              <a:off x="2373361" y="3480753"/>
              <a:ext cx="619080" cy="246221"/>
            </a:xfrm>
            <a:prstGeom prst="rect">
              <a:avLst/>
            </a:prstGeom>
            <a:noFill/>
          </p:spPr>
          <p:txBody>
            <a:bodyPr wrap="none" rtlCol="0">
              <a:spAutoFit/>
            </a:bodyPr>
            <a:lstStyle/>
            <a:p>
              <a:r>
                <a:rPr lang="en-US" sz="1000" b="1"/>
                <a:t>For use</a:t>
              </a:r>
            </a:p>
          </p:txBody>
        </p:sp>
        <p:cxnSp>
          <p:nvCxnSpPr>
            <p:cNvPr id="7" name="Straight Arrow Connector 6" title="Decorative Figure">
              <a:extLst>
                <a:ext uri="{FF2B5EF4-FFF2-40B4-BE49-F238E27FC236}">
                  <a16:creationId xmlns:a16="http://schemas.microsoft.com/office/drawing/2014/main" id="{F1C489E0-D85F-4D04-AA82-9972FD0F866E}"/>
                </a:ext>
              </a:extLst>
            </p:cNvPr>
            <p:cNvCxnSpPr>
              <a:cxnSpLocks/>
              <a:stCxn id="14" idx="0"/>
              <a:endCxn id="19" idx="1"/>
            </p:cNvCxnSpPr>
            <p:nvPr/>
          </p:nvCxnSpPr>
          <p:spPr>
            <a:xfrm flipV="1">
              <a:off x="2426503" y="3551583"/>
              <a:ext cx="1156409" cy="363498"/>
            </a:xfrm>
            <a:prstGeom prst="straightConnector1">
              <a:avLst/>
            </a:prstGeom>
            <a:ln w="19050">
              <a:solidFill>
                <a:srgbClr val="FF671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title="Decorative Figure">
              <a:extLst>
                <a:ext uri="{FF2B5EF4-FFF2-40B4-BE49-F238E27FC236}">
                  <a16:creationId xmlns:a16="http://schemas.microsoft.com/office/drawing/2014/main" id="{32204039-34B3-4821-AC55-2E043550887C}"/>
                </a:ext>
              </a:extLst>
            </p:cNvPr>
            <p:cNvCxnSpPr>
              <a:cxnSpLocks/>
              <a:stCxn id="19" idx="3"/>
              <a:endCxn id="37" idx="1"/>
            </p:cNvCxnSpPr>
            <p:nvPr/>
          </p:nvCxnSpPr>
          <p:spPr>
            <a:xfrm>
              <a:off x="4684196" y="3551583"/>
              <a:ext cx="812883" cy="490461"/>
            </a:xfrm>
            <a:prstGeom prst="straightConnector1">
              <a:avLst/>
            </a:prstGeom>
            <a:ln w="19050">
              <a:solidFill>
                <a:srgbClr val="FF671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BB80A7A-8BC3-46F0-BE90-15D199D4F94E}"/>
                </a:ext>
              </a:extLst>
            </p:cNvPr>
            <p:cNvSpPr txBox="1"/>
            <p:nvPr/>
          </p:nvSpPr>
          <p:spPr>
            <a:xfrm>
              <a:off x="1875861" y="3915081"/>
              <a:ext cx="1101284" cy="246221"/>
            </a:xfrm>
            <a:prstGeom prst="rect">
              <a:avLst/>
            </a:prstGeom>
            <a:solidFill>
              <a:srgbClr val="004C97"/>
            </a:solidFill>
          </p:spPr>
          <p:txBody>
            <a:bodyPr wrap="square" rtlCol="0">
              <a:spAutoFit/>
            </a:bodyPr>
            <a:lstStyle/>
            <a:p>
              <a:pPr algn="ctr"/>
              <a:r>
                <a:rPr lang="en-US" sz="1000">
                  <a:solidFill>
                    <a:schemeClr val="bg1"/>
                  </a:solidFill>
                </a:rPr>
                <a:t>Examination</a:t>
              </a:r>
            </a:p>
          </p:txBody>
        </p:sp>
        <p:cxnSp>
          <p:nvCxnSpPr>
            <p:cNvPr id="15" name="Straight Arrow Connector 14" title="Decorative Figure">
              <a:extLst>
                <a:ext uri="{FF2B5EF4-FFF2-40B4-BE49-F238E27FC236}">
                  <a16:creationId xmlns:a16="http://schemas.microsoft.com/office/drawing/2014/main" id="{4589868F-51F3-4444-8737-FA102EBC94A2}"/>
                </a:ext>
              </a:extLst>
            </p:cNvPr>
            <p:cNvCxnSpPr>
              <a:cxnSpLocks/>
              <a:stCxn id="13" idx="2"/>
              <a:endCxn id="56" idx="0"/>
            </p:cNvCxnSpPr>
            <p:nvPr/>
          </p:nvCxnSpPr>
          <p:spPr>
            <a:xfrm>
              <a:off x="1077539" y="4161302"/>
              <a:ext cx="499" cy="284816"/>
            </a:xfrm>
            <a:prstGeom prst="straightConnector1">
              <a:avLst/>
            </a:prstGeom>
            <a:ln w="19050">
              <a:solidFill>
                <a:srgbClr val="FF671F"/>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EB988D5-6B19-4704-860F-47D08B1C2DEA}"/>
                </a:ext>
              </a:extLst>
            </p:cNvPr>
            <p:cNvSpPr txBox="1"/>
            <p:nvPr/>
          </p:nvSpPr>
          <p:spPr>
            <a:xfrm>
              <a:off x="2668474" y="4553841"/>
              <a:ext cx="1603114" cy="400110"/>
            </a:xfrm>
            <a:prstGeom prst="rect">
              <a:avLst/>
            </a:prstGeom>
            <a:solidFill>
              <a:srgbClr val="004C97"/>
            </a:solidFill>
          </p:spPr>
          <p:txBody>
            <a:bodyPr wrap="square" rtlCol="0">
              <a:spAutoFit/>
            </a:bodyPr>
            <a:lstStyle/>
            <a:p>
              <a:pPr algn="ctr"/>
              <a:r>
                <a:rPr lang="en-US" sz="1000">
                  <a:solidFill>
                    <a:schemeClr val="bg1"/>
                  </a:solidFill>
                </a:rPr>
                <a:t>Publication / Notice of allowance</a:t>
              </a:r>
            </a:p>
          </p:txBody>
        </p:sp>
        <p:sp>
          <p:nvSpPr>
            <p:cNvPr id="19" name="TextBox 18">
              <a:extLst>
                <a:ext uri="{FF2B5EF4-FFF2-40B4-BE49-F238E27FC236}">
                  <a16:creationId xmlns:a16="http://schemas.microsoft.com/office/drawing/2014/main" id="{E8F15CCE-81C1-406B-B32D-CAE2D9A66359}"/>
                </a:ext>
              </a:extLst>
            </p:cNvPr>
            <p:cNvSpPr txBox="1"/>
            <p:nvPr/>
          </p:nvSpPr>
          <p:spPr>
            <a:xfrm>
              <a:off x="3582912" y="3428472"/>
              <a:ext cx="1101284" cy="246221"/>
            </a:xfrm>
            <a:prstGeom prst="rect">
              <a:avLst/>
            </a:prstGeom>
            <a:solidFill>
              <a:srgbClr val="004C97"/>
            </a:solidFill>
          </p:spPr>
          <p:txBody>
            <a:bodyPr wrap="square" rtlCol="0">
              <a:spAutoFit/>
            </a:bodyPr>
            <a:lstStyle/>
            <a:p>
              <a:pPr algn="ctr"/>
              <a:r>
                <a:rPr lang="en-US" sz="1000">
                  <a:solidFill>
                    <a:schemeClr val="bg1"/>
                  </a:solidFill>
                </a:rPr>
                <a:t>Publication</a:t>
              </a:r>
            </a:p>
          </p:txBody>
        </p:sp>
        <p:cxnSp>
          <p:nvCxnSpPr>
            <p:cNvPr id="22" name="Straight Arrow Connector 21" title="Decorative Figure">
              <a:extLst>
                <a:ext uri="{FF2B5EF4-FFF2-40B4-BE49-F238E27FC236}">
                  <a16:creationId xmlns:a16="http://schemas.microsoft.com/office/drawing/2014/main" id="{08219CAD-ACF1-4336-950D-8674094E807B}"/>
                </a:ext>
              </a:extLst>
            </p:cNvPr>
            <p:cNvCxnSpPr>
              <a:cxnSpLocks/>
              <a:stCxn id="14" idx="2"/>
              <a:endCxn id="18" idx="0"/>
            </p:cNvCxnSpPr>
            <p:nvPr/>
          </p:nvCxnSpPr>
          <p:spPr>
            <a:xfrm>
              <a:off x="2426503" y="4161302"/>
              <a:ext cx="1043528" cy="392539"/>
            </a:xfrm>
            <a:prstGeom prst="straightConnector1">
              <a:avLst/>
            </a:prstGeom>
            <a:ln w="19050">
              <a:solidFill>
                <a:srgbClr val="FF671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7027656-5855-418E-ADD5-E215884D6FFD}"/>
                </a:ext>
              </a:extLst>
            </p:cNvPr>
            <p:cNvSpPr txBox="1"/>
            <p:nvPr/>
          </p:nvSpPr>
          <p:spPr>
            <a:xfrm>
              <a:off x="1875861" y="4271095"/>
              <a:ext cx="947695" cy="246221"/>
            </a:xfrm>
            <a:prstGeom prst="rect">
              <a:avLst/>
            </a:prstGeom>
            <a:noFill/>
          </p:spPr>
          <p:txBody>
            <a:bodyPr wrap="none" rtlCol="0">
              <a:spAutoFit/>
            </a:bodyPr>
            <a:lstStyle/>
            <a:p>
              <a:r>
                <a:rPr lang="en-US" sz="1000" b="1"/>
                <a:t>Intent to use</a:t>
              </a:r>
            </a:p>
          </p:txBody>
        </p:sp>
        <p:sp>
          <p:nvSpPr>
            <p:cNvPr id="27" name="TextBox 26">
              <a:extLst>
                <a:ext uri="{FF2B5EF4-FFF2-40B4-BE49-F238E27FC236}">
                  <a16:creationId xmlns:a16="http://schemas.microsoft.com/office/drawing/2014/main" id="{264C6B2D-3F82-4FD7-851F-EB0315ED5AFF}"/>
                </a:ext>
              </a:extLst>
            </p:cNvPr>
            <p:cNvSpPr txBox="1"/>
            <p:nvPr/>
          </p:nvSpPr>
          <p:spPr>
            <a:xfrm>
              <a:off x="4684196" y="4553841"/>
              <a:ext cx="1352462" cy="246221"/>
            </a:xfrm>
            <a:prstGeom prst="rect">
              <a:avLst/>
            </a:prstGeom>
            <a:solidFill>
              <a:srgbClr val="004C97"/>
            </a:solidFill>
          </p:spPr>
          <p:txBody>
            <a:bodyPr wrap="square" rtlCol="0">
              <a:spAutoFit/>
            </a:bodyPr>
            <a:lstStyle/>
            <a:p>
              <a:pPr algn="ctr"/>
              <a:r>
                <a:rPr lang="en-US" sz="1000">
                  <a:solidFill>
                    <a:schemeClr val="bg1"/>
                  </a:solidFill>
                </a:rPr>
                <a:t>Statement of use</a:t>
              </a:r>
            </a:p>
          </p:txBody>
        </p:sp>
        <p:cxnSp>
          <p:nvCxnSpPr>
            <p:cNvPr id="30" name="Straight Arrow Connector 29" title="Decorative Figure">
              <a:extLst>
                <a:ext uri="{FF2B5EF4-FFF2-40B4-BE49-F238E27FC236}">
                  <a16:creationId xmlns:a16="http://schemas.microsoft.com/office/drawing/2014/main" id="{47C49FA1-E164-4866-8014-A8512B24AD93}"/>
                </a:ext>
              </a:extLst>
            </p:cNvPr>
            <p:cNvCxnSpPr>
              <a:cxnSpLocks/>
              <a:stCxn id="19" idx="2"/>
              <a:endCxn id="61" idx="0"/>
            </p:cNvCxnSpPr>
            <p:nvPr/>
          </p:nvCxnSpPr>
          <p:spPr>
            <a:xfrm flipH="1">
              <a:off x="4131247" y="3674693"/>
              <a:ext cx="2307" cy="190807"/>
            </a:xfrm>
            <a:prstGeom prst="straightConnector1">
              <a:avLst/>
            </a:prstGeom>
            <a:ln w="19050">
              <a:solidFill>
                <a:srgbClr val="FF671F"/>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4BE2C5B-2BE1-4733-9CCC-9088383BF85F}"/>
                </a:ext>
              </a:extLst>
            </p:cNvPr>
            <p:cNvSpPr txBox="1"/>
            <p:nvPr/>
          </p:nvSpPr>
          <p:spPr>
            <a:xfrm>
              <a:off x="5497079" y="3918933"/>
              <a:ext cx="1352462" cy="246221"/>
            </a:xfrm>
            <a:prstGeom prst="rect">
              <a:avLst/>
            </a:prstGeom>
            <a:solidFill>
              <a:srgbClr val="004C97"/>
            </a:solidFill>
          </p:spPr>
          <p:txBody>
            <a:bodyPr wrap="square" rtlCol="0">
              <a:spAutoFit/>
            </a:bodyPr>
            <a:lstStyle/>
            <a:p>
              <a:pPr algn="ctr"/>
              <a:r>
                <a:rPr lang="en-US" sz="1000">
                  <a:solidFill>
                    <a:schemeClr val="bg1"/>
                  </a:solidFill>
                </a:rPr>
                <a:t>Registration</a:t>
              </a:r>
            </a:p>
          </p:txBody>
        </p:sp>
        <p:cxnSp>
          <p:nvCxnSpPr>
            <p:cNvPr id="40" name="Straight Arrow Connector 39" title="Decorative Figure">
              <a:extLst>
                <a:ext uri="{FF2B5EF4-FFF2-40B4-BE49-F238E27FC236}">
                  <a16:creationId xmlns:a16="http://schemas.microsoft.com/office/drawing/2014/main" id="{76F5F18B-A96E-4C96-AAB5-9D466BA865D3}"/>
                </a:ext>
              </a:extLst>
            </p:cNvPr>
            <p:cNvCxnSpPr>
              <a:cxnSpLocks/>
              <a:endCxn id="27" idx="1"/>
            </p:cNvCxnSpPr>
            <p:nvPr/>
          </p:nvCxnSpPr>
          <p:spPr>
            <a:xfrm>
              <a:off x="4271588" y="4676952"/>
              <a:ext cx="412608" cy="0"/>
            </a:xfrm>
            <a:prstGeom prst="straightConnector1">
              <a:avLst/>
            </a:prstGeom>
            <a:ln w="19050">
              <a:solidFill>
                <a:srgbClr val="FF671F"/>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title="Decorative Figure">
              <a:extLst>
                <a:ext uri="{FF2B5EF4-FFF2-40B4-BE49-F238E27FC236}">
                  <a16:creationId xmlns:a16="http://schemas.microsoft.com/office/drawing/2014/main" id="{020A938C-DCB1-4A77-AAED-A48B3B7AC53E}"/>
                </a:ext>
              </a:extLst>
            </p:cNvPr>
            <p:cNvCxnSpPr>
              <a:cxnSpLocks/>
              <a:stCxn id="27" idx="0"/>
              <a:endCxn id="37" idx="2"/>
            </p:cNvCxnSpPr>
            <p:nvPr/>
          </p:nvCxnSpPr>
          <p:spPr>
            <a:xfrm flipV="1">
              <a:off x="5360427" y="4165154"/>
              <a:ext cx="812883" cy="388687"/>
            </a:xfrm>
            <a:prstGeom prst="straightConnector1">
              <a:avLst/>
            </a:prstGeom>
            <a:ln w="19050">
              <a:solidFill>
                <a:srgbClr val="FF671F"/>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4405FE2-6D62-4040-8C67-CFF215E0430D}"/>
                </a:ext>
              </a:extLst>
            </p:cNvPr>
            <p:cNvSpPr txBox="1"/>
            <p:nvPr/>
          </p:nvSpPr>
          <p:spPr>
            <a:xfrm>
              <a:off x="7108070" y="3915081"/>
              <a:ext cx="1352462" cy="246221"/>
            </a:xfrm>
            <a:prstGeom prst="rect">
              <a:avLst/>
            </a:prstGeom>
            <a:solidFill>
              <a:srgbClr val="004C97"/>
            </a:solidFill>
          </p:spPr>
          <p:txBody>
            <a:bodyPr wrap="square" rtlCol="0">
              <a:spAutoFit/>
            </a:bodyPr>
            <a:lstStyle/>
            <a:p>
              <a:pPr algn="ctr"/>
              <a:r>
                <a:rPr lang="en-US" sz="1000">
                  <a:solidFill>
                    <a:schemeClr val="bg1"/>
                  </a:solidFill>
                </a:rPr>
                <a:t>Renewal</a:t>
              </a:r>
            </a:p>
          </p:txBody>
        </p:sp>
        <p:cxnSp>
          <p:nvCxnSpPr>
            <p:cNvPr id="49" name="Straight Arrow Connector 48" title="Decorative Figure">
              <a:extLst>
                <a:ext uri="{FF2B5EF4-FFF2-40B4-BE49-F238E27FC236}">
                  <a16:creationId xmlns:a16="http://schemas.microsoft.com/office/drawing/2014/main" id="{76684F8D-FACD-49DB-B625-E3F0A460416D}"/>
                </a:ext>
              </a:extLst>
            </p:cNvPr>
            <p:cNvCxnSpPr>
              <a:cxnSpLocks/>
              <a:stCxn id="37" idx="3"/>
              <a:endCxn id="48" idx="1"/>
            </p:cNvCxnSpPr>
            <p:nvPr/>
          </p:nvCxnSpPr>
          <p:spPr>
            <a:xfrm flipV="1">
              <a:off x="6849541" y="4038192"/>
              <a:ext cx="258529" cy="3852"/>
            </a:xfrm>
            <a:prstGeom prst="straightConnector1">
              <a:avLst/>
            </a:prstGeom>
            <a:ln w="19050">
              <a:solidFill>
                <a:srgbClr val="FF671F"/>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title="Decorative Figure">
              <a:extLst>
                <a:ext uri="{FF2B5EF4-FFF2-40B4-BE49-F238E27FC236}">
                  <a16:creationId xmlns:a16="http://schemas.microsoft.com/office/drawing/2014/main" id="{DFBCF4E1-6CCD-4956-B52B-801C61697292}"/>
                </a:ext>
              </a:extLst>
            </p:cNvPr>
            <p:cNvCxnSpPr>
              <a:cxnSpLocks/>
              <a:stCxn id="13" idx="3"/>
              <a:endCxn id="14" idx="1"/>
            </p:cNvCxnSpPr>
            <p:nvPr/>
          </p:nvCxnSpPr>
          <p:spPr>
            <a:xfrm>
              <a:off x="1628181" y="4038192"/>
              <a:ext cx="247680" cy="0"/>
            </a:xfrm>
            <a:prstGeom prst="straightConnector1">
              <a:avLst/>
            </a:prstGeom>
            <a:ln w="19050">
              <a:solidFill>
                <a:srgbClr val="FF671F"/>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title="Decorative Figure">
              <a:extLst>
                <a:ext uri="{FF2B5EF4-FFF2-40B4-BE49-F238E27FC236}">
                  <a16:creationId xmlns:a16="http://schemas.microsoft.com/office/drawing/2014/main" id="{AF85C34C-E09E-4A25-93BA-7597DEC864B2}"/>
                </a:ext>
              </a:extLst>
            </p:cNvPr>
            <p:cNvCxnSpPr>
              <a:cxnSpLocks/>
              <a:stCxn id="48" idx="2"/>
              <a:endCxn id="87" idx="0"/>
            </p:cNvCxnSpPr>
            <p:nvPr/>
          </p:nvCxnSpPr>
          <p:spPr>
            <a:xfrm>
              <a:off x="7784301" y="4161302"/>
              <a:ext cx="0" cy="315594"/>
            </a:xfrm>
            <a:prstGeom prst="straightConnector1">
              <a:avLst/>
            </a:prstGeom>
            <a:ln w="19050">
              <a:solidFill>
                <a:srgbClr val="FF671F"/>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D5EB6556-972A-4396-B1CB-9F9A4F04DD91}"/>
                </a:ext>
              </a:extLst>
            </p:cNvPr>
            <p:cNvSpPr txBox="1"/>
            <p:nvPr/>
          </p:nvSpPr>
          <p:spPr>
            <a:xfrm>
              <a:off x="457200" y="4446118"/>
              <a:ext cx="1241675" cy="507831"/>
            </a:xfrm>
            <a:prstGeom prst="rect">
              <a:avLst/>
            </a:prstGeom>
            <a:solidFill>
              <a:srgbClr val="D9D9D6"/>
            </a:solidFill>
            <a:ln>
              <a:solidFill>
                <a:srgbClr val="004C97"/>
              </a:solidFill>
            </a:ln>
          </p:spPr>
          <p:txBody>
            <a:bodyPr wrap="square" rtlCol="0">
              <a:spAutoFit/>
            </a:bodyPr>
            <a:lstStyle/>
            <a:p>
              <a:pPr algn="ctr"/>
              <a:r>
                <a:rPr lang="en-US" sz="900" b="1"/>
                <a:t>Application filings</a:t>
              </a:r>
            </a:p>
            <a:p>
              <a:pPr algn="ctr"/>
              <a:r>
                <a:rPr lang="en-US" sz="900"/>
                <a:t>(application for registration)</a:t>
              </a:r>
            </a:p>
          </p:txBody>
        </p:sp>
        <p:sp>
          <p:nvSpPr>
            <p:cNvPr id="61" name="TextBox 60">
              <a:extLst>
                <a:ext uri="{FF2B5EF4-FFF2-40B4-BE49-F238E27FC236}">
                  <a16:creationId xmlns:a16="http://schemas.microsoft.com/office/drawing/2014/main" id="{8932537F-8A7F-49DC-9957-3372AA2D1D35}"/>
                </a:ext>
              </a:extLst>
            </p:cNvPr>
            <p:cNvSpPr txBox="1"/>
            <p:nvPr/>
          </p:nvSpPr>
          <p:spPr>
            <a:xfrm>
              <a:off x="3510409" y="3865500"/>
              <a:ext cx="1241675" cy="507831"/>
            </a:xfrm>
            <a:prstGeom prst="rect">
              <a:avLst/>
            </a:prstGeom>
            <a:solidFill>
              <a:srgbClr val="D9D9D6"/>
            </a:solidFill>
            <a:ln>
              <a:solidFill>
                <a:srgbClr val="004C97"/>
              </a:solidFill>
            </a:ln>
          </p:spPr>
          <p:txBody>
            <a:bodyPr wrap="square" rtlCol="0">
              <a:spAutoFit/>
            </a:bodyPr>
            <a:lstStyle/>
            <a:p>
              <a:pPr algn="ctr"/>
              <a:r>
                <a:rPr lang="en-US" sz="900" b="1"/>
                <a:t>Post-exam, pre-registration fees</a:t>
              </a:r>
            </a:p>
            <a:p>
              <a:pPr algn="ctr"/>
              <a:r>
                <a:rPr lang="en-US" sz="900"/>
                <a:t>(opposition fees)</a:t>
              </a:r>
            </a:p>
          </p:txBody>
        </p:sp>
        <p:sp>
          <p:nvSpPr>
            <p:cNvPr id="75" name="TextBox 74">
              <a:extLst>
                <a:ext uri="{FF2B5EF4-FFF2-40B4-BE49-F238E27FC236}">
                  <a16:creationId xmlns:a16="http://schemas.microsoft.com/office/drawing/2014/main" id="{7758D436-3326-4F9C-8355-1B8BA5C733D9}"/>
                </a:ext>
              </a:extLst>
            </p:cNvPr>
            <p:cNvSpPr txBox="1"/>
            <p:nvPr/>
          </p:nvSpPr>
          <p:spPr>
            <a:xfrm>
              <a:off x="4739589" y="4915824"/>
              <a:ext cx="1241675" cy="646331"/>
            </a:xfrm>
            <a:prstGeom prst="rect">
              <a:avLst/>
            </a:prstGeom>
            <a:solidFill>
              <a:srgbClr val="D9D9D6"/>
            </a:solidFill>
            <a:ln>
              <a:solidFill>
                <a:srgbClr val="004C97"/>
              </a:solidFill>
            </a:ln>
          </p:spPr>
          <p:txBody>
            <a:bodyPr wrap="square" rtlCol="0">
              <a:spAutoFit/>
            </a:bodyPr>
            <a:lstStyle/>
            <a:p>
              <a:pPr algn="ctr"/>
              <a:r>
                <a:rPr lang="en-US" sz="900" b="1"/>
                <a:t>Fees after publication</a:t>
              </a:r>
            </a:p>
            <a:p>
              <a:pPr algn="ctr"/>
              <a:r>
                <a:rPr lang="en-US" sz="900"/>
                <a:t>(Statement of use, extension of time)</a:t>
              </a:r>
            </a:p>
          </p:txBody>
        </p:sp>
        <p:cxnSp>
          <p:nvCxnSpPr>
            <p:cNvPr id="76" name="Straight Arrow Connector 75" title="Decorative Figure">
              <a:extLst>
                <a:ext uri="{FF2B5EF4-FFF2-40B4-BE49-F238E27FC236}">
                  <a16:creationId xmlns:a16="http://schemas.microsoft.com/office/drawing/2014/main" id="{74EA9B39-33A2-44AD-A1EA-1A0A051EEB8B}"/>
                </a:ext>
              </a:extLst>
            </p:cNvPr>
            <p:cNvCxnSpPr>
              <a:cxnSpLocks/>
              <a:stCxn id="27" idx="2"/>
              <a:endCxn id="75" idx="0"/>
            </p:cNvCxnSpPr>
            <p:nvPr/>
          </p:nvCxnSpPr>
          <p:spPr>
            <a:xfrm>
              <a:off x="5360427" y="4800062"/>
              <a:ext cx="0" cy="115762"/>
            </a:xfrm>
            <a:prstGeom prst="straightConnector1">
              <a:avLst/>
            </a:prstGeom>
            <a:ln w="19050">
              <a:solidFill>
                <a:srgbClr val="FF671F"/>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7FE2D131-3091-4922-9F4B-95C4957D61F3}"/>
                </a:ext>
              </a:extLst>
            </p:cNvPr>
            <p:cNvSpPr txBox="1"/>
            <p:nvPr/>
          </p:nvSpPr>
          <p:spPr>
            <a:xfrm>
              <a:off x="7163463" y="4476896"/>
              <a:ext cx="1241675" cy="923330"/>
            </a:xfrm>
            <a:prstGeom prst="rect">
              <a:avLst/>
            </a:prstGeom>
            <a:solidFill>
              <a:srgbClr val="D9D9D6"/>
            </a:solidFill>
            <a:ln>
              <a:solidFill>
                <a:srgbClr val="004C97"/>
              </a:solidFill>
            </a:ln>
          </p:spPr>
          <p:txBody>
            <a:bodyPr wrap="square" rtlCol="0">
              <a:spAutoFit/>
            </a:bodyPr>
            <a:lstStyle/>
            <a:p>
              <a:pPr algn="ctr"/>
              <a:r>
                <a:rPr lang="en-US" sz="900" b="1"/>
                <a:t>Maintaining exclusive rights</a:t>
              </a:r>
            </a:p>
            <a:p>
              <a:pPr algn="ctr"/>
              <a:r>
                <a:rPr lang="en-US" sz="900"/>
                <a:t>(application for renewal, affidavits of use, amendment fees)</a:t>
              </a:r>
            </a:p>
          </p:txBody>
        </p:sp>
      </p:grpSp>
    </p:spTree>
    <p:extLst>
      <p:ext uri="{BB962C8B-B14F-4D97-AF65-F5344CB8AC3E}">
        <p14:creationId xmlns:p14="http://schemas.microsoft.com/office/powerpoint/2010/main" val="325803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19A8-F263-4EEE-94C5-1CC5A0B3A05B}"/>
              </a:ext>
            </a:extLst>
          </p:cNvPr>
          <p:cNvSpPr>
            <a:spLocks noGrp="1"/>
          </p:cNvSpPr>
          <p:nvPr>
            <p:ph type="title"/>
          </p:nvPr>
        </p:nvSpPr>
        <p:spPr/>
        <p:txBody>
          <a:bodyPr>
            <a:noAutofit/>
          </a:bodyPr>
          <a:lstStyle/>
          <a:p>
            <a:r>
              <a:rPr lang="en-US" sz="3300"/>
              <a:t>Section C – Activity-based information (ABI) costing methodology</a:t>
            </a:r>
            <a:br>
              <a:rPr lang="en-US" sz="3300"/>
            </a:br>
            <a:endParaRPr lang="en-US" sz="3300"/>
          </a:p>
        </p:txBody>
      </p:sp>
      <p:sp>
        <p:nvSpPr>
          <p:cNvPr id="3" name="Text Placeholder 2">
            <a:extLst>
              <a:ext uri="{FF2B5EF4-FFF2-40B4-BE49-F238E27FC236}">
                <a16:creationId xmlns:a16="http://schemas.microsoft.com/office/drawing/2014/main" id="{D877F3AB-3C9C-4F50-943F-466E8B411740}"/>
              </a:ext>
            </a:extLst>
          </p:cNvPr>
          <p:cNvSpPr>
            <a:spLocks noGrp="1"/>
          </p:cNvSpPr>
          <p:nvPr>
            <p:ph type="body" idx="1"/>
          </p:nvPr>
        </p:nvSpPr>
        <p:spPr/>
        <p:txBody>
          <a:bodyPr>
            <a:normAutofit lnSpcReduction="10000"/>
          </a:bodyPr>
          <a:lstStyle/>
          <a:p>
            <a:r>
              <a:rPr lang="en-US"/>
              <a:t>The information included in this section provides an overview </a:t>
            </a:r>
            <a:br>
              <a:rPr lang="en-US"/>
            </a:br>
            <a:r>
              <a:rPr lang="en-US"/>
              <a:t>of the methodology used to determine the </a:t>
            </a:r>
            <a:r>
              <a:rPr lang="en-US" b="1"/>
              <a:t>unit cost of the trademark fees</a:t>
            </a:r>
            <a:r>
              <a:rPr lang="en-US"/>
              <a:t> at Section G – Rationale for Fee Changes and </a:t>
            </a:r>
            <a:br>
              <a:rPr lang="en-US"/>
            </a:br>
            <a:r>
              <a:rPr lang="en-US"/>
              <a:t>Table of Trademark Fee Adjustments.</a:t>
            </a:r>
          </a:p>
        </p:txBody>
      </p:sp>
    </p:spTree>
    <p:extLst>
      <p:ext uri="{BB962C8B-B14F-4D97-AF65-F5344CB8AC3E}">
        <p14:creationId xmlns:p14="http://schemas.microsoft.com/office/powerpoint/2010/main" val="354364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EA34-7193-4FB5-808D-961177DF6F41}"/>
              </a:ext>
            </a:extLst>
          </p:cNvPr>
          <p:cNvSpPr>
            <a:spLocks noGrp="1"/>
          </p:cNvSpPr>
          <p:nvPr>
            <p:ph type="ctrTitle"/>
          </p:nvPr>
        </p:nvSpPr>
        <p:spPr/>
        <p:txBody>
          <a:bodyPr>
            <a:noAutofit/>
          </a:bodyPr>
          <a:lstStyle/>
          <a:p>
            <a:r>
              <a:rPr lang="en-US" sz="4400" dirty="0"/>
              <a:t>Trademark fee proposal</a:t>
            </a:r>
            <a:br>
              <a:rPr lang="en-US" sz="2800" dirty="0"/>
            </a:br>
            <a:r>
              <a:rPr lang="en-US" sz="2800" dirty="0"/>
              <a:t>Background information</a:t>
            </a:r>
          </a:p>
        </p:txBody>
      </p:sp>
      <p:sp>
        <p:nvSpPr>
          <p:cNvPr id="6" name="Subtitle 5">
            <a:extLst>
              <a:ext uri="{FF2B5EF4-FFF2-40B4-BE49-F238E27FC236}">
                <a16:creationId xmlns:a16="http://schemas.microsoft.com/office/drawing/2014/main" id="{F6AFDB1E-F02D-C83A-EF57-4307EAB70EC6}"/>
              </a:ext>
            </a:extLst>
          </p:cNvPr>
          <p:cNvSpPr>
            <a:spLocks noGrp="1"/>
          </p:cNvSpPr>
          <p:nvPr>
            <p:ph type="subTitle" idx="1"/>
          </p:nvPr>
        </p:nvSpPr>
        <p:spPr/>
        <p:txBody>
          <a:bodyPr>
            <a:normAutofit/>
          </a:bodyPr>
          <a:lstStyle/>
          <a:p>
            <a:r>
              <a:rPr lang="en-US" sz="2400" dirty="0"/>
              <a:t>June 2023</a:t>
            </a:r>
          </a:p>
        </p:txBody>
      </p:sp>
    </p:spTree>
    <p:extLst>
      <p:ext uri="{BB962C8B-B14F-4D97-AF65-F5344CB8AC3E}">
        <p14:creationId xmlns:p14="http://schemas.microsoft.com/office/powerpoint/2010/main" val="299845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DFB3F52A-00FA-4E6F-8606-59AA51375737}"/>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p:cNvSpPr>
            <a:spLocks noGrp="1"/>
          </p:cNvSpPr>
          <p:nvPr>
            <p:ph type="title"/>
          </p:nvPr>
        </p:nvSpPr>
        <p:spPr>
          <a:xfrm>
            <a:off x="457200" y="326206"/>
            <a:ext cx="8229600" cy="952500"/>
          </a:xfrm>
        </p:spPr>
        <p:txBody>
          <a:bodyPr>
            <a:normAutofit/>
          </a:bodyPr>
          <a:lstStyle/>
          <a:p>
            <a:r>
              <a:rPr lang="en-US" sz="3600"/>
              <a:t>ABI costing program</a:t>
            </a:r>
          </a:p>
        </p:txBody>
      </p:sp>
      <p:sp>
        <p:nvSpPr>
          <p:cNvPr id="13" name="Content Placeholder 12">
            <a:extLst>
              <a:ext uri="{FF2B5EF4-FFF2-40B4-BE49-F238E27FC236}">
                <a16:creationId xmlns:a16="http://schemas.microsoft.com/office/drawing/2014/main" id="{CBD88829-1DA6-49C8-8187-CEBFC0C1677F}"/>
              </a:ext>
            </a:extLst>
          </p:cNvPr>
          <p:cNvSpPr>
            <a:spLocks noGrp="1"/>
          </p:cNvSpPr>
          <p:nvPr>
            <p:ph idx="1"/>
          </p:nvPr>
        </p:nvSpPr>
        <p:spPr/>
        <p:txBody>
          <a:bodyPr>
            <a:normAutofit fontScale="25000" lnSpcReduction="20000"/>
          </a:bodyPr>
          <a:lstStyle/>
          <a:p>
            <a:pPr>
              <a:lnSpc>
                <a:spcPct val="120000"/>
              </a:lnSpc>
            </a:pPr>
            <a:r>
              <a:rPr lang="en-US" sz="5600"/>
              <a:t>A major component of analyzing trademark user fees is to identify the full cost of activities associated with the fee rates. This information is used as a reference point when reviewing the alignment of costs (expenses) with collection points in the trademark process.</a:t>
            </a:r>
          </a:p>
          <a:p>
            <a:pPr>
              <a:lnSpc>
                <a:spcPct val="120000"/>
              </a:lnSpc>
            </a:pPr>
            <a:r>
              <a:rPr lang="en-US" sz="5600"/>
              <a:t>We use an activity-based managerial costing methodology, which is referred to as activity-based information (ABI) at the USPTO, to determine historical costs for trademark-related activities and outputs (fee services) as well as allocating an appropriate share of administrative costs to determine aggregate cost. </a:t>
            </a:r>
          </a:p>
          <a:p>
            <a:pPr>
              <a:lnSpc>
                <a:spcPct val="120000"/>
              </a:lnSpc>
            </a:pPr>
            <a:r>
              <a:rPr lang="en-US" sz="5600"/>
              <a:t>Our ABI program has been in place for over 25 years and is responsible for developing, maintaining and updating cost information for all USPTO organizations. The ABI methodology follows the full cost guidance outlined in federal managerial cost accounting and fee setting standards.</a:t>
            </a:r>
          </a:p>
          <a:p>
            <a:pPr>
              <a:lnSpc>
                <a:spcPct val="120000"/>
              </a:lnSpc>
            </a:pPr>
            <a:r>
              <a:rPr lang="en-US" sz="5600"/>
              <a:t>Our ABI program is widely recognized to be one of the best in the federal government and compares well with commercial implementations of ABC. The USPTO ABI program has been the subject of a special Inspector General study, and is examined each year as part of the financial statement audit. There has never been a material weakness in internal controls reported concerning the ABI methodology or data. </a:t>
            </a:r>
          </a:p>
          <a:p>
            <a:endParaRPr lang="en-US"/>
          </a:p>
        </p:txBody>
      </p:sp>
    </p:spTree>
    <p:extLst>
      <p:ext uri="{BB962C8B-B14F-4D97-AF65-F5344CB8AC3E}">
        <p14:creationId xmlns:p14="http://schemas.microsoft.com/office/powerpoint/2010/main" val="270212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4ED84-9461-4B74-A155-DCA453178C38}"/>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r>
              <a:rPr lang="en-US" sz="3600"/>
              <a:t>ABI costing program </a:t>
            </a:r>
            <a:r>
              <a:rPr lang="en-US" sz="2200" b="0" i="1"/>
              <a:t>(cont.)</a:t>
            </a:r>
          </a:p>
        </p:txBody>
      </p:sp>
      <p:sp>
        <p:nvSpPr>
          <p:cNvPr id="6" name="Content Placeholder 2"/>
          <p:cNvSpPr>
            <a:spLocks noGrp="1"/>
          </p:cNvSpPr>
          <p:nvPr>
            <p:ph idx="1"/>
          </p:nvPr>
        </p:nvSpPr>
        <p:spPr/>
        <p:txBody>
          <a:bodyPr vert="horz" lIns="91440" tIns="45720" rIns="91440" bIns="45720" rtlCol="0" anchor="t">
            <a:normAutofit fontScale="47500" lnSpcReduction="20000"/>
          </a:bodyPr>
          <a:lstStyle/>
          <a:p>
            <a:pPr>
              <a:lnSpc>
                <a:spcPct val="120000"/>
              </a:lnSpc>
            </a:pPr>
            <a:r>
              <a:rPr lang="en-US">
                <a:latin typeface="Segoe UI"/>
                <a:cs typeface="Segoe UI"/>
              </a:rPr>
              <a:t>To facilitate agency-wide ABI program collaboration, the ABI Steering Committee is the official rulemaking body for all issues related to ABI at the USPTO. This committee is comprised of representatives from all USPTO organizations and all changes to ABI methodology or ABI models are reviewed by the Steering Committee.</a:t>
            </a:r>
          </a:p>
          <a:p>
            <a:pPr>
              <a:lnSpc>
                <a:spcPct val="109999"/>
              </a:lnSpc>
            </a:pPr>
            <a:r>
              <a:rPr lang="en-US">
                <a:latin typeface="Segoe UI"/>
                <a:cs typeface="Segoe UI"/>
              </a:rPr>
              <a:t>ABI uses a two-step methodology to assign costs to its work activities and then to its related outputs.</a:t>
            </a:r>
          </a:p>
          <a:p>
            <a:pPr lvl="1">
              <a:lnSpc>
                <a:spcPct val="109999"/>
              </a:lnSpc>
            </a:pPr>
            <a:r>
              <a:rPr lang="en-US">
                <a:latin typeface="Segoe UI Light"/>
                <a:cs typeface="Segoe UI"/>
              </a:rPr>
              <a:t>Expenses (also referred to as costs) capture the spending by an organization, such as salaries and benefits for employees, contractor costs, rent, equipment, etc. </a:t>
            </a:r>
          </a:p>
          <a:p>
            <a:pPr lvl="1">
              <a:lnSpc>
                <a:spcPct val="109999"/>
              </a:lnSpc>
            </a:pPr>
            <a:r>
              <a:rPr lang="en-US">
                <a:latin typeface="Segoe UI Light"/>
                <a:cs typeface="Segoe UI"/>
              </a:rPr>
              <a:t>Activities represent the work that people in the organization perform (e.g., examining a trademark application and fee processing).</a:t>
            </a:r>
          </a:p>
          <a:p>
            <a:pPr lvl="1">
              <a:lnSpc>
                <a:spcPct val="109999"/>
              </a:lnSpc>
            </a:pPr>
            <a:r>
              <a:rPr lang="en-US">
                <a:latin typeface="Segoe UI Light"/>
                <a:cs typeface="Segoe UI"/>
              </a:rPr>
              <a:t>Outputs are the goods or services that the organization produces through its activities (e.g., registered trademarks). </a:t>
            </a:r>
          </a:p>
          <a:p>
            <a:pPr>
              <a:lnSpc>
                <a:spcPct val="120000"/>
              </a:lnSpc>
            </a:pPr>
            <a:r>
              <a:rPr lang="en-US">
                <a:latin typeface="Segoe UI"/>
                <a:cs typeface="Segoe UI"/>
              </a:rPr>
              <a:t>The cost analysis and all historical expenses referenced in this proposal are based upon </a:t>
            </a:r>
            <a:br>
              <a:rPr lang="en-US">
                <a:latin typeface="Segoe UI"/>
                <a:cs typeface="Segoe UI"/>
              </a:rPr>
            </a:br>
            <a:r>
              <a:rPr lang="en-US">
                <a:latin typeface="Segoe UI"/>
                <a:cs typeface="Segoe UI"/>
              </a:rPr>
              <a:t>FY 2022 data for trademark fees.</a:t>
            </a:r>
            <a:endParaRPr lang="en-US"/>
          </a:p>
        </p:txBody>
      </p:sp>
    </p:spTree>
    <p:extLst>
      <p:ext uri="{BB962C8B-B14F-4D97-AF65-F5344CB8AC3E}">
        <p14:creationId xmlns:p14="http://schemas.microsoft.com/office/powerpoint/2010/main" val="3538319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FB529D-ECB6-4237-AFE4-32860F322D09}"/>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5" name="Title 4">
            <a:extLst>
              <a:ext uri="{FF2B5EF4-FFF2-40B4-BE49-F238E27FC236}">
                <a16:creationId xmlns:a16="http://schemas.microsoft.com/office/drawing/2014/main" id="{E2D157B0-F1CE-4CD0-87FD-29620249A783}"/>
              </a:ext>
            </a:extLst>
          </p:cNvPr>
          <p:cNvSpPr>
            <a:spLocks noGrp="1"/>
          </p:cNvSpPr>
          <p:nvPr>
            <p:ph type="title"/>
          </p:nvPr>
        </p:nvSpPr>
        <p:spPr/>
        <p:txBody>
          <a:bodyPr>
            <a:normAutofit/>
          </a:bodyPr>
          <a:lstStyle/>
          <a:p>
            <a:r>
              <a:rPr lang="en-US" sz="3600"/>
              <a:t>ABI costing program </a:t>
            </a:r>
            <a:r>
              <a:rPr lang="en-US" sz="2200" b="0" i="1"/>
              <a:t>(cont.)</a:t>
            </a:r>
          </a:p>
        </p:txBody>
      </p:sp>
      <p:sp>
        <p:nvSpPr>
          <p:cNvPr id="6" name="Content Placeholder 5">
            <a:extLst>
              <a:ext uri="{FF2B5EF4-FFF2-40B4-BE49-F238E27FC236}">
                <a16:creationId xmlns:a16="http://schemas.microsoft.com/office/drawing/2014/main" id="{B930D508-3BEF-4CB9-8EFA-35DEA154AE6B}"/>
              </a:ext>
            </a:extLst>
          </p:cNvPr>
          <p:cNvSpPr>
            <a:spLocks noGrp="1"/>
          </p:cNvSpPr>
          <p:nvPr>
            <p:ph idx="1"/>
          </p:nvPr>
        </p:nvSpPr>
        <p:spPr/>
        <p:txBody>
          <a:bodyPr>
            <a:normAutofit fontScale="92500" lnSpcReduction="20000"/>
          </a:bodyPr>
          <a:lstStyle/>
          <a:p>
            <a:pPr>
              <a:lnSpc>
                <a:spcPct val="110000"/>
              </a:lnSpc>
            </a:pPr>
            <a:r>
              <a:rPr lang="en-US" sz="1600" dirty="0"/>
              <a:t>The ABI analysis starts with extracting expense information from the USPTO core financial system. This information is “tagged” with identifiers such as the organization that spent the money, the activities performed, and the type of expense (e.g., salaries, benefits, printing, supplies, etc.). </a:t>
            </a:r>
          </a:p>
          <a:p>
            <a:pPr>
              <a:lnSpc>
                <a:spcPct val="110000"/>
              </a:lnSpc>
            </a:pPr>
            <a:r>
              <a:rPr lang="en-US" sz="1600" dirty="0"/>
              <a:t>When compiling trademark costs, any spending by, or directly on behalf of, the trademark organization are considered direct expenses such as salaries and contracts. Those expenses occurring outside of the Trademark and TTAB organizations but required for mission specific activities are referred to as allocated direct expenses (e.g., rent, IT specific automation, etc.). </a:t>
            </a:r>
          </a:p>
          <a:p>
            <a:pPr>
              <a:lnSpc>
                <a:spcPct val="110000"/>
              </a:lnSpc>
            </a:pPr>
            <a:r>
              <a:rPr lang="en-US" sz="1600" dirty="0"/>
              <a:t>Indirect expenses are those expenses that originate in a support organization, but are allocated to the trademark operation because they indirectly facilitate trademark services or products (e.g. IT help desk support, human resources hiring support, invoice processing, etc.).</a:t>
            </a:r>
          </a:p>
          <a:p>
            <a:pPr>
              <a:lnSpc>
                <a:spcPct val="110000"/>
              </a:lnSpc>
            </a:pPr>
            <a:r>
              <a:rPr lang="en-US" sz="1600" dirty="0"/>
              <a:t>Expenses are assigned or allocated to activities based on “drivers” such as timecodes, surveys, workloads, etc. </a:t>
            </a:r>
          </a:p>
        </p:txBody>
      </p:sp>
    </p:spTree>
    <p:extLst>
      <p:ext uri="{BB962C8B-B14F-4D97-AF65-F5344CB8AC3E}">
        <p14:creationId xmlns:p14="http://schemas.microsoft.com/office/powerpoint/2010/main" val="286328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ABA8FF-C169-4D5D-86F8-07200E8D2C67}"/>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r>
              <a:rPr lang="en-US" sz="3600"/>
              <a:t>ABI costing program </a:t>
            </a:r>
            <a:r>
              <a:rPr lang="en-US" sz="2200" b="0" i="1"/>
              <a:t>(cont.)</a:t>
            </a:r>
          </a:p>
        </p:txBody>
      </p:sp>
      <p:sp>
        <p:nvSpPr>
          <p:cNvPr id="13" name="Content Placeholder 12">
            <a:extLst>
              <a:ext uri="{FF2B5EF4-FFF2-40B4-BE49-F238E27FC236}">
                <a16:creationId xmlns:a16="http://schemas.microsoft.com/office/drawing/2014/main" id="{0CC75363-5F64-440B-BC4D-CCCE79DD8BD8}"/>
              </a:ext>
            </a:extLst>
          </p:cNvPr>
          <p:cNvSpPr>
            <a:spLocks noGrp="1"/>
          </p:cNvSpPr>
          <p:nvPr>
            <p:ph idx="1"/>
          </p:nvPr>
        </p:nvSpPr>
        <p:spPr>
          <a:xfrm>
            <a:off x="457200" y="1447584"/>
            <a:ext cx="8229600" cy="3766442"/>
          </a:xfrm>
        </p:spPr>
        <p:txBody>
          <a:bodyPr vert="horz" lIns="91440" tIns="45720" rIns="91440" bIns="45720" rtlCol="0" anchor="t">
            <a:normAutofit/>
          </a:bodyPr>
          <a:lstStyle/>
          <a:p>
            <a:r>
              <a:rPr lang="en-US" sz="1600" dirty="0"/>
              <a:t>All allocated costs are aggregated with the direct costs of the activity to capture the “fully burdened” cost for that activity.</a:t>
            </a:r>
          </a:p>
          <a:p>
            <a:r>
              <a:rPr lang="en-US" sz="1600" dirty="0"/>
              <a:t>The “fully burdened” cost for an activity is then divided by workload measures (number of outputs completed for that particular activity) to arrive at the fully burdened unit cost for that activity. </a:t>
            </a:r>
          </a:p>
          <a:p>
            <a:r>
              <a:rPr lang="en-US" sz="1600" dirty="0"/>
              <a:t>In some cases, the cost for a particular process is then determined by identifying which activities occur for the process, and how often each activity occurs. This is known as the “frequency factor” and is based on a statistical analysis of a one year set of completed applications.</a:t>
            </a:r>
          </a:p>
          <a:p>
            <a:r>
              <a:rPr lang="en-US" sz="1600" dirty="0"/>
              <a:t>Examples of the unit cost calculations for filing fees can be found on the following page.</a:t>
            </a:r>
          </a:p>
        </p:txBody>
      </p:sp>
    </p:spTree>
    <p:extLst>
      <p:ext uri="{BB962C8B-B14F-4D97-AF65-F5344CB8AC3E}">
        <p14:creationId xmlns:p14="http://schemas.microsoft.com/office/powerpoint/2010/main" val="360344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FBA30F-D6B4-4594-8576-B3255947A50B}"/>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a:extLst>
              <a:ext uri="{FF2B5EF4-FFF2-40B4-BE49-F238E27FC236}">
                <a16:creationId xmlns:a16="http://schemas.microsoft.com/office/drawing/2014/main" id="{515ADE84-AADF-4BC3-B3A6-170D8B99A2DF}"/>
              </a:ext>
            </a:extLst>
          </p:cNvPr>
          <p:cNvSpPr>
            <a:spLocks noGrp="1"/>
          </p:cNvSpPr>
          <p:nvPr>
            <p:ph type="title"/>
          </p:nvPr>
        </p:nvSpPr>
        <p:spPr/>
        <p:txBody>
          <a:bodyPr>
            <a:normAutofit fontScale="90000"/>
          </a:bodyPr>
          <a:lstStyle/>
          <a:p>
            <a:r>
              <a:rPr lang="en-US" sz="3600" dirty="0"/>
              <a:t>ABI costing program example</a:t>
            </a:r>
            <a:br>
              <a:rPr lang="en-US" dirty="0"/>
            </a:br>
            <a:r>
              <a:rPr lang="en-US" sz="2400" b="0" i="1" dirty="0"/>
              <a:t>TEAS Plus filing fee (7007)</a:t>
            </a:r>
            <a:br>
              <a:rPr lang="en-US" sz="2400" b="0" i="1" dirty="0"/>
            </a:br>
            <a:endParaRPr lang="en-US" sz="2400" b="0" i="1" dirty="0"/>
          </a:p>
        </p:txBody>
      </p:sp>
      <p:graphicFrame>
        <p:nvGraphicFramePr>
          <p:cNvPr id="6" name="Content Placeholder 5">
            <a:extLst>
              <a:ext uri="{FF2B5EF4-FFF2-40B4-BE49-F238E27FC236}">
                <a16:creationId xmlns:a16="http://schemas.microsoft.com/office/drawing/2014/main" id="{516BE2A5-62C0-4CD0-AD9F-F65A0FEDA334}"/>
              </a:ext>
            </a:extLst>
          </p:cNvPr>
          <p:cNvGraphicFramePr>
            <a:graphicFrameLocks noGrp="1"/>
          </p:cNvGraphicFramePr>
          <p:nvPr>
            <p:ph idx="1"/>
            <p:extLst>
              <p:ext uri="{D42A27DB-BD31-4B8C-83A1-F6EECF244321}">
                <p14:modId xmlns:p14="http://schemas.microsoft.com/office/powerpoint/2010/main" val="2174374635"/>
              </p:ext>
            </p:extLst>
          </p:nvPr>
        </p:nvGraphicFramePr>
        <p:xfrm>
          <a:off x="2065626" y="1563138"/>
          <a:ext cx="5012747" cy="3628642"/>
        </p:xfrm>
        <a:graphic>
          <a:graphicData uri="http://schemas.openxmlformats.org/drawingml/2006/table">
            <a:tbl>
              <a:tblPr firstRow="1" bandRow="1">
                <a:tableStyleId>{5C22544A-7EE6-4342-B048-85BDC9FD1C3A}</a:tableStyleId>
              </a:tblPr>
              <a:tblGrid>
                <a:gridCol w="5012747">
                  <a:extLst>
                    <a:ext uri="{9D8B030D-6E8A-4147-A177-3AD203B41FA5}">
                      <a16:colId xmlns:a16="http://schemas.microsoft.com/office/drawing/2014/main" val="2484363752"/>
                    </a:ext>
                  </a:extLst>
                </a:gridCol>
              </a:tblGrid>
              <a:tr h="764248">
                <a:tc>
                  <a:txBody>
                    <a:bodyPr/>
                    <a:lstStyle/>
                    <a:p>
                      <a:pPr algn="ctr"/>
                      <a:r>
                        <a:rPr lang="en-US" sz="1600" dirty="0">
                          <a:latin typeface="+mn-lt"/>
                        </a:rPr>
                        <a:t>Activities underlying TEAS Plus filing fee of $375</a:t>
                      </a:r>
                    </a:p>
                  </a:txBody>
                  <a:tcPr anchor="ctr">
                    <a:solidFill>
                      <a:srgbClr val="004E6F"/>
                    </a:solidFill>
                  </a:tcPr>
                </a:tc>
                <a:extLst>
                  <a:ext uri="{0D108BD9-81ED-4DB2-BD59-A6C34878D82A}">
                    <a16:rowId xmlns:a16="http://schemas.microsoft.com/office/drawing/2014/main" val="856956270"/>
                  </a:ext>
                </a:extLst>
              </a:tr>
              <a:tr h="318266">
                <a:tc>
                  <a:txBody>
                    <a:bodyPr/>
                    <a:lstStyle/>
                    <a:p>
                      <a:pPr lvl="0" algn="l">
                        <a:buNone/>
                      </a:pPr>
                      <a:r>
                        <a:rPr lang="en-US" sz="1400" b="0" i="0" u="none" strike="noStrike" dirty="0">
                          <a:solidFill>
                            <a:srgbClr val="000000"/>
                          </a:solidFill>
                          <a:effectLst/>
                          <a:latin typeface="+mn-lt"/>
                        </a:rPr>
                        <a:t>Review and classify new electronically filed application</a:t>
                      </a:r>
                    </a:p>
                  </a:txBody>
                  <a:tcPr marT="0" marB="0" anchor="ctr">
                    <a:solidFill>
                      <a:srgbClr val="D9D9D6"/>
                    </a:solidFill>
                  </a:tcPr>
                </a:tc>
                <a:extLst>
                  <a:ext uri="{0D108BD9-81ED-4DB2-BD59-A6C34878D82A}">
                    <a16:rowId xmlns:a16="http://schemas.microsoft.com/office/drawing/2014/main" val="3947522696"/>
                  </a:ext>
                </a:extLst>
              </a:tr>
              <a:tr h="318266">
                <a:tc>
                  <a:txBody>
                    <a:bodyPr/>
                    <a:lstStyle/>
                    <a:p>
                      <a:pPr lvl="0" algn="l">
                        <a:buNone/>
                      </a:pPr>
                      <a:r>
                        <a:rPr lang="en-US" sz="1400" b="0" i="0" u="none" strike="noStrike" dirty="0">
                          <a:solidFill>
                            <a:srgbClr val="000000"/>
                          </a:solidFill>
                          <a:effectLst/>
                          <a:latin typeface="+mn-lt"/>
                        </a:rPr>
                        <a:t>Trademark exam: First actions</a:t>
                      </a:r>
                    </a:p>
                  </a:txBody>
                  <a:tcPr marT="0" marB="0" anchor="ctr">
                    <a:solidFill>
                      <a:srgbClr val="D9D9D6"/>
                    </a:solidFill>
                  </a:tcPr>
                </a:tc>
                <a:extLst>
                  <a:ext uri="{0D108BD9-81ED-4DB2-BD59-A6C34878D82A}">
                    <a16:rowId xmlns:a16="http://schemas.microsoft.com/office/drawing/2014/main" val="1737107638"/>
                  </a:ext>
                </a:extLst>
              </a:tr>
              <a:tr h="318266">
                <a:tc>
                  <a:txBody>
                    <a:bodyPr/>
                    <a:lstStyle/>
                    <a:p>
                      <a:pPr lvl="0" algn="l">
                        <a:buNone/>
                      </a:pPr>
                      <a:r>
                        <a:rPr lang="en-US" sz="1400" b="0" i="0" u="none" strike="noStrike" dirty="0">
                          <a:solidFill>
                            <a:srgbClr val="000000"/>
                          </a:solidFill>
                          <a:effectLst/>
                          <a:latin typeface="+mn-lt"/>
                        </a:rPr>
                        <a:t>Trademark exam: Subsequent actions</a:t>
                      </a:r>
                      <a:endParaRPr lang="en-US" sz="1400" dirty="0"/>
                    </a:p>
                  </a:txBody>
                  <a:tcPr marT="0" marB="0" anchor="ctr">
                    <a:solidFill>
                      <a:srgbClr val="D9D9D6"/>
                    </a:solidFill>
                  </a:tcPr>
                </a:tc>
                <a:extLst>
                  <a:ext uri="{0D108BD9-81ED-4DB2-BD59-A6C34878D82A}">
                    <a16:rowId xmlns:a16="http://schemas.microsoft.com/office/drawing/2014/main" val="443216595"/>
                  </a:ext>
                </a:extLst>
              </a:tr>
              <a:tr h="318266">
                <a:tc>
                  <a:txBody>
                    <a:bodyPr/>
                    <a:lstStyle/>
                    <a:p>
                      <a:pPr lvl="0" algn="l">
                        <a:buNone/>
                      </a:pPr>
                      <a:r>
                        <a:rPr lang="en-US" sz="1400" b="0" i="0" u="none" strike="noStrike" dirty="0">
                          <a:solidFill>
                            <a:srgbClr val="000000"/>
                          </a:solidFill>
                          <a:effectLst/>
                          <a:latin typeface="+mn-lt"/>
                        </a:rPr>
                        <a:t>Trademark exam: Final Refusals</a:t>
                      </a:r>
                    </a:p>
                  </a:txBody>
                  <a:tcPr marT="0" marB="0" anchor="ctr">
                    <a:solidFill>
                      <a:srgbClr val="D9D9D6"/>
                    </a:solidFill>
                  </a:tcPr>
                </a:tc>
                <a:extLst>
                  <a:ext uri="{0D108BD9-81ED-4DB2-BD59-A6C34878D82A}">
                    <a16:rowId xmlns:a16="http://schemas.microsoft.com/office/drawing/2014/main" val="1450654540"/>
                  </a:ext>
                </a:extLst>
              </a:tr>
              <a:tr h="318266">
                <a:tc>
                  <a:txBody>
                    <a:bodyPr/>
                    <a:lstStyle/>
                    <a:p>
                      <a:pPr lvl="0" algn="l">
                        <a:buNone/>
                      </a:pPr>
                      <a:r>
                        <a:rPr lang="en-US" sz="1400" b="0" i="0" u="none" strike="noStrike" dirty="0">
                          <a:solidFill>
                            <a:srgbClr val="000000"/>
                          </a:solidFill>
                          <a:effectLst/>
                          <a:latin typeface="+mn-lt"/>
                        </a:rPr>
                        <a:t>Trademark exam: Publications</a:t>
                      </a:r>
                    </a:p>
                  </a:txBody>
                  <a:tcPr marT="0" marB="0" anchor="ctr">
                    <a:solidFill>
                      <a:srgbClr val="D9D9D6"/>
                    </a:solidFill>
                  </a:tcPr>
                </a:tc>
                <a:extLst>
                  <a:ext uri="{0D108BD9-81ED-4DB2-BD59-A6C34878D82A}">
                    <a16:rowId xmlns:a16="http://schemas.microsoft.com/office/drawing/2014/main" val="1647146306"/>
                  </a:ext>
                </a:extLst>
              </a:tr>
              <a:tr h="318266">
                <a:tc>
                  <a:txBody>
                    <a:bodyPr/>
                    <a:lstStyle/>
                    <a:p>
                      <a:pPr lvl="0" algn="l">
                        <a:buNone/>
                      </a:pPr>
                      <a:r>
                        <a:rPr lang="en-US" sz="1400" b="0" i="0" u="none" strike="noStrike" dirty="0">
                          <a:solidFill>
                            <a:srgbClr val="000000"/>
                          </a:solidFill>
                          <a:effectLst/>
                          <a:latin typeface="+mn-lt"/>
                        </a:rPr>
                        <a:t>Trademark exam: All other activities</a:t>
                      </a:r>
                    </a:p>
                  </a:txBody>
                  <a:tcPr marT="0" marB="0" anchor="ctr">
                    <a:solidFill>
                      <a:srgbClr val="D9D9D6"/>
                    </a:solidFill>
                  </a:tcPr>
                </a:tc>
                <a:extLst>
                  <a:ext uri="{0D108BD9-81ED-4DB2-BD59-A6C34878D82A}">
                    <a16:rowId xmlns:a16="http://schemas.microsoft.com/office/drawing/2014/main" val="250504008"/>
                  </a:ext>
                </a:extLst>
              </a:tr>
              <a:tr h="318266">
                <a:tc>
                  <a:txBody>
                    <a:bodyPr/>
                    <a:lstStyle/>
                    <a:p>
                      <a:pPr lvl="0" algn="l">
                        <a:buNone/>
                      </a:pPr>
                      <a:r>
                        <a:rPr lang="en-US" sz="1400" b="0" i="0" u="none" strike="noStrike" dirty="0">
                          <a:solidFill>
                            <a:srgbClr val="000000"/>
                          </a:solidFill>
                          <a:effectLst/>
                          <a:latin typeface="+mn-lt"/>
                        </a:rPr>
                        <a:t>Quality reviews</a:t>
                      </a:r>
                    </a:p>
                  </a:txBody>
                  <a:tcPr marT="0" marB="0" anchor="ctr">
                    <a:solidFill>
                      <a:srgbClr val="D9D9D6"/>
                    </a:solidFill>
                  </a:tcPr>
                </a:tc>
                <a:extLst>
                  <a:ext uri="{0D108BD9-81ED-4DB2-BD59-A6C34878D82A}">
                    <a16:rowId xmlns:a16="http://schemas.microsoft.com/office/drawing/2014/main" val="3933956044"/>
                  </a:ext>
                </a:extLst>
              </a:tr>
              <a:tr h="318266">
                <a:tc>
                  <a:txBody>
                    <a:bodyPr/>
                    <a:lstStyle/>
                    <a:p>
                      <a:pPr lvl="0" algn="l">
                        <a:buNone/>
                      </a:pPr>
                      <a:r>
                        <a:rPr lang="en-US" sz="1400" b="0" i="0" u="none" strike="noStrike" dirty="0">
                          <a:solidFill>
                            <a:srgbClr val="000000"/>
                          </a:solidFill>
                          <a:effectLst/>
                          <a:latin typeface="+mn-lt"/>
                        </a:rPr>
                        <a:t>All other trademark activities</a:t>
                      </a:r>
                    </a:p>
                  </a:txBody>
                  <a:tcPr marT="0" marB="0" anchor="ctr">
                    <a:solidFill>
                      <a:srgbClr val="D9D9D6"/>
                    </a:solidFill>
                  </a:tcPr>
                </a:tc>
                <a:extLst>
                  <a:ext uri="{0D108BD9-81ED-4DB2-BD59-A6C34878D82A}">
                    <a16:rowId xmlns:a16="http://schemas.microsoft.com/office/drawing/2014/main" val="3559871299"/>
                  </a:ext>
                </a:extLst>
              </a:tr>
              <a:tr h="318266">
                <a:tc>
                  <a:txBody>
                    <a:bodyPr/>
                    <a:lstStyle/>
                    <a:p>
                      <a:pPr lvl="0" algn="l">
                        <a:buNone/>
                      </a:pPr>
                      <a:r>
                        <a:rPr lang="en-US" sz="1400" b="0" i="0" u="none" strike="noStrike" dirty="0">
                          <a:solidFill>
                            <a:srgbClr val="000000"/>
                          </a:solidFill>
                          <a:effectLst/>
                          <a:latin typeface="+mn-lt"/>
                        </a:rPr>
                        <a:t>IT systems supporting trademark activities</a:t>
                      </a:r>
                    </a:p>
                  </a:txBody>
                  <a:tcPr marT="0" marB="0" anchor="ctr">
                    <a:solidFill>
                      <a:srgbClr val="D9D9D6"/>
                    </a:solidFill>
                  </a:tcPr>
                </a:tc>
                <a:extLst>
                  <a:ext uri="{0D108BD9-81ED-4DB2-BD59-A6C34878D82A}">
                    <a16:rowId xmlns:a16="http://schemas.microsoft.com/office/drawing/2014/main" val="710343861"/>
                  </a:ext>
                </a:extLst>
              </a:tr>
            </a:tbl>
          </a:graphicData>
        </a:graphic>
      </p:graphicFrame>
    </p:spTree>
    <p:extLst>
      <p:ext uri="{BB962C8B-B14F-4D97-AF65-F5344CB8AC3E}">
        <p14:creationId xmlns:p14="http://schemas.microsoft.com/office/powerpoint/2010/main" val="331123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D523-A845-4D2B-8644-3C1D6C3EA804}"/>
              </a:ext>
            </a:extLst>
          </p:cNvPr>
          <p:cNvSpPr>
            <a:spLocks noGrp="1"/>
          </p:cNvSpPr>
          <p:nvPr>
            <p:ph type="title"/>
          </p:nvPr>
        </p:nvSpPr>
        <p:spPr/>
        <p:txBody>
          <a:bodyPr>
            <a:normAutofit fontScale="90000"/>
          </a:bodyPr>
          <a:lstStyle/>
          <a:p>
            <a:r>
              <a:rPr lang="en-US"/>
              <a:t>Section D – Background on trademark fees</a:t>
            </a:r>
          </a:p>
        </p:txBody>
      </p:sp>
      <p:sp>
        <p:nvSpPr>
          <p:cNvPr id="3" name="Text Placeholder 2">
            <a:extLst>
              <a:ext uri="{FF2B5EF4-FFF2-40B4-BE49-F238E27FC236}">
                <a16:creationId xmlns:a16="http://schemas.microsoft.com/office/drawing/2014/main" id="{4372B4F3-CA1E-44DF-8F64-3020087DB3C2}"/>
              </a:ext>
            </a:extLst>
          </p:cNvPr>
          <p:cNvSpPr>
            <a:spLocks noGrp="1"/>
          </p:cNvSpPr>
          <p:nvPr>
            <p:ph type="body" idx="1"/>
          </p:nvPr>
        </p:nvSpPr>
        <p:spPr/>
        <p:txBody>
          <a:bodyPr/>
          <a:lstStyle/>
          <a:p>
            <a:r>
              <a:rPr lang="en-US"/>
              <a:t>The information included in this section provides an overview of the current trademark fee structure, including historical trends of fees and fee collections.</a:t>
            </a:r>
          </a:p>
        </p:txBody>
      </p:sp>
    </p:spTree>
    <p:extLst>
      <p:ext uri="{BB962C8B-B14F-4D97-AF65-F5344CB8AC3E}">
        <p14:creationId xmlns:p14="http://schemas.microsoft.com/office/powerpoint/2010/main" val="591709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A18D58-79E8-4052-9F29-DDCBC388EFD0}"/>
              </a:ext>
            </a:extLst>
          </p:cNvPr>
          <p:cNvSpPr>
            <a:spLocks noGrp="1"/>
          </p:cNvSpPr>
          <p:nvPr>
            <p:ph type="sldNum" sz="quarter" idx="10"/>
          </p:nvPr>
        </p:nvSpPr>
        <p:spPr/>
        <p:txBody>
          <a:bodyPr/>
          <a:lstStyle/>
          <a:p>
            <a:fld id="{1D648693-0942-45E9-83AE-76FC568F9452}" type="slidenum">
              <a:rPr lang="en-US" smtClean="0"/>
              <a:pPr/>
              <a:t>26</a:t>
            </a:fld>
            <a:endParaRPr lang="en-US"/>
          </a:p>
        </p:txBody>
      </p:sp>
      <p:sp>
        <p:nvSpPr>
          <p:cNvPr id="2" name="Title 1">
            <a:extLst>
              <a:ext uri="{FF2B5EF4-FFF2-40B4-BE49-F238E27FC236}">
                <a16:creationId xmlns:a16="http://schemas.microsoft.com/office/drawing/2014/main" id="{B6566EBE-125B-4B37-84F7-43DF79F1522E}"/>
              </a:ext>
            </a:extLst>
          </p:cNvPr>
          <p:cNvSpPr>
            <a:spLocks noGrp="1"/>
          </p:cNvSpPr>
          <p:nvPr>
            <p:ph type="title"/>
          </p:nvPr>
        </p:nvSpPr>
        <p:spPr>
          <a:xfrm>
            <a:off x="457200" y="310250"/>
            <a:ext cx="8229600" cy="864147"/>
          </a:xfrm>
        </p:spPr>
        <p:txBody>
          <a:bodyPr>
            <a:normAutofit fontScale="90000"/>
          </a:bodyPr>
          <a:lstStyle/>
          <a:p>
            <a:r>
              <a:rPr lang="en-US" sz="3200"/>
              <a:t>Composition of the trademark fee schedule</a:t>
            </a:r>
            <a:br>
              <a:rPr lang="en-US" sz="3200"/>
            </a:br>
            <a:r>
              <a:rPr lang="en-US" sz="2400" b="0" i="1"/>
              <a:t>33% of fee codes comprise 92% of the revenue</a:t>
            </a:r>
          </a:p>
        </p:txBody>
      </p:sp>
      <p:graphicFrame>
        <p:nvGraphicFramePr>
          <p:cNvPr id="4" name="Chart 3" descr="A pie chart displaying the percentage of fee collections in each category of trademark fees. Application filing are 55 percent, Renewal fee revenue is 25 percent, Six month extension for statement of use is 9 percent, statement of use/amendments to allege use are 3 percent, and all other trademark fee revenue comprises 8 percent of fee collections. ">
            <a:extLst>
              <a:ext uri="{FF2B5EF4-FFF2-40B4-BE49-F238E27FC236}">
                <a16:creationId xmlns:a16="http://schemas.microsoft.com/office/drawing/2014/main" id="{7586189C-6BB0-4ACF-A20C-207EA0C06306}"/>
              </a:ext>
            </a:extLst>
          </p:cNvPr>
          <p:cNvGraphicFramePr/>
          <p:nvPr>
            <p:extLst>
              <p:ext uri="{D42A27DB-BD31-4B8C-83A1-F6EECF244321}">
                <p14:modId xmlns:p14="http://schemas.microsoft.com/office/powerpoint/2010/main" val="195823963"/>
              </p:ext>
            </p:extLst>
          </p:nvPr>
        </p:nvGraphicFramePr>
        <p:xfrm>
          <a:off x="553453" y="1499292"/>
          <a:ext cx="4491168" cy="3125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A pie chart displaying the percentage of fee codes in each category of trademark fees. Application filing are 11 percent, Renewal fees are 17 percent, Six month extension for statement of use is 2 percent, statement of use/amendments to allege use are 3 percent, and all other trademark fee codes comprises 67 percent of fee codes. ">
            <a:extLst>
              <a:ext uri="{FF2B5EF4-FFF2-40B4-BE49-F238E27FC236}">
                <a16:creationId xmlns:a16="http://schemas.microsoft.com/office/drawing/2014/main" id="{1ADF60DD-8FEC-4B36-83ED-9C7B237C2E61}"/>
              </a:ext>
            </a:extLst>
          </p:cNvPr>
          <p:cNvGraphicFramePr/>
          <p:nvPr>
            <p:extLst>
              <p:ext uri="{D42A27DB-BD31-4B8C-83A1-F6EECF244321}">
                <p14:modId xmlns:p14="http://schemas.microsoft.com/office/powerpoint/2010/main" val="1152010106"/>
              </p:ext>
            </p:extLst>
          </p:nvPr>
        </p:nvGraphicFramePr>
        <p:xfrm>
          <a:off x="4664637" y="1378937"/>
          <a:ext cx="3059263" cy="2937171"/>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descr="A legend for the pie charts including categories for: Application filings, renewals, Six-month extension for statement of use, Statements of use/amendments to allege use, and all other trademark fees.">
            <a:extLst>
              <a:ext uri="{FF2B5EF4-FFF2-40B4-BE49-F238E27FC236}">
                <a16:creationId xmlns:a16="http://schemas.microsoft.com/office/drawing/2014/main" id="{A7AD9FC8-674F-4E1F-9A78-1A68F7742DC4}"/>
              </a:ext>
            </a:extLst>
          </p:cNvPr>
          <p:cNvPicPr>
            <a:picLocks noChangeAspect="1"/>
          </p:cNvPicPr>
          <p:nvPr/>
        </p:nvPicPr>
        <p:blipFill>
          <a:blip r:embed="rId5"/>
          <a:stretch>
            <a:fillRect/>
          </a:stretch>
        </p:blipFill>
        <p:spPr>
          <a:xfrm>
            <a:off x="1788087" y="4140060"/>
            <a:ext cx="5753100" cy="809625"/>
          </a:xfrm>
          <a:prstGeom prst="rect">
            <a:avLst/>
          </a:prstGeom>
        </p:spPr>
      </p:pic>
      <p:sp>
        <p:nvSpPr>
          <p:cNvPr id="5" name="TextBox 4">
            <a:extLst>
              <a:ext uri="{FF2B5EF4-FFF2-40B4-BE49-F238E27FC236}">
                <a16:creationId xmlns:a16="http://schemas.microsoft.com/office/drawing/2014/main" id="{1683AA80-0E9C-4475-9D4A-71A7E3089DDA}"/>
              </a:ext>
            </a:extLst>
          </p:cNvPr>
          <p:cNvSpPr txBox="1"/>
          <p:nvPr/>
        </p:nvSpPr>
        <p:spPr>
          <a:xfrm>
            <a:off x="2210612" y="4988806"/>
            <a:ext cx="5668017" cy="30777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ea typeface="+mn-ea"/>
                <a:cs typeface="+mn-cs"/>
              </a:rPr>
              <a:t>The trademark fee scheduled has roughly 65 active fee codes.</a:t>
            </a:r>
          </a:p>
        </p:txBody>
      </p:sp>
    </p:spTree>
    <p:extLst>
      <p:ext uri="{BB962C8B-B14F-4D97-AF65-F5344CB8AC3E}">
        <p14:creationId xmlns:p14="http://schemas.microsoft.com/office/powerpoint/2010/main" val="425857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D7F24C-20BE-44DE-AAF8-496B8D4818E7}"/>
              </a:ext>
            </a:extLst>
          </p:cNvPr>
          <p:cNvSpPr>
            <a:spLocks noGrp="1"/>
          </p:cNvSpPr>
          <p:nvPr>
            <p:ph type="sldNum" sz="quarter" idx="10"/>
          </p:nvPr>
        </p:nvSpPr>
        <p:spPr/>
        <p:txBody>
          <a:bodyPr/>
          <a:lstStyle/>
          <a:p>
            <a:fld id="{1D648693-0942-45E9-83AE-76FC568F9452}" type="slidenum">
              <a:rPr lang="en-US" smtClean="0"/>
              <a:pPr/>
              <a:t>27</a:t>
            </a:fld>
            <a:endParaRPr lang="en-US"/>
          </a:p>
        </p:txBody>
      </p:sp>
      <p:sp>
        <p:nvSpPr>
          <p:cNvPr id="2" name="Title 1"/>
          <p:cNvSpPr>
            <a:spLocks noGrp="1"/>
          </p:cNvSpPr>
          <p:nvPr>
            <p:ph type="title"/>
          </p:nvPr>
        </p:nvSpPr>
        <p:spPr/>
        <p:txBody>
          <a:bodyPr>
            <a:normAutofit fontScale="90000"/>
          </a:bodyPr>
          <a:lstStyle/>
          <a:p>
            <a:r>
              <a:rPr lang="en-US" sz="3600" dirty="0"/>
              <a:t>FY 2022 trademark fee collections by type</a:t>
            </a:r>
            <a:br>
              <a:rPr lang="en-US" sz="3600" b="0" i="1" dirty="0"/>
            </a:br>
            <a:r>
              <a:rPr lang="en-US" sz="2400" b="0" i="1" dirty="0"/>
              <a:t>Total trademark fee collections $459 Million</a:t>
            </a:r>
            <a:br>
              <a:rPr lang="en-US" b="0" i="1" dirty="0"/>
            </a:br>
            <a:endParaRPr lang="en-US" b="0" i="1" dirty="0"/>
          </a:p>
        </p:txBody>
      </p:sp>
      <p:graphicFrame>
        <p:nvGraphicFramePr>
          <p:cNvPr id="7" name="Content Placeholder 5" descr="A pie chart that shows the percent of total fee collections by fee category for the fiscal year 2022.&#10;&#10;Application filings were $255M or 55%&#10;Maintaining exclusive rights were $116M or 25%&#10;ITU/Use were $52M or 11%&#10;Other trademark fees were $17M or 4%&#10;TTAB fees were $12M or 3%&#10;Madrid fees were $8M or 2%">
            <a:extLst>
              <a:ext uri="{FF2B5EF4-FFF2-40B4-BE49-F238E27FC236}">
                <a16:creationId xmlns:a16="http://schemas.microsoft.com/office/drawing/2014/main" id="{3269FB06-5AEC-4BFB-BAF7-86E3A7F3B47D}"/>
              </a:ext>
            </a:extLst>
          </p:cNvPr>
          <p:cNvGraphicFramePr>
            <a:graphicFrameLocks noGrp="1"/>
          </p:cNvGraphicFramePr>
          <p:nvPr>
            <p:ph idx="1"/>
            <p:extLst>
              <p:ext uri="{D42A27DB-BD31-4B8C-83A1-F6EECF244321}">
                <p14:modId xmlns:p14="http://schemas.microsoft.com/office/powerpoint/2010/main" val="467628685"/>
              </p:ext>
            </p:extLst>
          </p:nvPr>
        </p:nvGraphicFramePr>
        <p:xfrm>
          <a:off x="457200" y="1759789"/>
          <a:ext cx="8229600" cy="3840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227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05E50B-0C70-430F-AF6D-59A4D843C465}"/>
              </a:ext>
            </a:extLst>
          </p:cNvPr>
          <p:cNvSpPr>
            <a:spLocks noGrp="1"/>
          </p:cNvSpPr>
          <p:nvPr>
            <p:ph type="sldNum" sz="quarter" idx="10"/>
          </p:nvPr>
        </p:nvSpPr>
        <p:spPr>
          <a:xfrm>
            <a:off x="457200" y="5289673"/>
            <a:ext cx="2057400" cy="303212"/>
          </a:xfrm>
        </p:spPr>
        <p:txBody>
          <a:bodyPr/>
          <a:lstStyle/>
          <a:p>
            <a:fld id="{1D648693-0942-45E9-83AE-76FC568F9452}" type="slidenum">
              <a:rPr lang="en-US" smtClean="0"/>
              <a:pPr/>
              <a:t>28</a:t>
            </a:fld>
            <a:endParaRPr lang="en-US"/>
          </a:p>
        </p:txBody>
      </p:sp>
      <p:sp>
        <p:nvSpPr>
          <p:cNvPr id="2" name="Title 1"/>
          <p:cNvSpPr>
            <a:spLocks noGrp="1"/>
          </p:cNvSpPr>
          <p:nvPr>
            <p:ph type="title"/>
          </p:nvPr>
        </p:nvSpPr>
        <p:spPr/>
        <p:txBody>
          <a:bodyPr>
            <a:normAutofit/>
          </a:bodyPr>
          <a:lstStyle/>
          <a:p>
            <a:r>
              <a:rPr lang="en-US" sz="3600"/>
              <a:t>Trademark application filing fees</a:t>
            </a:r>
          </a:p>
        </p:txBody>
      </p:sp>
      <p:sp>
        <p:nvSpPr>
          <p:cNvPr id="9" name="Content Placeholder 8">
            <a:extLst>
              <a:ext uri="{FF2B5EF4-FFF2-40B4-BE49-F238E27FC236}">
                <a16:creationId xmlns:a16="http://schemas.microsoft.com/office/drawing/2014/main" id="{BC53530B-C307-4232-99C3-91266BE3B03A}"/>
              </a:ext>
            </a:extLst>
          </p:cNvPr>
          <p:cNvSpPr>
            <a:spLocks noGrp="1"/>
          </p:cNvSpPr>
          <p:nvPr>
            <p:ph sz="half" idx="1"/>
          </p:nvPr>
        </p:nvSpPr>
        <p:spPr/>
        <p:txBody>
          <a:bodyPr>
            <a:normAutofit/>
          </a:bodyPr>
          <a:lstStyle/>
          <a:p>
            <a:pPr marL="329184" indent="-329184" defTabSz="342900">
              <a:buSzPct val="100000"/>
            </a:pPr>
            <a:r>
              <a:rPr lang="en-US" altLang="zh-CN" sz="1900">
                <a:solidFill>
                  <a:prstClr val="black"/>
                </a:solidFill>
                <a:ea typeface="宋体" pitchFamily="2" charset="-122"/>
              </a:rPr>
              <a:t>Application filing fees are the source of more than one-half of trademark fee collections.</a:t>
            </a:r>
          </a:p>
          <a:p>
            <a:pPr marL="329184" indent="-329184" defTabSz="342900">
              <a:buSzPct val="100000"/>
            </a:pPr>
            <a:r>
              <a:rPr lang="en-US" altLang="zh-CN" sz="1900">
                <a:solidFill>
                  <a:prstClr val="black"/>
                </a:solidFill>
                <a:ea typeface="宋体" pitchFamily="2" charset="-122"/>
              </a:rPr>
              <a:t>Filing fees are not refunded, even if the application is later refused registration on legal grounds.</a:t>
            </a:r>
          </a:p>
          <a:p>
            <a:endParaRPr lang="en-US"/>
          </a:p>
        </p:txBody>
      </p:sp>
      <p:graphicFrame>
        <p:nvGraphicFramePr>
          <p:cNvPr id="16" name="Content Placeholder 15" descr="A stacked bar chart displaying trademark application filing fee collections as a percent of total trademark fee collections for the fiscal years 2020 through 2022. Application filings have made up between 56% and  59% of annual trademark fee collections since FY 2020.">
            <a:extLst>
              <a:ext uri="{FF2B5EF4-FFF2-40B4-BE49-F238E27FC236}">
                <a16:creationId xmlns:a16="http://schemas.microsoft.com/office/drawing/2014/main" id="{6E9FD1A6-FFB3-4EA7-9C7D-360F3EAD83A1}"/>
              </a:ext>
            </a:extLst>
          </p:cNvPr>
          <p:cNvGraphicFramePr>
            <a:graphicFrameLocks noGrp="1"/>
          </p:cNvGraphicFramePr>
          <p:nvPr>
            <p:ph sz="half" idx="2"/>
            <p:extLst>
              <p:ext uri="{D42A27DB-BD31-4B8C-83A1-F6EECF244321}">
                <p14:modId xmlns:p14="http://schemas.microsoft.com/office/powerpoint/2010/main" val="994317097"/>
              </p:ext>
            </p:extLst>
          </p:nvPr>
        </p:nvGraphicFramePr>
        <p:xfrm>
          <a:off x="4648200" y="1333500"/>
          <a:ext cx="4038600" cy="342265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DAE84285-2FC1-48E1-B45E-90A0FAA5DDB5}"/>
              </a:ext>
              <a:ext uri="{C183D7F6-B498-43B3-948B-1728B52AA6E4}">
                <adec:decorative xmlns:adec="http://schemas.microsoft.com/office/drawing/2017/decorative" val="1"/>
              </a:ext>
            </a:extLst>
          </p:cNvPr>
          <p:cNvSpPr/>
          <p:nvPr/>
        </p:nvSpPr>
        <p:spPr>
          <a:xfrm>
            <a:off x="6654675" y="2104648"/>
            <a:ext cx="599844" cy="338554"/>
          </a:xfrm>
          <a:prstGeom prst="rect">
            <a:avLst/>
          </a:prstGeom>
          <a:noFill/>
        </p:spPr>
        <p:txBody>
          <a:bodyPr wrap="none" lIns="91440" tIns="45720" rIns="91440" bIns="45720">
            <a:spAutoFit/>
          </a:bodyPr>
          <a:lstStyle/>
          <a:p>
            <a:pPr algn="ctr"/>
            <a:r>
              <a:rPr lang="en-US" sz="1600" b="1" cap="none" spc="0" dirty="0">
                <a:ln w="0"/>
                <a:effectLst>
                  <a:outerShdw blurRad="38100" dist="19050" dir="2700000" algn="tl" rotWithShape="0">
                    <a:schemeClr val="dk1">
                      <a:alpha val="40000"/>
                    </a:schemeClr>
                  </a:outerShdw>
                </a:effectLst>
              </a:rPr>
              <a:t>41%</a:t>
            </a:r>
          </a:p>
        </p:txBody>
      </p:sp>
      <p:sp>
        <p:nvSpPr>
          <p:cNvPr id="17" name="Rectangle 16">
            <a:extLst>
              <a:ext uri="{FF2B5EF4-FFF2-40B4-BE49-F238E27FC236}">
                <a16:creationId xmlns:a16="http://schemas.microsoft.com/office/drawing/2014/main" id="{B5AA6347-5AB1-4985-AB40-1AB167813C4F}"/>
              </a:ext>
              <a:ext uri="{C183D7F6-B498-43B3-948B-1728B52AA6E4}">
                <adec:decorative xmlns:adec="http://schemas.microsoft.com/office/drawing/2017/decorative" val="1"/>
              </a:ext>
            </a:extLst>
          </p:cNvPr>
          <p:cNvSpPr/>
          <p:nvPr/>
        </p:nvSpPr>
        <p:spPr>
          <a:xfrm>
            <a:off x="7719642" y="2104648"/>
            <a:ext cx="599844" cy="338554"/>
          </a:xfrm>
          <a:prstGeom prst="rect">
            <a:avLst/>
          </a:prstGeom>
          <a:noFill/>
        </p:spPr>
        <p:txBody>
          <a:bodyPr wrap="none" lIns="91440" tIns="45720" rIns="91440" bIns="45720">
            <a:spAutoFit/>
          </a:bodyPr>
          <a:lstStyle/>
          <a:p>
            <a:pPr algn="ctr"/>
            <a:r>
              <a:rPr lang="en-US" sz="1600" b="1" cap="none" spc="0" dirty="0">
                <a:ln w="0"/>
                <a:effectLst>
                  <a:outerShdw blurRad="38100" dist="19050" dir="2700000" algn="tl" rotWithShape="0">
                    <a:schemeClr val="dk1">
                      <a:alpha val="40000"/>
                    </a:schemeClr>
                  </a:outerShdw>
                </a:effectLst>
              </a:rPr>
              <a:t>44%</a:t>
            </a:r>
          </a:p>
        </p:txBody>
      </p:sp>
      <p:sp>
        <p:nvSpPr>
          <p:cNvPr id="6" name="Rectangle 5">
            <a:extLst>
              <a:ext uri="{FF2B5EF4-FFF2-40B4-BE49-F238E27FC236}">
                <a16:creationId xmlns:a16="http://schemas.microsoft.com/office/drawing/2014/main" id="{6559F013-675E-49A4-BFB5-67F15492B18D}"/>
              </a:ext>
              <a:ext uri="{C183D7F6-B498-43B3-948B-1728B52AA6E4}">
                <adec:decorative xmlns:adec="http://schemas.microsoft.com/office/drawing/2017/decorative" val="1"/>
              </a:ext>
            </a:extLst>
          </p:cNvPr>
          <p:cNvSpPr/>
          <p:nvPr/>
        </p:nvSpPr>
        <p:spPr>
          <a:xfrm>
            <a:off x="7719641" y="3215642"/>
            <a:ext cx="599844" cy="338554"/>
          </a:xfrm>
          <a:prstGeom prst="rect">
            <a:avLst/>
          </a:prstGeom>
          <a:noFill/>
        </p:spPr>
        <p:txBody>
          <a:bodyPr wrap="none" lIns="91440" tIns="45720" rIns="91440" bIns="45720">
            <a:spAutoFit/>
          </a:bodyPr>
          <a:lstStyle/>
          <a:p>
            <a:pPr algn="ctr"/>
            <a:r>
              <a:rPr lang="en-US" sz="1600" b="1" cap="none" spc="0" dirty="0">
                <a:ln w="0"/>
                <a:solidFill>
                  <a:schemeClr val="bg1"/>
                </a:solidFill>
                <a:effectLst>
                  <a:outerShdw blurRad="38100" dist="19050" dir="2700000" algn="tl" rotWithShape="0">
                    <a:schemeClr val="dk1">
                      <a:alpha val="40000"/>
                    </a:schemeClr>
                  </a:outerShdw>
                </a:effectLst>
              </a:rPr>
              <a:t>56%</a:t>
            </a:r>
          </a:p>
        </p:txBody>
      </p:sp>
    </p:spTree>
    <p:extLst>
      <p:ext uri="{BB962C8B-B14F-4D97-AF65-F5344CB8AC3E}">
        <p14:creationId xmlns:p14="http://schemas.microsoft.com/office/powerpoint/2010/main" val="355007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AD7AA4-ADB5-401C-A83C-C58C12C8C2EA}"/>
              </a:ext>
            </a:extLst>
          </p:cNvPr>
          <p:cNvSpPr>
            <a:spLocks noGrp="1"/>
          </p:cNvSpPr>
          <p:nvPr>
            <p:ph type="sldNum" sz="quarter" idx="10"/>
          </p:nvPr>
        </p:nvSpPr>
        <p:spPr/>
        <p:txBody>
          <a:bodyPr/>
          <a:lstStyle/>
          <a:p>
            <a:fld id="{1D648693-0942-45E9-83AE-76FC568F9452}" type="slidenum">
              <a:rPr lang="en-US" smtClean="0"/>
              <a:pPr/>
              <a:t>29</a:t>
            </a:fld>
            <a:endParaRPr lang="en-US"/>
          </a:p>
        </p:txBody>
      </p:sp>
      <p:sp>
        <p:nvSpPr>
          <p:cNvPr id="2" name="Title 1" title="Patent Filings by Type"/>
          <p:cNvSpPr>
            <a:spLocks noGrp="1"/>
          </p:cNvSpPr>
          <p:nvPr>
            <p:ph type="title"/>
          </p:nvPr>
        </p:nvSpPr>
        <p:spPr/>
        <p:txBody>
          <a:bodyPr>
            <a:normAutofit fontScale="90000"/>
          </a:bodyPr>
          <a:lstStyle/>
          <a:p>
            <a:r>
              <a:rPr lang="en-US" sz="3600" dirty="0"/>
              <a:t>Trademark application filings</a:t>
            </a:r>
            <a:br>
              <a:rPr lang="en-US" sz="3600" dirty="0"/>
            </a:br>
            <a:r>
              <a:rPr lang="en-US" sz="2000" b="0" i="1" dirty="0"/>
              <a:t>Incoming demand (trademark filings) drives current and</a:t>
            </a:r>
            <a:br>
              <a:rPr lang="en-US" sz="2000" b="0" i="1" dirty="0"/>
            </a:br>
            <a:r>
              <a:rPr lang="en-US" sz="2000" b="0" i="1" dirty="0"/>
              <a:t>future year fee collections </a:t>
            </a:r>
            <a:br>
              <a:rPr lang="en-US" sz="2000" b="0" i="1" dirty="0"/>
            </a:br>
            <a:endParaRPr lang="en-US" sz="2000" b="0" i="1" dirty="0"/>
          </a:p>
        </p:txBody>
      </p:sp>
      <p:graphicFrame>
        <p:nvGraphicFramePr>
          <p:cNvPr id="8" name="Content Placeholder 7" descr="A chart displaying incoming demand for trademark application filings by year for years FY 2017 through FY 2022.&#10;&#10;FY 2017 is the lowest demand at slightly below 600 thousand applications.&#10;&#10;In FY 2018 applications gradually increase to just over 700 thousand in FY 2020.&#10;&#10;FY 2021 significantly higher at almost 950 thousand applications filed.&#10;&#10;FY 2022 returns back to a normal growth trend at just under 800 thousand applications.">
            <a:extLst>
              <a:ext uri="{FF2B5EF4-FFF2-40B4-BE49-F238E27FC236}">
                <a16:creationId xmlns:a16="http://schemas.microsoft.com/office/drawing/2014/main" id="{DD43AC69-FEAF-4D05-85FE-C367A95A9EC5}"/>
              </a:ext>
            </a:extLst>
          </p:cNvPr>
          <p:cNvGraphicFramePr>
            <a:graphicFrameLocks noGrp="1"/>
          </p:cNvGraphicFramePr>
          <p:nvPr>
            <p:ph idx="1"/>
            <p:extLst>
              <p:ext uri="{D42A27DB-BD31-4B8C-83A1-F6EECF244321}">
                <p14:modId xmlns:p14="http://schemas.microsoft.com/office/powerpoint/2010/main" val="3403072501"/>
              </p:ext>
            </p:extLst>
          </p:nvPr>
        </p:nvGraphicFramePr>
        <p:xfrm>
          <a:off x="457200" y="1447800"/>
          <a:ext cx="8229600" cy="3786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685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BA3428-2C85-4F22-985C-5253C0A1007A}"/>
              </a:ext>
            </a:extLst>
          </p:cNvPr>
          <p:cNvSpPr>
            <a:spLocks noGrp="1"/>
          </p:cNvSpPr>
          <p:nvPr>
            <p:ph type="sldNum" sz="quarter" idx="10"/>
          </p:nvPr>
        </p:nvSpPr>
        <p:spPr/>
        <p:txBody>
          <a:bodyPr/>
          <a:lstStyle/>
          <a:p>
            <a:fld id="{1D648693-0942-45E9-83AE-76FC568F9452}" type="slidenum">
              <a:rPr lang="en-US" smtClean="0"/>
              <a:pPr/>
              <a:t>3</a:t>
            </a:fld>
            <a:endParaRPr lang="en-US"/>
          </a:p>
        </p:txBody>
      </p:sp>
      <p:sp>
        <p:nvSpPr>
          <p:cNvPr id="2" name="Title 1"/>
          <p:cNvSpPr>
            <a:spLocks noGrp="1"/>
          </p:cNvSpPr>
          <p:nvPr>
            <p:ph type="title"/>
          </p:nvPr>
        </p:nvSpPr>
        <p:spPr/>
        <p:txBody>
          <a:bodyPr/>
          <a:lstStyle/>
          <a:p>
            <a:r>
              <a:rPr lang="en-US"/>
              <a:t>Introduction</a:t>
            </a:r>
          </a:p>
        </p:txBody>
      </p:sp>
      <p:sp>
        <p:nvSpPr>
          <p:cNvPr id="10" name="Content Placeholder 9">
            <a:extLst>
              <a:ext uri="{FF2B5EF4-FFF2-40B4-BE49-F238E27FC236}">
                <a16:creationId xmlns:a16="http://schemas.microsoft.com/office/drawing/2014/main" id="{EDC93CFC-CDBA-434D-830F-F318F414A73D}"/>
              </a:ext>
            </a:extLst>
          </p:cNvPr>
          <p:cNvSpPr>
            <a:spLocks noGrp="1"/>
          </p:cNvSpPr>
          <p:nvPr>
            <p:ph idx="1"/>
          </p:nvPr>
        </p:nvSpPr>
        <p:spPr>
          <a:xfrm>
            <a:off x="457199" y="1447584"/>
            <a:ext cx="8038123" cy="3849904"/>
          </a:xfrm>
        </p:spPr>
        <p:txBody>
          <a:bodyPr vert="horz" lIns="91440" tIns="45720" rIns="91440" bIns="45720" rtlCol="0" anchor="t">
            <a:normAutofit fontScale="55000" lnSpcReduction="20000"/>
          </a:bodyPr>
          <a:lstStyle/>
          <a:p>
            <a:pPr>
              <a:lnSpc>
                <a:spcPct val="120000"/>
              </a:lnSpc>
            </a:pPr>
            <a:r>
              <a:rPr lang="en-US" dirty="0">
                <a:latin typeface="Segoe UI"/>
                <a:cs typeface="Segoe UI"/>
              </a:rPr>
              <a:t>This document provides background information for the proposed trademark fee adjustments.</a:t>
            </a:r>
          </a:p>
          <a:p>
            <a:pPr>
              <a:lnSpc>
                <a:spcPct val="120000"/>
              </a:lnSpc>
            </a:pPr>
            <a:r>
              <a:rPr lang="en-US" dirty="0">
                <a:latin typeface="Segoe UI"/>
                <a:cs typeface="Segoe UI"/>
              </a:rPr>
              <a:t>The following additional documents comprise the fee proposal package delineating changes to the fee schedule:</a:t>
            </a:r>
          </a:p>
          <a:p>
            <a:pPr lvl="1">
              <a:lnSpc>
                <a:spcPct val="120000"/>
              </a:lnSpc>
            </a:pPr>
            <a:r>
              <a:rPr lang="en-US" dirty="0">
                <a:latin typeface="Segoe UI Light"/>
                <a:cs typeface="Segoe UI Light"/>
              </a:rPr>
              <a:t>Letter from the Under Secretary of Commerce for Intellectual Property and Director of the USPTO to Trademark Public Advisory Committee (TPAC)</a:t>
            </a:r>
            <a:endParaRPr lang="en-US" dirty="0"/>
          </a:p>
          <a:p>
            <a:pPr lvl="1">
              <a:lnSpc>
                <a:spcPct val="120000"/>
              </a:lnSpc>
            </a:pPr>
            <a:r>
              <a:rPr lang="en-US" dirty="0">
                <a:latin typeface="Segoe UI Light"/>
                <a:cs typeface="Segoe UI Light"/>
              </a:rPr>
              <a:t>Trademark fee proposal executive summary</a:t>
            </a:r>
            <a:endParaRPr lang="en-US" dirty="0"/>
          </a:p>
          <a:p>
            <a:pPr lvl="1">
              <a:lnSpc>
                <a:spcPct val="120000"/>
              </a:lnSpc>
            </a:pPr>
            <a:r>
              <a:rPr lang="en-US" dirty="0">
                <a:latin typeface="Segoe UI Light"/>
                <a:cs typeface="Segoe UI Light"/>
              </a:rPr>
              <a:t>Table of proposed trademark fee adjustments</a:t>
            </a:r>
          </a:p>
          <a:p>
            <a:pPr lvl="1">
              <a:lnSpc>
                <a:spcPct val="120000"/>
              </a:lnSpc>
            </a:pPr>
            <a:r>
              <a:rPr lang="en-US" dirty="0">
                <a:latin typeface="Segoe UI Light"/>
                <a:cs typeface="Segoe UI Light"/>
              </a:rPr>
              <a:t>Table of trademark fees: current, proposed, and unit cost.</a:t>
            </a:r>
          </a:p>
          <a:p>
            <a:pPr marL="457200" lvl="1" indent="0">
              <a:lnSpc>
                <a:spcPct val="120000"/>
              </a:lnSpc>
              <a:buNone/>
            </a:pPr>
            <a:endParaRPr lang="en-US" dirty="0"/>
          </a:p>
          <a:p>
            <a:pPr marL="457200" lvl="1" indent="0">
              <a:lnSpc>
                <a:spcPct val="120000"/>
              </a:lnSpc>
              <a:buNone/>
            </a:pPr>
            <a:r>
              <a:rPr lang="en-US" dirty="0"/>
              <a:t>Documents are available at the </a:t>
            </a:r>
            <a:r>
              <a:rPr lang="en-US" dirty="0">
                <a:hlinkClick r:id="rId2"/>
              </a:rPr>
              <a:t>fee setting and adjusting section </a:t>
            </a:r>
            <a:br>
              <a:rPr lang="en-US" dirty="0">
                <a:hlinkClick r:id="rId2"/>
              </a:rPr>
            </a:br>
            <a:r>
              <a:rPr lang="en-US" dirty="0">
                <a:hlinkClick r:id="rId2"/>
              </a:rPr>
              <a:t>of the USPTO website</a:t>
            </a:r>
            <a:r>
              <a:rPr lang="en-US" dirty="0"/>
              <a:t>.</a:t>
            </a:r>
          </a:p>
        </p:txBody>
      </p:sp>
    </p:spTree>
    <p:extLst>
      <p:ext uri="{BB962C8B-B14F-4D97-AF65-F5344CB8AC3E}">
        <p14:creationId xmlns:p14="http://schemas.microsoft.com/office/powerpoint/2010/main" val="376777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48BABB-109E-43AF-9344-0CCA7D6E7EF8}"/>
              </a:ext>
            </a:extLst>
          </p:cNvPr>
          <p:cNvSpPr>
            <a:spLocks noGrp="1"/>
          </p:cNvSpPr>
          <p:nvPr>
            <p:ph type="sldNum" sz="quarter" idx="10"/>
          </p:nvPr>
        </p:nvSpPr>
        <p:spPr/>
        <p:txBody>
          <a:bodyPr/>
          <a:lstStyle/>
          <a:p>
            <a:fld id="{1D648693-0942-45E9-83AE-76FC568F9452}" type="slidenum">
              <a:rPr lang="en-US" smtClean="0"/>
              <a:pPr/>
              <a:t>30</a:t>
            </a:fld>
            <a:endParaRPr lang="en-US"/>
          </a:p>
        </p:txBody>
      </p:sp>
      <p:sp>
        <p:nvSpPr>
          <p:cNvPr id="2" name="Title 1"/>
          <p:cNvSpPr>
            <a:spLocks noGrp="1"/>
          </p:cNvSpPr>
          <p:nvPr>
            <p:ph type="title"/>
          </p:nvPr>
        </p:nvSpPr>
        <p:spPr/>
        <p:txBody>
          <a:bodyPr>
            <a:normAutofit/>
          </a:bodyPr>
          <a:lstStyle/>
          <a:p>
            <a:r>
              <a:rPr lang="en-US" sz="3600"/>
              <a:t>Maintaining exclusive rights</a:t>
            </a:r>
          </a:p>
        </p:txBody>
      </p:sp>
      <p:sp>
        <p:nvSpPr>
          <p:cNvPr id="8" name="Content Placeholder 7">
            <a:extLst>
              <a:ext uri="{FF2B5EF4-FFF2-40B4-BE49-F238E27FC236}">
                <a16:creationId xmlns:a16="http://schemas.microsoft.com/office/drawing/2014/main" id="{B7765118-8A16-4010-B756-0D81545C381F}"/>
              </a:ext>
            </a:extLst>
          </p:cNvPr>
          <p:cNvSpPr>
            <a:spLocks noGrp="1"/>
          </p:cNvSpPr>
          <p:nvPr>
            <p:ph sz="half" idx="1"/>
          </p:nvPr>
        </p:nvSpPr>
        <p:spPr/>
        <p:txBody>
          <a:bodyPr>
            <a:normAutofit/>
          </a:bodyPr>
          <a:lstStyle/>
          <a:p>
            <a:pPr marL="329184" indent="-329184" defTabSz="342900">
              <a:lnSpc>
                <a:spcPct val="110000"/>
              </a:lnSpc>
              <a:buSzPct val="100000"/>
            </a:pPr>
            <a:r>
              <a:rPr lang="en-US" altLang="zh-CN" sz="2000">
                <a:solidFill>
                  <a:prstClr val="black"/>
                </a:solidFill>
                <a:ea typeface="宋体" pitchFamily="2" charset="-122"/>
              </a:rPr>
              <a:t>Affidavit of use, renewal, and amendment fees make up about one-quarter of trademark fees.</a:t>
            </a:r>
          </a:p>
          <a:p>
            <a:pPr marL="329184" indent="-329184" defTabSz="342900">
              <a:lnSpc>
                <a:spcPct val="110000"/>
              </a:lnSpc>
              <a:buSzPct val="100000"/>
            </a:pPr>
            <a:r>
              <a:rPr lang="en-US" altLang="zh-CN" sz="2000">
                <a:solidFill>
                  <a:prstClr val="black"/>
                </a:solidFill>
                <a:ea typeface="宋体" pitchFamily="2" charset="-122"/>
              </a:rPr>
              <a:t>Failure to maintain use and file these documents on a timely basis will result in the cancellation of the registration.</a:t>
            </a:r>
          </a:p>
        </p:txBody>
      </p:sp>
      <p:graphicFrame>
        <p:nvGraphicFramePr>
          <p:cNvPr id="13" name="Content Placeholder 12" descr="A stacked bar chart displaying trademark maintaining exclusive rights (MER) fee collections as a percent of total trademark fee collections for the fiscal years 2020 through 2022.&#10;FY 2020. Collections from maintaining exclusive rights fees have made up between 21% and 25% of annual trademark fee collections since FY 2020.">
            <a:extLst>
              <a:ext uri="{FF2B5EF4-FFF2-40B4-BE49-F238E27FC236}">
                <a16:creationId xmlns:a16="http://schemas.microsoft.com/office/drawing/2014/main" id="{B417BEDA-BEA2-4B36-A524-E0EBE4704D45}"/>
              </a:ext>
            </a:extLst>
          </p:cNvPr>
          <p:cNvGraphicFramePr>
            <a:graphicFrameLocks noGrp="1"/>
          </p:cNvGraphicFramePr>
          <p:nvPr>
            <p:ph sz="half" idx="2"/>
            <p:extLst>
              <p:ext uri="{D42A27DB-BD31-4B8C-83A1-F6EECF244321}">
                <p14:modId xmlns:p14="http://schemas.microsoft.com/office/powerpoint/2010/main" val="3957561355"/>
              </p:ext>
            </p:extLst>
          </p:nvPr>
        </p:nvGraphicFramePr>
        <p:xfrm>
          <a:off x="4648200" y="1333500"/>
          <a:ext cx="4038600" cy="342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3245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24CD38-232D-40A6-A7C1-324C2A2BE683}"/>
              </a:ext>
            </a:extLst>
          </p:cNvPr>
          <p:cNvSpPr>
            <a:spLocks noGrp="1"/>
          </p:cNvSpPr>
          <p:nvPr>
            <p:ph type="sldNum" sz="quarter" idx="10"/>
          </p:nvPr>
        </p:nvSpPr>
        <p:spPr/>
        <p:txBody>
          <a:bodyPr/>
          <a:lstStyle/>
          <a:p>
            <a:fld id="{1D648693-0942-45E9-83AE-76FC568F9452}" type="slidenum">
              <a:rPr lang="en-US" smtClean="0"/>
              <a:pPr/>
              <a:t>31</a:t>
            </a:fld>
            <a:endParaRPr lang="en-US"/>
          </a:p>
        </p:txBody>
      </p:sp>
      <p:sp>
        <p:nvSpPr>
          <p:cNvPr id="2" name="Title 1"/>
          <p:cNvSpPr>
            <a:spLocks noGrp="1"/>
          </p:cNvSpPr>
          <p:nvPr>
            <p:ph type="title"/>
          </p:nvPr>
        </p:nvSpPr>
        <p:spPr/>
        <p:txBody>
          <a:bodyPr>
            <a:normAutofit fontScale="90000"/>
          </a:bodyPr>
          <a:lstStyle/>
          <a:p>
            <a:r>
              <a:rPr lang="en-US" sz="3600" dirty="0"/>
              <a:t>Intent-to-use and statement of use fees</a:t>
            </a:r>
            <a:endParaRPr lang="en-US" sz="3600" dirty="0">
              <a:cs typeface="Segoe UI"/>
            </a:endParaRPr>
          </a:p>
        </p:txBody>
      </p:sp>
      <p:sp>
        <p:nvSpPr>
          <p:cNvPr id="17" name="Content Placeholder 16">
            <a:extLst>
              <a:ext uri="{FF2B5EF4-FFF2-40B4-BE49-F238E27FC236}">
                <a16:creationId xmlns:a16="http://schemas.microsoft.com/office/drawing/2014/main" id="{10886DB6-E50C-4FE5-9D7F-A41035051570}"/>
              </a:ext>
            </a:extLst>
          </p:cNvPr>
          <p:cNvSpPr>
            <a:spLocks noGrp="1"/>
          </p:cNvSpPr>
          <p:nvPr>
            <p:ph sz="half" idx="1"/>
          </p:nvPr>
        </p:nvSpPr>
        <p:spPr>
          <a:xfrm>
            <a:off x="457200" y="1333500"/>
            <a:ext cx="4121796" cy="3422650"/>
          </a:xfrm>
        </p:spPr>
        <p:txBody>
          <a:bodyPr vert="horz" lIns="91440" tIns="45720" rIns="91440" bIns="45720" rtlCol="0" anchor="t">
            <a:noAutofit/>
          </a:bodyPr>
          <a:lstStyle/>
          <a:p>
            <a:r>
              <a:rPr lang="en-US" sz="1300">
                <a:latin typeface="Segoe UI"/>
                <a:cs typeface="Segoe UI"/>
              </a:rPr>
              <a:t>Applications initially filed and approved based upon the applicant’s bona fide intention to use (ITU) the mark in commerce require additional filings to demonstrate use and proceed to registration.</a:t>
            </a:r>
          </a:p>
          <a:p>
            <a:r>
              <a:rPr lang="en-US" sz="1300">
                <a:latin typeface="Segoe UI"/>
                <a:cs typeface="Segoe UI"/>
              </a:rPr>
              <a:t>An applicant may file a statement of use prior to approval for publication or within six months from the date of the notice of allowance to either: (1) use the mark in commerce and submit a statement of use (SOU) with the applicable fee; or (2) pay a fee to request a six-month extension of time to file a statement of use.</a:t>
            </a:r>
          </a:p>
          <a:p>
            <a:r>
              <a:rPr lang="en-US" sz="1300">
                <a:latin typeface="Segoe UI"/>
                <a:cs typeface="Segoe UI"/>
              </a:rPr>
              <a:t>ITU fees make up about 11 percent of total trademark filings. ITUs as a percent of total filings has decreased in recent years. </a:t>
            </a:r>
            <a:endParaRPr lang="en-US" sz="1300"/>
          </a:p>
        </p:txBody>
      </p:sp>
      <p:graphicFrame>
        <p:nvGraphicFramePr>
          <p:cNvPr id="19" name="Content Placeholder 18" descr="A stacked bar chart displaying ITU fee collections as a percent of total trademark fee collections for the fiscal years 2020 through 2022. The share of trademark fee collections has decreased from 15% in FY 2020 to 11% in FY 2022.">
            <a:extLst>
              <a:ext uri="{FF2B5EF4-FFF2-40B4-BE49-F238E27FC236}">
                <a16:creationId xmlns:a16="http://schemas.microsoft.com/office/drawing/2014/main" id="{04ED2120-C03F-48B8-9138-D02E8F7E6AEE}"/>
              </a:ext>
            </a:extLst>
          </p:cNvPr>
          <p:cNvGraphicFramePr>
            <a:graphicFrameLocks noGrp="1"/>
          </p:cNvGraphicFramePr>
          <p:nvPr>
            <p:ph sz="half" idx="2"/>
            <p:extLst>
              <p:ext uri="{D42A27DB-BD31-4B8C-83A1-F6EECF244321}">
                <p14:modId xmlns:p14="http://schemas.microsoft.com/office/powerpoint/2010/main" val="3684977695"/>
              </p:ext>
            </p:extLst>
          </p:nvPr>
        </p:nvGraphicFramePr>
        <p:xfrm>
          <a:off x="4648200" y="1333500"/>
          <a:ext cx="4038600" cy="342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0240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AB410E-621B-437F-88A2-420E5AA9FD79}"/>
              </a:ext>
            </a:extLst>
          </p:cNvPr>
          <p:cNvSpPr>
            <a:spLocks noGrp="1"/>
          </p:cNvSpPr>
          <p:nvPr>
            <p:ph type="sldNum" sz="quarter" idx="10"/>
          </p:nvPr>
        </p:nvSpPr>
        <p:spPr/>
        <p:txBody>
          <a:bodyPr/>
          <a:lstStyle/>
          <a:p>
            <a:fld id="{1D648693-0942-45E9-83AE-76FC568F9452}" type="slidenum">
              <a:rPr lang="en-US" smtClean="0"/>
              <a:pPr/>
              <a:t>32</a:t>
            </a:fld>
            <a:endParaRPr lang="en-US"/>
          </a:p>
        </p:txBody>
      </p:sp>
      <p:sp>
        <p:nvSpPr>
          <p:cNvPr id="5" name="Title 4">
            <a:extLst>
              <a:ext uri="{FF2B5EF4-FFF2-40B4-BE49-F238E27FC236}">
                <a16:creationId xmlns:a16="http://schemas.microsoft.com/office/drawing/2014/main" id="{2CFF2A52-7395-4F3F-8DDC-03E7D3FEA0DE}"/>
              </a:ext>
            </a:extLst>
          </p:cNvPr>
          <p:cNvSpPr>
            <a:spLocks noGrp="1"/>
          </p:cNvSpPr>
          <p:nvPr>
            <p:ph type="title"/>
          </p:nvPr>
        </p:nvSpPr>
        <p:spPr/>
        <p:txBody>
          <a:bodyPr/>
          <a:lstStyle/>
          <a:p>
            <a:r>
              <a:rPr lang="en-US" dirty="0"/>
              <a:t>Trademark fee collections</a:t>
            </a:r>
          </a:p>
        </p:txBody>
      </p:sp>
      <p:sp>
        <p:nvSpPr>
          <p:cNvPr id="6" name="Content Placeholder 5">
            <a:extLst>
              <a:ext uri="{FF2B5EF4-FFF2-40B4-BE49-F238E27FC236}">
                <a16:creationId xmlns:a16="http://schemas.microsoft.com/office/drawing/2014/main" id="{71895536-4F4A-4C68-94D1-4C10710D6D8C}"/>
              </a:ext>
            </a:extLst>
          </p:cNvPr>
          <p:cNvSpPr>
            <a:spLocks noGrp="1"/>
          </p:cNvSpPr>
          <p:nvPr>
            <p:ph sz="half" idx="1"/>
          </p:nvPr>
        </p:nvSpPr>
        <p:spPr/>
        <p:txBody>
          <a:bodyPr>
            <a:normAutofit fontScale="62500" lnSpcReduction="20000"/>
          </a:bodyPr>
          <a:lstStyle/>
          <a:p>
            <a:pPr>
              <a:lnSpc>
                <a:spcPct val="120000"/>
              </a:lnSpc>
            </a:pPr>
            <a:r>
              <a:rPr lang="en-US" dirty="0"/>
              <a:t>Trademark fee collections increased steadily between FY 2017 and FY 2021</a:t>
            </a:r>
          </a:p>
          <a:p>
            <a:pPr>
              <a:lnSpc>
                <a:spcPct val="120000"/>
              </a:lnSpc>
            </a:pPr>
            <a:r>
              <a:rPr lang="en-US" dirty="0"/>
              <a:t>There was a noticeable increase in collections in FY 2021</a:t>
            </a:r>
          </a:p>
          <a:p>
            <a:pPr lvl="1">
              <a:lnSpc>
                <a:spcPct val="120000"/>
              </a:lnSpc>
            </a:pPr>
            <a:r>
              <a:rPr lang="en-US" dirty="0"/>
              <a:t>Increased fee rates implemented in January 2021</a:t>
            </a:r>
          </a:p>
          <a:p>
            <a:pPr lvl="1">
              <a:lnSpc>
                <a:spcPct val="120000"/>
              </a:lnSpc>
            </a:pPr>
            <a:r>
              <a:rPr lang="en-US" dirty="0"/>
              <a:t>Surge in application filings </a:t>
            </a:r>
          </a:p>
          <a:p>
            <a:pPr>
              <a:lnSpc>
                <a:spcPct val="120000"/>
              </a:lnSpc>
            </a:pPr>
            <a:r>
              <a:rPr lang="en-US" dirty="0"/>
              <a:t>Collections decreased in FY 2022 as the filing surge subsided</a:t>
            </a:r>
          </a:p>
          <a:p>
            <a:pPr>
              <a:lnSpc>
                <a:spcPct val="120000"/>
              </a:lnSpc>
            </a:pPr>
            <a:endParaRPr lang="en-US" dirty="0"/>
          </a:p>
        </p:txBody>
      </p:sp>
      <p:graphicFrame>
        <p:nvGraphicFramePr>
          <p:cNvPr id="8" name="Content Placeholder 7" descr="A chart displaying trademark fee collection growth between FY 2017 and FY 2022.&#10;&#10;Each year displays application filing fees, maintaining exclusive rights, intent to use fees, other trademark fees, TTAB fees, and Madrid fees.  &#10;&#10;In all years fee collections increased steadily between FY 2017 and FY 2022 with a noticeable increase in FY 2021.&#10;&#10;In all years application filing fees are the greatest proportion of revenue followed by maintaining exclusive rights.  The proportions of fee collections are remain steady between FY 2017 and FY 2022.&#10;">
            <a:extLst>
              <a:ext uri="{FF2B5EF4-FFF2-40B4-BE49-F238E27FC236}">
                <a16:creationId xmlns:a16="http://schemas.microsoft.com/office/drawing/2014/main" id="{21962149-905B-4FE6-8D24-76192454B7B3}"/>
              </a:ext>
            </a:extLst>
          </p:cNvPr>
          <p:cNvGraphicFramePr>
            <a:graphicFrameLocks noGrp="1"/>
          </p:cNvGraphicFramePr>
          <p:nvPr>
            <p:ph sz="half" idx="2"/>
            <p:extLst>
              <p:ext uri="{D42A27DB-BD31-4B8C-83A1-F6EECF244321}">
                <p14:modId xmlns:p14="http://schemas.microsoft.com/office/powerpoint/2010/main" val="1483627760"/>
              </p:ext>
            </p:extLst>
          </p:nvPr>
        </p:nvGraphicFramePr>
        <p:xfrm>
          <a:off x="4648200" y="1333500"/>
          <a:ext cx="4038600" cy="342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11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D22C-AEF9-47F2-8723-B427BCA95113}"/>
              </a:ext>
            </a:extLst>
          </p:cNvPr>
          <p:cNvSpPr>
            <a:spLocks noGrp="1"/>
          </p:cNvSpPr>
          <p:nvPr>
            <p:ph type="title"/>
          </p:nvPr>
        </p:nvSpPr>
        <p:spPr/>
        <p:txBody>
          <a:bodyPr>
            <a:normAutofit fontScale="90000"/>
          </a:bodyPr>
          <a:lstStyle/>
          <a:p>
            <a:r>
              <a:rPr lang="en-US" dirty="0"/>
              <a:t>Section E – Aggregate </a:t>
            </a:r>
            <a:br>
              <a:rPr lang="en-US" dirty="0"/>
            </a:br>
            <a:r>
              <a:rPr lang="en-US" dirty="0"/>
              <a:t>cost information</a:t>
            </a:r>
          </a:p>
        </p:txBody>
      </p:sp>
      <p:sp>
        <p:nvSpPr>
          <p:cNvPr id="3" name="Text Placeholder 2">
            <a:extLst>
              <a:ext uri="{FF2B5EF4-FFF2-40B4-BE49-F238E27FC236}">
                <a16:creationId xmlns:a16="http://schemas.microsoft.com/office/drawing/2014/main" id="{AE3ACC10-02A7-4891-996B-E17A04F9F2DA}"/>
              </a:ext>
            </a:extLst>
          </p:cNvPr>
          <p:cNvSpPr>
            <a:spLocks noGrp="1"/>
          </p:cNvSpPr>
          <p:nvPr>
            <p:ph type="body" idx="1"/>
          </p:nvPr>
        </p:nvSpPr>
        <p:spPr>
          <a:xfrm>
            <a:off x="722313" y="2422261"/>
            <a:ext cx="8042125" cy="1250156"/>
          </a:xfrm>
        </p:spPr>
        <p:txBody>
          <a:bodyPr>
            <a:noAutofit/>
          </a:bodyPr>
          <a:lstStyle/>
          <a:p>
            <a:r>
              <a:rPr lang="en-US" sz="1500"/>
              <a:t>The information included in this section provides details related to the prospective aggregate cost that will be funded by the aggregate revenue derived from the proposed fee structure.</a:t>
            </a:r>
          </a:p>
          <a:p>
            <a:r>
              <a:rPr lang="en-US" sz="1500"/>
              <a:t>This section also outlines the assumptions for trademark filing, workload, production, and performance, which provide the underlying foundation for calculating aggregate cost.</a:t>
            </a:r>
          </a:p>
        </p:txBody>
      </p:sp>
    </p:spTree>
    <p:extLst>
      <p:ext uri="{BB962C8B-B14F-4D97-AF65-F5344CB8AC3E}">
        <p14:creationId xmlns:p14="http://schemas.microsoft.com/office/powerpoint/2010/main" val="3456093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7A5065-6971-44AE-A3C3-E89AFEF376AE}"/>
              </a:ext>
            </a:extLst>
          </p:cNvPr>
          <p:cNvSpPr>
            <a:spLocks noGrp="1"/>
          </p:cNvSpPr>
          <p:nvPr>
            <p:ph type="sldNum" sz="quarter" idx="10"/>
          </p:nvPr>
        </p:nvSpPr>
        <p:spPr/>
        <p:txBody>
          <a:bodyPr/>
          <a:lstStyle/>
          <a:p>
            <a:fld id="{1D648693-0942-45E9-83AE-76FC568F9452}" type="slidenum">
              <a:rPr lang="en-US" smtClean="0"/>
              <a:pPr/>
              <a:t>34</a:t>
            </a:fld>
            <a:endParaRPr lang="en-US"/>
          </a:p>
        </p:txBody>
      </p:sp>
      <p:sp>
        <p:nvSpPr>
          <p:cNvPr id="2" name="Title 1"/>
          <p:cNvSpPr>
            <a:spLocks noGrp="1"/>
          </p:cNvSpPr>
          <p:nvPr>
            <p:ph type="title"/>
          </p:nvPr>
        </p:nvSpPr>
        <p:spPr/>
        <p:txBody>
          <a:bodyPr>
            <a:normAutofit fontScale="90000"/>
          </a:bodyPr>
          <a:lstStyle/>
          <a:p>
            <a:r>
              <a:rPr lang="en-US" dirty="0"/>
              <a:t>Aggregate cost </a:t>
            </a:r>
            <a:br>
              <a:rPr lang="en-US" dirty="0"/>
            </a:br>
            <a:r>
              <a:rPr lang="en-US" dirty="0"/>
              <a:t>calculation methodology</a:t>
            </a:r>
          </a:p>
        </p:txBody>
      </p:sp>
      <p:sp>
        <p:nvSpPr>
          <p:cNvPr id="5" name="Content Placeholder 2"/>
          <p:cNvSpPr>
            <a:spLocks noGrp="1"/>
          </p:cNvSpPr>
          <p:nvPr>
            <p:ph idx="1"/>
          </p:nvPr>
        </p:nvSpPr>
        <p:spPr/>
        <p:txBody>
          <a:bodyPr>
            <a:normAutofit fontScale="47500" lnSpcReduction="20000"/>
          </a:bodyPr>
          <a:lstStyle/>
          <a:p>
            <a:pPr>
              <a:lnSpc>
                <a:spcPct val="120000"/>
              </a:lnSpc>
            </a:pPr>
            <a:r>
              <a:rPr lang="en-US"/>
              <a:t>The Strategic Plan is the foundation for defining priorities and activities upon which we calculate our aggregate costs to support the goals and objectives of a multi-year budget plan.</a:t>
            </a:r>
          </a:p>
          <a:p>
            <a:pPr>
              <a:lnSpc>
                <a:spcPct val="120000"/>
              </a:lnSpc>
            </a:pPr>
            <a:r>
              <a:rPr lang="en-US"/>
              <a:t>When calculating aggregate costs, we review our key strategic initiatives, goals, and performance targets to ensure they continue to be aligned with annual plans—reassessments are conducted, as necessary.</a:t>
            </a:r>
          </a:p>
          <a:p>
            <a:pPr>
              <a:lnSpc>
                <a:spcPct val="120000"/>
              </a:lnSpc>
            </a:pPr>
            <a:r>
              <a:rPr lang="en-US"/>
              <a:t>The calculations supporting the most significant trademark operating cost—trademark examining activities—begin with analyzing and forecasting the estimated application filings (demand) coming into the USPTO and the necessary examination capacity, with the associated production and workload statistics. These statistics are monetized by estimating the salaries and benefits that will be required for the personnel carrying out the examination activities, other non-salary and benefits costs, such as supporting contracts. </a:t>
            </a:r>
          </a:p>
          <a:p>
            <a:pPr lvl="1"/>
            <a:endParaRPr lang="en-US"/>
          </a:p>
        </p:txBody>
      </p:sp>
    </p:spTree>
    <p:extLst>
      <p:ext uri="{BB962C8B-B14F-4D97-AF65-F5344CB8AC3E}">
        <p14:creationId xmlns:p14="http://schemas.microsoft.com/office/powerpoint/2010/main" val="361288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86363-9EE2-429C-B918-02316F504CFF}"/>
              </a:ext>
            </a:extLst>
          </p:cNvPr>
          <p:cNvSpPr>
            <a:spLocks noGrp="1"/>
          </p:cNvSpPr>
          <p:nvPr>
            <p:ph type="sldNum" sz="quarter" idx="10"/>
          </p:nvPr>
        </p:nvSpPr>
        <p:spPr/>
        <p:txBody>
          <a:bodyPr/>
          <a:lstStyle/>
          <a:p>
            <a:fld id="{1D648693-0942-45E9-83AE-76FC568F9452}" type="slidenum">
              <a:rPr lang="en-US" smtClean="0"/>
              <a:pPr/>
              <a:t>35</a:t>
            </a:fld>
            <a:endParaRPr lang="en-US"/>
          </a:p>
        </p:txBody>
      </p:sp>
      <p:sp>
        <p:nvSpPr>
          <p:cNvPr id="7" name="Title 1"/>
          <p:cNvSpPr>
            <a:spLocks noGrp="1"/>
          </p:cNvSpPr>
          <p:nvPr>
            <p:ph type="title"/>
          </p:nvPr>
        </p:nvSpPr>
        <p:spPr/>
        <p:txBody>
          <a:bodyPr>
            <a:normAutofit fontScale="90000"/>
          </a:bodyPr>
          <a:lstStyle/>
          <a:p>
            <a:r>
              <a:rPr lang="en-US" dirty="0"/>
              <a:t>Aggregate cost </a:t>
            </a:r>
            <a:br>
              <a:rPr lang="en-US" dirty="0"/>
            </a:br>
            <a:r>
              <a:rPr lang="en-US" dirty="0"/>
              <a:t>calculation methodology </a:t>
            </a:r>
            <a:r>
              <a:rPr lang="en-US" sz="2400" b="0" i="1" dirty="0"/>
              <a:t>(cont.)</a:t>
            </a:r>
          </a:p>
        </p:txBody>
      </p:sp>
      <p:sp>
        <p:nvSpPr>
          <p:cNvPr id="5" name="Content Placeholder 2"/>
          <p:cNvSpPr>
            <a:spLocks noGrp="1"/>
          </p:cNvSpPr>
          <p:nvPr>
            <p:ph idx="1"/>
          </p:nvPr>
        </p:nvSpPr>
        <p:spPr/>
        <p:txBody>
          <a:bodyPr vert="horz" lIns="91440" tIns="45720" rIns="91440" bIns="45720" rtlCol="0" anchor="t">
            <a:normAutofit fontScale="92500"/>
          </a:bodyPr>
          <a:lstStyle/>
          <a:p>
            <a:pPr>
              <a:lnSpc>
                <a:spcPct val="110000"/>
              </a:lnSpc>
            </a:pPr>
            <a:r>
              <a:rPr lang="en-US" sz="1400">
                <a:latin typeface="Segoe UI"/>
                <a:cs typeface="Segoe UI"/>
              </a:rPr>
              <a:t>Aside from analyzing the examination capacity, this same process is repeated for each of the activities supporting the trademark operation (e.g., post registration, IT resources, and operational support).</a:t>
            </a:r>
          </a:p>
          <a:p>
            <a:pPr>
              <a:lnSpc>
                <a:spcPct val="110000"/>
              </a:lnSpc>
            </a:pPr>
            <a:r>
              <a:rPr lang="en-US" sz="1400">
                <a:latin typeface="Segoe UI"/>
                <a:cs typeface="Segoe UI"/>
              </a:rPr>
              <a:t>These estimated prospective costs, including deposits into the operating reserve [see Section H for details], are summarized to obtain the total aggregate prospective cost for the trademark operation and submitted as part the President’s Budget each fiscal year.</a:t>
            </a:r>
          </a:p>
          <a:p>
            <a:pPr>
              <a:lnSpc>
                <a:spcPct val="110000"/>
              </a:lnSpc>
            </a:pPr>
            <a:r>
              <a:rPr lang="en-US" sz="1400">
                <a:latin typeface="Segoe UI"/>
                <a:cs typeface="Segoe UI"/>
              </a:rPr>
              <a:t>This process takes several months to complete. Requests and suggestions for increases and decreases to specific activities, or new initiatives, are reviewed and approved at the executive level.</a:t>
            </a:r>
          </a:p>
          <a:p>
            <a:pPr>
              <a:lnSpc>
                <a:spcPct val="110000"/>
              </a:lnSpc>
            </a:pPr>
            <a:r>
              <a:rPr lang="en-US" sz="1400">
                <a:latin typeface="Segoe UI"/>
                <a:cs typeface="Segoe UI"/>
              </a:rPr>
              <a:t>We continuously review our activities to identify opportunities for cost savings and/or activities that can be redirected to higher priority items. </a:t>
            </a:r>
          </a:p>
          <a:p>
            <a:pPr>
              <a:lnSpc>
                <a:spcPct val="110000"/>
              </a:lnSpc>
            </a:pPr>
            <a:r>
              <a:rPr lang="en-US" sz="1400">
                <a:latin typeface="Segoe UI"/>
                <a:cs typeface="Segoe UI"/>
              </a:rPr>
              <a:t>The table on the following page outlines the cost environment of the USPTO. A majority of our spending is on items for which the USPTO has limited discretion in choosing to pay for, such as trademark examination, maintaining and operating supporting IT systems, rent, and utilities. </a:t>
            </a:r>
            <a:endParaRPr lang="en-US" sz="1400"/>
          </a:p>
        </p:txBody>
      </p:sp>
    </p:spTree>
    <p:extLst>
      <p:ext uri="{BB962C8B-B14F-4D97-AF65-F5344CB8AC3E}">
        <p14:creationId xmlns:p14="http://schemas.microsoft.com/office/powerpoint/2010/main" val="1587669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446C4-70D9-4366-9956-C49D9E026011}"/>
              </a:ext>
            </a:extLst>
          </p:cNvPr>
          <p:cNvSpPr>
            <a:spLocks noGrp="1"/>
          </p:cNvSpPr>
          <p:nvPr>
            <p:ph type="sldNum" sz="quarter" idx="10"/>
          </p:nvPr>
        </p:nvSpPr>
        <p:spPr/>
        <p:txBody>
          <a:bodyPr/>
          <a:lstStyle/>
          <a:p>
            <a:fld id="{1D648693-0942-45E9-83AE-76FC568F9452}" type="slidenum">
              <a:rPr lang="en-US" smtClean="0"/>
              <a:pPr/>
              <a:t>36</a:t>
            </a:fld>
            <a:endParaRPr lang="en-US"/>
          </a:p>
        </p:txBody>
      </p:sp>
      <p:sp>
        <p:nvSpPr>
          <p:cNvPr id="5" name="Title 4">
            <a:extLst>
              <a:ext uri="{FF2B5EF4-FFF2-40B4-BE49-F238E27FC236}">
                <a16:creationId xmlns:a16="http://schemas.microsoft.com/office/drawing/2014/main" id="{17C18649-D3A8-4619-8823-5A97EDC5737E}"/>
              </a:ext>
            </a:extLst>
          </p:cNvPr>
          <p:cNvSpPr>
            <a:spLocks noGrp="1"/>
          </p:cNvSpPr>
          <p:nvPr>
            <p:ph type="title"/>
          </p:nvPr>
        </p:nvSpPr>
        <p:spPr/>
        <p:txBody>
          <a:bodyPr/>
          <a:lstStyle/>
          <a:p>
            <a:r>
              <a:rPr lang="en-US" dirty="0"/>
              <a:t>Breakdown of aggregate costs</a:t>
            </a:r>
          </a:p>
        </p:txBody>
      </p:sp>
      <p:sp>
        <p:nvSpPr>
          <p:cNvPr id="6" name="Content Placeholder 5">
            <a:extLst>
              <a:ext uri="{FF2B5EF4-FFF2-40B4-BE49-F238E27FC236}">
                <a16:creationId xmlns:a16="http://schemas.microsoft.com/office/drawing/2014/main" id="{4193AAA7-0B1E-40A3-99A7-8EEE2B75E459}"/>
              </a:ext>
            </a:extLst>
          </p:cNvPr>
          <p:cNvSpPr>
            <a:spLocks noGrp="1"/>
          </p:cNvSpPr>
          <p:nvPr>
            <p:ph sz="half" idx="1"/>
          </p:nvPr>
        </p:nvSpPr>
        <p:spPr>
          <a:xfrm>
            <a:off x="457200" y="1604301"/>
            <a:ext cx="3126658" cy="3151584"/>
          </a:xfrm>
        </p:spPr>
        <p:txBody>
          <a:bodyPr>
            <a:normAutofit fontScale="70000" lnSpcReduction="20000"/>
          </a:bodyPr>
          <a:lstStyle/>
          <a:p>
            <a:pPr>
              <a:lnSpc>
                <a:spcPct val="120000"/>
              </a:lnSpc>
            </a:pPr>
            <a:r>
              <a:rPr lang="en-US" dirty="0"/>
              <a:t>The vast majority of our spending is for items that we have limited discretion in choosing to pay.</a:t>
            </a:r>
          </a:p>
          <a:p>
            <a:pPr>
              <a:lnSpc>
                <a:spcPct val="120000"/>
              </a:lnSpc>
            </a:pPr>
            <a:r>
              <a:rPr lang="en-US" dirty="0"/>
              <a:t>Only about 5% of our aggregate costs are for items that we have flexibility on.</a:t>
            </a:r>
          </a:p>
          <a:p>
            <a:pPr>
              <a:lnSpc>
                <a:spcPct val="120000"/>
              </a:lnSpc>
            </a:pPr>
            <a:endParaRPr lang="en-US" dirty="0"/>
          </a:p>
          <a:p>
            <a:pPr>
              <a:lnSpc>
                <a:spcPct val="120000"/>
              </a:lnSpc>
            </a:pPr>
            <a:endParaRPr lang="en-US" dirty="0"/>
          </a:p>
        </p:txBody>
      </p:sp>
      <p:graphicFrame>
        <p:nvGraphicFramePr>
          <p:cNvPr id="8" name="Content Placeholder 7" descr="A pie chart that shows the proportion of each type of USPTO spending in fiscal year 2022. The largest portion is compensation and benefits at 69 percent, then contracts, including for information technology, at 17 percent, publishing, primarily patents, at 5 percent, rent and utilities at 3 percent supplies and materials at 1 percent, equipment at 4 percent, and other at 1 percent.">
            <a:extLst>
              <a:ext uri="{FF2B5EF4-FFF2-40B4-BE49-F238E27FC236}">
                <a16:creationId xmlns:a16="http://schemas.microsoft.com/office/drawing/2014/main" id="{F3C8E9C7-85D9-40E9-AEC1-58952DD0C5E2}"/>
              </a:ext>
            </a:extLst>
          </p:cNvPr>
          <p:cNvGraphicFramePr>
            <a:graphicFrameLocks noGrp="1"/>
          </p:cNvGraphicFramePr>
          <p:nvPr>
            <p:ph sz="half" idx="2"/>
            <p:extLst>
              <p:ext uri="{D42A27DB-BD31-4B8C-83A1-F6EECF244321}">
                <p14:modId xmlns:p14="http://schemas.microsoft.com/office/powerpoint/2010/main" val="921095352"/>
              </p:ext>
            </p:extLst>
          </p:nvPr>
        </p:nvGraphicFramePr>
        <p:xfrm>
          <a:off x="3583858" y="1604301"/>
          <a:ext cx="5043949" cy="3422385"/>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Brace 12">
            <a:extLst>
              <a:ext uri="{FF2B5EF4-FFF2-40B4-BE49-F238E27FC236}">
                <a16:creationId xmlns:a16="http://schemas.microsoft.com/office/drawing/2014/main" id="{E606CE2E-2E83-44F8-BB6B-1D38389BB1EC}"/>
              </a:ext>
              <a:ext uri="{C183D7F6-B498-43B3-948B-1728B52AA6E4}">
                <adec:decorative xmlns:adec="http://schemas.microsoft.com/office/drawing/2017/decorative" val="1"/>
              </a:ext>
            </a:extLst>
          </p:cNvPr>
          <p:cNvSpPr/>
          <p:nvPr/>
        </p:nvSpPr>
        <p:spPr>
          <a:xfrm rot="16200000">
            <a:off x="5828291" y="1677094"/>
            <a:ext cx="162152" cy="392929"/>
          </a:xfrm>
          <a:prstGeom prst="rightBrac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409EA27-F30E-43B1-B5B7-1F9020F3A7BC}"/>
              </a:ext>
            </a:extLst>
          </p:cNvPr>
          <p:cNvSpPr txBox="1"/>
          <p:nvPr/>
        </p:nvSpPr>
        <p:spPr>
          <a:xfrm>
            <a:off x="4838846" y="1503193"/>
            <a:ext cx="2141041" cy="307777"/>
          </a:xfrm>
          <a:prstGeom prst="rect">
            <a:avLst/>
          </a:prstGeom>
          <a:noFill/>
        </p:spPr>
        <p:txBody>
          <a:bodyPr wrap="square" rtlCol="0">
            <a:spAutoFit/>
          </a:bodyPr>
          <a:lstStyle/>
          <a:p>
            <a:r>
              <a:rPr lang="en-US" sz="1400" dirty="0"/>
              <a:t>Higher discretion items</a:t>
            </a:r>
          </a:p>
        </p:txBody>
      </p:sp>
    </p:spTree>
    <p:extLst>
      <p:ext uri="{BB962C8B-B14F-4D97-AF65-F5344CB8AC3E}">
        <p14:creationId xmlns:p14="http://schemas.microsoft.com/office/powerpoint/2010/main" val="1936073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C63C-4E34-4328-BDB8-815BA2D2C383}"/>
              </a:ext>
            </a:extLst>
          </p:cNvPr>
          <p:cNvSpPr>
            <a:spLocks noGrp="1"/>
          </p:cNvSpPr>
          <p:nvPr>
            <p:ph type="title"/>
          </p:nvPr>
        </p:nvSpPr>
        <p:spPr/>
        <p:txBody>
          <a:bodyPr>
            <a:normAutofit fontScale="90000"/>
          </a:bodyPr>
          <a:lstStyle/>
          <a:p>
            <a:r>
              <a:rPr lang="en-US" dirty="0"/>
              <a:t>Section F – Aggregate </a:t>
            </a:r>
            <a:br>
              <a:rPr lang="en-US" dirty="0"/>
            </a:br>
            <a:r>
              <a:rPr lang="en-US" dirty="0"/>
              <a:t>revenue information</a:t>
            </a:r>
          </a:p>
        </p:txBody>
      </p:sp>
      <p:sp>
        <p:nvSpPr>
          <p:cNvPr id="3" name="Text Placeholder 2">
            <a:extLst>
              <a:ext uri="{FF2B5EF4-FFF2-40B4-BE49-F238E27FC236}">
                <a16:creationId xmlns:a16="http://schemas.microsoft.com/office/drawing/2014/main" id="{CEA08FD9-3C56-4C0B-8305-5324F69E4DDB}"/>
              </a:ext>
            </a:extLst>
          </p:cNvPr>
          <p:cNvSpPr>
            <a:spLocks noGrp="1"/>
          </p:cNvSpPr>
          <p:nvPr>
            <p:ph type="body" idx="1"/>
          </p:nvPr>
        </p:nvSpPr>
        <p:spPr/>
        <p:txBody>
          <a:bodyPr/>
          <a:lstStyle/>
          <a:p>
            <a:r>
              <a:rPr lang="en-US"/>
              <a:t>The information included in this section provides an overview of the methodology used to forecast aggregate revenue.</a:t>
            </a:r>
          </a:p>
        </p:txBody>
      </p:sp>
    </p:spTree>
    <p:extLst>
      <p:ext uri="{BB962C8B-B14F-4D97-AF65-F5344CB8AC3E}">
        <p14:creationId xmlns:p14="http://schemas.microsoft.com/office/powerpoint/2010/main" val="2550183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215D1-59CA-435F-91C7-AF3F70425F01}"/>
              </a:ext>
            </a:extLst>
          </p:cNvPr>
          <p:cNvSpPr>
            <a:spLocks noGrp="1"/>
          </p:cNvSpPr>
          <p:nvPr>
            <p:ph type="sldNum" sz="quarter" idx="10"/>
          </p:nvPr>
        </p:nvSpPr>
        <p:spPr/>
        <p:txBody>
          <a:bodyPr/>
          <a:lstStyle/>
          <a:p>
            <a:fld id="{1D648693-0942-45E9-83AE-76FC568F9452}" type="slidenum">
              <a:rPr lang="en-US" smtClean="0"/>
              <a:pPr/>
              <a:t>38</a:t>
            </a:fld>
            <a:endParaRPr lang="en-US"/>
          </a:p>
        </p:txBody>
      </p:sp>
      <p:sp>
        <p:nvSpPr>
          <p:cNvPr id="2" name="Title 1"/>
          <p:cNvSpPr>
            <a:spLocks noGrp="1"/>
          </p:cNvSpPr>
          <p:nvPr>
            <p:ph type="title"/>
          </p:nvPr>
        </p:nvSpPr>
        <p:spPr/>
        <p:txBody>
          <a:bodyPr>
            <a:noAutofit/>
          </a:bodyPr>
          <a:lstStyle/>
          <a:p>
            <a:r>
              <a:rPr lang="en-US" sz="3600" dirty="0"/>
              <a:t>Fee collections </a:t>
            </a:r>
            <a:br>
              <a:rPr lang="en-US" sz="3600" dirty="0"/>
            </a:br>
            <a:r>
              <a:rPr lang="en-US" sz="3600" dirty="0"/>
              <a:t>forecasting components</a:t>
            </a:r>
          </a:p>
        </p:txBody>
      </p:sp>
      <p:sp>
        <p:nvSpPr>
          <p:cNvPr id="5" name="Rectangle 3"/>
          <p:cNvSpPr>
            <a:spLocks noGrp="1" noChangeArrowheads="1"/>
          </p:cNvSpPr>
          <p:nvPr>
            <p:ph idx="1"/>
          </p:nvPr>
        </p:nvSpPr>
        <p:spPr/>
        <p:txBody>
          <a:bodyPr vert="horz" lIns="91440" tIns="45720" rIns="91440" bIns="45720" rtlCol="0" anchor="t">
            <a:normAutofit fontScale="55000" lnSpcReduction="20000"/>
          </a:bodyPr>
          <a:lstStyle/>
          <a:p>
            <a:pPr>
              <a:lnSpc>
                <a:spcPct val="120000"/>
              </a:lnSpc>
            </a:pPr>
            <a:r>
              <a:rPr lang="en-US" dirty="0"/>
              <a:t>We consider many factors when forecasting fees to calculate aggregate revenue, such as</a:t>
            </a:r>
            <a:r>
              <a:rPr lang="en-US" dirty="0">
                <a:latin typeface="Segoe UI"/>
                <a:cs typeface="Segoe UI"/>
              </a:rPr>
              <a:t>:</a:t>
            </a:r>
          </a:p>
          <a:p>
            <a:pPr lvl="1">
              <a:lnSpc>
                <a:spcPct val="120000"/>
              </a:lnSpc>
            </a:pPr>
            <a:r>
              <a:rPr lang="en-US" dirty="0">
                <a:latin typeface="Segoe UI Light"/>
                <a:cs typeface="Segoe UI Light"/>
              </a:rPr>
              <a:t>The global and national economic outlook, by analyzing forecasts of Gross Domestic Product (GDP), research and development (R&amp;D), consumer price index (CPI), and venture capital investments as indicators of future applicant demand.</a:t>
            </a:r>
          </a:p>
          <a:p>
            <a:pPr lvl="1">
              <a:lnSpc>
                <a:spcPct val="120000"/>
              </a:lnSpc>
            </a:pPr>
            <a:r>
              <a:rPr lang="en-US" dirty="0">
                <a:latin typeface="Segoe UI Light"/>
                <a:cs typeface="Segoe UI Light"/>
              </a:rPr>
              <a:t>The future of the IP environment, by examining legislative, regulatory and judicial actions or changes, and procedural or process improvements that may affect demand for IP rights. This includes strategic initiatives, management of resources, and fee rate adjustments.</a:t>
            </a:r>
          </a:p>
          <a:p>
            <a:pPr lvl="1">
              <a:lnSpc>
                <a:spcPct val="120000"/>
              </a:lnSpc>
            </a:pPr>
            <a:r>
              <a:rPr lang="en-US" dirty="0">
                <a:latin typeface="Segoe UI Light"/>
                <a:cs typeface="Segoe UI Light"/>
              </a:rPr>
              <a:t>The USPTO’s historical experience by analyzing events and trends to help predict future demand for IP and applicant behavior.</a:t>
            </a:r>
          </a:p>
          <a:p>
            <a:pPr lvl="1">
              <a:lnSpc>
                <a:spcPct val="120000"/>
              </a:lnSpc>
            </a:pPr>
            <a:r>
              <a:rPr lang="en-US" dirty="0">
                <a:latin typeface="Segoe UI Light"/>
                <a:cs typeface="Segoe UI Light"/>
              </a:rPr>
              <a:t>Stakeholder input.</a:t>
            </a:r>
          </a:p>
        </p:txBody>
      </p:sp>
    </p:spTree>
    <p:extLst>
      <p:ext uri="{BB962C8B-B14F-4D97-AF65-F5344CB8AC3E}">
        <p14:creationId xmlns:p14="http://schemas.microsoft.com/office/powerpoint/2010/main" val="901474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584708-1C6D-4180-ADA2-3C233E288649}"/>
              </a:ext>
            </a:extLst>
          </p:cNvPr>
          <p:cNvSpPr>
            <a:spLocks noGrp="1"/>
          </p:cNvSpPr>
          <p:nvPr>
            <p:ph type="sldNum" sz="quarter" idx="10"/>
          </p:nvPr>
        </p:nvSpPr>
        <p:spPr/>
        <p:txBody>
          <a:bodyPr/>
          <a:lstStyle/>
          <a:p>
            <a:fld id="{1D648693-0942-45E9-83AE-76FC568F9452}" type="slidenum">
              <a:rPr lang="en-US" smtClean="0"/>
              <a:pPr/>
              <a:t>39</a:t>
            </a:fld>
            <a:endParaRPr lang="en-US"/>
          </a:p>
        </p:txBody>
      </p:sp>
      <p:sp>
        <p:nvSpPr>
          <p:cNvPr id="2" name="Title 1"/>
          <p:cNvSpPr>
            <a:spLocks noGrp="1"/>
          </p:cNvSpPr>
          <p:nvPr>
            <p:ph type="title"/>
          </p:nvPr>
        </p:nvSpPr>
        <p:spPr/>
        <p:txBody>
          <a:bodyPr>
            <a:normAutofit fontScale="90000"/>
          </a:bodyPr>
          <a:lstStyle/>
          <a:p>
            <a:r>
              <a:rPr lang="en-US"/>
              <a:t>Arriving at fee collection projections</a:t>
            </a:r>
          </a:p>
        </p:txBody>
      </p:sp>
      <p:sp>
        <p:nvSpPr>
          <p:cNvPr id="6" name="Rectangle 3"/>
          <p:cNvSpPr>
            <a:spLocks noGrp="1" noChangeArrowheads="1"/>
          </p:cNvSpPr>
          <p:nvPr>
            <p:ph idx="1"/>
          </p:nvPr>
        </p:nvSpPr>
        <p:spPr>
          <a:xfrm>
            <a:off x="457200" y="1447585"/>
            <a:ext cx="8229600" cy="3645022"/>
          </a:xfrm>
        </p:spPr>
        <p:txBody>
          <a:bodyPr vert="horz" lIns="91440" tIns="45720" rIns="91440" bIns="45720" rtlCol="0" anchor="t">
            <a:normAutofit fontScale="40000" lnSpcReduction="20000"/>
          </a:bodyPr>
          <a:lstStyle/>
          <a:p>
            <a:pPr>
              <a:lnSpc>
                <a:spcPct val="120000"/>
              </a:lnSpc>
            </a:pPr>
            <a:r>
              <a:rPr lang="en-US" sz="3800"/>
              <a:t>We use information compiled from reviewing the factors defined on the previous slide, coupled with internal data to:</a:t>
            </a:r>
          </a:p>
          <a:p>
            <a:pPr lvl="1">
              <a:lnSpc>
                <a:spcPct val="120000"/>
              </a:lnSpc>
            </a:pPr>
            <a:r>
              <a:rPr lang="en-US" sz="3200"/>
              <a:t>Estimate application filing and major trademark process workloads;</a:t>
            </a:r>
          </a:p>
          <a:p>
            <a:pPr lvl="1">
              <a:lnSpc>
                <a:spcPct val="120000"/>
              </a:lnSpc>
            </a:pPr>
            <a:r>
              <a:rPr lang="en-US" sz="3200"/>
              <a:t>Apply the historical trends (relationships among workloads and demand for products and services) to future events, when applicable;</a:t>
            </a:r>
          </a:p>
          <a:p>
            <a:pPr lvl="1">
              <a:lnSpc>
                <a:spcPct val="120000"/>
              </a:lnSpc>
            </a:pPr>
            <a:r>
              <a:rPr lang="en-US" sz="3200"/>
              <a:t>Incorporate timing of fee payments and the applicant behavior associated with anticipated fee rate or legislative, regulatory, or procedural adjustments;</a:t>
            </a:r>
          </a:p>
          <a:p>
            <a:pPr lvl="1">
              <a:lnSpc>
                <a:spcPct val="120000"/>
              </a:lnSpc>
            </a:pPr>
            <a:r>
              <a:rPr lang="en-US" sz="3200"/>
              <a:t>Estimate a specific workload or forecasting assumption for each fee code; and</a:t>
            </a:r>
          </a:p>
          <a:p>
            <a:pPr lvl="1">
              <a:lnSpc>
                <a:spcPct val="120000"/>
              </a:lnSpc>
            </a:pPr>
            <a:r>
              <a:rPr lang="en-US" sz="3200">
                <a:latin typeface="Segoe UI Light"/>
                <a:cs typeface="Segoe UI Light"/>
              </a:rPr>
              <a:t>Multiply the forecasting assumption by the fee rate to calculate the estimated aggregate revenue for each particular fee.</a:t>
            </a:r>
          </a:p>
          <a:p>
            <a:pPr>
              <a:lnSpc>
                <a:spcPct val="120000"/>
              </a:lnSpc>
            </a:pPr>
            <a:r>
              <a:rPr lang="en-US" sz="3800"/>
              <a:t>Each of the aggregate revenues for the individual fees are summed to calculate the total aggregate revenue.</a:t>
            </a:r>
          </a:p>
        </p:txBody>
      </p:sp>
    </p:spTree>
    <p:extLst>
      <p:ext uri="{BB962C8B-B14F-4D97-AF65-F5344CB8AC3E}">
        <p14:creationId xmlns:p14="http://schemas.microsoft.com/office/powerpoint/2010/main" val="37355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1B5E11-D77D-4D72-BDD4-123A542522A6}"/>
              </a:ext>
            </a:extLst>
          </p:cNvPr>
          <p:cNvSpPr>
            <a:spLocks noGrp="1"/>
          </p:cNvSpPr>
          <p:nvPr>
            <p:ph type="sldNum" sz="quarter" idx="10"/>
          </p:nvPr>
        </p:nvSpPr>
        <p:spPr/>
        <p:txBody>
          <a:bodyPr/>
          <a:lstStyle/>
          <a:p>
            <a:fld id="{1D648693-0942-45E9-83AE-76FC568F9452}" type="slidenum">
              <a:rPr lang="en-US" smtClean="0"/>
              <a:pPr/>
              <a:t>4</a:t>
            </a:fld>
            <a:endParaRPr lang="en-US"/>
          </a:p>
        </p:txBody>
      </p:sp>
      <p:sp>
        <p:nvSpPr>
          <p:cNvPr id="2" name="Title 1"/>
          <p:cNvSpPr>
            <a:spLocks noGrp="1"/>
          </p:cNvSpPr>
          <p:nvPr>
            <p:ph type="title"/>
          </p:nvPr>
        </p:nvSpPr>
        <p:spPr/>
        <p:txBody>
          <a:bodyPr>
            <a:normAutofit/>
          </a:bodyPr>
          <a:lstStyle/>
          <a:p>
            <a:r>
              <a:rPr lang="en-US"/>
              <a:t>Table of contents</a:t>
            </a:r>
          </a:p>
        </p:txBody>
      </p:sp>
      <p:sp>
        <p:nvSpPr>
          <p:cNvPr id="3" name="Content Placeholder 2">
            <a:extLst>
              <a:ext uri="{FF2B5EF4-FFF2-40B4-BE49-F238E27FC236}">
                <a16:creationId xmlns:a16="http://schemas.microsoft.com/office/drawing/2014/main" id="{C97FEB1F-11E3-4417-A21C-54419F1B4376}"/>
              </a:ext>
            </a:extLst>
          </p:cNvPr>
          <p:cNvSpPr>
            <a:spLocks noGrp="1"/>
          </p:cNvSpPr>
          <p:nvPr>
            <p:ph idx="1"/>
          </p:nvPr>
        </p:nvSpPr>
        <p:spPr>
          <a:xfrm>
            <a:off x="457200" y="1447584"/>
            <a:ext cx="8229600" cy="3786267"/>
          </a:xfrm>
        </p:spPr>
        <p:txBody>
          <a:bodyPr vert="horz" lIns="91440" tIns="45720" rIns="91440" bIns="45720" rtlCol="0" anchor="t">
            <a:normAutofit fontScale="47500" lnSpcReduction="20000"/>
          </a:bodyPr>
          <a:lstStyle/>
          <a:p>
            <a:pPr marL="0" indent="0">
              <a:buNone/>
            </a:pPr>
            <a:r>
              <a:rPr lang="en-US" sz="4400" b="1" dirty="0">
                <a:latin typeface="Segoe UI"/>
                <a:cs typeface="Segoe UI"/>
              </a:rPr>
              <a:t>Sections: </a:t>
            </a:r>
            <a:endParaRPr lang="en-US" sz="4400" b="1" dirty="0"/>
          </a:p>
          <a:p>
            <a:pPr marL="0" indent="0">
              <a:spcBef>
                <a:spcPts val="400"/>
              </a:spcBef>
              <a:buNone/>
            </a:pPr>
            <a:endParaRPr lang="en-US" sz="2800" dirty="0">
              <a:latin typeface="Segoe UI"/>
              <a:cs typeface="Segoe UI"/>
            </a:endParaRPr>
          </a:p>
          <a:p>
            <a:pPr marL="0" indent="0">
              <a:buNone/>
            </a:pPr>
            <a:r>
              <a:rPr lang="en-US" dirty="0">
                <a:latin typeface="Segoe UI"/>
                <a:cs typeface="Segoe UI"/>
              </a:rPr>
              <a:t>Section A – Background on the USPTO financing model ……………………………….…………..…</a:t>
            </a:r>
            <a:r>
              <a:rPr lang="en-US" dirty="0">
                <a:latin typeface="Segoe UI"/>
                <a:cs typeface="Segoe UI"/>
                <a:hlinkClick r:id="rId2" action="ppaction://hlinksldjump"/>
              </a:rPr>
              <a:t>5</a:t>
            </a:r>
            <a:endParaRPr lang="en-US" dirty="0">
              <a:latin typeface="Segoe UI"/>
              <a:cs typeface="Segoe UI"/>
            </a:endParaRPr>
          </a:p>
          <a:p>
            <a:pPr marL="0" indent="0">
              <a:buNone/>
            </a:pPr>
            <a:r>
              <a:rPr lang="en-US" dirty="0">
                <a:latin typeface="Segoe UI"/>
                <a:cs typeface="Segoe UI"/>
              </a:rPr>
              <a:t>Section B – Background on fee setting methodology and analyses ……………….……....…..</a:t>
            </a:r>
            <a:r>
              <a:rPr lang="en-US" u="sng" dirty="0">
                <a:latin typeface="Segoe UI"/>
                <a:cs typeface="Segoe UI"/>
                <a:hlinkClick r:id="rId3" action="ppaction://hlinksldjump"/>
              </a:rPr>
              <a:t>10</a:t>
            </a:r>
            <a:r>
              <a:rPr lang="en-US" dirty="0">
                <a:latin typeface="Segoe UI"/>
                <a:cs typeface="Segoe UI"/>
              </a:rPr>
              <a:t> </a:t>
            </a:r>
            <a:endParaRPr lang="en-US" dirty="0"/>
          </a:p>
          <a:p>
            <a:pPr marL="0" indent="0">
              <a:buNone/>
            </a:pPr>
            <a:r>
              <a:rPr lang="en-US" dirty="0">
                <a:latin typeface="Segoe UI"/>
                <a:cs typeface="Segoe UI"/>
              </a:rPr>
              <a:t>Section C – Background on activity based information (ABI) costing methodology …...</a:t>
            </a:r>
            <a:r>
              <a:rPr lang="en-US" u="sng" dirty="0">
                <a:latin typeface="Segoe UI"/>
                <a:cs typeface="Segoe UI"/>
                <a:hlinkClick r:id="rId4" action="ppaction://hlinksldjump"/>
              </a:rPr>
              <a:t>19</a:t>
            </a:r>
            <a:r>
              <a:rPr lang="en-US" dirty="0">
                <a:latin typeface="Segoe UI"/>
                <a:cs typeface="Segoe UI"/>
              </a:rPr>
              <a:t> </a:t>
            </a:r>
            <a:endParaRPr lang="en-US" dirty="0"/>
          </a:p>
          <a:p>
            <a:pPr marL="0" indent="0">
              <a:buNone/>
            </a:pPr>
            <a:r>
              <a:rPr lang="en-US" dirty="0">
                <a:latin typeface="Segoe UI"/>
                <a:cs typeface="Segoe UI"/>
              </a:rPr>
              <a:t>Section D – Background on trademark fees ………....…………………………………………..……...….</a:t>
            </a:r>
            <a:r>
              <a:rPr lang="en-US" u="sng" dirty="0">
                <a:latin typeface="Segoe UI"/>
                <a:cs typeface="Segoe UI"/>
                <a:hlinkClick r:id="rId5" action="ppaction://hlinksldjump"/>
              </a:rPr>
              <a:t>25</a:t>
            </a:r>
            <a:endParaRPr lang="en-US" u="sng" dirty="0">
              <a:latin typeface="Segoe UI"/>
              <a:cs typeface="Segoe UI"/>
            </a:endParaRPr>
          </a:p>
          <a:p>
            <a:pPr marL="0" indent="0">
              <a:buNone/>
            </a:pPr>
            <a:r>
              <a:rPr lang="en-US" dirty="0">
                <a:latin typeface="Segoe UI"/>
                <a:cs typeface="Segoe UI"/>
              </a:rPr>
              <a:t>Section E – Aggregate cost information …………….………………………………………………...……...</a:t>
            </a:r>
            <a:r>
              <a:rPr lang="en-US" dirty="0">
                <a:latin typeface="Segoe UI"/>
                <a:cs typeface="Segoe UI"/>
                <a:hlinkClick r:id="rId6" action="ppaction://hlinksldjump"/>
              </a:rPr>
              <a:t>33</a:t>
            </a:r>
            <a:endParaRPr lang="en-US" dirty="0">
              <a:latin typeface="Segoe UI"/>
              <a:cs typeface="Segoe UI"/>
            </a:endParaRPr>
          </a:p>
          <a:p>
            <a:pPr marL="0" indent="0">
              <a:buNone/>
            </a:pPr>
            <a:r>
              <a:rPr lang="en-US" dirty="0">
                <a:latin typeface="Segoe UI"/>
                <a:cs typeface="Segoe UI"/>
              </a:rPr>
              <a:t>Section F – Aggregate revenue information ……….……………………………………...…………….….</a:t>
            </a:r>
            <a:r>
              <a:rPr lang="en-US" dirty="0">
                <a:latin typeface="Segoe UI"/>
                <a:cs typeface="Segoe UI"/>
                <a:hlinkClick r:id="rId7" action="ppaction://hlinksldjump"/>
              </a:rPr>
              <a:t>37</a:t>
            </a:r>
            <a:endParaRPr lang="en-US" dirty="0">
              <a:latin typeface="Segoe UI"/>
              <a:cs typeface="Segoe UI"/>
            </a:endParaRPr>
          </a:p>
          <a:p>
            <a:pPr marL="0" indent="0">
              <a:buNone/>
            </a:pPr>
            <a:r>
              <a:rPr lang="en-US" dirty="0">
                <a:latin typeface="Segoe UI"/>
                <a:cs typeface="Segoe UI"/>
              </a:rPr>
              <a:t>Section G – Rationale for fee changes ……………….……………………………………………..….………</a:t>
            </a:r>
            <a:r>
              <a:rPr lang="en-US" dirty="0">
                <a:latin typeface="Segoe UI"/>
                <a:cs typeface="Segoe UI"/>
                <a:hlinkClick r:id="rId8" action="ppaction://hlinksldjump"/>
              </a:rPr>
              <a:t>42</a:t>
            </a:r>
            <a:endParaRPr lang="en-US" dirty="0">
              <a:latin typeface="Segoe UI"/>
              <a:cs typeface="Segoe UI"/>
            </a:endParaRPr>
          </a:p>
          <a:p>
            <a:pPr marL="0" indent="0">
              <a:buNone/>
            </a:pPr>
            <a:r>
              <a:rPr lang="en-US" dirty="0">
                <a:latin typeface="Segoe UI"/>
                <a:cs typeface="Segoe UI"/>
              </a:rPr>
              <a:t>Section H – Operating reserve................................................................................................................</a:t>
            </a:r>
            <a:r>
              <a:rPr lang="en-US" dirty="0">
                <a:latin typeface="Segoe UI"/>
                <a:cs typeface="Segoe UI"/>
                <a:hlinkClick r:id="rId9" action="ppaction://hlinksldjump"/>
              </a:rPr>
              <a:t>47</a:t>
            </a:r>
            <a:endParaRPr lang="en-US" dirty="0">
              <a:latin typeface="Segoe UI"/>
              <a:cs typeface="Segoe UI"/>
            </a:endParaRPr>
          </a:p>
        </p:txBody>
      </p:sp>
    </p:spTree>
    <p:extLst>
      <p:ext uri="{BB962C8B-B14F-4D97-AF65-F5344CB8AC3E}">
        <p14:creationId xmlns:p14="http://schemas.microsoft.com/office/powerpoint/2010/main" val="266250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F6D332-5BFF-43D8-9AD4-F4A75A88D1DA}"/>
              </a:ext>
            </a:extLst>
          </p:cNvPr>
          <p:cNvSpPr>
            <a:spLocks noGrp="1"/>
          </p:cNvSpPr>
          <p:nvPr>
            <p:ph type="sldNum" sz="quarter" idx="10"/>
          </p:nvPr>
        </p:nvSpPr>
        <p:spPr/>
        <p:txBody>
          <a:bodyPr/>
          <a:lstStyle/>
          <a:p>
            <a:fld id="{1D648693-0942-45E9-83AE-76FC568F9452}" type="slidenum">
              <a:rPr lang="en-US" smtClean="0"/>
              <a:pPr/>
              <a:t>40</a:t>
            </a:fld>
            <a:endParaRPr lang="en-US"/>
          </a:p>
        </p:txBody>
      </p:sp>
      <p:sp>
        <p:nvSpPr>
          <p:cNvPr id="2" name="Title 1"/>
          <p:cNvSpPr>
            <a:spLocks noGrp="1"/>
          </p:cNvSpPr>
          <p:nvPr>
            <p:ph type="title"/>
          </p:nvPr>
        </p:nvSpPr>
        <p:spPr/>
        <p:txBody>
          <a:bodyPr>
            <a:normAutofit/>
          </a:bodyPr>
          <a:lstStyle/>
          <a:p>
            <a:r>
              <a:rPr lang="en-US" sz="3600"/>
              <a:t>Proposed fee structure changes</a:t>
            </a:r>
          </a:p>
        </p:txBody>
      </p:sp>
      <p:sp>
        <p:nvSpPr>
          <p:cNvPr id="5" name="Content Placeholder 2"/>
          <p:cNvSpPr>
            <a:spLocks noGrp="1"/>
          </p:cNvSpPr>
          <p:nvPr>
            <p:ph idx="1"/>
          </p:nvPr>
        </p:nvSpPr>
        <p:spPr/>
        <p:txBody>
          <a:bodyPr>
            <a:normAutofit fontScale="70000" lnSpcReduction="20000"/>
          </a:bodyPr>
          <a:lstStyle/>
          <a:p>
            <a:pPr>
              <a:lnSpc>
                <a:spcPct val="120000"/>
              </a:lnSpc>
            </a:pPr>
            <a:r>
              <a:rPr lang="en-US"/>
              <a:t>The following page summarizes the composition of the projected aggregate trademark revenue as it transitions from the current fee structure to the proposed fee structure.</a:t>
            </a:r>
          </a:p>
          <a:p>
            <a:pPr>
              <a:lnSpc>
                <a:spcPct val="120000"/>
              </a:lnSpc>
            </a:pPr>
            <a:r>
              <a:rPr lang="en-US"/>
              <a:t>The page presents the percentage of fee collections (revenue) in each of the major trademark fee categories for:</a:t>
            </a:r>
          </a:p>
          <a:p>
            <a:pPr lvl="1">
              <a:lnSpc>
                <a:spcPct val="120000"/>
              </a:lnSpc>
            </a:pPr>
            <a:r>
              <a:rPr lang="en-US"/>
              <a:t>FY 2022 (actual data), </a:t>
            </a:r>
          </a:p>
          <a:p>
            <a:pPr lvl="1">
              <a:lnSpc>
                <a:spcPct val="120000"/>
              </a:lnSpc>
            </a:pPr>
            <a:r>
              <a:rPr lang="en-US"/>
              <a:t>FY 2023 and FY2024 (projected before the fee proposals go into effect), and </a:t>
            </a:r>
          </a:p>
          <a:p>
            <a:pPr lvl="1">
              <a:lnSpc>
                <a:spcPct val="120000"/>
              </a:lnSpc>
            </a:pPr>
            <a:r>
              <a:rPr lang="en-US"/>
              <a:t>FY 2025 (projected after the fee proposals go into effect).</a:t>
            </a:r>
          </a:p>
        </p:txBody>
      </p:sp>
    </p:spTree>
    <p:extLst>
      <p:ext uri="{BB962C8B-B14F-4D97-AF65-F5344CB8AC3E}">
        <p14:creationId xmlns:p14="http://schemas.microsoft.com/office/powerpoint/2010/main" val="2969608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F1E2D7-7947-49A0-A10A-23A07DDBD01B}"/>
              </a:ext>
            </a:extLst>
          </p:cNvPr>
          <p:cNvSpPr>
            <a:spLocks noGrp="1"/>
          </p:cNvSpPr>
          <p:nvPr>
            <p:ph type="sldNum" sz="quarter" idx="10"/>
          </p:nvPr>
        </p:nvSpPr>
        <p:spPr/>
        <p:txBody>
          <a:bodyPr/>
          <a:lstStyle/>
          <a:p>
            <a:fld id="{1D648693-0942-45E9-83AE-76FC568F9452}" type="slidenum">
              <a:rPr lang="en-US" smtClean="0"/>
              <a:pPr/>
              <a:t>41</a:t>
            </a:fld>
            <a:endParaRPr lang="en-US"/>
          </a:p>
        </p:txBody>
      </p:sp>
      <p:sp>
        <p:nvSpPr>
          <p:cNvPr id="2" name="Title 1"/>
          <p:cNvSpPr>
            <a:spLocks noGrp="1"/>
          </p:cNvSpPr>
          <p:nvPr>
            <p:ph type="title"/>
          </p:nvPr>
        </p:nvSpPr>
        <p:spPr/>
        <p:txBody>
          <a:bodyPr>
            <a:normAutofit fontScale="90000"/>
          </a:bodyPr>
          <a:lstStyle/>
          <a:p>
            <a:r>
              <a:rPr lang="en-US"/>
              <a:t>Proposed fee structure </a:t>
            </a:r>
            <a:br>
              <a:rPr lang="en-US"/>
            </a:br>
            <a:r>
              <a:rPr lang="en-US" sz="2400" b="0" i="1"/>
              <a:t>Projected trends of aggregate trademark fee revenue</a:t>
            </a:r>
          </a:p>
        </p:txBody>
      </p:sp>
      <p:sp>
        <p:nvSpPr>
          <p:cNvPr id="4" name="Content Placeholder 3">
            <a:extLst>
              <a:ext uri="{FF2B5EF4-FFF2-40B4-BE49-F238E27FC236}">
                <a16:creationId xmlns:a16="http://schemas.microsoft.com/office/drawing/2014/main" id="{F49515C8-7649-4675-93F7-53BFA5FFA550}"/>
              </a:ext>
            </a:extLst>
          </p:cNvPr>
          <p:cNvSpPr>
            <a:spLocks noGrp="1"/>
          </p:cNvSpPr>
          <p:nvPr>
            <p:ph sz="half" idx="1"/>
          </p:nvPr>
        </p:nvSpPr>
        <p:spPr>
          <a:xfrm>
            <a:off x="457200" y="1661300"/>
            <a:ext cx="4038600" cy="3422385"/>
          </a:xfrm>
        </p:spPr>
        <p:txBody>
          <a:bodyPr>
            <a:normAutofit fontScale="32500" lnSpcReduction="20000"/>
          </a:bodyPr>
          <a:lstStyle/>
          <a:p>
            <a:pPr>
              <a:lnSpc>
                <a:spcPct val="120000"/>
              </a:lnSpc>
            </a:pPr>
            <a:r>
              <a:rPr lang="en-US" sz="4900"/>
              <a:t>Trademark application fees are estimated to increase from 56% of aggregate revenue in FY 2022 to 61% in FY 2025. </a:t>
            </a:r>
          </a:p>
          <a:p>
            <a:pPr>
              <a:lnSpc>
                <a:spcPct val="120000"/>
              </a:lnSpc>
            </a:pPr>
            <a:r>
              <a:rPr lang="en-US" sz="4900"/>
              <a:t>Trademark maintaining exclusive rights are estimated to decrease from 25% of aggregate revenue in FY2022 to 22% in 2025.</a:t>
            </a:r>
          </a:p>
          <a:p>
            <a:pPr>
              <a:lnSpc>
                <a:spcPct val="120000"/>
              </a:lnSpc>
            </a:pPr>
            <a:r>
              <a:rPr lang="en-US" sz="4900"/>
              <a:t>The relative proportion of aggregate revenue from most other fee categories are estimated to remain relatively stable over the 4-year period.</a:t>
            </a:r>
          </a:p>
          <a:p>
            <a:endParaRPr lang="en-US"/>
          </a:p>
        </p:txBody>
      </p:sp>
      <p:graphicFrame>
        <p:nvGraphicFramePr>
          <p:cNvPr id="7" name="Content Placeholder 6" descr="A stacked bar chart displaying the breakdown, by trademark fee category, of the share of total trademark fee collections for fiscal years 2022 through 2025.&#10;&#10;">
            <a:extLst>
              <a:ext uri="{FF2B5EF4-FFF2-40B4-BE49-F238E27FC236}">
                <a16:creationId xmlns:a16="http://schemas.microsoft.com/office/drawing/2014/main" id="{AA3282D6-F38B-4CD4-8560-97A47B0FFF66}"/>
              </a:ext>
            </a:extLst>
          </p:cNvPr>
          <p:cNvGraphicFramePr>
            <a:graphicFrameLocks noGrp="1"/>
          </p:cNvGraphicFramePr>
          <p:nvPr>
            <p:ph sz="half" idx="2"/>
            <p:extLst>
              <p:ext uri="{D42A27DB-BD31-4B8C-83A1-F6EECF244321}">
                <p14:modId xmlns:p14="http://schemas.microsoft.com/office/powerpoint/2010/main" val="2524598162"/>
              </p:ext>
            </p:extLst>
          </p:nvPr>
        </p:nvGraphicFramePr>
        <p:xfrm>
          <a:off x="4648200" y="1661300"/>
          <a:ext cx="4038600" cy="342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9205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9F0A-4CB3-4DDC-8263-2DB086A6C7EA}"/>
              </a:ext>
            </a:extLst>
          </p:cNvPr>
          <p:cNvSpPr>
            <a:spLocks noGrp="1"/>
          </p:cNvSpPr>
          <p:nvPr>
            <p:ph type="title"/>
          </p:nvPr>
        </p:nvSpPr>
        <p:spPr/>
        <p:txBody>
          <a:bodyPr>
            <a:normAutofit fontScale="90000"/>
          </a:bodyPr>
          <a:lstStyle/>
          <a:p>
            <a:r>
              <a:rPr lang="en-US"/>
              <a:t>Section G – Rationale for fee changes</a:t>
            </a:r>
          </a:p>
        </p:txBody>
      </p:sp>
      <p:sp>
        <p:nvSpPr>
          <p:cNvPr id="3" name="Text Placeholder 2">
            <a:extLst>
              <a:ext uri="{FF2B5EF4-FFF2-40B4-BE49-F238E27FC236}">
                <a16:creationId xmlns:a16="http://schemas.microsoft.com/office/drawing/2014/main" id="{4D1606ED-DA3C-4292-84FC-0235A4728EF1}"/>
              </a:ext>
            </a:extLst>
          </p:cNvPr>
          <p:cNvSpPr>
            <a:spLocks noGrp="1"/>
          </p:cNvSpPr>
          <p:nvPr>
            <p:ph type="body" idx="1"/>
          </p:nvPr>
        </p:nvSpPr>
        <p:spPr/>
        <p:txBody>
          <a:bodyPr/>
          <a:lstStyle/>
          <a:p>
            <a:r>
              <a:rPr lang="en-US"/>
              <a:t>The information included in this Section outlines the rationale for the trademark fee change.</a:t>
            </a:r>
          </a:p>
        </p:txBody>
      </p:sp>
    </p:spTree>
    <p:extLst>
      <p:ext uri="{BB962C8B-B14F-4D97-AF65-F5344CB8AC3E}">
        <p14:creationId xmlns:p14="http://schemas.microsoft.com/office/powerpoint/2010/main" val="3548835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0E94F0-EAD8-43AC-8346-D3B283585E90}"/>
              </a:ext>
            </a:extLst>
          </p:cNvPr>
          <p:cNvSpPr>
            <a:spLocks noGrp="1"/>
          </p:cNvSpPr>
          <p:nvPr>
            <p:ph type="sldNum" sz="quarter" idx="10"/>
          </p:nvPr>
        </p:nvSpPr>
        <p:spPr/>
        <p:txBody>
          <a:bodyPr/>
          <a:lstStyle/>
          <a:p>
            <a:fld id="{1D648693-0942-45E9-83AE-76FC568F9452}" type="slidenum">
              <a:rPr lang="en-US" smtClean="0"/>
              <a:pPr/>
              <a:t>43</a:t>
            </a:fld>
            <a:endParaRPr lang="en-US"/>
          </a:p>
        </p:txBody>
      </p:sp>
      <p:sp>
        <p:nvSpPr>
          <p:cNvPr id="3" name="Title 2">
            <a:extLst>
              <a:ext uri="{FF2B5EF4-FFF2-40B4-BE49-F238E27FC236}">
                <a16:creationId xmlns:a16="http://schemas.microsoft.com/office/drawing/2014/main" id="{A075386E-0A92-461C-80FE-4CE09EFE5B0F}"/>
              </a:ext>
            </a:extLst>
          </p:cNvPr>
          <p:cNvSpPr>
            <a:spLocks noGrp="1"/>
          </p:cNvSpPr>
          <p:nvPr>
            <p:ph type="title"/>
          </p:nvPr>
        </p:nvSpPr>
        <p:spPr/>
        <p:txBody>
          <a:bodyPr/>
          <a:lstStyle/>
          <a:p>
            <a:r>
              <a:rPr lang="en-US"/>
              <a:t>Rationale for fee changes</a:t>
            </a:r>
          </a:p>
        </p:txBody>
      </p:sp>
      <p:sp>
        <p:nvSpPr>
          <p:cNvPr id="2" name="Content Placeholder 1">
            <a:extLst>
              <a:ext uri="{FF2B5EF4-FFF2-40B4-BE49-F238E27FC236}">
                <a16:creationId xmlns:a16="http://schemas.microsoft.com/office/drawing/2014/main" id="{A3DECECA-B14A-433E-AB6B-5B896A64A749}"/>
              </a:ext>
            </a:extLst>
          </p:cNvPr>
          <p:cNvSpPr>
            <a:spLocks noGrp="1"/>
          </p:cNvSpPr>
          <p:nvPr>
            <p:ph idx="1"/>
          </p:nvPr>
        </p:nvSpPr>
        <p:spPr/>
        <p:txBody>
          <a:bodyPr vert="horz" lIns="91440" tIns="45720" rIns="91440" bIns="45720" rtlCol="0" anchor="t">
            <a:normAutofit fontScale="40000" lnSpcReduction="20000"/>
          </a:bodyPr>
          <a:lstStyle/>
          <a:p>
            <a:pPr>
              <a:lnSpc>
                <a:spcPct val="120000"/>
              </a:lnSpc>
            </a:pPr>
            <a:r>
              <a:rPr lang="en-US">
                <a:latin typeface="Segoe UI"/>
                <a:cs typeface="Segoe UI"/>
              </a:rPr>
              <a:t>Fee changes are required for two reasons:</a:t>
            </a:r>
          </a:p>
          <a:p>
            <a:pPr lvl="1">
              <a:lnSpc>
                <a:spcPct val="120000"/>
              </a:lnSpc>
            </a:pPr>
            <a:r>
              <a:rPr lang="en-US">
                <a:latin typeface="Segoe UI Light"/>
                <a:cs typeface="Segoe UI Light"/>
              </a:rPr>
              <a:t>Recalibrate aggregate revenue to finance forecasted aggregate cost necessary to deliver on the commitments contained in our upcoming 2022–2026 Strategic Plan outlined on the following pages, and</a:t>
            </a:r>
          </a:p>
          <a:p>
            <a:pPr lvl="1">
              <a:lnSpc>
                <a:spcPct val="120000"/>
              </a:lnSpc>
            </a:pPr>
            <a:r>
              <a:rPr lang="en-US">
                <a:latin typeface="Segoe UI Light"/>
                <a:cs typeface="Segoe UI Light"/>
              </a:rPr>
              <a:t>Refine targeted fees and fee categories to maintain efficient operations.</a:t>
            </a:r>
          </a:p>
          <a:p>
            <a:pPr>
              <a:lnSpc>
                <a:spcPct val="120000"/>
              </a:lnSpc>
            </a:pPr>
            <a:r>
              <a:rPr lang="en-US">
                <a:latin typeface="Segoe UI"/>
                <a:cs typeface="Segoe UI"/>
              </a:rPr>
              <a:t>The financial outlook projects that aggregate costs will exceed aggregate revenue beginning in fiscal year 2023.</a:t>
            </a:r>
          </a:p>
          <a:p>
            <a:pPr lvl="1">
              <a:lnSpc>
                <a:spcPct val="120000"/>
              </a:lnSpc>
            </a:pPr>
            <a:r>
              <a:rPr lang="en-US">
                <a:latin typeface="Segoe UI Light"/>
                <a:cs typeface="Segoe UI Light"/>
              </a:rPr>
              <a:t>Trademark demand and applicant filing behaviors have changed.</a:t>
            </a:r>
          </a:p>
          <a:p>
            <a:pPr lvl="2">
              <a:lnSpc>
                <a:spcPct val="120000"/>
              </a:lnSpc>
            </a:pPr>
            <a:r>
              <a:rPr lang="en-US">
                <a:latin typeface="Segoe UI Light"/>
                <a:cs typeface="Segoe UI Light"/>
              </a:rPr>
              <a:t>Trademark demand surged without a commensurate surge in maintenance and intent-to-use filings and then softened relative to prior forecasts.</a:t>
            </a:r>
          </a:p>
          <a:p>
            <a:pPr lvl="2">
              <a:lnSpc>
                <a:spcPct val="120000"/>
              </a:lnSpc>
            </a:pPr>
            <a:r>
              <a:rPr lang="en-US">
                <a:latin typeface="Segoe UI Light"/>
                <a:cs typeface="Segoe UI Light"/>
              </a:rPr>
              <a:t>Behavioral filing patterns are generating imbalances in the fee structure. </a:t>
            </a:r>
          </a:p>
          <a:p>
            <a:pPr lvl="1">
              <a:lnSpc>
                <a:spcPct val="120000"/>
              </a:lnSpc>
            </a:pPr>
            <a:r>
              <a:rPr lang="en-US">
                <a:latin typeface="Segoe UI Light"/>
                <a:cs typeface="Segoe UI Light"/>
              </a:rPr>
              <a:t>The broader economy has experienced higher-than-expected inflation and, in turn, increased aggregate costs relative to baseline estimates. </a:t>
            </a:r>
            <a:endParaRPr lang="en-US"/>
          </a:p>
          <a:p>
            <a:pPr>
              <a:lnSpc>
                <a:spcPct val="120000"/>
              </a:lnSpc>
            </a:pPr>
            <a:r>
              <a:rPr lang="en-US">
                <a:latin typeface="Segoe UI"/>
                <a:cs typeface="Segoe UI"/>
              </a:rPr>
              <a:t>The rationale for the proposed changes to targeted fees is outlined in the Letter from the Director to the TPAC and in the Executive Summary accompanying the proposal.</a:t>
            </a:r>
          </a:p>
        </p:txBody>
      </p:sp>
    </p:spTree>
    <p:extLst>
      <p:ext uri="{BB962C8B-B14F-4D97-AF65-F5344CB8AC3E}">
        <p14:creationId xmlns:p14="http://schemas.microsoft.com/office/powerpoint/2010/main" val="2817427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80922F-C18A-4478-88C7-E81DC1429F88}"/>
              </a:ext>
            </a:extLst>
          </p:cNvPr>
          <p:cNvSpPr>
            <a:spLocks noGrp="1"/>
          </p:cNvSpPr>
          <p:nvPr>
            <p:ph type="sldNum" sz="quarter" idx="10"/>
          </p:nvPr>
        </p:nvSpPr>
        <p:spPr/>
        <p:txBody>
          <a:bodyPr/>
          <a:lstStyle/>
          <a:p>
            <a:fld id="{1D648693-0942-45E9-83AE-76FC568F9452}" type="slidenum">
              <a:rPr lang="en-US" smtClean="0"/>
              <a:pPr/>
              <a:t>44</a:t>
            </a:fld>
            <a:endParaRPr lang="en-US"/>
          </a:p>
        </p:txBody>
      </p:sp>
      <p:sp>
        <p:nvSpPr>
          <p:cNvPr id="2" name="Title 1"/>
          <p:cNvSpPr>
            <a:spLocks noGrp="1"/>
          </p:cNvSpPr>
          <p:nvPr>
            <p:ph type="title"/>
          </p:nvPr>
        </p:nvSpPr>
        <p:spPr/>
        <p:txBody>
          <a:bodyPr>
            <a:normAutofit/>
          </a:bodyPr>
          <a:lstStyle/>
          <a:p>
            <a:r>
              <a:rPr lang="en-US" sz="3600"/>
              <a:t>Upcoming 2022-2026 Strategic Plan</a:t>
            </a:r>
            <a:endParaRPr lang="en-US" sz="2200" b="0" i="1"/>
          </a:p>
        </p:txBody>
      </p:sp>
      <p:sp>
        <p:nvSpPr>
          <p:cNvPr id="5" name="Content Placeholder 2"/>
          <p:cNvSpPr>
            <a:spLocks noGrp="1"/>
          </p:cNvSpPr>
          <p:nvPr>
            <p:ph idx="1"/>
          </p:nvPr>
        </p:nvSpPr>
        <p:spPr/>
        <p:txBody>
          <a:bodyPr>
            <a:normAutofit/>
          </a:bodyPr>
          <a:lstStyle/>
          <a:p>
            <a:r>
              <a:rPr lang="en-US" sz="1800"/>
              <a:t>We expect to publish our 2022-2026 Strategic Plan in Spring 2023, following a period of public review and comment. The plan implements our vision for </a:t>
            </a:r>
            <a:r>
              <a:rPr lang="en-US" sz="1800" i="1"/>
              <a:t>Unleashing America’s Potential</a:t>
            </a:r>
            <a:r>
              <a:rPr lang="en-US" sz="1800"/>
              <a:t> and:</a:t>
            </a:r>
          </a:p>
          <a:p>
            <a:pPr lvl="1"/>
            <a:r>
              <a:rPr lang="en-US" sz="1600"/>
              <a:t>Outlines our mission to </a:t>
            </a:r>
            <a:r>
              <a:rPr lang="en-US" sz="1600" i="1"/>
              <a:t>drive U.S. innovation, inclusive capitalism, and global competitiveness for the benefit of all Americans</a:t>
            </a:r>
            <a:r>
              <a:rPr lang="en-US" sz="1600"/>
              <a:t>.</a:t>
            </a:r>
          </a:p>
          <a:p>
            <a:pPr lvl="1"/>
            <a:r>
              <a:rPr lang="en-US" sz="1600"/>
              <a:t>Identifies five new strategic goals (shown on the next two slides) that will guide all of our actions over the next few years, including this fee setting. </a:t>
            </a:r>
          </a:p>
          <a:p>
            <a:r>
              <a:rPr lang="en-US" sz="1800"/>
              <a:t>The FY 2024 President’s budget reflects the initial aggregate cost to efficiently implement the strategic plan.</a:t>
            </a:r>
          </a:p>
          <a:p>
            <a:r>
              <a:rPr lang="en-US" sz="1800">
                <a:latin typeface="Segoe UI"/>
                <a:cs typeface="Segoe UI"/>
              </a:rPr>
              <a:t>Adjusting the patent fee schedule increases aggregate revenue and enables us to continue serving our IP stakeholder community through implementing the Strategic Plan goals outlined on the following pages.</a:t>
            </a:r>
          </a:p>
        </p:txBody>
      </p:sp>
    </p:spTree>
    <p:extLst>
      <p:ext uri="{BB962C8B-B14F-4D97-AF65-F5344CB8AC3E}">
        <p14:creationId xmlns:p14="http://schemas.microsoft.com/office/powerpoint/2010/main" val="351289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pPr/>
              <a:t>45</a:t>
            </a:fld>
            <a:endParaRPr lang="en-US"/>
          </a:p>
        </p:txBody>
      </p:sp>
      <p:sp>
        <p:nvSpPr>
          <p:cNvPr id="2" name="Title 1"/>
          <p:cNvSpPr>
            <a:spLocks noGrp="1"/>
          </p:cNvSpPr>
          <p:nvPr>
            <p:ph type="title"/>
          </p:nvPr>
        </p:nvSpPr>
        <p:spPr/>
        <p:txBody>
          <a:bodyPr>
            <a:normAutofit/>
          </a:bodyPr>
          <a:lstStyle/>
          <a:p>
            <a:pPr lvl="1"/>
            <a:r>
              <a:rPr lang="en-US" sz="3600" b="1">
                <a:solidFill>
                  <a:schemeClr val="tx1"/>
                </a:solidFill>
                <a:latin typeface="+mn-lt"/>
              </a:rPr>
              <a:t>2022-2026 Strategic Plan goals</a:t>
            </a:r>
            <a:endParaRPr lang="en-US" sz="3600" b="1" strike="sngStrike">
              <a:solidFill>
                <a:schemeClr val="tx1"/>
              </a:solidFill>
              <a:latin typeface="+mn-lt"/>
            </a:endParaRPr>
          </a:p>
        </p:txBody>
      </p:sp>
      <p:sp>
        <p:nvSpPr>
          <p:cNvPr id="4" name="Content Placeholder 2"/>
          <p:cNvSpPr>
            <a:spLocks noGrp="1"/>
          </p:cNvSpPr>
          <p:nvPr>
            <p:ph idx="1"/>
          </p:nvPr>
        </p:nvSpPr>
        <p:spPr/>
        <p:txBody>
          <a:bodyPr>
            <a:normAutofit fontScale="62500" lnSpcReduction="20000"/>
          </a:bodyPr>
          <a:lstStyle/>
          <a:p>
            <a:pPr>
              <a:lnSpc>
                <a:spcPct val="120000"/>
              </a:lnSpc>
            </a:pPr>
            <a:r>
              <a:rPr lang="en-US" sz="1900" b="1"/>
              <a:t>Drive inclusive U.S. innovation and global competitiveness.</a:t>
            </a:r>
            <a:r>
              <a:rPr lang="en-US" sz="1900"/>
              <a:t> The IP system must drive access and support for innovators, creators, entrepreneurs, and brand owners across the United States. Increased participation by all Americans in the innovation and entrepreneurial ecosystems will drive economic growth increasing U.S. global competitiveness.</a:t>
            </a:r>
            <a:r>
              <a:rPr lang="en-US" sz="1900" b="1"/>
              <a:t> </a:t>
            </a:r>
          </a:p>
          <a:p>
            <a:pPr>
              <a:lnSpc>
                <a:spcPct val="120000"/>
              </a:lnSpc>
            </a:pPr>
            <a:r>
              <a:rPr lang="en-US" sz="1900" b="1"/>
              <a:t>Promote the efficient delivery of reliable IP rights.</a:t>
            </a:r>
            <a:r>
              <a:rPr lang="en-US" sz="1900"/>
              <a:t> Clear, enforceable IP rights are essential to economic growth, global competitiveness, and promoting innovation. It is important to deliver timely and efficient services that help innovators, creators, entrepreneurs, and brand owners bring their ideas to impact more quickly and efficiently. Robust and reliable patents and trademarks offer meaningful, enforceable IP protection for those who hold them and those around them who operate in the same competitive landscape.</a:t>
            </a:r>
          </a:p>
          <a:p>
            <a:pPr>
              <a:lnSpc>
                <a:spcPct val="120000"/>
              </a:lnSpc>
            </a:pPr>
            <a:r>
              <a:rPr lang="en-US" sz="1900" b="1"/>
              <a:t>Promote the protection of IP against new and persistent threats.</a:t>
            </a:r>
            <a:r>
              <a:rPr lang="en-US" sz="1900"/>
              <a:t> Our fundamental purpose is to provide stable, reliable, and predictable IP rights for those who receive a patent or a trademark registration. One of our top priorities is to protect patent and trademark owners from fraud, theft, and abuse. By reinforcing IP protections and deterring fraudulent practices, we will bolster confidence in America’s IP ecosystem.</a:t>
            </a:r>
          </a:p>
          <a:p>
            <a:pPr>
              <a:lnSpc>
                <a:spcPct val="120000"/>
              </a:lnSpc>
            </a:pPr>
            <a:r>
              <a:rPr lang="en-US" sz="2000" b="1"/>
              <a:t>Bring innovation to positive impact</a:t>
            </a:r>
            <a:r>
              <a:rPr lang="en-US" sz="2000"/>
              <a:t>. We are focused on driving innovation for long-term economic growth, supply chain resiliency, prosperity, and national security. To achieve this, we will expand our offerings and partnerships to help those pursuing IP protection identify available public and private funding sources to bring their innovations to impact for the public good. </a:t>
            </a:r>
          </a:p>
        </p:txBody>
      </p:sp>
    </p:spTree>
    <p:extLst>
      <p:ext uri="{BB962C8B-B14F-4D97-AF65-F5344CB8AC3E}">
        <p14:creationId xmlns:p14="http://schemas.microsoft.com/office/powerpoint/2010/main" val="779047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pPr/>
              <a:t>46</a:t>
            </a:fld>
            <a:endParaRPr lang="en-US"/>
          </a:p>
        </p:txBody>
      </p:sp>
      <p:sp>
        <p:nvSpPr>
          <p:cNvPr id="2" name="Title 1"/>
          <p:cNvSpPr>
            <a:spLocks noGrp="1"/>
          </p:cNvSpPr>
          <p:nvPr>
            <p:ph type="title"/>
          </p:nvPr>
        </p:nvSpPr>
        <p:spPr/>
        <p:txBody>
          <a:bodyPr>
            <a:normAutofit/>
          </a:bodyPr>
          <a:lstStyle/>
          <a:p>
            <a:pPr lvl="1"/>
            <a:r>
              <a:rPr lang="en-US" sz="3600" b="1">
                <a:solidFill>
                  <a:schemeClr val="tx1"/>
                </a:solidFill>
                <a:latin typeface="+mn-lt"/>
              </a:rPr>
              <a:t>2022-2026 Strategic Plan goals </a:t>
            </a:r>
            <a:r>
              <a:rPr lang="en-US" sz="2200" i="1">
                <a:solidFill>
                  <a:schemeClr val="tx1"/>
                </a:solidFill>
                <a:latin typeface="+mn-lt"/>
              </a:rPr>
              <a:t>(cont.)</a:t>
            </a:r>
          </a:p>
        </p:txBody>
      </p:sp>
      <p:sp>
        <p:nvSpPr>
          <p:cNvPr id="4" name="Content Placeholder 2"/>
          <p:cNvSpPr>
            <a:spLocks noGrp="1"/>
          </p:cNvSpPr>
          <p:nvPr>
            <p:ph idx="1"/>
          </p:nvPr>
        </p:nvSpPr>
        <p:spPr/>
        <p:txBody>
          <a:bodyPr vert="horz" lIns="91440" tIns="45720" rIns="91440" bIns="45720" rtlCol="0" anchor="t">
            <a:normAutofit fontScale="77500" lnSpcReduction="20000"/>
          </a:bodyPr>
          <a:lstStyle/>
          <a:p>
            <a:pPr>
              <a:lnSpc>
                <a:spcPct val="120000"/>
              </a:lnSpc>
            </a:pPr>
            <a:r>
              <a:rPr lang="en-US" sz="2100" b="1"/>
              <a:t>Generate impactful employee and customer experiences by maximizing agency operations</a:t>
            </a:r>
            <a:r>
              <a:rPr lang="en-US" sz="2100"/>
              <a:t>. We provide exceptional service and organizational excellence by improving critical mission-enabling activities such as:</a:t>
            </a:r>
          </a:p>
          <a:p>
            <a:pPr lvl="1">
              <a:lnSpc>
                <a:spcPct val="120000"/>
              </a:lnSpc>
            </a:pPr>
            <a:r>
              <a:rPr lang="en-US" sz="1800"/>
              <a:t>Support our diversely talented through best-in-class training and opportunities to grow as leaders as part of a workforce that values health, wellness, community connections, and innovation. </a:t>
            </a:r>
          </a:p>
          <a:p>
            <a:pPr lvl="1">
              <a:lnSpc>
                <a:spcPct val="120000"/>
              </a:lnSpc>
            </a:pPr>
            <a:r>
              <a:rPr lang="en-US" sz="1800"/>
              <a:t>Invest in learning about and implementing best practices in customer experience (CX); usually an outcome of positive and impactful employee experiences. </a:t>
            </a:r>
          </a:p>
          <a:p>
            <a:pPr lvl="1">
              <a:lnSpc>
                <a:spcPct val="120000"/>
              </a:lnSpc>
            </a:pPr>
            <a:r>
              <a:rPr lang="en-US" sz="1800"/>
              <a:t>Implement a modern IT infrastructure to increase accessibility to and the quality of our patent and trademark services for employees, applicants, and rights holders, among other stakeholder groups and maturing data analytics capabilities</a:t>
            </a:r>
          </a:p>
          <a:p>
            <a:pPr lvl="1">
              <a:lnSpc>
                <a:spcPct val="120000"/>
              </a:lnSpc>
            </a:pPr>
            <a:r>
              <a:rPr lang="en-US" sz="1800"/>
              <a:t>Optimize financial management practices and align resources with strategic goals such as through implementing this fee proposal to provide the USPTO with sufficient aggregate revenue to recover the aggregate cost of patent operations in future years. </a:t>
            </a:r>
          </a:p>
        </p:txBody>
      </p:sp>
    </p:spTree>
    <p:extLst>
      <p:ext uri="{BB962C8B-B14F-4D97-AF65-F5344CB8AC3E}">
        <p14:creationId xmlns:p14="http://schemas.microsoft.com/office/powerpoint/2010/main" val="874307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EAD6-CBE1-48F1-B58E-5E9F387FCBED}"/>
              </a:ext>
            </a:extLst>
          </p:cNvPr>
          <p:cNvSpPr>
            <a:spLocks noGrp="1"/>
          </p:cNvSpPr>
          <p:nvPr>
            <p:ph type="title"/>
          </p:nvPr>
        </p:nvSpPr>
        <p:spPr/>
        <p:txBody>
          <a:bodyPr/>
          <a:lstStyle/>
          <a:p>
            <a:r>
              <a:rPr lang="en-US"/>
              <a:t>Section H – Operating reserve</a:t>
            </a:r>
          </a:p>
        </p:txBody>
      </p:sp>
      <p:sp>
        <p:nvSpPr>
          <p:cNvPr id="3" name="Text Placeholder 2">
            <a:extLst>
              <a:ext uri="{FF2B5EF4-FFF2-40B4-BE49-F238E27FC236}">
                <a16:creationId xmlns:a16="http://schemas.microsoft.com/office/drawing/2014/main" id="{E5CD5CDF-DB07-4FF7-9EB4-78346C7BAFA3}"/>
              </a:ext>
            </a:extLst>
          </p:cNvPr>
          <p:cNvSpPr>
            <a:spLocks noGrp="1"/>
          </p:cNvSpPr>
          <p:nvPr>
            <p:ph type="body" idx="1"/>
          </p:nvPr>
        </p:nvSpPr>
        <p:spPr/>
        <p:txBody>
          <a:bodyPr/>
          <a:lstStyle/>
          <a:p>
            <a:r>
              <a:rPr lang="en-US"/>
              <a:t>The information included in this Section provides details on rationale, purpose, and size determination of our operating reserve used to carry over unspent fees into future years.</a:t>
            </a:r>
          </a:p>
        </p:txBody>
      </p:sp>
    </p:spTree>
    <p:extLst>
      <p:ext uri="{BB962C8B-B14F-4D97-AF65-F5344CB8AC3E}">
        <p14:creationId xmlns:p14="http://schemas.microsoft.com/office/powerpoint/2010/main" val="2291552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3D8C8-9F0F-4CAA-8C58-3CFEE95DBAD3}"/>
              </a:ext>
            </a:extLst>
          </p:cNvPr>
          <p:cNvSpPr>
            <a:spLocks noGrp="1"/>
          </p:cNvSpPr>
          <p:nvPr>
            <p:ph type="sldNum" sz="quarter" idx="10"/>
          </p:nvPr>
        </p:nvSpPr>
        <p:spPr/>
        <p:txBody>
          <a:bodyPr/>
          <a:lstStyle/>
          <a:p>
            <a:fld id="{1D648693-0942-45E9-83AE-76FC568F9452}" type="slidenum">
              <a:rPr lang="en-US" smtClean="0"/>
              <a:pPr/>
              <a:t>48</a:t>
            </a:fld>
            <a:endParaRPr lang="en-US"/>
          </a:p>
        </p:txBody>
      </p:sp>
      <p:sp>
        <p:nvSpPr>
          <p:cNvPr id="4" name="Title 3"/>
          <p:cNvSpPr>
            <a:spLocks noGrp="1"/>
          </p:cNvSpPr>
          <p:nvPr>
            <p:ph type="title"/>
          </p:nvPr>
        </p:nvSpPr>
        <p:spPr/>
        <p:txBody>
          <a:bodyPr>
            <a:normAutofit fontScale="90000"/>
          </a:bodyPr>
          <a:lstStyle/>
          <a:p>
            <a:r>
              <a:rPr lang="en-US"/>
              <a:t>Operating reserve</a:t>
            </a:r>
            <a:br>
              <a:rPr lang="en-US"/>
            </a:br>
            <a:r>
              <a:rPr lang="en-US" sz="2400" b="0" i="1"/>
              <a:t>Definition and purpose</a:t>
            </a:r>
          </a:p>
        </p:txBody>
      </p:sp>
      <p:sp>
        <p:nvSpPr>
          <p:cNvPr id="5" name="Content Placeholder 4"/>
          <p:cNvSpPr>
            <a:spLocks noGrp="1"/>
          </p:cNvSpPr>
          <p:nvPr>
            <p:ph idx="1"/>
          </p:nvPr>
        </p:nvSpPr>
        <p:spPr/>
        <p:txBody>
          <a:bodyPr vert="horz" lIns="91440" tIns="45720" rIns="91440" bIns="45720" rtlCol="0" anchor="t">
            <a:normAutofit fontScale="55000" lnSpcReduction="20000"/>
          </a:bodyPr>
          <a:lstStyle/>
          <a:p>
            <a:pPr>
              <a:lnSpc>
                <a:spcPct val="120000"/>
              </a:lnSpc>
            </a:pPr>
            <a:r>
              <a:rPr lang="en-US">
                <a:latin typeface="Segoe UI"/>
                <a:cs typeface="Segoe UI"/>
              </a:rPr>
              <a:t>The trademark operating reserve is funded from trademark fee collections that have been appropriated but unobligated and carried over from prior years. </a:t>
            </a:r>
            <a:endParaRPr lang="en-US" strike="sngStrike">
              <a:latin typeface="Segoe UI"/>
              <a:cs typeface="Segoe UI"/>
            </a:endParaRPr>
          </a:p>
          <a:p>
            <a:pPr>
              <a:lnSpc>
                <a:spcPct val="120000"/>
              </a:lnSpc>
            </a:pPr>
            <a:r>
              <a:rPr lang="en-US">
                <a:latin typeface="Segoe UI"/>
                <a:cs typeface="Segoe UI"/>
              </a:rPr>
              <a:t>Overall, the operating reserve is intended to:</a:t>
            </a:r>
          </a:p>
          <a:p>
            <a:pPr lvl="1">
              <a:lnSpc>
                <a:spcPct val="120000"/>
              </a:lnSpc>
            </a:pPr>
            <a:r>
              <a:rPr lang="en-US">
                <a:latin typeface="Segoe UI Light"/>
                <a:cs typeface="Segoe UI Light"/>
              </a:rPr>
              <a:t>Improve long-term financial stability and respond to immediate and temporary changes.</a:t>
            </a:r>
          </a:p>
          <a:p>
            <a:pPr lvl="1">
              <a:lnSpc>
                <a:spcPct val="120000"/>
              </a:lnSpc>
            </a:pPr>
            <a:r>
              <a:rPr lang="en-US">
                <a:latin typeface="Segoe UI Light"/>
                <a:cs typeface="Segoe UI Light"/>
              </a:rPr>
              <a:t>Protect against unexpected increases in requirements or unexpected declines in fee collections.</a:t>
            </a:r>
          </a:p>
          <a:p>
            <a:pPr lvl="1">
              <a:lnSpc>
                <a:spcPct val="120000"/>
              </a:lnSpc>
            </a:pPr>
            <a:r>
              <a:rPr lang="en-US">
                <a:latin typeface="Segoe UI Light"/>
                <a:cs typeface="Segoe UI Light"/>
              </a:rPr>
              <a:t>Mitigate the risk of a cash flow shortage.</a:t>
            </a:r>
          </a:p>
          <a:p>
            <a:pPr lvl="1">
              <a:lnSpc>
                <a:spcPct val="120000"/>
              </a:lnSpc>
            </a:pPr>
            <a:r>
              <a:rPr lang="en-US">
                <a:latin typeface="Segoe UI Light"/>
                <a:cs typeface="Segoe UI Light"/>
              </a:rPr>
              <a:t>Provide a contingency to minimize the impact of normal fluctuations in fee collections.</a:t>
            </a:r>
          </a:p>
        </p:txBody>
      </p:sp>
    </p:spTree>
    <p:extLst>
      <p:ext uri="{BB962C8B-B14F-4D97-AF65-F5344CB8AC3E}">
        <p14:creationId xmlns:p14="http://schemas.microsoft.com/office/powerpoint/2010/main" val="3469152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E3A009-FD32-4703-BD9E-4F437416564D}"/>
              </a:ext>
            </a:extLst>
          </p:cNvPr>
          <p:cNvSpPr>
            <a:spLocks noGrp="1"/>
          </p:cNvSpPr>
          <p:nvPr>
            <p:ph type="sldNum" sz="quarter" idx="10"/>
          </p:nvPr>
        </p:nvSpPr>
        <p:spPr/>
        <p:txBody>
          <a:bodyPr/>
          <a:lstStyle/>
          <a:p>
            <a:fld id="{1D648693-0942-45E9-83AE-76FC568F9452}" type="slidenum">
              <a:rPr lang="en-US" smtClean="0"/>
              <a:pPr/>
              <a:t>49</a:t>
            </a:fld>
            <a:endParaRPr lang="en-US"/>
          </a:p>
        </p:txBody>
      </p:sp>
      <p:sp>
        <p:nvSpPr>
          <p:cNvPr id="8" name="Title 7">
            <a:extLst>
              <a:ext uri="{FF2B5EF4-FFF2-40B4-BE49-F238E27FC236}">
                <a16:creationId xmlns:a16="http://schemas.microsoft.com/office/drawing/2014/main" id="{DB476E8E-AF09-49CF-8EC7-A49E36187FC0}"/>
              </a:ext>
            </a:extLst>
          </p:cNvPr>
          <p:cNvSpPr>
            <a:spLocks noGrp="1"/>
          </p:cNvSpPr>
          <p:nvPr>
            <p:ph type="title"/>
          </p:nvPr>
        </p:nvSpPr>
        <p:spPr/>
        <p:txBody>
          <a:bodyPr>
            <a:normAutofit fontScale="90000"/>
          </a:bodyPr>
          <a:lstStyle/>
          <a:p>
            <a:r>
              <a:rPr lang="en-US"/>
              <a:t>Operating reserve</a:t>
            </a:r>
            <a:br>
              <a:rPr lang="en-US"/>
            </a:br>
            <a:r>
              <a:rPr lang="en-US" sz="2400" b="0" i="1"/>
              <a:t>Manage within optimal and minimal acceptable balances</a:t>
            </a:r>
          </a:p>
        </p:txBody>
      </p:sp>
      <p:sp>
        <p:nvSpPr>
          <p:cNvPr id="3" name="Content Placeholder 2"/>
          <p:cNvSpPr>
            <a:spLocks noGrp="1"/>
          </p:cNvSpPr>
          <p:nvPr>
            <p:ph idx="1"/>
          </p:nvPr>
        </p:nvSpPr>
        <p:spPr>
          <a:xfrm>
            <a:off x="457200" y="1447585"/>
            <a:ext cx="8229599" cy="3849903"/>
          </a:xfrm>
        </p:spPr>
        <p:txBody>
          <a:bodyPr vert="horz" lIns="91440" tIns="45720" rIns="91440" bIns="45720" rtlCol="0" anchor="t">
            <a:noAutofit/>
          </a:bodyPr>
          <a:lstStyle/>
          <a:p>
            <a:pPr>
              <a:lnSpc>
                <a:spcPct val="120000"/>
              </a:lnSpc>
            </a:pPr>
            <a:r>
              <a:rPr lang="en-US" sz="1500" dirty="0">
                <a:latin typeface="Segoe UI"/>
                <a:cs typeface="Segoe UI"/>
              </a:rPr>
              <a:t>The optimal balance sets the upper bound </a:t>
            </a:r>
            <a:br>
              <a:rPr lang="en-US" sz="1500" dirty="0">
                <a:latin typeface="Segoe UI"/>
                <a:cs typeface="Segoe UI"/>
              </a:rPr>
            </a:br>
            <a:r>
              <a:rPr lang="en-US" sz="1500" dirty="0">
                <a:latin typeface="Segoe UI"/>
                <a:cs typeface="Segoe UI"/>
              </a:rPr>
              <a:t>for the operating reserve. It is currently </a:t>
            </a:r>
            <a:br>
              <a:rPr lang="en-US" sz="1500" dirty="0">
                <a:latin typeface="Segoe UI"/>
                <a:cs typeface="Segoe UI"/>
              </a:rPr>
            </a:br>
            <a:r>
              <a:rPr lang="en-US" sz="1500" dirty="0">
                <a:latin typeface="Segoe UI"/>
                <a:cs typeface="Segoe UI"/>
              </a:rPr>
              <a:t>stated in terms of the amount of </a:t>
            </a:r>
            <a:br>
              <a:rPr lang="en-US" sz="1500" dirty="0">
                <a:latin typeface="Segoe UI"/>
                <a:cs typeface="Segoe UI"/>
              </a:rPr>
            </a:br>
            <a:r>
              <a:rPr lang="en-US" sz="1500" dirty="0">
                <a:latin typeface="Segoe UI"/>
                <a:cs typeface="Segoe UI"/>
              </a:rPr>
              <a:t>budgetary requirements sufficient to </a:t>
            </a:r>
            <a:br>
              <a:rPr lang="en-US" sz="1500" dirty="0">
                <a:latin typeface="Segoe UI"/>
                <a:cs typeface="Segoe UI"/>
              </a:rPr>
            </a:br>
            <a:r>
              <a:rPr lang="en-US" sz="1500" dirty="0">
                <a:latin typeface="Segoe UI"/>
                <a:cs typeface="Segoe UI"/>
              </a:rPr>
              <a:t>fund seven months of trademark </a:t>
            </a:r>
            <a:br>
              <a:rPr lang="en-US" sz="1500" dirty="0">
                <a:latin typeface="Segoe UI"/>
                <a:cs typeface="Segoe UI"/>
              </a:rPr>
            </a:br>
            <a:r>
              <a:rPr lang="en-US" sz="1500" dirty="0">
                <a:latin typeface="Segoe UI"/>
                <a:cs typeface="Segoe UI"/>
              </a:rPr>
              <a:t>operations (about $294 million in FY 2023). </a:t>
            </a:r>
          </a:p>
          <a:p>
            <a:pPr lvl="1">
              <a:lnSpc>
                <a:spcPct val="120000"/>
              </a:lnSpc>
            </a:pPr>
            <a:r>
              <a:rPr lang="en-US" sz="1300" dirty="0"/>
              <a:t>The optimal balance is based on the magnitude </a:t>
            </a:r>
            <a:br>
              <a:rPr lang="en-US" sz="1300" dirty="0"/>
            </a:br>
            <a:r>
              <a:rPr lang="en-US" sz="1300" dirty="0"/>
              <a:t>of the likelihood and consequence of spending and fee collection environmental risk factors. </a:t>
            </a:r>
          </a:p>
          <a:p>
            <a:pPr>
              <a:lnSpc>
                <a:spcPct val="120000"/>
              </a:lnSpc>
            </a:pPr>
            <a:r>
              <a:rPr lang="en-US" sz="1500" dirty="0"/>
              <a:t>The minimum acceptable balance establishes a lower bound of operating reserve we will use in planning budgetary requirements. It is currently set to cover almost three month’s </a:t>
            </a:r>
            <a:br>
              <a:rPr lang="en-US" sz="1500" dirty="0"/>
            </a:br>
            <a:r>
              <a:rPr lang="en-US" sz="1500" dirty="0"/>
              <a:t>($120 million in FY 2023) of trademark operations. </a:t>
            </a:r>
          </a:p>
          <a:p>
            <a:pPr lvl="1">
              <a:lnSpc>
                <a:spcPct val="120000"/>
              </a:lnSpc>
            </a:pPr>
            <a:r>
              <a:rPr lang="en-US" sz="1300" dirty="0"/>
              <a:t>The minimum acceptable balance is designed to address immediate unplanned </a:t>
            </a:r>
            <a:br>
              <a:rPr lang="en-US" sz="1300" dirty="0"/>
            </a:br>
            <a:r>
              <a:rPr lang="en-US" sz="1300" dirty="0"/>
              <a:t>changes in the economic and operating environment or circumstances. </a:t>
            </a:r>
            <a:endParaRPr lang="en-US" sz="1300" dirty="0">
              <a:latin typeface="Segoe UI Light"/>
              <a:cs typeface="Segoe UI Light"/>
            </a:endParaRPr>
          </a:p>
        </p:txBody>
      </p:sp>
      <p:graphicFrame>
        <p:nvGraphicFramePr>
          <p:cNvPr id="6" name="Chart 5" descr="A line chart showing the trajectory of the trademark minimum operating reserve level and optimal reserve level between FY 2023 and FY 2028. The minimum level was $120 million in FY 2023 and will decrease to $100 million in future years. The optimal level, which is based on seven months of expenses, will rise from about $300 million in FY 2023 to about $386 million in FY 2028.">
            <a:extLst>
              <a:ext uri="{FF2B5EF4-FFF2-40B4-BE49-F238E27FC236}">
                <a16:creationId xmlns:a16="http://schemas.microsoft.com/office/drawing/2014/main" id="{F55759DD-2EB4-4AF7-AD32-863F247B158E}"/>
              </a:ext>
            </a:extLst>
          </p:cNvPr>
          <p:cNvGraphicFramePr>
            <a:graphicFrameLocks/>
          </p:cNvGraphicFramePr>
          <p:nvPr>
            <p:extLst>
              <p:ext uri="{D42A27DB-BD31-4B8C-83A1-F6EECF244321}">
                <p14:modId xmlns:p14="http://schemas.microsoft.com/office/powerpoint/2010/main" val="2128575312"/>
              </p:ext>
            </p:extLst>
          </p:nvPr>
        </p:nvGraphicFramePr>
        <p:xfrm>
          <a:off x="4247966" y="1497254"/>
          <a:ext cx="4422506" cy="1965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083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26EC-4509-40A1-9F80-D611D12E5C96}"/>
              </a:ext>
            </a:extLst>
          </p:cNvPr>
          <p:cNvSpPr>
            <a:spLocks noGrp="1"/>
          </p:cNvSpPr>
          <p:nvPr>
            <p:ph type="title"/>
          </p:nvPr>
        </p:nvSpPr>
        <p:spPr/>
        <p:txBody>
          <a:bodyPr>
            <a:normAutofit fontScale="90000"/>
          </a:bodyPr>
          <a:lstStyle/>
          <a:p>
            <a:r>
              <a:rPr lang="en-US" dirty="0"/>
              <a:t>Section A – USPTO </a:t>
            </a:r>
            <a:br>
              <a:rPr lang="en-US" dirty="0"/>
            </a:br>
            <a:r>
              <a:rPr lang="en-US" dirty="0"/>
              <a:t>financing model</a:t>
            </a:r>
          </a:p>
        </p:txBody>
      </p:sp>
      <p:sp>
        <p:nvSpPr>
          <p:cNvPr id="3" name="Text Placeholder 2">
            <a:extLst>
              <a:ext uri="{FF2B5EF4-FFF2-40B4-BE49-F238E27FC236}">
                <a16:creationId xmlns:a16="http://schemas.microsoft.com/office/drawing/2014/main" id="{E291CF8C-E336-4B42-94E3-7E6A6102C72D}"/>
              </a:ext>
            </a:extLst>
          </p:cNvPr>
          <p:cNvSpPr>
            <a:spLocks noGrp="1"/>
          </p:cNvSpPr>
          <p:nvPr>
            <p:ph type="body" idx="1"/>
          </p:nvPr>
        </p:nvSpPr>
        <p:spPr/>
        <p:txBody>
          <a:bodyPr/>
          <a:lstStyle/>
          <a:p>
            <a:r>
              <a:rPr lang="en-US"/>
              <a:t>The information included in this section provides details on the manner in which our fees fund operations and the relationship between fees, costs, application filings, and workload.</a:t>
            </a:r>
          </a:p>
        </p:txBody>
      </p:sp>
    </p:spTree>
    <p:extLst>
      <p:ext uri="{BB962C8B-B14F-4D97-AF65-F5344CB8AC3E}">
        <p14:creationId xmlns:p14="http://schemas.microsoft.com/office/powerpoint/2010/main" val="746805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22A7DA-2E58-402F-BF6A-5A43DE3DD2CC}"/>
              </a:ext>
            </a:extLst>
          </p:cNvPr>
          <p:cNvSpPr>
            <a:spLocks noGrp="1"/>
          </p:cNvSpPr>
          <p:nvPr>
            <p:ph type="sldNum" sz="quarter" idx="10"/>
          </p:nvPr>
        </p:nvSpPr>
        <p:spPr/>
        <p:txBody>
          <a:bodyPr/>
          <a:lstStyle/>
          <a:p>
            <a:fld id="{1D648693-0942-45E9-83AE-76FC568F9452}" type="slidenum">
              <a:rPr lang="en-US" smtClean="0"/>
              <a:pPr/>
              <a:t>50</a:t>
            </a:fld>
            <a:endParaRPr lang="en-US"/>
          </a:p>
        </p:txBody>
      </p:sp>
      <p:sp>
        <p:nvSpPr>
          <p:cNvPr id="2" name="Title 1"/>
          <p:cNvSpPr>
            <a:spLocks noGrp="1"/>
          </p:cNvSpPr>
          <p:nvPr>
            <p:ph type="title"/>
          </p:nvPr>
        </p:nvSpPr>
        <p:spPr/>
        <p:txBody>
          <a:bodyPr>
            <a:normAutofit fontScale="90000"/>
          </a:bodyPr>
          <a:lstStyle/>
          <a:p>
            <a:r>
              <a:rPr lang="en-US"/>
              <a:t>Operating reserve </a:t>
            </a:r>
            <a:br>
              <a:rPr lang="en-US"/>
            </a:br>
            <a:r>
              <a:rPr lang="en-US" sz="2400" b="0" i="1"/>
              <a:t>Assessment</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pPr>
              <a:lnSpc>
                <a:spcPct val="120000"/>
              </a:lnSpc>
            </a:pPr>
            <a:r>
              <a:rPr lang="en-US">
                <a:latin typeface="Segoe UI"/>
                <a:cs typeface="Segoe UI"/>
              </a:rPr>
              <a:t>We regularly assess risks to determine the appropriate range of balances for the trademark operating reserve. </a:t>
            </a:r>
            <a:endParaRPr lang="en-US"/>
          </a:p>
          <a:p>
            <a:pPr lvl="1">
              <a:lnSpc>
                <a:spcPct val="120000"/>
              </a:lnSpc>
            </a:pPr>
            <a:r>
              <a:rPr lang="en-US">
                <a:highlight>
                  <a:srgbClr val="FFFFFF"/>
                </a:highlight>
                <a:latin typeface="Segoe UI Light"/>
                <a:cs typeface="Segoe UI Light"/>
              </a:rPr>
              <a:t>The routine evaluation is necessary to ensure that our risk appetite is still being accurately represented; a </a:t>
            </a:r>
            <a:r>
              <a:rPr lang="en-US">
                <a:latin typeface="Segoe UI Light"/>
                <a:cs typeface="Segoe UI Light"/>
              </a:rPr>
              <a:t>risk or risk score that was appropriate last year may not be appropriate in the future due to changing circumstances. </a:t>
            </a:r>
            <a:endParaRPr lang="en-US"/>
          </a:p>
          <a:p>
            <a:pPr lvl="2">
              <a:lnSpc>
                <a:spcPct val="120000"/>
              </a:lnSpc>
            </a:pPr>
            <a:r>
              <a:rPr lang="en-US">
                <a:latin typeface="Segoe UI Light"/>
                <a:cs typeface="Segoe UI Light"/>
              </a:rPr>
              <a:t>A higher risk may warrant an increase in the operating reserve balance thresholds to mitigate that risk; conversely, a decrease in risk may warrant a reduction in thresholds when the risk subsides.</a:t>
            </a:r>
          </a:p>
          <a:p>
            <a:pPr lvl="1">
              <a:lnSpc>
                <a:spcPct val="120000"/>
              </a:lnSpc>
            </a:pPr>
            <a:r>
              <a:rPr lang="en-US">
                <a:latin typeface="Segoe UI Light"/>
                <a:cs typeface="Segoe UI Light"/>
              </a:rPr>
              <a:t>A change in circumstance may cause us to reevaluate the optimum operating reserve balance more frequently. The results of the most recent evaluation are used to inform our comprehensive fee review, fee setting, and the requirements-based budget formulation processes. </a:t>
            </a:r>
          </a:p>
          <a:p>
            <a:pPr>
              <a:lnSpc>
                <a:spcPct val="120000"/>
              </a:lnSpc>
            </a:pPr>
            <a:r>
              <a:rPr lang="en-US"/>
              <a:t>We recognize that it may take a significant amount of time to achieve the optimal operating reserve balance and, once achieved, </a:t>
            </a:r>
            <a:r>
              <a:rPr lang="en-US">
                <a:highlight>
                  <a:srgbClr val="FFFFFF"/>
                </a:highlight>
              </a:rPr>
              <a:t>a variety of risk factors </a:t>
            </a:r>
            <a:r>
              <a:rPr lang="en-US"/>
              <a:t>could cause the balance to fall below the optimal balance. </a:t>
            </a:r>
          </a:p>
          <a:p>
            <a:pPr>
              <a:lnSpc>
                <a:spcPct val="120000"/>
              </a:lnSpc>
            </a:pPr>
            <a:endParaRPr lang="en-US"/>
          </a:p>
          <a:p>
            <a:endParaRPr lang="en-US"/>
          </a:p>
        </p:txBody>
      </p:sp>
    </p:spTree>
    <p:extLst>
      <p:ext uri="{BB962C8B-B14F-4D97-AF65-F5344CB8AC3E}">
        <p14:creationId xmlns:p14="http://schemas.microsoft.com/office/powerpoint/2010/main" val="469398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3CA3EBC-7481-43D9-95EB-9B7499944284}"/>
              </a:ext>
            </a:extLst>
          </p:cNvPr>
          <p:cNvSpPr>
            <a:spLocks noGrp="1"/>
          </p:cNvSpPr>
          <p:nvPr>
            <p:ph type="sldNum" sz="quarter" idx="10"/>
          </p:nvPr>
        </p:nvSpPr>
        <p:spPr/>
        <p:txBody>
          <a:bodyPr/>
          <a:lstStyle/>
          <a:p>
            <a:fld id="{1D648693-0942-45E9-83AE-76FC568F9452}" type="slidenum">
              <a:rPr lang="en-US" smtClean="0"/>
              <a:pPr/>
              <a:t>51</a:t>
            </a:fld>
            <a:endParaRPr lang="en-US"/>
          </a:p>
        </p:txBody>
      </p:sp>
      <p:sp>
        <p:nvSpPr>
          <p:cNvPr id="2" name="Title 1"/>
          <p:cNvSpPr>
            <a:spLocks noGrp="1"/>
          </p:cNvSpPr>
          <p:nvPr>
            <p:ph type="title"/>
          </p:nvPr>
        </p:nvSpPr>
        <p:spPr/>
        <p:txBody>
          <a:bodyPr>
            <a:normAutofit fontScale="90000"/>
          </a:bodyPr>
          <a:lstStyle/>
          <a:p>
            <a:r>
              <a:rPr lang="en-US"/>
              <a:t>Operating reserve</a:t>
            </a:r>
            <a:br>
              <a:rPr lang="en-US"/>
            </a:br>
            <a:r>
              <a:rPr lang="en-US" sz="2400" b="0" i="1"/>
              <a:t>Review</a:t>
            </a:r>
          </a:p>
        </p:txBody>
      </p:sp>
      <p:sp>
        <p:nvSpPr>
          <p:cNvPr id="3" name="Content Placeholder 2"/>
          <p:cNvSpPr>
            <a:spLocks noGrp="1"/>
          </p:cNvSpPr>
          <p:nvPr>
            <p:ph idx="1"/>
          </p:nvPr>
        </p:nvSpPr>
        <p:spPr/>
        <p:txBody>
          <a:bodyPr>
            <a:normAutofit fontScale="55000" lnSpcReduction="20000"/>
          </a:bodyPr>
          <a:lstStyle/>
          <a:p>
            <a:pPr>
              <a:lnSpc>
                <a:spcPct val="120000"/>
              </a:lnSpc>
            </a:pPr>
            <a:r>
              <a:rPr lang="en-US"/>
              <a:t>A comprehensive review of the five-year projected trademark operating reserve balances is completed as a part of the requirements-based budget formulation process. </a:t>
            </a:r>
          </a:p>
          <a:p>
            <a:pPr lvl="1">
              <a:lnSpc>
                <a:spcPct val="120000"/>
              </a:lnSpc>
            </a:pPr>
            <a:r>
              <a:rPr lang="en-US"/>
              <a:t>This is accomplished by estimating trademark fee collections for each of the five years, subtracting the respective trademark budgetary requirements for each of the five years, and accumulating the excess of fees or costs into the beginning operating reserve balance to calculate an estimated ending balance in each of the five years (projected annual operating reserve balance). </a:t>
            </a:r>
          </a:p>
          <a:p>
            <a:pPr lvl="1">
              <a:lnSpc>
                <a:spcPct val="120000"/>
              </a:lnSpc>
            </a:pPr>
            <a:r>
              <a:rPr lang="en-US"/>
              <a:t>The projected annual operating reserve balance is evaluated against the current minimum and optimal operating reserve amounts. Variances between the projected annual operating reserve balances and the minimum acceptable and optimal operating reserve </a:t>
            </a:r>
            <a:r>
              <a:rPr lang="en-US">
                <a:highlight>
                  <a:srgbClr val="FFFFFF"/>
                </a:highlight>
              </a:rPr>
              <a:t>balances</a:t>
            </a:r>
            <a:r>
              <a:rPr lang="en-US"/>
              <a:t> are reviewed and assessed.</a:t>
            </a:r>
          </a:p>
        </p:txBody>
      </p:sp>
    </p:spTree>
    <p:extLst>
      <p:ext uri="{BB962C8B-B14F-4D97-AF65-F5344CB8AC3E}">
        <p14:creationId xmlns:p14="http://schemas.microsoft.com/office/powerpoint/2010/main" val="2111098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65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8AA3DC-8924-428A-9FB4-B2B6D1564335}"/>
              </a:ext>
            </a:extLst>
          </p:cNvPr>
          <p:cNvSpPr>
            <a:spLocks noGrp="1"/>
          </p:cNvSpPr>
          <p:nvPr>
            <p:ph type="sldNum" sz="quarter" idx="10"/>
          </p:nvPr>
        </p:nvSpPr>
        <p:spPr>
          <a:xfrm>
            <a:off x="457200" y="5309211"/>
            <a:ext cx="2057400" cy="303212"/>
          </a:xfrm>
        </p:spPr>
        <p:txBody>
          <a:bodyPr/>
          <a:lstStyle/>
          <a:p>
            <a:fld id="{1D648693-0942-45E9-83AE-76FC568F9452}" type="slidenum">
              <a:rPr lang="en-US" smtClean="0"/>
              <a:pPr/>
              <a:t>6</a:t>
            </a:fld>
            <a:endParaRPr lang="en-US"/>
          </a:p>
        </p:txBody>
      </p:sp>
      <p:sp>
        <p:nvSpPr>
          <p:cNvPr id="2" name="Title 1"/>
          <p:cNvSpPr>
            <a:spLocks noGrp="1"/>
          </p:cNvSpPr>
          <p:nvPr>
            <p:ph type="title"/>
          </p:nvPr>
        </p:nvSpPr>
        <p:spPr/>
        <p:txBody>
          <a:bodyPr>
            <a:normAutofit/>
          </a:bodyPr>
          <a:lstStyle/>
          <a:p>
            <a:r>
              <a:rPr lang="en-US" sz="3600"/>
              <a:t>USPTO financing model</a:t>
            </a:r>
          </a:p>
        </p:txBody>
      </p:sp>
      <p:sp>
        <p:nvSpPr>
          <p:cNvPr id="6" name="Content Placeholder 5">
            <a:extLst>
              <a:ext uri="{FF2B5EF4-FFF2-40B4-BE49-F238E27FC236}">
                <a16:creationId xmlns:a16="http://schemas.microsoft.com/office/drawing/2014/main" id="{B22CB443-8CDF-4F07-8348-DB2BEB1FF371}"/>
              </a:ext>
            </a:extLst>
          </p:cNvPr>
          <p:cNvSpPr>
            <a:spLocks noGrp="1"/>
          </p:cNvSpPr>
          <p:nvPr>
            <p:ph idx="1"/>
          </p:nvPr>
        </p:nvSpPr>
        <p:spPr>
          <a:xfrm>
            <a:off x="457200" y="1447584"/>
            <a:ext cx="8124092" cy="3773093"/>
          </a:xfrm>
        </p:spPr>
        <p:txBody>
          <a:bodyPr>
            <a:normAutofit fontScale="62500" lnSpcReduction="20000"/>
          </a:bodyPr>
          <a:lstStyle/>
          <a:p>
            <a:pPr>
              <a:lnSpc>
                <a:spcPct val="120000"/>
              </a:lnSpc>
            </a:pPr>
            <a:r>
              <a:rPr lang="en-US"/>
              <a:t>The USPTO operates like a business in certain respects:</a:t>
            </a:r>
          </a:p>
          <a:p>
            <a:pPr lvl="1">
              <a:lnSpc>
                <a:spcPct val="120000"/>
              </a:lnSpc>
            </a:pPr>
            <a:r>
              <a:rPr lang="en-US" sz="2200"/>
              <a:t>Customers request products and services in exchange for user fees and expect them to be delivered in either the current or future years, in accordance with established performance metrics.</a:t>
            </a:r>
          </a:p>
          <a:p>
            <a:pPr lvl="1">
              <a:lnSpc>
                <a:spcPct val="120000"/>
              </a:lnSpc>
            </a:pPr>
            <a:r>
              <a:rPr lang="en-US" sz="2200"/>
              <a:t>The aggregate cost [see Section E for details] of trademark products and services (budgetary requirements) are financed from the aggregate revenue [see Section F for details] derived from trademark fees and from the operating reserve.</a:t>
            </a:r>
          </a:p>
          <a:p>
            <a:pPr lvl="1">
              <a:lnSpc>
                <a:spcPct val="120000"/>
              </a:lnSpc>
            </a:pPr>
            <a:r>
              <a:rPr lang="en-US" sz="2200"/>
              <a:t>Prospective aggregate cost and revenue are predicated on forecasted demand and workload, as well as relevant indicators of economic and IP activity. These forecasts are inherently uncertain. </a:t>
            </a:r>
          </a:p>
          <a:p>
            <a:pPr lvl="1">
              <a:lnSpc>
                <a:spcPct val="120000"/>
              </a:lnSpc>
            </a:pPr>
            <a:r>
              <a:rPr lang="en-US" sz="2200"/>
              <a:t>Actual demand could be higher or lower than projected and we must work to meet actual demand and established performance metrics regardless of these forecasts.</a:t>
            </a:r>
          </a:p>
          <a:p>
            <a:pPr lvl="1">
              <a:lnSpc>
                <a:spcPct val="120000"/>
              </a:lnSpc>
            </a:pPr>
            <a:r>
              <a:rPr lang="en-US" sz="2200"/>
              <a:t>Trademark fees not used in support of current year operations are maintained as an operating reserve to mitigate the risk of uncertain demand and cash flow variability, and to </a:t>
            </a:r>
            <a:br>
              <a:rPr lang="en-US" sz="2200"/>
            </a:br>
            <a:r>
              <a:rPr lang="en-US" sz="2200"/>
              <a:t>maintain operations while recalibrating aggregate cost and revenue.</a:t>
            </a:r>
          </a:p>
          <a:p>
            <a:pPr lvl="1">
              <a:lnSpc>
                <a:spcPct val="120000"/>
              </a:lnSpc>
            </a:pPr>
            <a:endParaRPr lang="en-US" sz="2200"/>
          </a:p>
        </p:txBody>
      </p:sp>
    </p:spTree>
    <p:extLst>
      <p:ext uri="{BB962C8B-B14F-4D97-AF65-F5344CB8AC3E}">
        <p14:creationId xmlns:p14="http://schemas.microsoft.com/office/powerpoint/2010/main" val="140654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39CB53-E96B-4171-9227-68EC41D24F69}"/>
              </a:ext>
            </a:extLst>
          </p:cNvPr>
          <p:cNvSpPr>
            <a:spLocks noGrp="1"/>
          </p:cNvSpPr>
          <p:nvPr>
            <p:ph type="sldNum" sz="quarter" idx="10"/>
          </p:nvPr>
        </p:nvSpPr>
        <p:spPr/>
        <p:txBody>
          <a:bodyPr/>
          <a:lstStyle/>
          <a:p>
            <a:fld id="{1D648693-0942-45E9-83AE-76FC568F9452}" type="slidenum">
              <a:rPr lang="en-US" smtClean="0"/>
              <a:pPr/>
              <a:t>7</a:t>
            </a:fld>
            <a:endParaRPr lang="en-US"/>
          </a:p>
        </p:txBody>
      </p:sp>
      <p:sp>
        <p:nvSpPr>
          <p:cNvPr id="2" name="Title 1"/>
          <p:cNvSpPr>
            <a:spLocks noGrp="1"/>
          </p:cNvSpPr>
          <p:nvPr>
            <p:ph type="title"/>
          </p:nvPr>
        </p:nvSpPr>
        <p:spPr/>
        <p:txBody>
          <a:bodyPr>
            <a:normAutofit/>
          </a:bodyPr>
          <a:lstStyle/>
          <a:p>
            <a:r>
              <a:rPr lang="en-US" sz="3600"/>
              <a:t>USPTO financing model </a:t>
            </a:r>
            <a:r>
              <a:rPr lang="en-US" sz="2000" b="0" i="1"/>
              <a:t>(cont.)</a:t>
            </a:r>
            <a:endParaRPr lang="en-US" sz="2400" b="0" i="1"/>
          </a:p>
        </p:txBody>
      </p:sp>
      <p:sp>
        <p:nvSpPr>
          <p:cNvPr id="10" name="Content Placeholder 9">
            <a:extLst>
              <a:ext uri="{FF2B5EF4-FFF2-40B4-BE49-F238E27FC236}">
                <a16:creationId xmlns:a16="http://schemas.microsoft.com/office/drawing/2014/main" id="{35B049CF-041F-4B77-9775-554C64800754}"/>
              </a:ext>
            </a:extLst>
          </p:cNvPr>
          <p:cNvSpPr>
            <a:spLocks noGrp="1"/>
          </p:cNvSpPr>
          <p:nvPr>
            <p:ph idx="1"/>
          </p:nvPr>
        </p:nvSpPr>
        <p:spPr/>
        <p:txBody>
          <a:bodyPr vert="horz" lIns="91440" tIns="45720" rIns="91440" bIns="45720" rtlCol="0" anchor="t">
            <a:noAutofit/>
          </a:bodyPr>
          <a:lstStyle/>
          <a:p>
            <a:r>
              <a:rPr lang="en-US" sz="1400">
                <a:latin typeface="Segoe UI"/>
                <a:cs typeface="Segoe UI"/>
              </a:rPr>
              <a:t>Every year over 700 thousand trademark applications are filed (demand for services), bringing with them both fees and the associated workload (production requirements) in trademark examination.</a:t>
            </a:r>
          </a:p>
          <a:p>
            <a:r>
              <a:rPr lang="en-US" sz="1400">
                <a:latin typeface="Segoe UI"/>
                <a:cs typeface="Segoe UI"/>
              </a:rPr>
              <a:t>Maintaining exclusive rights fees from registered trademarks subsidize the cost of trademark examination. This includes applications that we refuse or the applicant abandons.</a:t>
            </a:r>
          </a:p>
          <a:p>
            <a:r>
              <a:rPr lang="en-US" sz="1400">
                <a:latin typeface="Segoe UI"/>
                <a:cs typeface="Segoe UI"/>
              </a:rPr>
              <a:t>This model is beneficial for innovation and the U.S. Intellectual Property (IP) system, yet it adds additional complexities when analyzing, forecasting, and monitoring trademark fee collections in relation to trademark costs.</a:t>
            </a:r>
          </a:p>
          <a:p>
            <a:r>
              <a:rPr lang="en-US" sz="1400">
                <a:latin typeface="Segoe UI"/>
                <a:cs typeface="Segoe UI"/>
              </a:rPr>
              <a:t>The Leahy-Smith America Invents Act (AIA), as amended, mandates that trademark fees be set to recover the prospective aggregate cost of trademark operations—leaving a zero net cost to general taxpayers.</a:t>
            </a:r>
          </a:p>
          <a:p>
            <a:r>
              <a:rPr lang="en-US" sz="1400">
                <a:latin typeface="Segoe UI"/>
                <a:cs typeface="Segoe UI"/>
              </a:rPr>
              <a:t>The following charts depict the relationship between incoming applications (demand), workload (production), cost drivers (performance commitments), and aggregate cost and aggregate revenue.</a:t>
            </a:r>
          </a:p>
        </p:txBody>
      </p:sp>
    </p:spTree>
    <p:extLst>
      <p:ext uri="{BB962C8B-B14F-4D97-AF65-F5344CB8AC3E}">
        <p14:creationId xmlns:p14="http://schemas.microsoft.com/office/powerpoint/2010/main" val="65833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p:txBody>
          <a:bodyPr/>
          <a:lstStyle/>
          <a:p>
            <a:fld id="{81A553CA-E51B-C243-B400-41A7ED48E813}" type="slidenum">
              <a:rPr lang="en-US" smtClean="0"/>
              <a:pPr/>
              <a:t>8</a:t>
            </a:fld>
            <a:endParaRPr lang="en-US"/>
          </a:p>
        </p:txBody>
      </p:sp>
      <p:sp>
        <p:nvSpPr>
          <p:cNvPr id="3" name="Title 2">
            <a:extLst>
              <a:ext uri="{FF2B5EF4-FFF2-40B4-BE49-F238E27FC236}">
                <a16:creationId xmlns:a16="http://schemas.microsoft.com/office/drawing/2014/main" id="{35745592-D3D1-4DB5-A619-45FEF5F05AE4}"/>
              </a:ext>
            </a:extLst>
          </p:cNvPr>
          <p:cNvSpPr>
            <a:spLocks noGrp="1"/>
          </p:cNvSpPr>
          <p:nvPr>
            <p:ph type="title"/>
          </p:nvPr>
        </p:nvSpPr>
        <p:spPr/>
        <p:txBody>
          <a:bodyPr>
            <a:normAutofit/>
          </a:bodyPr>
          <a:lstStyle/>
          <a:p>
            <a:r>
              <a:rPr lang="en-US" sz="4000"/>
              <a:t>USPTO financing model </a:t>
            </a:r>
            <a:r>
              <a:rPr lang="en-US" sz="2200" b="0" i="1"/>
              <a:t>(cont.)</a:t>
            </a:r>
            <a:endParaRPr lang="en-US" sz="2200"/>
          </a:p>
        </p:txBody>
      </p:sp>
      <p:grpSp>
        <p:nvGrpSpPr>
          <p:cNvPr id="5" name="Group 4" descr="A circle with four quadrants display process for how 1. production oriented features, 2. performance based organization features, 3. revenue generating features, and 4. demand driven features are interrelated as a part of the USPTO financing model.&#10;"/>
          <p:cNvGrpSpPr/>
          <p:nvPr/>
        </p:nvGrpSpPr>
        <p:grpSpPr>
          <a:xfrm>
            <a:off x="317395" y="1374329"/>
            <a:ext cx="8509209" cy="3707803"/>
            <a:chOff x="451340" y="1638636"/>
            <a:chExt cx="8235459" cy="3541093"/>
          </a:xfrm>
        </p:grpSpPr>
        <p:sp>
          <p:nvSpPr>
            <p:cNvPr id="6" name="Freeform 5"/>
            <p:cNvSpPr/>
            <p:nvPr/>
          </p:nvSpPr>
          <p:spPr>
            <a:xfrm>
              <a:off x="5094292" y="3155298"/>
              <a:ext cx="3592507" cy="2024431"/>
            </a:xfrm>
            <a:custGeom>
              <a:avLst/>
              <a:gdLst>
                <a:gd name="connsiteX0" fmla="*/ 0 w 1653930"/>
                <a:gd name="connsiteY0" fmla="*/ 107137 h 1071372"/>
                <a:gd name="connsiteX1" fmla="*/ 107137 w 1653930"/>
                <a:gd name="connsiteY1" fmla="*/ 0 h 1071372"/>
                <a:gd name="connsiteX2" fmla="*/ 1546793 w 1653930"/>
                <a:gd name="connsiteY2" fmla="*/ 0 h 1071372"/>
                <a:gd name="connsiteX3" fmla="*/ 1653930 w 1653930"/>
                <a:gd name="connsiteY3" fmla="*/ 107137 h 1071372"/>
                <a:gd name="connsiteX4" fmla="*/ 1653930 w 1653930"/>
                <a:gd name="connsiteY4" fmla="*/ 964235 h 1071372"/>
                <a:gd name="connsiteX5" fmla="*/ 1546793 w 1653930"/>
                <a:gd name="connsiteY5" fmla="*/ 1071372 h 1071372"/>
                <a:gd name="connsiteX6" fmla="*/ 107137 w 1653930"/>
                <a:gd name="connsiteY6" fmla="*/ 1071372 h 1071372"/>
                <a:gd name="connsiteX7" fmla="*/ 0 w 1653930"/>
                <a:gd name="connsiteY7" fmla="*/ 964235 h 1071372"/>
                <a:gd name="connsiteX8" fmla="*/ 0 w 1653930"/>
                <a:gd name="connsiteY8" fmla="*/ 107137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930" h="1071372">
                  <a:moveTo>
                    <a:pt x="0" y="107137"/>
                  </a:moveTo>
                  <a:cubicBezTo>
                    <a:pt x="0" y="47967"/>
                    <a:pt x="47967" y="0"/>
                    <a:pt x="107137" y="0"/>
                  </a:cubicBezTo>
                  <a:lnTo>
                    <a:pt x="1546793" y="0"/>
                  </a:lnTo>
                  <a:cubicBezTo>
                    <a:pt x="1605963" y="0"/>
                    <a:pt x="1653930" y="47967"/>
                    <a:pt x="1653930" y="107137"/>
                  </a:cubicBezTo>
                  <a:lnTo>
                    <a:pt x="1653930" y="964235"/>
                  </a:lnTo>
                  <a:cubicBezTo>
                    <a:pt x="1653930" y="1023405"/>
                    <a:pt x="1605963" y="1071372"/>
                    <a:pt x="1546793" y="1071372"/>
                  </a:cubicBezTo>
                  <a:lnTo>
                    <a:pt x="107137" y="1071372"/>
                  </a:lnTo>
                  <a:cubicBezTo>
                    <a:pt x="47967" y="1071372"/>
                    <a:pt x="0" y="1023405"/>
                    <a:pt x="0" y="964235"/>
                  </a:cubicBezTo>
                  <a:lnTo>
                    <a:pt x="0" y="107137"/>
                  </a:lnTo>
                  <a:close/>
                </a:path>
              </a:pathLst>
            </a:custGeom>
            <a:ln>
              <a:solidFill>
                <a:srgbClr val="5F277E"/>
              </a:solidFill>
            </a:ln>
          </p:spPr>
          <p:style>
            <a:lnRef idx="2">
              <a:schemeClr val="accent3">
                <a:hueOff val="8719834"/>
                <a:satOff val="-16667"/>
                <a:lumOff val="-44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182880" rIns="130214" bIns="130215" numCol="1" spcCol="1270" anchor="t" anchorCtr="0">
              <a:noAutofit/>
            </a:bodyPr>
            <a:lstStyle/>
            <a:p>
              <a:pPr marL="630238" marR="0" lvl="1" indent="0" algn="r" defTabSz="977900" rtl="0" eaLnBrk="1" fontAlgn="auto" latinLnBrk="0" hangingPunct="1">
                <a:lnSpc>
                  <a:spcPct val="100000"/>
                </a:lnSpc>
                <a:spcBef>
                  <a:spcPct val="0"/>
                </a:spcBef>
                <a:spcAft>
                  <a:spcPts val="0"/>
                </a:spcAft>
                <a:buClrTx/>
                <a:buSzTx/>
                <a:buFontTx/>
                <a:buNone/>
                <a:tabLst>
                  <a:tab pos="284163" algn="l"/>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The American Inventors Protection Act of 1999 mandated that the USPTO adopt key tenets of a performance-based agency.  USPTO operates within a </a:t>
              </a:r>
              <a:r>
                <a:rPr kumimoji="0" lang="en-US" sz="1100" b="1" i="0" u="none" strike="noStrike" kern="1200" cap="none" spc="0" normalizeH="0" baseline="0" noProof="0">
                  <a:ln>
                    <a:noFill/>
                  </a:ln>
                  <a:solidFill>
                    <a:srgbClr val="5F277E"/>
                  </a:solidFill>
                  <a:effectLst/>
                  <a:uLnTx/>
                  <a:uFillTx/>
                  <a:latin typeface="Segoe UI"/>
                  <a:ea typeface="+mn-ea"/>
                  <a:cs typeface="+mn-cs"/>
                </a:rPr>
                <a:t>performance-based process that uses quantitative and </a:t>
              </a:r>
            </a:p>
            <a:p>
              <a:pPr marL="284163" marR="0" lvl="1" indent="0" algn="r" defTabSz="977900" rtl="0" eaLnBrk="1" fontAlgn="auto" latinLnBrk="0" hangingPunct="1">
                <a:lnSpc>
                  <a:spcPct val="100000"/>
                </a:lnSpc>
                <a:spcBef>
                  <a:spcPct val="0"/>
                </a:spcBef>
                <a:spcAft>
                  <a:spcPts val="0"/>
                </a:spcAft>
                <a:buClrTx/>
                <a:buSzTx/>
                <a:buFontTx/>
                <a:buNone/>
                <a:tabLst>
                  <a:tab pos="284163" algn="l"/>
                </a:tabLst>
                <a:defRPr/>
              </a:pPr>
              <a:r>
                <a:rPr kumimoji="0" lang="en-US" sz="1100" b="1" i="0" u="none" strike="noStrike" kern="1200" cap="none" spc="0" normalizeH="0" baseline="0" noProof="0">
                  <a:ln>
                    <a:noFill/>
                  </a:ln>
                  <a:solidFill>
                    <a:srgbClr val="5F277E"/>
                  </a:solidFill>
                  <a:effectLst/>
                  <a:uLnTx/>
                  <a:uFillTx/>
                  <a:latin typeface="Segoe UI"/>
                  <a:ea typeface="+mn-ea"/>
                  <a:cs typeface="+mn-cs"/>
                </a:rPr>
                <a:t>qualitative measures and standards to </a:t>
              </a:r>
            </a:p>
            <a:p>
              <a:pPr marL="117475" marR="0" lvl="1" indent="0" algn="r" defTabSz="977900" rtl="0" eaLnBrk="1" fontAlgn="auto" latinLnBrk="0" hangingPunct="1">
                <a:lnSpc>
                  <a:spcPct val="100000"/>
                </a:lnSpc>
                <a:spcBef>
                  <a:spcPct val="0"/>
                </a:spcBef>
                <a:spcAft>
                  <a:spcPts val="0"/>
                </a:spcAft>
                <a:buClrTx/>
                <a:buSzTx/>
                <a:buFontTx/>
                <a:buNone/>
                <a:tabLst>
                  <a:tab pos="55563" algn="l"/>
                </a:tabLst>
                <a:defRPr/>
              </a:pPr>
              <a:r>
                <a:rPr kumimoji="0" lang="en-US" sz="1100" b="1" i="0" u="none" strike="noStrike" kern="1200" cap="none" spc="0" normalizeH="0" baseline="0" noProof="0">
                  <a:ln>
                    <a:noFill/>
                  </a:ln>
                  <a:solidFill>
                    <a:srgbClr val="5F277E"/>
                  </a:solidFill>
                  <a:effectLst/>
                  <a:uLnTx/>
                  <a:uFillTx/>
                  <a:latin typeface="Segoe UI"/>
                  <a:ea typeface="+mn-ea"/>
                  <a:cs typeface="+mn-cs"/>
                </a:rPr>
                <a:t>evaluate cost-effectiveness</a:t>
              </a:r>
              <a:r>
                <a:rPr kumimoji="0" lang="en-US" sz="1100" b="0" i="0" u="none" strike="noStrike" kern="1200" cap="none" spc="0" normalizeH="0" baseline="0" noProof="0">
                  <a:ln>
                    <a:noFill/>
                  </a:ln>
                  <a:solidFill>
                    <a:srgbClr val="5F277E"/>
                  </a:solidFill>
                  <a:effectLst/>
                  <a:uLnTx/>
                  <a:uFillTx/>
                  <a:latin typeface="Segoe UI"/>
                  <a:ea typeface="+mn-ea"/>
                  <a:cs typeface="+mn-cs"/>
                </a:rPr>
                <a:t>.</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Employee </a:t>
              </a:r>
            </a:p>
            <a:p>
              <a:pPr marL="0" marR="0" lvl="1" indent="0" algn="r" defTabSz="977900" rtl="0" eaLnBrk="1" fontAlgn="auto" latinLnBrk="0" hangingPunct="1">
                <a:lnSpc>
                  <a:spcPct val="100000"/>
                </a:lnSpc>
                <a:spcBef>
                  <a:spcPct val="0"/>
                </a:spcBef>
                <a:spcAft>
                  <a:spcPts val="0"/>
                </a:spcAft>
                <a:buClrTx/>
                <a:buSzTx/>
                <a:buFontTx/>
                <a:buNone/>
                <a:tabLst>
                  <a:tab pos="55563" algn="l"/>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Production data (</a:t>
              </a:r>
              <a:r>
                <a:rPr lang="en-US" sz="1100">
                  <a:solidFill>
                    <a:prstClr val="black">
                      <a:hueOff val="0"/>
                      <a:satOff val="0"/>
                      <a:lumOff val="0"/>
                      <a:alphaOff val="0"/>
                    </a:prstClr>
                  </a:solidFill>
                  <a:latin typeface="Segoe UI"/>
                </a:rPr>
                <a:t>plan and actual)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feed complex organization production models used to determine the level of resources and costs needed to deliver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on organizational performance commitments.</a:t>
              </a:r>
            </a:p>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endParaRPr>
            </a:p>
          </p:txBody>
        </p:sp>
        <p:sp>
          <p:nvSpPr>
            <p:cNvPr id="7" name="Freeform 6"/>
            <p:cNvSpPr/>
            <p:nvPr/>
          </p:nvSpPr>
          <p:spPr>
            <a:xfrm>
              <a:off x="451340" y="3155298"/>
              <a:ext cx="3592507" cy="2024431"/>
            </a:xfrm>
            <a:custGeom>
              <a:avLst/>
              <a:gdLst>
                <a:gd name="connsiteX0" fmla="*/ 0 w 1653930"/>
                <a:gd name="connsiteY0" fmla="*/ 107137 h 1071372"/>
                <a:gd name="connsiteX1" fmla="*/ 107137 w 1653930"/>
                <a:gd name="connsiteY1" fmla="*/ 0 h 1071372"/>
                <a:gd name="connsiteX2" fmla="*/ 1546793 w 1653930"/>
                <a:gd name="connsiteY2" fmla="*/ 0 h 1071372"/>
                <a:gd name="connsiteX3" fmla="*/ 1653930 w 1653930"/>
                <a:gd name="connsiteY3" fmla="*/ 107137 h 1071372"/>
                <a:gd name="connsiteX4" fmla="*/ 1653930 w 1653930"/>
                <a:gd name="connsiteY4" fmla="*/ 964235 h 1071372"/>
                <a:gd name="connsiteX5" fmla="*/ 1546793 w 1653930"/>
                <a:gd name="connsiteY5" fmla="*/ 1071372 h 1071372"/>
                <a:gd name="connsiteX6" fmla="*/ 107137 w 1653930"/>
                <a:gd name="connsiteY6" fmla="*/ 1071372 h 1071372"/>
                <a:gd name="connsiteX7" fmla="*/ 0 w 1653930"/>
                <a:gd name="connsiteY7" fmla="*/ 964235 h 1071372"/>
                <a:gd name="connsiteX8" fmla="*/ 0 w 1653930"/>
                <a:gd name="connsiteY8" fmla="*/ 107137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930" h="1071372">
                  <a:moveTo>
                    <a:pt x="0" y="107137"/>
                  </a:moveTo>
                  <a:cubicBezTo>
                    <a:pt x="0" y="47967"/>
                    <a:pt x="47967" y="0"/>
                    <a:pt x="107137" y="0"/>
                  </a:cubicBezTo>
                  <a:lnTo>
                    <a:pt x="1546793" y="0"/>
                  </a:lnTo>
                  <a:cubicBezTo>
                    <a:pt x="1605963" y="0"/>
                    <a:pt x="1653930" y="47967"/>
                    <a:pt x="1653930" y="107137"/>
                  </a:cubicBezTo>
                  <a:lnTo>
                    <a:pt x="1653930" y="964235"/>
                  </a:lnTo>
                  <a:cubicBezTo>
                    <a:pt x="1653930" y="1023405"/>
                    <a:pt x="1605963" y="1071372"/>
                    <a:pt x="1546793" y="1071372"/>
                  </a:cubicBezTo>
                  <a:lnTo>
                    <a:pt x="107137" y="1071372"/>
                  </a:lnTo>
                  <a:cubicBezTo>
                    <a:pt x="47967" y="1071372"/>
                    <a:pt x="0" y="1023405"/>
                    <a:pt x="0" y="964235"/>
                  </a:cubicBezTo>
                  <a:lnTo>
                    <a:pt x="0" y="107137"/>
                  </a:lnTo>
                  <a:close/>
                </a:path>
              </a:pathLst>
            </a:custGeom>
            <a:ln>
              <a:solidFill>
                <a:srgbClr val="7F0047"/>
              </a:solidFill>
            </a:ln>
          </p:spPr>
          <p:style>
            <a:lnRef idx="2">
              <a:schemeClr val="accent3">
                <a:hueOff val="13079751"/>
                <a:satOff val="-25001"/>
                <a:lumOff val="-66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215" tIns="182880" rIns="274320" bIns="130215" numCol="1" spcCol="1270" anchor="t" anchorCtr="0">
              <a:noAutofit/>
            </a:bodyPr>
            <a:lstStyle/>
            <a:p>
              <a:pPr marL="0" marR="0" lvl="1" indent="0" algn="l" defTabSz="9779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USPTO’s funding is derived from patent </a:t>
              </a:r>
            </a:p>
            <a:p>
              <a:pPr marL="0" marR="0" lvl="1" indent="0" algn="l" defTabSz="9779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and trademark user fee collections.  </a:t>
              </a:r>
            </a:p>
            <a:p>
              <a:pPr marL="0" lvl="1" defTabSz="977900">
                <a:spcBef>
                  <a:spcPct val="0"/>
                </a:spcBef>
                <a:defRPr/>
              </a:pPr>
              <a:r>
                <a:rPr kumimoji="0" lang="en-US" sz="1100" b="1" i="0" u="none" strike="noStrike" kern="1200" cap="none" spc="0" normalizeH="0" baseline="0" noProof="0">
                  <a:ln>
                    <a:noFill/>
                  </a:ln>
                  <a:solidFill>
                    <a:srgbClr val="7F0047"/>
                  </a:solidFill>
                  <a:effectLst/>
                  <a:uLnTx/>
                  <a:uFillTx/>
                  <a:latin typeface="Segoe UI"/>
                  <a:ea typeface="+mn-ea"/>
                  <a:cs typeface="+mn-cs"/>
                </a:rPr>
                <a:t>USPTO’s customers pay directly for the </a:t>
              </a:r>
              <a:br>
                <a:rPr kumimoji="0" lang="en-US" sz="1100" b="1" i="0" u="none" strike="noStrike" kern="1200" cap="none" spc="0" normalizeH="0" baseline="0" noProof="0">
                  <a:ln>
                    <a:noFill/>
                  </a:ln>
                  <a:solidFill>
                    <a:srgbClr val="7F0047"/>
                  </a:solidFill>
                  <a:effectLst/>
                  <a:uLnTx/>
                  <a:uFillTx/>
                  <a:latin typeface="Segoe UI"/>
                  <a:ea typeface="+mn-ea"/>
                  <a:cs typeface="+mn-cs"/>
                </a:rPr>
              </a:br>
              <a:r>
                <a:rPr kumimoji="0" lang="en-US" sz="1100" b="1" i="0" u="none" strike="noStrike" kern="1200" cap="none" spc="0" normalizeH="0" baseline="0" noProof="0">
                  <a:ln>
                    <a:noFill/>
                  </a:ln>
                  <a:solidFill>
                    <a:srgbClr val="7F0047"/>
                  </a:solidFill>
                  <a:effectLst/>
                  <a:uLnTx/>
                  <a:uFillTx/>
                  <a:latin typeface="Segoe UI"/>
                  <a:ea typeface="+mn-ea"/>
                  <a:cs typeface="+mn-cs"/>
                </a:rPr>
                <a:t>services they request, and USPTO </a:t>
              </a:r>
              <a:br>
                <a:rPr kumimoji="0" lang="en-US" sz="1100" b="1" i="0" u="none" strike="noStrike" kern="1200" cap="none" spc="0" normalizeH="0" baseline="0" noProof="0">
                  <a:ln>
                    <a:noFill/>
                  </a:ln>
                  <a:solidFill>
                    <a:srgbClr val="7F0047"/>
                  </a:solidFill>
                  <a:effectLst/>
                  <a:uLnTx/>
                  <a:uFillTx/>
                  <a:latin typeface="Segoe UI"/>
                  <a:ea typeface="+mn-ea"/>
                  <a:cs typeface="+mn-cs"/>
                </a:rPr>
              </a:br>
              <a:r>
                <a:rPr kumimoji="0" lang="en-US" sz="1100" b="1" i="0" u="none" strike="noStrike" kern="1200" cap="none" spc="0" normalizeH="0" baseline="0" noProof="0">
                  <a:ln>
                    <a:noFill/>
                  </a:ln>
                  <a:solidFill>
                    <a:srgbClr val="7F0047"/>
                  </a:solidFill>
                  <a:effectLst/>
                  <a:uLnTx/>
                  <a:uFillTx/>
                  <a:latin typeface="Segoe UI"/>
                  <a:ea typeface="+mn-ea"/>
                  <a:cs typeface="+mn-cs"/>
                </a:rPr>
                <a:t>receives $0 in taxpayer funding</a:t>
              </a:r>
              <a:r>
                <a:rPr kumimoji="0" lang="en-US" sz="1100" b="0" i="0" u="none" strike="noStrike" kern="1200" cap="none" spc="0" normalizeH="0" baseline="0" noProof="0">
                  <a:ln>
                    <a:noFill/>
                  </a:ln>
                  <a:solidFill>
                    <a:srgbClr val="7F0047"/>
                  </a:solidFill>
                  <a:effectLst/>
                  <a:uLnTx/>
                  <a:uFillTx/>
                  <a:latin typeface="Segoe UI"/>
                  <a:ea typeface="+mn-ea"/>
                  <a:cs typeface="+mn-cs"/>
                </a:rPr>
                <a:t>.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Fees are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set such that costs are recovered at the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aggregate level.  Because fees are collected at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points throughout the examination process and IP lifecycle, annual aggregate revenue is directly linked to </a:t>
              </a:r>
              <a:r>
                <a:rPr lang="en-US" sz="1100">
                  <a:solidFill>
                    <a:prstClr val="black">
                      <a:hueOff val="0"/>
                      <a:satOff val="0"/>
                      <a:lumOff val="0"/>
                      <a:alphaOff val="0"/>
                    </a:prstClr>
                  </a:solidFill>
                </a:rPr>
                <a:t>capacity requirements and both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efficiency and demand and for production output.</a:t>
              </a:r>
            </a:p>
          </p:txBody>
        </p:sp>
        <p:sp>
          <p:nvSpPr>
            <p:cNvPr id="8" name="Freeform 7"/>
            <p:cNvSpPr/>
            <p:nvPr/>
          </p:nvSpPr>
          <p:spPr>
            <a:xfrm>
              <a:off x="5094292" y="1638636"/>
              <a:ext cx="3592507" cy="1435955"/>
            </a:xfrm>
            <a:custGeom>
              <a:avLst/>
              <a:gdLst>
                <a:gd name="connsiteX0" fmla="*/ 0 w 1653930"/>
                <a:gd name="connsiteY0" fmla="*/ 107137 h 1071372"/>
                <a:gd name="connsiteX1" fmla="*/ 107137 w 1653930"/>
                <a:gd name="connsiteY1" fmla="*/ 0 h 1071372"/>
                <a:gd name="connsiteX2" fmla="*/ 1546793 w 1653930"/>
                <a:gd name="connsiteY2" fmla="*/ 0 h 1071372"/>
                <a:gd name="connsiteX3" fmla="*/ 1653930 w 1653930"/>
                <a:gd name="connsiteY3" fmla="*/ 107137 h 1071372"/>
                <a:gd name="connsiteX4" fmla="*/ 1653930 w 1653930"/>
                <a:gd name="connsiteY4" fmla="*/ 964235 h 1071372"/>
                <a:gd name="connsiteX5" fmla="*/ 1546793 w 1653930"/>
                <a:gd name="connsiteY5" fmla="*/ 1071372 h 1071372"/>
                <a:gd name="connsiteX6" fmla="*/ 107137 w 1653930"/>
                <a:gd name="connsiteY6" fmla="*/ 1071372 h 1071372"/>
                <a:gd name="connsiteX7" fmla="*/ 0 w 1653930"/>
                <a:gd name="connsiteY7" fmla="*/ 964235 h 1071372"/>
                <a:gd name="connsiteX8" fmla="*/ 0 w 1653930"/>
                <a:gd name="connsiteY8" fmla="*/ 107137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930" h="1071372">
                  <a:moveTo>
                    <a:pt x="0" y="107137"/>
                  </a:moveTo>
                  <a:cubicBezTo>
                    <a:pt x="0" y="47967"/>
                    <a:pt x="47967" y="0"/>
                    <a:pt x="107137" y="0"/>
                  </a:cubicBezTo>
                  <a:lnTo>
                    <a:pt x="1546793" y="0"/>
                  </a:lnTo>
                  <a:cubicBezTo>
                    <a:pt x="1605963" y="0"/>
                    <a:pt x="1653930" y="47967"/>
                    <a:pt x="1653930" y="107137"/>
                  </a:cubicBezTo>
                  <a:lnTo>
                    <a:pt x="1653930" y="964235"/>
                  </a:lnTo>
                  <a:cubicBezTo>
                    <a:pt x="1653930" y="1023405"/>
                    <a:pt x="1605963" y="1071372"/>
                    <a:pt x="1546793" y="1071372"/>
                  </a:cubicBezTo>
                  <a:lnTo>
                    <a:pt x="107137" y="1071372"/>
                  </a:lnTo>
                  <a:cubicBezTo>
                    <a:pt x="47967" y="1071372"/>
                    <a:pt x="0" y="1023405"/>
                    <a:pt x="0" y="964235"/>
                  </a:cubicBezTo>
                  <a:lnTo>
                    <a:pt x="0" y="107137"/>
                  </a:lnTo>
                  <a:close/>
                </a:path>
              </a:pathLst>
            </a:custGeom>
            <a:ln>
              <a:solidFill>
                <a:srgbClr val="381460"/>
              </a:solidFill>
            </a:ln>
          </p:spPr>
          <p:style>
            <a:lnRef idx="2">
              <a:schemeClr val="accent3">
                <a:hueOff val="4359917"/>
                <a:satOff val="-8334"/>
                <a:lumOff val="-22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130215" rIns="130214" bIns="398058" numCol="1" spcCol="1270" anchor="t" anchorCtr="0">
              <a:noAutofit/>
            </a:bodyPr>
            <a:lstStyle/>
            <a:p>
              <a:pPr marL="117475"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Most USPTO employees work under </a:t>
              </a:r>
              <a:r>
                <a:rPr kumimoji="0" lang="en-US" sz="1100" b="1" i="0" u="none" strike="noStrike" kern="1200" cap="none" spc="0" normalizeH="0" baseline="0" noProof="0">
                  <a:ln>
                    <a:noFill/>
                  </a:ln>
                  <a:solidFill>
                    <a:srgbClr val="381460"/>
                  </a:solidFill>
                  <a:effectLst/>
                  <a:uLnTx/>
                  <a:uFillTx/>
                  <a:latin typeface="Segoe UI"/>
                  <a:ea typeface="+mn-ea"/>
                  <a:cs typeface="+mn-cs"/>
                </a:rPr>
                <a:t>production-</a:t>
              </a:r>
              <a:br>
                <a:rPr kumimoji="0" lang="en-US" sz="1100" b="1" i="0" u="none" strike="noStrike" kern="1200" cap="none" spc="0" normalizeH="0" baseline="0" noProof="0">
                  <a:ln>
                    <a:noFill/>
                  </a:ln>
                  <a:solidFill>
                    <a:srgbClr val="381460"/>
                  </a:solidFill>
                  <a:effectLst/>
                  <a:uLnTx/>
                  <a:uFillTx/>
                  <a:latin typeface="Segoe UI"/>
                  <a:ea typeface="+mn-ea"/>
                  <a:cs typeface="+mn-cs"/>
                </a:rPr>
              </a:br>
              <a:r>
                <a:rPr kumimoji="0" lang="en-US" sz="1100" b="1" i="0" u="none" strike="noStrike" kern="1200" cap="none" spc="0" normalizeH="0" baseline="0" noProof="0">
                  <a:ln>
                    <a:noFill/>
                  </a:ln>
                  <a:solidFill>
                    <a:srgbClr val="381460"/>
                  </a:solidFill>
                  <a:effectLst/>
                  <a:uLnTx/>
                  <a:uFillTx/>
                  <a:latin typeface="Segoe UI"/>
                  <a:ea typeface="+mn-ea"/>
                  <a:cs typeface="+mn-cs"/>
                </a:rPr>
                <a:t>based performance management </a:t>
              </a:r>
              <a:r>
                <a:rPr lang="en-US" sz="1100">
                  <a:solidFill>
                    <a:prstClr val="black">
                      <a:hueOff val="0"/>
                      <a:satOff val="0"/>
                      <a:lumOff val="0"/>
                      <a:alphaOff val="0"/>
                    </a:prstClr>
                  </a:solidFill>
                  <a:latin typeface="Segoe UI"/>
                </a:rPr>
                <a:t>systems </a:t>
              </a:r>
              <a:br>
                <a:rPr lang="en-US" sz="1100">
                  <a:solidFill>
                    <a:prstClr val="black">
                      <a:hueOff val="0"/>
                      <a:satOff val="0"/>
                      <a:lumOff val="0"/>
                      <a:alphaOff val="0"/>
                    </a:prstClr>
                  </a:solidFill>
                  <a:latin typeface="Segoe UI"/>
                </a:rPr>
              </a:br>
              <a:r>
                <a:rPr lang="en-US" sz="1100">
                  <a:solidFill>
                    <a:prstClr val="black">
                      <a:hueOff val="0"/>
                      <a:satOff val="0"/>
                      <a:lumOff val="0"/>
                      <a:alphaOff val="0"/>
                    </a:prstClr>
                  </a:solidFill>
                  <a:latin typeface="Segoe UI"/>
                </a:rPr>
                <a:t>to meet demand and achieve organizational </a:t>
              </a:r>
              <a:br>
                <a:rPr lang="en-US" sz="1100">
                  <a:solidFill>
                    <a:prstClr val="black">
                      <a:hueOff val="0"/>
                      <a:satOff val="0"/>
                      <a:lumOff val="0"/>
                      <a:alphaOff val="0"/>
                    </a:prstClr>
                  </a:solidFill>
                  <a:latin typeface="Segoe UI"/>
                </a:rPr>
              </a:br>
              <a:r>
                <a:rPr lang="en-US" sz="1100">
                  <a:solidFill>
                    <a:prstClr val="black">
                      <a:hueOff val="0"/>
                      <a:satOff val="0"/>
                      <a:lumOff val="0"/>
                      <a:alphaOff val="0"/>
                    </a:prstClr>
                  </a:solidFill>
                  <a:latin typeface="Segoe UI"/>
                </a:rPr>
                <a:t>performance goals</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Employee performance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is </a:t>
              </a:r>
              <a:r>
                <a:rPr lang="en-US" sz="1100">
                  <a:solidFill>
                    <a:prstClr val="black">
                      <a:hueOff val="0"/>
                      <a:satOff val="0"/>
                      <a:lumOff val="0"/>
                      <a:alphaOff val="0"/>
                    </a:prstClr>
                  </a:solidFill>
                  <a:latin typeface="Segoe UI"/>
                </a:rPr>
                <a:t>measured</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by comparing the amount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and quality of work produced in a given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period to the</a:t>
              </a:r>
              <a:r>
                <a:rPr kumimoji="0" lang="en-US" sz="1100" b="0" i="0" u="none" strike="noStrike" kern="1200" cap="none" spc="0" normalizeH="0" noProof="0">
                  <a:ln>
                    <a:noFill/>
                  </a:ln>
                  <a:solidFill>
                    <a:prstClr val="black">
                      <a:hueOff val="0"/>
                      <a:satOff val="0"/>
                      <a:lumOff val="0"/>
                      <a:alphaOff val="0"/>
                    </a:prstClr>
                  </a:solidFill>
                  <a:effectLst/>
                  <a:uLnTx/>
                  <a:uFillTx/>
                  <a:latin typeface="Segoe UI"/>
                  <a:ea typeface="+mn-ea"/>
                  <a:cs typeface="+mn-cs"/>
                </a:rPr>
                <a:t>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amount and quality of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work expected to have been produced.  </a:t>
              </a:r>
            </a:p>
          </p:txBody>
        </p:sp>
        <p:sp>
          <p:nvSpPr>
            <p:cNvPr id="9" name="Freeform 8"/>
            <p:cNvSpPr/>
            <p:nvPr/>
          </p:nvSpPr>
          <p:spPr>
            <a:xfrm>
              <a:off x="451340" y="1638638"/>
              <a:ext cx="3592507" cy="1435954"/>
            </a:xfrm>
            <a:custGeom>
              <a:avLst/>
              <a:gdLst>
                <a:gd name="connsiteX0" fmla="*/ 0 w 1653930"/>
                <a:gd name="connsiteY0" fmla="*/ 107137 h 1071372"/>
                <a:gd name="connsiteX1" fmla="*/ 107137 w 1653930"/>
                <a:gd name="connsiteY1" fmla="*/ 0 h 1071372"/>
                <a:gd name="connsiteX2" fmla="*/ 1546793 w 1653930"/>
                <a:gd name="connsiteY2" fmla="*/ 0 h 1071372"/>
                <a:gd name="connsiteX3" fmla="*/ 1653930 w 1653930"/>
                <a:gd name="connsiteY3" fmla="*/ 107137 h 1071372"/>
                <a:gd name="connsiteX4" fmla="*/ 1653930 w 1653930"/>
                <a:gd name="connsiteY4" fmla="*/ 964235 h 1071372"/>
                <a:gd name="connsiteX5" fmla="*/ 1546793 w 1653930"/>
                <a:gd name="connsiteY5" fmla="*/ 1071372 h 1071372"/>
                <a:gd name="connsiteX6" fmla="*/ 107137 w 1653930"/>
                <a:gd name="connsiteY6" fmla="*/ 1071372 h 1071372"/>
                <a:gd name="connsiteX7" fmla="*/ 0 w 1653930"/>
                <a:gd name="connsiteY7" fmla="*/ 964235 h 1071372"/>
                <a:gd name="connsiteX8" fmla="*/ 0 w 1653930"/>
                <a:gd name="connsiteY8" fmla="*/ 107137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930" h="1071372">
                  <a:moveTo>
                    <a:pt x="0" y="107137"/>
                  </a:moveTo>
                  <a:cubicBezTo>
                    <a:pt x="0" y="47967"/>
                    <a:pt x="47967" y="0"/>
                    <a:pt x="107137" y="0"/>
                  </a:cubicBezTo>
                  <a:lnTo>
                    <a:pt x="1546793" y="0"/>
                  </a:lnTo>
                  <a:cubicBezTo>
                    <a:pt x="1605963" y="0"/>
                    <a:pt x="1653930" y="47967"/>
                    <a:pt x="1653930" y="107137"/>
                  </a:cubicBezTo>
                  <a:lnTo>
                    <a:pt x="1653930" y="964235"/>
                  </a:lnTo>
                  <a:cubicBezTo>
                    <a:pt x="1653930" y="1023405"/>
                    <a:pt x="1605963" y="1071372"/>
                    <a:pt x="1546793" y="1071372"/>
                  </a:cubicBezTo>
                  <a:lnTo>
                    <a:pt x="107137" y="1071372"/>
                  </a:lnTo>
                  <a:cubicBezTo>
                    <a:pt x="47967" y="1071372"/>
                    <a:pt x="0" y="1023405"/>
                    <a:pt x="0" y="964235"/>
                  </a:cubicBezTo>
                  <a:lnTo>
                    <a:pt x="0" y="107137"/>
                  </a:lnTo>
                  <a:close/>
                </a:path>
              </a:pathLst>
            </a:custGeom>
            <a:ln>
              <a:solidFill>
                <a:srgbClr val="005356"/>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215" tIns="130215" rIns="626394" bIns="398058" numCol="1" spcCol="127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Aggregate cost is ultimately determined by </a:t>
              </a:r>
              <a:r>
                <a:rPr kumimoji="0" lang="en-US" sz="1100" b="1" i="0" u="none" strike="noStrike" kern="1200" cap="none" spc="0" normalizeH="0" baseline="0" noProof="0">
                  <a:ln>
                    <a:noFill/>
                  </a:ln>
                  <a:solidFill>
                    <a:srgbClr val="005356"/>
                  </a:solidFill>
                  <a:effectLst/>
                  <a:uLnTx/>
                  <a:uFillTx/>
                  <a:latin typeface="Segoe UI"/>
                  <a:ea typeface="+mn-ea"/>
                  <a:cs typeface="+mn-cs"/>
                </a:rPr>
                <a:t>customer demand for our products and services</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Demand is influenced by a number </a:t>
              </a:r>
              <a:b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of factors, including:  global and domestic economic activity, policies and legislation, litigation outcomes, fee rates charged.</a:t>
              </a:r>
            </a:p>
          </p:txBody>
        </p:sp>
        <p:sp>
          <p:nvSpPr>
            <p:cNvPr id="10" name="Freeform 9"/>
            <p:cNvSpPr/>
            <p:nvPr/>
          </p:nvSpPr>
          <p:spPr>
            <a:xfrm>
              <a:off x="3088819" y="1638638"/>
              <a:ext cx="1449700" cy="1449700"/>
            </a:xfrm>
            <a:custGeom>
              <a:avLst/>
              <a:gdLst>
                <a:gd name="connsiteX0" fmla="*/ 0 w 1449700"/>
                <a:gd name="connsiteY0" fmla="*/ 1449700 h 1449700"/>
                <a:gd name="connsiteX1" fmla="*/ 1449700 w 1449700"/>
                <a:gd name="connsiteY1" fmla="*/ 0 h 1449700"/>
                <a:gd name="connsiteX2" fmla="*/ 1449700 w 1449700"/>
                <a:gd name="connsiteY2" fmla="*/ 1449700 h 1449700"/>
                <a:gd name="connsiteX3" fmla="*/ 0 w 1449700"/>
                <a:gd name="connsiteY3" fmla="*/ 1449700 h 1449700"/>
              </a:gdLst>
              <a:ahLst/>
              <a:cxnLst>
                <a:cxn ang="0">
                  <a:pos x="connsiteX0" y="connsiteY0"/>
                </a:cxn>
                <a:cxn ang="0">
                  <a:pos x="connsiteX1" y="connsiteY1"/>
                </a:cxn>
                <a:cxn ang="0">
                  <a:pos x="connsiteX2" y="connsiteY2"/>
                </a:cxn>
                <a:cxn ang="0">
                  <a:pos x="connsiteX3" y="connsiteY3"/>
                </a:cxn>
              </a:cxnLst>
              <a:rect l="l" t="t" r="r" b="b"/>
              <a:pathLst>
                <a:path w="1449700" h="1449700">
                  <a:moveTo>
                    <a:pt x="0" y="1449700"/>
                  </a:moveTo>
                  <a:cubicBezTo>
                    <a:pt x="0" y="649053"/>
                    <a:pt x="649053" y="0"/>
                    <a:pt x="1449700" y="0"/>
                  </a:cubicBezTo>
                  <a:lnTo>
                    <a:pt x="1449700" y="1449700"/>
                  </a:lnTo>
                  <a:lnTo>
                    <a:pt x="0" y="1449700"/>
                  </a:lnTo>
                  <a:close/>
                </a:path>
              </a:pathLst>
            </a:custGeom>
            <a:solidFill>
              <a:srgbClr val="00535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4320" tIns="509951" rIns="182880" bIns="85344" numCol="1" spcCol="1270" anchor="ctr"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Segoe UI"/>
                  <a:ea typeface="+mn-ea"/>
                  <a:cs typeface="+mn-cs"/>
                </a:rPr>
                <a:t>Demand Driven</a:t>
              </a:r>
            </a:p>
          </p:txBody>
        </p:sp>
        <p:sp>
          <p:nvSpPr>
            <p:cNvPr id="11" name="Freeform 10"/>
            <p:cNvSpPr/>
            <p:nvPr/>
          </p:nvSpPr>
          <p:spPr>
            <a:xfrm>
              <a:off x="4605480" y="1638638"/>
              <a:ext cx="1449700" cy="1449700"/>
            </a:xfrm>
            <a:custGeom>
              <a:avLst/>
              <a:gdLst>
                <a:gd name="connsiteX0" fmla="*/ 0 w 1449700"/>
                <a:gd name="connsiteY0" fmla="*/ 1449700 h 1449700"/>
                <a:gd name="connsiteX1" fmla="*/ 1449700 w 1449700"/>
                <a:gd name="connsiteY1" fmla="*/ 0 h 1449700"/>
                <a:gd name="connsiteX2" fmla="*/ 1449700 w 1449700"/>
                <a:gd name="connsiteY2" fmla="*/ 1449700 h 1449700"/>
                <a:gd name="connsiteX3" fmla="*/ 0 w 1449700"/>
                <a:gd name="connsiteY3" fmla="*/ 1449700 h 1449700"/>
              </a:gdLst>
              <a:ahLst/>
              <a:cxnLst>
                <a:cxn ang="0">
                  <a:pos x="connsiteX0" y="connsiteY0"/>
                </a:cxn>
                <a:cxn ang="0">
                  <a:pos x="connsiteX1" y="connsiteY1"/>
                </a:cxn>
                <a:cxn ang="0">
                  <a:pos x="connsiteX2" y="connsiteY2"/>
                </a:cxn>
                <a:cxn ang="0">
                  <a:pos x="connsiteX3" y="connsiteY3"/>
                </a:cxn>
              </a:cxnLst>
              <a:rect l="l" t="t" r="r" b="b"/>
              <a:pathLst>
                <a:path w="1449700" h="1449700">
                  <a:moveTo>
                    <a:pt x="0" y="0"/>
                  </a:moveTo>
                  <a:cubicBezTo>
                    <a:pt x="800647" y="0"/>
                    <a:pt x="1449700" y="649053"/>
                    <a:pt x="1449700" y="1449700"/>
                  </a:cubicBezTo>
                  <a:lnTo>
                    <a:pt x="0" y="1449700"/>
                  </a:lnTo>
                  <a:lnTo>
                    <a:pt x="0" y="0"/>
                  </a:lnTo>
                  <a:close/>
                </a:path>
              </a:pathLst>
            </a:custGeom>
            <a:solidFill>
              <a:srgbClr val="381460"/>
            </a:solidFill>
          </p:spPr>
          <p:style>
            <a:lnRef idx="2">
              <a:schemeClr val="lt1">
                <a:hueOff val="0"/>
                <a:satOff val="0"/>
                <a:lumOff val="0"/>
                <a:alphaOff val="0"/>
              </a:schemeClr>
            </a:lnRef>
            <a:fillRef idx="1">
              <a:schemeClr val="accent3">
                <a:hueOff val="4359917"/>
                <a:satOff val="-8334"/>
                <a:lumOff val="-2222"/>
                <a:alphaOff val="0"/>
              </a:schemeClr>
            </a:fillRef>
            <a:effectRef idx="0">
              <a:schemeClr val="accent3">
                <a:hueOff val="4359917"/>
                <a:satOff val="-8334"/>
                <a:lumOff val="-2222"/>
                <a:alphaOff val="0"/>
              </a:schemeClr>
            </a:effectRef>
            <a:fontRef idx="minor">
              <a:schemeClr val="lt1"/>
            </a:fontRef>
          </p:style>
          <p:txBody>
            <a:bodyPr spcFirstLastPara="0" vert="horz" wrap="square" lIns="182880" tIns="509951" rIns="274320" bIns="85344"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Segoe UI"/>
                  <a:ea typeface="+mn-ea"/>
                  <a:cs typeface="+mn-cs"/>
                </a:rPr>
                <a:t>Production Oriented</a:t>
              </a:r>
            </a:p>
          </p:txBody>
        </p:sp>
        <p:sp>
          <p:nvSpPr>
            <p:cNvPr id="12" name="Freeform 11"/>
            <p:cNvSpPr/>
            <p:nvPr/>
          </p:nvSpPr>
          <p:spPr>
            <a:xfrm rot="21600000">
              <a:off x="4605480" y="3155298"/>
              <a:ext cx="1449700" cy="1449701"/>
            </a:xfrm>
            <a:custGeom>
              <a:avLst/>
              <a:gdLst>
                <a:gd name="connsiteX0" fmla="*/ 0 w 1449700"/>
                <a:gd name="connsiteY0" fmla="*/ 1449700 h 1449700"/>
                <a:gd name="connsiteX1" fmla="*/ 1449700 w 1449700"/>
                <a:gd name="connsiteY1" fmla="*/ 0 h 1449700"/>
                <a:gd name="connsiteX2" fmla="*/ 1449700 w 1449700"/>
                <a:gd name="connsiteY2" fmla="*/ 1449700 h 1449700"/>
                <a:gd name="connsiteX3" fmla="*/ 0 w 1449700"/>
                <a:gd name="connsiteY3" fmla="*/ 1449700 h 1449700"/>
              </a:gdLst>
              <a:ahLst/>
              <a:cxnLst>
                <a:cxn ang="0">
                  <a:pos x="connsiteX0" y="connsiteY0"/>
                </a:cxn>
                <a:cxn ang="0">
                  <a:pos x="connsiteX1" y="connsiteY1"/>
                </a:cxn>
                <a:cxn ang="0">
                  <a:pos x="connsiteX2" y="connsiteY2"/>
                </a:cxn>
                <a:cxn ang="0">
                  <a:pos x="connsiteX3" y="connsiteY3"/>
                </a:cxn>
              </a:cxnLst>
              <a:rect l="l" t="t" r="r" b="b"/>
              <a:pathLst>
                <a:path w="1449700" h="1449700">
                  <a:moveTo>
                    <a:pt x="1449700" y="0"/>
                  </a:moveTo>
                  <a:cubicBezTo>
                    <a:pt x="1449700" y="800647"/>
                    <a:pt x="800647" y="1449700"/>
                    <a:pt x="0" y="1449700"/>
                  </a:cubicBezTo>
                  <a:lnTo>
                    <a:pt x="0" y="0"/>
                  </a:lnTo>
                  <a:lnTo>
                    <a:pt x="1449700" y="0"/>
                  </a:lnTo>
                  <a:close/>
                </a:path>
              </a:pathLst>
            </a:custGeom>
            <a:solidFill>
              <a:srgbClr val="5F277E"/>
            </a:solidFill>
          </p:spPr>
          <p:style>
            <a:lnRef idx="2">
              <a:schemeClr val="lt1">
                <a:hueOff val="0"/>
                <a:satOff val="0"/>
                <a:lumOff val="0"/>
                <a:alphaOff val="0"/>
              </a:schemeClr>
            </a:lnRef>
            <a:fillRef idx="1">
              <a:schemeClr val="accent3">
                <a:hueOff val="8719834"/>
                <a:satOff val="-16667"/>
                <a:lumOff val="-4443"/>
                <a:alphaOff val="0"/>
              </a:schemeClr>
            </a:fillRef>
            <a:effectRef idx="0">
              <a:schemeClr val="accent3">
                <a:hueOff val="8719834"/>
                <a:satOff val="-16667"/>
                <a:lumOff val="-4443"/>
                <a:alphaOff val="0"/>
              </a:schemeClr>
            </a:effectRef>
            <a:fontRef idx="minor">
              <a:schemeClr val="lt1"/>
            </a:fontRef>
          </p:style>
          <p:txBody>
            <a:bodyPr spcFirstLastPara="0" vert="horz" wrap="square" lIns="155448" tIns="85344" rIns="91440" bIns="509951"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Segoe UI"/>
                  <a:ea typeface="+mn-ea"/>
                  <a:cs typeface="+mn-cs"/>
                </a:rPr>
                <a:t>Performance Based</a:t>
              </a:r>
            </a:p>
          </p:txBody>
        </p:sp>
        <p:sp>
          <p:nvSpPr>
            <p:cNvPr id="13" name="Freeform 12"/>
            <p:cNvSpPr/>
            <p:nvPr/>
          </p:nvSpPr>
          <p:spPr>
            <a:xfrm>
              <a:off x="3088818" y="3155298"/>
              <a:ext cx="1449701" cy="1449700"/>
            </a:xfrm>
            <a:custGeom>
              <a:avLst/>
              <a:gdLst>
                <a:gd name="connsiteX0" fmla="*/ 0 w 1449700"/>
                <a:gd name="connsiteY0" fmla="*/ 1449700 h 1449700"/>
                <a:gd name="connsiteX1" fmla="*/ 1449700 w 1449700"/>
                <a:gd name="connsiteY1" fmla="*/ 0 h 1449700"/>
                <a:gd name="connsiteX2" fmla="*/ 1449700 w 1449700"/>
                <a:gd name="connsiteY2" fmla="*/ 1449700 h 1449700"/>
                <a:gd name="connsiteX3" fmla="*/ 0 w 1449700"/>
                <a:gd name="connsiteY3" fmla="*/ 1449700 h 1449700"/>
              </a:gdLst>
              <a:ahLst/>
              <a:cxnLst>
                <a:cxn ang="0">
                  <a:pos x="connsiteX0" y="connsiteY0"/>
                </a:cxn>
                <a:cxn ang="0">
                  <a:pos x="connsiteX1" y="connsiteY1"/>
                </a:cxn>
                <a:cxn ang="0">
                  <a:pos x="connsiteX2" y="connsiteY2"/>
                </a:cxn>
                <a:cxn ang="0">
                  <a:pos x="connsiteX3" y="connsiteY3"/>
                </a:cxn>
              </a:cxnLst>
              <a:rect l="l" t="t" r="r" b="b"/>
              <a:pathLst>
                <a:path w="1449700" h="1449700">
                  <a:moveTo>
                    <a:pt x="1449700" y="1449700"/>
                  </a:moveTo>
                  <a:cubicBezTo>
                    <a:pt x="649053" y="1449700"/>
                    <a:pt x="0" y="800647"/>
                    <a:pt x="0" y="0"/>
                  </a:cubicBezTo>
                  <a:lnTo>
                    <a:pt x="1449700" y="0"/>
                  </a:lnTo>
                  <a:lnTo>
                    <a:pt x="1449700" y="1449700"/>
                  </a:lnTo>
                  <a:close/>
                </a:path>
              </a:pathLst>
            </a:custGeom>
            <a:solidFill>
              <a:srgbClr val="7F0047"/>
            </a:solidFill>
          </p:spPr>
          <p:style>
            <a:lnRef idx="2">
              <a:schemeClr val="lt1">
                <a:hueOff val="0"/>
                <a:satOff val="0"/>
                <a:lumOff val="0"/>
                <a:alphaOff val="0"/>
              </a:schemeClr>
            </a:lnRef>
            <a:fillRef idx="1">
              <a:schemeClr val="accent3">
                <a:hueOff val="13079751"/>
                <a:satOff val="-25001"/>
                <a:lumOff val="-6665"/>
                <a:alphaOff val="0"/>
              </a:schemeClr>
            </a:fillRef>
            <a:effectRef idx="0">
              <a:schemeClr val="accent3">
                <a:hueOff val="13079751"/>
                <a:satOff val="-25001"/>
                <a:lumOff val="-6665"/>
                <a:alphaOff val="0"/>
              </a:schemeClr>
            </a:effectRef>
            <a:fontRef idx="minor">
              <a:schemeClr val="lt1"/>
            </a:fontRef>
          </p:style>
          <p:txBody>
            <a:bodyPr spcFirstLastPara="0" vert="horz" wrap="square" lIns="274320" tIns="85344" rIns="182880" bIns="509951" numCol="1" spcCol="1270" anchor="ctr"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Segoe UI"/>
                  <a:ea typeface="+mn-ea"/>
                  <a:cs typeface="+mn-cs"/>
                </a:rPr>
                <a:t>Revenue Generating</a:t>
              </a:r>
            </a:p>
          </p:txBody>
        </p:sp>
        <p:sp>
          <p:nvSpPr>
            <p:cNvPr id="14" name="Circular Arrow 13"/>
            <p:cNvSpPr/>
            <p:nvPr/>
          </p:nvSpPr>
          <p:spPr>
            <a:xfrm>
              <a:off x="4321734" y="2820495"/>
              <a:ext cx="500531" cy="435244"/>
            </a:xfrm>
            <a:prstGeom prst="circularArrow">
              <a:avLst/>
            </a:prstGeom>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321734" y="2987897"/>
              <a:ext cx="500531" cy="435244"/>
            </a:xfrm>
            <a:prstGeom prst="circularArrow">
              <a:avLst/>
            </a:prstGeom>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43693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CA6E3D-64C4-49EE-A564-F0BEBDA33E7B}"/>
              </a:ext>
            </a:extLst>
          </p:cNvPr>
          <p:cNvSpPr>
            <a:spLocks noGrp="1"/>
          </p:cNvSpPr>
          <p:nvPr>
            <p:ph type="sldNum" sz="quarter" idx="10"/>
          </p:nvPr>
        </p:nvSpPr>
        <p:spPr/>
        <p:txBody>
          <a:bodyPr/>
          <a:lstStyle/>
          <a:p>
            <a:fld id="{1D648693-0942-45E9-83AE-76FC568F9452}" type="slidenum">
              <a:rPr lang="en-US" smtClean="0"/>
              <a:pPr/>
              <a:t>9</a:t>
            </a:fld>
            <a:endParaRPr lang="en-US"/>
          </a:p>
        </p:txBody>
      </p:sp>
      <p:sp>
        <p:nvSpPr>
          <p:cNvPr id="13" name="Title 12">
            <a:extLst>
              <a:ext uri="{FF2B5EF4-FFF2-40B4-BE49-F238E27FC236}">
                <a16:creationId xmlns:a16="http://schemas.microsoft.com/office/drawing/2014/main" id="{924F7665-AEAB-4D43-9944-7540E6A8169A}"/>
              </a:ext>
            </a:extLst>
          </p:cNvPr>
          <p:cNvSpPr>
            <a:spLocks noGrp="1"/>
          </p:cNvSpPr>
          <p:nvPr>
            <p:ph type="title"/>
          </p:nvPr>
        </p:nvSpPr>
        <p:spPr/>
        <p:txBody>
          <a:bodyPr/>
          <a:lstStyle/>
          <a:p>
            <a:r>
              <a:rPr lang="en-US"/>
              <a:t>USPTO financing model </a:t>
            </a:r>
            <a:r>
              <a:rPr lang="en-US" sz="2200" b="0" i="1"/>
              <a:t>(cont.)</a:t>
            </a:r>
            <a:endParaRPr lang="en-US" sz="2200"/>
          </a:p>
        </p:txBody>
      </p:sp>
      <p:sp>
        <p:nvSpPr>
          <p:cNvPr id="8" name="Rectangle 7">
            <a:extLst>
              <a:ext uri="{FF2B5EF4-FFF2-40B4-BE49-F238E27FC236}">
                <a16:creationId xmlns:a16="http://schemas.microsoft.com/office/drawing/2014/main" id="{35EA37D3-D437-4165-9446-903AA457352D}"/>
              </a:ext>
            </a:extLst>
          </p:cNvPr>
          <p:cNvSpPr/>
          <p:nvPr/>
        </p:nvSpPr>
        <p:spPr>
          <a:xfrm>
            <a:off x="5295356" y="1308087"/>
            <a:ext cx="3113861" cy="3616375"/>
          </a:xfrm>
          <a:prstGeom prst="rect">
            <a:avLst/>
          </a:prstGeom>
        </p:spPr>
        <p:txBody>
          <a:bodyPr wrap="square" lIns="0" tIns="0" rIns="0" bIns="0">
            <a:spAutoFit/>
          </a:bodyPr>
          <a:lstStyle/>
          <a:p>
            <a:pPr marL="342900" lvl="2" indent="-342900">
              <a:spcBef>
                <a:spcPts val="900"/>
              </a:spcBef>
              <a:spcAft>
                <a:spcPts val="600"/>
              </a:spcAft>
              <a:buFont typeface="Arial"/>
              <a:buChar char="•"/>
            </a:pPr>
            <a:r>
              <a:rPr lang="en-US" sz="1500">
                <a:latin typeface="Segoe UI" panose="020B0502040204020203" pitchFamily="34" charset="0"/>
                <a:cs typeface="Segoe UI" panose="020B0502040204020203" pitchFamily="34" charset="0"/>
              </a:rPr>
              <a:t>Demand, production, capacity, and the overall financial outlook are monitored throughout the year and reevaluated annually. </a:t>
            </a:r>
          </a:p>
          <a:p>
            <a:pPr marL="342900" lvl="2" indent="-342900">
              <a:spcBef>
                <a:spcPts val="900"/>
              </a:spcBef>
              <a:spcAft>
                <a:spcPts val="600"/>
              </a:spcAft>
              <a:buFont typeface="Arial"/>
              <a:buChar char="•"/>
            </a:pPr>
            <a:r>
              <a:rPr lang="en-US" sz="1500">
                <a:latin typeface="Segoe UI" panose="020B0502040204020203" pitchFamily="34" charset="0"/>
                <a:cs typeface="Segoe UI" panose="020B0502040204020203" pitchFamily="34" charset="0"/>
              </a:rPr>
              <a:t>Aggregate cost and aggregate revenue are recalibrated through the budget and biennial review processes when actual results differ from forecasts.</a:t>
            </a:r>
          </a:p>
          <a:p>
            <a:pPr marL="342900" lvl="2" indent="-342900">
              <a:spcBef>
                <a:spcPts val="900"/>
              </a:spcBef>
              <a:spcAft>
                <a:spcPts val="600"/>
              </a:spcAft>
              <a:buFont typeface="Arial"/>
              <a:buChar char="•"/>
            </a:pPr>
            <a:r>
              <a:rPr lang="en-US" sz="1500">
                <a:latin typeface="Segoe UI" panose="020B0502040204020203" pitchFamily="34" charset="0"/>
                <a:cs typeface="Segoe UI" panose="020B0502040204020203" pitchFamily="34" charset="0"/>
              </a:rPr>
              <a:t>See Sections B for more information on the biennial fee review and Sections E and F for more information on aggregate cost (budget) and revenue.</a:t>
            </a:r>
          </a:p>
        </p:txBody>
      </p:sp>
      <p:graphicFrame>
        <p:nvGraphicFramePr>
          <p:cNvPr id="9" name="Diagram 8" descr="A graphical depiction of the USPTO financing model where aggregate cost is balanced on a scale by aggregate revenue. Costs such as application inventory, examination capacity, strategic improvements and capital investments and funding the operating reserve are  balanced by application filings, follow-on fees, renewal fees, and other trademark fees.  ">
            <a:extLst>
              <a:ext uri="{FF2B5EF4-FFF2-40B4-BE49-F238E27FC236}">
                <a16:creationId xmlns:a16="http://schemas.microsoft.com/office/drawing/2014/main" id="{7F1B0E8C-1C35-41AE-9E95-B17DAAAC6D5F}"/>
              </a:ext>
            </a:extLst>
          </p:cNvPr>
          <p:cNvGraphicFramePr/>
          <p:nvPr>
            <p:extLst>
              <p:ext uri="{D42A27DB-BD31-4B8C-83A1-F6EECF244321}">
                <p14:modId xmlns:p14="http://schemas.microsoft.com/office/powerpoint/2010/main" val="1342921408"/>
              </p:ext>
            </p:extLst>
          </p:nvPr>
        </p:nvGraphicFramePr>
        <p:xfrm>
          <a:off x="-71301" y="1340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9F15918-72E0-4610-8E79-7224B69481DC}"/>
              </a:ext>
            </a:extLst>
          </p:cNvPr>
          <p:cNvSpPr txBox="1"/>
          <p:nvPr/>
        </p:nvSpPr>
        <p:spPr>
          <a:xfrm>
            <a:off x="1135382" y="4509295"/>
            <a:ext cx="4054384" cy="307777"/>
          </a:xfrm>
          <a:prstGeom prst="rect">
            <a:avLst/>
          </a:prstGeom>
          <a:noFill/>
        </p:spPr>
        <p:txBody>
          <a:bodyPr wrap="square" rtlCol="0">
            <a:spAutoFit/>
          </a:bodyPr>
          <a:lstStyle/>
          <a:p>
            <a:pPr algn="ctr"/>
            <a:r>
              <a:rPr lang="en-US" sz="1400" b="1" dirty="0">
                <a:solidFill>
                  <a:srgbClr val="002060"/>
                </a:solidFill>
              </a:rPr>
              <a:t>Aggregate Cost </a:t>
            </a:r>
            <a:r>
              <a:rPr lang="en-US" sz="1400" b="1" dirty="0"/>
              <a:t>=</a:t>
            </a:r>
            <a:r>
              <a:rPr lang="en-US" sz="1400" b="1" dirty="0">
                <a:solidFill>
                  <a:srgbClr val="096345"/>
                </a:solidFill>
              </a:rPr>
              <a:t> </a:t>
            </a:r>
            <a:r>
              <a:rPr lang="en-US" sz="1400" b="1" dirty="0">
                <a:solidFill>
                  <a:srgbClr val="086D7A"/>
                </a:solidFill>
              </a:rPr>
              <a:t>Aggregate Revenue</a:t>
            </a:r>
          </a:p>
        </p:txBody>
      </p:sp>
      <p:grpSp>
        <p:nvGrpSpPr>
          <p:cNvPr id="3" name="Group 2" descr="The USPTO must balance aggregate revenue to meet aggregate costs. Revenue includes fees for applications, follow-on fees driven by examination, renewal fees, and other fees. Aggregate cots, also known as budgetary requirements, are based on examination capacity, production goals, strategic improvements and capital investments, and funding for the operating reserve.">
            <a:extLst>
              <a:ext uri="{FF2B5EF4-FFF2-40B4-BE49-F238E27FC236}">
                <a16:creationId xmlns:a16="http://schemas.microsoft.com/office/drawing/2014/main" id="{022D567D-C848-49C1-A68E-2A3ADAB3B881}"/>
              </a:ext>
            </a:extLst>
          </p:cNvPr>
          <p:cNvGrpSpPr/>
          <p:nvPr/>
        </p:nvGrpSpPr>
        <p:grpSpPr>
          <a:xfrm>
            <a:off x="-71301" y="1333962"/>
            <a:ext cx="6096000" cy="4064000"/>
            <a:chOff x="-71301" y="1333962"/>
            <a:chExt cx="6096000" cy="4064000"/>
          </a:xfrm>
        </p:grpSpPr>
        <p:graphicFrame>
          <p:nvGraphicFramePr>
            <p:cNvPr id="10" name="Diagram 9">
              <a:extLst>
                <a:ext uri="{FF2B5EF4-FFF2-40B4-BE49-F238E27FC236}">
                  <a16:creationId xmlns:a16="http://schemas.microsoft.com/office/drawing/2014/main" id="{0CD033EE-5B46-4F24-985B-A9D46188EEAB}"/>
                </a:ext>
              </a:extLst>
            </p:cNvPr>
            <p:cNvGraphicFramePr/>
            <p:nvPr>
              <p:extLst>
                <p:ext uri="{D42A27DB-BD31-4B8C-83A1-F6EECF244321}">
                  <p14:modId xmlns:p14="http://schemas.microsoft.com/office/powerpoint/2010/main" val="245818863"/>
                </p:ext>
              </p:extLst>
            </p:nvPr>
          </p:nvGraphicFramePr>
          <p:xfrm>
            <a:off x="-71301" y="1333962"/>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BE64806E-1E19-48E8-9C90-9E9BCB80C205}"/>
                </a:ext>
              </a:extLst>
            </p:cNvPr>
            <p:cNvSpPr txBox="1"/>
            <p:nvPr/>
          </p:nvSpPr>
          <p:spPr>
            <a:xfrm>
              <a:off x="1135382" y="4502507"/>
              <a:ext cx="4054384" cy="307777"/>
            </a:xfrm>
            <a:prstGeom prst="rect">
              <a:avLst/>
            </a:prstGeom>
            <a:noFill/>
          </p:spPr>
          <p:txBody>
            <a:bodyPr wrap="square" rtlCol="0">
              <a:spAutoFit/>
            </a:bodyPr>
            <a:lstStyle/>
            <a:p>
              <a:pPr algn="ctr"/>
              <a:r>
                <a:rPr lang="en-US" sz="1400" b="1" dirty="0">
                  <a:solidFill>
                    <a:srgbClr val="002060"/>
                  </a:solidFill>
                </a:rPr>
                <a:t>Aggregate Cost </a:t>
              </a:r>
              <a:r>
                <a:rPr lang="en-US" sz="1400" b="1" dirty="0"/>
                <a:t>=</a:t>
              </a:r>
              <a:r>
                <a:rPr lang="en-US" sz="1400" b="1" dirty="0">
                  <a:solidFill>
                    <a:srgbClr val="096345"/>
                  </a:solidFill>
                </a:rPr>
                <a:t> </a:t>
              </a:r>
              <a:r>
                <a:rPr lang="en-US" sz="1400" b="1" dirty="0">
                  <a:solidFill>
                    <a:srgbClr val="086D7A"/>
                  </a:solidFill>
                </a:rPr>
                <a:t>Aggregate Revenue</a:t>
              </a:r>
            </a:p>
          </p:txBody>
        </p:sp>
      </p:grpSp>
    </p:spTree>
    <p:extLst>
      <p:ext uri="{BB962C8B-B14F-4D97-AF65-F5344CB8AC3E}">
        <p14:creationId xmlns:p14="http://schemas.microsoft.com/office/powerpoint/2010/main" val="1035723636"/>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0E706FC5A2264E9A765CCB84A49BFB" ma:contentTypeVersion="12" ma:contentTypeDescription="Create a new document." ma:contentTypeScope="" ma:versionID="687eef6b7577c8311b9bfd6701ea302f">
  <xsd:schema xmlns:xsd="http://www.w3.org/2001/XMLSchema" xmlns:xs="http://www.w3.org/2001/XMLSchema" xmlns:p="http://schemas.microsoft.com/office/2006/metadata/properties" xmlns:ns2="bfd63782-5981-4242-a827-7da302a33bdf" xmlns:ns3="a0085468-3db2-4b42-b7f6-9673b6f5ace4" targetNamespace="http://schemas.microsoft.com/office/2006/metadata/properties" ma:root="true" ma:fieldsID="c7b22841d61f2168d7347958f5e6ef8a" ns2:_="" ns3:_="">
    <xsd:import namespace="bfd63782-5981-4242-a827-7da302a33bdf"/>
    <xsd:import namespace="a0085468-3db2-4b42-b7f6-9673b6f5ac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63782-5981-4242-a827-7da302a33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085468-3db2-4b42-b7f6-9673b6f5ace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0085468-3db2-4b42-b7f6-9673b6f5ace4">
      <UserInfo>
        <DisplayName>Roberts, Brian</DisplayName>
        <AccountId>376</AccountId>
        <AccountType/>
      </UserInfo>
      <UserInfo>
        <DisplayName>Zimmermann, Jason</DisplayName>
        <AccountId>403</AccountId>
        <AccountType/>
      </UserInfo>
    </SharedWithUsers>
  </documentManagement>
</p:properties>
</file>

<file path=customXml/itemProps1.xml><?xml version="1.0" encoding="utf-8"?>
<ds:datastoreItem xmlns:ds="http://schemas.openxmlformats.org/officeDocument/2006/customXml" ds:itemID="{A3F3EF19-3EEC-4DD5-BB14-C5ADC20ACC56}">
  <ds:schemaRefs>
    <ds:schemaRef ds:uri="http://schemas.microsoft.com/sharepoint/v3/contenttype/forms"/>
  </ds:schemaRefs>
</ds:datastoreItem>
</file>

<file path=customXml/itemProps2.xml><?xml version="1.0" encoding="utf-8"?>
<ds:datastoreItem xmlns:ds="http://schemas.openxmlformats.org/officeDocument/2006/customXml" ds:itemID="{6ED5A9A8-ACD6-496C-B065-F42A01A2F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63782-5981-4242-a827-7da302a33bdf"/>
    <ds:schemaRef ds:uri="a0085468-3db2-4b42-b7f6-9673b6f5a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8F399D-0D12-4FC4-8781-632016C5B2B1}">
  <ds:schemaRefs>
    <ds:schemaRef ds:uri="http://purl.org/dc/elements/1.1/"/>
    <ds:schemaRef ds:uri="http://schemas.microsoft.com/office/2006/metadata/properties"/>
    <ds:schemaRef ds:uri="bfd63782-5981-4242-a827-7da302a33bd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0085468-3db2-4b42-b7f6-9673b6f5ace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Brand master navy revised 9-2022</Template>
  <TotalTime>513</TotalTime>
  <Words>7315</Words>
  <PresentationFormat>On-screen Show (16:10)</PresentationFormat>
  <Paragraphs>530</Paragraphs>
  <Slides>52</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52</vt:i4>
      </vt:variant>
    </vt:vector>
  </HeadingPairs>
  <TitlesOfParts>
    <vt:vector size="64" baseType="lpstr">
      <vt:lpstr>宋体</vt:lpstr>
      <vt:lpstr>Arial</vt:lpstr>
      <vt:lpstr>Calibri</vt:lpstr>
      <vt:lpstr>Courier New</vt:lpstr>
      <vt:lpstr>Segoe UI</vt:lpstr>
      <vt:lpstr>Segoe UI Light</vt:lpstr>
      <vt:lpstr>Segoe UI Semibold</vt:lpstr>
      <vt:lpstr>Segoe UI Semilight</vt:lpstr>
      <vt:lpstr>Times New Roman</vt:lpstr>
      <vt:lpstr>Wingdings</vt:lpstr>
      <vt:lpstr>Brand master navy</vt:lpstr>
      <vt:lpstr>Brand master navy no logo</vt:lpstr>
      <vt:lpstr>PowerPoint Presentation</vt:lpstr>
      <vt:lpstr>Trademark fee proposal Background information</vt:lpstr>
      <vt:lpstr>Introduction</vt:lpstr>
      <vt:lpstr>Table of contents</vt:lpstr>
      <vt:lpstr>Section A – USPTO  financing model</vt:lpstr>
      <vt:lpstr>USPTO financing model</vt:lpstr>
      <vt:lpstr>USPTO financing model (cont.)</vt:lpstr>
      <vt:lpstr>USPTO financing model (cont.)</vt:lpstr>
      <vt:lpstr>USPTO financing model (cont.)</vt:lpstr>
      <vt:lpstr>Section B – fee setting methodology and analysis</vt:lpstr>
      <vt:lpstr>Authority and requirements  for fee setting</vt:lpstr>
      <vt:lpstr>Fee setting process</vt:lpstr>
      <vt:lpstr>Fee setting process (cont.)</vt:lpstr>
      <vt:lpstr>Biennial fee review</vt:lpstr>
      <vt:lpstr>Fee structure philosophy</vt:lpstr>
      <vt:lpstr>Fee setting components</vt:lpstr>
      <vt:lpstr>Fee setting methodology</vt:lpstr>
      <vt:lpstr>Basic trademark process  and relative fee payments</vt:lpstr>
      <vt:lpstr>Section C – Activity-based information (ABI) costing methodology </vt:lpstr>
      <vt:lpstr>ABI costing program</vt:lpstr>
      <vt:lpstr>ABI costing program (cont.)</vt:lpstr>
      <vt:lpstr>ABI costing program (cont.)</vt:lpstr>
      <vt:lpstr>ABI costing program (cont.)</vt:lpstr>
      <vt:lpstr>ABI costing program example TEAS Plus filing fee (7007) </vt:lpstr>
      <vt:lpstr>Section D – Background on trademark fees</vt:lpstr>
      <vt:lpstr>Composition of the trademark fee schedule 33% of fee codes comprise 92% of the revenue</vt:lpstr>
      <vt:lpstr>FY 2022 trademark fee collections by type Total trademark fee collections $459 Million </vt:lpstr>
      <vt:lpstr>Trademark application filing fees</vt:lpstr>
      <vt:lpstr>Trademark application filings Incoming demand (trademark filings) drives current and future year fee collections  </vt:lpstr>
      <vt:lpstr>Maintaining exclusive rights</vt:lpstr>
      <vt:lpstr>Intent-to-use and statement of use fees</vt:lpstr>
      <vt:lpstr>Trademark fee collections</vt:lpstr>
      <vt:lpstr>Section E – Aggregate  cost information</vt:lpstr>
      <vt:lpstr>Aggregate cost  calculation methodology</vt:lpstr>
      <vt:lpstr>Aggregate cost  calculation methodology (cont.)</vt:lpstr>
      <vt:lpstr>Breakdown of aggregate costs</vt:lpstr>
      <vt:lpstr>Section F – Aggregate  revenue information</vt:lpstr>
      <vt:lpstr>Fee collections  forecasting components</vt:lpstr>
      <vt:lpstr>Arriving at fee collection projections</vt:lpstr>
      <vt:lpstr>Proposed fee structure changes</vt:lpstr>
      <vt:lpstr>Proposed fee structure  Projected trends of aggregate trademark fee revenue</vt:lpstr>
      <vt:lpstr>Section G – Rationale for fee changes</vt:lpstr>
      <vt:lpstr>Rationale for fee changes</vt:lpstr>
      <vt:lpstr>Upcoming 2022-2026 Strategic Plan</vt:lpstr>
      <vt:lpstr>2022-2026 Strategic Plan goals</vt:lpstr>
      <vt:lpstr>2022-2026 Strategic Plan goals (cont.)</vt:lpstr>
      <vt:lpstr>Section H – Operating reserve</vt:lpstr>
      <vt:lpstr>Operating reserve Definition and purpose</vt:lpstr>
      <vt:lpstr>Operating reserve Manage within optimal and minimal acceptable balances</vt:lpstr>
      <vt:lpstr>Operating reserve  Assessment</vt:lpstr>
      <vt:lpstr>Operating reserve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Trademark Fee Proposal Background Information</dc:title>
  <dc:subject>TPAC Hearing, June 5, 2023</dc:subject>
  <dc:creator>USPTO</dc:creator>
  <dcterms:created xsi:type="dcterms:W3CDTF">2023-01-31T19:28:45Z</dcterms:created>
  <dcterms:modified xsi:type="dcterms:W3CDTF">2023-05-05T13:08:48Z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0x010100750E706FC5A2264E9A765CCB84A49BFB</vt:lpwstr>
  </property>
</Properties>
</file>